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6"/>
  </p:handoutMasterIdLst>
  <p:sldIdLst>
    <p:sldId id="606" r:id="rId3"/>
    <p:sldId id="607" r:id="rId5"/>
    <p:sldId id="608" r:id="rId6"/>
    <p:sldId id="609" r:id="rId7"/>
    <p:sldId id="610" r:id="rId8"/>
    <p:sldId id="611" r:id="rId9"/>
    <p:sldId id="612" r:id="rId10"/>
    <p:sldId id="632" r:id="rId11"/>
    <p:sldId id="1138" r:id="rId12"/>
    <p:sldId id="633" r:id="rId13"/>
    <p:sldId id="635" r:id="rId14"/>
    <p:sldId id="1286" r:id="rId15"/>
    <p:sldId id="1287" r:id="rId16"/>
    <p:sldId id="1716" r:id="rId17"/>
    <p:sldId id="1717" r:id="rId18"/>
    <p:sldId id="1288" r:id="rId19"/>
    <p:sldId id="1285" r:id="rId20"/>
    <p:sldId id="636" r:id="rId21"/>
    <p:sldId id="637" r:id="rId22"/>
    <p:sldId id="639" r:id="rId23"/>
    <p:sldId id="1290" r:id="rId24"/>
    <p:sldId id="1291" r:id="rId25"/>
    <p:sldId id="1292" r:id="rId26"/>
    <p:sldId id="1293" r:id="rId27"/>
    <p:sldId id="1895" r:id="rId28"/>
    <p:sldId id="2073" r:id="rId29"/>
    <p:sldId id="1896" r:id="rId30"/>
    <p:sldId id="1447" r:id="rId31"/>
    <p:sldId id="1448" r:id="rId32"/>
    <p:sldId id="1449" r:id="rId33"/>
    <p:sldId id="1450" r:id="rId34"/>
    <p:sldId id="1451" r:id="rId35"/>
    <p:sldId id="1452" r:id="rId36"/>
    <p:sldId id="1453" r:id="rId37"/>
    <p:sldId id="1454" r:id="rId38"/>
    <p:sldId id="1455" r:id="rId39"/>
    <p:sldId id="1456" r:id="rId40"/>
    <p:sldId id="1457" r:id="rId41"/>
    <p:sldId id="1458" r:id="rId42"/>
    <p:sldId id="1459" r:id="rId43"/>
    <p:sldId id="1463" r:id="rId44"/>
    <p:sldId id="1464" r:id="rId45"/>
    <p:sldId id="1465" r:id="rId46"/>
    <p:sldId id="1466" r:id="rId47"/>
    <p:sldId id="1467" r:id="rId48"/>
    <p:sldId id="1468" r:id="rId49"/>
    <p:sldId id="1469" r:id="rId50"/>
    <p:sldId id="1470" r:id="rId51"/>
    <p:sldId id="1471" r:id="rId52"/>
    <p:sldId id="1472" r:id="rId53"/>
    <p:sldId id="1473" r:id="rId54"/>
    <p:sldId id="1476" r:id="rId55"/>
    <p:sldId id="1475" r:id="rId56"/>
    <p:sldId id="1294" r:id="rId57"/>
    <p:sldId id="1301" r:id="rId58"/>
    <p:sldId id="1302" r:id="rId59"/>
    <p:sldId id="1303" r:id="rId60"/>
    <p:sldId id="1296" r:id="rId61"/>
    <p:sldId id="1297" r:id="rId62"/>
    <p:sldId id="1298" r:id="rId63"/>
    <p:sldId id="1299" r:id="rId64"/>
    <p:sldId id="1300" r:id="rId65"/>
    <p:sldId id="653" r:id="rId66"/>
    <p:sldId id="654" r:id="rId67"/>
    <p:sldId id="655" r:id="rId68"/>
    <p:sldId id="656" r:id="rId69"/>
    <p:sldId id="657" r:id="rId70"/>
    <p:sldId id="658" r:id="rId71"/>
    <p:sldId id="659" r:id="rId72"/>
    <p:sldId id="660" r:id="rId73"/>
    <p:sldId id="661" r:id="rId74"/>
    <p:sldId id="662" r:id="rId75"/>
    <p:sldId id="663" r:id="rId76"/>
    <p:sldId id="664" r:id="rId77"/>
    <p:sldId id="665" r:id="rId78"/>
    <p:sldId id="666" r:id="rId79"/>
    <p:sldId id="667" r:id="rId80"/>
    <p:sldId id="668" r:id="rId81"/>
    <p:sldId id="669" r:id="rId82"/>
    <p:sldId id="670" r:id="rId83"/>
    <p:sldId id="671" r:id="rId84"/>
    <p:sldId id="672" r:id="rId85"/>
    <p:sldId id="673" r:id="rId86"/>
    <p:sldId id="674" r:id="rId87"/>
    <p:sldId id="675" r:id="rId88"/>
    <p:sldId id="676" r:id="rId89"/>
    <p:sldId id="677" r:id="rId90"/>
    <p:sldId id="678" r:id="rId91"/>
    <p:sldId id="680" r:id="rId92"/>
    <p:sldId id="681" r:id="rId93"/>
    <p:sldId id="679" r:id="rId94"/>
    <p:sldId id="682" r:id="rId95"/>
    <p:sldId id="683" r:id="rId96"/>
    <p:sldId id="684" r:id="rId97"/>
    <p:sldId id="1477" r:id="rId98"/>
    <p:sldId id="685" r:id="rId99"/>
    <p:sldId id="1478" r:id="rId100"/>
    <p:sldId id="1479" r:id="rId101"/>
    <p:sldId id="688" r:id="rId102"/>
    <p:sldId id="687" r:id="rId103"/>
    <p:sldId id="1481" r:id="rId104"/>
    <p:sldId id="690" r:id="rId105"/>
    <p:sldId id="691" r:id="rId106"/>
    <p:sldId id="693" r:id="rId107"/>
    <p:sldId id="1907" r:id="rId108"/>
    <p:sldId id="1908" r:id="rId109"/>
    <p:sldId id="1915" r:id="rId110"/>
    <p:sldId id="1916" r:id="rId111"/>
    <p:sldId id="1909" r:id="rId112"/>
    <p:sldId id="1910" r:id="rId113"/>
    <p:sldId id="1911" r:id="rId114"/>
    <p:sldId id="1912" r:id="rId115"/>
    <p:sldId id="702" r:id="rId116"/>
    <p:sldId id="704" r:id="rId117"/>
    <p:sldId id="703" r:id="rId118"/>
    <p:sldId id="1905" r:id="rId119"/>
    <p:sldId id="1914" r:id="rId120"/>
    <p:sldId id="1904" r:id="rId121"/>
    <p:sldId id="1913" r:id="rId122"/>
    <p:sldId id="1906" r:id="rId123"/>
    <p:sldId id="709" r:id="rId124"/>
    <p:sldId id="710" r:id="rId125"/>
    <p:sldId id="712" r:id="rId126"/>
    <p:sldId id="1917" r:id="rId127"/>
    <p:sldId id="713" r:id="rId128"/>
    <p:sldId id="714" r:id="rId129"/>
    <p:sldId id="716" r:id="rId130"/>
    <p:sldId id="1925" r:id="rId131"/>
    <p:sldId id="1918" r:id="rId132"/>
    <p:sldId id="1919" r:id="rId133"/>
    <p:sldId id="1920" r:id="rId134"/>
    <p:sldId id="1921" r:id="rId135"/>
    <p:sldId id="1922" r:id="rId136"/>
    <p:sldId id="1923" r:id="rId137"/>
    <p:sldId id="718" r:id="rId138"/>
    <p:sldId id="719" r:id="rId139"/>
    <p:sldId id="1924" r:id="rId140"/>
    <p:sldId id="721" r:id="rId141"/>
    <p:sldId id="1715" r:id="rId142"/>
    <p:sldId id="722" r:id="rId143"/>
    <p:sldId id="1927" r:id="rId144"/>
    <p:sldId id="723" r:id="rId145"/>
    <p:sldId id="726" r:id="rId146"/>
    <p:sldId id="727" r:id="rId147"/>
    <p:sldId id="728" r:id="rId148"/>
    <p:sldId id="729" r:id="rId149"/>
    <p:sldId id="730" r:id="rId150"/>
    <p:sldId id="731" r:id="rId151"/>
    <p:sldId id="732" r:id="rId152"/>
    <p:sldId id="733" r:id="rId153"/>
    <p:sldId id="734" r:id="rId154"/>
    <p:sldId id="737" r:id="rId155"/>
    <p:sldId id="738" r:id="rId156"/>
    <p:sldId id="739" r:id="rId157"/>
    <p:sldId id="740" r:id="rId158"/>
    <p:sldId id="741" r:id="rId159"/>
    <p:sldId id="742" r:id="rId160"/>
    <p:sldId id="743" r:id="rId161"/>
    <p:sldId id="744" r:id="rId162"/>
    <p:sldId id="745" r:id="rId163"/>
    <p:sldId id="746" r:id="rId164"/>
    <p:sldId id="747" r:id="rId165"/>
    <p:sldId id="748" r:id="rId166"/>
    <p:sldId id="749" r:id="rId167"/>
    <p:sldId id="752" r:id="rId168"/>
    <p:sldId id="754" r:id="rId169"/>
    <p:sldId id="1718" r:id="rId170"/>
    <p:sldId id="1719" r:id="rId171"/>
    <p:sldId id="1703" r:id="rId172"/>
    <p:sldId id="1704" r:id="rId173"/>
    <p:sldId id="1891" r:id="rId174"/>
    <p:sldId id="1892" r:id="rId17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1626" y="-102"/>
      </p:cViewPr>
      <p:guideLst>
        <p:guide orient="horz" pos="2167"/>
        <p:guide pos="2871"/>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9" Type="http://schemas.openxmlformats.org/officeDocument/2006/relationships/tableStyles" Target="tableStyles.xml"/><Relationship Id="rId178" Type="http://schemas.openxmlformats.org/officeDocument/2006/relationships/viewProps" Target="viewProps.xml"/><Relationship Id="rId177" Type="http://schemas.openxmlformats.org/officeDocument/2006/relationships/presProps" Target="presProps.xml"/><Relationship Id="rId176" Type="http://schemas.openxmlformats.org/officeDocument/2006/relationships/handoutMaster" Target="handoutMasters/handoutMaster1.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image" Target="../media/image35.wmf"/><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dirty="0" smtClean="0"/>
          </a:p>
        </p:txBody>
      </p:sp>
      <p:sp>
        <p:nvSpPr>
          <p:cNvPr id="196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08D8CE-B62A-41D7-B0C1-D6AA721EDDFE}" type="slidenum">
              <a:rPr lang="zh-CN" altLang="en-US" smtClean="0">
                <a:solidFill>
                  <a:schemeClr val="accent2"/>
                </a:solidFill>
                <a:ea typeface="华文行楷" panose="02010800040101010101" pitchFamily="2" charset="-122"/>
              </a:rPr>
            </a:fld>
            <a:endParaRPr lang="zh-CN" altLang="en-US" smtClean="0">
              <a:solidFill>
                <a:schemeClr val="accent2"/>
              </a:solidFill>
              <a:ea typeface="华文行楷" panose="0201080004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p:sp>
      <p:sp>
        <p:nvSpPr>
          <p:cNvPr id="198659" name="备注占位符 2"/>
          <p:cNvSpPr>
            <a:spLocks noGrp="1"/>
          </p:cNvSpPr>
          <p:nvPr>
            <p:ph type="body" idx="1"/>
          </p:nvPr>
        </p:nvSpPr>
        <p:spPr>
          <a:noFill/>
        </p:spPr>
        <p:txBody>
          <a:bodyPr/>
          <a:lstStyle/>
          <a:p>
            <a:endParaRPr lang="zh-CN" altLang="en-US" smtClean="0"/>
          </a:p>
        </p:txBody>
      </p:sp>
      <p:sp>
        <p:nvSpPr>
          <p:cNvPr id="19866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539F7D-6AEB-4F71-8221-040C7D28D06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dirty="0" smtClean="0"/>
              <a:t>#define MIN(</a:t>
            </a:r>
            <a:r>
              <a:rPr lang="en-US" altLang="zh-CN" sz="1200" dirty="0" err="1" smtClean="0"/>
              <a:t>a,b</a:t>
            </a:r>
            <a:r>
              <a:rPr lang="en-US" altLang="zh-CN" sz="1200" dirty="0" smtClean="0"/>
              <a:t>) (a&lt;b)?</a:t>
            </a:r>
            <a:r>
              <a:rPr lang="en-US" altLang="zh-CN" sz="1200" dirty="0" err="1" smtClean="0"/>
              <a:t>a:b</a:t>
            </a:r>
            <a:endParaRPr lang="en-US" altLang="zh-CN" sz="1200" dirty="0" smtClean="0"/>
          </a:p>
          <a:p>
            <a:r>
              <a:rPr lang="en-US" altLang="zh-CN" sz="1200" dirty="0" smtClean="0"/>
              <a:t>j-(1&lt;&lt;(k-1))//</a:t>
            </a:r>
            <a:r>
              <a:rPr lang="zh-CN" altLang="en-US" sz="1200" dirty="0" smtClean="0"/>
              <a:t>是</a:t>
            </a:r>
            <a:r>
              <a:rPr lang="en-US" altLang="zh-CN" sz="1200" dirty="0" smtClean="0"/>
              <a:t>j</a:t>
            </a:r>
            <a:r>
              <a:rPr lang="zh-CN" altLang="en-US" sz="1200" dirty="0" smtClean="0"/>
              <a:t>的前一个状态</a:t>
            </a:r>
            <a:endParaRPr lang="zh-CN" altLang="en-US" dirty="0"/>
          </a:p>
        </p:txBody>
      </p:sp>
      <p:sp>
        <p:nvSpPr>
          <p:cNvPr id="4" name="灯片编号占位符 3"/>
          <p:cNvSpPr>
            <a:spLocks noGrp="1"/>
          </p:cNvSpPr>
          <p:nvPr>
            <p:ph type="sldNum" sz="quarter" idx="10"/>
          </p:nvPr>
        </p:nvSpPr>
        <p:spPr/>
        <p:txBody>
          <a:bodyPr/>
          <a:lstStyle/>
          <a:p>
            <a:pPr>
              <a:defRPr/>
            </a:pPr>
            <a:fld id="{525429DE-7E58-4210-ADCD-A48B692B12E8}"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p:sp>
      <p:sp>
        <p:nvSpPr>
          <p:cNvPr id="200707" name="备注占位符 2"/>
          <p:cNvSpPr>
            <a:spLocks noGrp="1"/>
          </p:cNvSpPr>
          <p:nvPr>
            <p:ph type="body" idx="1"/>
          </p:nvPr>
        </p:nvSpPr>
        <p:spPr>
          <a:noFill/>
        </p:spPr>
        <p:txBody>
          <a:bodyPr/>
          <a:lstStyle/>
          <a:p>
            <a:endParaRPr lang="zh-CN" altLang="en-US" dirty="0" smtClean="0"/>
          </a:p>
        </p:txBody>
      </p:sp>
      <p:sp>
        <p:nvSpPr>
          <p:cNvPr id="200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2346E6-B1E0-42FC-9DF4-6D43666A8F5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25429DE-7E58-4210-ADCD-A48B692B12E8}"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25429DE-7E58-4210-ADCD-A48B692B12E8}"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25429DE-7E58-4210-ADCD-A48B692B12E8}"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p:nvPr/>
        </p:nvSpPr>
        <p:spPr bwMode="auto">
          <a:xfrm>
            <a:off x="1143000" y="76200"/>
            <a:ext cx="8001000" cy="914400"/>
          </a:xfrm>
          <a:prstGeom prst="rect">
            <a:avLst/>
          </a:prstGeom>
          <a:noFill/>
          <a:ln w="9525">
            <a:no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bg1"/>
                </a:solidFill>
                <a:effectLst/>
                <a:uLnTx/>
                <a:uFillTx/>
                <a:latin typeface="+mj-lt"/>
                <a:ea typeface="+mj-ea"/>
                <a:cs typeface="+mj-cs"/>
              </a:rPr>
              <a:t>单击此处编辑母版标题样式</a:t>
            </a:r>
            <a:endParaRPr kumimoji="0" lang="zh-CN" altLang="en-US" sz="3200" b="0" i="0" u="none" strike="noStrike" kern="0" cap="none" spc="0" normalizeH="0" baseline="0" noProof="0" dirty="0">
              <a:ln>
                <a:noFill/>
              </a:ln>
              <a:solidFill>
                <a:schemeClr val="bg1"/>
              </a:solidFill>
              <a:effectLst/>
              <a:uLnTx/>
              <a:uFillTx/>
              <a:latin typeface="+mj-lt"/>
              <a:ea typeface="+mj-ea"/>
              <a:cs typeface="+mj-cs"/>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BAE6C93E-E298-4086-9124-FB0936C3BE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D480729-DA56-4984-BF95-D10BA6ABBF8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192056F0-8E2D-4AC3-8213-6B86F65B187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pPr>
              <a:defRPr/>
            </a:pPr>
            <a:fld id="{81C44DAB-5370-4D2C-867F-A9A4B81877F9}" type="slidenum">
              <a:rPr lang="en-US" altLang="zh-CN"/>
            </a:fld>
            <a:endParaRPr lang="en-US" altLang="zh-CN"/>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slide" Target="slide1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8.xml"/><Relationship Id="rId2" Type="http://schemas.openxmlformats.org/officeDocument/2006/relationships/image" Target="../media/image14.wmf"/><Relationship Id="rId1" Type="http://schemas.openxmlformats.org/officeDocument/2006/relationships/oleObject" Target="../embeddings/oleObject28.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3.xml"/><Relationship Id="rId2" Type="http://schemas.openxmlformats.org/officeDocument/2006/relationships/image" Target="../media/image15.wmf"/><Relationship Id="rId1" Type="http://schemas.openxmlformats.org/officeDocument/2006/relationships/oleObject" Target="../embeddings/oleObject29.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21.wmf"/><Relationship Id="rId7" Type="http://schemas.openxmlformats.org/officeDocument/2006/relationships/oleObject" Target="../embeddings/oleObject33.bin"/><Relationship Id="rId6" Type="http://schemas.openxmlformats.org/officeDocument/2006/relationships/image" Target="../media/image20.wmf"/><Relationship Id="rId5" Type="http://schemas.openxmlformats.org/officeDocument/2006/relationships/oleObject" Target="../embeddings/oleObject32.bin"/><Relationship Id="rId4" Type="http://schemas.openxmlformats.org/officeDocument/2006/relationships/image" Target="../media/image19.wmf"/><Relationship Id="rId3" Type="http://schemas.openxmlformats.org/officeDocument/2006/relationships/oleObject" Target="../embeddings/oleObject31.bin"/><Relationship Id="rId2" Type="http://schemas.openxmlformats.org/officeDocument/2006/relationships/image" Target="../media/image18.wmf"/><Relationship Id="rId12" Type="http://schemas.openxmlformats.org/officeDocument/2006/relationships/vmlDrawing" Target="../drawings/vmlDrawing26.vml"/><Relationship Id="rId11" Type="http://schemas.openxmlformats.org/officeDocument/2006/relationships/slideLayout" Target="../slideLayouts/slideLayout2.xml"/><Relationship Id="rId10" Type="http://schemas.openxmlformats.org/officeDocument/2006/relationships/image" Target="../media/image22.wmf"/><Relationship Id="rId1" Type="http://schemas.openxmlformats.org/officeDocument/2006/relationships/oleObject" Target="../embeddings/oleObject30.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3.xml"/><Relationship Id="rId4" Type="http://schemas.openxmlformats.org/officeDocument/2006/relationships/image" Target="../media/image24.wmf"/><Relationship Id="rId3" Type="http://schemas.openxmlformats.org/officeDocument/2006/relationships/oleObject" Target="../embeddings/oleObject36.bin"/><Relationship Id="rId2" Type="http://schemas.openxmlformats.org/officeDocument/2006/relationships/image" Target="../media/image23.wmf"/><Relationship Id="rId1" Type="http://schemas.openxmlformats.org/officeDocument/2006/relationships/oleObject" Target="../embeddings/oleObject35.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6.xml"/><Relationship Id="rId2" Type="http://schemas.openxmlformats.org/officeDocument/2006/relationships/image" Target="../media/image25.wmf"/><Relationship Id="rId1" Type="http://schemas.openxmlformats.org/officeDocument/2006/relationships/oleObject" Target="../embeddings/oleObject37.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3.xml"/><Relationship Id="rId2" Type="http://schemas.openxmlformats.org/officeDocument/2006/relationships/image" Target="../media/image26.wmf"/><Relationship Id="rId1" Type="http://schemas.openxmlformats.org/officeDocument/2006/relationships/oleObject" Target="../embeddings/oleObject38.bin"/></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31.wmf"/><Relationship Id="rId7" Type="http://schemas.openxmlformats.org/officeDocument/2006/relationships/oleObject" Target="../embeddings/oleObject42.bin"/><Relationship Id="rId6" Type="http://schemas.openxmlformats.org/officeDocument/2006/relationships/image" Target="../media/image30.wmf"/><Relationship Id="rId5" Type="http://schemas.openxmlformats.org/officeDocument/2006/relationships/oleObject" Target="../embeddings/oleObject41.bin"/><Relationship Id="rId4" Type="http://schemas.openxmlformats.org/officeDocument/2006/relationships/image" Target="../media/image29.wmf"/><Relationship Id="rId3" Type="http://schemas.openxmlformats.org/officeDocument/2006/relationships/oleObject" Target="../embeddings/oleObject40.bin"/><Relationship Id="rId20" Type="http://schemas.openxmlformats.org/officeDocument/2006/relationships/vmlDrawing" Target="../drawings/vmlDrawing30.vml"/><Relationship Id="rId2" Type="http://schemas.openxmlformats.org/officeDocument/2006/relationships/image" Target="../media/image28.wmf"/><Relationship Id="rId19" Type="http://schemas.openxmlformats.org/officeDocument/2006/relationships/slideLayout" Target="../slideLayouts/slideLayout3.xml"/><Relationship Id="rId18" Type="http://schemas.openxmlformats.org/officeDocument/2006/relationships/image" Target="../media/image36.wmf"/><Relationship Id="rId17" Type="http://schemas.openxmlformats.org/officeDocument/2006/relationships/oleObject" Target="../embeddings/oleObject47.bin"/><Relationship Id="rId16" Type="http://schemas.openxmlformats.org/officeDocument/2006/relationships/image" Target="../media/image35.wmf"/><Relationship Id="rId15" Type="http://schemas.openxmlformats.org/officeDocument/2006/relationships/oleObject" Target="../embeddings/oleObject46.bin"/><Relationship Id="rId14" Type="http://schemas.openxmlformats.org/officeDocument/2006/relationships/image" Target="../media/image34.wmf"/><Relationship Id="rId13" Type="http://schemas.openxmlformats.org/officeDocument/2006/relationships/oleObject" Target="../embeddings/oleObject45.bin"/><Relationship Id="rId12" Type="http://schemas.openxmlformats.org/officeDocument/2006/relationships/image" Target="../media/image33.wmf"/><Relationship Id="rId11" Type="http://schemas.openxmlformats.org/officeDocument/2006/relationships/oleObject" Target="../embeddings/oleObject44.bin"/><Relationship Id="rId10" Type="http://schemas.openxmlformats.org/officeDocument/2006/relationships/image" Target="../media/image32.wmf"/><Relationship Id="rId1" Type="http://schemas.openxmlformats.org/officeDocument/2006/relationships/oleObject" Target="../embeddings/oleObject39.bin"/></Relationships>
</file>

<file path=ppt/slides/_rels/slide14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9.xml"/><Relationship Id="rId2" Type="http://schemas.openxmlformats.org/officeDocument/2006/relationships/image" Target="../media/image37.wmf"/><Relationship Id="rId1" Type="http://schemas.openxmlformats.org/officeDocument/2006/relationships/oleObject" Target="../embeddings/oleObject48.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4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3.xml"/><Relationship Id="rId2" Type="http://schemas.openxmlformats.org/officeDocument/2006/relationships/image" Target="../media/image40.wmf"/><Relationship Id="rId1" Type="http://schemas.openxmlformats.org/officeDocument/2006/relationships/oleObject" Target="../embeddings/oleObject50.bin"/></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9.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20.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3.xml"/><Relationship Id="rId4" Type="http://schemas.openxmlformats.org/officeDocument/2006/relationships/image" Target="../media/image9.wmf"/><Relationship Id="rId3" Type="http://schemas.openxmlformats.org/officeDocument/2006/relationships/oleObject" Target="../embeddings/oleObject22.bin"/><Relationship Id="rId2" Type="http://schemas.openxmlformats.org/officeDocument/2006/relationships/image" Target="../media/image8.emf"/><Relationship Id="rId1"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23.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oleObject" Target="../embeddings/oleObject24.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26.bin"/></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0.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23850" y="188913"/>
            <a:ext cx="8820150" cy="615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a:t>
            </a:r>
            <a:r>
              <a:rPr lang="zh-CN" altLang="en-US" sz="40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章动态规划 </a:t>
            </a:r>
            <a:r>
              <a:rPr kumimoji="1" lang="en-US" altLang="zh-CN" sz="40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Dynamic </a:t>
            </a:r>
            <a:r>
              <a:rPr kumimoji="1" lang="en-US" altLang="zh-CN"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Programming</a:t>
            </a:r>
            <a:endParaRPr kumimoji="1" lang="en-US" altLang="zh-CN"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3075" name="Group 3"/>
          <p:cNvGrpSpPr/>
          <p:nvPr/>
        </p:nvGrpSpPr>
        <p:grpSpPr bwMode="auto">
          <a:xfrm>
            <a:off x="1095375" y="1341438"/>
            <a:ext cx="773113" cy="665162"/>
            <a:chOff x="1110" y="2656"/>
            <a:chExt cx="1549" cy="1351"/>
          </a:xfrm>
        </p:grpSpPr>
        <p:sp>
          <p:nvSpPr>
            <p:cNvPr id="310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6" name="AutoShape 6"/>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grpSp>
        <p:nvGrpSpPr>
          <p:cNvPr id="3076" name="Group 7"/>
          <p:cNvGrpSpPr/>
          <p:nvPr/>
        </p:nvGrpSpPr>
        <p:grpSpPr bwMode="auto">
          <a:xfrm>
            <a:off x="1117600" y="2235200"/>
            <a:ext cx="773113" cy="665163"/>
            <a:chOff x="3174" y="2656"/>
            <a:chExt cx="1549" cy="1351"/>
          </a:xfrm>
        </p:grpSpPr>
        <p:sp>
          <p:nvSpPr>
            <p:cNvPr id="310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0" name="AutoShape 10"/>
            <p:cNvSpPr>
              <a:spLocks noChangeArrowheads="1"/>
            </p:cNvSpPr>
            <p:nvPr/>
          </p:nvSpPr>
          <p:spPr bwMode="gray">
            <a:xfrm>
              <a:off x="3263" y="2737"/>
              <a:ext cx="1352"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sp>
        <p:nvSpPr>
          <p:cNvPr id="3077" name="Line 11"/>
          <p:cNvSpPr>
            <a:spLocks noChangeShapeType="1"/>
          </p:cNvSpPr>
          <p:nvPr/>
        </p:nvSpPr>
        <p:spPr bwMode="auto">
          <a:xfrm>
            <a:off x="1985963" y="1990725"/>
            <a:ext cx="4872037"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Text Box 12"/>
          <p:cNvSpPr txBox="1">
            <a:spLocks noChangeArrowheads="1"/>
          </p:cNvSpPr>
          <p:nvPr/>
        </p:nvSpPr>
        <p:spPr bwMode="gray">
          <a:xfrm>
            <a:off x="1316038" y="14192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1</a:t>
            </a:r>
            <a:endParaRPr lang="en-US" altLang="zh-CN" sz="2400" b="1">
              <a:solidFill>
                <a:srgbClr val="000000"/>
              </a:solidFill>
            </a:endParaRPr>
          </a:p>
        </p:txBody>
      </p:sp>
      <p:sp>
        <p:nvSpPr>
          <p:cNvPr id="3079" name="Line 13"/>
          <p:cNvSpPr>
            <a:spLocks noChangeShapeType="1"/>
          </p:cNvSpPr>
          <p:nvPr/>
        </p:nvSpPr>
        <p:spPr bwMode="auto">
          <a:xfrm>
            <a:off x="1987550" y="2925763"/>
            <a:ext cx="4872038" cy="1587"/>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Text Box 14"/>
          <p:cNvSpPr txBox="1">
            <a:spLocks noChangeArrowheads="1"/>
          </p:cNvSpPr>
          <p:nvPr/>
        </p:nvSpPr>
        <p:spPr bwMode="gray">
          <a:xfrm>
            <a:off x="1314450" y="23495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2</a:t>
            </a:r>
            <a:endParaRPr lang="en-US" altLang="zh-CN" sz="2400" b="1">
              <a:solidFill>
                <a:srgbClr val="000000"/>
              </a:solidFill>
            </a:endParaRPr>
          </a:p>
        </p:txBody>
      </p:sp>
      <p:grpSp>
        <p:nvGrpSpPr>
          <p:cNvPr id="3081" name="Group 15"/>
          <p:cNvGrpSpPr/>
          <p:nvPr/>
        </p:nvGrpSpPr>
        <p:grpSpPr bwMode="auto">
          <a:xfrm>
            <a:off x="1117600" y="3127375"/>
            <a:ext cx="773113" cy="665163"/>
            <a:chOff x="1110" y="2656"/>
            <a:chExt cx="1549" cy="1351"/>
          </a:xfrm>
        </p:grpSpPr>
        <p:sp>
          <p:nvSpPr>
            <p:cNvPr id="3101"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8" name="AutoShape 18"/>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grpSp>
        <p:nvGrpSpPr>
          <p:cNvPr id="3082" name="Group 19"/>
          <p:cNvGrpSpPr/>
          <p:nvPr/>
        </p:nvGrpSpPr>
        <p:grpSpPr bwMode="auto">
          <a:xfrm>
            <a:off x="1117600" y="4041775"/>
            <a:ext cx="773113" cy="665163"/>
            <a:chOff x="3174" y="2656"/>
            <a:chExt cx="1549" cy="1351"/>
          </a:xfrm>
        </p:grpSpPr>
        <p:sp>
          <p:nvSpPr>
            <p:cNvPr id="3098"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2" name="AutoShape 22"/>
            <p:cNvSpPr>
              <a:spLocks noChangeArrowheads="1"/>
            </p:cNvSpPr>
            <p:nvPr/>
          </p:nvSpPr>
          <p:spPr bwMode="gray">
            <a:xfrm>
              <a:off x="3263" y="2737"/>
              <a:ext cx="1352"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sp>
        <p:nvSpPr>
          <p:cNvPr id="3083" name="Line 23"/>
          <p:cNvSpPr>
            <a:spLocks noChangeShapeType="1"/>
          </p:cNvSpPr>
          <p:nvPr/>
        </p:nvSpPr>
        <p:spPr bwMode="auto">
          <a:xfrm>
            <a:off x="2014538" y="3810000"/>
            <a:ext cx="4872037"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Text Box 24"/>
          <p:cNvSpPr txBox="1">
            <a:spLocks noChangeArrowheads="1"/>
          </p:cNvSpPr>
          <p:nvPr/>
        </p:nvSpPr>
        <p:spPr bwMode="gray">
          <a:xfrm>
            <a:off x="1316038" y="3225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3</a:t>
            </a:r>
            <a:endParaRPr lang="en-US" altLang="zh-CN" sz="2400" b="1">
              <a:solidFill>
                <a:srgbClr val="000000"/>
              </a:solidFill>
            </a:endParaRPr>
          </a:p>
        </p:txBody>
      </p:sp>
      <p:sp>
        <p:nvSpPr>
          <p:cNvPr id="3085" name="Line 25"/>
          <p:cNvSpPr>
            <a:spLocks noChangeShapeType="1"/>
          </p:cNvSpPr>
          <p:nvPr/>
        </p:nvSpPr>
        <p:spPr bwMode="auto">
          <a:xfrm>
            <a:off x="2014538" y="4724400"/>
            <a:ext cx="4872037"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Text Box 26"/>
          <p:cNvSpPr txBox="1">
            <a:spLocks noChangeArrowheads="1"/>
          </p:cNvSpPr>
          <p:nvPr/>
        </p:nvSpPr>
        <p:spPr bwMode="gray">
          <a:xfrm>
            <a:off x="1343025" y="414813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4</a:t>
            </a:r>
            <a:endParaRPr lang="en-US" altLang="zh-CN" sz="2400" b="1">
              <a:solidFill>
                <a:srgbClr val="000000"/>
              </a:solidFill>
            </a:endParaRPr>
          </a:p>
        </p:txBody>
      </p:sp>
      <p:sp>
        <p:nvSpPr>
          <p:cNvPr id="3087" name="Text Box 27"/>
          <p:cNvSpPr txBox="1">
            <a:spLocks noChangeArrowheads="1"/>
          </p:cNvSpPr>
          <p:nvPr/>
        </p:nvSpPr>
        <p:spPr bwMode="auto">
          <a:xfrm>
            <a:off x="2060575" y="1268413"/>
            <a:ext cx="4092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概述</a:t>
            </a:r>
            <a:endParaRPr lang="zh-CN" altLang="en-US" sz="3200" b="1">
              <a:solidFill>
                <a:srgbClr val="0033CC"/>
              </a:solidFill>
            </a:endParaRPr>
          </a:p>
        </p:txBody>
      </p:sp>
      <p:sp>
        <p:nvSpPr>
          <p:cNvPr id="3088" name="Text Box 28"/>
          <p:cNvSpPr txBox="1">
            <a:spLocks noChangeArrowheads="1"/>
          </p:cNvSpPr>
          <p:nvPr/>
        </p:nvSpPr>
        <p:spPr bwMode="auto">
          <a:xfrm>
            <a:off x="2084388" y="2133600"/>
            <a:ext cx="4584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图问题中的动态规划法</a:t>
            </a:r>
            <a:endParaRPr lang="zh-CN" altLang="en-US" sz="3200" b="1">
              <a:solidFill>
                <a:srgbClr val="0033CC"/>
              </a:solidFill>
            </a:endParaRPr>
          </a:p>
        </p:txBody>
      </p:sp>
      <p:sp>
        <p:nvSpPr>
          <p:cNvPr id="3089" name="Text Box 29">
            <a:hlinkClick r:id="rId1" action="ppaction://hlinksldjump"/>
          </p:cNvPr>
          <p:cNvSpPr txBox="1">
            <a:spLocks noChangeArrowheads="1"/>
          </p:cNvSpPr>
          <p:nvPr/>
        </p:nvSpPr>
        <p:spPr bwMode="auto">
          <a:xfrm>
            <a:off x="2132013" y="3141663"/>
            <a:ext cx="482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组合问题中的动态规划法</a:t>
            </a:r>
            <a:endParaRPr lang="zh-CN" altLang="en-US" sz="3200" b="1">
              <a:solidFill>
                <a:srgbClr val="0033CC"/>
              </a:solidFill>
            </a:endParaRPr>
          </a:p>
        </p:txBody>
      </p:sp>
      <p:grpSp>
        <p:nvGrpSpPr>
          <p:cNvPr id="3090" name="Group 30"/>
          <p:cNvGrpSpPr/>
          <p:nvPr/>
        </p:nvGrpSpPr>
        <p:grpSpPr bwMode="auto">
          <a:xfrm>
            <a:off x="1096963" y="4941888"/>
            <a:ext cx="773112" cy="665162"/>
            <a:chOff x="1110" y="2656"/>
            <a:chExt cx="1549" cy="1351"/>
          </a:xfrm>
        </p:grpSpPr>
        <p:sp>
          <p:nvSpPr>
            <p:cNvPr id="3095" name="AutoShape 3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AutoShape 3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73" name="AutoShape 33"/>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sp>
        <p:nvSpPr>
          <p:cNvPr id="3091" name="Line 34"/>
          <p:cNvSpPr>
            <a:spLocks noChangeShapeType="1"/>
          </p:cNvSpPr>
          <p:nvPr/>
        </p:nvSpPr>
        <p:spPr bwMode="auto">
          <a:xfrm>
            <a:off x="1987550" y="5591175"/>
            <a:ext cx="4872038"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Text Box 35"/>
          <p:cNvSpPr txBox="1">
            <a:spLocks noChangeArrowheads="1"/>
          </p:cNvSpPr>
          <p:nvPr/>
        </p:nvSpPr>
        <p:spPr bwMode="gray">
          <a:xfrm>
            <a:off x="1317625" y="50196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5</a:t>
            </a:r>
            <a:endParaRPr lang="en-US" altLang="zh-CN" sz="2400" b="1">
              <a:solidFill>
                <a:srgbClr val="000000"/>
              </a:solidFill>
            </a:endParaRPr>
          </a:p>
        </p:txBody>
      </p:sp>
      <p:sp>
        <p:nvSpPr>
          <p:cNvPr id="3093" name="Text Box 36"/>
          <p:cNvSpPr txBox="1">
            <a:spLocks noChangeArrowheads="1"/>
          </p:cNvSpPr>
          <p:nvPr/>
        </p:nvSpPr>
        <p:spPr bwMode="auto">
          <a:xfrm>
            <a:off x="2119313" y="4048125"/>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查找问题中的动态规划法</a:t>
            </a:r>
            <a:endParaRPr lang="zh-CN" altLang="en-US" sz="3200" b="1">
              <a:solidFill>
                <a:srgbClr val="0033CC"/>
              </a:solidFill>
            </a:endParaRPr>
          </a:p>
        </p:txBody>
      </p:sp>
      <p:sp>
        <p:nvSpPr>
          <p:cNvPr id="3094" name="Text Box 37"/>
          <p:cNvSpPr txBox="1">
            <a:spLocks noChangeArrowheads="1"/>
          </p:cNvSpPr>
          <p:nvPr/>
        </p:nvSpPr>
        <p:spPr bwMode="auto">
          <a:xfrm>
            <a:off x="2070100" y="4941888"/>
            <a:ext cx="4679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小结</a:t>
            </a:r>
            <a:endParaRPr lang="zh-CN" altLang="en-US" sz="3200" b="1">
              <a:solidFill>
                <a:srgbClr val="0033CC"/>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155229" y="220073"/>
            <a:ext cx="55118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pic>
        <p:nvPicPr>
          <p:cNvPr id="348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4325" y="3860800"/>
            <a:ext cx="505650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0" name="Group 4"/>
          <p:cNvGrpSpPr/>
          <p:nvPr/>
        </p:nvGrpSpPr>
        <p:grpSpPr bwMode="auto">
          <a:xfrm>
            <a:off x="5022850" y="1196975"/>
            <a:ext cx="3455988" cy="2519363"/>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4689475" y="1512888"/>
            <a:ext cx="3438525" cy="2233612"/>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5381625" y="1528763"/>
            <a:ext cx="3438525" cy="2233612"/>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250825" y="1360488"/>
            <a:ext cx="3744913" cy="1938020"/>
          </a:xfrm>
          <a:prstGeom prst="rect">
            <a:avLst/>
          </a:prstGeom>
          <a:noFill/>
        </p:spPr>
        <p:txBody>
          <a:bodyPr>
            <a:spAutoFit/>
          </a:bodyPr>
          <a:lstStyle/>
          <a:p>
            <a:pPr>
              <a:defRPr/>
            </a:pPr>
            <a:r>
              <a:rPr lang="zh-CN" altLang="en-US" sz="2400" b="1" dirty="0">
                <a:latin typeface="+mn-ea"/>
                <a:ea typeface="+mn-ea"/>
              </a:rPr>
              <a:t>观察可以发现，从</a:t>
            </a:r>
            <a:r>
              <a:rPr lang="en-US" altLang="zh-CN" sz="2400" b="1" dirty="0">
                <a:latin typeface="+mn-ea"/>
                <a:ea typeface="+mn-ea"/>
              </a:rPr>
              <a:t>5</a:t>
            </a:r>
            <a:r>
              <a:rPr lang="zh-CN" altLang="en-US" sz="2400" b="1" dirty="0">
                <a:latin typeface="+mn-ea"/>
                <a:ea typeface="+mn-ea"/>
              </a:rPr>
              <a:t>层数塔的顶层出发，下一层选择向左走还是向右走取决于两个</a:t>
            </a:r>
            <a:r>
              <a:rPr lang="en-US" altLang="zh-CN" sz="2400" b="1" dirty="0">
                <a:latin typeface="+mn-ea"/>
                <a:ea typeface="+mn-ea"/>
              </a:rPr>
              <a:t>4</a:t>
            </a:r>
            <a:r>
              <a:rPr lang="zh-CN" altLang="en-US" sz="2400" b="1" dirty="0">
                <a:latin typeface="+mn-ea"/>
                <a:ea typeface="+mn-ea"/>
              </a:rPr>
              <a:t>层数塔的最大数值和，显然，可以递归求解。</a:t>
            </a:r>
            <a:endParaRPr lang="en-US" altLang="zh-CN" sz="2400" b="1" dirty="0">
              <a:latin typeface="+mn-ea"/>
              <a:ea typeface="+mn-ea"/>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4612" y="1101105"/>
            <a:ext cx="889248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lang="zh-CN" altLang="en-US" sz="2400" b="1" dirty="0" smtClean="0">
                <a:solidFill>
                  <a:srgbClr val="3907F1"/>
                </a:solidFill>
              </a:rPr>
              <a:t>测试数据：</a:t>
            </a:r>
            <a:r>
              <a:rPr lang="en-US" altLang="zh-CN" sz="2400" b="1" dirty="0" smtClean="0">
                <a:solidFill>
                  <a:srgbClr val="3907F1"/>
                </a:solidFill>
              </a:rPr>
              <a:t>N</a:t>
            </a:r>
            <a:r>
              <a:rPr lang="zh-CN" altLang="en-US" sz="2400" b="1" dirty="0">
                <a:solidFill>
                  <a:srgbClr val="3907F1"/>
                </a:solidFill>
              </a:rPr>
              <a:t>个数的</a:t>
            </a:r>
            <a:r>
              <a:rPr lang="zh-CN" altLang="en-US" sz="2400" b="1" dirty="0" smtClean="0">
                <a:solidFill>
                  <a:srgbClr val="3907F1"/>
                </a:solidFill>
              </a:rPr>
              <a:t>序列</a:t>
            </a:r>
            <a:r>
              <a:rPr lang="en-US" altLang="zh-CN" sz="2400" b="1" dirty="0" smtClean="0">
                <a:solidFill>
                  <a:srgbClr val="3907F1"/>
                </a:solidFill>
              </a:rPr>
              <a:t>5</a:t>
            </a:r>
            <a:r>
              <a:rPr lang="zh-CN" altLang="en-US" sz="2400" b="1" dirty="0">
                <a:solidFill>
                  <a:srgbClr val="3907F1"/>
                </a:solidFill>
              </a:rPr>
              <a:t>，</a:t>
            </a:r>
            <a:r>
              <a:rPr lang="en-US" altLang="zh-CN" sz="2400" b="1" dirty="0">
                <a:solidFill>
                  <a:srgbClr val="3907F1"/>
                </a:solidFill>
              </a:rPr>
              <a:t>3</a:t>
            </a:r>
            <a:r>
              <a:rPr lang="zh-CN" altLang="en-US" sz="2400" b="1" dirty="0">
                <a:solidFill>
                  <a:srgbClr val="3907F1"/>
                </a:solidFill>
              </a:rPr>
              <a:t>，</a:t>
            </a:r>
            <a:r>
              <a:rPr lang="en-US" altLang="zh-CN" sz="2400" b="1" dirty="0">
                <a:solidFill>
                  <a:srgbClr val="3907F1"/>
                </a:solidFill>
              </a:rPr>
              <a:t>4</a:t>
            </a:r>
            <a:r>
              <a:rPr lang="zh-CN" altLang="en-US" sz="2400" b="1" dirty="0">
                <a:solidFill>
                  <a:srgbClr val="3907F1"/>
                </a:solidFill>
              </a:rPr>
              <a:t>，</a:t>
            </a:r>
            <a:r>
              <a:rPr lang="en-US" altLang="zh-CN" sz="2400" b="1" dirty="0">
                <a:solidFill>
                  <a:srgbClr val="3907F1"/>
                </a:solidFill>
              </a:rPr>
              <a:t>8</a:t>
            </a:r>
            <a:r>
              <a:rPr lang="zh-CN" altLang="en-US" sz="2400" b="1" dirty="0">
                <a:solidFill>
                  <a:srgbClr val="3907F1"/>
                </a:solidFill>
              </a:rPr>
              <a:t>，</a:t>
            </a:r>
            <a:r>
              <a:rPr lang="en-US" altLang="zh-CN" sz="2400" b="1" dirty="0">
                <a:solidFill>
                  <a:srgbClr val="3907F1"/>
                </a:solidFill>
              </a:rPr>
              <a:t>6</a:t>
            </a:r>
            <a:r>
              <a:rPr lang="zh-CN" altLang="en-US" sz="2400" b="1" dirty="0">
                <a:solidFill>
                  <a:srgbClr val="3907F1"/>
                </a:solidFill>
              </a:rPr>
              <a:t>，</a:t>
            </a:r>
            <a:r>
              <a:rPr lang="en-US" altLang="zh-CN" sz="2400" b="1" dirty="0" smtClean="0">
                <a:solidFill>
                  <a:srgbClr val="3907F1"/>
                </a:solidFill>
              </a:rPr>
              <a:t>7</a:t>
            </a:r>
            <a:endParaRPr lang="en-US" altLang="zh-CN" sz="2400" b="1" dirty="0" smtClean="0">
              <a:solidFill>
                <a:srgbClr val="3907F1"/>
              </a:solidFill>
            </a:endParaRPr>
          </a:p>
          <a:p>
            <a:pPr lvl="0"/>
            <a:r>
              <a:rPr kumimoji="0" 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第</a:t>
            </a:r>
            <a:r>
              <a:rPr kumimoji="0" lang="zh-CN" altLang="en-US"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三行</a:t>
            </a:r>
            <a:r>
              <a:rPr kumimoji="0" 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表示前</a:t>
            </a:r>
            <a:r>
              <a:rPr kumimoji="0" lang="zh-CN" alt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i</a:t>
            </a:r>
            <a:r>
              <a:rPr kumimoji="0" 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个数中最长上升子序列的长度</a:t>
            </a:r>
            <a:r>
              <a:rPr kumimoji="0" lang="zh-CN" altLang="en-US"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a:t>
            </a:r>
            <a:r>
              <a:rPr kumimoji="0" lang="zh-CN" altLang="en-US" sz="2400" b="1" i="0" u="none" strike="noStrike" cap="none" normalizeH="0" baseline="0" dirty="0" smtClean="0">
                <a:ln>
                  <a:noFill/>
                </a:ln>
                <a:solidFill>
                  <a:srgbClr val="3907F1"/>
                </a:solidFill>
                <a:effectLst/>
                <a:latin typeface="Arial" panose="020B0604020202020204" pitchFamily="34" charset="0"/>
                <a:ea typeface="Helvetica Neue"/>
                <a:cs typeface="宋体" panose="02010600030101010101" pitchFamily="2" charset="-122"/>
              </a:rPr>
              <a:t>最优值</a:t>
            </a:r>
            <a:r>
              <a:rPr kumimoji="0" lang="zh-CN" altLang="en-US"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a:t>
            </a:r>
            <a:r>
              <a:rPr kumimoji="0" 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 </a:t>
            </a:r>
            <a:r>
              <a:rPr kumimoji="0" lang="zh-CN" altLang="en-US"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第四行</a:t>
            </a:r>
            <a:r>
              <a:rPr kumimoji="0" 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表示到达当前长度的上一个数的下标，根据这个可以求出最长子序列</a:t>
            </a:r>
            <a:r>
              <a:rPr kumimoji="0" lang="zh-CN" altLang="en-US"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a:t>
            </a:r>
            <a:r>
              <a:rPr kumimoji="0" lang="zh-CN" altLang="en-US" sz="2400" b="1" i="0" u="none" strike="noStrike" cap="none" normalizeH="0" baseline="0" dirty="0" smtClean="0">
                <a:ln>
                  <a:noFill/>
                </a:ln>
                <a:solidFill>
                  <a:srgbClr val="3907F1"/>
                </a:solidFill>
                <a:effectLst/>
                <a:latin typeface="Arial" panose="020B0604020202020204" pitchFamily="34" charset="0"/>
                <a:ea typeface="Helvetica Neue"/>
                <a:cs typeface="宋体" panose="02010600030101010101" pitchFamily="2" charset="-122"/>
              </a:rPr>
              <a:t>最优解</a:t>
            </a:r>
            <a:r>
              <a:rPr kumimoji="0" lang="zh-CN" altLang="en-US"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a:t>
            </a:r>
            <a:r>
              <a:rPr kumimoji="0" lang="zh-CN" alt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rPr>
              <a:t>  </a:t>
            </a:r>
            <a:endParaRPr kumimoji="0" lang="zh-CN" altLang="zh-CN" sz="2400" b="1" i="0" u="none" strike="noStrike" cap="none" normalizeH="0" baseline="0" dirty="0" smtClean="0">
              <a:ln>
                <a:noFill/>
              </a:ln>
              <a:solidFill>
                <a:srgbClr val="333333"/>
              </a:solidFill>
              <a:effectLst/>
              <a:latin typeface="Arial" panose="020B0604020202020204" pitchFamily="34" charset="0"/>
              <a:ea typeface="Helvetica Neue"/>
              <a:cs typeface="宋体" panose="02010600030101010101" pitchFamily="2" charset="-122"/>
            </a:endParaRPr>
          </a:p>
        </p:txBody>
      </p:sp>
      <p:graphicFrame>
        <p:nvGraphicFramePr>
          <p:cNvPr id="4" name="Group 3"/>
          <p:cNvGraphicFramePr>
            <a:graphicFrameLocks noGrp="1"/>
          </p:cNvGraphicFramePr>
          <p:nvPr/>
        </p:nvGraphicFramePr>
        <p:xfrm>
          <a:off x="7653020" y="2863850"/>
          <a:ext cx="1235075" cy="2651760"/>
        </p:xfrm>
        <a:graphic>
          <a:graphicData uri="http://schemas.openxmlformats.org/drawingml/2006/table">
            <a:tbl>
              <a:tblPr/>
              <a:tblGrid>
                <a:gridCol w="1235075"/>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6</a:t>
                      </a:r>
                      <a:endPar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7</a:t>
                      </a:r>
                      <a:endPar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{3,4,6,7}</a:t>
                      </a:r>
                      <a:endPar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5"/>
          <p:cNvSpPr txBox="1">
            <a:spLocks noChangeArrowheads="1"/>
          </p:cNvSpPr>
          <p:nvPr/>
        </p:nvSpPr>
        <p:spPr bwMode="auto">
          <a:xfrm>
            <a:off x="1835696" y="179388"/>
            <a:ext cx="47879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四</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填表</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graphicFrame>
        <p:nvGraphicFramePr>
          <p:cNvPr id="3" name="Group 3"/>
          <p:cNvGraphicFramePr>
            <a:graphicFrameLocks noGrp="1"/>
          </p:cNvGraphicFramePr>
          <p:nvPr/>
        </p:nvGraphicFramePr>
        <p:xfrm>
          <a:off x="107315" y="2854960"/>
          <a:ext cx="3098800" cy="2651125"/>
        </p:xfrm>
        <a:graphic>
          <a:graphicData uri="http://schemas.openxmlformats.org/drawingml/2006/table">
            <a:tbl>
              <a:tblPr/>
              <a:tblGrid>
                <a:gridCol w="2005965"/>
                <a:gridCol w="1092835"/>
              </a:tblGrid>
              <a:tr h="466725">
                <a:tc>
                  <a:txBody>
                    <a:bodyPr/>
                    <a:p>
                      <a:pPr marL="0" marR="0" lvl="0" algn="ctr" defTabSz="914400" rtl="0" eaLnBrk="1" fontAlgn="base" latinLnBrk="0" hangingPunct="1">
                        <a:lnSpc>
                          <a:spcPct val="100000"/>
                        </a:lnSpc>
                        <a:buClrTx/>
                        <a:buSzTx/>
                        <a:buFontTx/>
                        <a:buNone/>
                      </a:pPr>
                      <a:r>
                        <a:rPr kumimoji="1" lang="en-US" altLang="zh-CN" sz="2000" b="1" i="0" u="none" strike="noStrike" kern="1200"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序号i</a:t>
                      </a:r>
                      <a:endParaRPr kumimoji="1" lang="en-US" altLang="zh-CN" sz="2000" b="1" i="0" u="none" strike="noStrike" kern="1200"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buClrTx/>
                        <a:buSzTx/>
                        <a:buFontTx/>
                        <a:buNone/>
                      </a:pPr>
                      <a:r>
                        <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360">
                <a:tc>
                  <a:txBody>
                    <a:bodyPr/>
                    <a:p>
                      <a:pPr marL="0" marR="0" lvl="0" indent="0" algn="ctr" defTabSz="914400" rtl="0" eaLnBrk="1" fontAlgn="base" latinLnBrk="0" hangingPunct="1">
                        <a:lnSpc>
                          <a:spcPct val="100000"/>
                        </a:lnSpc>
                        <a:spcBef>
                          <a:spcPts val="600"/>
                        </a:spcBef>
                        <a:spcAft>
                          <a:spcPct val="0"/>
                        </a:spcAft>
                        <a:buClrTx/>
                        <a:buSzTx/>
                        <a:buFontTx/>
                        <a:buNone/>
                      </a:pPr>
                      <a:r>
                        <a:rPr kumimoji="1" lang="zh-CN" altLang="en-US" sz="20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序列元素</a:t>
                      </a:r>
                      <a:r>
                        <a:rPr kumimoji="1" lang="en-US" altLang="zh-CN" sz="20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a[i]</a:t>
                      </a:r>
                      <a:endParaRPr kumimoji="1" lang="en-US" altLang="zh-CN" sz="20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p>
                      <a:pPr marL="0" marR="0" lvl="0" indent="0" algn="ctr" defTabSz="914400" rtl="0" eaLnBrk="1" fontAlgn="base" latinLnBrk="0" hangingPunct="1">
                        <a:lnSpc>
                          <a:spcPct val="100000"/>
                        </a:lnSpc>
                        <a:spcBef>
                          <a:spcPts val="6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子序列长度</a:t>
                      </a:r>
                      <a:r>
                        <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L(i)</a:t>
                      </a:r>
                      <a:endPar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p>
                      <a:pPr marL="0" marR="0" lvl="0" indent="0" algn="ctr" defTabSz="914400" rtl="0" eaLnBrk="1" fontAlgn="base" latinLnBrk="0" hangingPunct="1">
                        <a:lnSpc>
                          <a:spcPct val="100000"/>
                        </a:lnSpc>
                        <a:spcBef>
                          <a:spcPts val="600"/>
                        </a:spcBef>
                        <a:spcAft>
                          <a:spcPct val="0"/>
                        </a:spcAft>
                        <a:buClrTx/>
                        <a:buSzTx/>
                        <a:buFontTx/>
                        <a:buNone/>
                      </a:pPr>
                      <a:r>
                        <a:rPr kumimoji="1" lang="zh-CN"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上一个数的下标</a:t>
                      </a:r>
                      <a:endParaRPr kumimoji="1" lang="zh-CN"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3590">
                <a:tc>
                  <a:txBody>
                    <a:bodyPr/>
                    <a:p>
                      <a:pPr marL="0" marR="0" lvl="0" indent="0" algn="ctr" defTabSz="914400" rtl="0" eaLnBrk="1" fontAlgn="base" latinLnBrk="0" hangingPunct="1">
                        <a:lnSpc>
                          <a:spcPct val="100000"/>
                        </a:lnSpc>
                        <a:spcBef>
                          <a:spcPts val="6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递增子序列</a:t>
                      </a:r>
                      <a:endPar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3"/>
          <p:cNvGraphicFramePr>
            <a:graphicFrameLocks noGrp="1"/>
          </p:cNvGraphicFramePr>
          <p:nvPr/>
        </p:nvGraphicFramePr>
        <p:xfrm>
          <a:off x="3205480" y="2854960"/>
          <a:ext cx="1093470" cy="2652395"/>
        </p:xfrm>
        <a:graphic>
          <a:graphicData uri="http://schemas.openxmlformats.org/drawingml/2006/table">
            <a:tbl>
              <a:tblPr/>
              <a:tblGrid>
                <a:gridCol w="1093470"/>
              </a:tblGrid>
              <a:tr h="46736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2</a:t>
                      </a:r>
                      <a:endPar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36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36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359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3"/>
          <p:cNvGraphicFramePr>
            <a:graphicFrameLocks noGrp="1"/>
          </p:cNvGraphicFramePr>
          <p:nvPr/>
        </p:nvGraphicFramePr>
        <p:xfrm>
          <a:off x="4295140" y="2854960"/>
          <a:ext cx="1093470" cy="2651760"/>
        </p:xfrm>
        <a:graphic>
          <a:graphicData uri="http://schemas.openxmlformats.org/drawingml/2006/table">
            <a:tbl>
              <a:tblPr/>
              <a:tblGrid>
                <a:gridCol w="1093470"/>
              </a:tblGrid>
              <a:tr h="47498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45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4</a:t>
                      </a:r>
                      <a:endPar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45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endParaRPr kumimoji="1"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45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041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Group 3"/>
          <p:cNvGraphicFramePr>
            <a:graphicFrameLocks noGrp="1"/>
          </p:cNvGraphicFramePr>
          <p:nvPr/>
        </p:nvGraphicFramePr>
        <p:xfrm>
          <a:off x="5389880" y="2854960"/>
          <a:ext cx="1171575" cy="2651760"/>
        </p:xfrm>
        <a:graphic>
          <a:graphicData uri="http://schemas.openxmlformats.org/drawingml/2006/table">
            <a:tbl>
              <a:tblPr/>
              <a:tblGrid>
                <a:gridCol w="1171575"/>
              </a:tblGrid>
              <a:tr h="47498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4</a:t>
                      </a:r>
                      <a:endPar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45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8</a:t>
                      </a:r>
                      <a:endPar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45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45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041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{3,4,8}</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Group 3"/>
          <p:cNvGraphicFramePr>
            <a:graphicFrameLocks noGrp="1"/>
          </p:cNvGraphicFramePr>
          <p:nvPr/>
        </p:nvGraphicFramePr>
        <p:xfrm>
          <a:off x="6560820" y="2872740"/>
          <a:ext cx="1093470" cy="2646045"/>
        </p:xfrm>
        <a:graphic>
          <a:graphicData uri="http://schemas.openxmlformats.org/drawingml/2006/table">
            <a:tbl>
              <a:tblPr/>
              <a:tblGrid>
                <a:gridCol w="1093470"/>
              </a:tblGrid>
              <a:tr h="45720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2400" b="1" i="0" u="none" strike="noStrike" cap="none" normalizeH="0" baseline="0" dirty="0" smtClean="0">
                        <a:ln>
                          <a:noFill/>
                        </a:ln>
                        <a:solidFill>
                          <a:srgbClr val="CC0099"/>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rPr>
                        <a:t>6</a:t>
                      </a:r>
                      <a:endParaRPr kumimoji="1" lang="en-US" altLang="zh-CN" sz="2400" b="1" i="0" u="none" strike="noStrike" cap="none" normalizeH="0" baseline="0" dirty="0" smtClean="0">
                        <a:ln>
                          <a:noFill/>
                        </a:ln>
                        <a:solidFill>
                          <a:srgbClr val="3907F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7245">
                <a:tc>
                  <a:txBody>
                    <a:bodyPr/>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{3,4,6}</a:t>
                      </a:r>
                      <a:endPar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899592" y="229173"/>
            <a:ext cx="77597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最长递增子序列问题——实例（填表）</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graphicFrame>
        <p:nvGraphicFramePr>
          <p:cNvPr id="161795" name="Group 3"/>
          <p:cNvGraphicFramePr>
            <a:graphicFrameLocks noGrp="1"/>
          </p:cNvGraphicFramePr>
          <p:nvPr/>
        </p:nvGraphicFramePr>
        <p:xfrm>
          <a:off x="71313" y="1052736"/>
          <a:ext cx="8893175" cy="4939227"/>
        </p:xfrm>
        <a:graphic>
          <a:graphicData uri="http://schemas.openxmlformats.org/drawingml/2006/table">
            <a:tbl>
              <a:tblPr/>
              <a:tblGrid>
                <a:gridCol w="906097"/>
                <a:gridCol w="695911"/>
                <a:gridCol w="720638"/>
                <a:gridCol w="938376"/>
                <a:gridCol w="1037370"/>
                <a:gridCol w="889174"/>
                <a:gridCol w="1185566"/>
                <a:gridCol w="1188403"/>
                <a:gridCol w="1331640"/>
              </a:tblGrid>
              <a:tr h="61111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序号</a:t>
                      </a: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400" b="1" i="0" u="none" strike="noStrike" cap="none" normalizeH="0" baseline="0" dirty="0" smtClean="0">
                        <a:ln>
                          <a:noFill/>
                        </a:ln>
                        <a:solidFill>
                          <a:srgbClr val="CC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序列元素</a:t>
                      </a:r>
                      <a:r>
                        <a:rPr kumimoji="1"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a[i]</a:t>
                      </a:r>
                      <a:endParaRPr kumimoji="1"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44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14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子序列长度</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1433">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上一个数的下标</a:t>
                      </a:r>
                      <a:r>
                        <a:rPr kumimoji="1" lang="en-US" altLang="zh-CN"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US"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302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递增子序列</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{2,3,6}</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{2,3,6,9}</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{2,3,6,7}</a:t>
                      </a:r>
                      <a:endParaRPr kumimoji="1" lang="en-US" altLang="zh-CN" sz="4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7" marR="91447"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666115" y="373380"/>
            <a:ext cx="8298815"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最长递增子序列问题算法——求最优解</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102403" name="Text Box 3"/>
          <p:cNvSpPr txBox="1">
            <a:spLocks noChangeArrowheads="1"/>
          </p:cNvSpPr>
          <p:nvPr/>
        </p:nvSpPr>
        <p:spPr bwMode="auto">
          <a:xfrm>
            <a:off x="251521" y="1268413"/>
            <a:ext cx="8713092"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smtClean="0">
                <a:solidFill>
                  <a:srgbClr val="3907F1"/>
                </a:solidFill>
                <a:latin typeface="宋体" panose="02010600030101010101" pitchFamily="2" charset="-122"/>
              </a:rPr>
              <a:t>数据结构</a:t>
            </a:r>
            <a:endParaRPr lang="zh-CN" altLang="en-US" sz="2400" b="1" dirty="0" smtClean="0">
              <a:solidFill>
                <a:srgbClr val="3907F1"/>
              </a:solidFill>
              <a:latin typeface="宋体" panose="02010600030101010101" pitchFamily="2" charset="-122"/>
            </a:endParaRPr>
          </a:p>
          <a:p>
            <a:pPr eaLnBrk="1" hangingPunct="1">
              <a:spcBef>
                <a:spcPct val="50000"/>
              </a:spcBef>
            </a:pPr>
            <a:r>
              <a:rPr lang="zh-CN" altLang="en-US" sz="2400" b="1" dirty="0" smtClean="0">
                <a:latin typeface="宋体" panose="02010600030101010101" pitchFamily="2" charset="-122"/>
              </a:rPr>
              <a:t>设</a:t>
            </a:r>
            <a:r>
              <a:rPr lang="zh-CN" altLang="en-US" sz="2400" b="1" dirty="0">
                <a:latin typeface="宋体" panose="02010600030101010101" pitchFamily="2" charset="-122"/>
              </a:rPr>
              <a:t>序列存储在数组</a:t>
            </a:r>
            <a:r>
              <a:rPr lang="en-US" altLang="zh-CN" sz="2400" b="1" dirty="0">
                <a:latin typeface="宋体" panose="02010600030101010101" pitchFamily="2" charset="-122"/>
              </a:rPr>
              <a:t>a[n]</a:t>
            </a:r>
            <a:r>
              <a:rPr lang="zh-CN" altLang="en-US" sz="2400" b="1" dirty="0">
                <a:latin typeface="宋体" panose="02010600030101010101" pitchFamily="2" charset="-122"/>
              </a:rPr>
              <a:t>中</a:t>
            </a:r>
            <a:endParaRPr lang="zh-CN" altLang="en-US" sz="2400" b="1" dirty="0">
              <a:latin typeface="宋体" panose="02010600030101010101" pitchFamily="2" charset="-122"/>
            </a:endParaRPr>
          </a:p>
          <a:p>
            <a:pPr eaLnBrk="1" hangingPunct="1">
              <a:spcBef>
                <a:spcPct val="50000"/>
              </a:spcBef>
            </a:pPr>
            <a:r>
              <a:rPr lang="zh-CN" altLang="en-US" sz="2400" b="1" dirty="0" smtClean="0">
                <a:latin typeface="宋体" panose="02010600030101010101" pitchFamily="2" charset="-122"/>
              </a:rPr>
              <a:t>数组</a:t>
            </a:r>
            <a:r>
              <a:rPr lang="en-US" altLang="zh-CN" sz="2400" b="1" dirty="0">
                <a:latin typeface="宋体" panose="02010600030101010101" pitchFamily="2" charset="-122"/>
              </a:rPr>
              <a:t>L[n]</a:t>
            </a:r>
            <a:r>
              <a:rPr lang="zh-CN" altLang="en-US" sz="2400" b="1" dirty="0">
                <a:latin typeface="宋体" panose="02010600030101010101" pitchFamily="2" charset="-122"/>
              </a:rPr>
              <a:t>存储最长递增子序列的长度</a:t>
            </a:r>
            <a:endParaRPr lang="zh-CN" altLang="en-US" sz="2400" b="1" dirty="0">
              <a:latin typeface="宋体" panose="02010600030101010101" pitchFamily="2" charset="-122"/>
            </a:endParaRPr>
          </a:p>
          <a:p>
            <a:pPr eaLnBrk="1" hangingPunct="1">
              <a:spcBef>
                <a:spcPct val="50000"/>
              </a:spcBef>
            </a:pPr>
            <a:r>
              <a:rPr lang="zh-CN" altLang="en-US" sz="2400" b="1" dirty="0">
                <a:latin typeface="宋体" panose="02010600030101010101" pitchFamily="2" charset="-122"/>
              </a:rPr>
              <a:t>其中</a:t>
            </a:r>
            <a:r>
              <a:rPr lang="en-US" altLang="zh-CN" sz="2400" b="1" dirty="0">
                <a:latin typeface="宋体" panose="02010600030101010101" pitchFamily="2" charset="-122"/>
              </a:rPr>
              <a:t>L[i]</a:t>
            </a:r>
            <a:r>
              <a:rPr lang="zh-CN" altLang="en-US" sz="2400" b="1" dirty="0">
                <a:latin typeface="宋体" panose="02010600030101010101" pitchFamily="2" charset="-122"/>
              </a:rPr>
              <a:t>表示元素序列</a:t>
            </a:r>
            <a:r>
              <a:rPr lang="en-US" altLang="zh-CN" sz="2400" b="1" dirty="0">
                <a:latin typeface="宋体" panose="02010600030101010101" pitchFamily="2" charset="-122"/>
              </a:rPr>
              <a:t>a[0]~a[i]</a:t>
            </a:r>
            <a:r>
              <a:rPr lang="zh-CN" altLang="en-US" sz="2400" b="1" dirty="0">
                <a:latin typeface="宋体" panose="02010600030101010101" pitchFamily="2" charset="-122"/>
              </a:rPr>
              <a:t>的最长递增子序列的长度</a:t>
            </a:r>
            <a:endParaRPr lang="zh-CN" altLang="en-US" sz="2400" b="1" dirty="0">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二维数组</a:t>
            </a:r>
            <a:r>
              <a:rPr lang="en-US" altLang="zh-CN" sz="2400" b="1" dirty="0">
                <a:solidFill>
                  <a:schemeClr val="tx1"/>
                </a:solidFill>
                <a:latin typeface="宋体" panose="02010600030101010101" pitchFamily="2" charset="-122"/>
              </a:rPr>
              <a:t>X[n]</a:t>
            </a:r>
            <a:r>
              <a:rPr lang="zh-CN" altLang="en-US" sz="2400" b="1" dirty="0">
                <a:solidFill>
                  <a:schemeClr val="tx1"/>
                </a:solidFill>
                <a:latin typeface="宋体" panose="02010600030101010101" pitchFamily="2" charset="-122"/>
              </a:rPr>
              <a:t>存储最长递增子序列</a:t>
            </a:r>
            <a:r>
              <a:rPr lang="zh-CN" altLang="en-US" sz="2400" b="1" dirty="0">
                <a:latin typeface="宋体" panose="02010600030101010101" pitchFamily="2" charset="-122"/>
                <a:sym typeface="+mn-ea"/>
              </a:rPr>
              <a:t>对应的下标</a:t>
            </a:r>
            <a:endParaRPr lang="zh-CN" altLang="en-US" sz="2400" b="1" dirty="0">
              <a:solidFill>
                <a:schemeClr val="tx1"/>
              </a:solidFill>
              <a:latin typeface="宋体" panose="02010600030101010101" pitchFamily="2" charset="-122"/>
            </a:endParaRPr>
          </a:p>
        </p:txBody>
      </p:sp>
      <p:sp>
        <p:nvSpPr>
          <p:cNvPr id="3" name="矩形 1"/>
          <p:cNvSpPr>
            <a:spLocks noChangeArrowheads="1"/>
          </p:cNvSpPr>
          <p:nvPr/>
        </p:nvSpPr>
        <p:spPr bwMode="auto">
          <a:xfrm>
            <a:off x="318770" y="4318635"/>
            <a:ext cx="8540115" cy="19380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p>
            <a:r>
              <a:rPr lang="en-US" altLang="zh-CN" sz="2400" b="1" dirty="0" smtClean="0">
                <a:solidFill>
                  <a:schemeClr val="tx1"/>
                </a:solidFill>
                <a:latin typeface="Times New Roman" panose="02020603050405020304" pitchFamily="18" charset="0"/>
              </a:rPr>
              <a:t>void </a:t>
            </a:r>
            <a:r>
              <a:rPr lang="en-US" altLang="zh-CN" sz="2400" b="1" dirty="0">
                <a:solidFill>
                  <a:schemeClr val="tx1"/>
                </a:solidFill>
                <a:latin typeface="Times New Roman" panose="02020603050405020304" pitchFamily="18" charset="0"/>
              </a:rPr>
              <a:t>main()</a:t>
            </a:r>
            <a:endParaRPr lang="en-US" altLang="zh-CN" sz="2400" b="1" dirty="0">
              <a:solidFill>
                <a:schemeClr val="tx1"/>
              </a:solidFill>
              <a:latin typeface="Times New Roman" panose="02020603050405020304" pitchFamily="18" charset="0"/>
            </a:endParaRPr>
          </a:p>
          <a:p>
            <a:r>
              <a:rPr lang="en-US" altLang="zh-CN" sz="2400" b="1" dirty="0" smtClean="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a[ ] = {5,2,8,6,3,6,9,7};</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len</a:t>
            </a:r>
            <a:r>
              <a:rPr lang="en-US" altLang="zh-CN" sz="2400" b="1" dirty="0">
                <a:solidFill>
                  <a:schemeClr val="tx1"/>
                </a:solidFill>
                <a:latin typeface="Times New Roman" panose="02020603050405020304" pitchFamily="18" charset="0"/>
              </a:rPr>
              <a:t> = </a:t>
            </a:r>
            <a:r>
              <a:rPr lang="en-US" altLang="zh-CN" sz="2400" b="1" dirty="0" err="1">
                <a:solidFill>
                  <a:schemeClr val="tx1"/>
                </a:solidFill>
                <a:latin typeface="Times New Roman" panose="02020603050405020304" pitchFamily="18" charset="0"/>
              </a:rPr>
              <a:t>IncreaseOrder</a:t>
            </a:r>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a</a:t>
            </a:r>
            <a:r>
              <a:rPr lang="en-US" altLang="zh-CN" sz="2400" b="1" dirty="0">
                <a:solidFill>
                  <a:schemeClr val="tx1"/>
                </a:solidFill>
                <a:latin typeface="Times New Roman" panose="02020603050405020304" pitchFamily="18" charset="0"/>
              </a:rPr>
              <a:t>, 8);</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cout</a:t>
            </a:r>
            <a:r>
              <a:rPr lang="en-US" altLang="zh-CN" sz="2400" b="1" dirty="0">
                <a:solidFill>
                  <a:schemeClr val="tx1"/>
                </a:solidFill>
                <a:latin typeface="Times New Roman" panose="02020603050405020304" pitchFamily="18" charset="0"/>
              </a:rPr>
              <a:t>&lt;&lt;"</a:t>
            </a:r>
            <a:r>
              <a:rPr lang="zh-CN" altLang="en-US" sz="2400" b="1" dirty="0">
                <a:solidFill>
                  <a:schemeClr val="tx1"/>
                </a:solidFill>
                <a:latin typeface="Times New Roman" panose="02020603050405020304" pitchFamily="18" charset="0"/>
              </a:rPr>
              <a:t>最长递增子序列的长度是：</a:t>
            </a:r>
            <a:r>
              <a:rPr lang="en-US" altLang="zh-CN" sz="2400" b="1" dirty="0">
                <a:solidFill>
                  <a:schemeClr val="tx1"/>
                </a:solidFill>
                <a:latin typeface="Times New Roman" panose="02020603050405020304" pitchFamily="18" charset="0"/>
              </a:rPr>
              <a:t>"&lt;&lt;</a:t>
            </a:r>
            <a:r>
              <a:rPr lang="en-US" altLang="zh-CN" sz="2400" b="1" dirty="0" err="1">
                <a:solidFill>
                  <a:schemeClr val="tx1"/>
                </a:solidFill>
                <a:latin typeface="Times New Roman" panose="02020603050405020304" pitchFamily="18" charset="0"/>
              </a:rPr>
              <a:t>len</a:t>
            </a:r>
            <a:r>
              <a:rPr lang="en-US" altLang="zh-CN" sz="2400" b="1" dirty="0">
                <a:solidFill>
                  <a:schemeClr val="tx1"/>
                </a:solidFill>
                <a:latin typeface="Times New Roman" panose="02020603050405020304" pitchFamily="18" charset="0"/>
              </a:rPr>
              <a:t>&lt;&lt;</a:t>
            </a:r>
            <a:r>
              <a:rPr lang="en-US" altLang="zh-CN" sz="2400" b="1" dirty="0" err="1">
                <a:solidFill>
                  <a:schemeClr val="tx1"/>
                </a:solidFill>
                <a:latin typeface="Times New Roman" panose="02020603050405020304" pitchFamily="18" charset="0"/>
              </a:rPr>
              <a:t>endl</a:t>
            </a:r>
            <a:r>
              <a:rPr lang="en-US" altLang="zh-CN"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a:p>
            <a:r>
              <a:rPr lang="en-US" altLang="zh-CN" sz="2400" b="1" dirty="0" smtClean="0">
                <a:solidFill>
                  <a:schemeClr val="tx1"/>
                </a:solidFill>
                <a:latin typeface="Times New Roman" panose="02020603050405020304" pitchFamily="18" charset="0"/>
              </a:rPr>
              <a:t>}</a:t>
            </a:r>
            <a:endParaRPr lang="en-US" altLang="zh-CN" sz="2400" b="1" dirty="0" smtClean="0">
              <a:solidFill>
                <a:schemeClr val="tx1"/>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1"/>
          <p:cNvSpPr>
            <a:spLocks noChangeArrowheads="1"/>
          </p:cNvSpPr>
          <p:nvPr/>
        </p:nvSpPr>
        <p:spPr bwMode="auto">
          <a:xfrm>
            <a:off x="0" y="41860"/>
            <a:ext cx="9144000" cy="655447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2000" b="1">
                <a:solidFill>
                  <a:schemeClr val="tx1"/>
                </a:solidFill>
                <a:latin typeface="Times New Roman" panose="02020603050405020304" pitchFamily="18" charset="0"/>
              </a:rPr>
              <a:t>const int MAXN =1000;</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int a[MAXN] , L[MAXN] , X[MAXN];</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int main()</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int N; cin &gt;&gt; N;</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for( int i = 1;i &lt;= N;++i)//</a:t>
            </a:r>
            <a:r>
              <a:rPr lang="zh-CN" altLang="en-US" sz="2000" b="1">
                <a:solidFill>
                  <a:schemeClr val="tx1"/>
                </a:solidFill>
                <a:latin typeface="Times New Roman" panose="02020603050405020304" pitchFamily="18" charset="0"/>
              </a:rPr>
              <a:t>初始化</a:t>
            </a:r>
            <a:endParaRPr lang="zh-CN" altLang="en-US"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sym typeface="+mn-ea"/>
              </a:rPr>
              <a:t>{    </a:t>
            </a:r>
            <a:r>
              <a:rPr lang="en-US" altLang="zh-CN" sz="2000" b="1">
                <a:solidFill>
                  <a:schemeClr val="tx1"/>
                </a:solidFill>
                <a:latin typeface="Times New Roman" panose="02020603050405020304" pitchFamily="18" charset="0"/>
              </a:rPr>
              <a:t>cin &gt;&gt; a[i];    L[i] = 1;    X[i]=1;    }</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for( int i = 2; i &lt;= N; ++i) </a:t>
            </a:r>
            <a:r>
              <a:rPr lang="en-US" altLang="zh-CN" sz="2000" b="1">
                <a:solidFill>
                  <a:schemeClr val="tx1"/>
                </a:solidFill>
                <a:latin typeface="Times New Roman" panose="02020603050405020304" pitchFamily="18" charset="0"/>
                <a:sym typeface="+mn-ea"/>
              </a:rPr>
              <a:t>//每次求以第i个数为终点的最长上升子序列的长度</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sym typeface="+mn-ea"/>
              </a:rPr>
              <a:t>{     </a:t>
            </a:r>
            <a:r>
              <a:rPr lang="en-US" altLang="zh-CN" sz="2000" b="1">
                <a:solidFill>
                  <a:schemeClr val="tx1"/>
                </a:solidFill>
                <a:latin typeface="Times New Roman" panose="02020603050405020304" pitchFamily="18" charset="0"/>
              </a:rPr>
              <a:t>for( int j = 1; j &lt; i; ++j)//察看以第j个数为终点的最长上升子序列</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           if( a[i] &gt; a[j] )</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               if</a:t>
            </a:r>
            <a:r>
              <a:rPr lang="en-US" altLang="zh-CN" sz="2000" b="1">
                <a:solidFill>
                  <a:schemeClr val="tx1"/>
                </a:solidFill>
                <a:latin typeface="Times New Roman" panose="02020603050405020304" pitchFamily="18" charset="0"/>
                <a:sym typeface="+mn-ea"/>
              </a:rPr>
              <a:t>(L[i]&lt;L[j]+1)  </a:t>
            </a:r>
            <a:endParaRPr lang="en-US" altLang="zh-CN" sz="2000" b="1">
              <a:solidFill>
                <a:schemeClr val="tx1"/>
              </a:solidFill>
              <a:latin typeface="Times New Roman" panose="02020603050405020304" pitchFamily="18" charset="0"/>
              <a:sym typeface="+mn-ea"/>
            </a:endParaRPr>
          </a:p>
          <a:p>
            <a:pPr lvl="1"/>
            <a:r>
              <a:rPr lang="en-US" altLang="zh-CN" sz="2000" b="1">
                <a:solidFill>
                  <a:schemeClr val="tx1"/>
                </a:solidFill>
                <a:latin typeface="Times New Roman" panose="02020603050405020304" pitchFamily="18" charset="0"/>
                <a:sym typeface="+mn-ea"/>
              </a:rPr>
              <a:t>              {     </a:t>
            </a:r>
            <a:r>
              <a:rPr lang="en-US" altLang="zh-CN" sz="2000" b="1">
                <a:solidFill>
                  <a:schemeClr val="tx1"/>
                </a:solidFill>
                <a:latin typeface="Times New Roman" panose="02020603050405020304" pitchFamily="18" charset="0"/>
              </a:rPr>
              <a:t>L[i] = </a:t>
            </a:r>
            <a:r>
              <a:rPr lang="en-US" altLang="zh-CN" sz="2000" b="1">
                <a:solidFill>
                  <a:schemeClr val="tx1"/>
                </a:solidFill>
                <a:latin typeface="Times New Roman" panose="02020603050405020304" pitchFamily="18" charset="0"/>
                <a:sym typeface="+mn-ea"/>
              </a:rPr>
              <a:t>L[j]+1</a:t>
            </a:r>
            <a:r>
              <a:rPr lang="en-US" altLang="zh-CN" sz="2000" b="1">
                <a:solidFill>
                  <a:schemeClr val="tx1"/>
                </a:solidFill>
                <a:latin typeface="Times New Roman" panose="02020603050405020304" pitchFamily="18" charset="0"/>
              </a:rPr>
              <a:t>;     X[i]=j;   }</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cout &lt;&lt; </a:t>
            </a:r>
            <a:r>
              <a:rPr lang="en-US" altLang="zh-CN" sz="2000" b="1">
                <a:solidFill>
                  <a:schemeClr val="tx1"/>
                </a:solidFill>
                <a:latin typeface="Times New Roman" panose="02020603050405020304" pitchFamily="18" charset="0"/>
                <a:sym typeface="+mn-ea"/>
              </a:rPr>
              <a:t>"最长递增子序列</a:t>
            </a:r>
            <a:r>
              <a:rPr lang="zh-CN" altLang="en-US" sz="2000" b="1">
                <a:solidFill>
                  <a:schemeClr val="tx1"/>
                </a:solidFill>
                <a:latin typeface="Times New Roman" panose="02020603050405020304" pitchFamily="18" charset="0"/>
                <a:sym typeface="+mn-ea"/>
              </a:rPr>
              <a:t>长度</a:t>
            </a:r>
            <a:r>
              <a:rPr lang="en-US" altLang="zh-CN" sz="2000" b="1">
                <a:solidFill>
                  <a:schemeClr val="tx1"/>
                </a:solidFill>
                <a:latin typeface="Times New Roman" panose="02020603050405020304" pitchFamily="18" charset="0"/>
                <a:sym typeface="+mn-ea"/>
              </a:rPr>
              <a:t>是："&lt;&lt;</a:t>
            </a:r>
            <a:r>
              <a:rPr lang="en-US" altLang="zh-CN" sz="2000" b="1">
                <a:solidFill>
                  <a:schemeClr val="tx1"/>
                </a:solidFill>
                <a:latin typeface="Times New Roman" panose="02020603050405020304" pitchFamily="18" charset="0"/>
              </a:rPr>
              <a:t>L[N]&lt;&lt;endl;</a:t>
            </a:r>
            <a:endParaRPr lang="en-US" altLang="zh-CN" sz="2000" b="1">
              <a:solidFill>
                <a:schemeClr val="tx1"/>
              </a:solidFill>
              <a:latin typeface="Times New Roman" panose="02020603050405020304" pitchFamily="18" charset="0"/>
            </a:endParaRPr>
          </a:p>
          <a:p>
            <a:pPr lvl="1"/>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for (int i = 2; i &lt;= N; i++)       //求所有递增子序列的最大长度</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	if (</a:t>
            </a:r>
            <a:r>
              <a:rPr lang="en-US" altLang="zh-CN" sz="2000" b="1">
                <a:solidFill>
                  <a:schemeClr val="tx1"/>
                </a:solidFill>
                <a:latin typeface="Times New Roman" panose="02020603050405020304" pitchFamily="18" charset="0"/>
                <a:sym typeface="+mn-ea"/>
              </a:rPr>
              <a:t> L[i]&gt;</a:t>
            </a:r>
            <a:r>
              <a:rPr lang="en-US" altLang="zh-CN" sz="2000" b="1">
                <a:solidFill>
                  <a:schemeClr val="tx1"/>
                </a:solidFill>
                <a:latin typeface="Times New Roman" panose="02020603050405020304" pitchFamily="18" charset="0"/>
              </a:rPr>
              <a:t>L[index] )  index = i;</a:t>
            </a:r>
            <a:endParaRPr lang="en-US" altLang="zh-CN" sz="2000" b="1">
              <a:solidFill>
                <a:schemeClr val="tx1"/>
              </a:solidFill>
              <a:latin typeface="Times New Roman" panose="02020603050405020304" pitchFamily="18" charset="0"/>
            </a:endParaRPr>
          </a:p>
          <a:p>
            <a:pPr lvl="1"/>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cout&lt;&lt;"最长递增子序列是(</a:t>
            </a:r>
            <a:r>
              <a:rPr lang="zh-CN" altLang="en-US" sz="2000" b="1">
                <a:solidFill>
                  <a:schemeClr val="tx1"/>
                </a:solidFill>
                <a:latin typeface="Times New Roman" panose="02020603050405020304" pitchFamily="18" charset="0"/>
              </a:rPr>
              <a:t>逆序</a:t>
            </a:r>
            <a:r>
              <a:rPr lang="en-US" altLang="zh-CN" sz="2000" b="1">
                <a:solidFill>
                  <a:schemeClr val="tx1"/>
                </a:solidFill>
                <a:latin typeface="Times New Roman" panose="02020603050405020304" pitchFamily="18" charset="0"/>
              </a:rPr>
              <a:t>)：";</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for (int i = L[index]; i &gt;0 ; i--)         //输出最长递增子序列</a:t>
            </a:r>
            <a:endParaRPr lang="en-US" altLang="zh-CN" sz="2000" b="1">
              <a:solidFill>
                <a:schemeClr val="tx1"/>
              </a:solidFill>
              <a:latin typeface="Times New Roman" panose="02020603050405020304" pitchFamily="18" charset="0"/>
            </a:endParaRPr>
          </a:p>
          <a:p>
            <a:pPr lvl="1"/>
            <a:r>
              <a:rPr lang="en-US" altLang="zh-CN" sz="2000" b="1">
                <a:solidFill>
                  <a:schemeClr val="tx1"/>
                </a:solidFill>
                <a:latin typeface="Times New Roman" panose="02020603050405020304" pitchFamily="18" charset="0"/>
              </a:rPr>
              <a:t> { 	cout&lt;&lt;a[index]&lt;&lt;"  "; 	index=X[index];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//时间复杂度O(N</a:t>
            </a:r>
            <a:r>
              <a:rPr lang="en-US" altLang="zh-CN" sz="2000" b="1" baseline="30000">
                <a:solidFill>
                  <a:schemeClr val="tx1"/>
                </a:solidFill>
                <a:latin typeface="Times New Roman" panose="02020603050405020304" pitchFamily="18" charset="0"/>
              </a:rPr>
              <a:t>2</a:t>
            </a:r>
            <a:r>
              <a:rPr lang="en-US" altLang="zh-CN" sz="2000" b="1">
                <a:solidFill>
                  <a:schemeClr val="tx1"/>
                </a:solidFill>
                <a:latin typeface="Times New Roman" panose="02020603050405020304" pitchFamily="18" charset="0"/>
              </a:rPr>
              <a:t>)</a:t>
            </a:r>
            <a:endParaRPr lang="en-US" altLang="zh-CN"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Effect transition="in" filter="blinds(horizontal)">
                                      <p:cBhvr>
                                        <p:cTn id="7" dur="500"/>
                                        <p:tgtEl>
                                          <p:spTgt spid="104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0">
                                            <p:txEl>
                                              <p:pRg st="1" end="1"/>
                                            </p:txEl>
                                          </p:spTgt>
                                        </p:tgtEl>
                                        <p:attrNameLst>
                                          <p:attrName>style.visibility</p:attrName>
                                        </p:attrNameLst>
                                      </p:cBhvr>
                                      <p:to>
                                        <p:strVal val="visible"/>
                                      </p:to>
                                    </p:set>
                                    <p:animEffect transition="in" filter="blinds(horizontal)">
                                      <p:cBhvr>
                                        <p:cTn id="12" dur="500"/>
                                        <p:tgtEl>
                                          <p:spTgt spid="1044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0">
                                            <p:txEl>
                                              <p:pRg st="2" end="2"/>
                                            </p:txEl>
                                          </p:spTgt>
                                        </p:tgtEl>
                                        <p:attrNameLst>
                                          <p:attrName>style.visibility</p:attrName>
                                        </p:attrNameLst>
                                      </p:cBhvr>
                                      <p:to>
                                        <p:strVal val="visible"/>
                                      </p:to>
                                    </p:set>
                                    <p:animEffect transition="in" filter="blinds(horizontal)">
                                      <p:cBhvr>
                                        <p:cTn id="17" dur="500"/>
                                        <p:tgtEl>
                                          <p:spTgt spid="1044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450">
                                            <p:txEl>
                                              <p:pRg st="3" end="3"/>
                                            </p:txEl>
                                          </p:spTgt>
                                        </p:tgtEl>
                                        <p:attrNameLst>
                                          <p:attrName>style.visibility</p:attrName>
                                        </p:attrNameLst>
                                      </p:cBhvr>
                                      <p:to>
                                        <p:strVal val="visible"/>
                                      </p:to>
                                    </p:set>
                                    <p:animEffect transition="in" filter="blinds(horizontal)">
                                      <p:cBhvr>
                                        <p:cTn id="22" dur="500"/>
                                        <p:tgtEl>
                                          <p:spTgt spid="1044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4450">
                                            <p:txEl>
                                              <p:pRg st="4" end="4"/>
                                            </p:txEl>
                                          </p:spTgt>
                                        </p:tgtEl>
                                        <p:attrNameLst>
                                          <p:attrName>style.visibility</p:attrName>
                                        </p:attrNameLst>
                                      </p:cBhvr>
                                      <p:to>
                                        <p:strVal val="visible"/>
                                      </p:to>
                                    </p:set>
                                    <p:animEffect transition="in" filter="blinds(horizontal)">
                                      <p:cBhvr>
                                        <p:cTn id="27" dur="500"/>
                                        <p:tgtEl>
                                          <p:spTgt spid="1044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4450">
                                            <p:txEl>
                                              <p:pRg st="5" end="5"/>
                                            </p:txEl>
                                          </p:spTgt>
                                        </p:tgtEl>
                                        <p:attrNameLst>
                                          <p:attrName>style.visibility</p:attrName>
                                        </p:attrNameLst>
                                      </p:cBhvr>
                                      <p:to>
                                        <p:strVal val="visible"/>
                                      </p:to>
                                    </p:set>
                                    <p:animEffect transition="in" filter="blinds(horizontal)">
                                      <p:cBhvr>
                                        <p:cTn id="32" dur="500"/>
                                        <p:tgtEl>
                                          <p:spTgt spid="1044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4450">
                                            <p:txEl>
                                              <p:pRg st="6" end="6"/>
                                            </p:txEl>
                                          </p:spTgt>
                                        </p:tgtEl>
                                        <p:attrNameLst>
                                          <p:attrName>style.visibility</p:attrName>
                                        </p:attrNameLst>
                                      </p:cBhvr>
                                      <p:to>
                                        <p:strVal val="visible"/>
                                      </p:to>
                                    </p:set>
                                    <p:animEffect transition="in" filter="blinds(horizontal)">
                                      <p:cBhvr>
                                        <p:cTn id="37" dur="500"/>
                                        <p:tgtEl>
                                          <p:spTgt spid="1044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4450">
                                            <p:txEl>
                                              <p:pRg st="7" end="7"/>
                                            </p:txEl>
                                          </p:spTgt>
                                        </p:tgtEl>
                                        <p:attrNameLst>
                                          <p:attrName>style.visibility</p:attrName>
                                        </p:attrNameLst>
                                      </p:cBhvr>
                                      <p:to>
                                        <p:strVal val="visible"/>
                                      </p:to>
                                    </p:set>
                                    <p:animEffect transition="in" filter="blinds(horizontal)">
                                      <p:cBhvr>
                                        <p:cTn id="42" dur="500"/>
                                        <p:tgtEl>
                                          <p:spTgt spid="1044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4450">
                                            <p:txEl>
                                              <p:pRg st="8" end="8"/>
                                            </p:txEl>
                                          </p:spTgt>
                                        </p:tgtEl>
                                        <p:attrNameLst>
                                          <p:attrName>style.visibility</p:attrName>
                                        </p:attrNameLst>
                                      </p:cBhvr>
                                      <p:to>
                                        <p:strVal val="visible"/>
                                      </p:to>
                                    </p:set>
                                    <p:animEffect transition="in" filter="blinds(horizontal)">
                                      <p:cBhvr>
                                        <p:cTn id="47" dur="500"/>
                                        <p:tgtEl>
                                          <p:spTgt spid="1044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4450">
                                            <p:txEl>
                                              <p:pRg st="9" end="9"/>
                                            </p:txEl>
                                          </p:spTgt>
                                        </p:tgtEl>
                                        <p:attrNameLst>
                                          <p:attrName>style.visibility</p:attrName>
                                        </p:attrNameLst>
                                      </p:cBhvr>
                                      <p:to>
                                        <p:strVal val="visible"/>
                                      </p:to>
                                    </p:set>
                                    <p:animEffect transition="in" filter="blinds(horizontal)">
                                      <p:cBhvr>
                                        <p:cTn id="52" dur="500"/>
                                        <p:tgtEl>
                                          <p:spTgt spid="10445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4450">
                                            <p:txEl>
                                              <p:pRg st="10" end="10"/>
                                            </p:txEl>
                                          </p:spTgt>
                                        </p:tgtEl>
                                        <p:attrNameLst>
                                          <p:attrName>style.visibility</p:attrName>
                                        </p:attrNameLst>
                                      </p:cBhvr>
                                      <p:to>
                                        <p:strVal val="visible"/>
                                      </p:to>
                                    </p:set>
                                    <p:animEffect transition="in" filter="blinds(horizontal)">
                                      <p:cBhvr>
                                        <p:cTn id="57" dur="500"/>
                                        <p:tgtEl>
                                          <p:spTgt spid="10445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4450">
                                            <p:txEl>
                                              <p:pRg st="11" end="11"/>
                                            </p:txEl>
                                          </p:spTgt>
                                        </p:tgtEl>
                                        <p:attrNameLst>
                                          <p:attrName>style.visibility</p:attrName>
                                        </p:attrNameLst>
                                      </p:cBhvr>
                                      <p:to>
                                        <p:strVal val="visible"/>
                                      </p:to>
                                    </p:set>
                                    <p:animEffect transition="in" filter="blinds(horizontal)">
                                      <p:cBhvr>
                                        <p:cTn id="62" dur="500"/>
                                        <p:tgtEl>
                                          <p:spTgt spid="10445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4450">
                                            <p:txEl>
                                              <p:pRg st="12" end="12"/>
                                            </p:txEl>
                                          </p:spTgt>
                                        </p:tgtEl>
                                        <p:attrNameLst>
                                          <p:attrName>style.visibility</p:attrName>
                                        </p:attrNameLst>
                                      </p:cBhvr>
                                      <p:to>
                                        <p:strVal val="visible"/>
                                      </p:to>
                                    </p:set>
                                    <p:animEffect transition="in" filter="blinds(horizontal)">
                                      <p:cBhvr>
                                        <p:cTn id="67" dur="500"/>
                                        <p:tgtEl>
                                          <p:spTgt spid="10445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4450">
                                            <p:txEl>
                                              <p:pRg st="14" end="14"/>
                                            </p:txEl>
                                          </p:spTgt>
                                        </p:tgtEl>
                                        <p:attrNameLst>
                                          <p:attrName>style.visibility</p:attrName>
                                        </p:attrNameLst>
                                      </p:cBhvr>
                                      <p:to>
                                        <p:strVal val="visible"/>
                                      </p:to>
                                    </p:set>
                                    <p:animEffect transition="in" filter="blinds(horizontal)">
                                      <p:cBhvr>
                                        <p:cTn id="72" dur="500"/>
                                        <p:tgtEl>
                                          <p:spTgt spid="104450">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4450">
                                            <p:txEl>
                                              <p:pRg st="15" end="15"/>
                                            </p:txEl>
                                          </p:spTgt>
                                        </p:tgtEl>
                                        <p:attrNameLst>
                                          <p:attrName>style.visibility</p:attrName>
                                        </p:attrNameLst>
                                      </p:cBhvr>
                                      <p:to>
                                        <p:strVal val="visible"/>
                                      </p:to>
                                    </p:set>
                                    <p:animEffect transition="in" filter="blinds(horizontal)">
                                      <p:cBhvr>
                                        <p:cTn id="77" dur="500"/>
                                        <p:tgtEl>
                                          <p:spTgt spid="104450">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04450">
                                            <p:txEl>
                                              <p:pRg st="17" end="17"/>
                                            </p:txEl>
                                          </p:spTgt>
                                        </p:tgtEl>
                                        <p:attrNameLst>
                                          <p:attrName>style.visibility</p:attrName>
                                        </p:attrNameLst>
                                      </p:cBhvr>
                                      <p:to>
                                        <p:strVal val="visible"/>
                                      </p:to>
                                    </p:set>
                                    <p:animEffect transition="in" filter="blinds(horizontal)">
                                      <p:cBhvr>
                                        <p:cTn id="82" dur="500"/>
                                        <p:tgtEl>
                                          <p:spTgt spid="104450">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4450">
                                            <p:txEl>
                                              <p:pRg st="18" end="18"/>
                                            </p:txEl>
                                          </p:spTgt>
                                        </p:tgtEl>
                                        <p:attrNameLst>
                                          <p:attrName>style.visibility</p:attrName>
                                        </p:attrNameLst>
                                      </p:cBhvr>
                                      <p:to>
                                        <p:strVal val="visible"/>
                                      </p:to>
                                    </p:set>
                                    <p:animEffect transition="in" filter="blinds(horizontal)">
                                      <p:cBhvr>
                                        <p:cTn id="87" dur="500"/>
                                        <p:tgtEl>
                                          <p:spTgt spid="104450">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4450">
                                            <p:txEl>
                                              <p:pRg st="19" end="19"/>
                                            </p:txEl>
                                          </p:spTgt>
                                        </p:tgtEl>
                                        <p:attrNameLst>
                                          <p:attrName>style.visibility</p:attrName>
                                        </p:attrNameLst>
                                      </p:cBhvr>
                                      <p:to>
                                        <p:strVal val="visible"/>
                                      </p:to>
                                    </p:set>
                                    <p:animEffect transition="in" filter="blinds(horizontal)">
                                      <p:cBhvr>
                                        <p:cTn id="92" dur="500"/>
                                        <p:tgtEl>
                                          <p:spTgt spid="104450">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04450">
                                            <p:txEl>
                                              <p:pRg st="20" end="20"/>
                                            </p:txEl>
                                          </p:spTgt>
                                        </p:tgtEl>
                                        <p:attrNameLst>
                                          <p:attrName>style.visibility</p:attrName>
                                        </p:attrNameLst>
                                      </p:cBhvr>
                                      <p:to>
                                        <p:strVal val="visible"/>
                                      </p:to>
                                    </p:set>
                                    <p:animEffect transition="in" filter="blinds(horizontal)">
                                      <p:cBhvr>
                                        <p:cTn id="97" dur="500"/>
                                        <p:tgtEl>
                                          <p:spTgt spid="104450">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txBox="1">
            <a:spLocks noChangeArrowheads="1"/>
          </p:cNvSpPr>
          <p:nvPr/>
        </p:nvSpPr>
        <p:spPr bwMode="auto">
          <a:xfrm>
            <a:off x="251520" y="1268413"/>
            <a:ext cx="8712968" cy="1087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rgbClr val="CC0099"/>
                </a:solidFill>
                <a:effectLst/>
                <a:latin typeface="黑体" panose="02010609060101010101" pitchFamily="49" charset="-122"/>
                <a:ea typeface="黑体" panose="02010609060101010101" pitchFamily="49" charset="-122"/>
                <a:sym typeface="+mn-ea"/>
              </a:rPr>
              <a:t> 6.3.2  最长公共子序列问题（POJ1458</a:t>
            </a:r>
            <a:r>
              <a:rPr kumimoji="1" lang="en-US" altLang="zh-CN" sz="3200" b="1" dirty="0" smtClean="0">
                <a:solidFill>
                  <a:srgbClr val="CC0099"/>
                </a:solidFill>
                <a:effectLst/>
                <a:latin typeface="黑体" panose="02010609060101010101" pitchFamily="49" charset="-122"/>
                <a:ea typeface="黑体" panose="02010609060101010101" pitchFamily="49" charset="-122"/>
                <a:sym typeface="+mn-ea"/>
              </a:rPr>
              <a:t>）</a:t>
            </a:r>
            <a:endParaRPr kumimoji="1" lang="en-US" altLang="zh-CN" sz="3200" b="1" dirty="0" smtClean="0">
              <a:solidFill>
                <a:srgbClr val="CC0099"/>
              </a:solidFill>
              <a:effectLst/>
              <a:latin typeface="黑体" panose="02010609060101010101" pitchFamily="49" charset="-122"/>
              <a:ea typeface="黑体" panose="02010609060101010101" pitchFamily="49" charset="-122"/>
              <a:sym typeface="+mn-ea"/>
            </a:endParaRPr>
          </a:p>
          <a:p>
            <a:pPr lvl="0" algn="ctr" eaLnBrk="1" hangingPunct="1">
              <a:lnSpc>
                <a:spcPct val="90000"/>
              </a:lnSpc>
            </a:pPr>
            <a:r>
              <a:rPr kumimoji="1" lang="en-US" altLang="zh-CN" sz="3600" b="1" dirty="0" smtClean="0">
                <a:solidFill>
                  <a:srgbClr val="CC0099"/>
                </a:solidFill>
                <a:effectLst/>
                <a:latin typeface="黑体" panose="02010609060101010101" pitchFamily="49" charset="-122"/>
                <a:ea typeface="黑体" panose="02010609060101010101" pitchFamily="49" charset="-122"/>
                <a:sym typeface="+mn-ea"/>
              </a:rPr>
              <a:t>Longest Common Susequence</a:t>
            </a:r>
            <a:endParaRPr kumimoji="1" lang="en-US" altLang="zh-CN" sz="3600" b="1" dirty="0" smtClean="0">
              <a:solidFill>
                <a:srgbClr val="CC0099"/>
              </a:solidFill>
              <a:effectLst/>
              <a:latin typeface="黑体" panose="02010609060101010101" pitchFamily="49" charset="-122"/>
              <a:ea typeface="黑体" panose="02010609060101010101" pitchFamily="49" charset="-122"/>
              <a:sym typeface="+mn-ea"/>
            </a:endParaRPr>
          </a:p>
        </p:txBody>
      </p:sp>
      <p:sp>
        <p:nvSpPr>
          <p:cNvPr id="667651" name="Rectangle 3"/>
          <p:cNvSpPr>
            <a:spLocks noChangeArrowheads="1"/>
          </p:cNvSpPr>
          <p:nvPr/>
        </p:nvSpPr>
        <p:spPr bwMode="auto">
          <a:xfrm>
            <a:off x="900113" y="2636838"/>
            <a:ext cx="7577137" cy="3384550"/>
          </a:xfrm>
          <a:prstGeom prst="rect">
            <a:avLst/>
          </a:prstGeom>
          <a:solidFill>
            <a:schemeClr val="accent1"/>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Clr>
                <a:schemeClr val="accent2"/>
              </a:buClr>
              <a:buSzPct val="80000"/>
              <a:buFont typeface="Wingdings" panose="05000000000000000000" pitchFamily="2" charset="2"/>
              <a:buChar char="l"/>
              <a:defRPr/>
            </a:pPr>
            <a:r>
              <a:rPr kumimoji="1" lang="zh-CN" altLang="en-US" sz="3600" b="1" dirty="0">
                <a:effectLst>
                  <a:outerShdw blurRad="38100" dist="38100" dir="2700000" algn="tl">
                    <a:srgbClr val="FFFFFF"/>
                  </a:outerShdw>
                </a:effectLst>
                <a:latin typeface="宋体" panose="02010600030101010101" pitchFamily="2" charset="-122"/>
              </a:rPr>
              <a:t> </a:t>
            </a:r>
            <a:r>
              <a:rPr kumimoji="1" lang="zh-CN" altLang="en-US" sz="3200" b="1" dirty="0">
                <a:effectLst>
                  <a:outerShdw blurRad="38100" dist="38100" dir="2700000" algn="tl">
                    <a:srgbClr val="FFFFFF"/>
                  </a:outerShdw>
                </a:effectLst>
                <a:latin typeface="宋体" panose="02010600030101010101" pitchFamily="2" charset="-122"/>
              </a:rPr>
              <a:t>问题的定义</a:t>
            </a:r>
            <a:endParaRPr kumimoji="1" lang="zh-CN" altLang="en-US" sz="3200" b="1" dirty="0">
              <a:effectLst>
                <a:outerShdw blurRad="38100" dist="38100" dir="2700000" algn="tl">
                  <a:srgbClr val="FFFFFF"/>
                </a:outerShdw>
              </a:effectLst>
              <a:latin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buChar char="l"/>
              <a:defRPr/>
            </a:pPr>
            <a:r>
              <a:rPr kumimoji="1" lang="zh-CN" altLang="en-US" sz="3200" b="1" dirty="0">
                <a:effectLst>
                  <a:outerShdw blurRad="38100" dist="38100" dir="2700000" algn="tl">
                    <a:srgbClr val="FFFFFF"/>
                  </a:outerShdw>
                </a:effectLst>
                <a:latin typeface="宋体" panose="02010600030101010101" pitchFamily="2" charset="-122"/>
              </a:rPr>
              <a:t> </a:t>
            </a:r>
            <a:r>
              <a:rPr kumimoji="1" lang="zh-CN" altLang="en-US" sz="3200" b="1" dirty="0" smtClean="0">
                <a:effectLst>
                  <a:outerShdw blurRad="38100" dist="38100" dir="2700000" algn="tl">
                    <a:srgbClr val="FFFFFF"/>
                  </a:outerShdw>
                </a:effectLst>
                <a:latin typeface="宋体" panose="02010600030101010101" pitchFamily="2" charset="-122"/>
              </a:rPr>
              <a:t>划分子问题</a:t>
            </a:r>
            <a:endParaRPr kumimoji="1" lang="zh-CN" altLang="en-US" sz="3200" b="1" dirty="0">
              <a:effectLst>
                <a:outerShdw blurRad="38100" dist="38100" dir="2700000" algn="tl">
                  <a:srgbClr val="FFFFFF"/>
                </a:outerShdw>
              </a:effectLst>
              <a:latin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buChar char="l"/>
              <a:defRPr/>
            </a:pPr>
            <a:r>
              <a:rPr kumimoji="1" lang="zh-CN" altLang="en-US" sz="3200" b="1" dirty="0">
                <a:effectLst>
                  <a:outerShdw blurRad="38100" dist="38100" dir="2700000" algn="tl">
                    <a:srgbClr val="FFFFFF"/>
                  </a:outerShdw>
                </a:effectLst>
                <a:latin typeface="宋体" panose="02010600030101010101" pitchFamily="2" charset="-122"/>
              </a:rPr>
              <a:t> </a:t>
            </a:r>
            <a:r>
              <a:rPr kumimoji="1" lang="zh-CN" altLang="en-US" sz="3200" b="1" dirty="0" smtClean="0">
                <a:effectLst>
                  <a:outerShdw blurRad="38100" dist="38100" dir="2700000" algn="tl">
                    <a:srgbClr val="FFFFFF"/>
                  </a:outerShdw>
                </a:effectLst>
                <a:latin typeface="宋体" panose="02010600030101010101" pitchFamily="2" charset="-122"/>
              </a:rPr>
              <a:t>确定动态规划</a:t>
            </a:r>
            <a:r>
              <a:rPr kumimoji="1" lang="zh-CN" altLang="en-US" sz="3200" b="1" dirty="0">
                <a:effectLst>
                  <a:outerShdw blurRad="38100" dist="38100" dir="2700000" algn="tl">
                    <a:srgbClr val="FFFFFF"/>
                  </a:outerShdw>
                </a:effectLst>
                <a:latin typeface="宋体" panose="02010600030101010101" pitchFamily="2" charset="-122"/>
              </a:rPr>
              <a:t>函数</a:t>
            </a:r>
            <a:endParaRPr kumimoji="1" lang="zh-CN" altLang="en-US" sz="3200" b="1" dirty="0">
              <a:effectLst>
                <a:outerShdw blurRad="38100" dist="38100" dir="2700000" algn="tl">
                  <a:srgbClr val="FFFFFF"/>
                </a:outerShdw>
              </a:effectLst>
              <a:latin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buChar char="l"/>
              <a:defRPr/>
            </a:pPr>
            <a:r>
              <a:rPr kumimoji="1" lang="en-US" altLang="zh-CN" sz="3200" b="1" dirty="0">
                <a:effectLst>
                  <a:outerShdw blurRad="38100" dist="38100" dir="2700000" algn="tl">
                    <a:srgbClr val="FFFFFF"/>
                  </a:outerShdw>
                </a:effectLst>
                <a:latin typeface="宋体" panose="02010600030101010101" pitchFamily="2" charset="-122"/>
              </a:rPr>
              <a:t> </a:t>
            </a:r>
            <a:r>
              <a:rPr kumimoji="1" lang="zh-CN" altLang="en-US" sz="3200" b="1" dirty="0" smtClean="0">
                <a:effectLst>
                  <a:outerShdw blurRad="38100" dist="38100" dir="2700000" algn="tl">
                    <a:srgbClr val="FFFFFF"/>
                  </a:outerShdw>
                </a:effectLst>
                <a:latin typeface="宋体" panose="02010600030101010101" pitchFamily="2" charset="-122"/>
              </a:rPr>
              <a:t>填表 </a:t>
            </a:r>
            <a:endParaRPr kumimoji="1" lang="zh-CN" altLang="en-US" sz="3200" b="1" dirty="0">
              <a:effectLst>
                <a:outerShdw blurRad="38100" dist="38100" dir="2700000" algn="tl">
                  <a:srgbClr val="FFFFFF"/>
                </a:outerShdw>
              </a:effectLst>
              <a:latin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buChar char="l"/>
              <a:defRPr/>
            </a:pPr>
            <a:r>
              <a:rPr kumimoji="1" lang="zh-CN" altLang="en-US" sz="3200" b="1" dirty="0">
                <a:effectLst>
                  <a:outerShdw blurRad="38100" dist="38100" dir="2700000" algn="tl">
                    <a:srgbClr val="FFFFFF"/>
                  </a:outerShdw>
                </a:effectLst>
                <a:latin typeface="宋体" panose="02010600030101010101" pitchFamily="2" charset="-122"/>
              </a:rPr>
              <a:t> 构造优化解</a:t>
            </a:r>
            <a:endParaRPr kumimoji="1" lang="zh-CN" altLang="en-US" sz="3200" b="1" dirty="0">
              <a:effectLst>
                <a:outerShdw blurRad="38100" dist="38100" dir="2700000" algn="tl">
                  <a:srgbClr val="FFFFFF"/>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7651"/>
                                        </p:tgtEl>
                                        <p:attrNameLst>
                                          <p:attrName>style.visibility</p:attrName>
                                        </p:attrNameLst>
                                      </p:cBhvr>
                                      <p:to>
                                        <p:strVal val="visible"/>
                                      </p:to>
                                    </p:set>
                                    <p:anim calcmode="lin" valueType="num">
                                      <p:cBhvr additive="base">
                                        <p:cTn id="7" dur="500" fill="hold"/>
                                        <p:tgtEl>
                                          <p:spTgt spid="667651"/>
                                        </p:tgtEl>
                                        <p:attrNameLst>
                                          <p:attrName>ppt_x</p:attrName>
                                        </p:attrNameLst>
                                      </p:cBhvr>
                                      <p:tavLst>
                                        <p:tav tm="0">
                                          <p:val>
                                            <p:strVal val="#ppt_x"/>
                                          </p:val>
                                        </p:tav>
                                        <p:tav tm="100000">
                                          <p:val>
                                            <p:strVal val="#ppt_x"/>
                                          </p:val>
                                        </p:tav>
                                      </p:tavLst>
                                    </p:anim>
                                    <p:anim calcmode="lin" valueType="num">
                                      <p:cBhvr additive="base">
                                        <p:cTn id="8" dur="500" fill="hold"/>
                                        <p:tgtEl>
                                          <p:spTgt spid="66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1"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type="body" sz="half" idx="1"/>
          </p:nvPr>
        </p:nvSpPr>
        <p:spPr>
          <a:xfrm>
            <a:off x="0" y="829044"/>
            <a:ext cx="9143999" cy="5912323"/>
          </a:xfrm>
          <a:solidFill>
            <a:schemeClr val="bg1"/>
          </a:solidFill>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lvl="1">
              <a:lnSpc>
                <a:spcPct val="120000"/>
              </a:lnSpc>
              <a:spcBef>
                <a:spcPct val="50000"/>
              </a:spcBef>
              <a:defRPr/>
            </a:pPr>
            <a:r>
              <a:rPr lang="zh-CN" altLang="en-US" sz="2400" b="1" dirty="0">
                <a:solidFill>
                  <a:srgbClr val="3907F1"/>
                </a:solidFill>
                <a:effectLst>
                  <a:outerShdw blurRad="38100" dist="38100" dir="2700000" algn="tl">
                    <a:srgbClr val="C0C0C0"/>
                  </a:outerShdw>
                </a:effectLst>
                <a:latin typeface="宋体" panose="02010600030101010101" pitchFamily="2" charset="-122"/>
                <a:ea typeface="宋体" panose="02010600030101010101" pitchFamily="2" charset="-122"/>
              </a:rPr>
              <a:t>子序列</a:t>
            </a:r>
            <a:endParaRPr lang="zh-CN" altLang="en-US" sz="2400" b="1" dirty="0">
              <a:solidFill>
                <a:srgbClr val="3907F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algn="just">
              <a:lnSpc>
                <a:spcPct val="120000"/>
              </a:lnSpc>
              <a:spcBef>
                <a:spcPct val="50000"/>
              </a:spcBef>
              <a:defRPr/>
            </a:pPr>
            <a:r>
              <a:rPr kumimoji="1" lang="zh-CN" altLang="en-US" sz="2400" b="1" dirty="0" smtClean="0">
                <a:latin typeface="宋体" panose="02010600030101010101" pitchFamily="2" charset="-122"/>
                <a:ea typeface="宋体" panose="02010600030101010101" pitchFamily="2" charset="-122"/>
              </a:rPr>
              <a:t>对</a:t>
            </a:r>
            <a:r>
              <a:rPr kumimoji="1" lang="zh-CN" altLang="en-US" sz="2400" b="1" dirty="0">
                <a:latin typeface="宋体" panose="02010600030101010101" pitchFamily="2" charset="-122"/>
                <a:ea typeface="宋体" panose="02010600030101010101" pitchFamily="2" charset="-122"/>
              </a:rPr>
              <a:t>给定序列</a:t>
            </a:r>
            <a:r>
              <a:rPr kumimoji="1" lang="en-US" altLang="zh-CN" sz="2400" b="1" i="1" dirty="0">
                <a:latin typeface="宋体" panose="02010600030101010101" pitchFamily="2" charset="-122"/>
                <a:ea typeface="宋体" panose="02010600030101010101" pitchFamily="2" charset="-122"/>
              </a:rPr>
              <a:t>X</a:t>
            </a:r>
            <a:r>
              <a:rPr kumimoji="1" lang="en-US" altLang="zh-CN" sz="2400" b="1" dirty="0">
                <a:latin typeface="宋体" panose="02010600030101010101" pitchFamily="2" charset="-122"/>
                <a:ea typeface="宋体" panose="02010600030101010101" pitchFamily="2" charset="-122"/>
              </a:rPr>
              <a:t>=(</a:t>
            </a:r>
            <a:r>
              <a:rPr kumimoji="1" lang="en-US" altLang="zh-CN" sz="2400" b="1" i="1" dirty="0">
                <a:latin typeface="宋体" panose="02010600030101010101" pitchFamily="2" charset="-122"/>
                <a:ea typeface="宋体" panose="02010600030101010101" pitchFamily="2" charset="-122"/>
              </a:rPr>
              <a:t>x</a:t>
            </a:r>
            <a:r>
              <a:rPr kumimoji="1" lang="en-US" altLang="zh-CN" sz="2400" b="1" baseline="-30000" dirty="0">
                <a:latin typeface="宋体" panose="02010600030101010101" pitchFamily="2" charset="-122"/>
                <a:ea typeface="宋体" panose="02010600030101010101" pitchFamily="2" charset="-122"/>
              </a:rPr>
              <a:t>1</a:t>
            </a:r>
            <a:r>
              <a:rPr kumimoji="1" lang="en-US" altLang="zh-CN" sz="2400" b="1" dirty="0">
                <a:latin typeface="宋体" panose="02010600030101010101" pitchFamily="2" charset="-122"/>
                <a:ea typeface="宋体" panose="02010600030101010101" pitchFamily="2" charset="-122"/>
              </a:rPr>
              <a:t>, </a:t>
            </a:r>
            <a:r>
              <a:rPr kumimoji="1" lang="en-US" altLang="zh-CN" sz="2400" b="1" i="1" dirty="0">
                <a:latin typeface="宋体" panose="02010600030101010101" pitchFamily="2" charset="-122"/>
                <a:ea typeface="宋体" panose="02010600030101010101" pitchFamily="2" charset="-122"/>
              </a:rPr>
              <a:t>x</a:t>
            </a:r>
            <a:r>
              <a:rPr kumimoji="1" lang="en-US" altLang="zh-CN" sz="2400" b="1" baseline="-30000" dirty="0">
                <a:latin typeface="宋体" panose="02010600030101010101" pitchFamily="2" charset="-122"/>
                <a:ea typeface="宋体" panose="02010600030101010101" pitchFamily="2" charset="-122"/>
              </a:rPr>
              <a:t>2</a:t>
            </a:r>
            <a:r>
              <a:rPr kumimoji="1" lang="en-US" altLang="zh-CN" sz="2400" b="1" dirty="0">
                <a:latin typeface="宋体" panose="02010600030101010101" pitchFamily="2" charset="-122"/>
                <a:ea typeface="宋体" panose="02010600030101010101" pitchFamily="2" charset="-122"/>
              </a:rPr>
              <a:t>,…, </a:t>
            </a:r>
            <a:r>
              <a:rPr kumimoji="1" lang="en-US" altLang="zh-CN" sz="2400" b="1" i="1" dirty="0" err="1">
                <a:latin typeface="宋体" panose="02010600030101010101" pitchFamily="2" charset="-122"/>
                <a:ea typeface="宋体" panose="02010600030101010101" pitchFamily="2" charset="-122"/>
              </a:rPr>
              <a:t>x</a:t>
            </a:r>
            <a:r>
              <a:rPr kumimoji="1" lang="en-US" altLang="zh-CN" sz="2400" b="1" i="1" baseline="-30000" dirty="0" err="1">
                <a:latin typeface="宋体" panose="02010600030101010101" pitchFamily="2" charset="-122"/>
                <a:ea typeface="宋体" panose="02010600030101010101" pitchFamily="2" charset="-122"/>
              </a:rPr>
              <a:t>m</a:t>
            </a:r>
            <a:r>
              <a:rPr kumimoji="1" lang="en-US" altLang="zh-CN" sz="2400" b="1" dirty="0">
                <a:latin typeface="宋体" panose="02010600030101010101" pitchFamily="2" charset="-122"/>
                <a:ea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rPr>
              <a:t>和序列</a:t>
            </a:r>
            <a:r>
              <a:rPr kumimoji="1" lang="en-US" altLang="zh-CN" sz="2400" b="1" i="1" dirty="0">
                <a:latin typeface="宋体" panose="02010600030101010101" pitchFamily="2" charset="-122"/>
                <a:ea typeface="宋体" panose="02010600030101010101" pitchFamily="2" charset="-122"/>
              </a:rPr>
              <a:t>Z</a:t>
            </a:r>
            <a:r>
              <a:rPr kumimoji="1" lang="en-US" altLang="zh-CN" sz="2400" b="1" dirty="0">
                <a:latin typeface="宋体" panose="02010600030101010101" pitchFamily="2" charset="-122"/>
                <a:ea typeface="宋体" panose="02010600030101010101" pitchFamily="2" charset="-122"/>
              </a:rPr>
              <a:t>=(</a:t>
            </a:r>
            <a:r>
              <a:rPr kumimoji="1" lang="en-US" altLang="zh-CN" sz="2400" b="1" i="1" dirty="0">
                <a:latin typeface="宋体" panose="02010600030101010101" pitchFamily="2" charset="-122"/>
                <a:ea typeface="宋体" panose="02010600030101010101" pitchFamily="2" charset="-122"/>
              </a:rPr>
              <a:t>z</a:t>
            </a:r>
            <a:r>
              <a:rPr kumimoji="1" lang="en-US" altLang="zh-CN" sz="2400" b="1" baseline="-30000" dirty="0">
                <a:latin typeface="宋体" panose="02010600030101010101" pitchFamily="2" charset="-122"/>
                <a:ea typeface="宋体" panose="02010600030101010101" pitchFamily="2" charset="-122"/>
              </a:rPr>
              <a:t>1</a:t>
            </a:r>
            <a:r>
              <a:rPr kumimoji="1" lang="en-US" altLang="zh-CN" sz="2400" b="1" dirty="0">
                <a:latin typeface="宋体" panose="02010600030101010101" pitchFamily="2" charset="-122"/>
                <a:ea typeface="宋体" panose="02010600030101010101" pitchFamily="2" charset="-122"/>
              </a:rPr>
              <a:t>, </a:t>
            </a:r>
            <a:r>
              <a:rPr kumimoji="1" lang="en-US" altLang="zh-CN" sz="2400" b="1" i="1" dirty="0">
                <a:latin typeface="宋体" panose="02010600030101010101" pitchFamily="2" charset="-122"/>
                <a:ea typeface="宋体" panose="02010600030101010101" pitchFamily="2" charset="-122"/>
              </a:rPr>
              <a:t>z</a:t>
            </a:r>
            <a:r>
              <a:rPr kumimoji="1" lang="en-US" altLang="zh-CN" sz="2400" b="1" baseline="-30000" dirty="0">
                <a:latin typeface="宋体" panose="02010600030101010101" pitchFamily="2" charset="-122"/>
                <a:ea typeface="宋体" panose="02010600030101010101" pitchFamily="2" charset="-122"/>
              </a:rPr>
              <a:t>2</a:t>
            </a:r>
            <a:r>
              <a:rPr kumimoji="1" lang="en-US" altLang="zh-CN" sz="2400" b="1" dirty="0">
                <a:latin typeface="宋体" panose="02010600030101010101" pitchFamily="2" charset="-122"/>
                <a:ea typeface="宋体" panose="02010600030101010101" pitchFamily="2" charset="-122"/>
              </a:rPr>
              <a:t>,…, </a:t>
            </a:r>
            <a:r>
              <a:rPr kumimoji="1" lang="en-US" altLang="zh-CN" sz="2400" b="1" i="1" dirty="0" err="1">
                <a:latin typeface="宋体" panose="02010600030101010101" pitchFamily="2" charset="-122"/>
                <a:ea typeface="宋体" panose="02010600030101010101" pitchFamily="2" charset="-122"/>
              </a:rPr>
              <a:t>z</a:t>
            </a:r>
            <a:r>
              <a:rPr kumimoji="1" lang="en-US" altLang="zh-CN" sz="2400" b="1" i="1" baseline="-30000" dirty="0" err="1">
                <a:latin typeface="宋体" panose="02010600030101010101" pitchFamily="2" charset="-122"/>
                <a:ea typeface="宋体" panose="02010600030101010101" pitchFamily="2" charset="-122"/>
              </a:rPr>
              <a:t>k</a:t>
            </a:r>
            <a:r>
              <a:rPr kumimoji="1" lang="en-US" altLang="zh-CN" sz="2400" b="1" dirty="0" smtClean="0">
                <a:latin typeface="宋体" panose="02010600030101010101" pitchFamily="2" charset="-122"/>
                <a:ea typeface="宋体" panose="02010600030101010101" pitchFamily="2" charset="-122"/>
              </a:rPr>
              <a:t>),</a:t>
            </a:r>
            <a:r>
              <a:rPr kumimoji="1" lang="en-US" altLang="zh-CN" sz="2400" b="1" i="1" dirty="0" smtClean="0">
                <a:latin typeface="宋体" panose="02010600030101010101" pitchFamily="2" charset="-122"/>
                <a:ea typeface="宋体" panose="02010600030101010101" pitchFamily="2" charset="-122"/>
              </a:rPr>
              <a:t>Z</a:t>
            </a:r>
            <a:r>
              <a:rPr kumimoji="1" lang="zh-CN" altLang="en-US" sz="2400" b="1" dirty="0">
                <a:latin typeface="宋体" panose="02010600030101010101" pitchFamily="2" charset="-122"/>
                <a:ea typeface="宋体" panose="02010600030101010101" pitchFamily="2" charset="-122"/>
              </a:rPr>
              <a:t>是</a:t>
            </a:r>
            <a:r>
              <a:rPr kumimoji="1" lang="en-US" altLang="zh-CN" sz="2400" b="1" i="1" dirty="0">
                <a:latin typeface="宋体" panose="02010600030101010101" pitchFamily="2" charset="-122"/>
                <a:ea typeface="宋体" panose="02010600030101010101" pitchFamily="2" charset="-122"/>
              </a:rPr>
              <a:t>X</a:t>
            </a:r>
            <a:r>
              <a:rPr kumimoji="1" lang="zh-CN" altLang="en-US" sz="2400" b="1" dirty="0">
                <a:latin typeface="宋体" panose="02010600030101010101" pitchFamily="2" charset="-122"/>
                <a:ea typeface="宋体" panose="02010600030101010101" pitchFamily="2" charset="-122"/>
              </a:rPr>
              <a:t>的子序列当且仅当存在一个严格递增下标序列</a:t>
            </a:r>
            <a:r>
              <a:rPr kumimoji="1" lang="en-US" altLang="zh-CN" sz="2400" b="1" dirty="0">
                <a:latin typeface="宋体" panose="02010600030101010101" pitchFamily="2" charset="-122"/>
                <a:ea typeface="宋体" panose="02010600030101010101" pitchFamily="2" charset="-122"/>
              </a:rPr>
              <a:t>(</a:t>
            </a:r>
            <a:r>
              <a:rPr kumimoji="1" lang="en-US" altLang="zh-CN" sz="2400" b="1" i="1" dirty="0">
                <a:latin typeface="宋体" panose="02010600030101010101" pitchFamily="2" charset="-122"/>
                <a:ea typeface="宋体" panose="02010600030101010101" pitchFamily="2" charset="-122"/>
              </a:rPr>
              <a:t>i</a:t>
            </a:r>
            <a:r>
              <a:rPr kumimoji="1" lang="en-US" altLang="zh-CN" sz="2400" b="1" baseline="-25000" dirty="0">
                <a:latin typeface="宋体" panose="02010600030101010101" pitchFamily="2" charset="-122"/>
                <a:ea typeface="宋体" panose="02010600030101010101" pitchFamily="2" charset="-122"/>
              </a:rPr>
              <a:t>1</a:t>
            </a:r>
            <a:r>
              <a:rPr kumimoji="1" lang="en-US" altLang="zh-CN" sz="2400" b="1" dirty="0">
                <a:latin typeface="宋体" panose="02010600030101010101" pitchFamily="2" charset="-122"/>
                <a:ea typeface="宋体" panose="02010600030101010101" pitchFamily="2" charset="-122"/>
              </a:rPr>
              <a:t>, </a:t>
            </a:r>
            <a:r>
              <a:rPr kumimoji="1" lang="en-US" altLang="zh-CN" sz="2400" b="1" i="1" dirty="0">
                <a:latin typeface="宋体" panose="02010600030101010101" pitchFamily="2" charset="-122"/>
                <a:ea typeface="宋体" panose="02010600030101010101" pitchFamily="2" charset="-122"/>
              </a:rPr>
              <a:t>i</a:t>
            </a:r>
            <a:r>
              <a:rPr kumimoji="1" lang="en-US" altLang="zh-CN" sz="2400" b="1" baseline="-25000" dirty="0">
                <a:latin typeface="宋体" panose="02010600030101010101" pitchFamily="2" charset="-122"/>
                <a:ea typeface="宋体" panose="02010600030101010101" pitchFamily="2" charset="-122"/>
              </a:rPr>
              <a:t>2</a:t>
            </a:r>
            <a:r>
              <a:rPr kumimoji="1" lang="en-US" altLang="zh-CN" sz="2400" b="1" dirty="0">
                <a:latin typeface="宋体" panose="02010600030101010101" pitchFamily="2" charset="-122"/>
                <a:ea typeface="宋体" panose="02010600030101010101" pitchFamily="2" charset="-122"/>
              </a:rPr>
              <a:t>,…, </a:t>
            </a:r>
            <a:r>
              <a:rPr kumimoji="1" lang="en-US" altLang="zh-CN" sz="2400" b="1" i="1" dirty="0" err="1">
                <a:latin typeface="宋体" panose="02010600030101010101" pitchFamily="2" charset="-122"/>
                <a:ea typeface="宋体" panose="02010600030101010101" pitchFamily="2" charset="-122"/>
              </a:rPr>
              <a:t>i</a:t>
            </a:r>
            <a:r>
              <a:rPr kumimoji="1" lang="en-US" altLang="zh-CN" sz="2400" b="1" i="1" baseline="-25000" dirty="0" err="1">
                <a:latin typeface="宋体" panose="02010600030101010101" pitchFamily="2" charset="-122"/>
                <a:ea typeface="宋体" panose="02010600030101010101" pitchFamily="2" charset="-122"/>
              </a:rPr>
              <a:t>k</a:t>
            </a:r>
            <a:r>
              <a:rPr kumimoji="1" lang="en-US" altLang="zh-CN" sz="2400" b="1" dirty="0" smtClean="0">
                <a:latin typeface="宋体" panose="02010600030101010101" pitchFamily="2" charset="-122"/>
                <a:ea typeface="宋体" panose="02010600030101010101" pitchFamily="2" charset="-122"/>
              </a:rPr>
              <a:t>),</a:t>
            </a:r>
            <a:r>
              <a:rPr kumimoji="1" lang="zh-CN" altLang="en-US" sz="2400" b="1" dirty="0" smtClean="0">
                <a:latin typeface="宋体" panose="02010600030101010101" pitchFamily="2" charset="-122"/>
                <a:ea typeface="宋体" panose="02010600030101010101" pitchFamily="2" charset="-122"/>
              </a:rPr>
              <a:t>使得</a:t>
            </a:r>
            <a:r>
              <a:rPr kumimoji="1" lang="zh-CN" altLang="en-US" sz="2400" b="1" dirty="0">
                <a:latin typeface="宋体" panose="02010600030101010101" pitchFamily="2" charset="-122"/>
                <a:ea typeface="宋体" panose="02010600030101010101" pitchFamily="2" charset="-122"/>
              </a:rPr>
              <a:t>对于所有</a:t>
            </a:r>
            <a:r>
              <a:rPr kumimoji="1" lang="en-US" altLang="zh-CN" sz="2400" b="1" i="1" dirty="0">
                <a:latin typeface="宋体" panose="02010600030101010101" pitchFamily="2" charset="-122"/>
                <a:ea typeface="宋体" panose="02010600030101010101" pitchFamily="2" charset="-122"/>
              </a:rPr>
              <a:t>j</a:t>
            </a:r>
            <a:r>
              <a:rPr kumimoji="1" lang="en-US" altLang="zh-CN" sz="2400" b="1" dirty="0">
                <a:latin typeface="宋体" panose="02010600030101010101" pitchFamily="2" charset="-122"/>
                <a:ea typeface="宋体" panose="02010600030101010101" pitchFamily="2" charset="-122"/>
              </a:rPr>
              <a:t>=1, 2, …, </a:t>
            </a:r>
            <a:r>
              <a:rPr kumimoji="1" lang="en-US" altLang="zh-CN" sz="2400" b="1" i="1" dirty="0">
                <a:latin typeface="宋体" panose="02010600030101010101" pitchFamily="2" charset="-122"/>
                <a:ea typeface="宋体" panose="02010600030101010101" pitchFamily="2" charset="-122"/>
              </a:rPr>
              <a:t>k</a:t>
            </a:r>
            <a:r>
              <a:rPr kumimoji="1" lang="zh-CN" altLang="en-US" sz="2400" b="1" dirty="0">
                <a:latin typeface="宋体" panose="02010600030101010101" pitchFamily="2" charset="-122"/>
                <a:ea typeface="宋体" panose="02010600030101010101" pitchFamily="2" charset="-122"/>
              </a:rPr>
              <a:t>，有</a:t>
            </a:r>
            <a:endParaRPr kumimoji="1" lang="zh-CN" altLang="en-US" sz="2400" b="1" dirty="0">
              <a:latin typeface="宋体" panose="02010600030101010101" pitchFamily="2" charset="-122"/>
              <a:ea typeface="宋体" panose="02010600030101010101" pitchFamily="2" charset="-122"/>
            </a:endParaRPr>
          </a:p>
          <a:p>
            <a:pPr marL="0" lvl="1">
              <a:lnSpc>
                <a:spcPct val="120000"/>
              </a:lnSpc>
              <a:spcBef>
                <a:spcPct val="50000"/>
              </a:spcBef>
              <a:defRPr/>
            </a:pPr>
            <a:r>
              <a:rPr lang="zh-CN" altLang="en-US" sz="2400" b="1" dirty="0">
                <a:solidFill>
                  <a:srgbClr val="3907F1"/>
                </a:solidFill>
                <a:effectLst>
                  <a:outerShdw blurRad="38100" dist="38100" dir="2700000" algn="tl">
                    <a:srgbClr val="C0C0C0"/>
                  </a:outerShdw>
                </a:effectLst>
                <a:latin typeface="宋体" panose="02010600030101010101" pitchFamily="2" charset="-122"/>
                <a:ea typeface="宋体" panose="02010600030101010101" pitchFamily="2" charset="-122"/>
              </a:rPr>
              <a:t>公共子序列</a:t>
            </a:r>
            <a:endParaRPr lang="zh-CN" altLang="en-US" sz="2400" b="1" dirty="0">
              <a:solidFill>
                <a:srgbClr val="3907F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a:lnSpc>
                <a:spcPct val="120000"/>
              </a:lnSpc>
              <a:spcBef>
                <a:spcPct val="50000"/>
              </a:spcBef>
            </a:pPr>
            <a:r>
              <a:rPr kumimoji="1" lang="zh-CN" altLang="en-US" sz="2400" b="1" dirty="0">
                <a:latin typeface="宋体" panose="02010600030101010101" pitchFamily="2" charset="-122"/>
                <a:ea typeface="宋体" panose="02010600030101010101" pitchFamily="2" charset="-122"/>
              </a:rPr>
              <a:t>给定两个序列</a:t>
            </a:r>
            <a:r>
              <a:rPr kumimoji="1" lang="en-US" altLang="zh-CN" sz="2400" b="1" i="1" dirty="0">
                <a:latin typeface="宋体" panose="02010600030101010101" pitchFamily="2" charset="-122"/>
                <a:ea typeface="宋体" panose="02010600030101010101" pitchFamily="2" charset="-122"/>
              </a:rPr>
              <a:t>X</a:t>
            </a:r>
            <a:r>
              <a:rPr kumimoji="1" lang="zh-CN" altLang="en-US" sz="2400" b="1" dirty="0">
                <a:latin typeface="宋体" panose="02010600030101010101" pitchFamily="2" charset="-122"/>
                <a:ea typeface="宋体" panose="02010600030101010101" pitchFamily="2" charset="-122"/>
              </a:rPr>
              <a:t>和</a:t>
            </a:r>
            <a:r>
              <a:rPr kumimoji="1" lang="en-US" altLang="zh-CN" sz="2400" b="1" i="1" dirty="0">
                <a:latin typeface="宋体" panose="02010600030101010101" pitchFamily="2" charset="-122"/>
                <a:ea typeface="宋体" panose="02010600030101010101" pitchFamily="2" charset="-122"/>
              </a:rPr>
              <a:t>Y</a:t>
            </a:r>
            <a:r>
              <a:rPr kumimoji="1" lang="zh-CN" altLang="en-US" sz="2400" b="1" dirty="0">
                <a:latin typeface="宋体" panose="02010600030101010101" pitchFamily="2" charset="-122"/>
                <a:ea typeface="宋体" panose="02010600030101010101" pitchFamily="2" charset="-122"/>
              </a:rPr>
              <a:t>，当另一个序列</a:t>
            </a:r>
            <a:r>
              <a:rPr kumimoji="1" lang="en-US" altLang="zh-CN" sz="2400" b="1" i="1" dirty="0">
                <a:latin typeface="宋体" panose="02010600030101010101" pitchFamily="2" charset="-122"/>
                <a:ea typeface="宋体" panose="02010600030101010101" pitchFamily="2" charset="-122"/>
              </a:rPr>
              <a:t>Z</a:t>
            </a:r>
            <a:r>
              <a:rPr kumimoji="1" lang="zh-CN" altLang="en-US" sz="2400" b="1" dirty="0">
                <a:latin typeface="宋体" panose="02010600030101010101" pitchFamily="2" charset="-122"/>
                <a:ea typeface="宋体" panose="02010600030101010101" pitchFamily="2" charset="-122"/>
              </a:rPr>
              <a:t>既是</a:t>
            </a:r>
            <a:r>
              <a:rPr kumimoji="1" lang="en-US" altLang="zh-CN" sz="2400" b="1" i="1" dirty="0">
                <a:latin typeface="宋体" panose="02010600030101010101" pitchFamily="2" charset="-122"/>
                <a:ea typeface="宋体" panose="02010600030101010101" pitchFamily="2" charset="-122"/>
              </a:rPr>
              <a:t>X</a:t>
            </a:r>
            <a:r>
              <a:rPr kumimoji="1" lang="zh-CN" altLang="en-US" sz="2400" b="1" dirty="0">
                <a:latin typeface="宋体" panose="02010600030101010101" pitchFamily="2" charset="-122"/>
                <a:ea typeface="宋体" panose="02010600030101010101" pitchFamily="2" charset="-122"/>
              </a:rPr>
              <a:t>的子序列又是</a:t>
            </a:r>
            <a:r>
              <a:rPr kumimoji="1" lang="en-US" altLang="zh-CN" sz="2400" b="1" i="1" dirty="0">
                <a:latin typeface="宋体" panose="02010600030101010101" pitchFamily="2" charset="-122"/>
                <a:ea typeface="宋体" panose="02010600030101010101" pitchFamily="2" charset="-122"/>
              </a:rPr>
              <a:t>Y</a:t>
            </a:r>
            <a:r>
              <a:rPr kumimoji="1" lang="zh-CN" altLang="en-US" sz="2400" b="1" dirty="0">
                <a:latin typeface="宋体" panose="02010600030101010101" pitchFamily="2" charset="-122"/>
                <a:ea typeface="宋体" panose="02010600030101010101" pitchFamily="2" charset="-122"/>
              </a:rPr>
              <a:t>的子序列时，称</a:t>
            </a:r>
            <a:r>
              <a:rPr kumimoji="1" lang="en-US" altLang="zh-CN" sz="2400" b="1" i="1" dirty="0">
                <a:latin typeface="宋体" panose="02010600030101010101" pitchFamily="2" charset="-122"/>
                <a:ea typeface="宋体" panose="02010600030101010101" pitchFamily="2" charset="-122"/>
              </a:rPr>
              <a:t>Z</a:t>
            </a:r>
            <a:r>
              <a:rPr kumimoji="1" lang="zh-CN" altLang="en-US" sz="2400" b="1" dirty="0">
                <a:latin typeface="宋体" panose="02010600030101010101" pitchFamily="2" charset="-122"/>
                <a:ea typeface="宋体" panose="02010600030101010101" pitchFamily="2" charset="-122"/>
              </a:rPr>
              <a:t>是序列</a:t>
            </a:r>
            <a:r>
              <a:rPr kumimoji="1" lang="en-US" altLang="zh-CN" sz="2400" b="1" i="1" dirty="0">
                <a:latin typeface="宋体" panose="02010600030101010101" pitchFamily="2" charset="-122"/>
                <a:ea typeface="宋体" panose="02010600030101010101" pitchFamily="2" charset="-122"/>
              </a:rPr>
              <a:t>X</a:t>
            </a:r>
            <a:r>
              <a:rPr kumimoji="1" lang="zh-CN" altLang="en-US" sz="2400" b="1" dirty="0">
                <a:latin typeface="宋体" panose="02010600030101010101" pitchFamily="2" charset="-122"/>
                <a:ea typeface="宋体" panose="02010600030101010101" pitchFamily="2" charset="-122"/>
              </a:rPr>
              <a:t>和</a:t>
            </a:r>
            <a:r>
              <a:rPr kumimoji="1" lang="en-US" altLang="zh-CN" sz="2400" b="1" i="1" dirty="0">
                <a:latin typeface="宋体" panose="02010600030101010101" pitchFamily="2" charset="-122"/>
                <a:ea typeface="宋体" panose="02010600030101010101" pitchFamily="2" charset="-122"/>
              </a:rPr>
              <a:t>Y</a:t>
            </a:r>
            <a:r>
              <a:rPr kumimoji="1" lang="zh-CN" altLang="en-US" sz="2400" b="1" dirty="0">
                <a:latin typeface="宋体" panose="02010600030101010101" pitchFamily="2" charset="-122"/>
                <a:ea typeface="宋体" panose="02010600030101010101" pitchFamily="2" charset="-122"/>
              </a:rPr>
              <a:t>的</a:t>
            </a:r>
            <a:r>
              <a:rPr kumimoji="1" lang="zh-CN" altLang="en-US" sz="2400" b="1" dirty="0">
                <a:solidFill>
                  <a:srgbClr val="3907F1"/>
                </a:solidFill>
                <a:latin typeface="宋体" panose="02010600030101010101" pitchFamily="2" charset="-122"/>
                <a:ea typeface="宋体" panose="02010600030101010101" pitchFamily="2" charset="-122"/>
              </a:rPr>
              <a:t>公共子序列</a:t>
            </a:r>
            <a:r>
              <a:rPr kumimoji="1" lang="zh-CN" altLang="en-US" sz="2000" b="1" dirty="0">
                <a:latin typeface="宋体" panose="02010600030101010101" pitchFamily="2" charset="-122"/>
                <a:ea typeface="宋体" panose="02010600030101010101" pitchFamily="2" charset="-122"/>
              </a:rPr>
              <a:t>。</a:t>
            </a:r>
            <a:endParaRPr kumimoji="1" lang="zh-CN" altLang="en-US" sz="2000" b="1" dirty="0">
              <a:latin typeface="宋体" panose="02010600030101010101" pitchFamily="2" charset="-122"/>
              <a:ea typeface="宋体" panose="02010600030101010101" pitchFamily="2" charset="-122"/>
            </a:endParaRPr>
          </a:p>
          <a:p>
            <a:pPr marL="0" lvl="1">
              <a:lnSpc>
                <a:spcPct val="120000"/>
              </a:lnSpc>
              <a:spcBef>
                <a:spcPct val="50000"/>
              </a:spcBef>
            </a:pPr>
            <a:r>
              <a:rPr lang="zh-CN" altLang="en-US" sz="2400" b="1" dirty="0">
                <a:solidFill>
                  <a:srgbClr val="3907F1"/>
                </a:solidFill>
                <a:effectLst>
                  <a:outerShdw blurRad="38100" dist="38100" dir="2700000" algn="tl">
                    <a:srgbClr val="C0C0C0"/>
                  </a:outerShdw>
                </a:effectLst>
                <a:latin typeface="宋体" panose="02010600030101010101" pitchFamily="2" charset="-122"/>
                <a:ea typeface="宋体" panose="02010600030101010101" pitchFamily="2" charset="-122"/>
              </a:rPr>
              <a:t>最长公共子序列问题</a:t>
            </a:r>
            <a:endParaRPr lang="zh-CN" altLang="en-US" sz="2400" b="1" dirty="0">
              <a:solidFill>
                <a:srgbClr val="3907F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a:lnSpc>
                <a:spcPct val="120000"/>
              </a:lnSpc>
              <a:spcBef>
                <a:spcPct val="50000"/>
              </a:spcBef>
            </a:pPr>
            <a:r>
              <a:rPr kumimoji="1" lang="zh-CN" altLang="en-US" sz="2400" b="1" dirty="0">
                <a:latin typeface="宋体" panose="02010600030101010101" pitchFamily="2" charset="-122"/>
                <a:ea typeface="宋体" panose="02010600030101010101" pitchFamily="2" charset="-122"/>
              </a:rPr>
              <a:t>在序列</a:t>
            </a:r>
            <a:r>
              <a:rPr kumimoji="1" lang="en-US" altLang="zh-CN" sz="2400" b="1" i="1" dirty="0">
                <a:latin typeface="宋体" panose="02010600030101010101" pitchFamily="2" charset="-122"/>
                <a:ea typeface="宋体" panose="02010600030101010101" pitchFamily="2" charset="-122"/>
              </a:rPr>
              <a:t>X</a:t>
            </a:r>
            <a:r>
              <a:rPr kumimoji="1" lang="zh-CN" altLang="en-US" sz="2400" b="1" dirty="0">
                <a:latin typeface="宋体" panose="02010600030101010101" pitchFamily="2" charset="-122"/>
                <a:ea typeface="宋体" panose="02010600030101010101" pitchFamily="2" charset="-122"/>
              </a:rPr>
              <a:t>和</a:t>
            </a:r>
            <a:r>
              <a:rPr kumimoji="1" lang="en-US" altLang="zh-CN" sz="2400" b="1" i="1" dirty="0">
                <a:latin typeface="宋体" panose="02010600030101010101" pitchFamily="2" charset="-122"/>
                <a:ea typeface="宋体" panose="02010600030101010101" pitchFamily="2" charset="-122"/>
              </a:rPr>
              <a:t>Y</a:t>
            </a:r>
            <a:r>
              <a:rPr kumimoji="1" lang="zh-CN" altLang="en-US" sz="2400" b="1" dirty="0">
                <a:latin typeface="宋体" panose="02010600030101010101" pitchFamily="2" charset="-122"/>
                <a:ea typeface="宋体" panose="02010600030101010101" pitchFamily="2" charset="-122"/>
              </a:rPr>
              <a:t>的公共子序列中查找长度最长的公共子序列。 </a:t>
            </a:r>
            <a:endParaRPr kumimoji="1" lang="zh-CN" altLang="en-US" sz="2400" b="1" dirty="0" smtClean="0">
              <a:latin typeface="宋体" panose="02010600030101010101" pitchFamily="2" charset="-122"/>
              <a:ea typeface="宋体" panose="02010600030101010101" pitchFamily="2" charset="-122"/>
            </a:endParaRPr>
          </a:p>
          <a:p>
            <a:pPr marL="0" indent="0" algn="just">
              <a:buNone/>
              <a:defRPr/>
            </a:pPr>
            <a:endParaRPr lang="en-US" altLang="zh-CN" sz="2800" b="1" dirty="0" smtClean="0">
              <a:latin typeface="宋体" panose="02010600030101010101" pitchFamily="2" charset="-122"/>
              <a:ea typeface="宋体" panose="02010600030101010101" pitchFamily="2" charset="-122"/>
            </a:endParaRPr>
          </a:p>
        </p:txBody>
      </p:sp>
      <p:sp>
        <p:nvSpPr>
          <p:cNvPr id="641028" name="Text Box 4"/>
          <p:cNvSpPr txBox="1">
            <a:spLocks noChangeArrowheads="1"/>
          </p:cNvSpPr>
          <p:nvPr/>
        </p:nvSpPr>
        <p:spPr bwMode="auto">
          <a:xfrm>
            <a:off x="958850" y="121285"/>
            <a:ext cx="791083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最长公共子序列问题</a:t>
            </a:r>
            <a:r>
              <a:rPr kumimoji="1" lang="zh-CN" altLang="en-US" sz="3600" b="1" dirty="0" smtClean="0">
                <a:solidFill>
                  <a:schemeClr val="bg1"/>
                </a:solidFill>
                <a:effectLst/>
                <a:latin typeface="黑体" panose="02010609060101010101" pitchFamily="49" charset="-122"/>
                <a:ea typeface="黑体" panose="02010609060101010101" pitchFamily="49" charset="-122"/>
                <a:sym typeface="+mn-ea"/>
              </a:rPr>
              <a:t>（</a:t>
            </a: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POJ1458</a:t>
            </a:r>
            <a:r>
              <a:rPr kumimoji="1" lang="zh-CN" altLang="en-US" sz="3600" b="1" dirty="0" smtClean="0">
                <a:solidFill>
                  <a:schemeClr val="bg1"/>
                </a:solidFill>
                <a:effectLst/>
                <a:latin typeface="黑体" panose="02010609060101010101" pitchFamily="49" charset="-122"/>
                <a:ea typeface="黑体" panose="02010609060101010101" pitchFamily="49" charset="-122"/>
                <a:sym typeface="+mn-ea"/>
              </a:rPr>
              <a:t>）</a:t>
            </a:r>
            <a:endParaRPr kumimoji="1" lang="zh-CN" altLang="en-US" sz="3600" b="1" dirty="0" smtClean="0">
              <a:solidFill>
                <a:schemeClr val="bg1"/>
              </a:solidFill>
              <a:effectLst/>
              <a:latin typeface="黑体" panose="02010609060101010101" pitchFamily="49" charset="-122"/>
              <a:ea typeface="黑体" panose="02010609060101010101" pitchFamily="49" charset="-122"/>
              <a:sym typeface="+mn-ea"/>
            </a:endParaRPr>
          </a:p>
        </p:txBody>
      </p:sp>
      <p:graphicFrame>
        <p:nvGraphicFramePr>
          <p:cNvPr id="172036" name="Object 4"/>
          <p:cNvGraphicFramePr>
            <a:graphicFrameLocks noChangeAspect="1"/>
          </p:cNvGraphicFramePr>
          <p:nvPr/>
        </p:nvGraphicFramePr>
        <p:xfrm>
          <a:off x="3967480" y="2346960"/>
          <a:ext cx="1113790" cy="546100"/>
        </p:xfrm>
        <a:graphic>
          <a:graphicData uri="http://schemas.openxmlformats.org/presentationml/2006/ole">
            <mc:AlternateContent xmlns:mc="http://schemas.openxmlformats.org/markup-compatibility/2006">
              <mc:Choice xmlns:v="urn:schemas-microsoft-com:vml" Requires="v">
                <p:oleObj spid="_x0000_s23553" name="公式" r:id="rId1" imgW="393700" imgH="254000" progId="Equation.DSMT4">
                  <p:embed/>
                </p:oleObj>
              </mc:Choice>
              <mc:Fallback>
                <p:oleObj name="公式" r:id="rId1" imgW="393700" imgH="254000" progId="Equation.DSMT4">
                  <p:embed/>
                  <p:pic>
                    <p:nvPicPr>
                      <p:cNvPr id="0" name="图片 23552"/>
                      <p:cNvPicPr>
                        <a:picLocks noChangeAspect="1"/>
                      </p:cNvPicPr>
                      <p:nvPr/>
                    </p:nvPicPr>
                    <p:blipFill>
                      <a:blip r:embed="rId2"/>
                      <a:stretch>
                        <a:fillRect/>
                      </a:stretch>
                    </p:blipFill>
                    <p:spPr>
                      <a:xfrm>
                        <a:off x="3967480" y="2346960"/>
                        <a:ext cx="1113790" cy="5461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anim calcmode="lin" valueType="num">
                                      <p:cBhvr additive="base">
                                        <p:cTn id="7" dur="500" fill="hold"/>
                                        <p:tgtEl>
                                          <p:spTgt spid="64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1027">
                                            <p:txEl>
                                              <p:pRg st="1" end="1"/>
                                            </p:txEl>
                                          </p:spTgt>
                                        </p:tgtEl>
                                        <p:attrNameLst>
                                          <p:attrName>style.visibility</p:attrName>
                                        </p:attrNameLst>
                                      </p:cBhvr>
                                      <p:to>
                                        <p:strVal val="visible"/>
                                      </p:to>
                                    </p:set>
                                    <p:anim calcmode="lin" valueType="num">
                                      <p:cBhvr additive="base">
                                        <p:cTn id="13" dur="500" fill="hold"/>
                                        <p:tgtEl>
                                          <p:spTgt spid="641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72036"/>
                                        </p:tgtEl>
                                        <p:attrNameLst>
                                          <p:attrName>style.visibility</p:attrName>
                                        </p:attrNameLst>
                                      </p:cBhvr>
                                      <p:to>
                                        <p:strVal val="visible"/>
                                      </p:to>
                                    </p:set>
                                    <p:animEffect transition="in" filter="blinds(horizontal)">
                                      <p:cBhvr>
                                        <p:cTn id="19" dur="500"/>
                                        <p:tgtEl>
                                          <p:spTgt spid="17203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41027">
                                            <p:txEl>
                                              <p:pRg st="2" end="2"/>
                                            </p:txEl>
                                          </p:spTgt>
                                        </p:tgtEl>
                                        <p:attrNameLst>
                                          <p:attrName>style.visibility</p:attrName>
                                        </p:attrNameLst>
                                      </p:cBhvr>
                                      <p:to>
                                        <p:strVal val="visible"/>
                                      </p:to>
                                    </p:set>
                                    <p:anim calcmode="lin" valueType="num">
                                      <p:cBhvr additive="base">
                                        <p:cTn id="24" dur="500" fill="hold"/>
                                        <p:tgtEl>
                                          <p:spTgt spid="64102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1027">
                                            <p:txEl>
                                              <p:pRg st="3" end="3"/>
                                            </p:txEl>
                                          </p:spTgt>
                                        </p:tgtEl>
                                        <p:attrNameLst>
                                          <p:attrName>style.visibility</p:attrName>
                                        </p:attrNameLst>
                                      </p:cBhvr>
                                      <p:to>
                                        <p:strVal val="visible"/>
                                      </p:to>
                                    </p:set>
                                    <p:anim calcmode="lin" valueType="num">
                                      <p:cBhvr additive="base">
                                        <p:cTn id="30" dur="500" fill="hold"/>
                                        <p:tgtEl>
                                          <p:spTgt spid="64102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41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41027">
                                            <p:txEl>
                                              <p:pRg st="4" end="4"/>
                                            </p:txEl>
                                          </p:spTgt>
                                        </p:tgtEl>
                                        <p:attrNameLst>
                                          <p:attrName>style.visibility</p:attrName>
                                        </p:attrNameLst>
                                      </p:cBhvr>
                                      <p:to>
                                        <p:strVal val="visible"/>
                                      </p:to>
                                    </p:set>
                                    <p:anim calcmode="lin" valueType="num">
                                      <p:cBhvr additive="base">
                                        <p:cTn id="36" dur="500" fill="hold"/>
                                        <p:tgtEl>
                                          <p:spTgt spid="64102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410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41027">
                                            <p:txEl>
                                              <p:pRg st="5" end="5"/>
                                            </p:txEl>
                                          </p:spTgt>
                                        </p:tgtEl>
                                        <p:attrNameLst>
                                          <p:attrName>style.visibility</p:attrName>
                                        </p:attrNameLst>
                                      </p:cBhvr>
                                      <p:to>
                                        <p:strVal val="visible"/>
                                      </p:to>
                                    </p:set>
                                    <p:anim calcmode="lin" valueType="num">
                                      <p:cBhvr additive="base">
                                        <p:cTn id="42" dur="500" fill="hold"/>
                                        <p:tgtEl>
                                          <p:spTgt spid="64102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410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6" name="Rectangle 4"/>
          <p:cNvSpPr txBox="1">
            <a:spLocks noChangeArrowheads="1"/>
          </p:cNvSpPr>
          <p:nvPr/>
        </p:nvSpPr>
        <p:spPr bwMode="auto">
          <a:xfrm>
            <a:off x="498793" y="200343"/>
            <a:ext cx="8145462" cy="92202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最长公共子序列（LCS）问题</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a:p>
            <a:pPr lvl="2" algn="l" defTabSz="914400"/>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2" name="矩形 1"/>
          <p:cNvSpPr/>
          <p:nvPr/>
        </p:nvSpPr>
        <p:spPr>
          <a:xfrm>
            <a:off x="5306695" y="3550285"/>
            <a:ext cx="3599815" cy="3046095"/>
          </a:xfrm>
          <a:prstGeom prst="rect">
            <a:avLst/>
          </a:prstGeom>
        </p:spPr>
        <p:txBody>
          <a:bodyPr wrap="square">
            <a:spAutoFit/>
          </a:bodyPr>
          <a:lstStyle/>
          <a:p>
            <a:pPr marL="0" lvl="1" algn="just">
              <a:defRPr/>
            </a:pPr>
            <a:r>
              <a:rPr lang="zh-CN" altLang="en-US" sz="2400" b="1" dirty="0">
                <a:solidFill>
                  <a:srgbClr val="3907F1"/>
                </a:solidFill>
                <a:effectLst/>
                <a:latin typeface="+mn-ea"/>
                <a:ea typeface="+mn-ea"/>
              </a:rPr>
              <a:t>样例输入：</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abcfbc abfcab</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programming contest</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abcd mnp</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样例输出：</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4 </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2</a:t>
            </a:r>
            <a:endParaRPr lang="zh-CN" altLang="en-US" sz="2400" b="1" dirty="0">
              <a:solidFill>
                <a:srgbClr val="3907F1"/>
              </a:solidFill>
              <a:effectLst/>
              <a:latin typeface="+mn-ea"/>
              <a:ea typeface="+mn-ea"/>
            </a:endParaRPr>
          </a:p>
          <a:p>
            <a:pPr marL="0" lvl="1" algn="just">
              <a:defRPr/>
            </a:pPr>
            <a:r>
              <a:rPr lang="zh-CN" altLang="en-US" sz="2400" b="1" dirty="0">
                <a:solidFill>
                  <a:srgbClr val="3907F1"/>
                </a:solidFill>
                <a:effectLst/>
                <a:latin typeface="+mn-ea"/>
                <a:ea typeface="+mn-ea"/>
              </a:rPr>
              <a:t>0</a:t>
            </a:r>
            <a:endParaRPr lang="zh-CN" altLang="en-US" sz="2400" b="1" dirty="0">
              <a:solidFill>
                <a:srgbClr val="3907F1"/>
              </a:solidFill>
              <a:effectLst/>
              <a:latin typeface="+mn-ea"/>
              <a:ea typeface="+mn-ea"/>
            </a:endParaRPr>
          </a:p>
        </p:txBody>
      </p:sp>
      <p:sp>
        <p:nvSpPr>
          <p:cNvPr id="3" name="文本框 2"/>
          <p:cNvSpPr txBox="1"/>
          <p:nvPr/>
        </p:nvSpPr>
        <p:spPr>
          <a:xfrm>
            <a:off x="41910" y="1217295"/>
            <a:ext cx="7679690" cy="829945"/>
          </a:xfrm>
          <a:prstGeom prst="rect">
            <a:avLst/>
          </a:prstGeom>
          <a:noFill/>
        </p:spPr>
        <p:txBody>
          <a:bodyPr wrap="square" rtlCol="0">
            <a:spAutoFit/>
          </a:bodyPr>
          <a:p>
            <a:pPr lvl="1" algn="l" defTabSz="914400"/>
            <a:r>
              <a:rPr sz="2400" b="1">
                <a:latin typeface="宋体" panose="02010600030101010101" pitchFamily="2" charset="-122"/>
                <a:sym typeface="+mn-ea"/>
              </a:rPr>
              <a:t>输入：X = (x</a:t>
            </a:r>
            <a:r>
              <a:rPr sz="2400" b="1" baseline="-25000">
                <a:latin typeface="宋体" panose="02010600030101010101" pitchFamily="2" charset="-122"/>
                <a:sym typeface="+mn-ea"/>
              </a:rPr>
              <a:t>1</a:t>
            </a:r>
            <a:r>
              <a:rPr sz="2400" b="1">
                <a:latin typeface="宋体" panose="02010600030101010101" pitchFamily="2" charset="-122"/>
                <a:sym typeface="+mn-ea"/>
              </a:rPr>
              <a:t>,x</a:t>
            </a:r>
            <a:r>
              <a:rPr sz="2400" b="1" baseline="-25000">
                <a:latin typeface="宋体" panose="02010600030101010101" pitchFamily="2" charset="-122"/>
                <a:sym typeface="+mn-ea"/>
              </a:rPr>
              <a:t>2</a:t>
            </a:r>
            <a:r>
              <a:rPr sz="2400" b="1">
                <a:latin typeface="宋体" panose="02010600030101010101" pitchFamily="2" charset="-122"/>
                <a:sym typeface="+mn-ea"/>
              </a:rPr>
              <a:t>,...,x</a:t>
            </a:r>
            <a:r>
              <a:rPr sz="2400" b="1" baseline="-25000">
                <a:latin typeface="宋体" panose="02010600030101010101" pitchFamily="2" charset="-122"/>
                <a:sym typeface="+mn-ea"/>
              </a:rPr>
              <a:t>n</a:t>
            </a:r>
            <a:r>
              <a:rPr sz="2400" b="1">
                <a:latin typeface="宋体" panose="02010600030101010101" pitchFamily="2" charset="-122"/>
                <a:sym typeface="+mn-ea"/>
              </a:rPr>
              <a:t>)，Y = (y</a:t>
            </a:r>
            <a:r>
              <a:rPr sz="2400" b="1" baseline="-25000">
                <a:latin typeface="宋体" panose="02010600030101010101" pitchFamily="2" charset="-122"/>
                <a:sym typeface="+mn-ea"/>
              </a:rPr>
              <a:t>1</a:t>
            </a:r>
            <a:r>
              <a:rPr sz="2400" b="1">
                <a:latin typeface="宋体" panose="02010600030101010101" pitchFamily="2" charset="-122"/>
                <a:sym typeface="+mn-ea"/>
              </a:rPr>
              <a:t>,y</a:t>
            </a:r>
            <a:r>
              <a:rPr sz="2400" b="1" baseline="-25000">
                <a:latin typeface="宋体" panose="02010600030101010101" pitchFamily="2" charset="-122"/>
                <a:sym typeface="+mn-ea"/>
              </a:rPr>
              <a:t>2</a:t>
            </a:r>
            <a:r>
              <a:rPr sz="2400" b="1">
                <a:latin typeface="宋体" panose="02010600030101010101" pitchFamily="2" charset="-122"/>
                <a:sym typeface="+mn-ea"/>
              </a:rPr>
              <a:t>,...y</a:t>
            </a:r>
            <a:r>
              <a:rPr sz="2400" b="1" baseline="-25000">
                <a:latin typeface="宋体" panose="02010600030101010101" pitchFamily="2" charset="-122"/>
                <a:sym typeface="+mn-ea"/>
              </a:rPr>
              <a:t>m</a:t>
            </a:r>
            <a:r>
              <a:rPr sz="2400" b="1">
                <a:latin typeface="宋体" panose="02010600030101010101" pitchFamily="2" charset="-122"/>
                <a:sym typeface="+mn-ea"/>
              </a:rPr>
              <a:t>)</a:t>
            </a:r>
            <a:endParaRPr sz="2400" b="1">
              <a:latin typeface="宋体" panose="02010600030101010101" pitchFamily="2" charset="-122"/>
              <a:sym typeface="+mn-ea"/>
            </a:endParaRPr>
          </a:p>
          <a:p>
            <a:pPr lvl="1" algn="l" defTabSz="914400"/>
            <a:r>
              <a:rPr sz="2400" b="1">
                <a:latin typeface="宋体" panose="02010600030101010101" pitchFamily="2" charset="-122"/>
                <a:sym typeface="+mn-ea"/>
              </a:rPr>
              <a:t>输出：Z = X与Y的最长公共子序列</a:t>
            </a:r>
            <a:endParaRPr lang="zh-CN" altLang="en-US" sz="2400" b="1">
              <a:latin typeface="宋体" panose="02010600030101010101" pitchFamily="2" charset="-122"/>
              <a:sym typeface="+mn-ea"/>
            </a:endParaRPr>
          </a:p>
        </p:txBody>
      </p:sp>
      <p:sp>
        <p:nvSpPr>
          <p:cNvPr id="4" name="矩形 3"/>
          <p:cNvSpPr/>
          <p:nvPr/>
        </p:nvSpPr>
        <p:spPr>
          <a:xfrm>
            <a:off x="499110" y="2142173"/>
            <a:ext cx="7488238" cy="1198880"/>
          </a:xfrm>
          <a:prstGeom prst="rect">
            <a:avLst/>
          </a:prstGeom>
        </p:spPr>
        <p:txBody>
          <a:bodyPr>
            <a:spAutoFit/>
          </a:bodyPr>
          <a:p>
            <a:pPr marL="0" lvl="1" algn="just">
              <a:defRPr/>
            </a:pPr>
            <a:r>
              <a:rPr lang="zh-CN" altLang="en-US" sz="2400" b="1" dirty="0">
                <a:solidFill>
                  <a:srgbClr val="3907F1"/>
                </a:solidFill>
                <a:effectLst>
                  <a:outerShdw blurRad="38100" dist="38100" dir="2700000" algn="tl">
                    <a:srgbClr val="C0C0C0"/>
                  </a:outerShdw>
                </a:effectLst>
                <a:latin typeface="宋体" panose="02010600030101010101" pitchFamily="2" charset="-122"/>
              </a:rPr>
              <a:t>例如</a:t>
            </a:r>
            <a:r>
              <a:rPr lang="en-US" altLang="zh-CN" sz="2400" b="1" dirty="0">
                <a:latin typeface="宋体" panose="02010600030101010101" pitchFamily="2" charset="-122"/>
              </a:rPr>
              <a:t>X =(A</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a:t>
            </a:r>
            <a:r>
              <a:rPr lang="en-US" altLang="zh-CN" sz="2400" b="1" dirty="0">
                <a:latin typeface="宋体" panose="02010600030101010101" pitchFamily="2" charset="-122"/>
              </a:rPr>
              <a:t>C</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a:t>
            </a:r>
            <a:r>
              <a:rPr lang="en-US" altLang="zh-CN" sz="2400" b="1" dirty="0" smtClean="0">
                <a:latin typeface="宋体" panose="02010600030101010101" pitchFamily="2" charset="-122"/>
              </a:rPr>
              <a:t>D</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B</a:t>
            </a:r>
            <a:r>
              <a:rPr lang="zh-CN" altLang="en-US" sz="2400" b="1" dirty="0">
                <a:latin typeface="宋体" panose="02010600030101010101" pitchFamily="2" charset="-122"/>
              </a:rPr>
              <a:t>，</a:t>
            </a:r>
            <a:r>
              <a:rPr lang="en-US" altLang="zh-CN" sz="2400" b="1" dirty="0">
                <a:latin typeface="宋体" panose="02010600030101010101" pitchFamily="2" charset="-122"/>
              </a:rPr>
              <a:t>A) </a:t>
            </a:r>
            <a:endParaRPr lang="en-US" altLang="zh-CN" sz="2400" b="1" dirty="0">
              <a:latin typeface="宋体" panose="02010600030101010101" pitchFamily="2" charset="-122"/>
            </a:endParaRPr>
          </a:p>
          <a:p>
            <a:pPr lvl="1" algn="just">
              <a:defRPr/>
            </a:pPr>
            <a:r>
              <a:rPr lang="en-US" altLang="zh-CN" sz="2400" b="1" dirty="0">
                <a:latin typeface="宋体" panose="02010600030101010101" pitchFamily="2" charset="-122"/>
              </a:rPr>
              <a:t> Y =(B, D, C</a:t>
            </a:r>
            <a:r>
              <a:rPr lang="zh-CN" altLang="en-US" sz="2400" b="1" dirty="0">
                <a:latin typeface="宋体" panose="02010600030101010101" pitchFamily="2" charset="-122"/>
              </a:rPr>
              <a:t>，</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a:t>
            </a:r>
            <a:r>
              <a:rPr lang="en-US" altLang="zh-CN" sz="2400" b="1" dirty="0">
                <a:latin typeface="宋体" panose="02010600030101010101" pitchFamily="2" charset="-122"/>
              </a:rPr>
              <a:t>A)</a:t>
            </a:r>
            <a:endParaRPr lang="en-US" altLang="zh-CN" sz="2400" b="1" dirty="0">
              <a:latin typeface="宋体" panose="02010600030101010101" pitchFamily="2" charset="-122"/>
            </a:endParaRPr>
          </a:p>
          <a:p>
            <a:pPr lvl="1" algn="just">
              <a:defRPr/>
            </a:pPr>
            <a:r>
              <a:rPr lang="en-US" altLang="zh-CN" sz="2400" b="1" dirty="0">
                <a:latin typeface="宋体" panose="02010600030101010101" pitchFamily="2" charset="-122"/>
              </a:rPr>
              <a:t> Z=(B, C, B</a:t>
            </a:r>
            <a:r>
              <a:rPr lang="zh-CN" altLang="en-US" sz="2400" b="1" dirty="0">
                <a:latin typeface="宋体" panose="02010600030101010101" pitchFamily="2" charset="-122"/>
              </a:rPr>
              <a:t>，</a:t>
            </a:r>
            <a:r>
              <a:rPr lang="en-US" altLang="zh-CN" sz="2400" b="1" dirty="0">
                <a:latin typeface="宋体" panose="02010600030101010101" pitchFamily="2" charset="-122"/>
              </a:rPr>
              <a:t>A)</a:t>
            </a:r>
            <a:r>
              <a:rPr lang="zh-CN" altLang="en-US" sz="2400" b="1" dirty="0">
                <a:latin typeface="宋体" panose="02010600030101010101" pitchFamily="2" charset="-122"/>
              </a:rPr>
              <a:t>是</a:t>
            </a:r>
            <a:r>
              <a:rPr lang="en-US" altLang="zh-CN" sz="2400" b="1" dirty="0">
                <a:latin typeface="宋体" panose="02010600030101010101" pitchFamily="2" charset="-122"/>
              </a:rPr>
              <a:t>X</a:t>
            </a:r>
            <a:r>
              <a:rPr lang="zh-CN" altLang="en-US" sz="2400" b="1" dirty="0">
                <a:latin typeface="宋体" panose="02010600030101010101" pitchFamily="2" charset="-122"/>
              </a:rPr>
              <a:t>和</a:t>
            </a:r>
            <a:r>
              <a:rPr lang="en-US" altLang="zh-CN" sz="2400" b="1" dirty="0">
                <a:latin typeface="宋体" panose="02010600030101010101" pitchFamily="2" charset="-122"/>
              </a:rPr>
              <a:t>Y</a:t>
            </a:r>
            <a:r>
              <a:rPr lang="zh-CN" altLang="en-US" sz="2400" b="1" dirty="0">
                <a:latin typeface="宋体" panose="02010600030101010101" pitchFamily="2" charset="-122"/>
              </a:rPr>
              <a:t>的</a:t>
            </a:r>
            <a:r>
              <a:rPr lang="zh-CN" altLang="en-US" sz="2400" b="1" dirty="0">
                <a:solidFill>
                  <a:srgbClr val="CC0099"/>
                </a:solidFill>
                <a:latin typeface="宋体" panose="02010600030101010101" pitchFamily="2" charset="-122"/>
              </a:rPr>
              <a:t>最长公共子序列</a:t>
            </a:r>
            <a:endParaRPr lang="zh-CN" altLang="en-US" sz="2400" b="1" dirty="0">
              <a:solidFill>
                <a:srgbClr val="CC0099"/>
              </a:solidFill>
              <a:latin typeface="宋体" panose="02010600030101010101" pitchFamily="2" charset="-122"/>
            </a:endParaRPr>
          </a:p>
        </p:txBody>
      </p:sp>
      <p:sp>
        <p:nvSpPr>
          <p:cNvPr id="5" name="文本框 4"/>
          <p:cNvSpPr txBox="1"/>
          <p:nvPr/>
        </p:nvSpPr>
        <p:spPr>
          <a:xfrm>
            <a:off x="433070" y="3690620"/>
            <a:ext cx="4396740" cy="2306955"/>
          </a:xfrm>
          <a:prstGeom prst="rect">
            <a:avLst/>
          </a:prstGeom>
          <a:noFill/>
        </p:spPr>
        <p:txBody>
          <a:bodyPr wrap="square" rtlCol="0" anchor="t">
            <a:spAutoFit/>
          </a:bodyPr>
          <a:p>
            <a:r>
              <a:rPr lang="en-US" altLang="zh-CN" sz="2400" b="1"/>
              <a:t>LCS</a:t>
            </a:r>
            <a:r>
              <a:rPr lang="zh-CN" altLang="en-US" sz="2400" b="1"/>
              <a:t>：给出两个字符串，求出这样的一个最长的公共子序列的长度：子序列中的每个字符都能在两个原串中找到，而且每个字符的先后顺序和原串中的先后顺序一致。</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3" name="Rectangle 3"/>
          <p:cNvSpPr>
            <a:spLocks noGrp="1" noChangeArrowheads="1"/>
          </p:cNvSpPr>
          <p:nvPr>
            <p:ph type="body" sz="half" idx="1"/>
          </p:nvPr>
        </p:nvSpPr>
        <p:spPr>
          <a:xfrm>
            <a:off x="0" y="1844675"/>
            <a:ext cx="9036496" cy="3484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algn="just">
              <a:buNone/>
              <a:defRPr/>
            </a:pPr>
            <a:r>
              <a:rPr lang="zh-CN" altLang="en-US" b="1" dirty="0" smtClean="0">
                <a:solidFill>
                  <a:srgbClr val="CC0099"/>
                </a:solidFill>
                <a:latin typeface="+mn-ea"/>
              </a:rPr>
              <a:t>概念</a:t>
            </a:r>
            <a:endParaRPr lang="zh-CN" altLang="en-US" b="1" dirty="0" smtClean="0">
              <a:solidFill>
                <a:srgbClr val="CC0099"/>
              </a:solidFill>
              <a:latin typeface="+mn-ea"/>
            </a:endParaRPr>
          </a:p>
          <a:p>
            <a:pPr algn="just">
              <a:defRPr/>
            </a:pPr>
            <a:r>
              <a:rPr lang="zh-CN" altLang="en-US" b="1" dirty="0" smtClean="0">
                <a:solidFill>
                  <a:srgbClr val="3907F1"/>
                </a:solidFill>
                <a:latin typeface="+mn-ea"/>
              </a:rPr>
              <a:t>第</a:t>
            </a:r>
            <a:r>
              <a:rPr lang="en-US" altLang="zh-CN" b="1" i="1" dirty="0">
                <a:solidFill>
                  <a:srgbClr val="3907F1"/>
                </a:solidFill>
                <a:latin typeface="+mn-ea"/>
              </a:rPr>
              <a:t>i</a:t>
            </a:r>
            <a:r>
              <a:rPr lang="zh-CN" altLang="en-US" b="1" dirty="0">
                <a:solidFill>
                  <a:srgbClr val="3907F1"/>
                </a:solidFill>
                <a:latin typeface="+mn-ea"/>
              </a:rPr>
              <a:t>前缀</a:t>
            </a:r>
            <a:endParaRPr lang="zh-CN" altLang="en-US" b="1" dirty="0">
              <a:solidFill>
                <a:srgbClr val="3907F1"/>
              </a:solidFill>
              <a:latin typeface="+mn-ea"/>
            </a:endParaRPr>
          </a:p>
          <a:p>
            <a:pPr lvl="1" algn="just">
              <a:defRPr/>
            </a:pPr>
            <a:r>
              <a:rPr lang="zh-CN" altLang="en-US" b="1" dirty="0">
                <a:effectLst>
                  <a:outerShdw blurRad="38100" dist="38100" dir="2700000" algn="tl">
                    <a:srgbClr val="C0C0C0"/>
                  </a:outerShdw>
                </a:effectLst>
                <a:latin typeface="+mn-ea"/>
              </a:rPr>
              <a:t>设</a:t>
            </a:r>
            <a:r>
              <a:rPr lang="en-US" altLang="zh-CN" b="1" i="1" dirty="0">
                <a:effectLst>
                  <a:outerShdw blurRad="38100" dist="38100" dir="2700000" algn="tl">
                    <a:srgbClr val="C0C0C0"/>
                  </a:outerShdw>
                </a:effectLst>
                <a:latin typeface="+mn-ea"/>
              </a:rPr>
              <a:t>X=(</a:t>
            </a:r>
            <a:r>
              <a:rPr lang="en-US" altLang="zh-CN" b="1" i="1" dirty="0" smtClean="0">
                <a:effectLst>
                  <a:outerShdw blurRad="38100" dist="38100" dir="2700000" algn="tl">
                    <a:srgbClr val="C0C0C0"/>
                  </a:outerShdw>
                </a:effectLst>
                <a:latin typeface="+mn-ea"/>
              </a:rPr>
              <a:t>x</a:t>
            </a:r>
            <a:r>
              <a:rPr lang="en-US" altLang="zh-CN" b="1" i="1" baseline="-30000" dirty="0" smtClean="0">
                <a:effectLst>
                  <a:outerShdw blurRad="38100" dist="38100" dir="2700000" algn="tl">
                    <a:srgbClr val="C0C0C0"/>
                  </a:outerShdw>
                </a:effectLst>
                <a:latin typeface="+mn-ea"/>
              </a:rPr>
              <a:t>1</a:t>
            </a:r>
            <a:r>
              <a:rPr lang="en-US" altLang="zh-CN" b="1" i="1" dirty="0" smtClean="0">
                <a:effectLst>
                  <a:outerShdw blurRad="38100" dist="38100" dir="2700000" algn="tl">
                    <a:srgbClr val="C0C0C0"/>
                  </a:outerShdw>
                </a:effectLst>
                <a:latin typeface="+mn-ea"/>
              </a:rPr>
              <a:t>,x</a:t>
            </a:r>
            <a:r>
              <a:rPr lang="en-US" altLang="zh-CN" b="1" i="1" baseline="-30000" dirty="0" smtClean="0">
                <a:effectLst>
                  <a:outerShdw blurRad="38100" dist="38100" dir="2700000" algn="tl">
                    <a:srgbClr val="C0C0C0"/>
                  </a:outerShdw>
                </a:effectLst>
                <a:latin typeface="+mn-ea"/>
              </a:rPr>
              <a:t>2</a:t>
            </a:r>
            <a:r>
              <a:rPr lang="en-US" altLang="zh-CN" b="1" i="1" dirty="0" smtClean="0">
                <a:effectLst>
                  <a:outerShdw blurRad="38100" dist="38100" dir="2700000" algn="tl">
                    <a:srgbClr val="C0C0C0"/>
                  </a:outerShdw>
                </a:effectLst>
                <a:latin typeface="+mn-ea"/>
              </a:rPr>
              <a:t>,...,</a:t>
            </a:r>
            <a:r>
              <a:rPr lang="en-US" altLang="zh-CN" b="1" i="1" dirty="0" err="1" smtClean="0">
                <a:effectLst>
                  <a:outerShdw blurRad="38100" dist="38100" dir="2700000" algn="tl">
                    <a:srgbClr val="C0C0C0"/>
                  </a:outerShdw>
                </a:effectLst>
                <a:latin typeface="+mn-ea"/>
              </a:rPr>
              <a:t>x</a:t>
            </a:r>
            <a:r>
              <a:rPr lang="en-US" altLang="zh-CN" b="1" i="1" baseline="-30000" dirty="0" err="1" smtClean="0">
                <a:effectLst>
                  <a:outerShdw blurRad="38100" dist="38100" dir="2700000" algn="tl">
                    <a:srgbClr val="C0C0C0"/>
                  </a:outerShdw>
                </a:effectLst>
                <a:latin typeface="+mn-ea"/>
              </a:rPr>
              <a:t>n</a:t>
            </a:r>
            <a:r>
              <a:rPr lang="en-US" altLang="zh-CN" b="1" i="1" dirty="0">
                <a:effectLst>
                  <a:outerShdw blurRad="38100" dist="38100" dir="2700000" algn="tl">
                    <a:srgbClr val="C0C0C0"/>
                  </a:outerShdw>
                </a:effectLst>
                <a:latin typeface="+mn-ea"/>
              </a:rPr>
              <a:t>)</a:t>
            </a:r>
            <a:r>
              <a:rPr lang="zh-CN" altLang="en-US" b="1" dirty="0">
                <a:effectLst>
                  <a:outerShdw blurRad="38100" dist="38100" dir="2700000" algn="tl">
                    <a:srgbClr val="C0C0C0"/>
                  </a:outerShdw>
                </a:effectLst>
                <a:latin typeface="+mn-ea"/>
              </a:rPr>
              <a:t>是一个序列，</a:t>
            </a:r>
            <a:r>
              <a:rPr lang="en-US" altLang="zh-CN" b="1" i="1" dirty="0">
                <a:effectLst>
                  <a:outerShdw blurRad="38100" dist="38100" dir="2700000" algn="tl">
                    <a:srgbClr val="C0C0C0"/>
                  </a:outerShdw>
                </a:effectLst>
                <a:latin typeface="+mn-ea"/>
              </a:rPr>
              <a:t>X</a:t>
            </a:r>
            <a:r>
              <a:rPr lang="zh-CN" altLang="en-US" b="1" dirty="0">
                <a:effectLst>
                  <a:outerShdw blurRad="38100" dist="38100" dir="2700000" algn="tl">
                    <a:srgbClr val="C0C0C0"/>
                  </a:outerShdw>
                </a:effectLst>
                <a:latin typeface="+mn-ea"/>
              </a:rPr>
              <a:t>的第</a:t>
            </a:r>
            <a:r>
              <a:rPr lang="en-US" altLang="zh-CN" b="1" i="1" dirty="0">
                <a:effectLst>
                  <a:outerShdw blurRad="38100" dist="38100" dir="2700000" algn="tl">
                    <a:srgbClr val="C0C0C0"/>
                  </a:outerShdw>
                </a:effectLst>
                <a:latin typeface="+mn-ea"/>
              </a:rPr>
              <a:t>i</a:t>
            </a:r>
            <a:r>
              <a:rPr lang="zh-CN" altLang="en-US" b="1" dirty="0">
                <a:effectLst>
                  <a:outerShdw blurRad="38100" dist="38100" dir="2700000" algn="tl">
                    <a:srgbClr val="C0C0C0"/>
                  </a:outerShdw>
                </a:effectLst>
                <a:latin typeface="+mn-ea"/>
              </a:rPr>
              <a:t>前缀</a:t>
            </a:r>
            <a:r>
              <a:rPr lang="en-US" altLang="zh-CN" b="1" i="1" dirty="0">
                <a:effectLst>
                  <a:outerShdw blurRad="38100" dist="38100" dir="2700000" algn="tl">
                    <a:srgbClr val="C0C0C0"/>
                  </a:outerShdw>
                </a:effectLst>
                <a:latin typeface="+mn-ea"/>
              </a:rPr>
              <a:t>X</a:t>
            </a:r>
            <a:r>
              <a:rPr lang="en-US" altLang="zh-CN" b="1" i="1" baseline="-30000" dirty="0">
                <a:effectLst>
                  <a:outerShdw blurRad="38100" dist="38100" dir="2700000" algn="tl">
                    <a:srgbClr val="C0C0C0"/>
                  </a:outerShdw>
                </a:effectLst>
                <a:latin typeface="+mn-ea"/>
              </a:rPr>
              <a:t>i</a:t>
            </a:r>
            <a:r>
              <a:rPr lang="zh-CN" altLang="en-US" b="1" dirty="0">
                <a:effectLst>
                  <a:outerShdw blurRad="38100" dist="38100" dir="2700000" algn="tl">
                    <a:srgbClr val="C0C0C0"/>
                  </a:outerShdw>
                </a:effectLst>
                <a:latin typeface="+mn-ea"/>
              </a:rPr>
              <a:t>是一个序列，定义为</a:t>
            </a:r>
            <a:r>
              <a:rPr lang="en-US" altLang="zh-CN" b="1" i="1" dirty="0">
                <a:effectLst>
                  <a:outerShdw blurRad="38100" dist="38100" dir="2700000" algn="tl">
                    <a:srgbClr val="C0C0C0"/>
                  </a:outerShdw>
                </a:effectLst>
                <a:latin typeface="+mn-ea"/>
              </a:rPr>
              <a:t>X</a:t>
            </a:r>
            <a:r>
              <a:rPr lang="en-US" altLang="zh-CN" b="1" i="1" baseline="-30000" dirty="0">
                <a:effectLst>
                  <a:outerShdw blurRad="38100" dist="38100" dir="2700000" algn="tl">
                    <a:srgbClr val="C0C0C0"/>
                  </a:outerShdw>
                </a:effectLst>
                <a:latin typeface="+mn-ea"/>
              </a:rPr>
              <a:t>i</a:t>
            </a:r>
            <a:r>
              <a:rPr lang="en-US" altLang="zh-CN" b="1" i="1" dirty="0">
                <a:effectLst>
                  <a:outerShdw blurRad="38100" dist="38100" dir="2700000" algn="tl">
                    <a:srgbClr val="C0C0C0"/>
                  </a:outerShdw>
                </a:effectLst>
                <a:latin typeface="+mn-ea"/>
              </a:rPr>
              <a:t>=(x</a:t>
            </a:r>
            <a:r>
              <a:rPr lang="en-US" altLang="zh-CN" b="1" i="1" baseline="-30000" dirty="0">
                <a:effectLst>
                  <a:outerShdw blurRad="38100" dist="38100" dir="2700000" algn="tl">
                    <a:srgbClr val="C0C0C0"/>
                  </a:outerShdw>
                </a:effectLst>
                <a:latin typeface="+mn-ea"/>
              </a:rPr>
              <a:t>1</a:t>
            </a:r>
            <a:r>
              <a:rPr lang="en-US" altLang="zh-CN" b="1" i="1" dirty="0" smtClean="0">
                <a:effectLst>
                  <a:outerShdw blurRad="38100" dist="38100" dir="2700000" algn="tl">
                    <a:srgbClr val="C0C0C0"/>
                  </a:outerShdw>
                </a:effectLst>
                <a:latin typeface="+mn-ea"/>
              </a:rPr>
              <a:t>,...,x</a:t>
            </a:r>
            <a:r>
              <a:rPr lang="en-US" altLang="zh-CN" b="1" i="1" baseline="-30000" dirty="0" smtClean="0">
                <a:effectLst>
                  <a:outerShdw blurRad="38100" dist="38100" dir="2700000" algn="tl">
                    <a:srgbClr val="C0C0C0"/>
                  </a:outerShdw>
                </a:effectLst>
                <a:latin typeface="+mn-ea"/>
              </a:rPr>
              <a:t>i </a:t>
            </a:r>
            <a:r>
              <a:rPr lang="en-US" altLang="zh-CN" b="1" i="1" dirty="0">
                <a:effectLst>
                  <a:outerShdw blurRad="38100" dist="38100" dir="2700000" algn="tl">
                    <a:srgbClr val="C0C0C0"/>
                  </a:outerShdw>
                </a:effectLst>
                <a:latin typeface="+mn-ea"/>
              </a:rPr>
              <a:t>)</a:t>
            </a:r>
            <a:endParaRPr lang="en-US" altLang="zh-CN" b="1" i="1" dirty="0">
              <a:effectLst>
                <a:outerShdw blurRad="38100" dist="38100" dir="2700000" algn="tl">
                  <a:srgbClr val="C0C0C0"/>
                </a:outerShdw>
              </a:effectLst>
              <a:latin typeface="+mn-ea"/>
            </a:endParaRPr>
          </a:p>
          <a:p>
            <a:pPr lvl="1">
              <a:buFontTx/>
              <a:buNone/>
              <a:defRPr/>
            </a:pPr>
            <a:endParaRPr lang="en-US" altLang="zh-CN" sz="2400" b="1" i="1" dirty="0">
              <a:solidFill>
                <a:srgbClr val="0000CC"/>
              </a:solidFill>
              <a:effectLst>
                <a:outerShdw blurRad="38100" dist="38100" dir="2700000" algn="tl">
                  <a:srgbClr val="C0C0C0"/>
                </a:outerShdw>
              </a:effectLst>
              <a:latin typeface="+mn-ea"/>
              <a:ea typeface="楷体_GB2312" pitchFamily="49" charset="-122"/>
            </a:endParaRPr>
          </a:p>
          <a:p>
            <a:pPr lvl="1">
              <a:buFontTx/>
              <a:buNone/>
              <a:defRPr/>
            </a:pPr>
            <a:r>
              <a:rPr lang="zh-CN" altLang="en-US" b="1" dirty="0" smtClean="0">
                <a:solidFill>
                  <a:srgbClr val="3907F1"/>
                </a:solidFill>
                <a:effectLst>
                  <a:outerShdw blurRad="38100" dist="38100" dir="2700000" algn="tl">
                    <a:srgbClr val="C0C0C0"/>
                  </a:outerShdw>
                </a:effectLst>
                <a:latin typeface="+mn-ea"/>
              </a:rPr>
              <a:t>例</a:t>
            </a:r>
            <a:r>
              <a:rPr lang="en-US" altLang="zh-CN" b="1" dirty="0">
                <a:solidFill>
                  <a:srgbClr val="3907F1"/>
                </a:solidFill>
                <a:effectLst>
                  <a:outerShdw blurRad="38100" dist="38100" dir="2700000" algn="tl">
                    <a:srgbClr val="C0C0C0"/>
                  </a:outerShdw>
                </a:effectLst>
                <a:latin typeface="华文行楷" panose="02010800040101010101" pitchFamily="2" charset="-122"/>
                <a:ea typeface="华文行楷" panose="02010800040101010101" pitchFamily="2" charset="-122"/>
              </a:rPr>
              <a:t>.</a:t>
            </a:r>
            <a:r>
              <a:rPr lang="en-US" altLang="zh-CN" sz="2400" b="1" dirty="0">
                <a:solidFill>
                  <a:srgbClr val="3907F1"/>
                </a:solidFill>
                <a:effectLst>
                  <a:outerShdw blurRad="38100" dist="38100" dir="2700000" algn="tl">
                    <a:srgbClr val="C0C0C0"/>
                  </a:outerShdw>
                </a:effectLst>
                <a:latin typeface="楷体_GB2312" pitchFamily="49" charset="-122"/>
                <a:ea typeface="楷体_GB2312" pitchFamily="49" charset="-122"/>
              </a:rPr>
              <a:t> </a:t>
            </a:r>
            <a:r>
              <a:rPr lang="en-US" altLang="zh-CN" sz="2400" b="1" i="1"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X=(A, B, D, C, A), X</a:t>
            </a:r>
            <a:r>
              <a:rPr lang="en-US" altLang="zh-CN" sz="2400" b="1" i="1" baseline="-30000"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400" b="1" i="1"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=(A), X</a:t>
            </a:r>
            <a:r>
              <a:rPr lang="en-US" altLang="zh-CN" sz="2400" b="1" i="1" baseline="-30000"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400" b="1" i="1"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=(A, B), X</a:t>
            </a:r>
            <a:r>
              <a:rPr lang="en-US" altLang="zh-CN" sz="2400" b="1" i="1" baseline="-30000"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400" b="1" i="1"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rPr>
              <a:t>=(A, B, D)</a:t>
            </a:r>
            <a:endParaRPr lang="en-US" altLang="zh-CN" sz="2400" b="1" i="1" dirty="0">
              <a:solidFill>
                <a:srgbClr val="3907F1"/>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6" name="文本框 5"/>
          <p:cNvSpPr txBox="1"/>
          <p:nvPr/>
        </p:nvSpPr>
        <p:spPr bwMode="auto">
          <a:xfrm>
            <a:off x="1331640" y="260648"/>
            <a:ext cx="6772349"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证明LCS问题满足最优性原理</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0723">
                                            <p:txEl>
                                              <p:pRg st="4" end="4"/>
                                            </p:txEl>
                                          </p:spTgt>
                                        </p:tgtEl>
                                        <p:attrNameLst>
                                          <p:attrName>style.visibility</p:attrName>
                                        </p:attrNameLst>
                                      </p:cBhvr>
                                      <p:to>
                                        <p:strVal val="visible"/>
                                      </p:to>
                                    </p:set>
                                    <p:anim calcmode="lin" valueType="num">
                                      <p:cBhvr additive="base">
                                        <p:cTn id="7" dur="500" fill="hold"/>
                                        <p:tgtEl>
                                          <p:spTgt spid="67072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Text Box 8"/>
          <p:cNvSpPr txBox="1">
            <a:spLocks noChangeArrowheads="1"/>
          </p:cNvSpPr>
          <p:nvPr/>
        </p:nvSpPr>
        <p:spPr bwMode="auto">
          <a:xfrm>
            <a:off x="395288" y="1565498"/>
            <a:ext cx="835317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400" b="1" dirty="0" smtClean="0">
                <a:solidFill>
                  <a:schemeClr val="tx1"/>
                </a:solidFill>
                <a:latin typeface="Times New Roman" panose="02020603050405020304" pitchFamily="18" charset="0"/>
              </a:rPr>
              <a:t>设</a:t>
            </a:r>
            <a:r>
              <a:rPr kumimoji="1" lang="zh-CN" altLang="en-US" sz="2400" b="1" dirty="0">
                <a:solidFill>
                  <a:schemeClr val="tx1"/>
                </a:solidFill>
                <a:latin typeface="Times New Roman" panose="02020603050405020304" pitchFamily="18" charset="0"/>
              </a:rPr>
              <a:t>序列</a:t>
            </a:r>
            <a:r>
              <a:rPr kumimoji="1" lang="en-US" altLang="zh-CN" sz="2400" b="1" i="1" dirty="0">
                <a:solidFill>
                  <a:schemeClr val="tx1"/>
                </a:solidFill>
                <a:latin typeface="Times New Roman" panose="02020603050405020304" pitchFamily="18" charset="0"/>
              </a:rPr>
              <a:t>X</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x</a:t>
            </a:r>
            <a:r>
              <a:rPr kumimoji="1" lang="en-US" altLang="zh-CN" sz="2400" b="1" baseline="-30000" dirty="0">
                <a:solidFill>
                  <a:schemeClr val="tx1"/>
                </a:solidFill>
                <a:latin typeface="Times New Roman" panose="02020603050405020304" pitchFamily="18" charset="0"/>
              </a:rPr>
              <a:t>1</a:t>
            </a:r>
            <a:r>
              <a:rPr kumimoji="1" lang="en-US" altLang="zh-CN" sz="2400" b="1" dirty="0">
                <a:solidFill>
                  <a:schemeClr val="tx1"/>
                </a:solidFill>
                <a:latin typeface="Times New Roman" panose="02020603050405020304" pitchFamily="18" charset="0"/>
              </a:rPr>
              <a:t>, </a:t>
            </a:r>
            <a:r>
              <a:rPr kumimoji="1" lang="en-US" altLang="zh-CN" sz="2400" b="1" i="1" dirty="0">
                <a:solidFill>
                  <a:schemeClr val="tx1"/>
                </a:solidFill>
                <a:latin typeface="Times New Roman" panose="02020603050405020304" pitchFamily="18" charset="0"/>
              </a:rPr>
              <a:t>x</a:t>
            </a:r>
            <a:r>
              <a:rPr kumimoji="1" lang="en-US" altLang="zh-CN" sz="2400" b="1" baseline="-30000" dirty="0">
                <a:solidFill>
                  <a:schemeClr val="tx1"/>
                </a:solidFill>
                <a:latin typeface="Times New Roman" panose="02020603050405020304" pitchFamily="18" charset="0"/>
              </a:rPr>
              <a:t>2</a:t>
            </a:r>
            <a:r>
              <a:rPr kumimoji="1" lang="en-US" altLang="zh-CN" sz="2400" b="1" dirty="0">
                <a:solidFill>
                  <a:schemeClr val="tx1"/>
                </a:solidFill>
                <a:latin typeface="Times New Roman" panose="02020603050405020304" pitchFamily="18" charset="0"/>
              </a:rPr>
              <a:t>,…, </a:t>
            </a:r>
            <a:r>
              <a:rPr kumimoji="1" lang="en-US" altLang="zh-CN" sz="2400" b="1" i="1" dirty="0" err="1">
                <a:solidFill>
                  <a:schemeClr val="tx1"/>
                </a:solidFill>
                <a:latin typeface="Times New Roman" panose="02020603050405020304" pitchFamily="18" charset="0"/>
              </a:rPr>
              <a:t>x</a:t>
            </a:r>
            <a:r>
              <a:rPr kumimoji="1" lang="en-US" altLang="zh-CN" sz="2400" b="1" i="1" baseline="-30000" dirty="0" err="1">
                <a:solidFill>
                  <a:schemeClr val="tx1"/>
                </a:solidFill>
                <a:latin typeface="Times New Roman" panose="02020603050405020304" pitchFamily="18" charset="0"/>
              </a:rPr>
              <a:t>m</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和</a:t>
            </a:r>
            <a:r>
              <a:rPr kumimoji="1" lang="en-US" altLang="zh-CN" sz="2400" b="1" i="1" dirty="0">
                <a:solidFill>
                  <a:schemeClr val="tx1"/>
                </a:solidFill>
                <a:latin typeface="Times New Roman" panose="02020603050405020304" pitchFamily="18" charset="0"/>
              </a:rPr>
              <a:t>Y</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y</a:t>
            </a:r>
            <a:r>
              <a:rPr kumimoji="1" lang="en-US" altLang="zh-CN" sz="2400" b="1" baseline="-30000" dirty="0">
                <a:solidFill>
                  <a:schemeClr val="tx1"/>
                </a:solidFill>
                <a:latin typeface="Times New Roman" panose="02020603050405020304" pitchFamily="18" charset="0"/>
              </a:rPr>
              <a:t>1</a:t>
            </a:r>
            <a:r>
              <a:rPr kumimoji="1" lang="en-US" altLang="zh-CN" sz="2400" b="1" dirty="0">
                <a:solidFill>
                  <a:schemeClr val="tx1"/>
                </a:solidFill>
                <a:latin typeface="Times New Roman" panose="02020603050405020304" pitchFamily="18" charset="0"/>
              </a:rPr>
              <a:t>, </a:t>
            </a:r>
            <a:r>
              <a:rPr kumimoji="1" lang="en-US" altLang="zh-CN" sz="2400" b="1" i="1" dirty="0">
                <a:solidFill>
                  <a:schemeClr val="tx1"/>
                </a:solidFill>
                <a:latin typeface="Times New Roman" panose="02020603050405020304" pitchFamily="18" charset="0"/>
              </a:rPr>
              <a:t>y</a:t>
            </a:r>
            <a:r>
              <a:rPr kumimoji="1" lang="en-US" altLang="zh-CN" sz="2400" b="1" baseline="-30000" dirty="0">
                <a:solidFill>
                  <a:schemeClr val="tx1"/>
                </a:solidFill>
                <a:latin typeface="Times New Roman" panose="02020603050405020304" pitchFamily="18" charset="0"/>
              </a:rPr>
              <a:t>2</a:t>
            </a:r>
            <a:r>
              <a:rPr kumimoji="1" lang="en-US" altLang="zh-CN" sz="2400" b="1" dirty="0">
                <a:solidFill>
                  <a:schemeClr val="tx1"/>
                </a:solidFill>
                <a:latin typeface="Times New Roman" panose="02020603050405020304" pitchFamily="18" charset="0"/>
              </a:rPr>
              <a:t>,…, </a:t>
            </a:r>
            <a:r>
              <a:rPr kumimoji="1" lang="en-US" altLang="zh-CN" sz="2400" b="1" i="1" dirty="0" err="1">
                <a:solidFill>
                  <a:schemeClr val="tx1"/>
                </a:solidFill>
                <a:latin typeface="Times New Roman" panose="02020603050405020304" pitchFamily="18" charset="0"/>
              </a:rPr>
              <a:t>y</a:t>
            </a:r>
            <a:r>
              <a:rPr kumimoji="1" lang="en-US" altLang="zh-CN" sz="2400" b="1" i="1" baseline="-30000" dirty="0" err="1">
                <a:solidFill>
                  <a:schemeClr val="tx1"/>
                </a:solidFill>
                <a:latin typeface="Times New Roman" panose="02020603050405020304" pitchFamily="18" charset="0"/>
              </a:rPr>
              <a:t>n</a:t>
            </a:r>
            <a:r>
              <a:rPr kumimoji="1" lang="en-US" altLang="zh-CN" sz="2400" b="1" dirty="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的</a:t>
            </a:r>
            <a:r>
              <a:rPr kumimoji="1" lang="zh-CN" altLang="en-US" sz="2400" b="1" dirty="0">
                <a:solidFill>
                  <a:srgbClr val="3907F1"/>
                </a:solidFill>
                <a:latin typeface="Times New Roman" panose="02020603050405020304" pitchFamily="18" charset="0"/>
              </a:rPr>
              <a:t>最长公共子序列</a:t>
            </a:r>
            <a:r>
              <a:rPr kumimoji="1" lang="zh-CN" altLang="en-US" sz="2400" b="1" dirty="0">
                <a:solidFill>
                  <a:schemeClr val="tx1"/>
                </a:solidFill>
                <a:latin typeface="Times New Roman" panose="02020603050405020304" pitchFamily="18" charset="0"/>
              </a:rPr>
              <a:t>为</a:t>
            </a:r>
            <a:r>
              <a:rPr kumimoji="1" lang="en-US" altLang="zh-CN" sz="2400" b="1" i="1" dirty="0">
                <a:solidFill>
                  <a:schemeClr val="tx1"/>
                </a:solidFill>
                <a:latin typeface="Times New Roman" panose="02020603050405020304" pitchFamily="18" charset="0"/>
              </a:rPr>
              <a:t>Z</a:t>
            </a:r>
            <a:r>
              <a:rPr kumimoji="1" lang="en-US" altLang="zh-CN" sz="2400" b="1" dirty="0">
                <a:solidFill>
                  <a:schemeClr val="tx1"/>
                </a:solidFill>
                <a:latin typeface="Times New Roman" panose="02020603050405020304" pitchFamily="18" charset="0"/>
              </a:rPr>
              <a:t>={</a:t>
            </a:r>
            <a:r>
              <a:rPr kumimoji="1" lang="en-US" altLang="zh-CN" sz="2400" b="1" i="1" dirty="0">
                <a:solidFill>
                  <a:schemeClr val="tx1"/>
                </a:solidFill>
                <a:latin typeface="Times New Roman" panose="02020603050405020304" pitchFamily="18" charset="0"/>
              </a:rPr>
              <a:t>z</a:t>
            </a:r>
            <a:r>
              <a:rPr kumimoji="1" lang="en-US" altLang="zh-CN" sz="2400" b="1" baseline="-30000" dirty="0">
                <a:solidFill>
                  <a:schemeClr val="tx1"/>
                </a:solidFill>
                <a:latin typeface="Times New Roman" panose="02020603050405020304" pitchFamily="18" charset="0"/>
              </a:rPr>
              <a:t>1</a:t>
            </a:r>
            <a:r>
              <a:rPr kumimoji="1" lang="en-US" altLang="zh-CN" sz="2400" b="1" dirty="0">
                <a:solidFill>
                  <a:schemeClr val="tx1"/>
                </a:solidFill>
                <a:latin typeface="Times New Roman" panose="02020603050405020304" pitchFamily="18" charset="0"/>
              </a:rPr>
              <a:t>, </a:t>
            </a:r>
            <a:r>
              <a:rPr kumimoji="1" lang="en-US" altLang="zh-CN" sz="2400" b="1" i="1" dirty="0">
                <a:solidFill>
                  <a:schemeClr val="tx1"/>
                </a:solidFill>
                <a:latin typeface="Times New Roman" panose="02020603050405020304" pitchFamily="18" charset="0"/>
              </a:rPr>
              <a:t>z</a:t>
            </a:r>
            <a:r>
              <a:rPr kumimoji="1" lang="en-US" altLang="zh-CN" sz="2400" b="1" baseline="-30000" dirty="0">
                <a:solidFill>
                  <a:schemeClr val="tx1"/>
                </a:solidFill>
                <a:latin typeface="Times New Roman" panose="02020603050405020304" pitchFamily="18" charset="0"/>
              </a:rPr>
              <a:t>2</a:t>
            </a:r>
            <a:r>
              <a:rPr kumimoji="1" lang="en-US" altLang="zh-CN" sz="2400" b="1" dirty="0">
                <a:solidFill>
                  <a:schemeClr val="tx1"/>
                </a:solidFill>
                <a:latin typeface="Times New Roman" panose="02020603050405020304" pitchFamily="18" charset="0"/>
              </a:rPr>
              <a:t>,…, </a:t>
            </a:r>
            <a:r>
              <a:rPr kumimoji="1" lang="en-US" altLang="zh-CN" sz="2400" b="1" i="1" dirty="0" err="1">
                <a:solidFill>
                  <a:schemeClr val="tx1"/>
                </a:solidFill>
                <a:latin typeface="Times New Roman" panose="02020603050405020304" pitchFamily="18" charset="0"/>
              </a:rPr>
              <a:t>z</a:t>
            </a:r>
            <a:r>
              <a:rPr kumimoji="1" lang="en-US" altLang="zh-CN" sz="2400" b="1" i="1" baseline="-30000" dirty="0" err="1">
                <a:solidFill>
                  <a:schemeClr val="tx1"/>
                </a:solidFill>
                <a:latin typeface="Times New Roman" panose="02020603050405020304" pitchFamily="18" charset="0"/>
              </a:rPr>
              <a:t>k</a:t>
            </a:r>
            <a:r>
              <a:rPr kumimoji="1" lang="en-US" altLang="zh-CN" sz="2400" b="1" dirty="0">
                <a:solidFill>
                  <a:schemeClr val="tx1"/>
                </a:solidFill>
                <a:latin typeface="Times New Roman" panose="02020603050405020304" pitchFamily="18" charset="0"/>
              </a:rPr>
              <a:t>}</a:t>
            </a:r>
            <a:r>
              <a:rPr kumimoji="1" lang="zh-CN" altLang="en-US" sz="2400" b="1" dirty="0" smtClean="0">
                <a:solidFill>
                  <a:schemeClr val="tx1"/>
                </a:solidFill>
                <a:latin typeface="Times New Roman" panose="02020603050405020304" pitchFamily="18" charset="0"/>
              </a:rPr>
              <a:t>，</a:t>
            </a:r>
            <a:r>
              <a:rPr kumimoji="1" lang="en-US" altLang="zh-CN" sz="2400" b="1" i="1" dirty="0" err="1" smtClean="0">
                <a:solidFill>
                  <a:schemeClr val="tx1"/>
                </a:solidFill>
                <a:latin typeface="Times New Roman" panose="02020603050405020304" pitchFamily="18" charset="0"/>
              </a:rPr>
              <a:t>X</a:t>
            </a:r>
            <a:r>
              <a:rPr kumimoji="1" lang="en-US" altLang="zh-CN" sz="2400" b="1" i="1" baseline="-30000" dirty="0" err="1" smtClean="0">
                <a:solidFill>
                  <a:schemeClr val="tx1"/>
                </a:solidFill>
                <a:latin typeface="Times New Roman" panose="02020603050405020304" pitchFamily="18" charset="0"/>
              </a:rPr>
              <a:t>k</a:t>
            </a:r>
            <a:r>
              <a:rPr kumimoji="1" lang="zh-CN" altLang="en-US" sz="2400" b="1" dirty="0">
                <a:latin typeface="Times New Roman" panose="02020603050405020304" pitchFamily="18" charset="0"/>
              </a:rPr>
              <a:t>表示</a:t>
            </a:r>
            <a:r>
              <a:rPr kumimoji="1" lang="zh-CN" altLang="en-US" sz="2400" b="1" dirty="0" smtClean="0">
                <a:solidFill>
                  <a:schemeClr val="tx1"/>
                </a:solidFill>
                <a:latin typeface="Times New Roman" panose="02020603050405020304" pitchFamily="18" charset="0"/>
              </a:rPr>
              <a:t>序列</a:t>
            </a:r>
            <a:r>
              <a:rPr kumimoji="1" lang="en-US" altLang="zh-CN" sz="2400" b="1" i="1" dirty="0">
                <a:solidFill>
                  <a:schemeClr val="tx1"/>
                </a:solidFill>
                <a:latin typeface="Times New Roman" panose="02020603050405020304" pitchFamily="18" charset="0"/>
              </a:rPr>
              <a:t>X</a:t>
            </a:r>
            <a:r>
              <a:rPr kumimoji="1" lang="zh-CN" altLang="en-US" sz="2400" b="1" dirty="0" smtClean="0">
                <a:solidFill>
                  <a:schemeClr val="tx1"/>
                </a:solidFill>
                <a:latin typeface="Times New Roman" panose="02020603050405020304" pitchFamily="18" charset="0"/>
              </a:rPr>
              <a:t>中第</a:t>
            </a:r>
            <a:r>
              <a:rPr kumimoji="1" lang="en-US" altLang="zh-CN" sz="2400" b="1" i="1" dirty="0" smtClean="0">
                <a:solidFill>
                  <a:schemeClr val="tx1"/>
                </a:solidFill>
                <a:latin typeface="Times New Roman" panose="02020603050405020304" pitchFamily="18" charset="0"/>
              </a:rPr>
              <a:t>k</a:t>
            </a:r>
            <a:r>
              <a:rPr kumimoji="1" lang="zh-CN" altLang="en-US" sz="2400" b="1" dirty="0">
                <a:latin typeface="Times New Roman" panose="02020603050405020304" pitchFamily="18" charset="0"/>
              </a:rPr>
              <a:t>前缀</a:t>
            </a:r>
            <a:r>
              <a:rPr kumimoji="1" lang="zh-CN" altLang="en-US" sz="2400" b="1" dirty="0" smtClean="0">
                <a:solidFill>
                  <a:schemeClr val="tx1"/>
                </a:solidFill>
                <a:latin typeface="Times New Roman" panose="02020603050405020304" pitchFamily="18" charset="0"/>
              </a:rPr>
              <a:t>，</a:t>
            </a:r>
            <a:r>
              <a:rPr kumimoji="1" lang="en-US" altLang="zh-CN" sz="2400" b="1" i="1" dirty="0" err="1" smtClean="0">
                <a:solidFill>
                  <a:schemeClr val="tx1"/>
                </a:solidFill>
                <a:latin typeface="Times New Roman" panose="02020603050405020304" pitchFamily="18" charset="0"/>
              </a:rPr>
              <a:t>Y</a:t>
            </a:r>
            <a:r>
              <a:rPr kumimoji="1" lang="en-US" altLang="zh-CN" sz="2400" b="1" i="1" baseline="-30000" dirty="0" err="1" smtClean="0">
                <a:solidFill>
                  <a:schemeClr val="tx1"/>
                </a:solidFill>
                <a:latin typeface="Times New Roman" panose="02020603050405020304" pitchFamily="18" charset="0"/>
              </a:rPr>
              <a:t>k</a:t>
            </a:r>
            <a:r>
              <a:rPr kumimoji="1" lang="zh-CN" altLang="en-US" sz="2400" b="1" dirty="0">
                <a:latin typeface="Times New Roman" panose="02020603050405020304" pitchFamily="18" charset="0"/>
              </a:rPr>
              <a:t>表示</a:t>
            </a:r>
            <a:r>
              <a:rPr kumimoji="1" lang="zh-CN" altLang="en-US" sz="2400" b="1" dirty="0" smtClean="0">
                <a:solidFill>
                  <a:schemeClr val="tx1"/>
                </a:solidFill>
                <a:latin typeface="Times New Roman" panose="02020603050405020304" pitchFamily="18" charset="0"/>
              </a:rPr>
              <a:t>序列</a:t>
            </a:r>
            <a:r>
              <a:rPr kumimoji="1" lang="en-US" altLang="zh-CN" sz="2400" b="1" i="1" dirty="0">
                <a:solidFill>
                  <a:schemeClr val="tx1"/>
                </a:solidFill>
                <a:latin typeface="Times New Roman" panose="02020603050405020304" pitchFamily="18" charset="0"/>
              </a:rPr>
              <a:t>Y</a:t>
            </a:r>
            <a:r>
              <a:rPr kumimoji="1" lang="zh-CN" altLang="en-US" sz="2400" b="1" dirty="0">
                <a:latin typeface="Times New Roman" panose="02020603050405020304" pitchFamily="18" charset="0"/>
              </a:rPr>
              <a:t>中第</a:t>
            </a:r>
            <a:r>
              <a:rPr kumimoji="1" lang="en-US" altLang="zh-CN" sz="2400" b="1" i="1" dirty="0">
                <a:latin typeface="Times New Roman" panose="02020603050405020304" pitchFamily="18" charset="0"/>
              </a:rPr>
              <a:t>k</a:t>
            </a:r>
            <a:r>
              <a:rPr kumimoji="1" lang="zh-CN" altLang="en-US" sz="2400" b="1" dirty="0">
                <a:latin typeface="Times New Roman" panose="02020603050405020304" pitchFamily="18" charset="0"/>
              </a:rPr>
              <a:t>前缀</a:t>
            </a:r>
            <a:r>
              <a:rPr kumimoji="1" lang="zh-CN" altLang="en-US" sz="2400" b="1" dirty="0" smtClean="0">
                <a:solidFill>
                  <a:schemeClr val="tx1"/>
                </a:solidFill>
                <a:latin typeface="Times New Roman" panose="02020603050405020304" pitchFamily="18" charset="0"/>
              </a:rPr>
              <a:t>，</a:t>
            </a:r>
            <a:r>
              <a:rPr kumimoji="1" lang="en-US" altLang="zh-CN" sz="2400" b="1" i="1" dirty="0" err="1" smtClean="0">
                <a:solidFill>
                  <a:schemeClr val="tx1"/>
                </a:solidFill>
                <a:latin typeface="Times New Roman" panose="02020603050405020304" pitchFamily="18" charset="0"/>
              </a:rPr>
              <a:t>Z</a:t>
            </a:r>
            <a:r>
              <a:rPr kumimoji="1" lang="en-US" altLang="zh-CN" sz="2400" b="1" i="1" baseline="-30000" dirty="0" err="1" smtClean="0">
                <a:solidFill>
                  <a:schemeClr val="tx1"/>
                </a:solidFill>
                <a:latin typeface="Times New Roman" panose="02020603050405020304" pitchFamily="18" charset="0"/>
              </a:rPr>
              <a:t>k</a:t>
            </a:r>
            <a:r>
              <a:rPr kumimoji="1" lang="zh-CN" altLang="en-US" sz="2400" b="1" dirty="0">
                <a:latin typeface="Times New Roman" panose="02020603050405020304" pitchFamily="18" charset="0"/>
              </a:rPr>
              <a:t>表示</a:t>
            </a:r>
            <a:r>
              <a:rPr kumimoji="1" lang="zh-CN" altLang="en-US" sz="2400" b="1" dirty="0" smtClean="0">
                <a:solidFill>
                  <a:schemeClr val="tx1"/>
                </a:solidFill>
                <a:latin typeface="Times New Roman" panose="02020603050405020304" pitchFamily="18" charset="0"/>
              </a:rPr>
              <a:t>序列</a:t>
            </a:r>
            <a:r>
              <a:rPr kumimoji="1" lang="en-US" altLang="zh-CN" sz="2400" b="1" i="1" dirty="0">
                <a:solidFill>
                  <a:schemeClr val="tx1"/>
                </a:solidFill>
                <a:latin typeface="Times New Roman" panose="02020603050405020304" pitchFamily="18" charset="0"/>
              </a:rPr>
              <a:t>Z</a:t>
            </a:r>
            <a:r>
              <a:rPr kumimoji="1" lang="zh-CN" altLang="en-US" sz="2400" b="1" dirty="0">
                <a:latin typeface="Times New Roman" panose="02020603050405020304" pitchFamily="18" charset="0"/>
              </a:rPr>
              <a:t>中第</a:t>
            </a:r>
            <a:r>
              <a:rPr kumimoji="1" lang="en-US" altLang="zh-CN" sz="2400" b="1" i="1" dirty="0">
                <a:latin typeface="Times New Roman" panose="02020603050405020304" pitchFamily="18" charset="0"/>
              </a:rPr>
              <a:t>k</a:t>
            </a:r>
            <a:r>
              <a:rPr kumimoji="1" lang="zh-CN" altLang="en-US" sz="2400" b="1" dirty="0">
                <a:latin typeface="Times New Roman" panose="02020603050405020304" pitchFamily="18" charset="0"/>
              </a:rPr>
              <a:t>前缀</a:t>
            </a:r>
            <a:r>
              <a:rPr kumimoji="1" lang="zh-CN" altLang="en-US" sz="2400" b="1" dirty="0" smtClean="0">
                <a:solidFill>
                  <a:schemeClr val="tx1"/>
                </a:solidFill>
                <a:latin typeface="Times New Roman" panose="02020603050405020304" pitchFamily="18" charset="0"/>
              </a:rPr>
              <a:t>，</a:t>
            </a:r>
            <a:r>
              <a:rPr kumimoji="1" lang="zh-CN" altLang="en-US" sz="2400" b="1" dirty="0">
                <a:solidFill>
                  <a:schemeClr val="tx1"/>
                </a:solidFill>
                <a:latin typeface="Times New Roman" panose="02020603050405020304" pitchFamily="18" charset="0"/>
              </a:rPr>
              <a:t>显然有下式成立：</a:t>
            </a:r>
            <a:endParaRPr kumimoji="1" lang="zh-CN" altLang="en-US" sz="2400" b="1" dirty="0">
              <a:solidFill>
                <a:schemeClr val="tx1"/>
              </a:solidFill>
              <a:latin typeface="Times New Roman" panose="02020603050405020304" pitchFamily="18" charset="0"/>
            </a:endParaRPr>
          </a:p>
          <a:p>
            <a:pPr algn="just">
              <a:spcBef>
                <a:spcPct val="50000"/>
              </a:spcBef>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）若</a:t>
            </a:r>
            <a:r>
              <a:rPr kumimoji="1" lang="en-US" altLang="zh-CN" sz="2400" b="1" i="1" dirty="0" err="1">
                <a:solidFill>
                  <a:schemeClr val="tx1"/>
                </a:solidFill>
                <a:latin typeface="Times New Roman" panose="02020603050405020304" pitchFamily="18" charset="0"/>
              </a:rPr>
              <a:t>x</a:t>
            </a:r>
            <a:r>
              <a:rPr kumimoji="1" lang="en-US" altLang="zh-CN" sz="2400" b="1" i="1" baseline="-30000" dirty="0" err="1">
                <a:solidFill>
                  <a:schemeClr val="tx1"/>
                </a:solidFill>
                <a:latin typeface="Times New Roman" panose="02020603050405020304" pitchFamily="18" charset="0"/>
              </a:rPr>
              <a:t>m</a:t>
            </a:r>
            <a:r>
              <a:rPr kumimoji="1" lang="en-US" altLang="zh-CN" sz="2400" b="1" dirty="0">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y</a:t>
            </a:r>
            <a:r>
              <a:rPr kumimoji="1" lang="en-US" altLang="zh-CN" sz="2400" b="1" i="1" baseline="-30000" dirty="0" err="1">
                <a:solidFill>
                  <a:schemeClr val="tx1"/>
                </a:solidFill>
                <a:latin typeface="Times New Roman" panose="02020603050405020304" pitchFamily="18" charset="0"/>
              </a:rPr>
              <a:t>n</a:t>
            </a:r>
            <a:r>
              <a:rPr kumimoji="1" lang="zh-CN" altLang="en-US" sz="2400" b="1" dirty="0">
                <a:solidFill>
                  <a:schemeClr val="tx1"/>
                </a:solidFill>
                <a:latin typeface="Times New Roman" panose="02020603050405020304" pitchFamily="18" charset="0"/>
              </a:rPr>
              <a:t>，则</a:t>
            </a:r>
            <a:r>
              <a:rPr kumimoji="1" lang="en-US" altLang="zh-CN" sz="2400" b="1" i="1" dirty="0" err="1">
                <a:solidFill>
                  <a:schemeClr val="tx1"/>
                </a:solidFill>
                <a:latin typeface="Times New Roman" panose="02020603050405020304" pitchFamily="18" charset="0"/>
              </a:rPr>
              <a:t>z</a:t>
            </a:r>
            <a:r>
              <a:rPr kumimoji="1" lang="en-US" altLang="zh-CN" sz="2400" b="1" i="1" baseline="-30000" dirty="0" err="1">
                <a:solidFill>
                  <a:schemeClr val="tx1"/>
                </a:solidFill>
                <a:latin typeface="Times New Roman" panose="02020603050405020304" pitchFamily="18" charset="0"/>
              </a:rPr>
              <a:t>k</a:t>
            </a:r>
            <a:r>
              <a:rPr kumimoji="1" lang="en-US" altLang="zh-CN" sz="2400" b="1" dirty="0">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x</a:t>
            </a:r>
            <a:r>
              <a:rPr kumimoji="1" lang="en-US" altLang="zh-CN" sz="2400" b="1" i="1" baseline="-30000" dirty="0" err="1">
                <a:solidFill>
                  <a:schemeClr val="tx1"/>
                </a:solidFill>
                <a:latin typeface="Times New Roman" panose="02020603050405020304" pitchFamily="18" charset="0"/>
              </a:rPr>
              <a:t>m</a:t>
            </a:r>
            <a:r>
              <a:rPr kumimoji="1" lang="en-US" altLang="zh-CN" sz="2400" b="1" dirty="0">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y</a:t>
            </a:r>
            <a:r>
              <a:rPr kumimoji="1" lang="en-US" altLang="zh-CN" sz="2400" b="1" i="1" baseline="-30000" dirty="0" err="1">
                <a:solidFill>
                  <a:schemeClr val="tx1"/>
                </a:solidFill>
                <a:latin typeface="Times New Roman" panose="02020603050405020304" pitchFamily="18" charset="0"/>
              </a:rPr>
              <a:t>n</a:t>
            </a:r>
            <a:r>
              <a:rPr kumimoji="1" lang="zh-CN" altLang="en-US" sz="2400" b="1" dirty="0">
                <a:solidFill>
                  <a:schemeClr val="tx1"/>
                </a:solidFill>
                <a:latin typeface="Times New Roman" panose="02020603050405020304" pitchFamily="18" charset="0"/>
              </a:rPr>
              <a:t>，且</a:t>
            </a:r>
            <a:r>
              <a:rPr kumimoji="1" lang="en-US" altLang="zh-CN" sz="2400" b="1" i="1" dirty="0">
                <a:solidFill>
                  <a:schemeClr val="tx1"/>
                </a:solidFill>
                <a:latin typeface="Times New Roman" panose="02020603050405020304" pitchFamily="18" charset="0"/>
              </a:rPr>
              <a:t>Z</a:t>
            </a:r>
            <a:r>
              <a:rPr kumimoji="1" lang="en-US" altLang="zh-CN" sz="2400" b="1" i="1" baseline="-30000" dirty="0">
                <a:solidFill>
                  <a:schemeClr val="tx1"/>
                </a:solidFill>
                <a:latin typeface="Times New Roman" panose="02020603050405020304" pitchFamily="18" charset="0"/>
              </a:rPr>
              <a:t>k</a:t>
            </a:r>
            <a:r>
              <a:rPr kumimoji="1" lang="en-US" altLang="zh-CN" sz="2400" b="1" baseline="-30000"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是</a:t>
            </a:r>
            <a:r>
              <a:rPr kumimoji="1" lang="en-US" altLang="zh-CN" sz="2400" b="1" i="1" dirty="0">
                <a:solidFill>
                  <a:schemeClr val="tx1"/>
                </a:solidFill>
                <a:latin typeface="Times New Roman" panose="02020603050405020304" pitchFamily="18" charset="0"/>
              </a:rPr>
              <a:t>X</a:t>
            </a:r>
            <a:r>
              <a:rPr kumimoji="1" lang="en-US" altLang="zh-CN" sz="2400" b="1" i="1" baseline="-30000" dirty="0">
                <a:solidFill>
                  <a:schemeClr val="tx1"/>
                </a:solidFill>
                <a:latin typeface="Times New Roman" panose="02020603050405020304" pitchFamily="18" charset="0"/>
              </a:rPr>
              <a:t>m</a:t>
            </a:r>
            <a:r>
              <a:rPr kumimoji="1" lang="en-US" altLang="zh-CN" sz="2400" b="1" baseline="-30000"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和</a:t>
            </a:r>
            <a:r>
              <a:rPr kumimoji="1" lang="en-US" altLang="zh-CN" sz="2400" b="1" i="1" dirty="0">
                <a:solidFill>
                  <a:schemeClr val="tx1"/>
                </a:solidFill>
                <a:latin typeface="Times New Roman" panose="02020603050405020304" pitchFamily="18" charset="0"/>
              </a:rPr>
              <a:t>Y</a:t>
            </a:r>
            <a:r>
              <a:rPr kumimoji="1" lang="en-US" altLang="zh-CN" sz="2400" b="1" i="1" baseline="-30000" dirty="0">
                <a:solidFill>
                  <a:schemeClr val="tx1"/>
                </a:solidFill>
                <a:latin typeface="Times New Roman" panose="02020603050405020304" pitchFamily="18" charset="0"/>
              </a:rPr>
              <a:t>n</a:t>
            </a:r>
            <a:r>
              <a:rPr kumimoji="1" lang="en-US" altLang="zh-CN" sz="2400" b="1" baseline="-30000"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的最长公共子序列；</a:t>
            </a:r>
            <a:endParaRPr kumimoji="1" lang="zh-CN" altLang="en-US" sz="2400" b="1" dirty="0">
              <a:solidFill>
                <a:schemeClr val="tx1"/>
              </a:solidFill>
              <a:latin typeface="Times New Roman" panose="02020603050405020304" pitchFamily="18" charset="0"/>
            </a:endParaRPr>
          </a:p>
          <a:p>
            <a:pPr algn="just">
              <a:spcBef>
                <a:spcPct val="50000"/>
              </a:spcBef>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2</a:t>
            </a:r>
            <a:r>
              <a:rPr kumimoji="1" lang="zh-CN" altLang="en-US" sz="2400" b="1" dirty="0">
                <a:solidFill>
                  <a:schemeClr val="tx1"/>
                </a:solidFill>
                <a:latin typeface="Times New Roman" panose="02020603050405020304" pitchFamily="18" charset="0"/>
              </a:rPr>
              <a:t>）若</a:t>
            </a:r>
            <a:r>
              <a:rPr kumimoji="1" lang="en-US" altLang="zh-CN" sz="2400" b="1" i="1" dirty="0" err="1">
                <a:solidFill>
                  <a:schemeClr val="tx1"/>
                </a:solidFill>
                <a:latin typeface="Times New Roman" panose="02020603050405020304" pitchFamily="18" charset="0"/>
              </a:rPr>
              <a:t>x</a:t>
            </a:r>
            <a:r>
              <a:rPr kumimoji="1" lang="en-US" altLang="zh-CN" sz="2400" b="1" i="1" baseline="-30000" dirty="0" err="1">
                <a:solidFill>
                  <a:schemeClr val="tx1"/>
                </a:solidFill>
                <a:latin typeface="Times New Roman" panose="02020603050405020304" pitchFamily="18" charset="0"/>
              </a:rPr>
              <a:t>m</a:t>
            </a:r>
            <a:r>
              <a:rPr kumimoji="1" lang="en-US" altLang="zh-CN" sz="2400" b="1" dirty="0" err="1">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y</a:t>
            </a:r>
            <a:r>
              <a:rPr kumimoji="1" lang="en-US" altLang="zh-CN" sz="2400" b="1" i="1" baseline="-30000" dirty="0" err="1">
                <a:solidFill>
                  <a:schemeClr val="tx1"/>
                </a:solidFill>
                <a:latin typeface="Times New Roman" panose="02020603050405020304" pitchFamily="18" charset="0"/>
              </a:rPr>
              <a:t>n</a:t>
            </a:r>
            <a:r>
              <a:rPr kumimoji="1" lang="zh-CN" altLang="en-US" sz="2400" b="1" dirty="0">
                <a:solidFill>
                  <a:schemeClr val="tx1"/>
                </a:solidFill>
                <a:latin typeface="Times New Roman" panose="02020603050405020304" pitchFamily="18" charset="0"/>
              </a:rPr>
              <a:t>且</a:t>
            </a:r>
            <a:r>
              <a:rPr kumimoji="1" lang="en-US" altLang="zh-CN" sz="2400" b="1" i="1" dirty="0" err="1">
                <a:solidFill>
                  <a:schemeClr val="tx1"/>
                </a:solidFill>
                <a:latin typeface="Times New Roman" panose="02020603050405020304" pitchFamily="18" charset="0"/>
              </a:rPr>
              <a:t>z</a:t>
            </a:r>
            <a:r>
              <a:rPr kumimoji="1" lang="en-US" altLang="zh-CN" sz="2400" b="1" i="1" baseline="-30000" dirty="0" err="1">
                <a:solidFill>
                  <a:schemeClr val="tx1"/>
                </a:solidFill>
                <a:latin typeface="Times New Roman" panose="02020603050405020304" pitchFamily="18" charset="0"/>
              </a:rPr>
              <a:t>k</a:t>
            </a:r>
            <a:r>
              <a:rPr kumimoji="1" lang="en-US" altLang="zh-CN" sz="2400" b="1" dirty="0" err="1">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x</a:t>
            </a:r>
            <a:r>
              <a:rPr kumimoji="1" lang="en-US" altLang="zh-CN" sz="2400" b="1" i="1" baseline="-30000" dirty="0" err="1">
                <a:solidFill>
                  <a:schemeClr val="tx1"/>
                </a:solidFill>
                <a:latin typeface="Times New Roman" panose="02020603050405020304" pitchFamily="18" charset="0"/>
              </a:rPr>
              <a:t>m</a:t>
            </a:r>
            <a:r>
              <a:rPr kumimoji="1" lang="zh-CN" altLang="en-US" sz="2400" b="1" dirty="0">
                <a:solidFill>
                  <a:schemeClr val="tx1"/>
                </a:solidFill>
                <a:latin typeface="Times New Roman" panose="02020603050405020304" pitchFamily="18" charset="0"/>
              </a:rPr>
              <a:t>，</a:t>
            </a:r>
            <a:r>
              <a:rPr kumimoji="1" lang="zh-CN" altLang="en-US" sz="2400" b="1" dirty="0" smtClean="0">
                <a:solidFill>
                  <a:schemeClr val="tx1"/>
                </a:solidFill>
                <a:latin typeface="Times New Roman" panose="02020603050405020304" pitchFamily="18" charset="0"/>
              </a:rPr>
              <a:t>则</a:t>
            </a:r>
            <a:r>
              <a:rPr kumimoji="1" lang="en-US" altLang="zh-CN" sz="2400" b="1" i="1" dirty="0" err="1">
                <a:latin typeface="Times New Roman" panose="02020603050405020304" pitchFamily="18" charset="0"/>
              </a:rPr>
              <a:t>Z</a:t>
            </a:r>
            <a:r>
              <a:rPr kumimoji="1" lang="en-US" altLang="zh-CN" sz="2400" b="1" i="1" baseline="-30000" dirty="0" err="1">
                <a:latin typeface="Times New Roman" panose="02020603050405020304" pitchFamily="18" charset="0"/>
              </a:rPr>
              <a:t>k</a:t>
            </a:r>
            <a:r>
              <a:rPr kumimoji="1" lang="zh-CN" altLang="en-US" sz="2400" b="1" dirty="0" smtClean="0">
                <a:solidFill>
                  <a:schemeClr val="tx1"/>
                </a:solidFill>
                <a:latin typeface="Times New Roman" panose="02020603050405020304" pitchFamily="18" charset="0"/>
              </a:rPr>
              <a:t>是</a:t>
            </a:r>
            <a:r>
              <a:rPr kumimoji="1" lang="en-US" altLang="zh-CN" sz="2400" b="1" i="1" dirty="0">
                <a:solidFill>
                  <a:schemeClr val="tx1"/>
                </a:solidFill>
                <a:latin typeface="Times New Roman" panose="02020603050405020304" pitchFamily="18" charset="0"/>
              </a:rPr>
              <a:t>X</a:t>
            </a:r>
            <a:r>
              <a:rPr kumimoji="1" lang="en-US" altLang="zh-CN" sz="2400" b="1" i="1" baseline="-30000" dirty="0">
                <a:solidFill>
                  <a:schemeClr val="tx1"/>
                </a:solidFill>
                <a:latin typeface="Times New Roman" panose="02020603050405020304" pitchFamily="18" charset="0"/>
              </a:rPr>
              <a:t>m</a:t>
            </a:r>
            <a:r>
              <a:rPr kumimoji="1" lang="en-US" altLang="zh-CN" sz="2400" b="1" baseline="-30000"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和</a:t>
            </a:r>
            <a:r>
              <a:rPr kumimoji="1" lang="en-US" altLang="zh-CN" sz="2400" b="1" i="1" dirty="0" err="1" smtClean="0">
                <a:solidFill>
                  <a:schemeClr val="tx1"/>
                </a:solidFill>
                <a:latin typeface="Times New Roman" panose="02020603050405020304" pitchFamily="18" charset="0"/>
              </a:rPr>
              <a:t>Y</a:t>
            </a:r>
            <a:r>
              <a:rPr kumimoji="1" lang="en-US" altLang="zh-CN" sz="2400" b="1" i="1" baseline="-30000" dirty="0" err="1">
                <a:latin typeface="Times New Roman" panose="02020603050405020304" pitchFamily="18" charset="0"/>
              </a:rPr>
              <a:t>n</a:t>
            </a:r>
            <a:r>
              <a:rPr kumimoji="1" lang="zh-CN" altLang="en-US" sz="2400" b="1" dirty="0" smtClean="0">
                <a:solidFill>
                  <a:schemeClr val="tx1"/>
                </a:solidFill>
                <a:latin typeface="Times New Roman" panose="02020603050405020304" pitchFamily="18" charset="0"/>
              </a:rPr>
              <a:t>的</a:t>
            </a:r>
            <a:r>
              <a:rPr kumimoji="1" lang="zh-CN" altLang="en-US" sz="2400" b="1" dirty="0">
                <a:solidFill>
                  <a:schemeClr val="tx1"/>
                </a:solidFill>
                <a:latin typeface="Times New Roman" panose="02020603050405020304" pitchFamily="18" charset="0"/>
              </a:rPr>
              <a:t>最长公共子序列；</a:t>
            </a:r>
            <a:endParaRPr kumimoji="1" lang="zh-CN" altLang="en-US" sz="2400" b="1" dirty="0">
              <a:solidFill>
                <a:schemeClr val="tx1"/>
              </a:solidFill>
              <a:latin typeface="Times New Roman" panose="02020603050405020304" pitchFamily="18" charset="0"/>
            </a:endParaRPr>
          </a:p>
          <a:p>
            <a:pPr algn="just">
              <a:spcBef>
                <a:spcPct val="50000"/>
              </a:spcBef>
            </a:pPr>
            <a:r>
              <a:rPr kumimoji="1" lang="zh-CN" altLang="en-US" sz="2400" b="1" dirty="0">
                <a:solidFill>
                  <a:schemeClr val="tx1"/>
                </a:solidFill>
                <a:latin typeface="Times New Roman" panose="02020603050405020304" pitchFamily="18" charset="0"/>
              </a:rPr>
              <a:t>（</a:t>
            </a:r>
            <a:r>
              <a:rPr kumimoji="1" lang="en-US" altLang="zh-CN" sz="2400" b="1" dirty="0">
                <a:solidFill>
                  <a:schemeClr val="tx1"/>
                </a:solidFill>
                <a:latin typeface="Times New Roman" panose="02020603050405020304" pitchFamily="18" charset="0"/>
              </a:rPr>
              <a:t>3</a:t>
            </a:r>
            <a:r>
              <a:rPr kumimoji="1" lang="zh-CN" altLang="en-US" sz="2400" b="1" dirty="0">
                <a:solidFill>
                  <a:schemeClr val="tx1"/>
                </a:solidFill>
                <a:latin typeface="Times New Roman" panose="02020603050405020304" pitchFamily="18" charset="0"/>
              </a:rPr>
              <a:t>）若</a:t>
            </a:r>
            <a:r>
              <a:rPr kumimoji="1" lang="en-US" altLang="zh-CN" sz="2400" b="1" i="1" dirty="0" err="1">
                <a:solidFill>
                  <a:schemeClr val="tx1"/>
                </a:solidFill>
                <a:latin typeface="Times New Roman" panose="02020603050405020304" pitchFamily="18" charset="0"/>
              </a:rPr>
              <a:t>x</a:t>
            </a:r>
            <a:r>
              <a:rPr kumimoji="1" lang="en-US" altLang="zh-CN" sz="2400" b="1" i="1" baseline="-30000" dirty="0" err="1">
                <a:solidFill>
                  <a:schemeClr val="tx1"/>
                </a:solidFill>
                <a:latin typeface="Times New Roman" panose="02020603050405020304" pitchFamily="18" charset="0"/>
              </a:rPr>
              <a:t>m</a:t>
            </a:r>
            <a:r>
              <a:rPr kumimoji="1" lang="en-US" altLang="zh-CN" sz="2400" b="1" dirty="0" err="1">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y</a:t>
            </a:r>
            <a:r>
              <a:rPr kumimoji="1" lang="en-US" altLang="zh-CN" sz="2400" b="1" i="1" baseline="-30000" dirty="0" err="1">
                <a:solidFill>
                  <a:schemeClr val="tx1"/>
                </a:solidFill>
                <a:latin typeface="Times New Roman" panose="02020603050405020304" pitchFamily="18" charset="0"/>
              </a:rPr>
              <a:t>n</a:t>
            </a:r>
            <a:r>
              <a:rPr kumimoji="1" lang="zh-CN" altLang="en-US" sz="2400" b="1" dirty="0">
                <a:solidFill>
                  <a:schemeClr val="tx1"/>
                </a:solidFill>
                <a:latin typeface="Times New Roman" panose="02020603050405020304" pitchFamily="18" charset="0"/>
              </a:rPr>
              <a:t>且</a:t>
            </a:r>
            <a:r>
              <a:rPr kumimoji="1" lang="en-US" altLang="zh-CN" sz="2400" b="1" i="1" dirty="0" err="1">
                <a:solidFill>
                  <a:schemeClr val="tx1"/>
                </a:solidFill>
                <a:latin typeface="Times New Roman" panose="02020603050405020304" pitchFamily="18" charset="0"/>
              </a:rPr>
              <a:t>z</a:t>
            </a:r>
            <a:r>
              <a:rPr kumimoji="1" lang="en-US" altLang="zh-CN" sz="2400" b="1" i="1" baseline="-30000" dirty="0" err="1">
                <a:solidFill>
                  <a:schemeClr val="tx1"/>
                </a:solidFill>
                <a:latin typeface="Times New Roman" panose="02020603050405020304" pitchFamily="18" charset="0"/>
              </a:rPr>
              <a:t>k</a:t>
            </a:r>
            <a:r>
              <a:rPr kumimoji="1" lang="en-US" altLang="zh-CN" sz="2400" b="1" dirty="0" err="1">
                <a:solidFill>
                  <a:schemeClr val="tx1"/>
                </a:solidFill>
                <a:latin typeface="Times New Roman" panose="02020603050405020304" pitchFamily="18" charset="0"/>
              </a:rPr>
              <a:t>≠</a:t>
            </a:r>
            <a:r>
              <a:rPr kumimoji="1" lang="en-US" altLang="zh-CN" sz="2400" b="1" i="1" dirty="0" err="1">
                <a:solidFill>
                  <a:schemeClr val="tx1"/>
                </a:solidFill>
                <a:latin typeface="Times New Roman" panose="02020603050405020304" pitchFamily="18" charset="0"/>
              </a:rPr>
              <a:t>y</a:t>
            </a:r>
            <a:r>
              <a:rPr kumimoji="1" lang="en-US" altLang="zh-CN" sz="2400" b="1" i="1" baseline="-30000" dirty="0" err="1">
                <a:solidFill>
                  <a:schemeClr val="tx1"/>
                </a:solidFill>
                <a:latin typeface="Times New Roman" panose="02020603050405020304" pitchFamily="18" charset="0"/>
              </a:rPr>
              <a:t>n</a:t>
            </a:r>
            <a:r>
              <a:rPr kumimoji="1" lang="zh-CN" altLang="en-US" sz="2400" b="1" dirty="0">
                <a:solidFill>
                  <a:schemeClr val="tx1"/>
                </a:solidFill>
                <a:latin typeface="Times New Roman" panose="02020603050405020304" pitchFamily="18" charset="0"/>
              </a:rPr>
              <a:t>，</a:t>
            </a:r>
            <a:r>
              <a:rPr kumimoji="1" lang="zh-CN" altLang="en-US" sz="2400" b="1" dirty="0" smtClean="0">
                <a:solidFill>
                  <a:schemeClr val="tx1"/>
                </a:solidFill>
                <a:latin typeface="Times New Roman" panose="02020603050405020304" pitchFamily="18" charset="0"/>
              </a:rPr>
              <a:t>则</a:t>
            </a:r>
            <a:r>
              <a:rPr kumimoji="1" lang="en-US" altLang="zh-CN" sz="2400" b="1" i="1" dirty="0" err="1">
                <a:latin typeface="Times New Roman" panose="02020603050405020304" pitchFamily="18" charset="0"/>
              </a:rPr>
              <a:t>Z</a:t>
            </a:r>
            <a:r>
              <a:rPr kumimoji="1" lang="en-US" altLang="zh-CN" sz="2400" b="1" i="1" baseline="-30000" dirty="0" err="1">
                <a:latin typeface="Times New Roman" panose="02020603050405020304" pitchFamily="18" charset="0"/>
              </a:rPr>
              <a:t>k</a:t>
            </a:r>
            <a:r>
              <a:rPr kumimoji="1" lang="zh-CN" altLang="en-US" sz="2400" b="1" dirty="0" smtClean="0">
                <a:solidFill>
                  <a:schemeClr val="tx1"/>
                </a:solidFill>
                <a:latin typeface="Times New Roman" panose="02020603050405020304" pitchFamily="18" charset="0"/>
              </a:rPr>
              <a:t>是</a:t>
            </a:r>
            <a:r>
              <a:rPr kumimoji="1" lang="en-US" altLang="zh-CN" sz="2400" b="1" i="1" dirty="0" err="1" smtClean="0">
                <a:solidFill>
                  <a:schemeClr val="tx1"/>
                </a:solidFill>
                <a:latin typeface="Times New Roman" panose="02020603050405020304" pitchFamily="18" charset="0"/>
              </a:rPr>
              <a:t>X</a:t>
            </a:r>
            <a:r>
              <a:rPr kumimoji="1" lang="en-US" altLang="zh-CN" sz="2400" b="1" i="1" baseline="-30000" dirty="0" err="1">
                <a:latin typeface="Times New Roman" panose="02020603050405020304" pitchFamily="18" charset="0"/>
              </a:rPr>
              <a:t>m</a:t>
            </a:r>
            <a:r>
              <a:rPr kumimoji="1" lang="zh-CN" altLang="en-US" sz="2400" b="1" dirty="0" smtClean="0">
                <a:solidFill>
                  <a:schemeClr val="tx1"/>
                </a:solidFill>
                <a:latin typeface="Times New Roman" panose="02020603050405020304" pitchFamily="18" charset="0"/>
              </a:rPr>
              <a:t>和</a:t>
            </a:r>
            <a:r>
              <a:rPr kumimoji="1" lang="en-US" altLang="zh-CN" sz="2400" b="1" i="1" dirty="0">
                <a:solidFill>
                  <a:schemeClr val="tx1"/>
                </a:solidFill>
                <a:latin typeface="Times New Roman" panose="02020603050405020304" pitchFamily="18" charset="0"/>
              </a:rPr>
              <a:t>Y</a:t>
            </a:r>
            <a:r>
              <a:rPr kumimoji="1" lang="en-US" altLang="zh-CN" sz="2400" b="1" i="1" baseline="-30000" dirty="0">
                <a:solidFill>
                  <a:schemeClr val="tx1"/>
                </a:solidFill>
                <a:latin typeface="Times New Roman" panose="02020603050405020304" pitchFamily="18" charset="0"/>
              </a:rPr>
              <a:t>n</a:t>
            </a:r>
            <a:r>
              <a:rPr kumimoji="1" lang="en-US" altLang="zh-CN" sz="2400" b="1" baseline="-30000" dirty="0">
                <a:solidFill>
                  <a:schemeClr val="tx1"/>
                </a:solidFill>
                <a:latin typeface="Times New Roman" panose="02020603050405020304" pitchFamily="18" charset="0"/>
              </a:rPr>
              <a:t>-1</a:t>
            </a:r>
            <a:r>
              <a:rPr kumimoji="1" lang="zh-CN" altLang="en-US" sz="2400" b="1" dirty="0">
                <a:solidFill>
                  <a:schemeClr val="tx1"/>
                </a:solidFill>
                <a:latin typeface="Times New Roman" panose="02020603050405020304" pitchFamily="18" charset="0"/>
              </a:rPr>
              <a:t>的最长公共子序列</a:t>
            </a:r>
            <a:r>
              <a:rPr kumimoji="1" lang="zh-CN" altLang="en-US" sz="2400" b="1" dirty="0" smtClean="0">
                <a:solidFill>
                  <a:schemeClr val="tx1"/>
                </a:solidFill>
                <a:latin typeface="Times New Roman" panose="02020603050405020304" pitchFamily="18" charset="0"/>
              </a:rPr>
              <a:t>。</a:t>
            </a:r>
            <a:endParaRPr kumimoji="1" lang="zh-CN" altLang="en-US" sz="2400" b="1" dirty="0">
              <a:solidFill>
                <a:schemeClr val="tx1"/>
              </a:solidFill>
              <a:latin typeface="Times New Roman" panose="02020603050405020304" pitchFamily="18" charset="0"/>
            </a:endParaRPr>
          </a:p>
        </p:txBody>
      </p:sp>
      <p:sp>
        <p:nvSpPr>
          <p:cNvPr id="2" name="文本框 1"/>
          <p:cNvSpPr txBox="1"/>
          <p:nvPr/>
        </p:nvSpPr>
        <p:spPr bwMode="auto">
          <a:xfrm>
            <a:off x="1331640" y="260648"/>
            <a:ext cx="6772349"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证明LCS问题满足最优性原理</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4" name="Rectangle 4"/>
          <p:cNvSpPr>
            <a:spLocks noChangeArrowheads="1"/>
          </p:cNvSpPr>
          <p:nvPr/>
        </p:nvSpPr>
        <p:spPr bwMode="auto">
          <a:xfrm>
            <a:off x="323533" y="5050384"/>
            <a:ext cx="8496300" cy="1200329"/>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b="1" dirty="0">
                <a:ea typeface="楷体_GB2312" pitchFamily="49" charset="-122"/>
              </a:rPr>
              <a:t>由此可见</a:t>
            </a:r>
            <a:r>
              <a:rPr kumimoji="1" lang="zh-CN" altLang="en-US" sz="2400" b="1" dirty="0" smtClean="0">
                <a:ea typeface="楷体_GB2312" pitchFamily="49" charset="-122"/>
              </a:rPr>
              <a:t>，；两个序列</a:t>
            </a:r>
            <a:r>
              <a:rPr kumimoji="1" lang="zh-CN" altLang="en-US" sz="2400" b="1" dirty="0">
                <a:ea typeface="楷体_GB2312" pitchFamily="49" charset="-122"/>
              </a:rPr>
              <a:t>的最长公共子序列包含了</a:t>
            </a:r>
            <a:r>
              <a:rPr kumimoji="1" lang="zh-CN" altLang="en-US" sz="2400" b="1" dirty="0" smtClean="0">
                <a:ea typeface="楷体_GB2312" pitchFamily="49" charset="-122"/>
              </a:rPr>
              <a:t>这两个序列</a:t>
            </a:r>
            <a:r>
              <a:rPr kumimoji="1" lang="zh-CN" altLang="en-US" sz="2400" b="1" dirty="0">
                <a:ea typeface="楷体_GB2312" pitchFamily="49" charset="-122"/>
              </a:rPr>
              <a:t>的</a:t>
            </a:r>
            <a:r>
              <a:rPr kumimoji="1" lang="zh-CN" altLang="en-US" sz="2400" b="1" dirty="0" smtClean="0">
                <a:ea typeface="楷体_GB2312" pitchFamily="49" charset="-122"/>
              </a:rPr>
              <a:t>前缀序列的</a:t>
            </a:r>
            <a:r>
              <a:rPr kumimoji="1" lang="zh-CN" altLang="en-US" sz="2400" b="1" dirty="0">
                <a:ea typeface="楷体_GB2312" pitchFamily="49" charset="-122"/>
              </a:rPr>
              <a:t>最长公共子序列。因此，最长公共子序列问题具有</a:t>
            </a:r>
            <a:r>
              <a:rPr kumimoji="1" lang="zh-CN" altLang="en-US" sz="2400" b="1" dirty="0">
                <a:ea typeface="黑体" panose="02010609060101010101" pitchFamily="49" charset="-122"/>
              </a:rPr>
              <a:t>最优子结构性质</a:t>
            </a:r>
            <a:r>
              <a:rPr kumimoji="1" lang="zh-CN" altLang="en-US" sz="2400" b="1" dirty="0">
                <a:ea typeface="楷体_GB2312" pitchFamily="49" charset="-122"/>
              </a:rPr>
              <a:t>。 </a:t>
            </a:r>
            <a:endParaRPr kumimoji="1" lang="zh-CN" altLang="en-US" sz="2400" b="1" dirty="0">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6705" y="1112520"/>
            <a:ext cx="8610600" cy="463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pPr>
            <a:r>
              <a:rPr kumimoji="1" lang="zh-CN" altLang="en-US" sz="2400" b="1" dirty="0">
                <a:solidFill>
                  <a:schemeClr val="tx1"/>
                </a:solidFill>
                <a:latin typeface="宋体" panose="02010600030101010101" pitchFamily="2" charset="-122"/>
              </a:rPr>
              <a:t>要找出序列</a:t>
            </a:r>
            <a:r>
              <a:rPr kumimoji="1" lang="en-US" altLang="zh-CN" sz="2400" b="1" i="1" dirty="0">
                <a:solidFill>
                  <a:schemeClr val="tx1"/>
                </a:solidFill>
                <a:latin typeface="宋体" panose="02010600030101010101" pitchFamily="2" charset="-122"/>
              </a:rPr>
              <a:t>X</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x</a:t>
            </a:r>
            <a:r>
              <a:rPr kumimoji="1" lang="en-US" altLang="zh-CN" sz="2400" b="1" baseline="-25000" dirty="0">
                <a:solidFill>
                  <a:schemeClr val="tx1"/>
                </a:solidFill>
                <a:latin typeface="宋体" panose="02010600030101010101" pitchFamily="2" charset="-122"/>
              </a:rPr>
              <a:t>1</a:t>
            </a:r>
            <a:r>
              <a:rPr kumimoji="1" lang="en-US" altLang="zh-CN" sz="2400" b="1" dirty="0">
                <a:solidFill>
                  <a:schemeClr val="tx1"/>
                </a:solidFill>
                <a:latin typeface="宋体" panose="02010600030101010101" pitchFamily="2" charset="-122"/>
              </a:rPr>
              <a:t>, </a:t>
            </a:r>
            <a:r>
              <a:rPr kumimoji="1" lang="en-US" altLang="zh-CN" sz="2400" b="1" i="1" dirty="0">
                <a:solidFill>
                  <a:schemeClr val="tx1"/>
                </a:solidFill>
                <a:latin typeface="宋体" panose="02010600030101010101" pitchFamily="2" charset="-122"/>
              </a:rPr>
              <a:t>x</a:t>
            </a:r>
            <a:r>
              <a:rPr kumimoji="1" lang="en-US" altLang="zh-CN" sz="2400" b="1" baseline="-25000" dirty="0">
                <a:solidFill>
                  <a:schemeClr val="tx1"/>
                </a:solidFill>
                <a:latin typeface="宋体" panose="02010600030101010101" pitchFamily="2" charset="-122"/>
              </a:rPr>
              <a:t>2</a:t>
            </a:r>
            <a:r>
              <a:rPr kumimoji="1" lang="en-US" altLang="zh-CN" sz="2400" b="1" dirty="0">
                <a:solidFill>
                  <a:schemeClr val="tx1"/>
                </a:solidFill>
                <a:latin typeface="宋体" panose="02010600030101010101" pitchFamily="2" charset="-122"/>
              </a:rPr>
              <a:t>,…, </a:t>
            </a:r>
            <a:r>
              <a:rPr kumimoji="1" lang="en-US" altLang="zh-CN" sz="2400" b="1" i="1" dirty="0" err="1">
                <a:solidFill>
                  <a:schemeClr val="tx1"/>
                </a:solidFill>
                <a:latin typeface="宋体" panose="02010600030101010101" pitchFamily="2" charset="-122"/>
              </a:rPr>
              <a:t>x</a:t>
            </a:r>
            <a:r>
              <a:rPr kumimoji="1" lang="en-US" altLang="zh-CN" sz="2400" b="1" i="1" baseline="-25000" dirty="0" err="1">
                <a:solidFill>
                  <a:schemeClr val="tx1"/>
                </a:solidFill>
                <a:latin typeface="宋体" panose="02010600030101010101" pitchFamily="2" charset="-122"/>
              </a:rPr>
              <a:t>m</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Y</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y</a:t>
            </a:r>
            <a:r>
              <a:rPr kumimoji="1" lang="en-US" altLang="zh-CN" sz="2400" b="1" baseline="-25000" dirty="0">
                <a:solidFill>
                  <a:schemeClr val="tx1"/>
                </a:solidFill>
                <a:latin typeface="宋体" panose="02010600030101010101" pitchFamily="2" charset="-122"/>
              </a:rPr>
              <a:t>1</a:t>
            </a:r>
            <a:r>
              <a:rPr kumimoji="1" lang="en-US" altLang="zh-CN" sz="2400" b="1" dirty="0">
                <a:solidFill>
                  <a:schemeClr val="tx1"/>
                </a:solidFill>
                <a:latin typeface="宋体" panose="02010600030101010101" pitchFamily="2" charset="-122"/>
              </a:rPr>
              <a:t>, </a:t>
            </a:r>
            <a:r>
              <a:rPr kumimoji="1" lang="en-US" altLang="zh-CN" sz="2400" b="1" i="1" dirty="0">
                <a:solidFill>
                  <a:schemeClr val="tx1"/>
                </a:solidFill>
                <a:latin typeface="宋体" panose="02010600030101010101" pitchFamily="2" charset="-122"/>
              </a:rPr>
              <a:t>y</a:t>
            </a:r>
            <a:r>
              <a:rPr kumimoji="1" lang="en-US" altLang="zh-CN" sz="2400" b="1" baseline="-25000" dirty="0">
                <a:solidFill>
                  <a:schemeClr val="tx1"/>
                </a:solidFill>
                <a:latin typeface="宋体" panose="02010600030101010101" pitchFamily="2" charset="-122"/>
              </a:rPr>
              <a:t>2</a:t>
            </a:r>
            <a:r>
              <a:rPr kumimoji="1" lang="en-US" altLang="zh-CN" sz="2400" b="1" dirty="0">
                <a:solidFill>
                  <a:schemeClr val="tx1"/>
                </a:solidFill>
                <a:latin typeface="宋体" panose="02010600030101010101" pitchFamily="2" charset="-122"/>
              </a:rPr>
              <a:t>,…, </a:t>
            </a:r>
            <a:r>
              <a:rPr kumimoji="1" lang="en-US" altLang="zh-CN" sz="2400" b="1" i="1" dirty="0" err="1">
                <a:solidFill>
                  <a:schemeClr val="tx1"/>
                </a:solidFill>
                <a:latin typeface="宋体" panose="02010600030101010101" pitchFamily="2" charset="-122"/>
              </a:rPr>
              <a:t>y</a:t>
            </a:r>
            <a:r>
              <a:rPr kumimoji="1" lang="en-US" altLang="zh-CN" sz="2400" b="1" i="1" baseline="-25000" dirty="0" err="1">
                <a:solidFill>
                  <a:schemeClr val="tx1"/>
                </a:solidFill>
                <a:latin typeface="宋体" panose="02010600030101010101" pitchFamily="2" charset="-122"/>
              </a:rPr>
              <a:t>n</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的最长公共子序列，可按下述递推方式计算</a:t>
            </a:r>
            <a:r>
              <a:rPr kumimoji="1" lang="zh-CN" altLang="en-US" sz="2400" b="1" dirty="0" smtClean="0">
                <a:solidFill>
                  <a:schemeClr val="tx1"/>
                </a:solidFill>
                <a:latin typeface="宋体" panose="02010600030101010101" pitchFamily="2" charset="-122"/>
              </a:rPr>
              <a:t>：</a:t>
            </a:r>
            <a:endParaRPr kumimoji="1" lang="zh-CN" altLang="en-US" sz="2400" b="1" dirty="0" smtClean="0">
              <a:solidFill>
                <a:schemeClr val="tx1"/>
              </a:solidFill>
              <a:latin typeface="宋体" panose="02010600030101010101" pitchFamily="2" charset="-122"/>
            </a:endParaRPr>
          </a:p>
          <a:p>
            <a:pPr marL="457200" indent="-457200" algn="just">
              <a:lnSpc>
                <a:spcPct val="120000"/>
              </a:lnSpc>
              <a:spcBef>
                <a:spcPct val="50000"/>
              </a:spcBef>
              <a:buFont typeface="Arial" panose="020B0604020202020204" pitchFamily="34" charset="0"/>
              <a:buChar char="•"/>
            </a:pPr>
            <a:r>
              <a:rPr kumimoji="1" lang="zh-CN" altLang="en-US" sz="2400" b="1" dirty="0" smtClean="0">
                <a:solidFill>
                  <a:schemeClr val="tx1"/>
                </a:solidFill>
                <a:latin typeface="宋体" panose="02010600030101010101" pitchFamily="2" charset="-122"/>
              </a:rPr>
              <a:t>当</a:t>
            </a:r>
            <a:r>
              <a:rPr kumimoji="1" lang="en-US" altLang="zh-CN" sz="2400" b="1" i="1" dirty="0" err="1">
                <a:solidFill>
                  <a:schemeClr val="tx1"/>
                </a:solidFill>
                <a:latin typeface="宋体" panose="02010600030101010101" pitchFamily="2" charset="-122"/>
              </a:rPr>
              <a:t>x</a:t>
            </a:r>
            <a:r>
              <a:rPr kumimoji="1" lang="en-US" altLang="zh-CN" sz="2400" b="1" i="1" baseline="-25000" dirty="0" err="1">
                <a:solidFill>
                  <a:schemeClr val="tx1"/>
                </a:solidFill>
                <a:latin typeface="宋体" panose="02010600030101010101" pitchFamily="2" charset="-122"/>
              </a:rPr>
              <a:t>m</a:t>
            </a:r>
            <a:r>
              <a:rPr kumimoji="1" lang="en-US" altLang="zh-CN" sz="2400" b="1" dirty="0">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y</a:t>
            </a:r>
            <a:r>
              <a:rPr kumimoji="1" lang="en-US" altLang="zh-CN" sz="2400" b="1" i="1" baseline="-25000" dirty="0" err="1">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时，找出</a:t>
            </a:r>
            <a:r>
              <a:rPr kumimoji="1" lang="en-US" altLang="zh-CN" sz="2400" b="1" i="1" dirty="0">
                <a:solidFill>
                  <a:schemeClr val="tx1"/>
                </a:solidFill>
                <a:latin typeface="宋体" panose="02010600030101010101" pitchFamily="2" charset="-122"/>
              </a:rPr>
              <a:t>X</a:t>
            </a:r>
            <a:r>
              <a:rPr kumimoji="1" lang="en-US" altLang="zh-CN" sz="2400" b="1" i="1" baseline="-25000" dirty="0">
                <a:solidFill>
                  <a:schemeClr val="tx1"/>
                </a:solidFill>
                <a:latin typeface="宋体" panose="02010600030101010101" pitchFamily="2" charset="-122"/>
              </a:rPr>
              <a:t>m</a:t>
            </a:r>
            <a:r>
              <a:rPr kumimoji="1" lang="en-US" altLang="zh-CN" sz="2400" b="1" baseline="-25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Y</a:t>
            </a:r>
            <a:r>
              <a:rPr kumimoji="1" lang="en-US" altLang="zh-CN" sz="2400" b="1" i="1" baseline="-25000" dirty="0">
                <a:solidFill>
                  <a:schemeClr val="tx1"/>
                </a:solidFill>
                <a:latin typeface="宋体" panose="02010600030101010101" pitchFamily="2" charset="-122"/>
              </a:rPr>
              <a:t>n</a:t>
            </a:r>
            <a:r>
              <a:rPr kumimoji="1" lang="en-US" altLang="zh-CN" sz="2400" b="1" baseline="-25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的最长公共子序列，然后在其尾部加上</a:t>
            </a:r>
            <a:r>
              <a:rPr kumimoji="1" lang="en-US" altLang="zh-CN" sz="2400" b="1" i="1" dirty="0" err="1">
                <a:solidFill>
                  <a:schemeClr val="tx1"/>
                </a:solidFill>
                <a:latin typeface="宋体" panose="02010600030101010101" pitchFamily="2" charset="-122"/>
              </a:rPr>
              <a:t>x</a:t>
            </a:r>
            <a:r>
              <a:rPr kumimoji="1" lang="en-US" altLang="zh-CN" sz="2400" b="1" i="1" baseline="-30000" dirty="0" err="1">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即可得到</a:t>
            </a:r>
            <a:r>
              <a:rPr kumimoji="1" lang="en-US" altLang="zh-CN" sz="2400" b="1" i="1" dirty="0">
                <a:solidFill>
                  <a:schemeClr val="tx1"/>
                </a:solidFill>
                <a:latin typeface="宋体" panose="02010600030101010101" pitchFamily="2" charset="-122"/>
              </a:rPr>
              <a:t>X</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Y</a:t>
            </a:r>
            <a:r>
              <a:rPr kumimoji="1" lang="zh-CN" altLang="en-US" sz="2400" b="1" dirty="0">
                <a:solidFill>
                  <a:schemeClr val="tx1"/>
                </a:solidFill>
                <a:latin typeface="宋体" panose="02010600030101010101" pitchFamily="2" charset="-122"/>
              </a:rPr>
              <a:t>的最长公共子序列：</a:t>
            </a:r>
            <a:endParaRPr kumimoji="1" lang="zh-CN" altLang="en-US" sz="2400" b="1" dirty="0">
              <a:solidFill>
                <a:schemeClr val="tx1"/>
              </a:solidFill>
              <a:latin typeface="宋体" panose="02010600030101010101" pitchFamily="2" charset="-122"/>
            </a:endParaRPr>
          </a:p>
          <a:p>
            <a:pPr marL="0" lvl="1" algn="just">
              <a:lnSpc>
                <a:spcPct val="120000"/>
              </a:lnSpc>
              <a:spcBef>
                <a:spcPct val="50000"/>
              </a:spcBef>
            </a:pPr>
            <a:r>
              <a:rPr lang="en-US" altLang="zh-CN" sz="2400" b="1" i="1" dirty="0" smtClean="0">
                <a:solidFill>
                  <a:srgbClr val="CC0099"/>
                </a:solidFill>
                <a:latin typeface="Times New Roman" panose="02020603050405020304" pitchFamily="18" charset="0"/>
                <a:sym typeface="+mn-ea"/>
              </a:rPr>
              <a:t>      </a:t>
            </a:r>
            <a:r>
              <a:rPr lang="en-US" altLang="zh-CN" sz="2400" b="1" i="1" dirty="0" smtClean="0">
                <a:solidFill>
                  <a:srgbClr val="0000FF"/>
                </a:solidFill>
                <a:latin typeface="Times New Roman" panose="02020603050405020304" pitchFamily="18" charset="0"/>
                <a:sym typeface="+mn-ea"/>
              </a:rPr>
              <a:t>LCS</a:t>
            </a:r>
            <a:r>
              <a:rPr lang="en-US" altLang="zh-CN" sz="2400" b="1" i="1" baseline="-30000" dirty="0" smtClean="0">
                <a:solidFill>
                  <a:srgbClr val="0000FF"/>
                </a:solidFill>
                <a:latin typeface="Times New Roman" panose="02020603050405020304" pitchFamily="18" charset="0"/>
                <a:sym typeface="+mn-ea"/>
              </a:rPr>
              <a:t>XY</a:t>
            </a:r>
            <a:r>
              <a:rPr lang="en-US" altLang="zh-CN" sz="2400" b="1" i="1" dirty="0" smtClean="0">
                <a:solidFill>
                  <a:srgbClr val="0000FF"/>
                </a:solidFill>
                <a:latin typeface="Times New Roman" panose="02020603050405020304" pitchFamily="18" charset="0"/>
                <a:sym typeface="+mn-ea"/>
              </a:rPr>
              <a:t>=LCS</a:t>
            </a:r>
            <a:r>
              <a:rPr lang="en-US" altLang="zh-CN" sz="2400" b="1" i="1" baseline="-30000" dirty="0" smtClean="0">
                <a:solidFill>
                  <a:srgbClr val="0000FF"/>
                </a:solidFill>
                <a:latin typeface="Times New Roman" panose="02020603050405020304" pitchFamily="18" charset="0"/>
                <a:sym typeface="+mn-ea"/>
              </a:rPr>
              <a:t>X</a:t>
            </a:r>
            <a:r>
              <a:rPr lang="en-US" altLang="zh-CN" sz="2400" b="1" i="1" baseline="-50000" dirty="0" smtClean="0">
                <a:solidFill>
                  <a:srgbClr val="0000FF"/>
                </a:solidFill>
                <a:latin typeface="Times New Roman" panose="02020603050405020304" pitchFamily="18" charset="0"/>
                <a:sym typeface="+mn-ea"/>
              </a:rPr>
              <a:t>m-1</a:t>
            </a:r>
            <a:r>
              <a:rPr lang="en-US" altLang="zh-CN" sz="2400" b="1" i="1" baseline="-30000" dirty="0" smtClean="0">
                <a:solidFill>
                  <a:srgbClr val="0000FF"/>
                </a:solidFill>
                <a:latin typeface="Times New Roman" panose="02020603050405020304" pitchFamily="18" charset="0"/>
                <a:sym typeface="+mn-ea"/>
              </a:rPr>
              <a:t>Y</a:t>
            </a:r>
            <a:r>
              <a:rPr lang="en-US" altLang="zh-CN" sz="2400" b="1" i="1" baseline="-50000" dirty="0" smtClean="0">
                <a:solidFill>
                  <a:srgbClr val="0000FF"/>
                </a:solidFill>
                <a:latin typeface="Times New Roman" panose="02020603050405020304" pitchFamily="18" charset="0"/>
                <a:sym typeface="+mn-ea"/>
              </a:rPr>
              <a:t>n-1</a:t>
            </a:r>
            <a:r>
              <a:rPr lang="en-US" altLang="zh-CN" sz="2400" b="1" i="1" dirty="0" smtClean="0">
                <a:solidFill>
                  <a:srgbClr val="0000FF"/>
                </a:solidFill>
                <a:latin typeface="Times New Roman" panose="02020603050405020304" pitchFamily="18" charset="0"/>
                <a:sym typeface="+mn-ea"/>
              </a:rPr>
              <a:t>+ &lt;</a:t>
            </a:r>
            <a:r>
              <a:rPr lang="en-US" altLang="zh-CN" sz="2400" b="1" i="1" dirty="0" err="1" smtClean="0">
                <a:solidFill>
                  <a:srgbClr val="0000FF"/>
                </a:solidFill>
                <a:latin typeface="Times New Roman" panose="02020603050405020304" pitchFamily="18" charset="0"/>
                <a:sym typeface="+mn-ea"/>
              </a:rPr>
              <a:t>x</a:t>
            </a:r>
            <a:r>
              <a:rPr lang="en-US" altLang="zh-CN" sz="2400" b="1" i="1" baseline="-30000" dirty="0" err="1" smtClean="0">
                <a:solidFill>
                  <a:srgbClr val="0000FF"/>
                </a:solidFill>
                <a:latin typeface="Times New Roman" panose="02020603050405020304" pitchFamily="18" charset="0"/>
                <a:sym typeface="+mn-ea"/>
              </a:rPr>
              <a:t>m</a:t>
            </a:r>
            <a:r>
              <a:rPr lang="en-US" altLang="zh-CN" sz="2400" b="1" i="1" dirty="0" smtClean="0">
                <a:solidFill>
                  <a:srgbClr val="0000FF"/>
                </a:solidFill>
                <a:latin typeface="Times New Roman" panose="02020603050405020304" pitchFamily="18" charset="0"/>
                <a:sym typeface="+mn-ea"/>
              </a:rPr>
              <a:t>=</a:t>
            </a:r>
            <a:r>
              <a:rPr lang="en-US" altLang="zh-CN" sz="2400" b="1" i="1" dirty="0" err="1" smtClean="0">
                <a:solidFill>
                  <a:srgbClr val="0000FF"/>
                </a:solidFill>
                <a:latin typeface="Times New Roman" panose="02020603050405020304" pitchFamily="18" charset="0"/>
                <a:sym typeface="+mn-ea"/>
              </a:rPr>
              <a:t>y</a:t>
            </a:r>
            <a:r>
              <a:rPr lang="en-US" altLang="zh-CN" sz="2400" b="1" i="1" baseline="-30000" dirty="0" err="1" smtClean="0">
                <a:solidFill>
                  <a:srgbClr val="0000FF"/>
                </a:solidFill>
                <a:latin typeface="Times New Roman" panose="02020603050405020304" pitchFamily="18" charset="0"/>
                <a:sym typeface="+mn-ea"/>
              </a:rPr>
              <a:t>n</a:t>
            </a:r>
            <a:r>
              <a:rPr lang="en-US" altLang="zh-CN" sz="2400" b="1" i="1" dirty="0" smtClean="0">
                <a:solidFill>
                  <a:srgbClr val="0000FF"/>
                </a:solidFill>
                <a:latin typeface="Times New Roman" panose="02020603050405020304" pitchFamily="18" charset="0"/>
                <a:sym typeface="+mn-ea"/>
              </a:rPr>
              <a:t>&gt;               </a:t>
            </a:r>
            <a:r>
              <a:rPr lang="en-US" altLang="zh-CN" sz="2400" b="1" dirty="0" smtClean="0">
                <a:solidFill>
                  <a:srgbClr val="0000FF"/>
                </a:solidFill>
                <a:latin typeface="Times New Roman" panose="02020603050405020304" pitchFamily="18" charset="0"/>
                <a:sym typeface="+mn-ea"/>
              </a:rPr>
              <a:t>  if </a:t>
            </a:r>
            <a:r>
              <a:rPr lang="en-US" altLang="zh-CN" sz="2400" b="1" i="1" dirty="0" err="1" smtClean="0">
                <a:solidFill>
                  <a:srgbClr val="0000FF"/>
                </a:solidFill>
                <a:latin typeface="Times New Roman" panose="02020603050405020304" pitchFamily="18" charset="0"/>
                <a:sym typeface="+mn-ea"/>
              </a:rPr>
              <a:t>x</a:t>
            </a:r>
            <a:r>
              <a:rPr lang="en-US" altLang="zh-CN" sz="2400" b="1" i="1" baseline="-30000" dirty="0" err="1" smtClean="0">
                <a:solidFill>
                  <a:srgbClr val="0000FF"/>
                </a:solidFill>
                <a:latin typeface="Times New Roman" panose="02020603050405020304" pitchFamily="18" charset="0"/>
                <a:sym typeface="+mn-ea"/>
              </a:rPr>
              <a:t>m</a:t>
            </a:r>
            <a:r>
              <a:rPr lang="en-US" altLang="zh-CN" sz="2400" b="1" i="1" dirty="0" smtClean="0">
                <a:solidFill>
                  <a:srgbClr val="0000FF"/>
                </a:solidFill>
                <a:latin typeface="Times New Roman" panose="02020603050405020304" pitchFamily="18" charset="0"/>
                <a:sym typeface="+mn-ea"/>
              </a:rPr>
              <a:t>=</a:t>
            </a:r>
            <a:r>
              <a:rPr lang="en-US" altLang="zh-CN" sz="2400" b="1" i="1" dirty="0" err="1" smtClean="0">
                <a:solidFill>
                  <a:srgbClr val="0000FF"/>
                </a:solidFill>
                <a:latin typeface="Times New Roman" panose="02020603050405020304" pitchFamily="18" charset="0"/>
                <a:sym typeface="+mn-ea"/>
              </a:rPr>
              <a:t>y</a:t>
            </a:r>
            <a:r>
              <a:rPr lang="en-US" altLang="zh-CN" sz="2400" b="1" i="1" baseline="-30000" dirty="0" err="1" smtClean="0">
                <a:solidFill>
                  <a:srgbClr val="0000FF"/>
                </a:solidFill>
                <a:latin typeface="Times New Roman" panose="02020603050405020304" pitchFamily="18" charset="0"/>
                <a:sym typeface="+mn-ea"/>
              </a:rPr>
              <a:t>n</a:t>
            </a:r>
            <a:endParaRPr kumimoji="1" lang="en-US" altLang="zh-CN" sz="2400" b="1" i="1" dirty="0" err="1" smtClean="0">
              <a:solidFill>
                <a:srgbClr val="0000FF"/>
              </a:solidFill>
              <a:latin typeface="Times New Roman" panose="02020603050405020304" pitchFamily="18" charset="0"/>
              <a:sym typeface="+mn-ea"/>
            </a:endParaRPr>
          </a:p>
          <a:p>
            <a:pPr marL="457200" indent="-457200" algn="just">
              <a:lnSpc>
                <a:spcPct val="120000"/>
              </a:lnSpc>
              <a:spcBef>
                <a:spcPct val="50000"/>
              </a:spcBef>
              <a:buFont typeface="Arial" panose="020B0604020202020204" pitchFamily="34" charset="0"/>
              <a:buChar char="•"/>
            </a:pPr>
            <a:r>
              <a:rPr kumimoji="1" lang="zh-CN" altLang="en-US" sz="2400" b="1" dirty="0" smtClean="0">
                <a:solidFill>
                  <a:schemeClr val="tx1"/>
                </a:solidFill>
                <a:latin typeface="宋体" panose="02010600030101010101" pitchFamily="2" charset="-122"/>
              </a:rPr>
              <a:t>当</a:t>
            </a:r>
            <a:r>
              <a:rPr kumimoji="1" lang="en-US" altLang="zh-CN" sz="2400" b="1" i="1" dirty="0" err="1">
                <a:solidFill>
                  <a:schemeClr val="tx1"/>
                </a:solidFill>
                <a:latin typeface="宋体" panose="02010600030101010101" pitchFamily="2" charset="-122"/>
              </a:rPr>
              <a:t>x</a:t>
            </a:r>
            <a:r>
              <a:rPr kumimoji="1" lang="en-US" altLang="zh-CN" sz="2400" b="1" i="1" baseline="-30000" dirty="0" err="1">
                <a:solidFill>
                  <a:schemeClr val="tx1"/>
                </a:solidFill>
                <a:latin typeface="宋体" panose="02010600030101010101" pitchFamily="2" charset="-122"/>
              </a:rPr>
              <a:t>m</a:t>
            </a:r>
            <a:r>
              <a:rPr kumimoji="1" lang="en-US" altLang="zh-CN" sz="2400" b="1" dirty="0" err="1">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y</a:t>
            </a:r>
            <a:r>
              <a:rPr kumimoji="1" lang="en-US" altLang="zh-CN" sz="2400" b="1" i="1" baseline="-30000" dirty="0" err="1">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时，必须求解两个</a:t>
            </a:r>
            <a:r>
              <a:rPr kumimoji="1" lang="zh-CN" altLang="en-US" sz="2400" b="1" dirty="0">
                <a:solidFill>
                  <a:srgbClr val="0000FF"/>
                </a:solidFill>
                <a:latin typeface="宋体" panose="02010600030101010101" pitchFamily="2" charset="-122"/>
              </a:rPr>
              <a:t>子问题</a:t>
            </a:r>
            <a:r>
              <a:rPr kumimoji="1" lang="zh-CN" altLang="en-US" sz="2400" b="1" dirty="0">
                <a:solidFill>
                  <a:schemeClr val="tx1"/>
                </a:solidFill>
                <a:latin typeface="宋体" panose="02010600030101010101" pitchFamily="2" charset="-122"/>
              </a:rPr>
              <a:t>：找出</a:t>
            </a:r>
            <a:r>
              <a:rPr kumimoji="1" lang="en-US" altLang="zh-CN" sz="2400" b="1" i="1" dirty="0">
                <a:solidFill>
                  <a:schemeClr val="tx1"/>
                </a:solidFill>
                <a:latin typeface="宋体" panose="02010600030101010101" pitchFamily="2" charset="-122"/>
              </a:rPr>
              <a:t>X</a:t>
            </a:r>
            <a:r>
              <a:rPr kumimoji="1" lang="en-US" altLang="zh-CN" sz="2400" b="1" i="1" baseline="-30000" dirty="0">
                <a:solidFill>
                  <a:schemeClr val="tx1"/>
                </a:solidFill>
                <a:latin typeface="宋体" panose="02010600030101010101" pitchFamily="2" charset="-122"/>
              </a:rPr>
              <a:t>m</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Y</a:t>
            </a:r>
            <a:r>
              <a:rPr kumimoji="1" lang="en-US" altLang="zh-CN" sz="2400" b="1" i="1" baseline="-25000" dirty="0">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的最长公共子序列以及</a:t>
            </a:r>
            <a:r>
              <a:rPr kumimoji="1" lang="en-US" altLang="zh-CN" sz="2400" b="1" i="1" dirty="0" err="1">
                <a:solidFill>
                  <a:schemeClr val="tx1"/>
                </a:solidFill>
                <a:latin typeface="宋体" panose="02010600030101010101" pitchFamily="2" charset="-122"/>
              </a:rPr>
              <a:t>X</a:t>
            </a:r>
            <a:r>
              <a:rPr kumimoji="1" lang="en-US" altLang="zh-CN" sz="2400" b="1" i="1" baseline="-30000" dirty="0" err="1">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Y</a:t>
            </a:r>
            <a:r>
              <a:rPr kumimoji="1" lang="en-US" altLang="zh-CN" sz="2400" b="1" i="1" baseline="-30000" dirty="0">
                <a:solidFill>
                  <a:schemeClr val="tx1"/>
                </a:solidFill>
                <a:latin typeface="宋体" panose="02010600030101010101" pitchFamily="2" charset="-122"/>
              </a:rPr>
              <a:t>n</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的最长公共子序列，这两个公共子序列中的较长者即为</a:t>
            </a:r>
            <a:r>
              <a:rPr kumimoji="1" lang="en-US" altLang="zh-CN" sz="2400" b="1" i="1" dirty="0">
                <a:solidFill>
                  <a:schemeClr val="tx1"/>
                </a:solidFill>
                <a:latin typeface="宋体" panose="02010600030101010101" pitchFamily="2" charset="-122"/>
              </a:rPr>
              <a:t>X</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Y</a:t>
            </a:r>
            <a:r>
              <a:rPr kumimoji="1" lang="zh-CN" altLang="en-US" sz="2400" b="1" dirty="0">
                <a:solidFill>
                  <a:schemeClr val="tx1"/>
                </a:solidFill>
                <a:latin typeface="宋体" panose="02010600030101010101" pitchFamily="2" charset="-122"/>
              </a:rPr>
              <a:t>的最长公共子序列</a:t>
            </a:r>
            <a:r>
              <a:rPr kumimoji="1" lang="en-US" altLang="zh-CN" sz="2400" b="1" dirty="0">
                <a:solidFill>
                  <a:schemeClr val="tx1"/>
                </a:solidFill>
                <a:latin typeface="宋体" panose="02010600030101010101" pitchFamily="2" charset="-122"/>
              </a:rPr>
              <a:t>:</a:t>
            </a:r>
            <a:endParaRPr kumimoji="1" lang="en-US" altLang="zh-CN" sz="2400" b="1" dirty="0">
              <a:solidFill>
                <a:schemeClr val="tx1"/>
              </a:solidFill>
              <a:latin typeface="宋体" panose="02010600030101010101" pitchFamily="2" charset="-122"/>
            </a:endParaRPr>
          </a:p>
          <a:p>
            <a:pPr lvl="1" algn="just">
              <a:lnSpc>
                <a:spcPct val="120000"/>
              </a:lnSpc>
              <a:buFontTx/>
              <a:buNone/>
            </a:pPr>
            <a:r>
              <a:rPr lang="en-US" altLang="zh-CN" sz="2400" b="1" i="1" dirty="0" smtClean="0">
                <a:solidFill>
                  <a:srgbClr val="0000FF"/>
                </a:solidFill>
                <a:latin typeface="Times New Roman" panose="02020603050405020304" pitchFamily="18" charset="0"/>
                <a:sym typeface="+mn-ea"/>
              </a:rPr>
              <a:t>LCS</a:t>
            </a:r>
            <a:r>
              <a:rPr lang="en-US" altLang="zh-CN" sz="2400" b="1" i="1" baseline="-30000" dirty="0" smtClean="0">
                <a:solidFill>
                  <a:srgbClr val="0000FF"/>
                </a:solidFill>
                <a:latin typeface="Times New Roman" panose="02020603050405020304" pitchFamily="18" charset="0"/>
                <a:sym typeface="+mn-ea"/>
              </a:rPr>
              <a:t>XY</a:t>
            </a:r>
            <a:r>
              <a:rPr lang="en-US" altLang="zh-CN" sz="2400" b="1" i="1" dirty="0" smtClean="0">
                <a:solidFill>
                  <a:srgbClr val="0000FF"/>
                </a:solidFill>
                <a:latin typeface="Times New Roman" panose="02020603050405020304" pitchFamily="18" charset="0"/>
                <a:sym typeface="+mn-ea"/>
              </a:rPr>
              <a:t>= LCS</a:t>
            </a:r>
            <a:r>
              <a:rPr lang="en-US" altLang="zh-CN" sz="2400" b="1" i="1" baseline="-30000" dirty="0" smtClean="0">
                <a:solidFill>
                  <a:srgbClr val="0000FF"/>
                </a:solidFill>
                <a:latin typeface="Times New Roman" panose="02020603050405020304" pitchFamily="18" charset="0"/>
                <a:sym typeface="+mn-ea"/>
              </a:rPr>
              <a:t>X</a:t>
            </a:r>
            <a:r>
              <a:rPr lang="en-US" altLang="zh-CN" sz="2400" b="1" i="1" baseline="-50000" dirty="0" smtClean="0">
                <a:solidFill>
                  <a:srgbClr val="0000FF"/>
                </a:solidFill>
                <a:latin typeface="Times New Roman" panose="02020603050405020304" pitchFamily="18" charset="0"/>
                <a:sym typeface="+mn-ea"/>
              </a:rPr>
              <a:t>m-1</a:t>
            </a:r>
            <a:r>
              <a:rPr lang="en-US" altLang="zh-CN" sz="2400" b="1" i="1" baseline="-30000" dirty="0" smtClean="0">
                <a:solidFill>
                  <a:srgbClr val="0000FF"/>
                </a:solidFill>
                <a:latin typeface="Times New Roman" panose="02020603050405020304" pitchFamily="18" charset="0"/>
                <a:sym typeface="+mn-ea"/>
              </a:rPr>
              <a:t>Y</a:t>
            </a:r>
            <a:r>
              <a:rPr lang="en-US" altLang="zh-CN" sz="2400" b="1" i="1" baseline="-50000" dirty="0" smtClean="0">
                <a:solidFill>
                  <a:srgbClr val="0000FF"/>
                </a:solidFill>
                <a:latin typeface="Times New Roman" panose="02020603050405020304" pitchFamily="18" charset="0"/>
                <a:sym typeface="+mn-ea"/>
              </a:rPr>
              <a:t>n</a:t>
            </a:r>
            <a:r>
              <a:rPr lang="en-US" altLang="zh-CN" sz="2400" b="1" i="1" dirty="0" smtClean="0">
                <a:solidFill>
                  <a:srgbClr val="0000FF"/>
                </a:solidFill>
                <a:latin typeface="Times New Roman" panose="02020603050405020304" pitchFamily="18" charset="0"/>
                <a:sym typeface="+mn-ea"/>
              </a:rPr>
              <a:t> </a:t>
            </a:r>
            <a:r>
              <a:rPr lang="en-US" altLang="zh-CN" sz="2400" b="1" dirty="0" smtClean="0">
                <a:solidFill>
                  <a:srgbClr val="0000FF"/>
                </a:solidFill>
                <a:latin typeface="Times New Roman" panose="02020603050405020304" pitchFamily="18" charset="0"/>
                <a:sym typeface="+mn-ea"/>
              </a:rPr>
              <a:t> and   </a:t>
            </a:r>
            <a:r>
              <a:rPr lang="en-US" altLang="zh-CN" sz="2400" b="1" i="1" dirty="0" smtClean="0">
                <a:solidFill>
                  <a:srgbClr val="0000FF"/>
                </a:solidFill>
                <a:latin typeface="Times New Roman" panose="02020603050405020304" pitchFamily="18" charset="0"/>
                <a:sym typeface="+mn-ea"/>
              </a:rPr>
              <a:t>LCS</a:t>
            </a:r>
            <a:r>
              <a:rPr lang="en-US" altLang="zh-CN" sz="2400" b="1" i="1" baseline="-30000" dirty="0" smtClean="0">
                <a:solidFill>
                  <a:srgbClr val="0000FF"/>
                </a:solidFill>
                <a:latin typeface="Times New Roman" panose="02020603050405020304" pitchFamily="18" charset="0"/>
                <a:sym typeface="+mn-ea"/>
              </a:rPr>
              <a:t>X</a:t>
            </a:r>
            <a:r>
              <a:rPr lang="en-US" altLang="zh-CN" sz="2400" b="1" i="1" baseline="-50000" dirty="0" smtClean="0">
                <a:solidFill>
                  <a:srgbClr val="0000FF"/>
                </a:solidFill>
                <a:latin typeface="Times New Roman" panose="02020603050405020304" pitchFamily="18" charset="0"/>
                <a:sym typeface="+mn-ea"/>
              </a:rPr>
              <a:t>m</a:t>
            </a:r>
            <a:r>
              <a:rPr lang="en-US" altLang="zh-CN" sz="2400" b="1" i="1" baseline="-30000" dirty="0" smtClean="0">
                <a:solidFill>
                  <a:srgbClr val="0000FF"/>
                </a:solidFill>
                <a:latin typeface="Times New Roman" panose="02020603050405020304" pitchFamily="18" charset="0"/>
                <a:sym typeface="+mn-ea"/>
              </a:rPr>
              <a:t>Y</a:t>
            </a:r>
            <a:r>
              <a:rPr lang="en-US" altLang="zh-CN" sz="2400" b="1" i="1" baseline="-50000" dirty="0" smtClean="0">
                <a:solidFill>
                  <a:srgbClr val="0000FF"/>
                </a:solidFill>
                <a:latin typeface="Times New Roman" panose="02020603050405020304" pitchFamily="18" charset="0"/>
                <a:sym typeface="+mn-ea"/>
              </a:rPr>
              <a:t>n-1</a:t>
            </a:r>
            <a:r>
              <a:rPr lang="en-US" altLang="zh-CN" sz="2400" b="1" i="1" baseline="-30000" dirty="0" smtClean="0">
                <a:solidFill>
                  <a:srgbClr val="0000FF"/>
                </a:solidFill>
                <a:latin typeface="Times New Roman" panose="02020603050405020304" pitchFamily="18" charset="0"/>
                <a:sym typeface="+mn-ea"/>
              </a:rPr>
              <a:t> </a:t>
            </a:r>
            <a:r>
              <a:rPr lang="en-US" altLang="zh-CN" sz="2400" b="1" dirty="0" smtClean="0">
                <a:solidFill>
                  <a:srgbClr val="0000FF"/>
                </a:solidFill>
                <a:latin typeface="Times New Roman" panose="02020603050405020304" pitchFamily="18" charset="0"/>
                <a:sym typeface="+mn-ea"/>
              </a:rPr>
              <a:t> </a:t>
            </a:r>
            <a:r>
              <a:rPr lang="zh-CN" altLang="en-US" sz="2400" b="1" dirty="0" smtClean="0">
                <a:solidFill>
                  <a:srgbClr val="0000FF"/>
                </a:solidFill>
                <a:latin typeface="Times New Roman" panose="02020603050405020304" pitchFamily="18" charset="0"/>
                <a:sym typeface="+mn-ea"/>
              </a:rPr>
              <a:t>中较长者</a:t>
            </a:r>
            <a:r>
              <a:rPr lang="en-US" altLang="zh-CN" sz="2400" b="1" dirty="0" smtClean="0">
                <a:solidFill>
                  <a:srgbClr val="0000FF"/>
                </a:solidFill>
                <a:latin typeface="Times New Roman" panose="02020603050405020304" pitchFamily="18" charset="0"/>
                <a:sym typeface="+mn-ea"/>
              </a:rPr>
              <a:t>     if </a:t>
            </a:r>
            <a:r>
              <a:rPr lang="en-US" altLang="zh-CN" sz="2400" b="1" i="1" dirty="0" err="1" smtClean="0">
                <a:solidFill>
                  <a:srgbClr val="0000FF"/>
                </a:solidFill>
                <a:latin typeface="Times New Roman" panose="02020603050405020304" pitchFamily="18" charset="0"/>
                <a:sym typeface="+mn-ea"/>
              </a:rPr>
              <a:t>x</a:t>
            </a:r>
            <a:r>
              <a:rPr lang="en-US" altLang="zh-CN" sz="2400" b="1" i="1" baseline="-30000" dirty="0" err="1" smtClean="0">
                <a:solidFill>
                  <a:srgbClr val="0000FF"/>
                </a:solidFill>
                <a:latin typeface="Times New Roman" panose="02020603050405020304" pitchFamily="18" charset="0"/>
                <a:sym typeface="+mn-ea"/>
              </a:rPr>
              <a:t>m</a:t>
            </a:r>
            <a:r>
              <a:rPr lang="en-US" altLang="zh-CN" sz="2400" b="1" i="1" dirty="0" err="1" smtClean="0">
                <a:solidFill>
                  <a:srgbClr val="0000FF"/>
                </a:solidFill>
                <a:latin typeface="Times New Roman" panose="02020603050405020304" pitchFamily="18" charset="0"/>
                <a:sym typeface="Symbol" panose="05050102010706020507" pitchFamily="18" charset="2"/>
              </a:rPr>
              <a:t></a:t>
            </a:r>
            <a:r>
              <a:rPr lang="en-US" altLang="zh-CN" sz="2400" b="1" i="1" dirty="0" err="1" smtClean="0">
                <a:solidFill>
                  <a:srgbClr val="0000FF"/>
                </a:solidFill>
                <a:latin typeface="Times New Roman" panose="02020603050405020304" pitchFamily="18" charset="0"/>
                <a:sym typeface="+mn-ea"/>
              </a:rPr>
              <a:t>y</a:t>
            </a:r>
            <a:r>
              <a:rPr lang="en-US" altLang="zh-CN" sz="2400" b="1" i="1" baseline="-30000" dirty="0" err="1" smtClean="0">
                <a:solidFill>
                  <a:srgbClr val="0000FF"/>
                </a:solidFill>
                <a:latin typeface="Times New Roman" panose="02020603050405020304" pitchFamily="18" charset="0"/>
                <a:sym typeface="+mn-ea"/>
              </a:rPr>
              <a:t>n</a:t>
            </a:r>
            <a:endParaRPr kumimoji="1" lang="en-US" altLang="zh-CN" sz="2400" b="1" dirty="0" smtClean="0">
              <a:solidFill>
                <a:schemeClr val="tx1"/>
              </a:solidFill>
              <a:latin typeface="宋体" panose="02010600030101010101" pitchFamily="2" charset="-122"/>
            </a:endParaRPr>
          </a:p>
        </p:txBody>
      </p:sp>
      <p:sp>
        <p:nvSpPr>
          <p:cNvPr id="55300" name="Rectangle 4"/>
          <p:cNvSpPr>
            <a:spLocks noChangeArrowheads="1"/>
          </p:cNvSpPr>
          <p:nvPr/>
        </p:nvSpPr>
        <p:spPr bwMode="auto">
          <a:xfrm>
            <a:off x="2776538"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 name="Rectangle 2"/>
          <p:cNvSpPr txBox="1">
            <a:spLocks noChangeArrowheads="1"/>
          </p:cNvSpPr>
          <p:nvPr/>
        </p:nvSpPr>
        <p:spPr bwMode="auto">
          <a:xfrm>
            <a:off x="1216978" y="201295"/>
            <a:ext cx="640873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第一步 划分子问题</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331913" y="144146"/>
            <a:ext cx="727233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数塔问题——递归解题思路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36869" name="矩形 2"/>
          <p:cNvSpPr>
            <a:spLocks noChangeArrowheads="1"/>
          </p:cNvSpPr>
          <p:nvPr/>
        </p:nvSpPr>
        <p:spPr bwMode="auto">
          <a:xfrm>
            <a:off x="21590" y="1142365"/>
            <a:ext cx="912622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400" b="1" dirty="0">
                <a:solidFill>
                  <a:schemeClr val="tx1"/>
                </a:solidFill>
                <a:latin typeface="Times New Roman" panose="02020603050405020304" pitchFamily="18" charset="0"/>
              </a:rPr>
              <a:t>用二维数组</a:t>
            </a:r>
            <a:r>
              <a:rPr lang="en-US" altLang="zh-CN" sz="2400" b="1" dirty="0">
                <a:solidFill>
                  <a:schemeClr val="tx1"/>
                </a:solidFill>
                <a:latin typeface="Times New Roman" panose="02020603050405020304" pitchFamily="18" charset="0"/>
              </a:rPr>
              <a:t>D</a:t>
            </a:r>
            <a:r>
              <a:rPr lang="zh-CN" altLang="en-US" sz="2400" b="1" dirty="0">
                <a:solidFill>
                  <a:schemeClr val="tx1"/>
                </a:solidFill>
                <a:latin typeface="Times New Roman" panose="02020603050405020304" pitchFamily="18" charset="0"/>
              </a:rPr>
              <a:t>存放数字三角形。</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D( i , j) 表示第i行第 j个数字(i , j从1开始)</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MaxSum(i , j) 表示从D(i , j)到底边的各条路径中路径之和的最大值</a:t>
            </a:r>
            <a:endParaRPr lang="zh-CN" altLang="en-US" sz="2400" b="1" dirty="0">
              <a:solidFill>
                <a:schemeClr val="tx1"/>
              </a:solidFill>
              <a:latin typeface="Times New Roman" panose="02020603050405020304" pitchFamily="18" charset="0"/>
            </a:endParaRPr>
          </a:p>
          <a:p>
            <a:pPr algn="just"/>
            <a:endParaRPr lang="zh-CN" altLang="en-US" sz="2400" b="1" dirty="0">
              <a:solidFill>
                <a:schemeClr val="tx1"/>
              </a:solidFill>
              <a:latin typeface="Times New Roman" panose="02020603050405020304" pitchFamily="18" charset="0"/>
            </a:endParaRPr>
          </a:p>
          <a:p>
            <a:pPr algn="just"/>
            <a:r>
              <a:rPr lang="zh-CN" altLang="en-US" sz="2400" b="1" dirty="0">
                <a:solidFill>
                  <a:srgbClr val="CC0099"/>
                </a:solidFill>
                <a:latin typeface="Times New Roman" panose="02020603050405020304" pitchFamily="18" charset="0"/>
              </a:rPr>
              <a:t>问题：求 MaxSum(1,1)</a:t>
            </a:r>
            <a:endParaRPr lang="zh-CN" altLang="en-US" sz="2400" b="1" dirty="0">
              <a:solidFill>
                <a:srgbClr val="CC0099"/>
              </a:solidFill>
              <a:latin typeface="Times New Roman" panose="02020603050405020304" pitchFamily="18" charset="0"/>
            </a:endParaRPr>
          </a:p>
          <a:p>
            <a:pPr algn="just"/>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从D(i, j)出发，下一步只能走D(i+1,j)或者D(i+1, j+1)。</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故对于N行的三角形：</a:t>
            </a:r>
            <a:endParaRPr lang="zh-CN" altLang="en-US" sz="2400" b="1" dirty="0">
              <a:solidFill>
                <a:schemeClr val="tx1"/>
              </a:solidFill>
              <a:latin typeface="Times New Roman" panose="02020603050405020304" pitchFamily="18" charset="0"/>
            </a:endParaRPr>
          </a:p>
          <a:p>
            <a:pPr algn="just"/>
            <a:endParaRPr lang="zh-CN" altLang="en-US" sz="2400" b="1" dirty="0">
              <a:solidFill>
                <a:schemeClr val="tx1"/>
              </a:solidFill>
              <a:latin typeface="Times New Roman" panose="02020603050405020304" pitchFamily="18" charset="0"/>
            </a:endParaRPr>
          </a:p>
        </p:txBody>
      </p:sp>
      <p:sp>
        <p:nvSpPr>
          <p:cNvPr id="2" name="文本框 1"/>
          <p:cNvSpPr txBox="1"/>
          <p:nvPr/>
        </p:nvSpPr>
        <p:spPr>
          <a:xfrm>
            <a:off x="96520" y="4352290"/>
            <a:ext cx="8943340" cy="15684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just"/>
            <a:r>
              <a:rPr lang="zh-CN" altLang="en-US" sz="2400" b="1" dirty="0">
                <a:latin typeface="Times New Roman" panose="02020603050405020304" pitchFamily="18" charset="0"/>
                <a:sym typeface="+mn-ea"/>
              </a:rPr>
              <a:t>if ( i == N)    </a:t>
            </a:r>
            <a:endParaRPr lang="zh-CN" altLang="en-US" sz="2400" b="1" dirty="0">
              <a:latin typeface="Times New Roman" panose="02020603050405020304" pitchFamily="18" charset="0"/>
              <a:sym typeface="+mn-ea"/>
            </a:endParaRPr>
          </a:p>
          <a:p>
            <a:pPr algn="just"/>
            <a:r>
              <a:rPr lang="zh-CN" altLang="en-US" sz="2400" b="1" dirty="0">
                <a:latin typeface="Times New Roman" panose="02020603050405020304" pitchFamily="18" charset="0"/>
                <a:sym typeface="+mn-ea"/>
              </a:rPr>
              <a:t>      MaxSum(i , j) = D(i , j)</a:t>
            </a:r>
            <a:endParaRPr lang="zh-CN" altLang="en-US" sz="2400" b="1" dirty="0">
              <a:solidFill>
                <a:schemeClr val="tx1"/>
              </a:solidFill>
              <a:latin typeface="Times New Roman" panose="02020603050405020304" pitchFamily="18" charset="0"/>
            </a:endParaRPr>
          </a:p>
          <a:p>
            <a:pPr algn="just"/>
            <a:r>
              <a:rPr lang="zh-CN" altLang="en-US" sz="2400" b="1" dirty="0">
                <a:latin typeface="Times New Roman" panose="02020603050405020304" pitchFamily="18" charset="0"/>
                <a:sym typeface="+mn-ea"/>
              </a:rPr>
              <a:t>else</a:t>
            </a:r>
            <a:endParaRPr lang="zh-CN" altLang="en-US" sz="2400" b="1" dirty="0">
              <a:solidFill>
                <a:schemeClr val="tx1"/>
              </a:solidFill>
              <a:latin typeface="Times New Roman" panose="02020603050405020304" pitchFamily="18" charset="0"/>
            </a:endParaRPr>
          </a:p>
          <a:p>
            <a:pPr algn="just"/>
            <a:r>
              <a:rPr lang="zh-CN" altLang="en-US" sz="2400" b="1" dirty="0">
                <a:latin typeface="Times New Roman" panose="02020603050405020304" pitchFamily="18" charset="0"/>
                <a:sym typeface="+mn-ea"/>
              </a:rPr>
              <a:t>MaxSum( i, j) = Max{ MaxSum(i＋1,j), MaxSum(i+1,j+1) }+ D(i,j)</a:t>
            </a:r>
            <a:endParaRPr lang="zh-CN" altLang="en-US"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1" name="Rectangle 3"/>
          <p:cNvSpPr>
            <a:spLocks noGrp="1" noChangeArrowheads="1"/>
          </p:cNvSpPr>
          <p:nvPr>
            <p:ph type="body" idx="1"/>
          </p:nvPr>
        </p:nvSpPr>
        <p:spPr>
          <a:xfrm>
            <a:off x="92075" y="1326955"/>
            <a:ext cx="3775075" cy="720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defRPr/>
            </a:pPr>
            <a:r>
              <a:rPr lang="zh-CN" altLang="en-US" sz="2800" b="1" dirty="0">
                <a:solidFill>
                  <a:schemeClr val="tx1"/>
                </a:solidFill>
                <a:effectLst/>
                <a:latin typeface="+mn-ea"/>
              </a:rPr>
              <a:t>子问题重叠性</a:t>
            </a:r>
            <a:endParaRPr lang="zh-CN" altLang="en-US" sz="2800" b="1" dirty="0">
              <a:solidFill>
                <a:schemeClr val="tx1"/>
              </a:solidFill>
              <a:effectLst/>
              <a:latin typeface="+mn-ea"/>
            </a:endParaRPr>
          </a:p>
        </p:txBody>
      </p:sp>
      <p:grpSp>
        <p:nvGrpSpPr>
          <p:cNvPr id="112644" name="组合 1"/>
          <p:cNvGrpSpPr/>
          <p:nvPr/>
        </p:nvGrpSpPr>
        <p:grpSpPr bwMode="auto">
          <a:xfrm>
            <a:off x="284163" y="1134745"/>
            <a:ext cx="8575675" cy="2947988"/>
            <a:chOff x="284163" y="1268413"/>
            <a:chExt cx="8575675" cy="2947332"/>
          </a:xfrm>
        </p:grpSpPr>
        <p:sp>
          <p:nvSpPr>
            <p:cNvPr id="677909" name="Text Box 21"/>
            <p:cNvSpPr txBox="1">
              <a:spLocks noChangeArrowheads="1"/>
            </p:cNvSpPr>
            <p:nvPr/>
          </p:nvSpPr>
          <p:spPr bwMode="auto">
            <a:xfrm>
              <a:off x="3867150" y="1268413"/>
              <a:ext cx="1438275" cy="52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XmYn</a:t>
              </a:r>
              <a:endPar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0" name="Text Box 22"/>
            <p:cNvSpPr txBox="1">
              <a:spLocks noChangeArrowheads="1"/>
            </p:cNvSpPr>
            <p:nvPr/>
          </p:nvSpPr>
          <p:spPr bwMode="auto">
            <a:xfrm>
              <a:off x="1500188" y="2381003"/>
              <a:ext cx="1920875"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m-1</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n-1</a:t>
              </a:r>
              <a:endPar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1" name="Text Box 23"/>
            <p:cNvSpPr txBox="1">
              <a:spLocks noChangeArrowheads="1"/>
            </p:cNvSpPr>
            <p:nvPr/>
          </p:nvSpPr>
          <p:spPr bwMode="auto">
            <a:xfrm>
              <a:off x="3613150" y="2381003"/>
              <a:ext cx="1663700" cy="52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m-1</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a:t>
              </a:r>
              <a:endPar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2" name="Text Box 24"/>
            <p:cNvSpPr txBox="1">
              <a:spLocks noChangeArrowheads="1"/>
            </p:cNvSpPr>
            <p:nvPr/>
          </p:nvSpPr>
          <p:spPr bwMode="auto">
            <a:xfrm>
              <a:off x="5470525" y="2381003"/>
              <a:ext cx="1662113" cy="52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n-1</a:t>
              </a:r>
              <a:endPar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4" name="Text Box 26"/>
            <p:cNvSpPr txBox="1">
              <a:spLocks noChangeArrowheads="1"/>
            </p:cNvSpPr>
            <p:nvPr/>
          </p:nvSpPr>
          <p:spPr bwMode="auto">
            <a:xfrm>
              <a:off x="284163" y="3604693"/>
              <a:ext cx="1919287"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m-2</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n-2</a:t>
              </a:r>
              <a:endPar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5" name="Text Box 27"/>
            <p:cNvSpPr txBox="1">
              <a:spLocks noChangeArrowheads="1"/>
            </p:cNvSpPr>
            <p:nvPr/>
          </p:nvSpPr>
          <p:spPr bwMode="auto">
            <a:xfrm>
              <a:off x="2332038" y="3620564"/>
              <a:ext cx="1855787"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m-2</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n-1</a:t>
              </a:r>
              <a:endPar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6" name="Text Box 28"/>
            <p:cNvSpPr txBox="1">
              <a:spLocks noChangeArrowheads="1"/>
            </p:cNvSpPr>
            <p:nvPr/>
          </p:nvSpPr>
          <p:spPr bwMode="auto">
            <a:xfrm>
              <a:off x="4445000" y="3604693"/>
              <a:ext cx="2176463"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m-1</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n-2</a:t>
              </a:r>
              <a:endPar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endParaRPr>
            </a:p>
          </p:txBody>
        </p:sp>
        <p:sp>
          <p:nvSpPr>
            <p:cNvPr id="112654" name="Line 30"/>
            <p:cNvSpPr>
              <a:spLocks noChangeShapeType="1"/>
            </p:cNvSpPr>
            <p:nvPr/>
          </p:nvSpPr>
          <p:spPr bwMode="auto">
            <a:xfrm flipH="1">
              <a:off x="2587625" y="1820863"/>
              <a:ext cx="160020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5" name="Line 31"/>
            <p:cNvSpPr>
              <a:spLocks noChangeShapeType="1"/>
            </p:cNvSpPr>
            <p:nvPr/>
          </p:nvSpPr>
          <p:spPr bwMode="auto">
            <a:xfrm>
              <a:off x="4251325" y="1820863"/>
              <a:ext cx="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6" name="Line 32"/>
            <p:cNvSpPr>
              <a:spLocks noChangeShapeType="1"/>
            </p:cNvSpPr>
            <p:nvPr/>
          </p:nvSpPr>
          <p:spPr bwMode="auto">
            <a:xfrm>
              <a:off x="4379913" y="1820863"/>
              <a:ext cx="1471612"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7" name="Line 33"/>
            <p:cNvSpPr>
              <a:spLocks noChangeShapeType="1"/>
            </p:cNvSpPr>
            <p:nvPr/>
          </p:nvSpPr>
          <p:spPr bwMode="auto">
            <a:xfrm flipH="1">
              <a:off x="1116013" y="2900363"/>
              <a:ext cx="704850" cy="7207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8" name="Line 34"/>
            <p:cNvSpPr>
              <a:spLocks noChangeShapeType="1"/>
            </p:cNvSpPr>
            <p:nvPr/>
          </p:nvSpPr>
          <p:spPr bwMode="auto">
            <a:xfrm>
              <a:off x="1949450" y="2900363"/>
              <a:ext cx="830263" cy="7921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9" name="Line 35"/>
            <p:cNvSpPr>
              <a:spLocks noChangeShapeType="1"/>
            </p:cNvSpPr>
            <p:nvPr/>
          </p:nvSpPr>
          <p:spPr bwMode="auto">
            <a:xfrm>
              <a:off x="2076450" y="2925763"/>
              <a:ext cx="2752725" cy="7667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0" name="Line 36"/>
            <p:cNvSpPr>
              <a:spLocks noChangeShapeType="1"/>
            </p:cNvSpPr>
            <p:nvPr/>
          </p:nvSpPr>
          <p:spPr bwMode="auto">
            <a:xfrm flipH="1">
              <a:off x="2971800" y="2900363"/>
              <a:ext cx="1023938" cy="792162"/>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1" name="Line 38"/>
            <p:cNvSpPr>
              <a:spLocks noChangeShapeType="1"/>
            </p:cNvSpPr>
            <p:nvPr/>
          </p:nvSpPr>
          <p:spPr bwMode="auto">
            <a:xfrm>
              <a:off x="4124325" y="2900363"/>
              <a:ext cx="2305050" cy="10080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2" name="Line 39"/>
            <p:cNvSpPr>
              <a:spLocks noChangeShapeType="1"/>
            </p:cNvSpPr>
            <p:nvPr/>
          </p:nvSpPr>
          <p:spPr bwMode="auto">
            <a:xfrm>
              <a:off x="4124325" y="2900363"/>
              <a:ext cx="3135313" cy="10080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3" name="Line 40"/>
            <p:cNvSpPr>
              <a:spLocks noChangeShapeType="1"/>
            </p:cNvSpPr>
            <p:nvPr/>
          </p:nvSpPr>
          <p:spPr bwMode="auto">
            <a:xfrm flipH="1">
              <a:off x="4956175" y="2900363"/>
              <a:ext cx="895350" cy="792162"/>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4" name="Line 41"/>
            <p:cNvSpPr>
              <a:spLocks noChangeShapeType="1"/>
            </p:cNvSpPr>
            <p:nvPr/>
          </p:nvSpPr>
          <p:spPr bwMode="auto">
            <a:xfrm>
              <a:off x="5980113" y="2971800"/>
              <a:ext cx="2112962" cy="9366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5" name="Line 42"/>
            <p:cNvSpPr>
              <a:spLocks noChangeShapeType="1"/>
            </p:cNvSpPr>
            <p:nvPr/>
          </p:nvSpPr>
          <p:spPr bwMode="auto">
            <a:xfrm>
              <a:off x="6172200" y="2900363"/>
              <a:ext cx="2687638" cy="10080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7931" name="Text Box 43"/>
            <p:cNvSpPr txBox="1">
              <a:spLocks noChangeArrowheads="1"/>
            </p:cNvSpPr>
            <p:nvPr/>
          </p:nvSpPr>
          <p:spPr bwMode="auto">
            <a:xfrm>
              <a:off x="7004050" y="3691987"/>
              <a:ext cx="903288"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lang="en-US" altLang="zh-CN" sz="2800" b="1">
                <a:solidFill>
                  <a:srgbClr val="0000CC"/>
                </a:solidFill>
                <a:effectLst>
                  <a:outerShdw blurRad="38100" dist="38100" dir="2700000" algn="tl">
                    <a:srgbClr val="C0C0C0"/>
                  </a:outerShdw>
                </a:effectLst>
                <a:latin typeface="Times New Roman" panose="02020603050405020304" pitchFamily="18" charset="0"/>
              </a:endParaRPr>
            </a:p>
          </p:txBody>
        </p:sp>
      </p:grpSp>
      <p:sp>
        <p:nvSpPr>
          <p:cNvPr id="677932" name="Text Box 44"/>
          <p:cNvSpPr txBox="1">
            <a:spLocks noChangeArrowheads="1"/>
          </p:cNvSpPr>
          <p:nvPr/>
        </p:nvSpPr>
        <p:spPr bwMode="auto">
          <a:xfrm>
            <a:off x="1336675" y="4558030"/>
            <a:ext cx="4410075" cy="521970"/>
          </a:xfrm>
          <a:prstGeom prst="rect">
            <a:avLst/>
          </a:prstGeom>
          <a:solidFill>
            <a:srgbClr val="66CCFF"/>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dirty="0">
                <a:solidFill>
                  <a:srgbClr val="CC0099"/>
                </a:solidFill>
                <a:effectLst>
                  <a:outerShdw blurRad="38100" dist="38100" dir="2700000" algn="tl">
                    <a:srgbClr val="000000"/>
                  </a:outerShdw>
                </a:effectLst>
                <a:latin typeface="Times New Roman" panose="02020603050405020304" pitchFamily="18" charset="0"/>
              </a:rPr>
              <a:t>LCS</a:t>
            </a:r>
            <a:r>
              <a:rPr lang="zh-CN" altLang="en-US" sz="2800" b="1" dirty="0">
                <a:solidFill>
                  <a:srgbClr val="CC0099"/>
                </a:solidFill>
                <a:effectLst>
                  <a:outerShdw blurRad="38100" dist="38100" dir="2700000" algn="tl">
                    <a:srgbClr val="000000"/>
                  </a:outerShdw>
                </a:effectLst>
                <a:latin typeface="华文行楷" panose="02010800040101010101" pitchFamily="2" charset="-122"/>
              </a:rPr>
              <a:t>问题具有子问题重叠性</a:t>
            </a:r>
            <a:endParaRPr lang="zh-CN" altLang="en-US" sz="2800" b="1" dirty="0">
              <a:solidFill>
                <a:srgbClr val="CC0099"/>
              </a:solidFill>
              <a:effectLst>
                <a:outerShdw blurRad="38100" dist="38100" dir="2700000" algn="tl">
                  <a:srgbClr val="000000"/>
                </a:outerShdw>
              </a:effectLst>
              <a:latin typeface="华文行楷" panose="02010800040101010101" pitchFamily="2" charset="-122"/>
            </a:endParaRPr>
          </a:p>
        </p:txBody>
      </p:sp>
      <p:sp>
        <p:nvSpPr>
          <p:cNvPr id="112646" name="Text Box 3"/>
          <p:cNvSpPr txBox="1">
            <a:spLocks noChangeArrowheads="1"/>
          </p:cNvSpPr>
          <p:nvPr/>
        </p:nvSpPr>
        <p:spPr bwMode="auto">
          <a:xfrm>
            <a:off x="179512" y="5265738"/>
            <a:ext cx="8805862"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ea"/>
                <a:ea typeface="+mn-ea"/>
              </a:rPr>
              <a:t>由于在所考虑的子问题空间中，总共有</a:t>
            </a:r>
            <a:r>
              <a:rPr lang="en-US" altLang="zh-CN" sz="2400" b="1" dirty="0">
                <a:latin typeface="+mn-ea"/>
                <a:ea typeface="+mn-ea"/>
              </a:rPr>
              <a:t>θ(</a:t>
            </a:r>
            <a:r>
              <a:rPr lang="en-US" altLang="zh-CN" sz="2400" b="1" dirty="0" err="1">
                <a:latin typeface="+mn-ea"/>
                <a:ea typeface="+mn-ea"/>
              </a:rPr>
              <a:t>mn</a:t>
            </a:r>
            <a:r>
              <a:rPr lang="en-US" altLang="zh-CN" sz="2400" b="1" dirty="0">
                <a:latin typeface="+mn-ea"/>
                <a:ea typeface="+mn-ea"/>
              </a:rPr>
              <a:t>)</a:t>
            </a:r>
            <a:r>
              <a:rPr lang="zh-CN" altLang="en-US" sz="2400" b="1" dirty="0">
                <a:latin typeface="+mn-ea"/>
                <a:ea typeface="+mn-ea"/>
              </a:rPr>
              <a:t>个不同的子问题，因此，用动态规划算法自底向上地计算最优值能提高算法的效率。 </a:t>
            </a:r>
            <a:endParaRPr lang="zh-CN" altLang="en-US" sz="2400" b="1" dirty="0">
              <a:latin typeface="+mn-ea"/>
              <a:ea typeface="+mn-ea"/>
            </a:endParaRPr>
          </a:p>
        </p:txBody>
      </p:sp>
      <p:sp>
        <p:nvSpPr>
          <p:cNvPr id="27" name="Rectangle 2"/>
          <p:cNvSpPr txBox="1">
            <a:spLocks noChangeArrowheads="1"/>
          </p:cNvSpPr>
          <p:nvPr/>
        </p:nvSpPr>
        <p:spPr bwMode="auto">
          <a:xfrm>
            <a:off x="1266508" y="148590"/>
            <a:ext cx="640873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第一步 划分子问题</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7932"/>
                                        </p:tgtEl>
                                        <p:attrNameLst>
                                          <p:attrName>style.visibility</p:attrName>
                                        </p:attrNameLst>
                                      </p:cBhvr>
                                      <p:to>
                                        <p:strVal val="visible"/>
                                      </p:to>
                                    </p:set>
                                    <p:anim calcmode="lin" valueType="num">
                                      <p:cBhvr additive="base">
                                        <p:cTn id="7" dur="500" fill="hold"/>
                                        <p:tgtEl>
                                          <p:spTgt spid="677932"/>
                                        </p:tgtEl>
                                        <p:attrNameLst>
                                          <p:attrName>ppt_x</p:attrName>
                                        </p:attrNameLst>
                                      </p:cBhvr>
                                      <p:tavLst>
                                        <p:tav tm="0">
                                          <p:val>
                                            <p:strVal val="#ppt_x"/>
                                          </p:val>
                                        </p:tav>
                                        <p:tav tm="100000">
                                          <p:val>
                                            <p:strVal val="#ppt_x"/>
                                          </p:val>
                                        </p:tav>
                                      </p:tavLst>
                                    </p:anim>
                                    <p:anim calcmode="lin" valueType="num">
                                      <p:cBhvr additive="base">
                                        <p:cTn id="8" dur="500" fill="hold"/>
                                        <p:tgtEl>
                                          <p:spTgt spid="677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32"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9" name="Text Box 5"/>
          <p:cNvSpPr txBox="1">
            <a:spLocks noChangeArrowheads="1"/>
          </p:cNvSpPr>
          <p:nvPr/>
        </p:nvSpPr>
        <p:spPr bwMode="auto">
          <a:xfrm>
            <a:off x="175895" y="2284095"/>
            <a:ext cx="8909685" cy="14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endParaRPr sz="2400" b="1" dirty="0">
              <a:latin typeface="Times New Roman" panose="02020603050405020304" pitchFamily="18" charset="0"/>
            </a:endParaRPr>
          </a:p>
          <a:p>
            <a:pPr>
              <a:lnSpc>
                <a:spcPct val="120000"/>
              </a:lnSpc>
            </a:pPr>
            <a:endParaRPr sz="2400" b="1" dirty="0">
              <a:solidFill>
                <a:srgbClr val="CC0099"/>
              </a:solidFill>
              <a:latin typeface="Times New Roman" panose="02020603050405020304" pitchFamily="18" charset="0"/>
            </a:endParaRPr>
          </a:p>
          <a:p>
            <a:pPr>
              <a:lnSpc>
                <a:spcPct val="120000"/>
              </a:lnSpc>
            </a:pPr>
            <a:endParaRPr sz="2400" b="1" dirty="0">
              <a:latin typeface="Times New Roman" panose="02020603050405020304" pitchFamily="18" charset="0"/>
            </a:endParaRPr>
          </a:p>
        </p:txBody>
      </p:sp>
      <p:sp>
        <p:nvSpPr>
          <p:cNvPr id="262151" name="Text Box 7"/>
          <p:cNvSpPr txBox="1">
            <a:spLocks noChangeArrowheads="1"/>
          </p:cNvSpPr>
          <p:nvPr/>
        </p:nvSpPr>
        <p:spPr bwMode="auto">
          <a:xfrm>
            <a:off x="175895" y="1711325"/>
            <a:ext cx="901128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Arial" panose="020B0604020202020204" pitchFamily="34" charset="0"/>
              <a:buChar char="•"/>
            </a:pPr>
            <a:r>
              <a:rPr lang="zh-CN" altLang="en-US" sz="2400" b="1" dirty="0" smtClean="0">
                <a:solidFill>
                  <a:schemeClr val="tx1"/>
                </a:solidFill>
                <a:latin typeface="Times New Roman" panose="02020603050405020304" pitchFamily="18" charset="0"/>
              </a:rPr>
              <a:t>子问题：</a:t>
            </a:r>
            <a:endParaRPr lang="zh-CN" altLang="en-US" sz="2400" b="1" dirty="0" smtClean="0">
              <a:solidFill>
                <a:schemeClr val="tx1"/>
              </a:solidFill>
              <a:latin typeface="Times New Roman" panose="02020603050405020304" pitchFamily="18" charset="0"/>
            </a:endParaRPr>
          </a:p>
          <a:p>
            <a:pPr>
              <a:spcBef>
                <a:spcPct val="50000"/>
              </a:spcBef>
              <a:buFont typeface="Arial" panose="020B0604020202020204" pitchFamily="34" charset="0"/>
            </a:pPr>
            <a:r>
              <a:rPr lang="zh-CN" altLang="en-US" sz="2400" b="1" dirty="0" smtClean="0">
                <a:latin typeface="Times New Roman" panose="02020603050405020304" pitchFamily="18" charset="0"/>
              </a:rPr>
              <a:t>设</a:t>
            </a: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表示子序列</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i</a:t>
            </a:r>
            <a:r>
              <a:rPr lang="zh-CN" altLang="en-US" sz="2400" b="1" dirty="0">
                <a:latin typeface="Times New Roman" panose="02020603050405020304" pitchFamily="18" charset="0"/>
              </a:rPr>
              <a:t>和</a:t>
            </a:r>
            <a:r>
              <a:rPr lang="en-US" altLang="zh-CN" sz="2400" b="1" i="1" dirty="0" err="1">
                <a:latin typeface="Times New Roman" panose="02020603050405020304" pitchFamily="18" charset="0"/>
              </a:rPr>
              <a:t>Y</a:t>
            </a:r>
            <a:r>
              <a:rPr lang="en-US" altLang="zh-CN" sz="2400" b="1" i="1" baseline="-25000" dirty="0" err="1">
                <a:latin typeface="Times New Roman" panose="02020603050405020304" pitchFamily="18" charset="0"/>
              </a:rPr>
              <a:t>j</a:t>
            </a:r>
            <a:r>
              <a:rPr lang="zh-CN" altLang="en-US" sz="2400" b="1" dirty="0">
                <a:latin typeface="Times New Roman" panose="02020603050405020304" pitchFamily="18" charset="0"/>
              </a:rPr>
              <a:t>的最长公共子序列的</a:t>
            </a:r>
            <a:r>
              <a:rPr lang="zh-CN" altLang="en-US" sz="2400" b="1" dirty="0" smtClean="0">
                <a:latin typeface="Times New Roman" panose="02020603050405020304" pitchFamily="18" charset="0"/>
              </a:rPr>
              <a:t>长度</a:t>
            </a:r>
            <a:r>
              <a:rPr sz="2400" b="1" dirty="0">
                <a:latin typeface="Times New Roman" panose="02020603050405020304" pitchFamily="18" charset="0"/>
                <a:sym typeface="+mn-ea"/>
              </a:rPr>
              <a:t>( i , j从0开始算）</a:t>
            </a:r>
            <a:endParaRPr sz="2400" b="1" dirty="0">
              <a:latin typeface="Times New Roman" panose="02020603050405020304" pitchFamily="18" charset="0"/>
              <a:sym typeface="+mn-ea"/>
            </a:endParaRPr>
          </a:p>
          <a:p>
            <a:pPr>
              <a:spcBef>
                <a:spcPct val="50000"/>
              </a:spcBef>
            </a:pPr>
            <a:r>
              <a:rPr lang="zh-CN" altLang="en-US" sz="2400" b="1" dirty="0">
                <a:latin typeface="宋体" panose="02010600030101010101" pitchFamily="2" charset="-122"/>
                <a:cs typeface="Times New Roman" panose="02020603050405020304" pitchFamily="18" charset="0"/>
                <a:sym typeface="+mn-ea"/>
              </a:rPr>
              <a:t>采用动态规划法，每考虑一个字符</a:t>
            </a:r>
            <a:r>
              <a:rPr lang="en-US" altLang="zh-CN" sz="2400" b="1" i="1" dirty="0">
                <a:latin typeface="宋体" panose="02010600030101010101" pitchFamily="2" charset="-122"/>
                <a:cs typeface="Times New Roman" panose="02020603050405020304" pitchFamily="18" charset="0"/>
                <a:sym typeface="+mn-ea"/>
              </a:rPr>
              <a:t>X</a:t>
            </a:r>
            <a:r>
              <a:rPr lang="en-US" altLang="zh-CN" sz="2400" b="1" dirty="0">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i</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或</a:t>
            </a:r>
            <a:r>
              <a:rPr lang="en-US" altLang="zh-CN" sz="2400" b="1" i="1" dirty="0">
                <a:latin typeface="宋体" panose="02010600030101010101" pitchFamily="2" charset="-122"/>
                <a:cs typeface="Times New Roman" panose="02020603050405020304" pitchFamily="18" charset="0"/>
                <a:sym typeface="+mn-ea"/>
              </a:rPr>
              <a:t>Y</a:t>
            </a:r>
            <a:r>
              <a:rPr lang="en-US" altLang="zh-CN" sz="2400" b="1" dirty="0">
                <a:latin typeface="宋体" panose="02010600030101010101" pitchFamily="2" charset="-122"/>
                <a:cs typeface="Times New Roman" panose="02020603050405020304" pitchFamily="18" charset="0"/>
                <a:sym typeface="+mn-ea"/>
              </a:rPr>
              <a:t>[</a:t>
            </a:r>
            <a:r>
              <a:rPr lang="en-US" altLang="zh-CN" sz="2400" b="1" i="1" dirty="0">
                <a:latin typeface="宋体" panose="02010600030101010101" pitchFamily="2" charset="-122"/>
                <a:cs typeface="Times New Roman" panose="02020603050405020304" pitchFamily="18" charset="0"/>
                <a:sym typeface="+mn-ea"/>
              </a:rPr>
              <a:t>j</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都为动态规划的一个阶段（共经历约</a:t>
            </a:r>
            <a:r>
              <a:rPr lang="en-US" altLang="zh-CN" sz="2400" b="1" i="1" dirty="0" err="1">
                <a:latin typeface="宋体" panose="02010600030101010101" pitchFamily="2" charset="-122"/>
                <a:cs typeface="Times New Roman" panose="02020603050405020304" pitchFamily="18" charset="0"/>
                <a:sym typeface="+mn-ea"/>
              </a:rPr>
              <a:t>m</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n</a:t>
            </a:r>
            <a:r>
              <a:rPr lang="zh-CN" altLang="en-US" sz="2400" b="1" dirty="0">
                <a:latin typeface="宋体" panose="02010600030101010101" pitchFamily="2" charset="-122"/>
                <a:cs typeface="Times New Roman" panose="02020603050405020304" pitchFamily="18" charset="0"/>
                <a:sym typeface="+mn-ea"/>
              </a:rPr>
              <a:t>个阶段）。</a:t>
            </a:r>
            <a:endParaRPr lang="zh-CN" altLang="en-US" sz="2400" b="1" dirty="0">
              <a:latin typeface="Times New Roman" panose="02020603050405020304" pitchFamily="18" charset="0"/>
              <a:sym typeface="+mn-ea"/>
            </a:endParaRPr>
          </a:p>
        </p:txBody>
      </p:sp>
      <p:sp>
        <p:nvSpPr>
          <p:cNvPr id="6" name="Rectangle 5"/>
          <p:cNvSpPr txBox="1">
            <a:spLocks noChangeArrowheads="1"/>
          </p:cNvSpPr>
          <p:nvPr/>
        </p:nvSpPr>
        <p:spPr bwMode="auto">
          <a:xfrm>
            <a:off x="1097756" y="188640"/>
            <a:ext cx="694848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第二步  确定</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状态</a:t>
            </a:r>
            <a:endParaRPr kumimoji="1" lang="zh-CN" altLang="en-US"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4" name="文本框 3"/>
          <p:cNvSpPr txBox="1"/>
          <p:nvPr/>
        </p:nvSpPr>
        <p:spPr>
          <a:xfrm>
            <a:off x="175895" y="1177290"/>
            <a:ext cx="6475095" cy="534035"/>
          </a:xfrm>
          <a:prstGeom prst="rect">
            <a:avLst/>
          </a:prstGeom>
          <a:noFill/>
        </p:spPr>
        <p:txBody>
          <a:bodyPr wrap="none" rtlCol="0">
            <a:spAutoFit/>
          </a:bodyPr>
          <a:p>
            <a:pPr marL="342900" indent="-342900" algn="l">
              <a:lnSpc>
                <a:spcPct val="120000"/>
              </a:lnSpc>
              <a:buFont typeface="Arial" panose="020B0604020202020204" pitchFamily="34" charset="0"/>
              <a:buChar char="•"/>
            </a:pPr>
            <a:r>
              <a:rPr lang="zh-CN" altLang="en-US" sz="2400" b="1" dirty="0">
                <a:latin typeface="Times New Roman" panose="02020603050405020304" pitchFamily="18" charset="0"/>
                <a:sym typeface="+mn-ea"/>
              </a:rPr>
              <a:t>输入序列为</a:t>
            </a:r>
            <a:r>
              <a:rPr lang="en-US" altLang="zh-CN" sz="2400" b="1" i="1" dirty="0">
                <a:latin typeface="Times New Roman" panose="02020603050405020304" pitchFamily="18" charset="0"/>
                <a:sym typeface="+mn-ea"/>
              </a:rPr>
              <a:t>X</a:t>
            </a:r>
            <a:r>
              <a:rPr lang="en-US" altLang="zh-CN" sz="2400" b="1" dirty="0">
                <a:latin typeface="Times New Roman" panose="02020603050405020304" pitchFamily="18" charset="0"/>
                <a:sym typeface="+mn-ea"/>
              </a:rPr>
              <a:t>={</a:t>
            </a:r>
            <a:r>
              <a:rPr lang="en-US" altLang="zh-CN" sz="2400" b="1" i="1" dirty="0">
                <a:latin typeface="Times New Roman" panose="02020603050405020304" pitchFamily="18" charset="0"/>
                <a:sym typeface="+mn-ea"/>
              </a:rPr>
              <a:t>x</a:t>
            </a:r>
            <a:r>
              <a:rPr lang="en-US" altLang="zh-CN" sz="2400" b="1" baseline="-25000" dirty="0">
                <a:latin typeface="Times New Roman" panose="02020603050405020304" pitchFamily="18" charset="0"/>
                <a:sym typeface="+mn-ea"/>
              </a:rPr>
              <a:t>1</a:t>
            </a:r>
            <a:r>
              <a:rPr lang="en-US" altLang="zh-CN" sz="2400" b="1" dirty="0">
                <a:latin typeface="Times New Roman" panose="02020603050405020304" pitchFamily="18" charset="0"/>
                <a:sym typeface="+mn-ea"/>
              </a:rPr>
              <a:t>, </a:t>
            </a:r>
            <a:r>
              <a:rPr lang="en-US" altLang="zh-CN" sz="2400" b="1" i="1" dirty="0">
                <a:latin typeface="Times New Roman" panose="02020603050405020304" pitchFamily="18" charset="0"/>
                <a:sym typeface="+mn-ea"/>
              </a:rPr>
              <a:t>x</a:t>
            </a:r>
            <a:r>
              <a:rPr lang="en-US" altLang="zh-CN" sz="2400" b="1" baseline="-25000" dirty="0">
                <a:latin typeface="Times New Roman" panose="02020603050405020304" pitchFamily="18" charset="0"/>
                <a:sym typeface="+mn-ea"/>
              </a:rPr>
              <a:t>2</a:t>
            </a:r>
            <a:r>
              <a:rPr lang="en-US" altLang="zh-CN" sz="2400" b="1" dirty="0">
                <a:latin typeface="Times New Roman" panose="02020603050405020304" pitchFamily="18" charset="0"/>
                <a:sym typeface="+mn-ea"/>
              </a:rPr>
              <a:t>,…, </a:t>
            </a:r>
            <a:r>
              <a:rPr lang="en-US" altLang="zh-CN" sz="2400" b="1" i="1" dirty="0" err="1">
                <a:latin typeface="Times New Roman" panose="02020603050405020304" pitchFamily="18" charset="0"/>
                <a:sym typeface="+mn-ea"/>
              </a:rPr>
              <a:t>x</a:t>
            </a:r>
            <a:r>
              <a:rPr lang="en-US" altLang="zh-CN" sz="2400" b="1" i="1" baseline="-25000" dirty="0" err="1">
                <a:latin typeface="Times New Roman" panose="02020603050405020304" pitchFamily="18" charset="0"/>
                <a:sym typeface="+mn-ea"/>
              </a:rPr>
              <a:t>m</a:t>
            </a:r>
            <a:r>
              <a:rPr lang="en-US" altLang="zh-CN" sz="2400" b="1" dirty="0">
                <a:latin typeface="Times New Roman" panose="02020603050405020304" pitchFamily="18" charset="0"/>
                <a:sym typeface="+mn-ea"/>
              </a:rPr>
              <a:t>}</a:t>
            </a:r>
            <a:r>
              <a:rPr lang="zh-CN" altLang="en-US" sz="2400" b="1" dirty="0">
                <a:latin typeface="Times New Roman" panose="02020603050405020304" pitchFamily="18" charset="0"/>
                <a:sym typeface="+mn-ea"/>
              </a:rPr>
              <a:t>和</a:t>
            </a:r>
            <a:r>
              <a:rPr lang="en-US" altLang="zh-CN" sz="2400" b="1" i="1" dirty="0">
                <a:latin typeface="Times New Roman" panose="02020603050405020304" pitchFamily="18" charset="0"/>
                <a:sym typeface="+mn-ea"/>
              </a:rPr>
              <a:t>Y</a:t>
            </a:r>
            <a:r>
              <a:rPr lang="en-US" altLang="zh-CN" sz="2400" b="1" dirty="0">
                <a:latin typeface="Times New Roman" panose="02020603050405020304" pitchFamily="18" charset="0"/>
                <a:sym typeface="+mn-ea"/>
              </a:rPr>
              <a:t>={</a:t>
            </a:r>
            <a:r>
              <a:rPr lang="en-US" altLang="zh-CN" sz="2400" b="1" i="1" dirty="0">
                <a:latin typeface="Times New Roman" panose="02020603050405020304" pitchFamily="18" charset="0"/>
                <a:sym typeface="+mn-ea"/>
              </a:rPr>
              <a:t>y</a:t>
            </a:r>
            <a:r>
              <a:rPr lang="en-US" altLang="zh-CN" sz="2400" b="1" baseline="-25000" dirty="0">
                <a:latin typeface="Times New Roman" panose="02020603050405020304" pitchFamily="18" charset="0"/>
                <a:sym typeface="+mn-ea"/>
              </a:rPr>
              <a:t>1</a:t>
            </a:r>
            <a:r>
              <a:rPr lang="en-US" altLang="zh-CN" sz="2400" b="1" dirty="0">
                <a:latin typeface="Times New Roman" panose="02020603050405020304" pitchFamily="18" charset="0"/>
                <a:sym typeface="+mn-ea"/>
              </a:rPr>
              <a:t>, </a:t>
            </a:r>
            <a:r>
              <a:rPr lang="en-US" altLang="zh-CN" sz="2400" b="1" i="1" dirty="0">
                <a:latin typeface="Times New Roman" panose="02020603050405020304" pitchFamily="18" charset="0"/>
                <a:sym typeface="+mn-ea"/>
              </a:rPr>
              <a:t>y</a:t>
            </a:r>
            <a:r>
              <a:rPr lang="en-US" altLang="zh-CN" sz="2400" b="1" baseline="-25000" dirty="0">
                <a:latin typeface="Times New Roman" panose="02020603050405020304" pitchFamily="18" charset="0"/>
                <a:sym typeface="+mn-ea"/>
              </a:rPr>
              <a:t>2</a:t>
            </a:r>
            <a:r>
              <a:rPr lang="en-US" altLang="zh-CN" sz="2400" b="1" dirty="0">
                <a:latin typeface="Times New Roman" panose="02020603050405020304" pitchFamily="18" charset="0"/>
                <a:sym typeface="+mn-ea"/>
              </a:rPr>
              <a:t>,…, </a:t>
            </a:r>
            <a:r>
              <a:rPr lang="en-US" altLang="zh-CN" sz="2400" b="1" i="1" dirty="0" err="1">
                <a:latin typeface="Times New Roman" panose="02020603050405020304" pitchFamily="18" charset="0"/>
                <a:sym typeface="+mn-ea"/>
              </a:rPr>
              <a:t>y</a:t>
            </a:r>
            <a:r>
              <a:rPr lang="en-US" altLang="zh-CN" sz="2400" b="1" i="1" baseline="-25000" dirty="0" err="1">
                <a:latin typeface="Times New Roman" panose="02020603050405020304" pitchFamily="18" charset="0"/>
                <a:sym typeface="+mn-ea"/>
              </a:rPr>
              <a:t>n</a:t>
            </a:r>
            <a:r>
              <a:rPr lang="en-US" altLang="zh-CN" sz="2400" b="1" dirty="0">
                <a:latin typeface="Times New Roman" panose="02020603050405020304" pitchFamily="18" charset="0"/>
                <a:sym typeface="+mn-ea"/>
              </a:rPr>
              <a:t>}</a:t>
            </a:r>
            <a:endParaRPr lang="en-US" altLang="zh-CN" sz="2400" b="1" dirty="0" smtClean="0">
              <a:latin typeface="Times New Roman" panose="02020603050405020304" pitchFamily="18" charset="0"/>
            </a:endParaRPr>
          </a:p>
        </p:txBody>
      </p:sp>
      <p:sp>
        <p:nvSpPr>
          <p:cNvPr id="5" name="文本框 4"/>
          <p:cNvSpPr txBox="1"/>
          <p:nvPr/>
        </p:nvSpPr>
        <p:spPr>
          <a:xfrm>
            <a:off x="283210" y="4453890"/>
            <a:ext cx="8644890" cy="534035"/>
          </a:xfrm>
          <a:prstGeom prst="rect">
            <a:avLst/>
          </a:prstGeom>
          <a:noFill/>
        </p:spPr>
        <p:txBody>
          <a:bodyPr wrap="none" rtlCol="0">
            <a:spAutoFit/>
          </a:bodyPr>
          <a:p>
            <a:pPr marL="342900" indent="-342900" algn="l">
              <a:lnSpc>
                <a:spcPct val="120000"/>
              </a:lnSpc>
              <a:buFont typeface="Arial" panose="020B0604020202020204" pitchFamily="34" charset="0"/>
              <a:buChar char="•"/>
            </a:pPr>
            <a:r>
              <a:rPr sz="2400" b="1" dirty="0">
                <a:latin typeface="Times New Roman" panose="02020603050405020304" pitchFamily="18" charset="0"/>
                <a:sym typeface="+mn-ea"/>
              </a:rPr>
              <a:t>假定 </a:t>
            </a:r>
            <a:r>
              <a:rPr lang="en-US" sz="2400" b="1" dirty="0">
                <a:latin typeface="Times New Roman" panose="02020603050405020304" pitchFamily="18" charset="0"/>
                <a:sym typeface="+mn-ea"/>
              </a:rPr>
              <a:t>m</a:t>
            </a:r>
            <a:r>
              <a:rPr sz="2400" b="1" dirty="0">
                <a:latin typeface="Times New Roman" panose="02020603050405020304" pitchFamily="18" charset="0"/>
                <a:sym typeface="+mn-ea"/>
              </a:rPr>
              <a:t>= strlen(</a:t>
            </a:r>
            <a:r>
              <a:rPr lang="en-US" sz="2400" b="1" dirty="0">
                <a:latin typeface="Times New Roman" panose="02020603050405020304" pitchFamily="18" charset="0"/>
                <a:sym typeface="+mn-ea"/>
              </a:rPr>
              <a:t>X</a:t>
            </a:r>
            <a:r>
              <a:rPr sz="2400" b="1" dirty="0">
                <a:latin typeface="Times New Roman" panose="02020603050405020304" pitchFamily="18" charset="0"/>
                <a:sym typeface="+mn-ea"/>
              </a:rPr>
              <a:t>),</a:t>
            </a:r>
            <a:r>
              <a:rPr lang="en-US" sz="2400" b="1" dirty="0">
                <a:latin typeface="Times New Roman" panose="02020603050405020304" pitchFamily="18" charset="0"/>
                <a:sym typeface="+mn-ea"/>
              </a:rPr>
              <a:t>n</a:t>
            </a:r>
            <a:r>
              <a:rPr sz="2400" b="1" dirty="0">
                <a:latin typeface="Times New Roman" panose="02020603050405020304" pitchFamily="18" charset="0"/>
                <a:sym typeface="+mn-ea"/>
              </a:rPr>
              <a:t>= strlen(</a:t>
            </a:r>
            <a:r>
              <a:rPr lang="en-US" sz="2400" b="1" dirty="0">
                <a:latin typeface="Times New Roman" panose="02020603050405020304" pitchFamily="18" charset="0"/>
                <a:sym typeface="+mn-ea"/>
              </a:rPr>
              <a:t>Y</a:t>
            </a:r>
            <a:r>
              <a:rPr sz="2400" b="1" dirty="0">
                <a:latin typeface="Times New Roman" panose="02020603050405020304" pitchFamily="18" charset="0"/>
                <a:sym typeface="+mn-ea"/>
              </a:rPr>
              <a:t>）</a:t>
            </a:r>
            <a:r>
              <a:rPr lang="zh-CN" sz="2400" b="1" dirty="0">
                <a:latin typeface="Times New Roman" panose="02020603050405020304" pitchFamily="18" charset="0"/>
                <a:sym typeface="+mn-ea"/>
              </a:rPr>
              <a:t>，</a:t>
            </a:r>
            <a:r>
              <a:rPr sz="2400" b="1" dirty="0">
                <a:latin typeface="Times New Roman" panose="02020603050405020304" pitchFamily="18" charset="0"/>
                <a:sym typeface="+mn-ea"/>
              </a:rPr>
              <a:t>那么题目就是要求 </a:t>
            </a:r>
            <a:r>
              <a:rPr sz="2400" b="1" dirty="0">
                <a:solidFill>
                  <a:srgbClr val="0000FF"/>
                </a:solidFill>
                <a:latin typeface="Times New Roman" panose="02020603050405020304" pitchFamily="18" charset="0"/>
                <a:sym typeface="+mn-ea"/>
              </a:rPr>
              <a:t>L(</a:t>
            </a:r>
            <a:r>
              <a:rPr lang="en-US" sz="2400" b="1" dirty="0">
                <a:solidFill>
                  <a:srgbClr val="0000FF"/>
                </a:solidFill>
                <a:latin typeface="Times New Roman" panose="02020603050405020304" pitchFamily="18" charset="0"/>
                <a:sym typeface="+mn-ea"/>
              </a:rPr>
              <a:t>m </a:t>
            </a:r>
            <a:r>
              <a:rPr sz="2400" b="1" dirty="0">
                <a:solidFill>
                  <a:srgbClr val="0000FF"/>
                </a:solidFill>
                <a:latin typeface="Times New Roman" panose="02020603050405020304" pitchFamily="18" charset="0"/>
                <a:sym typeface="+mn-ea"/>
              </a:rPr>
              <a:t>, </a:t>
            </a:r>
            <a:r>
              <a:rPr lang="en-US" sz="2400" b="1" dirty="0">
                <a:solidFill>
                  <a:srgbClr val="0000FF"/>
                </a:solidFill>
                <a:latin typeface="Times New Roman" panose="02020603050405020304" pitchFamily="18" charset="0"/>
                <a:sym typeface="+mn-ea"/>
              </a:rPr>
              <a:t>n</a:t>
            </a:r>
            <a:r>
              <a:rPr sz="2400" b="1" dirty="0">
                <a:solidFill>
                  <a:srgbClr val="0000FF"/>
                </a:solidFill>
                <a:latin typeface="Times New Roman" panose="02020603050405020304" pitchFamily="18" charset="0"/>
                <a:sym typeface="+mn-ea"/>
              </a:rPr>
              <a:t>)</a:t>
            </a:r>
            <a:endParaRPr lang="zh-CN" altLang="en-US" sz="2400" b="1" dirty="0">
              <a:solidFill>
                <a:srgbClr val="0000FF"/>
              </a:solidFill>
              <a:latin typeface="Times New Roman" panose="02020603050405020304" pitchFamily="18" charset="0"/>
              <a:sym typeface="+mn-ea"/>
            </a:endParaRPr>
          </a:p>
        </p:txBody>
      </p:sp>
      <p:sp>
        <p:nvSpPr>
          <p:cNvPr id="7" name="文本框 6"/>
          <p:cNvSpPr txBox="1"/>
          <p:nvPr/>
        </p:nvSpPr>
        <p:spPr>
          <a:xfrm>
            <a:off x="307975" y="3791585"/>
            <a:ext cx="4022725" cy="460375"/>
          </a:xfrm>
          <a:prstGeom prst="rect">
            <a:avLst/>
          </a:prstGeom>
          <a:noFill/>
        </p:spPr>
        <p:txBody>
          <a:bodyPr wrap="none" rtlCol="0">
            <a:spAutoFit/>
          </a:bodyPr>
          <a:p>
            <a:pPr marL="342900" indent="-342900" algn="l">
              <a:buFont typeface="Arial" panose="020B0604020202020204" pitchFamily="34" charset="0"/>
              <a:buChar char="•"/>
            </a:pPr>
            <a:r>
              <a:rPr sz="2400" b="1" dirty="0">
                <a:solidFill>
                  <a:srgbClr val="0000FF"/>
                </a:solidFill>
                <a:latin typeface="Times New Roman" panose="02020603050405020304" pitchFamily="18" charset="0"/>
                <a:sym typeface="+mn-ea"/>
              </a:rPr>
              <a:t>L( i , j ) 就是本题的“状态”</a:t>
            </a:r>
            <a:endParaRPr lang="zh-CN" altLang="en-US" sz="2400" b="1" dirty="0">
              <a:solidFill>
                <a:srgbClr val="0000FF"/>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2151"/>
                                        </p:tgtEl>
                                        <p:attrNameLst>
                                          <p:attrName>style.visibility</p:attrName>
                                        </p:attrNameLst>
                                      </p:cBhvr>
                                      <p:to>
                                        <p:strVal val="visible"/>
                                      </p:to>
                                    </p:set>
                                    <p:animEffect transition="in" filter="blinds(horizontal)">
                                      <p:cBhvr>
                                        <p:cTn id="7" dur="500"/>
                                        <p:tgtEl>
                                          <p:spTgt spid="2621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1" grpId="0" bldLvl="0" animBg="1" uiExpand="1"/>
      <p:bldP spid="7" grpId="0"/>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9" name="Text Box 5"/>
          <p:cNvSpPr txBox="1">
            <a:spLocks noChangeArrowheads="1"/>
          </p:cNvSpPr>
          <p:nvPr/>
        </p:nvSpPr>
        <p:spPr bwMode="auto">
          <a:xfrm>
            <a:off x="323528" y="1412776"/>
            <a:ext cx="8642226" cy="105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b="1" dirty="0">
                <a:latin typeface="宋体" panose="02010600030101010101" pitchFamily="2" charset="-122"/>
              </a:rPr>
              <a:t>初始子问题是当序列</a:t>
            </a:r>
            <a:r>
              <a:rPr lang="en-US" altLang="zh-CN" sz="2400" b="1" i="1" dirty="0">
                <a:latin typeface="宋体" panose="02010600030101010101" pitchFamily="2" charset="-122"/>
              </a:rPr>
              <a:t>X</a:t>
            </a:r>
            <a:r>
              <a:rPr lang="zh-CN" altLang="en-US" sz="2400" b="1" dirty="0">
                <a:latin typeface="宋体" panose="02010600030101010101" pitchFamily="2" charset="-122"/>
              </a:rPr>
              <a:t>和</a:t>
            </a:r>
            <a:r>
              <a:rPr lang="en-US" altLang="zh-CN" sz="2400" b="1" i="1" dirty="0">
                <a:latin typeface="宋体" panose="02010600030101010101" pitchFamily="2" charset="-122"/>
              </a:rPr>
              <a:t>Y</a:t>
            </a:r>
            <a:r>
              <a:rPr lang="zh-CN" altLang="en-US" sz="2400" b="1" dirty="0">
                <a:latin typeface="宋体" panose="02010600030101010101" pitchFamily="2" charset="-122"/>
              </a:rPr>
              <a:t>中有一个是空序列时，即：</a:t>
            </a:r>
            <a:endParaRPr lang="zh-CN" altLang="en-US" sz="2400" b="1" i="1" dirty="0">
              <a:latin typeface="宋体" panose="02010600030101010101" pitchFamily="2" charset="-122"/>
            </a:endParaRPr>
          </a:p>
          <a:p>
            <a:pPr algn="dist">
              <a:lnSpc>
                <a:spcPct val="130000"/>
              </a:lnSpc>
            </a:pP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(0, 0)=</a:t>
            </a: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(0, </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dirty="0">
                <a:latin typeface="Times New Roman" panose="02020603050405020304" pitchFamily="18" charset="0"/>
              </a:rPr>
              <a:t>, 0)=0        (1≤</a:t>
            </a:r>
            <a:r>
              <a:rPr lang="en-US" altLang="zh-CN" sz="2400" b="1" i="1" dirty="0">
                <a:latin typeface="Times New Roman" panose="02020603050405020304" pitchFamily="18" charset="0"/>
              </a:rPr>
              <a:t>i</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 1≤</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6" name="Rectangle 5"/>
          <p:cNvSpPr txBox="1">
            <a:spLocks noChangeArrowheads="1"/>
          </p:cNvSpPr>
          <p:nvPr/>
        </p:nvSpPr>
        <p:spPr bwMode="auto">
          <a:xfrm>
            <a:off x="1097756" y="188640"/>
            <a:ext cx="694848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三</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建立</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动态规划函数</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graphicFrame>
        <p:nvGraphicFramePr>
          <p:cNvPr id="2" name="对象 1"/>
          <p:cNvGraphicFramePr>
            <a:graphicFrameLocks noChangeAspect="1"/>
          </p:cNvGraphicFramePr>
          <p:nvPr/>
        </p:nvGraphicFramePr>
        <p:xfrm>
          <a:off x="323528" y="4205590"/>
          <a:ext cx="8421688" cy="1944688"/>
        </p:xfrm>
        <a:graphic>
          <a:graphicData uri="http://schemas.openxmlformats.org/presentationml/2006/ole">
            <mc:AlternateContent xmlns:mc="http://schemas.openxmlformats.org/markup-compatibility/2006">
              <mc:Choice xmlns:v="urn:schemas-microsoft-com:vml" Requires="v">
                <p:oleObj spid="_x0000_s268304" name="Equation" r:id="rId1" imgW="3479800" imgH="736600" progId="Equation.DSMT4">
                  <p:embed/>
                </p:oleObj>
              </mc:Choice>
              <mc:Fallback>
                <p:oleObj name="Equation" r:id="rId1" imgW="3479800" imgH="7366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205590"/>
                        <a:ext cx="842168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383540" y="3339574"/>
            <a:ext cx="4105274" cy="521970"/>
          </a:xfrm>
          <a:prstGeom prst="rect">
            <a:avLst/>
          </a:prstGeom>
        </p:spPr>
        <p:txBody>
          <a:bodyPr wrap="square">
            <a:spAutoFit/>
          </a:bodyPr>
          <a:lstStyle/>
          <a:p>
            <a:pPr lvl="0">
              <a:spcBef>
                <a:spcPct val="50000"/>
              </a:spcBef>
            </a:pPr>
            <a:r>
              <a:rPr lang="en-US" altLang="zh-CN" sz="2800" dirty="0">
                <a:solidFill>
                  <a:srgbClr val="3907F1"/>
                </a:solidFill>
                <a:latin typeface="Times New Roman" panose="02020603050405020304" pitchFamily="18" charset="0"/>
              </a:rPr>
              <a:t>LCS</a:t>
            </a:r>
            <a:r>
              <a:rPr lang="zh-CN" altLang="en-US" sz="2800" dirty="0">
                <a:solidFill>
                  <a:srgbClr val="3907F1"/>
                </a:solidFill>
                <a:latin typeface="Times New Roman" panose="02020603050405020304" pitchFamily="18" charset="0"/>
              </a:rPr>
              <a:t>的</a:t>
            </a:r>
            <a:r>
              <a:rPr lang="zh-CN" altLang="en-US" sz="2800" b="1" dirty="0">
                <a:solidFill>
                  <a:srgbClr val="3907F1"/>
                </a:solidFill>
                <a:latin typeface="Times New Roman" panose="02020603050405020304" pitchFamily="18" charset="0"/>
              </a:rPr>
              <a:t>动态规划函数： </a:t>
            </a:r>
            <a:endParaRPr lang="zh-CN" altLang="en-US" sz="2800" b="1" dirty="0">
              <a:solidFill>
                <a:srgbClr val="3907F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2" name="Rectangle 6"/>
          <p:cNvSpPr>
            <a:spLocks noGrp="1" noChangeArrowheads="1"/>
          </p:cNvSpPr>
          <p:nvPr>
            <p:ph type="body" idx="1"/>
          </p:nvPr>
        </p:nvSpPr>
        <p:spPr>
          <a:xfrm>
            <a:off x="251520" y="1268760"/>
            <a:ext cx="7920880"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b="1" dirty="0">
                <a:effectLst>
                  <a:outerShdw blurRad="38100" dist="38100" dir="2700000" algn="tl">
                    <a:srgbClr val="C0C0C0"/>
                  </a:outerShdw>
                </a:effectLst>
                <a:latin typeface="+mn-ea"/>
              </a:rPr>
              <a:t>基本</a:t>
            </a:r>
            <a:r>
              <a:rPr lang="zh-CN" altLang="en-US" b="1" dirty="0" smtClean="0">
                <a:effectLst>
                  <a:outerShdw blurRad="38100" dist="38100" dir="2700000" algn="tl">
                    <a:srgbClr val="C0C0C0"/>
                  </a:outerShdw>
                </a:effectLst>
                <a:latin typeface="+mn-ea"/>
              </a:rPr>
              <a:t>思想：</a:t>
            </a:r>
            <a:r>
              <a:rPr kumimoji="1" lang="zh-CN" altLang="en-US" b="1" dirty="0" smtClean="0">
                <a:effectLst>
                  <a:outerShdw blurRad="38100" dist="38100" dir="2700000" algn="tl">
                    <a:srgbClr val="C0C0C0"/>
                  </a:outerShdw>
                </a:effectLst>
                <a:latin typeface="华文行楷" panose="02010800040101010101" pitchFamily="2" charset="-122"/>
              </a:rPr>
              <a:t>自底向上</a:t>
            </a:r>
            <a:r>
              <a:rPr kumimoji="1" lang="zh-CN" altLang="en-US" b="1" dirty="0">
                <a:effectLst>
                  <a:outerShdw blurRad="38100" dist="38100" dir="2700000" algn="tl">
                    <a:srgbClr val="C0C0C0"/>
                  </a:outerShdw>
                </a:effectLst>
                <a:latin typeface="华文行楷" panose="02010800040101010101" pitchFamily="2" charset="-122"/>
              </a:rPr>
              <a:t>计算</a:t>
            </a:r>
            <a:r>
              <a:rPr kumimoji="1" lang="en-US" altLang="zh-CN" b="1" i="1" dirty="0">
                <a:effectLst>
                  <a:outerShdw blurRad="38100" dist="38100" dir="2700000" algn="tl">
                    <a:srgbClr val="C0C0C0"/>
                  </a:outerShdw>
                </a:effectLst>
                <a:latin typeface="Times New Roman" panose="02020603050405020304" pitchFamily="18" charset="0"/>
              </a:rPr>
              <a:t>LCS</a:t>
            </a:r>
            <a:r>
              <a:rPr kumimoji="1" lang="zh-CN" altLang="en-US" b="1" dirty="0">
                <a:effectLst>
                  <a:outerShdw blurRad="38100" dist="38100" dir="2700000" algn="tl">
                    <a:srgbClr val="C0C0C0"/>
                  </a:outerShdw>
                </a:effectLst>
                <a:latin typeface="华文行楷" panose="02010800040101010101" pitchFamily="2" charset="-122"/>
              </a:rPr>
              <a:t>的长度</a:t>
            </a:r>
            <a:endParaRPr kumimoji="1" lang="zh-CN" altLang="en-US" b="1" dirty="0">
              <a:effectLst>
                <a:outerShdw blurRad="38100" dist="38100" dir="2700000" algn="tl">
                  <a:srgbClr val="C0C0C0"/>
                </a:outerShdw>
              </a:effectLst>
              <a:latin typeface="华文行楷" panose="02010800040101010101" pitchFamily="2" charset="-122"/>
            </a:endParaRPr>
          </a:p>
          <a:p>
            <a:pPr algn="just">
              <a:defRPr/>
            </a:pPr>
            <a:endParaRPr kumimoji="1" lang="zh-CN" altLang="en-US" b="1" dirty="0">
              <a:effectLst>
                <a:outerShdw blurRad="38100" dist="38100" dir="2700000" algn="tl">
                  <a:srgbClr val="C0C0C0"/>
                </a:outerShdw>
              </a:effectLst>
              <a:latin typeface="华文行楷" panose="02010800040101010101" pitchFamily="2" charset="-122"/>
            </a:endParaRPr>
          </a:p>
          <a:p>
            <a:pPr lvl="1">
              <a:defRPr/>
            </a:pPr>
            <a:endParaRPr lang="zh-CN" altLang="en-US" sz="3600" b="1" dirty="0">
              <a:solidFill>
                <a:schemeClr val="accent1"/>
              </a:solidFill>
              <a:effectLst>
                <a:outerShdw blurRad="38100" dist="38100" dir="2700000" algn="tl">
                  <a:srgbClr val="C0C0C0"/>
                </a:outerShdw>
              </a:effectLst>
              <a:latin typeface="+mn-ea"/>
            </a:endParaRPr>
          </a:p>
        </p:txBody>
      </p:sp>
      <p:sp>
        <p:nvSpPr>
          <p:cNvPr id="679943" name="Rectangle 7"/>
          <p:cNvSpPr>
            <a:spLocks noChangeArrowheads="1"/>
          </p:cNvSpPr>
          <p:nvPr/>
        </p:nvSpPr>
        <p:spPr bwMode="auto">
          <a:xfrm>
            <a:off x="1835696" y="332656"/>
            <a:ext cx="5724525" cy="6334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kumimoji="1" lang="zh-CN" altLang="en-US" sz="4000" b="1" dirty="0">
              <a:solidFill>
                <a:srgbClr val="C00000"/>
              </a:solidFill>
              <a:effectLst>
                <a:outerShdw blurRad="38100" dist="38100" dir="2700000" algn="tl">
                  <a:srgbClr val="C0C0C0"/>
                </a:outerShdw>
              </a:effectLst>
              <a:latin typeface="华文行楷" panose="02010800040101010101" pitchFamily="2" charset="-122"/>
            </a:endParaRPr>
          </a:p>
        </p:txBody>
      </p:sp>
      <p:grpSp>
        <p:nvGrpSpPr>
          <p:cNvPr id="114693" name="Group 9"/>
          <p:cNvGrpSpPr/>
          <p:nvPr/>
        </p:nvGrpSpPr>
        <p:grpSpPr bwMode="auto">
          <a:xfrm>
            <a:off x="2330450" y="2636838"/>
            <a:ext cx="5626100" cy="2736850"/>
            <a:chOff x="1652" y="1344"/>
            <a:chExt cx="3357" cy="1406"/>
          </a:xfrm>
        </p:grpSpPr>
        <p:sp>
          <p:nvSpPr>
            <p:cNvPr id="679947" name="Text Box 11"/>
            <p:cNvSpPr txBox="1">
              <a:spLocks noChangeArrowheads="1"/>
            </p:cNvSpPr>
            <p:nvPr/>
          </p:nvSpPr>
          <p:spPr bwMode="auto">
            <a:xfrm>
              <a:off x="3376" y="1706"/>
              <a:ext cx="985"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a:solidFill>
                    <a:srgbClr val="0000CC"/>
                  </a:solidFill>
                  <a:effectLst>
                    <a:outerShdw blurRad="38100" dist="38100" dir="2700000" algn="tl">
                      <a:srgbClr val="C0C0C0"/>
                    </a:outerShdw>
                  </a:effectLst>
                  <a:latin typeface="Times New Roman" panose="02020603050405020304" pitchFamily="18" charset="0"/>
                </a:rPr>
                <a:t> </a:t>
              </a:r>
              <a:r>
                <a:rPr lang="en-US" altLang="zh-CN" sz="3200" b="1" i="1" dirty="0" smtClean="0">
                  <a:solidFill>
                    <a:srgbClr val="0000CC"/>
                  </a:solidFill>
                  <a:effectLst>
                    <a:outerShdw blurRad="38100" dist="38100" dir="2700000" algn="tl">
                      <a:srgbClr val="C0C0C0"/>
                    </a:outerShdw>
                  </a:effectLst>
                  <a:latin typeface="Times New Roman" panose="02020603050405020304" pitchFamily="18" charset="0"/>
                </a:rPr>
                <a:t>L[i-1][j]</a:t>
              </a:r>
              <a:endParaRPr lang="zh-CN" altLang="en-US" sz="3200" b="1" i="1"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9948" name="Text Box 12"/>
            <p:cNvSpPr txBox="1">
              <a:spLocks noChangeArrowheads="1"/>
            </p:cNvSpPr>
            <p:nvPr/>
          </p:nvSpPr>
          <p:spPr bwMode="auto">
            <a:xfrm>
              <a:off x="2152" y="2023"/>
              <a:ext cx="92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smtClean="0">
                  <a:solidFill>
                    <a:srgbClr val="0000CC"/>
                  </a:solidFill>
                  <a:effectLst>
                    <a:outerShdw blurRad="38100" dist="38100" dir="2700000" algn="tl">
                      <a:srgbClr val="C0C0C0"/>
                    </a:outerShdw>
                  </a:effectLst>
                  <a:latin typeface="Times New Roman" panose="02020603050405020304" pitchFamily="18" charset="0"/>
                </a:rPr>
                <a:t>L[i][j-1]</a:t>
              </a:r>
              <a:endParaRPr lang="zh-CN" altLang="en-US" sz="3200" b="1" i="1"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9949" name="Text Box 13"/>
            <p:cNvSpPr txBox="1">
              <a:spLocks noChangeArrowheads="1"/>
            </p:cNvSpPr>
            <p:nvPr/>
          </p:nvSpPr>
          <p:spPr bwMode="auto">
            <a:xfrm>
              <a:off x="3356" y="2023"/>
              <a:ext cx="78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a:solidFill>
                    <a:srgbClr val="0000CC"/>
                  </a:solidFill>
                  <a:effectLst>
                    <a:outerShdw blurRad="38100" dist="38100" dir="2700000" algn="tl">
                      <a:srgbClr val="C0C0C0"/>
                    </a:outerShdw>
                  </a:effectLst>
                  <a:latin typeface="Times New Roman" panose="02020603050405020304" pitchFamily="18" charset="0"/>
                </a:rPr>
                <a:t> </a:t>
              </a:r>
              <a:r>
                <a:rPr lang="en-US" altLang="zh-CN" sz="3200" b="1" i="1" dirty="0" smtClean="0">
                  <a:solidFill>
                    <a:srgbClr val="CC0099"/>
                  </a:solidFill>
                  <a:effectLst>
                    <a:outerShdw blurRad="38100" dist="38100" dir="2700000" algn="tl">
                      <a:srgbClr val="C0C0C0"/>
                    </a:outerShdw>
                  </a:effectLst>
                  <a:latin typeface="Times New Roman" panose="02020603050405020304" pitchFamily="18" charset="0"/>
                </a:rPr>
                <a:t>L[i][j]</a:t>
              </a:r>
              <a:endParaRPr lang="en-US" altLang="zh-CN" sz="3200" b="1" i="1" dirty="0" smtClean="0">
                <a:solidFill>
                  <a:srgbClr val="CC0099"/>
                </a:solidFill>
                <a:effectLst>
                  <a:outerShdw blurRad="38100" dist="38100" dir="2700000" algn="tl">
                    <a:srgbClr val="C0C0C0"/>
                  </a:outerShdw>
                </a:effectLst>
                <a:latin typeface="Times New Roman" panose="02020603050405020304" pitchFamily="18" charset="0"/>
              </a:endParaRPr>
            </a:p>
          </p:txBody>
        </p:sp>
        <p:sp>
          <p:nvSpPr>
            <p:cNvPr id="114698" name="Line 14"/>
            <p:cNvSpPr>
              <a:spLocks noChangeShapeType="1"/>
            </p:cNvSpPr>
            <p:nvPr/>
          </p:nvSpPr>
          <p:spPr bwMode="auto">
            <a:xfrm>
              <a:off x="1652" y="2069"/>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699" name="Line 15"/>
            <p:cNvSpPr>
              <a:spLocks noChangeShapeType="1"/>
            </p:cNvSpPr>
            <p:nvPr/>
          </p:nvSpPr>
          <p:spPr bwMode="auto">
            <a:xfrm>
              <a:off x="1652" y="1706"/>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00" name="Line 16"/>
            <p:cNvSpPr>
              <a:spLocks noChangeShapeType="1"/>
            </p:cNvSpPr>
            <p:nvPr/>
          </p:nvSpPr>
          <p:spPr bwMode="auto">
            <a:xfrm>
              <a:off x="1652" y="2432"/>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01" name="Line 17"/>
            <p:cNvSpPr>
              <a:spLocks noChangeShapeType="1"/>
            </p:cNvSpPr>
            <p:nvPr/>
          </p:nvSpPr>
          <p:spPr bwMode="auto">
            <a:xfrm>
              <a:off x="3331"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02" name="Line 18"/>
            <p:cNvSpPr>
              <a:spLocks noChangeShapeType="1"/>
            </p:cNvSpPr>
            <p:nvPr/>
          </p:nvSpPr>
          <p:spPr bwMode="auto">
            <a:xfrm>
              <a:off x="2106"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03" name="Line 19"/>
            <p:cNvSpPr>
              <a:spLocks noChangeShapeType="1"/>
            </p:cNvSpPr>
            <p:nvPr/>
          </p:nvSpPr>
          <p:spPr bwMode="auto">
            <a:xfrm>
              <a:off x="4329"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 name="Rectangle 5"/>
          <p:cNvSpPr txBox="1">
            <a:spLocks noChangeArrowheads="1"/>
          </p:cNvSpPr>
          <p:nvPr/>
        </p:nvSpPr>
        <p:spPr bwMode="auto">
          <a:xfrm>
            <a:off x="1835696" y="188913"/>
            <a:ext cx="47879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四</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填表</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Rectangle 3"/>
          <p:cNvSpPr>
            <a:spLocks noGrp="1" noChangeArrowheads="1"/>
          </p:cNvSpPr>
          <p:nvPr>
            <p:ph type="body" idx="1"/>
          </p:nvPr>
        </p:nvSpPr>
        <p:spPr>
          <a:xfrm>
            <a:off x="271463" y="1268413"/>
            <a:ext cx="2671762"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sz="3600" b="1" dirty="0">
                <a:effectLst>
                  <a:outerShdw blurRad="38100" dist="38100" dir="2700000" algn="tl">
                    <a:srgbClr val="C0C0C0"/>
                  </a:outerShdw>
                </a:effectLst>
                <a:latin typeface="+mn-ea"/>
              </a:rPr>
              <a:t>计算过程</a:t>
            </a:r>
            <a:endParaRPr lang="zh-CN" altLang="en-US" sz="3600" b="1" dirty="0">
              <a:effectLst>
                <a:outerShdw blurRad="38100" dist="38100" dir="2700000" algn="tl">
                  <a:srgbClr val="C0C0C0"/>
                </a:outerShdw>
              </a:effectLst>
              <a:latin typeface="+mn-ea"/>
            </a:endParaRPr>
          </a:p>
          <a:p>
            <a:pPr lvl="1">
              <a:defRPr/>
            </a:pPr>
            <a:endParaRPr lang="zh-CN" altLang="en-US" sz="3200" b="1" dirty="0">
              <a:solidFill>
                <a:schemeClr val="accent1"/>
              </a:solidFill>
              <a:effectLst>
                <a:outerShdw blurRad="38100" dist="38100" dir="2700000" algn="tl">
                  <a:srgbClr val="C0C0C0"/>
                </a:outerShdw>
              </a:effectLst>
              <a:latin typeface="+mn-ea"/>
            </a:endParaRPr>
          </a:p>
        </p:txBody>
      </p:sp>
      <p:sp>
        <p:nvSpPr>
          <p:cNvPr id="681031" name="Text Box 71"/>
          <p:cNvSpPr txBox="1">
            <a:spLocks noChangeArrowheads="1"/>
          </p:cNvSpPr>
          <p:nvPr/>
        </p:nvSpPr>
        <p:spPr bwMode="auto">
          <a:xfrm>
            <a:off x="1724025" y="2366963"/>
            <a:ext cx="1179513"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L[0,0</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2" name="Text Box 72"/>
          <p:cNvSpPr txBox="1">
            <a:spLocks noChangeArrowheads="1"/>
          </p:cNvSpPr>
          <p:nvPr/>
        </p:nvSpPr>
        <p:spPr bwMode="auto">
          <a:xfrm>
            <a:off x="2943225" y="2376488"/>
            <a:ext cx="1179513"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L[0,1</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3" name="Text Box 73"/>
          <p:cNvSpPr txBox="1">
            <a:spLocks noChangeArrowheads="1"/>
          </p:cNvSpPr>
          <p:nvPr/>
        </p:nvSpPr>
        <p:spPr bwMode="auto">
          <a:xfrm>
            <a:off x="5391150" y="2376488"/>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L[0,3</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4" name="Text Box 74"/>
          <p:cNvSpPr txBox="1">
            <a:spLocks noChangeArrowheads="1"/>
          </p:cNvSpPr>
          <p:nvPr/>
        </p:nvSpPr>
        <p:spPr bwMode="auto">
          <a:xfrm>
            <a:off x="4173538" y="2376488"/>
            <a:ext cx="1179512"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L[0,2</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5" name="Text Box 75"/>
          <p:cNvSpPr txBox="1">
            <a:spLocks noChangeArrowheads="1"/>
          </p:cNvSpPr>
          <p:nvPr/>
        </p:nvSpPr>
        <p:spPr bwMode="auto">
          <a:xfrm>
            <a:off x="6607175" y="2376488"/>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L[0,4</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6" name="Text Box 76"/>
          <p:cNvSpPr txBox="1">
            <a:spLocks noChangeArrowheads="1"/>
          </p:cNvSpPr>
          <p:nvPr/>
        </p:nvSpPr>
        <p:spPr bwMode="auto">
          <a:xfrm>
            <a:off x="1741488" y="3141663"/>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L[1,0</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7" name="Text Box 77"/>
          <p:cNvSpPr txBox="1">
            <a:spLocks noChangeArrowheads="1"/>
          </p:cNvSpPr>
          <p:nvPr/>
        </p:nvSpPr>
        <p:spPr bwMode="auto">
          <a:xfrm>
            <a:off x="1741488" y="3933825"/>
            <a:ext cx="1177925" cy="55403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L[2,0</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8" name="Text Box 78"/>
          <p:cNvSpPr txBox="1">
            <a:spLocks noChangeArrowheads="1"/>
          </p:cNvSpPr>
          <p:nvPr/>
        </p:nvSpPr>
        <p:spPr bwMode="auto">
          <a:xfrm>
            <a:off x="1741488" y="4725988"/>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L[3,0</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39" name="Text Box 79"/>
          <p:cNvSpPr txBox="1">
            <a:spLocks noChangeArrowheads="1"/>
          </p:cNvSpPr>
          <p:nvPr/>
        </p:nvSpPr>
        <p:spPr bwMode="auto">
          <a:xfrm>
            <a:off x="2957513" y="3141663"/>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L[1,1</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0" name="Text Box 80"/>
          <p:cNvSpPr txBox="1">
            <a:spLocks noChangeArrowheads="1"/>
          </p:cNvSpPr>
          <p:nvPr/>
        </p:nvSpPr>
        <p:spPr bwMode="auto">
          <a:xfrm>
            <a:off x="2957513" y="3933825"/>
            <a:ext cx="1177925" cy="55403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L[2,1</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1" name="Text Box 81"/>
          <p:cNvSpPr txBox="1">
            <a:spLocks noChangeArrowheads="1"/>
          </p:cNvSpPr>
          <p:nvPr/>
        </p:nvSpPr>
        <p:spPr bwMode="auto">
          <a:xfrm>
            <a:off x="2943225" y="4725988"/>
            <a:ext cx="1179513"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L[3,1</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2" name="Text Box 82"/>
          <p:cNvSpPr txBox="1">
            <a:spLocks noChangeArrowheads="1"/>
          </p:cNvSpPr>
          <p:nvPr/>
        </p:nvSpPr>
        <p:spPr bwMode="auto">
          <a:xfrm>
            <a:off x="4173538" y="3141663"/>
            <a:ext cx="1179512"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L[1,2</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3" name="Text Box 83"/>
          <p:cNvSpPr txBox="1">
            <a:spLocks noChangeArrowheads="1"/>
          </p:cNvSpPr>
          <p:nvPr/>
        </p:nvSpPr>
        <p:spPr bwMode="auto">
          <a:xfrm>
            <a:off x="5391150" y="3141663"/>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L[1,3</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4" name="Text Box 84"/>
          <p:cNvSpPr txBox="1">
            <a:spLocks noChangeArrowheads="1"/>
          </p:cNvSpPr>
          <p:nvPr/>
        </p:nvSpPr>
        <p:spPr bwMode="auto">
          <a:xfrm>
            <a:off x="6607175" y="3141663"/>
            <a:ext cx="1177925"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L[1,4</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5" name="Text Box 85"/>
          <p:cNvSpPr txBox="1">
            <a:spLocks noChangeArrowheads="1"/>
          </p:cNvSpPr>
          <p:nvPr/>
        </p:nvSpPr>
        <p:spPr bwMode="auto">
          <a:xfrm>
            <a:off x="4187825" y="3933825"/>
            <a:ext cx="1179513" cy="55403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L[2,2</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6" name="Text Box 86"/>
          <p:cNvSpPr txBox="1">
            <a:spLocks noChangeArrowheads="1"/>
          </p:cNvSpPr>
          <p:nvPr/>
        </p:nvSpPr>
        <p:spPr bwMode="auto">
          <a:xfrm>
            <a:off x="5403850" y="3933825"/>
            <a:ext cx="1179513" cy="55403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L[2,3</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7" name="Text Box 87"/>
          <p:cNvSpPr txBox="1">
            <a:spLocks noChangeArrowheads="1"/>
          </p:cNvSpPr>
          <p:nvPr/>
        </p:nvSpPr>
        <p:spPr bwMode="auto">
          <a:xfrm>
            <a:off x="6621463" y="3933825"/>
            <a:ext cx="1177925" cy="55403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L[2,4</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8" name="Text Box 88"/>
          <p:cNvSpPr txBox="1">
            <a:spLocks noChangeArrowheads="1"/>
          </p:cNvSpPr>
          <p:nvPr/>
        </p:nvSpPr>
        <p:spPr bwMode="auto">
          <a:xfrm>
            <a:off x="4187825" y="4751388"/>
            <a:ext cx="1179513"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L[3,2</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49" name="Text Box 89"/>
          <p:cNvSpPr txBox="1">
            <a:spLocks noChangeArrowheads="1"/>
          </p:cNvSpPr>
          <p:nvPr/>
        </p:nvSpPr>
        <p:spPr bwMode="auto">
          <a:xfrm>
            <a:off x="5403850" y="4725988"/>
            <a:ext cx="1179513" cy="55403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L[3,3</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50" name="Text Box 90"/>
          <p:cNvSpPr txBox="1">
            <a:spLocks noChangeArrowheads="1"/>
          </p:cNvSpPr>
          <p:nvPr/>
        </p:nvSpPr>
        <p:spPr bwMode="auto">
          <a:xfrm>
            <a:off x="6621463" y="4725988"/>
            <a:ext cx="1177925" cy="55403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000" b="1" i="1" dirty="0" smtClean="0">
                <a:effectLst>
                  <a:outerShdw blurRad="38100" dist="38100" dir="2700000" algn="tl">
                    <a:srgbClr val="FFFFFF"/>
                  </a:outerShdw>
                </a:effectLst>
                <a:latin typeface="Times New Roman" panose="02020603050405020304" pitchFamily="18" charset="0"/>
              </a:rPr>
              <a:t>L[3,4</a:t>
            </a:r>
            <a:r>
              <a:rPr lang="en-US" altLang="zh-CN" sz="3000" b="1" i="1" dirty="0">
                <a:effectLst>
                  <a:outerShdw blurRad="38100" dist="38100" dir="2700000" algn="tl">
                    <a:srgbClr val="FFFFFF"/>
                  </a:outerShdw>
                </a:effectLst>
                <a:latin typeface="Times New Roman" panose="02020603050405020304" pitchFamily="18" charset="0"/>
              </a:rPr>
              <a:t>]</a:t>
            </a:r>
            <a:endParaRPr lang="en-US" altLang="zh-CN" sz="3000" b="1" i="1" dirty="0">
              <a:effectLst>
                <a:outerShdw blurRad="38100" dist="38100" dir="2700000" algn="tl">
                  <a:srgbClr val="FFFFFF"/>
                </a:outerShdw>
              </a:effectLst>
              <a:latin typeface="Times New Roman" panose="02020603050405020304" pitchFamily="18" charset="0"/>
            </a:endParaRPr>
          </a:p>
        </p:txBody>
      </p:sp>
      <p:sp>
        <p:nvSpPr>
          <p:cNvPr id="681066" name="Line 106"/>
          <p:cNvSpPr>
            <a:spLocks noChangeShapeType="1"/>
          </p:cNvSpPr>
          <p:nvPr/>
        </p:nvSpPr>
        <p:spPr bwMode="auto">
          <a:xfrm>
            <a:off x="2266950" y="2276475"/>
            <a:ext cx="0"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1067" name="Line 107"/>
          <p:cNvSpPr>
            <a:spLocks noChangeShapeType="1"/>
          </p:cNvSpPr>
          <p:nvPr/>
        </p:nvSpPr>
        <p:spPr bwMode="auto">
          <a:xfrm>
            <a:off x="1563688" y="2565400"/>
            <a:ext cx="6337300" cy="71438"/>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1068" name="Line 108"/>
          <p:cNvSpPr>
            <a:spLocks noChangeShapeType="1"/>
          </p:cNvSpPr>
          <p:nvPr/>
        </p:nvSpPr>
        <p:spPr bwMode="auto">
          <a:xfrm>
            <a:off x="2908300" y="3429000"/>
            <a:ext cx="4927600" cy="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1069" name="Line 109"/>
          <p:cNvSpPr>
            <a:spLocks noChangeShapeType="1"/>
          </p:cNvSpPr>
          <p:nvPr/>
        </p:nvSpPr>
        <p:spPr bwMode="auto">
          <a:xfrm>
            <a:off x="2843213" y="4149725"/>
            <a:ext cx="5057775" cy="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1070" name="Line 110"/>
          <p:cNvSpPr>
            <a:spLocks noChangeShapeType="1"/>
          </p:cNvSpPr>
          <p:nvPr/>
        </p:nvSpPr>
        <p:spPr bwMode="auto">
          <a:xfrm>
            <a:off x="2843213" y="4941888"/>
            <a:ext cx="5057775" cy="7143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Rectangle 5"/>
          <p:cNvSpPr txBox="1">
            <a:spLocks noChangeArrowheads="1"/>
          </p:cNvSpPr>
          <p:nvPr/>
        </p:nvSpPr>
        <p:spPr bwMode="auto">
          <a:xfrm>
            <a:off x="1835696" y="188913"/>
            <a:ext cx="47879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四</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填表</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1050"/>
                                        </p:tgtEl>
                                        <p:attrNameLst>
                                          <p:attrName>style.visibility</p:attrName>
                                        </p:attrNameLst>
                                      </p:cBhvr>
                                      <p:to>
                                        <p:strVal val="visible"/>
                                      </p:to>
                                    </p:set>
                                    <p:animEffect transition="in" filter="wipe(down)">
                                      <p:cBhvr>
                                        <p:cTn id="7" dur="500"/>
                                        <p:tgtEl>
                                          <p:spTgt spid="681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1047"/>
                                        </p:tgtEl>
                                        <p:attrNameLst>
                                          <p:attrName>style.visibility</p:attrName>
                                        </p:attrNameLst>
                                      </p:cBhvr>
                                      <p:to>
                                        <p:strVal val="visible"/>
                                      </p:to>
                                    </p:set>
                                    <p:animEffect transition="in" filter="wipe(down)">
                                      <p:cBhvr>
                                        <p:cTn id="12" dur="500"/>
                                        <p:tgtEl>
                                          <p:spTgt spid="68104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81046"/>
                                        </p:tgtEl>
                                        <p:attrNameLst>
                                          <p:attrName>style.visibility</p:attrName>
                                        </p:attrNameLst>
                                      </p:cBhvr>
                                      <p:to>
                                        <p:strVal val="visible"/>
                                      </p:to>
                                    </p:set>
                                    <p:animEffect transition="in" filter="wipe(down)">
                                      <p:cBhvr>
                                        <p:cTn id="15" dur="500"/>
                                        <p:tgtEl>
                                          <p:spTgt spid="68104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81049"/>
                                        </p:tgtEl>
                                        <p:attrNameLst>
                                          <p:attrName>style.visibility</p:attrName>
                                        </p:attrNameLst>
                                      </p:cBhvr>
                                      <p:to>
                                        <p:strVal val="visible"/>
                                      </p:to>
                                    </p:set>
                                    <p:animEffect transition="in" filter="wipe(down)">
                                      <p:cBhvr>
                                        <p:cTn id="18" dur="500"/>
                                        <p:tgtEl>
                                          <p:spTgt spid="68104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1043"/>
                                        </p:tgtEl>
                                        <p:attrNameLst>
                                          <p:attrName>style.visibility</p:attrName>
                                        </p:attrNameLst>
                                      </p:cBhvr>
                                      <p:to>
                                        <p:strVal val="visible"/>
                                      </p:to>
                                    </p:set>
                                    <p:animEffect transition="in" filter="wipe(down)">
                                      <p:cBhvr>
                                        <p:cTn id="23" dur="500"/>
                                        <p:tgtEl>
                                          <p:spTgt spid="68104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1044"/>
                                        </p:tgtEl>
                                        <p:attrNameLst>
                                          <p:attrName>style.visibility</p:attrName>
                                        </p:attrNameLst>
                                      </p:cBhvr>
                                      <p:to>
                                        <p:strVal val="visible"/>
                                      </p:to>
                                    </p:set>
                                    <p:animEffect transition="in" filter="wipe(down)">
                                      <p:cBhvr>
                                        <p:cTn id="26" dur="500"/>
                                        <p:tgtEl>
                                          <p:spTgt spid="6810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81033"/>
                                        </p:tgtEl>
                                        <p:attrNameLst>
                                          <p:attrName>style.visibility</p:attrName>
                                        </p:attrNameLst>
                                      </p:cBhvr>
                                      <p:to>
                                        <p:strVal val="visible"/>
                                      </p:to>
                                    </p:set>
                                    <p:animEffect transition="in" filter="wipe(down)">
                                      <p:cBhvr>
                                        <p:cTn id="31" dur="500"/>
                                        <p:tgtEl>
                                          <p:spTgt spid="68103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81035"/>
                                        </p:tgtEl>
                                        <p:attrNameLst>
                                          <p:attrName>style.visibility</p:attrName>
                                        </p:attrNameLst>
                                      </p:cBhvr>
                                      <p:to>
                                        <p:strVal val="visible"/>
                                      </p:to>
                                    </p:set>
                                    <p:animEffect transition="in" filter="wipe(down)">
                                      <p:cBhvr>
                                        <p:cTn id="34" dur="500"/>
                                        <p:tgtEl>
                                          <p:spTgt spid="6810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81048"/>
                                        </p:tgtEl>
                                        <p:attrNameLst>
                                          <p:attrName>style.visibility</p:attrName>
                                        </p:attrNameLst>
                                      </p:cBhvr>
                                      <p:to>
                                        <p:strVal val="visible"/>
                                      </p:to>
                                    </p:set>
                                    <p:animEffect transition="in" filter="wipe(down)">
                                      <p:cBhvr>
                                        <p:cTn id="39" dur="500"/>
                                        <p:tgtEl>
                                          <p:spTgt spid="68104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81045"/>
                                        </p:tgtEl>
                                        <p:attrNameLst>
                                          <p:attrName>style.visibility</p:attrName>
                                        </p:attrNameLst>
                                      </p:cBhvr>
                                      <p:to>
                                        <p:strVal val="visible"/>
                                      </p:to>
                                    </p:set>
                                    <p:animEffect transition="in" filter="wipe(down)">
                                      <p:cBhvr>
                                        <p:cTn id="42" dur="500"/>
                                        <p:tgtEl>
                                          <p:spTgt spid="6810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81042"/>
                                        </p:tgtEl>
                                        <p:attrNameLst>
                                          <p:attrName>style.visibility</p:attrName>
                                        </p:attrNameLst>
                                      </p:cBhvr>
                                      <p:to>
                                        <p:strVal val="visible"/>
                                      </p:to>
                                    </p:set>
                                    <p:animEffect transition="in" filter="wipe(down)">
                                      <p:cBhvr>
                                        <p:cTn id="47" dur="500"/>
                                        <p:tgtEl>
                                          <p:spTgt spid="6810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81034"/>
                                        </p:tgtEl>
                                        <p:attrNameLst>
                                          <p:attrName>style.visibility</p:attrName>
                                        </p:attrNameLst>
                                      </p:cBhvr>
                                      <p:to>
                                        <p:strVal val="visible"/>
                                      </p:to>
                                    </p:set>
                                    <p:animEffect transition="in" filter="wipe(down)">
                                      <p:cBhvr>
                                        <p:cTn id="52" dur="500"/>
                                        <p:tgtEl>
                                          <p:spTgt spid="6810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81040"/>
                                        </p:tgtEl>
                                        <p:attrNameLst>
                                          <p:attrName>style.visibility</p:attrName>
                                        </p:attrNameLst>
                                      </p:cBhvr>
                                      <p:to>
                                        <p:strVal val="visible"/>
                                      </p:to>
                                    </p:set>
                                    <p:animEffect transition="in" filter="wipe(down)">
                                      <p:cBhvr>
                                        <p:cTn id="57" dur="500"/>
                                        <p:tgtEl>
                                          <p:spTgt spid="68104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81041"/>
                                        </p:tgtEl>
                                        <p:attrNameLst>
                                          <p:attrName>style.visibility</p:attrName>
                                        </p:attrNameLst>
                                      </p:cBhvr>
                                      <p:to>
                                        <p:strVal val="visible"/>
                                      </p:to>
                                    </p:set>
                                    <p:animEffect transition="in" filter="wipe(down)">
                                      <p:cBhvr>
                                        <p:cTn id="60" dur="500"/>
                                        <p:tgtEl>
                                          <p:spTgt spid="6810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81039"/>
                                        </p:tgtEl>
                                        <p:attrNameLst>
                                          <p:attrName>style.visibility</p:attrName>
                                        </p:attrNameLst>
                                      </p:cBhvr>
                                      <p:to>
                                        <p:strVal val="visible"/>
                                      </p:to>
                                    </p:set>
                                    <p:animEffect transition="in" filter="wipe(down)">
                                      <p:cBhvr>
                                        <p:cTn id="65" dur="500"/>
                                        <p:tgtEl>
                                          <p:spTgt spid="68103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81032"/>
                                        </p:tgtEl>
                                        <p:attrNameLst>
                                          <p:attrName>style.visibility</p:attrName>
                                        </p:attrNameLst>
                                      </p:cBhvr>
                                      <p:to>
                                        <p:strVal val="visible"/>
                                      </p:to>
                                    </p:set>
                                    <p:animEffect transition="in" filter="wipe(down)">
                                      <p:cBhvr>
                                        <p:cTn id="70" dur="500"/>
                                        <p:tgtEl>
                                          <p:spTgt spid="68103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81038"/>
                                        </p:tgtEl>
                                        <p:attrNameLst>
                                          <p:attrName>style.visibility</p:attrName>
                                        </p:attrNameLst>
                                      </p:cBhvr>
                                      <p:to>
                                        <p:strVal val="visible"/>
                                      </p:to>
                                    </p:set>
                                    <p:animEffect transition="in" filter="wipe(down)">
                                      <p:cBhvr>
                                        <p:cTn id="75" dur="500"/>
                                        <p:tgtEl>
                                          <p:spTgt spid="68103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681037"/>
                                        </p:tgtEl>
                                        <p:attrNameLst>
                                          <p:attrName>style.visibility</p:attrName>
                                        </p:attrNameLst>
                                      </p:cBhvr>
                                      <p:to>
                                        <p:strVal val="visible"/>
                                      </p:to>
                                    </p:set>
                                    <p:animEffect transition="in" filter="wipe(down)">
                                      <p:cBhvr>
                                        <p:cTn id="78" dur="500"/>
                                        <p:tgtEl>
                                          <p:spTgt spid="68103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681036"/>
                                        </p:tgtEl>
                                        <p:attrNameLst>
                                          <p:attrName>style.visibility</p:attrName>
                                        </p:attrNameLst>
                                      </p:cBhvr>
                                      <p:to>
                                        <p:strVal val="visible"/>
                                      </p:to>
                                    </p:set>
                                    <p:animEffect transition="in" filter="wipe(down)">
                                      <p:cBhvr>
                                        <p:cTn id="83" dur="500"/>
                                        <p:tgtEl>
                                          <p:spTgt spid="68103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681031"/>
                                        </p:tgtEl>
                                        <p:attrNameLst>
                                          <p:attrName>style.visibility</p:attrName>
                                        </p:attrNameLst>
                                      </p:cBhvr>
                                      <p:to>
                                        <p:strVal val="visible"/>
                                      </p:to>
                                    </p:set>
                                    <p:animEffect transition="in" filter="wipe(down)">
                                      <p:cBhvr>
                                        <p:cTn id="88" dur="500"/>
                                        <p:tgtEl>
                                          <p:spTgt spid="6810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81067"/>
                                        </p:tgtEl>
                                        <p:attrNameLst>
                                          <p:attrName>style.visibility</p:attrName>
                                        </p:attrNameLst>
                                      </p:cBhvr>
                                      <p:to>
                                        <p:strVal val="visible"/>
                                      </p:to>
                                    </p:set>
                                    <p:animEffect transition="in" filter="wipe(left)">
                                      <p:cBhvr>
                                        <p:cTn id="93" dur="500"/>
                                        <p:tgtEl>
                                          <p:spTgt spid="68106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681066"/>
                                        </p:tgtEl>
                                        <p:attrNameLst>
                                          <p:attrName>style.visibility</p:attrName>
                                        </p:attrNameLst>
                                      </p:cBhvr>
                                      <p:to>
                                        <p:strVal val="visible"/>
                                      </p:to>
                                    </p:set>
                                    <p:animEffect transition="in" filter="wipe(up)">
                                      <p:cBhvr>
                                        <p:cTn id="98" dur="500"/>
                                        <p:tgtEl>
                                          <p:spTgt spid="68106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81068"/>
                                        </p:tgtEl>
                                        <p:attrNameLst>
                                          <p:attrName>style.visibility</p:attrName>
                                        </p:attrNameLst>
                                      </p:cBhvr>
                                      <p:to>
                                        <p:strVal val="visible"/>
                                      </p:to>
                                    </p:set>
                                    <p:animEffect transition="in" filter="wipe(left)">
                                      <p:cBhvr>
                                        <p:cTn id="103" dur="500"/>
                                        <p:tgtEl>
                                          <p:spTgt spid="68106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681069"/>
                                        </p:tgtEl>
                                        <p:attrNameLst>
                                          <p:attrName>style.visibility</p:attrName>
                                        </p:attrNameLst>
                                      </p:cBhvr>
                                      <p:to>
                                        <p:strVal val="visible"/>
                                      </p:to>
                                    </p:set>
                                    <p:animEffect transition="in" filter="wipe(left)">
                                      <p:cBhvr>
                                        <p:cTn id="108" dur="500"/>
                                        <p:tgtEl>
                                          <p:spTgt spid="68106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681070"/>
                                        </p:tgtEl>
                                        <p:attrNameLst>
                                          <p:attrName>style.visibility</p:attrName>
                                        </p:attrNameLst>
                                      </p:cBhvr>
                                      <p:to>
                                        <p:strVal val="visible"/>
                                      </p:to>
                                    </p:set>
                                    <p:animEffect transition="in" filter="wipe(left)">
                                      <p:cBhvr>
                                        <p:cTn id="113" dur="500"/>
                                        <p:tgtEl>
                                          <p:spTgt spid="681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031" grpId="0" bldLvl="0" animBg="1"/>
      <p:bldP spid="681032" grpId="0" bldLvl="0" animBg="1"/>
      <p:bldP spid="681033" grpId="0" bldLvl="0" animBg="1"/>
      <p:bldP spid="681034" grpId="0" bldLvl="0" animBg="1"/>
      <p:bldP spid="681035" grpId="0" bldLvl="0" animBg="1"/>
      <p:bldP spid="681036" grpId="0" bldLvl="0" animBg="1"/>
      <p:bldP spid="681037" grpId="0" bldLvl="0" animBg="1"/>
      <p:bldP spid="681038" grpId="0" bldLvl="0" animBg="1"/>
      <p:bldP spid="681039" grpId="0" bldLvl="0" animBg="1"/>
      <p:bldP spid="681040" grpId="0" bldLvl="0" animBg="1"/>
      <p:bldP spid="681041" grpId="0" bldLvl="0" animBg="1"/>
      <p:bldP spid="681042" grpId="0" bldLvl="0" animBg="1"/>
      <p:bldP spid="681043" grpId="0" bldLvl="0" animBg="1"/>
      <p:bldP spid="681044" grpId="0" bldLvl="0" animBg="1"/>
      <p:bldP spid="681045" grpId="0" bldLvl="0" animBg="1"/>
      <p:bldP spid="681046" grpId="0" bldLvl="0" animBg="1"/>
      <p:bldP spid="681047" grpId="0" bldLvl="0" animBg="1"/>
      <p:bldP spid="681048" grpId="0" bldLvl="0" animBg="1"/>
      <p:bldP spid="681049" grpId="0" bldLvl="0" animBg="1"/>
      <p:bldP spid="681050" grpId="0" bldLvl="0" animBg="1"/>
      <p:bldP spid="681066" grpId="0" bldLvl="0" animBg="1"/>
      <p:bldP spid="681067" grpId="0" bldLvl="0" animBg="1"/>
      <p:bldP spid="681068" grpId="0" bldLvl="0" animBg="1"/>
      <p:bldP spid="681069" grpId="0" bldLvl="0" animBg="1"/>
      <p:bldP spid="681070"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p:cNvSpPr txBox="1">
            <a:spLocks noChangeArrowheads="1"/>
          </p:cNvSpPr>
          <p:nvPr/>
        </p:nvSpPr>
        <p:spPr bwMode="auto">
          <a:xfrm>
            <a:off x="395536" y="1286545"/>
            <a:ext cx="8568952" cy="433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400" b="1" dirty="0" smtClean="0">
                <a:solidFill>
                  <a:srgbClr val="0000FF"/>
                </a:solidFill>
                <a:latin typeface="宋体" panose="02010600030101010101" pitchFamily="2" charset="-122"/>
              </a:rPr>
              <a:t>填表顺序：行优先，每行从左到右。</a:t>
            </a:r>
            <a:endParaRPr kumimoji="1" lang="zh-CN" altLang="en-US" sz="2400" b="1" dirty="0" smtClean="0">
              <a:solidFill>
                <a:srgbClr val="0000FF"/>
              </a:solidFill>
              <a:latin typeface="宋体" panose="02010600030101010101" pitchFamily="2" charset="-122"/>
            </a:endParaRPr>
          </a:p>
          <a:p>
            <a:pPr algn="l">
              <a:spcBef>
                <a:spcPct val="50000"/>
              </a:spcBef>
            </a:pPr>
            <a:r>
              <a:rPr kumimoji="1" lang="zh-CN" altLang="en-US" sz="2400" b="1" dirty="0" smtClean="0">
                <a:solidFill>
                  <a:srgbClr val="0000FF"/>
                </a:solidFill>
                <a:latin typeface="宋体" panose="02010600030101010101" pitchFamily="2" charset="-122"/>
              </a:rPr>
              <a:t>因此求解过程可以分为</a:t>
            </a:r>
            <a:r>
              <a:rPr kumimoji="1" lang="en-US" altLang="zh-CN" sz="2400" b="1" i="1" dirty="0" smtClean="0">
                <a:solidFill>
                  <a:srgbClr val="0000FF"/>
                </a:solidFill>
                <a:latin typeface="宋体" panose="02010600030101010101" pitchFamily="2" charset="-122"/>
              </a:rPr>
              <a:t>m</a:t>
            </a:r>
            <a:r>
              <a:rPr kumimoji="1" lang="zh-CN" altLang="en-US" sz="2400" b="1" dirty="0" smtClean="0">
                <a:solidFill>
                  <a:srgbClr val="0000FF"/>
                </a:solidFill>
                <a:latin typeface="宋体" panose="02010600030101010101" pitchFamily="2" charset="-122"/>
              </a:rPr>
              <a:t>个阶段</a:t>
            </a:r>
            <a:r>
              <a:rPr kumimoji="1" lang="en-US" altLang="zh-CN" sz="2400" b="1" dirty="0" smtClean="0">
                <a:solidFill>
                  <a:srgbClr val="0000FF"/>
                </a:solidFill>
                <a:latin typeface="宋体" panose="02010600030101010101" pitchFamily="2" charset="-122"/>
              </a:rPr>
              <a:t>:</a:t>
            </a:r>
            <a:endParaRPr kumimoji="1" lang="en-US" altLang="zh-CN" sz="2400" b="1" dirty="0" smtClean="0">
              <a:solidFill>
                <a:srgbClr val="0000FF"/>
              </a:solidFill>
              <a:latin typeface="宋体" panose="02010600030101010101" pitchFamily="2" charset="-122"/>
            </a:endParaRPr>
          </a:p>
          <a:p>
            <a:pPr>
              <a:spcBef>
                <a:spcPct val="50000"/>
              </a:spcBef>
            </a:pPr>
            <a:r>
              <a:rPr kumimoji="1" lang="zh-CN" altLang="en-US" sz="2400" b="1" dirty="0" smtClean="0">
                <a:solidFill>
                  <a:schemeClr val="tx1"/>
                </a:solidFill>
                <a:latin typeface="宋体" panose="02010600030101010101" pitchFamily="2" charset="-122"/>
              </a:rPr>
              <a:t>第</a:t>
            </a:r>
            <a:r>
              <a:rPr kumimoji="1" lang="en-US" altLang="zh-CN" sz="2400" b="1" dirty="0" smtClean="0">
                <a:solidFill>
                  <a:schemeClr val="tx1"/>
                </a:solidFill>
                <a:latin typeface="宋体" panose="02010600030101010101" pitchFamily="2" charset="-122"/>
              </a:rPr>
              <a:t>1</a:t>
            </a:r>
            <a:r>
              <a:rPr kumimoji="1" lang="zh-CN" altLang="en-US" sz="2400" b="1" dirty="0" smtClean="0">
                <a:solidFill>
                  <a:schemeClr val="tx1"/>
                </a:solidFill>
                <a:latin typeface="宋体" panose="02010600030101010101" pitchFamily="2" charset="-122"/>
              </a:rPr>
              <a:t>阶段，按照动态规划函数计算</a:t>
            </a:r>
            <a:r>
              <a:rPr kumimoji="1" lang="en-US" altLang="zh-CN" sz="2400" b="1" i="1" dirty="0" smtClean="0">
                <a:solidFill>
                  <a:schemeClr val="tx1"/>
                </a:solidFill>
                <a:latin typeface="宋体" panose="02010600030101010101" pitchFamily="2" charset="-122"/>
              </a:rPr>
              <a:t>X</a:t>
            </a:r>
            <a:r>
              <a:rPr kumimoji="1" lang="en-US" altLang="zh-CN" sz="2400" b="1" baseline="-30000" dirty="0" smtClean="0">
                <a:solidFill>
                  <a:schemeClr val="tx1"/>
                </a:solidFill>
                <a:latin typeface="宋体" panose="02010600030101010101" pitchFamily="2" charset="-122"/>
              </a:rPr>
              <a:t>1</a:t>
            </a:r>
            <a:r>
              <a:rPr kumimoji="1" lang="zh-CN" altLang="en-US" sz="2400" b="1" dirty="0" smtClean="0">
                <a:solidFill>
                  <a:schemeClr val="tx1"/>
                </a:solidFill>
                <a:latin typeface="宋体" panose="02010600030101010101" pitchFamily="2" charset="-122"/>
              </a:rPr>
              <a:t>和</a:t>
            </a:r>
            <a:r>
              <a:rPr kumimoji="1" lang="en-US" altLang="zh-CN" sz="2400" b="1" i="1" dirty="0" err="1" smtClean="0">
                <a:solidFill>
                  <a:schemeClr val="tx1"/>
                </a:solidFill>
                <a:latin typeface="宋体" panose="02010600030101010101" pitchFamily="2" charset="-122"/>
              </a:rPr>
              <a:t>Y</a:t>
            </a:r>
            <a:r>
              <a:rPr kumimoji="1" lang="en-US" altLang="zh-CN" sz="2400" b="1" i="1" baseline="-30000" dirty="0" err="1" smtClean="0">
                <a:solidFill>
                  <a:schemeClr val="tx1"/>
                </a:solidFill>
                <a:latin typeface="宋体" panose="02010600030101010101" pitchFamily="2" charset="-122"/>
              </a:rPr>
              <a:t>j</a:t>
            </a:r>
            <a:r>
              <a:rPr kumimoji="1" lang="zh-CN" altLang="en-US" sz="2400" b="1" dirty="0" smtClean="0">
                <a:solidFill>
                  <a:schemeClr val="tx1"/>
                </a:solidFill>
                <a:latin typeface="宋体" panose="02010600030101010101" pitchFamily="2" charset="-122"/>
              </a:rPr>
              <a:t>的最长公共子序列长度</a:t>
            </a:r>
            <a:r>
              <a:rPr kumimoji="1" lang="en-US" altLang="zh-CN" sz="2400" b="1" dirty="0" smtClean="0">
                <a:solidFill>
                  <a:schemeClr val="tx1"/>
                </a:solidFill>
                <a:latin typeface="宋体" panose="02010600030101010101" pitchFamily="2" charset="-122"/>
              </a:rPr>
              <a:t>L[1][j]</a:t>
            </a:r>
            <a:r>
              <a:rPr kumimoji="1" lang="zh-CN" altLang="en-US" sz="2400" b="1" dirty="0" smtClean="0">
                <a:solidFill>
                  <a:schemeClr val="tx1"/>
                </a:solidFill>
                <a:latin typeface="宋体" panose="02010600030101010101" pitchFamily="2" charset="-122"/>
              </a:rPr>
              <a:t>（</a:t>
            </a:r>
            <a:r>
              <a:rPr kumimoji="1" lang="en-US" altLang="zh-CN" sz="2400" b="1" dirty="0" smtClean="0">
                <a:solidFill>
                  <a:schemeClr val="tx1"/>
                </a:solidFill>
                <a:latin typeface="宋体" panose="02010600030101010101" pitchFamily="2" charset="-122"/>
              </a:rPr>
              <a:t>1≤j≤n</a:t>
            </a:r>
            <a:r>
              <a:rPr kumimoji="1" lang="zh-CN" altLang="en-US" sz="2400" b="1" dirty="0" smtClean="0">
                <a:solidFill>
                  <a:schemeClr val="tx1"/>
                </a:solidFill>
                <a:latin typeface="宋体" panose="02010600030101010101" pitchFamily="2" charset="-122"/>
              </a:rPr>
              <a:t>）</a:t>
            </a:r>
            <a:endParaRPr kumimoji="1" lang="zh-CN" altLang="en-US" sz="2400" b="1" dirty="0" smtClean="0">
              <a:solidFill>
                <a:schemeClr val="tx1"/>
              </a:solidFill>
              <a:latin typeface="宋体" panose="02010600030101010101" pitchFamily="2" charset="-122"/>
            </a:endParaRPr>
          </a:p>
          <a:p>
            <a:pPr>
              <a:spcBef>
                <a:spcPct val="50000"/>
              </a:spcBef>
            </a:pPr>
            <a:r>
              <a:rPr kumimoji="1" lang="zh-CN" altLang="en-US" sz="2400" b="1" dirty="0" smtClean="0">
                <a:solidFill>
                  <a:schemeClr val="tx1"/>
                </a:solidFill>
                <a:latin typeface="宋体" panose="02010600030101010101" pitchFamily="2" charset="-122"/>
              </a:rPr>
              <a:t>第</a:t>
            </a:r>
            <a:r>
              <a:rPr kumimoji="1" lang="en-US" altLang="zh-CN" sz="2400" b="1" dirty="0" smtClean="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阶段，按照动态规划函数计算</a:t>
            </a:r>
            <a:r>
              <a:rPr kumimoji="1" lang="en-US" altLang="zh-CN" sz="2400" b="1" i="1" dirty="0" smtClean="0">
                <a:solidFill>
                  <a:schemeClr val="tx1"/>
                </a:solidFill>
                <a:latin typeface="宋体" panose="02010600030101010101" pitchFamily="2" charset="-122"/>
              </a:rPr>
              <a:t>X</a:t>
            </a:r>
            <a:r>
              <a:rPr kumimoji="1" lang="en-US" altLang="zh-CN" sz="2400" b="1" baseline="-30000" dirty="0" smtClean="0">
                <a:solidFill>
                  <a:schemeClr val="tx1"/>
                </a:solidFill>
                <a:latin typeface="宋体" panose="02010600030101010101" pitchFamily="2" charset="-122"/>
              </a:rPr>
              <a:t>2</a:t>
            </a:r>
            <a:r>
              <a:rPr kumimoji="1" lang="zh-CN" altLang="en-US" sz="2400" b="1" dirty="0" smtClean="0">
                <a:solidFill>
                  <a:schemeClr val="tx1"/>
                </a:solidFill>
                <a:latin typeface="宋体" panose="02010600030101010101" pitchFamily="2" charset="-122"/>
              </a:rPr>
              <a:t>和</a:t>
            </a:r>
            <a:r>
              <a:rPr kumimoji="1" lang="en-US" altLang="zh-CN" sz="2400" b="1" i="1" dirty="0" err="1" smtClean="0">
                <a:solidFill>
                  <a:schemeClr val="tx1"/>
                </a:solidFill>
                <a:latin typeface="宋体" panose="02010600030101010101" pitchFamily="2" charset="-122"/>
              </a:rPr>
              <a:t>Y</a:t>
            </a:r>
            <a:r>
              <a:rPr kumimoji="1" lang="en-US" altLang="zh-CN" sz="2400" b="1" i="1" baseline="-30000" dirty="0" err="1" smtClean="0">
                <a:solidFill>
                  <a:schemeClr val="tx1"/>
                </a:solidFill>
                <a:latin typeface="宋体" panose="02010600030101010101" pitchFamily="2" charset="-122"/>
              </a:rPr>
              <a:t>j</a:t>
            </a:r>
            <a:r>
              <a:rPr kumimoji="1" lang="zh-CN" altLang="en-US" sz="2400" b="1" dirty="0" smtClean="0">
                <a:solidFill>
                  <a:schemeClr val="tx1"/>
                </a:solidFill>
                <a:latin typeface="宋体" panose="02010600030101010101" pitchFamily="2" charset="-122"/>
              </a:rPr>
              <a:t>的最长公共子序列长度</a:t>
            </a:r>
            <a:r>
              <a:rPr kumimoji="1" lang="en-US" altLang="zh-CN" sz="2400" b="1" dirty="0" smtClean="0">
                <a:solidFill>
                  <a:schemeClr val="tx1"/>
                </a:solidFill>
                <a:latin typeface="宋体" panose="02010600030101010101" pitchFamily="2" charset="-122"/>
              </a:rPr>
              <a:t>L[2][j]</a:t>
            </a:r>
            <a:r>
              <a:rPr kumimoji="1" lang="zh-CN" altLang="en-US" sz="2400" b="1" dirty="0" smtClean="0">
                <a:solidFill>
                  <a:schemeClr val="tx1"/>
                </a:solidFill>
                <a:latin typeface="宋体" panose="02010600030101010101" pitchFamily="2" charset="-122"/>
              </a:rPr>
              <a:t>（</a:t>
            </a:r>
            <a:r>
              <a:rPr kumimoji="1" lang="en-US" altLang="zh-CN" sz="2400" b="1" dirty="0" smtClean="0">
                <a:solidFill>
                  <a:schemeClr val="tx1"/>
                </a:solidFill>
                <a:latin typeface="宋体" panose="02010600030101010101" pitchFamily="2" charset="-122"/>
              </a:rPr>
              <a:t>1≤j≤n</a:t>
            </a:r>
            <a:r>
              <a:rPr kumimoji="1" lang="zh-CN" altLang="en-US" sz="2400" b="1" dirty="0" smtClean="0">
                <a:solidFill>
                  <a:schemeClr val="tx1"/>
                </a:solidFill>
                <a:latin typeface="宋体" panose="02010600030101010101" pitchFamily="2" charset="-122"/>
              </a:rPr>
              <a:t>）</a:t>
            </a:r>
            <a:endParaRPr kumimoji="1" lang="zh-CN" altLang="en-US" sz="2400" b="1" dirty="0" smtClean="0">
              <a:solidFill>
                <a:schemeClr val="tx1"/>
              </a:solidFill>
              <a:latin typeface="宋体" panose="02010600030101010101" pitchFamily="2" charset="-122"/>
            </a:endParaRPr>
          </a:p>
          <a:p>
            <a:pPr>
              <a:spcBef>
                <a:spcPct val="50000"/>
              </a:spcBef>
            </a:pPr>
            <a:r>
              <a:rPr kumimoji="1" lang="zh-CN" altLang="en-US" sz="2400" b="1" dirty="0" smtClean="0">
                <a:solidFill>
                  <a:schemeClr val="tx1"/>
                </a:solidFill>
                <a:latin typeface="宋体" panose="02010600030101010101" pitchFamily="2" charset="-122"/>
              </a:rPr>
              <a:t>依此类推，最后在第</a:t>
            </a:r>
            <a:r>
              <a:rPr kumimoji="1" lang="en-US" altLang="zh-CN" sz="2400" b="1" i="1" dirty="0" smtClean="0">
                <a:solidFill>
                  <a:schemeClr val="tx1"/>
                </a:solidFill>
                <a:latin typeface="宋体" panose="02010600030101010101" pitchFamily="2" charset="-122"/>
              </a:rPr>
              <a:t>m</a:t>
            </a:r>
            <a:r>
              <a:rPr kumimoji="1" lang="zh-CN" altLang="en-US" sz="2400" b="1" dirty="0" smtClean="0">
                <a:solidFill>
                  <a:schemeClr val="tx1"/>
                </a:solidFill>
                <a:latin typeface="宋体" panose="02010600030101010101" pitchFamily="2" charset="-122"/>
              </a:rPr>
              <a:t>阶段，计算</a:t>
            </a:r>
            <a:r>
              <a:rPr kumimoji="1" lang="en-US" altLang="zh-CN" sz="2400" b="1" i="1" dirty="0" err="1" smtClean="0">
                <a:solidFill>
                  <a:schemeClr val="tx1"/>
                </a:solidFill>
                <a:latin typeface="宋体" panose="02010600030101010101" pitchFamily="2" charset="-122"/>
              </a:rPr>
              <a:t>X</a:t>
            </a:r>
            <a:r>
              <a:rPr kumimoji="1" lang="en-US" altLang="zh-CN" sz="2400" b="1" i="1" baseline="-30000" dirty="0" err="1" smtClean="0">
                <a:solidFill>
                  <a:schemeClr val="tx1"/>
                </a:solidFill>
                <a:latin typeface="宋体" panose="02010600030101010101" pitchFamily="2" charset="-122"/>
              </a:rPr>
              <a:t>m</a:t>
            </a:r>
            <a:r>
              <a:rPr kumimoji="1" lang="zh-CN" altLang="en-US" sz="2400" b="1" dirty="0" smtClean="0">
                <a:solidFill>
                  <a:schemeClr val="tx1"/>
                </a:solidFill>
                <a:latin typeface="宋体" panose="02010600030101010101" pitchFamily="2" charset="-122"/>
              </a:rPr>
              <a:t>和</a:t>
            </a:r>
            <a:r>
              <a:rPr kumimoji="1" lang="en-US" altLang="zh-CN" sz="2400" b="1" i="1" dirty="0" err="1" smtClean="0">
                <a:solidFill>
                  <a:schemeClr val="tx1"/>
                </a:solidFill>
                <a:latin typeface="宋体" panose="02010600030101010101" pitchFamily="2" charset="-122"/>
              </a:rPr>
              <a:t>Y</a:t>
            </a:r>
            <a:r>
              <a:rPr kumimoji="1" lang="en-US" altLang="zh-CN" sz="2400" b="1" i="1" baseline="-30000" dirty="0" err="1" smtClean="0">
                <a:solidFill>
                  <a:schemeClr val="tx1"/>
                </a:solidFill>
                <a:latin typeface="宋体" panose="02010600030101010101" pitchFamily="2" charset="-122"/>
              </a:rPr>
              <a:t>j</a:t>
            </a:r>
            <a:r>
              <a:rPr kumimoji="1" lang="zh-CN" altLang="en-US" sz="2400" b="1" dirty="0" smtClean="0">
                <a:solidFill>
                  <a:schemeClr val="tx1"/>
                </a:solidFill>
                <a:latin typeface="宋体" panose="02010600030101010101" pitchFamily="2" charset="-122"/>
              </a:rPr>
              <a:t>的最长公共子序列长度</a:t>
            </a:r>
            <a:r>
              <a:rPr kumimoji="1" lang="en-US" altLang="zh-CN" sz="2400" b="1" dirty="0" smtClean="0">
                <a:solidFill>
                  <a:schemeClr val="tx1"/>
                </a:solidFill>
                <a:latin typeface="宋体" panose="02010600030101010101" pitchFamily="2" charset="-122"/>
              </a:rPr>
              <a:t>L[m][j]</a:t>
            </a:r>
            <a:r>
              <a:rPr kumimoji="1" lang="zh-CN" altLang="en-US" sz="2400" b="1" dirty="0" smtClean="0">
                <a:solidFill>
                  <a:schemeClr val="tx1"/>
                </a:solidFill>
                <a:latin typeface="宋体" panose="02010600030101010101" pitchFamily="2" charset="-122"/>
              </a:rPr>
              <a:t>（</a:t>
            </a:r>
            <a:r>
              <a:rPr kumimoji="1" lang="en-US" altLang="zh-CN" sz="2400" b="1" dirty="0" smtClean="0">
                <a:solidFill>
                  <a:schemeClr val="tx1"/>
                </a:solidFill>
                <a:latin typeface="宋体" panose="02010600030101010101" pitchFamily="2" charset="-122"/>
              </a:rPr>
              <a:t>1≤j≤n</a:t>
            </a:r>
            <a:r>
              <a:rPr kumimoji="1" lang="zh-CN" altLang="en-US" sz="2400" b="1" dirty="0" smtClean="0">
                <a:solidFill>
                  <a:schemeClr val="tx1"/>
                </a:solidFill>
                <a:latin typeface="宋体" panose="02010600030101010101" pitchFamily="2" charset="-122"/>
              </a:rPr>
              <a:t>）</a:t>
            </a:r>
            <a:endParaRPr kumimoji="1" lang="zh-CN" altLang="en-US" sz="2400" b="1" dirty="0" smtClean="0">
              <a:solidFill>
                <a:schemeClr val="tx1"/>
              </a:solidFill>
              <a:latin typeface="宋体" panose="02010600030101010101" pitchFamily="2" charset="-122"/>
            </a:endParaRPr>
          </a:p>
          <a:p>
            <a:pPr>
              <a:spcBef>
                <a:spcPct val="50000"/>
              </a:spcBef>
            </a:pPr>
            <a:r>
              <a:rPr kumimoji="1" lang="zh-CN" altLang="en-US" sz="2400" b="1" dirty="0" smtClean="0">
                <a:solidFill>
                  <a:schemeClr val="tx1"/>
                </a:solidFill>
                <a:latin typeface="宋体" panose="02010600030101010101" pitchFamily="2" charset="-122"/>
              </a:rPr>
              <a:t>则</a:t>
            </a:r>
            <a:r>
              <a:rPr kumimoji="1" lang="en-US" altLang="zh-CN" sz="2400" b="1" dirty="0" smtClean="0">
                <a:solidFill>
                  <a:schemeClr val="tx1"/>
                </a:solidFill>
                <a:latin typeface="宋体" panose="02010600030101010101" pitchFamily="2" charset="-122"/>
              </a:rPr>
              <a:t>L[m][n]</a:t>
            </a:r>
            <a:r>
              <a:rPr kumimoji="1" lang="zh-CN" altLang="en-US" sz="2400" b="1" dirty="0" smtClean="0">
                <a:solidFill>
                  <a:schemeClr val="tx1"/>
                </a:solidFill>
                <a:latin typeface="宋体" panose="02010600030101010101" pitchFamily="2" charset="-122"/>
              </a:rPr>
              <a:t>就是序列</a:t>
            </a:r>
            <a:r>
              <a:rPr kumimoji="1" lang="en-US" altLang="zh-CN" sz="2400" b="1" i="1" dirty="0" err="1" smtClean="0">
                <a:solidFill>
                  <a:schemeClr val="tx1"/>
                </a:solidFill>
                <a:latin typeface="宋体" panose="02010600030101010101" pitchFamily="2" charset="-122"/>
              </a:rPr>
              <a:t>X</a:t>
            </a:r>
            <a:r>
              <a:rPr kumimoji="1" lang="en-US" altLang="zh-CN" sz="2400" b="1" i="1" baseline="-30000" dirty="0" err="1" smtClean="0">
                <a:solidFill>
                  <a:schemeClr val="tx1"/>
                </a:solidFill>
                <a:latin typeface="宋体" panose="02010600030101010101" pitchFamily="2" charset="-122"/>
              </a:rPr>
              <a:t>m</a:t>
            </a:r>
            <a:r>
              <a:rPr kumimoji="1" lang="zh-CN" altLang="en-US" sz="2400" b="1" dirty="0" smtClean="0">
                <a:solidFill>
                  <a:schemeClr val="tx1"/>
                </a:solidFill>
                <a:latin typeface="宋体" panose="02010600030101010101" pitchFamily="2" charset="-122"/>
              </a:rPr>
              <a:t>和</a:t>
            </a:r>
            <a:r>
              <a:rPr kumimoji="1" lang="en-US" altLang="zh-CN" sz="2400" b="1" i="1" dirty="0" err="1" smtClean="0">
                <a:solidFill>
                  <a:schemeClr val="tx1"/>
                </a:solidFill>
                <a:latin typeface="宋体" panose="02010600030101010101" pitchFamily="2" charset="-122"/>
              </a:rPr>
              <a:t>Y</a:t>
            </a:r>
            <a:r>
              <a:rPr kumimoji="1" lang="en-US" altLang="zh-CN" sz="2400" b="1" i="1" baseline="-30000" dirty="0" err="1" smtClean="0">
                <a:solidFill>
                  <a:schemeClr val="tx1"/>
                </a:solidFill>
                <a:latin typeface="宋体" panose="02010600030101010101" pitchFamily="2" charset="-122"/>
              </a:rPr>
              <a:t>n</a:t>
            </a:r>
            <a:r>
              <a:rPr kumimoji="1" lang="zh-CN" altLang="en-US" sz="2400" b="1" dirty="0" smtClean="0">
                <a:solidFill>
                  <a:schemeClr val="tx1"/>
                </a:solidFill>
                <a:latin typeface="宋体" panose="02010600030101010101" pitchFamily="2" charset="-122"/>
              </a:rPr>
              <a:t>的最长公共子序列的长度。 </a:t>
            </a:r>
            <a:endParaRPr kumimoji="1" lang="zh-CN" altLang="en-US" sz="2400" b="1" dirty="0" smtClean="0">
              <a:solidFill>
                <a:schemeClr val="tx1"/>
              </a:solidFill>
              <a:latin typeface="宋体" panose="02010600030101010101" pitchFamily="2" charset="-122"/>
            </a:endParaRPr>
          </a:p>
        </p:txBody>
      </p:sp>
      <p:sp>
        <p:nvSpPr>
          <p:cNvPr id="3" name="Rectangle 5"/>
          <p:cNvSpPr txBox="1">
            <a:spLocks noChangeArrowheads="1"/>
          </p:cNvSpPr>
          <p:nvPr/>
        </p:nvSpPr>
        <p:spPr bwMode="auto">
          <a:xfrm>
            <a:off x="1835696" y="188913"/>
            <a:ext cx="47879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四</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填表</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34290" y="67310"/>
            <a:ext cx="9085580" cy="673925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solidFill>
                  <a:srgbClr val="CC0099"/>
                </a:solidFill>
                <a:latin typeface="Times New Roman" panose="02020603050405020304" pitchFamily="18" charset="0"/>
                <a:ea typeface="楷体" panose="02010609060101010101" pitchFamily="49" charset="-122"/>
              </a:rPr>
              <a:t>lcslength</a:t>
            </a:r>
            <a:r>
              <a:rPr lang="en-US" altLang="zh-CN" sz="2400" b="1" dirty="0">
                <a:latin typeface="Times New Roman" panose="02020603050405020304" pitchFamily="18" charset="0"/>
                <a:ea typeface="楷体" panose="02010609060101010101" pitchFamily="49" charset="-122"/>
              </a:rPr>
              <a:t>(char *</a:t>
            </a:r>
            <a:r>
              <a:rPr lang="en-US" altLang="zh-CN" sz="2400" b="1" dirty="0" err="1">
                <a:latin typeface="Times New Roman" panose="02020603050405020304" pitchFamily="18" charset="0"/>
                <a:ea typeface="楷体" panose="02010609060101010101" pitchFamily="49" charset="-122"/>
              </a:rPr>
              <a:t>X,char</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Y,int</a:t>
            </a:r>
            <a:r>
              <a:rPr lang="en-US" altLang="zh-CN"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[][N])</a:t>
            </a:r>
            <a:endParaRPr lang="en-US" altLang="zh-CN" sz="2400" b="1" dirty="0">
              <a:latin typeface="Times New Roman" panose="02020603050405020304" pitchFamily="18" charset="0"/>
              <a:ea typeface="楷体" panose="02010609060101010101" pitchFamily="49" charset="-122"/>
            </a:endParaRPr>
          </a:p>
          <a:p>
            <a:r>
              <a:rPr lang="en-US" altLang="zh-CN" sz="2400" b="1" dirty="0">
                <a:latin typeface="Times New Roman" panose="02020603050405020304" pitchFamily="18" charset="0"/>
                <a:ea typeface="楷体" panose="02010609060101010101" pitchFamily="49" charset="-122"/>
              </a:rPr>
              <a:t>//</a:t>
            </a:r>
            <a:r>
              <a:rPr lang="zh-CN" altLang="nb-NO" sz="2400" b="1" dirty="0">
                <a:latin typeface="Times New Roman" panose="02020603050405020304" pitchFamily="18" charset="0"/>
                <a:ea typeface="楷体" panose="02010609060101010101" pitchFamily="49" charset="-122"/>
              </a:rPr>
              <a:t>求</a:t>
            </a:r>
            <a:r>
              <a:rPr lang="en-US" altLang="zh-CN" sz="2400" b="1" dirty="0">
                <a:latin typeface="Times New Roman" panose="02020603050405020304" pitchFamily="18" charset="0"/>
                <a:ea typeface="楷体" panose="02010609060101010101" pitchFamily="49" charset="-122"/>
              </a:rPr>
              <a:t>L[m][n]</a:t>
            </a:r>
            <a:r>
              <a:rPr lang="zh-CN" altLang="nb-NO" sz="2400" b="1" dirty="0">
                <a:latin typeface="Times New Roman" panose="02020603050405020304" pitchFamily="18" charset="0"/>
                <a:ea typeface="楷体" panose="02010609060101010101" pitchFamily="49" charset="-122"/>
              </a:rPr>
              <a:t>即最长公共子序列的长度</a:t>
            </a:r>
            <a:endParaRPr lang="zh-CN" altLang="nb-NO" sz="2400" b="1" dirty="0">
              <a:latin typeface="Times New Roman" panose="02020603050405020304" pitchFamily="18" charset="0"/>
              <a:ea typeface="楷体" panose="02010609060101010101" pitchFamily="49" charset="-122"/>
            </a:endParaRPr>
          </a:p>
          <a:p>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m=</a:t>
            </a:r>
            <a:r>
              <a:rPr lang="en-US" altLang="zh-CN" sz="2400" b="1" dirty="0" err="1">
                <a:latin typeface="Times New Roman" panose="02020603050405020304" pitchFamily="18" charset="0"/>
                <a:ea typeface="楷体" panose="02010609060101010101" pitchFamily="49" charset="-122"/>
              </a:rPr>
              <a:t>strlen</a:t>
            </a:r>
            <a:r>
              <a:rPr lang="en-US" altLang="zh-CN" sz="2400" b="1" dirty="0">
                <a:latin typeface="Times New Roman" panose="02020603050405020304" pitchFamily="18" charset="0"/>
                <a:ea typeface="楷体" panose="02010609060101010101" pitchFamily="49" charset="-122"/>
              </a:rPr>
              <a:t>(X),n=</a:t>
            </a:r>
            <a:r>
              <a:rPr lang="en-US" altLang="zh-CN" sz="2400" b="1" dirty="0" err="1">
                <a:latin typeface="Times New Roman" panose="02020603050405020304" pitchFamily="18" charset="0"/>
                <a:ea typeface="楷体" panose="02010609060101010101" pitchFamily="49" charset="-122"/>
              </a:rPr>
              <a:t>strlen</a:t>
            </a:r>
            <a:r>
              <a:rPr lang="en-US" altLang="zh-CN" sz="2400" b="1" dirty="0">
                <a:latin typeface="Times New Roman" panose="02020603050405020304" pitchFamily="18" charset="0"/>
                <a:ea typeface="楷体" panose="02010609060101010101" pitchFamily="49" charset="-122"/>
              </a:rPr>
              <a:t>(Y); //m</a:t>
            </a:r>
            <a:r>
              <a:rPr lang="zh-CN" altLang="nb-NO" sz="2400" b="1" dirty="0">
                <a:latin typeface="Times New Roman" panose="02020603050405020304" pitchFamily="18" charset="0"/>
                <a:ea typeface="楷体" panose="02010609060101010101" pitchFamily="49" charset="-122"/>
              </a:rPr>
              <a:t>为</a:t>
            </a:r>
            <a:r>
              <a:rPr lang="en-US" altLang="zh-CN" sz="2400" b="1" dirty="0">
                <a:latin typeface="Times New Roman" panose="02020603050405020304" pitchFamily="18" charset="0"/>
                <a:ea typeface="楷体" panose="02010609060101010101" pitchFamily="49" charset="-122"/>
              </a:rPr>
              <a:t>X</a:t>
            </a:r>
            <a:r>
              <a:rPr lang="zh-CN" altLang="nb-NO" sz="2400" b="1" dirty="0">
                <a:latin typeface="Times New Roman" panose="02020603050405020304" pitchFamily="18" charset="0"/>
                <a:ea typeface="楷体" panose="02010609060101010101" pitchFamily="49" charset="-122"/>
              </a:rPr>
              <a:t>的长度，</a:t>
            </a:r>
            <a:r>
              <a:rPr lang="en-US" altLang="zh-CN" sz="2400" b="1" dirty="0">
                <a:latin typeface="Times New Roman" panose="02020603050405020304" pitchFamily="18" charset="0"/>
                <a:ea typeface="楷体" panose="02010609060101010101" pitchFamily="49" charset="-122"/>
              </a:rPr>
              <a:t>n</a:t>
            </a:r>
            <a:r>
              <a:rPr lang="zh-CN" altLang="nb-NO" sz="2400" b="1" dirty="0">
                <a:latin typeface="Times New Roman" panose="02020603050405020304" pitchFamily="18" charset="0"/>
                <a:ea typeface="楷体" panose="02010609060101010101" pitchFamily="49" charset="-122"/>
              </a:rPr>
              <a:t>为</a:t>
            </a:r>
            <a:r>
              <a:rPr lang="en-US" altLang="zh-CN" sz="2400" b="1" dirty="0">
                <a:latin typeface="Times New Roman" panose="02020603050405020304" pitchFamily="18" charset="0"/>
                <a:ea typeface="楷体" panose="02010609060101010101" pitchFamily="49" charset="-122"/>
              </a:rPr>
              <a:t>Y</a:t>
            </a:r>
            <a:r>
              <a:rPr lang="zh-CN" altLang="nb-NO" sz="2400" b="1" dirty="0">
                <a:latin typeface="Times New Roman" panose="02020603050405020304" pitchFamily="18" charset="0"/>
                <a:ea typeface="楷体" panose="02010609060101010101" pitchFamily="49" charset="-122"/>
              </a:rPr>
              <a:t>的长度</a:t>
            </a:r>
            <a:endParaRPr lang="zh-CN" altLang="nb-NO"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i,j</a:t>
            </a:r>
            <a:r>
              <a:rPr lang="en-US" altLang="zh-CN"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for (</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0;i</a:t>
            </a:r>
            <a:r>
              <a:rPr lang="en-US" altLang="zh-CN" sz="2400" b="1" dirty="0">
                <a:latin typeface="Times New Roman" panose="02020603050405020304" pitchFamily="18" charset="0"/>
                <a:ea typeface="楷体" panose="02010609060101010101" pitchFamily="49" charset="-122"/>
              </a:rPr>
              <a:t>&lt;=</a:t>
            </a:r>
            <a:r>
              <a:rPr lang="en-US" altLang="zh-CN" sz="2400" b="1" dirty="0" err="1">
                <a:latin typeface="Times New Roman" panose="02020603050405020304" pitchFamily="18" charset="0"/>
                <a:ea typeface="楷体" panose="02010609060101010101" pitchFamily="49" charset="-122"/>
              </a:rPr>
              <a:t>m;i</a:t>
            </a:r>
            <a:r>
              <a:rPr lang="en-US" altLang="zh-CN"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err="1">
                <a:latin typeface="Times New Roman" panose="02020603050405020304" pitchFamily="18" charset="0"/>
                <a:ea typeface="楷体" panose="02010609060101010101" pitchFamily="49" charset="-122"/>
                <a:sym typeface="+mn-ea"/>
              </a:rPr>
              <a:t>i</a:t>
            </a:r>
            <a:r>
              <a:rPr lang="en-US" altLang="zh-CN" sz="2400" b="1" dirty="0">
                <a:latin typeface="Times New Roman" panose="02020603050405020304" pitchFamily="18" charset="0"/>
                <a:ea typeface="楷体" panose="02010609060101010101" pitchFamily="49" charset="-122"/>
                <a:sym typeface="+mn-ea"/>
              </a:rPr>
              <a:t>][0]=0;</a:t>
            </a:r>
            <a:r>
              <a:rPr lang="en-US" altLang="zh-CN" sz="2400" b="1" dirty="0" smtClean="0">
                <a:latin typeface="Times New Roman" panose="02020603050405020304" pitchFamily="18" charset="0"/>
                <a:ea typeface="楷体" panose="02010609060101010101" pitchFamily="49" charset="-122"/>
              </a:rPr>
              <a:t> //</a:t>
            </a:r>
            <a:r>
              <a:rPr lang="zh-CN" altLang="nb-NO" sz="2400" b="1" dirty="0">
                <a:latin typeface="Times New Roman" panose="02020603050405020304" pitchFamily="18" charset="0"/>
                <a:ea typeface="楷体" panose="02010609060101010101" pitchFamily="49" charset="-122"/>
              </a:rPr>
              <a:t>将</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][0]</a:t>
            </a:r>
            <a:r>
              <a:rPr lang="zh-CN" altLang="nb-NO" sz="2400" b="1" dirty="0">
                <a:latin typeface="Times New Roman" panose="02020603050405020304" pitchFamily="18" charset="0"/>
                <a:ea typeface="楷体" panose="02010609060101010101" pitchFamily="49" charset="-122"/>
              </a:rPr>
              <a:t>和</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[0][</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zh-CN" altLang="nb-NO" sz="2400" b="1" dirty="0">
                <a:latin typeface="Times New Roman" panose="02020603050405020304" pitchFamily="18" charset="0"/>
                <a:ea typeface="楷体" panose="02010609060101010101" pitchFamily="49" charset="-122"/>
              </a:rPr>
              <a:t>置为</a:t>
            </a:r>
            <a:r>
              <a:rPr lang="en-US" altLang="zh-CN" sz="2400" b="1" dirty="0">
                <a:latin typeface="Times New Roman" panose="02020603050405020304" pitchFamily="18" charset="0"/>
                <a:ea typeface="楷体" panose="02010609060101010101" pitchFamily="49" charset="-122"/>
              </a:rPr>
              <a:t>0,</a:t>
            </a:r>
            <a:r>
              <a:rPr lang="zh-CN" altLang="nb-NO" sz="2400" b="1" dirty="0">
                <a:latin typeface="Times New Roman" panose="02020603050405020304" pitchFamily="18" charset="0"/>
                <a:ea typeface="宋体" panose="02010600030101010101" pitchFamily="2" charset="-122"/>
              </a:rPr>
              <a:t>情况①</a:t>
            </a:r>
            <a:endParaRPr lang="zh-CN" altLang="nb-NO"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for (</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0;i</a:t>
            </a:r>
            <a:r>
              <a:rPr lang="en-US" altLang="zh-CN" sz="2400" b="1" dirty="0">
                <a:latin typeface="Times New Roman" panose="02020603050405020304" pitchFamily="18" charset="0"/>
                <a:ea typeface="楷体" panose="02010609060101010101" pitchFamily="49" charset="-122"/>
              </a:rPr>
              <a:t>&lt;=</a:t>
            </a:r>
            <a:r>
              <a:rPr lang="en-US" altLang="zh-CN" sz="2400" b="1" dirty="0" err="1">
                <a:latin typeface="Times New Roman" panose="02020603050405020304" pitchFamily="18" charset="0"/>
                <a:ea typeface="楷体" panose="02010609060101010101" pitchFamily="49" charset="-122"/>
              </a:rPr>
              <a:t>n;i</a:t>
            </a:r>
            <a:r>
              <a:rPr lang="en-US" altLang="zh-CN"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[0][</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]=0;</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for (</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1;i</a:t>
            </a:r>
            <a:r>
              <a:rPr lang="en-US" altLang="zh-CN" sz="2400" b="1" dirty="0">
                <a:latin typeface="Times New Roman" panose="02020603050405020304" pitchFamily="18" charset="0"/>
                <a:ea typeface="楷体" panose="02010609060101010101" pitchFamily="49" charset="-122"/>
              </a:rPr>
              <a:t>&lt;=</a:t>
            </a:r>
            <a:r>
              <a:rPr lang="en-US" altLang="zh-CN" sz="2400" b="1" dirty="0" err="1">
                <a:latin typeface="Times New Roman" panose="02020603050405020304" pitchFamily="18" charset="0"/>
                <a:ea typeface="楷体" panose="02010609060101010101" pitchFamily="49" charset="-122"/>
              </a:rPr>
              <a:t>m;i</a:t>
            </a:r>
            <a:r>
              <a:rPr lang="en-US" altLang="zh-CN"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for (j=</a:t>
            </a:r>
            <a:r>
              <a:rPr lang="en-US" altLang="zh-CN" sz="2400" b="1" dirty="0" err="1">
                <a:latin typeface="Times New Roman" panose="02020603050405020304" pitchFamily="18" charset="0"/>
                <a:ea typeface="楷体" panose="02010609060101010101" pitchFamily="49" charset="-122"/>
              </a:rPr>
              <a:t>1;j</a:t>
            </a:r>
            <a:r>
              <a:rPr lang="en-US" altLang="zh-CN" sz="2400" b="1" dirty="0">
                <a:latin typeface="Times New Roman" panose="02020603050405020304" pitchFamily="18" charset="0"/>
                <a:ea typeface="楷体" panose="02010609060101010101" pitchFamily="49" charset="-122"/>
              </a:rPr>
              <a:t>&lt;=</a:t>
            </a:r>
            <a:r>
              <a:rPr lang="en-US" altLang="zh-CN" sz="2400" b="1" dirty="0" err="1">
                <a:latin typeface="Times New Roman" panose="02020603050405020304" pitchFamily="18" charset="0"/>
                <a:ea typeface="楷体" panose="02010609060101010101" pitchFamily="49" charset="-122"/>
              </a:rPr>
              <a:t>n;j</a:t>
            </a:r>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　</a:t>
            </a:r>
            <a:r>
              <a:rPr lang="zh-CN" altLang="en-US" sz="2400" b="1" dirty="0" smtClean="0">
                <a:latin typeface="Times New Roman" panose="02020603050405020304" pitchFamily="18" charset="0"/>
                <a:ea typeface="楷体" panose="02010609060101010101" pitchFamily="49" charset="-122"/>
              </a:rPr>
              <a:t>  </a:t>
            </a:r>
            <a:r>
              <a:rPr lang="en-US" altLang="zh-CN" sz="2400" b="1" dirty="0" smtClean="0">
                <a:latin typeface="Times New Roman" panose="02020603050405020304" pitchFamily="18" charset="0"/>
                <a:ea typeface="楷体" panose="02010609060101010101" pitchFamily="49" charset="-122"/>
              </a:rPr>
              <a:t>//</a:t>
            </a:r>
            <a:r>
              <a:rPr lang="zh-CN" altLang="nb-NO" sz="2400" b="1" dirty="0">
                <a:latin typeface="Times New Roman" panose="02020603050405020304" pitchFamily="18" charset="0"/>
                <a:ea typeface="楷体" panose="02010609060101010101" pitchFamily="49" charset="-122"/>
              </a:rPr>
              <a:t>两重</a:t>
            </a:r>
            <a:r>
              <a:rPr lang="en-US" altLang="zh-CN" sz="2400" b="1" dirty="0">
                <a:latin typeface="Times New Roman" panose="02020603050405020304" pitchFamily="18" charset="0"/>
                <a:ea typeface="楷体" panose="02010609060101010101" pitchFamily="49" charset="-122"/>
              </a:rPr>
              <a:t>for</a:t>
            </a:r>
            <a:r>
              <a:rPr lang="zh-CN" altLang="nb-NO" sz="2400" b="1" dirty="0">
                <a:latin typeface="Times New Roman" panose="02020603050405020304" pitchFamily="18" charset="0"/>
                <a:ea typeface="楷体" panose="02010609060101010101" pitchFamily="49" charset="-122"/>
              </a:rPr>
              <a:t>循环处理</a:t>
            </a:r>
            <a:r>
              <a:rPr lang="en-US" altLang="zh-CN" sz="2400" b="1" dirty="0">
                <a:latin typeface="Times New Roman" panose="02020603050405020304" pitchFamily="18" charset="0"/>
                <a:ea typeface="楷体" panose="02010609060101010101" pitchFamily="49" charset="-122"/>
              </a:rPr>
              <a:t>X</a:t>
            </a:r>
            <a:r>
              <a:rPr lang="zh-CN" altLang="nb-NO"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Y</a:t>
            </a:r>
            <a:r>
              <a:rPr lang="zh-CN" altLang="nb-NO" sz="2400" b="1" dirty="0">
                <a:latin typeface="Times New Roman" panose="02020603050405020304" pitchFamily="18" charset="0"/>
                <a:ea typeface="楷体" panose="02010609060101010101" pitchFamily="49" charset="-122"/>
              </a:rPr>
              <a:t>的所有字符</a:t>
            </a:r>
            <a:endParaRPr lang="zh-CN" altLang="nb-NO"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	if (X[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-1]==Y[j-1])		</a:t>
            </a:r>
            <a:r>
              <a:rPr lang="en-US" altLang="zh-CN" sz="2400" b="1" dirty="0">
                <a:latin typeface="Times New Roman" panose="02020603050405020304" pitchFamily="18" charset="0"/>
                <a:ea typeface="宋体" panose="02010600030101010101" pitchFamily="2" charset="-122"/>
              </a:rPr>
              <a:t>//</a:t>
            </a:r>
            <a:r>
              <a:rPr lang="zh-CN" altLang="nb-NO" sz="2400" b="1" dirty="0">
                <a:latin typeface="Times New Roman" panose="02020603050405020304" pitchFamily="18" charset="0"/>
                <a:ea typeface="宋体" panose="02010600030101010101" pitchFamily="2" charset="-122"/>
              </a:rPr>
              <a:t>处理情况②</a:t>
            </a:r>
            <a:endParaRPr lang="zh-CN" altLang="nb-NO"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][j]=</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-1][j-1]+1;</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else				</a:t>
            </a:r>
            <a:r>
              <a:rPr lang="en-US" altLang="zh-CN" sz="2400" b="1" dirty="0" smtClean="0">
                <a:latin typeface="Times New Roman" panose="02020603050405020304" pitchFamily="18" charset="0"/>
                <a:ea typeface="宋体" panose="02010600030101010101" pitchFamily="2" charset="-122"/>
              </a:rPr>
              <a:t>//</a:t>
            </a:r>
            <a:r>
              <a:rPr lang="zh-CN" altLang="nb-NO" sz="2400" b="1" dirty="0">
                <a:latin typeface="Times New Roman" panose="02020603050405020304" pitchFamily="18" charset="0"/>
                <a:ea typeface="宋体" panose="02010600030101010101" pitchFamily="2" charset="-122"/>
              </a:rPr>
              <a:t>处理情况③</a:t>
            </a:r>
            <a:endParaRPr lang="zh-CN" altLang="nb-NO"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  if (c[</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-1][j]&gt;=</a:t>
            </a:r>
            <a:r>
              <a:rPr lang="en-US" altLang="zh-CN" sz="2400" b="1" dirty="0">
                <a:latin typeface="Times New Roman" panose="02020603050405020304" pitchFamily="18" charset="0"/>
                <a:ea typeface="楷体" panose="02010609060101010101" pitchFamily="49" charset="-122"/>
                <a:sym typeface="+mn-ea"/>
              </a:rPr>
              <a:t>L</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][j-1])</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sym typeface="+mn-ea"/>
              </a:rPr>
              <a:t>L</a:t>
            </a:r>
            <a:r>
              <a:rPr lang="nb-NO" altLang="zh-CN" sz="2400" b="1" dirty="0">
                <a:latin typeface="Times New Roman" panose="02020603050405020304" pitchFamily="18" charset="0"/>
                <a:ea typeface="楷体" panose="02010609060101010101" pitchFamily="49" charset="-122"/>
              </a:rPr>
              <a:t>[i][j]=</a:t>
            </a:r>
            <a:r>
              <a:rPr lang="en-US" altLang="zh-CN" sz="2400" b="1" dirty="0">
                <a:latin typeface="Times New Roman" panose="02020603050405020304" pitchFamily="18" charset="0"/>
                <a:ea typeface="楷体" panose="02010609060101010101" pitchFamily="49" charset="-122"/>
                <a:sym typeface="+mn-ea"/>
              </a:rPr>
              <a:t>L</a:t>
            </a:r>
            <a:r>
              <a:rPr lang="nb-NO" altLang="zh-CN" sz="2400" b="1" dirty="0">
                <a:latin typeface="Times New Roman" panose="02020603050405020304" pitchFamily="18" charset="0"/>
                <a:ea typeface="楷体" panose="02010609060101010101" pitchFamily="49" charset="-122"/>
              </a:rPr>
              <a:t>[i-1][j];</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else  </a:t>
            </a:r>
            <a:r>
              <a:rPr lang="en-US" altLang="zh-CN" sz="2400" b="1" dirty="0">
                <a:latin typeface="Times New Roman" panose="02020603050405020304" pitchFamily="18" charset="0"/>
                <a:ea typeface="楷体" panose="02010609060101010101" pitchFamily="49" charset="-122"/>
                <a:sym typeface="+mn-ea"/>
              </a:rPr>
              <a:t>L</a:t>
            </a:r>
            <a:r>
              <a:rPr lang="nb-NO" altLang="zh-CN" sz="2400" b="1" dirty="0">
                <a:latin typeface="Times New Roman" panose="02020603050405020304" pitchFamily="18" charset="0"/>
                <a:ea typeface="楷体" panose="02010609060101010101" pitchFamily="49" charset="-122"/>
              </a:rPr>
              <a:t>[i][j]=</a:t>
            </a:r>
            <a:r>
              <a:rPr lang="en-US" altLang="zh-CN" sz="2400" b="1" dirty="0">
                <a:latin typeface="Times New Roman" panose="02020603050405020304" pitchFamily="18" charset="0"/>
                <a:ea typeface="楷体" panose="02010609060101010101" pitchFamily="49" charset="-122"/>
                <a:sym typeface="+mn-ea"/>
              </a:rPr>
              <a:t>L</a:t>
            </a:r>
            <a:r>
              <a:rPr lang="nb-NO" altLang="zh-CN" sz="2400" b="1" dirty="0">
                <a:latin typeface="Times New Roman" panose="02020603050405020304" pitchFamily="18" charset="0"/>
                <a:ea typeface="楷体" panose="02010609060101010101" pitchFamily="49" charset="-122"/>
              </a:rPr>
              <a:t>[i][j-1];</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return </a:t>
            </a:r>
            <a:r>
              <a:rPr lang="en-US" altLang="zh-CN" sz="2400" b="1" dirty="0">
                <a:latin typeface="Times New Roman" panose="02020603050405020304" pitchFamily="18" charset="0"/>
                <a:ea typeface="楷体" panose="02010609060101010101" pitchFamily="49" charset="-122"/>
                <a:sym typeface="+mn-ea"/>
              </a:rPr>
              <a:t>L</a:t>
            </a:r>
            <a:r>
              <a:rPr lang="nb-NO" altLang="zh-CN" sz="2400" b="1" dirty="0">
                <a:latin typeface="Times New Roman" panose="02020603050405020304" pitchFamily="18" charset="0"/>
                <a:ea typeface="楷体" panose="02010609060101010101" pitchFamily="49" charset="-122"/>
              </a:rPr>
              <a:t>[m][n];</a:t>
            </a:r>
            <a:endParaRPr lang="nb-NO" altLang="zh-CN" sz="2400" b="1" dirty="0">
              <a:latin typeface="Times New Roman" panose="02020603050405020304" pitchFamily="18" charset="0"/>
              <a:ea typeface="楷体" panose="02010609060101010101" pitchFamily="49" charset="-122"/>
            </a:endParaRPr>
          </a:p>
          <a:p>
            <a:r>
              <a:rPr lang="nb-NO" altLang="zh-CN" sz="2400" b="1" dirty="0">
                <a:latin typeface="Times New Roman" panose="02020603050405020304" pitchFamily="18" charset="0"/>
                <a:ea typeface="楷体" panose="02010609060101010101" pitchFamily="49" charset="-122"/>
              </a:rPr>
              <a:t>}</a:t>
            </a:r>
            <a:endParaRPr lang="nb-NO" altLang="zh-CN" sz="2400" b="1"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1" name="Text Box 9"/>
          <p:cNvSpPr txBox="1">
            <a:spLocks noChangeArrowheads="1"/>
          </p:cNvSpPr>
          <p:nvPr/>
        </p:nvSpPr>
        <p:spPr bwMode="auto">
          <a:xfrm>
            <a:off x="20320" y="1288415"/>
            <a:ext cx="9103995" cy="4627880"/>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#define N 1000</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char X[N];</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char Y[N];</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int L[N][N];</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int main() </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     </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     while( cin &gt;&gt; X&gt;&gt; Y )</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	cout&lt;&lt; </a:t>
            </a:r>
            <a:r>
              <a:rPr lang="en-US" altLang="zh-CN" sz="2400" b="1" dirty="0" err="1">
                <a:solidFill>
                  <a:srgbClr val="CC0099"/>
                </a:solidFill>
                <a:latin typeface="Times New Roman" panose="02020603050405020304" pitchFamily="18" charset="0"/>
                <a:ea typeface="楷体" panose="02010609060101010101" pitchFamily="49" charset="-122"/>
                <a:sym typeface="+mn-ea"/>
              </a:rPr>
              <a:t>lcslength</a:t>
            </a:r>
            <a:r>
              <a:rPr lang="en-US" altLang="zh-CN" sz="2400" b="1" dirty="0">
                <a:latin typeface="Times New Roman" panose="02020603050405020304" pitchFamily="18" charset="0"/>
                <a:ea typeface="楷体" panose="02010609060101010101" pitchFamily="49" charset="-122"/>
                <a:sym typeface="+mn-ea"/>
              </a:rPr>
              <a:t>(</a:t>
            </a:r>
            <a:r>
              <a:rPr lang="en-US" altLang="zh-CN" sz="2400" b="1" dirty="0" err="1">
                <a:latin typeface="Times New Roman" panose="02020603050405020304" pitchFamily="18" charset="0"/>
                <a:ea typeface="楷体" panose="02010609060101010101" pitchFamily="49" charset="-122"/>
                <a:sym typeface="+mn-ea"/>
              </a:rPr>
              <a:t>X,Y,</a:t>
            </a:r>
            <a:r>
              <a:rPr lang="en-US" altLang="zh-CN" sz="2400" b="1" dirty="0">
                <a:latin typeface="Times New Roman" panose="02020603050405020304" pitchFamily="18" charset="0"/>
                <a:ea typeface="楷体" panose="02010609060101010101" pitchFamily="49" charset="-122"/>
                <a:sym typeface="+mn-ea"/>
              </a:rPr>
              <a:t>L);</a:t>
            </a:r>
            <a:endParaRPr lang="en-US" altLang="zh-CN" sz="2400" b="1" dirty="0">
              <a:latin typeface="Times New Roman" panose="02020603050405020304" pitchFamily="18" charset="0"/>
              <a:ea typeface="楷体" panose="02010609060101010101" pitchFamily="49" charset="-122"/>
              <a:sym typeface="+mn-ea"/>
            </a:endParaRPr>
          </a:p>
          <a:p>
            <a:pPr lvl="1"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return 0;</a:t>
            </a:r>
            <a:endParaRPr lang="en-US" altLang="zh-CN" sz="2400" b="1" dirty="0" err="1">
              <a:solidFill>
                <a:schemeClr val="tx1"/>
              </a:solidFill>
              <a:latin typeface="Times New Roman" panose="02020603050405020304" pitchFamily="18" charset="0"/>
              <a:ea typeface="宋体" panose="02010600030101010101" pitchFamily="2" charset="-122"/>
            </a:endParaRPr>
          </a:p>
          <a:p>
            <a:pPr algn="just" eaLnBrk="0" hangingPunct="0">
              <a:lnSpc>
                <a:spcPct val="95000"/>
              </a:lnSpc>
            </a:pPr>
            <a:r>
              <a:rPr lang="en-US" altLang="zh-CN" sz="2400" b="1" dirty="0" err="1">
                <a:solidFill>
                  <a:schemeClr val="tx1"/>
                </a:solidFill>
                <a:latin typeface="Times New Roman" panose="02020603050405020304" pitchFamily="18" charset="0"/>
                <a:ea typeface="宋体" panose="02010600030101010101" pitchFamily="2" charset="-122"/>
              </a:rPr>
              <a:t>}</a:t>
            </a:r>
            <a:endParaRPr lang="en-US" altLang="zh-CN" sz="2400" b="1" dirty="0" err="1">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401">
                                            <p:txEl>
                                              <p:pRg st="1" end="1"/>
                                            </p:txEl>
                                          </p:spTgt>
                                        </p:tgtEl>
                                        <p:attrNameLst>
                                          <p:attrName>style.visibility</p:attrName>
                                        </p:attrNameLst>
                                      </p:cBhvr>
                                      <p:to>
                                        <p:strVal val="visible"/>
                                      </p:to>
                                    </p:set>
                                    <p:animEffect transition="in" filter="blinds(horizontal)">
                                      <p:cBhvr>
                                        <p:cTn id="7" dur="500"/>
                                        <p:tgtEl>
                                          <p:spTgt spid="594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401">
                                            <p:txEl>
                                              <p:pRg st="0" end="0"/>
                                            </p:txEl>
                                          </p:spTgt>
                                        </p:tgtEl>
                                        <p:attrNameLst>
                                          <p:attrName>style.visibility</p:attrName>
                                        </p:attrNameLst>
                                      </p:cBhvr>
                                      <p:to>
                                        <p:strVal val="visible"/>
                                      </p:to>
                                    </p:set>
                                    <p:animEffect transition="in" filter="blinds(horizontal)">
                                      <p:cBhvr>
                                        <p:cTn id="12" dur="500"/>
                                        <p:tgtEl>
                                          <p:spTgt spid="594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401">
                                            <p:txEl>
                                              <p:pRg st="2" end="2"/>
                                            </p:txEl>
                                          </p:spTgt>
                                        </p:tgtEl>
                                        <p:attrNameLst>
                                          <p:attrName>style.visibility</p:attrName>
                                        </p:attrNameLst>
                                      </p:cBhvr>
                                      <p:to>
                                        <p:strVal val="visible"/>
                                      </p:to>
                                    </p:set>
                                    <p:animEffect transition="in" filter="blinds(horizontal)">
                                      <p:cBhvr>
                                        <p:cTn id="17" dur="500"/>
                                        <p:tgtEl>
                                          <p:spTgt spid="594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401">
                                            <p:txEl>
                                              <p:pRg st="3" end="3"/>
                                            </p:txEl>
                                          </p:spTgt>
                                        </p:tgtEl>
                                        <p:attrNameLst>
                                          <p:attrName>style.visibility</p:attrName>
                                        </p:attrNameLst>
                                      </p:cBhvr>
                                      <p:to>
                                        <p:strVal val="visible"/>
                                      </p:to>
                                    </p:set>
                                    <p:animEffect transition="in" filter="blinds(horizontal)">
                                      <p:cBhvr>
                                        <p:cTn id="22" dur="500"/>
                                        <p:tgtEl>
                                          <p:spTgt spid="594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401">
                                            <p:txEl>
                                              <p:pRg st="4" end="4"/>
                                            </p:txEl>
                                          </p:spTgt>
                                        </p:tgtEl>
                                        <p:attrNameLst>
                                          <p:attrName>style.visibility</p:attrName>
                                        </p:attrNameLst>
                                      </p:cBhvr>
                                      <p:to>
                                        <p:strVal val="visible"/>
                                      </p:to>
                                    </p:set>
                                    <p:animEffect transition="in" filter="blinds(horizontal)">
                                      <p:cBhvr>
                                        <p:cTn id="27" dur="500"/>
                                        <p:tgtEl>
                                          <p:spTgt spid="594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401">
                                            <p:txEl>
                                              <p:pRg st="8" end="8"/>
                                            </p:txEl>
                                          </p:spTgt>
                                        </p:tgtEl>
                                        <p:attrNameLst>
                                          <p:attrName>style.visibility</p:attrName>
                                        </p:attrNameLst>
                                      </p:cBhvr>
                                      <p:to>
                                        <p:strVal val="visible"/>
                                      </p:to>
                                    </p:set>
                                    <p:animEffect transition="in" filter="blinds(horizontal)">
                                      <p:cBhvr>
                                        <p:cTn id="32" dur="500"/>
                                        <p:tgtEl>
                                          <p:spTgt spid="594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101600" y="1167130"/>
            <a:ext cx="8947150" cy="2091690"/>
          </a:xfrm>
          <a:prstGeom prst="rect">
            <a:avLst/>
          </a:prstGeom>
          <a:noFill/>
          <a:ln w="38100" algn="ctr">
            <a:noFill/>
            <a:miter lim="800000"/>
          </a:ln>
          <a:effectLst/>
        </p:spPr>
        <p:txBody>
          <a:bodyPr wrap="square">
            <a:spAutoFit/>
          </a:bodyPr>
          <a:lstStyle/>
          <a:p>
            <a:pPr>
              <a:lnSpc>
                <a:spcPct val="120000"/>
              </a:lnSpc>
              <a:spcBef>
                <a:spcPct val="50000"/>
              </a:spcBef>
            </a:pPr>
            <a:r>
              <a:rPr lang="zh-CN" altLang="nb-NO" sz="2000" b="1" dirty="0">
                <a:latin typeface="宋体" panose="02010600030101010101" pitchFamily="2" charset="-122"/>
                <a:cs typeface="Times New Roman" panose="02020603050405020304" pitchFamily="18" charset="0"/>
              </a:rPr>
              <a:t>例</a:t>
            </a:r>
            <a:r>
              <a:rPr lang="en-US" altLang="zh-CN"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a</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d</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Y</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a</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a</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d</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zh-CN" altLang="en-US" sz="2000" b="1" dirty="0">
                <a:latin typeface="宋体" panose="02010600030101010101" pitchFamily="2" charset="-122"/>
                <a:cs typeface="Times New Roman" panose="02020603050405020304" pitchFamily="18" charset="0"/>
              </a:rPr>
              <a:t>），求出的</a:t>
            </a:r>
            <a:r>
              <a:rPr lang="en-US" altLang="zh-CN" sz="2000" b="1" i="1" dirty="0">
                <a:latin typeface="宋体" panose="02010600030101010101" pitchFamily="2" charset="-122"/>
                <a:cs typeface="Times New Roman" panose="02020603050405020304" pitchFamily="18" charset="0"/>
              </a:rPr>
              <a:t>L</a:t>
            </a:r>
            <a:r>
              <a:rPr lang="zh-CN" altLang="en-US" sz="2000" b="1" dirty="0">
                <a:latin typeface="宋体" panose="02010600030101010101" pitchFamily="2" charset="-122"/>
                <a:cs typeface="Times New Roman" panose="02020603050405020304" pitchFamily="18" charset="0"/>
              </a:rPr>
              <a:t>数组如图所</a:t>
            </a:r>
            <a:r>
              <a:rPr lang="zh-CN" altLang="en-US" sz="1800" b="1" dirty="0" smtClean="0">
                <a:latin typeface="宋体" panose="02010600030101010101" pitchFamily="2" charset="-122"/>
                <a:cs typeface="Times New Roman" panose="02020603050405020304" pitchFamily="18" charset="0"/>
              </a:rPr>
              <a:t>示。</a:t>
            </a:r>
            <a:endParaRPr lang="zh-CN" altLang="en-US" sz="1800" b="1" dirty="0" smtClean="0">
              <a:latin typeface="宋体" panose="02010600030101010101" pitchFamily="2" charset="-122"/>
              <a:cs typeface="Times New Roman" panose="02020603050405020304" pitchFamily="18" charset="0"/>
            </a:endParaRPr>
          </a:p>
          <a:p>
            <a:pPr>
              <a:lnSpc>
                <a:spcPct val="120000"/>
              </a:lnSpc>
              <a:spcBef>
                <a:spcPct val="50000"/>
              </a:spcBef>
            </a:pPr>
            <a:r>
              <a:rPr lang="zh-CN" altLang="en-US" sz="2000" b="1" dirty="0" smtClean="0">
                <a:latin typeface="宋体" panose="02010600030101010101" pitchFamily="2" charset="-122"/>
                <a:cs typeface="Times New Roman" panose="02020603050405020304" pitchFamily="18" charset="0"/>
              </a:rPr>
              <a:t>从</a:t>
            </a:r>
            <a:r>
              <a:rPr lang="en-US" altLang="zh-CN" sz="2000" b="1" i="1" dirty="0">
                <a:latin typeface="宋体" panose="02010600030101010101" pitchFamily="2" charset="-122"/>
                <a:cs typeface="Times New Roman" panose="02020603050405020304" pitchFamily="18" charset="0"/>
              </a:rPr>
              <a:t>L</a:t>
            </a:r>
            <a:r>
              <a:rPr lang="en-US" altLang="zh-CN" sz="2000" b="1" dirty="0">
                <a:latin typeface="宋体" panose="02010600030101010101" pitchFamily="2" charset="-122"/>
                <a:cs typeface="Times New Roman" panose="02020603050405020304" pitchFamily="18" charset="0"/>
              </a:rPr>
              <a:t>[6][9]</a:t>
            </a:r>
            <a:r>
              <a:rPr lang="zh-CN" altLang="en-US" sz="2000" b="1" dirty="0">
                <a:latin typeface="宋体" panose="02010600030101010101" pitchFamily="2" charset="-122"/>
                <a:cs typeface="Times New Roman" panose="02020603050405020304" pitchFamily="18" charset="0"/>
              </a:rPr>
              <a:t>元素开始，当元素值等于上方相邻元素值时</a:t>
            </a:r>
            <a:r>
              <a:rPr lang="en-US" altLang="zh-CN" sz="2000" b="1" i="1" dirty="0" err="1">
                <a:latin typeface="宋体" panose="02010600030101010101" pitchFamily="2" charset="-122"/>
                <a:cs typeface="Times New Roman" panose="02020603050405020304" pitchFamily="18" charset="0"/>
              </a:rPr>
              <a:t>i </a:t>
            </a:r>
            <a:r>
              <a:rPr lang="zh-CN" altLang="en-US" sz="2000" b="1" dirty="0">
                <a:latin typeface="宋体" panose="02010600030101010101" pitchFamily="2" charset="-122"/>
                <a:cs typeface="Times New Roman" panose="02020603050405020304" pitchFamily="18" charset="0"/>
              </a:rPr>
              <a:t>减</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，否则当元素值等于左方相邻元素值时</a:t>
            </a:r>
            <a:r>
              <a:rPr lang="en-US" altLang="zh-CN" sz="2000" b="1" i="1" dirty="0">
                <a:latin typeface="宋体" panose="02010600030101010101" pitchFamily="2" charset="-122"/>
                <a:cs typeface="Times New Roman" panose="02020603050405020304" pitchFamily="18" charset="0"/>
              </a:rPr>
              <a:t>j </a:t>
            </a:r>
            <a:r>
              <a:rPr lang="zh-CN" altLang="en-US" sz="2000" b="1" dirty="0">
                <a:latin typeface="宋体" panose="02010600030101010101" pitchFamily="2" charset="-122"/>
                <a:cs typeface="Times New Roman" panose="02020603050405020304" pitchFamily="18" charset="0"/>
              </a:rPr>
              <a:t>减</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，只有在元素值与上方、左边元素值均不相等时，取</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值，并将</a:t>
            </a:r>
            <a:r>
              <a:rPr lang="en-US" altLang="zh-CN" sz="2000" b="1" i="1" dirty="0" err="1">
                <a:latin typeface="宋体" panose="02010600030101010101" pitchFamily="2" charset="-122"/>
                <a:cs typeface="Times New Roman" panose="02020603050405020304" pitchFamily="18" charset="0"/>
              </a:rPr>
              <a:t>i</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j </a:t>
            </a:r>
            <a:r>
              <a:rPr lang="zh-CN" altLang="en-US" sz="2000" b="1" dirty="0">
                <a:latin typeface="宋体" panose="02010600030101010101" pitchFamily="2" charset="-122"/>
                <a:cs typeface="Times New Roman" panose="02020603050405020304" pitchFamily="18" charset="0"/>
              </a:rPr>
              <a:t>均减</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。图中阴影部分满足元素值与上方、左边元素值均不相等的情况，依次取</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值得到最长公共子序列为（</a:t>
            </a:r>
            <a:r>
              <a:rPr lang="pt-BR" altLang="zh-CN" sz="2000" b="1" i="1" dirty="0">
                <a:latin typeface="宋体" panose="02010600030101010101" pitchFamily="2" charset="-122"/>
                <a:cs typeface="Times New Roman" panose="02020603050405020304" pitchFamily="18" charset="0"/>
              </a:rPr>
              <a:t>a</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c</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b</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d</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b</a:t>
            </a:r>
            <a:r>
              <a:rPr lang="zh-CN" altLang="pt-BR" sz="2000" b="1" dirty="0">
                <a:latin typeface="宋体" panose="02010600030101010101" pitchFamily="2" charset="-122"/>
                <a:cs typeface="Times New Roman" panose="02020603050405020304" pitchFamily="18" charset="0"/>
              </a:rPr>
              <a:t>）。</a:t>
            </a:r>
            <a:endParaRPr lang="zh-CN" altLang="pt-BR" sz="2000" b="1" dirty="0">
              <a:latin typeface="宋体" panose="02010600030101010101" pitchFamily="2" charset="-122"/>
              <a:cs typeface="Times New Roman" panose="02020603050405020304" pitchFamily="18" charset="0"/>
            </a:endParaRPr>
          </a:p>
        </p:txBody>
      </p:sp>
      <p:pic>
        <p:nvPicPr>
          <p:cNvPr id="166915" name="Picture 3"/>
          <p:cNvPicPr>
            <a:picLocks noChangeAspect="1" noChangeArrowheads="1"/>
          </p:cNvPicPr>
          <p:nvPr/>
        </p:nvPicPr>
        <p:blipFill>
          <a:blip r:embed="rId1"/>
          <a:srcRect/>
          <a:stretch>
            <a:fillRect/>
          </a:stretch>
        </p:blipFill>
        <p:spPr bwMode="auto">
          <a:xfrm>
            <a:off x="2428875" y="3255645"/>
            <a:ext cx="4497705" cy="3340735"/>
          </a:xfrm>
          <a:prstGeom prst="rect">
            <a:avLst/>
          </a:prstGeom>
          <a:noFill/>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312738" y="1297623"/>
            <a:ext cx="8353425" cy="1568450"/>
          </a:xfrm>
          <a:prstGeom prst="rect">
            <a:avLst/>
          </a:prstGeom>
          <a:noFill/>
          <a:ln w="38100" algn="ctr">
            <a:noFill/>
            <a:miter lim="800000"/>
          </a:ln>
          <a:effectLst/>
        </p:spPr>
        <p:txBody>
          <a:bodyPr>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　　从动态规划函数的</a:t>
            </a:r>
            <a:r>
              <a:rPr lang="nb-NO" altLang="zh-CN" sz="2400" b="1" dirty="0">
                <a:latin typeface="宋体" panose="02010600030101010101" pitchFamily="2" charset="-122"/>
                <a:cs typeface="Times New Roman" panose="02020603050405020304" pitchFamily="18" charset="0"/>
              </a:rPr>
              <a:t>3</a:t>
            </a:r>
            <a:r>
              <a:rPr lang="zh-CN" altLang="nb-NO" sz="2400" b="1" dirty="0">
                <a:latin typeface="宋体" panose="02010600030101010101" pitchFamily="2" charset="-122"/>
                <a:cs typeface="Times New Roman" panose="02020603050405020304" pitchFamily="18" charset="0"/>
              </a:rPr>
              <a:t>种情况可以看到，对于</a:t>
            </a:r>
            <a:r>
              <a:rPr lang="en-US" altLang="nb-NO" sz="2400" b="1" i="1" dirty="0">
                <a:latin typeface="宋体" panose="02010600030101010101" pitchFamily="2" charset="-122"/>
                <a:cs typeface="Times New Roman" panose="02020603050405020304" pitchFamily="18" charset="0"/>
              </a:rPr>
              <a:t>L</a:t>
            </a:r>
            <a:r>
              <a:rPr lang="nb-NO" altLang="zh-CN" sz="2400" b="1" dirty="0">
                <a:latin typeface="宋体" panose="02010600030101010101" pitchFamily="2" charset="-122"/>
                <a:cs typeface="Times New Roman" panose="02020603050405020304" pitchFamily="18" charset="0"/>
              </a:rPr>
              <a:t>[</a:t>
            </a:r>
            <a:r>
              <a:rPr lang="nb-NO" altLang="zh-CN" sz="2400" b="1" i="1" dirty="0">
                <a:latin typeface="宋体" panose="02010600030101010101" pitchFamily="2" charset="-122"/>
                <a:cs typeface="Times New Roman" panose="02020603050405020304" pitchFamily="18" charset="0"/>
              </a:rPr>
              <a:t>i</a:t>
            </a:r>
            <a:r>
              <a:rPr lang="nb-NO" altLang="zh-CN" sz="2400" b="1" dirty="0">
                <a:latin typeface="宋体" panose="02010600030101010101" pitchFamily="2" charset="-122"/>
                <a:cs typeface="Times New Roman" panose="02020603050405020304" pitchFamily="18" charset="0"/>
              </a:rPr>
              <a:t>][</a:t>
            </a:r>
            <a:r>
              <a:rPr lang="nb-NO" altLang="zh-CN" sz="2400" b="1" i="1" dirty="0">
                <a:latin typeface="宋体" panose="02010600030101010101" pitchFamily="2" charset="-122"/>
                <a:cs typeface="Times New Roman" panose="02020603050405020304" pitchFamily="18" charset="0"/>
              </a:rPr>
              <a:t>j</a:t>
            </a:r>
            <a:r>
              <a:rPr lang="nb-NO" altLang="zh-CN" sz="2400" b="1" dirty="0">
                <a:latin typeface="宋体" panose="02010600030101010101" pitchFamily="2" charset="-122"/>
                <a:cs typeface="Times New Roman" panose="02020603050405020304" pitchFamily="18" charset="0"/>
              </a:rPr>
              <a:t>]</a:t>
            </a:r>
            <a:r>
              <a:rPr lang="zh-CN" altLang="nb-NO" sz="2400" b="1" dirty="0">
                <a:latin typeface="宋体" panose="02010600030101010101" pitchFamily="2" charset="-122"/>
                <a:cs typeface="Times New Roman" panose="02020603050405020304" pitchFamily="18" charset="0"/>
              </a:rPr>
              <a:t>，仅当情况②成立时表示</a:t>
            </a:r>
            <a:r>
              <a:rPr lang="en-US" altLang="nb-NO" sz="2400" b="1" i="1" dirty="0">
                <a:latin typeface="宋体" panose="02010600030101010101" pitchFamily="2" charset="-122"/>
                <a:cs typeface="Times New Roman" panose="02020603050405020304" pitchFamily="18" charset="0"/>
              </a:rPr>
              <a:t>X</a:t>
            </a:r>
            <a:r>
              <a:rPr lang="nb-NO" altLang="zh-CN" sz="2400" b="1" dirty="0">
                <a:latin typeface="宋体" panose="02010600030101010101" pitchFamily="2" charset="-122"/>
                <a:cs typeface="Times New Roman" panose="02020603050405020304" pitchFamily="18" charset="0"/>
              </a:rPr>
              <a:t>[</a:t>
            </a:r>
            <a:r>
              <a:rPr lang="nb-NO" altLang="zh-CN" sz="2400" b="1" i="1" dirty="0">
                <a:latin typeface="宋体" panose="02010600030101010101" pitchFamily="2" charset="-122"/>
                <a:cs typeface="Times New Roman" panose="02020603050405020304" pitchFamily="18" charset="0"/>
              </a:rPr>
              <a:t>i</a:t>
            </a:r>
            <a:r>
              <a:rPr lang="nb-NO" altLang="zh-CN" sz="2400" b="1" dirty="0">
                <a:latin typeface="宋体" panose="02010600030101010101" pitchFamily="2" charset="-122"/>
                <a:cs typeface="Times New Roman" panose="02020603050405020304" pitchFamily="18" charset="0"/>
              </a:rPr>
              <a:t>-1]=</a:t>
            </a:r>
            <a:r>
              <a:rPr lang="en-US" altLang="nb-NO" sz="2400" b="1" i="1" dirty="0">
                <a:latin typeface="宋体" panose="02010600030101010101" pitchFamily="2" charset="-122"/>
                <a:cs typeface="Times New Roman" panose="02020603050405020304" pitchFamily="18" charset="0"/>
              </a:rPr>
              <a:t>Y</a:t>
            </a:r>
            <a:r>
              <a:rPr lang="nb-NO" altLang="zh-CN" sz="2400" b="1" dirty="0">
                <a:latin typeface="宋体" panose="02010600030101010101" pitchFamily="2" charset="-122"/>
                <a:cs typeface="Times New Roman" panose="02020603050405020304" pitchFamily="18" charset="0"/>
              </a:rPr>
              <a:t>[</a:t>
            </a:r>
            <a:r>
              <a:rPr lang="nb-NO" altLang="zh-CN" sz="2400" b="1" i="1" dirty="0">
                <a:latin typeface="宋体" panose="02010600030101010101" pitchFamily="2" charset="-122"/>
                <a:cs typeface="Times New Roman" panose="02020603050405020304" pitchFamily="18" charset="0"/>
              </a:rPr>
              <a:t>j</a:t>
            </a:r>
            <a:r>
              <a:rPr lang="nb-NO" altLang="zh-CN" sz="2400" b="1" dirty="0">
                <a:latin typeface="宋体" panose="02010600030101010101" pitchFamily="2" charset="-122"/>
                <a:cs typeface="Times New Roman" panose="02020603050405020304" pitchFamily="18" charset="0"/>
              </a:rPr>
              <a:t>-1]</a:t>
            </a:r>
            <a:r>
              <a:rPr lang="zh-CN" altLang="nb-NO" sz="2400" b="1" dirty="0">
                <a:latin typeface="宋体" panose="02010600030101010101" pitchFamily="2" charset="-122"/>
                <a:cs typeface="Times New Roman" panose="02020603050405020304" pitchFamily="18" charset="0"/>
              </a:rPr>
              <a:t>，此时</a:t>
            </a:r>
            <a:r>
              <a:rPr lang="en-US" altLang="nb-NO" sz="2400" b="1" i="1" dirty="0">
                <a:latin typeface="宋体" panose="02010600030101010101" pitchFamily="2" charset="-122"/>
                <a:cs typeface="Times New Roman" panose="02020603050405020304" pitchFamily="18" charset="0"/>
              </a:rPr>
              <a:t>X</a:t>
            </a:r>
            <a:r>
              <a:rPr lang="nb-NO" altLang="zh-CN" sz="2400" b="1" dirty="0">
                <a:latin typeface="宋体" panose="02010600030101010101" pitchFamily="2" charset="-122"/>
                <a:cs typeface="Times New Roman" panose="02020603050405020304" pitchFamily="18" charset="0"/>
              </a:rPr>
              <a:t>[</a:t>
            </a:r>
            <a:r>
              <a:rPr lang="nb-NO" altLang="zh-CN" sz="2400" b="1" i="1" dirty="0">
                <a:latin typeface="宋体" panose="02010600030101010101" pitchFamily="2" charset="-122"/>
                <a:cs typeface="Times New Roman" panose="02020603050405020304" pitchFamily="18" charset="0"/>
              </a:rPr>
              <a:t>i</a:t>
            </a:r>
            <a:r>
              <a:rPr lang="nb-NO" altLang="zh-CN" sz="2400" b="1" dirty="0">
                <a:latin typeface="宋体" panose="02010600030101010101" pitchFamily="2" charset="-122"/>
                <a:cs typeface="Times New Roman" panose="02020603050405020304" pitchFamily="18" charset="0"/>
              </a:rPr>
              <a:t>-1]</a:t>
            </a:r>
            <a:r>
              <a:rPr lang="zh-CN" altLang="nb-NO" sz="2400" b="1" dirty="0">
                <a:latin typeface="宋体" panose="02010600030101010101" pitchFamily="2" charset="-122"/>
                <a:cs typeface="Times New Roman" panose="02020603050405020304" pitchFamily="18" charset="0"/>
              </a:rPr>
              <a:t>属于最长公共子序列的元素。设最长公共子序列为</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a:t>
            </a:r>
            <a:r>
              <a:rPr lang="zh-CN" altLang="nb-NO" sz="2400" b="1" dirty="0">
                <a:latin typeface="宋体" panose="02010600030101010101" pitchFamily="2" charset="-122"/>
                <a:cs typeface="Times New Roman" panose="02020603050405020304" pitchFamily="18" charset="0"/>
              </a:rPr>
              <a:t>用</a:t>
            </a:r>
            <a:r>
              <a:rPr lang="nb-NO" altLang="zh-CN" sz="2400" b="1" i="1" dirty="0">
                <a:latin typeface="宋体" panose="02010600030101010101" pitchFamily="2" charset="-122"/>
                <a:cs typeface="Times New Roman" panose="02020603050405020304" pitchFamily="18" charset="0"/>
              </a:rPr>
              <a:t>s</a:t>
            </a:r>
            <a:r>
              <a:rPr lang="nb-NO" altLang="zh-CN" sz="2400" b="1" dirty="0">
                <a:latin typeface="宋体" panose="02010600030101010101" pitchFamily="2" charset="-122"/>
                <a:cs typeface="Times New Roman" panose="02020603050405020304" pitchFamily="18" charset="0"/>
              </a:rPr>
              <a:t>[0..</a:t>
            </a:r>
            <a:r>
              <a:rPr lang="nb-NO" altLang="zh-CN" sz="2400" b="1" i="1" dirty="0">
                <a:latin typeface="宋体" panose="02010600030101010101" pitchFamily="2" charset="-122"/>
                <a:cs typeface="Times New Roman" panose="02020603050405020304" pitchFamily="18" charset="0"/>
              </a:rPr>
              <a:t>k</a:t>
            </a:r>
            <a:r>
              <a:rPr lang="nb-NO" altLang="zh-CN" sz="2400" b="1" dirty="0">
                <a:latin typeface="宋体" panose="02010600030101010101" pitchFamily="2" charset="-122"/>
                <a:cs typeface="Times New Roman" panose="02020603050405020304" pitchFamily="18" charset="0"/>
              </a:rPr>
              <a:t>-1]</a:t>
            </a:r>
            <a:r>
              <a:rPr lang="zh-CN" altLang="nb-NO" sz="2400" b="1" dirty="0">
                <a:latin typeface="宋体" panose="02010600030101010101" pitchFamily="2" charset="-122"/>
                <a:cs typeface="Times New Roman" panose="02020603050405020304" pitchFamily="18" charset="0"/>
              </a:rPr>
              <a:t>存放最长公共子序列，求</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的过程如下：</a:t>
            </a:r>
            <a:endParaRPr lang="zh-CN" altLang="en-US" sz="2400" b="1" dirty="0">
              <a:latin typeface="宋体" panose="02010600030101010101" pitchFamily="2" charset="-122"/>
              <a:cs typeface="Times New Roman" panose="02020603050405020304" pitchFamily="18" charset="0"/>
            </a:endParaRPr>
          </a:p>
        </p:txBody>
      </p:sp>
      <p:sp>
        <p:nvSpPr>
          <p:cNvPr id="167939" name="Text Box 3"/>
          <p:cNvSpPr txBox="1">
            <a:spLocks noChangeArrowheads="1"/>
          </p:cNvSpPr>
          <p:nvPr/>
        </p:nvSpPr>
        <p:spPr bwMode="auto">
          <a:xfrm>
            <a:off x="469265" y="3012440"/>
            <a:ext cx="8041005" cy="33381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10000"/>
              </a:lnSpc>
            </a:pPr>
            <a:r>
              <a:rPr lang="nb-NO" altLang="zh-CN" sz="2400" b="1">
                <a:latin typeface="Times New Roman" panose="02020603050405020304" pitchFamily="18" charset="0"/>
              </a:rPr>
              <a:t>s[k]='\0';			//</a:t>
            </a:r>
            <a:r>
              <a:rPr lang="zh-CN" altLang="nb-NO" sz="2400" b="1">
                <a:latin typeface="Times New Roman" panose="02020603050405020304" pitchFamily="18" charset="0"/>
              </a:rPr>
              <a:t>先在</a:t>
            </a:r>
            <a:r>
              <a:rPr lang="nb-NO" altLang="zh-CN" sz="2400" b="1">
                <a:latin typeface="Times New Roman" panose="02020603050405020304" pitchFamily="18" charset="0"/>
              </a:rPr>
              <a:t>s</a:t>
            </a:r>
            <a:r>
              <a:rPr lang="zh-CN" altLang="nb-NO" sz="2400" b="1">
                <a:latin typeface="Times New Roman" panose="02020603050405020304" pitchFamily="18" charset="0"/>
              </a:rPr>
              <a:t>中添加一个串结束符</a:t>
            </a:r>
            <a:endParaRPr lang="zh-CN" altLang="nb-NO" sz="2400" b="1">
              <a:latin typeface="Times New Roman" panose="02020603050405020304" pitchFamily="18" charset="0"/>
            </a:endParaRPr>
          </a:p>
          <a:p>
            <a:pPr>
              <a:lnSpc>
                <a:spcPct val="110000"/>
              </a:lnSpc>
            </a:pPr>
            <a:r>
              <a:rPr lang="nb-NO" altLang="zh-CN" sz="2400" b="1">
                <a:latin typeface="Times New Roman" panose="02020603050405020304" pitchFamily="18" charset="0"/>
              </a:rPr>
              <a:t>while (k&gt;0)			//</a:t>
            </a:r>
            <a:r>
              <a:rPr lang="zh-CN" altLang="nb-NO" sz="2400" b="1">
                <a:latin typeface="Times New Roman" panose="02020603050405020304" pitchFamily="18" charset="0"/>
              </a:rPr>
              <a:t>在</a:t>
            </a:r>
            <a:r>
              <a:rPr lang="nb-NO" altLang="zh-CN" sz="2400" b="1">
                <a:latin typeface="Times New Roman" panose="02020603050405020304" pitchFamily="18" charset="0"/>
              </a:rPr>
              <a:t>s</a:t>
            </a:r>
            <a:r>
              <a:rPr lang="zh-CN" altLang="nb-NO" sz="2400" b="1">
                <a:latin typeface="Times New Roman" panose="02020603050405020304" pitchFamily="18" charset="0"/>
              </a:rPr>
              <a:t>中放入</a:t>
            </a:r>
            <a:r>
              <a:rPr lang="nb-NO" altLang="zh-CN" sz="2400" b="1">
                <a:latin typeface="Times New Roman" panose="02020603050405020304" pitchFamily="18" charset="0"/>
              </a:rPr>
              <a:t>k</a:t>
            </a:r>
            <a:r>
              <a:rPr lang="zh-CN" altLang="nb-NO" sz="2400" b="1">
                <a:latin typeface="Times New Roman" panose="02020603050405020304" pitchFamily="18" charset="0"/>
              </a:rPr>
              <a:t>个字符</a:t>
            </a:r>
            <a:endParaRPr lang="zh-CN" altLang="nb-NO" sz="2400" b="1">
              <a:latin typeface="Times New Roman" panose="02020603050405020304" pitchFamily="18" charset="0"/>
            </a:endParaRPr>
          </a:p>
          <a:p>
            <a:pPr>
              <a:lnSpc>
                <a:spcPct val="110000"/>
              </a:lnSpc>
            </a:pPr>
            <a:r>
              <a:rPr lang="zh-CN" altLang="nb-NO" sz="2400" b="1">
                <a:latin typeface="Times New Roman" panose="02020603050405020304" pitchFamily="18" charset="0"/>
              </a:rPr>
              <a:t>　　</a:t>
            </a:r>
            <a:r>
              <a:rPr lang="nb-NO" altLang="zh-CN" sz="2400" b="1">
                <a:latin typeface="Times New Roman" panose="02020603050405020304" pitchFamily="18" charset="0"/>
              </a:rPr>
              <a:t>if (</a:t>
            </a:r>
            <a:r>
              <a:rPr lang="en-US" altLang="nb-NO" sz="2400" b="1">
                <a:latin typeface="Times New Roman" panose="02020603050405020304" pitchFamily="18" charset="0"/>
              </a:rPr>
              <a:t>L</a:t>
            </a:r>
            <a:r>
              <a:rPr lang="nb-NO" altLang="zh-CN" sz="2400" b="1">
                <a:latin typeface="Times New Roman" panose="02020603050405020304" pitchFamily="18" charset="0"/>
              </a:rPr>
              <a:t>[i][j]==</a:t>
            </a:r>
            <a:r>
              <a:rPr lang="en-US" altLang="nb-NO" sz="2400" b="1">
                <a:latin typeface="Times New Roman" panose="02020603050405020304" pitchFamily="18" charset="0"/>
              </a:rPr>
              <a:t>L</a:t>
            </a:r>
            <a:r>
              <a:rPr lang="nb-NO" altLang="zh-CN" sz="2400" b="1">
                <a:latin typeface="Times New Roman" panose="02020603050405020304" pitchFamily="18" charset="0"/>
              </a:rPr>
              <a:t>[i-1][j])     i--;</a:t>
            </a:r>
            <a:endParaRPr lang="nb-NO" altLang="zh-CN" sz="2400" b="1">
              <a:latin typeface="Times New Roman" panose="02020603050405020304" pitchFamily="18" charset="0"/>
            </a:endParaRPr>
          </a:p>
          <a:p>
            <a:pPr>
              <a:lnSpc>
                <a:spcPct val="110000"/>
              </a:lnSpc>
            </a:pPr>
            <a:r>
              <a:rPr lang="zh-CN" altLang="nb-NO" sz="2400" b="1">
                <a:latin typeface="Times New Roman" panose="02020603050405020304" pitchFamily="18" charset="0"/>
              </a:rPr>
              <a:t>　　</a:t>
            </a:r>
            <a:r>
              <a:rPr lang="nb-NO" altLang="zh-CN" sz="2400" b="1">
                <a:latin typeface="Times New Roman" panose="02020603050405020304" pitchFamily="18" charset="0"/>
              </a:rPr>
              <a:t>else if (</a:t>
            </a:r>
            <a:r>
              <a:rPr lang="en-US" altLang="nb-NO" sz="2400" b="1">
                <a:latin typeface="Times New Roman" panose="02020603050405020304" pitchFamily="18" charset="0"/>
              </a:rPr>
              <a:t>L</a:t>
            </a:r>
            <a:r>
              <a:rPr lang="nb-NO" altLang="zh-CN" sz="2400" b="1">
                <a:latin typeface="Times New Roman" panose="02020603050405020304" pitchFamily="18" charset="0"/>
              </a:rPr>
              <a:t>[i][j]==</a:t>
            </a:r>
            <a:r>
              <a:rPr lang="en-US" altLang="nb-NO" sz="2400" b="1">
                <a:latin typeface="Times New Roman" panose="02020603050405020304" pitchFamily="18" charset="0"/>
              </a:rPr>
              <a:t>L</a:t>
            </a:r>
            <a:r>
              <a:rPr lang="nb-NO" altLang="zh-CN" sz="2400" b="1">
                <a:latin typeface="Times New Roman" panose="02020603050405020304" pitchFamily="18" charset="0"/>
              </a:rPr>
              <a:t>[i][j-1])     j--;</a:t>
            </a:r>
            <a:endParaRPr lang="nb-NO" altLang="zh-CN" sz="2400" b="1">
              <a:latin typeface="Times New Roman" panose="02020603050405020304" pitchFamily="18" charset="0"/>
            </a:endParaRPr>
          </a:p>
          <a:p>
            <a:pPr>
              <a:lnSpc>
                <a:spcPct val="110000"/>
              </a:lnSpc>
            </a:pPr>
            <a:r>
              <a:rPr lang="zh-CN" altLang="nb-NO" sz="2400" b="1">
                <a:latin typeface="Times New Roman" panose="02020603050405020304" pitchFamily="18" charset="0"/>
              </a:rPr>
              <a:t>　　</a:t>
            </a:r>
            <a:r>
              <a:rPr lang="en-US" altLang="zh-CN" sz="2400" b="1">
                <a:latin typeface="Times New Roman" panose="02020603050405020304" pitchFamily="18" charset="0"/>
              </a:rPr>
              <a:t>else</a:t>
            </a:r>
            <a:endParaRPr lang="en-US" altLang="zh-CN" sz="2400" b="1">
              <a:latin typeface="Times New Roman" panose="02020603050405020304" pitchFamily="18" charset="0"/>
            </a:endParaRPr>
          </a:p>
          <a:p>
            <a:pPr>
              <a:lnSpc>
                <a:spcPct val="110000"/>
              </a:lnSpc>
            </a:pPr>
            <a:r>
              <a:rPr lang="zh-CN" altLang="en-US" sz="2400" b="1">
                <a:latin typeface="Times New Roman" panose="02020603050405020304" pitchFamily="18" charset="0"/>
              </a:rPr>
              <a:t>　　</a:t>
            </a:r>
            <a:r>
              <a:rPr lang="en-US" altLang="zh-CN" sz="2400" b="1">
                <a:latin typeface="Times New Roman" panose="02020603050405020304" pitchFamily="18" charset="0"/>
              </a:rPr>
              <a:t>{	    s[--k]=X[i-1];</a:t>
            </a:r>
            <a:endParaRPr lang="en-US" altLang="zh-CN" sz="2400" b="1">
              <a:latin typeface="Times New Roman" panose="02020603050405020304" pitchFamily="18" charset="0"/>
            </a:endParaRPr>
          </a:p>
          <a:p>
            <a:pPr>
              <a:lnSpc>
                <a:spcPct val="110000"/>
              </a:lnSpc>
            </a:pPr>
            <a:r>
              <a:rPr lang="zh-CN" altLang="en-US" sz="2400" b="1">
                <a:latin typeface="Times New Roman" panose="02020603050405020304" pitchFamily="18" charset="0"/>
              </a:rPr>
              <a:t>　　　　</a:t>
            </a:r>
            <a:r>
              <a:rPr lang="en-US" altLang="zh-CN" sz="2400" b="1">
                <a:latin typeface="Times New Roman" panose="02020603050405020304" pitchFamily="18" charset="0"/>
              </a:rPr>
              <a:t>i--; j--;</a:t>
            </a:r>
            <a:endParaRPr lang="en-US" altLang="zh-CN" sz="2400" b="1">
              <a:latin typeface="Times New Roman" panose="02020603050405020304" pitchFamily="18" charset="0"/>
            </a:endParaRPr>
          </a:p>
          <a:p>
            <a:pPr>
              <a:lnSpc>
                <a:spcPct val="110000"/>
              </a:lnSpc>
            </a:pPr>
            <a:r>
              <a:rPr lang="zh-CN" altLang="en-US" sz="2400" b="1">
                <a:latin typeface="Times New Roman" panose="02020603050405020304" pitchFamily="18" charset="0"/>
              </a:rPr>
              <a:t>　　</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6" name="Rectangle 5"/>
          <p:cNvSpPr txBox="1">
            <a:spLocks noChangeArrowheads="1"/>
          </p:cNvSpPr>
          <p:nvPr/>
        </p:nvSpPr>
        <p:spPr bwMode="auto">
          <a:xfrm>
            <a:off x="1835696" y="188913"/>
            <a:ext cx="47879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五</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求解最优解</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331913" y="144146"/>
            <a:ext cx="727233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数塔问题——递归解题思路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36869" name="矩形 2"/>
          <p:cNvSpPr>
            <a:spLocks noChangeArrowheads="1"/>
          </p:cNvSpPr>
          <p:nvPr/>
        </p:nvSpPr>
        <p:spPr bwMode="auto">
          <a:xfrm>
            <a:off x="21590" y="1142365"/>
            <a:ext cx="4253865" cy="52622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pPr algn="just"/>
            <a:r>
              <a:rPr lang="zh-CN" altLang="en-US" sz="2400" b="1" dirty="0">
                <a:solidFill>
                  <a:schemeClr val="tx1"/>
                </a:solidFill>
                <a:latin typeface="Times New Roman" panose="02020603050405020304" pitchFamily="18" charset="0"/>
              </a:rPr>
              <a:t>#include &lt;iostream&gt;</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#include &lt;algorithm&gt;</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#define MAX 101</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using namespace std;</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int D[MAX][MAX];</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int n;</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int </a:t>
            </a:r>
            <a:r>
              <a:rPr lang="zh-CN" altLang="en-US" sz="2400" b="1" dirty="0">
                <a:solidFill>
                  <a:srgbClr val="CC0099"/>
                </a:solidFill>
                <a:latin typeface="Times New Roman" panose="02020603050405020304" pitchFamily="18" charset="0"/>
              </a:rPr>
              <a:t>MaxSum</a:t>
            </a:r>
            <a:r>
              <a:rPr lang="zh-CN" altLang="en-US" sz="2400" b="1" dirty="0">
                <a:solidFill>
                  <a:schemeClr val="tx1"/>
                </a:solidFill>
                <a:latin typeface="Times New Roman" panose="02020603050405020304" pitchFamily="18" charset="0"/>
              </a:rPr>
              <a:t>(int i, int j)</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if(i==n)</a:t>
            </a:r>
            <a:endParaRPr lang="zh-CN" altLang="en-US" sz="2400" b="1" dirty="0">
              <a:solidFill>
                <a:schemeClr val="tx1"/>
              </a:solidFill>
              <a:latin typeface="Times New Roman" panose="02020603050405020304" pitchFamily="18" charset="0"/>
            </a:endParaRPr>
          </a:p>
          <a:p>
            <a:pPr lvl="2" algn="just"/>
            <a:r>
              <a:rPr lang="zh-CN" altLang="en-US" sz="2400" b="1" dirty="0">
                <a:solidFill>
                  <a:schemeClr val="tx1"/>
                </a:solidFill>
                <a:latin typeface="Times New Roman" panose="02020603050405020304" pitchFamily="18" charset="0"/>
              </a:rPr>
              <a:t>return D[i][j];</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int x = </a:t>
            </a:r>
            <a:r>
              <a:rPr lang="zh-CN" altLang="en-US" sz="2400" b="1" dirty="0">
                <a:solidFill>
                  <a:srgbClr val="CC0099"/>
                </a:solidFill>
                <a:latin typeface="Times New Roman" panose="02020603050405020304" pitchFamily="18" charset="0"/>
              </a:rPr>
              <a:t>MaxSum</a:t>
            </a:r>
            <a:r>
              <a:rPr lang="zh-CN" altLang="en-US" sz="2400" b="1" dirty="0">
                <a:solidFill>
                  <a:schemeClr val="tx1"/>
                </a:solidFill>
                <a:latin typeface="Times New Roman" panose="02020603050405020304" pitchFamily="18" charset="0"/>
              </a:rPr>
              <a:t>(i+1,j);</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int y = </a:t>
            </a:r>
            <a:r>
              <a:rPr lang="zh-CN" altLang="en-US" sz="2400" b="1" dirty="0">
                <a:solidFill>
                  <a:srgbClr val="CC0099"/>
                </a:solidFill>
                <a:latin typeface="Times New Roman" panose="02020603050405020304" pitchFamily="18" charset="0"/>
              </a:rPr>
              <a:t>MaxSum</a:t>
            </a:r>
            <a:r>
              <a:rPr lang="zh-CN" altLang="en-US" sz="2400" b="1" dirty="0">
                <a:solidFill>
                  <a:schemeClr val="tx1"/>
                </a:solidFill>
                <a:latin typeface="Times New Roman" panose="02020603050405020304" pitchFamily="18" charset="0"/>
              </a:rPr>
              <a:t>(i+1,j+1);</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return max(x,y)+D[i][j];</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a:t>
            </a:r>
            <a:endParaRPr lang="zh-CN" altLang="en-US" sz="2400" b="1" dirty="0">
              <a:solidFill>
                <a:schemeClr val="tx1"/>
              </a:solidFill>
              <a:latin typeface="Times New Roman" panose="02020603050405020304" pitchFamily="18" charset="0"/>
            </a:endParaRPr>
          </a:p>
        </p:txBody>
      </p:sp>
      <p:sp>
        <p:nvSpPr>
          <p:cNvPr id="3" name="文本框 2"/>
          <p:cNvSpPr txBox="1"/>
          <p:nvPr/>
        </p:nvSpPr>
        <p:spPr>
          <a:xfrm>
            <a:off x="4451350" y="1142365"/>
            <a:ext cx="4432935" cy="37846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2400" b="1">
                <a:latin typeface="Times New Roman" panose="02020603050405020304" pitchFamily="18" charset="0"/>
              </a:rPr>
              <a:t>int main()</a:t>
            </a:r>
            <a:endParaRPr lang="zh-CN" altLang="en-US" sz="2400" b="1">
              <a:latin typeface="Times New Roman" panose="02020603050405020304" pitchFamily="18" charset="0"/>
            </a:endParaRPr>
          </a:p>
          <a:p>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int i,j;</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cin &gt;&gt; n;</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for(i=1;i&lt;=n;i++)</a:t>
            </a:r>
            <a:endParaRPr lang="zh-CN" altLang="en-US" sz="2400" b="1">
              <a:latin typeface="Times New Roman" panose="02020603050405020304" pitchFamily="18" charset="0"/>
            </a:endParaRPr>
          </a:p>
          <a:p>
            <a:pPr lvl="2"/>
            <a:r>
              <a:rPr lang="zh-CN" altLang="en-US" sz="2400" b="1">
                <a:latin typeface="Times New Roman" panose="02020603050405020304" pitchFamily="18" charset="0"/>
              </a:rPr>
              <a:t>for(j=1;j&lt;=i;j++)</a:t>
            </a:r>
            <a:endParaRPr lang="zh-CN" altLang="en-US" sz="2400" b="1">
              <a:latin typeface="Times New Roman" panose="02020603050405020304" pitchFamily="18" charset="0"/>
            </a:endParaRPr>
          </a:p>
          <a:p>
            <a:pPr lvl="3"/>
            <a:r>
              <a:rPr lang="zh-CN" altLang="en-US" sz="2400" b="1">
                <a:latin typeface="Times New Roman" panose="02020603050405020304" pitchFamily="18" charset="0"/>
              </a:rPr>
              <a:t>cin &gt;&gt; D[i][j];</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cout &lt;&lt; </a:t>
            </a:r>
            <a:r>
              <a:rPr lang="zh-CN" altLang="en-US" sz="2400" b="1">
                <a:solidFill>
                  <a:srgbClr val="CC0099"/>
                </a:solidFill>
                <a:latin typeface="Times New Roman" panose="02020603050405020304" pitchFamily="18" charset="0"/>
              </a:rPr>
              <a:t>MaxSum</a:t>
            </a:r>
            <a:r>
              <a:rPr lang="zh-CN" altLang="en-US" sz="2400" b="1">
                <a:latin typeface="Times New Roman" panose="02020603050405020304" pitchFamily="18" charset="0"/>
              </a:rPr>
              <a:t>(1,1) &lt;&lt; endl;</a:t>
            </a:r>
            <a:endParaRPr lang="zh-CN" altLang="en-US" sz="2400" b="1">
              <a:latin typeface="Times New Roman" panose="02020603050405020304" pitchFamily="18" charset="0"/>
            </a:endParaRPr>
          </a:p>
          <a:p>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4" name="文本框 3"/>
          <p:cNvSpPr txBox="1"/>
          <p:nvPr/>
        </p:nvSpPr>
        <p:spPr>
          <a:xfrm>
            <a:off x="4451350" y="5109845"/>
            <a:ext cx="2208530" cy="460375"/>
          </a:xfrm>
          <a:prstGeom prst="rect">
            <a:avLst/>
          </a:prstGeom>
          <a:noFill/>
        </p:spPr>
        <p:txBody>
          <a:bodyPr wrap="square" rtlCol="0" anchor="t">
            <a:spAutoFit/>
          </a:bodyPr>
          <a:p>
            <a:r>
              <a:rPr lang="zh-CN" altLang="en-US" sz="2400" b="1"/>
              <a:t>时间复杂度为 </a:t>
            </a:r>
            <a:endParaRPr lang="zh-CN" altLang="en-US" sz="2400" b="1"/>
          </a:p>
        </p:txBody>
      </p:sp>
      <p:sp>
        <p:nvSpPr>
          <p:cNvPr id="5" name="文本框 4"/>
          <p:cNvSpPr txBox="1"/>
          <p:nvPr/>
        </p:nvSpPr>
        <p:spPr>
          <a:xfrm flipH="1">
            <a:off x="6577330" y="5109845"/>
            <a:ext cx="1089025" cy="460375"/>
          </a:xfrm>
          <a:prstGeom prst="rect">
            <a:avLst/>
          </a:prstGeom>
          <a:noFill/>
        </p:spPr>
        <p:txBody>
          <a:bodyPr wrap="square" rtlCol="0">
            <a:spAutoFit/>
          </a:bodyPr>
          <a:p>
            <a:pPr algn="l"/>
            <a:r>
              <a:rPr lang="en-US" altLang="zh-CN" sz="2400">
                <a:sym typeface="+mn-ea"/>
              </a:rPr>
              <a:t>O(</a:t>
            </a:r>
            <a:r>
              <a:rPr lang="zh-CN" altLang="en-US" sz="2400">
                <a:sym typeface="+mn-ea"/>
              </a:rPr>
              <a:t>2</a:t>
            </a:r>
            <a:r>
              <a:rPr lang="zh-CN" altLang="en-US" sz="2400" baseline="30000">
                <a:sym typeface="+mn-ea"/>
              </a:rPr>
              <a:t>n</a:t>
            </a:r>
            <a:r>
              <a:rPr lang="en-US" altLang="zh-CN" sz="2400">
                <a:sym typeface="+mn-ea"/>
              </a:rPr>
              <a:t>)</a:t>
            </a:r>
            <a:endParaRPr lang="en-US" altLang="zh-CN" sz="2400">
              <a:sym typeface="+mn-ea"/>
            </a:endParaRPr>
          </a:p>
        </p:txBody>
      </p:sp>
      <p:sp>
        <p:nvSpPr>
          <p:cNvPr id="6" name="文本框 5"/>
          <p:cNvSpPr txBox="1"/>
          <p:nvPr/>
        </p:nvSpPr>
        <p:spPr>
          <a:xfrm>
            <a:off x="4589145" y="5713095"/>
            <a:ext cx="4467860" cy="460375"/>
          </a:xfrm>
          <a:prstGeom prst="rect">
            <a:avLst/>
          </a:prstGeom>
          <a:noFill/>
        </p:spPr>
        <p:txBody>
          <a:bodyPr wrap="none" rtlCol="0">
            <a:spAutoFit/>
          </a:bodyPr>
          <a:p>
            <a:pPr algn="l"/>
            <a:r>
              <a:rPr lang="zh-CN" altLang="en-US" sz="2400" b="1">
                <a:sym typeface="+mn-ea"/>
              </a:rPr>
              <a:t>存在大量重复计算，如何改进？</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blinds(horizontal)">
                                      <p:cBhvr>
                                        <p:cTn id="7" dur="5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blinds(horizontal)">
                                      <p:cBhvr>
                                        <p:cTn id="12" dur="500"/>
                                        <p:tgtEl>
                                          <p:spTgt spid="368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blinds(horizontal)">
                                      <p:cBhvr>
                                        <p:cTn id="17" dur="500"/>
                                        <p:tgtEl>
                                          <p:spTgt spid="368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blinds(horizontal)">
                                      <p:cBhvr>
                                        <p:cTn id="22" dur="500"/>
                                        <p:tgtEl>
                                          <p:spTgt spid="368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869">
                                            <p:txEl>
                                              <p:pRg st="4" end="4"/>
                                            </p:txEl>
                                          </p:spTgt>
                                        </p:tgtEl>
                                        <p:attrNameLst>
                                          <p:attrName>style.visibility</p:attrName>
                                        </p:attrNameLst>
                                      </p:cBhvr>
                                      <p:to>
                                        <p:strVal val="visible"/>
                                      </p:to>
                                    </p:set>
                                    <p:animEffect transition="in" filter="blinds(horizontal)">
                                      <p:cBhvr>
                                        <p:cTn id="27" dur="500"/>
                                        <p:tgtEl>
                                          <p:spTgt spid="368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69">
                                            <p:txEl>
                                              <p:pRg st="5" end="5"/>
                                            </p:txEl>
                                          </p:spTgt>
                                        </p:tgtEl>
                                        <p:attrNameLst>
                                          <p:attrName>style.visibility</p:attrName>
                                        </p:attrNameLst>
                                      </p:cBhvr>
                                      <p:to>
                                        <p:strVal val="visible"/>
                                      </p:to>
                                    </p:set>
                                    <p:animEffect transition="in" filter="blinds(horizontal)">
                                      <p:cBhvr>
                                        <p:cTn id="32" dur="500"/>
                                        <p:tgtEl>
                                          <p:spTgt spid="368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869">
                                            <p:txEl>
                                              <p:pRg st="6" end="6"/>
                                            </p:txEl>
                                          </p:spTgt>
                                        </p:tgtEl>
                                        <p:attrNameLst>
                                          <p:attrName>style.visibility</p:attrName>
                                        </p:attrNameLst>
                                      </p:cBhvr>
                                      <p:to>
                                        <p:strVal val="visible"/>
                                      </p:to>
                                    </p:set>
                                    <p:animEffect transition="in" filter="blinds(horizontal)">
                                      <p:cBhvr>
                                        <p:cTn id="37" dur="500"/>
                                        <p:tgtEl>
                                          <p:spTgt spid="368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869">
                                            <p:txEl>
                                              <p:pRg st="7" end="7"/>
                                            </p:txEl>
                                          </p:spTgt>
                                        </p:tgtEl>
                                        <p:attrNameLst>
                                          <p:attrName>style.visibility</p:attrName>
                                        </p:attrNameLst>
                                      </p:cBhvr>
                                      <p:to>
                                        <p:strVal val="visible"/>
                                      </p:to>
                                    </p:set>
                                    <p:animEffect transition="in" filter="blinds(horizontal)">
                                      <p:cBhvr>
                                        <p:cTn id="42" dur="500"/>
                                        <p:tgtEl>
                                          <p:spTgt spid="368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869">
                                            <p:txEl>
                                              <p:pRg st="8" end="8"/>
                                            </p:txEl>
                                          </p:spTgt>
                                        </p:tgtEl>
                                        <p:attrNameLst>
                                          <p:attrName>style.visibility</p:attrName>
                                        </p:attrNameLst>
                                      </p:cBhvr>
                                      <p:to>
                                        <p:strVal val="visible"/>
                                      </p:to>
                                    </p:set>
                                    <p:animEffect transition="in" filter="blinds(horizontal)">
                                      <p:cBhvr>
                                        <p:cTn id="47" dur="500"/>
                                        <p:tgtEl>
                                          <p:spTgt spid="368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869">
                                            <p:txEl>
                                              <p:pRg st="9" end="9"/>
                                            </p:txEl>
                                          </p:spTgt>
                                        </p:tgtEl>
                                        <p:attrNameLst>
                                          <p:attrName>style.visibility</p:attrName>
                                        </p:attrNameLst>
                                      </p:cBhvr>
                                      <p:to>
                                        <p:strVal val="visible"/>
                                      </p:to>
                                    </p:set>
                                    <p:animEffect transition="in" filter="blinds(horizontal)">
                                      <p:cBhvr>
                                        <p:cTn id="52" dur="500"/>
                                        <p:tgtEl>
                                          <p:spTgt spid="3686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869">
                                            <p:txEl>
                                              <p:pRg st="10" end="10"/>
                                            </p:txEl>
                                          </p:spTgt>
                                        </p:tgtEl>
                                        <p:attrNameLst>
                                          <p:attrName>style.visibility</p:attrName>
                                        </p:attrNameLst>
                                      </p:cBhvr>
                                      <p:to>
                                        <p:strVal val="visible"/>
                                      </p:to>
                                    </p:set>
                                    <p:animEffect transition="in" filter="blinds(horizontal)">
                                      <p:cBhvr>
                                        <p:cTn id="57" dur="500"/>
                                        <p:tgtEl>
                                          <p:spTgt spid="3686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869">
                                            <p:txEl>
                                              <p:pRg st="11" end="11"/>
                                            </p:txEl>
                                          </p:spTgt>
                                        </p:tgtEl>
                                        <p:attrNameLst>
                                          <p:attrName>style.visibility</p:attrName>
                                        </p:attrNameLst>
                                      </p:cBhvr>
                                      <p:to>
                                        <p:strVal val="visible"/>
                                      </p:to>
                                    </p:set>
                                    <p:animEffect transition="in" filter="blinds(horizontal)">
                                      <p:cBhvr>
                                        <p:cTn id="62" dur="500"/>
                                        <p:tgtEl>
                                          <p:spTgt spid="3686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6869">
                                            <p:txEl>
                                              <p:pRg st="12" end="12"/>
                                            </p:txEl>
                                          </p:spTgt>
                                        </p:tgtEl>
                                        <p:attrNameLst>
                                          <p:attrName>style.visibility</p:attrName>
                                        </p:attrNameLst>
                                      </p:cBhvr>
                                      <p:to>
                                        <p:strVal val="visible"/>
                                      </p:to>
                                    </p:set>
                                    <p:animEffect transition="in" filter="blinds(horizontal)">
                                      <p:cBhvr>
                                        <p:cTn id="67" dur="500"/>
                                        <p:tgtEl>
                                          <p:spTgt spid="3686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869">
                                            <p:txEl>
                                              <p:pRg st="13" end="13"/>
                                            </p:txEl>
                                          </p:spTgt>
                                        </p:tgtEl>
                                        <p:attrNameLst>
                                          <p:attrName>style.visibility</p:attrName>
                                        </p:attrNameLst>
                                      </p:cBhvr>
                                      <p:to>
                                        <p:strVal val="visible"/>
                                      </p:to>
                                    </p:set>
                                    <p:animEffect transition="in" filter="blinds(horizontal)">
                                      <p:cBhvr>
                                        <p:cTn id="72" dur="500"/>
                                        <p:tgtEl>
                                          <p:spTgt spid="3686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blinds(horizontal)">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0" end="0"/>
                                            </p:txEl>
                                          </p:spTgt>
                                        </p:tgtEl>
                                        <p:attrNameLst>
                                          <p:attrName>style.visibility</p:attrName>
                                        </p:attrNameLst>
                                      </p:cBhvr>
                                      <p:to>
                                        <p:strVal val="visible"/>
                                      </p:to>
                                    </p:set>
                                    <p:animEffect transition="in" filter="blinds(horizontal)">
                                      <p:cBhvr>
                                        <p:cTn id="82" dur="500"/>
                                        <p:tgtEl>
                                          <p:spTgt spid="3">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animEffect transition="in" filter="blinds(horizontal)">
                                      <p:cBhvr>
                                        <p:cTn id="87" dur="500"/>
                                        <p:tgtEl>
                                          <p:spTgt spid="3">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
                                            <p:txEl>
                                              <p:pRg st="2" end="2"/>
                                            </p:txEl>
                                          </p:spTgt>
                                        </p:tgtEl>
                                        <p:attrNameLst>
                                          <p:attrName>style.visibility</p:attrName>
                                        </p:attrNameLst>
                                      </p:cBhvr>
                                      <p:to>
                                        <p:strVal val="visible"/>
                                      </p:to>
                                    </p:set>
                                    <p:animEffect transition="in" filter="blinds(horizontal)">
                                      <p:cBhvr>
                                        <p:cTn id="92" dur="500"/>
                                        <p:tgtEl>
                                          <p:spTgt spid="3">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animEffect transition="in" filter="blinds(horizontal)">
                                      <p:cBhvr>
                                        <p:cTn id="97" dur="500"/>
                                        <p:tgtEl>
                                          <p:spTgt spid="3">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animEffect transition="in" filter="blinds(horizontal)">
                                      <p:cBhvr>
                                        <p:cTn id="102" dur="500"/>
                                        <p:tgtEl>
                                          <p:spTgt spid="3">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blinds(horizontal)">
                                      <p:cBhvr>
                                        <p:cTn id="107" dur="500"/>
                                        <p:tgtEl>
                                          <p:spTgt spid="3">
                                            <p:txEl>
                                              <p:pRg st="5" end="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
                                            <p:txEl>
                                              <p:pRg st="6" end="6"/>
                                            </p:txEl>
                                          </p:spTgt>
                                        </p:tgtEl>
                                        <p:attrNameLst>
                                          <p:attrName>style.visibility</p:attrName>
                                        </p:attrNameLst>
                                      </p:cBhvr>
                                      <p:to>
                                        <p:strVal val="visible"/>
                                      </p:to>
                                    </p:set>
                                    <p:animEffect transition="in" filter="blinds(horizontal)">
                                      <p:cBhvr>
                                        <p:cTn id="112" dur="500"/>
                                        <p:tgtEl>
                                          <p:spTgt spid="3">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3">
                                            <p:txEl>
                                              <p:pRg st="7" end="7"/>
                                            </p:txEl>
                                          </p:spTgt>
                                        </p:tgtEl>
                                        <p:attrNameLst>
                                          <p:attrName>style.visibility</p:attrName>
                                        </p:attrNameLst>
                                      </p:cBhvr>
                                      <p:to>
                                        <p:strVal val="visible"/>
                                      </p:to>
                                    </p:set>
                                    <p:animEffect transition="in" filter="blinds(horizontal)">
                                      <p:cBhvr>
                                        <p:cTn id="117" dur="500"/>
                                        <p:tgtEl>
                                          <p:spTgt spid="3">
                                            <p:txEl>
                                              <p:pRg st="7" end="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3">
                                            <p:txEl>
                                              <p:pRg st="8" end="8"/>
                                            </p:txEl>
                                          </p:spTgt>
                                        </p:tgtEl>
                                        <p:attrNameLst>
                                          <p:attrName>style.visibility</p:attrName>
                                        </p:attrNameLst>
                                      </p:cBhvr>
                                      <p:to>
                                        <p:strVal val="visible"/>
                                      </p:to>
                                    </p:set>
                                    <p:animEffect transition="in" filter="blinds(horizontal)">
                                      <p:cBhvr>
                                        <p:cTn id="122" dur="500"/>
                                        <p:tgtEl>
                                          <p:spTgt spid="3">
                                            <p:txEl>
                                              <p:pRg st="8" end="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blinds(horizontal)">
                                      <p:cBhvr>
                                        <p:cTn id="127" dur="500"/>
                                        <p:tgtEl>
                                          <p:spTgt spid="4"/>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blinds(horizontal)">
                                      <p:cBhvr>
                                        <p:cTn id="132" dur="500"/>
                                        <p:tgtEl>
                                          <p:spTgt spid="5"/>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6"/>
                                        </p:tgtEl>
                                        <p:attrNameLst>
                                          <p:attrName>style.visibility</p:attrName>
                                        </p:attrNameLst>
                                      </p:cBhvr>
                                      <p:to>
                                        <p:strVal val="visible"/>
                                      </p:to>
                                    </p:set>
                                    <p:animEffect transition="in" filter="blinds(horizontal)">
                                      <p:cBhvr>
                                        <p:cTn id="1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160" y="434975"/>
            <a:ext cx="9123045" cy="53232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nb-NO" altLang="zh-CN" sz="2400" b="1" dirty="0">
                <a:latin typeface="Times New Roman" panose="02020603050405020304" pitchFamily="18" charset="0"/>
                <a:ea typeface="楷体" panose="02010609060101010101" pitchFamily="49" charset="-122"/>
              </a:rPr>
              <a:t>char *</a:t>
            </a:r>
            <a:r>
              <a:rPr lang="nb-NO" altLang="zh-CN" sz="2400" b="1" dirty="0">
                <a:solidFill>
                  <a:srgbClr val="CC0099"/>
                </a:solidFill>
                <a:latin typeface="Times New Roman" panose="02020603050405020304" pitchFamily="18" charset="0"/>
                <a:ea typeface="楷体" panose="02010609060101010101" pitchFamily="49" charset="-122"/>
              </a:rPr>
              <a:t>buildlcs</a:t>
            </a:r>
            <a:r>
              <a:rPr lang="nb-NO" altLang="zh-CN" sz="2400" b="1" dirty="0">
                <a:latin typeface="Times New Roman" panose="02020603050405020304" pitchFamily="18" charset="0"/>
                <a:ea typeface="楷体" panose="02010609060101010101" pitchFamily="49" charset="-122"/>
              </a:rPr>
              <a:t>(char *</a:t>
            </a:r>
            <a:r>
              <a:rPr lang="en-US" altLang="nb-NO" sz="2400" b="1" dirty="0">
                <a:latin typeface="Times New Roman" panose="02020603050405020304" pitchFamily="18" charset="0"/>
                <a:ea typeface="楷体" panose="02010609060101010101" pitchFamily="49" charset="-122"/>
              </a:rPr>
              <a:t>X</a:t>
            </a:r>
            <a:r>
              <a:rPr lang="nb-NO" altLang="zh-CN" sz="2400" b="1" dirty="0">
                <a:latin typeface="Times New Roman" panose="02020603050405020304" pitchFamily="18" charset="0"/>
                <a:ea typeface="楷体" panose="02010609060101010101" pitchFamily="49" charset="-122"/>
              </a:rPr>
              <a:t>,char *</a:t>
            </a:r>
            <a:r>
              <a:rPr lang="en-US" altLang="nb-NO" sz="2400" b="1" dirty="0">
                <a:latin typeface="Times New Roman" panose="02020603050405020304" pitchFamily="18" charset="0"/>
                <a:ea typeface="楷体" panose="02010609060101010101" pitchFamily="49" charset="-122"/>
              </a:rPr>
              <a:t>Y</a:t>
            </a:r>
            <a:r>
              <a:rPr lang="nb-NO" altLang="zh-CN" sz="2400" b="1" dirty="0">
                <a:latin typeface="Times New Roman" panose="02020603050405020304" pitchFamily="18" charset="0"/>
                <a:ea typeface="楷体" panose="02010609060101010101" pitchFamily="49" charset="-122"/>
              </a:rPr>
              <a:t>) //</a:t>
            </a:r>
            <a:r>
              <a:rPr lang="zh-CN" altLang="nb-NO" sz="2400" b="1" dirty="0">
                <a:latin typeface="Times New Roman" panose="02020603050405020304" pitchFamily="18" charset="0"/>
                <a:ea typeface="楷体" panose="02010609060101010101" pitchFamily="49" charset="-122"/>
              </a:rPr>
              <a:t>求</a:t>
            </a:r>
            <a:r>
              <a:rPr lang="en-US" altLang="nb-NO" sz="2400" b="1" dirty="0">
                <a:latin typeface="Times New Roman" panose="02020603050405020304" pitchFamily="18" charset="0"/>
                <a:ea typeface="楷体" panose="02010609060101010101" pitchFamily="49" charset="-122"/>
              </a:rPr>
              <a:t>X</a:t>
            </a:r>
            <a:r>
              <a:rPr lang="zh-CN" altLang="nb-NO" sz="2400" b="1" dirty="0">
                <a:latin typeface="Times New Roman" panose="02020603050405020304" pitchFamily="18" charset="0"/>
                <a:ea typeface="楷体" panose="02010609060101010101" pitchFamily="49" charset="-122"/>
              </a:rPr>
              <a:t>、</a:t>
            </a:r>
            <a:r>
              <a:rPr lang="en-US" altLang="nb-NO" sz="2400" b="1" dirty="0">
                <a:latin typeface="Times New Roman" panose="02020603050405020304" pitchFamily="18" charset="0"/>
                <a:ea typeface="楷体" panose="02010609060101010101" pitchFamily="49" charset="-122"/>
              </a:rPr>
              <a:t>Y</a:t>
            </a:r>
            <a:r>
              <a:rPr lang="zh-CN" altLang="nb-NO" sz="2400" b="1" dirty="0">
                <a:latin typeface="Times New Roman" panose="02020603050405020304" pitchFamily="18" charset="0"/>
                <a:ea typeface="楷体" panose="02010609060101010101" pitchFamily="49" charset="-122"/>
              </a:rPr>
              <a:t>的最长公共子序列</a:t>
            </a:r>
            <a:endParaRPr lang="zh-CN" altLang="nb-NO" sz="2400" b="1" dirty="0">
              <a:latin typeface="Times New Roman" panose="02020603050405020304" pitchFamily="18" charset="0"/>
              <a:ea typeface="楷体" panose="02010609060101010101" pitchFamily="49" charset="-122"/>
            </a:endParaRPr>
          </a:p>
          <a:p>
            <a:r>
              <a:rPr lang="nb-NO" altLang="zh-CN"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sym typeface="+mn-ea"/>
              </a:rPr>
              <a:t>static char s[N</a:t>
            </a:r>
            <a:r>
              <a:rPr lang="nb-NO" altLang="zh-CN" sz="2400" b="1" dirty="0" smtClean="0">
                <a:latin typeface="Times New Roman" panose="02020603050405020304" pitchFamily="18" charset="0"/>
                <a:ea typeface="楷体" panose="02010609060101010101" pitchFamily="49" charset="-122"/>
                <a:sym typeface="+mn-ea"/>
              </a:rPr>
              <a:t>];   </a:t>
            </a:r>
            <a:r>
              <a:rPr lang="nb-NO" altLang="zh-CN" sz="2400" b="1" dirty="0">
                <a:latin typeface="Times New Roman" panose="02020603050405020304" pitchFamily="18" charset="0"/>
                <a:ea typeface="楷体" panose="02010609060101010101" pitchFamily="49" charset="-122"/>
                <a:sym typeface="+mn-ea"/>
              </a:rPr>
              <a:t>	//s</a:t>
            </a:r>
            <a:r>
              <a:rPr lang="zh-CN" altLang="nb-NO" sz="2400" b="1" dirty="0">
                <a:latin typeface="Times New Roman" panose="02020603050405020304" pitchFamily="18" charset="0"/>
                <a:ea typeface="楷体" panose="02010609060101010101" pitchFamily="49" charset="-122"/>
                <a:sym typeface="+mn-ea"/>
              </a:rPr>
              <a:t>存放</a:t>
            </a:r>
            <a:r>
              <a:rPr lang="nb-NO" altLang="zh-CN" sz="2400" b="1" dirty="0">
                <a:latin typeface="Times New Roman" panose="02020603050405020304" pitchFamily="18" charset="0"/>
                <a:ea typeface="楷体" panose="02010609060101010101" pitchFamily="49" charset="-122"/>
                <a:sym typeface="+mn-ea"/>
              </a:rPr>
              <a:t>a</a:t>
            </a:r>
            <a:r>
              <a:rPr lang="zh-CN" altLang="nb-NO" sz="2400" b="1" dirty="0">
                <a:latin typeface="Times New Roman" panose="02020603050405020304" pitchFamily="18" charset="0"/>
                <a:ea typeface="楷体" panose="02010609060101010101" pitchFamily="49" charset="-122"/>
                <a:sym typeface="+mn-ea"/>
              </a:rPr>
              <a:t>和</a:t>
            </a:r>
            <a:r>
              <a:rPr lang="nb-NO" altLang="zh-CN" sz="2400" b="1" dirty="0">
                <a:latin typeface="Times New Roman" panose="02020603050405020304" pitchFamily="18" charset="0"/>
                <a:ea typeface="楷体" panose="02010609060101010101" pitchFamily="49" charset="-122"/>
                <a:sym typeface="+mn-ea"/>
              </a:rPr>
              <a:t>b</a:t>
            </a:r>
            <a:r>
              <a:rPr lang="zh-CN" altLang="nb-NO" sz="2400" b="1" dirty="0">
                <a:latin typeface="Times New Roman" panose="02020603050405020304" pitchFamily="18" charset="0"/>
                <a:ea typeface="楷体" panose="02010609060101010101" pitchFamily="49" charset="-122"/>
                <a:sym typeface="+mn-ea"/>
              </a:rPr>
              <a:t>的最长公共子序列</a:t>
            </a:r>
            <a:endParaRPr lang="zh-CN" altLang="nb-NO" sz="2400" b="1" dirty="0">
              <a:latin typeface="Times New Roman" panose="02020603050405020304" pitchFamily="18" charset="0"/>
              <a:ea typeface="楷体" panose="02010609060101010101" pitchFamily="49" charset="-122"/>
            </a:endParaRPr>
          </a:p>
          <a:p>
            <a:r>
              <a:rPr lang="nb-NO" altLang="zh-CN" sz="2400" b="1" dirty="0">
                <a:latin typeface="Times New Roman" panose="02020603050405020304" pitchFamily="18" charset="0"/>
                <a:ea typeface="楷体" panose="02010609060101010101" pitchFamily="49" charset="-122"/>
              </a:rPr>
              <a:t>        int k,i=strlen(</a:t>
            </a:r>
            <a:r>
              <a:rPr lang="en-US" altLang="nb-NO" sz="2400" b="1" dirty="0">
                <a:latin typeface="Times New Roman" panose="02020603050405020304" pitchFamily="18" charset="0"/>
                <a:ea typeface="楷体" panose="02010609060101010101" pitchFamily="49" charset="-122"/>
              </a:rPr>
              <a:t>X</a:t>
            </a:r>
            <a:r>
              <a:rPr lang="nb-NO" altLang="zh-CN" sz="2400" b="1" dirty="0">
                <a:latin typeface="Times New Roman" panose="02020603050405020304" pitchFamily="18" charset="0"/>
                <a:ea typeface="楷体" panose="02010609060101010101" pitchFamily="49" charset="-122"/>
              </a:rPr>
              <a:t>),j=strlen(</a:t>
            </a:r>
            <a:r>
              <a:rPr lang="en-US" altLang="nb-NO" sz="2400" b="1" dirty="0">
                <a:latin typeface="Times New Roman" panose="02020603050405020304" pitchFamily="18" charset="0"/>
                <a:ea typeface="楷体" panose="02010609060101010101" pitchFamily="49" charset="-122"/>
              </a:rPr>
              <a:t>Y</a:t>
            </a:r>
            <a:r>
              <a:rPr lang="nb-NO" altLang="zh-CN" sz="2400" b="1" dirty="0">
                <a:latin typeface="Times New Roman" panose="02020603050405020304" pitchFamily="18" charset="0"/>
                <a:ea typeface="楷体" panose="02010609060101010101" pitchFamily="49" charset="-122"/>
              </a:rPr>
              <a:t>);</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k=</a:t>
            </a:r>
            <a:r>
              <a:rPr lang="nb-NO" altLang="zh-CN" sz="2400" b="1" dirty="0">
                <a:solidFill>
                  <a:srgbClr val="CC0099"/>
                </a:solidFill>
                <a:latin typeface="Times New Roman" panose="02020603050405020304" pitchFamily="18" charset="0"/>
                <a:ea typeface="楷体" panose="02010609060101010101" pitchFamily="49" charset="-122"/>
              </a:rPr>
              <a:t>lcslength</a:t>
            </a:r>
            <a:r>
              <a:rPr lang="nb-NO" altLang="zh-CN" sz="2400" b="1" dirty="0">
                <a:latin typeface="Times New Roman" panose="02020603050405020304" pitchFamily="18" charset="0"/>
                <a:ea typeface="楷体" panose="02010609060101010101" pitchFamily="49" charset="-122"/>
              </a:rPr>
              <a:t>(</a:t>
            </a:r>
            <a:r>
              <a:rPr lang="en-US" altLang="nb-NO" sz="2400" b="1" dirty="0">
                <a:latin typeface="Times New Roman" panose="02020603050405020304" pitchFamily="18" charset="0"/>
                <a:ea typeface="楷体" panose="02010609060101010101" pitchFamily="49" charset="-122"/>
              </a:rPr>
              <a:t>X</a:t>
            </a:r>
            <a:r>
              <a:rPr lang="nb-NO" altLang="zh-CN" sz="2400" b="1" dirty="0">
                <a:latin typeface="Times New Roman" panose="02020603050405020304" pitchFamily="18" charset="0"/>
                <a:ea typeface="楷体" panose="02010609060101010101" pitchFamily="49" charset="-122"/>
              </a:rPr>
              <a:t>,</a:t>
            </a:r>
            <a:r>
              <a:rPr lang="en-US" altLang="nb-NO" sz="2400" b="1" dirty="0">
                <a:latin typeface="Times New Roman" panose="02020603050405020304" pitchFamily="18" charset="0"/>
                <a:ea typeface="楷体" panose="02010609060101010101" pitchFamily="49" charset="-122"/>
              </a:rPr>
              <a:t>Y</a:t>
            </a:r>
            <a:r>
              <a:rPr lang="nb-NO" altLang="zh-CN" sz="2400" b="1" dirty="0">
                <a:latin typeface="Times New Roman" panose="02020603050405020304" pitchFamily="18" charset="0"/>
                <a:ea typeface="楷体" panose="02010609060101010101" pitchFamily="49" charset="-122"/>
              </a:rPr>
              <a:t>,</a:t>
            </a:r>
            <a:r>
              <a:rPr lang="en-US" altLang="nb-NO" sz="2400" b="1" dirty="0">
                <a:latin typeface="Times New Roman" panose="02020603050405020304" pitchFamily="18" charset="0"/>
                <a:ea typeface="楷体" panose="02010609060101010101" pitchFamily="49" charset="-122"/>
              </a:rPr>
              <a:t>L</a:t>
            </a:r>
            <a:r>
              <a:rPr lang="nb-NO" altLang="zh-CN" sz="2400" b="1" dirty="0">
                <a:latin typeface="Times New Roman" panose="02020603050405020304" pitchFamily="18" charset="0"/>
                <a:ea typeface="楷体" panose="02010609060101010101" pitchFamily="49" charset="-122"/>
              </a:rPr>
              <a:t>);	//k</a:t>
            </a:r>
            <a:r>
              <a:rPr lang="zh-CN" altLang="nb-NO" sz="2400" b="1" dirty="0">
                <a:latin typeface="Times New Roman" panose="02020603050405020304" pitchFamily="18" charset="0"/>
                <a:ea typeface="楷体" panose="02010609060101010101" pitchFamily="49" charset="-122"/>
              </a:rPr>
              <a:t>为</a:t>
            </a:r>
            <a:r>
              <a:rPr lang="en-US" altLang="nb-NO" sz="2400" b="1" dirty="0">
                <a:latin typeface="Times New Roman" panose="02020603050405020304" pitchFamily="18" charset="0"/>
                <a:ea typeface="楷体" panose="02010609060101010101" pitchFamily="49" charset="-122"/>
              </a:rPr>
              <a:t>X</a:t>
            </a:r>
            <a:r>
              <a:rPr lang="zh-CN" altLang="nb-NO" sz="2400" b="1" dirty="0">
                <a:latin typeface="Times New Roman" panose="02020603050405020304" pitchFamily="18" charset="0"/>
                <a:ea typeface="楷体" panose="02010609060101010101" pitchFamily="49" charset="-122"/>
              </a:rPr>
              <a:t>和</a:t>
            </a:r>
            <a:r>
              <a:rPr lang="en-US" altLang="nb-NO" sz="2400" b="1" dirty="0">
                <a:latin typeface="Times New Roman" panose="02020603050405020304" pitchFamily="18" charset="0"/>
                <a:ea typeface="楷体" panose="02010609060101010101" pitchFamily="49" charset="-122"/>
              </a:rPr>
              <a:t>Y</a:t>
            </a:r>
            <a:r>
              <a:rPr lang="zh-CN" altLang="nb-NO" sz="2400" b="1" dirty="0">
                <a:latin typeface="Times New Roman" panose="02020603050405020304" pitchFamily="18" charset="0"/>
                <a:ea typeface="楷体" panose="02010609060101010101" pitchFamily="49" charset="-122"/>
              </a:rPr>
              <a:t>的最长公共子序列长度</a:t>
            </a:r>
            <a:endParaRPr lang="zh-CN" altLang="nb-NO"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s[k]='\0';		</a:t>
            </a:r>
            <a:r>
              <a:rPr lang="nb-NO" altLang="zh-CN" sz="2400" b="1" dirty="0" smtClean="0">
                <a:latin typeface="Times New Roman" panose="02020603050405020304" pitchFamily="18" charset="0"/>
                <a:ea typeface="楷体" panose="02010609060101010101" pitchFamily="49" charset="-122"/>
              </a:rPr>
              <a:t>       //</a:t>
            </a:r>
            <a:r>
              <a:rPr lang="zh-CN" altLang="nb-NO" sz="2400" b="1" dirty="0">
                <a:latin typeface="Times New Roman" panose="02020603050405020304" pitchFamily="18" charset="0"/>
                <a:ea typeface="楷体" panose="02010609060101010101" pitchFamily="49" charset="-122"/>
              </a:rPr>
              <a:t>先在</a:t>
            </a:r>
            <a:r>
              <a:rPr lang="nb-NO" altLang="zh-CN" sz="2400" b="1" dirty="0">
                <a:latin typeface="Times New Roman" panose="02020603050405020304" pitchFamily="18" charset="0"/>
                <a:ea typeface="楷体" panose="02010609060101010101" pitchFamily="49" charset="-122"/>
              </a:rPr>
              <a:t>s</a:t>
            </a:r>
            <a:r>
              <a:rPr lang="zh-CN" altLang="nb-NO" sz="2400" b="1" dirty="0">
                <a:latin typeface="Times New Roman" panose="02020603050405020304" pitchFamily="18" charset="0"/>
                <a:ea typeface="楷体" panose="02010609060101010101" pitchFamily="49" charset="-122"/>
              </a:rPr>
              <a:t>中添加一个结束符</a:t>
            </a:r>
            <a:endParaRPr lang="zh-CN" altLang="nb-NO"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while (k&gt;0)		//</a:t>
            </a:r>
            <a:r>
              <a:rPr lang="zh-CN" altLang="nb-NO" sz="2400" b="1" dirty="0">
                <a:latin typeface="Times New Roman" panose="02020603050405020304" pitchFamily="18" charset="0"/>
                <a:ea typeface="楷体" panose="02010609060101010101" pitchFamily="49" charset="-122"/>
              </a:rPr>
              <a:t>在</a:t>
            </a:r>
            <a:r>
              <a:rPr lang="nb-NO" altLang="zh-CN" sz="2400" b="1" dirty="0">
                <a:latin typeface="Times New Roman" panose="02020603050405020304" pitchFamily="18" charset="0"/>
                <a:ea typeface="楷体" panose="02010609060101010101" pitchFamily="49" charset="-122"/>
              </a:rPr>
              <a:t>s</a:t>
            </a:r>
            <a:r>
              <a:rPr lang="zh-CN" altLang="nb-NO" sz="2400" b="1" dirty="0">
                <a:latin typeface="Times New Roman" panose="02020603050405020304" pitchFamily="18" charset="0"/>
                <a:ea typeface="楷体" panose="02010609060101010101" pitchFamily="49" charset="-122"/>
              </a:rPr>
              <a:t>中放入</a:t>
            </a:r>
            <a:r>
              <a:rPr lang="nb-NO" altLang="zh-CN" sz="2400" b="1" dirty="0">
                <a:latin typeface="Times New Roman" panose="02020603050405020304" pitchFamily="18" charset="0"/>
                <a:ea typeface="楷体" panose="02010609060101010101" pitchFamily="49" charset="-122"/>
              </a:rPr>
              <a:t>s</a:t>
            </a:r>
            <a:r>
              <a:rPr lang="zh-CN" altLang="nb-NO" sz="2400" b="1" dirty="0">
                <a:latin typeface="Times New Roman" panose="02020603050405020304" pitchFamily="18" charset="0"/>
                <a:ea typeface="楷体" panose="02010609060101010101" pitchFamily="49" charset="-122"/>
              </a:rPr>
              <a:t>个字符</a:t>
            </a:r>
            <a:endParaRPr lang="zh-CN" altLang="nb-NO"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if (</a:t>
            </a:r>
            <a:r>
              <a:rPr lang="en-US" altLang="nb-NO" sz="2400" b="1" dirty="0">
                <a:latin typeface="Times New Roman" panose="02020603050405020304" pitchFamily="18" charset="0"/>
                <a:ea typeface="楷体" panose="02010609060101010101" pitchFamily="49" charset="-122"/>
              </a:rPr>
              <a:t>L</a:t>
            </a:r>
            <a:r>
              <a:rPr lang="nb-NO" altLang="zh-CN" sz="2400" b="1" dirty="0">
                <a:latin typeface="Times New Roman" panose="02020603050405020304" pitchFamily="18" charset="0"/>
                <a:ea typeface="楷体" panose="02010609060101010101" pitchFamily="49" charset="-122"/>
              </a:rPr>
              <a:t>[i][j]==</a:t>
            </a:r>
            <a:r>
              <a:rPr lang="en-US" altLang="nb-NO" sz="2400" b="1" dirty="0">
                <a:latin typeface="Times New Roman" panose="02020603050405020304" pitchFamily="18" charset="0"/>
                <a:ea typeface="楷体" panose="02010609060101010101" pitchFamily="49" charset="-122"/>
              </a:rPr>
              <a:t>L</a:t>
            </a:r>
            <a:r>
              <a:rPr lang="nb-NO" altLang="zh-CN" sz="2400" b="1" dirty="0">
                <a:latin typeface="Times New Roman" panose="02020603050405020304" pitchFamily="18" charset="0"/>
                <a:ea typeface="楷体" panose="02010609060101010101" pitchFamily="49" charset="-122"/>
              </a:rPr>
              <a:t>[i-1][j]) i--;</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nb-NO" altLang="zh-CN" sz="2400" b="1" dirty="0">
                <a:latin typeface="Times New Roman" panose="02020603050405020304" pitchFamily="18" charset="0"/>
                <a:ea typeface="楷体" panose="02010609060101010101" pitchFamily="49" charset="-122"/>
              </a:rPr>
              <a:t>else if (</a:t>
            </a:r>
            <a:r>
              <a:rPr lang="en-US" altLang="nb-NO" sz="2400" b="1" dirty="0">
                <a:latin typeface="Times New Roman" panose="02020603050405020304" pitchFamily="18" charset="0"/>
                <a:ea typeface="楷体" panose="02010609060101010101" pitchFamily="49" charset="-122"/>
              </a:rPr>
              <a:t>L</a:t>
            </a:r>
            <a:r>
              <a:rPr lang="nb-NO" altLang="zh-CN" sz="2400" b="1" dirty="0">
                <a:latin typeface="Times New Roman" panose="02020603050405020304" pitchFamily="18" charset="0"/>
                <a:ea typeface="楷体" panose="02010609060101010101" pitchFamily="49" charset="-122"/>
              </a:rPr>
              <a:t>[i][j]==</a:t>
            </a:r>
            <a:r>
              <a:rPr lang="en-US" altLang="nb-NO" sz="2400" b="1" dirty="0">
                <a:latin typeface="Times New Roman" panose="02020603050405020304" pitchFamily="18" charset="0"/>
                <a:ea typeface="楷体" panose="02010609060101010101" pitchFamily="49" charset="-122"/>
              </a:rPr>
              <a:t>L</a:t>
            </a:r>
            <a:r>
              <a:rPr lang="nb-NO" altLang="zh-CN" sz="2400" b="1" dirty="0">
                <a:latin typeface="Times New Roman" panose="02020603050405020304" pitchFamily="18" charset="0"/>
                <a:ea typeface="楷体" panose="02010609060101010101" pitchFamily="49" charset="-122"/>
              </a:rPr>
              <a:t>[i][j-1]) j--;</a:t>
            </a:r>
            <a:endParaRPr lang="nb-NO" altLang="zh-CN" sz="2400" b="1" dirty="0">
              <a:latin typeface="Times New Roman" panose="02020603050405020304" pitchFamily="18" charset="0"/>
              <a:ea typeface="楷体" panose="02010609060101010101" pitchFamily="49" charset="-122"/>
            </a:endParaRPr>
          </a:p>
          <a:p>
            <a:r>
              <a:rPr lang="zh-CN" altLang="nb-NO"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else</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	s[--k]=X[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-1];</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 j--;</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return s;			//</a:t>
            </a:r>
            <a:r>
              <a:rPr lang="zh-CN" altLang="nb-NO" sz="2400" b="1" dirty="0">
                <a:latin typeface="Times New Roman" panose="02020603050405020304" pitchFamily="18" charset="0"/>
                <a:ea typeface="楷体" panose="02010609060101010101" pitchFamily="49" charset="-122"/>
              </a:rPr>
              <a:t>返回</a:t>
            </a:r>
            <a:r>
              <a:rPr lang="en-US" altLang="zh-CN" sz="2400" b="1" dirty="0">
                <a:latin typeface="Times New Roman" panose="02020603050405020304" pitchFamily="18" charset="0"/>
                <a:ea typeface="楷体" panose="02010609060101010101" pitchFamily="49" charset="-122"/>
              </a:rPr>
              <a:t>X</a:t>
            </a:r>
            <a:r>
              <a:rPr lang="zh-CN" altLang="nb-NO" sz="2400" b="1" dirty="0">
                <a:latin typeface="Times New Roman" panose="02020603050405020304" pitchFamily="18" charset="0"/>
                <a:ea typeface="楷体" panose="02010609060101010101" pitchFamily="49" charset="-122"/>
              </a:rPr>
              <a:t>和</a:t>
            </a:r>
            <a:r>
              <a:rPr lang="en-US" altLang="zh-CN" sz="2400" b="1" dirty="0">
                <a:latin typeface="Times New Roman" panose="02020603050405020304" pitchFamily="18" charset="0"/>
                <a:ea typeface="楷体" panose="02010609060101010101" pitchFamily="49" charset="-122"/>
              </a:rPr>
              <a:t>Y</a:t>
            </a:r>
            <a:r>
              <a:rPr lang="zh-CN" altLang="nb-NO" sz="2800" b="1" dirty="0">
                <a:latin typeface="Times New Roman" panose="02020603050405020304" pitchFamily="18" charset="0"/>
                <a:ea typeface="楷体" panose="02010609060101010101" pitchFamily="49" charset="-122"/>
              </a:rPr>
              <a:t>的最长公共子序列</a:t>
            </a:r>
            <a:endParaRPr lang="zh-CN" altLang="nb-NO" sz="2800" b="1" dirty="0">
              <a:latin typeface="Times New Roman" panose="02020603050405020304" pitchFamily="18" charset="0"/>
              <a:ea typeface="楷体" panose="02010609060101010101" pitchFamily="49" charset="-122"/>
            </a:endParaRPr>
          </a:p>
          <a:p>
            <a:r>
              <a:rPr lang="en-US" altLang="zh-CN"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p:txBody>
      </p:sp>
      <p:sp>
        <p:nvSpPr>
          <p:cNvPr id="164867" name="Text Box 3"/>
          <p:cNvSpPr txBox="1">
            <a:spLocks noChangeArrowheads="1"/>
          </p:cNvSpPr>
          <p:nvPr/>
        </p:nvSpPr>
        <p:spPr bwMode="auto">
          <a:xfrm>
            <a:off x="139065" y="5758180"/>
            <a:ext cx="8886190" cy="829945"/>
          </a:xfrm>
          <a:prstGeom prst="rect">
            <a:avLst/>
          </a:prstGeom>
          <a:noFill/>
          <a:ln w="38100" algn="ctr">
            <a:noFill/>
            <a:miter lim="800000"/>
          </a:ln>
          <a:effectLst/>
        </p:spPr>
        <p:txBody>
          <a:bodyPr wrap="square">
            <a:spAutoFit/>
          </a:bodyPr>
          <a:lstStyle/>
          <a:p>
            <a:pPr>
              <a:spcBef>
                <a:spcPct val="50000"/>
              </a:spcBef>
            </a:pPr>
            <a:r>
              <a:rPr lang="zh-CN" altLang="nb-NO" sz="2400" b="1" dirty="0">
                <a:solidFill>
                  <a:srgbClr val="CC0099"/>
                </a:solidFill>
                <a:latin typeface="宋体" panose="02010600030101010101" pitchFamily="2" charset="-122"/>
                <a:cs typeface="Times New Roman" panose="02020603050405020304" pitchFamily="18" charset="0"/>
              </a:rPr>
              <a:t>算法分析：</a:t>
            </a:r>
            <a:r>
              <a:rPr lang="nb-NO" altLang="zh-CN" sz="2400" b="1" dirty="0">
                <a:latin typeface="宋体" panose="02010600030101010101" pitchFamily="2" charset="-122"/>
                <a:cs typeface="Times New Roman" panose="02020603050405020304" pitchFamily="18" charset="0"/>
              </a:rPr>
              <a:t>lcslength</a:t>
            </a:r>
            <a:r>
              <a:rPr lang="zh-CN" altLang="nb-NO" sz="2400" b="1" dirty="0">
                <a:latin typeface="宋体" panose="02010600030101010101" pitchFamily="2" charset="-122"/>
                <a:cs typeface="Times New Roman" panose="02020603050405020304" pitchFamily="18" charset="0"/>
              </a:rPr>
              <a:t>算法中使用了两重循环，所以对于长度分别为</a:t>
            </a:r>
            <a:r>
              <a:rPr lang="en-US" altLang="zh-CN" sz="2400" b="1" i="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和</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的序列，求其最长公共子序列的时间复杂度为</a:t>
            </a:r>
            <a:r>
              <a:rPr lang="en-US" altLang="zh-CN" sz="2400" b="1" dirty="0">
                <a:latin typeface="宋体" panose="02010600030101010101" pitchFamily="2" charset="-122"/>
                <a:cs typeface="Times New Roman" panose="02020603050405020304" pitchFamily="18" charset="0"/>
              </a:rPr>
              <a:t>O(</a:t>
            </a:r>
            <a:r>
              <a:rPr lang="en-US" altLang="zh-CN" sz="2400" b="1" i="1" dirty="0" err="1">
                <a:latin typeface="宋体" panose="02010600030101010101" pitchFamily="2" charset="-122"/>
                <a:cs typeface="Times New Roman" panose="02020603050405020304" pitchFamily="18" charset="0"/>
              </a:rPr>
              <a:t>m</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n</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
        <p:nvSpPr>
          <p:cNvPr id="6" name="Rectangle 5"/>
          <p:cNvSpPr txBox="1">
            <a:spLocks noChangeArrowheads="1"/>
          </p:cNvSpPr>
          <p:nvPr/>
        </p:nvSpPr>
        <p:spPr bwMode="auto">
          <a:xfrm>
            <a:off x="1908721" y="32703"/>
            <a:ext cx="4787900" cy="42354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24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2400" b="1" dirty="0" smtClean="0">
                <a:solidFill>
                  <a:schemeClr val="bg1"/>
                </a:solidFill>
                <a:effectLst/>
                <a:latin typeface="黑体" panose="02010609060101010101" pitchFamily="49" charset="-122"/>
                <a:ea typeface="黑体" panose="02010609060101010101" pitchFamily="49" charset="-122"/>
                <a:sym typeface="+mn-ea"/>
              </a:rPr>
              <a:t>五</a:t>
            </a:r>
            <a:r>
              <a:rPr kumimoji="1" lang="en-US" altLang="zh-CN" sz="2400" b="1" dirty="0" smtClean="0">
                <a:solidFill>
                  <a:schemeClr val="bg1"/>
                </a:solidFill>
                <a:effectLst/>
                <a:latin typeface="黑体" panose="02010609060101010101" pitchFamily="49" charset="-122"/>
                <a:ea typeface="黑体" panose="02010609060101010101" pitchFamily="49" charset="-122"/>
                <a:sym typeface="+mn-ea"/>
              </a:rPr>
              <a:t>步 求解最优解</a:t>
            </a:r>
            <a:endParaRPr kumimoji="1" lang="en-US" altLang="zh-CN" sz="24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txBox="1">
            <a:spLocks noChangeArrowheads="1"/>
          </p:cNvSpPr>
          <p:nvPr/>
        </p:nvSpPr>
        <p:spPr bwMode="auto">
          <a:xfrm>
            <a:off x="227330" y="2421255"/>
            <a:ext cx="805942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6.3.3  </a:t>
            </a:r>
            <a:r>
              <a:rPr kumimoji="1" lang="zh-CN" altLang="en-US" sz="4000" b="1" dirty="0" smtClean="0">
                <a:solidFill>
                  <a:srgbClr val="CC0099"/>
                </a:solidFill>
                <a:effectLst/>
                <a:latin typeface="黑体" panose="02010609060101010101" pitchFamily="49" charset="-122"/>
                <a:ea typeface="黑体" panose="02010609060101010101" pitchFamily="49" charset="-122"/>
                <a:sym typeface="+mn-ea"/>
              </a:rPr>
              <a:t>求解</a:t>
            </a: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0/1</a:t>
            </a:r>
            <a:r>
              <a:rPr kumimoji="1" lang="zh-CN" altLang="en-US" sz="4000" b="1" dirty="0" smtClean="0">
                <a:solidFill>
                  <a:srgbClr val="CC0099"/>
                </a:solidFill>
                <a:effectLst/>
                <a:latin typeface="黑体" panose="02010609060101010101" pitchFamily="49" charset="-122"/>
                <a:ea typeface="黑体" panose="02010609060101010101" pitchFamily="49" charset="-122"/>
                <a:sym typeface="+mn-ea"/>
              </a:rPr>
              <a:t>背包问题</a:t>
            </a:r>
            <a:endParaRPr kumimoji="1" lang="zh-CN" altLang="en-US" sz="4000" b="1" dirty="0" smtClean="0">
              <a:solidFill>
                <a:srgbClr val="CC0099"/>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755" y="1233805"/>
            <a:ext cx="3481705" cy="487172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64867" name="Text Box 3"/>
          <p:cNvSpPr txBox="1">
            <a:spLocks noChangeArrowheads="1"/>
          </p:cNvSpPr>
          <p:nvPr/>
        </p:nvSpPr>
        <p:spPr bwMode="auto">
          <a:xfrm>
            <a:off x="3943985" y="1233805"/>
            <a:ext cx="5003800" cy="4893945"/>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252000" rIns="180000" bIns="252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b="1" dirty="0">
                <a:solidFill>
                  <a:srgbClr val="FF0000"/>
                </a:solidFill>
                <a:latin typeface="宋体" panose="02010600030101010101" pitchFamily="2" charset="-122"/>
                <a:cs typeface="Times New Roman" panose="02020603050405020304" pitchFamily="18" charset="0"/>
                <a:sym typeface="+mn-ea"/>
              </a:rPr>
              <a:t>问题求解：</a:t>
            </a:r>
            <a:r>
              <a:rPr lang="zh-CN" altLang="en-US" sz="2400" b="1" dirty="0">
                <a:latin typeface="宋体" panose="02010600030101010101" pitchFamily="2" charset="-122"/>
                <a:cs typeface="Times New Roman" panose="02020603050405020304" pitchFamily="18" charset="0"/>
                <a:sym typeface="+mn-ea"/>
              </a:rPr>
              <a:t>这里采用动态规划求解该问题。对于可行的背包装载，背包中物品的总重量不能超过背包的容量，最佳装载是指所装入的物品价值最高，即</a:t>
            </a:r>
            <a:endParaRPr lang="zh-CN" altLang="en-US" sz="2400" b="1" dirty="0">
              <a:latin typeface="宋体" panose="02010600030101010101" pitchFamily="2" charset="-122"/>
              <a:cs typeface="Times New Roman" panose="02020603050405020304" pitchFamily="18" charset="0"/>
            </a:endParaRPr>
          </a:p>
          <a:p>
            <a:pPr>
              <a:lnSpc>
                <a:spcPct val="130000"/>
              </a:lnSpc>
            </a:pPr>
            <a:r>
              <a:rPr lang="en-US" altLang="zh-CN" sz="2400" b="1" dirty="0">
                <a:latin typeface="宋体" panose="02010600030101010101" pitchFamily="2" charset="-122"/>
                <a:cs typeface="Times New Roman" panose="02020603050405020304" pitchFamily="18" charset="0"/>
                <a:sym typeface="+mn-ea"/>
              </a:rPr>
              <a:t>MAX{</a:t>
            </a:r>
            <a:r>
              <a:rPr lang="en-US" altLang="zh-CN" sz="2400" b="1" i="1" dirty="0" err="1">
                <a:latin typeface="宋体" panose="02010600030101010101" pitchFamily="2" charset="-122"/>
                <a:cs typeface="Times New Roman" panose="02020603050405020304" pitchFamily="18" charset="0"/>
                <a:sym typeface="+mn-ea"/>
              </a:rPr>
              <a:t>v</a:t>
            </a:r>
            <a:r>
              <a:rPr lang="en-US" altLang="zh-CN" sz="2400" b="1" baseline="-25000" dirty="0" err="1">
                <a:latin typeface="宋体" panose="02010600030101010101" pitchFamily="2" charset="-122"/>
                <a:cs typeface="Times New Roman" panose="02020603050405020304" pitchFamily="18" charset="0"/>
                <a:sym typeface="+mn-ea"/>
              </a:rPr>
              <a:t>1</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x</a:t>
            </a:r>
            <a:r>
              <a:rPr lang="en-US" altLang="zh-CN" sz="2400" b="1" baseline="-25000" dirty="0" err="1">
                <a:latin typeface="宋体" panose="02010600030101010101" pitchFamily="2" charset="-122"/>
                <a:cs typeface="Times New Roman" panose="02020603050405020304" pitchFamily="18" charset="0"/>
                <a:sym typeface="+mn-ea"/>
              </a:rPr>
              <a:t>1</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v</a:t>
            </a:r>
            <a:r>
              <a:rPr lang="en-US" altLang="zh-CN" sz="2400" b="1" baseline="-25000" dirty="0" err="1">
                <a:latin typeface="宋体" panose="02010600030101010101" pitchFamily="2" charset="-122"/>
                <a:cs typeface="Times New Roman" panose="02020603050405020304" pitchFamily="18" charset="0"/>
                <a:sym typeface="+mn-ea"/>
              </a:rPr>
              <a:t>2</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x</a:t>
            </a:r>
            <a:r>
              <a:rPr lang="en-US" altLang="zh-CN" sz="2400" b="1" baseline="-25000" dirty="0" err="1">
                <a:latin typeface="宋体" panose="02010600030101010101" pitchFamily="2" charset="-122"/>
                <a:cs typeface="Times New Roman" panose="02020603050405020304" pitchFamily="18" charset="0"/>
                <a:sym typeface="+mn-ea"/>
              </a:rPr>
              <a:t>2</a:t>
            </a:r>
            <a:r>
              <a:rPr lang="en-US" altLang="zh-CN" sz="2400" b="1" dirty="0">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v</a:t>
            </a:r>
            <a:r>
              <a:rPr lang="en-US" altLang="zh-CN" sz="2400" b="1" i="1" baseline="-25000" dirty="0" err="1">
                <a:latin typeface="宋体" panose="02010600030101010101" pitchFamily="2" charset="-122"/>
                <a:cs typeface="Times New Roman" panose="02020603050405020304" pitchFamily="18" charset="0"/>
                <a:sym typeface="+mn-ea"/>
              </a:rPr>
              <a:t>i</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x</a:t>
            </a:r>
            <a:r>
              <a:rPr lang="en-US" altLang="zh-CN" sz="2400" b="1" i="1" baseline="-25000" dirty="0" err="1">
                <a:latin typeface="宋体" panose="02010600030101010101" pitchFamily="2" charset="-122"/>
                <a:cs typeface="Times New Roman" panose="02020603050405020304" pitchFamily="18" charset="0"/>
                <a:sym typeface="+mn-ea"/>
              </a:rPr>
              <a:t>i</a:t>
            </a:r>
            <a:r>
              <a:rPr lang="en-US" altLang="zh-CN" sz="2400" b="1" dirty="0">
                <a:latin typeface="宋体" panose="02010600030101010101" pitchFamily="2" charset="-122"/>
                <a:cs typeface="Times New Roman" panose="02020603050405020304" pitchFamily="18" charset="0"/>
                <a:sym typeface="+mn-ea"/>
              </a:rPr>
              <a:t>}</a:t>
            </a:r>
            <a:endParaRPr lang="en-US" altLang="zh-CN" sz="2400" b="1" dirty="0">
              <a:latin typeface="宋体" panose="02010600030101010101" pitchFamily="2" charset="-122"/>
              <a:cs typeface="Times New Roman" panose="02020603050405020304" pitchFamily="18" charset="0"/>
            </a:endParaRPr>
          </a:p>
          <a:p>
            <a:pPr>
              <a:lnSpc>
                <a:spcPct val="130000"/>
              </a:lnSpc>
            </a:pPr>
            <a:r>
              <a:rPr lang="en-US" altLang="zh-CN" sz="2400" b="1" dirty="0">
                <a:latin typeface="宋体" panose="02010600030101010101" pitchFamily="2" charset="-122"/>
                <a:cs typeface="Times New Roman" panose="02020603050405020304" pitchFamily="18" charset="0"/>
                <a:sym typeface="+mn-ea"/>
              </a:rPr>
              <a:t> </a:t>
            </a:r>
            <a:r>
              <a:rPr lang="zh-CN" altLang="en-US" sz="2400" b="1" dirty="0">
                <a:latin typeface="宋体" panose="02010600030101010101" pitchFamily="2" charset="-122"/>
                <a:cs typeface="Times New Roman" panose="02020603050405020304" pitchFamily="18" charset="0"/>
                <a:sym typeface="+mn-ea"/>
              </a:rPr>
              <a:t>其中</a:t>
            </a:r>
            <a:r>
              <a:rPr lang="en-US" altLang="zh-CN" sz="2400" b="1" dirty="0" err="1">
                <a:latin typeface="宋体" panose="02010600030101010101" pitchFamily="2" charset="-122"/>
                <a:cs typeface="Times New Roman" panose="02020603050405020304" pitchFamily="18" charset="0"/>
                <a:sym typeface="+mn-ea"/>
              </a:rPr>
              <a:t>1≤</a:t>
            </a:r>
            <a:r>
              <a:rPr lang="en-US" altLang="zh-CN" sz="2400" b="1" i="1" dirty="0" err="1">
                <a:latin typeface="宋体" panose="02010600030101010101" pitchFamily="2" charset="-122"/>
                <a:cs typeface="Times New Roman" panose="02020603050405020304" pitchFamily="18" charset="0"/>
                <a:sym typeface="+mn-ea"/>
              </a:rPr>
              <a:t>i</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n</a:t>
            </a:r>
            <a:r>
              <a:rPr lang="zh-CN" altLang="en-US" sz="2400" b="1" dirty="0">
                <a:latin typeface="宋体" panose="02010600030101010101" pitchFamily="2" charset="-122"/>
                <a:cs typeface="Times New Roman" panose="02020603050405020304" pitchFamily="18" charset="0"/>
                <a:sym typeface="+mn-ea"/>
              </a:rPr>
              <a:t>，</a:t>
            </a:r>
            <a:r>
              <a:rPr lang="en-US" altLang="zh-CN" sz="2400" b="1" i="1" dirty="0">
                <a:latin typeface="宋体" panose="02010600030101010101" pitchFamily="2" charset="-122"/>
                <a:cs typeface="Times New Roman" panose="02020603050405020304" pitchFamily="18" charset="0"/>
                <a:sym typeface="+mn-ea"/>
              </a:rPr>
              <a:t>x</a:t>
            </a:r>
            <a:r>
              <a:rPr lang="en-US" altLang="zh-CN" sz="2400" b="1" i="1" baseline="-25000" dirty="0">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取</a:t>
            </a:r>
            <a:r>
              <a:rPr lang="en-US" altLang="zh-CN" sz="2400" b="1" dirty="0">
                <a:latin typeface="宋体" panose="02010600030101010101" pitchFamily="2" charset="-122"/>
                <a:cs typeface="Times New Roman" panose="02020603050405020304" pitchFamily="18" charset="0"/>
                <a:sym typeface="+mn-ea"/>
              </a:rPr>
              <a:t>0</a:t>
            </a:r>
            <a:r>
              <a:rPr lang="zh-CN" altLang="en-US" sz="2400" b="1" dirty="0">
                <a:latin typeface="宋体" panose="02010600030101010101" pitchFamily="2" charset="-122"/>
                <a:cs typeface="Times New Roman" panose="02020603050405020304" pitchFamily="18" charset="0"/>
                <a:sym typeface="+mn-ea"/>
              </a:rPr>
              <a:t>或</a:t>
            </a:r>
            <a:r>
              <a:rPr lang="en-US" altLang="zh-CN" sz="2400" b="1"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，取</a:t>
            </a:r>
            <a:r>
              <a:rPr lang="en-US" altLang="zh-CN" sz="2400" b="1"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表示选取物品</a:t>
            </a:r>
            <a:r>
              <a:rPr lang="en-US" altLang="zh-CN" sz="2400" b="1" i="1" dirty="0" err="1">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a:t>
            </a:r>
            <a:endParaRPr lang="zh-CN" altLang="en-US" sz="2400" b="1" dirty="0">
              <a:latin typeface="宋体" panose="02010600030101010101" pitchFamily="2" charset="-122"/>
              <a:cs typeface="Times New Roman" panose="02020603050405020304" pitchFamily="18" charset="0"/>
            </a:endParaRPr>
          </a:p>
          <a:p>
            <a:pPr algn="just" eaLnBrk="1" hangingPunct="1">
              <a:spcBef>
                <a:spcPct val="50000"/>
              </a:spcBef>
            </a:pPr>
            <a:r>
              <a:rPr lang="zh-CN" altLang="en-US" sz="2400" b="1" dirty="0">
                <a:latin typeface="宋体" panose="02010600030101010101" pitchFamily="2" charset="-122"/>
              </a:rPr>
              <a:t>(</a:t>
            </a:r>
            <a:r>
              <a:rPr lang="en-US" altLang="zh-CN" sz="2400" b="1" dirty="0">
                <a:latin typeface="宋体" panose="02010600030101010101" pitchFamily="2" charset="-122"/>
              </a:rPr>
              <a:t>n</a:t>
            </a:r>
            <a:r>
              <a:rPr lang="zh-CN" altLang="en-US" sz="2400" b="1" dirty="0">
                <a:latin typeface="宋体" panose="02010600030101010101" pitchFamily="2" charset="-122"/>
              </a:rPr>
              <a:t>&lt;=3500,</a:t>
            </a:r>
            <a:r>
              <a:rPr lang="en-US" altLang="zh-CN" sz="2400" b="1" dirty="0">
                <a:latin typeface="宋体" panose="02010600030101010101" pitchFamily="2" charset="-122"/>
              </a:rPr>
              <a:t>C</a:t>
            </a:r>
            <a:r>
              <a:rPr lang="zh-CN" altLang="en-US" sz="2400" b="1" dirty="0">
                <a:latin typeface="宋体" panose="02010600030101010101" pitchFamily="2" charset="-122"/>
              </a:rPr>
              <a:t> &lt;= 13000)</a:t>
            </a:r>
            <a:endParaRPr lang="zh-CN" altLang="en-US" sz="2400" b="1" dirty="0">
              <a:latin typeface="宋体" panose="02010600030101010101" pitchFamily="2" charset="-122"/>
            </a:endParaRPr>
          </a:p>
        </p:txBody>
      </p:sp>
      <p:sp>
        <p:nvSpPr>
          <p:cNvPr id="130052" name="Text Box 5"/>
          <p:cNvSpPr txBox="1">
            <a:spLocks noChangeArrowheads="1"/>
          </p:cNvSpPr>
          <p:nvPr/>
        </p:nvSpPr>
        <p:spPr bwMode="auto">
          <a:xfrm>
            <a:off x="1538667" y="286068"/>
            <a:ext cx="5257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0/1</a:t>
            </a:r>
            <a:r>
              <a:rPr kumimoji="1" lang="zh-CN" altLang="en-US" sz="4000" b="1" dirty="0">
                <a:solidFill>
                  <a:schemeClr val="bg1"/>
                </a:solidFill>
                <a:latin typeface="黑体" panose="02010609060101010101" pitchFamily="49" charset="-122"/>
                <a:ea typeface="黑体" panose="02010609060101010101" pitchFamily="49" charset="-122"/>
              </a:rPr>
              <a:t>背包问题(POJ3624)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strips(downLeft)">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53"/>
          <p:cNvSpPr txBox="1">
            <a:spLocks noChangeArrowheads="1"/>
          </p:cNvSpPr>
          <p:nvPr/>
        </p:nvSpPr>
        <p:spPr bwMode="auto">
          <a:xfrm>
            <a:off x="539750" y="1131858"/>
            <a:ext cx="8208714"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latin typeface="Times New Roman" panose="02020603050405020304" pitchFamily="18" charset="0"/>
              </a:rPr>
              <a:t>设</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x</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x</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 …, </a:t>
            </a:r>
            <a:r>
              <a:rPr kumimoji="1" lang="en-US" altLang="zh-CN" sz="2400" b="1" i="1" dirty="0" err="1">
                <a:latin typeface="Times New Roman" panose="02020603050405020304" pitchFamily="18" charset="0"/>
              </a:rPr>
              <a:t>x</a:t>
            </a:r>
            <a:r>
              <a:rPr kumimoji="1" lang="en-US" altLang="zh-CN" sz="2400" b="1" i="1" baseline="-30000" dirty="0" err="1">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是所给</a:t>
            </a:r>
            <a:r>
              <a:rPr kumimoji="1" lang="en-US" altLang="zh-CN" sz="2400" b="1" dirty="0">
                <a:latin typeface="Times New Roman" panose="02020603050405020304" pitchFamily="18" charset="0"/>
              </a:rPr>
              <a:t>0/1</a:t>
            </a:r>
            <a:r>
              <a:rPr kumimoji="1" lang="zh-CN" altLang="en-US" sz="2400" b="1" dirty="0">
                <a:latin typeface="Times New Roman" panose="02020603050405020304" pitchFamily="18" charset="0"/>
              </a:rPr>
              <a:t>背包问题的一个最优解，则</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x</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 …, </a:t>
            </a:r>
            <a:r>
              <a:rPr kumimoji="1" lang="en-US" altLang="zh-CN" sz="2400" b="1" i="1" dirty="0" err="1">
                <a:latin typeface="Times New Roman" panose="02020603050405020304" pitchFamily="18" charset="0"/>
              </a:rPr>
              <a:t>x</a:t>
            </a:r>
            <a:r>
              <a:rPr kumimoji="1" lang="en-US" altLang="zh-CN" sz="2400" b="1" i="1" baseline="-30000" dirty="0" err="1">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是下面一个子问题</a:t>
            </a:r>
            <a:r>
              <a:rPr kumimoji="1" lang="zh-CN" altLang="en-US" sz="2400" b="1" dirty="0" smtClean="0">
                <a:latin typeface="Times New Roman" panose="02020603050405020304" pitchFamily="18" charset="0"/>
              </a:rPr>
              <a:t>的最优解</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graphicFrame>
        <p:nvGraphicFramePr>
          <p:cNvPr id="132099" name="Object 54"/>
          <p:cNvGraphicFramePr>
            <a:graphicFrameLocks noChangeAspect="1"/>
          </p:cNvGraphicFramePr>
          <p:nvPr/>
        </p:nvGraphicFramePr>
        <p:xfrm>
          <a:off x="971550" y="1961833"/>
          <a:ext cx="3602038" cy="1398587"/>
        </p:xfrm>
        <a:graphic>
          <a:graphicData uri="http://schemas.openxmlformats.org/presentationml/2006/ole">
            <mc:AlternateContent xmlns:mc="http://schemas.openxmlformats.org/markup-compatibility/2006">
              <mc:Choice xmlns:v="urn:schemas-microsoft-com:vml" Requires="v">
                <p:oleObj spid="_x0000_s132672" name="Equation" r:id="rId1" imgW="1358265" imgH="635000" progId="Equation.3">
                  <p:embed/>
                </p:oleObj>
              </mc:Choice>
              <mc:Fallback>
                <p:oleObj name="Equation" r:id="rId1" imgW="1358265" imgH="635000" progId="Equation.3">
                  <p:embed/>
                  <p:pic>
                    <p:nvPicPr>
                      <p:cNvPr id="0" name="Object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61833"/>
                        <a:ext cx="360203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00" name="Object 55"/>
          <p:cNvGraphicFramePr>
            <a:graphicFrameLocks noChangeAspect="1"/>
          </p:cNvGraphicFramePr>
          <p:nvPr/>
        </p:nvGraphicFramePr>
        <p:xfrm>
          <a:off x="4859338" y="2198212"/>
          <a:ext cx="2432050" cy="1008380"/>
        </p:xfrm>
        <a:graphic>
          <a:graphicData uri="http://schemas.openxmlformats.org/presentationml/2006/ole">
            <mc:AlternateContent xmlns:mc="http://schemas.openxmlformats.org/markup-compatibility/2006">
              <mc:Choice xmlns:v="urn:schemas-microsoft-com:vml" Requires="v">
                <p:oleObj spid="_x0000_s132673" name="Equation" r:id="rId3" imgW="723900" imgH="431800" progId="Equation.DSMT4">
                  <p:embed/>
                </p:oleObj>
              </mc:Choice>
              <mc:Fallback>
                <p:oleObj name="Equation" r:id="rId3" imgW="723900" imgH="431800" progId="Equation.DSMT4">
                  <p:embed/>
                  <p:pic>
                    <p:nvPicPr>
                      <p:cNvPr id="0" name="Object 55"/>
                      <p:cNvPicPr>
                        <a:picLocks noChangeAspect="1" noChangeArrowheads="1"/>
                      </p:cNvPicPr>
                      <p:nvPr/>
                    </p:nvPicPr>
                    <p:blipFill>
                      <a:blip r:embed="rId4"/>
                      <a:srcRect/>
                      <a:stretch>
                        <a:fillRect/>
                      </a:stretch>
                    </p:blipFill>
                    <p:spPr bwMode="auto">
                      <a:xfrm>
                        <a:off x="4859338" y="2198212"/>
                        <a:ext cx="2432050" cy="100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1" name="Text Box 56"/>
          <p:cNvSpPr txBox="1">
            <a:spLocks noChangeArrowheads="1"/>
          </p:cNvSpPr>
          <p:nvPr/>
        </p:nvSpPr>
        <p:spPr bwMode="auto">
          <a:xfrm>
            <a:off x="574675" y="3511550"/>
            <a:ext cx="856932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907F1"/>
                </a:solidFill>
                <a:latin typeface="宋体" panose="02010600030101010101" pitchFamily="2" charset="-122"/>
              </a:rPr>
              <a:t>如若不然，设</a:t>
            </a:r>
            <a:r>
              <a:rPr kumimoji="1" lang="en-US" altLang="zh-CN" sz="2400" b="1" dirty="0">
                <a:solidFill>
                  <a:srgbClr val="3907F1"/>
                </a:solidFill>
                <a:latin typeface="Times New Roman" panose="02020603050405020304" pitchFamily="18" charset="0"/>
              </a:rPr>
              <a:t>(</a:t>
            </a:r>
            <a:r>
              <a:rPr kumimoji="1" lang="en-US" altLang="zh-CN" sz="2400" b="1" i="1" dirty="0">
                <a:solidFill>
                  <a:srgbClr val="3907F1"/>
                </a:solidFill>
                <a:latin typeface="Times New Roman" panose="02020603050405020304" pitchFamily="18" charset="0"/>
              </a:rPr>
              <a:t>y</a:t>
            </a:r>
            <a:r>
              <a:rPr kumimoji="1" lang="en-US" altLang="zh-CN" sz="2400" b="1" baseline="-30000" dirty="0">
                <a:solidFill>
                  <a:srgbClr val="3907F1"/>
                </a:solidFill>
                <a:latin typeface="Times New Roman" panose="02020603050405020304" pitchFamily="18" charset="0"/>
              </a:rPr>
              <a:t>2</a:t>
            </a:r>
            <a:r>
              <a:rPr kumimoji="1" lang="en-US" altLang="zh-CN" sz="2400" b="1" dirty="0">
                <a:solidFill>
                  <a:srgbClr val="3907F1"/>
                </a:solidFill>
                <a:latin typeface="Times New Roman" panose="02020603050405020304" pitchFamily="18" charset="0"/>
              </a:rPr>
              <a:t>, …, </a:t>
            </a:r>
            <a:r>
              <a:rPr kumimoji="1" lang="en-US" altLang="zh-CN" sz="2400" b="1" i="1" dirty="0" err="1">
                <a:solidFill>
                  <a:srgbClr val="3907F1"/>
                </a:solidFill>
                <a:latin typeface="Times New Roman" panose="02020603050405020304" pitchFamily="18" charset="0"/>
              </a:rPr>
              <a:t>y</a:t>
            </a:r>
            <a:r>
              <a:rPr kumimoji="1" lang="en-US" altLang="zh-CN" sz="2400" b="1" i="1" baseline="-30000" dirty="0" err="1">
                <a:solidFill>
                  <a:srgbClr val="3907F1"/>
                </a:solidFill>
                <a:latin typeface="Times New Roman" panose="02020603050405020304" pitchFamily="18" charset="0"/>
              </a:rPr>
              <a:t>n</a:t>
            </a:r>
            <a:r>
              <a:rPr kumimoji="1" lang="en-US" altLang="zh-CN" sz="2400" b="1" dirty="0">
                <a:solidFill>
                  <a:srgbClr val="3907F1"/>
                </a:solidFill>
                <a:latin typeface="Times New Roman" panose="02020603050405020304" pitchFamily="18" charset="0"/>
              </a:rPr>
              <a:t>)</a:t>
            </a:r>
            <a:r>
              <a:rPr kumimoji="1" lang="zh-CN" altLang="en-US" sz="2400" b="1" dirty="0">
                <a:solidFill>
                  <a:srgbClr val="3907F1"/>
                </a:solidFill>
                <a:latin typeface="宋体" panose="02010600030101010101" pitchFamily="2" charset="-122"/>
              </a:rPr>
              <a:t>是上述子问题的一个最优解，则 </a:t>
            </a:r>
            <a:endParaRPr kumimoji="1" lang="zh-CN" altLang="en-US" sz="2400" b="1" dirty="0">
              <a:solidFill>
                <a:srgbClr val="3907F1"/>
              </a:solidFill>
              <a:latin typeface="宋体" panose="02010600030101010101" pitchFamily="2" charset="-122"/>
            </a:endParaRPr>
          </a:p>
          <a:p>
            <a:pPr eaLnBrk="1" hangingPunct="1">
              <a:spcBef>
                <a:spcPct val="50000"/>
              </a:spcBef>
            </a:pPr>
            <a:endParaRPr kumimoji="1" lang="zh-CN" altLang="en-US" sz="2400" b="1" dirty="0">
              <a:latin typeface="宋体" panose="02010600030101010101" pitchFamily="2" charset="-122"/>
            </a:endParaRPr>
          </a:p>
          <a:p>
            <a:pPr eaLnBrk="1" hangingPunct="1">
              <a:spcBef>
                <a:spcPct val="50000"/>
              </a:spcBef>
            </a:pP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132102" name="Rectangle 58"/>
          <p:cNvSpPr>
            <a:spLocks noChangeArrowheads="1"/>
          </p:cNvSpPr>
          <p:nvPr/>
        </p:nvSpPr>
        <p:spPr bwMode="auto">
          <a:xfrm>
            <a:off x="4071938" y="3241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2103" name="Object 57"/>
          <p:cNvGraphicFramePr>
            <a:graphicFrameLocks noChangeAspect="1"/>
          </p:cNvGraphicFramePr>
          <p:nvPr/>
        </p:nvGraphicFramePr>
        <p:xfrm>
          <a:off x="1095375" y="3943350"/>
          <a:ext cx="3260725" cy="931863"/>
        </p:xfrm>
        <a:graphic>
          <a:graphicData uri="http://schemas.openxmlformats.org/presentationml/2006/ole">
            <mc:AlternateContent xmlns:mc="http://schemas.openxmlformats.org/markup-compatibility/2006">
              <mc:Choice xmlns:v="urn:schemas-microsoft-com:vml" Requires="v">
                <p:oleObj spid="_x0000_s132674" name="" r:id="rId5" imgW="1002665" imgH="431800" progId="Equation.3">
                  <p:embed/>
                </p:oleObj>
              </mc:Choice>
              <mc:Fallback>
                <p:oleObj name="" r:id="rId5" imgW="1002665" imgH="431800" progId="Equation.3">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3943350"/>
                        <a:ext cx="326072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4" name="Rectangle 60"/>
          <p:cNvSpPr>
            <a:spLocks noChangeArrowheads="1"/>
          </p:cNvSpPr>
          <p:nvPr/>
        </p:nvSpPr>
        <p:spPr bwMode="auto">
          <a:xfrm>
            <a:off x="4043363" y="3241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2105" name="Object 59"/>
          <p:cNvGraphicFramePr>
            <a:graphicFrameLocks noChangeAspect="1"/>
          </p:cNvGraphicFramePr>
          <p:nvPr/>
        </p:nvGraphicFramePr>
        <p:xfrm>
          <a:off x="4892675" y="3933825"/>
          <a:ext cx="3252788" cy="1020763"/>
        </p:xfrm>
        <a:graphic>
          <a:graphicData uri="http://schemas.openxmlformats.org/presentationml/2006/ole">
            <mc:AlternateContent xmlns:mc="http://schemas.openxmlformats.org/markup-compatibility/2006">
              <mc:Choice xmlns:v="urn:schemas-microsoft-com:vml" Requires="v">
                <p:oleObj spid="_x0000_s132675" name="" r:id="rId7" imgW="1129665" imgH="431800" progId="Equation.3">
                  <p:embed/>
                </p:oleObj>
              </mc:Choice>
              <mc:Fallback>
                <p:oleObj name="" r:id="rId7" imgW="1129665" imgH="43180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2675" y="3933825"/>
                        <a:ext cx="325278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6" name="Rectangle 62"/>
          <p:cNvSpPr>
            <a:spLocks noChangeArrowheads="1"/>
          </p:cNvSpPr>
          <p:nvPr/>
        </p:nvSpPr>
        <p:spPr bwMode="auto">
          <a:xfrm>
            <a:off x="3471863" y="323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2107" name="Object 61"/>
          <p:cNvGraphicFramePr>
            <a:graphicFrameLocks noChangeAspect="1"/>
          </p:cNvGraphicFramePr>
          <p:nvPr/>
        </p:nvGraphicFramePr>
        <p:xfrm>
          <a:off x="1763713" y="4851083"/>
          <a:ext cx="5094287" cy="1019175"/>
        </p:xfrm>
        <a:graphic>
          <a:graphicData uri="http://schemas.openxmlformats.org/presentationml/2006/ole">
            <mc:AlternateContent xmlns:mc="http://schemas.openxmlformats.org/markup-compatibility/2006">
              <mc:Choice xmlns:v="urn:schemas-microsoft-com:vml" Requires="v">
                <p:oleObj spid="_x0000_s132676" name="" r:id="rId9" imgW="2260600" imgH="431800" progId="Equation.3">
                  <p:embed/>
                </p:oleObj>
              </mc:Choice>
              <mc:Fallback>
                <p:oleObj name="" r:id="rId9" imgW="2260600" imgH="431800"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851083"/>
                        <a:ext cx="5094287"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10" name="矩形 1"/>
          <p:cNvSpPr>
            <a:spLocks noChangeArrowheads="1"/>
          </p:cNvSpPr>
          <p:nvPr/>
        </p:nvSpPr>
        <p:spPr bwMode="auto">
          <a:xfrm>
            <a:off x="217488" y="5830570"/>
            <a:ext cx="8675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dirty="0">
                <a:solidFill>
                  <a:srgbClr val="3907F1"/>
                </a:solidFill>
                <a:latin typeface="宋体" panose="02010600030101010101" pitchFamily="2" charset="-122"/>
              </a:rPr>
              <a:t>这说明</a:t>
            </a:r>
            <a:r>
              <a:rPr kumimoji="1" lang="en-US" altLang="zh-CN" sz="2400" b="1" dirty="0">
                <a:solidFill>
                  <a:srgbClr val="3907F1"/>
                </a:solidFill>
                <a:latin typeface="Times New Roman" panose="02020603050405020304" pitchFamily="18" charset="0"/>
              </a:rPr>
              <a:t>(</a:t>
            </a:r>
            <a:r>
              <a:rPr kumimoji="1" lang="en-US" altLang="zh-CN" sz="2400" b="1" i="1" dirty="0">
                <a:solidFill>
                  <a:srgbClr val="3907F1"/>
                </a:solidFill>
                <a:latin typeface="Times New Roman" panose="02020603050405020304" pitchFamily="18" charset="0"/>
              </a:rPr>
              <a:t>x</a:t>
            </a:r>
            <a:r>
              <a:rPr kumimoji="1" lang="en-US" altLang="zh-CN" sz="2400" b="1" baseline="-30000" dirty="0">
                <a:solidFill>
                  <a:srgbClr val="3907F1"/>
                </a:solidFill>
                <a:latin typeface="Times New Roman" panose="02020603050405020304" pitchFamily="18" charset="0"/>
              </a:rPr>
              <a:t>1</a:t>
            </a:r>
            <a:r>
              <a:rPr kumimoji="1" lang="en-US" altLang="zh-CN" sz="2400" b="1" dirty="0">
                <a:solidFill>
                  <a:srgbClr val="3907F1"/>
                </a:solidFill>
                <a:latin typeface="Times New Roman" panose="02020603050405020304" pitchFamily="18" charset="0"/>
              </a:rPr>
              <a:t>, </a:t>
            </a:r>
            <a:r>
              <a:rPr kumimoji="1" lang="en-US" altLang="zh-CN" sz="2400" b="1" i="1" dirty="0">
                <a:solidFill>
                  <a:srgbClr val="3907F1"/>
                </a:solidFill>
                <a:latin typeface="Times New Roman" panose="02020603050405020304" pitchFamily="18" charset="0"/>
              </a:rPr>
              <a:t>y</a:t>
            </a:r>
            <a:r>
              <a:rPr kumimoji="1" lang="en-US" altLang="zh-CN" sz="2400" b="1" baseline="-30000" dirty="0">
                <a:solidFill>
                  <a:srgbClr val="3907F1"/>
                </a:solidFill>
                <a:latin typeface="Times New Roman" panose="02020603050405020304" pitchFamily="18" charset="0"/>
              </a:rPr>
              <a:t>2</a:t>
            </a:r>
            <a:r>
              <a:rPr kumimoji="1" lang="en-US" altLang="zh-CN" sz="2400" b="1" dirty="0">
                <a:solidFill>
                  <a:srgbClr val="3907F1"/>
                </a:solidFill>
                <a:latin typeface="Times New Roman" panose="02020603050405020304" pitchFamily="18" charset="0"/>
              </a:rPr>
              <a:t>, …, </a:t>
            </a:r>
            <a:r>
              <a:rPr kumimoji="1" lang="en-US" altLang="zh-CN" sz="2400" b="1" i="1" dirty="0" err="1">
                <a:solidFill>
                  <a:srgbClr val="3907F1"/>
                </a:solidFill>
                <a:latin typeface="Times New Roman" panose="02020603050405020304" pitchFamily="18" charset="0"/>
              </a:rPr>
              <a:t>y</a:t>
            </a:r>
            <a:r>
              <a:rPr kumimoji="1" lang="en-US" altLang="zh-CN" sz="2400" b="1" i="1" baseline="-30000" dirty="0" err="1">
                <a:solidFill>
                  <a:srgbClr val="3907F1"/>
                </a:solidFill>
                <a:latin typeface="Times New Roman" panose="02020603050405020304" pitchFamily="18" charset="0"/>
              </a:rPr>
              <a:t>n</a:t>
            </a:r>
            <a:r>
              <a:rPr kumimoji="1" lang="en-US" altLang="zh-CN" sz="2400" b="1" dirty="0">
                <a:solidFill>
                  <a:srgbClr val="3907F1"/>
                </a:solidFill>
                <a:latin typeface="Times New Roman" panose="02020603050405020304" pitchFamily="18" charset="0"/>
              </a:rPr>
              <a:t>)</a:t>
            </a:r>
            <a:r>
              <a:rPr kumimoji="1" lang="zh-CN" altLang="en-US" sz="2400" b="1" dirty="0">
                <a:solidFill>
                  <a:srgbClr val="3907F1"/>
                </a:solidFill>
                <a:latin typeface="宋体" panose="02010600030101010101" pitchFamily="2" charset="-122"/>
              </a:rPr>
              <a:t>是所给</a:t>
            </a:r>
            <a:r>
              <a:rPr kumimoji="1" lang="en-US" altLang="zh-CN" sz="2400" b="1" dirty="0">
                <a:solidFill>
                  <a:srgbClr val="3907F1"/>
                </a:solidFill>
                <a:latin typeface="Times New Roman" panose="02020603050405020304" pitchFamily="18" charset="0"/>
              </a:rPr>
              <a:t>0/1</a:t>
            </a:r>
            <a:r>
              <a:rPr kumimoji="1" lang="zh-CN" altLang="en-US" sz="2400" b="1" dirty="0">
                <a:solidFill>
                  <a:srgbClr val="3907F1"/>
                </a:solidFill>
                <a:latin typeface="宋体" panose="02010600030101010101" pitchFamily="2" charset="-122"/>
              </a:rPr>
              <a:t>背包问题比</a:t>
            </a:r>
            <a:r>
              <a:rPr kumimoji="1" lang="en-US" altLang="zh-CN" sz="2400" b="1" dirty="0">
                <a:solidFill>
                  <a:srgbClr val="3907F1"/>
                </a:solidFill>
                <a:latin typeface="Times New Roman" panose="02020603050405020304" pitchFamily="18" charset="0"/>
              </a:rPr>
              <a:t>(</a:t>
            </a:r>
            <a:r>
              <a:rPr kumimoji="1" lang="en-US" altLang="zh-CN" sz="2400" b="1" i="1" dirty="0">
                <a:solidFill>
                  <a:srgbClr val="3907F1"/>
                </a:solidFill>
                <a:latin typeface="Times New Roman" panose="02020603050405020304" pitchFamily="18" charset="0"/>
              </a:rPr>
              <a:t>x</a:t>
            </a:r>
            <a:r>
              <a:rPr kumimoji="1" lang="en-US" altLang="zh-CN" sz="2400" b="1" baseline="-30000" dirty="0">
                <a:solidFill>
                  <a:srgbClr val="3907F1"/>
                </a:solidFill>
                <a:latin typeface="Times New Roman" panose="02020603050405020304" pitchFamily="18" charset="0"/>
              </a:rPr>
              <a:t>1</a:t>
            </a:r>
            <a:r>
              <a:rPr kumimoji="1" lang="en-US" altLang="zh-CN" sz="2400" b="1" dirty="0">
                <a:solidFill>
                  <a:srgbClr val="3907F1"/>
                </a:solidFill>
                <a:latin typeface="Times New Roman" panose="02020603050405020304" pitchFamily="18" charset="0"/>
              </a:rPr>
              <a:t>, </a:t>
            </a:r>
            <a:r>
              <a:rPr kumimoji="1" lang="en-US" altLang="zh-CN" sz="2400" b="1" i="1" dirty="0">
                <a:solidFill>
                  <a:srgbClr val="3907F1"/>
                </a:solidFill>
                <a:latin typeface="Times New Roman" panose="02020603050405020304" pitchFamily="18" charset="0"/>
              </a:rPr>
              <a:t>x</a:t>
            </a:r>
            <a:r>
              <a:rPr kumimoji="1" lang="en-US" altLang="zh-CN" sz="2400" b="1" baseline="-30000" dirty="0">
                <a:solidFill>
                  <a:srgbClr val="3907F1"/>
                </a:solidFill>
                <a:latin typeface="Times New Roman" panose="02020603050405020304" pitchFamily="18" charset="0"/>
              </a:rPr>
              <a:t>2</a:t>
            </a:r>
            <a:r>
              <a:rPr kumimoji="1" lang="en-US" altLang="zh-CN" sz="2400" b="1" dirty="0">
                <a:solidFill>
                  <a:srgbClr val="3907F1"/>
                </a:solidFill>
                <a:latin typeface="Times New Roman" panose="02020603050405020304" pitchFamily="18" charset="0"/>
              </a:rPr>
              <a:t>, …, </a:t>
            </a:r>
            <a:r>
              <a:rPr kumimoji="1" lang="en-US" altLang="zh-CN" sz="2400" b="1" i="1" dirty="0" err="1">
                <a:solidFill>
                  <a:srgbClr val="3907F1"/>
                </a:solidFill>
                <a:latin typeface="Times New Roman" panose="02020603050405020304" pitchFamily="18" charset="0"/>
              </a:rPr>
              <a:t>x</a:t>
            </a:r>
            <a:r>
              <a:rPr kumimoji="1" lang="en-US" altLang="zh-CN" sz="2400" b="1" i="1" baseline="-30000" dirty="0" err="1">
                <a:solidFill>
                  <a:srgbClr val="3907F1"/>
                </a:solidFill>
                <a:latin typeface="Times New Roman" panose="02020603050405020304" pitchFamily="18" charset="0"/>
              </a:rPr>
              <a:t>n</a:t>
            </a:r>
            <a:r>
              <a:rPr kumimoji="1" lang="en-US" altLang="zh-CN" sz="2400" b="1" dirty="0">
                <a:solidFill>
                  <a:srgbClr val="3907F1"/>
                </a:solidFill>
                <a:latin typeface="Times New Roman" panose="02020603050405020304" pitchFamily="18" charset="0"/>
              </a:rPr>
              <a:t>)</a:t>
            </a:r>
            <a:r>
              <a:rPr kumimoji="1" lang="zh-CN" altLang="en-US" sz="2400" b="1" dirty="0">
                <a:solidFill>
                  <a:srgbClr val="3907F1"/>
                </a:solidFill>
                <a:latin typeface="宋体" panose="02010600030101010101" pitchFamily="2" charset="-122"/>
              </a:rPr>
              <a:t>更优的解，从而导致矛盾。</a:t>
            </a:r>
            <a:r>
              <a:rPr kumimoji="1" lang="zh-CN" altLang="en-US" sz="2400" b="1" dirty="0">
                <a:solidFill>
                  <a:srgbClr val="3907F1"/>
                </a:solidFill>
                <a:latin typeface="Times New Roman" panose="02020603050405020304" pitchFamily="18" charset="0"/>
              </a:rPr>
              <a:t> </a:t>
            </a:r>
            <a:endParaRPr kumimoji="1" lang="zh-CN" altLang="en-US" sz="2400" b="1" dirty="0">
              <a:solidFill>
                <a:srgbClr val="3907F1"/>
              </a:solidFill>
              <a:latin typeface="Times New Roman" panose="02020603050405020304" pitchFamily="18" charset="0"/>
            </a:endParaRPr>
          </a:p>
        </p:txBody>
      </p:sp>
      <p:sp>
        <p:nvSpPr>
          <p:cNvPr id="132111" name="矩形 2"/>
          <p:cNvSpPr>
            <a:spLocks noChangeArrowheads="1"/>
          </p:cNvSpPr>
          <p:nvPr/>
        </p:nvSpPr>
        <p:spPr bwMode="auto">
          <a:xfrm>
            <a:off x="539750" y="48514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zh-CN" altLang="en-US" sz="2400" b="1">
                <a:solidFill>
                  <a:srgbClr val="000000"/>
                </a:solidFill>
                <a:latin typeface="宋体" panose="02010600030101010101" pitchFamily="2" charset="-122"/>
              </a:rPr>
              <a:t>因此，</a:t>
            </a:r>
            <a:endParaRPr kumimoji="1" lang="zh-CN" altLang="en-US" sz="2400" b="1">
              <a:solidFill>
                <a:srgbClr val="000000"/>
              </a:solidFill>
              <a:latin typeface="宋体" panose="02010600030101010101" pitchFamily="2" charset="-122"/>
            </a:endParaRPr>
          </a:p>
        </p:txBody>
      </p:sp>
      <p:sp>
        <p:nvSpPr>
          <p:cNvPr id="2" name="文本框 1"/>
          <p:cNvSpPr txBox="1"/>
          <p:nvPr/>
        </p:nvSpPr>
        <p:spPr bwMode="auto">
          <a:xfrm>
            <a:off x="842327" y="188020"/>
            <a:ext cx="7745413"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证明0/1背包问题满足最优性原理</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31153" y="1285240"/>
            <a:ext cx="8280400" cy="3969385"/>
          </a:xfrm>
          <a:prstGeom prst="rect">
            <a:avLst/>
          </a:prstGeom>
          <a:noFill/>
          <a:ln w="38100" algn="ctr">
            <a:noFill/>
            <a:miter lim="800000"/>
          </a:ln>
          <a:effectLst/>
        </p:spPr>
        <p:txBody>
          <a:bodyPr>
            <a:spAutoFit/>
          </a:bodyPr>
          <a:lstStyle/>
          <a:p>
            <a:pPr>
              <a:lnSpc>
                <a:spcPct val="150000"/>
              </a:lnSpc>
            </a:pPr>
            <a:r>
              <a:rPr lang="zh-CN" altLang="en-US" sz="2400" b="1" dirty="0" smtClean="0">
                <a:latin typeface="宋体" panose="02010600030101010101" pitchFamily="2" charset="-122"/>
                <a:cs typeface="Times New Roman" panose="02020603050405020304" pitchFamily="18" charset="0"/>
              </a:rPr>
              <a:t>   在</a:t>
            </a:r>
            <a:r>
              <a:rPr lang="zh-CN" altLang="en-US" sz="2400" b="1" dirty="0">
                <a:latin typeface="宋体" panose="02010600030101010101" pitchFamily="2" charset="-122"/>
                <a:cs typeface="Times New Roman" panose="02020603050405020304" pitchFamily="18" charset="0"/>
              </a:rPr>
              <a:t>该问题中需要决定</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的值。假设按</a:t>
            </a:r>
            <a:r>
              <a:rPr lang="en-US" altLang="zh-CN" sz="2400" b="1" i="1"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的次序来确定</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的值，共有</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次决策即</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个阶段，第</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阶段装入物品</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，其状态变量为</a:t>
            </a:r>
            <a:r>
              <a:rPr lang="en-US" altLang="zh-CN" sz="2400" b="1" i="1" dirty="0" err="1">
                <a:latin typeface="宋体" panose="02010600030101010101" pitchFamily="2" charset="-122"/>
                <a:cs typeface="Times New Roman" panose="02020603050405020304" pitchFamily="18" charset="0"/>
              </a:rPr>
              <a:t>F</a:t>
            </a:r>
            <a:r>
              <a:rPr lang="en-US" altLang="zh-CN" sz="2400" b="1" i="1" baseline="-25000" dirty="0" err="1">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，决策变量为</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，状态转移方程为</a:t>
            </a:r>
            <a:r>
              <a:rPr lang="en-US" altLang="zh-CN" sz="2400" b="1" i="1" dirty="0" err="1">
                <a:latin typeface="宋体" panose="02010600030101010101" pitchFamily="2" charset="-122"/>
                <a:cs typeface="Times New Roman" panose="02020603050405020304" pitchFamily="18" charset="0"/>
              </a:rPr>
              <a:t>F</a:t>
            </a:r>
            <a:r>
              <a:rPr lang="en-US" altLang="zh-CN" sz="2400" b="1" i="1" baseline="-25000" dirty="0" err="1">
                <a:latin typeface="宋体" panose="02010600030101010101" pitchFamily="2" charset="-122"/>
                <a:cs typeface="Times New Roman" panose="02020603050405020304" pitchFamily="18" charset="0"/>
              </a:rPr>
              <a:t>k</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F</a:t>
            </a:r>
            <a:r>
              <a:rPr lang="en-US" altLang="zh-CN" sz="2400" b="1" i="1" baseline="-25000" dirty="0" err="1">
                <a:latin typeface="宋体" panose="02010600030101010101" pitchFamily="2" charset="-122"/>
                <a:cs typeface="Times New Roman" panose="02020603050405020304" pitchFamily="18" charset="0"/>
              </a:rPr>
              <a:t>k</a:t>
            </a:r>
            <a:r>
              <a:rPr lang="en-US" altLang="zh-CN" sz="2400" b="1" baseline="-25000" dirty="0">
                <a:latin typeface="宋体" panose="02010600030101010101" pitchFamily="2" charset="-122"/>
                <a:cs typeface="Times New Roman" panose="02020603050405020304" pitchFamily="18" charset="0"/>
              </a:rPr>
              <a:t>-</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k</a:t>
            </a:r>
            <a:r>
              <a:rPr lang="en-US" altLang="zh-CN" sz="2400" b="1" baseline="-25000" dirty="0">
                <a:latin typeface="宋体" panose="02010600030101010101" pitchFamily="2" charset="-122"/>
                <a:cs typeface="Times New Roman" panose="02020603050405020304" pitchFamily="18" charset="0"/>
              </a:rPr>
              <a:t>-</a:t>
            </a:r>
            <a:r>
              <a:rPr lang="en-US" altLang="zh-CN" sz="2400" b="1" baseline="-25000" dirty="0" err="1">
                <a:latin typeface="宋体" panose="02010600030101010101" pitchFamily="2" charset="-122"/>
                <a:cs typeface="Times New Roman" panose="02020603050405020304" pitchFamily="18" charset="0"/>
              </a:rPr>
              <a:t>1</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k</a:t>
            </a:r>
            <a:r>
              <a:rPr lang="en-US" altLang="zh-CN" sz="2400" b="1" baseline="-25000"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pPr>
              <a:lnSpc>
                <a:spcPct val="150000"/>
              </a:lnSpc>
            </a:pPr>
            <a:r>
              <a:rPr lang="zh-CN" altLang="en-US" sz="2400" b="1" dirty="0" smtClean="0">
                <a:latin typeface="宋体" panose="02010600030101010101" pitchFamily="2" charset="-122"/>
                <a:cs typeface="Times New Roman" panose="02020603050405020304" pitchFamily="18" charset="0"/>
              </a:rPr>
              <a:t>    如果</a:t>
            </a:r>
            <a:r>
              <a:rPr lang="zh-CN" altLang="en-US" sz="2400" b="1" dirty="0">
                <a:latin typeface="宋体" panose="02010600030101010101" pitchFamily="2" charset="-122"/>
                <a:cs typeface="Times New Roman" panose="02020603050405020304" pitchFamily="18" charset="0"/>
              </a:rPr>
              <a:t>置</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，则问题转变为相对于其余物品（即物品</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3</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），背包容量仍为</a:t>
            </a:r>
            <a:r>
              <a:rPr lang="en-US" altLang="zh-CN" sz="2400" b="1" dirty="0">
                <a:latin typeface="宋体" panose="02010600030101010101" pitchFamily="2" charset="-122"/>
                <a:cs typeface="Times New Roman" panose="02020603050405020304" pitchFamily="18" charset="0"/>
              </a:rPr>
              <a:t>C</a:t>
            </a:r>
            <a:r>
              <a:rPr lang="zh-CN" altLang="en-US" sz="2400" b="1" dirty="0">
                <a:latin typeface="宋体" panose="02010600030101010101" pitchFamily="2" charset="-122"/>
                <a:cs typeface="Times New Roman" panose="02020603050405020304" pitchFamily="18" charset="0"/>
              </a:rPr>
              <a:t>的背包问题。</a:t>
            </a:r>
            <a:endParaRPr lang="zh-CN" altLang="en-US" sz="2400" b="1" dirty="0">
              <a:latin typeface="宋体" panose="02010600030101010101" pitchFamily="2" charset="-122"/>
              <a:cs typeface="Times New Roman" panose="02020603050405020304" pitchFamily="18" charset="0"/>
            </a:endParaRPr>
          </a:p>
          <a:p>
            <a:pPr>
              <a:lnSpc>
                <a:spcPct val="150000"/>
              </a:lnSpc>
            </a:pPr>
            <a:r>
              <a:rPr lang="zh-CN" altLang="en-US" sz="2400" b="1" dirty="0">
                <a:latin typeface="宋体" panose="02010600030101010101" pitchFamily="2" charset="-122"/>
                <a:cs typeface="Times New Roman" panose="02020603050405020304" pitchFamily="18" charset="0"/>
              </a:rPr>
              <a:t>    若置</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，问题就变为关于最大背包容量为</a:t>
            </a:r>
            <a:r>
              <a:rPr lang="en-US" altLang="zh-CN" sz="2400" b="1" i="1" dirty="0">
                <a:latin typeface="宋体" panose="02010600030101010101" pitchFamily="2" charset="-122"/>
                <a:cs typeface="Times New Roman" panose="02020603050405020304" pitchFamily="18" charset="0"/>
              </a:rPr>
              <a:t>C</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的问题。</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3"/>
          <p:cNvSpPr txBox="1">
            <a:spLocks noChangeArrowheads="1"/>
          </p:cNvSpPr>
          <p:nvPr/>
        </p:nvSpPr>
        <p:spPr bwMode="auto">
          <a:xfrm>
            <a:off x="323528" y="1189990"/>
            <a:ext cx="8496944"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Arial" panose="020B0604020202020204" pitchFamily="34" charset="0"/>
              <a:buChar char="•"/>
            </a:pPr>
            <a:r>
              <a:rPr lang="zh-CN" altLang="en-US" sz="2400" b="1" dirty="0" smtClean="0">
                <a:latin typeface="宋体" panose="02010600030101010101" pitchFamily="2" charset="-122"/>
              </a:rPr>
              <a:t>设</a:t>
            </a:r>
            <a:r>
              <a:rPr lang="en-US" altLang="zh-CN" sz="2400" b="1" i="1" dirty="0">
                <a:solidFill>
                  <a:srgbClr val="CC0099"/>
                </a:solidFill>
                <a:effectLst/>
                <a:latin typeface="宋体" panose="02010600030101010101" pitchFamily="2" charset="-122"/>
              </a:rPr>
              <a:t>F(n,C)</a:t>
            </a:r>
            <a:r>
              <a:rPr lang="zh-CN" altLang="en-US" sz="2400" b="1" dirty="0">
                <a:latin typeface="宋体" panose="02010600030101010101" pitchFamily="2" charset="-122"/>
              </a:rPr>
              <a:t>表示将</a:t>
            </a:r>
            <a:r>
              <a:rPr lang="en-US" altLang="zh-CN" sz="2400" b="1" i="1" dirty="0">
                <a:latin typeface="宋体" panose="02010600030101010101" pitchFamily="2" charset="-122"/>
              </a:rPr>
              <a:t>n</a:t>
            </a:r>
            <a:r>
              <a:rPr lang="zh-CN" altLang="en-US" sz="2400" b="1" dirty="0">
                <a:latin typeface="宋体" panose="02010600030101010101" pitchFamily="2" charset="-122"/>
              </a:rPr>
              <a:t>个物品装入容量为</a:t>
            </a:r>
            <a:r>
              <a:rPr lang="en-US" altLang="zh-CN" sz="2400" b="1" i="1" dirty="0">
                <a:latin typeface="宋体" panose="02010600030101010101" pitchFamily="2" charset="-122"/>
              </a:rPr>
              <a:t>C</a:t>
            </a:r>
            <a:r>
              <a:rPr lang="zh-CN" altLang="en-US" sz="2400" b="1" dirty="0">
                <a:latin typeface="宋体" panose="02010600030101010101" pitchFamily="2" charset="-122"/>
              </a:rPr>
              <a:t>的背包获得的最大</a:t>
            </a:r>
            <a:r>
              <a:rPr lang="zh-CN" altLang="en-US" sz="2400" b="1" dirty="0" smtClean="0">
                <a:latin typeface="宋体" panose="02010600030101010101" pitchFamily="2" charset="-122"/>
              </a:rPr>
              <a:t>价值，则</a:t>
            </a:r>
            <a:r>
              <a:rPr lang="zh-CN" altLang="en-US" sz="2400" b="1" dirty="0">
                <a:latin typeface="宋体" panose="02010600030101010101" pitchFamily="2" charset="-122"/>
              </a:rPr>
              <a:t>由</a:t>
            </a:r>
            <a:r>
              <a:rPr lang="en-US" altLang="zh-CN" sz="2400" b="1" dirty="0">
                <a:latin typeface="宋体" panose="02010600030101010101" pitchFamily="2" charset="-122"/>
              </a:rPr>
              <a:t>0/1</a:t>
            </a:r>
            <a:r>
              <a:rPr lang="zh-CN" altLang="en-US" sz="2400" b="1" dirty="0">
                <a:latin typeface="宋体" panose="02010600030101010101" pitchFamily="2" charset="-122"/>
              </a:rPr>
              <a:t>背包问题的最优子结构性质，可以划分子问题</a:t>
            </a:r>
            <a:r>
              <a:rPr lang="zh-CN" altLang="en-US" sz="2000" b="1" dirty="0" smtClean="0">
                <a:latin typeface="宋体" panose="02010600030101010101" pitchFamily="2" charset="-122"/>
              </a:rPr>
              <a:t>。</a:t>
            </a:r>
            <a:endParaRPr lang="zh-CN" altLang="en-US" sz="2000" b="1" dirty="0" smtClean="0">
              <a:latin typeface="宋体" panose="02010600030101010101" pitchFamily="2" charset="-122"/>
            </a:endParaRPr>
          </a:p>
          <a:p>
            <a:pPr marL="342900" indent="-342900" eaLnBrk="1" hangingPunct="1">
              <a:buFont typeface="Arial" panose="020B0604020202020204" pitchFamily="34" charset="0"/>
              <a:buChar char="•"/>
            </a:pPr>
            <a:endParaRPr lang="zh-CN" altLang="en-US" sz="2400" b="1" dirty="0" smtClean="0">
              <a:solidFill>
                <a:srgbClr val="3907F1"/>
              </a:solidFill>
              <a:latin typeface="宋体" panose="02010600030101010101" pitchFamily="2" charset="-122"/>
            </a:endParaRPr>
          </a:p>
          <a:p>
            <a:pPr marL="342900" indent="-342900" eaLnBrk="1" hangingPunct="1">
              <a:buFont typeface="Arial" panose="020B0604020202020204" pitchFamily="34" charset="0"/>
              <a:buChar char="•"/>
            </a:pPr>
            <a:r>
              <a:rPr lang="zh-CN" altLang="en-US" sz="2400" b="1" dirty="0">
                <a:latin typeface="宋体" panose="02010600030101010101" pitchFamily="2" charset="-122"/>
                <a:cs typeface="Times New Roman" panose="02020603050405020304" pitchFamily="18" charset="0"/>
                <a:sym typeface="+mn-ea"/>
              </a:rPr>
              <a:t>假设</a:t>
            </a:r>
            <a:r>
              <a:rPr lang="en-US" altLang="zh-CN" sz="2400" b="1" i="1" dirty="0">
                <a:solidFill>
                  <a:srgbClr val="CC0099"/>
                </a:solidFill>
                <a:latin typeface="宋体" panose="02010600030101010101" pitchFamily="2" charset="-122"/>
                <a:cs typeface="Times New Roman" panose="02020603050405020304" pitchFamily="18" charset="0"/>
                <a:sym typeface="+mn-ea"/>
              </a:rPr>
              <a:t>F</a:t>
            </a:r>
            <a:r>
              <a:rPr lang="en-US" altLang="zh-CN" sz="2400" b="1" dirty="0">
                <a:solidFill>
                  <a:srgbClr val="CC0099"/>
                </a:solidFill>
                <a:latin typeface="宋体" panose="02010600030101010101" pitchFamily="2" charset="-122"/>
                <a:cs typeface="Times New Roman" panose="02020603050405020304" pitchFamily="18" charset="0"/>
                <a:sym typeface="+mn-ea"/>
              </a:rPr>
              <a:t>(</a:t>
            </a:r>
            <a:r>
              <a:rPr lang="en-US" altLang="zh-CN" sz="2400" b="1" i="1" dirty="0" err="1">
                <a:solidFill>
                  <a:srgbClr val="CC0099"/>
                </a:solidFill>
                <a:latin typeface="宋体" panose="02010600030101010101" pitchFamily="2" charset="-122"/>
                <a:cs typeface="Times New Roman" panose="02020603050405020304" pitchFamily="18" charset="0"/>
                <a:sym typeface="+mn-ea"/>
              </a:rPr>
              <a:t>i</a:t>
            </a:r>
            <a:r>
              <a:rPr lang="en-US" altLang="zh-CN" sz="2400" b="1" dirty="0" err="1">
                <a:solidFill>
                  <a:srgbClr val="CC0099"/>
                </a:solidFill>
                <a:latin typeface="宋体" panose="02010600030101010101" pitchFamily="2" charset="-122"/>
                <a:cs typeface="Times New Roman" panose="02020603050405020304" pitchFamily="18" charset="0"/>
                <a:sym typeface="+mn-ea"/>
              </a:rPr>
              <a:t>,</a:t>
            </a:r>
            <a:r>
              <a:rPr lang="en-US" altLang="zh-CN" sz="2400" b="1" i="1" dirty="0" err="1">
                <a:solidFill>
                  <a:srgbClr val="CC0099"/>
                </a:solidFill>
                <a:latin typeface="宋体" panose="02010600030101010101" pitchFamily="2" charset="-122"/>
                <a:cs typeface="Times New Roman" panose="02020603050405020304" pitchFamily="18" charset="0"/>
                <a:sym typeface="+mn-ea"/>
              </a:rPr>
              <a:t>r</a:t>
            </a:r>
            <a:r>
              <a:rPr lang="en-US" altLang="zh-CN" sz="2400" b="1" dirty="0">
                <a:solidFill>
                  <a:srgbClr val="CC0099"/>
                </a:solidFill>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表示背包剩余容量为</a:t>
            </a:r>
            <a:r>
              <a:rPr lang="en-US" altLang="zh-CN" sz="2400" b="1" i="1" dirty="0">
                <a:latin typeface="宋体" panose="02010600030101010101" pitchFamily="2" charset="-122"/>
                <a:cs typeface="Times New Roman" panose="02020603050405020304" pitchFamily="18" charset="0"/>
                <a:sym typeface="+mn-ea"/>
              </a:rPr>
              <a:t>r</a:t>
            </a:r>
            <a:r>
              <a:rPr lang="zh-CN" altLang="en-US" sz="2400" b="1" dirty="0">
                <a:latin typeface="宋体" panose="02010600030101010101" pitchFamily="2" charset="-122"/>
                <a:cs typeface="Times New Roman" panose="02020603050405020304" pitchFamily="18" charset="0"/>
                <a:sym typeface="+mn-ea"/>
              </a:rPr>
              <a:t>（</a:t>
            </a:r>
            <a:r>
              <a:rPr lang="en-US" altLang="zh-CN" sz="2400" b="1" dirty="0" err="1">
                <a:latin typeface="宋体" panose="02010600030101010101" pitchFamily="2" charset="-122"/>
                <a:cs typeface="Times New Roman" panose="02020603050405020304" pitchFamily="18" charset="0"/>
                <a:sym typeface="+mn-ea"/>
              </a:rPr>
              <a:t>1≤</a:t>
            </a:r>
            <a:r>
              <a:rPr lang="en-US" altLang="zh-CN" sz="2400" b="1" i="1" dirty="0" err="1">
                <a:latin typeface="宋体" panose="02010600030101010101" pitchFamily="2" charset="-122"/>
                <a:cs typeface="Times New Roman" panose="02020603050405020304" pitchFamily="18" charset="0"/>
                <a:sym typeface="+mn-ea"/>
              </a:rPr>
              <a:t>r</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W</a:t>
            </a:r>
            <a:r>
              <a:rPr lang="zh-CN" altLang="en-US" sz="2400" b="1" dirty="0">
                <a:latin typeface="宋体" panose="02010600030101010101" pitchFamily="2" charset="-122"/>
                <a:cs typeface="Times New Roman" panose="02020603050405020304" pitchFamily="18" charset="0"/>
                <a:sym typeface="+mn-ea"/>
              </a:rPr>
              <a:t>），已考虑物品</a:t>
            </a:r>
            <a:r>
              <a:rPr lang="en-US" altLang="zh-CN" sz="2400" b="1"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a:t>
            </a:r>
            <a:r>
              <a:rPr lang="en-US" altLang="zh-CN" sz="2400" b="1" dirty="0">
                <a:latin typeface="宋体" panose="02010600030101010101" pitchFamily="2" charset="-122"/>
                <a:cs typeface="Times New Roman" panose="02020603050405020304" pitchFamily="18" charset="0"/>
                <a:sym typeface="+mn-ea"/>
              </a:rPr>
              <a:t>2</a:t>
            </a:r>
            <a:r>
              <a:rPr lang="zh-CN" altLang="en-US" sz="2400" b="1" dirty="0">
                <a:latin typeface="宋体" panose="02010600030101010101" pitchFamily="2" charset="-122"/>
                <a:cs typeface="Times New Roman" panose="02020603050405020304" pitchFamily="18" charset="0"/>
                <a:sym typeface="+mn-ea"/>
              </a:rPr>
              <a:t>、</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a:t>
            </a:r>
            <a:r>
              <a:rPr lang="en-US" altLang="zh-CN" sz="2400" b="1" dirty="0" err="1">
                <a:latin typeface="宋体" panose="02010600030101010101" pitchFamily="2" charset="-122"/>
                <a:cs typeface="Times New Roman" panose="02020603050405020304" pitchFamily="18" charset="0"/>
                <a:sym typeface="+mn-ea"/>
              </a:rPr>
              <a:t>1≤</a:t>
            </a:r>
            <a:r>
              <a:rPr lang="en-US" altLang="zh-CN" sz="2400" b="1" i="1" dirty="0" err="1">
                <a:latin typeface="宋体" panose="02010600030101010101" pitchFamily="2" charset="-122"/>
                <a:cs typeface="Times New Roman" panose="02020603050405020304" pitchFamily="18" charset="0"/>
                <a:sym typeface="+mn-ea"/>
              </a:rPr>
              <a:t>i</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n</a:t>
            </a:r>
            <a:r>
              <a:rPr lang="zh-CN" altLang="en-US" sz="2400" b="1" dirty="0">
                <a:latin typeface="宋体" panose="02010600030101010101" pitchFamily="2" charset="-122"/>
                <a:cs typeface="Times New Roman" panose="02020603050405020304" pitchFamily="18" charset="0"/>
                <a:sym typeface="+mn-ea"/>
              </a:rPr>
              <a:t>）时的最优解的值。</a:t>
            </a:r>
            <a:endParaRPr lang="zh-CN" altLang="en-US" sz="2400" b="1" dirty="0">
              <a:solidFill>
                <a:schemeClr val="tx1"/>
              </a:solidFill>
              <a:latin typeface="宋体" panose="02010600030101010101" pitchFamily="2" charset="-122"/>
            </a:endParaRPr>
          </a:p>
        </p:txBody>
      </p:sp>
      <p:graphicFrame>
        <p:nvGraphicFramePr>
          <p:cNvPr id="133124" name="Object 5"/>
          <p:cNvGraphicFramePr>
            <a:graphicFrameLocks noChangeAspect="1"/>
          </p:cNvGraphicFramePr>
          <p:nvPr/>
        </p:nvGraphicFramePr>
        <p:xfrm>
          <a:off x="1475423" y="3250565"/>
          <a:ext cx="4688205" cy="1007110"/>
        </p:xfrm>
        <a:graphic>
          <a:graphicData uri="http://schemas.openxmlformats.org/presentationml/2006/ole">
            <mc:AlternateContent xmlns:mc="http://schemas.openxmlformats.org/markup-compatibility/2006">
              <mc:Choice xmlns:v="urn:schemas-microsoft-com:vml" Requires="v">
                <p:oleObj spid="_x0000_s256060" name="Equation" r:id="rId1" imgW="1548765" imgH="431800" progId="Equation.DSMT4">
                  <p:embed/>
                </p:oleObj>
              </mc:Choice>
              <mc:Fallback>
                <p:oleObj name="Equation" r:id="rId1" imgW="1548765" imgH="431800" progId="Equation.DSMT4">
                  <p:embed/>
                  <p:pic>
                    <p:nvPicPr>
                      <p:cNvPr id="0" name="图片 256059"/>
                      <p:cNvPicPr>
                        <a:picLocks noChangeAspect="1" noChangeArrowheads="1"/>
                      </p:cNvPicPr>
                      <p:nvPr/>
                    </p:nvPicPr>
                    <p:blipFill>
                      <a:blip r:embed="rId2"/>
                      <a:srcRect/>
                      <a:stretch>
                        <a:fillRect/>
                      </a:stretch>
                    </p:blipFill>
                    <p:spPr bwMode="auto">
                      <a:xfrm>
                        <a:off x="1475423" y="3250565"/>
                        <a:ext cx="4688205" cy="100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26" name="Object 7"/>
          <p:cNvGraphicFramePr>
            <a:graphicFrameLocks noChangeAspect="1"/>
          </p:cNvGraphicFramePr>
          <p:nvPr/>
        </p:nvGraphicFramePr>
        <p:xfrm>
          <a:off x="1563370" y="4422775"/>
          <a:ext cx="5271135" cy="1680845"/>
        </p:xfrm>
        <a:graphic>
          <a:graphicData uri="http://schemas.openxmlformats.org/presentationml/2006/ole">
            <mc:AlternateContent xmlns:mc="http://schemas.openxmlformats.org/markup-compatibility/2006">
              <mc:Choice xmlns:v="urn:schemas-microsoft-com:vml" Requires="v">
                <p:oleObj spid="_x0000_s256061" name="Equation" r:id="rId3" imgW="1231265" imgH="685800" progId="Equation.DSMT4">
                  <p:embed/>
                </p:oleObj>
              </mc:Choice>
              <mc:Fallback>
                <p:oleObj name="Equation" r:id="rId3" imgW="1231265" imgH="685800" progId="Equation.DSMT4">
                  <p:embed/>
                  <p:pic>
                    <p:nvPicPr>
                      <p:cNvPr id="0" name="图片 256060"/>
                      <p:cNvPicPr>
                        <a:picLocks noChangeAspect="1" noChangeArrowheads="1"/>
                      </p:cNvPicPr>
                      <p:nvPr/>
                    </p:nvPicPr>
                    <p:blipFill>
                      <a:blip r:embed="rId4"/>
                      <a:srcRect/>
                      <a:stretch>
                        <a:fillRect/>
                      </a:stretch>
                    </p:blipFill>
                    <p:spPr bwMode="auto">
                      <a:xfrm>
                        <a:off x="1563370" y="4422775"/>
                        <a:ext cx="5271135" cy="168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5"/>
          <p:cNvSpPr txBox="1">
            <a:spLocks noChangeArrowheads="1"/>
          </p:cNvSpPr>
          <p:nvPr/>
        </p:nvSpPr>
        <p:spPr bwMode="auto">
          <a:xfrm>
            <a:off x="1475656" y="188912"/>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第一步 划分子问题</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71" name="Text Box 7"/>
          <p:cNvSpPr txBox="1">
            <a:spLocks noChangeArrowheads="1"/>
          </p:cNvSpPr>
          <p:nvPr/>
        </p:nvSpPr>
        <p:spPr bwMode="auto">
          <a:xfrm>
            <a:off x="323399" y="1385729"/>
            <a:ext cx="8496944"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400" b="1" dirty="0">
                <a:latin typeface="宋体" panose="02010600030101010101" pitchFamily="2" charset="-122"/>
              </a:rPr>
              <a:t>0/1</a:t>
            </a:r>
            <a:r>
              <a:rPr lang="zh-CN" altLang="en-US" sz="2400" b="1" dirty="0">
                <a:latin typeface="宋体" panose="02010600030101010101" pitchFamily="2" charset="-122"/>
              </a:rPr>
              <a:t>背包问题可以看作是决策一个序列</a:t>
            </a:r>
            <a:r>
              <a:rPr lang="en-US" altLang="zh-CN" sz="2400" b="1" dirty="0">
                <a:latin typeface="宋体" panose="02010600030101010101" pitchFamily="2" charset="-122"/>
              </a:rPr>
              <a:t>(</a:t>
            </a:r>
            <a:r>
              <a:rPr lang="en-US" altLang="zh-CN" sz="2400" b="1" i="1" dirty="0">
                <a:latin typeface="宋体" panose="02010600030101010101" pitchFamily="2" charset="-122"/>
              </a:rPr>
              <a:t>x</a:t>
            </a:r>
            <a:r>
              <a:rPr lang="en-US" altLang="zh-CN" sz="2400" b="1" baseline="-25000" dirty="0">
                <a:latin typeface="宋体" panose="02010600030101010101" pitchFamily="2" charset="-122"/>
              </a:rPr>
              <a:t>1</a:t>
            </a:r>
            <a:r>
              <a:rPr lang="en-US" altLang="zh-CN" sz="2400" b="1" dirty="0">
                <a:latin typeface="宋体" panose="02010600030101010101" pitchFamily="2" charset="-122"/>
              </a:rPr>
              <a:t>, </a:t>
            </a:r>
            <a:r>
              <a:rPr lang="en-US" altLang="zh-CN" sz="2400" b="1" i="1" dirty="0">
                <a:latin typeface="宋体" panose="02010600030101010101" pitchFamily="2" charset="-122"/>
              </a:rPr>
              <a:t>x</a:t>
            </a:r>
            <a:r>
              <a:rPr lang="en-US" altLang="zh-CN" sz="2400" b="1" baseline="-25000" dirty="0">
                <a:latin typeface="宋体" panose="02010600030101010101" pitchFamily="2" charset="-122"/>
              </a:rPr>
              <a:t>2</a:t>
            </a:r>
            <a:r>
              <a:rPr lang="en-US" altLang="zh-CN" sz="2400" b="1" dirty="0">
                <a:latin typeface="宋体" panose="02010600030101010101" pitchFamily="2" charset="-122"/>
              </a:rPr>
              <a:t>, …, </a:t>
            </a:r>
            <a:r>
              <a:rPr lang="en-US" altLang="zh-CN" sz="2400" b="1" i="1" dirty="0" err="1">
                <a:latin typeface="宋体" panose="02010600030101010101" pitchFamily="2" charset="-122"/>
              </a:rPr>
              <a:t>x</a:t>
            </a:r>
            <a:r>
              <a:rPr lang="en-US" altLang="zh-CN" sz="2400" b="1" i="1" baseline="-25000" dirty="0" err="1">
                <a:latin typeface="宋体" panose="02010600030101010101" pitchFamily="2" charset="-122"/>
              </a:rPr>
              <a:t>n</a:t>
            </a:r>
            <a:r>
              <a:rPr lang="en-US" altLang="zh-CN" sz="2400" b="1" dirty="0">
                <a:latin typeface="宋体" panose="02010600030101010101" pitchFamily="2" charset="-122"/>
              </a:rPr>
              <a:t>)</a:t>
            </a:r>
            <a:r>
              <a:rPr lang="zh-CN" altLang="en-US" sz="2400" b="1" dirty="0">
                <a:latin typeface="宋体" panose="02010600030101010101" pitchFamily="2" charset="-122"/>
              </a:rPr>
              <a:t>，对任一变量</a:t>
            </a:r>
            <a:r>
              <a:rPr lang="en-US" altLang="zh-CN" sz="2400" b="1" i="1" dirty="0">
                <a:latin typeface="宋体" panose="02010600030101010101" pitchFamily="2" charset="-122"/>
              </a:rPr>
              <a:t>x</a:t>
            </a:r>
            <a:r>
              <a:rPr lang="en-US" altLang="zh-CN" sz="2400" b="1" i="1" baseline="-25000" dirty="0">
                <a:latin typeface="宋体" panose="02010600030101010101" pitchFamily="2" charset="-122"/>
              </a:rPr>
              <a:t>i</a:t>
            </a:r>
            <a:r>
              <a:rPr lang="zh-CN" altLang="en-US" sz="2400" b="1" dirty="0">
                <a:latin typeface="宋体" panose="02010600030101010101" pitchFamily="2" charset="-122"/>
              </a:rPr>
              <a:t>的决策是决定</a:t>
            </a:r>
            <a:r>
              <a:rPr lang="en-US" altLang="zh-CN" sz="2400" b="1" i="1" dirty="0">
                <a:latin typeface="宋体" panose="02010600030101010101" pitchFamily="2" charset="-122"/>
              </a:rPr>
              <a:t>x</a:t>
            </a:r>
            <a:r>
              <a:rPr lang="en-US" altLang="zh-CN" sz="2400" b="1" i="1" baseline="-25000" dirty="0">
                <a:latin typeface="宋体" panose="02010600030101010101" pitchFamily="2" charset="-122"/>
              </a:rPr>
              <a:t>i</a:t>
            </a:r>
            <a:r>
              <a:rPr lang="en-US" altLang="zh-CN" sz="2400" b="1" dirty="0">
                <a:latin typeface="宋体" panose="02010600030101010101" pitchFamily="2" charset="-122"/>
              </a:rPr>
              <a:t>=1</a:t>
            </a:r>
            <a:r>
              <a:rPr lang="zh-CN" altLang="en-US" sz="2400" b="1" dirty="0">
                <a:latin typeface="宋体" panose="02010600030101010101" pitchFamily="2" charset="-122"/>
              </a:rPr>
              <a:t>还是</a:t>
            </a:r>
            <a:r>
              <a:rPr lang="en-US" altLang="zh-CN" sz="2400" b="1" i="1" dirty="0">
                <a:latin typeface="宋体" panose="02010600030101010101" pitchFamily="2" charset="-122"/>
              </a:rPr>
              <a:t>x</a:t>
            </a:r>
            <a:r>
              <a:rPr lang="en-US" altLang="zh-CN" sz="2400" b="1" i="1" baseline="-25000" dirty="0">
                <a:latin typeface="宋体" panose="02010600030101010101" pitchFamily="2" charset="-122"/>
              </a:rPr>
              <a:t>i</a:t>
            </a:r>
            <a:r>
              <a:rPr lang="en-US" altLang="zh-CN" sz="2400" b="1" dirty="0">
                <a:latin typeface="宋体" panose="02010600030101010101" pitchFamily="2" charset="-122"/>
              </a:rPr>
              <a:t>=0</a:t>
            </a:r>
            <a:r>
              <a:rPr lang="zh-CN" altLang="en-US" sz="2400" b="1" dirty="0" smtClean="0">
                <a:latin typeface="宋体" panose="02010600030101010101" pitchFamily="2" charset="-122"/>
              </a:rPr>
              <a:t>。</a:t>
            </a:r>
            <a:endParaRPr lang="zh-CN" altLang="en-US" sz="2400" b="1" dirty="0">
              <a:latin typeface="宋体" panose="02010600030101010101" pitchFamily="2" charset="-122"/>
            </a:endParaRPr>
          </a:p>
        </p:txBody>
      </p:sp>
      <p:sp>
        <p:nvSpPr>
          <p:cNvPr id="8" name="Rectangle 2"/>
          <p:cNvSpPr txBox="1">
            <a:spLocks noChangeArrowheads="1"/>
          </p:cNvSpPr>
          <p:nvPr/>
        </p:nvSpPr>
        <p:spPr bwMode="auto">
          <a:xfrm>
            <a:off x="1279843" y="211455"/>
            <a:ext cx="6408737"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a:t>
            </a:r>
            <a:r>
              <a:rPr kumimoji="1" lang="zh-CN" altLang="en-US" sz="4000" b="1" dirty="0">
                <a:solidFill>
                  <a:schemeClr val="bg1"/>
                </a:solidFill>
                <a:latin typeface="黑体" panose="02010609060101010101" pitchFamily="49" charset="-122"/>
                <a:ea typeface="黑体" panose="02010609060101010101" pitchFamily="49" charset="-122"/>
                <a:sym typeface="+mn-ea"/>
              </a:rPr>
              <a:t>二</a:t>
            </a:r>
            <a:r>
              <a:rPr kumimoji="1" lang="en-US" altLang="zh-CN" sz="4000" b="1" dirty="0">
                <a:solidFill>
                  <a:schemeClr val="bg1"/>
                </a:solidFill>
                <a:latin typeface="黑体" panose="02010609060101010101" pitchFamily="49" charset="-122"/>
                <a:ea typeface="黑体" panose="02010609060101010101" pitchFamily="49" charset="-122"/>
                <a:sym typeface="+mn-ea"/>
              </a:rPr>
              <a:t>步 </a:t>
            </a:r>
            <a:r>
              <a:rPr kumimoji="1" lang="zh-CN" altLang="en-US" sz="4000" b="1" dirty="0">
                <a:solidFill>
                  <a:schemeClr val="bg1"/>
                </a:solidFill>
                <a:latin typeface="黑体" panose="02010609060101010101" pitchFamily="49" charset="-122"/>
                <a:ea typeface="黑体" panose="02010609060101010101" pitchFamily="49" charset="-122"/>
                <a:sym typeface="+mn-ea"/>
              </a:rPr>
              <a:t>确定状态</a:t>
            </a:r>
            <a:endParaRPr kumimoji="1" lang="zh-CN" altLang="en-US" sz="4000" b="1" dirty="0">
              <a:solidFill>
                <a:schemeClr val="bg1"/>
              </a:solidFill>
              <a:latin typeface="黑体" panose="02010609060101010101" pitchFamily="49" charset="-122"/>
              <a:ea typeface="黑体" panose="02010609060101010101" pitchFamily="49" charset="-122"/>
              <a:sym typeface="+mn-ea"/>
            </a:endParaRPr>
          </a:p>
        </p:txBody>
      </p:sp>
      <p:sp>
        <p:nvSpPr>
          <p:cNvPr id="161794" name="Text Box 2"/>
          <p:cNvSpPr txBox="1">
            <a:spLocks noChangeArrowheads="1"/>
          </p:cNvSpPr>
          <p:nvPr/>
        </p:nvSpPr>
        <p:spPr bwMode="auto">
          <a:xfrm>
            <a:off x="468313" y="2671763"/>
            <a:ext cx="7920037" cy="460375"/>
          </a:xfrm>
          <a:prstGeom prst="rect">
            <a:avLst/>
          </a:prstGeom>
          <a:noFill/>
          <a:ln w="38100" algn="ctr">
            <a:noFill/>
            <a:miter lim="800000"/>
          </a:ln>
          <a:effectLst/>
        </p:spPr>
        <p:txBody>
          <a:bodyPr>
            <a:spAutoFit/>
          </a:bodyPr>
          <a:p>
            <a:pPr>
              <a:spcBef>
                <a:spcPct val="50000"/>
              </a:spcBef>
            </a:pPr>
            <a:r>
              <a:rPr lang="zh-CN" altLang="en-US" sz="2400" b="1" dirty="0">
                <a:latin typeface="宋体" panose="02010600030101010101" pitchFamily="2" charset="-122"/>
                <a:cs typeface="Times New Roman" panose="02020603050405020304" pitchFamily="18" charset="0"/>
              </a:rPr>
              <a:t>在决策</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时，问题处于以下两种状态：</a:t>
            </a:r>
            <a:endParaRPr lang="zh-CN" altLang="en-US" sz="2400" b="1" dirty="0">
              <a:latin typeface="宋体" panose="02010600030101010101" pitchFamily="2" charset="-122"/>
              <a:cs typeface="Times New Roman" panose="02020603050405020304" pitchFamily="18" charset="0"/>
            </a:endParaRPr>
          </a:p>
        </p:txBody>
      </p:sp>
      <p:sp>
        <p:nvSpPr>
          <p:cNvPr id="161795" name="Text Box 3"/>
          <p:cNvSpPr txBox="1">
            <a:spLocks noChangeArrowheads="1"/>
          </p:cNvSpPr>
          <p:nvPr/>
        </p:nvSpPr>
        <p:spPr bwMode="auto">
          <a:xfrm>
            <a:off x="428596" y="3338496"/>
            <a:ext cx="7993063" cy="2306955"/>
          </a:xfrm>
          <a:prstGeom prst="rect">
            <a:avLst/>
          </a:prstGeom>
          <a:noFill/>
          <a:ln w="38100" algn="ctr">
            <a:noFill/>
            <a:miter lim="800000"/>
          </a:ln>
          <a:effectLst/>
        </p:spPr>
        <p:txBody>
          <a:bodyPr>
            <a:spAutoFit/>
          </a:bodyPr>
          <a:p>
            <a:pPr>
              <a:lnSpc>
                <a:spcPct val="150000"/>
              </a:lnSpc>
            </a:pPr>
            <a:r>
              <a:rPr lang="zh-CN" altLang="en-US" sz="2400" b="1" dirty="0" smtClean="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）背包中不能装下物品</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，则</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，背包不增加重量和价值，背包余下容量</a:t>
            </a:r>
            <a:r>
              <a:rPr lang="en-US" altLang="zh-CN" sz="2400" b="1" i="1" dirty="0">
                <a:latin typeface="宋体" panose="02010600030101010101" pitchFamily="2" charset="-122"/>
                <a:cs typeface="Times New Roman" panose="02020603050405020304" pitchFamily="18" charset="0"/>
              </a:rPr>
              <a:t>r</a:t>
            </a:r>
            <a:r>
              <a:rPr lang="zh-CN" altLang="en-US" sz="2400" b="1" dirty="0">
                <a:latin typeface="宋体" panose="02010600030101010101" pitchFamily="2" charset="-122"/>
                <a:cs typeface="Times New Roman" panose="02020603050405020304" pitchFamily="18" charset="0"/>
              </a:rPr>
              <a:t>不变。</a:t>
            </a:r>
            <a:endParaRPr lang="zh-CN" altLang="en-US" sz="2400" b="1" dirty="0">
              <a:latin typeface="宋体" panose="02010600030101010101" pitchFamily="2" charset="-122"/>
              <a:cs typeface="Times New Roman" panose="02020603050405020304" pitchFamily="18" charset="0"/>
            </a:endParaRPr>
          </a:p>
          <a:p>
            <a:pPr>
              <a:lnSpc>
                <a:spcPct val="150000"/>
              </a:lnSpc>
            </a:pPr>
            <a:r>
              <a:rPr lang="zh-CN" altLang="en-US" sz="2400" b="1" dirty="0" smtClean="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）背包中可以装下物品</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，则</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，背包中增加重量</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和价值</a:t>
            </a:r>
            <a:r>
              <a:rPr lang="en-US" altLang="zh-CN" sz="2400" b="1" i="1" dirty="0">
                <a:latin typeface="宋体" panose="02010600030101010101" pitchFamily="2" charset="-122"/>
                <a:cs typeface="Times New Roman" panose="02020603050405020304" pitchFamily="18" charset="0"/>
              </a:rPr>
              <a:t>v</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，背包余下容量</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horizontal)">
                                      <p:cBhvr>
                                        <p:cTn id="7" dur="500"/>
                                        <p:tgtEl>
                                          <p:spTgt spid="16179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1795"/>
                                        </p:tgtEl>
                                        <p:attrNameLst>
                                          <p:attrName>style.visibility</p:attrName>
                                        </p:attrNameLst>
                                      </p:cBhvr>
                                      <p:to>
                                        <p:strVal val="visible"/>
                                      </p:to>
                                    </p:set>
                                    <p:animEffect transition="in" filter="blinds(horizontal)">
                                      <p:cBhvr>
                                        <p:cTn id="10" dur="500"/>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0" name="Object 96"/>
          <p:cNvGraphicFramePr>
            <a:graphicFrameLocks noGrp="1" noChangeAspect="1"/>
          </p:cNvGraphicFramePr>
          <p:nvPr>
            <p:ph/>
          </p:nvPr>
        </p:nvGraphicFramePr>
        <p:xfrm>
          <a:off x="204470" y="2298065"/>
          <a:ext cx="8489950" cy="1186815"/>
        </p:xfrm>
        <a:graphic>
          <a:graphicData uri="http://schemas.openxmlformats.org/presentationml/2006/ole">
            <mc:AlternateContent xmlns:mc="http://schemas.openxmlformats.org/markup-compatibility/2006">
              <mc:Choice xmlns:v="urn:schemas-microsoft-com:vml" Requires="v">
                <p:oleObj spid="_x0000_s255013" name="Equation" r:id="rId1" imgW="3365500" imgH="482600" progId="Equation.DSMT4">
                  <p:embed/>
                </p:oleObj>
              </mc:Choice>
              <mc:Fallback>
                <p:oleObj name="Equation" r:id="rId1" imgW="3365500" imgH="482600" progId="Equation.DSMT4">
                  <p:embed/>
                  <p:pic>
                    <p:nvPicPr>
                      <p:cNvPr id="0" name="图片 255012"/>
                      <p:cNvPicPr>
                        <a:picLocks noChangeAspect="1" noChangeArrowheads="1"/>
                      </p:cNvPicPr>
                      <p:nvPr/>
                    </p:nvPicPr>
                    <p:blipFill>
                      <a:blip r:embed="rId2"/>
                      <a:srcRect/>
                      <a:stretch>
                        <a:fillRect/>
                      </a:stretch>
                    </p:blipFill>
                    <p:spPr bwMode="auto">
                      <a:xfrm>
                        <a:off x="204470" y="2298065"/>
                        <a:ext cx="8489950" cy="1186815"/>
                      </a:xfrm>
                      <a:prstGeom prst="rect">
                        <a:avLst/>
                      </a:prstGeom>
                      <a:noFill/>
                      <a:ln>
                        <a:noFill/>
                      </a:ln>
                      <a:effectLst/>
                    </p:spPr>
                  </p:pic>
                </p:oleObj>
              </mc:Fallback>
            </mc:AlternateContent>
          </a:graphicData>
        </a:graphic>
      </p:graphicFrame>
      <p:sp>
        <p:nvSpPr>
          <p:cNvPr id="5" name="Rectangle 2"/>
          <p:cNvSpPr txBox="1">
            <a:spLocks noChangeArrowheads="1"/>
          </p:cNvSpPr>
          <p:nvPr/>
        </p:nvSpPr>
        <p:spPr bwMode="auto">
          <a:xfrm>
            <a:off x="1314768" y="127000"/>
            <a:ext cx="640873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第</a:t>
            </a:r>
            <a:r>
              <a:rPr kumimoji="1" lang="zh-CN" altLang="en-US" sz="3600" b="1" dirty="0">
                <a:solidFill>
                  <a:schemeClr val="bg1"/>
                </a:solidFill>
                <a:latin typeface="黑体" panose="02010609060101010101" pitchFamily="49" charset="-122"/>
                <a:ea typeface="黑体" panose="02010609060101010101" pitchFamily="49" charset="-122"/>
                <a:sym typeface="+mn-ea"/>
              </a:rPr>
              <a:t>三</a:t>
            </a:r>
            <a:r>
              <a:rPr kumimoji="1" lang="en-US" altLang="zh-CN" sz="3600" b="1" dirty="0">
                <a:solidFill>
                  <a:schemeClr val="bg1"/>
                </a:solidFill>
                <a:latin typeface="黑体" panose="02010609060101010101" pitchFamily="49" charset="-122"/>
                <a:ea typeface="黑体" panose="02010609060101010101" pitchFamily="49" charset="-122"/>
                <a:sym typeface="+mn-ea"/>
              </a:rPr>
              <a:t>步 </a:t>
            </a:r>
            <a:r>
              <a:rPr kumimoji="1" lang="zh-CN" altLang="en-US" sz="3600" b="1" dirty="0">
                <a:solidFill>
                  <a:schemeClr val="bg1"/>
                </a:solidFill>
                <a:latin typeface="黑体" panose="02010609060101010101" pitchFamily="49" charset="-122"/>
                <a:ea typeface="黑体" panose="02010609060101010101" pitchFamily="49" charset="-122"/>
                <a:sym typeface="+mn-ea"/>
              </a:rPr>
              <a:t>建立</a:t>
            </a:r>
            <a:r>
              <a:rPr kumimoji="1" lang="en-US" altLang="zh-CN" sz="3600" b="1" dirty="0">
                <a:solidFill>
                  <a:schemeClr val="bg1"/>
                </a:solidFill>
                <a:latin typeface="黑体" panose="02010609060101010101" pitchFamily="49" charset="-122"/>
                <a:ea typeface="黑体" panose="02010609060101010101" pitchFamily="49" charset="-122"/>
                <a:sym typeface="+mn-ea"/>
              </a:rPr>
              <a:t>动态规划函数</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60770" name="Text Box 2"/>
          <p:cNvSpPr txBox="1">
            <a:spLocks noChangeArrowheads="1"/>
          </p:cNvSpPr>
          <p:nvPr/>
        </p:nvSpPr>
        <p:spPr bwMode="auto">
          <a:xfrm>
            <a:off x="263525" y="1500505"/>
            <a:ext cx="8822055" cy="460375"/>
          </a:xfrm>
          <a:prstGeom prst="rect">
            <a:avLst/>
          </a:prstGeom>
          <a:noFill/>
          <a:ln w="38100" algn="ctr">
            <a:noFill/>
            <a:miter lim="800000"/>
          </a:ln>
          <a:effectLst/>
        </p:spPr>
        <p:txBody>
          <a:bodyPr wrap="square">
            <a:spAutoFit/>
          </a:bodyPr>
          <a:p>
            <a:pPr>
              <a:spcBef>
                <a:spcPct val="50000"/>
              </a:spcBef>
            </a:pPr>
            <a:r>
              <a:rPr lang="zh-CN" altLang="en-US" sz="2400" b="1" dirty="0">
                <a:latin typeface="宋体" panose="02010600030101010101" pitchFamily="2" charset="-122"/>
                <a:cs typeface="Times New Roman" panose="02020603050405020304" pitchFamily="18" charset="0"/>
              </a:rPr>
              <a:t>采用</a:t>
            </a:r>
            <a:r>
              <a:rPr lang="zh-CN" altLang="pt-BR" sz="2400" b="1" dirty="0">
                <a:latin typeface="宋体" panose="02010600030101010101" pitchFamily="2" charset="-122"/>
                <a:cs typeface="Times New Roman" panose="02020603050405020304" pitchFamily="18" charset="0"/>
              </a:rPr>
              <a:t>动态规划的顺序法可得到</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的递推式为：</a:t>
            </a:r>
            <a:endParaRPr lang="zh-CN" altLang="en-US" sz="2400" b="1" dirty="0">
              <a:latin typeface="宋体" panose="02010600030101010101" pitchFamily="2" charset="-122"/>
              <a:cs typeface="Times New Roman" panose="02020603050405020304" pitchFamily="18" charset="0"/>
            </a:endParaRPr>
          </a:p>
        </p:txBody>
      </p:sp>
      <p:sp>
        <p:nvSpPr>
          <p:cNvPr id="160772" name="Text Box 4"/>
          <p:cNvSpPr txBox="1">
            <a:spLocks noChangeArrowheads="1"/>
          </p:cNvSpPr>
          <p:nvPr/>
        </p:nvSpPr>
        <p:spPr bwMode="auto">
          <a:xfrm>
            <a:off x="376210" y="3726500"/>
            <a:ext cx="4679950" cy="460375"/>
          </a:xfrm>
          <a:prstGeom prst="rect">
            <a:avLst/>
          </a:prstGeom>
          <a:noFill/>
          <a:ln w="38100" algn="ctr">
            <a:noFill/>
            <a:miter lim="800000"/>
          </a:ln>
          <a:effectLst/>
        </p:spPr>
        <p:txBody>
          <a:bodyPr>
            <a:spAutoFit/>
          </a:bodyPr>
          <a:p>
            <a:pPr>
              <a:spcBef>
                <a:spcPct val="50000"/>
              </a:spcBef>
            </a:pPr>
            <a:r>
              <a:rPr lang="zh-CN" altLang="en-US" sz="2400" b="1" dirty="0">
                <a:latin typeface="宋体" panose="02010600030101010101" pitchFamily="2" charset="-122"/>
                <a:cs typeface="Times New Roman" panose="02020603050405020304" pitchFamily="18" charset="0"/>
              </a:rPr>
              <a:t>其边界条件为：</a:t>
            </a:r>
            <a:endParaRPr lang="zh-CN" altLang="en-US" sz="2400" b="1" dirty="0">
              <a:latin typeface="宋体" panose="02010600030101010101" pitchFamily="2" charset="-122"/>
              <a:cs typeface="Times New Roman" panose="02020603050405020304" pitchFamily="18" charset="0"/>
            </a:endParaRPr>
          </a:p>
        </p:txBody>
      </p:sp>
      <p:sp>
        <p:nvSpPr>
          <p:cNvPr id="160773" name="Text Box 5"/>
          <p:cNvSpPr txBox="1">
            <a:spLocks noChangeArrowheads="1"/>
          </p:cNvSpPr>
          <p:nvPr/>
        </p:nvSpPr>
        <p:spPr bwMode="auto">
          <a:xfrm>
            <a:off x="489613" y="4407859"/>
            <a:ext cx="7920037" cy="1198880"/>
          </a:xfrm>
          <a:prstGeom prst="rect">
            <a:avLst/>
          </a:prstGeom>
          <a:solidFill>
            <a:schemeClr val="accent1"/>
          </a:solidFill>
          <a:ln w="38100" algn="ctr">
            <a:noFill/>
            <a:miter lim="800000"/>
          </a:ln>
          <a:effectLst/>
        </p:spPr>
        <p:txBody>
          <a:bodyPr>
            <a:spAutoFit/>
          </a:bodyPr>
          <a:p>
            <a:pPr>
              <a:lnSpc>
                <a:spcPct val="150000"/>
              </a:lnSpc>
            </a:pP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,0</a:t>
            </a:r>
            <a:r>
              <a:rPr lang="en-US" altLang="zh-CN" sz="2400" b="1" dirty="0">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背包不能装入任何物品时，总价值为</a:t>
            </a:r>
            <a:r>
              <a:rPr lang="en-US" altLang="zh-CN" sz="2400" b="1" dirty="0">
                <a:latin typeface="宋体" panose="02010600030101010101" pitchFamily="2" charset="-122"/>
                <a:cs typeface="Times New Roman" panose="02020603050405020304" pitchFamily="18" charset="0"/>
              </a:rPr>
              <a:t>0</a:t>
            </a:r>
            <a:endParaRPr lang="en-US" altLang="zh-CN" sz="2800" b="1" i="1" dirty="0">
              <a:latin typeface="宋体" panose="02010600030101010101" pitchFamily="2" charset="-122"/>
              <a:cs typeface="Times New Roman" panose="02020603050405020304" pitchFamily="18" charset="0"/>
            </a:endParaRPr>
          </a:p>
          <a:p>
            <a:pPr>
              <a:lnSpc>
                <a:spcPct val="150000"/>
              </a:lnSpc>
            </a:pP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0,</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没有任何物品可装入时，总价值为</a:t>
            </a:r>
            <a:r>
              <a:rPr lang="en-US" altLang="zh-CN" sz="2400" b="1" dirty="0">
                <a:latin typeface="宋体" panose="02010600030101010101" pitchFamily="2" charset="-122"/>
                <a:cs typeface="Times New Roman" panose="02020603050405020304" pitchFamily="18" charset="0"/>
              </a:rPr>
              <a:t>0</a:t>
            </a:r>
            <a:endParaRPr lang="en-US" altLang="zh-CN" sz="2400" b="1" dirty="0">
              <a:latin typeface="宋体" panose="02010600030101010101" pitchFamily="2" charset="-122"/>
              <a:cs typeface="Times New Roman" panose="02020603050405020304" pitchFamily="18" charset="0"/>
            </a:endParaRPr>
          </a:p>
        </p:txBody>
      </p:sp>
      <p:sp>
        <p:nvSpPr>
          <p:cNvPr id="160774" name="Text Box 6"/>
          <p:cNvSpPr txBox="1">
            <a:spLocks noChangeArrowheads="1"/>
          </p:cNvSpPr>
          <p:nvPr/>
        </p:nvSpPr>
        <p:spPr bwMode="auto">
          <a:xfrm>
            <a:off x="489558" y="5900752"/>
            <a:ext cx="7920037" cy="460375"/>
          </a:xfrm>
          <a:prstGeom prst="rect">
            <a:avLst/>
          </a:prstGeom>
          <a:noFill/>
          <a:ln w="38100" algn="ctr">
            <a:noFill/>
            <a:miter lim="800000"/>
          </a:ln>
          <a:effectLst/>
        </p:spPr>
        <p:txBody>
          <a:bodyPr>
            <a:spAutoFit/>
          </a:bodyPr>
          <a:p>
            <a:pPr>
              <a:spcBef>
                <a:spcPct val="50000"/>
              </a:spcBef>
            </a:pPr>
            <a:r>
              <a:rPr lang="zh-CN" altLang="en-US" sz="2400" b="1" dirty="0">
                <a:latin typeface="宋体" panose="02010600030101010101" pitchFamily="2" charset="-122"/>
                <a:cs typeface="Times New Roman" panose="02020603050405020304" pitchFamily="18" charset="0"/>
              </a:rPr>
              <a:t>这样，</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n</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C</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便是背包问题的最优解。</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960"/>
                                        </p:tgtEl>
                                        <p:attrNameLst>
                                          <p:attrName>style.visibility</p:attrName>
                                        </p:attrNameLst>
                                      </p:cBhvr>
                                      <p:to>
                                        <p:strVal val="visible"/>
                                      </p:to>
                                    </p:set>
                                    <p:animEffect transition="in" filter="blinds(horizontal)">
                                      <p:cBhvr>
                                        <p:cTn id="7" dur="500"/>
                                        <p:tgtEl>
                                          <p:spTgt spid="369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2"/>
                                        </p:tgtEl>
                                        <p:attrNameLst>
                                          <p:attrName>style.visibility</p:attrName>
                                        </p:attrNameLst>
                                      </p:cBhvr>
                                      <p:to>
                                        <p:strVal val="visible"/>
                                      </p:to>
                                    </p:set>
                                    <p:animEffect transition="in" filter="blinds(horizontal)">
                                      <p:cBhvr>
                                        <p:cTn id="12" dur="500"/>
                                        <p:tgtEl>
                                          <p:spTgt spid="160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3"/>
                                        </p:tgtEl>
                                        <p:attrNameLst>
                                          <p:attrName>style.visibility</p:attrName>
                                        </p:attrNameLst>
                                      </p:cBhvr>
                                      <p:to>
                                        <p:strVal val="visible"/>
                                      </p:to>
                                    </p:set>
                                    <p:animEffect transition="in" filter="blinds(horizontal)">
                                      <p:cBhvr>
                                        <p:cTn id="17" dur="500"/>
                                        <p:tgtEl>
                                          <p:spTgt spid="1607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4"/>
                                        </p:tgtEl>
                                        <p:attrNameLst>
                                          <p:attrName>style.visibility</p:attrName>
                                        </p:attrNameLst>
                                      </p:cBhvr>
                                      <p:to>
                                        <p:strVal val="visible"/>
                                      </p:to>
                                    </p:set>
                                    <p:animEffect transition="in" filter="blinds(horizontal)">
                                      <p:cBhvr>
                                        <p:cTn id="22" dur="5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P spid="160773" grpId="0" animBg="1"/>
      <p:bldP spid="160774"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416212" y="1279431"/>
            <a:ext cx="82296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smtClean="0">
                <a:solidFill>
                  <a:srgbClr val="3907F1"/>
                </a:solidFill>
                <a:latin typeface="宋体" panose="02010600030101010101" pitchFamily="2" charset="-122"/>
                <a:ea typeface="宋体" panose="02010600030101010101" pitchFamily="2" charset="-122"/>
              </a:rPr>
              <a:t>填表顺序：</a:t>
            </a:r>
            <a:endParaRPr kumimoji="1" lang="en-US" altLang="zh-CN" sz="2400" b="1" dirty="0" smtClean="0">
              <a:solidFill>
                <a:srgbClr val="3907F1"/>
              </a:solidFill>
              <a:latin typeface="宋体" panose="02010600030101010101" pitchFamily="2" charset="-122"/>
              <a:ea typeface="宋体" panose="02010600030101010101" pitchFamily="2" charset="-122"/>
            </a:endParaRPr>
          </a:p>
          <a:p>
            <a:pPr algn="l">
              <a:spcBef>
                <a:spcPct val="50000"/>
              </a:spcBef>
            </a:pPr>
            <a:r>
              <a:rPr kumimoji="1" lang="zh-CN" altLang="en-US" sz="2400" b="1" dirty="0" smtClean="0">
                <a:latin typeface="宋体" panose="02010600030101010101" pitchFamily="2" charset="-122"/>
                <a:ea typeface="宋体" panose="02010600030101010101" pitchFamily="2" charset="-122"/>
              </a:rPr>
              <a:t>第一</a:t>
            </a:r>
            <a:r>
              <a:rPr kumimoji="1" lang="zh-CN" altLang="en-US" sz="2400" b="1" dirty="0">
                <a:latin typeface="宋体" panose="02010600030101010101" pitchFamily="2" charset="-122"/>
                <a:ea typeface="宋体" panose="02010600030101010101" pitchFamily="2" charset="-122"/>
              </a:rPr>
              <a:t>阶段</a:t>
            </a:r>
            <a:r>
              <a:rPr kumimoji="1" lang="zh-CN" altLang="en-US" sz="2400" b="1" dirty="0">
                <a:solidFill>
                  <a:schemeClr val="tx1"/>
                </a:solidFill>
                <a:latin typeface="宋体" panose="02010600030101010101" pitchFamily="2" charset="-122"/>
                <a:ea typeface="宋体" panose="02010600030101010101" pitchFamily="2" charset="-122"/>
              </a:rPr>
              <a:t>，只装入前</a:t>
            </a:r>
            <a:r>
              <a:rPr kumimoji="1" lang="en-US" altLang="zh-CN" sz="2400" b="1" dirty="0">
                <a:solidFill>
                  <a:schemeClr val="tx1"/>
                </a:solidFill>
                <a:latin typeface="Times New Roman" panose="02020603050405020304" pitchFamily="18" charset="0"/>
                <a:ea typeface="宋体" panose="02010600030101010101" pitchFamily="2" charset="-122"/>
              </a:rPr>
              <a:t>1</a:t>
            </a:r>
            <a:r>
              <a:rPr kumimoji="1" lang="zh-CN" altLang="en-US" sz="2400" b="1" dirty="0">
                <a:solidFill>
                  <a:schemeClr val="tx1"/>
                </a:solidFill>
                <a:latin typeface="宋体" panose="02010600030101010101" pitchFamily="2" charset="-122"/>
                <a:ea typeface="宋体" panose="02010600030101010101" pitchFamily="2" charset="-122"/>
              </a:rPr>
              <a:t>个物品，确定在各种情况下的背包能够得到的最大价值</a:t>
            </a:r>
            <a:r>
              <a:rPr kumimoji="1" lang="zh-CN" altLang="en-US" sz="2400" b="1" dirty="0" smtClean="0">
                <a:solidFill>
                  <a:schemeClr val="tx1"/>
                </a:solidFill>
                <a:latin typeface="宋体" panose="02010600030101010101" pitchFamily="2" charset="-122"/>
                <a:ea typeface="宋体" panose="02010600030101010101" pitchFamily="2" charset="-122"/>
              </a:rPr>
              <a:t>；</a:t>
            </a:r>
            <a:endParaRPr kumimoji="1" lang="en-US" altLang="zh-CN" sz="2400" b="1" dirty="0" smtClean="0">
              <a:solidFill>
                <a:schemeClr val="tx1"/>
              </a:solidFill>
              <a:latin typeface="宋体" panose="02010600030101010101" pitchFamily="2" charset="-122"/>
              <a:ea typeface="宋体" panose="02010600030101010101" pitchFamily="2" charset="-122"/>
            </a:endParaRPr>
          </a:p>
          <a:p>
            <a:pPr algn="l">
              <a:spcBef>
                <a:spcPct val="50000"/>
              </a:spcBef>
            </a:pPr>
            <a:r>
              <a:rPr kumimoji="1" lang="zh-CN" altLang="en-US" sz="2400" b="1" dirty="0" smtClean="0">
                <a:solidFill>
                  <a:schemeClr val="tx1"/>
                </a:solidFill>
                <a:latin typeface="宋体" panose="02010600030101010101" pitchFamily="2" charset="-122"/>
                <a:ea typeface="宋体" panose="02010600030101010101" pitchFamily="2" charset="-122"/>
              </a:rPr>
              <a:t>第二</a:t>
            </a:r>
            <a:r>
              <a:rPr kumimoji="1" lang="zh-CN" altLang="en-US" sz="2400" b="1" dirty="0">
                <a:solidFill>
                  <a:schemeClr val="tx1"/>
                </a:solidFill>
                <a:latin typeface="宋体" panose="02010600030101010101" pitchFamily="2" charset="-122"/>
                <a:ea typeface="宋体" panose="02010600030101010101" pitchFamily="2" charset="-122"/>
              </a:rPr>
              <a:t>阶段，只装入前</a:t>
            </a:r>
            <a:r>
              <a:rPr kumimoji="1" lang="en-US" altLang="zh-CN" sz="2400" b="1" dirty="0">
                <a:solidFill>
                  <a:schemeClr val="tx1"/>
                </a:solidFill>
                <a:latin typeface="Times New Roman" panose="02020603050405020304" pitchFamily="18" charset="0"/>
                <a:ea typeface="宋体" panose="02010600030101010101" pitchFamily="2" charset="-122"/>
              </a:rPr>
              <a:t>2</a:t>
            </a:r>
            <a:r>
              <a:rPr kumimoji="1" lang="zh-CN" altLang="en-US" sz="2400" b="1" dirty="0">
                <a:solidFill>
                  <a:schemeClr val="tx1"/>
                </a:solidFill>
                <a:latin typeface="宋体" panose="02010600030101010101" pitchFamily="2" charset="-122"/>
                <a:ea typeface="宋体" panose="02010600030101010101" pitchFamily="2" charset="-122"/>
              </a:rPr>
              <a:t>个物品，确定在各种情况下的背包能够得到的最大价值</a:t>
            </a:r>
            <a:r>
              <a:rPr kumimoji="1" lang="zh-CN" altLang="en-US" sz="2400" b="1" dirty="0" smtClean="0">
                <a:solidFill>
                  <a:schemeClr val="tx1"/>
                </a:solidFill>
                <a:latin typeface="宋体" panose="02010600030101010101" pitchFamily="2" charset="-122"/>
                <a:ea typeface="宋体" panose="02010600030101010101" pitchFamily="2" charset="-122"/>
              </a:rPr>
              <a:t>；</a:t>
            </a:r>
            <a:endParaRPr kumimoji="1" lang="en-US" altLang="zh-CN" sz="2400" b="1" dirty="0" smtClean="0">
              <a:solidFill>
                <a:schemeClr val="tx1"/>
              </a:solidFill>
              <a:latin typeface="宋体" panose="02010600030101010101" pitchFamily="2" charset="-122"/>
              <a:ea typeface="宋体" panose="02010600030101010101" pitchFamily="2" charset="-122"/>
            </a:endParaRPr>
          </a:p>
          <a:p>
            <a:pPr algn="l">
              <a:spcBef>
                <a:spcPct val="50000"/>
              </a:spcBef>
            </a:pPr>
            <a:r>
              <a:rPr kumimoji="1" lang="zh-CN" altLang="en-US" sz="2400" b="1" dirty="0" smtClean="0">
                <a:solidFill>
                  <a:schemeClr val="tx1"/>
                </a:solidFill>
                <a:latin typeface="宋体" panose="02010600030101010101" pitchFamily="2" charset="-122"/>
                <a:ea typeface="宋体" panose="02010600030101010101" pitchFamily="2" charset="-122"/>
              </a:rPr>
              <a:t>依此类推</a:t>
            </a:r>
            <a:r>
              <a:rPr kumimoji="1" lang="zh-CN" altLang="en-US" sz="2400" b="1" dirty="0">
                <a:solidFill>
                  <a:schemeClr val="tx1"/>
                </a:solidFill>
                <a:latin typeface="宋体" panose="02010600030101010101" pitchFamily="2" charset="-122"/>
                <a:ea typeface="宋体" panose="02010600030101010101" pitchFamily="2" charset="-122"/>
              </a:rPr>
              <a:t>，直到第</a:t>
            </a:r>
            <a:r>
              <a:rPr kumimoji="1" lang="en-US" altLang="zh-CN" sz="2400" b="1" i="1" dirty="0">
                <a:solidFill>
                  <a:schemeClr val="tx1"/>
                </a:solidFill>
                <a:latin typeface="Times New Roman" panose="02020603050405020304" pitchFamily="18" charset="0"/>
                <a:ea typeface="宋体" panose="02010600030101010101" pitchFamily="2" charset="-122"/>
              </a:rPr>
              <a:t>n</a:t>
            </a:r>
            <a:r>
              <a:rPr kumimoji="1" lang="zh-CN" altLang="en-US" sz="2400" b="1" dirty="0">
                <a:solidFill>
                  <a:schemeClr val="tx1"/>
                </a:solidFill>
                <a:latin typeface="宋体" panose="02010600030101010101" pitchFamily="2" charset="-122"/>
                <a:ea typeface="宋体" panose="02010600030101010101" pitchFamily="2" charset="-122"/>
              </a:rPr>
              <a:t>个阶段</a:t>
            </a:r>
            <a:r>
              <a:rPr kumimoji="1" lang="zh-CN" altLang="en-US" sz="2400" b="1" dirty="0" smtClean="0">
                <a:solidFill>
                  <a:schemeClr val="tx1"/>
                </a:solidFill>
                <a:latin typeface="宋体" panose="02010600030101010101" pitchFamily="2" charset="-122"/>
                <a:ea typeface="宋体" panose="02010600030101010101" pitchFamily="2" charset="-122"/>
              </a:rPr>
              <a:t>。</a:t>
            </a:r>
            <a:endParaRPr kumimoji="1" lang="en-US" altLang="zh-CN" sz="2400" b="1" dirty="0" smtClean="0">
              <a:solidFill>
                <a:schemeClr val="tx1"/>
              </a:solidFill>
              <a:latin typeface="宋体" panose="02010600030101010101" pitchFamily="2" charset="-122"/>
              <a:ea typeface="宋体" panose="02010600030101010101" pitchFamily="2" charset="-122"/>
            </a:endParaRPr>
          </a:p>
          <a:p>
            <a:pPr algn="l">
              <a:spcBef>
                <a:spcPct val="50000"/>
              </a:spcBef>
            </a:pPr>
            <a:r>
              <a:rPr kumimoji="1" lang="zh-CN" altLang="en-US" sz="2400" b="1" dirty="0" smtClean="0">
                <a:solidFill>
                  <a:schemeClr val="tx1"/>
                </a:solidFill>
                <a:latin typeface="宋体" panose="02010600030101010101" pitchFamily="2" charset="-122"/>
                <a:ea typeface="宋体" panose="02010600030101010101" pitchFamily="2" charset="-122"/>
              </a:rPr>
              <a:t>最后</a:t>
            </a:r>
            <a:r>
              <a:rPr kumimoji="1" lang="zh-CN" altLang="en-US" sz="2400" b="1" dirty="0">
                <a:solidFill>
                  <a:schemeClr val="tx1"/>
                </a:solidFill>
                <a:latin typeface="宋体" panose="02010600030101010101" pitchFamily="2" charset="-122"/>
                <a:ea typeface="宋体" panose="02010600030101010101" pitchFamily="2" charset="-122"/>
              </a:rPr>
              <a:t>，</a:t>
            </a:r>
            <a:r>
              <a:rPr kumimoji="1" lang="en-US" altLang="zh-CN" sz="2400" b="1" i="1" dirty="0">
                <a:solidFill>
                  <a:schemeClr val="tx1"/>
                </a:solidFill>
                <a:latin typeface="Times New Roman" panose="02020603050405020304" pitchFamily="18" charset="0"/>
                <a:ea typeface="宋体" panose="02010600030101010101" pitchFamily="2" charset="-122"/>
              </a:rPr>
              <a:t>F</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en-US" altLang="zh-CN" sz="2400" b="1" i="1" dirty="0" err="1">
                <a:solidFill>
                  <a:schemeClr val="tx1"/>
                </a:solidFill>
                <a:latin typeface="Times New Roman" panose="02020603050405020304" pitchFamily="18" charset="0"/>
                <a:ea typeface="宋体" panose="02010600030101010101" pitchFamily="2" charset="-122"/>
              </a:rPr>
              <a:t>n,C</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zh-CN" altLang="en-US" sz="2400" b="1" dirty="0">
                <a:solidFill>
                  <a:schemeClr val="tx1"/>
                </a:solidFill>
                <a:latin typeface="宋体" panose="02010600030101010101" pitchFamily="2" charset="-122"/>
                <a:ea typeface="宋体" panose="02010600030101010101" pitchFamily="2" charset="-122"/>
              </a:rPr>
              <a:t>便是在容量为</a:t>
            </a:r>
            <a:r>
              <a:rPr kumimoji="1" lang="en-US" altLang="zh-CN" sz="2400" b="1" i="1" dirty="0">
                <a:solidFill>
                  <a:schemeClr val="tx1"/>
                </a:solidFill>
                <a:latin typeface="Times New Roman" panose="02020603050405020304" pitchFamily="18" charset="0"/>
                <a:ea typeface="宋体" panose="02010600030101010101" pitchFamily="2" charset="-122"/>
              </a:rPr>
              <a:t>C</a:t>
            </a:r>
            <a:r>
              <a:rPr kumimoji="1" lang="zh-CN" altLang="en-US" sz="2400" b="1" dirty="0">
                <a:solidFill>
                  <a:schemeClr val="tx1"/>
                </a:solidFill>
                <a:latin typeface="宋体" panose="02010600030101010101" pitchFamily="2" charset="-122"/>
                <a:ea typeface="宋体" panose="02010600030101010101" pitchFamily="2" charset="-122"/>
              </a:rPr>
              <a:t>的背包中装入</a:t>
            </a:r>
            <a:r>
              <a:rPr kumimoji="1" lang="en-US" altLang="zh-CN" sz="2400" b="1" i="1" dirty="0">
                <a:solidFill>
                  <a:schemeClr val="tx1"/>
                </a:solidFill>
                <a:latin typeface="Times New Roman" panose="02020603050405020304" pitchFamily="18" charset="0"/>
                <a:ea typeface="宋体" panose="02010600030101010101" pitchFamily="2" charset="-122"/>
              </a:rPr>
              <a:t>n</a:t>
            </a:r>
            <a:r>
              <a:rPr kumimoji="1" lang="zh-CN" altLang="en-US" sz="2400" b="1" dirty="0">
                <a:solidFill>
                  <a:schemeClr val="tx1"/>
                </a:solidFill>
                <a:latin typeface="宋体" panose="02010600030101010101" pitchFamily="2" charset="-122"/>
                <a:ea typeface="宋体" panose="02010600030101010101" pitchFamily="2" charset="-122"/>
              </a:rPr>
              <a:t>个物品时取得的最大价值</a:t>
            </a:r>
            <a:r>
              <a:rPr kumimoji="1" lang="zh-CN" altLang="en-US" sz="2400" b="1" dirty="0" smtClean="0">
                <a:solidFill>
                  <a:schemeClr val="tx1"/>
                </a:solidFill>
                <a:latin typeface="宋体" panose="02010600030101010101" pitchFamily="2" charset="-122"/>
                <a:ea typeface="宋体" panose="02010600030101010101" pitchFamily="2" charset="-122"/>
              </a:rPr>
              <a:t>。</a:t>
            </a:r>
            <a:endParaRPr kumimoji="1" lang="en-US" altLang="zh-CN" sz="2400" b="1" dirty="0" smtClean="0">
              <a:solidFill>
                <a:schemeClr val="tx1"/>
              </a:solidFill>
              <a:latin typeface="宋体" panose="02010600030101010101" pitchFamily="2" charset="-122"/>
              <a:ea typeface="宋体" panose="02010600030101010101" pitchFamily="2" charset="-122"/>
            </a:endParaRPr>
          </a:p>
        </p:txBody>
      </p:sp>
      <p:sp>
        <p:nvSpPr>
          <p:cNvPr id="99332" name="Rectangle 4"/>
          <p:cNvSpPr>
            <a:spLocks noChangeArrowheads="1"/>
          </p:cNvSpPr>
          <p:nvPr/>
        </p:nvSpPr>
        <p:spPr bwMode="auto">
          <a:xfrm>
            <a:off x="3271838" y="321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Text Box 5"/>
          <p:cNvSpPr txBox="1">
            <a:spLocks noChangeArrowheads="1"/>
          </p:cNvSpPr>
          <p:nvPr/>
        </p:nvSpPr>
        <p:spPr bwMode="auto">
          <a:xfrm>
            <a:off x="1547813" y="241041"/>
            <a:ext cx="604867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第</a:t>
            </a:r>
            <a:r>
              <a:rPr kumimoji="1" lang="zh-CN" altLang="en-US" sz="3600" b="1" dirty="0">
                <a:solidFill>
                  <a:schemeClr val="bg1"/>
                </a:solidFill>
                <a:latin typeface="黑体" panose="02010609060101010101" pitchFamily="49" charset="-122"/>
                <a:ea typeface="黑体" panose="02010609060101010101" pitchFamily="49" charset="-122"/>
                <a:sym typeface="+mn-ea"/>
              </a:rPr>
              <a:t>四</a:t>
            </a:r>
            <a:r>
              <a:rPr kumimoji="1" lang="en-US" altLang="zh-CN" sz="3600" b="1" dirty="0">
                <a:solidFill>
                  <a:schemeClr val="bg1"/>
                </a:solidFill>
                <a:latin typeface="黑体" panose="02010609060101010101" pitchFamily="49" charset="-122"/>
                <a:ea typeface="黑体" panose="02010609060101010101" pitchFamily="49" charset="-122"/>
                <a:sym typeface="+mn-ea"/>
              </a:rPr>
              <a:t>步  填表</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114300" y="1271905"/>
            <a:ext cx="8778240" cy="1529715"/>
          </a:xfrm>
          <a:prstGeom prst="rect">
            <a:avLst/>
          </a:prstGeom>
          <a:noFill/>
          <a:ln w="38100" algn="ctr">
            <a:noFill/>
            <a:miter lim="800000"/>
          </a:ln>
          <a:effectLst/>
        </p:spPr>
        <p:txBody>
          <a:bodyPr wrap="square">
            <a:spAutoFit/>
          </a:bodyPr>
          <a:lstStyle/>
          <a:p>
            <a:pPr>
              <a:lnSpc>
                <a:spcPct val="130000"/>
              </a:lnSpc>
            </a:pPr>
            <a:r>
              <a:rPr lang="zh-CN" altLang="en-US" sz="2400" b="1" dirty="0">
                <a:solidFill>
                  <a:srgbClr val="FF0000"/>
                </a:solidFill>
                <a:latin typeface="宋体" panose="02010600030101010101" pitchFamily="2" charset="-122"/>
                <a:cs typeface="Times New Roman" panose="02020603050405020304" pitchFamily="18" charset="0"/>
              </a:rPr>
              <a:t>例</a:t>
            </a:r>
            <a:r>
              <a:rPr lang="en-US" altLang="zh-CN" sz="2400" b="1" dirty="0">
                <a:solidFill>
                  <a:srgbClr val="FF0000"/>
                </a:solidFill>
                <a:latin typeface="宋体" panose="02010600030101010101" pitchFamily="2" charset="-122"/>
                <a:cs typeface="Times New Roman" panose="02020603050405020304" pitchFamily="18" charset="0"/>
              </a:rPr>
              <a:t>:</a:t>
            </a:r>
            <a:endParaRPr lang="en-US" altLang="zh-CN" sz="2400" b="1" dirty="0">
              <a:solidFill>
                <a:srgbClr val="FF0000"/>
              </a:solidFill>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某</a:t>
            </a:r>
            <a:r>
              <a:rPr lang="en-US" altLang="zh-CN" sz="2400" b="1" dirty="0">
                <a:latin typeface="宋体" panose="02010600030101010101" pitchFamily="2" charset="-122"/>
                <a:cs typeface="Times New Roman" panose="02020603050405020304" pitchFamily="18" charset="0"/>
              </a:rPr>
              <a:t>0/1</a:t>
            </a:r>
            <a:r>
              <a:rPr lang="zh-CN" altLang="en-US" sz="2400" b="1" dirty="0">
                <a:latin typeface="宋体" panose="02010600030101010101" pitchFamily="2" charset="-122"/>
                <a:cs typeface="Times New Roman" panose="02020603050405020304" pitchFamily="18" charset="0"/>
              </a:rPr>
              <a:t>背包问题为，</a:t>
            </a:r>
            <a:r>
              <a:rPr lang="en-US" altLang="zh-CN" sz="2400" b="1" i="1" dirty="0">
                <a:latin typeface="宋体" panose="02010600030101010101" pitchFamily="2" charset="-122"/>
                <a:cs typeface="Times New Roman" panose="02020603050405020304" pitchFamily="18" charset="0"/>
              </a:rPr>
              <a:t>n</a:t>
            </a:r>
            <a:r>
              <a:rPr lang="en-US" altLang="zh-CN" sz="2400" b="1" dirty="0">
                <a:latin typeface="宋体" panose="02010600030101010101" pitchFamily="2" charset="-122"/>
                <a:cs typeface="Times New Roman" panose="02020603050405020304" pitchFamily="18" charset="0"/>
              </a:rPr>
              <a:t>=5</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w</a:t>
            </a:r>
            <a:r>
              <a:rPr lang="en-US" altLang="zh-CN" sz="2400" b="1" dirty="0">
                <a:latin typeface="宋体" panose="02010600030101010101" pitchFamily="2" charset="-122"/>
                <a:cs typeface="Times New Roman" panose="02020603050405020304" pitchFamily="18" charset="0"/>
              </a:rPr>
              <a:t>={2,2,6,5,4}</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v</a:t>
            </a:r>
            <a:r>
              <a:rPr lang="en-US" altLang="zh-CN" sz="2400" b="1" dirty="0">
                <a:latin typeface="宋体" panose="02010600030101010101" pitchFamily="2" charset="-122"/>
                <a:cs typeface="Times New Roman" panose="02020603050405020304" pitchFamily="18" charset="0"/>
              </a:rPr>
              <a:t>={6,3,5,4,6}</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C</a:t>
            </a:r>
            <a:r>
              <a:rPr lang="en-US" altLang="zh-CN" sz="2400" b="1" dirty="0">
                <a:latin typeface="宋体" panose="02010600030101010101" pitchFamily="2" charset="-122"/>
                <a:cs typeface="Times New Roman" panose="02020603050405020304" pitchFamily="18" charset="0"/>
              </a:rPr>
              <a:t>=10</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pPr>
              <a:lnSpc>
                <a:spcPct val="130000"/>
              </a:lnSpc>
            </a:pPr>
            <a:endParaRPr lang="zh-CN" altLang="en-US" sz="2400" b="1" dirty="0">
              <a:latin typeface="宋体" panose="02010600030101010101" pitchFamily="2" charset="-122"/>
              <a:cs typeface="Times New Roman" panose="02020603050405020304" pitchFamily="18" charset="0"/>
            </a:endParaRPr>
          </a:p>
        </p:txBody>
      </p:sp>
      <p:sp>
        <p:nvSpPr>
          <p:cNvPr id="2" name="文本框 1"/>
          <p:cNvSpPr txBox="1"/>
          <p:nvPr/>
        </p:nvSpPr>
        <p:spPr>
          <a:xfrm>
            <a:off x="281940" y="2801620"/>
            <a:ext cx="7231380" cy="570865"/>
          </a:xfrm>
          <a:prstGeom prst="rect">
            <a:avLst/>
          </a:prstGeom>
          <a:noFill/>
        </p:spPr>
        <p:txBody>
          <a:bodyPr wrap="none" rtlCol="0">
            <a:spAutoFit/>
          </a:bodyPr>
          <a:p>
            <a:pPr algn="l">
              <a:lnSpc>
                <a:spcPct val="130000"/>
              </a:lnSpc>
            </a:pPr>
            <a:r>
              <a:rPr lang="zh-CN" altLang="en-US" sz="2400" b="1" dirty="0">
                <a:latin typeface="宋体" panose="02010600030101010101" pitchFamily="2" charset="-122"/>
                <a:cs typeface="Times New Roman" panose="02020603050405020304" pitchFamily="18" charset="0"/>
                <a:sym typeface="+mn-ea"/>
              </a:rPr>
              <a:t>先将</a:t>
            </a:r>
            <a:r>
              <a:rPr lang="en-US" altLang="zh-CN" sz="2400" b="1" i="1" dirty="0">
                <a:latin typeface="宋体" panose="02010600030101010101" pitchFamily="2" charset="-122"/>
                <a:cs typeface="Times New Roman" panose="02020603050405020304" pitchFamily="18" charset="0"/>
                <a:sym typeface="+mn-ea"/>
              </a:rPr>
              <a:t>F</a:t>
            </a:r>
            <a:r>
              <a:rPr lang="en-US" altLang="zh-CN" sz="2400" b="1" dirty="0">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i</a:t>
            </a:r>
            <a:r>
              <a:rPr lang="en-US" altLang="zh-CN" sz="2400" b="1" dirty="0" err="1">
                <a:latin typeface="宋体" panose="02010600030101010101" pitchFamily="2" charset="-122"/>
                <a:cs typeface="Times New Roman" panose="02020603050405020304" pitchFamily="18" charset="0"/>
                <a:sym typeface="+mn-ea"/>
              </a:rPr>
              <a:t>,0</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和</a:t>
            </a:r>
            <a:r>
              <a:rPr lang="en-US" altLang="zh-CN" sz="2400" b="1" i="1" dirty="0">
                <a:latin typeface="宋体" panose="02010600030101010101" pitchFamily="2" charset="-122"/>
                <a:cs typeface="Times New Roman" panose="02020603050405020304" pitchFamily="18" charset="0"/>
                <a:sym typeface="+mn-ea"/>
              </a:rPr>
              <a:t>F</a:t>
            </a:r>
            <a:r>
              <a:rPr lang="en-US" altLang="zh-CN" sz="2400" b="1" dirty="0">
                <a:latin typeface="宋体" panose="02010600030101010101" pitchFamily="2" charset="-122"/>
                <a:cs typeface="Times New Roman" panose="02020603050405020304" pitchFamily="18" charset="0"/>
                <a:sym typeface="+mn-ea"/>
              </a:rPr>
              <a:t>(</a:t>
            </a:r>
            <a:r>
              <a:rPr lang="en-US" altLang="zh-CN" sz="2400" b="1" dirty="0" err="1">
                <a:latin typeface="宋体" panose="02010600030101010101" pitchFamily="2" charset="-122"/>
                <a:cs typeface="Times New Roman" panose="02020603050405020304" pitchFamily="18" charset="0"/>
                <a:sym typeface="+mn-ea"/>
              </a:rPr>
              <a:t>0,</a:t>
            </a:r>
            <a:r>
              <a:rPr lang="en-US" altLang="zh-CN" sz="2400" b="1" i="1" dirty="0" err="1">
                <a:latin typeface="宋体" panose="02010600030101010101" pitchFamily="2" charset="-122"/>
                <a:cs typeface="Times New Roman" panose="02020603050405020304" pitchFamily="18" charset="0"/>
                <a:sym typeface="+mn-ea"/>
              </a:rPr>
              <a:t>r</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均置为</a:t>
            </a:r>
            <a:r>
              <a:rPr lang="en-US" altLang="zh-CN" sz="2400" b="1" dirty="0">
                <a:latin typeface="宋体" panose="02010600030101010101" pitchFamily="2" charset="-122"/>
                <a:cs typeface="Times New Roman" panose="02020603050405020304" pitchFamily="18" charset="0"/>
                <a:sym typeface="+mn-ea"/>
              </a:rPr>
              <a:t>0</a:t>
            </a:r>
            <a:r>
              <a:rPr lang="zh-CN" altLang="en-US" sz="2400" b="1" dirty="0">
                <a:latin typeface="宋体" panose="02010600030101010101" pitchFamily="2" charset="-122"/>
                <a:cs typeface="Times New Roman" panose="02020603050405020304" pitchFamily="18" charset="0"/>
                <a:sym typeface="+mn-ea"/>
              </a:rPr>
              <a:t>，其求解</a:t>
            </a:r>
            <a:r>
              <a:rPr lang="en-US" altLang="zh-CN" sz="2400" b="1" i="1" dirty="0">
                <a:latin typeface="宋体" panose="02010600030101010101" pitchFamily="2" charset="-122"/>
                <a:cs typeface="Times New Roman" panose="02020603050405020304" pitchFamily="18" charset="0"/>
                <a:sym typeface="+mn-ea"/>
              </a:rPr>
              <a:t>F</a:t>
            </a:r>
            <a:r>
              <a:rPr lang="zh-CN" altLang="en-US" sz="2400" b="1" dirty="0">
                <a:latin typeface="宋体" panose="02010600030101010101" pitchFamily="2" charset="-122"/>
                <a:cs typeface="Times New Roman" panose="02020603050405020304" pitchFamily="18" charset="0"/>
                <a:sym typeface="+mn-ea"/>
              </a:rPr>
              <a:t>的过程如下：</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9920" y="257175"/>
            <a:ext cx="728535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grpSp>
        <p:nvGrpSpPr>
          <p:cNvPr id="34820" name="Group 4"/>
          <p:cNvGrpSpPr/>
          <p:nvPr/>
        </p:nvGrpSpPr>
        <p:grpSpPr bwMode="auto">
          <a:xfrm>
            <a:off x="5022850" y="1196975"/>
            <a:ext cx="3455988" cy="2519363"/>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4689475" y="1512888"/>
            <a:ext cx="3438525" cy="2233612"/>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5381625" y="1528763"/>
            <a:ext cx="3438525" cy="2233612"/>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91440" y="1196975"/>
            <a:ext cx="6207125" cy="460375"/>
          </a:xfrm>
          <a:prstGeom prst="rect">
            <a:avLst/>
          </a:prstGeom>
          <a:noFill/>
        </p:spPr>
        <p:txBody>
          <a:bodyPr wrap="square">
            <a:spAutoFit/>
          </a:bodyPr>
          <a:lstStyle/>
          <a:p>
            <a:pPr>
              <a:defRPr/>
            </a:pPr>
            <a:r>
              <a:rPr lang="zh-CN" altLang="en-US" sz="2400" b="1" dirty="0">
                <a:latin typeface="+mn-ea"/>
                <a:ea typeface="+mn-ea"/>
              </a:rPr>
              <a:t>观察可以发现，</a:t>
            </a:r>
            <a:r>
              <a:rPr lang="zh-CN" altLang="en-US" sz="2400" b="1" dirty="0">
                <a:solidFill>
                  <a:srgbClr val="CC0099"/>
                </a:solidFill>
                <a:latin typeface="+mn-ea"/>
                <a:ea typeface="+mn-ea"/>
              </a:rPr>
              <a:t>具有大量重叠的</a:t>
            </a:r>
            <a:r>
              <a:rPr lang="zh-CN" altLang="en-US" sz="2400" b="1" dirty="0">
                <a:solidFill>
                  <a:srgbClr val="CC0099"/>
                </a:solidFill>
                <a:latin typeface="+mn-ea"/>
                <a:ea typeface="+mn-ea"/>
                <a:sym typeface="+mn-ea"/>
              </a:rPr>
              <a:t>子问题</a:t>
            </a:r>
            <a:r>
              <a:rPr lang="zh-CN" altLang="en-US" sz="2400" b="1" dirty="0">
                <a:latin typeface="+mn-ea"/>
                <a:ea typeface="+mn-ea"/>
              </a:rPr>
              <a:t>。</a:t>
            </a:r>
            <a:endParaRPr lang="en-US" altLang="zh-CN" sz="2400" b="1" dirty="0">
              <a:latin typeface="+mn-ea"/>
              <a:ea typeface="+mn-ea"/>
            </a:endParaRPr>
          </a:p>
        </p:txBody>
      </p:sp>
      <p:sp>
        <p:nvSpPr>
          <p:cNvPr id="4" name="文本框 3"/>
          <p:cNvSpPr txBox="1"/>
          <p:nvPr/>
        </p:nvSpPr>
        <p:spPr>
          <a:xfrm>
            <a:off x="158750" y="5121910"/>
            <a:ext cx="8761730" cy="1198880"/>
          </a:xfrm>
          <a:prstGeom prst="rect">
            <a:avLst/>
          </a:prstGeom>
          <a:noFill/>
        </p:spPr>
        <p:txBody>
          <a:bodyPr wrap="square" rtlCol="0">
            <a:spAutoFit/>
          </a:bodyPr>
          <a:p>
            <a:pPr algn="l">
              <a:defRPr/>
            </a:pPr>
            <a:r>
              <a:rPr lang="zh-CN" altLang="en-US" sz="2400" b="1" dirty="0">
                <a:latin typeface="+mn-ea"/>
                <a:ea typeface="+mn-ea"/>
                <a:sym typeface="+mn-ea"/>
              </a:rPr>
              <a:t>动态规划有两种求解思路：</a:t>
            </a:r>
            <a:endParaRPr lang="zh-CN" altLang="en-US" sz="2400" b="1" dirty="0">
              <a:latin typeface="+mn-ea"/>
              <a:ea typeface="+mn-ea"/>
              <a:sym typeface="+mn-ea"/>
            </a:endParaRPr>
          </a:p>
          <a:p>
            <a:pPr algn="l">
              <a:defRPr/>
            </a:pPr>
            <a:r>
              <a:rPr lang="zh-CN" altLang="en-US" sz="2400" b="1" dirty="0">
                <a:latin typeface="+mn-ea"/>
                <a:ea typeface="+mn-ea"/>
                <a:sym typeface="+mn-ea"/>
              </a:rPr>
              <a:t>自顶向下</a:t>
            </a:r>
            <a:r>
              <a:rPr lang="en-US" altLang="zh-CN" sz="2400" b="1" dirty="0">
                <a:latin typeface="+mn-ea"/>
                <a:ea typeface="+mn-ea"/>
                <a:sym typeface="+mn-ea"/>
              </a:rPr>
              <a:t>——</a:t>
            </a:r>
            <a:r>
              <a:rPr lang="zh-CN" altLang="en-US" sz="2400" b="1" dirty="0">
                <a:latin typeface="+mn-ea"/>
                <a:ea typeface="+mn-ea"/>
                <a:sym typeface="+mn-ea"/>
              </a:rPr>
              <a:t>记忆递归型动归（备忘录方法）</a:t>
            </a:r>
            <a:endParaRPr lang="zh-CN" altLang="en-US" sz="2400" b="1" dirty="0">
              <a:latin typeface="+mn-ea"/>
              <a:ea typeface="+mn-ea"/>
              <a:sym typeface="+mn-ea"/>
            </a:endParaRPr>
          </a:p>
          <a:p>
            <a:pPr algn="l">
              <a:defRPr/>
            </a:pPr>
            <a:r>
              <a:rPr lang="zh-CN" altLang="en-US" sz="2400" b="1" dirty="0">
                <a:latin typeface="+mn-ea"/>
                <a:ea typeface="+mn-ea"/>
                <a:sym typeface="+mn-ea"/>
              </a:rPr>
              <a:t>自底向上</a:t>
            </a:r>
            <a:r>
              <a:rPr lang="en-US" altLang="zh-CN" sz="2400" b="1" dirty="0">
                <a:latin typeface="+mn-ea"/>
                <a:ea typeface="+mn-ea"/>
                <a:sym typeface="+mn-ea"/>
              </a:rPr>
              <a:t>——</a:t>
            </a:r>
            <a:r>
              <a:rPr lang="zh-CN" altLang="en-US" sz="2400" b="1" dirty="0">
                <a:latin typeface="+mn-ea"/>
                <a:ea typeface="+mn-ea"/>
                <a:sym typeface="+mn-ea"/>
              </a:rPr>
              <a:t>动态递推型动归                        </a:t>
            </a:r>
            <a:endParaRPr lang="zh-CN" altLang="en-US" sz="2400" b="1" dirty="0">
              <a:latin typeface="+mn-ea"/>
              <a:ea typeface="+mn-ea"/>
              <a:sym typeface="+mn-ea"/>
            </a:endParaRPr>
          </a:p>
        </p:txBody>
      </p:sp>
      <p:sp>
        <p:nvSpPr>
          <p:cNvPr id="5" name="文本框 4"/>
          <p:cNvSpPr txBox="1"/>
          <p:nvPr/>
        </p:nvSpPr>
        <p:spPr>
          <a:xfrm>
            <a:off x="91440" y="1802765"/>
            <a:ext cx="4931410" cy="1198880"/>
          </a:xfrm>
          <a:prstGeom prst="rect">
            <a:avLst/>
          </a:prstGeom>
          <a:noFill/>
        </p:spPr>
        <p:txBody>
          <a:bodyPr wrap="square" rtlCol="0" anchor="t">
            <a:spAutoFit/>
          </a:bodyPr>
          <a:p>
            <a:pPr>
              <a:defRPr/>
            </a:pPr>
            <a:r>
              <a:rPr lang="en-US" altLang="zh-CN" sz="2400" b="1" dirty="0">
                <a:latin typeface="宋体" panose="02010600030101010101" pitchFamily="2" charset="-122"/>
                <a:sym typeface="+mn-ea"/>
              </a:rPr>
              <a:t>如果每算出一个MaxSum(i,j)就保存起来，下次用到其值的时候直接取用，则可免去重复计算。</a:t>
            </a:r>
            <a:endParaRPr lang="zh-CN" altLang="en-US" sz="2400">
              <a:latin typeface="宋体" panose="02010600030101010101" pitchFamily="2" charset="-122"/>
            </a:endParaRPr>
          </a:p>
        </p:txBody>
      </p:sp>
      <p:sp>
        <p:nvSpPr>
          <p:cNvPr id="6" name="文本框 5"/>
          <p:cNvSpPr txBox="1"/>
          <p:nvPr/>
        </p:nvSpPr>
        <p:spPr>
          <a:xfrm>
            <a:off x="91440" y="4069715"/>
            <a:ext cx="8966200" cy="829945"/>
          </a:xfrm>
          <a:prstGeom prst="rect">
            <a:avLst/>
          </a:prstGeom>
          <a:noFill/>
        </p:spPr>
        <p:txBody>
          <a:bodyPr wrap="square" rtlCol="0" anchor="t">
            <a:spAutoFit/>
          </a:bodyPr>
          <a:p>
            <a:pPr algn="l">
              <a:defRPr/>
            </a:pPr>
            <a:r>
              <a:rPr lang="en-US" altLang="zh-CN" sz="2400" b="1" dirty="0">
                <a:latin typeface="宋体" panose="02010600030101010101" pitchFamily="2" charset="-122"/>
                <a:sym typeface="+mn-ea"/>
              </a:rPr>
              <a:t>因为三角形的数字总数是 n(n+1)/2,</a:t>
            </a:r>
            <a:r>
              <a:rPr lang="zh-CN" altLang="en-US" sz="2400" b="1" dirty="0">
                <a:latin typeface="宋体" panose="02010600030101010101" pitchFamily="2" charset="-122"/>
                <a:sym typeface="+mn-ea"/>
              </a:rPr>
              <a:t>每个数字求一次，所以</a:t>
            </a:r>
            <a:r>
              <a:rPr lang="en-US" altLang="zh-CN" sz="2400" b="1" dirty="0">
                <a:latin typeface="宋体" panose="02010600030101010101" pitchFamily="2" charset="-122"/>
                <a:sym typeface="+mn-ea"/>
              </a:rPr>
              <a:t>可以用O(n</a:t>
            </a:r>
            <a:r>
              <a:rPr lang="en-US" altLang="zh-CN" sz="2400" b="1" baseline="30000" dirty="0">
                <a:latin typeface="宋体" panose="02010600030101010101" pitchFamily="2" charset="-122"/>
                <a:sym typeface="+mn-ea"/>
              </a:rPr>
              <a:t>2</a:t>
            </a:r>
            <a:r>
              <a:rPr lang="en-US" altLang="zh-CN" sz="2400" b="1" dirty="0">
                <a:latin typeface="宋体" panose="02010600030101010101" pitchFamily="2" charset="-122"/>
                <a:sym typeface="+mn-ea"/>
              </a:rPr>
              <a:t>)时间完成。</a:t>
            </a:r>
            <a:endParaRPr lang="zh-CN"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28575" y="1175385"/>
            <a:ext cx="9156700" cy="4892675"/>
          </a:xfrm>
          <a:prstGeom prst="rect">
            <a:avLst/>
          </a:prstGeom>
          <a:noFill/>
          <a:ln w="38100" algn="ctr">
            <a:noFill/>
            <a:miter lim="800000"/>
          </a:ln>
          <a:effectLst/>
        </p:spPr>
        <p:txBody>
          <a:bodyPr wrap="square">
            <a:spAutoFit/>
          </a:bodyPr>
          <a:lstStyle/>
          <a:p>
            <a:pPr>
              <a:lnSpc>
                <a:spcPct val="130000"/>
              </a:lnSpc>
            </a:pPr>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=1</a:t>
            </a:r>
            <a:r>
              <a:rPr lang="zh-CN" altLang="en-US" sz="2000" b="1" dirty="0">
                <a:solidFill>
                  <a:srgbClr val="CC0099"/>
                </a:solidFill>
                <a:latin typeface="宋体" panose="02010600030101010101" pitchFamily="2" charset="-122"/>
                <a:cs typeface="Times New Roman" panose="02020603050405020304" pitchFamily="18" charset="0"/>
              </a:rPr>
              <a:t>时：</a:t>
            </a:r>
            <a:endParaRPr lang="zh-CN" altLang="en-US" sz="2000" b="1" i="1" dirty="0">
              <a:solidFill>
                <a:srgbClr val="CC0099"/>
              </a:solidFill>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(1,1)=</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(0,1)=0</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(1,2)=MAX(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(0,2-2)+6)=MAX(0,6)=6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(1,3)=MAX(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(0,3-2)+6)=MAX(0,6)=6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(1,4)=MAX(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(0,4-2)+6)=MAX(0,6)=6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(1,5)=MAX(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(0,5)</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(0,5-2)+6)=MAX(0,6)=6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(1,6)=MAX(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(0,6)</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(0,6-2)+6)=MAX(0,6)=6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(1,7)=MAX(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(0,7)</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(0,7-2)+6)=MAX(0,6)=6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=8</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(1,8)=MAX(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(0,8)</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(0,8-2)+6)=MAX(0,6)=6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=9</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(1,9)=MAX(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(0,9)</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(0,9-2)+6)=MAX(0,6)=6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=10</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(1,10)=MAX(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(0,10)</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(0,10-2)+6)=</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MAX(0,6)=6</a:t>
            </a:r>
            <a:endParaRPr lang="en-US" altLang="zh-CN" sz="2000" b="1" dirty="0">
              <a:latin typeface="宋体" panose="02010600030101010101" pitchFamily="2" charset="-122"/>
              <a:cs typeface="Times New Roman" panose="02020603050405020304"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0" y="1140460"/>
            <a:ext cx="9144000" cy="4892675"/>
          </a:xfrm>
          <a:prstGeom prst="rect">
            <a:avLst/>
          </a:prstGeom>
          <a:noFill/>
          <a:ln w="38100" algn="ctr">
            <a:noFill/>
            <a:miter lim="800000"/>
          </a:ln>
          <a:effectLst/>
        </p:spPr>
        <p:txBody>
          <a:bodyPr>
            <a:spAutoFit/>
          </a:bodyPr>
          <a:lstStyle/>
          <a:p>
            <a:pPr>
              <a:lnSpc>
                <a:spcPct val="130000"/>
              </a:lnSpc>
            </a:pPr>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=2</a:t>
            </a:r>
            <a:r>
              <a:rPr lang="zh-CN" altLang="en-US" sz="2000" b="1" dirty="0">
                <a:solidFill>
                  <a:srgbClr val="CC0099"/>
                </a:solidFill>
                <a:latin typeface="宋体" panose="02010600030101010101" pitchFamily="2" charset="-122"/>
                <a:cs typeface="Times New Roman" panose="02020603050405020304" pitchFamily="18" charset="0"/>
              </a:rPr>
              <a:t>时：</a:t>
            </a:r>
            <a:endParaRPr lang="zh-CN" altLang="en-US" sz="2000" b="1" i="1" dirty="0">
              <a:solidFill>
                <a:srgbClr val="CC0099"/>
              </a:solidFill>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(2,1)=</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(1,1)=0</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(2,2)=MAX(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(1,2-2)+3)=MAX(6,3)=6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(2,3)=MAX(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(1,3-2)+3)=MAX(6,3)=6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(2,4)=MAX(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(1,4-2)+3)=MAX(6,9)=9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(2,5)=MAX(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(1,5)</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(1,5-2)+3)=MAX(6,9)=9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(2,6)=MAX(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(1,6)</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(1,6-2)+3)=MAX(6,9)=9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(2,7)=MAX(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(1,7)</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(1,7-2)+3)=MAX(6,9)=9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=8</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(2,8)=MAX(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(1,8)</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(1,8-2)+3)=MAX(6,9)=9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=9</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(2,9)=MAX(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(1,9)</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(1,9-2)+3)=MAX(6,9)=9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=10</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(2,10)=MAX(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(1,10)</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(1,10-2)+3)=</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MAX(6,9)=9</a:t>
            </a:r>
            <a:endParaRPr lang="en-US" altLang="zh-CN" sz="20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64453" y="958850"/>
            <a:ext cx="9144000" cy="5692775"/>
          </a:xfrm>
          <a:prstGeom prst="rect">
            <a:avLst/>
          </a:prstGeom>
          <a:noFill/>
          <a:ln w="38100" algn="ctr">
            <a:noFill/>
            <a:miter lim="800000"/>
          </a:ln>
          <a:effectLst/>
        </p:spPr>
        <p:txBody>
          <a:bodyPr>
            <a:spAutoFit/>
          </a:bodyPr>
          <a:lstStyle/>
          <a:p>
            <a:pPr>
              <a:lnSpc>
                <a:spcPct val="130000"/>
              </a:lnSpc>
            </a:pPr>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=3</a:t>
            </a:r>
            <a:r>
              <a:rPr lang="zh-CN" altLang="en-US" sz="2000" b="1" dirty="0">
                <a:solidFill>
                  <a:srgbClr val="CC0099"/>
                </a:solidFill>
                <a:latin typeface="宋体" panose="02010600030101010101" pitchFamily="2" charset="-122"/>
                <a:cs typeface="Times New Roman" panose="02020603050405020304" pitchFamily="18" charset="0"/>
              </a:rPr>
              <a:t>时：</a:t>
            </a:r>
            <a:endParaRPr lang="zh-CN" altLang="en-US" sz="2000" b="1" i="1" dirty="0">
              <a:solidFill>
                <a:srgbClr val="CC0099"/>
              </a:solidFill>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(3,1)=</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(2,1)=0</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(3,2)=</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(2,2)=6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(3,3)=</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(2,3)=6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(3,4)=</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(2,4)=9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(3,5)=F(2,5)=9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(3,6)=MAX(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(2,6)</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(2,6-6)+5)=MAX(9,5)=9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(3,7)=MAX(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(2,7)</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(2,7-6)+5)=MAX(9,5)=9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=8</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(3,8)=MAX(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(2,8)</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(2,8-6)+5)=</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MAX(9,11)=11</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=9</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(3,9)=MAX(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(2,9)</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(2,9-6)+5)=</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MAX(9,11)=11</a:t>
            </a:r>
            <a:endParaRPr lang="en-US" altLang="zh-CN" sz="2000" b="1" dirty="0">
              <a:latin typeface="宋体" panose="02010600030101010101" pitchFamily="2" charset="-122"/>
              <a:cs typeface="Times New Roman" panose="02020603050405020304" pitchFamily="18" charset="0"/>
            </a:endParaRPr>
          </a:p>
          <a:p>
            <a:pPr>
              <a:lnSpc>
                <a:spcPct val="130000"/>
              </a:lnSpc>
            </a:pPr>
            <a:r>
              <a:rPr lang="en-US" altLang="zh-CN" sz="2000" b="1" dirty="0">
                <a:latin typeface="宋体" panose="02010600030101010101" pitchFamily="2" charset="-122"/>
                <a:cs typeface="Times New Roman" panose="02020603050405020304" pitchFamily="18" charset="0"/>
              </a:rPr>
              <a:t>r=10</a:t>
            </a:r>
            <a:r>
              <a:rPr lang="zh-CN" altLang="en-US" sz="2000" b="1" dirty="0">
                <a:latin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(3,10)=MAX(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(2,10),</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(2,10-6)+5)=</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MAX(9,14)=14</a:t>
            </a:r>
            <a:endParaRPr lang="en-US" altLang="zh-CN" sz="20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0" y="40005"/>
            <a:ext cx="9144000" cy="609282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lnSpc>
                <a:spcPct val="130000"/>
              </a:lnSpc>
            </a:pPr>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=4</a:t>
            </a:r>
            <a:r>
              <a:rPr lang="zh-CN" altLang="en-US" sz="2000" b="1" dirty="0">
                <a:solidFill>
                  <a:srgbClr val="CC0099"/>
                </a:solidFill>
                <a:latin typeface="宋体" panose="02010600030101010101" pitchFamily="2" charset="-122"/>
                <a:cs typeface="Times New Roman" panose="02020603050405020304" pitchFamily="18" charset="0"/>
              </a:rPr>
              <a:t>时：</a:t>
            </a:r>
            <a:endParaRPr lang="zh-CN" altLang="en-US" sz="2000" b="1" i="1" dirty="0">
              <a:solidFill>
                <a:srgbClr val="CC0099"/>
              </a:solidFill>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(4,1)=</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(3,1)=0</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(4,2)=</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(3,2)=6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(4,3)=</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(3,3)=6</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(4,4)=</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(3,4)=9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(4,5)=MAX(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(3,5)</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(3,5-5)+4)=MAX(9,4)=9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(4,6)=MAX(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(3,6)</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(3,6-5)+4)=MAX(9,4)=9</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(4,7)=MAX(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(3,7)</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(3,7-5)+4)=</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MAX(9,10)=10</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=8</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(4,8)=MAX(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(3,8)</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(3,8-5)+4)=</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MAX(11,10)=11</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=9</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(4,9)=MAX(F(3,9)</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F(3,9-5)+4)=</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MAX(11,13)=13</a:t>
            </a:r>
            <a:endParaRPr lang="en-US" altLang="zh-CN" sz="2000" b="1" i="1" dirty="0">
              <a:latin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cs typeface="Times New Roman" panose="02020603050405020304" pitchFamily="18" charset="0"/>
              </a:rPr>
              <a:t>r</a:t>
            </a:r>
            <a:r>
              <a:rPr lang="en-US" altLang="zh-CN" sz="2000" b="1" dirty="0">
                <a:latin typeface="宋体" panose="02010600030101010101" pitchFamily="2" charset="-122"/>
                <a:cs typeface="Times New Roman" panose="02020603050405020304" pitchFamily="18" charset="0"/>
              </a:rPr>
              <a:t>=10</a:t>
            </a:r>
            <a:r>
              <a:rPr lang="zh-CN" altLang="en-US" sz="2000" b="1" dirty="0">
                <a:latin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(4,10)=MAX(</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(3,10)</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F</a:t>
            </a:r>
            <a:r>
              <a:rPr lang="en-US" altLang="zh-CN" sz="2000" b="1" dirty="0">
                <a:latin typeface="宋体" panose="02010600030101010101" pitchFamily="2" charset="-122"/>
                <a:cs typeface="Times New Roman" panose="02020603050405020304" pitchFamily="18" charset="0"/>
              </a:rPr>
              <a:t>(3,10-5)+4)=</a:t>
            </a:r>
            <a:endParaRPr lang="en-US" altLang="zh-CN" sz="2000" b="1" dirty="0">
              <a:latin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cs typeface="Times New Roman" panose="02020603050405020304" pitchFamily="18" charset="0"/>
              </a:rPr>
              <a:t>　　　　　　　　　　　　　　　　　　　　　　　　　</a:t>
            </a:r>
            <a:r>
              <a:rPr lang="en-US" altLang="zh-CN" sz="2000" b="1" dirty="0">
                <a:latin typeface="宋体" panose="02010600030101010101" pitchFamily="2" charset="-122"/>
                <a:cs typeface="Times New Roman" panose="02020603050405020304" pitchFamily="18" charset="0"/>
              </a:rPr>
              <a:t>MAX(14,13)=14</a:t>
            </a:r>
            <a:endParaRPr lang="en-US" altLang="zh-CN" sz="2000" b="1" dirty="0">
              <a:latin typeface="宋体" panose="02010600030101010101" pitchFamily="2" charset="-122"/>
              <a:cs typeface="Times New Roman" panose="02020603050405020304"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4925" y="51118"/>
            <a:ext cx="9074150" cy="6492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lnSpc>
                <a:spcPct val="130000"/>
              </a:lnSpc>
            </a:pPr>
            <a:r>
              <a:rPr lang="en-US" altLang="zh-CN" sz="2000" b="1" i="1" dirty="0" err="1">
                <a:solidFill>
                  <a:srgbClr val="CC0099"/>
                </a:solidFill>
                <a:latin typeface="宋体" panose="02010600030101010101" pitchFamily="2" charset="-122"/>
                <a:ea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时：</a:t>
            </a:r>
            <a:endParaRPr lang="zh-CN" altLang="en-US" sz="2000" b="1" i="1" dirty="0">
              <a:solidFill>
                <a:srgbClr val="CC0099"/>
              </a:solidFill>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(5,1)=</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(4,1)=0</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(5,2)=</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(4,2)=6</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小于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，不选取物品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(5,3)=</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(4,3)=6</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(5,4)=MAX(</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(4,4-4)+6)=MAX(9,6)=9</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(5,5)=MAX(</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(4,5-4)+6)=MAX(9,6)=9</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=6</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(5,6)=MAX(</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(4,6)</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(4,6-4)+6)=</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MAX(9</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12)=12</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(5,7)=MAX(</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(4,7-4)+6)=</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MAX(10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12)=12</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=8</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(5,8)=MAX(</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(4,8)</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(4,8-4)+6)=</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MAX(11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15)=15</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=9</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(5,9)=MAX(F(4,9)</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(4,9-4)+6)=</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MAX(13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15)=15</a:t>
            </a:r>
            <a:endParaRPr lang="en-US" altLang="zh-CN" sz="2000" b="1" i="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时，</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r</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大于</a:t>
            </a:r>
            <a:r>
              <a:rPr lang="en-US" altLang="zh-CN" sz="2000" b="1" i="1" dirty="0" err="1">
                <a:latin typeface="宋体" panose="02010600030101010101" pitchFamily="2" charset="-122"/>
                <a:ea typeface="宋体" panose="02010600030101010101" pitchFamily="2" charset="-122"/>
                <a:cs typeface="Times New Roman" panose="02020603050405020304" pitchFamily="18" charset="0"/>
              </a:rPr>
              <a:t>w</a:t>
            </a:r>
            <a:r>
              <a:rPr lang="en-US" altLang="zh-CN" sz="2000" b="1" baseline="-25000" dirty="0" err="1">
                <a:latin typeface="宋体" panose="02010600030101010101" pitchFamily="2" charset="-122"/>
                <a:ea typeface="宋体" panose="02010600030101010101" pitchFamily="2" charset="-122"/>
                <a:cs typeface="Times New Roman" panose="02020603050405020304" pitchFamily="18" charset="0"/>
              </a:rPr>
              <a:t>5</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，选取物品</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(5,10)=</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MAX(</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(4,10)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ea typeface="宋体" panose="02010600030101010101" pitchFamily="2" charset="-122"/>
                <a:cs typeface="Times New Roman" panose="02020603050405020304" pitchFamily="18" charset="0"/>
              </a:rPr>
              <a:t>F</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(4,10-4)+6)=MAX(14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15)=15</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665" name="Group 313"/>
          <p:cNvGrpSpPr/>
          <p:nvPr/>
        </p:nvGrpSpPr>
        <p:grpSpPr bwMode="auto">
          <a:xfrm>
            <a:off x="406400" y="1468120"/>
            <a:ext cx="7740650" cy="3618230"/>
            <a:chOff x="249" y="1525"/>
            <a:chExt cx="4582" cy="2162"/>
          </a:xfrm>
        </p:grpSpPr>
        <p:grpSp>
          <p:nvGrpSpPr>
            <p:cNvPr id="100473" name="Group 121"/>
            <p:cNvGrpSpPr/>
            <p:nvPr/>
          </p:nvGrpSpPr>
          <p:grpSpPr bwMode="auto">
            <a:xfrm>
              <a:off x="251" y="1526"/>
              <a:ext cx="710" cy="338"/>
              <a:chOff x="0" y="0"/>
              <a:chExt cx="590" cy="480"/>
            </a:xfrm>
          </p:grpSpPr>
          <p:sp>
            <p:nvSpPr>
              <p:cNvPr id="100374" name="Rectangle 22"/>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a:solidFill>
                      <a:schemeClr val="tx1"/>
                    </a:solidFill>
                    <a:latin typeface="Times New Roman" panose="02020603050405020304" pitchFamily="18" charset="0"/>
                    <a:ea typeface="宋体" panose="02010600030101010101" pitchFamily="2" charset="-122"/>
                  </a:rPr>
                  <a:t> </a:t>
                </a:r>
                <a:endParaRPr kumimoji="1" lang="en-US" altLang="zh-CN" sz="16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a:solidFill>
                    <a:schemeClr val="tx1"/>
                  </a:solidFill>
                  <a:latin typeface="Times New Roman" panose="02020603050405020304" pitchFamily="18" charset="0"/>
                  <a:ea typeface="宋体" panose="02010600030101010101" pitchFamily="2" charset="-122"/>
                </a:endParaRPr>
              </a:p>
            </p:txBody>
          </p:sp>
          <p:sp>
            <p:nvSpPr>
              <p:cNvPr id="100472" name="Rectangle 120"/>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475" name="Group 123"/>
            <p:cNvGrpSpPr/>
            <p:nvPr/>
          </p:nvGrpSpPr>
          <p:grpSpPr bwMode="auto">
            <a:xfrm>
              <a:off x="925" y="1526"/>
              <a:ext cx="358" cy="338"/>
              <a:chOff x="560" y="0"/>
              <a:chExt cx="298" cy="480"/>
            </a:xfrm>
          </p:grpSpPr>
          <p:sp>
            <p:nvSpPr>
              <p:cNvPr id="100375" name="Rectangle 23"/>
              <p:cNvSpPr>
                <a:spLocks noChangeArrowheads="1"/>
              </p:cNvSpPr>
              <p:nvPr/>
            </p:nvSpPr>
            <p:spPr bwMode="auto">
              <a:xfrm>
                <a:off x="560" y="0"/>
                <a:ext cx="25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 i\r</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74" name="Rectangle 122"/>
              <p:cNvSpPr>
                <a:spLocks noChangeArrowheads="1"/>
              </p:cNvSpPr>
              <p:nvPr/>
            </p:nvSpPr>
            <p:spPr bwMode="auto">
              <a:xfrm>
                <a:off x="59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77" name="Group 125"/>
            <p:cNvGrpSpPr/>
            <p:nvPr/>
          </p:nvGrpSpPr>
          <p:grpSpPr bwMode="auto">
            <a:xfrm>
              <a:off x="1283" y="1526"/>
              <a:ext cx="322" cy="338"/>
              <a:chOff x="858" y="0"/>
              <a:chExt cx="268" cy="480"/>
            </a:xfrm>
          </p:grpSpPr>
          <p:sp>
            <p:nvSpPr>
              <p:cNvPr id="100376" name="Rectangle 24"/>
              <p:cNvSpPr>
                <a:spLocks noChangeArrowheads="1"/>
              </p:cNvSpPr>
              <p:nvPr/>
            </p:nvSpPr>
            <p:spPr bwMode="auto">
              <a:xfrm>
                <a:off x="90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76" name="Rectangle 124"/>
              <p:cNvSpPr>
                <a:spLocks noChangeArrowheads="1"/>
              </p:cNvSpPr>
              <p:nvPr/>
            </p:nvSpPr>
            <p:spPr bwMode="auto">
              <a:xfrm>
                <a:off x="858"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79" name="Group 127"/>
            <p:cNvGrpSpPr/>
            <p:nvPr/>
          </p:nvGrpSpPr>
          <p:grpSpPr bwMode="auto">
            <a:xfrm>
              <a:off x="1605" y="1526"/>
              <a:ext cx="323" cy="338"/>
              <a:chOff x="1126" y="0"/>
              <a:chExt cx="268" cy="480"/>
            </a:xfrm>
          </p:grpSpPr>
          <p:sp>
            <p:nvSpPr>
              <p:cNvPr id="100377" name="Rectangle 25"/>
              <p:cNvSpPr>
                <a:spLocks noChangeArrowheads="1"/>
              </p:cNvSpPr>
              <p:nvPr/>
            </p:nvSpPr>
            <p:spPr bwMode="auto">
              <a:xfrm>
                <a:off x="116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78" name="Rectangle 126"/>
              <p:cNvSpPr>
                <a:spLocks noChangeArrowheads="1"/>
              </p:cNvSpPr>
              <p:nvPr/>
            </p:nvSpPr>
            <p:spPr bwMode="auto">
              <a:xfrm>
                <a:off x="1126"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81" name="Group 129"/>
            <p:cNvGrpSpPr/>
            <p:nvPr/>
          </p:nvGrpSpPr>
          <p:grpSpPr bwMode="auto">
            <a:xfrm>
              <a:off x="1928" y="1526"/>
              <a:ext cx="322" cy="338"/>
              <a:chOff x="1394" y="0"/>
              <a:chExt cx="268" cy="480"/>
            </a:xfrm>
          </p:grpSpPr>
          <p:sp>
            <p:nvSpPr>
              <p:cNvPr id="100378" name="Rectangle 26"/>
              <p:cNvSpPr>
                <a:spLocks noChangeArrowheads="1"/>
              </p:cNvSpPr>
              <p:nvPr/>
            </p:nvSpPr>
            <p:spPr bwMode="auto">
              <a:xfrm>
                <a:off x="143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2</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80" name="Rectangle 128"/>
              <p:cNvSpPr>
                <a:spLocks noChangeArrowheads="1"/>
              </p:cNvSpPr>
              <p:nvPr/>
            </p:nvSpPr>
            <p:spPr bwMode="auto">
              <a:xfrm>
                <a:off x="1394"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83" name="Group 131"/>
            <p:cNvGrpSpPr/>
            <p:nvPr/>
          </p:nvGrpSpPr>
          <p:grpSpPr bwMode="auto">
            <a:xfrm>
              <a:off x="2250" y="1526"/>
              <a:ext cx="322" cy="338"/>
              <a:chOff x="1662" y="0"/>
              <a:chExt cx="268" cy="480"/>
            </a:xfrm>
          </p:grpSpPr>
          <p:sp>
            <p:nvSpPr>
              <p:cNvPr id="100379" name="Rectangle 27"/>
              <p:cNvSpPr>
                <a:spLocks noChangeArrowheads="1"/>
              </p:cNvSpPr>
              <p:nvPr/>
            </p:nvSpPr>
            <p:spPr bwMode="auto">
              <a:xfrm>
                <a:off x="170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3</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82" name="Rectangle 130"/>
              <p:cNvSpPr>
                <a:spLocks noChangeArrowheads="1"/>
              </p:cNvSpPr>
              <p:nvPr/>
            </p:nvSpPr>
            <p:spPr bwMode="auto">
              <a:xfrm>
                <a:off x="1662"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85" name="Group 133"/>
            <p:cNvGrpSpPr/>
            <p:nvPr/>
          </p:nvGrpSpPr>
          <p:grpSpPr bwMode="auto">
            <a:xfrm>
              <a:off x="2572" y="1526"/>
              <a:ext cx="323" cy="338"/>
              <a:chOff x="1930" y="0"/>
              <a:chExt cx="268" cy="480"/>
            </a:xfrm>
          </p:grpSpPr>
          <p:sp>
            <p:nvSpPr>
              <p:cNvPr id="100380" name="Rectangle 28"/>
              <p:cNvSpPr>
                <a:spLocks noChangeArrowheads="1"/>
              </p:cNvSpPr>
              <p:nvPr/>
            </p:nvSpPr>
            <p:spPr bwMode="auto">
              <a:xfrm>
                <a:off x="197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4</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84" name="Rectangle 132"/>
              <p:cNvSpPr>
                <a:spLocks noChangeArrowheads="1"/>
              </p:cNvSpPr>
              <p:nvPr/>
            </p:nvSpPr>
            <p:spPr bwMode="auto">
              <a:xfrm>
                <a:off x="193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87" name="Group 135"/>
            <p:cNvGrpSpPr/>
            <p:nvPr/>
          </p:nvGrpSpPr>
          <p:grpSpPr bwMode="auto">
            <a:xfrm>
              <a:off x="2895" y="1526"/>
              <a:ext cx="322" cy="338"/>
              <a:chOff x="2198" y="0"/>
              <a:chExt cx="268" cy="480"/>
            </a:xfrm>
          </p:grpSpPr>
          <p:sp>
            <p:nvSpPr>
              <p:cNvPr id="100381" name="Rectangle 29"/>
              <p:cNvSpPr>
                <a:spLocks noChangeArrowheads="1"/>
              </p:cNvSpPr>
              <p:nvPr/>
            </p:nvSpPr>
            <p:spPr bwMode="auto">
              <a:xfrm>
                <a:off x="224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5</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86" name="Rectangle 134"/>
              <p:cNvSpPr>
                <a:spLocks noChangeArrowheads="1"/>
              </p:cNvSpPr>
              <p:nvPr/>
            </p:nvSpPr>
            <p:spPr bwMode="auto">
              <a:xfrm>
                <a:off x="2198"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89" name="Group 137"/>
            <p:cNvGrpSpPr/>
            <p:nvPr/>
          </p:nvGrpSpPr>
          <p:grpSpPr bwMode="auto">
            <a:xfrm>
              <a:off x="3217" y="1526"/>
              <a:ext cx="323" cy="338"/>
              <a:chOff x="2466" y="0"/>
              <a:chExt cx="268" cy="480"/>
            </a:xfrm>
          </p:grpSpPr>
          <p:sp>
            <p:nvSpPr>
              <p:cNvPr id="100382" name="Rectangle 30"/>
              <p:cNvSpPr>
                <a:spLocks noChangeArrowheads="1"/>
              </p:cNvSpPr>
              <p:nvPr/>
            </p:nvSpPr>
            <p:spPr bwMode="auto">
              <a:xfrm>
                <a:off x="250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88" name="Rectangle 136"/>
              <p:cNvSpPr>
                <a:spLocks noChangeArrowheads="1"/>
              </p:cNvSpPr>
              <p:nvPr/>
            </p:nvSpPr>
            <p:spPr bwMode="auto">
              <a:xfrm>
                <a:off x="2466"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91" name="Group 139"/>
            <p:cNvGrpSpPr/>
            <p:nvPr/>
          </p:nvGrpSpPr>
          <p:grpSpPr bwMode="auto">
            <a:xfrm>
              <a:off x="3540" y="1526"/>
              <a:ext cx="322" cy="338"/>
              <a:chOff x="2734" y="0"/>
              <a:chExt cx="268" cy="480"/>
            </a:xfrm>
          </p:grpSpPr>
          <p:sp>
            <p:nvSpPr>
              <p:cNvPr id="100383" name="Rectangle 31"/>
              <p:cNvSpPr>
                <a:spLocks noChangeArrowheads="1"/>
              </p:cNvSpPr>
              <p:nvPr/>
            </p:nvSpPr>
            <p:spPr bwMode="auto">
              <a:xfrm>
                <a:off x="277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7</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90" name="Rectangle 138"/>
              <p:cNvSpPr>
                <a:spLocks noChangeArrowheads="1"/>
              </p:cNvSpPr>
              <p:nvPr/>
            </p:nvSpPr>
            <p:spPr bwMode="auto">
              <a:xfrm>
                <a:off x="2734"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93" name="Group 141"/>
            <p:cNvGrpSpPr/>
            <p:nvPr/>
          </p:nvGrpSpPr>
          <p:grpSpPr bwMode="auto">
            <a:xfrm>
              <a:off x="3862" y="1526"/>
              <a:ext cx="322" cy="338"/>
              <a:chOff x="3002" y="0"/>
              <a:chExt cx="268" cy="480"/>
            </a:xfrm>
          </p:grpSpPr>
          <p:sp>
            <p:nvSpPr>
              <p:cNvPr id="100384" name="Rectangle 32"/>
              <p:cNvSpPr>
                <a:spLocks noChangeArrowheads="1"/>
              </p:cNvSpPr>
              <p:nvPr/>
            </p:nvSpPr>
            <p:spPr bwMode="auto">
              <a:xfrm>
                <a:off x="304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8</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92" name="Rectangle 140"/>
              <p:cNvSpPr>
                <a:spLocks noChangeArrowheads="1"/>
              </p:cNvSpPr>
              <p:nvPr/>
            </p:nvSpPr>
            <p:spPr bwMode="auto">
              <a:xfrm>
                <a:off x="3002"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95" name="Group 143"/>
            <p:cNvGrpSpPr/>
            <p:nvPr/>
          </p:nvGrpSpPr>
          <p:grpSpPr bwMode="auto">
            <a:xfrm>
              <a:off x="4184" y="1526"/>
              <a:ext cx="323" cy="338"/>
              <a:chOff x="3270" y="0"/>
              <a:chExt cx="268" cy="480"/>
            </a:xfrm>
          </p:grpSpPr>
          <p:sp>
            <p:nvSpPr>
              <p:cNvPr id="100385" name="Rectangle 33"/>
              <p:cNvSpPr>
                <a:spLocks noChangeArrowheads="1"/>
              </p:cNvSpPr>
              <p:nvPr/>
            </p:nvSpPr>
            <p:spPr bwMode="auto">
              <a:xfrm>
                <a:off x="331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94" name="Rectangle 142"/>
              <p:cNvSpPr>
                <a:spLocks noChangeArrowheads="1"/>
              </p:cNvSpPr>
              <p:nvPr/>
            </p:nvSpPr>
            <p:spPr bwMode="auto">
              <a:xfrm>
                <a:off x="327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97" name="Group 145"/>
            <p:cNvGrpSpPr/>
            <p:nvPr/>
          </p:nvGrpSpPr>
          <p:grpSpPr bwMode="auto">
            <a:xfrm>
              <a:off x="4507" y="1526"/>
              <a:ext cx="322" cy="338"/>
              <a:chOff x="3538" y="0"/>
              <a:chExt cx="268" cy="480"/>
            </a:xfrm>
          </p:grpSpPr>
          <p:sp>
            <p:nvSpPr>
              <p:cNvPr id="100386" name="Rectangle 34"/>
              <p:cNvSpPr>
                <a:spLocks noChangeArrowheads="1"/>
              </p:cNvSpPr>
              <p:nvPr/>
            </p:nvSpPr>
            <p:spPr bwMode="auto">
              <a:xfrm>
                <a:off x="358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496" name="Rectangle 144"/>
              <p:cNvSpPr>
                <a:spLocks noChangeArrowheads="1"/>
              </p:cNvSpPr>
              <p:nvPr/>
            </p:nvSpPr>
            <p:spPr bwMode="auto">
              <a:xfrm>
                <a:off x="3538"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499" name="Group 147"/>
            <p:cNvGrpSpPr/>
            <p:nvPr/>
          </p:nvGrpSpPr>
          <p:grpSpPr bwMode="auto">
            <a:xfrm>
              <a:off x="251" y="1864"/>
              <a:ext cx="710" cy="270"/>
              <a:chOff x="0" y="480"/>
              <a:chExt cx="590" cy="384"/>
            </a:xfrm>
          </p:grpSpPr>
          <p:sp>
            <p:nvSpPr>
              <p:cNvPr id="100387" name="Rectangle 35"/>
              <p:cNvSpPr>
                <a:spLocks noChangeArrowheads="1"/>
              </p:cNvSpPr>
              <p:nvPr/>
            </p:nvSpPr>
            <p:spPr bwMode="auto">
              <a:xfrm>
                <a:off x="43" y="48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a:solidFill>
                      <a:schemeClr val="tx1"/>
                    </a:solidFill>
                    <a:latin typeface="Times New Roman" panose="02020603050405020304" pitchFamily="18" charset="0"/>
                    <a:ea typeface="宋体" panose="02010600030101010101" pitchFamily="2" charset="-122"/>
                  </a:rPr>
                  <a:t> </a:t>
                </a:r>
                <a:endParaRPr kumimoji="1" lang="en-US" altLang="zh-CN" sz="16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a:solidFill>
                    <a:schemeClr val="tx1"/>
                  </a:solidFill>
                  <a:latin typeface="Times New Roman" panose="02020603050405020304" pitchFamily="18" charset="0"/>
                  <a:ea typeface="宋体" panose="02010600030101010101" pitchFamily="2" charset="-122"/>
                </a:endParaRPr>
              </a:p>
            </p:txBody>
          </p:sp>
          <p:sp>
            <p:nvSpPr>
              <p:cNvPr id="100498" name="Rectangle 146"/>
              <p:cNvSpPr>
                <a:spLocks noChangeArrowheads="1"/>
              </p:cNvSpPr>
              <p:nvPr/>
            </p:nvSpPr>
            <p:spPr bwMode="auto">
              <a:xfrm>
                <a:off x="0" y="48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501" name="Group 149"/>
            <p:cNvGrpSpPr/>
            <p:nvPr/>
          </p:nvGrpSpPr>
          <p:grpSpPr bwMode="auto">
            <a:xfrm>
              <a:off x="961" y="1864"/>
              <a:ext cx="322" cy="270"/>
              <a:chOff x="590" y="480"/>
              <a:chExt cx="268" cy="384"/>
            </a:xfrm>
          </p:grpSpPr>
          <p:sp>
            <p:nvSpPr>
              <p:cNvPr id="100388" name="Rectangle 36"/>
              <p:cNvSpPr>
                <a:spLocks noChangeArrowheads="1"/>
              </p:cNvSpPr>
              <p:nvPr/>
            </p:nvSpPr>
            <p:spPr bwMode="auto">
              <a:xfrm>
                <a:off x="63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00" name="Rectangle 148"/>
              <p:cNvSpPr>
                <a:spLocks noChangeArrowheads="1"/>
              </p:cNvSpPr>
              <p:nvPr/>
            </p:nvSpPr>
            <p:spPr bwMode="auto">
              <a:xfrm>
                <a:off x="590" y="48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03" name="Group 151"/>
            <p:cNvGrpSpPr/>
            <p:nvPr/>
          </p:nvGrpSpPr>
          <p:grpSpPr bwMode="auto">
            <a:xfrm>
              <a:off x="1283" y="1864"/>
              <a:ext cx="322" cy="270"/>
              <a:chOff x="858" y="480"/>
              <a:chExt cx="268" cy="384"/>
            </a:xfrm>
          </p:grpSpPr>
          <p:sp>
            <p:nvSpPr>
              <p:cNvPr id="100389" name="Rectangle 37"/>
              <p:cNvSpPr>
                <a:spLocks noChangeArrowheads="1"/>
              </p:cNvSpPr>
              <p:nvPr/>
            </p:nvSpPr>
            <p:spPr bwMode="auto">
              <a:xfrm>
                <a:off x="90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02" name="Rectangle 150"/>
              <p:cNvSpPr>
                <a:spLocks noChangeArrowheads="1"/>
              </p:cNvSpPr>
              <p:nvPr/>
            </p:nvSpPr>
            <p:spPr bwMode="auto">
              <a:xfrm>
                <a:off x="85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05" name="Group 153"/>
            <p:cNvGrpSpPr/>
            <p:nvPr/>
          </p:nvGrpSpPr>
          <p:grpSpPr bwMode="auto">
            <a:xfrm>
              <a:off x="1605" y="1864"/>
              <a:ext cx="323" cy="270"/>
              <a:chOff x="1126" y="480"/>
              <a:chExt cx="268" cy="384"/>
            </a:xfrm>
          </p:grpSpPr>
          <p:sp>
            <p:nvSpPr>
              <p:cNvPr id="100390" name="Rectangle 38"/>
              <p:cNvSpPr>
                <a:spLocks noChangeArrowheads="1"/>
              </p:cNvSpPr>
              <p:nvPr/>
            </p:nvSpPr>
            <p:spPr bwMode="auto">
              <a:xfrm>
                <a:off x="116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04" name="Rectangle 152"/>
              <p:cNvSpPr>
                <a:spLocks noChangeArrowheads="1"/>
              </p:cNvSpPr>
              <p:nvPr/>
            </p:nvSpPr>
            <p:spPr bwMode="auto">
              <a:xfrm>
                <a:off x="112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07" name="Group 155"/>
            <p:cNvGrpSpPr/>
            <p:nvPr/>
          </p:nvGrpSpPr>
          <p:grpSpPr bwMode="auto">
            <a:xfrm>
              <a:off x="1928" y="1864"/>
              <a:ext cx="322" cy="270"/>
              <a:chOff x="1394" y="480"/>
              <a:chExt cx="268" cy="384"/>
            </a:xfrm>
          </p:grpSpPr>
          <p:sp>
            <p:nvSpPr>
              <p:cNvPr id="100391" name="Rectangle 39"/>
              <p:cNvSpPr>
                <a:spLocks noChangeArrowheads="1"/>
              </p:cNvSpPr>
              <p:nvPr/>
            </p:nvSpPr>
            <p:spPr bwMode="auto">
              <a:xfrm>
                <a:off x="1437" y="480"/>
                <a:ext cx="18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spAutoFit/>
              </a:bodyPr>
              <a:lstStyle/>
              <a:p>
                <a:endParaRPr lang="zh-CN" altLang="en-US"/>
              </a:p>
            </p:txBody>
          </p:sp>
          <p:sp>
            <p:nvSpPr>
              <p:cNvPr id="100506" name="Rectangle 154"/>
              <p:cNvSpPr>
                <a:spLocks noChangeArrowheads="1"/>
              </p:cNvSpPr>
              <p:nvPr/>
            </p:nvSpPr>
            <p:spPr bwMode="auto">
              <a:xfrm>
                <a:off x="139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09" name="Group 157"/>
            <p:cNvGrpSpPr/>
            <p:nvPr/>
          </p:nvGrpSpPr>
          <p:grpSpPr bwMode="auto">
            <a:xfrm>
              <a:off x="2250" y="1864"/>
              <a:ext cx="322" cy="270"/>
              <a:chOff x="1662" y="480"/>
              <a:chExt cx="268" cy="384"/>
            </a:xfrm>
          </p:grpSpPr>
          <p:sp>
            <p:nvSpPr>
              <p:cNvPr id="100399" name="Rectangle 47"/>
              <p:cNvSpPr>
                <a:spLocks noChangeArrowheads="1"/>
              </p:cNvSpPr>
              <p:nvPr/>
            </p:nvSpPr>
            <p:spPr bwMode="auto">
              <a:xfrm>
                <a:off x="170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08" name="Rectangle 156"/>
              <p:cNvSpPr>
                <a:spLocks noChangeArrowheads="1"/>
              </p:cNvSpPr>
              <p:nvPr/>
            </p:nvSpPr>
            <p:spPr bwMode="auto">
              <a:xfrm>
                <a:off x="166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11" name="Group 159"/>
            <p:cNvGrpSpPr/>
            <p:nvPr/>
          </p:nvGrpSpPr>
          <p:grpSpPr bwMode="auto">
            <a:xfrm>
              <a:off x="2572" y="1864"/>
              <a:ext cx="323" cy="270"/>
              <a:chOff x="1930" y="480"/>
              <a:chExt cx="268" cy="384"/>
            </a:xfrm>
          </p:grpSpPr>
          <p:sp>
            <p:nvSpPr>
              <p:cNvPr id="100400" name="Rectangle 48"/>
              <p:cNvSpPr>
                <a:spLocks noChangeArrowheads="1"/>
              </p:cNvSpPr>
              <p:nvPr/>
            </p:nvSpPr>
            <p:spPr bwMode="auto">
              <a:xfrm>
                <a:off x="197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dirty="0">
                    <a:solidFill>
                      <a:schemeClr val="tx1"/>
                    </a:solidFill>
                    <a:latin typeface="Times New Roman" panose="02020603050405020304" pitchFamily="18" charset="0"/>
                    <a:ea typeface="宋体" panose="02010600030101010101" pitchFamily="2" charset="-122"/>
                  </a:rPr>
                  <a:t>0</a:t>
                </a:r>
                <a:endParaRPr kumimoji="1" lang="en-US" altLang="zh-CN" sz="2000" b="1" dirty="0">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dirty="0">
                  <a:solidFill>
                    <a:schemeClr val="tx1"/>
                  </a:solidFill>
                  <a:latin typeface="Times New Roman" panose="02020603050405020304" pitchFamily="18" charset="0"/>
                  <a:ea typeface="宋体" panose="02010600030101010101" pitchFamily="2" charset="-122"/>
                </a:endParaRPr>
              </a:p>
            </p:txBody>
          </p:sp>
          <p:sp>
            <p:nvSpPr>
              <p:cNvPr id="100510" name="Rectangle 158"/>
              <p:cNvSpPr>
                <a:spLocks noChangeArrowheads="1"/>
              </p:cNvSpPr>
              <p:nvPr/>
            </p:nvSpPr>
            <p:spPr bwMode="auto">
              <a:xfrm>
                <a:off x="193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13" name="Group 161"/>
            <p:cNvGrpSpPr/>
            <p:nvPr/>
          </p:nvGrpSpPr>
          <p:grpSpPr bwMode="auto">
            <a:xfrm>
              <a:off x="2895" y="1864"/>
              <a:ext cx="322" cy="270"/>
              <a:chOff x="2198" y="480"/>
              <a:chExt cx="268" cy="384"/>
            </a:xfrm>
          </p:grpSpPr>
          <p:sp>
            <p:nvSpPr>
              <p:cNvPr id="100401" name="Rectangle 49"/>
              <p:cNvSpPr>
                <a:spLocks noChangeArrowheads="1"/>
              </p:cNvSpPr>
              <p:nvPr/>
            </p:nvSpPr>
            <p:spPr bwMode="auto">
              <a:xfrm>
                <a:off x="224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12" name="Rectangle 160"/>
              <p:cNvSpPr>
                <a:spLocks noChangeArrowheads="1"/>
              </p:cNvSpPr>
              <p:nvPr/>
            </p:nvSpPr>
            <p:spPr bwMode="auto">
              <a:xfrm>
                <a:off x="219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15" name="Group 163"/>
            <p:cNvGrpSpPr/>
            <p:nvPr/>
          </p:nvGrpSpPr>
          <p:grpSpPr bwMode="auto">
            <a:xfrm>
              <a:off x="3217" y="1864"/>
              <a:ext cx="323" cy="270"/>
              <a:chOff x="2466" y="480"/>
              <a:chExt cx="268" cy="384"/>
            </a:xfrm>
          </p:grpSpPr>
          <p:sp>
            <p:nvSpPr>
              <p:cNvPr id="100402" name="Rectangle 50"/>
              <p:cNvSpPr>
                <a:spLocks noChangeArrowheads="1"/>
              </p:cNvSpPr>
              <p:nvPr/>
            </p:nvSpPr>
            <p:spPr bwMode="auto">
              <a:xfrm>
                <a:off x="250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14" name="Rectangle 162"/>
              <p:cNvSpPr>
                <a:spLocks noChangeArrowheads="1"/>
              </p:cNvSpPr>
              <p:nvPr/>
            </p:nvSpPr>
            <p:spPr bwMode="auto">
              <a:xfrm>
                <a:off x="246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17" name="Group 165"/>
            <p:cNvGrpSpPr/>
            <p:nvPr/>
          </p:nvGrpSpPr>
          <p:grpSpPr bwMode="auto">
            <a:xfrm>
              <a:off x="3540" y="1864"/>
              <a:ext cx="322" cy="270"/>
              <a:chOff x="2734" y="480"/>
              <a:chExt cx="268" cy="384"/>
            </a:xfrm>
          </p:grpSpPr>
          <p:sp>
            <p:nvSpPr>
              <p:cNvPr id="100403" name="Rectangle 51"/>
              <p:cNvSpPr>
                <a:spLocks noChangeArrowheads="1"/>
              </p:cNvSpPr>
              <p:nvPr/>
            </p:nvSpPr>
            <p:spPr bwMode="auto">
              <a:xfrm>
                <a:off x="277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16" name="Rectangle 164"/>
              <p:cNvSpPr>
                <a:spLocks noChangeArrowheads="1"/>
              </p:cNvSpPr>
              <p:nvPr/>
            </p:nvSpPr>
            <p:spPr bwMode="auto">
              <a:xfrm>
                <a:off x="273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19" name="Group 167"/>
            <p:cNvGrpSpPr/>
            <p:nvPr/>
          </p:nvGrpSpPr>
          <p:grpSpPr bwMode="auto">
            <a:xfrm>
              <a:off x="3862" y="1864"/>
              <a:ext cx="322" cy="270"/>
              <a:chOff x="3002" y="480"/>
              <a:chExt cx="268" cy="384"/>
            </a:xfrm>
          </p:grpSpPr>
          <p:sp>
            <p:nvSpPr>
              <p:cNvPr id="100404" name="Rectangle 52"/>
              <p:cNvSpPr>
                <a:spLocks noChangeArrowheads="1"/>
              </p:cNvSpPr>
              <p:nvPr/>
            </p:nvSpPr>
            <p:spPr bwMode="auto">
              <a:xfrm>
                <a:off x="304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18" name="Rectangle 166"/>
              <p:cNvSpPr>
                <a:spLocks noChangeArrowheads="1"/>
              </p:cNvSpPr>
              <p:nvPr/>
            </p:nvSpPr>
            <p:spPr bwMode="auto">
              <a:xfrm>
                <a:off x="300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21" name="Group 169"/>
            <p:cNvGrpSpPr/>
            <p:nvPr/>
          </p:nvGrpSpPr>
          <p:grpSpPr bwMode="auto">
            <a:xfrm>
              <a:off x="4184" y="1864"/>
              <a:ext cx="323" cy="270"/>
              <a:chOff x="3270" y="480"/>
              <a:chExt cx="268" cy="384"/>
            </a:xfrm>
          </p:grpSpPr>
          <p:sp>
            <p:nvSpPr>
              <p:cNvPr id="100405" name="Rectangle 53"/>
              <p:cNvSpPr>
                <a:spLocks noChangeArrowheads="1"/>
              </p:cNvSpPr>
              <p:nvPr/>
            </p:nvSpPr>
            <p:spPr bwMode="auto">
              <a:xfrm>
                <a:off x="331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20" name="Rectangle 168"/>
              <p:cNvSpPr>
                <a:spLocks noChangeArrowheads="1"/>
              </p:cNvSpPr>
              <p:nvPr/>
            </p:nvSpPr>
            <p:spPr bwMode="auto">
              <a:xfrm>
                <a:off x="327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23" name="Group 171"/>
            <p:cNvGrpSpPr/>
            <p:nvPr/>
          </p:nvGrpSpPr>
          <p:grpSpPr bwMode="auto">
            <a:xfrm>
              <a:off x="4507" y="1864"/>
              <a:ext cx="322" cy="270"/>
              <a:chOff x="3538" y="480"/>
              <a:chExt cx="268" cy="384"/>
            </a:xfrm>
          </p:grpSpPr>
          <p:sp>
            <p:nvSpPr>
              <p:cNvPr id="100406" name="Rectangle 54"/>
              <p:cNvSpPr>
                <a:spLocks noChangeArrowheads="1"/>
              </p:cNvSpPr>
              <p:nvPr/>
            </p:nvSpPr>
            <p:spPr bwMode="auto">
              <a:xfrm>
                <a:off x="358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22" name="Rectangle 170"/>
              <p:cNvSpPr>
                <a:spLocks noChangeArrowheads="1"/>
              </p:cNvSpPr>
              <p:nvPr/>
            </p:nvSpPr>
            <p:spPr bwMode="auto">
              <a:xfrm>
                <a:off x="353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25" name="Group 173"/>
            <p:cNvGrpSpPr/>
            <p:nvPr/>
          </p:nvGrpSpPr>
          <p:grpSpPr bwMode="auto">
            <a:xfrm>
              <a:off x="251" y="2134"/>
              <a:ext cx="710" cy="270"/>
              <a:chOff x="0" y="864"/>
              <a:chExt cx="590" cy="384"/>
            </a:xfrm>
          </p:grpSpPr>
          <p:sp>
            <p:nvSpPr>
              <p:cNvPr id="100407" name="Rectangle 55"/>
              <p:cNvSpPr>
                <a:spLocks noChangeArrowheads="1"/>
              </p:cNvSpPr>
              <p:nvPr/>
            </p:nvSpPr>
            <p:spPr bwMode="auto">
              <a:xfrm>
                <a:off x="43" y="86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dirty="0">
                    <a:solidFill>
                      <a:schemeClr val="tx1"/>
                    </a:solidFill>
                    <a:latin typeface="Times New Roman" panose="02020603050405020304" pitchFamily="18" charset="0"/>
                    <a:ea typeface="宋体" panose="02010600030101010101" pitchFamily="2" charset="-122"/>
                  </a:rPr>
                  <a:t>w</a:t>
                </a:r>
                <a:r>
                  <a:rPr kumimoji="1" lang="en-US" altLang="zh-CN" sz="1600" b="1" baseline="-30000" dirty="0">
                    <a:solidFill>
                      <a:schemeClr val="tx1"/>
                    </a:solidFill>
                    <a:latin typeface="Times New Roman" panose="02020603050405020304" pitchFamily="18" charset="0"/>
                    <a:ea typeface="宋体" panose="02010600030101010101" pitchFamily="2" charset="-122"/>
                  </a:rPr>
                  <a:t>1</a:t>
                </a:r>
                <a:r>
                  <a:rPr kumimoji="1" lang="en-US" altLang="zh-CN" sz="1600" b="1" dirty="0">
                    <a:solidFill>
                      <a:schemeClr val="tx1"/>
                    </a:solidFill>
                    <a:latin typeface="Times New Roman" panose="02020603050405020304" pitchFamily="18" charset="0"/>
                    <a:ea typeface="宋体" panose="02010600030101010101" pitchFamily="2" charset="-122"/>
                  </a:rPr>
                  <a:t>=2 F</a:t>
                </a:r>
                <a:r>
                  <a:rPr kumimoji="1" lang="en-US" altLang="zh-CN" sz="1600" b="1" baseline="-30000" dirty="0">
                    <a:solidFill>
                      <a:schemeClr val="tx1"/>
                    </a:solidFill>
                    <a:latin typeface="Times New Roman" panose="02020603050405020304" pitchFamily="18" charset="0"/>
                    <a:ea typeface="宋体" panose="02010600030101010101" pitchFamily="2" charset="-122"/>
                  </a:rPr>
                  <a:t>1</a:t>
                </a:r>
                <a:r>
                  <a:rPr kumimoji="1" lang="en-US" altLang="zh-CN" sz="1600" b="1" dirty="0">
                    <a:solidFill>
                      <a:schemeClr val="tx1"/>
                    </a:solidFill>
                    <a:latin typeface="Times New Roman" panose="02020603050405020304" pitchFamily="18" charset="0"/>
                    <a:ea typeface="宋体" panose="02010600030101010101" pitchFamily="2" charset="-122"/>
                  </a:rPr>
                  <a:t>=6</a:t>
                </a:r>
                <a:endParaRPr kumimoji="1" lang="en-US" altLang="zh-CN" sz="1600" b="1" dirty="0">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dirty="0">
                  <a:solidFill>
                    <a:schemeClr val="tx1"/>
                  </a:solidFill>
                  <a:latin typeface="Times New Roman" panose="02020603050405020304" pitchFamily="18" charset="0"/>
                  <a:ea typeface="宋体" panose="02010600030101010101" pitchFamily="2" charset="-122"/>
                </a:endParaRPr>
              </a:p>
            </p:txBody>
          </p:sp>
          <p:sp>
            <p:nvSpPr>
              <p:cNvPr id="100524" name="Rectangle 172"/>
              <p:cNvSpPr>
                <a:spLocks noChangeArrowheads="1"/>
              </p:cNvSpPr>
              <p:nvPr/>
            </p:nvSpPr>
            <p:spPr bwMode="auto">
              <a:xfrm>
                <a:off x="0" y="864"/>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527" name="Group 175"/>
            <p:cNvGrpSpPr/>
            <p:nvPr/>
          </p:nvGrpSpPr>
          <p:grpSpPr bwMode="auto">
            <a:xfrm>
              <a:off x="961" y="2134"/>
              <a:ext cx="322" cy="270"/>
              <a:chOff x="590" y="864"/>
              <a:chExt cx="268" cy="384"/>
            </a:xfrm>
          </p:grpSpPr>
          <p:sp>
            <p:nvSpPr>
              <p:cNvPr id="100408" name="Rectangle 56"/>
              <p:cNvSpPr>
                <a:spLocks noChangeArrowheads="1"/>
              </p:cNvSpPr>
              <p:nvPr/>
            </p:nvSpPr>
            <p:spPr bwMode="auto">
              <a:xfrm>
                <a:off x="633"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26" name="Rectangle 174"/>
              <p:cNvSpPr>
                <a:spLocks noChangeArrowheads="1"/>
              </p:cNvSpPr>
              <p:nvPr/>
            </p:nvSpPr>
            <p:spPr bwMode="auto">
              <a:xfrm>
                <a:off x="590" y="86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29" name="Group 177"/>
            <p:cNvGrpSpPr/>
            <p:nvPr/>
          </p:nvGrpSpPr>
          <p:grpSpPr bwMode="auto">
            <a:xfrm>
              <a:off x="1283" y="2134"/>
              <a:ext cx="322" cy="270"/>
              <a:chOff x="858" y="864"/>
              <a:chExt cx="268" cy="384"/>
            </a:xfrm>
          </p:grpSpPr>
          <p:sp>
            <p:nvSpPr>
              <p:cNvPr id="100409" name="Rectangle 57"/>
              <p:cNvSpPr>
                <a:spLocks noChangeArrowheads="1"/>
              </p:cNvSpPr>
              <p:nvPr/>
            </p:nvSpPr>
            <p:spPr bwMode="auto">
              <a:xfrm>
                <a:off x="901"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28" name="Rectangle 176"/>
              <p:cNvSpPr>
                <a:spLocks noChangeArrowheads="1"/>
              </p:cNvSpPr>
              <p:nvPr/>
            </p:nvSpPr>
            <p:spPr bwMode="auto">
              <a:xfrm>
                <a:off x="858"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31" name="Group 179"/>
            <p:cNvGrpSpPr/>
            <p:nvPr/>
          </p:nvGrpSpPr>
          <p:grpSpPr bwMode="auto">
            <a:xfrm>
              <a:off x="1605" y="2134"/>
              <a:ext cx="323" cy="270"/>
              <a:chOff x="1126" y="864"/>
              <a:chExt cx="268" cy="384"/>
            </a:xfrm>
          </p:grpSpPr>
          <p:sp>
            <p:nvSpPr>
              <p:cNvPr id="100410" name="Rectangle 58"/>
              <p:cNvSpPr>
                <a:spLocks noChangeArrowheads="1"/>
              </p:cNvSpPr>
              <p:nvPr/>
            </p:nvSpPr>
            <p:spPr bwMode="auto">
              <a:xfrm>
                <a:off x="1169"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30" name="Rectangle 178"/>
              <p:cNvSpPr>
                <a:spLocks noChangeArrowheads="1"/>
              </p:cNvSpPr>
              <p:nvPr/>
            </p:nvSpPr>
            <p:spPr bwMode="auto">
              <a:xfrm>
                <a:off x="1126"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33" name="Group 181"/>
            <p:cNvGrpSpPr/>
            <p:nvPr/>
          </p:nvGrpSpPr>
          <p:grpSpPr bwMode="auto">
            <a:xfrm>
              <a:off x="1928" y="2134"/>
              <a:ext cx="322" cy="270"/>
              <a:chOff x="1394" y="864"/>
              <a:chExt cx="268" cy="384"/>
            </a:xfrm>
          </p:grpSpPr>
          <p:sp>
            <p:nvSpPr>
              <p:cNvPr id="100411" name="Rectangle 59"/>
              <p:cNvSpPr>
                <a:spLocks noChangeArrowheads="1"/>
              </p:cNvSpPr>
              <p:nvPr/>
            </p:nvSpPr>
            <p:spPr bwMode="auto">
              <a:xfrm>
                <a:off x="1437"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32" name="Rectangle 180"/>
              <p:cNvSpPr>
                <a:spLocks noChangeArrowheads="1"/>
              </p:cNvSpPr>
              <p:nvPr/>
            </p:nvSpPr>
            <p:spPr bwMode="auto">
              <a:xfrm>
                <a:off x="1394"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35" name="Group 183"/>
            <p:cNvGrpSpPr/>
            <p:nvPr/>
          </p:nvGrpSpPr>
          <p:grpSpPr bwMode="auto">
            <a:xfrm>
              <a:off x="2250" y="2134"/>
              <a:ext cx="322" cy="270"/>
              <a:chOff x="1662" y="864"/>
              <a:chExt cx="268" cy="384"/>
            </a:xfrm>
          </p:grpSpPr>
          <p:sp>
            <p:nvSpPr>
              <p:cNvPr id="100412" name="Rectangle 60"/>
              <p:cNvSpPr>
                <a:spLocks noChangeArrowheads="1"/>
              </p:cNvSpPr>
              <p:nvPr/>
            </p:nvSpPr>
            <p:spPr bwMode="auto">
              <a:xfrm>
                <a:off x="1705"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34" name="Rectangle 182"/>
              <p:cNvSpPr>
                <a:spLocks noChangeArrowheads="1"/>
              </p:cNvSpPr>
              <p:nvPr/>
            </p:nvSpPr>
            <p:spPr bwMode="auto">
              <a:xfrm>
                <a:off x="1662"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37" name="Group 185"/>
            <p:cNvGrpSpPr/>
            <p:nvPr/>
          </p:nvGrpSpPr>
          <p:grpSpPr bwMode="auto">
            <a:xfrm>
              <a:off x="2572" y="2134"/>
              <a:ext cx="323" cy="271"/>
              <a:chOff x="1930" y="864"/>
              <a:chExt cx="268" cy="385"/>
            </a:xfrm>
          </p:grpSpPr>
          <p:sp>
            <p:nvSpPr>
              <p:cNvPr id="100413" name="Rectangle 61"/>
              <p:cNvSpPr>
                <a:spLocks noChangeArrowheads="1"/>
              </p:cNvSpPr>
              <p:nvPr/>
            </p:nvSpPr>
            <p:spPr bwMode="auto">
              <a:xfrm>
                <a:off x="1973"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36" name="Rectangle 184"/>
              <p:cNvSpPr>
                <a:spLocks noChangeArrowheads="1"/>
              </p:cNvSpPr>
              <p:nvPr/>
            </p:nvSpPr>
            <p:spPr bwMode="auto">
              <a:xfrm>
                <a:off x="1930"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2" name="Rectangle 61"/>
              <p:cNvSpPr>
                <a:spLocks noChangeArrowheads="1"/>
              </p:cNvSpPr>
              <p:nvPr/>
            </p:nvSpPr>
            <p:spPr bwMode="auto">
              <a:xfrm>
                <a:off x="1973"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39" name="Group 187"/>
            <p:cNvGrpSpPr/>
            <p:nvPr/>
          </p:nvGrpSpPr>
          <p:grpSpPr bwMode="auto">
            <a:xfrm>
              <a:off x="2895" y="2134"/>
              <a:ext cx="322" cy="271"/>
              <a:chOff x="2198" y="864"/>
              <a:chExt cx="268" cy="385"/>
            </a:xfrm>
          </p:grpSpPr>
          <p:sp>
            <p:nvSpPr>
              <p:cNvPr id="100414" name="Rectangle 62"/>
              <p:cNvSpPr>
                <a:spLocks noChangeArrowheads="1"/>
              </p:cNvSpPr>
              <p:nvPr/>
            </p:nvSpPr>
            <p:spPr bwMode="auto">
              <a:xfrm>
                <a:off x="2241"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38" name="Rectangle 186"/>
              <p:cNvSpPr>
                <a:spLocks noChangeArrowheads="1"/>
              </p:cNvSpPr>
              <p:nvPr/>
            </p:nvSpPr>
            <p:spPr bwMode="auto">
              <a:xfrm>
                <a:off x="2198"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3" name="Rectangle 62"/>
              <p:cNvSpPr>
                <a:spLocks noChangeArrowheads="1"/>
              </p:cNvSpPr>
              <p:nvPr/>
            </p:nvSpPr>
            <p:spPr bwMode="auto">
              <a:xfrm>
                <a:off x="2241"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41" name="Group 189"/>
            <p:cNvGrpSpPr/>
            <p:nvPr/>
          </p:nvGrpSpPr>
          <p:grpSpPr bwMode="auto">
            <a:xfrm>
              <a:off x="3217" y="2134"/>
              <a:ext cx="323" cy="271"/>
              <a:chOff x="2466" y="864"/>
              <a:chExt cx="268" cy="385"/>
            </a:xfrm>
          </p:grpSpPr>
          <p:sp>
            <p:nvSpPr>
              <p:cNvPr id="100415" name="Rectangle 63"/>
              <p:cNvSpPr>
                <a:spLocks noChangeArrowheads="1"/>
              </p:cNvSpPr>
              <p:nvPr/>
            </p:nvSpPr>
            <p:spPr bwMode="auto">
              <a:xfrm>
                <a:off x="2509"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40" name="Rectangle 188"/>
              <p:cNvSpPr>
                <a:spLocks noChangeArrowheads="1"/>
              </p:cNvSpPr>
              <p:nvPr/>
            </p:nvSpPr>
            <p:spPr bwMode="auto">
              <a:xfrm>
                <a:off x="2466"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4" name="Rectangle 63"/>
              <p:cNvSpPr>
                <a:spLocks noChangeArrowheads="1"/>
              </p:cNvSpPr>
              <p:nvPr/>
            </p:nvSpPr>
            <p:spPr bwMode="auto">
              <a:xfrm>
                <a:off x="2509"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43" name="Group 191"/>
            <p:cNvGrpSpPr/>
            <p:nvPr/>
          </p:nvGrpSpPr>
          <p:grpSpPr bwMode="auto">
            <a:xfrm>
              <a:off x="3540" y="2134"/>
              <a:ext cx="322" cy="271"/>
              <a:chOff x="2734" y="864"/>
              <a:chExt cx="268" cy="385"/>
            </a:xfrm>
          </p:grpSpPr>
          <p:sp>
            <p:nvSpPr>
              <p:cNvPr id="100416" name="Rectangle 64"/>
              <p:cNvSpPr>
                <a:spLocks noChangeArrowheads="1"/>
              </p:cNvSpPr>
              <p:nvPr/>
            </p:nvSpPr>
            <p:spPr bwMode="auto">
              <a:xfrm>
                <a:off x="2777"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42" name="Rectangle 190"/>
              <p:cNvSpPr>
                <a:spLocks noChangeArrowheads="1"/>
              </p:cNvSpPr>
              <p:nvPr/>
            </p:nvSpPr>
            <p:spPr bwMode="auto">
              <a:xfrm>
                <a:off x="2734"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5" name="Rectangle 64"/>
              <p:cNvSpPr>
                <a:spLocks noChangeArrowheads="1"/>
              </p:cNvSpPr>
              <p:nvPr/>
            </p:nvSpPr>
            <p:spPr bwMode="auto">
              <a:xfrm>
                <a:off x="2777"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45" name="Group 193"/>
            <p:cNvGrpSpPr/>
            <p:nvPr/>
          </p:nvGrpSpPr>
          <p:grpSpPr bwMode="auto">
            <a:xfrm>
              <a:off x="3862" y="2134"/>
              <a:ext cx="322" cy="271"/>
              <a:chOff x="3002" y="864"/>
              <a:chExt cx="268" cy="385"/>
            </a:xfrm>
          </p:grpSpPr>
          <p:sp>
            <p:nvSpPr>
              <p:cNvPr id="100417" name="Rectangle 65"/>
              <p:cNvSpPr>
                <a:spLocks noChangeArrowheads="1"/>
              </p:cNvSpPr>
              <p:nvPr/>
            </p:nvSpPr>
            <p:spPr bwMode="auto">
              <a:xfrm>
                <a:off x="3045"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44" name="Rectangle 192"/>
              <p:cNvSpPr>
                <a:spLocks noChangeArrowheads="1"/>
              </p:cNvSpPr>
              <p:nvPr/>
            </p:nvSpPr>
            <p:spPr bwMode="auto">
              <a:xfrm>
                <a:off x="3002"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6" name="Rectangle 65"/>
              <p:cNvSpPr>
                <a:spLocks noChangeArrowheads="1"/>
              </p:cNvSpPr>
              <p:nvPr/>
            </p:nvSpPr>
            <p:spPr bwMode="auto">
              <a:xfrm>
                <a:off x="3045"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47" name="Group 195"/>
            <p:cNvGrpSpPr/>
            <p:nvPr/>
          </p:nvGrpSpPr>
          <p:grpSpPr bwMode="auto">
            <a:xfrm>
              <a:off x="4184" y="2134"/>
              <a:ext cx="323" cy="271"/>
              <a:chOff x="3270" y="864"/>
              <a:chExt cx="268" cy="385"/>
            </a:xfrm>
          </p:grpSpPr>
          <p:sp>
            <p:nvSpPr>
              <p:cNvPr id="100418" name="Rectangle 66"/>
              <p:cNvSpPr>
                <a:spLocks noChangeArrowheads="1"/>
              </p:cNvSpPr>
              <p:nvPr/>
            </p:nvSpPr>
            <p:spPr bwMode="auto">
              <a:xfrm>
                <a:off x="3313"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46" name="Rectangle 194"/>
              <p:cNvSpPr>
                <a:spLocks noChangeArrowheads="1"/>
              </p:cNvSpPr>
              <p:nvPr/>
            </p:nvSpPr>
            <p:spPr bwMode="auto">
              <a:xfrm>
                <a:off x="3270"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7" name="Rectangle 66"/>
              <p:cNvSpPr>
                <a:spLocks noChangeArrowheads="1"/>
              </p:cNvSpPr>
              <p:nvPr/>
            </p:nvSpPr>
            <p:spPr bwMode="auto">
              <a:xfrm>
                <a:off x="3313"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49" name="Group 197"/>
            <p:cNvGrpSpPr/>
            <p:nvPr/>
          </p:nvGrpSpPr>
          <p:grpSpPr bwMode="auto">
            <a:xfrm>
              <a:off x="4507" y="2134"/>
              <a:ext cx="322" cy="271"/>
              <a:chOff x="3538" y="864"/>
              <a:chExt cx="268" cy="385"/>
            </a:xfrm>
          </p:grpSpPr>
          <p:sp>
            <p:nvSpPr>
              <p:cNvPr id="100419" name="Rectangle 67"/>
              <p:cNvSpPr>
                <a:spLocks noChangeArrowheads="1"/>
              </p:cNvSpPr>
              <p:nvPr/>
            </p:nvSpPr>
            <p:spPr bwMode="auto">
              <a:xfrm>
                <a:off x="3581" y="864"/>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48" name="Rectangle 196"/>
              <p:cNvSpPr>
                <a:spLocks noChangeArrowheads="1"/>
              </p:cNvSpPr>
              <p:nvPr/>
            </p:nvSpPr>
            <p:spPr bwMode="auto">
              <a:xfrm>
                <a:off x="3538" y="864"/>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sp>
            <p:nvSpPr>
              <p:cNvPr id="8" name="Rectangle 67"/>
              <p:cNvSpPr>
                <a:spLocks noChangeArrowheads="1"/>
              </p:cNvSpPr>
              <p:nvPr/>
            </p:nvSpPr>
            <p:spPr bwMode="auto">
              <a:xfrm>
                <a:off x="3581" y="865"/>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grpSp>
          <p:nvGrpSpPr>
            <p:cNvPr id="100551" name="Group 199"/>
            <p:cNvGrpSpPr/>
            <p:nvPr/>
          </p:nvGrpSpPr>
          <p:grpSpPr bwMode="auto">
            <a:xfrm>
              <a:off x="251" y="2404"/>
              <a:ext cx="710" cy="270"/>
              <a:chOff x="0" y="1248"/>
              <a:chExt cx="590" cy="384"/>
            </a:xfrm>
          </p:grpSpPr>
          <p:sp>
            <p:nvSpPr>
              <p:cNvPr id="100420" name="Rectangle 68"/>
              <p:cNvSpPr>
                <a:spLocks noChangeArrowheads="1"/>
              </p:cNvSpPr>
              <p:nvPr/>
            </p:nvSpPr>
            <p:spPr bwMode="auto">
              <a:xfrm>
                <a:off x="43" y="1248"/>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a:solidFill>
                      <a:schemeClr val="tx1"/>
                    </a:solidFill>
                    <a:latin typeface="Times New Roman" panose="02020603050405020304" pitchFamily="18" charset="0"/>
                    <a:ea typeface="宋体" panose="02010600030101010101" pitchFamily="2" charset="-122"/>
                  </a:rPr>
                  <a:t>w</a:t>
                </a:r>
                <a:r>
                  <a:rPr kumimoji="1" lang="en-US" altLang="zh-CN" sz="1600" b="1" baseline="-30000">
                    <a:solidFill>
                      <a:schemeClr val="tx1"/>
                    </a:solidFill>
                    <a:latin typeface="Times New Roman" panose="02020603050405020304" pitchFamily="18" charset="0"/>
                    <a:ea typeface="宋体" panose="02010600030101010101" pitchFamily="2" charset="-122"/>
                  </a:rPr>
                  <a:t>2</a:t>
                </a:r>
                <a:r>
                  <a:rPr kumimoji="1" lang="en-US" altLang="zh-CN" sz="1600" b="1">
                    <a:solidFill>
                      <a:schemeClr val="tx1"/>
                    </a:solidFill>
                    <a:latin typeface="Times New Roman" panose="02020603050405020304" pitchFamily="18" charset="0"/>
                    <a:ea typeface="宋体" panose="02010600030101010101" pitchFamily="2" charset="-122"/>
                  </a:rPr>
                  <a:t>=2 F</a:t>
                </a:r>
                <a:r>
                  <a:rPr kumimoji="1" lang="en-US" altLang="zh-CN" sz="1600" b="1" baseline="-30000">
                    <a:solidFill>
                      <a:schemeClr val="tx1"/>
                    </a:solidFill>
                    <a:latin typeface="Times New Roman" panose="02020603050405020304" pitchFamily="18" charset="0"/>
                    <a:ea typeface="宋体" panose="02010600030101010101" pitchFamily="2" charset="-122"/>
                  </a:rPr>
                  <a:t>2</a:t>
                </a:r>
                <a:r>
                  <a:rPr kumimoji="1" lang="en-US" altLang="zh-CN" sz="1600" b="1">
                    <a:solidFill>
                      <a:schemeClr val="tx1"/>
                    </a:solidFill>
                    <a:latin typeface="Times New Roman" panose="02020603050405020304" pitchFamily="18" charset="0"/>
                    <a:ea typeface="宋体" panose="02010600030101010101" pitchFamily="2" charset="-122"/>
                  </a:rPr>
                  <a:t>=3</a:t>
                </a:r>
                <a:endParaRPr kumimoji="1" lang="en-US" altLang="zh-CN" sz="16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a:solidFill>
                    <a:schemeClr val="tx1"/>
                  </a:solidFill>
                  <a:latin typeface="Times New Roman" panose="02020603050405020304" pitchFamily="18" charset="0"/>
                  <a:ea typeface="宋体" panose="02010600030101010101" pitchFamily="2" charset="-122"/>
                </a:endParaRPr>
              </a:p>
            </p:txBody>
          </p:sp>
          <p:sp>
            <p:nvSpPr>
              <p:cNvPr id="100550" name="Rectangle 198"/>
              <p:cNvSpPr>
                <a:spLocks noChangeArrowheads="1"/>
              </p:cNvSpPr>
              <p:nvPr/>
            </p:nvSpPr>
            <p:spPr bwMode="auto">
              <a:xfrm>
                <a:off x="0" y="1248"/>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553" name="Group 201"/>
            <p:cNvGrpSpPr/>
            <p:nvPr/>
          </p:nvGrpSpPr>
          <p:grpSpPr bwMode="auto">
            <a:xfrm>
              <a:off x="961" y="2404"/>
              <a:ext cx="322" cy="270"/>
              <a:chOff x="590" y="1248"/>
              <a:chExt cx="268" cy="384"/>
            </a:xfrm>
          </p:grpSpPr>
          <p:sp>
            <p:nvSpPr>
              <p:cNvPr id="100421" name="Rectangle 69"/>
              <p:cNvSpPr>
                <a:spLocks noChangeArrowheads="1"/>
              </p:cNvSpPr>
              <p:nvPr/>
            </p:nvSpPr>
            <p:spPr bwMode="auto">
              <a:xfrm>
                <a:off x="633"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2</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52" name="Rectangle 200"/>
              <p:cNvSpPr>
                <a:spLocks noChangeArrowheads="1"/>
              </p:cNvSpPr>
              <p:nvPr/>
            </p:nvSpPr>
            <p:spPr bwMode="auto">
              <a:xfrm>
                <a:off x="590" y="124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55" name="Group 203"/>
            <p:cNvGrpSpPr/>
            <p:nvPr/>
          </p:nvGrpSpPr>
          <p:grpSpPr bwMode="auto">
            <a:xfrm>
              <a:off x="1283" y="2404"/>
              <a:ext cx="322" cy="270"/>
              <a:chOff x="858" y="1248"/>
              <a:chExt cx="268" cy="384"/>
            </a:xfrm>
          </p:grpSpPr>
          <p:sp>
            <p:nvSpPr>
              <p:cNvPr id="100422" name="Rectangle 70"/>
              <p:cNvSpPr>
                <a:spLocks noChangeArrowheads="1"/>
              </p:cNvSpPr>
              <p:nvPr/>
            </p:nvSpPr>
            <p:spPr bwMode="auto">
              <a:xfrm>
                <a:off x="901"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54" name="Rectangle 202"/>
              <p:cNvSpPr>
                <a:spLocks noChangeArrowheads="1"/>
              </p:cNvSpPr>
              <p:nvPr/>
            </p:nvSpPr>
            <p:spPr bwMode="auto">
              <a:xfrm>
                <a:off x="858"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57" name="Group 205"/>
            <p:cNvGrpSpPr/>
            <p:nvPr/>
          </p:nvGrpSpPr>
          <p:grpSpPr bwMode="auto">
            <a:xfrm>
              <a:off x="1605" y="2404"/>
              <a:ext cx="323" cy="270"/>
              <a:chOff x="1126" y="1248"/>
              <a:chExt cx="268" cy="384"/>
            </a:xfrm>
          </p:grpSpPr>
          <p:sp>
            <p:nvSpPr>
              <p:cNvPr id="100423" name="Rectangle 71"/>
              <p:cNvSpPr>
                <a:spLocks noChangeArrowheads="1"/>
              </p:cNvSpPr>
              <p:nvPr/>
            </p:nvSpPr>
            <p:spPr bwMode="auto">
              <a:xfrm>
                <a:off x="1169"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56" name="Rectangle 204"/>
              <p:cNvSpPr>
                <a:spLocks noChangeArrowheads="1"/>
              </p:cNvSpPr>
              <p:nvPr/>
            </p:nvSpPr>
            <p:spPr bwMode="auto">
              <a:xfrm>
                <a:off x="1126"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59" name="Group 207"/>
            <p:cNvGrpSpPr/>
            <p:nvPr/>
          </p:nvGrpSpPr>
          <p:grpSpPr bwMode="auto">
            <a:xfrm>
              <a:off x="1928" y="2404"/>
              <a:ext cx="322" cy="270"/>
              <a:chOff x="1394" y="1248"/>
              <a:chExt cx="268" cy="384"/>
            </a:xfrm>
          </p:grpSpPr>
          <p:sp>
            <p:nvSpPr>
              <p:cNvPr id="100424" name="Rectangle 72"/>
              <p:cNvSpPr>
                <a:spLocks noChangeArrowheads="1"/>
              </p:cNvSpPr>
              <p:nvPr/>
            </p:nvSpPr>
            <p:spPr bwMode="auto">
              <a:xfrm>
                <a:off x="1437"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58" name="Rectangle 206"/>
              <p:cNvSpPr>
                <a:spLocks noChangeArrowheads="1"/>
              </p:cNvSpPr>
              <p:nvPr/>
            </p:nvSpPr>
            <p:spPr bwMode="auto">
              <a:xfrm>
                <a:off x="1394"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61" name="Group 209"/>
            <p:cNvGrpSpPr/>
            <p:nvPr/>
          </p:nvGrpSpPr>
          <p:grpSpPr bwMode="auto">
            <a:xfrm>
              <a:off x="2250" y="2404"/>
              <a:ext cx="322" cy="270"/>
              <a:chOff x="1662" y="1248"/>
              <a:chExt cx="268" cy="384"/>
            </a:xfrm>
          </p:grpSpPr>
          <p:sp>
            <p:nvSpPr>
              <p:cNvPr id="100425" name="Rectangle 73"/>
              <p:cNvSpPr>
                <a:spLocks noChangeArrowheads="1"/>
              </p:cNvSpPr>
              <p:nvPr/>
            </p:nvSpPr>
            <p:spPr bwMode="auto">
              <a:xfrm>
                <a:off x="1705"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60" name="Rectangle 208"/>
              <p:cNvSpPr>
                <a:spLocks noChangeArrowheads="1"/>
              </p:cNvSpPr>
              <p:nvPr/>
            </p:nvSpPr>
            <p:spPr bwMode="auto">
              <a:xfrm>
                <a:off x="1662"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63" name="Group 211"/>
            <p:cNvGrpSpPr/>
            <p:nvPr/>
          </p:nvGrpSpPr>
          <p:grpSpPr bwMode="auto">
            <a:xfrm>
              <a:off x="2572" y="2404"/>
              <a:ext cx="323" cy="270"/>
              <a:chOff x="1930" y="1248"/>
              <a:chExt cx="268" cy="384"/>
            </a:xfrm>
          </p:grpSpPr>
          <p:sp>
            <p:nvSpPr>
              <p:cNvPr id="100426" name="Rectangle 74"/>
              <p:cNvSpPr>
                <a:spLocks noChangeArrowheads="1"/>
              </p:cNvSpPr>
              <p:nvPr/>
            </p:nvSpPr>
            <p:spPr bwMode="auto">
              <a:xfrm>
                <a:off x="1973"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62" name="Rectangle 210"/>
              <p:cNvSpPr>
                <a:spLocks noChangeArrowheads="1"/>
              </p:cNvSpPr>
              <p:nvPr/>
            </p:nvSpPr>
            <p:spPr bwMode="auto">
              <a:xfrm>
                <a:off x="1930"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65" name="Group 213"/>
            <p:cNvGrpSpPr/>
            <p:nvPr/>
          </p:nvGrpSpPr>
          <p:grpSpPr bwMode="auto">
            <a:xfrm>
              <a:off x="2895" y="2404"/>
              <a:ext cx="322" cy="270"/>
              <a:chOff x="2198" y="1248"/>
              <a:chExt cx="268" cy="384"/>
            </a:xfrm>
          </p:grpSpPr>
          <p:sp>
            <p:nvSpPr>
              <p:cNvPr id="100427" name="Rectangle 75"/>
              <p:cNvSpPr>
                <a:spLocks noChangeArrowheads="1"/>
              </p:cNvSpPr>
              <p:nvPr/>
            </p:nvSpPr>
            <p:spPr bwMode="auto">
              <a:xfrm>
                <a:off x="2241"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64" name="Rectangle 212"/>
              <p:cNvSpPr>
                <a:spLocks noChangeArrowheads="1"/>
              </p:cNvSpPr>
              <p:nvPr/>
            </p:nvSpPr>
            <p:spPr bwMode="auto">
              <a:xfrm>
                <a:off x="2198"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sp>
          <p:nvSpPr>
            <p:cNvPr id="100428" name="Rectangle 76"/>
            <p:cNvSpPr>
              <a:spLocks noChangeArrowheads="1"/>
            </p:cNvSpPr>
            <p:nvPr/>
          </p:nvSpPr>
          <p:spPr bwMode="auto">
            <a:xfrm>
              <a:off x="3250" y="2387"/>
              <a:ext cx="2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grpSp>
          <p:nvGrpSpPr>
            <p:cNvPr id="100569" name="Group 217"/>
            <p:cNvGrpSpPr/>
            <p:nvPr/>
          </p:nvGrpSpPr>
          <p:grpSpPr bwMode="auto">
            <a:xfrm>
              <a:off x="3540" y="2404"/>
              <a:ext cx="322" cy="270"/>
              <a:chOff x="2734" y="1248"/>
              <a:chExt cx="268" cy="384"/>
            </a:xfrm>
          </p:grpSpPr>
          <p:sp>
            <p:nvSpPr>
              <p:cNvPr id="100429" name="Rectangle 77"/>
              <p:cNvSpPr>
                <a:spLocks noChangeArrowheads="1"/>
              </p:cNvSpPr>
              <p:nvPr/>
            </p:nvSpPr>
            <p:spPr bwMode="auto">
              <a:xfrm>
                <a:off x="2777"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68" name="Rectangle 216"/>
              <p:cNvSpPr>
                <a:spLocks noChangeArrowheads="1"/>
              </p:cNvSpPr>
              <p:nvPr/>
            </p:nvSpPr>
            <p:spPr bwMode="auto">
              <a:xfrm>
                <a:off x="2734"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71" name="Group 219"/>
            <p:cNvGrpSpPr/>
            <p:nvPr/>
          </p:nvGrpSpPr>
          <p:grpSpPr bwMode="auto">
            <a:xfrm>
              <a:off x="3862" y="2404"/>
              <a:ext cx="322" cy="270"/>
              <a:chOff x="3002" y="1248"/>
              <a:chExt cx="268" cy="384"/>
            </a:xfrm>
          </p:grpSpPr>
          <p:sp>
            <p:nvSpPr>
              <p:cNvPr id="100430" name="Rectangle 78"/>
              <p:cNvSpPr>
                <a:spLocks noChangeArrowheads="1"/>
              </p:cNvSpPr>
              <p:nvPr/>
            </p:nvSpPr>
            <p:spPr bwMode="auto">
              <a:xfrm>
                <a:off x="3045"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70" name="Rectangle 218"/>
              <p:cNvSpPr>
                <a:spLocks noChangeArrowheads="1"/>
              </p:cNvSpPr>
              <p:nvPr/>
            </p:nvSpPr>
            <p:spPr bwMode="auto">
              <a:xfrm>
                <a:off x="3002"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73" name="Group 221"/>
            <p:cNvGrpSpPr/>
            <p:nvPr/>
          </p:nvGrpSpPr>
          <p:grpSpPr bwMode="auto">
            <a:xfrm>
              <a:off x="4184" y="2404"/>
              <a:ext cx="323" cy="270"/>
              <a:chOff x="3270" y="1248"/>
              <a:chExt cx="268" cy="384"/>
            </a:xfrm>
          </p:grpSpPr>
          <p:sp>
            <p:nvSpPr>
              <p:cNvPr id="100431" name="Rectangle 79"/>
              <p:cNvSpPr>
                <a:spLocks noChangeArrowheads="1"/>
              </p:cNvSpPr>
              <p:nvPr/>
            </p:nvSpPr>
            <p:spPr bwMode="auto">
              <a:xfrm>
                <a:off x="3313"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72" name="Rectangle 220"/>
              <p:cNvSpPr>
                <a:spLocks noChangeArrowheads="1"/>
              </p:cNvSpPr>
              <p:nvPr/>
            </p:nvSpPr>
            <p:spPr bwMode="auto">
              <a:xfrm>
                <a:off x="3270"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75" name="Group 223"/>
            <p:cNvGrpSpPr/>
            <p:nvPr/>
          </p:nvGrpSpPr>
          <p:grpSpPr bwMode="auto">
            <a:xfrm>
              <a:off x="4507" y="2404"/>
              <a:ext cx="322" cy="270"/>
              <a:chOff x="3538" y="1248"/>
              <a:chExt cx="268" cy="384"/>
            </a:xfrm>
          </p:grpSpPr>
          <p:sp>
            <p:nvSpPr>
              <p:cNvPr id="100432" name="Rectangle 80"/>
              <p:cNvSpPr>
                <a:spLocks noChangeArrowheads="1"/>
              </p:cNvSpPr>
              <p:nvPr/>
            </p:nvSpPr>
            <p:spPr bwMode="auto">
              <a:xfrm>
                <a:off x="3581" y="1248"/>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74" name="Rectangle 222"/>
              <p:cNvSpPr>
                <a:spLocks noChangeArrowheads="1"/>
              </p:cNvSpPr>
              <p:nvPr/>
            </p:nvSpPr>
            <p:spPr bwMode="auto">
              <a:xfrm>
                <a:off x="3538" y="1248"/>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77" name="Group 225"/>
            <p:cNvGrpSpPr/>
            <p:nvPr/>
          </p:nvGrpSpPr>
          <p:grpSpPr bwMode="auto">
            <a:xfrm>
              <a:off x="251" y="2674"/>
              <a:ext cx="710" cy="337"/>
              <a:chOff x="0" y="1632"/>
              <a:chExt cx="590" cy="480"/>
            </a:xfrm>
          </p:grpSpPr>
          <p:sp>
            <p:nvSpPr>
              <p:cNvPr id="100433" name="Rectangle 81"/>
              <p:cNvSpPr>
                <a:spLocks noChangeArrowheads="1"/>
              </p:cNvSpPr>
              <p:nvPr/>
            </p:nvSpPr>
            <p:spPr bwMode="auto">
              <a:xfrm>
                <a:off x="43" y="1632"/>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a:solidFill>
                      <a:schemeClr val="tx1"/>
                    </a:solidFill>
                    <a:latin typeface="Times New Roman" panose="02020603050405020304" pitchFamily="18" charset="0"/>
                    <a:ea typeface="宋体" panose="02010600030101010101" pitchFamily="2" charset="-122"/>
                  </a:rPr>
                  <a:t>w</a:t>
                </a:r>
                <a:r>
                  <a:rPr kumimoji="1" lang="en-US" altLang="zh-CN" sz="1600" b="1" baseline="-30000">
                    <a:solidFill>
                      <a:schemeClr val="tx1"/>
                    </a:solidFill>
                    <a:latin typeface="Times New Roman" panose="02020603050405020304" pitchFamily="18" charset="0"/>
                    <a:ea typeface="宋体" panose="02010600030101010101" pitchFamily="2" charset="-122"/>
                  </a:rPr>
                  <a:t>3</a:t>
                </a:r>
                <a:r>
                  <a:rPr kumimoji="1" lang="en-US" altLang="zh-CN" sz="1600" b="1">
                    <a:solidFill>
                      <a:schemeClr val="tx1"/>
                    </a:solidFill>
                    <a:latin typeface="Times New Roman" panose="02020603050405020304" pitchFamily="18" charset="0"/>
                    <a:ea typeface="宋体" panose="02010600030101010101" pitchFamily="2" charset="-122"/>
                  </a:rPr>
                  <a:t>=6 F</a:t>
                </a:r>
                <a:r>
                  <a:rPr kumimoji="1" lang="en-US" altLang="zh-CN" sz="1600" b="1" baseline="-30000">
                    <a:solidFill>
                      <a:schemeClr val="tx1"/>
                    </a:solidFill>
                    <a:latin typeface="Times New Roman" panose="02020603050405020304" pitchFamily="18" charset="0"/>
                    <a:ea typeface="宋体" panose="02010600030101010101" pitchFamily="2" charset="-122"/>
                  </a:rPr>
                  <a:t>3</a:t>
                </a:r>
                <a:r>
                  <a:rPr kumimoji="1" lang="en-US" altLang="zh-CN" sz="1600" b="1">
                    <a:solidFill>
                      <a:schemeClr val="tx1"/>
                    </a:solidFill>
                    <a:latin typeface="Times New Roman" panose="02020603050405020304" pitchFamily="18" charset="0"/>
                    <a:ea typeface="宋体" panose="02010600030101010101" pitchFamily="2" charset="-122"/>
                  </a:rPr>
                  <a:t>=5</a:t>
                </a:r>
                <a:endParaRPr kumimoji="1" lang="en-US" altLang="zh-CN" sz="16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a:solidFill>
                    <a:schemeClr val="tx1"/>
                  </a:solidFill>
                  <a:latin typeface="Times New Roman" panose="02020603050405020304" pitchFamily="18" charset="0"/>
                  <a:ea typeface="宋体" panose="02010600030101010101" pitchFamily="2" charset="-122"/>
                </a:endParaRPr>
              </a:p>
            </p:txBody>
          </p:sp>
          <p:sp>
            <p:nvSpPr>
              <p:cNvPr id="100576" name="Rectangle 224"/>
              <p:cNvSpPr>
                <a:spLocks noChangeArrowheads="1"/>
              </p:cNvSpPr>
              <p:nvPr/>
            </p:nvSpPr>
            <p:spPr bwMode="auto">
              <a:xfrm>
                <a:off x="0" y="1632"/>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579" name="Group 227"/>
            <p:cNvGrpSpPr/>
            <p:nvPr/>
          </p:nvGrpSpPr>
          <p:grpSpPr bwMode="auto">
            <a:xfrm>
              <a:off x="961" y="2674"/>
              <a:ext cx="322" cy="337"/>
              <a:chOff x="590" y="1632"/>
              <a:chExt cx="268" cy="480"/>
            </a:xfrm>
          </p:grpSpPr>
          <p:sp>
            <p:nvSpPr>
              <p:cNvPr id="100434" name="Rectangle 82"/>
              <p:cNvSpPr>
                <a:spLocks noChangeArrowheads="1"/>
              </p:cNvSpPr>
              <p:nvPr/>
            </p:nvSpPr>
            <p:spPr bwMode="auto">
              <a:xfrm>
                <a:off x="633"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3</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78" name="Rectangle 226"/>
              <p:cNvSpPr>
                <a:spLocks noChangeArrowheads="1"/>
              </p:cNvSpPr>
              <p:nvPr/>
            </p:nvSpPr>
            <p:spPr bwMode="auto">
              <a:xfrm>
                <a:off x="590" y="1632"/>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81" name="Group 229"/>
            <p:cNvGrpSpPr/>
            <p:nvPr/>
          </p:nvGrpSpPr>
          <p:grpSpPr bwMode="auto">
            <a:xfrm>
              <a:off x="1283" y="2674"/>
              <a:ext cx="322" cy="337"/>
              <a:chOff x="858" y="1632"/>
              <a:chExt cx="268" cy="480"/>
            </a:xfrm>
          </p:grpSpPr>
          <p:sp>
            <p:nvSpPr>
              <p:cNvPr id="100435" name="Rectangle 83"/>
              <p:cNvSpPr>
                <a:spLocks noChangeArrowheads="1"/>
              </p:cNvSpPr>
              <p:nvPr/>
            </p:nvSpPr>
            <p:spPr bwMode="auto">
              <a:xfrm>
                <a:off x="901"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80" name="Rectangle 228"/>
              <p:cNvSpPr>
                <a:spLocks noChangeArrowheads="1"/>
              </p:cNvSpPr>
              <p:nvPr/>
            </p:nvSpPr>
            <p:spPr bwMode="auto">
              <a:xfrm>
                <a:off x="858"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83" name="Group 231"/>
            <p:cNvGrpSpPr/>
            <p:nvPr/>
          </p:nvGrpSpPr>
          <p:grpSpPr bwMode="auto">
            <a:xfrm>
              <a:off x="1605" y="2674"/>
              <a:ext cx="323" cy="337"/>
              <a:chOff x="1126" y="1632"/>
              <a:chExt cx="268" cy="480"/>
            </a:xfrm>
          </p:grpSpPr>
          <p:sp>
            <p:nvSpPr>
              <p:cNvPr id="100436" name="Rectangle 84"/>
              <p:cNvSpPr>
                <a:spLocks noChangeArrowheads="1"/>
              </p:cNvSpPr>
              <p:nvPr/>
            </p:nvSpPr>
            <p:spPr bwMode="auto">
              <a:xfrm>
                <a:off x="1169"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82" name="Rectangle 230"/>
              <p:cNvSpPr>
                <a:spLocks noChangeArrowheads="1"/>
              </p:cNvSpPr>
              <p:nvPr/>
            </p:nvSpPr>
            <p:spPr bwMode="auto">
              <a:xfrm>
                <a:off x="1126"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85" name="Group 233"/>
            <p:cNvGrpSpPr/>
            <p:nvPr/>
          </p:nvGrpSpPr>
          <p:grpSpPr bwMode="auto">
            <a:xfrm>
              <a:off x="1928" y="2674"/>
              <a:ext cx="322" cy="337"/>
              <a:chOff x="1394" y="1632"/>
              <a:chExt cx="268" cy="480"/>
            </a:xfrm>
          </p:grpSpPr>
          <p:sp>
            <p:nvSpPr>
              <p:cNvPr id="100437" name="Rectangle 85"/>
              <p:cNvSpPr>
                <a:spLocks noChangeArrowheads="1"/>
              </p:cNvSpPr>
              <p:nvPr/>
            </p:nvSpPr>
            <p:spPr bwMode="auto">
              <a:xfrm>
                <a:off x="1437"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84" name="Rectangle 232"/>
              <p:cNvSpPr>
                <a:spLocks noChangeArrowheads="1"/>
              </p:cNvSpPr>
              <p:nvPr/>
            </p:nvSpPr>
            <p:spPr bwMode="auto">
              <a:xfrm>
                <a:off x="1394"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87" name="Group 235"/>
            <p:cNvGrpSpPr/>
            <p:nvPr/>
          </p:nvGrpSpPr>
          <p:grpSpPr bwMode="auto">
            <a:xfrm>
              <a:off x="2250" y="2674"/>
              <a:ext cx="322" cy="337"/>
              <a:chOff x="1662" y="1632"/>
              <a:chExt cx="268" cy="480"/>
            </a:xfrm>
          </p:grpSpPr>
          <p:sp>
            <p:nvSpPr>
              <p:cNvPr id="100438" name="Rectangle 86"/>
              <p:cNvSpPr>
                <a:spLocks noChangeArrowheads="1"/>
              </p:cNvSpPr>
              <p:nvPr/>
            </p:nvSpPr>
            <p:spPr bwMode="auto">
              <a:xfrm>
                <a:off x="1705"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86" name="Rectangle 234"/>
              <p:cNvSpPr>
                <a:spLocks noChangeArrowheads="1"/>
              </p:cNvSpPr>
              <p:nvPr/>
            </p:nvSpPr>
            <p:spPr bwMode="auto">
              <a:xfrm>
                <a:off x="1662"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89" name="Group 237"/>
            <p:cNvGrpSpPr/>
            <p:nvPr/>
          </p:nvGrpSpPr>
          <p:grpSpPr bwMode="auto">
            <a:xfrm>
              <a:off x="2572" y="2674"/>
              <a:ext cx="323" cy="337"/>
              <a:chOff x="1930" y="1632"/>
              <a:chExt cx="268" cy="480"/>
            </a:xfrm>
          </p:grpSpPr>
          <p:sp>
            <p:nvSpPr>
              <p:cNvPr id="100439" name="Rectangle 87"/>
              <p:cNvSpPr>
                <a:spLocks noChangeArrowheads="1"/>
              </p:cNvSpPr>
              <p:nvPr/>
            </p:nvSpPr>
            <p:spPr bwMode="auto">
              <a:xfrm>
                <a:off x="1973"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88" name="Rectangle 236"/>
              <p:cNvSpPr>
                <a:spLocks noChangeArrowheads="1"/>
              </p:cNvSpPr>
              <p:nvPr/>
            </p:nvSpPr>
            <p:spPr bwMode="auto">
              <a:xfrm>
                <a:off x="1930"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91" name="Group 239"/>
            <p:cNvGrpSpPr/>
            <p:nvPr/>
          </p:nvGrpSpPr>
          <p:grpSpPr bwMode="auto">
            <a:xfrm>
              <a:off x="2895" y="2674"/>
              <a:ext cx="322" cy="337"/>
              <a:chOff x="2198" y="1632"/>
              <a:chExt cx="268" cy="480"/>
            </a:xfrm>
          </p:grpSpPr>
          <p:sp>
            <p:nvSpPr>
              <p:cNvPr id="100440" name="Rectangle 88"/>
              <p:cNvSpPr>
                <a:spLocks noChangeArrowheads="1"/>
              </p:cNvSpPr>
              <p:nvPr/>
            </p:nvSpPr>
            <p:spPr bwMode="auto">
              <a:xfrm>
                <a:off x="2241"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90" name="Rectangle 238"/>
              <p:cNvSpPr>
                <a:spLocks noChangeArrowheads="1"/>
              </p:cNvSpPr>
              <p:nvPr/>
            </p:nvSpPr>
            <p:spPr bwMode="auto">
              <a:xfrm>
                <a:off x="2198"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93" name="Group 241"/>
            <p:cNvGrpSpPr/>
            <p:nvPr/>
          </p:nvGrpSpPr>
          <p:grpSpPr bwMode="auto">
            <a:xfrm>
              <a:off x="3217" y="2674"/>
              <a:ext cx="323" cy="337"/>
              <a:chOff x="2466" y="1632"/>
              <a:chExt cx="268" cy="480"/>
            </a:xfrm>
          </p:grpSpPr>
          <p:sp>
            <p:nvSpPr>
              <p:cNvPr id="100441" name="Rectangle 89"/>
              <p:cNvSpPr>
                <a:spLocks noChangeArrowheads="1"/>
              </p:cNvSpPr>
              <p:nvPr/>
            </p:nvSpPr>
            <p:spPr bwMode="auto">
              <a:xfrm>
                <a:off x="2509"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dirty="0">
                    <a:solidFill>
                      <a:schemeClr val="tx1"/>
                    </a:solidFill>
                    <a:latin typeface="Times New Roman" panose="02020603050405020304" pitchFamily="18" charset="0"/>
                    <a:ea typeface="宋体" panose="02010600030101010101" pitchFamily="2" charset="-122"/>
                  </a:rPr>
                  <a:t>9</a:t>
                </a:r>
                <a:endParaRPr kumimoji="1" lang="en-US" altLang="zh-CN" sz="2000" b="1" dirty="0">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dirty="0">
                  <a:solidFill>
                    <a:schemeClr val="tx1"/>
                  </a:solidFill>
                  <a:latin typeface="Times New Roman" panose="02020603050405020304" pitchFamily="18" charset="0"/>
                  <a:ea typeface="宋体" panose="02010600030101010101" pitchFamily="2" charset="-122"/>
                </a:endParaRPr>
              </a:p>
            </p:txBody>
          </p:sp>
          <p:sp>
            <p:nvSpPr>
              <p:cNvPr id="100592" name="Rectangle 240"/>
              <p:cNvSpPr>
                <a:spLocks noChangeArrowheads="1"/>
              </p:cNvSpPr>
              <p:nvPr/>
            </p:nvSpPr>
            <p:spPr bwMode="auto">
              <a:xfrm>
                <a:off x="2466"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95" name="Group 243"/>
            <p:cNvGrpSpPr/>
            <p:nvPr/>
          </p:nvGrpSpPr>
          <p:grpSpPr bwMode="auto">
            <a:xfrm>
              <a:off x="3540" y="2674"/>
              <a:ext cx="322" cy="337"/>
              <a:chOff x="2734" y="1632"/>
              <a:chExt cx="268" cy="480"/>
            </a:xfrm>
          </p:grpSpPr>
          <p:sp>
            <p:nvSpPr>
              <p:cNvPr id="100442" name="Rectangle 90"/>
              <p:cNvSpPr>
                <a:spLocks noChangeArrowheads="1"/>
              </p:cNvSpPr>
              <p:nvPr/>
            </p:nvSpPr>
            <p:spPr bwMode="auto">
              <a:xfrm>
                <a:off x="2777"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94" name="Rectangle 242"/>
              <p:cNvSpPr>
                <a:spLocks noChangeArrowheads="1"/>
              </p:cNvSpPr>
              <p:nvPr/>
            </p:nvSpPr>
            <p:spPr bwMode="auto">
              <a:xfrm>
                <a:off x="2734"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97" name="Group 245"/>
            <p:cNvGrpSpPr/>
            <p:nvPr/>
          </p:nvGrpSpPr>
          <p:grpSpPr bwMode="auto">
            <a:xfrm>
              <a:off x="3862" y="2674"/>
              <a:ext cx="322" cy="337"/>
              <a:chOff x="3002" y="1632"/>
              <a:chExt cx="268" cy="480"/>
            </a:xfrm>
          </p:grpSpPr>
          <p:sp>
            <p:nvSpPr>
              <p:cNvPr id="100443" name="Rectangle 91"/>
              <p:cNvSpPr>
                <a:spLocks noChangeArrowheads="1"/>
              </p:cNvSpPr>
              <p:nvPr/>
            </p:nvSpPr>
            <p:spPr bwMode="auto">
              <a:xfrm>
                <a:off x="3045"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11</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96" name="Rectangle 244"/>
              <p:cNvSpPr>
                <a:spLocks noChangeArrowheads="1"/>
              </p:cNvSpPr>
              <p:nvPr/>
            </p:nvSpPr>
            <p:spPr bwMode="auto">
              <a:xfrm>
                <a:off x="3002"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599" name="Group 247"/>
            <p:cNvGrpSpPr/>
            <p:nvPr/>
          </p:nvGrpSpPr>
          <p:grpSpPr bwMode="auto">
            <a:xfrm>
              <a:off x="4184" y="2674"/>
              <a:ext cx="323" cy="337"/>
              <a:chOff x="3270" y="1632"/>
              <a:chExt cx="268" cy="480"/>
            </a:xfrm>
          </p:grpSpPr>
          <p:sp>
            <p:nvSpPr>
              <p:cNvPr id="100444" name="Rectangle 92"/>
              <p:cNvSpPr>
                <a:spLocks noChangeArrowheads="1"/>
              </p:cNvSpPr>
              <p:nvPr/>
            </p:nvSpPr>
            <p:spPr bwMode="auto">
              <a:xfrm>
                <a:off x="3313"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11</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598" name="Rectangle 246"/>
              <p:cNvSpPr>
                <a:spLocks noChangeArrowheads="1"/>
              </p:cNvSpPr>
              <p:nvPr/>
            </p:nvSpPr>
            <p:spPr bwMode="auto">
              <a:xfrm>
                <a:off x="3270"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01" name="Group 249"/>
            <p:cNvGrpSpPr/>
            <p:nvPr/>
          </p:nvGrpSpPr>
          <p:grpSpPr bwMode="auto">
            <a:xfrm>
              <a:off x="4507" y="2674"/>
              <a:ext cx="322" cy="337"/>
              <a:chOff x="3538" y="1632"/>
              <a:chExt cx="268" cy="480"/>
            </a:xfrm>
          </p:grpSpPr>
          <p:sp>
            <p:nvSpPr>
              <p:cNvPr id="100445" name="Rectangle 93"/>
              <p:cNvSpPr>
                <a:spLocks noChangeArrowheads="1"/>
              </p:cNvSpPr>
              <p:nvPr/>
            </p:nvSpPr>
            <p:spPr bwMode="auto">
              <a:xfrm>
                <a:off x="3581" y="163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14</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00" name="Rectangle 248"/>
              <p:cNvSpPr>
                <a:spLocks noChangeArrowheads="1"/>
              </p:cNvSpPr>
              <p:nvPr/>
            </p:nvSpPr>
            <p:spPr bwMode="auto">
              <a:xfrm>
                <a:off x="3538" y="163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03" name="Group 251"/>
            <p:cNvGrpSpPr/>
            <p:nvPr/>
          </p:nvGrpSpPr>
          <p:grpSpPr bwMode="auto">
            <a:xfrm>
              <a:off x="251" y="3011"/>
              <a:ext cx="710" cy="338"/>
              <a:chOff x="0" y="2112"/>
              <a:chExt cx="590" cy="480"/>
            </a:xfrm>
          </p:grpSpPr>
          <p:sp>
            <p:nvSpPr>
              <p:cNvPr id="100446" name="Rectangle 94"/>
              <p:cNvSpPr>
                <a:spLocks noChangeArrowheads="1"/>
              </p:cNvSpPr>
              <p:nvPr/>
            </p:nvSpPr>
            <p:spPr bwMode="auto">
              <a:xfrm>
                <a:off x="43" y="2112"/>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a:solidFill>
                      <a:schemeClr val="tx1"/>
                    </a:solidFill>
                    <a:latin typeface="Times New Roman" panose="02020603050405020304" pitchFamily="18" charset="0"/>
                    <a:ea typeface="宋体" panose="02010600030101010101" pitchFamily="2" charset="-122"/>
                  </a:rPr>
                  <a:t>w</a:t>
                </a:r>
                <a:r>
                  <a:rPr kumimoji="1" lang="en-US" altLang="zh-CN" sz="1600" b="1" baseline="-30000">
                    <a:solidFill>
                      <a:schemeClr val="tx1"/>
                    </a:solidFill>
                    <a:latin typeface="Times New Roman" panose="02020603050405020304" pitchFamily="18" charset="0"/>
                    <a:ea typeface="宋体" panose="02010600030101010101" pitchFamily="2" charset="-122"/>
                  </a:rPr>
                  <a:t>4</a:t>
                </a:r>
                <a:r>
                  <a:rPr kumimoji="1" lang="en-US" altLang="zh-CN" sz="1600" b="1">
                    <a:solidFill>
                      <a:schemeClr val="tx1"/>
                    </a:solidFill>
                    <a:latin typeface="Times New Roman" panose="02020603050405020304" pitchFamily="18" charset="0"/>
                    <a:ea typeface="宋体" panose="02010600030101010101" pitchFamily="2" charset="-122"/>
                  </a:rPr>
                  <a:t>=5 F</a:t>
                </a:r>
                <a:r>
                  <a:rPr kumimoji="1" lang="en-US" altLang="zh-CN" sz="1600" b="1" baseline="-30000">
                    <a:solidFill>
                      <a:schemeClr val="tx1"/>
                    </a:solidFill>
                    <a:latin typeface="Times New Roman" panose="02020603050405020304" pitchFamily="18" charset="0"/>
                    <a:ea typeface="宋体" panose="02010600030101010101" pitchFamily="2" charset="-122"/>
                  </a:rPr>
                  <a:t>4</a:t>
                </a:r>
                <a:r>
                  <a:rPr kumimoji="1" lang="en-US" altLang="zh-CN" sz="1600" b="1">
                    <a:solidFill>
                      <a:schemeClr val="tx1"/>
                    </a:solidFill>
                    <a:latin typeface="Times New Roman" panose="02020603050405020304" pitchFamily="18" charset="0"/>
                    <a:ea typeface="宋体" panose="02010600030101010101" pitchFamily="2" charset="-122"/>
                  </a:rPr>
                  <a:t>=4</a:t>
                </a:r>
                <a:endParaRPr kumimoji="1" lang="en-US" altLang="zh-CN" sz="16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a:solidFill>
                    <a:schemeClr val="tx1"/>
                  </a:solidFill>
                  <a:latin typeface="Times New Roman" panose="02020603050405020304" pitchFamily="18" charset="0"/>
                  <a:ea typeface="宋体" panose="02010600030101010101" pitchFamily="2" charset="-122"/>
                </a:endParaRPr>
              </a:p>
            </p:txBody>
          </p:sp>
          <p:sp>
            <p:nvSpPr>
              <p:cNvPr id="100602" name="Rectangle 250"/>
              <p:cNvSpPr>
                <a:spLocks noChangeArrowheads="1"/>
              </p:cNvSpPr>
              <p:nvPr/>
            </p:nvSpPr>
            <p:spPr bwMode="auto">
              <a:xfrm>
                <a:off x="0" y="2112"/>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605" name="Group 253"/>
            <p:cNvGrpSpPr/>
            <p:nvPr/>
          </p:nvGrpSpPr>
          <p:grpSpPr bwMode="auto">
            <a:xfrm>
              <a:off x="961" y="3011"/>
              <a:ext cx="322" cy="338"/>
              <a:chOff x="590" y="2112"/>
              <a:chExt cx="268" cy="480"/>
            </a:xfrm>
          </p:grpSpPr>
          <p:sp>
            <p:nvSpPr>
              <p:cNvPr id="100447" name="Rectangle 95"/>
              <p:cNvSpPr>
                <a:spLocks noChangeArrowheads="1"/>
              </p:cNvSpPr>
              <p:nvPr/>
            </p:nvSpPr>
            <p:spPr bwMode="auto">
              <a:xfrm>
                <a:off x="633"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4</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04" name="Rectangle 252"/>
              <p:cNvSpPr>
                <a:spLocks noChangeArrowheads="1"/>
              </p:cNvSpPr>
              <p:nvPr/>
            </p:nvSpPr>
            <p:spPr bwMode="auto">
              <a:xfrm>
                <a:off x="590" y="2112"/>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07" name="Group 255"/>
            <p:cNvGrpSpPr/>
            <p:nvPr/>
          </p:nvGrpSpPr>
          <p:grpSpPr bwMode="auto">
            <a:xfrm>
              <a:off x="1283" y="3011"/>
              <a:ext cx="322" cy="338"/>
              <a:chOff x="858" y="2112"/>
              <a:chExt cx="268" cy="480"/>
            </a:xfrm>
          </p:grpSpPr>
          <p:sp>
            <p:nvSpPr>
              <p:cNvPr id="100448" name="Rectangle 96"/>
              <p:cNvSpPr>
                <a:spLocks noChangeArrowheads="1"/>
              </p:cNvSpPr>
              <p:nvPr/>
            </p:nvSpPr>
            <p:spPr bwMode="auto">
              <a:xfrm>
                <a:off x="901"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06" name="Rectangle 254"/>
              <p:cNvSpPr>
                <a:spLocks noChangeArrowheads="1"/>
              </p:cNvSpPr>
              <p:nvPr/>
            </p:nvSpPr>
            <p:spPr bwMode="auto">
              <a:xfrm>
                <a:off x="858"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09" name="Group 257"/>
            <p:cNvGrpSpPr/>
            <p:nvPr/>
          </p:nvGrpSpPr>
          <p:grpSpPr bwMode="auto">
            <a:xfrm>
              <a:off x="1605" y="3011"/>
              <a:ext cx="323" cy="338"/>
              <a:chOff x="1126" y="2112"/>
              <a:chExt cx="268" cy="480"/>
            </a:xfrm>
          </p:grpSpPr>
          <p:sp>
            <p:nvSpPr>
              <p:cNvPr id="100449" name="Rectangle 97"/>
              <p:cNvSpPr>
                <a:spLocks noChangeArrowheads="1"/>
              </p:cNvSpPr>
              <p:nvPr/>
            </p:nvSpPr>
            <p:spPr bwMode="auto">
              <a:xfrm>
                <a:off x="1169"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08" name="Rectangle 256"/>
              <p:cNvSpPr>
                <a:spLocks noChangeArrowheads="1"/>
              </p:cNvSpPr>
              <p:nvPr/>
            </p:nvSpPr>
            <p:spPr bwMode="auto">
              <a:xfrm>
                <a:off x="1126"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11" name="Group 259"/>
            <p:cNvGrpSpPr/>
            <p:nvPr/>
          </p:nvGrpSpPr>
          <p:grpSpPr bwMode="auto">
            <a:xfrm>
              <a:off x="1928" y="3011"/>
              <a:ext cx="322" cy="338"/>
              <a:chOff x="1394" y="2112"/>
              <a:chExt cx="268" cy="480"/>
            </a:xfrm>
          </p:grpSpPr>
          <p:sp>
            <p:nvSpPr>
              <p:cNvPr id="100450" name="Rectangle 98"/>
              <p:cNvSpPr>
                <a:spLocks noChangeArrowheads="1"/>
              </p:cNvSpPr>
              <p:nvPr/>
            </p:nvSpPr>
            <p:spPr bwMode="auto">
              <a:xfrm>
                <a:off x="1437"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10" name="Rectangle 258"/>
              <p:cNvSpPr>
                <a:spLocks noChangeArrowheads="1"/>
              </p:cNvSpPr>
              <p:nvPr/>
            </p:nvSpPr>
            <p:spPr bwMode="auto">
              <a:xfrm>
                <a:off x="1394"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13" name="Group 261"/>
            <p:cNvGrpSpPr/>
            <p:nvPr/>
          </p:nvGrpSpPr>
          <p:grpSpPr bwMode="auto">
            <a:xfrm>
              <a:off x="2250" y="3011"/>
              <a:ext cx="322" cy="338"/>
              <a:chOff x="1662" y="2112"/>
              <a:chExt cx="268" cy="480"/>
            </a:xfrm>
          </p:grpSpPr>
          <p:sp>
            <p:nvSpPr>
              <p:cNvPr id="100451" name="Rectangle 99"/>
              <p:cNvSpPr>
                <a:spLocks noChangeArrowheads="1"/>
              </p:cNvSpPr>
              <p:nvPr/>
            </p:nvSpPr>
            <p:spPr bwMode="auto">
              <a:xfrm>
                <a:off x="1705"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12" name="Rectangle 260"/>
              <p:cNvSpPr>
                <a:spLocks noChangeArrowheads="1"/>
              </p:cNvSpPr>
              <p:nvPr/>
            </p:nvSpPr>
            <p:spPr bwMode="auto">
              <a:xfrm>
                <a:off x="1662"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15" name="Group 263"/>
            <p:cNvGrpSpPr/>
            <p:nvPr/>
          </p:nvGrpSpPr>
          <p:grpSpPr bwMode="auto">
            <a:xfrm>
              <a:off x="2572" y="3011"/>
              <a:ext cx="323" cy="338"/>
              <a:chOff x="1930" y="2112"/>
              <a:chExt cx="268" cy="480"/>
            </a:xfrm>
          </p:grpSpPr>
          <p:sp>
            <p:nvSpPr>
              <p:cNvPr id="100452" name="Rectangle 100"/>
              <p:cNvSpPr>
                <a:spLocks noChangeArrowheads="1"/>
              </p:cNvSpPr>
              <p:nvPr/>
            </p:nvSpPr>
            <p:spPr bwMode="auto">
              <a:xfrm>
                <a:off x="1973"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14" name="Rectangle 262"/>
              <p:cNvSpPr>
                <a:spLocks noChangeArrowheads="1"/>
              </p:cNvSpPr>
              <p:nvPr/>
            </p:nvSpPr>
            <p:spPr bwMode="auto">
              <a:xfrm>
                <a:off x="1930"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17" name="Group 265"/>
            <p:cNvGrpSpPr/>
            <p:nvPr/>
          </p:nvGrpSpPr>
          <p:grpSpPr bwMode="auto">
            <a:xfrm>
              <a:off x="2895" y="3011"/>
              <a:ext cx="322" cy="338"/>
              <a:chOff x="2198" y="2112"/>
              <a:chExt cx="268" cy="480"/>
            </a:xfrm>
          </p:grpSpPr>
          <p:sp>
            <p:nvSpPr>
              <p:cNvPr id="100453" name="Rectangle 101"/>
              <p:cNvSpPr>
                <a:spLocks noChangeArrowheads="1"/>
              </p:cNvSpPr>
              <p:nvPr/>
            </p:nvSpPr>
            <p:spPr bwMode="auto">
              <a:xfrm>
                <a:off x="2241"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16" name="Rectangle 264"/>
              <p:cNvSpPr>
                <a:spLocks noChangeArrowheads="1"/>
              </p:cNvSpPr>
              <p:nvPr/>
            </p:nvSpPr>
            <p:spPr bwMode="auto">
              <a:xfrm>
                <a:off x="2198"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19" name="Group 267"/>
            <p:cNvGrpSpPr/>
            <p:nvPr/>
          </p:nvGrpSpPr>
          <p:grpSpPr bwMode="auto">
            <a:xfrm>
              <a:off x="3217" y="3011"/>
              <a:ext cx="323" cy="338"/>
              <a:chOff x="2466" y="2112"/>
              <a:chExt cx="268" cy="480"/>
            </a:xfrm>
          </p:grpSpPr>
          <p:sp>
            <p:nvSpPr>
              <p:cNvPr id="100454" name="Rectangle 102"/>
              <p:cNvSpPr>
                <a:spLocks noChangeArrowheads="1"/>
              </p:cNvSpPr>
              <p:nvPr/>
            </p:nvSpPr>
            <p:spPr bwMode="auto">
              <a:xfrm>
                <a:off x="2509"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18" name="Rectangle 266"/>
              <p:cNvSpPr>
                <a:spLocks noChangeArrowheads="1"/>
              </p:cNvSpPr>
              <p:nvPr/>
            </p:nvSpPr>
            <p:spPr bwMode="auto">
              <a:xfrm>
                <a:off x="2466"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21" name="Group 269"/>
            <p:cNvGrpSpPr/>
            <p:nvPr/>
          </p:nvGrpSpPr>
          <p:grpSpPr bwMode="auto">
            <a:xfrm>
              <a:off x="3540" y="3011"/>
              <a:ext cx="322" cy="338"/>
              <a:chOff x="2734" y="2112"/>
              <a:chExt cx="268" cy="480"/>
            </a:xfrm>
          </p:grpSpPr>
          <p:sp>
            <p:nvSpPr>
              <p:cNvPr id="100455" name="Rectangle 103"/>
              <p:cNvSpPr>
                <a:spLocks noChangeArrowheads="1"/>
              </p:cNvSpPr>
              <p:nvPr/>
            </p:nvSpPr>
            <p:spPr bwMode="auto">
              <a:xfrm>
                <a:off x="2777"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20" name="Rectangle 268"/>
              <p:cNvSpPr>
                <a:spLocks noChangeArrowheads="1"/>
              </p:cNvSpPr>
              <p:nvPr/>
            </p:nvSpPr>
            <p:spPr bwMode="auto">
              <a:xfrm>
                <a:off x="2734"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23" name="Group 271"/>
            <p:cNvGrpSpPr/>
            <p:nvPr/>
          </p:nvGrpSpPr>
          <p:grpSpPr bwMode="auto">
            <a:xfrm>
              <a:off x="3862" y="3011"/>
              <a:ext cx="322" cy="338"/>
              <a:chOff x="3002" y="2112"/>
              <a:chExt cx="268" cy="480"/>
            </a:xfrm>
          </p:grpSpPr>
          <p:sp>
            <p:nvSpPr>
              <p:cNvPr id="100456" name="Rectangle 104"/>
              <p:cNvSpPr>
                <a:spLocks noChangeArrowheads="1"/>
              </p:cNvSpPr>
              <p:nvPr/>
            </p:nvSpPr>
            <p:spPr bwMode="auto">
              <a:xfrm>
                <a:off x="3045"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11</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22" name="Rectangle 270"/>
              <p:cNvSpPr>
                <a:spLocks noChangeArrowheads="1"/>
              </p:cNvSpPr>
              <p:nvPr/>
            </p:nvSpPr>
            <p:spPr bwMode="auto">
              <a:xfrm>
                <a:off x="3002"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25" name="Group 273"/>
            <p:cNvGrpSpPr/>
            <p:nvPr/>
          </p:nvGrpSpPr>
          <p:grpSpPr bwMode="auto">
            <a:xfrm>
              <a:off x="4184" y="3011"/>
              <a:ext cx="323" cy="338"/>
              <a:chOff x="3270" y="2112"/>
              <a:chExt cx="268" cy="480"/>
            </a:xfrm>
          </p:grpSpPr>
          <p:sp>
            <p:nvSpPr>
              <p:cNvPr id="100457" name="Rectangle 105"/>
              <p:cNvSpPr>
                <a:spLocks noChangeArrowheads="1"/>
              </p:cNvSpPr>
              <p:nvPr/>
            </p:nvSpPr>
            <p:spPr bwMode="auto">
              <a:xfrm>
                <a:off x="3313"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13</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24" name="Rectangle 272"/>
              <p:cNvSpPr>
                <a:spLocks noChangeArrowheads="1"/>
              </p:cNvSpPr>
              <p:nvPr/>
            </p:nvSpPr>
            <p:spPr bwMode="auto">
              <a:xfrm>
                <a:off x="3270"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27" name="Group 275"/>
            <p:cNvGrpSpPr/>
            <p:nvPr/>
          </p:nvGrpSpPr>
          <p:grpSpPr bwMode="auto">
            <a:xfrm>
              <a:off x="4507" y="3011"/>
              <a:ext cx="322" cy="338"/>
              <a:chOff x="3538" y="2112"/>
              <a:chExt cx="268" cy="480"/>
            </a:xfrm>
          </p:grpSpPr>
          <p:sp>
            <p:nvSpPr>
              <p:cNvPr id="100458" name="Rectangle 106"/>
              <p:cNvSpPr>
                <a:spLocks noChangeArrowheads="1"/>
              </p:cNvSpPr>
              <p:nvPr/>
            </p:nvSpPr>
            <p:spPr bwMode="auto">
              <a:xfrm>
                <a:off x="3581" y="211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14</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26" name="Rectangle 274"/>
              <p:cNvSpPr>
                <a:spLocks noChangeArrowheads="1"/>
              </p:cNvSpPr>
              <p:nvPr/>
            </p:nvSpPr>
            <p:spPr bwMode="auto">
              <a:xfrm>
                <a:off x="3538" y="211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29" name="Group 277"/>
            <p:cNvGrpSpPr/>
            <p:nvPr/>
          </p:nvGrpSpPr>
          <p:grpSpPr bwMode="auto">
            <a:xfrm>
              <a:off x="251" y="3349"/>
              <a:ext cx="710" cy="337"/>
              <a:chOff x="0" y="2592"/>
              <a:chExt cx="590" cy="480"/>
            </a:xfrm>
          </p:grpSpPr>
          <p:sp>
            <p:nvSpPr>
              <p:cNvPr id="100459" name="Rectangle 107"/>
              <p:cNvSpPr>
                <a:spLocks noChangeArrowheads="1"/>
              </p:cNvSpPr>
              <p:nvPr/>
            </p:nvSpPr>
            <p:spPr bwMode="auto">
              <a:xfrm>
                <a:off x="43" y="2592"/>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kumimoji="1" lang="en-US" altLang="zh-CN" sz="1600" b="1" dirty="0" smtClean="0">
                    <a:solidFill>
                      <a:schemeClr val="tx1"/>
                    </a:solidFill>
                    <a:latin typeface="Times New Roman" panose="02020603050405020304" pitchFamily="18" charset="0"/>
                    <a:ea typeface="宋体" panose="02010600030101010101" pitchFamily="2" charset="-122"/>
                  </a:rPr>
                  <a:t>w</a:t>
                </a:r>
                <a:r>
                  <a:rPr kumimoji="1" lang="en-US" altLang="zh-CN" sz="1600" b="1" baseline="-30000" dirty="0" smtClean="0">
                    <a:solidFill>
                      <a:schemeClr val="tx1"/>
                    </a:solidFill>
                    <a:latin typeface="Times New Roman" panose="02020603050405020304" pitchFamily="18" charset="0"/>
                    <a:ea typeface="宋体" panose="02010600030101010101" pitchFamily="2" charset="-122"/>
                  </a:rPr>
                  <a:t>5</a:t>
                </a:r>
                <a:r>
                  <a:rPr kumimoji="1" lang="en-US" altLang="zh-CN" sz="1600" b="1" dirty="0" smtClean="0">
                    <a:solidFill>
                      <a:schemeClr val="tx1"/>
                    </a:solidFill>
                    <a:latin typeface="Times New Roman" panose="02020603050405020304" pitchFamily="18" charset="0"/>
                    <a:ea typeface="宋体" panose="02010600030101010101" pitchFamily="2" charset="-122"/>
                  </a:rPr>
                  <a:t>=4 </a:t>
                </a:r>
                <a:r>
                  <a:rPr kumimoji="1" lang="en-US" altLang="zh-CN" sz="1600" b="1" dirty="0">
                    <a:solidFill>
                      <a:schemeClr val="tx1"/>
                    </a:solidFill>
                    <a:latin typeface="Times New Roman" panose="02020603050405020304" pitchFamily="18" charset="0"/>
                    <a:ea typeface="宋体" panose="02010600030101010101" pitchFamily="2" charset="-122"/>
                  </a:rPr>
                  <a:t>F</a:t>
                </a:r>
                <a:r>
                  <a:rPr kumimoji="1" lang="en-US" altLang="zh-CN" sz="1600" b="1" baseline="-30000" dirty="0">
                    <a:solidFill>
                      <a:schemeClr val="tx1"/>
                    </a:solidFill>
                    <a:latin typeface="Times New Roman" panose="02020603050405020304" pitchFamily="18" charset="0"/>
                    <a:ea typeface="宋体" panose="02010600030101010101" pitchFamily="2" charset="-122"/>
                  </a:rPr>
                  <a:t>5</a:t>
                </a:r>
                <a:r>
                  <a:rPr kumimoji="1" lang="en-US" altLang="zh-CN" sz="1600" b="1" dirty="0">
                    <a:solidFill>
                      <a:schemeClr val="tx1"/>
                    </a:solidFill>
                    <a:latin typeface="Times New Roman" panose="02020603050405020304" pitchFamily="18" charset="0"/>
                    <a:ea typeface="宋体" panose="02010600030101010101" pitchFamily="2" charset="-122"/>
                  </a:rPr>
                  <a:t>=6</a:t>
                </a:r>
                <a:endParaRPr kumimoji="1" lang="en-US" altLang="zh-CN" sz="1600" b="1" dirty="0">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1600" b="1" dirty="0">
                  <a:solidFill>
                    <a:schemeClr val="tx1"/>
                  </a:solidFill>
                  <a:latin typeface="Times New Roman" panose="02020603050405020304" pitchFamily="18" charset="0"/>
                  <a:ea typeface="宋体" panose="02010600030101010101" pitchFamily="2" charset="-122"/>
                </a:endParaRPr>
              </a:p>
            </p:txBody>
          </p:sp>
          <p:sp>
            <p:nvSpPr>
              <p:cNvPr id="100628" name="Rectangle 276"/>
              <p:cNvSpPr>
                <a:spLocks noChangeArrowheads="1"/>
              </p:cNvSpPr>
              <p:nvPr/>
            </p:nvSpPr>
            <p:spPr bwMode="auto">
              <a:xfrm>
                <a:off x="0" y="2592"/>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grpSp>
          <p:nvGrpSpPr>
            <p:cNvPr id="100631" name="Group 279"/>
            <p:cNvGrpSpPr/>
            <p:nvPr/>
          </p:nvGrpSpPr>
          <p:grpSpPr bwMode="auto">
            <a:xfrm>
              <a:off x="961" y="3349"/>
              <a:ext cx="322" cy="337"/>
              <a:chOff x="590" y="2592"/>
              <a:chExt cx="268" cy="480"/>
            </a:xfrm>
          </p:grpSpPr>
          <p:sp>
            <p:nvSpPr>
              <p:cNvPr id="100460" name="Rectangle 108"/>
              <p:cNvSpPr>
                <a:spLocks noChangeArrowheads="1"/>
              </p:cNvSpPr>
              <p:nvPr/>
            </p:nvSpPr>
            <p:spPr bwMode="auto">
              <a:xfrm>
                <a:off x="633"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5</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30" name="Rectangle 278"/>
              <p:cNvSpPr>
                <a:spLocks noChangeArrowheads="1"/>
              </p:cNvSpPr>
              <p:nvPr/>
            </p:nvSpPr>
            <p:spPr bwMode="auto">
              <a:xfrm>
                <a:off x="590" y="2592"/>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33" name="Group 281"/>
            <p:cNvGrpSpPr/>
            <p:nvPr/>
          </p:nvGrpSpPr>
          <p:grpSpPr bwMode="auto">
            <a:xfrm>
              <a:off x="1283" y="3349"/>
              <a:ext cx="322" cy="337"/>
              <a:chOff x="858" y="2592"/>
              <a:chExt cx="268" cy="480"/>
            </a:xfrm>
          </p:grpSpPr>
          <p:sp>
            <p:nvSpPr>
              <p:cNvPr id="100461" name="Rectangle 109"/>
              <p:cNvSpPr>
                <a:spLocks noChangeArrowheads="1"/>
              </p:cNvSpPr>
              <p:nvPr/>
            </p:nvSpPr>
            <p:spPr bwMode="auto">
              <a:xfrm>
                <a:off x="901"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32" name="Rectangle 280"/>
              <p:cNvSpPr>
                <a:spLocks noChangeArrowheads="1"/>
              </p:cNvSpPr>
              <p:nvPr/>
            </p:nvSpPr>
            <p:spPr bwMode="auto">
              <a:xfrm>
                <a:off x="858"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35" name="Group 283"/>
            <p:cNvGrpSpPr/>
            <p:nvPr/>
          </p:nvGrpSpPr>
          <p:grpSpPr bwMode="auto">
            <a:xfrm>
              <a:off x="1605" y="3349"/>
              <a:ext cx="323" cy="337"/>
              <a:chOff x="1126" y="2592"/>
              <a:chExt cx="268" cy="480"/>
            </a:xfrm>
          </p:grpSpPr>
          <p:sp>
            <p:nvSpPr>
              <p:cNvPr id="100462" name="Rectangle 110"/>
              <p:cNvSpPr>
                <a:spLocks noChangeArrowheads="1"/>
              </p:cNvSpPr>
              <p:nvPr/>
            </p:nvSpPr>
            <p:spPr bwMode="auto">
              <a:xfrm>
                <a:off x="1169"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34" name="Rectangle 282"/>
              <p:cNvSpPr>
                <a:spLocks noChangeArrowheads="1"/>
              </p:cNvSpPr>
              <p:nvPr/>
            </p:nvSpPr>
            <p:spPr bwMode="auto">
              <a:xfrm>
                <a:off x="1126"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37" name="Group 285"/>
            <p:cNvGrpSpPr/>
            <p:nvPr/>
          </p:nvGrpSpPr>
          <p:grpSpPr bwMode="auto">
            <a:xfrm>
              <a:off x="1928" y="3349"/>
              <a:ext cx="322" cy="337"/>
              <a:chOff x="1394" y="2592"/>
              <a:chExt cx="268" cy="480"/>
            </a:xfrm>
          </p:grpSpPr>
          <p:sp>
            <p:nvSpPr>
              <p:cNvPr id="100463" name="Rectangle 111"/>
              <p:cNvSpPr>
                <a:spLocks noChangeArrowheads="1"/>
              </p:cNvSpPr>
              <p:nvPr/>
            </p:nvSpPr>
            <p:spPr bwMode="auto">
              <a:xfrm>
                <a:off x="1437"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36" name="Rectangle 284"/>
              <p:cNvSpPr>
                <a:spLocks noChangeArrowheads="1"/>
              </p:cNvSpPr>
              <p:nvPr/>
            </p:nvSpPr>
            <p:spPr bwMode="auto">
              <a:xfrm>
                <a:off x="1394"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39" name="Group 287"/>
            <p:cNvGrpSpPr/>
            <p:nvPr/>
          </p:nvGrpSpPr>
          <p:grpSpPr bwMode="auto">
            <a:xfrm>
              <a:off x="2250" y="3349"/>
              <a:ext cx="322" cy="337"/>
              <a:chOff x="1662" y="2592"/>
              <a:chExt cx="268" cy="480"/>
            </a:xfrm>
          </p:grpSpPr>
          <p:sp>
            <p:nvSpPr>
              <p:cNvPr id="100464" name="Rectangle 112"/>
              <p:cNvSpPr>
                <a:spLocks noChangeArrowheads="1"/>
              </p:cNvSpPr>
              <p:nvPr/>
            </p:nvSpPr>
            <p:spPr bwMode="auto">
              <a:xfrm>
                <a:off x="1705"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6</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38" name="Rectangle 286"/>
              <p:cNvSpPr>
                <a:spLocks noChangeArrowheads="1"/>
              </p:cNvSpPr>
              <p:nvPr/>
            </p:nvSpPr>
            <p:spPr bwMode="auto">
              <a:xfrm>
                <a:off x="1662"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41" name="Group 289"/>
            <p:cNvGrpSpPr/>
            <p:nvPr/>
          </p:nvGrpSpPr>
          <p:grpSpPr bwMode="auto">
            <a:xfrm>
              <a:off x="2572" y="3349"/>
              <a:ext cx="323" cy="337"/>
              <a:chOff x="1930" y="2592"/>
              <a:chExt cx="268" cy="480"/>
            </a:xfrm>
          </p:grpSpPr>
          <p:sp>
            <p:nvSpPr>
              <p:cNvPr id="100465" name="Rectangle 113"/>
              <p:cNvSpPr>
                <a:spLocks noChangeArrowheads="1"/>
              </p:cNvSpPr>
              <p:nvPr/>
            </p:nvSpPr>
            <p:spPr bwMode="auto">
              <a:xfrm>
                <a:off x="1973"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40" name="Rectangle 288"/>
              <p:cNvSpPr>
                <a:spLocks noChangeArrowheads="1"/>
              </p:cNvSpPr>
              <p:nvPr/>
            </p:nvSpPr>
            <p:spPr bwMode="auto">
              <a:xfrm>
                <a:off x="1930"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43" name="Group 291"/>
            <p:cNvGrpSpPr/>
            <p:nvPr/>
          </p:nvGrpSpPr>
          <p:grpSpPr bwMode="auto">
            <a:xfrm>
              <a:off x="2895" y="3349"/>
              <a:ext cx="322" cy="337"/>
              <a:chOff x="2198" y="2592"/>
              <a:chExt cx="268" cy="480"/>
            </a:xfrm>
          </p:grpSpPr>
          <p:sp>
            <p:nvSpPr>
              <p:cNvPr id="100466" name="Rectangle 114"/>
              <p:cNvSpPr>
                <a:spLocks noChangeArrowheads="1"/>
              </p:cNvSpPr>
              <p:nvPr/>
            </p:nvSpPr>
            <p:spPr bwMode="auto">
              <a:xfrm>
                <a:off x="2241"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9</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42" name="Rectangle 290"/>
              <p:cNvSpPr>
                <a:spLocks noChangeArrowheads="1"/>
              </p:cNvSpPr>
              <p:nvPr/>
            </p:nvSpPr>
            <p:spPr bwMode="auto">
              <a:xfrm>
                <a:off x="2198"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45" name="Group 293"/>
            <p:cNvGrpSpPr/>
            <p:nvPr/>
          </p:nvGrpSpPr>
          <p:grpSpPr bwMode="auto">
            <a:xfrm>
              <a:off x="3217" y="3349"/>
              <a:ext cx="323" cy="337"/>
              <a:chOff x="2466" y="2592"/>
              <a:chExt cx="268" cy="480"/>
            </a:xfrm>
          </p:grpSpPr>
          <p:sp>
            <p:nvSpPr>
              <p:cNvPr id="100467" name="Rectangle 115"/>
              <p:cNvSpPr>
                <a:spLocks noChangeArrowheads="1"/>
              </p:cNvSpPr>
              <p:nvPr/>
            </p:nvSpPr>
            <p:spPr bwMode="auto">
              <a:xfrm>
                <a:off x="2509"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dirty="0" smtClean="0">
                    <a:solidFill>
                      <a:schemeClr val="tx1"/>
                    </a:solidFill>
                    <a:latin typeface="Times New Roman" panose="02020603050405020304" pitchFamily="18" charset="0"/>
                    <a:ea typeface="宋体" panose="02010600030101010101" pitchFamily="2" charset="-122"/>
                  </a:rPr>
                  <a:t>12</a:t>
                </a:r>
                <a:endParaRPr kumimoji="1" lang="en-US" altLang="zh-CN" sz="2000" b="1" dirty="0">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dirty="0">
                  <a:solidFill>
                    <a:schemeClr val="tx1"/>
                  </a:solidFill>
                  <a:latin typeface="Times New Roman" panose="02020603050405020304" pitchFamily="18" charset="0"/>
                  <a:ea typeface="宋体" panose="02010600030101010101" pitchFamily="2" charset="-122"/>
                </a:endParaRPr>
              </a:p>
            </p:txBody>
          </p:sp>
          <p:sp>
            <p:nvSpPr>
              <p:cNvPr id="100644" name="Rectangle 292"/>
              <p:cNvSpPr>
                <a:spLocks noChangeArrowheads="1"/>
              </p:cNvSpPr>
              <p:nvPr/>
            </p:nvSpPr>
            <p:spPr bwMode="auto">
              <a:xfrm>
                <a:off x="2466"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47" name="Group 295"/>
            <p:cNvGrpSpPr/>
            <p:nvPr/>
          </p:nvGrpSpPr>
          <p:grpSpPr bwMode="auto">
            <a:xfrm>
              <a:off x="3540" y="3349"/>
              <a:ext cx="322" cy="337"/>
              <a:chOff x="2734" y="2592"/>
              <a:chExt cx="268" cy="480"/>
            </a:xfrm>
          </p:grpSpPr>
          <p:sp>
            <p:nvSpPr>
              <p:cNvPr id="100468" name="Rectangle 116"/>
              <p:cNvSpPr>
                <a:spLocks noChangeArrowheads="1"/>
              </p:cNvSpPr>
              <p:nvPr/>
            </p:nvSpPr>
            <p:spPr bwMode="auto">
              <a:xfrm>
                <a:off x="2777"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12</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46" name="Rectangle 294"/>
              <p:cNvSpPr>
                <a:spLocks noChangeArrowheads="1"/>
              </p:cNvSpPr>
              <p:nvPr/>
            </p:nvSpPr>
            <p:spPr bwMode="auto">
              <a:xfrm>
                <a:off x="2734"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49" name="Group 297"/>
            <p:cNvGrpSpPr/>
            <p:nvPr/>
          </p:nvGrpSpPr>
          <p:grpSpPr bwMode="auto">
            <a:xfrm>
              <a:off x="3862" y="3349"/>
              <a:ext cx="322" cy="337"/>
              <a:chOff x="3002" y="2592"/>
              <a:chExt cx="268" cy="480"/>
            </a:xfrm>
          </p:grpSpPr>
          <p:sp>
            <p:nvSpPr>
              <p:cNvPr id="100469" name="Rectangle 117"/>
              <p:cNvSpPr>
                <a:spLocks noChangeArrowheads="1"/>
              </p:cNvSpPr>
              <p:nvPr/>
            </p:nvSpPr>
            <p:spPr bwMode="auto">
              <a:xfrm>
                <a:off x="3045"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dirty="0" smtClean="0">
                    <a:solidFill>
                      <a:schemeClr val="tx1"/>
                    </a:solidFill>
                    <a:latin typeface="Times New Roman" panose="02020603050405020304" pitchFamily="18" charset="0"/>
                    <a:ea typeface="宋体" panose="02010600030101010101" pitchFamily="2" charset="-122"/>
                  </a:rPr>
                  <a:t>15</a:t>
                </a:r>
                <a:endParaRPr kumimoji="1" lang="en-US" altLang="zh-CN" sz="2000" b="1" dirty="0">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dirty="0">
                  <a:solidFill>
                    <a:schemeClr val="tx1"/>
                  </a:solidFill>
                  <a:latin typeface="Times New Roman" panose="02020603050405020304" pitchFamily="18" charset="0"/>
                  <a:ea typeface="宋体" panose="02010600030101010101" pitchFamily="2" charset="-122"/>
                </a:endParaRPr>
              </a:p>
            </p:txBody>
          </p:sp>
          <p:sp>
            <p:nvSpPr>
              <p:cNvPr id="100648" name="Rectangle 296"/>
              <p:cNvSpPr>
                <a:spLocks noChangeArrowheads="1"/>
              </p:cNvSpPr>
              <p:nvPr/>
            </p:nvSpPr>
            <p:spPr bwMode="auto">
              <a:xfrm>
                <a:off x="3002"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51" name="Group 299"/>
            <p:cNvGrpSpPr/>
            <p:nvPr/>
          </p:nvGrpSpPr>
          <p:grpSpPr bwMode="auto">
            <a:xfrm>
              <a:off x="4184" y="3349"/>
              <a:ext cx="323" cy="337"/>
              <a:chOff x="3270" y="2592"/>
              <a:chExt cx="268" cy="480"/>
            </a:xfrm>
          </p:grpSpPr>
          <p:sp>
            <p:nvSpPr>
              <p:cNvPr id="100470" name="Rectangle 118"/>
              <p:cNvSpPr>
                <a:spLocks noChangeArrowheads="1"/>
              </p:cNvSpPr>
              <p:nvPr/>
            </p:nvSpPr>
            <p:spPr bwMode="auto">
              <a:xfrm>
                <a:off x="3313"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15</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50" name="Rectangle 298"/>
              <p:cNvSpPr>
                <a:spLocks noChangeArrowheads="1"/>
              </p:cNvSpPr>
              <p:nvPr/>
            </p:nvSpPr>
            <p:spPr bwMode="auto">
              <a:xfrm>
                <a:off x="3270"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nvGrpSpPr>
            <p:cNvPr id="100653" name="Group 301"/>
            <p:cNvGrpSpPr/>
            <p:nvPr/>
          </p:nvGrpSpPr>
          <p:grpSpPr bwMode="auto">
            <a:xfrm>
              <a:off x="4507" y="3349"/>
              <a:ext cx="322" cy="337"/>
              <a:chOff x="3538" y="2592"/>
              <a:chExt cx="268" cy="480"/>
            </a:xfrm>
          </p:grpSpPr>
          <p:sp>
            <p:nvSpPr>
              <p:cNvPr id="100471" name="Rectangle 119"/>
              <p:cNvSpPr>
                <a:spLocks noChangeArrowheads="1"/>
              </p:cNvSpPr>
              <p:nvPr/>
            </p:nvSpPr>
            <p:spPr bwMode="auto">
              <a:xfrm>
                <a:off x="3581" y="2592"/>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15</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52" name="Rectangle 300"/>
              <p:cNvSpPr>
                <a:spLocks noChangeArrowheads="1"/>
              </p:cNvSpPr>
              <p:nvPr/>
            </p:nvSpPr>
            <p:spPr bwMode="auto">
              <a:xfrm>
                <a:off x="3538" y="2592"/>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sp>
          <p:nvSpPr>
            <p:cNvPr id="100655" name="Rectangle 303"/>
            <p:cNvSpPr>
              <a:spLocks noChangeArrowheads="1"/>
            </p:cNvSpPr>
            <p:nvPr/>
          </p:nvSpPr>
          <p:spPr bwMode="auto">
            <a:xfrm>
              <a:off x="249" y="1525"/>
              <a:ext cx="4582" cy="2162"/>
            </a:xfrm>
            <a:prstGeom prst="rect">
              <a:avLst/>
            </a:prstGeom>
            <a:noFill/>
            <a:ln w="63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endParaRPr lang="zh-CN" altLang="en-US"/>
            </a:p>
          </p:txBody>
        </p:sp>
        <p:grpSp>
          <p:nvGrpSpPr>
            <p:cNvPr id="100662" name="Group 310"/>
            <p:cNvGrpSpPr/>
            <p:nvPr/>
          </p:nvGrpSpPr>
          <p:grpSpPr bwMode="auto">
            <a:xfrm>
              <a:off x="1927" y="1864"/>
              <a:ext cx="323" cy="270"/>
              <a:chOff x="1126" y="480"/>
              <a:chExt cx="268" cy="384"/>
            </a:xfrm>
          </p:grpSpPr>
          <p:sp>
            <p:nvSpPr>
              <p:cNvPr id="100663" name="Rectangle 311"/>
              <p:cNvSpPr>
                <a:spLocks noChangeArrowheads="1"/>
              </p:cNvSpPr>
              <p:nvPr/>
            </p:nvSpPr>
            <p:spPr bwMode="auto">
              <a:xfrm>
                <a:off x="116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kumimoji="1" lang="en-US" altLang="zh-CN" sz="2000" b="1">
                    <a:solidFill>
                      <a:schemeClr val="tx1"/>
                    </a:solidFill>
                    <a:latin typeface="Times New Roman" panose="02020603050405020304" pitchFamily="18" charset="0"/>
                    <a:ea typeface="宋体" panose="02010600030101010101" pitchFamily="2" charset="-122"/>
                  </a:rPr>
                  <a:t>0</a:t>
                </a:r>
                <a:endParaRPr kumimoji="1" lang="en-US" altLang="zh-CN" sz="2000" b="1">
                  <a:solidFill>
                    <a:schemeClr val="tx1"/>
                  </a:solidFill>
                  <a:latin typeface="Times New Roman" panose="02020603050405020304" pitchFamily="18" charset="0"/>
                  <a:ea typeface="宋体" panose="02010600030101010101" pitchFamily="2" charset="-122"/>
                </a:endParaRPr>
              </a:p>
              <a:p>
                <a:pPr algn="just" eaLnBrk="0" hangingPunct="0"/>
                <a:endParaRPr kumimoji="1" lang="en-US" altLang="zh-CN" sz="2000" b="1">
                  <a:solidFill>
                    <a:schemeClr val="tx1"/>
                  </a:solidFill>
                  <a:latin typeface="Times New Roman" panose="02020603050405020304" pitchFamily="18" charset="0"/>
                  <a:ea typeface="宋体" panose="02010600030101010101" pitchFamily="2" charset="-122"/>
                </a:endParaRPr>
              </a:p>
            </p:txBody>
          </p:sp>
          <p:sp>
            <p:nvSpPr>
              <p:cNvPr id="100664" name="Rectangle 312"/>
              <p:cNvSpPr>
                <a:spLocks noChangeArrowheads="1"/>
              </p:cNvSpPr>
              <p:nvPr/>
            </p:nvSpPr>
            <p:spPr bwMode="auto">
              <a:xfrm>
                <a:off x="112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endParaRPr lang="zh-CN" altLang="en-US"/>
              </a:p>
            </p:txBody>
          </p:sp>
        </p:grpSp>
      </p:grpSp>
      <p:sp>
        <p:nvSpPr>
          <p:cNvPr id="300" name="Text Box 5"/>
          <p:cNvSpPr txBox="1">
            <a:spLocks noChangeArrowheads="1"/>
          </p:cNvSpPr>
          <p:nvPr/>
        </p:nvSpPr>
        <p:spPr bwMode="auto">
          <a:xfrm>
            <a:off x="1547813" y="183891"/>
            <a:ext cx="604867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第</a:t>
            </a:r>
            <a:r>
              <a:rPr kumimoji="1" lang="zh-CN" altLang="en-US" sz="3600" b="1" dirty="0">
                <a:solidFill>
                  <a:schemeClr val="bg1"/>
                </a:solidFill>
                <a:latin typeface="黑体" panose="02010609060101010101" pitchFamily="49" charset="-122"/>
                <a:ea typeface="黑体" panose="02010609060101010101" pitchFamily="49" charset="-122"/>
                <a:sym typeface="+mn-ea"/>
              </a:rPr>
              <a:t>四</a:t>
            </a:r>
            <a:r>
              <a:rPr kumimoji="1" lang="en-US" altLang="zh-CN" sz="3600" b="1" dirty="0">
                <a:solidFill>
                  <a:schemeClr val="bg1"/>
                </a:solidFill>
                <a:latin typeface="黑体" panose="02010609060101010101" pitchFamily="49" charset="-122"/>
                <a:ea typeface="黑体" panose="02010609060101010101" pitchFamily="49" charset="-122"/>
                <a:sym typeface="+mn-ea"/>
              </a:rPr>
              <a:t>步 填表</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ChangeArrowheads="1"/>
          </p:cNvSpPr>
          <p:nvPr/>
        </p:nvSpPr>
        <p:spPr bwMode="auto">
          <a:xfrm>
            <a:off x="3271838" y="321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99331" name="Object 3"/>
          <p:cNvGraphicFramePr>
            <a:graphicFrameLocks noChangeAspect="1"/>
          </p:cNvGraphicFramePr>
          <p:nvPr/>
        </p:nvGraphicFramePr>
        <p:xfrm>
          <a:off x="1028065" y="4203065"/>
          <a:ext cx="6163310" cy="1217295"/>
        </p:xfrm>
        <a:graphic>
          <a:graphicData uri="http://schemas.openxmlformats.org/presentationml/2006/ole">
            <mc:AlternateContent xmlns:mc="http://schemas.openxmlformats.org/markup-compatibility/2006">
              <mc:Choice xmlns:v="urn:schemas-microsoft-com:vml" Requires="v">
                <p:oleObj spid="_x0000_s267284" name="" r:id="rId1" imgW="2616200" imgH="482600" progId="Equation.DSMT4">
                  <p:embed/>
                </p:oleObj>
              </mc:Choice>
              <mc:Fallback>
                <p:oleObj name="" r:id="rId1" imgW="2616200" imgH="482600" progId="Equation.DSMT4">
                  <p:embed/>
                  <p:pic>
                    <p:nvPicPr>
                      <p:cNvPr id="0" name="图片 267283"/>
                      <p:cNvPicPr>
                        <a:picLocks noChangeAspect="1" noChangeArrowheads="1"/>
                      </p:cNvPicPr>
                      <p:nvPr/>
                    </p:nvPicPr>
                    <p:blipFill>
                      <a:blip r:embed="rId2"/>
                      <a:srcRect/>
                      <a:stretch>
                        <a:fillRect/>
                      </a:stretch>
                    </p:blipFill>
                    <p:spPr bwMode="auto">
                      <a:xfrm>
                        <a:off x="1028065" y="4203065"/>
                        <a:ext cx="6163310" cy="1217295"/>
                      </a:xfrm>
                      <a:prstGeom prst="rect">
                        <a:avLst/>
                      </a:prstGeom>
                      <a:noFill/>
                    </p:spPr>
                  </p:pic>
                </p:oleObj>
              </mc:Fallback>
            </mc:AlternateContent>
          </a:graphicData>
        </a:graphic>
      </p:graphicFrame>
      <p:sp>
        <p:nvSpPr>
          <p:cNvPr id="6" name="Text Box 5"/>
          <p:cNvSpPr txBox="1">
            <a:spLocks noChangeArrowheads="1"/>
          </p:cNvSpPr>
          <p:nvPr/>
        </p:nvSpPr>
        <p:spPr bwMode="auto">
          <a:xfrm>
            <a:off x="1547178" y="152141"/>
            <a:ext cx="604867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第</a:t>
            </a:r>
            <a:r>
              <a:rPr kumimoji="1" lang="zh-CN" altLang="en-US" sz="3600" b="1" dirty="0">
                <a:solidFill>
                  <a:schemeClr val="bg1"/>
                </a:solidFill>
                <a:latin typeface="黑体" panose="02010609060101010101" pitchFamily="49" charset="-122"/>
                <a:ea typeface="黑体" panose="02010609060101010101" pitchFamily="49" charset="-122"/>
                <a:sym typeface="+mn-ea"/>
              </a:rPr>
              <a:t>五</a:t>
            </a:r>
            <a:r>
              <a:rPr kumimoji="1" lang="en-US" altLang="zh-CN" sz="3600" b="1" dirty="0">
                <a:solidFill>
                  <a:schemeClr val="bg1"/>
                </a:solidFill>
                <a:latin typeface="黑体" panose="02010609060101010101" pitchFamily="49" charset="-122"/>
                <a:ea typeface="黑体" panose="02010609060101010101" pitchFamily="49" charset="-122"/>
                <a:sym typeface="+mn-ea"/>
              </a:rPr>
              <a:t>步 求最优解</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59746" name="Text Box 2"/>
          <p:cNvSpPr txBox="1">
            <a:spLocks noChangeArrowheads="1"/>
          </p:cNvSpPr>
          <p:nvPr/>
        </p:nvSpPr>
        <p:spPr bwMode="auto">
          <a:xfrm>
            <a:off x="251460" y="1271905"/>
            <a:ext cx="8640763" cy="2009775"/>
          </a:xfrm>
          <a:prstGeom prst="rect">
            <a:avLst/>
          </a:prstGeom>
          <a:noFill/>
          <a:ln w="38100" algn="ctr">
            <a:noFill/>
            <a:miter lim="800000"/>
          </a:ln>
          <a:effectLst/>
        </p:spPr>
        <p:txBody>
          <a:bodyPr>
            <a:spAutoFit/>
          </a:bodyPr>
          <a:p>
            <a:pPr>
              <a:lnSpc>
                <a:spcPct val="130000"/>
              </a:lnSpc>
            </a:pPr>
            <a:r>
              <a:rPr lang="zh-CN" altLang="en-US" sz="2400" b="1" dirty="0">
                <a:latin typeface="宋体" panose="02010600030101010101" pitchFamily="2" charset="-122"/>
                <a:cs typeface="Times New Roman" panose="02020603050405020304" pitchFamily="18" charset="0"/>
              </a:rPr>
              <a:t>当</a:t>
            </a:r>
            <a:r>
              <a:rPr lang="en-US" altLang="zh-CN" sz="2400" b="1" i="1" dirty="0">
                <a:latin typeface="宋体" panose="02010600030101010101" pitchFamily="2" charset="-122"/>
                <a:cs typeface="Times New Roman" panose="02020603050405020304" pitchFamily="18" charset="0"/>
              </a:rPr>
              <a:t>F</a:t>
            </a:r>
            <a:r>
              <a:rPr lang="zh-CN" altLang="en-US" sz="2400" b="1" dirty="0">
                <a:latin typeface="宋体" panose="02010600030101010101" pitchFamily="2" charset="-122"/>
                <a:cs typeface="Times New Roman" panose="02020603050405020304" pitchFamily="18" charset="0"/>
              </a:rPr>
              <a:t>值确定后，推导出</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的过程十分简单</a:t>
            </a:r>
            <a:endParaRPr lang="zh-CN" altLang="en-US" sz="2400" b="1" dirty="0">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若</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-1,</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（此时一定有</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)&gt;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-1,</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），表示表示选取了物品</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，对应的</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置为</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，否则没有选取物品</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，对应的</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置为</a:t>
            </a:r>
            <a:r>
              <a:rPr lang="en-US" altLang="zh-CN" sz="2400" b="1" dirty="0">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85725" y="1152525"/>
            <a:ext cx="9017635" cy="2676525"/>
          </a:xfrm>
          <a:prstGeom prst="rect">
            <a:avLst/>
          </a:prstGeom>
          <a:noFill/>
          <a:ln w="38100" algn="ctr">
            <a:noFill/>
            <a:miter lim="800000"/>
          </a:ln>
          <a:effectLst/>
        </p:spPr>
        <p:txBody>
          <a:bodyPr wrap="square">
            <a:spAutoFit/>
          </a:bodyPr>
          <a:lstStyle/>
          <a:p>
            <a:r>
              <a:rPr lang="zh-CN" altLang="en-US" sz="2400" b="1" dirty="0">
                <a:latin typeface="宋体" panose="02010600030101010101" pitchFamily="2" charset="-122"/>
                <a:cs typeface="Times New Roman" panose="02020603050405020304" pitchFamily="18" charset="0"/>
              </a:rPr>
              <a:t>回推求最优解的过程如下：</a:t>
            </a:r>
            <a:endParaRPr lang="zh-CN" altLang="en-US" sz="2400" b="1" dirty="0">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C</a:t>
            </a:r>
            <a:r>
              <a:rPr lang="en-US" altLang="zh-CN" sz="2400" b="1" dirty="0">
                <a:latin typeface="宋体" panose="02010600030101010101" pitchFamily="2" charset="-122"/>
                <a:cs typeface="Times New Roman" panose="02020603050405020304" pitchFamily="18" charset="0"/>
              </a:rPr>
              <a:t>=10</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=5</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(5,10)≠</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(4,10)</a:t>
            </a:r>
            <a:r>
              <a:rPr lang="zh-CN" altLang="en-US" sz="2400" b="1" dirty="0">
                <a:latin typeface="宋体" panose="02010600030101010101" pitchFamily="2" charset="-122"/>
                <a:cs typeface="Times New Roman" panose="02020603050405020304" pitchFamily="18" charset="0"/>
              </a:rPr>
              <a:t>，取</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5</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baseline="-25000" dirty="0" err="1">
                <a:latin typeface="宋体" panose="02010600030101010101" pitchFamily="2" charset="-122"/>
                <a:cs typeface="Times New Roman" panose="02020603050405020304" pitchFamily="18" charset="0"/>
              </a:rPr>
              <a:t>5</a:t>
            </a:r>
            <a:r>
              <a:rPr lang="en-US" altLang="zh-CN" sz="2400" b="1" dirty="0">
                <a:latin typeface="宋体" panose="02010600030101010101" pitchFamily="2" charset="-122"/>
                <a:cs typeface="Times New Roman" panose="02020603050405020304" pitchFamily="18" charset="0"/>
              </a:rPr>
              <a:t>=6</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=4</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(4,6)=</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(3,6)</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=3</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(3,6)=</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(2,6)</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(2,6)≠</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(1,6)</a:t>
            </a:r>
            <a:r>
              <a:rPr lang="zh-CN" altLang="en-US" sz="2400" b="1" dirty="0">
                <a:latin typeface="宋体" panose="02010600030101010101" pitchFamily="2" charset="-122"/>
                <a:cs typeface="Times New Roman" panose="02020603050405020304" pitchFamily="18" charset="0"/>
              </a:rPr>
              <a:t>，取</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=4</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3</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(1,6)≠</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(0,6)</a:t>
            </a:r>
            <a:r>
              <a:rPr lang="zh-CN" altLang="en-US" sz="2400" b="1" dirty="0">
                <a:latin typeface="宋体" panose="02010600030101010101" pitchFamily="2" charset="-122"/>
                <a:cs typeface="Times New Roman" panose="02020603050405020304" pitchFamily="18" charset="0"/>
              </a:rPr>
              <a:t>，取</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　　最后得到</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为（</a:t>
            </a:r>
            <a:r>
              <a:rPr lang="en-US" altLang="zh-CN" sz="2400" b="1" dirty="0">
                <a:latin typeface="宋体" panose="02010600030101010101" pitchFamily="2" charset="-122"/>
                <a:cs typeface="Times New Roman" panose="02020603050405020304" pitchFamily="18" charset="0"/>
              </a:rPr>
              <a:t>1,1,0,0,1</a:t>
            </a:r>
            <a:r>
              <a:rPr lang="zh-CN" altLang="en-US" sz="2400" b="1" dirty="0">
                <a:latin typeface="宋体" panose="02010600030101010101" pitchFamily="2" charset="-122"/>
                <a:cs typeface="Times New Roman" panose="02020603050405020304" pitchFamily="18" charset="0"/>
              </a:rPr>
              <a:t>），背包装入物品总重量为</a:t>
            </a:r>
            <a:r>
              <a:rPr lang="en-US" altLang="zh-CN" sz="2400" b="1" dirty="0">
                <a:latin typeface="宋体" panose="02010600030101010101" pitchFamily="2" charset="-122"/>
                <a:cs typeface="Times New Roman" panose="02020603050405020304" pitchFamily="18" charset="0"/>
              </a:rPr>
              <a:t>8</a:t>
            </a:r>
            <a:r>
              <a:rPr lang="zh-CN" altLang="en-US" sz="2400" b="1" dirty="0">
                <a:latin typeface="宋体" panose="02010600030101010101" pitchFamily="2" charset="-122"/>
                <a:cs typeface="Times New Roman" panose="02020603050405020304" pitchFamily="18" charset="0"/>
              </a:rPr>
              <a:t>，总价值为</a:t>
            </a:r>
            <a:r>
              <a:rPr lang="en-US" altLang="zh-CN" sz="2400" b="1" dirty="0">
                <a:latin typeface="宋体" panose="02010600030101010101" pitchFamily="2" charset="-122"/>
                <a:cs typeface="Times New Roman" panose="02020603050405020304" pitchFamily="18" charset="0"/>
              </a:rPr>
              <a:t>15</a:t>
            </a:r>
            <a:r>
              <a:rPr lang="zh-CN" altLang="en-US" sz="2400" b="1" dirty="0">
                <a:latin typeface="宋体" panose="02010600030101010101" pitchFamily="2" charset="-122"/>
                <a:cs typeface="Times New Roman" panose="02020603050405020304" pitchFamily="18" charset="0"/>
              </a:rPr>
              <a:t>，图中阴影部分表示满足</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F</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-1,</a:t>
            </a:r>
            <a:r>
              <a:rPr lang="en-US" altLang="zh-CN" sz="2400" b="1" i="1" dirty="0" err="1">
                <a:latin typeface="宋体" panose="02010600030101010101" pitchFamily="2" charset="-122"/>
                <a:cs typeface="Times New Roman" panose="02020603050405020304" pitchFamily="18" charset="0"/>
              </a:rPr>
              <a:t>r</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条件。</a:t>
            </a:r>
            <a:endParaRPr lang="zh-CN" altLang="en-US" sz="2400" b="1" dirty="0">
              <a:latin typeface="宋体" panose="02010600030101010101" pitchFamily="2" charset="-122"/>
              <a:cs typeface="Times New Roman" panose="02020603050405020304" pitchFamily="18" charset="0"/>
            </a:endParaRPr>
          </a:p>
        </p:txBody>
      </p:sp>
      <p:pic>
        <p:nvPicPr>
          <p:cNvPr id="153603" name="Picture 3"/>
          <p:cNvPicPr>
            <a:picLocks noChangeAspect="1" noChangeArrowheads="1"/>
          </p:cNvPicPr>
          <p:nvPr/>
        </p:nvPicPr>
        <p:blipFill>
          <a:blip r:embed="rId1"/>
          <a:srcRect/>
          <a:stretch>
            <a:fillRect/>
          </a:stretch>
        </p:blipFill>
        <p:spPr bwMode="auto">
          <a:xfrm>
            <a:off x="1173480" y="3850005"/>
            <a:ext cx="6595110" cy="2990215"/>
          </a:xfrm>
          <a:prstGeom prst="rect">
            <a:avLst/>
          </a:prstGeom>
          <a:noFill/>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91160" y="1758315"/>
            <a:ext cx="7535545"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400" b="1" dirty="0">
                <a:solidFill>
                  <a:schemeClr val="tx1"/>
                </a:solidFill>
                <a:latin typeface="宋体" panose="02010600030101010101" pitchFamily="2" charset="-122"/>
                <a:ea typeface="宋体" panose="02010600030101010101" pitchFamily="2" charset="-122"/>
              </a:rPr>
              <a:t>设</a:t>
            </a:r>
            <a:r>
              <a:rPr kumimoji="1" lang="en-US" altLang="zh-CN" sz="2400" b="1" dirty="0">
                <a:solidFill>
                  <a:schemeClr val="tx1"/>
                </a:solidFill>
                <a:latin typeface="Times New Roman" panose="02020603050405020304" pitchFamily="18" charset="0"/>
                <a:ea typeface="宋体" panose="02010600030101010101" pitchFamily="2" charset="-122"/>
              </a:rPr>
              <a:t>n</a:t>
            </a:r>
            <a:r>
              <a:rPr kumimoji="1" lang="zh-CN" altLang="en-US" sz="2400" b="1" dirty="0">
                <a:solidFill>
                  <a:schemeClr val="tx1"/>
                </a:solidFill>
                <a:latin typeface="宋体" panose="02010600030101010101" pitchFamily="2" charset="-122"/>
                <a:ea typeface="宋体" panose="02010600030101010101" pitchFamily="2" charset="-122"/>
              </a:rPr>
              <a:t>个物品的重量存储在数组</a:t>
            </a:r>
            <a:r>
              <a:rPr kumimoji="1" lang="en-US" altLang="zh-CN" sz="2400" b="1" dirty="0">
                <a:solidFill>
                  <a:schemeClr val="tx1"/>
                </a:solidFill>
                <a:latin typeface="Times New Roman" panose="02020603050405020304" pitchFamily="18" charset="0"/>
                <a:ea typeface="宋体" panose="02010600030101010101" pitchFamily="2" charset="-122"/>
              </a:rPr>
              <a:t>w[n]</a:t>
            </a:r>
            <a:r>
              <a:rPr kumimoji="1" lang="zh-CN" altLang="en-US" sz="2400" b="1" dirty="0">
                <a:solidFill>
                  <a:schemeClr val="tx1"/>
                </a:solidFill>
                <a:latin typeface="宋体" panose="02010600030101010101" pitchFamily="2" charset="-122"/>
                <a:ea typeface="宋体" panose="02010600030101010101" pitchFamily="2" charset="-122"/>
              </a:rPr>
              <a:t>中，价值存储在数组</a:t>
            </a:r>
            <a:r>
              <a:rPr kumimoji="1" lang="en-US" altLang="zh-CN" sz="2400" b="1" dirty="0">
                <a:solidFill>
                  <a:schemeClr val="tx1"/>
                </a:solidFill>
                <a:latin typeface="Times New Roman" panose="02020603050405020304" pitchFamily="18" charset="0"/>
                <a:ea typeface="宋体" panose="02010600030101010101" pitchFamily="2" charset="-122"/>
              </a:rPr>
              <a:t>F[n]</a:t>
            </a:r>
            <a:r>
              <a:rPr kumimoji="1" lang="zh-CN" altLang="en-US" sz="2400" b="1" dirty="0">
                <a:solidFill>
                  <a:schemeClr val="tx1"/>
                </a:solidFill>
                <a:latin typeface="宋体" panose="02010600030101010101" pitchFamily="2" charset="-122"/>
                <a:ea typeface="宋体" panose="02010600030101010101" pitchFamily="2" charset="-122"/>
              </a:rPr>
              <a:t>中，背包容量为</a:t>
            </a:r>
            <a:r>
              <a:rPr kumimoji="1" lang="en-US" altLang="zh-CN" sz="2400" b="1" dirty="0">
                <a:solidFill>
                  <a:schemeClr val="tx1"/>
                </a:solidFill>
                <a:latin typeface="Times New Roman" panose="02020603050405020304" pitchFamily="18" charset="0"/>
                <a:ea typeface="宋体" panose="02010600030101010101" pitchFamily="2" charset="-122"/>
              </a:rPr>
              <a:t>C</a:t>
            </a:r>
            <a:r>
              <a:rPr kumimoji="1" lang="zh-CN" altLang="en-US" sz="2400" b="1" dirty="0">
                <a:solidFill>
                  <a:schemeClr val="tx1"/>
                </a:solidFill>
                <a:latin typeface="宋体" panose="02010600030101010101" pitchFamily="2" charset="-122"/>
                <a:ea typeface="宋体" panose="02010600030101010101" pitchFamily="2" charset="-122"/>
              </a:rPr>
              <a:t>，数组</a:t>
            </a:r>
            <a:r>
              <a:rPr kumimoji="1" lang="en-US" altLang="zh-CN" sz="2400" b="1" dirty="0">
                <a:solidFill>
                  <a:schemeClr val="tx1"/>
                </a:solidFill>
                <a:latin typeface="Times New Roman" panose="02020603050405020304" pitchFamily="18" charset="0"/>
                <a:ea typeface="宋体" panose="02010600030101010101" pitchFamily="2" charset="-122"/>
              </a:rPr>
              <a:t>F[n+1][C+1]</a:t>
            </a:r>
            <a:r>
              <a:rPr kumimoji="1" lang="zh-CN" altLang="en-US" sz="2400" b="1" dirty="0">
                <a:solidFill>
                  <a:schemeClr val="tx1"/>
                </a:solidFill>
                <a:latin typeface="宋体" panose="02010600030101010101" pitchFamily="2" charset="-122"/>
                <a:ea typeface="宋体" panose="02010600030101010101" pitchFamily="2" charset="-122"/>
              </a:rPr>
              <a:t>存放迭代结果，其中</a:t>
            </a:r>
            <a:r>
              <a:rPr kumimoji="1" lang="en-US" altLang="zh-CN" sz="2400" b="1" dirty="0">
                <a:solidFill>
                  <a:schemeClr val="tx1"/>
                </a:solidFill>
                <a:latin typeface="Times New Roman" panose="02020603050405020304" pitchFamily="18" charset="0"/>
                <a:ea typeface="宋体" panose="02010600030101010101" pitchFamily="2" charset="-122"/>
              </a:rPr>
              <a:t>F[i][j]</a:t>
            </a:r>
            <a:r>
              <a:rPr kumimoji="1" lang="zh-CN" altLang="en-US" sz="2400" b="1" dirty="0">
                <a:solidFill>
                  <a:schemeClr val="tx1"/>
                </a:solidFill>
                <a:latin typeface="宋体" panose="02010600030101010101" pitchFamily="2" charset="-122"/>
                <a:ea typeface="宋体" panose="02010600030101010101" pitchFamily="2" charset="-122"/>
              </a:rPr>
              <a:t>表示前</a:t>
            </a:r>
            <a:r>
              <a:rPr kumimoji="1" lang="en-US" altLang="zh-CN" sz="2400" b="1" dirty="0">
                <a:solidFill>
                  <a:schemeClr val="tx1"/>
                </a:solidFill>
                <a:latin typeface="Times New Roman" panose="02020603050405020304" pitchFamily="18" charset="0"/>
                <a:ea typeface="宋体" panose="02010600030101010101" pitchFamily="2" charset="-122"/>
              </a:rPr>
              <a:t>i</a:t>
            </a:r>
            <a:r>
              <a:rPr kumimoji="1" lang="zh-CN" altLang="en-US" sz="2400" b="1" dirty="0">
                <a:solidFill>
                  <a:schemeClr val="tx1"/>
                </a:solidFill>
                <a:latin typeface="宋体" panose="02010600030101010101" pitchFamily="2" charset="-122"/>
                <a:ea typeface="宋体" panose="02010600030101010101" pitchFamily="2" charset="-122"/>
              </a:rPr>
              <a:t>个物品装入容量为</a:t>
            </a:r>
            <a:r>
              <a:rPr kumimoji="1" lang="en-US" altLang="zh-CN" sz="2400" b="1" dirty="0">
                <a:solidFill>
                  <a:schemeClr val="tx1"/>
                </a:solidFill>
                <a:latin typeface="Times New Roman" panose="02020603050405020304" pitchFamily="18" charset="0"/>
                <a:ea typeface="宋体" panose="02010600030101010101" pitchFamily="2" charset="-122"/>
              </a:rPr>
              <a:t>j</a:t>
            </a:r>
            <a:r>
              <a:rPr kumimoji="1" lang="zh-CN" altLang="en-US" sz="2400" b="1" dirty="0">
                <a:solidFill>
                  <a:schemeClr val="tx1"/>
                </a:solidFill>
                <a:latin typeface="宋体" panose="02010600030101010101" pitchFamily="2" charset="-122"/>
                <a:ea typeface="宋体" panose="02010600030101010101" pitchFamily="2" charset="-122"/>
              </a:rPr>
              <a:t>的背包中获得的最大价值，数组</a:t>
            </a:r>
            <a:r>
              <a:rPr kumimoji="1" lang="en-US" altLang="zh-CN" sz="2400" b="1" dirty="0">
                <a:solidFill>
                  <a:schemeClr val="tx1"/>
                </a:solidFill>
                <a:latin typeface="Times New Roman" panose="02020603050405020304" pitchFamily="18" charset="0"/>
                <a:ea typeface="宋体" panose="02010600030101010101" pitchFamily="2" charset="-122"/>
              </a:rPr>
              <a:t>x[n]</a:t>
            </a:r>
            <a:r>
              <a:rPr kumimoji="1" lang="zh-CN" altLang="en-US" sz="2400" b="1" dirty="0">
                <a:solidFill>
                  <a:schemeClr val="tx1"/>
                </a:solidFill>
                <a:latin typeface="宋体" panose="02010600030101010101" pitchFamily="2" charset="-122"/>
                <a:ea typeface="宋体" panose="02010600030101010101" pitchFamily="2" charset="-122"/>
              </a:rPr>
              <a:t>存储装入背包的物品。</a:t>
            </a:r>
            <a:endParaRPr kumimoji="1" lang="zh-CN" altLang="en-US" sz="2400" b="1" dirty="0">
              <a:solidFill>
                <a:schemeClr val="tx1"/>
              </a:solidFill>
              <a:latin typeface="宋体" panose="02010600030101010101" pitchFamily="2" charset="-122"/>
              <a:ea typeface="宋体" panose="02010600030101010101" pitchFamily="2" charset="-122"/>
            </a:endParaRPr>
          </a:p>
          <a:p>
            <a:pPr algn="just">
              <a:spcBef>
                <a:spcPct val="50000"/>
              </a:spcBef>
            </a:pPr>
            <a:r>
              <a:rPr kumimoji="1" lang="zh-CN" altLang="en-US" sz="2400" b="1" dirty="0">
                <a:solidFill>
                  <a:schemeClr val="tx1"/>
                </a:solidFill>
                <a:latin typeface="宋体" panose="02010600030101010101" pitchFamily="2" charset="-122"/>
                <a:ea typeface="宋体" panose="02010600030101010101" pitchFamily="2" charset="-122"/>
              </a:rPr>
              <a:t>动态规划法求解</a:t>
            </a:r>
            <a:r>
              <a:rPr kumimoji="1" lang="en-US" altLang="zh-CN" sz="2400" b="1" dirty="0">
                <a:solidFill>
                  <a:schemeClr val="tx1"/>
                </a:solidFill>
                <a:latin typeface="Times New Roman" panose="02020603050405020304" pitchFamily="18" charset="0"/>
                <a:ea typeface="宋体" panose="02010600030101010101" pitchFamily="2" charset="-122"/>
              </a:rPr>
              <a:t>0/1</a:t>
            </a:r>
            <a:r>
              <a:rPr kumimoji="1" lang="zh-CN" altLang="en-US" sz="2400" b="1" dirty="0">
                <a:solidFill>
                  <a:schemeClr val="tx1"/>
                </a:solidFill>
                <a:latin typeface="宋体" panose="02010600030101010101" pitchFamily="2" charset="-122"/>
                <a:ea typeface="宋体" panose="02010600030101010101" pitchFamily="2" charset="-122"/>
              </a:rPr>
              <a:t>背包问题的算法如下：</a:t>
            </a:r>
            <a:r>
              <a:rPr kumimoji="1" lang="zh-CN" altLang="en-US" sz="2400" b="1" dirty="0">
                <a:solidFill>
                  <a:schemeClr val="tx1"/>
                </a:solidFill>
                <a:latin typeface="Times New Roman" panose="02020603050405020304" pitchFamily="18" charset="0"/>
                <a:ea typeface="宋体" panose="02010600030101010101" pitchFamily="2" charset="-122"/>
              </a:rPr>
              <a:t> </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 name="Text Box 5"/>
          <p:cNvSpPr txBox="1">
            <a:spLocks noChangeArrowheads="1"/>
          </p:cNvSpPr>
          <p:nvPr/>
        </p:nvSpPr>
        <p:spPr bwMode="auto">
          <a:xfrm>
            <a:off x="53340" y="294381"/>
            <a:ext cx="9036496"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求解0/1背包问题的动态规划算法</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5" name="Text Box 9"/>
          <p:cNvSpPr txBox="1">
            <a:spLocks noChangeArrowheads="1"/>
          </p:cNvSpPr>
          <p:nvPr/>
        </p:nvSpPr>
        <p:spPr bwMode="auto">
          <a:xfrm>
            <a:off x="76200" y="78740"/>
            <a:ext cx="8995410" cy="6573520"/>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p>
            <a:pPr eaLnBrk="0" hangingPunct="0">
              <a:spcAft>
                <a:spcPts val="775"/>
              </a:spcAft>
            </a:pPr>
            <a:r>
              <a:rPr lang="en-US" altLang="zh-CN" sz="2400" b="1" dirty="0" err="1">
                <a:latin typeface="Times New Roman" panose="02020603050405020304" pitchFamily="18" charset="0"/>
                <a:ea typeface="楷体" panose="02010609060101010101" pitchFamily="49" charset="-122"/>
                <a:sym typeface="+mn-ea"/>
              </a:rPr>
              <a:t>int</a:t>
            </a:r>
            <a:r>
              <a:rPr lang="en-US" altLang="zh-CN" sz="2400" b="1" dirty="0">
                <a:latin typeface="Times New Roman" panose="02020603050405020304" pitchFamily="18" charset="0"/>
                <a:ea typeface="楷体" panose="02010609060101010101" pitchFamily="49" charset="-122"/>
                <a:sym typeface="+mn-ea"/>
              </a:rPr>
              <a:t> </a:t>
            </a:r>
            <a:r>
              <a:rPr lang="en-US" altLang="zh-CN" sz="2400" b="1" dirty="0">
                <a:solidFill>
                  <a:srgbClr val="CC0099"/>
                </a:solidFill>
                <a:latin typeface="Times New Roman" panose="02020603050405020304" pitchFamily="18" charset="0"/>
                <a:ea typeface="楷体" panose="02010609060101010101" pitchFamily="49" charset="-122"/>
                <a:sym typeface="+mn-ea"/>
              </a:rPr>
              <a:t>knap</a:t>
            </a:r>
            <a:r>
              <a:rPr lang="en-US" altLang="zh-CN" sz="2400" b="1" dirty="0">
                <a:latin typeface="Times New Roman" panose="02020603050405020304" pitchFamily="18" charset="0"/>
                <a:ea typeface="楷体" panose="02010609060101010101" pitchFamily="49" charset="-122"/>
                <a:sym typeface="+mn-ea"/>
              </a:rPr>
              <a:t>(</a:t>
            </a:r>
            <a:r>
              <a:rPr lang="en-US" altLang="zh-CN" sz="2400" b="1" dirty="0" err="1">
                <a:latin typeface="Times New Roman" panose="02020603050405020304" pitchFamily="18" charset="0"/>
                <a:ea typeface="楷体" panose="02010609060101010101" pitchFamily="49" charset="-122"/>
                <a:sym typeface="+mn-ea"/>
              </a:rPr>
              <a:t>int</a:t>
            </a:r>
            <a:r>
              <a:rPr lang="en-US" altLang="zh-CN" sz="2400" b="1" dirty="0">
                <a:latin typeface="Times New Roman" panose="02020603050405020304" pitchFamily="18" charset="0"/>
                <a:ea typeface="楷体" panose="02010609060101010101" pitchFamily="49" charset="-122"/>
                <a:sym typeface="+mn-ea"/>
              </a:rPr>
              <a:t> F[</a:t>
            </a:r>
            <a:r>
              <a:rPr lang="en-US" altLang="zh-CN" sz="2400" b="1" dirty="0" err="1">
                <a:latin typeface="Times New Roman" panose="02020603050405020304" pitchFamily="18" charset="0"/>
                <a:ea typeface="楷体" panose="02010609060101010101" pitchFamily="49" charset="-122"/>
                <a:sym typeface="+mn-ea"/>
              </a:rPr>
              <a:t>MaxN</a:t>
            </a:r>
            <a:r>
              <a:rPr lang="en-US" altLang="zh-CN" sz="2400" b="1" dirty="0">
                <a:latin typeface="Times New Roman" panose="02020603050405020304" pitchFamily="18" charset="0"/>
                <a:ea typeface="楷体" panose="02010609060101010101" pitchFamily="49" charset="-122"/>
                <a:sym typeface="+mn-ea"/>
              </a:rPr>
              <a:t>][</a:t>
            </a:r>
            <a:r>
              <a:rPr lang="en-US" altLang="zh-CN" sz="2400" b="1" dirty="0" err="1">
                <a:latin typeface="Times New Roman" panose="02020603050405020304" pitchFamily="18" charset="0"/>
                <a:ea typeface="楷体" panose="02010609060101010101" pitchFamily="49" charset="-122"/>
                <a:sym typeface="+mn-ea"/>
              </a:rPr>
              <a:t>MaxW</a:t>
            </a:r>
            <a:r>
              <a:rPr lang="en-US" altLang="zh-CN" sz="2400" b="1" dirty="0">
                <a:latin typeface="Times New Roman" panose="02020603050405020304" pitchFamily="18" charset="0"/>
                <a:ea typeface="楷体" panose="02010609060101010101" pitchFamily="49" charset="-122"/>
                <a:sym typeface="+mn-ea"/>
              </a:rPr>
              <a:t>],</a:t>
            </a:r>
            <a:r>
              <a:rPr lang="en-US" altLang="zh-CN" sz="2400" b="1" dirty="0" err="1">
                <a:latin typeface="Times New Roman" panose="02020603050405020304" pitchFamily="18" charset="0"/>
                <a:ea typeface="楷体" panose="02010609060101010101" pitchFamily="49" charset="-122"/>
                <a:sym typeface="+mn-ea"/>
              </a:rPr>
              <a:t>int</a:t>
            </a:r>
            <a:r>
              <a:rPr lang="en-US" altLang="zh-CN" sz="2400" b="1" dirty="0">
                <a:latin typeface="Times New Roman" panose="02020603050405020304" pitchFamily="18" charset="0"/>
                <a:ea typeface="楷体" panose="02010609060101010101" pitchFamily="49" charset="-122"/>
                <a:sym typeface="+mn-ea"/>
              </a:rPr>
              <a:t> w[],</a:t>
            </a:r>
            <a:r>
              <a:rPr lang="en-US" altLang="zh-CN" sz="2400" b="1" dirty="0" err="1">
                <a:latin typeface="Times New Roman" panose="02020603050405020304" pitchFamily="18" charset="0"/>
                <a:ea typeface="楷体" panose="02010609060101010101" pitchFamily="49" charset="-122"/>
                <a:sym typeface="+mn-ea"/>
              </a:rPr>
              <a:t>int</a:t>
            </a:r>
            <a:r>
              <a:rPr lang="en-US" altLang="zh-CN" sz="2400" b="1" dirty="0">
                <a:latin typeface="Times New Roman" panose="02020603050405020304" pitchFamily="18" charset="0"/>
                <a:ea typeface="楷体" panose="02010609060101010101" pitchFamily="49" charset="-122"/>
                <a:sym typeface="+mn-ea"/>
              </a:rPr>
              <a:t> v[],</a:t>
            </a:r>
            <a:r>
              <a:rPr lang="en-US" altLang="zh-CN" sz="2400" b="1" dirty="0" err="1">
                <a:latin typeface="Times New Roman" panose="02020603050405020304" pitchFamily="18" charset="0"/>
                <a:ea typeface="楷体" panose="02010609060101010101" pitchFamily="49" charset="-122"/>
                <a:sym typeface="+mn-ea"/>
              </a:rPr>
              <a:t>int</a:t>
            </a:r>
            <a:r>
              <a:rPr lang="en-US" altLang="zh-CN" sz="2400" b="1" dirty="0">
                <a:latin typeface="Times New Roman" panose="02020603050405020304" pitchFamily="18" charset="0"/>
                <a:ea typeface="楷体" panose="02010609060101010101" pitchFamily="49" charset="-122"/>
                <a:sym typeface="+mn-ea"/>
              </a:rPr>
              <a:t> </a:t>
            </a:r>
            <a:r>
              <a:rPr lang="en-US" altLang="zh-CN" sz="2400" b="1" dirty="0" err="1">
                <a:latin typeface="Times New Roman" panose="02020603050405020304" pitchFamily="18" charset="0"/>
                <a:ea typeface="楷体" panose="02010609060101010101" pitchFamily="49" charset="-122"/>
                <a:sym typeface="+mn-ea"/>
              </a:rPr>
              <a:t>C,int</a:t>
            </a:r>
            <a:r>
              <a:rPr lang="en-US" altLang="zh-CN" sz="2400" b="1" dirty="0">
                <a:latin typeface="Times New Roman" panose="02020603050405020304" pitchFamily="18" charset="0"/>
                <a:ea typeface="楷体" panose="02010609060101010101" pitchFamily="49" charset="-122"/>
                <a:sym typeface="+mn-ea"/>
              </a:rPr>
              <a:t> n)</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smtClean="0">
                <a:solidFill>
                  <a:schemeClr val="tx1"/>
                </a:solidFill>
                <a:latin typeface="Times New Roman" panose="02020603050405020304" pitchFamily="18" charset="0"/>
                <a:ea typeface="宋体" panose="02010600030101010101" pitchFamily="2" charset="-122"/>
              </a:rPr>
              <a:t>{     </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for (int i=0; i&lt;=n; i++)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rPr>
              <a:t>F[i][0]=0</a:t>
            </a:r>
            <a:r>
              <a:rPr lang="en-US" altLang="zh-CN" sz="2400" b="1" dirty="0" smtClean="0">
                <a:solidFill>
                  <a:schemeClr val="tx1"/>
                </a:solidFill>
                <a:latin typeface="Times New Roman" panose="02020603050405020304" pitchFamily="18" charset="0"/>
              </a:rPr>
              <a:t>;</a:t>
            </a: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初始化第</a:t>
            </a:r>
            <a:r>
              <a:rPr lang="en-US" altLang="zh-CN" sz="2400" b="1" dirty="0">
                <a:solidFill>
                  <a:schemeClr val="tx1"/>
                </a:solidFill>
                <a:latin typeface="Times New Roman" panose="02020603050405020304" pitchFamily="18" charset="0"/>
                <a:ea typeface="宋体" panose="02010600030101010101" pitchFamily="2" charset="-122"/>
              </a:rPr>
              <a:t>0</a:t>
            </a:r>
            <a:r>
              <a:rPr lang="zh-CN" altLang="en-US" sz="2400" b="1" dirty="0">
                <a:solidFill>
                  <a:schemeClr val="tx1"/>
                </a:solidFill>
                <a:latin typeface="Times New Roman" panose="02020603050405020304" pitchFamily="18" charset="0"/>
                <a:ea typeface="宋体" panose="02010600030101010101" pitchFamily="2" charset="-122"/>
              </a:rPr>
              <a:t>列</a:t>
            </a:r>
            <a:endParaRPr lang="zh-CN" altLang="en-US"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smtClean="0">
                <a:solidFill>
                  <a:schemeClr val="tx1"/>
                </a:solidFill>
                <a:latin typeface="Times New Roman" panose="02020603050405020304" pitchFamily="18" charset="0"/>
                <a:ea typeface="宋体" panose="02010600030101010101" pitchFamily="2" charset="-122"/>
              </a:rPr>
              <a:t>      for </a:t>
            </a:r>
            <a:r>
              <a:rPr lang="en-US" altLang="zh-CN" sz="2400" b="1" dirty="0">
                <a:solidFill>
                  <a:schemeClr val="tx1"/>
                </a:solidFill>
                <a:latin typeface="Times New Roman" panose="02020603050405020304" pitchFamily="18" charset="0"/>
                <a:ea typeface="宋体" panose="02010600030101010101" pitchFamily="2" charset="-122"/>
              </a:rPr>
              <a:t>(int r=0; r&lt;=C; r++)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rPr>
              <a:t>F[0][r]=0</a:t>
            </a:r>
            <a:r>
              <a:rPr lang="en-US" altLang="zh-CN" sz="2400" b="1" dirty="0" smtClean="0">
                <a:solidFill>
                  <a:schemeClr val="tx1"/>
                </a:solidFill>
                <a:latin typeface="Times New Roman" panose="02020603050405020304" pitchFamily="18" charset="0"/>
              </a:rPr>
              <a:t>;</a:t>
            </a: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初始化第</a:t>
            </a:r>
            <a:r>
              <a:rPr lang="en-US" altLang="zh-CN" sz="2400" b="1" dirty="0">
                <a:solidFill>
                  <a:schemeClr val="tx1"/>
                </a:solidFill>
                <a:latin typeface="Times New Roman" panose="02020603050405020304" pitchFamily="18" charset="0"/>
                <a:ea typeface="宋体" panose="02010600030101010101" pitchFamily="2" charset="-122"/>
              </a:rPr>
              <a:t>0</a:t>
            </a:r>
            <a:r>
              <a:rPr lang="zh-CN" altLang="en-US" sz="2400" b="1" dirty="0">
                <a:solidFill>
                  <a:schemeClr val="tx1"/>
                </a:solidFill>
                <a:latin typeface="Times New Roman" panose="02020603050405020304" pitchFamily="18" charset="0"/>
                <a:ea typeface="宋体" panose="02010600030101010101" pitchFamily="2" charset="-122"/>
              </a:rPr>
              <a:t>行</a:t>
            </a:r>
            <a:endParaRPr lang="zh-CN" altLang="en-US"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smtClean="0">
                <a:solidFill>
                  <a:schemeClr val="tx1"/>
                </a:solidFill>
                <a:latin typeface="Times New Roman" panose="02020603050405020304" pitchFamily="18" charset="0"/>
                <a:ea typeface="宋体" panose="02010600030101010101" pitchFamily="2" charset="-122"/>
              </a:rPr>
              <a:t>      for </a:t>
            </a:r>
            <a:r>
              <a:rPr lang="en-US" altLang="zh-CN" sz="2400" b="1" dirty="0">
                <a:solidFill>
                  <a:schemeClr val="tx1"/>
                </a:solidFill>
                <a:latin typeface="Times New Roman" panose="02020603050405020304" pitchFamily="18" charset="0"/>
                <a:ea typeface="宋体" panose="02010600030101010101" pitchFamily="2" charset="-122"/>
              </a:rPr>
              <a:t>(i=1; i&lt;=n; i++)   //</a:t>
            </a:r>
            <a:r>
              <a:rPr lang="zh-CN" altLang="en-US" sz="2400" b="1" dirty="0">
                <a:solidFill>
                  <a:schemeClr val="tx1"/>
                </a:solidFill>
                <a:latin typeface="Times New Roman" panose="02020603050405020304" pitchFamily="18" charset="0"/>
                <a:ea typeface="宋体" panose="02010600030101010101" pitchFamily="2" charset="-122"/>
              </a:rPr>
              <a:t>计算第</a:t>
            </a:r>
            <a:r>
              <a:rPr lang="en-US" altLang="zh-CN" sz="2400" b="1" dirty="0">
                <a:solidFill>
                  <a:schemeClr val="tx1"/>
                </a:solidFill>
                <a:latin typeface="Times New Roman" panose="02020603050405020304" pitchFamily="18" charset="0"/>
                <a:ea typeface="宋体" panose="02010600030101010101" pitchFamily="2" charset="-122"/>
              </a:rPr>
              <a:t>i</a:t>
            </a:r>
            <a:r>
              <a:rPr lang="zh-CN" altLang="en-US" sz="2400" b="1" dirty="0">
                <a:solidFill>
                  <a:schemeClr val="tx1"/>
                </a:solidFill>
                <a:latin typeface="Times New Roman" panose="02020603050405020304" pitchFamily="18" charset="0"/>
                <a:ea typeface="宋体" panose="02010600030101010101" pitchFamily="2" charset="-122"/>
              </a:rPr>
              <a:t>行，进行第</a:t>
            </a:r>
            <a:r>
              <a:rPr lang="en-US" altLang="zh-CN" sz="2400" b="1" dirty="0">
                <a:solidFill>
                  <a:schemeClr val="tx1"/>
                </a:solidFill>
                <a:latin typeface="Times New Roman" panose="02020603050405020304" pitchFamily="18" charset="0"/>
                <a:ea typeface="宋体" panose="02010600030101010101" pitchFamily="2" charset="-122"/>
              </a:rPr>
              <a:t>i</a:t>
            </a:r>
            <a:r>
              <a:rPr lang="zh-CN" altLang="en-US" sz="2400" b="1" dirty="0">
                <a:solidFill>
                  <a:schemeClr val="tx1"/>
                </a:solidFill>
                <a:latin typeface="Times New Roman" panose="02020603050405020304" pitchFamily="18" charset="0"/>
                <a:ea typeface="宋体" panose="02010600030101010101" pitchFamily="2" charset="-122"/>
              </a:rPr>
              <a:t>次迭代</a:t>
            </a:r>
            <a:endParaRPr lang="zh-CN" altLang="en-US"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dirty="0" smtClean="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for </a:t>
            </a:r>
            <a:r>
              <a:rPr lang="en-US" altLang="zh-CN" sz="2400" b="1" dirty="0">
                <a:solidFill>
                  <a:schemeClr val="tx1"/>
                </a:solidFill>
                <a:latin typeface="Times New Roman" panose="02020603050405020304" pitchFamily="18" charset="0"/>
                <a:ea typeface="宋体" panose="02010600030101010101" pitchFamily="2" charset="-122"/>
              </a:rPr>
              <a:t>(r=1; r&lt;=C; r++)</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if </a:t>
            </a:r>
            <a:r>
              <a:rPr lang="en-US" altLang="zh-CN" sz="2400" b="1" dirty="0">
                <a:solidFill>
                  <a:schemeClr val="tx1"/>
                </a:solidFill>
                <a:latin typeface="Times New Roman" panose="02020603050405020304" pitchFamily="18" charset="0"/>
                <a:ea typeface="宋体" panose="02010600030101010101" pitchFamily="2" charset="-122"/>
              </a:rPr>
              <a:t>(r&lt;w[i</a:t>
            </a:r>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   </a:t>
            </a:r>
            <a:endParaRPr lang="en-US" altLang="zh-CN" sz="2400" b="1" dirty="0" smtClean="0">
              <a:solidFill>
                <a:schemeClr val="tx1"/>
              </a:solidFill>
              <a:latin typeface="Times New Roman" panose="02020603050405020304" pitchFamily="18" charset="0"/>
            </a:endParaRPr>
          </a:p>
          <a:p>
            <a:pPr algn="just" eaLnBrk="0" hangingPunct="0">
              <a:lnSpc>
                <a:spcPct val="104000"/>
              </a:lnSpc>
            </a:pPr>
            <a:r>
              <a:rPr lang="en-US" altLang="zh-CN" sz="2400" b="1" dirty="0" smtClean="0">
                <a:solidFill>
                  <a:schemeClr val="tx1"/>
                </a:solidFill>
                <a:latin typeface="Times New Roman" panose="02020603050405020304" pitchFamily="18" charset="0"/>
              </a:rPr>
              <a:t>                          F[i</a:t>
            </a:r>
            <a:r>
              <a:rPr lang="en-US" altLang="zh-CN" sz="2400" b="1" dirty="0">
                <a:solidFill>
                  <a:schemeClr val="tx1"/>
                </a:solidFill>
                <a:latin typeface="Times New Roman" panose="02020603050405020304" pitchFamily="18" charset="0"/>
              </a:rPr>
              <a:t>][r]=F[i-1][r];</a:t>
            </a:r>
            <a:endParaRPr lang="en-US" altLang="zh-CN" sz="2400" b="1" dirty="0">
              <a:solidFill>
                <a:schemeClr val="tx1"/>
              </a:solidFill>
              <a:latin typeface="Times New Roman" panose="02020603050405020304" pitchFamily="18" charset="0"/>
            </a:endParaRPr>
          </a:p>
          <a:p>
            <a:pPr algn="just" eaLnBrk="0" hangingPunct="0">
              <a:lnSpc>
                <a:spcPct val="104000"/>
              </a:lnSpc>
            </a:pPr>
            <a:r>
              <a:rPr lang="en-US" altLang="zh-CN" sz="2400" b="1" dirty="0" smtClean="0">
                <a:solidFill>
                  <a:schemeClr val="tx1"/>
                </a:solidFill>
                <a:latin typeface="Times New Roman" panose="02020603050405020304" pitchFamily="18" charset="0"/>
              </a:rPr>
              <a:t>                   else </a:t>
            </a:r>
            <a:endParaRPr lang="en-US" altLang="zh-CN" sz="2400" b="1" dirty="0" smtClean="0">
              <a:solidFill>
                <a:schemeClr val="tx1"/>
              </a:solidFill>
              <a:latin typeface="Times New Roman" panose="02020603050405020304" pitchFamily="18" charset="0"/>
            </a:endParaRPr>
          </a:p>
          <a:p>
            <a:pPr algn="just" eaLnBrk="0" hangingPunct="0">
              <a:lnSpc>
                <a:spcPct val="104000"/>
              </a:lnSpc>
            </a:pPr>
            <a:r>
              <a:rPr lang="en-US" altLang="zh-CN" sz="2400" b="1" dirty="0" smtClean="0">
                <a:solidFill>
                  <a:schemeClr val="tx1"/>
                </a:solidFill>
                <a:latin typeface="Times New Roman" panose="02020603050405020304" pitchFamily="18" charset="0"/>
              </a:rPr>
              <a:t>                          F[i</a:t>
            </a:r>
            <a:r>
              <a:rPr lang="en-US" altLang="zh-CN" sz="2400" b="1" dirty="0">
                <a:solidFill>
                  <a:schemeClr val="tx1"/>
                </a:solidFill>
                <a:latin typeface="Times New Roman" panose="02020603050405020304" pitchFamily="18" charset="0"/>
              </a:rPr>
              <a:t>][r]=</a:t>
            </a:r>
            <a:r>
              <a:rPr lang="en-US" altLang="zh-CN" sz="2400" b="1" dirty="0">
                <a:solidFill>
                  <a:srgbClr val="CC0099"/>
                </a:solidFill>
                <a:latin typeface="Times New Roman" panose="02020603050405020304" pitchFamily="18" charset="0"/>
              </a:rPr>
              <a:t>max</a:t>
            </a:r>
            <a:r>
              <a:rPr lang="en-US" altLang="zh-CN" sz="2400" b="1" dirty="0">
                <a:solidFill>
                  <a:schemeClr val="tx1"/>
                </a:solidFill>
                <a:latin typeface="Times New Roman" panose="02020603050405020304" pitchFamily="18" charset="0"/>
              </a:rPr>
              <a:t>( F[i-1][r] , F[i-1][r-w[i]]+F[i] );</a:t>
            </a:r>
            <a:endParaRPr lang="en-US" altLang="zh-CN" sz="2400" b="1" dirty="0">
              <a:solidFill>
                <a:schemeClr val="tx1"/>
              </a:solidFill>
              <a:latin typeface="Times New Roman" panose="02020603050405020304" pitchFamily="18" charset="0"/>
            </a:endParaRPr>
          </a:p>
          <a:p>
            <a:pPr algn="just" eaLnBrk="0" hangingPunct="0">
              <a:lnSpc>
                <a:spcPct val="104000"/>
              </a:lnSpc>
            </a:pPr>
            <a:r>
              <a:rPr lang="en-US" altLang="zh-CN" sz="2400" b="1" dirty="0" smtClean="0">
                <a:solidFill>
                  <a:schemeClr val="tx1"/>
                </a:solidFill>
                <a:latin typeface="Times New Roman" panose="02020603050405020304" pitchFamily="18" charset="0"/>
                <a:ea typeface="宋体" panose="02010600030101010101" pitchFamily="2" charset="-122"/>
                <a:sym typeface="+mn-ea"/>
              </a:rPr>
              <a:t>       return </a:t>
            </a:r>
            <a:r>
              <a:rPr lang="en-US" altLang="zh-CN" sz="2400" b="1" dirty="0">
                <a:solidFill>
                  <a:schemeClr val="tx1"/>
                </a:solidFill>
                <a:latin typeface="Times New Roman" panose="02020603050405020304" pitchFamily="18" charset="0"/>
                <a:ea typeface="宋体" panose="02010600030101010101" pitchFamily="2" charset="-122"/>
                <a:sym typeface="+mn-ea"/>
              </a:rPr>
              <a:t>F[n][C];    //</a:t>
            </a:r>
            <a:r>
              <a:rPr lang="zh-CN" altLang="en-US" sz="2400" b="1" dirty="0">
                <a:solidFill>
                  <a:schemeClr val="tx1"/>
                </a:solidFill>
                <a:latin typeface="Times New Roman" panose="02020603050405020304" pitchFamily="18" charset="0"/>
                <a:ea typeface="宋体" panose="02010600030101010101" pitchFamily="2" charset="-122"/>
                <a:sym typeface="+mn-ea"/>
              </a:rPr>
              <a:t>返回背包取得的最大价值</a:t>
            </a:r>
            <a:endParaRPr lang="zh-CN" altLang="en-US"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r>
              <a:rPr lang="en-US" altLang="zh-CN" sz="2400" b="1" dirty="0">
                <a:solidFill>
                  <a:schemeClr val="tx1"/>
                </a:solidFill>
                <a:latin typeface="Times New Roman" panose="02020603050405020304" pitchFamily="18" charset="0"/>
                <a:ea typeface="宋体" panose="02010600030101010101" pitchFamily="2" charset="-122"/>
                <a:sym typeface="+mn-ea"/>
              </a:rPr>
              <a:t>}</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lnSpc>
                <a:spcPct val="104000"/>
              </a:lnSpc>
            </a:pPr>
            <a:endParaRPr lang="en-US" altLang="zh-CN" sz="2400" b="1" dirty="0">
              <a:solidFill>
                <a:schemeClr val="tx1"/>
              </a:solidFill>
              <a:latin typeface="Times New Roman" panose="02020603050405020304" pitchFamily="18" charset="0"/>
            </a:endParaRPr>
          </a:p>
          <a:p>
            <a:pPr algn="just" eaLnBrk="0" hangingPunct="0">
              <a:lnSpc>
                <a:spcPct val="104000"/>
              </a:lnSpc>
            </a:pPr>
            <a:endParaRPr lang="en-US" altLang="zh-CN"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385">
                                            <p:txEl>
                                              <p:pRg st="0" end="0"/>
                                            </p:txEl>
                                          </p:spTgt>
                                        </p:tgtEl>
                                        <p:attrNameLst>
                                          <p:attrName>style.visibility</p:attrName>
                                        </p:attrNameLst>
                                      </p:cBhvr>
                                      <p:to>
                                        <p:strVal val="visible"/>
                                      </p:to>
                                    </p:set>
                                    <p:animEffect transition="in" filter="blinds(horizontal)">
                                      <p:cBhvr>
                                        <p:cTn id="7" dur="500"/>
                                        <p:tgtEl>
                                          <p:spTgt spid="101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85">
                                            <p:txEl>
                                              <p:pRg st="1" end="1"/>
                                            </p:txEl>
                                          </p:spTgt>
                                        </p:tgtEl>
                                        <p:attrNameLst>
                                          <p:attrName>style.visibility</p:attrName>
                                        </p:attrNameLst>
                                      </p:cBhvr>
                                      <p:to>
                                        <p:strVal val="visible"/>
                                      </p:to>
                                    </p:set>
                                    <p:animEffect transition="in" filter="blinds(horizontal)">
                                      <p:cBhvr>
                                        <p:cTn id="12" dur="500"/>
                                        <p:tgtEl>
                                          <p:spTgt spid="101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385">
                                            <p:txEl>
                                              <p:pRg st="2" end="2"/>
                                            </p:txEl>
                                          </p:spTgt>
                                        </p:tgtEl>
                                        <p:attrNameLst>
                                          <p:attrName>style.visibility</p:attrName>
                                        </p:attrNameLst>
                                      </p:cBhvr>
                                      <p:to>
                                        <p:strVal val="visible"/>
                                      </p:to>
                                    </p:set>
                                    <p:animEffect transition="in" filter="blinds(horizontal)">
                                      <p:cBhvr>
                                        <p:cTn id="17" dur="500"/>
                                        <p:tgtEl>
                                          <p:spTgt spid="1013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385">
                                            <p:txEl>
                                              <p:pRg st="3" end="3"/>
                                            </p:txEl>
                                          </p:spTgt>
                                        </p:tgtEl>
                                        <p:attrNameLst>
                                          <p:attrName>style.visibility</p:attrName>
                                        </p:attrNameLst>
                                      </p:cBhvr>
                                      <p:to>
                                        <p:strVal val="visible"/>
                                      </p:to>
                                    </p:set>
                                    <p:animEffect transition="in" filter="blinds(horizontal)">
                                      <p:cBhvr>
                                        <p:cTn id="22" dur="500"/>
                                        <p:tgtEl>
                                          <p:spTgt spid="1013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1385">
                                            <p:txEl>
                                              <p:pRg st="4" end="4"/>
                                            </p:txEl>
                                          </p:spTgt>
                                        </p:tgtEl>
                                        <p:attrNameLst>
                                          <p:attrName>style.visibility</p:attrName>
                                        </p:attrNameLst>
                                      </p:cBhvr>
                                      <p:to>
                                        <p:strVal val="visible"/>
                                      </p:to>
                                    </p:set>
                                    <p:animEffect transition="in" filter="blinds(horizontal)">
                                      <p:cBhvr>
                                        <p:cTn id="27" dur="500"/>
                                        <p:tgtEl>
                                          <p:spTgt spid="1013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1385">
                                            <p:txEl>
                                              <p:pRg st="5" end="5"/>
                                            </p:txEl>
                                          </p:spTgt>
                                        </p:tgtEl>
                                        <p:attrNameLst>
                                          <p:attrName>style.visibility</p:attrName>
                                        </p:attrNameLst>
                                      </p:cBhvr>
                                      <p:to>
                                        <p:strVal val="visible"/>
                                      </p:to>
                                    </p:set>
                                    <p:animEffect transition="in" filter="blinds(horizontal)">
                                      <p:cBhvr>
                                        <p:cTn id="32" dur="500"/>
                                        <p:tgtEl>
                                          <p:spTgt spid="1013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1385">
                                            <p:txEl>
                                              <p:pRg st="6" end="6"/>
                                            </p:txEl>
                                          </p:spTgt>
                                        </p:tgtEl>
                                        <p:attrNameLst>
                                          <p:attrName>style.visibility</p:attrName>
                                        </p:attrNameLst>
                                      </p:cBhvr>
                                      <p:to>
                                        <p:strVal val="visible"/>
                                      </p:to>
                                    </p:set>
                                    <p:animEffect transition="in" filter="blinds(horizontal)">
                                      <p:cBhvr>
                                        <p:cTn id="37" dur="500"/>
                                        <p:tgtEl>
                                          <p:spTgt spid="10138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1385">
                                            <p:txEl>
                                              <p:pRg st="7" end="7"/>
                                            </p:txEl>
                                          </p:spTgt>
                                        </p:tgtEl>
                                        <p:attrNameLst>
                                          <p:attrName>style.visibility</p:attrName>
                                        </p:attrNameLst>
                                      </p:cBhvr>
                                      <p:to>
                                        <p:strVal val="visible"/>
                                      </p:to>
                                    </p:set>
                                    <p:animEffect transition="in" filter="blinds(horizontal)">
                                      <p:cBhvr>
                                        <p:cTn id="42" dur="500"/>
                                        <p:tgtEl>
                                          <p:spTgt spid="10138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1385">
                                            <p:txEl>
                                              <p:pRg st="8" end="8"/>
                                            </p:txEl>
                                          </p:spTgt>
                                        </p:tgtEl>
                                        <p:attrNameLst>
                                          <p:attrName>style.visibility</p:attrName>
                                        </p:attrNameLst>
                                      </p:cBhvr>
                                      <p:to>
                                        <p:strVal val="visible"/>
                                      </p:to>
                                    </p:set>
                                    <p:animEffect transition="in" filter="blinds(horizontal)">
                                      <p:cBhvr>
                                        <p:cTn id="47" dur="500"/>
                                        <p:tgtEl>
                                          <p:spTgt spid="10138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1385">
                                            <p:txEl>
                                              <p:pRg st="9" end="9"/>
                                            </p:txEl>
                                          </p:spTgt>
                                        </p:tgtEl>
                                        <p:attrNameLst>
                                          <p:attrName>style.visibility</p:attrName>
                                        </p:attrNameLst>
                                      </p:cBhvr>
                                      <p:to>
                                        <p:strVal val="visible"/>
                                      </p:to>
                                    </p:set>
                                    <p:animEffect transition="in" filter="blinds(horizontal)">
                                      <p:cBhvr>
                                        <p:cTn id="52" dur="500"/>
                                        <p:tgtEl>
                                          <p:spTgt spid="10138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1385">
                                            <p:txEl>
                                              <p:pRg st="10" end="10"/>
                                            </p:txEl>
                                          </p:spTgt>
                                        </p:tgtEl>
                                        <p:attrNameLst>
                                          <p:attrName>style.visibility</p:attrName>
                                        </p:attrNameLst>
                                      </p:cBhvr>
                                      <p:to>
                                        <p:strVal val="visible"/>
                                      </p:to>
                                    </p:set>
                                    <p:animEffect transition="in" filter="blinds(horizontal)">
                                      <p:cBhvr>
                                        <p:cTn id="57" dur="500"/>
                                        <p:tgtEl>
                                          <p:spTgt spid="10138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1385">
                                            <p:txEl>
                                              <p:pRg st="11" end="11"/>
                                            </p:txEl>
                                          </p:spTgt>
                                        </p:tgtEl>
                                        <p:attrNameLst>
                                          <p:attrName>style.visibility</p:attrName>
                                        </p:attrNameLst>
                                      </p:cBhvr>
                                      <p:to>
                                        <p:strVal val="visible"/>
                                      </p:to>
                                    </p:set>
                                    <p:animEffect transition="in" filter="blinds(horizontal)">
                                      <p:cBhvr>
                                        <p:cTn id="62" dur="500"/>
                                        <p:tgtEl>
                                          <p:spTgt spid="10138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1385">
                                            <p:txEl>
                                              <p:pRg st="12" end="12"/>
                                            </p:txEl>
                                          </p:spTgt>
                                        </p:tgtEl>
                                        <p:attrNameLst>
                                          <p:attrName>style.visibility</p:attrName>
                                        </p:attrNameLst>
                                      </p:cBhvr>
                                      <p:to>
                                        <p:strVal val="visible"/>
                                      </p:to>
                                    </p:set>
                                    <p:animEffect transition="in" filter="blinds(horizontal)">
                                      <p:cBhvr>
                                        <p:cTn id="67" dur="500"/>
                                        <p:tgtEl>
                                          <p:spTgt spid="10138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1385">
                                            <p:txEl>
                                              <p:pRg st="13" end="13"/>
                                            </p:txEl>
                                          </p:spTgt>
                                        </p:tgtEl>
                                        <p:attrNameLst>
                                          <p:attrName>style.visibility</p:attrName>
                                        </p:attrNameLst>
                                      </p:cBhvr>
                                      <p:to>
                                        <p:strVal val="visible"/>
                                      </p:to>
                                    </p:set>
                                    <p:animEffect transition="in" filter="blinds(horizontal)">
                                      <p:cBhvr>
                                        <p:cTn id="72" dur="500"/>
                                        <p:tgtEl>
                                          <p:spTgt spid="10138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395536" y="1397953"/>
            <a:ext cx="8424614"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panose="020B0604020202020204" pitchFamily="34" charset="0"/>
              <a:buChar char="•"/>
            </a:pPr>
            <a:r>
              <a:rPr lang="zh-CN" altLang="en-US" sz="2400" b="1" dirty="0">
                <a:solidFill>
                  <a:schemeClr val="tx1"/>
                </a:solidFill>
                <a:effectLst/>
                <a:latin typeface="宋体" panose="02010600030101010101" pitchFamily="2" charset="-122"/>
                <a:sym typeface="+mn-ea"/>
              </a:rPr>
              <a:t>动态递推</a:t>
            </a:r>
            <a:r>
              <a:rPr lang="en-US" altLang="zh-CN" sz="2400" b="1" dirty="0">
                <a:solidFill>
                  <a:schemeClr val="tx1"/>
                </a:solidFill>
                <a:effectLst/>
                <a:latin typeface="宋体" panose="02010600030101010101" pitchFamily="2" charset="-122"/>
                <a:sym typeface="+mn-ea"/>
              </a:rPr>
              <a:t>DP</a:t>
            </a:r>
            <a:r>
              <a:rPr lang="zh-CN" altLang="en-US" sz="2400" b="1" dirty="0">
                <a:solidFill>
                  <a:schemeClr val="tx1"/>
                </a:solidFill>
                <a:effectLst/>
                <a:latin typeface="宋体" panose="02010600030101010101" pitchFamily="2" charset="-122"/>
                <a:sym typeface="+mn-ea"/>
              </a:rPr>
              <a:t>算法：</a:t>
            </a:r>
            <a:r>
              <a:rPr lang="zh-CN" altLang="en-US" sz="2400" b="1" dirty="0">
                <a:latin typeface="宋体" panose="02010600030101010101" pitchFamily="2" charset="-122"/>
              </a:rPr>
              <a:t>采用</a:t>
            </a:r>
            <a:r>
              <a:rPr lang="zh-CN" altLang="en-US" sz="2400" b="1" dirty="0">
                <a:solidFill>
                  <a:srgbClr val="3907F1"/>
                </a:solidFill>
                <a:latin typeface="宋体" panose="02010600030101010101" pitchFamily="2" charset="-122"/>
              </a:rPr>
              <a:t>自底向上的动态规划</a:t>
            </a:r>
            <a:r>
              <a:rPr lang="zh-CN" altLang="en-US" sz="2400" b="1" dirty="0">
                <a:latin typeface="宋体" panose="02010600030101010101" pitchFamily="2" charset="-122"/>
              </a:rPr>
              <a:t>计算最优解时，首先要得到子问题的最优解，解决了子问题以后，然后才能找到问题的一个最优解，</a:t>
            </a:r>
            <a:r>
              <a:rPr lang="zh-CN" altLang="en-US" sz="2400" b="1" dirty="0">
                <a:latin typeface="宋体" panose="02010600030101010101" pitchFamily="2" charset="-122"/>
                <a:sym typeface="+mn-ea"/>
              </a:rPr>
              <a:t>必须开辟一定的空间以保存子问题的最优解</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342900" indent="-342900">
              <a:buFont typeface="Arial" panose="020B0604020202020204" pitchFamily="34" charset="0"/>
              <a:buChar char="•"/>
            </a:pPr>
            <a:r>
              <a:rPr lang="zh-CN" altLang="en-US" sz="2400" b="1" dirty="0">
                <a:solidFill>
                  <a:schemeClr val="tx1"/>
                </a:solidFill>
                <a:effectLst/>
                <a:latin typeface="宋体" panose="02010600030101010101" pitchFamily="2" charset="-122"/>
                <a:sym typeface="+mn-ea"/>
              </a:rPr>
              <a:t>备忘录</a:t>
            </a:r>
            <a:r>
              <a:rPr lang="en-US" altLang="zh-CN" sz="2400" b="1" dirty="0">
                <a:solidFill>
                  <a:schemeClr val="tx1"/>
                </a:solidFill>
                <a:effectLst/>
                <a:latin typeface="宋体" panose="02010600030101010101" pitchFamily="2" charset="-122"/>
                <a:sym typeface="+mn-ea"/>
              </a:rPr>
              <a:t>DP</a:t>
            </a:r>
            <a:r>
              <a:rPr lang="zh-CN" altLang="en-US" sz="2400" b="1" dirty="0">
                <a:solidFill>
                  <a:schemeClr val="tx1"/>
                </a:solidFill>
                <a:effectLst/>
                <a:latin typeface="宋体" panose="02010600030101010101" pitchFamily="2" charset="-122"/>
                <a:sym typeface="+mn-ea"/>
              </a:rPr>
              <a:t>算法：</a:t>
            </a:r>
            <a:r>
              <a:rPr lang="zh-CN" altLang="en-US" sz="2400" b="1" dirty="0">
                <a:latin typeface="宋体" panose="02010600030101010101" pitchFamily="2" charset="-122"/>
              </a:rPr>
              <a:t>若是采用</a:t>
            </a:r>
            <a:r>
              <a:rPr lang="zh-CN" altLang="en-US" sz="2400" b="1" dirty="0">
                <a:solidFill>
                  <a:srgbClr val="3907F1"/>
                </a:solidFill>
                <a:latin typeface="宋体" panose="02010600030101010101" pitchFamily="2" charset="-122"/>
              </a:rPr>
              <a:t>自顶向下的递归算法</a:t>
            </a:r>
            <a:r>
              <a:rPr lang="zh-CN" altLang="en-US" sz="2400" b="1" dirty="0">
                <a:latin typeface="宋体" panose="02010600030101010101" pitchFamily="2" charset="-122"/>
              </a:rPr>
              <a:t>，则需要设置一个备忘录，初始时备忘录上的各个元素加上标记</a:t>
            </a:r>
            <a:r>
              <a:rPr lang="en-US" altLang="zh-CN" sz="2400" b="1" dirty="0">
                <a:latin typeface="宋体" panose="02010600030101010101" pitchFamily="2" charset="-122"/>
              </a:rPr>
              <a:t>NULL</a:t>
            </a:r>
            <a:r>
              <a:rPr lang="zh-CN" altLang="en-US" sz="2400" b="1" dirty="0">
                <a:latin typeface="宋体" panose="02010600030101010101" pitchFamily="2" charset="-122"/>
              </a:rPr>
              <a:t>，代表未确定出来，然后使用递归求解时，每当碰见子问题为</a:t>
            </a:r>
            <a:r>
              <a:rPr lang="en-US" altLang="zh-CN" sz="2400" b="1" dirty="0">
                <a:latin typeface="宋体" panose="02010600030101010101" pitchFamily="2" charset="-122"/>
              </a:rPr>
              <a:t>NULL</a:t>
            </a:r>
            <a:r>
              <a:rPr lang="zh-CN" altLang="en-US" sz="2400" b="1" dirty="0">
                <a:latin typeface="宋体" panose="02010600030101010101" pitchFamily="2" charset="-122"/>
              </a:rPr>
              <a:t>时，则求解它，否则由备忘录中取出来（时间复杂度为常数级）。</a:t>
            </a:r>
            <a:endParaRPr lang="zh-CN" altLang="en-US" sz="2400" b="1" dirty="0">
              <a:latin typeface="宋体" panose="02010600030101010101" pitchFamily="2" charset="-122"/>
            </a:endParaRPr>
          </a:p>
        </p:txBody>
      </p:sp>
      <p:sp>
        <p:nvSpPr>
          <p:cNvPr id="3" name="Text Box 3"/>
          <p:cNvSpPr txBox="1">
            <a:spLocks noChangeArrowheads="1"/>
          </p:cNvSpPr>
          <p:nvPr/>
        </p:nvSpPr>
        <p:spPr bwMode="auto">
          <a:xfrm>
            <a:off x="105873" y="197557"/>
            <a:ext cx="8932253" cy="645160"/>
          </a:xfrm>
          <a:prstGeom prst="rect">
            <a:avLst/>
          </a:prstGeom>
          <a:noFill/>
          <a:ln>
            <a:noFill/>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p>
            <a:pPr lvl="0" algn="ctr">
              <a:defRPr/>
            </a:pPr>
            <a:r>
              <a:rPr lang="zh-CN" altLang="en-US" sz="3600" b="1" dirty="0">
                <a:solidFill>
                  <a:schemeClr val="bg1"/>
                </a:solidFill>
                <a:effectLst/>
                <a:latin typeface="黑体" panose="02010609060101010101" pitchFamily="49" charset="-122"/>
                <a:ea typeface="黑体" panose="02010609060101010101" pitchFamily="49" charset="-122"/>
                <a:sym typeface="+mn-ea"/>
              </a:rPr>
              <a:t>备忘录</a:t>
            </a:r>
            <a:r>
              <a:rPr lang="en-US" altLang="zh-CN" sz="3600" b="1" dirty="0">
                <a:solidFill>
                  <a:schemeClr val="bg1"/>
                </a:solidFill>
                <a:effectLst/>
                <a:latin typeface="黑体" panose="02010609060101010101" pitchFamily="49" charset="-122"/>
                <a:ea typeface="黑体" panose="02010609060101010101" pitchFamily="49" charset="-122"/>
                <a:sym typeface="+mn-ea"/>
              </a:rPr>
              <a:t>DP</a:t>
            </a:r>
            <a:r>
              <a:rPr lang="zh-CN" altLang="en-US" sz="3600" b="1" dirty="0">
                <a:solidFill>
                  <a:schemeClr val="bg1"/>
                </a:solidFill>
                <a:effectLst/>
                <a:latin typeface="黑体" panose="02010609060101010101" pitchFamily="49" charset="-122"/>
                <a:ea typeface="黑体" panose="02010609060101010101" pitchFamily="49" charset="-122"/>
                <a:sym typeface="+mn-ea"/>
              </a:rPr>
              <a:t>算法与动态递推</a:t>
            </a:r>
            <a:r>
              <a:rPr lang="en-US" altLang="zh-CN" sz="3600" b="1" dirty="0">
                <a:solidFill>
                  <a:schemeClr val="bg1"/>
                </a:solidFill>
                <a:effectLst/>
                <a:latin typeface="黑体" panose="02010609060101010101" pitchFamily="49" charset="-122"/>
                <a:ea typeface="黑体" panose="02010609060101010101" pitchFamily="49" charset="-122"/>
                <a:sym typeface="+mn-ea"/>
              </a:rPr>
              <a:t>DP</a:t>
            </a:r>
            <a:r>
              <a:rPr lang="zh-CN" altLang="en-US" sz="3600" b="1" dirty="0">
                <a:solidFill>
                  <a:schemeClr val="bg1"/>
                </a:solidFill>
                <a:effectLst/>
                <a:latin typeface="黑体" panose="02010609060101010101" pitchFamily="49" charset="-122"/>
                <a:ea typeface="黑体" panose="02010609060101010101" pitchFamily="49" charset="-122"/>
                <a:sym typeface="+mn-ea"/>
              </a:rPr>
              <a:t>算法的比较</a:t>
            </a:r>
            <a:endParaRPr lang="zh-CN" altLang="en-US"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2" name="Text Box 12"/>
          <p:cNvSpPr txBox="1">
            <a:spLocks noChangeArrowheads="1"/>
          </p:cNvSpPr>
          <p:nvPr/>
        </p:nvSpPr>
        <p:spPr bwMode="auto">
          <a:xfrm>
            <a:off x="483870" y="1372235"/>
            <a:ext cx="764413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400" b="1" dirty="0">
                <a:solidFill>
                  <a:schemeClr val="tx1"/>
                </a:solidFill>
                <a:latin typeface="宋体" panose="02010600030101010101" pitchFamily="2" charset="-122"/>
                <a:ea typeface="宋体" panose="02010600030101010101" pitchFamily="2" charset="-122"/>
              </a:rPr>
              <a:t>    </a:t>
            </a:r>
            <a:r>
              <a:rPr kumimoji="1" lang="zh-CN" altLang="en-US" sz="2400" b="1" dirty="0">
                <a:solidFill>
                  <a:schemeClr val="tx1"/>
                </a:solidFill>
                <a:latin typeface="宋体" panose="02010600030101010101" pitchFamily="2" charset="-122"/>
                <a:ea typeface="宋体" panose="02010600030101010101" pitchFamily="2" charset="-122"/>
              </a:rPr>
              <a:t>在</a:t>
            </a:r>
            <a:r>
              <a:rPr kumimoji="1" lang="zh-CN" altLang="en-US" sz="2400" b="1" dirty="0" smtClean="0">
                <a:solidFill>
                  <a:schemeClr val="tx1"/>
                </a:solidFill>
                <a:latin typeface="宋体" panose="02010600030101010101" pitchFamily="2" charset="-122"/>
                <a:ea typeface="宋体" panose="02010600030101010101" pitchFamily="2" charset="-122"/>
              </a:rPr>
              <a:t>算法中</a:t>
            </a:r>
            <a:r>
              <a:rPr kumimoji="1" lang="zh-CN" altLang="en-US" sz="2400" b="1" dirty="0">
                <a:solidFill>
                  <a:schemeClr val="tx1"/>
                </a:solidFill>
                <a:latin typeface="宋体" panose="02010600030101010101" pitchFamily="2" charset="-122"/>
                <a:ea typeface="宋体" panose="02010600030101010101" pitchFamily="2" charset="-122"/>
              </a:rPr>
              <a:t>，第一个</a:t>
            </a:r>
            <a:r>
              <a:rPr kumimoji="1" lang="en-US" altLang="zh-CN" sz="2400" b="1" dirty="0">
                <a:solidFill>
                  <a:schemeClr val="tx1"/>
                </a:solidFill>
                <a:latin typeface="Times New Roman" panose="02020603050405020304" pitchFamily="18" charset="0"/>
                <a:ea typeface="宋体" panose="02010600030101010101" pitchFamily="2" charset="-122"/>
              </a:rPr>
              <a:t>for</a:t>
            </a:r>
            <a:r>
              <a:rPr kumimoji="1" lang="zh-CN" altLang="en-US" sz="2400" b="1" dirty="0">
                <a:solidFill>
                  <a:schemeClr val="tx1"/>
                </a:solidFill>
                <a:latin typeface="宋体" panose="02010600030101010101" pitchFamily="2" charset="-122"/>
                <a:ea typeface="宋体" panose="02010600030101010101" pitchFamily="2" charset="-122"/>
              </a:rPr>
              <a:t>循环的时间性能是</a:t>
            </a:r>
            <a:r>
              <a:rPr kumimoji="1" lang="en-US" altLang="zh-CN" sz="2400" b="1" i="1" dirty="0">
                <a:solidFill>
                  <a:schemeClr val="tx1"/>
                </a:solidFill>
                <a:latin typeface="Times New Roman" panose="02020603050405020304" pitchFamily="18" charset="0"/>
                <a:ea typeface="宋体" panose="02010600030101010101" pitchFamily="2" charset="-122"/>
              </a:rPr>
              <a:t>O</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en-US" altLang="zh-CN" sz="2400" b="1" i="1" dirty="0">
                <a:solidFill>
                  <a:schemeClr val="tx1"/>
                </a:solidFill>
                <a:latin typeface="Times New Roman" panose="02020603050405020304" pitchFamily="18" charset="0"/>
                <a:ea typeface="宋体" panose="02010600030101010101" pitchFamily="2" charset="-122"/>
              </a:rPr>
              <a:t>n</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zh-CN" altLang="en-US" sz="2400" b="1" dirty="0">
                <a:solidFill>
                  <a:schemeClr val="tx1"/>
                </a:solidFill>
                <a:latin typeface="宋体" panose="02010600030101010101" pitchFamily="2" charset="-122"/>
                <a:ea typeface="宋体" panose="02010600030101010101" pitchFamily="2" charset="-122"/>
              </a:rPr>
              <a:t>，第二个</a:t>
            </a:r>
            <a:r>
              <a:rPr kumimoji="1" lang="en-US" altLang="zh-CN" sz="2400" b="1" dirty="0">
                <a:solidFill>
                  <a:schemeClr val="tx1"/>
                </a:solidFill>
                <a:latin typeface="Times New Roman" panose="02020603050405020304" pitchFamily="18" charset="0"/>
                <a:ea typeface="宋体" panose="02010600030101010101" pitchFamily="2" charset="-122"/>
              </a:rPr>
              <a:t>for</a:t>
            </a:r>
            <a:r>
              <a:rPr kumimoji="1" lang="zh-CN" altLang="en-US" sz="2400" b="1" dirty="0">
                <a:solidFill>
                  <a:schemeClr val="tx1"/>
                </a:solidFill>
                <a:latin typeface="宋体" panose="02010600030101010101" pitchFamily="2" charset="-122"/>
                <a:ea typeface="宋体" panose="02010600030101010101" pitchFamily="2" charset="-122"/>
              </a:rPr>
              <a:t>循环的时间性能是</a:t>
            </a:r>
            <a:r>
              <a:rPr kumimoji="1" lang="en-US" altLang="zh-CN" sz="2400" b="1" i="1" dirty="0">
                <a:solidFill>
                  <a:schemeClr val="tx1"/>
                </a:solidFill>
                <a:latin typeface="Times New Roman" panose="02020603050405020304" pitchFamily="18" charset="0"/>
                <a:ea typeface="宋体" panose="02010600030101010101" pitchFamily="2" charset="-122"/>
              </a:rPr>
              <a:t>O</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en-US" altLang="zh-CN" sz="2400" b="1" i="1" dirty="0">
                <a:solidFill>
                  <a:schemeClr val="tx1"/>
                </a:solidFill>
                <a:latin typeface="Times New Roman" panose="02020603050405020304" pitchFamily="18" charset="0"/>
                <a:ea typeface="宋体" panose="02010600030101010101" pitchFamily="2" charset="-122"/>
              </a:rPr>
              <a:t>C</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zh-CN" altLang="en-US" sz="2400" b="1" dirty="0">
                <a:solidFill>
                  <a:schemeClr val="tx1"/>
                </a:solidFill>
                <a:latin typeface="宋体" panose="02010600030101010101" pitchFamily="2" charset="-122"/>
                <a:ea typeface="宋体" panose="02010600030101010101" pitchFamily="2" charset="-122"/>
              </a:rPr>
              <a:t>，第三个循环是两层嵌套的</a:t>
            </a:r>
            <a:r>
              <a:rPr kumimoji="1" lang="en-US" altLang="zh-CN" sz="2400" b="1" dirty="0">
                <a:solidFill>
                  <a:schemeClr val="tx1"/>
                </a:solidFill>
                <a:latin typeface="Times New Roman" panose="02020603050405020304" pitchFamily="18" charset="0"/>
                <a:ea typeface="宋体" panose="02010600030101010101" pitchFamily="2" charset="-122"/>
              </a:rPr>
              <a:t>for</a:t>
            </a:r>
            <a:r>
              <a:rPr kumimoji="1" lang="zh-CN" altLang="en-US" sz="2400" b="1" dirty="0">
                <a:solidFill>
                  <a:schemeClr val="tx1"/>
                </a:solidFill>
                <a:latin typeface="宋体" panose="02010600030101010101" pitchFamily="2" charset="-122"/>
                <a:ea typeface="宋体" panose="02010600030101010101" pitchFamily="2" charset="-122"/>
              </a:rPr>
              <a:t>循环，其时间性能是</a:t>
            </a:r>
            <a:r>
              <a:rPr kumimoji="1" lang="en-US" altLang="zh-CN" sz="2400" b="1" i="1" dirty="0">
                <a:solidFill>
                  <a:schemeClr val="tx1"/>
                </a:solidFill>
                <a:latin typeface="Times New Roman" panose="02020603050405020304" pitchFamily="18" charset="0"/>
                <a:ea typeface="宋体" panose="02010600030101010101" pitchFamily="2" charset="-122"/>
              </a:rPr>
              <a:t>O</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en-US" altLang="zh-CN" sz="2400" b="1" i="1" dirty="0" err="1">
                <a:solidFill>
                  <a:schemeClr val="tx1"/>
                </a:solidFill>
                <a:latin typeface="Times New Roman" panose="02020603050405020304" pitchFamily="18" charset="0"/>
                <a:ea typeface="宋体" panose="02010600030101010101" pitchFamily="2" charset="-122"/>
              </a:rPr>
              <a:t>n</a:t>
            </a:r>
            <a:r>
              <a:rPr kumimoji="1" lang="en-US" altLang="zh-CN" sz="2400" b="1" dirty="0" err="1">
                <a:solidFill>
                  <a:schemeClr val="tx1"/>
                </a:solidFill>
                <a:latin typeface="宋体" panose="02010600030101010101" pitchFamily="2" charset="-122"/>
                <a:ea typeface="宋体" panose="02010600030101010101" pitchFamily="2" charset="-122"/>
              </a:rPr>
              <a:t>×</a:t>
            </a:r>
            <a:r>
              <a:rPr kumimoji="1" lang="en-US" altLang="zh-CN" sz="2400" b="1" i="1" dirty="0" err="1">
                <a:solidFill>
                  <a:schemeClr val="tx1"/>
                </a:solidFill>
                <a:latin typeface="Times New Roman" panose="02020603050405020304" pitchFamily="18" charset="0"/>
                <a:ea typeface="宋体" panose="02010600030101010101" pitchFamily="2" charset="-122"/>
              </a:rPr>
              <a:t>C</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zh-CN" altLang="en-US" sz="2400" b="1" dirty="0">
                <a:solidFill>
                  <a:schemeClr val="tx1"/>
                </a:solidFill>
                <a:latin typeface="宋体" panose="02010600030101010101" pitchFamily="2" charset="-122"/>
                <a:ea typeface="宋体" panose="02010600030101010101" pitchFamily="2" charset="-122"/>
              </a:rPr>
              <a:t>，第四个</a:t>
            </a:r>
            <a:r>
              <a:rPr kumimoji="1" lang="en-US" altLang="zh-CN" sz="2400" b="1" dirty="0">
                <a:solidFill>
                  <a:schemeClr val="tx1"/>
                </a:solidFill>
                <a:latin typeface="Times New Roman" panose="02020603050405020304" pitchFamily="18" charset="0"/>
                <a:ea typeface="宋体" panose="02010600030101010101" pitchFamily="2" charset="-122"/>
              </a:rPr>
              <a:t>for</a:t>
            </a:r>
            <a:r>
              <a:rPr kumimoji="1" lang="zh-CN" altLang="en-US" sz="2400" b="1" dirty="0">
                <a:solidFill>
                  <a:schemeClr val="tx1"/>
                </a:solidFill>
                <a:latin typeface="宋体" panose="02010600030101010101" pitchFamily="2" charset="-122"/>
                <a:ea typeface="宋体" panose="02010600030101010101" pitchFamily="2" charset="-122"/>
              </a:rPr>
              <a:t>循环的时间性能是</a:t>
            </a:r>
            <a:r>
              <a:rPr kumimoji="1" lang="en-US" altLang="zh-CN" sz="2400" b="1" i="1" dirty="0">
                <a:solidFill>
                  <a:schemeClr val="tx1"/>
                </a:solidFill>
                <a:latin typeface="Times New Roman" panose="02020603050405020304" pitchFamily="18" charset="0"/>
                <a:ea typeface="宋体" panose="02010600030101010101" pitchFamily="2" charset="-122"/>
              </a:rPr>
              <a:t>O</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en-US" altLang="zh-CN" sz="2400" b="1" i="1" dirty="0">
                <a:solidFill>
                  <a:schemeClr val="tx1"/>
                </a:solidFill>
                <a:latin typeface="Times New Roman" panose="02020603050405020304" pitchFamily="18" charset="0"/>
                <a:ea typeface="宋体" panose="02010600030101010101" pitchFamily="2" charset="-122"/>
              </a:rPr>
              <a:t>n</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zh-CN" altLang="en-US" sz="2400" b="1" dirty="0">
                <a:solidFill>
                  <a:schemeClr val="tx1"/>
                </a:solidFill>
                <a:latin typeface="宋体" panose="02010600030101010101" pitchFamily="2" charset="-122"/>
                <a:ea typeface="宋体" panose="02010600030101010101" pitchFamily="2" charset="-122"/>
              </a:rPr>
              <a:t>，所以，</a:t>
            </a:r>
            <a:r>
              <a:rPr kumimoji="1" lang="zh-CN" altLang="en-US" sz="2400" b="1" dirty="0" smtClean="0">
                <a:solidFill>
                  <a:schemeClr val="tx1"/>
                </a:solidFill>
                <a:latin typeface="宋体" panose="02010600030101010101" pitchFamily="2" charset="-122"/>
                <a:ea typeface="宋体" panose="02010600030101010101" pitchFamily="2" charset="-122"/>
              </a:rPr>
              <a:t>算法的</a:t>
            </a:r>
            <a:r>
              <a:rPr kumimoji="1" lang="zh-CN" altLang="en-US" sz="2400" b="1" dirty="0">
                <a:solidFill>
                  <a:schemeClr val="tx1"/>
                </a:solidFill>
                <a:latin typeface="宋体" panose="02010600030101010101" pitchFamily="2" charset="-122"/>
                <a:ea typeface="宋体" panose="02010600030101010101" pitchFamily="2" charset="-122"/>
              </a:rPr>
              <a:t>时间复杂性为</a:t>
            </a:r>
            <a:r>
              <a:rPr kumimoji="1" lang="en-US" altLang="zh-CN" sz="2400" b="1" i="1" dirty="0">
                <a:solidFill>
                  <a:schemeClr val="tx1"/>
                </a:solidFill>
                <a:latin typeface="Times New Roman" panose="02020603050405020304" pitchFamily="18" charset="0"/>
                <a:ea typeface="宋体" panose="02010600030101010101" pitchFamily="2" charset="-122"/>
              </a:rPr>
              <a:t>O</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en-US" altLang="zh-CN" sz="2400" b="1" i="1" dirty="0" err="1">
                <a:solidFill>
                  <a:schemeClr val="tx1"/>
                </a:solidFill>
                <a:latin typeface="Times New Roman" panose="02020603050405020304" pitchFamily="18" charset="0"/>
                <a:ea typeface="宋体" panose="02010600030101010101" pitchFamily="2" charset="-122"/>
              </a:rPr>
              <a:t>n</a:t>
            </a:r>
            <a:r>
              <a:rPr kumimoji="1" lang="en-US" altLang="zh-CN" sz="2400" b="1" dirty="0" err="1">
                <a:solidFill>
                  <a:schemeClr val="tx1"/>
                </a:solidFill>
                <a:latin typeface="宋体" panose="02010600030101010101" pitchFamily="2" charset="-122"/>
                <a:ea typeface="宋体" panose="02010600030101010101" pitchFamily="2" charset="-122"/>
              </a:rPr>
              <a:t>×</a:t>
            </a:r>
            <a:r>
              <a:rPr kumimoji="1" lang="en-US" altLang="zh-CN" sz="2400" b="1" i="1" dirty="0" err="1">
                <a:solidFill>
                  <a:schemeClr val="tx1"/>
                </a:solidFill>
                <a:latin typeface="Times New Roman" panose="02020603050405020304" pitchFamily="18" charset="0"/>
                <a:ea typeface="宋体" panose="02010600030101010101" pitchFamily="2" charset="-122"/>
              </a:rPr>
              <a:t>C</a:t>
            </a:r>
            <a:r>
              <a:rPr kumimoji="1" lang="en-US" altLang="zh-CN" sz="2400" b="1" dirty="0">
                <a:solidFill>
                  <a:schemeClr val="tx1"/>
                </a:solidFill>
                <a:latin typeface="Times New Roman" panose="02020603050405020304" pitchFamily="18" charset="0"/>
                <a:ea typeface="宋体" panose="02010600030101010101" pitchFamily="2" charset="-122"/>
              </a:rPr>
              <a:t>)</a:t>
            </a:r>
            <a:r>
              <a:rPr kumimoji="1" lang="zh-CN" altLang="en-US" sz="2400" b="1" dirty="0">
                <a:solidFill>
                  <a:schemeClr val="tx1"/>
                </a:solidFill>
                <a:latin typeface="宋体" panose="02010600030101010101" pitchFamily="2" charset="-122"/>
                <a:ea typeface="宋体" panose="02010600030101010101" pitchFamily="2" charset="-122"/>
              </a:rPr>
              <a:t>。</a:t>
            </a:r>
            <a:r>
              <a:rPr kumimoji="1" lang="zh-CN" altLang="en-US" sz="2400" b="1" dirty="0">
                <a:solidFill>
                  <a:schemeClr val="tx1"/>
                </a:solidFill>
                <a:latin typeface="Times New Roman" panose="02020603050405020304" pitchFamily="18" charset="0"/>
                <a:ea typeface="宋体" panose="02010600030101010101" pitchFamily="2" charset="-122"/>
              </a:rPr>
              <a:t> </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 name="Text Box 5"/>
          <p:cNvSpPr txBox="1">
            <a:spLocks noChangeArrowheads="1"/>
          </p:cNvSpPr>
          <p:nvPr/>
        </p:nvSpPr>
        <p:spPr bwMode="auto">
          <a:xfrm>
            <a:off x="53340" y="294381"/>
            <a:ext cx="9036496"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求解0/1背包问题的动态规划算法</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635635" y="3608070"/>
            <a:ext cx="7624445" cy="1198880"/>
          </a:xfrm>
          <a:prstGeom prst="rect">
            <a:avLst/>
          </a:prstGeom>
          <a:noFill/>
        </p:spPr>
        <p:txBody>
          <a:bodyPr wrap="square" rtlCol="0" anchor="t">
            <a:spAutoFit/>
          </a:bodyPr>
          <a:p>
            <a:r>
              <a:rPr lang="en-US" altLang="zh-CN" sz="2400" b="1"/>
              <a:t>       </a:t>
            </a:r>
            <a:r>
              <a:rPr lang="zh-CN" altLang="en-US" sz="2400" b="1"/>
              <a:t>注意到二维数组的下一行的值，只用到了上一行的正上方及左边的值，因此可用滚动数组的思想，只要一行即可。即可以用一维数组实现。</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12"/>
                                        </p:tgtEl>
                                        <p:attrNameLst>
                                          <p:attrName>style.visibility</p:attrName>
                                        </p:attrNameLst>
                                      </p:cBhvr>
                                      <p:to>
                                        <p:strVal val="visible"/>
                                      </p:to>
                                    </p:set>
                                    <p:animEffect transition="in" filter="blinds(horizontal)">
                                      <p:cBhvr>
                                        <p:cTn id="7" dur="500"/>
                                        <p:tgtEl>
                                          <p:spTgt spid="102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2"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3655" y="85090"/>
            <a:ext cx="9046845" cy="5692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solidFill>
                  <a:srgbClr val="CC0099"/>
                </a:solidFill>
                <a:latin typeface="Times New Roman" panose="02020603050405020304" pitchFamily="18" charset="0"/>
                <a:ea typeface="楷体" panose="02010609060101010101" pitchFamily="49" charset="-122"/>
              </a:rPr>
              <a:t>Traceback</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F[</a:t>
            </a:r>
            <a:r>
              <a:rPr lang="en-US" altLang="zh-CN" sz="2400" b="1" dirty="0" err="1">
                <a:latin typeface="Times New Roman" panose="02020603050405020304" pitchFamily="18" charset="0"/>
                <a:ea typeface="楷体" panose="02010609060101010101" pitchFamily="49" charset="-122"/>
              </a:rPr>
              <a:t>MaxN</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MaxW</a:t>
            </a:r>
            <a:r>
              <a:rPr lang="en-US" altLang="zh-CN" sz="2400" b="1" dirty="0">
                <a:latin typeface="Times New Roman" panose="02020603050405020304" pitchFamily="18" charset="0"/>
                <a:ea typeface="楷体" panose="02010609060101010101" pitchFamily="49" charset="-122"/>
              </a:rPr>
              <a:t>] , </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w[] , </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x[] , </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C , int</a:t>
            </a:r>
            <a:r>
              <a:rPr lang="en-US" altLang="zh-CN" sz="2400" b="1" dirty="0">
                <a:latin typeface="Times New Roman" panose="02020603050405020304" pitchFamily="18" charset="0"/>
                <a:ea typeface="楷体" panose="02010609060101010101" pitchFamily="49" charset="-122"/>
              </a:rPr>
              <a:t> n)</a:t>
            </a:r>
            <a:endParaRPr lang="en-US" altLang="zh-CN" sz="2400" b="1" dirty="0">
              <a:latin typeface="Times New Roman" panose="02020603050405020304" pitchFamily="18" charset="0"/>
              <a:ea typeface="楷体" panose="02010609060101010101" pitchFamily="49" charset="-122"/>
            </a:endParaRPr>
          </a:p>
          <a:p>
            <a:r>
              <a:rPr lang="en-US" altLang="zh-CN" sz="24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回推求最优解</a:t>
            </a:r>
            <a:endParaRPr lang="zh-CN" altLang="en-US" sz="2800" b="1" dirty="0">
              <a:latin typeface="Times New Roman" panose="02020603050405020304" pitchFamily="18" charset="0"/>
              <a:ea typeface="楷体" panose="02010609060101010101" pitchFamily="49" charset="-122"/>
            </a:endParaRPr>
          </a:p>
          <a:p>
            <a:r>
              <a:rPr lang="pt-BR" altLang="zh-CN" sz="2400" b="1" dirty="0">
                <a:latin typeface="Times New Roman" panose="02020603050405020304" pitchFamily="18" charset="0"/>
                <a:ea typeface="楷体" panose="02010609060101010101" pitchFamily="49" charset="-122"/>
              </a:rPr>
              <a:t>{</a:t>
            </a:r>
            <a:r>
              <a:rPr lang="zh-CN" altLang="pt-BR" sz="2400" b="1" dirty="0">
                <a:latin typeface="Times New Roman" panose="02020603050405020304" pitchFamily="18" charset="0"/>
                <a:ea typeface="楷体" panose="02010609060101010101" pitchFamily="49" charset="-122"/>
              </a:rPr>
              <a:t>　 </a:t>
            </a:r>
            <a:r>
              <a:rPr lang="zh-CN" altLang="en-US"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int i , r=</a:t>
            </a:r>
            <a:r>
              <a:rPr lang="en-US" altLang="pt-BR" sz="2400" b="1" dirty="0">
                <a:latin typeface="Times New Roman" panose="02020603050405020304" pitchFamily="18" charset="0"/>
                <a:ea typeface="楷体" panose="02010609060101010101" pitchFamily="49" charset="-122"/>
              </a:rPr>
              <a:t>C</a:t>
            </a:r>
            <a:r>
              <a:rPr lang="pt-BR" altLang="zh-CN" sz="2400" b="1" dirty="0">
                <a:latin typeface="Times New Roman" panose="02020603050405020304" pitchFamily="18" charset="0"/>
                <a:ea typeface="楷体" panose="02010609060101010101" pitchFamily="49" charset="-122"/>
              </a:rPr>
              <a:t>;</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int maxw=0; 			//</a:t>
            </a:r>
            <a:r>
              <a:rPr lang="zh-CN" altLang="pt-BR" sz="2400" b="1" dirty="0">
                <a:latin typeface="Times New Roman" panose="02020603050405020304" pitchFamily="18" charset="0"/>
                <a:ea typeface="楷体" panose="02010609060101010101" pitchFamily="49" charset="-122"/>
              </a:rPr>
              <a:t>存放最优解的总价值</a:t>
            </a:r>
            <a:endParaRPr lang="zh-CN" altLang="pt-BR"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for (i=n;i&gt;0;i--)		</a:t>
            </a:r>
            <a:r>
              <a:rPr lang="pt-BR" altLang="zh-CN" sz="2400" b="1" dirty="0" smtClean="0">
                <a:latin typeface="Times New Roman" panose="02020603050405020304" pitchFamily="18" charset="0"/>
                <a:ea typeface="楷体" panose="02010609060101010101" pitchFamily="49" charset="-122"/>
              </a:rPr>
              <a:t>	//</a:t>
            </a:r>
            <a:r>
              <a:rPr lang="zh-CN" altLang="pt-BR" sz="2400" b="1" dirty="0">
                <a:latin typeface="Times New Roman" panose="02020603050405020304" pitchFamily="18" charset="0"/>
                <a:ea typeface="楷体" panose="02010609060101010101" pitchFamily="49" charset="-122"/>
              </a:rPr>
              <a:t>循环判断每个物品</a:t>
            </a:r>
            <a:endParaRPr lang="zh-CN" altLang="pt-BR"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if (</a:t>
            </a:r>
            <a:r>
              <a:rPr lang="en-US" altLang="pt-BR" sz="2400" b="1" dirty="0">
                <a:latin typeface="Times New Roman" panose="02020603050405020304" pitchFamily="18" charset="0"/>
                <a:ea typeface="楷体" panose="02010609060101010101" pitchFamily="49" charset="-122"/>
              </a:rPr>
              <a:t>F</a:t>
            </a:r>
            <a:r>
              <a:rPr lang="pt-BR" altLang="zh-CN" sz="2400" b="1" dirty="0">
                <a:latin typeface="Times New Roman" panose="02020603050405020304" pitchFamily="18" charset="0"/>
                <a:ea typeface="楷体" panose="02010609060101010101" pitchFamily="49" charset="-122"/>
              </a:rPr>
              <a:t>[i][r]!=</a:t>
            </a:r>
            <a:r>
              <a:rPr lang="en-US" altLang="pt-BR" sz="2400" b="1" dirty="0">
                <a:latin typeface="Times New Roman" panose="02020603050405020304" pitchFamily="18" charset="0"/>
                <a:ea typeface="楷体" panose="02010609060101010101" pitchFamily="49" charset="-122"/>
              </a:rPr>
              <a:t>F</a:t>
            </a:r>
            <a:r>
              <a:rPr lang="pt-BR" altLang="zh-CN" sz="2400" b="1" dirty="0">
                <a:latin typeface="Times New Roman" panose="02020603050405020304" pitchFamily="18" charset="0"/>
                <a:ea typeface="楷体" panose="02010609060101010101" pitchFamily="49" charset="-122"/>
              </a:rPr>
              <a:t>[i-1][r])</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    </a:t>
            </a:r>
            <a:endParaRPr lang="pt-BR" altLang="zh-CN" sz="2400" b="1" dirty="0">
              <a:latin typeface="Times New Roman" panose="02020603050405020304" pitchFamily="18" charset="0"/>
              <a:ea typeface="楷体" panose="02010609060101010101" pitchFamily="49" charset="-122"/>
            </a:endParaRPr>
          </a:p>
          <a:p>
            <a:r>
              <a:rPr lang="pt-BR" altLang="zh-CN" sz="2400" b="1" dirty="0">
                <a:latin typeface="Times New Roman" panose="02020603050405020304" pitchFamily="18" charset="0"/>
                <a:ea typeface="楷体" panose="02010609060101010101" pitchFamily="49" charset="-122"/>
              </a:rPr>
              <a:t>                        x[i]=1;			//</a:t>
            </a:r>
            <a:r>
              <a:rPr lang="zh-CN" altLang="pt-BR" sz="2400" b="1" dirty="0">
                <a:latin typeface="Times New Roman" panose="02020603050405020304" pitchFamily="18" charset="0"/>
                <a:ea typeface="楷体" panose="02010609060101010101" pitchFamily="49" charset="-122"/>
              </a:rPr>
              <a:t>选取物品</a:t>
            </a:r>
            <a:r>
              <a:rPr lang="pt-BR" altLang="zh-CN" sz="2400" b="1" dirty="0">
                <a:latin typeface="Times New Roman" panose="02020603050405020304" pitchFamily="18" charset="0"/>
                <a:ea typeface="楷体" panose="02010609060101010101" pitchFamily="49" charset="-122"/>
              </a:rPr>
              <a:t>i</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maxw+=w[i];		//</a:t>
            </a:r>
            <a:r>
              <a:rPr lang="zh-CN" altLang="pt-BR" sz="2400" b="1" dirty="0">
                <a:latin typeface="Times New Roman" panose="02020603050405020304" pitchFamily="18" charset="0"/>
                <a:ea typeface="楷体" panose="02010609060101010101" pitchFamily="49" charset="-122"/>
              </a:rPr>
              <a:t>累计总重量</a:t>
            </a:r>
            <a:endParaRPr lang="zh-CN" altLang="pt-BR"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r=r-w[i];</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else</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x[i]=0;			//</a:t>
            </a:r>
            <a:r>
              <a:rPr lang="zh-CN" altLang="pt-BR" sz="2400" b="1" dirty="0">
                <a:latin typeface="Times New Roman" panose="02020603050405020304" pitchFamily="18" charset="0"/>
                <a:ea typeface="楷体" panose="02010609060101010101" pitchFamily="49" charset="-122"/>
              </a:rPr>
              <a:t>不选取物品</a:t>
            </a:r>
            <a:r>
              <a:rPr lang="pt-BR" altLang="zh-CN" sz="2400" b="1" dirty="0">
                <a:latin typeface="Times New Roman" panose="02020603050405020304" pitchFamily="18" charset="0"/>
                <a:ea typeface="楷体" panose="02010609060101010101" pitchFamily="49" charset="-122"/>
              </a:rPr>
              <a:t>i</a:t>
            </a:r>
            <a:endParaRPr lang="pt-BR" altLang="zh-CN" sz="2400" b="1" dirty="0">
              <a:latin typeface="Times New Roman" panose="02020603050405020304" pitchFamily="18" charset="0"/>
              <a:ea typeface="楷体" panose="02010609060101010101" pitchFamily="49" charset="-122"/>
            </a:endParaRPr>
          </a:p>
          <a:p>
            <a:r>
              <a:rPr lang="zh-CN" altLang="pt-BR" sz="2400" b="1" dirty="0">
                <a:latin typeface="Times New Roman" panose="02020603050405020304" pitchFamily="18" charset="0"/>
                <a:ea typeface="楷体" panose="02010609060101010101" pitchFamily="49" charset="-122"/>
              </a:rPr>
              <a:t>　　</a:t>
            </a:r>
            <a:r>
              <a:rPr lang="pt-BR" altLang="zh-CN" sz="2400" b="1" dirty="0">
                <a:latin typeface="Times New Roman" panose="02020603050405020304" pitchFamily="18" charset="0"/>
                <a:ea typeface="楷体" panose="02010609060101010101" pitchFamily="49" charset="-122"/>
              </a:rPr>
              <a:t>return maxw;			//</a:t>
            </a:r>
            <a:r>
              <a:rPr lang="zh-CN" altLang="pt-BR" sz="2400" b="1" dirty="0">
                <a:latin typeface="Times New Roman" panose="02020603050405020304" pitchFamily="18" charset="0"/>
                <a:ea typeface="楷体" panose="02010609060101010101" pitchFamily="49" charset="-122"/>
              </a:rPr>
              <a:t>返回总重量</a:t>
            </a:r>
            <a:endParaRPr lang="zh-CN" altLang="pt-BR" sz="2400" b="1" dirty="0">
              <a:latin typeface="Times New Roman" panose="02020603050405020304" pitchFamily="18" charset="0"/>
              <a:ea typeface="楷体" panose="02010609060101010101" pitchFamily="49" charset="-122"/>
            </a:endParaRPr>
          </a:p>
          <a:p>
            <a:r>
              <a:rPr lang="pt-BR" altLang="zh-CN" sz="2400" b="1" dirty="0">
                <a:latin typeface="Times New Roman" panose="02020603050405020304" pitchFamily="18" charset="0"/>
                <a:ea typeface="楷体" panose="02010609060101010101" pitchFamily="49" charset="-122"/>
              </a:rPr>
              <a:t>}</a:t>
            </a:r>
            <a:endParaRPr lang="pt-BR" altLang="zh-CN" sz="2400" b="1" dirty="0">
              <a:latin typeface="Times New Roman" panose="02020603050405020304" pitchFamily="18" charset="0"/>
              <a:ea typeface="楷体" panose="02010609060101010101" pitchFamily="49" charset="-122"/>
            </a:endParaRPr>
          </a:p>
        </p:txBody>
      </p:sp>
      <p:sp>
        <p:nvSpPr>
          <p:cNvPr id="151555" name="Text Box 3"/>
          <p:cNvSpPr txBox="1">
            <a:spLocks noChangeArrowheads="1"/>
          </p:cNvSpPr>
          <p:nvPr/>
        </p:nvSpPr>
        <p:spPr bwMode="auto">
          <a:xfrm>
            <a:off x="186055" y="5999163"/>
            <a:ext cx="8424863" cy="460375"/>
          </a:xfrm>
          <a:prstGeom prst="rect">
            <a:avLst/>
          </a:prstGeom>
          <a:noFill/>
          <a:ln w="38100" algn="ctr">
            <a:noFill/>
            <a:miter lim="800000"/>
          </a:ln>
          <a:effectLst/>
        </p:spPr>
        <p:txBody>
          <a:bodyPr>
            <a:spAutoFit/>
          </a:bodyPr>
          <a:lstStyle/>
          <a:p>
            <a:pPr>
              <a:spcBef>
                <a:spcPct val="50000"/>
              </a:spcBef>
            </a:pPr>
            <a:r>
              <a:rPr lang="zh-CN" altLang="en-US" sz="2400" b="1" dirty="0">
                <a:solidFill>
                  <a:srgbClr val="CC0099"/>
                </a:solidFill>
                <a:latin typeface="宋体" panose="02010600030101010101" pitchFamily="2" charset="-122"/>
                <a:cs typeface="Times New Roman" panose="02020603050405020304" pitchFamily="18" charset="0"/>
              </a:rPr>
              <a:t>算法分析：</a:t>
            </a:r>
            <a:r>
              <a:rPr lang="zh-CN" altLang="en-US" sz="2400" b="1" dirty="0">
                <a:latin typeface="宋体" panose="02010600030101010101" pitchFamily="2" charset="-122"/>
                <a:cs typeface="Times New Roman" panose="02020603050405020304" pitchFamily="18" charset="0"/>
              </a:rPr>
              <a:t>时间复杂度为</a:t>
            </a:r>
            <a:r>
              <a:rPr lang="en-US" altLang="zh-CN" sz="2400" b="1" dirty="0">
                <a:latin typeface="宋体" panose="02010600030101010101" pitchFamily="2" charset="-122"/>
                <a:cs typeface="Times New Roman" panose="02020603050405020304" pitchFamily="18" charset="0"/>
              </a:rPr>
              <a:t>O(</a:t>
            </a:r>
            <a:r>
              <a:rPr lang="en-US" altLang="zh-CN" sz="2400" b="1" i="1" dirty="0" err="1">
                <a:latin typeface="宋体" panose="02010600030101010101" pitchFamily="2" charset="-122"/>
                <a:cs typeface="Times New Roman" panose="02020603050405020304" pitchFamily="18" charset="0"/>
              </a:rPr>
              <a:t>n</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C</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348393"/>
            <a:ext cx="8496944" cy="1383665"/>
          </a:xfrm>
          <a:prstGeom prst="rect">
            <a:avLst/>
          </a:prstGeom>
        </p:spPr>
        <p:txBody>
          <a:bodyPr wrap="square">
            <a:spAutoFit/>
          </a:bodyPr>
          <a:lstStyle/>
          <a:p>
            <a:r>
              <a:rPr lang="zh-CN" altLang="en-US" sz="2800" b="1" dirty="0" smtClean="0">
                <a:latin typeface="宋体" panose="02010600030101010101" pitchFamily="2" charset="-122"/>
              </a:rPr>
              <a:t>用动态规划法求解</a:t>
            </a:r>
            <a:r>
              <a:rPr lang="en-US" altLang="zh-CN" sz="2800" b="1" dirty="0">
                <a:latin typeface="宋体" panose="02010600030101010101" pitchFamily="2" charset="-122"/>
              </a:rPr>
              <a:t>0/1</a:t>
            </a:r>
            <a:r>
              <a:rPr lang="zh-CN" altLang="en-US" sz="2800" b="1" dirty="0">
                <a:latin typeface="宋体" panose="02010600030101010101" pitchFamily="2" charset="-122"/>
              </a:rPr>
              <a:t>背包问题</a:t>
            </a:r>
            <a:r>
              <a:rPr lang="zh-CN" altLang="en-US" sz="2800" b="1" dirty="0" smtClean="0">
                <a:latin typeface="宋体" panose="02010600030101010101" pitchFamily="2" charset="-122"/>
              </a:rPr>
              <a:t>：</a:t>
            </a:r>
            <a:r>
              <a:rPr lang="en-US" altLang="zh-CN" sz="2800" b="1" dirty="0" smtClean="0">
                <a:latin typeface="宋体" panose="02010600030101010101" pitchFamily="2" charset="-122"/>
              </a:rPr>
              <a:t>n=5, C=17</a:t>
            </a:r>
            <a:r>
              <a:rPr lang="zh-CN" altLang="en-US" sz="2800" b="1" dirty="0" smtClean="0">
                <a:latin typeface="宋体" panose="02010600030101010101" pitchFamily="2" charset="-122"/>
              </a:rPr>
              <a:t> </a:t>
            </a:r>
            <a:r>
              <a:rPr lang="zh-CN" altLang="en-US" sz="2800" b="1" dirty="0">
                <a:latin typeface="宋体" panose="02010600030101010101" pitchFamily="2" charset="-122"/>
              </a:rPr>
              <a:t>，物品重量和价值分别是</a:t>
            </a:r>
            <a:r>
              <a:rPr lang="zh-CN" altLang="en-US" sz="2800" b="1" dirty="0" smtClean="0">
                <a:latin typeface="宋体" panose="02010600030101010101" pitchFamily="2" charset="-122"/>
              </a:rPr>
              <a:t>：</a:t>
            </a:r>
            <a:r>
              <a:rPr lang="en-US" altLang="zh-CN" sz="2800" b="1" dirty="0" smtClean="0">
                <a:latin typeface="宋体" panose="02010600030101010101" pitchFamily="2" charset="-122"/>
              </a:rPr>
              <a:t>w={3,4,7,8,9}</a:t>
            </a:r>
            <a:r>
              <a:rPr lang="zh-CN" altLang="en-US" sz="2800" b="1" dirty="0" smtClean="0">
                <a:latin typeface="宋体" panose="02010600030101010101" pitchFamily="2" charset="-122"/>
              </a:rPr>
              <a:t>和 </a:t>
            </a:r>
            <a:r>
              <a:rPr lang="en-US" altLang="zh-CN" sz="2800" b="1" dirty="0" smtClean="0">
                <a:latin typeface="宋体" panose="02010600030101010101" pitchFamily="2" charset="-122"/>
              </a:rPr>
              <a:t>v={4,5,10,11,13}</a:t>
            </a:r>
            <a:r>
              <a:rPr lang="zh-CN" altLang="en-US" sz="2800" b="1" dirty="0" smtClean="0">
                <a:latin typeface="宋体" panose="02010600030101010101" pitchFamily="2" charset="-122"/>
              </a:rPr>
              <a:t>，求最优值和最优解。</a:t>
            </a:r>
            <a:endParaRPr lang="zh-CN" altLang="en-US" sz="2800" b="1" dirty="0">
              <a:latin typeface="宋体" panose="02010600030101010101" pitchFamily="2" charset="-122"/>
            </a:endParaRPr>
          </a:p>
        </p:txBody>
      </p:sp>
      <p:sp>
        <p:nvSpPr>
          <p:cNvPr id="9" name="TextBox 8"/>
          <p:cNvSpPr txBox="1"/>
          <p:nvPr/>
        </p:nvSpPr>
        <p:spPr bwMode="auto">
          <a:xfrm>
            <a:off x="2456463" y="199817"/>
            <a:ext cx="345638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练习</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txBox="1">
            <a:spLocks noChangeArrowheads="1"/>
          </p:cNvSpPr>
          <p:nvPr/>
        </p:nvSpPr>
        <p:spPr bwMode="auto">
          <a:xfrm>
            <a:off x="72008" y="2349500"/>
            <a:ext cx="9036496" cy="147637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rgbClr val="CC0099"/>
                </a:solidFill>
                <a:latin typeface="黑体" panose="02010609060101010101" pitchFamily="49" charset="-122"/>
                <a:ea typeface="黑体" panose="02010609060101010101" pitchFamily="49" charset="-122"/>
                <a:sym typeface="+mn-ea"/>
              </a:rPr>
              <a:t>DP经典范例——最优矩阵链乘问题</a:t>
            </a:r>
            <a:endParaRPr kumimoji="1" lang="en-US" altLang="zh-CN" sz="3600" b="1" dirty="0">
              <a:solidFill>
                <a:srgbClr val="CC0099"/>
              </a:solidFill>
              <a:latin typeface="黑体" panose="02010609060101010101" pitchFamily="49" charset="-122"/>
              <a:ea typeface="黑体" panose="02010609060101010101" pitchFamily="49" charset="-122"/>
              <a:sym typeface="+mn-ea"/>
            </a:endParaRPr>
          </a:p>
          <a:p>
            <a:pPr lvl="0" algn="ctr" eaLnBrk="1" hangingPunct="1">
              <a:spcBef>
                <a:spcPct val="50000"/>
              </a:spcBef>
            </a:pPr>
            <a:r>
              <a:rPr kumimoji="1" lang="en-US" altLang="zh-CN" sz="3600" b="1" dirty="0">
                <a:solidFill>
                  <a:srgbClr val="CC0099"/>
                </a:solidFill>
                <a:latin typeface="黑体" panose="02010609060101010101" pitchFamily="49" charset="-122"/>
                <a:ea typeface="黑体" panose="02010609060101010101" pitchFamily="49" charset="-122"/>
                <a:sym typeface="+mn-ea"/>
              </a:rPr>
              <a:t>Matrix-chain Multiplication </a:t>
            </a:r>
            <a:endParaRPr kumimoji="1" lang="en-US" altLang="zh-CN" sz="3600" b="1" dirty="0">
              <a:solidFill>
                <a:srgbClr val="CC0099"/>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Rectangle 4"/>
          <p:cNvSpPr>
            <a:spLocks noChangeArrowheads="1"/>
          </p:cNvSpPr>
          <p:nvPr/>
        </p:nvSpPr>
        <p:spPr bwMode="auto">
          <a:xfrm>
            <a:off x="858838" y="1628775"/>
            <a:ext cx="7872412" cy="1368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533400" indent="-533400" algn="just">
              <a:spcBef>
                <a:spcPct val="20000"/>
              </a:spcBef>
              <a:buFontTx/>
              <a:buChar char="•"/>
              <a:defRPr/>
            </a:pPr>
            <a:r>
              <a:rPr lang="zh-CN" altLang="en-US" sz="3200" b="1">
                <a:effectLst>
                  <a:outerShdw blurRad="38100" dist="38100" dir="2700000" algn="tl">
                    <a:srgbClr val="C0C0C0"/>
                  </a:outerShdw>
                </a:effectLst>
                <a:latin typeface="华文行楷" panose="02010800040101010101" pitchFamily="2" charset="-122"/>
              </a:rPr>
              <a:t>输入：&lt;</a:t>
            </a:r>
            <a:r>
              <a:rPr lang="en-US" altLang="zh-CN" sz="3200" b="1" i="1">
                <a:effectLst>
                  <a:outerShdw blurRad="38100" dist="38100" dir="2700000" algn="tl">
                    <a:srgbClr val="C0C0C0"/>
                  </a:outerShdw>
                </a:effectLst>
                <a:latin typeface="Times New Roman" panose="02020603050405020304" pitchFamily="18" charset="0"/>
              </a:rPr>
              <a:t>A</a:t>
            </a:r>
            <a:r>
              <a:rPr lang="en-US" altLang="zh-CN" sz="3200" b="1" i="1" baseline="-30000">
                <a:effectLst>
                  <a:outerShdw blurRad="38100" dist="38100" dir="2700000" algn="tl">
                    <a:srgbClr val="C0C0C0"/>
                  </a:outerShdw>
                </a:effectLst>
                <a:latin typeface="Times New Roman" panose="02020603050405020304" pitchFamily="18" charset="0"/>
              </a:rPr>
              <a:t>1</a:t>
            </a:r>
            <a:r>
              <a:rPr lang="en-US" altLang="zh-CN" sz="3200" b="1" i="1">
                <a:effectLst>
                  <a:outerShdw blurRad="38100" dist="38100" dir="2700000" algn="tl">
                    <a:srgbClr val="C0C0C0"/>
                  </a:outerShdw>
                </a:effectLst>
                <a:latin typeface="Times New Roman" panose="02020603050405020304" pitchFamily="18" charset="0"/>
              </a:rPr>
              <a:t>, A</a:t>
            </a:r>
            <a:r>
              <a:rPr lang="en-US" altLang="zh-CN" sz="3200" b="1" i="1" baseline="-30000">
                <a:effectLst>
                  <a:outerShdw blurRad="38100" dist="38100" dir="2700000" algn="tl">
                    <a:srgbClr val="C0C0C0"/>
                  </a:outerShdw>
                </a:effectLst>
                <a:latin typeface="Times New Roman" panose="02020603050405020304" pitchFamily="18" charset="0"/>
              </a:rPr>
              <a:t>2</a:t>
            </a:r>
            <a:r>
              <a:rPr lang="en-US" altLang="zh-CN" sz="3200" b="1" i="1">
                <a:effectLst>
                  <a:outerShdw blurRad="38100" dist="38100" dir="2700000" algn="tl">
                    <a:srgbClr val="C0C0C0"/>
                  </a:outerShdw>
                </a:effectLst>
                <a:latin typeface="Times New Roman" panose="02020603050405020304" pitchFamily="18" charset="0"/>
              </a:rPr>
              <a:t>, ..., A</a:t>
            </a:r>
            <a:r>
              <a:rPr lang="en-US" altLang="zh-CN" sz="3200" b="1" i="1" baseline="-30000">
                <a:effectLst>
                  <a:outerShdw blurRad="38100" dist="38100" dir="2700000" algn="tl">
                    <a:srgbClr val="C0C0C0"/>
                  </a:outerShdw>
                </a:effectLst>
                <a:latin typeface="Times New Roman" panose="02020603050405020304" pitchFamily="18" charset="0"/>
              </a:rPr>
              <a:t>n</a:t>
            </a:r>
            <a:r>
              <a:rPr lang="en-US" altLang="zh-CN" sz="3200" b="1">
                <a:effectLst>
                  <a:outerShdw blurRad="38100" dist="38100" dir="2700000" algn="tl">
                    <a:srgbClr val="C0C0C0"/>
                  </a:outerShdw>
                </a:effectLst>
                <a:latin typeface="华文行楷" panose="02010800040101010101" pitchFamily="2" charset="-122"/>
              </a:rPr>
              <a:t>&gt;, </a:t>
            </a:r>
            <a:r>
              <a:rPr lang="zh-CN" altLang="en-US" sz="3200" b="1">
                <a:effectLst>
                  <a:outerShdw blurRad="38100" dist="38100" dir="2700000" algn="tl">
                    <a:srgbClr val="C0C0C0"/>
                  </a:outerShdw>
                </a:effectLst>
                <a:latin typeface="华文行楷" panose="02010800040101010101" pitchFamily="2" charset="-122"/>
              </a:rPr>
              <a:t> </a:t>
            </a:r>
            <a:r>
              <a:rPr lang="en-US" altLang="zh-CN" sz="3200" b="1" i="1">
                <a:effectLst>
                  <a:outerShdw blurRad="38100" dist="38100" dir="2700000" algn="tl">
                    <a:srgbClr val="C0C0C0"/>
                  </a:outerShdw>
                </a:effectLst>
                <a:latin typeface="Times New Roman" panose="02020603050405020304" pitchFamily="18" charset="0"/>
              </a:rPr>
              <a:t>A</a:t>
            </a:r>
            <a:r>
              <a:rPr lang="en-US" altLang="zh-CN" sz="3200" b="1" i="1" baseline="-30000">
                <a:effectLst>
                  <a:outerShdw blurRad="38100" dist="38100" dir="2700000" algn="tl">
                    <a:srgbClr val="C0C0C0"/>
                  </a:outerShdw>
                </a:effectLst>
                <a:latin typeface="Times New Roman" panose="02020603050405020304" pitchFamily="18" charset="0"/>
              </a:rPr>
              <a:t>i</a:t>
            </a:r>
            <a:r>
              <a:rPr lang="zh-CN" altLang="en-US" sz="3200" b="1">
                <a:effectLst>
                  <a:outerShdw blurRad="38100" dist="38100" dir="2700000" algn="tl">
                    <a:srgbClr val="C0C0C0"/>
                  </a:outerShdw>
                </a:effectLst>
                <a:latin typeface="华文行楷" panose="02010800040101010101" pitchFamily="2" charset="-122"/>
              </a:rPr>
              <a:t>是矩阵</a:t>
            </a:r>
            <a:endParaRPr lang="zh-CN" altLang="en-US" sz="3200" b="1">
              <a:effectLst>
                <a:outerShdw blurRad="38100" dist="38100" dir="2700000" algn="tl">
                  <a:srgbClr val="C0C0C0"/>
                </a:outerShdw>
              </a:effectLst>
              <a:latin typeface="华文行楷" panose="02010800040101010101" pitchFamily="2" charset="-122"/>
            </a:endParaRPr>
          </a:p>
          <a:p>
            <a:pPr marL="533400" indent="-533400" algn="just">
              <a:spcBef>
                <a:spcPct val="20000"/>
              </a:spcBef>
              <a:buFontTx/>
              <a:buChar char="•"/>
              <a:defRPr/>
            </a:pPr>
            <a:r>
              <a:rPr lang="zh-CN" altLang="en-US" sz="3200" b="1">
                <a:effectLst>
                  <a:outerShdw blurRad="38100" dist="38100" dir="2700000" algn="tl">
                    <a:srgbClr val="C0C0C0"/>
                  </a:outerShdw>
                </a:effectLst>
                <a:latin typeface="华文行楷" panose="02010800040101010101" pitchFamily="2" charset="-122"/>
              </a:rPr>
              <a:t>输出：</a:t>
            </a:r>
            <a:r>
              <a:rPr lang="zh-CN" altLang="en-US" sz="3200" b="1">
                <a:effectLst>
                  <a:outerShdw blurRad="38100" dist="38100" dir="2700000" algn="tl">
                    <a:srgbClr val="C0C0C0"/>
                  </a:outerShdw>
                </a:effectLst>
              </a:rPr>
              <a:t>计算</a:t>
            </a:r>
            <a:r>
              <a:rPr lang="en-US" altLang="zh-CN" sz="3200" b="1" i="1">
                <a:effectLst>
                  <a:outerShdw blurRad="38100" dist="38100" dir="2700000" algn="tl">
                    <a:srgbClr val="C0C0C0"/>
                  </a:outerShdw>
                </a:effectLst>
              </a:rPr>
              <a:t>A</a:t>
            </a:r>
            <a:r>
              <a:rPr lang="en-US" altLang="zh-CN" sz="3200" b="1" i="1" baseline="-25000">
                <a:effectLst>
                  <a:outerShdw blurRad="38100" dist="38100" dir="2700000" algn="tl">
                    <a:srgbClr val="C0C0C0"/>
                  </a:outerShdw>
                </a:effectLst>
              </a:rPr>
              <a:t>1</a:t>
            </a:r>
            <a:r>
              <a:rPr lang="en-US" altLang="zh-CN" sz="3200" b="1" i="1">
                <a:effectLst>
                  <a:outerShdw blurRad="38100" dist="38100" dir="2700000" algn="tl">
                    <a:srgbClr val="C0C0C0"/>
                  </a:outerShdw>
                </a:effectLst>
                <a:sym typeface="Symbol" panose="05050102010706020507" pitchFamily="18" charset="2"/>
              </a:rPr>
              <a:t></a:t>
            </a:r>
            <a:r>
              <a:rPr lang="en-US" altLang="zh-CN" sz="3200" b="1" i="1">
                <a:effectLst>
                  <a:outerShdw blurRad="38100" dist="38100" dir="2700000" algn="tl">
                    <a:srgbClr val="C0C0C0"/>
                  </a:outerShdw>
                </a:effectLst>
              </a:rPr>
              <a:t>A</a:t>
            </a:r>
            <a:r>
              <a:rPr lang="en-US" altLang="zh-CN" sz="3200" b="1" i="1" baseline="-25000">
                <a:effectLst>
                  <a:outerShdw blurRad="38100" dist="38100" dir="2700000" algn="tl">
                    <a:srgbClr val="C0C0C0"/>
                  </a:outerShdw>
                </a:effectLst>
              </a:rPr>
              <a:t>2</a:t>
            </a:r>
            <a:r>
              <a:rPr lang="en-US" altLang="zh-CN" sz="3200" b="1" i="1">
                <a:effectLst>
                  <a:outerShdw blurRad="38100" dist="38100" dir="2700000" algn="tl">
                    <a:srgbClr val="C0C0C0"/>
                  </a:outerShdw>
                </a:effectLst>
                <a:sym typeface="Symbol" panose="05050102010706020507" pitchFamily="18" charset="2"/>
              </a:rPr>
              <a:t></a:t>
            </a:r>
            <a:r>
              <a:rPr lang="en-US" altLang="zh-CN" sz="3200" b="1" i="1">
                <a:effectLst>
                  <a:outerShdw blurRad="38100" dist="38100" dir="2700000" algn="tl">
                    <a:srgbClr val="C0C0C0"/>
                  </a:outerShdw>
                </a:effectLst>
              </a:rPr>
              <a:t>...</a:t>
            </a:r>
            <a:r>
              <a:rPr lang="en-US" altLang="zh-CN" sz="3200" b="1" i="1">
                <a:effectLst>
                  <a:outerShdw blurRad="38100" dist="38100" dir="2700000" algn="tl">
                    <a:srgbClr val="C0C0C0"/>
                  </a:outerShdw>
                </a:effectLst>
                <a:sym typeface="Symbol" panose="05050102010706020507" pitchFamily="18" charset="2"/>
              </a:rPr>
              <a:t></a:t>
            </a:r>
            <a:r>
              <a:rPr lang="en-US" altLang="zh-CN" sz="3200" b="1" i="1">
                <a:effectLst>
                  <a:outerShdw blurRad="38100" dist="38100" dir="2700000" algn="tl">
                    <a:srgbClr val="C0C0C0"/>
                  </a:outerShdw>
                </a:effectLst>
              </a:rPr>
              <a:t>A</a:t>
            </a:r>
            <a:r>
              <a:rPr lang="en-US" altLang="zh-CN" sz="3200" b="1" i="1" baseline="-25000">
                <a:effectLst>
                  <a:outerShdw blurRad="38100" dist="38100" dir="2700000" algn="tl">
                    <a:srgbClr val="C0C0C0"/>
                  </a:outerShdw>
                </a:effectLst>
              </a:rPr>
              <a:t>n</a:t>
            </a:r>
            <a:r>
              <a:rPr lang="zh-CN" altLang="en-US" sz="3200" b="1">
                <a:effectLst>
                  <a:outerShdw blurRad="38100" dist="38100" dir="2700000" algn="tl">
                    <a:srgbClr val="C0C0C0"/>
                  </a:outerShdw>
                </a:effectLst>
              </a:rPr>
              <a:t>的最小代价方法</a:t>
            </a:r>
            <a:endParaRPr lang="zh-CN" altLang="en-US" sz="3200" b="1">
              <a:effectLst>
                <a:outerShdw blurRad="38100" dist="38100" dir="2700000" algn="tl">
                  <a:srgbClr val="C0C0C0"/>
                </a:outerShdw>
              </a:effectLst>
            </a:endParaRPr>
          </a:p>
        </p:txBody>
      </p:sp>
      <p:sp>
        <p:nvSpPr>
          <p:cNvPr id="699398" name="Text Box 6"/>
          <p:cNvSpPr txBox="1">
            <a:spLocks noChangeArrowheads="1"/>
          </p:cNvSpPr>
          <p:nvPr/>
        </p:nvSpPr>
        <p:spPr bwMode="auto">
          <a:xfrm>
            <a:off x="2483768" y="320462"/>
            <a:ext cx="364807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问题的定义 </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699400" name="Text Box 8"/>
          <p:cNvSpPr txBox="1">
            <a:spLocks noChangeArrowheads="1"/>
          </p:cNvSpPr>
          <p:nvPr/>
        </p:nvSpPr>
        <p:spPr bwMode="auto">
          <a:xfrm>
            <a:off x="1187450" y="3789363"/>
            <a:ext cx="7272338" cy="218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3907F1"/>
                </a:solidFill>
                <a:effectLst>
                  <a:outerShdw blurRad="38100" dist="38100" dir="2700000" algn="tl">
                    <a:srgbClr val="C0C0C0"/>
                  </a:outerShdw>
                </a:effectLst>
                <a:latin typeface="华文行楷" panose="02010800040101010101" pitchFamily="2" charset="-122"/>
              </a:rPr>
              <a:t>矩阵乘法的代价/复杂性：</a:t>
            </a:r>
            <a:r>
              <a:rPr lang="en-US" altLang="zh-CN" sz="2800" b="1" dirty="0">
                <a:solidFill>
                  <a:srgbClr val="3907F1"/>
                </a:solidFill>
                <a:effectLst>
                  <a:outerShdw blurRad="38100" dist="38100" dir="2700000" algn="tl">
                    <a:srgbClr val="C0C0C0"/>
                  </a:outerShdw>
                </a:effectLst>
                <a:latin typeface="华文行楷" panose="02010800040101010101" pitchFamily="2" charset="-122"/>
              </a:rPr>
              <a:t> </a:t>
            </a:r>
            <a:r>
              <a:rPr lang="zh-CN" altLang="en-US" sz="2800" b="1" dirty="0">
                <a:solidFill>
                  <a:srgbClr val="3907F1"/>
                </a:solidFill>
                <a:effectLst>
                  <a:outerShdw blurRad="38100" dist="38100" dir="2700000" algn="tl">
                    <a:srgbClr val="C0C0C0"/>
                  </a:outerShdw>
                </a:effectLst>
                <a:latin typeface="华文行楷" panose="02010800040101010101" pitchFamily="2" charset="-122"/>
              </a:rPr>
              <a:t>乘法的次数</a:t>
            </a:r>
            <a:endParaRPr lang="zh-CN" altLang="en-US" sz="2800" b="1" dirty="0">
              <a:solidFill>
                <a:srgbClr val="3907F1"/>
              </a:solidFill>
              <a:effectLst>
                <a:outerShdw blurRad="38100" dist="38100" dir="2700000" algn="tl">
                  <a:srgbClr val="C0C0C0"/>
                </a:outerShdw>
              </a:effectLst>
              <a:latin typeface="华文行楷" panose="02010800040101010101" pitchFamily="2" charset="-122"/>
            </a:endParaRPr>
          </a:p>
          <a:p>
            <a:pPr lvl="1">
              <a:defRPr/>
            </a:pPr>
            <a:endParaRPr lang="zh-CN" altLang="en-US" sz="2400" b="1" dirty="0">
              <a:solidFill>
                <a:srgbClr val="3907F1"/>
              </a:solidFill>
              <a:effectLst>
                <a:outerShdw blurRad="38100" dist="38100" dir="2700000" algn="tl">
                  <a:srgbClr val="C0C0C0"/>
                </a:outerShdw>
              </a:effectLst>
              <a:latin typeface="华文行楷" panose="02010800040101010101" pitchFamily="2" charset="-122"/>
            </a:endParaRPr>
          </a:p>
          <a:p>
            <a:pPr>
              <a:defRPr/>
            </a:pPr>
            <a:r>
              <a:rPr lang="zh-CN" altLang="en-US" sz="2800" b="1" dirty="0">
                <a:solidFill>
                  <a:srgbClr val="3907F1"/>
                </a:solidFill>
                <a:effectLst>
                  <a:outerShdw blurRad="38100" dist="38100" dir="2700000" algn="tl">
                    <a:srgbClr val="C0C0C0"/>
                  </a:outerShdw>
                </a:effectLst>
                <a:latin typeface="华文行楷" panose="02010800040101010101" pitchFamily="2" charset="-122"/>
              </a:rPr>
              <a:t>若</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A</a:t>
            </a:r>
            <a:r>
              <a:rPr lang="zh-CN" altLang="en-US" sz="2800" b="1" dirty="0">
                <a:solidFill>
                  <a:srgbClr val="3907F1"/>
                </a:solidFill>
                <a:effectLst>
                  <a:outerShdw blurRad="38100" dist="38100" dir="2700000" algn="tl">
                    <a:srgbClr val="C0C0C0"/>
                  </a:outerShdw>
                </a:effectLst>
                <a:latin typeface="华文行楷" panose="02010800040101010101" pitchFamily="2" charset="-122"/>
              </a:rPr>
              <a:t>是</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rPr>
              <a:t>p</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rPr>
              <a:t>q</a:t>
            </a:r>
            <a:r>
              <a:rPr lang="zh-CN" altLang="en-US" sz="2800" b="1" dirty="0">
                <a:solidFill>
                  <a:srgbClr val="3907F1"/>
                </a:solidFill>
                <a:effectLst>
                  <a:outerShdw blurRad="38100" dist="38100" dir="2700000" algn="tl">
                    <a:srgbClr val="C0C0C0"/>
                  </a:outerShdw>
                </a:effectLst>
                <a:latin typeface="华文行楷" panose="02010800040101010101" pitchFamily="2" charset="-122"/>
              </a:rPr>
              <a:t>矩阵，</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B</a:t>
            </a:r>
            <a:r>
              <a:rPr lang="zh-CN" altLang="en-US" sz="2800" b="1" dirty="0">
                <a:solidFill>
                  <a:srgbClr val="3907F1"/>
                </a:solidFill>
                <a:effectLst>
                  <a:outerShdw blurRad="38100" dist="38100" dir="2700000" algn="tl">
                    <a:srgbClr val="C0C0C0"/>
                  </a:outerShdw>
                </a:effectLst>
                <a:latin typeface="华文行楷" panose="02010800040101010101" pitchFamily="2" charset="-122"/>
              </a:rPr>
              <a:t>是</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rPr>
              <a:t>q</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rPr>
              <a:t>r</a:t>
            </a:r>
            <a:r>
              <a:rPr lang="zh-CN" altLang="en-US" sz="2400" b="1" dirty="0">
                <a:solidFill>
                  <a:srgbClr val="3907F1"/>
                </a:solidFill>
                <a:effectLst>
                  <a:outerShdw blurRad="38100" dist="38100" dir="2700000" algn="tl">
                    <a:srgbClr val="C0C0C0"/>
                  </a:outerShdw>
                </a:effectLst>
                <a:latin typeface="华文行楷" panose="02010800040101010101" pitchFamily="2" charset="-122"/>
              </a:rPr>
              <a:t>矩阵，</a:t>
            </a:r>
            <a:endParaRPr lang="zh-CN" altLang="en-US" sz="2400" b="1" dirty="0">
              <a:solidFill>
                <a:srgbClr val="3907F1"/>
              </a:solidFill>
              <a:effectLst>
                <a:outerShdw blurRad="38100" dist="38100" dir="2700000" algn="tl">
                  <a:srgbClr val="C0C0C0"/>
                </a:outerShdw>
              </a:effectLst>
              <a:latin typeface="华文行楷" panose="02010800040101010101" pitchFamily="2" charset="-122"/>
            </a:endParaRPr>
          </a:p>
          <a:p>
            <a:pPr>
              <a:defRPr/>
            </a:pPr>
            <a:r>
              <a:rPr lang="zh-CN" altLang="en-US" sz="2800" b="1" dirty="0">
                <a:solidFill>
                  <a:srgbClr val="3907F1"/>
                </a:solidFill>
                <a:effectLst>
                  <a:outerShdw blurRad="38100" dist="38100" dir="2700000" algn="tl">
                    <a:srgbClr val="C0C0C0"/>
                  </a:outerShdw>
                </a:effectLst>
                <a:latin typeface="华文行楷" panose="02010800040101010101" pitchFamily="2" charset="-122"/>
              </a:rPr>
              <a:t>则</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A</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B</a:t>
            </a:r>
            <a:r>
              <a:rPr lang="zh-CN" altLang="en-US" sz="2800" b="1" dirty="0">
                <a:solidFill>
                  <a:srgbClr val="3907F1"/>
                </a:solidFill>
                <a:effectLst>
                  <a:outerShdw blurRad="38100" dist="38100" dir="2700000" algn="tl">
                    <a:srgbClr val="C0C0C0"/>
                  </a:outerShdw>
                </a:effectLst>
                <a:latin typeface="华文行楷" panose="02010800040101010101" pitchFamily="2" charset="-122"/>
              </a:rPr>
              <a:t>的代价是</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O(</a:t>
            </a:r>
            <a:r>
              <a:rPr lang="en-US" altLang="zh-CN" sz="2800" b="1" i="1" dirty="0" err="1">
                <a:solidFill>
                  <a:srgbClr val="3907F1"/>
                </a:solidFill>
                <a:effectLst>
                  <a:outerShdw blurRad="38100" dist="38100" dir="2700000" algn="tl">
                    <a:srgbClr val="C0C0C0"/>
                  </a:outerShdw>
                </a:effectLst>
                <a:latin typeface="Times New Roman" panose="02020603050405020304" pitchFamily="18" charset="0"/>
              </a:rPr>
              <a:t>pqr</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a:t>
            </a:r>
            <a:endParaRPr lang="en-US" altLang="zh-CN" sz="2800" b="1" i="1" dirty="0">
              <a:solidFill>
                <a:srgbClr val="3907F1"/>
              </a:solidFill>
              <a:effectLst>
                <a:outerShdw blurRad="38100" dist="38100" dir="2700000" algn="tl">
                  <a:srgbClr val="C0C0C0"/>
                </a:outerShdw>
              </a:effectLst>
              <a:latin typeface="Times New Roman" panose="02020603050405020304" pitchFamily="18" charset="0"/>
            </a:endParaRPr>
          </a:p>
          <a:p>
            <a:pPr>
              <a:defRPr/>
            </a:pPr>
            <a:endParaRPr lang="en-US" altLang="zh-CN" sz="2800" b="1" i="1" dirty="0">
              <a:solidFill>
                <a:srgbClr val="3907F1"/>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9400">
                                            <p:txEl>
                                              <p:pRg st="0" end="0"/>
                                            </p:txEl>
                                          </p:spTgt>
                                        </p:tgtEl>
                                        <p:attrNameLst>
                                          <p:attrName>style.visibility</p:attrName>
                                        </p:attrNameLst>
                                      </p:cBhvr>
                                      <p:to>
                                        <p:strVal val="visible"/>
                                      </p:to>
                                    </p:set>
                                    <p:anim calcmode="lin" valueType="num">
                                      <p:cBhvr additive="base">
                                        <p:cTn id="7" dur="500" fill="hold"/>
                                        <p:tgtEl>
                                          <p:spTgt spid="6994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94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9400">
                                            <p:txEl>
                                              <p:pRg st="2" end="2"/>
                                            </p:txEl>
                                          </p:spTgt>
                                        </p:tgtEl>
                                        <p:attrNameLst>
                                          <p:attrName>style.visibility</p:attrName>
                                        </p:attrNameLst>
                                      </p:cBhvr>
                                      <p:to>
                                        <p:strVal val="visible"/>
                                      </p:to>
                                    </p:set>
                                    <p:anim calcmode="lin" valueType="num">
                                      <p:cBhvr additive="base">
                                        <p:cTn id="13" dur="500" fill="hold"/>
                                        <p:tgtEl>
                                          <p:spTgt spid="6994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94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9400">
                                            <p:txEl>
                                              <p:pRg st="3" end="3"/>
                                            </p:txEl>
                                          </p:spTgt>
                                        </p:tgtEl>
                                        <p:attrNameLst>
                                          <p:attrName>style.visibility</p:attrName>
                                        </p:attrNameLst>
                                      </p:cBhvr>
                                      <p:to>
                                        <p:strVal val="visible"/>
                                      </p:to>
                                    </p:set>
                                    <p:anim calcmode="lin" valueType="num">
                                      <p:cBhvr additive="base">
                                        <p:cTn id="19" dur="500" fill="hold"/>
                                        <p:tgtEl>
                                          <p:spTgt spid="69940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94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2" name="Rectangle 4"/>
          <p:cNvSpPr>
            <a:spLocks noChangeArrowheads="1"/>
          </p:cNvSpPr>
          <p:nvPr/>
        </p:nvSpPr>
        <p:spPr bwMode="auto">
          <a:xfrm>
            <a:off x="603250" y="1484313"/>
            <a:ext cx="8197850" cy="4968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533400" indent="-533400" algn="just">
              <a:spcBef>
                <a:spcPct val="20000"/>
              </a:spcBef>
              <a:buFontTx/>
              <a:buChar char="•"/>
              <a:defRPr/>
            </a:pPr>
            <a:r>
              <a:rPr lang="zh-CN" altLang="en-US" sz="3200" b="1" dirty="0">
                <a:effectLst>
                  <a:outerShdw blurRad="38100" dist="38100" dir="2700000" algn="tl">
                    <a:srgbClr val="C0C0C0"/>
                  </a:outerShdw>
                </a:effectLst>
                <a:latin typeface="宋体" panose="02010600030101010101" pitchFamily="2" charset="-122"/>
              </a:rPr>
              <a:t>矩阵链乘法的实现</a:t>
            </a:r>
            <a:endParaRPr lang="zh-CN" altLang="en-US" sz="3200" b="1" dirty="0">
              <a:effectLst>
                <a:outerShdw blurRad="38100" dist="38100" dir="2700000" algn="tl">
                  <a:srgbClr val="C0C0C0"/>
                </a:outerShdw>
              </a:effectLst>
              <a:latin typeface="宋体" panose="02010600030101010101" pitchFamily="2" charset="-122"/>
            </a:endParaRPr>
          </a:p>
          <a:p>
            <a:pPr marL="914400" lvl="1" indent="-45720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矩阵乘法满足结合率。</a:t>
            </a:r>
            <a:endParaRPr lang="zh-CN" altLang="en-US" sz="2800" b="1" dirty="0">
              <a:solidFill>
                <a:srgbClr val="0000CC"/>
              </a:solidFill>
              <a:effectLst>
                <a:outerShdw blurRad="38100" dist="38100" dir="2700000" algn="tl">
                  <a:srgbClr val="C0C0C0"/>
                </a:outerShdw>
              </a:effectLst>
              <a:latin typeface="宋体" panose="02010600030101010101" pitchFamily="2" charset="-122"/>
            </a:endParaRPr>
          </a:p>
          <a:p>
            <a:pPr marL="914400" lvl="1" indent="-45720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计算一个矩阵链的乘法可有多种</a:t>
            </a:r>
            <a:r>
              <a:rPr lang="zh-CN" altLang="en-US" sz="2800" b="1" dirty="0" smtClean="0">
                <a:solidFill>
                  <a:srgbClr val="0000CC"/>
                </a:solidFill>
                <a:effectLst>
                  <a:outerShdw blurRad="38100" dist="38100" dir="2700000" algn="tl">
                    <a:srgbClr val="C0C0C0"/>
                  </a:outerShdw>
                </a:effectLst>
                <a:latin typeface="宋体" panose="02010600030101010101" pitchFamily="2" charset="-122"/>
              </a:rPr>
              <a:t>方法</a:t>
            </a:r>
            <a:r>
              <a:rPr lang="en-US" altLang="zh-CN" sz="2400" b="1" dirty="0" smtClean="0">
                <a:solidFill>
                  <a:srgbClr val="0000CC"/>
                </a:solidFill>
                <a:effectLst>
                  <a:outerShdw blurRad="38100" dist="38100" dir="2700000" algn="tl">
                    <a:srgbClr val="C0C0C0"/>
                  </a:outerShdw>
                </a:effectLst>
                <a:latin typeface="宋体" panose="02010600030101010101" pitchFamily="2" charset="-122"/>
              </a:rPr>
              <a:t>:</a:t>
            </a:r>
            <a:endParaRPr lang="en-US" altLang="zh-CN" sz="2400" b="1" dirty="0" smtClean="0">
              <a:solidFill>
                <a:srgbClr val="0000CC"/>
              </a:solidFill>
              <a:effectLst>
                <a:outerShdw blurRad="38100" dist="38100" dir="2700000" algn="tl">
                  <a:srgbClr val="C0C0C0"/>
                </a:outerShdw>
              </a:effectLst>
              <a:latin typeface="宋体" panose="02010600030101010101" pitchFamily="2" charset="-122"/>
            </a:endParaRPr>
          </a:p>
          <a:p>
            <a:pPr marL="1295400" lvl="2" indent="-381000" algn="just">
              <a:spcBef>
                <a:spcPct val="20000"/>
              </a:spcBef>
              <a:defRPr/>
            </a:pPr>
            <a:r>
              <a:rPr lang="zh-CN" altLang="en-US" sz="2800" b="1" dirty="0">
                <a:solidFill>
                  <a:srgbClr val="FF0000"/>
                </a:solidFill>
                <a:effectLst>
                  <a:outerShdw blurRad="38100" dist="38100" dir="2700000" algn="tl">
                    <a:srgbClr val="C0C0C0"/>
                  </a:outerShdw>
                </a:effectLst>
                <a:latin typeface="宋体" panose="02010600030101010101" pitchFamily="2" charset="-122"/>
              </a:rPr>
              <a:t>   </a:t>
            </a:r>
            <a:r>
              <a:rPr lang="zh-CN" altLang="en-US" sz="2800" b="1" dirty="0">
                <a:solidFill>
                  <a:srgbClr val="CC0099"/>
                </a:solidFill>
                <a:effectLst>
                  <a:outerShdw blurRad="38100" dist="38100" dir="2700000" algn="tl">
                    <a:srgbClr val="C0C0C0"/>
                  </a:outerShdw>
                </a:effectLst>
                <a:latin typeface="宋体" panose="02010600030101010101" pitchFamily="2" charset="-122"/>
              </a:rPr>
              <a:t>例如</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r>
              <a:rPr lang="zh-CN" altLang="en-US" sz="2800" b="1" dirty="0">
                <a:solidFill>
                  <a:srgbClr val="CC0099"/>
                </a:solidFill>
                <a:effectLst>
                  <a:outerShdw blurRad="38100" dist="38100" dir="2700000" algn="tl">
                    <a:srgbClr val="C0C0C0"/>
                  </a:outerShdw>
                </a:effectLst>
                <a:latin typeface="宋体" panose="02010600030101010101" pitchFamily="2" charset="-122"/>
              </a:rPr>
              <a:t>  （</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1</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2</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3</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4</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dirty="0">
              <a:solidFill>
                <a:srgbClr val="CC0099"/>
              </a:solidFill>
              <a:effectLst>
                <a:outerShdw blurRad="38100" dist="38100" dir="2700000" algn="tl">
                  <a:srgbClr val="C0C0C0"/>
                </a:outerShdw>
              </a:effectLst>
              <a:latin typeface="宋体" panose="02010600030101010101" pitchFamily="2" charset="-122"/>
            </a:endParaRPr>
          </a:p>
          <a:p>
            <a:pPr marL="1295400" lvl="2" indent="-381000" algn="just">
              <a:spcBef>
                <a:spcPct val="20000"/>
              </a:spcBef>
              <a:defRPr/>
            </a:pPr>
            <a:r>
              <a:rPr lang="en-US" altLang="zh-CN" sz="2800" b="1" dirty="0">
                <a:solidFill>
                  <a:srgbClr val="CC0099"/>
                </a:solidFill>
                <a:effectLst>
                  <a:outerShdw blurRad="38100" dist="38100" dir="2700000" algn="tl">
                    <a:srgbClr val="C0C0C0"/>
                  </a:outerShdw>
                </a:effectLst>
                <a:latin typeface="宋体" panose="02010600030101010101" pitchFamily="2" charset="-122"/>
              </a:rPr>
              <a:t>         =（A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1</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2</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3</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4</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dirty="0">
              <a:solidFill>
                <a:srgbClr val="CC0099"/>
              </a:solidFill>
              <a:effectLst>
                <a:outerShdw blurRad="38100" dist="38100" dir="2700000" algn="tl">
                  <a:srgbClr val="C0C0C0"/>
                </a:outerShdw>
              </a:effectLst>
              <a:latin typeface="宋体" panose="02010600030101010101" pitchFamily="2" charset="-122"/>
            </a:endParaRPr>
          </a:p>
          <a:p>
            <a:pPr marL="1295400" lvl="2" indent="-381000" algn="just">
              <a:spcBef>
                <a:spcPct val="20000"/>
              </a:spcBef>
              <a:defRPr/>
            </a:pPr>
            <a:r>
              <a:rPr lang="en-US" altLang="zh-CN" sz="2800" b="1" dirty="0">
                <a:solidFill>
                  <a:srgbClr val="CC0099"/>
                </a:solidFill>
                <a:effectLst>
                  <a:outerShdw blurRad="38100" dist="38100" dir="2700000" algn="tl">
                    <a:srgbClr val="C0C0C0"/>
                  </a:outerShdw>
                </a:effectLst>
                <a:latin typeface="宋体" panose="02010600030101010101" pitchFamily="2" charset="-122"/>
              </a:rPr>
              <a:t>         =（(A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1</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2</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3</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4</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dirty="0">
              <a:solidFill>
                <a:srgbClr val="CC0099"/>
              </a:solidFill>
              <a:effectLst>
                <a:outerShdw blurRad="38100" dist="38100" dir="2700000" algn="tl">
                  <a:srgbClr val="C0C0C0"/>
                </a:outerShdw>
              </a:effectLst>
              <a:latin typeface="宋体" panose="02010600030101010101" pitchFamily="2" charset="-122"/>
            </a:endParaRPr>
          </a:p>
          <a:p>
            <a:pPr marL="1295400" lvl="2" indent="-381000" algn="just">
              <a:spcBef>
                <a:spcPct val="20000"/>
              </a:spcBef>
              <a:defRPr/>
            </a:pPr>
            <a:r>
              <a:rPr lang="en-US" altLang="zh-CN" sz="2800" b="1" dirty="0">
                <a:solidFill>
                  <a:srgbClr val="CC0099"/>
                </a:solidFill>
                <a:effectLst>
                  <a:outerShdw blurRad="38100" dist="38100" dir="2700000" algn="tl">
                    <a:srgbClr val="C0C0C0"/>
                  </a:outerShdw>
                </a:effectLst>
                <a:latin typeface="宋体" panose="02010600030101010101" pitchFamily="2" charset="-122"/>
              </a:rPr>
              <a:t>             ....</a:t>
            </a:r>
            <a:endParaRPr lang="en-US" altLang="zh-CN" sz="2800" b="1" dirty="0">
              <a:solidFill>
                <a:srgbClr val="CC0099"/>
              </a:solidFill>
              <a:effectLst>
                <a:outerShdw blurRad="38100" dist="38100" dir="2700000" algn="tl">
                  <a:srgbClr val="C0C0C0"/>
                </a:outerShdw>
              </a:effectLst>
              <a:latin typeface="宋体" panose="02010600030101010101" pitchFamily="2" charset="-122"/>
            </a:endParaRPr>
          </a:p>
          <a:p>
            <a:pPr marL="1295400" lvl="2" indent="-381000" algn="just">
              <a:spcBef>
                <a:spcPct val="20000"/>
              </a:spcBef>
              <a:defRPr/>
            </a:pPr>
            <a:r>
              <a:rPr lang="en-US" altLang="zh-CN" sz="2800" b="1" dirty="0">
                <a:solidFill>
                  <a:srgbClr val="CC0099"/>
                </a:solidFill>
                <a:effectLst>
                  <a:outerShdw blurRad="38100" dist="38100" dir="2700000" algn="tl">
                    <a:srgbClr val="C0C0C0"/>
                  </a:outerShdw>
                </a:effectLst>
                <a:latin typeface="宋体" panose="02010600030101010101" pitchFamily="2" charset="-122"/>
              </a:rPr>
              <a:t>         = (（A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1</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2</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3</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99"/>
                </a:solidFill>
                <a:effectLst>
                  <a:outerShdw blurRad="38100" dist="38100" dir="2700000" algn="tl">
                    <a:srgbClr val="C0C0C0"/>
                  </a:outerShdw>
                </a:effectLst>
                <a:latin typeface="宋体" panose="02010600030101010101" pitchFamily="2" charset="-122"/>
              </a:rPr>
              <a:t>A</a:t>
            </a:r>
            <a:r>
              <a:rPr lang="en-US" altLang="zh-CN" sz="2800" b="1" baseline="-30000" dirty="0">
                <a:solidFill>
                  <a:srgbClr val="CC0099"/>
                </a:solidFill>
                <a:effectLst>
                  <a:outerShdw blurRad="38100" dist="38100" dir="2700000" algn="tl">
                    <a:srgbClr val="C0C0C0"/>
                  </a:outerShdw>
                </a:effectLst>
                <a:latin typeface="宋体" panose="02010600030101010101" pitchFamily="2" charset="-122"/>
              </a:rPr>
              <a:t>4</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dirty="0">
              <a:solidFill>
                <a:srgbClr val="CC0099"/>
              </a:solidFill>
              <a:effectLst>
                <a:outerShdw blurRad="38100" dist="38100" dir="2700000" algn="tl">
                  <a:srgbClr val="C0C0C0"/>
                </a:outerShdw>
              </a:effectLst>
              <a:latin typeface="宋体" panose="02010600030101010101" pitchFamily="2" charset="-122"/>
            </a:endParaRPr>
          </a:p>
        </p:txBody>
      </p:sp>
      <p:sp>
        <p:nvSpPr>
          <p:cNvPr id="4" name="Text Box 6"/>
          <p:cNvSpPr txBox="1">
            <a:spLocks noChangeArrowheads="1"/>
          </p:cNvSpPr>
          <p:nvPr/>
        </p:nvSpPr>
        <p:spPr bwMode="auto">
          <a:xfrm>
            <a:off x="2474878" y="282997"/>
            <a:ext cx="364807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问题的定义 </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8372">
                                            <p:txEl>
                                              <p:pRg st="3" end="3"/>
                                            </p:txEl>
                                          </p:spTgt>
                                        </p:tgtEl>
                                        <p:attrNameLst>
                                          <p:attrName>style.visibility</p:attrName>
                                        </p:attrNameLst>
                                      </p:cBhvr>
                                      <p:to>
                                        <p:strVal val="visible"/>
                                      </p:to>
                                    </p:set>
                                    <p:anim calcmode="lin" valueType="num">
                                      <p:cBhvr additive="base">
                                        <p:cTn id="7" dur="500" fill="hold"/>
                                        <p:tgtEl>
                                          <p:spTgt spid="69837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837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8372">
                                            <p:txEl>
                                              <p:pRg st="4" end="4"/>
                                            </p:txEl>
                                          </p:spTgt>
                                        </p:tgtEl>
                                        <p:attrNameLst>
                                          <p:attrName>style.visibility</p:attrName>
                                        </p:attrNameLst>
                                      </p:cBhvr>
                                      <p:to>
                                        <p:strVal val="visible"/>
                                      </p:to>
                                    </p:set>
                                    <p:anim calcmode="lin" valueType="num">
                                      <p:cBhvr additive="base">
                                        <p:cTn id="11" dur="500" fill="hold"/>
                                        <p:tgtEl>
                                          <p:spTgt spid="69837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837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8372">
                                            <p:txEl>
                                              <p:pRg st="5" end="5"/>
                                            </p:txEl>
                                          </p:spTgt>
                                        </p:tgtEl>
                                        <p:attrNameLst>
                                          <p:attrName>style.visibility</p:attrName>
                                        </p:attrNameLst>
                                      </p:cBhvr>
                                      <p:to>
                                        <p:strVal val="visible"/>
                                      </p:to>
                                    </p:set>
                                    <p:anim calcmode="lin" valueType="num">
                                      <p:cBhvr additive="base">
                                        <p:cTn id="15" dur="500" fill="hold"/>
                                        <p:tgtEl>
                                          <p:spTgt spid="69837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9837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98372">
                                            <p:txEl>
                                              <p:pRg st="6" end="6"/>
                                            </p:txEl>
                                          </p:spTgt>
                                        </p:tgtEl>
                                        <p:attrNameLst>
                                          <p:attrName>style.visibility</p:attrName>
                                        </p:attrNameLst>
                                      </p:cBhvr>
                                      <p:to>
                                        <p:strVal val="visible"/>
                                      </p:to>
                                    </p:set>
                                    <p:anim calcmode="lin" valueType="num">
                                      <p:cBhvr additive="base">
                                        <p:cTn id="19" dur="500" fill="hold"/>
                                        <p:tgtEl>
                                          <p:spTgt spid="69837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837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98372">
                                            <p:txEl>
                                              <p:pRg st="7" end="7"/>
                                            </p:txEl>
                                          </p:spTgt>
                                        </p:tgtEl>
                                        <p:attrNameLst>
                                          <p:attrName>style.visibility</p:attrName>
                                        </p:attrNameLst>
                                      </p:cBhvr>
                                      <p:to>
                                        <p:strVal val="visible"/>
                                      </p:to>
                                    </p:set>
                                    <p:anim calcmode="lin" valueType="num">
                                      <p:cBhvr additive="base">
                                        <p:cTn id="23" dur="500" fill="hold"/>
                                        <p:tgtEl>
                                          <p:spTgt spid="698372">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9837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7" name="Rectangle 3"/>
          <p:cNvSpPr>
            <a:spLocks noGrp="1" noChangeArrowheads="1"/>
          </p:cNvSpPr>
          <p:nvPr>
            <p:ph type="body" idx="1"/>
          </p:nvPr>
        </p:nvSpPr>
        <p:spPr>
          <a:xfrm>
            <a:off x="220663" y="1341438"/>
            <a:ext cx="8726487" cy="251936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b="1" dirty="0">
                <a:effectLst/>
                <a:latin typeface="宋体" panose="02010600030101010101" pitchFamily="2" charset="-122"/>
                <a:ea typeface="宋体" panose="02010600030101010101" pitchFamily="2" charset="-122"/>
              </a:rPr>
              <a:t>矩阵链乘法的代价与计算</a:t>
            </a:r>
            <a:r>
              <a:rPr lang="zh-CN" altLang="en-US" sz="2800" b="1" dirty="0" smtClean="0">
                <a:effectLst/>
                <a:latin typeface="宋体" panose="02010600030101010101" pitchFamily="2" charset="-122"/>
                <a:ea typeface="宋体" panose="02010600030101010101" pitchFamily="2" charset="-122"/>
              </a:rPr>
              <a:t>顺序有关</a:t>
            </a:r>
            <a:endParaRPr lang="zh-CN" altLang="en-US" sz="2800" b="1" dirty="0" smtClean="0">
              <a:effectLst/>
              <a:latin typeface="宋体" panose="02010600030101010101" pitchFamily="2" charset="-122"/>
              <a:ea typeface="宋体" panose="02010600030101010101" pitchFamily="2" charset="-122"/>
            </a:endParaRPr>
          </a:p>
          <a:p>
            <a:pPr marL="0" indent="0" algn="just">
              <a:buFontTx/>
              <a:buNone/>
              <a:defRPr/>
            </a:pPr>
            <a:endParaRPr lang="zh-CN" altLang="en-US" sz="2400" b="1" dirty="0" smtClean="0">
              <a:effectLst/>
              <a:latin typeface="宋体" panose="02010600030101010101" pitchFamily="2" charset="-122"/>
              <a:ea typeface="宋体" panose="02010600030101010101" pitchFamily="2" charset="-122"/>
            </a:endParaRPr>
          </a:p>
          <a:p>
            <a:pPr algn="just">
              <a:defRPr/>
            </a:pPr>
            <a:r>
              <a:rPr lang="zh-CN" altLang="en-US" sz="2800" b="1" dirty="0" smtClean="0">
                <a:solidFill>
                  <a:srgbClr val="0000CC"/>
                </a:solidFill>
                <a:effectLst/>
                <a:latin typeface="宋体" panose="02010600030101010101" pitchFamily="2" charset="-122"/>
                <a:ea typeface="宋体" panose="02010600030101010101" pitchFamily="2" charset="-122"/>
              </a:rPr>
              <a:t>设</a:t>
            </a:r>
            <a:r>
              <a:rPr lang="en-US" altLang="zh-CN" sz="2800" b="1" dirty="0">
                <a:solidFill>
                  <a:srgbClr val="0000CC"/>
                </a:solidFill>
                <a:effectLst/>
                <a:latin typeface="宋体" panose="02010600030101010101" pitchFamily="2" charset="-122"/>
                <a:ea typeface="宋体" panose="02010600030101010101" pitchFamily="2" charset="-122"/>
              </a:rPr>
              <a:t>A</a:t>
            </a:r>
            <a:r>
              <a:rPr lang="en-US" altLang="zh-CN" sz="2800" b="1" baseline="-30000" dirty="0">
                <a:solidFill>
                  <a:srgbClr val="0000CC"/>
                </a:solidFill>
                <a:effectLst/>
                <a:latin typeface="宋体" panose="02010600030101010101" pitchFamily="2" charset="-122"/>
                <a:ea typeface="宋体" panose="02010600030101010101" pitchFamily="2" charset="-122"/>
              </a:rPr>
              <a:t>1</a:t>
            </a:r>
            <a:r>
              <a:rPr lang="en-US" altLang="zh-CN" sz="2800" b="1" dirty="0">
                <a:solidFill>
                  <a:srgbClr val="0000CC"/>
                </a:solidFill>
                <a:effectLst/>
                <a:latin typeface="宋体" panose="02010600030101010101" pitchFamily="2" charset="-122"/>
                <a:ea typeface="宋体" panose="02010600030101010101" pitchFamily="2" charset="-122"/>
              </a:rPr>
              <a:t>=10</a:t>
            </a:r>
            <a:r>
              <a:rPr lang="en-US" altLang="zh-CN" sz="2800"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sz="2800" b="1" dirty="0">
                <a:solidFill>
                  <a:srgbClr val="0000CC"/>
                </a:solidFill>
                <a:effectLst/>
                <a:latin typeface="宋体" panose="02010600030101010101" pitchFamily="2" charset="-122"/>
                <a:ea typeface="宋体" panose="02010600030101010101" pitchFamily="2" charset="-122"/>
              </a:rPr>
              <a:t>100</a:t>
            </a:r>
            <a:r>
              <a:rPr lang="zh-CN" altLang="en-US" sz="2800" b="1" dirty="0">
                <a:solidFill>
                  <a:srgbClr val="0000CC"/>
                </a:solidFill>
                <a:effectLst/>
                <a:latin typeface="宋体" panose="02010600030101010101" pitchFamily="2" charset="-122"/>
                <a:ea typeface="宋体" panose="02010600030101010101" pitchFamily="2" charset="-122"/>
              </a:rPr>
              <a:t>矩阵, </a:t>
            </a:r>
            <a:r>
              <a:rPr lang="en-US" altLang="zh-CN" sz="2800" b="1" dirty="0">
                <a:solidFill>
                  <a:srgbClr val="0000CC"/>
                </a:solidFill>
                <a:effectLst/>
                <a:latin typeface="宋体" panose="02010600030101010101" pitchFamily="2" charset="-122"/>
                <a:ea typeface="宋体" panose="02010600030101010101" pitchFamily="2" charset="-122"/>
              </a:rPr>
              <a:t>A</a:t>
            </a:r>
            <a:r>
              <a:rPr lang="en-US" altLang="zh-CN" sz="2800" b="1" baseline="-30000" dirty="0">
                <a:solidFill>
                  <a:srgbClr val="0000CC"/>
                </a:solidFill>
                <a:effectLst/>
                <a:latin typeface="宋体" panose="02010600030101010101" pitchFamily="2" charset="-122"/>
                <a:ea typeface="宋体" panose="02010600030101010101" pitchFamily="2" charset="-122"/>
              </a:rPr>
              <a:t>2</a:t>
            </a:r>
            <a:r>
              <a:rPr lang="en-US" altLang="zh-CN" sz="2800" b="1" dirty="0">
                <a:solidFill>
                  <a:srgbClr val="0000CC"/>
                </a:solidFill>
                <a:effectLst/>
                <a:latin typeface="宋体" panose="02010600030101010101" pitchFamily="2" charset="-122"/>
                <a:ea typeface="宋体" panose="02010600030101010101" pitchFamily="2" charset="-122"/>
              </a:rPr>
              <a:t>=100</a:t>
            </a:r>
            <a:r>
              <a:rPr lang="en-US" altLang="zh-CN" sz="2800"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sz="2800" b="1" dirty="0">
                <a:solidFill>
                  <a:srgbClr val="0000CC"/>
                </a:solidFill>
                <a:effectLst/>
                <a:latin typeface="宋体" panose="02010600030101010101" pitchFamily="2" charset="-122"/>
                <a:ea typeface="宋体" panose="02010600030101010101" pitchFamily="2" charset="-122"/>
              </a:rPr>
              <a:t>5</a:t>
            </a:r>
            <a:r>
              <a:rPr lang="zh-CN" altLang="en-US" sz="2800" b="1" dirty="0">
                <a:solidFill>
                  <a:srgbClr val="0000CC"/>
                </a:solidFill>
                <a:effectLst/>
                <a:latin typeface="宋体" panose="02010600030101010101" pitchFamily="2" charset="-122"/>
                <a:ea typeface="宋体" panose="02010600030101010101" pitchFamily="2" charset="-122"/>
              </a:rPr>
              <a:t>矩阵, </a:t>
            </a:r>
            <a:r>
              <a:rPr lang="en-US" altLang="zh-CN" sz="2800" b="1" dirty="0">
                <a:solidFill>
                  <a:srgbClr val="0000CC"/>
                </a:solidFill>
                <a:effectLst/>
                <a:latin typeface="宋体" panose="02010600030101010101" pitchFamily="2" charset="-122"/>
                <a:ea typeface="宋体" panose="02010600030101010101" pitchFamily="2" charset="-122"/>
              </a:rPr>
              <a:t>A</a:t>
            </a:r>
            <a:r>
              <a:rPr lang="en-US" altLang="zh-CN" sz="2800" b="1" baseline="-30000" dirty="0">
                <a:solidFill>
                  <a:srgbClr val="0000CC"/>
                </a:solidFill>
                <a:effectLst/>
                <a:latin typeface="宋体" panose="02010600030101010101" pitchFamily="2" charset="-122"/>
                <a:ea typeface="宋体" panose="02010600030101010101" pitchFamily="2" charset="-122"/>
              </a:rPr>
              <a:t>3</a:t>
            </a:r>
            <a:r>
              <a:rPr lang="en-US" altLang="zh-CN" sz="2800" b="1" dirty="0">
                <a:solidFill>
                  <a:srgbClr val="0000CC"/>
                </a:solidFill>
                <a:effectLst/>
                <a:latin typeface="宋体" panose="02010600030101010101" pitchFamily="2" charset="-122"/>
                <a:ea typeface="宋体" panose="02010600030101010101" pitchFamily="2" charset="-122"/>
              </a:rPr>
              <a:t>=5</a:t>
            </a:r>
            <a:r>
              <a:rPr lang="en-US" altLang="zh-CN" sz="2800"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sz="2800" b="1" dirty="0">
                <a:solidFill>
                  <a:srgbClr val="0000CC"/>
                </a:solidFill>
                <a:effectLst/>
                <a:latin typeface="宋体" panose="02010600030101010101" pitchFamily="2" charset="-122"/>
                <a:ea typeface="宋体" panose="02010600030101010101" pitchFamily="2" charset="-122"/>
              </a:rPr>
              <a:t>50</a:t>
            </a:r>
            <a:r>
              <a:rPr lang="zh-CN" altLang="en-US" sz="2400" b="1" dirty="0" smtClean="0">
                <a:solidFill>
                  <a:srgbClr val="0000CC"/>
                </a:solidFill>
                <a:effectLst/>
                <a:latin typeface="宋体" panose="02010600030101010101" pitchFamily="2" charset="-122"/>
                <a:ea typeface="宋体" panose="02010600030101010101" pitchFamily="2" charset="-122"/>
              </a:rPr>
              <a:t>矩阵</a:t>
            </a:r>
            <a:endParaRPr lang="zh-CN" altLang="en-US" sz="2400" b="1" dirty="0" smtClean="0">
              <a:solidFill>
                <a:srgbClr val="0000CC"/>
              </a:solidFill>
              <a:effectLst/>
              <a:latin typeface="宋体" panose="02010600030101010101" pitchFamily="2" charset="-122"/>
              <a:ea typeface="宋体" panose="02010600030101010101" pitchFamily="2" charset="-122"/>
            </a:endParaRPr>
          </a:p>
          <a:p>
            <a:pPr lvl="1" algn="just">
              <a:buFontTx/>
              <a:buNone/>
              <a:defRPr/>
            </a:pPr>
            <a:r>
              <a:rPr lang="en-US" altLang="zh-CN" b="1" dirty="0" smtClean="0">
                <a:solidFill>
                  <a:srgbClr val="0000CC"/>
                </a:solidFill>
                <a:effectLst/>
                <a:latin typeface="宋体" panose="02010600030101010101" pitchFamily="2" charset="-122"/>
                <a:ea typeface="宋体" panose="02010600030101010101" pitchFamily="2" charset="-122"/>
              </a:rPr>
              <a:t>T</a:t>
            </a:r>
            <a:r>
              <a:rPr lang="en-US" altLang="zh-CN" b="1" dirty="0">
                <a:solidFill>
                  <a:srgbClr val="0000CC"/>
                </a:solidFill>
                <a:effectLst/>
                <a:latin typeface="宋体" panose="02010600030101010101" pitchFamily="2" charset="-122"/>
                <a:ea typeface="宋体" panose="02010600030101010101" pitchFamily="2" charset="-122"/>
              </a:rPr>
              <a:t>((A</a:t>
            </a:r>
            <a:r>
              <a:rPr lang="en-US" altLang="zh-CN" b="1" baseline="-25000" dirty="0">
                <a:solidFill>
                  <a:srgbClr val="0000CC"/>
                </a:solidFill>
                <a:effectLst/>
                <a:latin typeface="宋体" panose="02010600030101010101" pitchFamily="2" charset="-122"/>
                <a:ea typeface="宋体" panose="02010600030101010101" pitchFamily="2" charset="-122"/>
              </a:rPr>
              <a:t>1</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A</a:t>
            </a:r>
            <a:r>
              <a:rPr lang="en-US" altLang="zh-CN" b="1" baseline="-25000" dirty="0">
                <a:solidFill>
                  <a:srgbClr val="0000CC"/>
                </a:solidFill>
                <a:effectLst/>
                <a:latin typeface="宋体" panose="02010600030101010101" pitchFamily="2" charset="-122"/>
                <a:ea typeface="宋体" panose="02010600030101010101" pitchFamily="2" charset="-122"/>
              </a:rPr>
              <a:t>2</a:t>
            </a:r>
            <a:r>
              <a:rPr lang="en-US" altLang="zh-CN" b="1" dirty="0">
                <a:solidFill>
                  <a:srgbClr val="0000CC"/>
                </a:solidFill>
                <a:effectLst/>
                <a:latin typeface="宋体" panose="02010600030101010101" pitchFamily="2" charset="-122"/>
                <a:ea typeface="宋体" panose="02010600030101010101" pitchFamily="2" charset="-122"/>
              </a:rPr>
              <a:t>)</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A</a:t>
            </a:r>
            <a:r>
              <a:rPr lang="en-US" altLang="zh-CN" b="1" baseline="-25000" dirty="0">
                <a:solidFill>
                  <a:srgbClr val="0000CC"/>
                </a:solidFill>
                <a:effectLst/>
                <a:latin typeface="宋体" panose="02010600030101010101" pitchFamily="2" charset="-122"/>
                <a:ea typeface="宋体" panose="02010600030101010101" pitchFamily="2" charset="-122"/>
              </a:rPr>
              <a:t>3</a:t>
            </a:r>
            <a:r>
              <a:rPr lang="en-US" altLang="zh-CN" b="1" dirty="0">
                <a:solidFill>
                  <a:srgbClr val="0000CC"/>
                </a:solidFill>
                <a:effectLst/>
                <a:latin typeface="宋体" panose="02010600030101010101" pitchFamily="2" charset="-122"/>
                <a:ea typeface="宋体" panose="02010600030101010101" pitchFamily="2" charset="-122"/>
              </a:rPr>
              <a:t>)=10</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100</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5+10</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5</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50=</a:t>
            </a:r>
            <a:r>
              <a:rPr lang="en-US" altLang="zh-CN" b="1" dirty="0">
                <a:solidFill>
                  <a:srgbClr val="CC0099"/>
                </a:solidFill>
                <a:effectLst/>
                <a:latin typeface="宋体" panose="02010600030101010101" pitchFamily="2" charset="-122"/>
                <a:ea typeface="宋体" panose="02010600030101010101" pitchFamily="2" charset="-122"/>
              </a:rPr>
              <a:t>7500</a:t>
            </a:r>
            <a:endParaRPr lang="en-US" altLang="zh-CN" b="1" dirty="0">
              <a:solidFill>
                <a:srgbClr val="CC0099"/>
              </a:solidFill>
              <a:effectLst/>
              <a:latin typeface="宋体" panose="02010600030101010101" pitchFamily="2" charset="-122"/>
              <a:ea typeface="宋体" panose="02010600030101010101" pitchFamily="2" charset="-122"/>
            </a:endParaRPr>
          </a:p>
          <a:p>
            <a:pPr lvl="1" algn="just">
              <a:buFontTx/>
              <a:buNone/>
              <a:defRPr/>
            </a:pPr>
            <a:r>
              <a:rPr lang="en-US" altLang="zh-CN" b="1" dirty="0" smtClean="0">
                <a:solidFill>
                  <a:srgbClr val="0000CC"/>
                </a:solidFill>
                <a:effectLst/>
                <a:latin typeface="宋体" panose="02010600030101010101" pitchFamily="2" charset="-122"/>
                <a:ea typeface="宋体" panose="02010600030101010101" pitchFamily="2" charset="-122"/>
              </a:rPr>
              <a:t>T(A</a:t>
            </a:r>
            <a:r>
              <a:rPr lang="en-US" altLang="zh-CN" b="1" baseline="-25000" dirty="0" smtClean="0">
                <a:solidFill>
                  <a:srgbClr val="0000CC"/>
                </a:solidFill>
                <a:effectLst/>
                <a:latin typeface="宋体" panose="02010600030101010101" pitchFamily="2" charset="-122"/>
                <a:ea typeface="宋体" panose="02010600030101010101" pitchFamily="2" charset="-122"/>
              </a:rPr>
              <a:t>1</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A</a:t>
            </a:r>
            <a:r>
              <a:rPr lang="en-US" altLang="zh-CN" b="1" baseline="-25000" dirty="0">
                <a:solidFill>
                  <a:srgbClr val="0000CC"/>
                </a:solidFill>
                <a:effectLst/>
                <a:latin typeface="宋体" panose="02010600030101010101" pitchFamily="2" charset="-122"/>
                <a:ea typeface="宋体" panose="02010600030101010101" pitchFamily="2" charset="-122"/>
              </a:rPr>
              <a:t>2</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A</a:t>
            </a:r>
            <a:r>
              <a:rPr lang="en-US" altLang="zh-CN" b="1" baseline="-25000" dirty="0">
                <a:solidFill>
                  <a:srgbClr val="0000CC"/>
                </a:solidFill>
                <a:effectLst/>
                <a:latin typeface="宋体" panose="02010600030101010101" pitchFamily="2" charset="-122"/>
                <a:ea typeface="宋体" panose="02010600030101010101" pitchFamily="2" charset="-122"/>
              </a:rPr>
              <a:t>3</a:t>
            </a:r>
            <a:r>
              <a:rPr lang="en-US" altLang="zh-CN" b="1" dirty="0">
                <a:solidFill>
                  <a:srgbClr val="0000CC"/>
                </a:solidFill>
                <a:effectLst/>
                <a:latin typeface="宋体" panose="02010600030101010101" pitchFamily="2" charset="-122"/>
                <a:ea typeface="宋体" panose="02010600030101010101" pitchFamily="2" charset="-122"/>
              </a:rPr>
              <a:t>))=100</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5</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50+10</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100</a:t>
            </a:r>
            <a:r>
              <a:rPr lang="en-US" altLang="zh-CN" b="1" dirty="0">
                <a:solidFill>
                  <a:srgbClr val="0000CC"/>
                </a:solidFill>
                <a:effectLst/>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CC"/>
                </a:solidFill>
                <a:effectLst/>
                <a:latin typeface="宋体" panose="02010600030101010101" pitchFamily="2" charset="-122"/>
                <a:ea typeface="宋体" panose="02010600030101010101" pitchFamily="2" charset="-122"/>
              </a:rPr>
              <a:t>50=</a:t>
            </a:r>
            <a:r>
              <a:rPr lang="en-US" altLang="zh-CN" b="1" dirty="0">
                <a:solidFill>
                  <a:srgbClr val="CC0099"/>
                </a:solidFill>
                <a:effectLst/>
                <a:latin typeface="宋体" panose="02010600030101010101" pitchFamily="2" charset="-122"/>
                <a:ea typeface="宋体" panose="02010600030101010101" pitchFamily="2" charset="-122"/>
              </a:rPr>
              <a:t>750000</a:t>
            </a:r>
            <a:endParaRPr lang="en-US" altLang="zh-CN" b="1" dirty="0">
              <a:solidFill>
                <a:srgbClr val="CC0099"/>
              </a:solidFill>
              <a:effectLst/>
              <a:latin typeface="宋体" panose="02010600030101010101" pitchFamily="2" charset="-122"/>
              <a:ea typeface="宋体" panose="02010600030101010101" pitchFamily="2" charset="-122"/>
            </a:endParaRPr>
          </a:p>
        </p:txBody>
      </p:sp>
      <p:sp>
        <p:nvSpPr>
          <p:cNvPr id="656388" name="Text Box 4"/>
          <p:cNvSpPr txBox="1">
            <a:spLocks noChangeArrowheads="1"/>
          </p:cNvSpPr>
          <p:nvPr/>
        </p:nvSpPr>
        <p:spPr bwMode="auto">
          <a:xfrm>
            <a:off x="872808" y="4597083"/>
            <a:ext cx="6134735" cy="5835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a:solidFill>
                  <a:srgbClr val="CC0099"/>
                </a:solidFill>
                <a:effectLst>
                  <a:outerShdw blurRad="38100" dist="38100" dir="2700000" algn="tl">
                    <a:srgbClr val="000000"/>
                  </a:outerShdw>
                </a:effectLst>
                <a:latin typeface="华文行楷" panose="02010800040101010101" pitchFamily="2" charset="-122"/>
              </a:rPr>
              <a:t>结论: 不同计算顺序有不同的代价</a:t>
            </a:r>
            <a:endParaRPr lang="zh-CN" altLang="en-US" sz="3200" b="1">
              <a:solidFill>
                <a:srgbClr val="CC0099"/>
              </a:solidFill>
              <a:effectLst>
                <a:outerShdw blurRad="38100" dist="38100" dir="2700000" algn="tl">
                  <a:srgbClr val="000000"/>
                </a:outerShdw>
              </a:effectLst>
              <a:latin typeface="华文行楷" panose="02010800040101010101" pitchFamily="2" charset="-122"/>
            </a:endParaRPr>
          </a:p>
        </p:txBody>
      </p:sp>
      <p:sp>
        <p:nvSpPr>
          <p:cNvPr id="4" name="Text Box 6"/>
          <p:cNvSpPr txBox="1">
            <a:spLocks noChangeArrowheads="1"/>
          </p:cNvSpPr>
          <p:nvPr/>
        </p:nvSpPr>
        <p:spPr bwMode="auto">
          <a:xfrm>
            <a:off x="2483768" y="265217"/>
            <a:ext cx="364807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问题的定义 </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6387">
                                            <p:txEl>
                                              <p:pRg st="3" end="3"/>
                                            </p:txEl>
                                          </p:spTgt>
                                        </p:tgtEl>
                                        <p:attrNameLst>
                                          <p:attrName>style.visibility</p:attrName>
                                        </p:attrNameLst>
                                      </p:cBhvr>
                                      <p:to>
                                        <p:strVal val="visible"/>
                                      </p:to>
                                    </p:set>
                                    <p:anim calcmode="lin" valueType="num">
                                      <p:cBhvr additive="base">
                                        <p:cTn id="7" dur="500" fill="hold"/>
                                        <p:tgtEl>
                                          <p:spTgt spid="65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6387">
                                            <p:txEl>
                                              <p:pRg st="4" end="4"/>
                                            </p:txEl>
                                          </p:spTgt>
                                        </p:tgtEl>
                                        <p:attrNameLst>
                                          <p:attrName>style.visibility</p:attrName>
                                        </p:attrNameLst>
                                      </p:cBhvr>
                                      <p:to>
                                        <p:strVal val="visible"/>
                                      </p:to>
                                    </p:set>
                                    <p:anim calcmode="lin" valueType="num">
                                      <p:cBhvr additive="base">
                                        <p:cTn id="13" dur="500" fill="hold"/>
                                        <p:tgtEl>
                                          <p:spTgt spid="6563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656388"/>
                                        </p:tgtEl>
                                        <p:attrNameLst>
                                          <p:attrName>style.visibility</p:attrName>
                                        </p:attrNameLst>
                                      </p:cBhvr>
                                      <p:to>
                                        <p:strVal val="visible"/>
                                      </p:to>
                                    </p:set>
                                    <p:animEffect transition="in" filter="diamond(in)">
                                      <p:cBhvr>
                                        <p:cTn id="19" dur="2000"/>
                                        <p:tgtEl>
                                          <p:spTgt spid="65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10"/>
          <p:cNvGrpSpPr/>
          <p:nvPr/>
        </p:nvGrpSpPr>
        <p:grpSpPr bwMode="auto">
          <a:xfrm>
            <a:off x="1098550" y="2205038"/>
            <a:ext cx="7164388" cy="576262"/>
            <a:chOff x="824" y="2639"/>
            <a:chExt cx="4014" cy="270"/>
          </a:xfrm>
        </p:grpSpPr>
        <p:graphicFrame>
          <p:nvGraphicFramePr>
            <p:cNvPr id="46096" name="Object 11"/>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273410" name="数式" r:id="rId1" imgW="711200" imgH="177800" progId="Equation.3">
                    <p:embed/>
                  </p:oleObj>
                </mc:Choice>
                <mc:Fallback>
                  <p:oleObj name="数式" r:id="rId1" imgW="711200" imgH="177800" progId="Equation.3">
                    <p:embed/>
                    <p:pic>
                      <p:nvPicPr>
                        <p:cNvPr id="0" name="图片 2734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12"/>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273411" name="数式" r:id="rId3" imgW="711200" imgH="177800" progId="Equation.3">
                    <p:embed/>
                  </p:oleObj>
                </mc:Choice>
                <mc:Fallback>
                  <p:oleObj name="数式" r:id="rId3" imgW="711200" imgH="177800" progId="Equation.3">
                    <p:embed/>
                    <p:pic>
                      <p:nvPicPr>
                        <p:cNvPr id="0" name="图片 273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8" name="Object 13"/>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273412" name="数式" r:id="rId5" imgW="735965" imgH="177800" progId="Equation.3">
                    <p:embed/>
                  </p:oleObj>
                </mc:Choice>
                <mc:Fallback>
                  <p:oleObj name="数式" r:id="rId5" imgW="735965" imgH="177800" progId="Equation.3">
                    <p:embed/>
                    <p:pic>
                      <p:nvPicPr>
                        <p:cNvPr id="0" name="图片 2734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9" name="Object 14"/>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273413" name="数式" r:id="rId7" imgW="660400" imgH="177800" progId="Equation.3">
                    <p:embed/>
                  </p:oleObj>
                </mc:Choice>
                <mc:Fallback>
                  <p:oleObj name="数式" r:id="rId7" imgW="660400" imgH="177800" progId="Equation.3">
                    <p:embed/>
                    <p:pic>
                      <p:nvPicPr>
                        <p:cNvPr id="0" name="图片 2734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083" name="Object 15"/>
          <p:cNvGraphicFramePr>
            <a:graphicFrameLocks noChangeAspect="1"/>
          </p:cNvGraphicFramePr>
          <p:nvPr/>
        </p:nvGraphicFramePr>
        <p:xfrm>
          <a:off x="636588" y="3860800"/>
          <a:ext cx="1700212" cy="438150"/>
        </p:xfrm>
        <a:graphic>
          <a:graphicData uri="http://schemas.openxmlformats.org/presentationml/2006/ole">
            <mc:AlternateContent xmlns:mc="http://schemas.openxmlformats.org/markup-compatibility/2006">
              <mc:Choice xmlns:v="urn:schemas-microsoft-com:vml" Requires="v">
                <p:oleObj spid="_x0000_s273414" name="数式" r:id="rId9" imgW="786765" imgH="203200" progId="Equation.3">
                  <p:embed/>
                </p:oleObj>
              </mc:Choice>
              <mc:Fallback>
                <p:oleObj name="数式" r:id="rId9" imgW="786765" imgH="203200" progId="Equation.3">
                  <p:embed/>
                  <p:pic>
                    <p:nvPicPr>
                      <p:cNvPr id="0" name="图片 2734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588" y="3860800"/>
                        <a:ext cx="17002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16"/>
          <p:cNvGraphicFramePr>
            <a:graphicFrameLocks noChangeAspect="1"/>
          </p:cNvGraphicFramePr>
          <p:nvPr/>
        </p:nvGraphicFramePr>
        <p:xfrm>
          <a:off x="3132138" y="5143500"/>
          <a:ext cx="1700212" cy="438150"/>
        </p:xfrm>
        <a:graphic>
          <a:graphicData uri="http://schemas.openxmlformats.org/presentationml/2006/ole">
            <mc:AlternateContent xmlns:mc="http://schemas.openxmlformats.org/markup-compatibility/2006">
              <mc:Choice xmlns:v="urn:schemas-microsoft-com:vml" Requires="v">
                <p:oleObj spid="_x0000_s273415" name="数式" r:id="rId11" imgW="786765" imgH="203200" progId="Equation.3">
                  <p:embed/>
                </p:oleObj>
              </mc:Choice>
              <mc:Fallback>
                <p:oleObj name="数式" r:id="rId11" imgW="786765" imgH="203200" progId="Equation.3">
                  <p:embed/>
                  <p:pic>
                    <p:nvPicPr>
                      <p:cNvPr id="0" name="图片 2734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5143500"/>
                        <a:ext cx="17002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17"/>
          <p:cNvGraphicFramePr>
            <a:graphicFrameLocks noChangeAspect="1"/>
          </p:cNvGraphicFramePr>
          <p:nvPr/>
        </p:nvGraphicFramePr>
        <p:xfrm>
          <a:off x="5435600" y="3860800"/>
          <a:ext cx="1700213" cy="438150"/>
        </p:xfrm>
        <a:graphic>
          <a:graphicData uri="http://schemas.openxmlformats.org/presentationml/2006/ole">
            <mc:AlternateContent xmlns:mc="http://schemas.openxmlformats.org/markup-compatibility/2006">
              <mc:Choice xmlns:v="urn:schemas-microsoft-com:vml" Requires="v">
                <p:oleObj spid="_x0000_s273416" name="数式" r:id="rId13" imgW="786765" imgH="203200" progId="Equation.3">
                  <p:embed/>
                </p:oleObj>
              </mc:Choice>
              <mc:Fallback>
                <p:oleObj name="数式" r:id="rId13" imgW="786765" imgH="203200" progId="Equation.3">
                  <p:embed/>
                  <p:pic>
                    <p:nvPicPr>
                      <p:cNvPr id="0" name="图片 2734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5600" y="3860800"/>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18"/>
          <p:cNvGraphicFramePr>
            <a:graphicFrameLocks noChangeAspect="1"/>
          </p:cNvGraphicFramePr>
          <p:nvPr/>
        </p:nvGraphicFramePr>
        <p:xfrm>
          <a:off x="635000" y="5189538"/>
          <a:ext cx="1673225" cy="438150"/>
        </p:xfrm>
        <a:graphic>
          <a:graphicData uri="http://schemas.openxmlformats.org/presentationml/2006/ole">
            <mc:AlternateContent xmlns:mc="http://schemas.openxmlformats.org/markup-compatibility/2006">
              <mc:Choice xmlns:v="urn:schemas-microsoft-com:vml" Requires="v">
                <p:oleObj spid="_x0000_s273417" name="数式" r:id="rId15" imgW="774065" imgH="203200" progId="Equation.3">
                  <p:embed/>
                </p:oleObj>
              </mc:Choice>
              <mc:Fallback>
                <p:oleObj name="数式" r:id="rId15" imgW="774065" imgH="203200" progId="Equation.3">
                  <p:embed/>
                  <p:pic>
                    <p:nvPicPr>
                      <p:cNvPr id="0" name="图片 2734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5000" y="5189538"/>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19"/>
          <p:cNvGraphicFramePr>
            <a:graphicFrameLocks noChangeAspect="1"/>
          </p:cNvGraphicFramePr>
          <p:nvPr/>
        </p:nvGraphicFramePr>
        <p:xfrm>
          <a:off x="2998788" y="3860800"/>
          <a:ext cx="1673225" cy="438150"/>
        </p:xfrm>
        <a:graphic>
          <a:graphicData uri="http://schemas.openxmlformats.org/presentationml/2006/ole">
            <mc:AlternateContent xmlns:mc="http://schemas.openxmlformats.org/markup-compatibility/2006">
              <mc:Choice xmlns:v="urn:schemas-microsoft-com:vml" Requires="v">
                <p:oleObj spid="_x0000_s273418" name="数式" r:id="rId17" imgW="774065" imgH="203200" progId="Equation.3">
                  <p:embed/>
                </p:oleObj>
              </mc:Choice>
              <mc:Fallback>
                <p:oleObj name="数式" r:id="rId17" imgW="774065" imgH="203200" progId="Equation.3">
                  <p:embed/>
                  <p:pic>
                    <p:nvPicPr>
                      <p:cNvPr id="0" name="图片 2734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98788" y="3860800"/>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7" name="Rectangle 21"/>
          <p:cNvSpPr>
            <a:spLocks noChangeArrowheads="1"/>
          </p:cNvSpPr>
          <p:nvPr/>
        </p:nvSpPr>
        <p:spPr bwMode="auto">
          <a:xfrm>
            <a:off x="242888" y="1338263"/>
            <a:ext cx="88566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33399"/>
              </a:buClr>
              <a:buSzPct val="50000"/>
              <a:buFont typeface="Wingdings" panose="05000000000000000000" pitchFamily="2" charset="2"/>
              <a:buChar char="u"/>
              <a:defRPr/>
            </a:pPr>
            <a:r>
              <a:rPr lang="zh-CN" altLang="en-US" sz="3200" b="1" dirty="0">
                <a:solidFill>
                  <a:srgbClr val="3907F1"/>
                </a:solidFill>
                <a:effectLst>
                  <a:outerShdw blurRad="38100" dist="38100" dir="2700000" algn="tl">
                    <a:srgbClr val="C0C0C0"/>
                  </a:outerShdw>
                </a:effectLst>
                <a:latin typeface="+mn-ea"/>
                <a:ea typeface="+mn-ea"/>
              </a:rPr>
              <a:t>设有四个矩阵</a:t>
            </a:r>
            <a:r>
              <a:rPr lang="en-US" altLang="zh-CN" sz="3200" b="1" dirty="0">
                <a:solidFill>
                  <a:srgbClr val="3907F1"/>
                </a:solidFill>
                <a:effectLst>
                  <a:outerShdw blurRad="38100" dist="38100" dir="2700000" algn="tl">
                    <a:srgbClr val="C0C0C0"/>
                  </a:outerShdw>
                </a:effectLst>
                <a:latin typeface="+mn-ea"/>
                <a:ea typeface="+mn-ea"/>
              </a:rPr>
              <a:t>A,B,C,D</a:t>
            </a:r>
            <a:r>
              <a:rPr lang="zh-CN" altLang="en-US" sz="3200" b="1" dirty="0">
                <a:solidFill>
                  <a:srgbClr val="3907F1"/>
                </a:solidFill>
                <a:effectLst>
                  <a:outerShdw blurRad="38100" dist="38100" dir="2700000" algn="tl">
                    <a:srgbClr val="C0C0C0"/>
                  </a:outerShdw>
                </a:effectLst>
                <a:latin typeface="+mn-ea"/>
                <a:ea typeface="+mn-ea"/>
              </a:rPr>
              <a:t>，它们的维数分别是：</a:t>
            </a:r>
            <a:endParaRPr lang="en-US" altLang="zh-CN" sz="3200" b="1" dirty="0">
              <a:solidFill>
                <a:srgbClr val="3907F1"/>
              </a:solidFill>
              <a:effectLst>
                <a:outerShdw blurRad="38100" dist="38100" dir="2700000" algn="tl">
                  <a:srgbClr val="C0C0C0"/>
                </a:outerShdw>
              </a:effectLst>
              <a:latin typeface="+mn-ea"/>
              <a:ea typeface="+mn-ea"/>
            </a:endParaRPr>
          </a:p>
        </p:txBody>
      </p:sp>
      <p:sp>
        <p:nvSpPr>
          <p:cNvPr id="256022" name="Rectangle 22"/>
          <p:cNvSpPr txBox="1">
            <a:spLocks noChangeArrowheads="1"/>
          </p:cNvSpPr>
          <p:nvPr/>
        </p:nvSpPr>
        <p:spPr bwMode="auto">
          <a:xfrm>
            <a:off x="1270000" y="187008"/>
            <a:ext cx="647223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矩阵</a:t>
            </a:r>
            <a:r>
              <a:rPr kumimoji="1" lang="zh-CN" altLang="en-US" sz="4000" b="1" dirty="0">
                <a:solidFill>
                  <a:schemeClr val="bg1"/>
                </a:solidFill>
                <a:latin typeface="黑体" panose="02010609060101010101" pitchFamily="49" charset="-122"/>
                <a:ea typeface="黑体" panose="02010609060101010101" pitchFamily="49" charset="-122"/>
                <a:sym typeface="+mn-ea"/>
              </a:rPr>
              <a:t>链乘问题</a:t>
            </a:r>
            <a:endParaRPr kumimoji="1" lang="zh-CN" altLang="en-US" sz="4000" b="1" dirty="0">
              <a:solidFill>
                <a:schemeClr val="bg1"/>
              </a:solidFill>
              <a:latin typeface="黑体" panose="02010609060101010101" pitchFamily="49" charset="-122"/>
              <a:ea typeface="黑体" panose="02010609060101010101" pitchFamily="49" charset="-122"/>
              <a:sym typeface="+mn-ea"/>
            </a:endParaRPr>
          </a:p>
        </p:txBody>
      </p:sp>
      <p:sp>
        <p:nvSpPr>
          <p:cNvPr id="2" name="矩形 1"/>
          <p:cNvSpPr/>
          <p:nvPr/>
        </p:nvSpPr>
        <p:spPr>
          <a:xfrm>
            <a:off x="323850" y="3068638"/>
            <a:ext cx="7939088" cy="585787"/>
          </a:xfrm>
          <a:prstGeom prst="rect">
            <a:avLst/>
          </a:prstGeom>
        </p:spPr>
        <p:txBody>
          <a:bodyPr>
            <a:spAutoFit/>
          </a:bodyPr>
          <a:lstStyle/>
          <a:p>
            <a:pPr marL="342900" indent="-342900">
              <a:spcBef>
                <a:spcPct val="20000"/>
              </a:spcBef>
              <a:buClr>
                <a:srgbClr val="333399"/>
              </a:buClr>
              <a:buSzPct val="50000"/>
              <a:buFont typeface="Wingdings" panose="05000000000000000000" pitchFamily="2" charset="2"/>
              <a:buChar char="u"/>
              <a:defRPr/>
            </a:pPr>
            <a:r>
              <a:rPr lang="zh-CN" altLang="en-US" sz="3200" b="1" dirty="0">
                <a:solidFill>
                  <a:srgbClr val="3907F1"/>
                </a:solidFill>
                <a:effectLst>
                  <a:outerShdw blurRad="38100" dist="38100" dir="2700000" algn="tl">
                    <a:srgbClr val="C0C0C0"/>
                  </a:outerShdw>
                </a:effectLst>
                <a:latin typeface="+mn-ea"/>
                <a:ea typeface="+mn-ea"/>
              </a:rPr>
              <a:t>总共有五种完全加括号的方式</a:t>
            </a:r>
            <a:endParaRPr lang="ja-JP" altLang="en-US" sz="3200" b="1" dirty="0">
              <a:solidFill>
                <a:srgbClr val="3907F1"/>
              </a:solidFill>
              <a:effectLst>
                <a:outerShdw blurRad="38100" dist="38100" dir="2700000" algn="tl">
                  <a:srgbClr val="C0C0C0"/>
                </a:outerShdw>
              </a:effectLst>
              <a:latin typeface="+mn-ea"/>
              <a:ea typeface="+mn-ea"/>
            </a:endParaRPr>
          </a:p>
        </p:txBody>
      </p:sp>
      <p:sp>
        <p:nvSpPr>
          <p:cNvPr id="46091" name="矩形 2"/>
          <p:cNvSpPr>
            <a:spLocks noChangeArrowheads="1"/>
          </p:cNvSpPr>
          <p:nvPr/>
        </p:nvSpPr>
        <p:spPr bwMode="auto">
          <a:xfrm>
            <a:off x="904875" y="4437063"/>
            <a:ext cx="116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400">
                <a:solidFill>
                  <a:srgbClr val="000000"/>
                </a:solidFill>
                <a:latin typeface="Verdana" panose="020B0604030504040204" pitchFamily="34" charset="0"/>
                <a:ea typeface="黑体" panose="02010609060101010101" pitchFamily="49" charset="-122"/>
              </a:rPr>
              <a:t>16000</a:t>
            </a:r>
            <a:endParaRPr lang="zh-CN" altLang="en-US"/>
          </a:p>
        </p:txBody>
      </p:sp>
      <p:sp>
        <p:nvSpPr>
          <p:cNvPr id="46092" name="矩形 3"/>
          <p:cNvSpPr>
            <a:spLocks noChangeArrowheads="1"/>
          </p:cNvSpPr>
          <p:nvPr/>
        </p:nvSpPr>
        <p:spPr bwMode="auto">
          <a:xfrm>
            <a:off x="930275" y="5637213"/>
            <a:ext cx="116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400">
                <a:solidFill>
                  <a:srgbClr val="000000"/>
                </a:solidFill>
                <a:latin typeface="Verdana" panose="020B0604030504040204" pitchFamily="34" charset="0"/>
                <a:ea typeface="黑体" panose="02010609060101010101" pitchFamily="49" charset="-122"/>
              </a:rPr>
              <a:t>10500</a:t>
            </a:r>
            <a:endParaRPr lang="zh-CN" altLang="en-US"/>
          </a:p>
        </p:txBody>
      </p:sp>
      <p:sp>
        <p:nvSpPr>
          <p:cNvPr id="46093" name="矩形 4"/>
          <p:cNvSpPr>
            <a:spLocks noChangeArrowheads="1"/>
          </p:cNvSpPr>
          <p:nvPr/>
        </p:nvSpPr>
        <p:spPr bwMode="auto">
          <a:xfrm>
            <a:off x="3275013" y="4437063"/>
            <a:ext cx="116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400">
                <a:solidFill>
                  <a:srgbClr val="000000"/>
                </a:solidFill>
                <a:latin typeface="Verdana" panose="020B0604030504040204" pitchFamily="34" charset="0"/>
                <a:ea typeface="黑体" panose="02010609060101010101" pitchFamily="49" charset="-122"/>
              </a:rPr>
              <a:t>36000</a:t>
            </a:r>
            <a:endParaRPr lang="zh-CN" altLang="en-US"/>
          </a:p>
        </p:txBody>
      </p:sp>
      <p:sp>
        <p:nvSpPr>
          <p:cNvPr id="46094" name="矩形 5"/>
          <p:cNvSpPr>
            <a:spLocks noChangeArrowheads="1"/>
          </p:cNvSpPr>
          <p:nvPr/>
        </p:nvSpPr>
        <p:spPr bwMode="auto">
          <a:xfrm>
            <a:off x="3305175" y="5640388"/>
            <a:ext cx="1163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400">
                <a:solidFill>
                  <a:srgbClr val="000000"/>
                </a:solidFill>
                <a:latin typeface="Verdana" panose="020B0604030504040204" pitchFamily="34" charset="0"/>
                <a:ea typeface="黑体" panose="02010609060101010101" pitchFamily="49" charset="-122"/>
              </a:rPr>
              <a:t>87500</a:t>
            </a:r>
            <a:endParaRPr lang="zh-CN" altLang="en-US"/>
          </a:p>
        </p:txBody>
      </p:sp>
      <p:sp>
        <p:nvSpPr>
          <p:cNvPr id="46095" name="矩形 6"/>
          <p:cNvSpPr>
            <a:spLocks noChangeArrowheads="1"/>
          </p:cNvSpPr>
          <p:nvPr/>
        </p:nvSpPr>
        <p:spPr bwMode="auto">
          <a:xfrm>
            <a:off x="5795963" y="4527550"/>
            <a:ext cx="116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400">
                <a:solidFill>
                  <a:srgbClr val="000000"/>
                </a:solidFill>
                <a:latin typeface="Verdana" panose="020B0604030504040204" pitchFamily="34" charset="0"/>
                <a:ea typeface="黑体" panose="02010609060101010101" pitchFamily="49" charset="-122"/>
              </a:rPr>
              <a:t>34500</a:t>
            </a:r>
            <a:endParaRPr kumimoji="1" lang="ja-JP" altLang="en-US" sz="2400">
              <a:solidFill>
                <a:srgbClr val="000000"/>
              </a:solidFill>
              <a:latin typeface="Verdana" panose="020B060403050404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txBox="1">
            <a:spLocks noGrp="1" noChangeArrowheads="1"/>
          </p:cNvSpPr>
          <p:nvPr>
            <p:ph type="body" sz="half" idx="1"/>
          </p:nvPr>
        </p:nvSpPr>
        <p:spPr bwMode="auto">
          <a:xfrm>
            <a:off x="312738" y="222885"/>
            <a:ext cx="8650287" cy="706755"/>
          </a:xfr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algn="ctr" eaLnBrk="1" hangingPunct="1">
              <a:spcBef>
                <a:spcPct val="50000"/>
              </a:spcBef>
              <a:buNone/>
            </a:pPr>
            <a:r>
              <a:rPr kumimoji="1" lang="en-US" altLang="zh-CN" sz="4000" b="1" kern="1200" dirty="0">
                <a:solidFill>
                  <a:schemeClr val="bg1"/>
                </a:solidFill>
                <a:latin typeface="黑体" panose="02010609060101010101" pitchFamily="49" charset="-122"/>
                <a:ea typeface="黑体" panose="02010609060101010101" pitchFamily="49" charset="-122"/>
                <a:sym typeface="+mn-ea"/>
              </a:rPr>
              <a:t>矩阵链乘法优化问题的解空间</a:t>
            </a:r>
            <a:endParaRPr kumimoji="1" lang="en-US" altLang="zh-CN" sz="4000" b="1" kern="1200" dirty="0">
              <a:solidFill>
                <a:schemeClr val="bg1"/>
              </a:solidFill>
              <a:latin typeface="黑体" panose="02010609060101010101" pitchFamily="49" charset="-122"/>
              <a:ea typeface="黑体" panose="02010609060101010101" pitchFamily="49" charset="-122"/>
              <a:sym typeface="+mn-ea"/>
            </a:endParaRPr>
          </a:p>
        </p:txBody>
      </p:sp>
      <p:sp>
        <p:nvSpPr>
          <p:cNvPr id="11" name="Text Box 4"/>
          <p:cNvSpPr txBox="1">
            <a:spLocks noChangeArrowheads="1"/>
          </p:cNvSpPr>
          <p:nvPr/>
        </p:nvSpPr>
        <p:spPr bwMode="auto">
          <a:xfrm>
            <a:off x="447675" y="1304925"/>
            <a:ext cx="8351838" cy="1187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u"/>
              <a:defRPr/>
            </a:pPr>
            <a:r>
              <a:rPr lang="zh-CN" altLang="en-US" sz="2400" b="1" dirty="0" smtClean="0">
                <a:ea typeface="黑体" panose="02010609060101010101" pitchFamily="49" charset="-122"/>
                <a:sym typeface="Wingdings" panose="05000000000000000000" pitchFamily="2" charset="2"/>
              </a:rPr>
              <a:t>穷举法</a:t>
            </a:r>
            <a:r>
              <a:rPr lang="zh-CN" altLang="en-US" sz="2400" dirty="0" smtClean="0">
                <a:ea typeface="楷体_GB2312" pitchFamily="49" charset="-122"/>
                <a:sym typeface="Wingdings" panose="05000000000000000000" pitchFamily="2" charset="2"/>
              </a:rPr>
              <a:t>：列举出所有可能的计算次序，并计算出每一种计算次序相应需要的数乘次数，从中找出一种数乘次数最少的计算次序。 </a:t>
            </a:r>
            <a:endParaRPr lang="zh-CN" altLang="en-US" sz="2400" dirty="0" smtClean="0">
              <a:ea typeface="楷体_GB2312" pitchFamily="49" charset="-122"/>
              <a:sym typeface="Wingdings" panose="05000000000000000000" pitchFamily="2" charset="2"/>
            </a:endParaRPr>
          </a:p>
        </p:txBody>
      </p:sp>
      <p:grpSp>
        <p:nvGrpSpPr>
          <p:cNvPr id="47108" name="Group 6"/>
          <p:cNvGrpSpPr/>
          <p:nvPr/>
        </p:nvGrpSpPr>
        <p:grpSpPr bwMode="auto">
          <a:xfrm>
            <a:off x="444500" y="2781300"/>
            <a:ext cx="8424863" cy="3786188"/>
            <a:chOff x="204" y="2341"/>
            <a:chExt cx="5307" cy="2385"/>
          </a:xfrm>
        </p:grpSpPr>
        <p:sp>
          <p:nvSpPr>
            <p:cNvPr id="13" name="Text Box 7"/>
            <p:cNvSpPr txBox="1">
              <a:spLocks noChangeArrowheads="1"/>
            </p:cNvSpPr>
            <p:nvPr/>
          </p:nvSpPr>
          <p:spPr bwMode="auto">
            <a:xfrm>
              <a:off x="204" y="2341"/>
              <a:ext cx="5307" cy="238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dirty="0" smtClean="0">
                  <a:latin typeface="Verdana" panose="020B0604030504040204" pitchFamily="34" charset="0"/>
                  <a:ea typeface="黑体" panose="02010609060101010101" pitchFamily="49" charset="-122"/>
                </a:rPr>
                <a:t>算法复杂度分析：</a:t>
              </a:r>
              <a:endParaRPr lang="zh-CN" altLang="en-US" sz="2400" b="1" dirty="0" smtClean="0">
                <a:latin typeface="Verdana" panose="020B0604030504040204" pitchFamily="34" charset="0"/>
                <a:ea typeface="黑体" panose="02010609060101010101" pitchFamily="49" charset="-122"/>
              </a:endParaRPr>
            </a:p>
            <a:p>
              <a:pPr marL="0" lvl="1" indent="0" eaLnBrk="1" hangingPunct="1">
                <a:defRPr/>
              </a:pPr>
              <a:r>
                <a:rPr lang="zh-CN" altLang="en-US" sz="2400" dirty="0" smtClean="0">
                  <a:latin typeface="Verdana" panose="020B0604030504040204" pitchFamily="34" charset="0"/>
                  <a:ea typeface="楷体_GB2312" pitchFamily="49" charset="-122"/>
                </a:rPr>
                <a:t>对于</a:t>
              </a:r>
              <a:r>
                <a:rPr lang="en-US" altLang="zh-CN" sz="2400" dirty="0" smtClean="0">
                  <a:latin typeface="Verdana" panose="020B0604030504040204" pitchFamily="34" charset="0"/>
                  <a:ea typeface="楷体_GB2312" pitchFamily="49" charset="-122"/>
                </a:rPr>
                <a:t>n</a:t>
              </a:r>
              <a:r>
                <a:rPr lang="zh-CN" altLang="en-US" sz="2400" dirty="0" smtClean="0">
                  <a:latin typeface="Verdana" panose="020B0604030504040204" pitchFamily="34" charset="0"/>
                  <a:ea typeface="楷体_GB2312" pitchFamily="49" charset="-122"/>
                </a:rPr>
                <a:t>个矩阵的连乘积，设</a:t>
              </a:r>
              <a:r>
                <a:rPr lang="en-US" altLang="zh-CN" sz="2400" dirty="0" smtClean="0">
                  <a:latin typeface="Verdana" panose="020B0604030504040204" pitchFamily="34" charset="0"/>
                  <a:ea typeface="楷体_GB2312" pitchFamily="49" charset="-122"/>
                </a:rPr>
                <a:t>p(n)=</a:t>
              </a:r>
              <a:r>
                <a:rPr lang="zh-CN" altLang="en-US" sz="2400" dirty="0" smtClean="0">
                  <a:latin typeface="Verdana" panose="020B0604030504040204" pitchFamily="34" charset="0"/>
                  <a:ea typeface="楷体_GB2312" pitchFamily="49" charset="-122"/>
                </a:rPr>
                <a:t>计算</a:t>
              </a:r>
              <a:r>
                <a:rPr lang="en-US" altLang="zh-CN" sz="2400" dirty="0" smtClean="0">
                  <a:latin typeface="Verdana" panose="020B0604030504040204" pitchFamily="34" charset="0"/>
                  <a:ea typeface="楷体_GB2312" pitchFamily="49" charset="-122"/>
                </a:rPr>
                <a:t>n</a:t>
              </a:r>
              <a:r>
                <a:rPr lang="zh-CN" altLang="en-US" sz="2400" dirty="0" smtClean="0">
                  <a:latin typeface="Verdana" panose="020B0604030504040204" pitchFamily="34" charset="0"/>
                  <a:ea typeface="楷体_GB2312" pitchFamily="49" charset="-122"/>
                </a:rPr>
                <a:t>个矩阵乘积的方法数。</a:t>
              </a:r>
              <a:endParaRPr lang="zh-CN" altLang="en-US" sz="2400" dirty="0" smtClean="0">
                <a:latin typeface="Verdana" panose="020B0604030504040204" pitchFamily="34" charset="0"/>
                <a:ea typeface="楷体_GB2312" pitchFamily="49" charset="-122"/>
              </a:endParaRPr>
            </a:p>
            <a:p>
              <a:pPr eaLnBrk="1" hangingPunct="1">
                <a:defRPr/>
              </a:pPr>
              <a:endParaRPr lang="zh-CN" altLang="en-US" sz="2400" dirty="0" smtClean="0">
                <a:latin typeface="Verdana" panose="020B0604030504040204" pitchFamily="34" charset="0"/>
                <a:ea typeface="楷体_GB2312" pitchFamily="49" charset="-122"/>
              </a:endParaRPr>
            </a:p>
            <a:p>
              <a:pPr eaLnBrk="1" hangingPunct="1">
                <a:defRPr/>
              </a:pPr>
              <a:r>
                <a:rPr lang="zh-CN" altLang="en-US" sz="2400" dirty="0" smtClean="0">
                  <a:latin typeface="Verdana" panose="020B0604030504040204" pitchFamily="34" charset="0"/>
                  <a:ea typeface="楷体_GB2312" pitchFamily="49" charset="-122"/>
                </a:rPr>
                <a:t>由于每种加括号方式都可以分解为两个子矩阵的加括号问题：</a:t>
              </a:r>
              <a:r>
                <a:rPr lang="en-US" altLang="zh-CN" sz="2400" dirty="0" smtClean="0">
                  <a:latin typeface="Verdana" panose="020B0604030504040204" pitchFamily="34" charset="0"/>
                  <a:ea typeface="楷体_GB2312" pitchFamily="49" charset="-122"/>
                </a:rPr>
                <a:t>(A</a:t>
              </a:r>
              <a:r>
                <a:rPr lang="en-US" altLang="zh-CN" sz="2400" baseline="-25000" dirty="0" smtClean="0">
                  <a:latin typeface="Verdana" panose="020B0604030504040204" pitchFamily="34" charset="0"/>
                  <a:ea typeface="楷体_GB2312" pitchFamily="49" charset="-122"/>
                </a:rPr>
                <a:t>1</a:t>
              </a:r>
              <a:r>
                <a:rPr lang="en-US" altLang="zh-CN" sz="2400" dirty="0" smtClean="0">
                  <a:latin typeface="Verdana" panose="020B0604030504040204" pitchFamily="34" charset="0"/>
                  <a:ea typeface="楷体_GB2312" pitchFamily="49" charset="-122"/>
                </a:rPr>
                <a:t>...</a:t>
              </a:r>
              <a:r>
                <a:rPr lang="en-US" altLang="zh-CN" sz="2400" dirty="0" err="1" smtClean="0">
                  <a:latin typeface="Verdana" panose="020B0604030504040204" pitchFamily="34" charset="0"/>
                  <a:ea typeface="楷体_GB2312" pitchFamily="49" charset="-122"/>
                </a:rPr>
                <a:t>A</a:t>
              </a:r>
              <a:r>
                <a:rPr lang="en-US" altLang="zh-CN" sz="2400" baseline="-25000" dirty="0" err="1" smtClean="0">
                  <a:latin typeface="Verdana" panose="020B0604030504040204" pitchFamily="34" charset="0"/>
                  <a:ea typeface="楷体_GB2312" pitchFamily="49" charset="-122"/>
                </a:rPr>
                <a:t>k</a:t>
              </a:r>
              <a:r>
                <a:rPr lang="en-US" altLang="zh-CN" sz="2400" dirty="0" smtClean="0">
                  <a:latin typeface="Verdana" panose="020B0604030504040204" pitchFamily="34" charset="0"/>
                  <a:ea typeface="楷体_GB2312" pitchFamily="49" charset="-122"/>
                </a:rPr>
                <a:t>)(A</a:t>
              </a:r>
              <a:r>
                <a:rPr lang="en-US" altLang="zh-CN" sz="2400" baseline="-25000" dirty="0" smtClean="0">
                  <a:latin typeface="Verdana" panose="020B0604030504040204" pitchFamily="34" charset="0"/>
                  <a:ea typeface="楷体_GB2312" pitchFamily="49" charset="-122"/>
                </a:rPr>
                <a:t>k+1</a:t>
              </a:r>
              <a:r>
                <a:rPr lang="en-US" altLang="zh-CN" sz="2400" dirty="0" smtClean="0">
                  <a:latin typeface="Verdana" panose="020B0604030504040204" pitchFamily="34" charset="0"/>
                  <a:ea typeface="楷体_GB2312" pitchFamily="49" charset="-122"/>
                </a:rPr>
                <a:t>…A</a:t>
              </a:r>
              <a:r>
                <a:rPr lang="en-US" altLang="zh-CN" sz="2400" baseline="-25000" dirty="0" smtClean="0">
                  <a:latin typeface="Verdana" panose="020B0604030504040204" pitchFamily="34" charset="0"/>
                  <a:ea typeface="楷体_GB2312" pitchFamily="49" charset="-122"/>
                </a:rPr>
                <a:t>n</a:t>
              </a:r>
              <a:r>
                <a:rPr lang="en-US" altLang="zh-CN" sz="2400" dirty="0" smtClean="0">
                  <a:latin typeface="Verdana" panose="020B0604030504040204" pitchFamily="34" charset="0"/>
                  <a:ea typeface="楷体_GB2312" pitchFamily="49" charset="-122"/>
                </a:rPr>
                <a:t>)</a:t>
              </a:r>
              <a:r>
                <a:rPr lang="zh-CN" altLang="en-US" sz="2400" dirty="0" smtClean="0">
                  <a:latin typeface="Verdana" panose="020B0604030504040204" pitchFamily="34" charset="0"/>
                  <a:ea typeface="楷体_GB2312" pitchFamily="49" charset="-122"/>
                </a:rPr>
                <a:t>可以得到关于</a:t>
              </a:r>
              <a:r>
                <a:rPr lang="en-US" altLang="zh-CN" sz="2400" dirty="0" smtClean="0">
                  <a:latin typeface="Verdana" panose="020B0604030504040204" pitchFamily="34" charset="0"/>
                  <a:ea typeface="楷体_GB2312" pitchFamily="49" charset="-122"/>
                </a:rPr>
                <a:t>P(n)</a:t>
              </a:r>
              <a:r>
                <a:rPr lang="zh-CN" altLang="en-US" sz="2400" dirty="0" smtClean="0">
                  <a:latin typeface="Verdana" panose="020B0604030504040204" pitchFamily="34" charset="0"/>
                  <a:ea typeface="楷体_GB2312" pitchFamily="49" charset="-122"/>
                </a:rPr>
                <a:t>的递推式（递归方程）如下：</a:t>
              </a:r>
              <a:endParaRPr lang="en-US" altLang="zh-CN" sz="2400" dirty="0" smtClean="0">
                <a:latin typeface="Verdana" panose="020B0604030504040204" pitchFamily="34" charset="0"/>
                <a:ea typeface="楷体_GB2312" pitchFamily="49" charset="-122"/>
              </a:endParaRPr>
            </a:p>
            <a:p>
              <a:pPr eaLnBrk="1" hangingPunct="1">
                <a:defRPr/>
              </a:pPr>
              <a:endParaRPr lang="en-US" altLang="zh-CN" sz="2400" dirty="0" smtClean="0">
                <a:latin typeface="Verdana" panose="020B0604030504040204" pitchFamily="34" charset="0"/>
                <a:ea typeface="楷体_GB2312" pitchFamily="49" charset="-122"/>
              </a:endParaRPr>
            </a:p>
            <a:p>
              <a:pPr eaLnBrk="1" hangingPunct="1">
                <a:defRPr/>
              </a:pPr>
              <a:endParaRPr lang="zh-CN" altLang="en-US" sz="2400" dirty="0" smtClean="0">
                <a:latin typeface="Verdana" panose="020B0604030504040204" pitchFamily="34" charset="0"/>
                <a:ea typeface="楷体_GB2312" pitchFamily="49" charset="-122"/>
              </a:endParaRPr>
            </a:p>
            <a:p>
              <a:pPr eaLnBrk="1" hangingPunct="1">
                <a:defRPr/>
              </a:pPr>
              <a:endParaRPr lang="zh-CN" altLang="en-US" sz="2400" dirty="0" smtClean="0">
                <a:latin typeface="Verdana" panose="020B0604030504040204" pitchFamily="34" charset="0"/>
                <a:ea typeface="楷体_GB2312" pitchFamily="49" charset="-122"/>
              </a:endParaRPr>
            </a:p>
            <a:p>
              <a:pPr eaLnBrk="1" hangingPunct="1">
                <a:defRPr/>
              </a:pPr>
              <a:endParaRPr lang="en-US" altLang="zh-CN" sz="2400" dirty="0" smtClean="0">
                <a:latin typeface="Verdana" panose="020B0604030504040204" pitchFamily="34" charset="0"/>
                <a:ea typeface="楷体_GB2312" pitchFamily="49" charset="-122"/>
              </a:endParaRPr>
            </a:p>
          </p:txBody>
        </p:sp>
        <p:graphicFrame>
          <p:nvGraphicFramePr>
            <p:cNvPr id="47111" name="Object 8"/>
            <p:cNvGraphicFramePr>
              <a:graphicFrameLocks noChangeAspect="1"/>
            </p:cNvGraphicFramePr>
            <p:nvPr/>
          </p:nvGraphicFramePr>
          <p:xfrm>
            <a:off x="400" y="3734"/>
            <a:ext cx="4951" cy="875"/>
          </p:xfrm>
          <a:graphic>
            <a:graphicData uri="http://schemas.openxmlformats.org/presentationml/2006/ole">
              <mc:AlternateContent xmlns:mc="http://schemas.openxmlformats.org/markup-compatibility/2006">
                <mc:Choice xmlns:v="urn:schemas-microsoft-com:vml" Requires="v">
                  <p:oleObj spid="_x0000_s274434" name="公式" r:id="rId1" imgW="3276600" imgH="609600" progId="Equation.3">
                    <p:embed/>
                  </p:oleObj>
                </mc:Choice>
                <mc:Fallback>
                  <p:oleObj name="公式" r:id="rId1" imgW="3276600" imgH="609600" progId="Equation.3">
                    <p:embed/>
                    <p:pic>
                      <p:nvPicPr>
                        <p:cNvPr id="0" name="图片 2744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 y="3734"/>
                          <a:ext cx="4951"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57433" name="Text Box 25"/>
          <p:cNvSpPr txBox="1">
            <a:spLocks noChangeArrowheads="1"/>
          </p:cNvSpPr>
          <p:nvPr/>
        </p:nvSpPr>
        <p:spPr bwMode="auto">
          <a:xfrm>
            <a:off x="312738" y="2997200"/>
            <a:ext cx="8534400" cy="1076325"/>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3200" b="1" dirty="0">
                <a:solidFill>
                  <a:srgbClr val="CC0099"/>
                </a:solidFill>
                <a:latin typeface="黑体" panose="02010609060101010101" pitchFamily="49" charset="-122"/>
                <a:ea typeface="黑体" panose="02010609060101010101" pitchFamily="49" charset="-122"/>
                <a:sym typeface="+mn-ea"/>
              </a:rPr>
              <a:t>如此之大的解空间是无法用枚举方法求出最优解的！ </a:t>
            </a:r>
            <a:endParaRPr kumimoji="1" lang="en-US" altLang="zh-CN" sz="3200" b="1" dirty="0">
              <a:solidFill>
                <a:srgbClr val="CC0099"/>
              </a:solidFill>
              <a:latin typeface="黑体" panose="02010609060101010101" pitchFamily="49" charset="-122"/>
              <a:ea typeface="黑体" panose="02010609060101010101" pitchFamily="49" charset="-122"/>
              <a:sym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7433"/>
                                        </p:tgtEl>
                                        <p:attrNameLst>
                                          <p:attrName>style.visibility</p:attrName>
                                        </p:attrNameLst>
                                      </p:cBhvr>
                                      <p:to>
                                        <p:strVal val="visible"/>
                                      </p:to>
                                    </p:set>
                                    <p:anim calcmode="lin" valueType="num">
                                      <p:cBhvr additive="base">
                                        <p:cTn id="7" dur="500" fill="hold"/>
                                        <p:tgtEl>
                                          <p:spTgt spid="657433"/>
                                        </p:tgtEl>
                                        <p:attrNameLst>
                                          <p:attrName>ppt_x</p:attrName>
                                        </p:attrNameLst>
                                      </p:cBhvr>
                                      <p:tavLst>
                                        <p:tav tm="0">
                                          <p:val>
                                            <p:strVal val="1+#ppt_w/2"/>
                                          </p:val>
                                        </p:tav>
                                        <p:tav tm="100000">
                                          <p:val>
                                            <p:strVal val="#ppt_x"/>
                                          </p:val>
                                        </p:tav>
                                      </p:tavLst>
                                    </p:anim>
                                    <p:anim calcmode="lin" valueType="num">
                                      <p:cBhvr additive="base">
                                        <p:cTn id="8" dur="500" fill="hold"/>
                                        <p:tgtEl>
                                          <p:spTgt spid="6574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33"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txBox="1">
            <a:spLocks noGrp="1" noChangeArrowheads="1"/>
          </p:cNvSpPr>
          <p:nvPr>
            <p:ph type="title"/>
          </p:nvPr>
        </p:nvSpPr>
        <p:spPr bwMode="auto">
          <a:xfrm>
            <a:off x="457890" y="1299121"/>
            <a:ext cx="8229600" cy="1076325"/>
          </a:xfr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l" eaLnBrk="1" hangingPunct="1">
              <a:spcBef>
                <a:spcPct val="50000"/>
              </a:spcBef>
            </a:pPr>
            <a:r>
              <a:rPr kumimoji="1" lang="en-US" altLang="zh-CN" b="1" kern="1200" dirty="0">
                <a:solidFill>
                  <a:srgbClr val="CC0099"/>
                </a:solidFill>
                <a:latin typeface="黑体" panose="02010609060101010101" pitchFamily="49" charset="-122"/>
                <a:ea typeface="黑体" panose="02010609060101010101" pitchFamily="49" charset="-122"/>
                <a:cs typeface="+mn-cs"/>
                <a:sym typeface="+mn-ea"/>
              </a:rPr>
              <a:t>下边开始设计求解最优矩阵链乘问题的Dynamic Programming算法</a:t>
            </a:r>
            <a:endParaRPr kumimoji="1" lang="en-US" altLang="zh-CN" b="1" kern="1200" dirty="0">
              <a:solidFill>
                <a:srgbClr val="CC0099"/>
              </a:solidFill>
              <a:latin typeface="黑体" panose="02010609060101010101" pitchFamily="49" charset="-122"/>
              <a:ea typeface="黑体" panose="02010609060101010101" pitchFamily="49" charset="-122"/>
              <a:cs typeface="+mn-cs"/>
              <a:sym typeface="+mn-ea"/>
            </a:endParaRPr>
          </a:p>
        </p:txBody>
      </p:sp>
      <p:sp>
        <p:nvSpPr>
          <p:cNvPr id="706564" name="Rectangle 4"/>
          <p:cNvSpPr>
            <a:spLocks noGrp="1" noChangeArrowheads="1"/>
          </p:cNvSpPr>
          <p:nvPr>
            <p:ph type="body" idx="1"/>
          </p:nvPr>
        </p:nvSpPr>
        <p:spPr>
          <a:xfrm>
            <a:off x="703580" y="2716530"/>
            <a:ext cx="6845935" cy="352869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b="1" dirty="0" smtClean="0">
                <a:solidFill>
                  <a:srgbClr val="0000CC"/>
                </a:solidFill>
                <a:effectLst>
                  <a:outerShdw blurRad="38100" dist="38100" dir="2700000" algn="tl">
                    <a:srgbClr val="C0C0C0"/>
                  </a:outerShdw>
                </a:effectLst>
                <a:latin typeface="+mn-ea"/>
              </a:rPr>
              <a:t>划分子问题</a:t>
            </a:r>
            <a:endParaRPr lang="zh-CN" altLang="en-US" b="1" dirty="0">
              <a:solidFill>
                <a:srgbClr val="0000CC"/>
              </a:solidFill>
              <a:effectLst>
                <a:outerShdw blurRad="38100" dist="38100" dir="2700000" algn="tl">
                  <a:srgbClr val="C0C0C0"/>
                </a:outerShdw>
              </a:effectLst>
              <a:latin typeface="+mn-ea"/>
            </a:endParaRPr>
          </a:p>
          <a:p>
            <a:pPr>
              <a:defRPr/>
            </a:pPr>
            <a:r>
              <a:rPr lang="zh-CN" altLang="en-US" b="1" dirty="0" smtClean="0">
                <a:solidFill>
                  <a:srgbClr val="0000CC"/>
                </a:solidFill>
                <a:effectLst>
                  <a:outerShdw blurRad="38100" dist="38100" dir="2700000" algn="tl">
                    <a:srgbClr val="C0C0C0"/>
                  </a:outerShdw>
                </a:effectLst>
                <a:latin typeface="+mn-ea"/>
              </a:rPr>
              <a:t>建立动态规划函数</a:t>
            </a:r>
            <a:endParaRPr lang="zh-CN" altLang="en-US" b="1" dirty="0">
              <a:solidFill>
                <a:srgbClr val="0000CC"/>
              </a:solidFill>
              <a:effectLst>
                <a:outerShdw blurRad="38100" dist="38100" dir="2700000" algn="tl">
                  <a:srgbClr val="C0C0C0"/>
                </a:outerShdw>
              </a:effectLst>
              <a:latin typeface="+mn-ea"/>
            </a:endParaRPr>
          </a:p>
          <a:p>
            <a:pPr>
              <a:defRPr/>
            </a:pPr>
            <a:r>
              <a:rPr lang="zh-CN" altLang="en-US" b="1" dirty="0" smtClean="0">
                <a:solidFill>
                  <a:srgbClr val="0000CC"/>
                </a:solidFill>
                <a:effectLst>
                  <a:outerShdw blurRad="38100" dist="38100" dir="2700000" algn="tl">
                    <a:srgbClr val="C0C0C0"/>
                  </a:outerShdw>
                </a:effectLst>
                <a:latin typeface="+mn-ea"/>
              </a:rPr>
              <a:t>填表</a:t>
            </a:r>
            <a:endParaRPr lang="zh-CN" altLang="en-US" b="1" dirty="0">
              <a:solidFill>
                <a:srgbClr val="0000CC"/>
              </a:solidFill>
              <a:effectLst>
                <a:outerShdw blurRad="38100" dist="38100" dir="2700000" algn="tl">
                  <a:srgbClr val="C0C0C0"/>
                </a:outerShdw>
              </a:effectLst>
              <a:latin typeface="+mn-ea"/>
            </a:endParaRPr>
          </a:p>
          <a:p>
            <a:pPr>
              <a:defRPr/>
            </a:pPr>
            <a:r>
              <a:rPr lang="zh-CN" altLang="en-US" b="1" dirty="0" smtClean="0">
                <a:solidFill>
                  <a:srgbClr val="0000CC"/>
                </a:solidFill>
                <a:effectLst>
                  <a:outerShdw blurRad="38100" dist="38100" dir="2700000" algn="tl">
                    <a:srgbClr val="C0C0C0"/>
                  </a:outerShdw>
                </a:effectLst>
                <a:latin typeface="+mn-ea"/>
              </a:rPr>
              <a:t>构造</a:t>
            </a:r>
            <a:r>
              <a:rPr lang="zh-CN" altLang="en-US" b="1" dirty="0">
                <a:solidFill>
                  <a:srgbClr val="0000CC"/>
                </a:solidFill>
                <a:effectLst>
                  <a:outerShdw blurRad="38100" dist="38100" dir="2700000" algn="tl">
                    <a:srgbClr val="C0C0C0"/>
                  </a:outerShdw>
                </a:effectLst>
                <a:latin typeface="+mn-ea"/>
              </a:rPr>
              <a:t>优化解</a:t>
            </a:r>
            <a:r>
              <a:rPr lang="zh-CN" altLang="en-US" sz="3600" dirty="0">
                <a:latin typeface="+mn-ea"/>
              </a:rPr>
              <a:t> </a:t>
            </a:r>
            <a:endParaRPr lang="en-US" altLang="zh-CN" sz="3600" dirty="0">
              <a:latin typeface="+mn-ea"/>
            </a:endParaRPr>
          </a:p>
        </p:txBody>
      </p:sp>
      <p:sp>
        <p:nvSpPr>
          <p:cNvPr id="256022" name="Rectangle 22"/>
          <p:cNvSpPr txBox="1">
            <a:spLocks noChangeArrowheads="1"/>
          </p:cNvSpPr>
          <p:nvPr/>
        </p:nvSpPr>
        <p:spPr bwMode="auto">
          <a:xfrm>
            <a:off x="1270000" y="187008"/>
            <a:ext cx="647223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矩阵</a:t>
            </a:r>
            <a:r>
              <a:rPr kumimoji="1" lang="zh-CN" altLang="en-US" sz="4000" b="1" dirty="0">
                <a:solidFill>
                  <a:schemeClr val="bg1"/>
                </a:solidFill>
                <a:latin typeface="黑体" panose="02010609060101010101" pitchFamily="49" charset="-122"/>
                <a:ea typeface="黑体" panose="02010609060101010101" pitchFamily="49" charset="-122"/>
                <a:sym typeface="+mn-ea"/>
              </a:rPr>
              <a:t>链乘问题</a:t>
            </a:r>
            <a:endParaRPr kumimoji="1" lang="zh-CN" altLang="en-US"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64">
                                            <p:txEl>
                                              <p:pRg st="0" end="0"/>
                                            </p:txEl>
                                          </p:spTgt>
                                        </p:tgtEl>
                                        <p:attrNameLst>
                                          <p:attrName>style.visibility</p:attrName>
                                        </p:attrNameLst>
                                      </p:cBhvr>
                                      <p:to>
                                        <p:strVal val="visible"/>
                                      </p:to>
                                    </p:set>
                                    <p:anim calcmode="lin" valueType="num">
                                      <p:cBhvr additive="base">
                                        <p:cTn id="7" dur="500" fill="hold"/>
                                        <p:tgtEl>
                                          <p:spTgt spid="70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64">
                                            <p:txEl>
                                              <p:pRg st="1" end="1"/>
                                            </p:txEl>
                                          </p:spTgt>
                                        </p:tgtEl>
                                        <p:attrNameLst>
                                          <p:attrName>style.visibility</p:attrName>
                                        </p:attrNameLst>
                                      </p:cBhvr>
                                      <p:to>
                                        <p:strVal val="visible"/>
                                      </p:to>
                                    </p:set>
                                    <p:anim calcmode="lin" valueType="num">
                                      <p:cBhvr additive="base">
                                        <p:cTn id="13" dur="500" fill="hold"/>
                                        <p:tgtEl>
                                          <p:spTgt spid="7065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564">
                                            <p:txEl>
                                              <p:pRg st="2" end="2"/>
                                            </p:txEl>
                                          </p:spTgt>
                                        </p:tgtEl>
                                        <p:attrNameLst>
                                          <p:attrName>style.visibility</p:attrName>
                                        </p:attrNameLst>
                                      </p:cBhvr>
                                      <p:to>
                                        <p:strVal val="visible"/>
                                      </p:to>
                                    </p:set>
                                    <p:anim calcmode="lin" valueType="num">
                                      <p:cBhvr additive="base">
                                        <p:cTn id="19" dur="500" fill="hold"/>
                                        <p:tgtEl>
                                          <p:spTgt spid="7065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6564">
                                            <p:txEl>
                                              <p:pRg st="3" end="3"/>
                                            </p:txEl>
                                          </p:spTgt>
                                        </p:tgtEl>
                                        <p:attrNameLst>
                                          <p:attrName>style.visibility</p:attrName>
                                        </p:attrNameLst>
                                      </p:cBhvr>
                                      <p:to>
                                        <p:strVal val="visible"/>
                                      </p:to>
                                    </p:set>
                                    <p:anim calcmode="lin" valueType="num">
                                      <p:cBhvr additive="base">
                                        <p:cTn id="25" dur="500" fill="hold"/>
                                        <p:tgtEl>
                                          <p:spTgt spid="7065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a:xfrm>
            <a:off x="457200" y="1600200"/>
            <a:ext cx="8229600" cy="3028315"/>
          </a:xfrm>
        </p:spPr>
        <p:txBody>
          <a:bodyPr/>
          <a:lstStyle/>
          <a:p>
            <a:pPr>
              <a:defRPr/>
            </a:pPr>
            <a:r>
              <a:rPr lang="zh-CN" altLang="en-US" sz="2400" b="1" kern="1200" dirty="0">
                <a:latin typeface="宋体" panose="02010600030101010101" pitchFamily="2" charset="-122"/>
                <a:ea typeface="宋体" panose="02010600030101010101" pitchFamily="2" charset="-122"/>
              </a:rPr>
              <a:t>当一个问题的所有子问题都需要求解一次，则</a:t>
            </a:r>
            <a:r>
              <a:rPr lang="zh-CN" altLang="en-US" sz="2400" b="1" kern="1200" dirty="0" smtClean="0">
                <a:latin typeface="宋体" panose="02010600030101010101" pitchFamily="2" charset="-122"/>
                <a:ea typeface="宋体" panose="02010600030101010101" pitchFamily="2" charset="-122"/>
              </a:rPr>
              <a:t>用</a:t>
            </a:r>
            <a:r>
              <a:rPr lang="zh-CN" altLang="en-US" sz="2400" b="1" kern="1200" dirty="0" smtClean="0">
                <a:latin typeface="宋体" panose="02010600030101010101" pitchFamily="2" charset="-122"/>
                <a:ea typeface="宋体" panose="02010600030101010101" pitchFamily="2" charset="-122"/>
                <a:sym typeface="+mn-ea"/>
              </a:rPr>
              <a:t>动态</a:t>
            </a:r>
            <a:r>
              <a:rPr lang="zh-CN" altLang="en-US" sz="2400" b="1" kern="1200" dirty="0" smtClean="0">
                <a:latin typeface="宋体" panose="02010600030101010101" pitchFamily="2" charset="-122"/>
                <a:ea typeface="宋体" panose="02010600030101010101" pitchFamily="2" charset="-122"/>
              </a:rPr>
              <a:t>递推</a:t>
            </a:r>
            <a:r>
              <a:rPr lang="en-US" altLang="zh-CN" sz="2400" b="1" kern="1200" dirty="0" smtClean="0">
                <a:latin typeface="宋体" panose="02010600030101010101" pitchFamily="2" charset="-122"/>
                <a:ea typeface="宋体" panose="02010600030101010101" pitchFamily="2" charset="-122"/>
              </a:rPr>
              <a:t>DP</a:t>
            </a:r>
            <a:r>
              <a:rPr lang="zh-CN" altLang="en-US" sz="2400" b="1" kern="1200" dirty="0" smtClean="0">
                <a:latin typeface="宋体" panose="02010600030101010101" pitchFamily="2" charset="-122"/>
                <a:ea typeface="宋体" panose="02010600030101010101" pitchFamily="2" charset="-122"/>
              </a:rPr>
              <a:t>算法较好</a:t>
            </a:r>
            <a:r>
              <a:rPr lang="zh-CN" altLang="en-US" sz="2400" b="1" kern="1200" dirty="0">
                <a:latin typeface="宋体" panose="02010600030101010101" pitchFamily="2" charset="-122"/>
                <a:ea typeface="宋体" panose="02010600030101010101" pitchFamily="2" charset="-122"/>
              </a:rPr>
              <a:t>，此时</a:t>
            </a:r>
            <a:r>
              <a:rPr lang="zh-CN" altLang="en-US" sz="2400" b="1" kern="1200" dirty="0" smtClean="0">
                <a:latin typeface="宋体" panose="02010600030101010101" pitchFamily="2" charset="-122"/>
                <a:ea typeface="宋体" panose="02010600030101010101" pitchFamily="2" charset="-122"/>
              </a:rPr>
              <a:t>，递推动态规划算法</a:t>
            </a:r>
            <a:r>
              <a:rPr lang="zh-CN" altLang="en-US" sz="2400" b="1" kern="1200" dirty="0">
                <a:latin typeface="宋体" panose="02010600030101010101" pitchFamily="2" charset="-122"/>
                <a:ea typeface="宋体" panose="02010600030101010101" pitchFamily="2" charset="-122"/>
              </a:rPr>
              <a:t>没有多余的计算，还可利用其规则的表格存取方式，来减少在备忘录算法中的计算时间和空间需求。</a:t>
            </a:r>
            <a:endParaRPr lang="zh-CN" altLang="en-US" sz="2400" b="1" kern="1200" dirty="0">
              <a:latin typeface="宋体" panose="02010600030101010101" pitchFamily="2" charset="-122"/>
              <a:ea typeface="宋体" panose="02010600030101010101" pitchFamily="2" charset="-122"/>
            </a:endParaRPr>
          </a:p>
          <a:p>
            <a:pPr>
              <a:defRPr/>
            </a:pPr>
            <a:r>
              <a:rPr lang="zh-CN" altLang="en-US" sz="2400" b="1" kern="1200" dirty="0">
                <a:latin typeface="宋体" panose="02010600030101010101" pitchFamily="2" charset="-122"/>
                <a:ea typeface="宋体" panose="02010600030101010101" pitchFamily="2" charset="-122"/>
              </a:rPr>
              <a:t>当一个问题的部分子问题不需要求解时，用备忘录方法较有利，因为从其控制结构可以看出，该方法只解那些确实需要求解的子问题。</a:t>
            </a:r>
            <a:endParaRPr lang="zh-CN" altLang="en-US" sz="2400" b="1" kern="1200" dirty="0">
              <a:latin typeface="宋体" panose="02010600030101010101" pitchFamily="2" charset="-122"/>
              <a:ea typeface="宋体" panose="02010600030101010101" pitchFamily="2" charset="-122"/>
            </a:endParaRPr>
          </a:p>
        </p:txBody>
      </p:sp>
      <p:sp>
        <p:nvSpPr>
          <p:cNvPr id="2" name="Text Box 3"/>
          <p:cNvSpPr txBox="1">
            <a:spLocks noChangeArrowheads="1"/>
          </p:cNvSpPr>
          <p:nvPr/>
        </p:nvSpPr>
        <p:spPr bwMode="auto">
          <a:xfrm>
            <a:off x="105873" y="197557"/>
            <a:ext cx="8932253" cy="645160"/>
          </a:xfrm>
          <a:prstGeom prst="rect">
            <a:avLst/>
          </a:prstGeom>
          <a:noFill/>
          <a:ln>
            <a:noFill/>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p>
            <a:pPr lvl="0" algn="ctr">
              <a:defRPr/>
            </a:pPr>
            <a:r>
              <a:rPr lang="zh-CN" altLang="en-US" sz="3600" b="1" dirty="0">
                <a:solidFill>
                  <a:schemeClr val="bg1"/>
                </a:solidFill>
                <a:effectLst/>
                <a:latin typeface="黑体" panose="02010609060101010101" pitchFamily="49" charset="-122"/>
                <a:ea typeface="黑体" panose="02010609060101010101" pitchFamily="49" charset="-122"/>
                <a:sym typeface="+mn-ea"/>
              </a:rPr>
              <a:t>备忘录</a:t>
            </a:r>
            <a:r>
              <a:rPr lang="en-US" altLang="zh-CN" sz="3600" b="1" dirty="0">
                <a:solidFill>
                  <a:schemeClr val="bg1"/>
                </a:solidFill>
                <a:effectLst/>
                <a:latin typeface="黑体" panose="02010609060101010101" pitchFamily="49" charset="-122"/>
                <a:ea typeface="黑体" panose="02010609060101010101" pitchFamily="49" charset="-122"/>
                <a:sym typeface="+mn-ea"/>
              </a:rPr>
              <a:t>DP</a:t>
            </a:r>
            <a:r>
              <a:rPr lang="zh-CN" altLang="en-US" sz="3600" b="1" dirty="0">
                <a:solidFill>
                  <a:schemeClr val="bg1"/>
                </a:solidFill>
                <a:effectLst/>
                <a:latin typeface="黑体" panose="02010609060101010101" pitchFamily="49" charset="-122"/>
                <a:ea typeface="黑体" panose="02010609060101010101" pitchFamily="49" charset="-122"/>
                <a:sym typeface="+mn-ea"/>
              </a:rPr>
              <a:t>算法与动态递推</a:t>
            </a:r>
            <a:r>
              <a:rPr lang="en-US" altLang="zh-CN" sz="3600" b="1" dirty="0">
                <a:solidFill>
                  <a:schemeClr val="bg1"/>
                </a:solidFill>
                <a:effectLst/>
                <a:latin typeface="黑体" panose="02010609060101010101" pitchFamily="49" charset="-122"/>
                <a:ea typeface="黑体" panose="02010609060101010101" pitchFamily="49" charset="-122"/>
                <a:sym typeface="+mn-ea"/>
              </a:rPr>
              <a:t>DP</a:t>
            </a:r>
            <a:r>
              <a:rPr lang="zh-CN" altLang="en-US" sz="3600" b="1" dirty="0">
                <a:solidFill>
                  <a:schemeClr val="bg1"/>
                </a:solidFill>
                <a:effectLst/>
                <a:latin typeface="黑体" panose="02010609060101010101" pitchFamily="49" charset="-122"/>
                <a:ea typeface="黑体" panose="02010609060101010101" pitchFamily="49" charset="-122"/>
                <a:sym typeface="+mn-ea"/>
              </a:rPr>
              <a:t>算法的比较</a:t>
            </a:r>
            <a:endParaRPr lang="zh-CN" altLang="en-US"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body" idx="1"/>
          </p:nvPr>
        </p:nvSpPr>
        <p:spPr>
          <a:xfrm>
            <a:off x="412750" y="1341438"/>
            <a:ext cx="8466138" cy="4608512"/>
          </a:xfrm>
          <a:solidFill>
            <a:srgbClr val="FFFFFF"/>
          </a:solidFill>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defRPr/>
            </a:pPr>
            <a:r>
              <a:rPr lang="zh-CN" altLang="en-US" b="1" dirty="0">
                <a:effectLst>
                  <a:outerShdw blurRad="38100" dist="38100" dir="2700000" algn="tl">
                    <a:srgbClr val="C0C0C0"/>
                  </a:outerShdw>
                </a:effectLst>
                <a:latin typeface="+mn-ea"/>
              </a:rPr>
              <a:t>两个记号</a:t>
            </a:r>
            <a:endParaRPr lang="zh-CN" altLang="en-US" b="1" dirty="0">
              <a:effectLst>
                <a:outerShdw blurRad="38100" dist="38100" dir="2700000" algn="tl">
                  <a:srgbClr val="C0C0C0"/>
                </a:outerShdw>
              </a:effectLst>
              <a:latin typeface="+mn-ea"/>
            </a:endParaRPr>
          </a:p>
          <a:p>
            <a:pPr lvl="1" algn="just">
              <a:defRPr/>
            </a:pPr>
            <a:r>
              <a:rPr lang="en-US" altLang="zh-CN" b="1" i="1" dirty="0">
                <a:solidFill>
                  <a:srgbClr val="0000CC"/>
                </a:solidFill>
                <a:effectLst>
                  <a:outerShdw blurRad="38100" dist="38100" dir="2700000" algn="tl">
                    <a:srgbClr val="C0C0C0"/>
                  </a:outerShdw>
                </a:effectLst>
                <a:latin typeface="+mn-ea"/>
              </a:rPr>
              <a:t>A</a:t>
            </a:r>
            <a:r>
              <a:rPr lang="en-US" altLang="zh-CN" b="1" i="1" baseline="-20000" dirty="0">
                <a:solidFill>
                  <a:srgbClr val="0000CC"/>
                </a:solidFill>
                <a:effectLst>
                  <a:outerShdw blurRad="38100" dist="38100" dir="2700000" algn="tl">
                    <a:srgbClr val="C0C0C0"/>
                  </a:outerShdw>
                </a:effectLst>
                <a:latin typeface="+mn-ea"/>
              </a:rPr>
              <a:t>i-j</a:t>
            </a:r>
            <a:r>
              <a:rPr lang="en-US" altLang="zh-CN" b="1" i="1" dirty="0">
                <a:solidFill>
                  <a:srgbClr val="0000CC"/>
                </a:solidFill>
                <a:effectLst>
                  <a:outerShdw blurRad="38100" dist="38100" dir="2700000" algn="tl">
                    <a:srgbClr val="C0C0C0"/>
                  </a:outerShdw>
                </a:effectLst>
                <a:latin typeface="+mn-ea"/>
              </a:rPr>
              <a:t>=A</a:t>
            </a:r>
            <a:r>
              <a:rPr lang="en-US" altLang="zh-CN" b="1" i="1" baseline="-20000" dirty="0">
                <a:solidFill>
                  <a:srgbClr val="0000CC"/>
                </a:solidFill>
                <a:effectLst>
                  <a:outerShdw blurRad="38100" dist="38100" dir="2700000" algn="tl">
                    <a:srgbClr val="C0C0C0"/>
                  </a:outerShdw>
                </a:effectLst>
                <a:latin typeface="+mn-ea"/>
              </a:rPr>
              <a:t>i</a:t>
            </a:r>
            <a:r>
              <a:rPr lang="en-US" altLang="zh-CN" b="1" i="1"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dirty="0">
                <a:solidFill>
                  <a:srgbClr val="0000CC"/>
                </a:solidFill>
                <a:effectLst>
                  <a:outerShdw blurRad="38100" dist="38100" dir="2700000" algn="tl">
                    <a:srgbClr val="C0C0C0"/>
                  </a:outerShdw>
                </a:effectLst>
                <a:latin typeface="+mn-ea"/>
              </a:rPr>
              <a:t>A</a:t>
            </a:r>
            <a:r>
              <a:rPr lang="en-US" altLang="zh-CN" b="1" i="1" baseline="-20000" dirty="0">
                <a:solidFill>
                  <a:srgbClr val="0000CC"/>
                </a:solidFill>
                <a:effectLst>
                  <a:outerShdw blurRad="38100" dist="38100" dir="2700000" algn="tl">
                    <a:srgbClr val="C0C0C0"/>
                  </a:outerShdw>
                </a:effectLst>
                <a:latin typeface="+mn-ea"/>
              </a:rPr>
              <a:t>i+1</a:t>
            </a:r>
            <a:r>
              <a:rPr lang="en-US" altLang="zh-CN" b="1" i="1"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dirty="0">
                <a:solidFill>
                  <a:srgbClr val="0000CC"/>
                </a:solidFill>
                <a:effectLst>
                  <a:outerShdw blurRad="38100" dist="38100" dir="2700000" algn="tl">
                    <a:srgbClr val="C0C0C0"/>
                  </a:outerShdw>
                </a:effectLst>
                <a:latin typeface="+mn-ea"/>
              </a:rPr>
              <a:t>....</a:t>
            </a:r>
            <a:r>
              <a:rPr lang="en-US" altLang="zh-CN" b="1" i="1"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dirty="0" err="1">
                <a:solidFill>
                  <a:srgbClr val="0000CC"/>
                </a:solidFill>
                <a:effectLst>
                  <a:outerShdw blurRad="38100" dist="38100" dir="2700000" algn="tl">
                    <a:srgbClr val="C0C0C0"/>
                  </a:outerShdw>
                </a:effectLst>
                <a:latin typeface="+mn-ea"/>
              </a:rPr>
              <a:t>A</a:t>
            </a:r>
            <a:r>
              <a:rPr lang="en-US" altLang="zh-CN" sz="2400" b="1" i="1" baseline="-20000" dirty="0" err="1">
                <a:solidFill>
                  <a:srgbClr val="0000CC"/>
                </a:solidFill>
                <a:effectLst>
                  <a:outerShdw blurRad="38100" dist="38100" dir="2700000" algn="tl">
                    <a:srgbClr val="C0C0C0"/>
                  </a:outerShdw>
                </a:effectLst>
                <a:latin typeface="+mn-ea"/>
              </a:rPr>
              <a:t>j</a:t>
            </a:r>
            <a:endParaRPr lang="en-US" altLang="zh-CN" sz="2400" b="1" i="1" baseline="-20000" dirty="0" err="1">
              <a:solidFill>
                <a:srgbClr val="0000CC"/>
              </a:solidFill>
              <a:effectLst>
                <a:outerShdw blurRad="38100" dist="38100" dir="2700000" algn="tl">
                  <a:srgbClr val="C0C0C0"/>
                </a:outerShdw>
              </a:effectLst>
              <a:latin typeface="+mn-ea"/>
            </a:endParaRPr>
          </a:p>
          <a:p>
            <a:pPr lvl="1" algn="just">
              <a:defRPr/>
            </a:pPr>
            <a:r>
              <a:rPr lang="en-US" altLang="zh-CN" b="1" i="1" dirty="0">
                <a:solidFill>
                  <a:srgbClr val="0000CC"/>
                </a:solidFill>
                <a:effectLst>
                  <a:outerShdw blurRad="38100" dist="38100" dir="2700000" algn="tl">
                    <a:srgbClr val="C0C0C0"/>
                  </a:outerShdw>
                </a:effectLst>
                <a:latin typeface="+mn-ea"/>
              </a:rPr>
              <a:t>cost(A</a:t>
            </a:r>
            <a:r>
              <a:rPr lang="en-US" altLang="zh-CN" b="1" i="1" baseline="-30000" dirty="0">
                <a:solidFill>
                  <a:srgbClr val="0000CC"/>
                </a:solidFill>
                <a:effectLst>
                  <a:outerShdw blurRad="38100" dist="38100" dir="2700000" algn="tl">
                    <a:srgbClr val="C0C0C0"/>
                  </a:outerShdw>
                </a:effectLst>
                <a:latin typeface="+mn-ea"/>
              </a:rPr>
              <a:t>i-j </a:t>
            </a:r>
            <a:r>
              <a:rPr lang="en-US" altLang="zh-CN" b="1" i="1" dirty="0">
                <a:solidFill>
                  <a:srgbClr val="0000CC"/>
                </a:solidFill>
                <a:effectLst>
                  <a:outerShdw blurRad="38100" dist="38100" dir="2700000" algn="tl">
                    <a:srgbClr val="C0C0C0"/>
                  </a:outerShdw>
                </a:effectLst>
                <a:latin typeface="+mn-ea"/>
              </a:rPr>
              <a:t>)=</a:t>
            </a:r>
            <a:r>
              <a:rPr lang="zh-CN" altLang="en-US" b="1" dirty="0">
                <a:solidFill>
                  <a:srgbClr val="0000CC"/>
                </a:solidFill>
                <a:effectLst>
                  <a:outerShdw blurRad="38100" dist="38100" dir="2700000" algn="tl">
                    <a:srgbClr val="C0C0C0"/>
                  </a:outerShdw>
                </a:effectLst>
                <a:latin typeface="+mn-ea"/>
              </a:rPr>
              <a:t>计算</a:t>
            </a:r>
            <a:r>
              <a:rPr lang="en-US" altLang="zh-CN" b="1" i="1" dirty="0">
                <a:solidFill>
                  <a:srgbClr val="0000CC"/>
                </a:solidFill>
                <a:effectLst>
                  <a:outerShdw blurRad="38100" dist="38100" dir="2700000" algn="tl">
                    <a:srgbClr val="C0C0C0"/>
                  </a:outerShdw>
                </a:effectLst>
                <a:latin typeface="+mn-ea"/>
              </a:rPr>
              <a:t>A</a:t>
            </a:r>
            <a:r>
              <a:rPr lang="en-US" altLang="zh-CN" b="1" i="1" baseline="-30000" dirty="0">
                <a:solidFill>
                  <a:srgbClr val="0000CC"/>
                </a:solidFill>
                <a:effectLst>
                  <a:outerShdw blurRad="38100" dist="38100" dir="2700000" algn="tl">
                    <a:srgbClr val="C0C0C0"/>
                  </a:outerShdw>
                </a:effectLst>
                <a:latin typeface="+mn-ea"/>
              </a:rPr>
              <a:t>i-j</a:t>
            </a:r>
            <a:r>
              <a:rPr lang="zh-CN" altLang="en-US" b="1" dirty="0">
                <a:solidFill>
                  <a:srgbClr val="0000CC"/>
                </a:solidFill>
                <a:effectLst>
                  <a:outerShdw blurRad="38100" dist="38100" dir="2700000" algn="tl">
                    <a:srgbClr val="C0C0C0"/>
                  </a:outerShdw>
                </a:effectLst>
                <a:latin typeface="+mn-ea"/>
              </a:rPr>
              <a:t>的代价</a:t>
            </a:r>
            <a:endParaRPr lang="zh-CN" altLang="en-US" b="1" dirty="0">
              <a:solidFill>
                <a:srgbClr val="0000CC"/>
              </a:solidFill>
              <a:effectLst>
                <a:outerShdw blurRad="38100" dist="38100" dir="2700000" algn="tl">
                  <a:srgbClr val="C0C0C0"/>
                </a:outerShdw>
              </a:effectLst>
              <a:latin typeface="+mn-ea"/>
            </a:endParaRPr>
          </a:p>
          <a:p>
            <a:pPr algn="just">
              <a:defRPr/>
            </a:pPr>
            <a:r>
              <a:rPr lang="zh-CN" altLang="en-US" b="1" dirty="0">
                <a:effectLst>
                  <a:outerShdw blurRad="38100" dist="38100" dir="2700000" algn="tl">
                    <a:srgbClr val="C0C0C0"/>
                  </a:outerShdw>
                </a:effectLst>
                <a:latin typeface="+mn-ea"/>
              </a:rPr>
              <a:t>优化解的结构</a:t>
            </a:r>
            <a:endParaRPr lang="zh-CN" altLang="en-US" b="1" dirty="0">
              <a:effectLst>
                <a:outerShdw blurRad="38100" dist="38100" dir="2700000" algn="tl">
                  <a:srgbClr val="C0C0C0"/>
                </a:outerShdw>
              </a:effectLst>
              <a:latin typeface="+mn-ea"/>
            </a:endParaRPr>
          </a:p>
          <a:p>
            <a:pPr lvl="1" algn="just">
              <a:defRPr/>
            </a:pPr>
            <a:r>
              <a:rPr lang="zh-CN" altLang="en-US" b="1" dirty="0">
                <a:solidFill>
                  <a:srgbClr val="0000CC"/>
                </a:solidFill>
                <a:effectLst>
                  <a:outerShdw blurRad="38100" dist="38100" dir="2700000" algn="tl">
                    <a:srgbClr val="C0C0C0"/>
                  </a:outerShdw>
                </a:effectLst>
                <a:latin typeface="+mn-ea"/>
              </a:rPr>
              <a:t>若计算</a:t>
            </a:r>
            <a:r>
              <a:rPr lang="en-US" altLang="zh-CN" b="1" i="1" dirty="0">
                <a:solidFill>
                  <a:srgbClr val="0000CC"/>
                </a:solidFill>
                <a:effectLst>
                  <a:outerShdw blurRad="38100" dist="38100" dir="2700000" algn="tl">
                    <a:srgbClr val="C0C0C0"/>
                  </a:outerShdw>
                </a:effectLst>
                <a:latin typeface="+mn-ea"/>
              </a:rPr>
              <a:t>A</a:t>
            </a:r>
            <a:r>
              <a:rPr lang="en-US" altLang="zh-CN" b="1" i="1" baseline="-30000" dirty="0">
                <a:solidFill>
                  <a:srgbClr val="0000CC"/>
                </a:solidFill>
                <a:effectLst>
                  <a:outerShdw blurRad="38100" dist="38100" dir="2700000" algn="tl">
                    <a:srgbClr val="C0C0C0"/>
                  </a:outerShdw>
                </a:effectLst>
                <a:latin typeface="+mn-ea"/>
              </a:rPr>
              <a:t>1</a:t>
            </a:r>
            <a:r>
              <a:rPr lang="en-US" altLang="zh-CN" b="1" i="1" baseline="-30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0000CC"/>
                </a:solidFill>
                <a:effectLst>
                  <a:outerShdw blurRad="38100" dist="38100" dir="2700000" algn="tl">
                    <a:srgbClr val="C0C0C0"/>
                  </a:outerShdw>
                </a:effectLst>
                <a:latin typeface="+mn-ea"/>
              </a:rPr>
              <a:t>n</a:t>
            </a:r>
            <a:r>
              <a:rPr lang="zh-CN" altLang="en-US" b="1" dirty="0">
                <a:solidFill>
                  <a:srgbClr val="0000CC"/>
                </a:solidFill>
                <a:effectLst>
                  <a:outerShdw blurRad="38100" dist="38100" dir="2700000" algn="tl">
                    <a:srgbClr val="C0C0C0"/>
                  </a:outerShdw>
                </a:effectLst>
                <a:latin typeface="+mn-ea"/>
              </a:rPr>
              <a:t>的</a:t>
            </a:r>
            <a:r>
              <a:rPr lang="zh-CN" altLang="en-US" b="1" dirty="0" smtClean="0">
                <a:solidFill>
                  <a:srgbClr val="0000CC"/>
                </a:solidFill>
                <a:effectLst>
                  <a:outerShdw blurRad="38100" dist="38100" dir="2700000" algn="tl">
                    <a:srgbClr val="C0C0C0"/>
                  </a:outerShdw>
                </a:effectLst>
                <a:latin typeface="+mn-ea"/>
              </a:rPr>
              <a:t>优化顺序</a:t>
            </a:r>
            <a:r>
              <a:rPr lang="zh-CN" altLang="en-US" b="1" dirty="0">
                <a:solidFill>
                  <a:srgbClr val="0000CC"/>
                </a:solidFill>
                <a:effectLst>
                  <a:outerShdw blurRad="38100" dist="38100" dir="2700000" algn="tl">
                    <a:srgbClr val="C0C0C0"/>
                  </a:outerShdw>
                </a:effectLst>
                <a:latin typeface="+mn-ea"/>
              </a:rPr>
              <a:t>在</a:t>
            </a:r>
            <a:r>
              <a:rPr lang="en-US" altLang="zh-CN" b="1" i="1" dirty="0">
                <a:solidFill>
                  <a:srgbClr val="0000CC"/>
                </a:solidFill>
                <a:effectLst>
                  <a:outerShdw blurRad="38100" dist="38100" dir="2700000" algn="tl">
                    <a:srgbClr val="C0C0C0"/>
                  </a:outerShdw>
                </a:effectLst>
                <a:latin typeface="+mn-ea"/>
              </a:rPr>
              <a:t>k</a:t>
            </a:r>
            <a:r>
              <a:rPr lang="zh-CN" altLang="en-US" b="1" dirty="0">
                <a:solidFill>
                  <a:srgbClr val="0000CC"/>
                </a:solidFill>
                <a:effectLst>
                  <a:outerShdw blurRad="38100" dist="38100" dir="2700000" algn="tl">
                    <a:srgbClr val="C0C0C0"/>
                  </a:outerShdw>
                </a:effectLst>
                <a:latin typeface="+mn-ea"/>
              </a:rPr>
              <a:t>处断开矩阵链</a:t>
            </a:r>
            <a:r>
              <a:rPr lang="en-US" altLang="zh-CN" b="1" dirty="0">
                <a:solidFill>
                  <a:srgbClr val="0000CC"/>
                </a:solidFill>
                <a:effectLst>
                  <a:outerShdw blurRad="38100" dist="38100" dir="2700000" algn="tl">
                    <a:srgbClr val="C0C0C0"/>
                  </a:outerShdw>
                </a:effectLst>
                <a:latin typeface="+mn-ea"/>
              </a:rPr>
              <a:t>, </a:t>
            </a:r>
            <a:r>
              <a:rPr lang="zh-CN" altLang="en-US" b="1" dirty="0">
                <a:solidFill>
                  <a:srgbClr val="0000CC"/>
                </a:solidFill>
                <a:effectLst>
                  <a:outerShdw blurRad="38100" dist="38100" dir="2700000" algn="tl">
                    <a:srgbClr val="C0C0C0"/>
                  </a:outerShdw>
                </a:effectLst>
                <a:latin typeface="+mn-ea"/>
              </a:rPr>
              <a:t>即</a:t>
            </a:r>
            <a:r>
              <a:rPr lang="en-US" altLang="zh-CN" b="1" i="1" dirty="0">
                <a:solidFill>
                  <a:srgbClr val="CC0099"/>
                </a:solidFill>
                <a:effectLst>
                  <a:outerShdw blurRad="38100" dist="38100" dir="2700000" algn="tl">
                    <a:srgbClr val="C0C0C0"/>
                  </a:outerShdw>
                </a:effectLst>
                <a:latin typeface="+mn-ea"/>
              </a:rPr>
              <a:t>A</a:t>
            </a:r>
            <a:r>
              <a:rPr lang="en-US" altLang="zh-CN" b="1" i="1" baseline="-30000" dirty="0">
                <a:solidFill>
                  <a:srgbClr val="CC0099"/>
                </a:solidFill>
                <a:effectLst>
                  <a:outerShdw blurRad="38100" dist="38100" dir="2700000" algn="tl">
                    <a:srgbClr val="C0C0C0"/>
                  </a:outerShdw>
                </a:effectLst>
                <a:latin typeface="+mn-ea"/>
              </a:rPr>
              <a:t>1</a:t>
            </a:r>
            <a:r>
              <a:rPr lang="en-US" altLang="zh-CN" b="1" i="1" baseline="-30000" dirty="0">
                <a:solidFill>
                  <a:srgbClr val="CC0099"/>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CC0099"/>
                </a:solidFill>
                <a:effectLst>
                  <a:outerShdw blurRad="38100" dist="38100" dir="2700000" algn="tl">
                    <a:srgbClr val="C0C0C0"/>
                  </a:outerShdw>
                </a:effectLst>
                <a:latin typeface="+mn-ea"/>
              </a:rPr>
              <a:t>n</a:t>
            </a:r>
            <a:r>
              <a:rPr lang="en-US" altLang="zh-CN" b="1" i="1" dirty="0">
                <a:solidFill>
                  <a:srgbClr val="CC0099"/>
                </a:solidFill>
                <a:effectLst>
                  <a:outerShdw blurRad="38100" dist="38100" dir="2700000" algn="tl">
                    <a:srgbClr val="C0C0C0"/>
                  </a:outerShdw>
                </a:effectLst>
                <a:latin typeface="+mn-ea"/>
              </a:rPr>
              <a:t>=A</a:t>
            </a:r>
            <a:r>
              <a:rPr lang="en-US" altLang="zh-CN" b="1" i="1" baseline="-30000" dirty="0">
                <a:solidFill>
                  <a:srgbClr val="CC0099"/>
                </a:solidFill>
                <a:effectLst>
                  <a:outerShdw blurRad="38100" dist="38100" dir="2700000" algn="tl">
                    <a:srgbClr val="C0C0C0"/>
                  </a:outerShdw>
                </a:effectLst>
                <a:latin typeface="+mn-ea"/>
              </a:rPr>
              <a:t>1</a:t>
            </a:r>
            <a:r>
              <a:rPr lang="en-US" altLang="zh-CN" b="1" i="1" baseline="-30000" dirty="0">
                <a:solidFill>
                  <a:srgbClr val="CC0099"/>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CC0099"/>
                </a:solidFill>
                <a:effectLst>
                  <a:outerShdw blurRad="38100" dist="38100" dir="2700000" algn="tl">
                    <a:srgbClr val="C0C0C0"/>
                  </a:outerShdw>
                </a:effectLst>
                <a:latin typeface="+mn-ea"/>
              </a:rPr>
              <a:t>k</a:t>
            </a:r>
            <a:r>
              <a:rPr lang="en-US" altLang="zh-CN" b="1" i="1" dirty="0">
                <a:solidFill>
                  <a:srgbClr val="CC0099"/>
                </a:solidFill>
                <a:effectLst>
                  <a:outerShdw blurRad="38100" dist="38100" dir="2700000" algn="tl">
                    <a:srgbClr val="C0C0C0"/>
                  </a:outerShdw>
                </a:effectLst>
                <a:latin typeface="+mn-ea"/>
                <a:sym typeface="Symbol" panose="05050102010706020507" pitchFamily="18" charset="2"/>
              </a:rPr>
              <a:t></a:t>
            </a:r>
            <a:r>
              <a:rPr lang="en-US" altLang="zh-CN" b="1" i="1" dirty="0">
                <a:solidFill>
                  <a:srgbClr val="CC0099"/>
                </a:solidFill>
                <a:effectLst>
                  <a:outerShdw blurRad="38100" dist="38100" dir="2700000" algn="tl">
                    <a:srgbClr val="C0C0C0"/>
                  </a:outerShdw>
                </a:effectLst>
                <a:latin typeface="+mn-ea"/>
              </a:rPr>
              <a:t>A</a:t>
            </a:r>
            <a:r>
              <a:rPr lang="en-US" altLang="zh-CN" b="1" i="1" baseline="-30000" dirty="0">
                <a:solidFill>
                  <a:srgbClr val="CC0099"/>
                </a:solidFill>
                <a:effectLst>
                  <a:outerShdw blurRad="38100" dist="38100" dir="2700000" algn="tl">
                    <a:srgbClr val="C0C0C0"/>
                  </a:outerShdw>
                </a:effectLst>
                <a:latin typeface="+mn-ea"/>
              </a:rPr>
              <a:t>k+1</a:t>
            </a:r>
            <a:r>
              <a:rPr lang="en-US" altLang="zh-CN" b="1" i="1" baseline="-30000" dirty="0">
                <a:solidFill>
                  <a:srgbClr val="CC0099"/>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CC0099"/>
                </a:solidFill>
                <a:effectLst>
                  <a:outerShdw blurRad="38100" dist="38100" dir="2700000" algn="tl">
                    <a:srgbClr val="C0C0C0"/>
                  </a:outerShdw>
                </a:effectLst>
                <a:latin typeface="+mn-ea"/>
              </a:rPr>
              <a:t>n</a:t>
            </a:r>
            <a:r>
              <a:rPr lang="zh-CN" altLang="en-US" b="1" dirty="0">
                <a:solidFill>
                  <a:srgbClr val="0000CC"/>
                </a:solidFill>
                <a:effectLst>
                  <a:outerShdw blurRad="38100" dist="38100" dir="2700000" algn="tl">
                    <a:srgbClr val="C0C0C0"/>
                  </a:outerShdw>
                </a:effectLst>
                <a:latin typeface="+mn-ea"/>
              </a:rPr>
              <a:t>，则在</a:t>
            </a:r>
            <a:r>
              <a:rPr lang="en-US" altLang="zh-CN" b="1" dirty="0">
                <a:solidFill>
                  <a:srgbClr val="0000CC"/>
                </a:solidFill>
                <a:effectLst>
                  <a:outerShdw blurRad="38100" dist="38100" dir="2700000" algn="tl">
                    <a:srgbClr val="C0C0C0"/>
                  </a:outerShdw>
                </a:effectLst>
                <a:latin typeface="+mn-ea"/>
              </a:rPr>
              <a:t>A</a:t>
            </a:r>
            <a:r>
              <a:rPr lang="en-US" altLang="zh-CN" b="1" baseline="-30000" dirty="0">
                <a:solidFill>
                  <a:srgbClr val="0000CC"/>
                </a:solidFill>
                <a:effectLst>
                  <a:outerShdw blurRad="38100" dist="38100" dir="2700000" algn="tl">
                    <a:srgbClr val="C0C0C0"/>
                  </a:outerShdw>
                </a:effectLst>
                <a:latin typeface="+mn-ea"/>
              </a:rPr>
              <a:t>1</a:t>
            </a:r>
            <a:r>
              <a:rPr lang="en-US" altLang="zh-CN" b="1" baseline="-30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baseline="-30000" dirty="0">
                <a:solidFill>
                  <a:srgbClr val="0000CC"/>
                </a:solidFill>
                <a:effectLst>
                  <a:outerShdw blurRad="38100" dist="38100" dir="2700000" algn="tl">
                    <a:srgbClr val="C0C0C0"/>
                  </a:outerShdw>
                </a:effectLst>
                <a:latin typeface="+mn-ea"/>
              </a:rPr>
              <a:t>n</a:t>
            </a:r>
            <a:r>
              <a:rPr lang="zh-CN" altLang="en-US" b="1" dirty="0">
                <a:solidFill>
                  <a:srgbClr val="0000CC"/>
                </a:solidFill>
                <a:effectLst>
                  <a:outerShdw blurRad="38100" dist="38100" dir="2700000" algn="tl">
                    <a:srgbClr val="C0C0C0"/>
                  </a:outerShdw>
                </a:effectLst>
                <a:latin typeface="+mn-ea"/>
              </a:rPr>
              <a:t>的</a:t>
            </a:r>
            <a:r>
              <a:rPr lang="zh-CN" altLang="en-US" b="1" dirty="0" smtClean="0">
                <a:solidFill>
                  <a:srgbClr val="0000CC"/>
                </a:solidFill>
                <a:effectLst>
                  <a:outerShdw blurRad="38100" dist="38100" dir="2700000" algn="tl">
                    <a:srgbClr val="C0C0C0"/>
                  </a:outerShdw>
                </a:effectLst>
                <a:latin typeface="+mn-ea"/>
              </a:rPr>
              <a:t>优化解中</a:t>
            </a:r>
            <a:r>
              <a:rPr lang="zh-CN" altLang="en-US" b="1" dirty="0">
                <a:solidFill>
                  <a:srgbClr val="0000CC"/>
                </a:solidFill>
                <a:effectLst>
                  <a:outerShdw blurRad="38100" dist="38100" dir="2700000" algn="tl">
                    <a:srgbClr val="C0C0C0"/>
                  </a:outerShdw>
                </a:effectLst>
                <a:latin typeface="+mn-ea"/>
              </a:rPr>
              <a:t>，对应于子问题</a:t>
            </a:r>
            <a:r>
              <a:rPr lang="en-US" altLang="zh-CN" b="1" i="1" dirty="0">
                <a:solidFill>
                  <a:srgbClr val="0000CC"/>
                </a:solidFill>
                <a:effectLst>
                  <a:outerShdw blurRad="38100" dist="38100" dir="2700000" algn="tl">
                    <a:srgbClr val="C0C0C0"/>
                  </a:outerShdw>
                </a:effectLst>
                <a:latin typeface="+mn-ea"/>
              </a:rPr>
              <a:t>A</a:t>
            </a:r>
            <a:r>
              <a:rPr lang="en-US" altLang="zh-CN" b="1" i="1" baseline="-30000" dirty="0">
                <a:solidFill>
                  <a:srgbClr val="0000CC"/>
                </a:solidFill>
                <a:effectLst>
                  <a:outerShdw blurRad="38100" dist="38100" dir="2700000" algn="tl">
                    <a:srgbClr val="C0C0C0"/>
                  </a:outerShdw>
                </a:effectLst>
                <a:latin typeface="+mn-ea"/>
              </a:rPr>
              <a:t>1</a:t>
            </a:r>
            <a:r>
              <a:rPr lang="en-US" altLang="zh-CN" b="1" i="1" baseline="-30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0000CC"/>
                </a:solidFill>
                <a:effectLst>
                  <a:outerShdw blurRad="38100" dist="38100" dir="2700000" algn="tl">
                    <a:srgbClr val="C0C0C0"/>
                  </a:outerShdw>
                </a:effectLst>
                <a:latin typeface="+mn-ea"/>
              </a:rPr>
              <a:t>k</a:t>
            </a:r>
            <a:r>
              <a:rPr lang="zh-CN" altLang="en-US" b="1" dirty="0">
                <a:solidFill>
                  <a:srgbClr val="0000CC"/>
                </a:solidFill>
                <a:effectLst>
                  <a:outerShdw blurRad="38100" dist="38100" dir="2700000" algn="tl">
                    <a:srgbClr val="C0C0C0"/>
                  </a:outerShdw>
                </a:effectLst>
                <a:latin typeface="+mn-ea"/>
              </a:rPr>
              <a:t>的解必须是</a:t>
            </a:r>
            <a:r>
              <a:rPr lang="en-US" altLang="zh-CN" b="1" i="1" dirty="0">
                <a:solidFill>
                  <a:srgbClr val="0000CC"/>
                </a:solidFill>
                <a:effectLst>
                  <a:outerShdw blurRad="38100" dist="38100" dir="2700000" algn="tl">
                    <a:srgbClr val="C0C0C0"/>
                  </a:outerShdw>
                </a:effectLst>
                <a:latin typeface="+mn-ea"/>
              </a:rPr>
              <a:t>A</a:t>
            </a:r>
            <a:r>
              <a:rPr lang="en-US" altLang="zh-CN" b="1" i="1" baseline="-30000" dirty="0">
                <a:solidFill>
                  <a:srgbClr val="0000CC"/>
                </a:solidFill>
                <a:effectLst>
                  <a:outerShdw blurRad="38100" dist="38100" dir="2700000" algn="tl">
                    <a:srgbClr val="C0C0C0"/>
                  </a:outerShdw>
                </a:effectLst>
                <a:latin typeface="+mn-ea"/>
              </a:rPr>
              <a:t>1-k</a:t>
            </a:r>
            <a:r>
              <a:rPr lang="zh-CN" altLang="en-US" b="1" dirty="0">
                <a:solidFill>
                  <a:srgbClr val="0000CC"/>
                </a:solidFill>
                <a:effectLst>
                  <a:outerShdw blurRad="38100" dist="38100" dir="2700000" algn="tl">
                    <a:srgbClr val="C0C0C0"/>
                  </a:outerShdw>
                </a:effectLst>
                <a:latin typeface="+mn-ea"/>
              </a:rPr>
              <a:t>的优化解，对应于子问题</a:t>
            </a:r>
            <a:r>
              <a:rPr lang="en-US" altLang="zh-CN" b="1" i="1" dirty="0">
                <a:solidFill>
                  <a:srgbClr val="0000CC"/>
                </a:solidFill>
                <a:effectLst>
                  <a:outerShdw blurRad="38100" dist="38100" dir="2700000" algn="tl">
                    <a:srgbClr val="C0C0C0"/>
                  </a:outerShdw>
                </a:effectLst>
                <a:latin typeface="+mn-ea"/>
              </a:rPr>
              <a:t>A</a:t>
            </a:r>
            <a:r>
              <a:rPr lang="en-US" altLang="zh-CN" b="1" i="1" baseline="-30000" dirty="0">
                <a:solidFill>
                  <a:srgbClr val="0000CC"/>
                </a:solidFill>
                <a:effectLst>
                  <a:outerShdw blurRad="38100" dist="38100" dir="2700000" algn="tl">
                    <a:srgbClr val="C0C0C0"/>
                  </a:outerShdw>
                </a:effectLst>
                <a:latin typeface="+mn-ea"/>
              </a:rPr>
              <a:t>k+1</a:t>
            </a:r>
            <a:r>
              <a:rPr lang="en-US" altLang="zh-CN" b="1" i="1" baseline="-30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0000CC"/>
                </a:solidFill>
                <a:effectLst>
                  <a:outerShdw blurRad="38100" dist="38100" dir="2700000" algn="tl">
                    <a:srgbClr val="C0C0C0"/>
                  </a:outerShdw>
                </a:effectLst>
                <a:latin typeface="+mn-ea"/>
              </a:rPr>
              <a:t>n</a:t>
            </a:r>
            <a:r>
              <a:rPr lang="zh-CN" altLang="en-US" b="1" dirty="0">
                <a:solidFill>
                  <a:srgbClr val="0000CC"/>
                </a:solidFill>
                <a:effectLst>
                  <a:outerShdw blurRad="38100" dist="38100" dir="2700000" algn="tl">
                    <a:srgbClr val="C0C0C0"/>
                  </a:outerShdw>
                </a:effectLst>
                <a:latin typeface="+mn-ea"/>
              </a:rPr>
              <a:t>的解必须是</a:t>
            </a:r>
            <a:r>
              <a:rPr lang="en-US" altLang="zh-CN" b="1" i="1" dirty="0">
                <a:solidFill>
                  <a:srgbClr val="0000CC"/>
                </a:solidFill>
                <a:effectLst>
                  <a:outerShdw blurRad="38100" dist="38100" dir="2700000" algn="tl">
                    <a:srgbClr val="C0C0C0"/>
                  </a:outerShdw>
                </a:effectLst>
                <a:latin typeface="+mn-ea"/>
              </a:rPr>
              <a:t>A</a:t>
            </a:r>
            <a:r>
              <a:rPr lang="en-US" altLang="zh-CN" b="1" i="1" baseline="-30000" dirty="0">
                <a:solidFill>
                  <a:srgbClr val="0000CC"/>
                </a:solidFill>
                <a:effectLst>
                  <a:outerShdw blurRad="38100" dist="38100" dir="2700000" algn="tl">
                    <a:srgbClr val="C0C0C0"/>
                  </a:outerShdw>
                </a:effectLst>
                <a:latin typeface="+mn-ea"/>
              </a:rPr>
              <a:t>k+1</a:t>
            </a:r>
            <a:r>
              <a:rPr lang="en-US" altLang="zh-CN" b="1" i="1" baseline="-30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b="1" i="1" baseline="-30000" dirty="0">
                <a:solidFill>
                  <a:srgbClr val="0000CC"/>
                </a:solidFill>
                <a:effectLst>
                  <a:outerShdw blurRad="38100" dist="38100" dir="2700000" algn="tl">
                    <a:srgbClr val="C0C0C0"/>
                  </a:outerShdw>
                </a:effectLst>
                <a:latin typeface="+mn-ea"/>
              </a:rPr>
              <a:t>n</a:t>
            </a:r>
            <a:r>
              <a:rPr lang="zh-CN" altLang="en-US" b="1" dirty="0">
                <a:solidFill>
                  <a:srgbClr val="0000CC"/>
                </a:solidFill>
                <a:effectLst>
                  <a:outerShdw blurRad="38100" dist="38100" dir="2700000" algn="tl">
                    <a:srgbClr val="C0C0C0"/>
                  </a:outerShdw>
                </a:effectLst>
                <a:latin typeface="+mn-ea"/>
              </a:rPr>
              <a:t>的优化解</a:t>
            </a:r>
            <a:r>
              <a:rPr lang="zh-CN" altLang="en-US" b="1" dirty="0">
                <a:solidFill>
                  <a:srgbClr val="0000FF"/>
                </a:solidFill>
                <a:effectLst>
                  <a:outerShdw blurRad="38100" dist="38100" dir="2700000" algn="tl">
                    <a:srgbClr val="C0C0C0"/>
                  </a:outerShdw>
                </a:effectLst>
                <a:latin typeface="+mn-ea"/>
              </a:rPr>
              <a:t> </a:t>
            </a:r>
            <a:endParaRPr lang="zh-CN" altLang="en-US" b="1" dirty="0">
              <a:solidFill>
                <a:srgbClr val="0000FF"/>
              </a:solidFill>
              <a:effectLst>
                <a:outerShdw blurRad="38100" dist="38100" dir="2700000" algn="tl">
                  <a:srgbClr val="C0C0C0"/>
                </a:outerShdw>
              </a:effectLst>
              <a:latin typeface="+mn-ea"/>
            </a:endParaRPr>
          </a:p>
        </p:txBody>
      </p:sp>
      <p:sp>
        <p:nvSpPr>
          <p:cNvPr id="621572" name="Text Box 4"/>
          <p:cNvSpPr txBox="1">
            <a:spLocks noChangeArrowheads="1"/>
          </p:cNvSpPr>
          <p:nvPr/>
        </p:nvSpPr>
        <p:spPr bwMode="auto">
          <a:xfrm>
            <a:off x="1050926" y="188913"/>
            <a:ext cx="728821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第一步 划分子问题</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
        <p:nvSpPr>
          <p:cNvPr id="621576" name="Text Box 8"/>
          <p:cNvSpPr txBox="1">
            <a:spLocks noChangeArrowheads="1"/>
          </p:cNvSpPr>
          <p:nvPr/>
        </p:nvSpPr>
        <p:spPr bwMode="auto">
          <a:xfrm>
            <a:off x="923691" y="5533140"/>
            <a:ext cx="7296150" cy="953135"/>
          </a:xfrm>
          <a:prstGeom prst="rect">
            <a:avLst/>
          </a:prstGeom>
          <a:solidFill>
            <a:srgbClr val="66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b="1" dirty="0">
                <a:solidFill>
                  <a:srgbClr val="CC0099"/>
                </a:solidFill>
                <a:effectLst>
                  <a:outerShdw blurRad="38100" dist="38100" dir="2700000" algn="tl">
                    <a:srgbClr val="000000"/>
                  </a:outerShdw>
                </a:effectLst>
                <a:latin typeface="Times New Roman" panose="02020603050405020304" pitchFamily="18" charset="0"/>
              </a:rPr>
              <a:t>具有优化子结构：</a:t>
            </a:r>
            <a:endParaRPr lang="zh-CN" altLang="en-US" sz="2800" b="1" dirty="0">
              <a:solidFill>
                <a:srgbClr val="CC0099"/>
              </a:solidFill>
              <a:effectLst>
                <a:outerShdw blurRad="38100" dist="38100" dir="2700000" algn="tl">
                  <a:srgbClr val="000000"/>
                </a:outerShdw>
              </a:effectLst>
              <a:latin typeface="Times New Roman" panose="02020603050405020304" pitchFamily="18" charset="0"/>
            </a:endParaRPr>
          </a:p>
          <a:p>
            <a:pPr algn="ctr">
              <a:defRPr/>
            </a:pPr>
            <a:r>
              <a:rPr lang="zh-CN" altLang="en-US" sz="2800" b="1" dirty="0">
                <a:solidFill>
                  <a:srgbClr val="CC0099"/>
                </a:solidFill>
                <a:effectLst>
                  <a:outerShdw blurRad="38100" dist="38100" dir="2700000" algn="tl">
                    <a:srgbClr val="000000"/>
                  </a:outerShdw>
                </a:effectLst>
                <a:latin typeface="Times New Roman" panose="02020603050405020304" pitchFamily="18" charset="0"/>
              </a:rPr>
              <a:t>问题的优化解包括子问题优化解</a:t>
            </a:r>
            <a:endParaRPr lang="zh-CN" altLang="en-US" sz="2800" b="1" dirty="0">
              <a:solidFill>
                <a:srgbClr val="CC0099"/>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1571">
                                            <p:txEl>
                                              <p:pRg st="3" end="3"/>
                                            </p:txEl>
                                          </p:spTgt>
                                        </p:tgtEl>
                                        <p:attrNameLst>
                                          <p:attrName>style.visibility</p:attrName>
                                        </p:attrNameLst>
                                      </p:cBhvr>
                                      <p:to>
                                        <p:strVal val="visible"/>
                                      </p:to>
                                    </p:set>
                                    <p:anim calcmode="lin" valueType="num">
                                      <p:cBhvr additive="base">
                                        <p:cTn id="7" dur="500" fill="hold"/>
                                        <p:tgtEl>
                                          <p:spTgt spid="6215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15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1571">
                                            <p:txEl>
                                              <p:pRg st="4" end="4"/>
                                            </p:txEl>
                                          </p:spTgt>
                                        </p:tgtEl>
                                        <p:attrNameLst>
                                          <p:attrName>style.visibility</p:attrName>
                                        </p:attrNameLst>
                                      </p:cBhvr>
                                      <p:to>
                                        <p:strVal val="visible"/>
                                      </p:to>
                                    </p:set>
                                    <p:anim calcmode="lin" valueType="num">
                                      <p:cBhvr additive="base">
                                        <p:cTn id="11" dur="500" fill="hold"/>
                                        <p:tgtEl>
                                          <p:spTgt spid="6215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1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1576"/>
                                        </p:tgtEl>
                                        <p:attrNameLst>
                                          <p:attrName>style.visibility</p:attrName>
                                        </p:attrNameLst>
                                      </p:cBhvr>
                                      <p:to>
                                        <p:strVal val="visible"/>
                                      </p:to>
                                    </p:set>
                                    <p:anim calcmode="lin" valueType="num">
                                      <p:cBhvr additive="base">
                                        <p:cTn id="17" dur="500" fill="hold"/>
                                        <p:tgtEl>
                                          <p:spTgt spid="621576"/>
                                        </p:tgtEl>
                                        <p:attrNameLst>
                                          <p:attrName>ppt_x</p:attrName>
                                        </p:attrNameLst>
                                      </p:cBhvr>
                                      <p:tavLst>
                                        <p:tav tm="0">
                                          <p:val>
                                            <p:strVal val="#ppt_x"/>
                                          </p:val>
                                        </p:tav>
                                        <p:tav tm="100000">
                                          <p:val>
                                            <p:strVal val="#ppt_x"/>
                                          </p:val>
                                        </p:tav>
                                      </p:tavLst>
                                    </p:anim>
                                    <p:anim calcmode="lin" valueType="num">
                                      <p:cBhvr additive="base">
                                        <p:cTn id="18" dur="500" fill="hold"/>
                                        <p:tgtEl>
                                          <p:spTgt spid="6215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6"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7" name="Text Box 5"/>
          <p:cNvSpPr txBox="1">
            <a:spLocks noChangeArrowheads="1"/>
          </p:cNvSpPr>
          <p:nvPr/>
        </p:nvSpPr>
        <p:spPr bwMode="auto">
          <a:xfrm>
            <a:off x="3524250" y="1503363"/>
            <a:ext cx="2212975" cy="523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1</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4</a:t>
            </a:r>
            <a:endPar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endParaRPr>
          </a:p>
        </p:txBody>
      </p:sp>
      <p:sp>
        <p:nvSpPr>
          <p:cNvPr id="704518" name="Text Box 6"/>
          <p:cNvSpPr txBox="1">
            <a:spLocks noChangeArrowheads="1"/>
          </p:cNvSpPr>
          <p:nvPr/>
        </p:nvSpPr>
        <p:spPr bwMode="auto">
          <a:xfrm>
            <a:off x="412750" y="3170238"/>
            <a:ext cx="2692400" cy="523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1</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4</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CC"/>
              </a:solidFill>
              <a:effectLst>
                <a:outerShdw blurRad="38100" dist="38100" dir="2700000" algn="tl">
                  <a:srgbClr val="000000"/>
                </a:outerShdw>
              </a:effectLst>
              <a:latin typeface="Times New Roman" panose="02020603050405020304" pitchFamily="18" charset="0"/>
            </a:endParaRPr>
          </a:p>
        </p:txBody>
      </p:sp>
      <p:sp>
        <p:nvSpPr>
          <p:cNvPr id="704519" name="Text Box 7"/>
          <p:cNvSpPr txBox="1">
            <a:spLocks noChangeArrowheads="1"/>
          </p:cNvSpPr>
          <p:nvPr/>
        </p:nvSpPr>
        <p:spPr bwMode="auto">
          <a:xfrm>
            <a:off x="3306763" y="3170238"/>
            <a:ext cx="2752725" cy="523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1</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4 </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CC"/>
              </a:solidFill>
              <a:effectLst>
                <a:outerShdw blurRad="38100" dist="38100" dir="2700000" algn="tl">
                  <a:srgbClr val="000000"/>
                </a:outerShdw>
              </a:effectLst>
              <a:latin typeface="Times New Roman" panose="02020603050405020304" pitchFamily="18" charset="0"/>
            </a:endParaRPr>
          </a:p>
        </p:txBody>
      </p:sp>
      <p:sp>
        <p:nvSpPr>
          <p:cNvPr id="704520" name="Text Box 8"/>
          <p:cNvSpPr txBox="1">
            <a:spLocks noChangeArrowheads="1"/>
          </p:cNvSpPr>
          <p:nvPr/>
        </p:nvSpPr>
        <p:spPr bwMode="auto">
          <a:xfrm>
            <a:off x="6237288" y="3170238"/>
            <a:ext cx="2851150" cy="523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1</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i="1">
                <a:solidFill>
                  <a:srgbClr val="0000CC"/>
                </a:solidFill>
              </a:rPr>
              <a:t> </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r>
              <a:rPr lang="en-US" altLang="zh-CN" sz="2800" b="1" i="1">
                <a:solidFill>
                  <a:srgbClr val="0000CC"/>
                </a:solidFill>
                <a:effectLst>
                  <a:outerShdw blurRad="38100" dist="38100" dir="2700000" algn="tl">
                    <a:srgbClr val="000000"/>
                  </a:outerShdw>
                </a:effectLst>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4 </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CC"/>
              </a:solidFill>
              <a:effectLst>
                <a:outerShdw blurRad="38100" dist="38100" dir="2700000" algn="tl">
                  <a:srgbClr val="000000"/>
                </a:outerShdw>
              </a:effectLst>
              <a:latin typeface="Times New Roman" panose="02020603050405020304" pitchFamily="18" charset="0"/>
            </a:endParaRPr>
          </a:p>
        </p:txBody>
      </p:sp>
      <p:grpSp>
        <p:nvGrpSpPr>
          <p:cNvPr id="704532" name="Group 20"/>
          <p:cNvGrpSpPr/>
          <p:nvPr/>
        </p:nvGrpSpPr>
        <p:grpSpPr bwMode="auto">
          <a:xfrm>
            <a:off x="220663" y="4899025"/>
            <a:ext cx="2887662" cy="523875"/>
            <a:chOff x="65" y="2060"/>
            <a:chExt cx="2047" cy="330"/>
          </a:xfrm>
        </p:grpSpPr>
        <p:sp>
          <p:nvSpPr>
            <p:cNvPr id="704525" name="Text Box 13"/>
            <p:cNvSpPr txBox="1">
              <a:spLocks noChangeArrowheads="1"/>
            </p:cNvSpPr>
            <p:nvPr/>
          </p:nvSpPr>
          <p:spPr bwMode="auto">
            <a:xfrm>
              <a:off x="65" y="2060"/>
              <a:ext cx="950" cy="33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CC"/>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CC"/>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CC"/>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CC"/>
                </a:solidFill>
                <a:effectLst>
                  <a:outerShdw blurRad="38100" dist="38100" dir="2700000" algn="tl">
                    <a:srgbClr val="000000"/>
                  </a:outerShdw>
                </a:effectLst>
                <a:latin typeface="Times New Roman" panose="02020603050405020304" pitchFamily="18" charset="0"/>
              </a:endParaRPr>
            </a:p>
          </p:txBody>
        </p:sp>
        <p:sp>
          <p:nvSpPr>
            <p:cNvPr id="704526" name="Text Box 14"/>
            <p:cNvSpPr txBox="1">
              <a:spLocks noChangeArrowheads="1"/>
            </p:cNvSpPr>
            <p:nvPr/>
          </p:nvSpPr>
          <p:spPr bwMode="auto">
            <a:xfrm>
              <a:off x="1108" y="2060"/>
              <a:ext cx="1004" cy="33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 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4</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FF"/>
                </a:solidFill>
                <a:effectLst>
                  <a:outerShdw blurRad="38100" dist="38100" dir="2700000" algn="tl">
                    <a:srgbClr val="000000"/>
                  </a:outerShdw>
                </a:effectLst>
                <a:latin typeface="Times New Roman" panose="02020603050405020304" pitchFamily="18" charset="0"/>
              </a:endParaRPr>
            </a:p>
          </p:txBody>
        </p:sp>
      </p:grpSp>
      <p:grpSp>
        <p:nvGrpSpPr>
          <p:cNvPr id="704533" name="Group 21"/>
          <p:cNvGrpSpPr/>
          <p:nvPr/>
        </p:nvGrpSpPr>
        <p:grpSpPr bwMode="auto">
          <a:xfrm>
            <a:off x="3163888" y="4884738"/>
            <a:ext cx="2859087" cy="538162"/>
            <a:chOff x="2209" y="2060"/>
            <a:chExt cx="2026" cy="339"/>
          </a:xfrm>
        </p:grpSpPr>
        <p:sp>
          <p:nvSpPr>
            <p:cNvPr id="704527" name="Text Box 15"/>
            <p:cNvSpPr txBox="1">
              <a:spLocks noChangeArrowheads="1"/>
            </p:cNvSpPr>
            <p:nvPr/>
          </p:nvSpPr>
          <p:spPr bwMode="auto">
            <a:xfrm>
              <a:off x="2209" y="2060"/>
              <a:ext cx="1003" cy="33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1</a:t>
              </a:r>
              <a:r>
                <a:rPr lang="en-US" altLang="zh-CN" sz="2800" b="1" i="1">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 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FF"/>
                </a:solidFill>
                <a:effectLst>
                  <a:outerShdw blurRad="38100" dist="38100" dir="2700000" algn="tl">
                    <a:srgbClr val="000000"/>
                  </a:outerShdw>
                </a:effectLst>
                <a:latin typeface="Times New Roman" panose="02020603050405020304" pitchFamily="18" charset="0"/>
              </a:endParaRPr>
            </a:p>
          </p:txBody>
        </p:sp>
        <p:sp>
          <p:nvSpPr>
            <p:cNvPr id="704528" name="Text Box 16"/>
            <p:cNvSpPr txBox="1">
              <a:spLocks noChangeArrowheads="1"/>
            </p:cNvSpPr>
            <p:nvPr/>
          </p:nvSpPr>
          <p:spPr bwMode="auto">
            <a:xfrm>
              <a:off x="3286" y="2069"/>
              <a:ext cx="949" cy="33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3</a:t>
              </a:r>
              <a:r>
                <a:rPr lang="en-US" altLang="zh-CN" sz="2800" b="1" i="1">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4</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FF"/>
                </a:solidFill>
                <a:effectLst>
                  <a:outerShdw blurRad="38100" dist="38100" dir="2700000" algn="tl">
                    <a:srgbClr val="000000"/>
                  </a:outerShdw>
                </a:effectLst>
                <a:latin typeface="Times New Roman" panose="02020603050405020304" pitchFamily="18" charset="0"/>
              </a:endParaRPr>
            </a:p>
          </p:txBody>
        </p:sp>
      </p:grpSp>
      <p:grpSp>
        <p:nvGrpSpPr>
          <p:cNvPr id="704537" name="Group 25"/>
          <p:cNvGrpSpPr/>
          <p:nvPr/>
        </p:nvGrpSpPr>
        <p:grpSpPr bwMode="auto">
          <a:xfrm>
            <a:off x="6203950" y="4884738"/>
            <a:ext cx="2813050" cy="538162"/>
            <a:chOff x="4306" y="2777"/>
            <a:chExt cx="1993" cy="339"/>
          </a:xfrm>
        </p:grpSpPr>
        <p:sp>
          <p:nvSpPr>
            <p:cNvPr id="704529" name="Text Box 17"/>
            <p:cNvSpPr txBox="1">
              <a:spLocks noChangeArrowheads="1"/>
            </p:cNvSpPr>
            <p:nvPr/>
          </p:nvSpPr>
          <p:spPr bwMode="auto">
            <a:xfrm>
              <a:off x="4306" y="2777"/>
              <a:ext cx="950" cy="33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1</a:t>
              </a:r>
              <a:r>
                <a:rPr lang="en-US" altLang="zh-CN" sz="2800" b="1" i="1">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0000FF"/>
                  </a:solidFill>
                  <a:effectLst>
                    <a:outerShdw blurRad="38100" dist="38100" dir="2700000" algn="tl">
                      <a:srgbClr val="000000"/>
                    </a:outerShdw>
                  </a:effectLst>
                  <a:latin typeface="Times New Roman" panose="02020603050405020304" pitchFamily="18" charset="0"/>
                </a:rPr>
                <a:t>2</a:t>
              </a:r>
              <a:r>
                <a:rPr lang="en-US" altLang="zh-CN" sz="2800" b="1" i="1">
                  <a:solidFill>
                    <a:srgbClr val="0000FF"/>
                  </a:solidFill>
                  <a:effectLst>
                    <a:outerShdw blurRad="38100" dist="38100" dir="2700000" algn="tl">
                      <a:srgbClr val="000000"/>
                    </a:outerShdw>
                  </a:effectLst>
                  <a:latin typeface="Times New Roman" panose="02020603050405020304" pitchFamily="18" charset="0"/>
                </a:rPr>
                <a:t>)</a:t>
              </a:r>
              <a:endParaRPr lang="en-US" altLang="zh-CN" sz="2800" b="1" i="1">
                <a:solidFill>
                  <a:srgbClr val="0000FF"/>
                </a:solidFill>
                <a:effectLst>
                  <a:outerShdw blurRad="38100" dist="38100" dir="2700000" algn="tl">
                    <a:srgbClr val="000000"/>
                  </a:outerShdw>
                </a:effectLst>
                <a:latin typeface="Times New Roman" panose="02020603050405020304" pitchFamily="18" charset="0"/>
              </a:endParaRPr>
            </a:p>
          </p:txBody>
        </p:sp>
        <p:sp>
          <p:nvSpPr>
            <p:cNvPr id="704530" name="Text Box 18"/>
            <p:cNvSpPr txBox="1">
              <a:spLocks noChangeArrowheads="1"/>
            </p:cNvSpPr>
            <p:nvPr/>
          </p:nvSpPr>
          <p:spPr bwMode="auto">
            <a:xfrm>
              <a:off x="5349" y="2786"/>
              <a:ext cx="950" cy="33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dirty="0">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dirty="0">
                  <a:solidFill>
                    <a:srgbClr val="0000CC"/>
                  </a:solidFill>
                  <a:effectLst>
                    <a:outerShdw blurRad="38100" dist="38100" dir="2700000" algn="tl">
                      <a:srgbClr val="000000"/>
                    </a:outerShdw>
                  </a:effectLst>
                  <a:latin typeface="Times New Roman" panose="02020603050405020304" pitchFamily="18" charset="0"/>
                </a:rPr>
                <a:t>2</a:t>
              </a:r>
              <a:r>
                <a:rPr lang="en-US" altLang="zh-CN" sz="2800" b="1" i="1" dirty="0">
                  <a:solidFill>
                    <a:srgbClr val="0000CC"/>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dirty="0">
                  <a:solidFill>
                    <a:srgbClr val="0000CC"/>
                  </a:solidFill>
                  <a:effectLst>
                    <a:outerShdw blurRad="38100" dist="38100" dir="2700000" algn="tl">
                      <a:srgbClr val="000000"/>
                    </a:outerShdw>
                  </a:effectLst>
                  <a:latin typeface="Times New Roman" panose="02020603050405020304" pitchFamily="18" charset="0"/>
                </a:rPr>
                <a:t>A</a:t>
              </a:r>
              <a:r>
                <a:rPr lang="en-US" altLang="zh-CN" sz="2800" b="1" i="1" baseline="-25000" dirty="0">
                  <a:solidFill>
                    <a:srgbClr val="0000CC"/>
                  </a:solidFill>
                  <a:effectLst>
                    <a:outerShdw blurRad="38100" dist="38100" dir="2700000" algn="tl">
                      <a:srgbClr val="000000"/>
                    </a:outerShdw>
                  </a:effectLst>
                  <a:latin typeface="Times New Roman" panose="02020603050405020304" pitchFamily="18" charset="0"/>
                </a:rPr>
                <a:t>3</a:t>
              </a:r>
              <a:r>
                <a:rPr lang="en-US" altLang="zh-CN" sz="2800" b="1" i="1" dirty="0">
                  <a:solidFill>
                    <a:srgbClr val="0000CC"/>
                  </a:solidFill>
                  <a:effectLst>
                    <a:outerShdw blurRad="38100" dist="38100" dir="2700000" algn="tl">
                      <a:srgbClr val="000000"/>
                    </a:outerShdw>
                  </a:effectLst>
                  <a:latin typeface="Times New Roman" panose="02020603050405020304" pitchFamily="18" charset="0"/>
                </a:rPr>
                <a:t>)</a:t>
              </a:r>
              <a:endParaRPr lang="en-US" altLang="zh-CN" sz="2800" b="1" i="1" dirty="0">
                <a:solidFill>
                  <a:srgbClr val="0000CC"/>
                </a:solidFill>
                <a:effectLst>
                  <a:outerShdw blurRad="38100" dist="38100" dir="2700000" algn="tl">
                    <a:srgbClr val="000000"/>
                  </a:outerShdw>
                </a:effectLst>
                <a:latin typeface="Times New Roman" panose="02020603050405020304" pitchFamily="18" charset="0"/>
              </a:endParaRPr>
            </a:p>
          </p:txBody>
        </p:sp>
      </p:grpSp>
      <p:sp>
        <p:nvSpPr>
          <p:cNvPr id="704534" name="Line 22"/>
          <p:cNvSpPr>
            <a:spLocks noChangeShapeType="1"/>
          </p:cNvSpPr>
          <p:nvPr/>
        </p:nvSpPr>
        <p:spPr bwMode="auto">
          <a:xfrm flipH="1">
            <a:off x="1628775" y="2033588"/>
            <a:ext cx="2366963" cy="1150937"/>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5" name="Line 23"/>
          <p:cNvSpPr>
            <a:spLocks noChangeShapeType="1"/>
          </p:cNvSpPr>
          <p:nvPr/>
        </p:nvSpPr>
        <p:spPr bwMode="auto">
          <a:xfrm>
            <a:off x="4508500" y="2033588"/>
            <a:ext cx="0" cy="1150937"/>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6" name="Line 24"/>
          <p:cNvSpPr>
            <a:spLocks noChangeShapeType="1"/>
          </p:cNvSpPr>
          <p:nvPr/>
        </p:nvSpPr>
        <p:spPr bwMode="auto">
          <a:xfrm>
            <a:off x="5149850" y="2033588"/>
            <a:ext cx="1917700" cy="1150937"/>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8" name="Line 26"/>
          <p:cNvSpPr>
            <a:spLocks noChangeShapeType="1"/>
          </p:cNvSpPr>
          <p:nvPr/>
        </p:nvSpPr>
        <p:spPr bwMode="auto">
          <a:xfrm flipH="1">
            <a:off x="731838" y="3689350"/>
            <a:ext cx="70485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9" name="Line 27"/>
          <p:cNvSpPr>
            <a:spLocks noChangeShapeType="1"/>
          </p:cNvSpPr>
          <p:nvPr/>
        </p:nvSpPr>
        <p:spPr bwMode="auto">
          <a:xfrm>
            <a:off x="1949450" y="3689350"/>
            <a:ext cx="382588"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0" name="Line 28"/>
          <p:cNvSpPr>
            <a:spLocks noChangeShapeType="1"/>
          </p:cNvSpPr>
          <p:nvPr/>
        </p:nvSpPr>
        <p:spPr bwMode="auto">
          <a:xfrm flipH="1">
            <a:off x="3740150" y="3689350"/>
            <a:ext cx="12700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1" name="Line 29"/>
          <p:cNvSpPr>
            <a:spLocks noChangeShapeType="1"/>
          </p:cNvSpPr>
          <p:nvPr/>
        </p:nvSpPr>
        <p:spPr bwMode="auto">
          <a:xfrm>
            <a:off x="5084763" y="3689350"/>
            <a:ext cx="128587"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2" name="Line 30"/>
          <p:cNvSpPr>
            <a:spLocks noChangeShapeType="1"/>
          </p:cNvSpPr>
          <p:nvPr/>
        </p:nvSpPr>
        <p:spPr bwMode="auto">
          <a:xfrm flipH="1">
            <a:off x="6750050" y="3689350"/>
            <a:ext cx="19050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3" name="Line 31"/>
          <p:cNvSpPr>
            <a:spLocks noChangeShapeType="1"/>
          </p:cNvSpPr>
          <p:nvPr/>
        </p:nvSpPr>
        <p:spPr bwMode="auto">
          <a:xfrm>
            <a:off x="7516813" y="3689350"/>
            <a:ext cx="70485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4" name="Text Box 32"/>
          <p:cNvSpPr txBox="1">
            <a:spLocks noChangeArrowheads="1"/>
          </p:cNvSpPr>
          <p:nvPr/>
        </p:nvSpPr>
        <p:spPr bwMode="auto">
          <a:xfrm>
            <a:off x="2459038" y="5963285"/>
            <a:ext cx="4608512" cy="52197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2800" b="1" dirty="0">
                <a:solidFill>
                  <a:srgbClr val="CC0099"/>
                </a:solidFill>
                <a:latin typeface="黑体" panose="02010609060101010101" pitchFamily="49" charset="-122"/>
                <a:ea typeface="黑体" panose="02010609060101010101" pitchFamily="49" charset="-122"/>
                <a:sym typeface="+mn-ea"/>
              </a:rPr>
              <a:t>具有子问题重叠性</a:t>
            </a:r>
            <a:endParaRPr kumimoji="1" lang="en-US" altLang="zh-CN" sz="2800" b="1" dirty="0">
              <a:solidFill>
                <a:srgbClr val="CC0099"/>
              </a:solidFill>
              <a:latin typeface="黑体" panose="02010609060101010101" pitchFamily="49" charset="-122"/>
              <a:ea typeface="黑体" panose="02010609060101010101" pitchFamily="49" charset="-122"/>
              <a:sym typeface="+mn-ea"/>
            </a:endParaRPr>
          </a:p>
        </p:txBody>
      </p:sp>
      <p:sp>
        <p:nvSpPr>
          <p:cNvPr id="704548" name="Text Box 36"/>
          <p:cNvSpPr txBox="1">
            <a:spLocks noChangeArrowheads="1"/>
          </p:cNvSpPr>
          <p:nvPr/>
        </p:nvSpPr>
        <p:spPr bwMode="auto">
          <a:xfrm>
            <a:off x="1724025" y="4887913"/>
            <a:ext cx="1341438" cy="5238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3</a:t>
            </a:r>
            <a:r>
              <a:rPr lang="en-US" altLang="zh-CN" sz="2800" b="1" i="1">
                <a:solidFill>
                  <a:srgbClr val="FF0000"/>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4</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t>
            </a:r>
            <a:endParaRPr lang="en-US" altLang="zh-CN" sz="2800" b="1" i="1">
              <a:solidFill>
                <a:srgbClr val="FF0000"/>
              </a:solidFill>
              <a:effectLst>
                <a:outerShdw blurRad="38100" dist="38100" dir="2700000" algn="tl">
                  <a:srgbClr val="000000"/>
                </a:outerShdw>
              </a:effectLst>
              <a:latin typeface="Times New Roman" panose="02020603050405020304" pitchFamily="18" charset="0"/>
            </a:endParaRPr>
          </a:p>
        </p:txBody>
      </p:sp>
      <p:sp>
        <p:nvSpPr>
          <p:cNvPr id="704549" name="Text Box 37"/>
          <p:cNvSpPr txBox="1">
            <a:spLocks noChangeArrowheads="1"/>
          </p:cNvSpPr>
          <p:nvPr/>
        </p:nvSpPr>
        <p:spPr bwMode="auto">
          <a:xfrm>
            <a:off x="4667250" y="4887913"/>
            <a:ext cx="1341438" cy="5238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3</a:t>
            </a:r>
            <a:r>
              <a:rPr lang="en-US" altLang="zh-CN" sz="2800" b="1" i="1">
                <a:solidFill>
                  <a:srgbClr val="FF0000"/>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4</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t>
            </a:r>
            <a:endParaRPr lang="en-US" altLang="zh-CN" sz="2800" b="1" i="1">
              <a:solidFill>
                <a:srgbClr val="FF0000"/>
              </a:solidFill>
              <a:effectLst>
                <a:outerShdw blurRad="38100" dist="38100" dir="2700000" algn="tl">
                  <a:srgbClr val="000000"/>
                </a:outerShdw>
              </a:effectLst>
              <a:latin typeface="Times New Roman" panose="02020603050405020304" pitchFamily="18" charset="0"/>
            </a:endParaRPr>
          </a:p>
        </p:txBody>
      </p:sp>
      <p:sp>
        <p:nvSpPr>
          <p:cNvPr id="704550" name="Text Box 38"/>
          <p:cNvSpPr txBox="1">
            <a:spLocks noChangeArrowheads="1"/>
          </p:cNvSpPr>
          <p:nvPr/>
        </p:nvSpPr>
        <p:spPr bwMode="auto">
          <a:xfrm>
            <a:off x="3163888" y="4887913"/>
            <a:ext cx="1400175" cy="52387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1</a:t>
            </a:r>
            <a:r>
              <a:rPr lang="en-US" altLang="zh-CN" sz="2800" b="1" i="1">
                <a:solidFill>
                  <a:srgbClr val="FF0000"/>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2 </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t>
            </a:r>
            <a:endParaRPr lang="en-US" altLang="zh-CN" sz="2800" b="1" i="1">
              <a:solidFill>
                <a:srgbClr val="FF0000"/>
              </a:solidFill>
              <a:effectLst>
                <a:outerShdw blurRad="38100" dist="38100" dir="2700000" algn="tl">
                  <a:srgbClr val="000000"/>
                </a:outerShdw>
              </a:effectLst>
              <a:latin typeface="Times New Roman" panose="02020603050405020304" pitchFamily="18" charset="0"/>
            </a:endParaRPr>
          </a:p>
        </p:txBody>
      </p:sp>
      <p:sp>
        <p:nvSpPr>
          <p:cNvPr id="704552" name="Text Box 40"/>
          <p:cNvSpPr txBox="1">
            <a:spLocks noChangeArrowheads="1"/>
          </p:cNvSpPr>
          <p:nvPr/>
        </p:nvSpPr>
        <p:spPr bwMode="auto">
          <a:xfrm>
            <a:off x="6203950" y="4887913"/>
            <a:ext cx="1341438" cy="52387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1</a:t>
            </a:r>
            <a:r>
              <a:rPr lang="en-US" altLang="zh-CN" sz="2800" b="1" i="1">
                <a:solidFill>
                  <a:srgbClr val="FF0000"/>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a:t>
            </a:r>
            <a:r>
              <a:rPr lang="en-US" altLang="zh-CN" sz="2800" b="1" i="1" baseline="-25000">
                <a:solidFill>
                  <a:srgbClr val="FF0000"/>
                </a:solidFill>
                <a:effectLst>
                  <a:outerShdw blurRad="38100" dist="38100" dir="2700000" algn="tl">
                    <a:srgbClr val="000000"/>
                  </a:outerShdw>
                </a:effectLst>
                <a:latin typeface="Times New Roman" panose="02020603050405020304" pitchFamily="18" charset="0"/>
              </a:rPr>
              <a:t>2</a:t>
            </a:r>
            <a:r>
              <a:rPr lang="en-US" altLang="zh-CN" sz="2800" b="1" i="1">
                <a:solidFill>
                  <a:srgbClr val="FF0000"/>
                </a:solidFill>
                <a:effectLst>
                  <a:outerShdw blurRad="38100" dist="38100" dir="2700000" algn="tl">
                    <a:srgbClr val="000000"/>
                  </a:outerShdw>
                </a:effectLst>
                <a:latin typeface="Times New Roman" panose="02020603050405020304" pitchFamily="18" charset="0"/>
              </a:rPr>
              <a:t>)</a:t>
            </a:r>
            <a:endParaRPr lang="en-US" altLang="zh-CN" sz="2800" b="1" i="1">
              <a:solidFill>
                <a:srgbClr val="FF0000"/>
              </a:solidFill>
              <a:effectLst>
                <a:outerShdw blurRad="38100" dist="38100" dir="2700000" algn="tl">
                  <a:srgbClr val="000000"/>
                </a:outerShdw>
              </a:effectLst>
              <a:latin typeface="Times New Roman" panose="02020603050405020304" pitchFamily="18" charset="0"/>
            </a:endParaRPr>
          </a:p>
        </p:txBody>
      </p:sp>
      <p:sp>
        <p:nvSpPr>
          <p:cNvPr id="2" name="文本框 1"/>
          <p:cNvSpPr txBox="1"/>
          <p:nvPr/>
        </p:nvSpPr>
        <p:spPr>
          <a:xfrm>
            <a:off x="26670" y="1268730"/>
            <a:ext cx="2540000" cy="521970"/>
          </a:xfrm>
          <a:prstGeom prst="rect">
            <a:avLst/>
          </a:prstGeom>
          <a:noFill/>
        </p:spPr>
        <p:txBody>
          <a:bodyPr wrap="square" rtlCol="0" anchor="t">
            <a:spAutoFit/>
          </a:bodyPr>
          <a:p>
            <a:r>
              <a:rPr lang="zh-CN" altLang="en-US" sz="2800" b="1"/>
              <a:t>子问题重叠性</a:t>
            </a:r>
            <a:endParaRPr lang="zh-CN" altLang="en-US" sz="2800" b="1"/>
          </a:p>
        </p:txBody>
      </p:sp>
      <p:sp>
        <p:nvSpPr>
          <p:cNvPr id="621572" name="Text Box 4"/>
          <p:cNvSpPr txBox="1">
            <a:spLocks noChangeArrowheads="1"/>
          </p:cNvSpPr>
          <p:nvPr/>
        </p:nvSpPr>
        <p:spPr bwMode="auto">
          <a:xfrm>
            <a:off x="1050926" y="188913"/>
            <a:ext cx="728821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第一步 划分子问题</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4517"/>
                                        </p:tgtEl>
                                        <p:attrNameLst>
                                          <p:attrName>style.visibility</p:attrName>
                                        </p:attrNameLst>
                                      </p:cBhvr>
                                      <p:to>
                                        <p:strVal val="visible"/>
                                      </p:to>
                                    </p:set>
                                    <p:animEffect transition="in" filter="blinds(horizontal)">
                                      <p:cBhvr>
                                        <p:cTn id="7" dur="500"/>
                                        <p:tgtEl>
                                          <p:spTgt spid="704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4534"/>
                                        </p:tgtEl>
                                        <p:attrNameLst>
                                          <p:attrName>style.visibility</p:attrName>
                                        </p:attrNameLst>
                                      </p:cBhvr>
                                      <p:to>
                                        <p:strVal val="visible"/>
                                      </p:to>
                                    </p:set>
                                    <p:animEffect transition="in" filter="wipe(up)">
                                      <p:cBhvr>
                                        <p:cTn id="12" dur="500"/>
                                        <p:tgtEl>
                                          <p:spTgt spid="70453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04535"/>
                                        </p:tgtEl>
                                        <p:attrNameLst>
                                          <p:attrName>style.visibility</p:attrName>
                                        </p:attrNameLst>
                                      </p:cBhvr>
                                      <p:to>
                                        <p:strVal val="visible"/>
                                      </p:to>
                                    </p:set>
                                    <p:animEffect transition="in" filter="wipe(up)">
                                      <p:cBhvr>
                                        <p:cTn id="15" dur="500"/>
                                        <p:tgtEl>
                                          <p:spTgt spid="70453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04536"/>
                                        </p:tgtEl>
                                        <p:attrNameLst>
                                          <p:attrName>style.visibility</p:attrName>
                                        </p:attrNameLst>
                                      </p:cBhvr>
                                      <p:to>
                                        <p:strVal val="visible"/>
                                      </p:to>
                                    </p:set>
                                    <p:animEffect transition="in" filter="wipe(up)">
                                      <p:cBhvr>
                                        <p:cTn id="18" dur="500"/>
                                        <p:tgtEl>
                                          <p:spTgt spid="70453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04518"/>
                                        </p:tgtEl>
                                        <p:attrNameLst>
                                          <p:attrName>style.visibility</p:attrName>
                                        </p:attrNameLst>
                                      </p:cBhvr>
                                      <p:to>
                                        <p:strVal val="visible"/>
                                      </p:to>
                                    </p:set>
                                    <p:animEffect transition="in" filter="wipe(up)">
                                      <p:cBhvr>
                                        <p:cTn id="21" dur="500"/>
                                        <p:tgtEl>
                                          <p:spTgt spid="70451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04519"/>
                                        </p:tgtEl>
                                        <p:attrNameLst>
                                          <p:attrName>style.visibility</p:attrName>
                                        </p:attrNameLst>
                                      </p:cBhvr>
                                      <p:to>
                                        <p:strVal val="visible"/>
                                      </p:to>
                                    </p:set>
                                    <p:animEffect transition="in" filter="wipe(up)">
                                      <p:cBhvr>
                                        <p:cTn id="24" dur="500"/>
                                        <p:tgtEl>
                                          <p:spTgt spid="70451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04520"/>
                                        </p:tgtEl>
                                        <p:attrNameLst>
                                          <p:attrName>style.visibility</p:attrName>
                                        </p:attrNameLst>
                                      </p:cBhvr>
                                      <p:to>
                                        <p:strVal val="visible"/>
                                      </p:to>
                                    </p:set>
                                    <p:animEffect transition="in" filter="wipe(up)">
                                      <p:cBhvr>
                                        <p:cTn id="27" dur="500"/>
                                        <p:tgtEl>
                                          <p:spTgt spid="7045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4538"/>
                                        </p:tgtEl>
                                        <p:attrNameLst>
                                          <p:attrName>style.visibility</p:attrName>
                                        </p:attrNameLst>
                                      </p:cBhvr>
                                      <p:to>
                                        <p:strVal val="visible"/>
                                      </p:to>
                                    </p:set>
                                    <p:animEffect transition="in" filter="wipe(up)">
                                      <p:cBhvr>
                                        <p:cTn id="32" dur="500"/>
                                        <p:tgtEl>
                                          <p:spTgt spid="70453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04539"/>
                                        </p:tgtEl>
                                        <p:attrNameLst>
                                          <p:attrName>style.visibility</p:attrName>
                                        </p:attrNameLst>
                                      </p:cBhvr>
                                      <p:to>
                                        <p:strVal val="visible"/>
                                      </p:to>
                                    </p:set>
                                    <p:animEffect transition="in" filter="wipe(up)">
                                      <p:cBhvr>
                                        <p:cTn id="35" dur="500"/>
                                        <p:tgtEl>
                                          <p:spTgt spid="704539"/>
                                        </p:tgtEl>
                                      </p:cBhvr>
                                    </p:animEffect>
                                  </p:childTnLst>
                                </p:cTn>
                              </p:par>
                              <p:par>
                                <p:cTn id="36" presetID="22" presetClass="entr" presetSubtype="1" fill="hold" nodeType="withEffect">
                                  <p:stCondLst>
                                    <p:cond delay="0"/>
                                  </p:stCondLst>
                                  <p:childTnLst>
                                    <p:set>
                                      <p:cBhvr>
                                        <p:cTn id="37" dur="1" fill="hold">
                                          <p:stCondLst>
                                            <p:cond delay="0"/>
                                          </p:stCondLst>
                                        </p:cTn>
                                        <p:tgtEl>
                                          <p:spTgt spid="704532"/>
                                        </p:tgtEl>
                                        <p:attrNameLst>
                                          <p:attrName>style.visibility</p:attrName>
                                        </p:attrNameLst>
                                      </p:cBhvr>
                                      <p:to>
                                        <p:strVal val="visible"/>
                                      </p:to>
                                    </p:set>
                                    <p:animEffect transition="in" filter="wipe(up)">
                                      <p:cBhvr>
                                        <p:cTn id="38" dur="500"/>
                                        <p:tgtEl>
                                          <p:spTgt spid="7045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04540"/>
                                        </p:tgtEl>
                                        <p:attrNameLst>
                                          <p:attrName>style.visibility</p:attrName>
                                        </p:attrNameLst>
                                      </p:cBhvr>
                                      <p:to>
                                        <p:strVal val="visible"/>
                                      </p:to>
                                    </p:set>
                                    <p:animEffect transition="in" filter="wipe(up)">
                                      <p:cBhvr>
                                        <p:cTn id="43" dur="500"/>
                                        <p:tgtEl>
                                          <p:spTgt spid="70454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704541"/>
                                        </p:tgtEl>
                                        <p:attrNameLst>
                                          <p:attrName>style.visibility</p:attrName>
                                        </p:attrNameLst>
                                      </p:cBhvr>
                                      <p:to>
                                        <p:strVal val="visible"/>
                                      </p:to>
                                    </p:set>
                                    <p:animEffect transition="in" filter="wipe(up)">
                                      <p:cBhvr>
                                        <p:cTn id="46" dur="500"/>
                                        <p:tgtEl>
                                          <p:spTgt spid="704541"/>
                                        </p:tgtEl>
                                      </p:cBhvr>
                                    </p:animEffect>
                                  </p:childTnLst>
                                </p:cTn>
                              </p:par>
                              <p:par>
                                <p:cTn id="47" presetID="22" presetClass="entr" presetSubtype="1" fill="hold" nodeType="withEffect">
                                  <p:stCondLst>
                                    <p:cond delay="0"/>
                                  </p:stCondLst>
                                  <p:childTnLst>
                                    <p:set>
                                      <p:cBhvr>
                                        <p:cTn id="48" dur="1" fill="hold">
                                          <p:stCondLst>
                                            <p:cond delay="0"/>
                                          </p:stCondLst>
                                        </p:cTn>
                                        <p:tgtEl>
                                          <p:spTgt spid="704533"/>
                                        </p:tgtEl>
                                        <p:attrNameLst>
                                          <p:attrName>style.visibility</p:attrName>
                                        </p:attrNameLst>
                                      </p:cBhvr>
                                      <p:to>
                                        <p:strVal val="visible"/>
                                      </p:to>
                                    </p:set>
                                    <p:animEffect transition="in" filter="wipe(up)">
                                      <p:cBhvr>
                                        <p:cTn id="49" dur="500"/>
                                        <p:tgtEl>
                                          <p:spTgt spid="7045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04542"/>
                                        </p:tgtEl>
                                        <p:attrNameLst>
                                          <p:attrName>style.visibility</p:attrName>
                                        </p:attrNameLst>
                                      </p:cBhvr>
                                      <p:to>
                                        <p:strVal val="visible"/>
                                      </p:to>
                                    </p:set>
                                    <p:animEffect transition="in" filter="wipe(up)">
                                      <p:cBhvr>
                                        <p:cTn id="54" dur="500"/>
                                        <p:tgtEl>
                                          <p:spTgt spid="70454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704543"/>
                                        </p:tgtEl>
                                        <p:attrNameLst>
                                          <p:attrName>style.visibility</p:attrName>
                                        </p:attrNameLst>
                                      </p:cBhvr>
                                      <p:to>
                                        <p:strVal val="visible"/>
                                      </p:to>
                                    </p:set>
                                    <p:animEffect transition="in" filter="wipe(up)">
                                      <p:cBhvr>
                                        <p:cTn id="57" dur="500"/>
                                        <p:tgtEl>
                                          <p:spTgt spid="704543"/>
                                        </p:tgtEl>
                                      </p:cBhvr>
                                    </p:animEffect>
                                  </p:childTnLst>
                                </p:cTn>
                              </p:par>
                              <p:par>
                                <p:cTn id="58" presetID="22" presetClass="entr" presetSubtype="1" fill="hold" nodeType="withEffect">
                                  <p:stCondLst>
                                    <p:cond delay="0"/>
                                  </p:stCondLst>
                                  <p:childTnLst>
                                    <p:set>
                                      <p:cBhvr>
                                        <p:cTn id="59" dur="1" fill="hold">
                                          <p:stCondLst>
                                            <p:cond delay="0"/>
                                          </p:stCondLst>
                                        </p:cTn>
                                        <p:tgtEl>
                                          <p:spTgt spid="704537"/>
                                        </p:tgtEl>
                                        <p:attrNameLst>
                                          <p:attrName>style.visibility</p:attrName>
                                        </p:attrNameLst>
                                      </p:cBhvr>
                                      <p:to>
                                        <p:strVal val="visible"/>
                                      </p:to>
                                    </p:set>
                                    <p:animEffect transition="in" filter="wipe(up)">
                                      <p:cBhvr>
                                        <p:cTn id="60" dur="500"/>
                                        <p:tgtEl>
                                          <p:spTgt spid="70453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04549"/>
                                        </p:tgtEl>
                                        <p:attrNameLst>
                                          <p:attrName>style.visibility</p:attrName>
                                        </p:attrNameLst>
                                      </p:cBhvr>
                                      <p:to>
                                        <p:strVal val="visible"/>
                                      </p:to>
                                    </p:set>
                                    <p:animEffect transition="in" filter="blinds(horizontal)">
                                      <p:cBhvr>
                                        <p:cTn id="65" dur="500"/>
                                        <p:tgtEl>
                                          <p:spTgt spid="70454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704548"/>
                                        </p:tgtEl>
                                        <p:attrNameLst>
                                          <p:attrName>style.visibility</p:attrName>
                                        </p:attrNameLst>
                                      </p:cBhvr>
                                      <p:to>
                                        <p:strVal val="visible"/>
                                      </p:to>
                                    </p:set>
                                    <p:animEffect transition="in" filter="blinds(horizontal)">
                                      <p:cBhvr>
                                        <p:cTn id="68" dur="500"/>
                                        <p:tgtEl>
                                          <p:spTgt spid="70454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04550"/>
                                        </p:tgtEl>
                                        <p:attrNameLst>
                                          <p:attrName>style.visibility</p:attrName>
                                        </p:attrNameLst>
                                      </p:cBhvr>
                                      <p:to>
                                        <p:strVal val="visible"/>
                                      </p:to>
                                    </p:set>
                                    <p:animEffect transition="in" filter="blinds(horizontal)">
                                      <p:cBhvr>
                                        <p:cTn id="73" dur="500"/>
                                        <p:tgtEl>
                                          <p:spTgt spid="70455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04552"/>
                                        </p:tgtEl>
                                        <p:attrNameLst>
                                          <p:attrName>style.visibility</p:attrName>
                                        </p:attrNameLst>
                                      </p:cBhvr>
                                      <p:to>
                                        <p:strVal val="visible"/>
                                      </p:to>
                                    </p:set>
                                    <p:animEffect transition="in" filter="blinds(horizontal)">
                                      <p:cBhvr>
                                        <p:cTn id="76" dur="500"/>
                                        <p:tgtEl>
                                          <p:spTgt spid="70455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04544"/>
                                        </p:tgtEl>
                                        <p:attrNameLst>
                                          <p:attrName>style.visibility</p:attrName>
                                        </p:attrNameLst>
                                      </p:cBhvr>
                                      <p:to>
                                        <p:strVal val="visible"/>
                                      </p:to>
                                    </p:set>
                                    <p:anim calcmode="lin" valueType="num">
                                      <p:cBhvr additive="base">
                                        <p:cTn id="81" dur="500" fill="hold"/>
                                        <p:tgtEl>
                                          <p:spTgt spid="704544"/>
                                        </p:tgtEl>
                                        <p:attrNameLst>
                                          <p:attrName>ppt_x</p:attrName>
                                        </p:attrNameLst>
                                      </p:cBhvr>
                                      <p:tavLst>
                                        <p:tav tm="0">
                                          <p:val>
                                            <p:strVal val="#ppt_x"/>
                                          </p:val>
                                        </p:tav>
                                        <p:tav tm="100000">
                                          <p:val>
                                            <p:strVal val="#ppt_x"/>
                                          </p:val>
                                        </p:tav>
                                      </p:tavLst>
                                    </p:anim>
                                    <p:anim calcmode="lin" valueType="num">
                                      <p:cBhvr additive="base">
                                        <p:cTn id="82" dur="500" fill="hold"/>
                                        <p:tgtEl>
                                          <p:spTgt spid="7045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7" grpId="0" bldLvl="0" animBg="1"/>
      <p:bldP spid="704518" grpId="0" bldLvl="0" animBg="1"/>
      <p:bldP spid="704519" grpId="0" bldLvl="0" animBg="1"/>
      <p:bldP spid="704520" grpId="0" bldLvl="0" animBg="1"/>
      <p:bldP spid="704534" grpId="0" bldLvl="0" animBg="1"/>
      <p:bldP spid="704535" grpId="0" bldLvl="0" animBg="1"/>
      <p:bldP spid="704536" grpId="0" bldLvl="0" animBg="1"/>
      <p:bldP spid="704538" grpId="0" bldLvl="0" animBg="1"/>
      <p:bldP spid="704539" grpId="0" bldLvl="0" animBg="1"/>
      <p:bldP spid="704540" grpId="0" bldLvl="0" animBg="1"/>
      <p:bldP spid="704541" grpId="0" bldLvl="0" animBg="1"/>
      <p:bldP spid="704542" grpId="0" bldLvl="0" animBg="1"/>
      <p:bldP spid="704543" grpId="0" bldLvl="0" animBg="1"/>
      <p:bldP spid="704544" grpId="0" bldLvl="0" animBg="1"/>
      <p:bldP spid="704548" grpId="0" bldLvl="0" animBg="1"/>
      <p:bldP spid="704549" grpId="0" bldLvl="0" animBg="1"/>
      <p:bldP spid="704550" grpId="0" bldLvl="0" animBg="1"/>
      <p:bldP spid="704552"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Grp="1" noChangeArrowheads="1"/>
          </p:cNvSpPr>
          <p:nvPr>
            <p:ph type="body" sz="half" idx="1"/>
          </p:nvPr>
        </p:nvSpPr>
        <p:spPr>
          <a:xfrm>
            <a:off x="0" y="923290"/>
            <a:ext cx="9144000" cy="5205730"/>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sz="2800" b="1" dirty="0">
                <a:effectLst>
                  <a:outerShdw blurRad="38100" dist="38100" dir="2700000" algn="tl">
                    <a:srgbClr val="C0C0C0"/>
                  </a:outerShdw>
                </a:effectLst>
                <a:latin typeface="+mn-ea"/>
              </a:rPr>
              <a:t>假设</a:t>
            </a:r>
            <a:endParaRPr lang="zh-CN" altLang="en-US" sz="2800" b="1" dirty="0">
              <a:effectLst>
                <a:outerShdw blurRad="38100" dist="38100" dir="2700000" algn="tl">
                  <a:srgbClr val="C0C0C0"/>
                </a:outerShdw>
              </a:effectLst>
              <a:latin typeface="+mn-ea"/>
            </a:endParaRPr>
          </a:p>
          <a:p>
            <a:pPr lvl="1" algn="just">
              <a:lnSpc>
                <a:spcPct val="90000"/>
              </a:lnSpc>
              <a:defRPr/>
            </a:pPr>
            <a:r>
              <a:rPr lang="en-US" altLang="zh-CN" sz="2400" b="1" i="1" dirty="0">
                <a:solidFill>
                  <a:srgbClr val="0000CC"/>
                </a:solidFill>
                <a:effectLst>
                  <a:outerShdw blurRad="38100" dist="38100" dir="2700000" algn="tl">
                    <a:srgbClr val="C0C0C0"/>
                  </a:outerShdw>
                </a:effectLst>
                <a:latin typeface="+mn-ea"/>
              </a:rPr>
              <a:t>m[i,j]</a:t>
            </a:r>
            <a:r>
              <a:rPr lang="en-US" altLang="zh-CN" sz="2400" b="1" dirty="0">
                <a:solidFill>
                  <a:srgbClr val="0000CC"/>
                </a:solidFill>
                <a:effectLst>
                  <a:outerShdw blurRad="38100" dist="38100" dir="2700000" algn="tl">
                    <a:srgbClr val="C0C0C0"/>
                  </a:outerShdw>
                </a:effectLst>
                <a:latin typeface="+mn-ea"/>
              </a:rPr>
              <a:t> = </a:t>
            </a:r>
            <a:r>
              <a:rPr lang="zh-CN" altLang="en-US" sz="2400" b="1" dirty="0">
                <a:solidFill>
                  <a:srgbClr val="0000CC"/>
                </a:solidFill>
                <a:effectLst>
                  <a:outerShdw blurRad="38100" dist="38100" dir="2700000" algn="tl">
                    <a:srgbClr val="C0C0C0"/>
                  </a:outerShdw>
                </a:effectLst>
                <a:latin typeface="+mn-ea"/>
              </a:rPr>
              <a:t>计算</a:t>
            </a:r>
            <a:r>
              <a:rPr lang="en-US" altLang="zh-CN" sz="2400" b="1" i="1" dirty="0" err="1">
                <a:solidFill>
                  <a:srgbClr val="0000CC"/>
                </a:solidFill>
                <a:effectLst>
                  <a:outerShdw blurRad="38100" dist="38100" dir="2700000" algn="tl">
                    <a:srgbClr val="C0C0C0"/>
                  </a:outerShdw>
                </a:effectLst>
                <a:latin typeface="+mn-ea"/>
              </a:rPr>
              <a:t>A</a:t>
            </a:r>
            <a:r>
              <a:rPr lang="en-US" altLang="zh-CN" sz="2400" b="1" i="1" baseline="-18000" dirty="0" err="1">
                <a:solidFill>
                  <a:srgbClr val="0000CC"/>
                </a:solidFill>
                <a:effectLst>
                  <a:outerShdw blurRad="38100" dist="38100" dir="2700000" algn="tl">
                    <a:srgbClr val="C0C0C0"/>
                  </a:outerShdw>
                </a:effectLst>
                <a:latin typeface="+mn-ea"/>
              </a:rPr>
              <a:t>i</a:t>
            </a:r>
            <a:r>
              <a:rPr lang="en-US" altLang="zh-CN" sz="2400" b="1" i="1" baseline="-18000" dirty="0" err="1">
                <a:solidFill>
                  <a:srgbClr val="0000CC"/>
                </a:solidFill>
                <a:effectLst>
                  <a:outerShdw blurRad="38100" dist="38100" dir="2700000" algn="tl">
                    <a:srgbClr val="C0C0C0"/>
                  </a:outerShdw>
                </a:effectLst>
                <a:latin typeface="+mn-ea"/>
                <a:sym typeface="Symbol" panose="05050102010706020507" pitchFamily="18" charset="2"/>
              </a:rPr>
              <a:t>j</a:t>
            </a:r>
            <a:r>
              <a:rPr lang="zh-CN" altLang="en-US" sz="2400" b="1" dirty="0">
                <a:solidFill>
                  <a:srgbClr val="0000CC"/>
                </a:solidFill>
                <a:effectLst>
                  <a:outerShdw blurRad="38100" dist="38100" dir="2700000" algn="tl">
                    <a:srgbClr val="C0C0C0"/>
                  </a:outerShdw>
                </a:effectLst>
                <a:latin typeface="+mn-ea"/>
              </a:rPr>
              <a:t>的最小乘法数</a:t>
            </a:r>
            <a:endParaRPr lang="zh-CN" altLang="en-US" sz="2400" b="1" dirty="0">
              <a:solidFill>
                <a:srgbClr val="0000CC"/>
              </a:solidFill>
              <a:effectLst>
                <a:outerShdw blurRad="38100" dist="38100" dir="2700000" algn="tl">
                  <a:srgbClr val="C0C0C0"/>
                </a:outerShdw>
              </a:effectLst>
              <a:latin typeface="+mn-ea"/>
            </a:endParaRPr>
          </a:p>
          <a:p>
            <a:pPr marL="342900" lvl="1" indent="-342900" algn="just">
              <a:lnSpc>
                <a:spcPct val="90000"/>
              </a:lnSpc>
              <a:buFontTx/>
              <a:buChar char="•"/>
              <a:defRPr/>
            </a:pPr>
            <a:r>
              <a:rPr lang="zh-CN" altLang="en-US" b="1" dirty="0">
                <a:effectLst>
                  <a:outerShdw blurRad="38100" dist="38100" dir="2700000" algn="tl">
                    <a:srgbClr val="C0C0C0"/>
                  </a:outerShdw>
                </a:effectLst>
                <a:latin typeface="+mn-ea"/>
                <a:cs typeface="+mn-cs"/>
              </a:rPr>
              <a:t>问题的最优值</a:t>
            </a:r>
            <a:endParaRPr lang="zh-CN" altLang="en-US" b="1" dirty="0">
              <a:effectLst>
                <a:outerShdw blurRad="38100" dist="38100" dir="2700000" algn="tl">
                  <a:srgbClr val="C0C0C0"/>
                </a:outerShdw>
              </a:effectLst>
              <a:latin typeface="+mn-ea"/>
              <a:cs typeface="+mn-cs"/>
            </a:endParaRPr>
          </a:p>
          <a:p>
            <a:pPr lvl="1" algn="just">
              <a:lnSpc>
                <a:spcPct val="90000"/>
              </a:lnSpc>
              <a:defRPr/>
            </a:pPr>
            <a:r>
              <a:rPr lang="en-US" altLang="zh-CN" sz="2400" b="1" i="1" dirty="0" smtClean="0">
                <a:solidFill>
                  <a:srgbClr val="0000CC"/>
                </a:solidFill>
                <a:effectLst>
                  <a:outerShdw blurRad="38100" dist="38100" dir="2700000" algn="tl">
                    <a:srgbClr val="C0C0C0"/>
                  </a:outerShdw>
                </a:effectLst>
                <a:latin typeface="+mn-ea"/>
              </a:rPr>
              <a:t>m[1</a:t>
            </a:r>
            <a:r>
              <a:rPr lang="en-US" altLang="zh-CN" sz="2400" b="1" i="1" dirty="0">
                <a:solidFill>
                  <a:srgbClr val="0000CC"/>
                </a:solidFill>
                <a:effectLst>
                  <a:outerShdw blurRad="38100" dist="38100" dir="2700000" algn="tl">
                    <a:srgbClr val="C0C0C0"/>
                  </a:outerShdw>
                </a:effectLst>
                <a:latin typeface="+mn-ea"/>
              </a:rPr>
              <a:t>,n]</a:t>
            </a:r>
            <a:r>
              <a:rPr lang="en-US" altLang="zh-CN" sz="2400" b="1" dirty="0">
                <a:solidFill>
                  <a:srgbClr val="0000CC"/>
                </a:solidFill>
                <a:effectLst>
                  <a:outerShdw blurRad="38100" dist="38100" dir="2700000" algn="tl">
                    <a:srgbClr val="C0C0C0"/>
                  </a:outerShdw>
                </a:effectLst>
                <a:latin typeface="+mn-ea"/>
              </a:rPr>
              <a:t> = </a:t>
            </a:r>
            <a:r>
              <a:rPr lang="zh-CN" altLang="en-US" sz="2400" b="1" dirty="0">
                <a:solidFill>
                  <a:srgbClr val="0000CC"/>
                </a:solidFill>
                <a:effectLst>
                  <a:outerShdw blurRad="38100" dist="38100" dir="2700000" algn="tl">
                    <a:srgbClr val="C0C0C0"/>
                  </a:outerShdw>
                </a:effectLst>
                <a:latin typeface="+mn-ea"/>
              </a:rPr>
              <a:t>计算</a:t>
            </a:r>
            <a:r>
              <a:rPr lang="en-US" altLang="zh-CN" sz="2400" b="1" i="1" dirty="0">
                <a:solidFill>
                  <a:srgbClr val="0000CC"/>
                </a:solidFill>
                <a:effectLst>
                  <a:outerShdw blurRad="38100" dist="38100" dir="2700000" algn="tl">
                    <a:srgbClr val="C0C0C0"/>
                  </a:outerShdw>
                </a:effectLst>
                <a:latin typeface="+mn-ea"/>
              </a:rPr>
              <a:t>A</a:t>
            </a:r>
            <a:r>
              <a:rPr lang="en-US" altLang="zh-CN" sz="2400" b="1" i="1" baseline="-18000" dirty="0">
                <a:solidFill>
                  <a:srgbClr val="0000CC"/>
                </a:solidFill>
                <a:effectLst>
                  <a:outerShdw blurRad="38100" dist="38100" dir="2700000" algn="tl">
                    <a:srgbClr val="C0C0C0"/>
                  </a:outerShdw>
                </a:effectLst>
                <a:latin typeface="+mn-ea"/>
              </a:rPr>
              <a:t>1</a:t>
            </a:r>
            <a:r>
              <a:rPr lang="en-US" altLang="zh-CN" sz="2400" b="1" i="1" baseline="-18000" dirty="0">
                <a:solidFill>
                  <a:srgbClr val="0000CC"/>
                </a:solidFill>
                <a:effectLst>
                  <a:outerShdw blurRad="38100" dist="38100" dir="2700000" algn="tl">
                    <a:srgbClr val="C0C0C0"/>
                  </a:outerShdw>
                </a:effectLst>
                <a:latin typeface="+mn-ea"/>
                <a:sym typeface="Symbol" panose="05050102010706020507" pitchFamily="18" charset="2"/>
              </a:rPr>
              <a:t>n</a:t>
            </a:r>
            <a:r>
              <a:rPr lang="zh-CN" altLang="en-US" sz="2400" b="1" dirty="0">
                <a:solidFill>
                  <a:srgbClr val="0000CC"/>
                </a:solidFill>
                <a:effectLst>
                  <a:outerShdw blurRad="38100" dist="38100" dir="2700000" algn="tl">
                    <a:srgbClr val="C0C0C0"/>
                  </a:outerShdw>
                </a:effectLst>
                <a:latin typeface="+mn-ea"/>
              </a:rPr>
              <a:t>的最小乘法</a:t>
            </a:r>
            <a:r>
              <a:rPr lang="zh-CN" altLang="en-US" sz="2000" b="1" dirty="0" smtClean="0">
                <a:solidFill>
                  <a:srgbClr val="0000CC"/>
                </a:solidFill>
                <a:effectLst>
                  <a:outerShdw blurRad="38100" dist="38100" dir="2700000" algn="tl">
                    <a:srgbClr val="C0C0C0"/>
                  </a:outerShdw>
                </a:effectLst>
                <a:latin typeface="+mn-ea"/>
              </a:rPr>
              <a:t>数</a:t>
            </a:r>
            <a:endParaRPr lang="zh-CN" altLang="en-US" sz="2000" b="1" dirty="0" smtClean="0">
              <a:solidFill>
                <a:srgbClr val="0000CC"/>
              </a:solidFill>
              <a:effectLst>
                <a:outerShdw blurRad="38100" dist="38100" dir="2700000" algn="tl">
                  <a:srgbClr val="C0C0C0"/>
                </a:outerShdw>
              </a:effectLst>
              <a:latin typeface="+mn-ea"/>
            </a:endParaRPr>
          </a:p>
          <a:p>
            <a:pPr lvl="1" algn="just">
              <a:lnSpc>
                <a:spcPct val="90000"/>
              </a:lnSpc>
              <a:defRPr/>
            </a:pPr>
            <a:r>
              <a:rPr lang="en-US" altLang="zh-CN" sz="2400" b="1" i="1" dirty="0" smtClean="0">
                <a:solidFill>
                  <a:srgbClr val="0000CC"/>
                </a:solidFill>
                <a:effectLst>
                  <a:outerShdw blurRad="38100" dist="38100" dir="2700000" algn="tl">
                    <a:srgbClr val="C0C0C0"/>
                  </a:outerShdw>
                </a:effectLst>
                <a:latin typeface="+mn-ea"/>
              </a:rPr>
              <a:t>A</a:t>
            </a:r>
            <a:r>
              <a:rPr lang="en-US" altLang="zh-CN" sz="2400" b="1" i="1" baseline="-30000" dirty="0" smtClean="0">
                <a:solidFill>
                  <a:srgbClr val="0000CC"/>
                </a:solidFill>
                <a:effectLst>
                  <a:outerShdw blurRad="38100" dist="38100" dir="2700000" algn="tl">
                    <a:srgbClr val="C0C0C0"/>
                  </a:outerShdw>
                </a:effectLst>
                <a:latin typeface="+mn-ea"/>
              </a:rPr>
              <a:t>1  </a:t>
            </a:r>
            <a:r>
              <a:rPr lang="en-US" altLang="zh-CN" sz="2400" b="1" i="1" dirty="0">
                <a:solidFill>
                  <a:srgbClr val="0000CC"/>
                </a:solidFill>
                <a:effectLst>
                  <a:outerShdw blurRad="38100" dist="38100" dir="2700000" algn="tl">
                    <a:srgbClr val="C0C0C0"/>
                  </a:outerShdw>
                </a:effectLst>
                <a:latin typeface="+mn-ea"/>
              </a:rPr>
              <a:t>... </a:t>
            </a:r>
            <a:r>
              <a:rPr lang="en-US" altLang="zh-CN" sz="2400" b="1" i="1" dirty="0" err="1">
                <a:solidFill>
                  <a:srgbClr val="0000CC"/>
                </a:solidFill>
                <a:effectLst>
                  <a:outerShdw blurRad="38100" dist="38100" dir="2700000" algn="tl">
                    <a:srgbClr val="C0C0C0"/>
                  </a:outerShdw>
                </a:effectLst>
                <a:latin typeface="+mn-ea"/>
              </a:rPr>
              <a:t>A</a:t>
            </a:r>
            <a:r>
              <a:rPr lang="en-US" altLang="zh-CN" sz="2400" b="1" i="1" baseline="-30000" dirty="0" err="1">
                <a:solidFill>
                  <a:srgbClr val="0000CC"/>
                </a:solidFill>
                <a:effectLst>
                  <a:outerShdw blurRad="38100" dist="38100" dir="2700000" algn="tl">
                    <a:srgbClr val="C0C0C0"/>
                  </a:outerShdw>
                </a:effectLst>
                <a:latin typeface="+mn-ea"/>
              </a:rPr>
              <a:t>k</a:t>
            </a:r>
            <a:r>
              <a:rPr lang="en-US" altLang="zh-CN" sz="2400" b="1" i="1" baseline="-30000" dirty="0">
                <a:solidFill>
                  <a:srgbClr val="0000CC"/>
                </a:solidFill>
                <a:effectLst>
                  <a:outerShdw blurRad="38100" dist="38100" dir="2700000" algn="tl">
                    <a:srgbClr val="C0C0C0"/>
                  </a:outerShdw>
                </a:effectLst>
                <a:latin typeface="+mn-ea"/>
              </a:rPr>
              <a:t> </a:t>
            </a:r>
            <a:r>
              <a:rPr lang="en-US" altLang="zh-CN" sz="2400" b="1" i="1" dirty="0">
                <a:solidFill>
                  <a:srgbClr val="0000CC"/>
                </a:solidFill>
                <a:effectLst>
                  <a:outerShdw blurRad="38100" dist="38100" dir="2700000" algn="tl">
                    <a:srgbClr val="C0C0C0"/>
                  </a:outerShdw>
                </a:effectLst>
                <a:latin typeface="+mn-ea"/>
              </a:rPr>
              <a:t>A</a:t>
            </a:r>
            <a:r>
              <a:rPr lang="en-US" altLang="zh-CN" sz="2400" b="1" i="1" baseline="-30000" dirty="0">
                <a:solidFill>
                  <a:srgbClr val="0000CC"/>
                </a:solidFill>
                <a:effectLst>
                  <a:outerShdw blurRad="38100" dist="38100" dir="2700000" algn="tl">
                    <a:srgbClr val="C0C0C0"/>
                  </a:outerShdw>
                </a:effectLst>
                <a:latin typeface="+mn-ea"/>
              </a:rPr>
              <a:t>k+1 </a:t>
            </a:r>
            <a:r>
              <a:rPr lang="en-US" altLang="zh-CN" sz="2400" b="1" i="1" dirty="0">
                <a:solidFill>
                  <a:srgbClr val="0000CC"/>
                </a:solidFill>
                <a:effectLst>
                  <a:outerShdw blurRad="38100" dist="38100" dir="2700000" algn="tl">
                    <a:srgbClr val="C0C0C0"/>
                  </a:outerShdw>
                </a:effectLst>
                <a:latin typeface="+mn-ea"/>
              </a:rPr>
              <a:t>.... A</a:t>
            </a:r>
            <a:r>
              <a:rPr lang="en-US" altLang="zh-CN" sz="2400" b="1" i="1" baseline="-30000" dirty="0">
                <a:solidFill>
                  <a:srgbClr val="0000CC"/>
                </a:solidFill>
                <a:effectLst>
                  <a:outerShdw blurRad="38100" dist="38100" dir="2700000" algn="tl">
                    <a:srgbClr val="C0C0C0"/>
                  </a:outerShdw>
                </a:effectLst>
                <a:latin typeface="+mn-ea"/>
              </a:rPr>
              <a:t>n </a:t>
            </a:r>
            <a:r>
              <a:rPr lang="zh-CN" altLang="en-US" sz="2400" b="1" dirty="0">
                <a:solidFill>
                  <a:srgbClr val="0000CC"/>
                </a:solidFill>
                <a:effectLst>
                  <a:outerShdw blurRad="38100" dist="38100" dir="2700000" algn="tl">
                    <a:srgbClr val="C0C0C0"/>
                  </a:outerShdw>
                </a:effectLst>
                <a:latin typeface="+mn-ea"/>
              </a:rPr>
              <a:t>是优化解</a:t>
            </a:r>
            <a:r>
              <a:rPr lang="en-US" altLang="zh-CN" sz="2400" b="1" dirty="0">
                <a:solidFill>
                  <a:srgbClr val="CC0099"/>
                </a:solidFill>
                <a:effectLst>
                  <a:outerShdw blurRad="38100" dist="38100" dir="2700000" algn="tl">
                    <a:srgbClr val="C0C0C0"/>
                  </a:outerShdw>
                </a:effectLst>
                <a:latin typeface="+mn-ea"/>
              </a:rPr>
              <a:t>(</a:t>
            </a:r>
            <a:r>
              <a:rPr lang="en-US" altLang="zh-CN" sz="2400" b="1" i="1" dirty="0">
                <a:solidFill>
                  <a:srgbClr val="CC0099"/>
                </a:solidFill>
                <a:effectLst>
                  <a:outerShdw blurRad="38100" dist="38100" dir="2700000" algn="tl">
                    <a:srgbClr val="C0C0C0"/>
                  </a:outerShdw>
                </a:effectLst>
                <a:latin typeface="+mn-ea"/>
              </a:rPr>
              <a:t>k</a:t>
            </a:r>
            <a:r>
              <a:rPr lang="zh-CN" altLang="en-US" sz="2400" b="1" dirty="0" smtClean="0">
                <a:solidFill>
                  <a:srgbClr val="CC0099"/>
                </a:solidFill>
                <a:effectLst>
                  <a:outerShdw blurRad="38100" dist="38100" dir="2700000" algn="tl">
                    <a:srgbClr val="C0C0C0"/>
                  </a:outerShdw>
                </a:effectLst>
                <a:latin typeface="+mn-ea"/>
              </a:rPr>
              <a:t>实际上不可</a:t>
            </a:r>
            <a:r>
              <a:rPr lang="zh-CN" altLang="en-US" sz="2400" b="1" dirty="0">
                <a:solidFill>
                  <a:srgbClr val="CC0099"/>
                </a:solidFill>
                <a:effectLst>
                  <a:outerShdw blurRad="38100" dist="38100" dir="2700000" algn="tl">
                    <a:srgbClr val="C0C0C0"/>
                  </a:outerShdw>
                </a:effectLst>
                <a:latin typeface="+mn-ea"/>
              </a:rPr>
              <a:t>预知</a:t>
            </a:r>
            <a:r>
              <a:rPr lang="en-US" altLang="zh-CN" sz="2400" b="1" dirty="0">
                <a:solidFill>
                  <a:srgbClr val="CC0099"/>
                </a:solidFill>
                <a:effectLst>
                  <a:outerShdw blurRad="38100" dist="38100" dir="2700000" algn="tl">
                    <a:srgbClr val="C0C0C0"/>
                  </a:outerShdw>
                </a:effectLst>
                <a:latin typeface="+mn-ea"/>
              </a:rPr>
              <a:t>)</a:t>
            </a:r>
            <a:endParaRPr lang="en-US" altLang="zh-CN" sz="2400" b="1" dirty="0">
              <a:solidFill>
                <a:srgbClr val="CC0099"/>
              </a:solidFill>
              <a:effectLst>
                <a:outerShdw blurRad="38100" dist="38100" dir="2700000" algn="tl">
                  <a:srgbClr val="C0C0C0"/>
                </a:outerShdw>
              </a:effectLst>
              <a:latin typeface="+mn-ea"/>
            </a:endParaRPr>
          </a:p>
          <a:p>
            <a:pPr marL="342900" lvl="1" indent="-342900" algn="just">
              <a:lnSpc>
                <a:spcPct val="90000"/>
              </a:lnSpc>
              <a:buFontTx/>
              <a:buChar char="•"/>
              <a:defRPr/>
            </a:pPr>
            <a:r>
              <a:rPr lang="zh-CN" altLang="en-US" b="1" dirty="0">
                <a:effectLst>
                  <a:outerShdw blurRad="38100" dist="38100" dir="2700000" algn="tl">
                    <a:srgbClr val="C0C0C0"/>
                  </a:outerShdw>
                </a:effectLst>
                <a:latin typeface="+mn-ea"/>
                <a:cs typeface="+mn-cs"/>
              </a:rPr>
              <a:t>代价方程</a:t>
            </a:r>
            <a:endParaRPr lang="zh-CN" altLang="en-US" b="1" dirty="0">
              <a:effectLst>
                <a:outerShdw blurRad="38100" dist="38100" dir="2700000" algn="tl">
                  <a:srgbClr val="C0C0C0"/>
                </a:outerShdw>
              </a:effectLst>
              <a:latin typeface="+mn-ea"/>
              <a:cs typeface="+mn-cs"/>
            </a:endParaRPr>
          </a:p>
          <a:p>
            <a:pPr lvl="1" algn="just">
              <a:buFontTx/>
              <a:buNone/>
              <a:defRPr/>
            </a:pPr>
            <a:r>
              <a:rPr lang="en-US" altLang="zh-CN" sz="2400" b="1" i="1" dirty="0">
                <a:solidFill>
                  <a:srgbClr val="CC0099"/>
                </a:solidFill>
                <a:effectLst>
                  <a:outerShdw blurRad="38100" dist="38100" dir="2700000" algn="tl">
                    <a:srgbClr val="C0C0C0"/>
                  </a:outerShdw>
                </a:effectLst>
                <a:latin typeface="+mn-ea"/>
              </a:rPr>
              <a:t>m[i,i] =</a:t>
            </a:r>
            <a:r>
              <a:rPr lang="en-US" altLang="zh-CN" sz="2400" b="1" dirty="0">
                <a:solidFill>
                  <a:srgbClr val="CC0099"/>
                </a:solidFill>
                <a:effectLst>
                  <a:outerShdw blurRad="38100" dist="38100" dir="2700000" algn="tl">
                    <a:srgbClr val="C0C0C0"/>
                  </a:outerShdw>
                </a:effectLst>
                <a:latin typeface="+mn-ea"/>
              </a:rPr>
              <a:t> </a:t>
            </a:r>
            <a:r>
              <a:rPr lang="zh-CN" altLang="en-US" sz="2400" b="1" dirty="0">
                <a:solidFill>
                  <a:srgbClr val="CC0099"/>
                </a:solidFill>
                <a:effectLst>
                  <a:outerShdw blurRad="38100" dist="38100" dir="2700000" algn="tl">
                    <a:srgbClr val="C0C0C0"/>
                  </a:outerShdw>
                </a:effectLst>
                <a:latin typeface="+mn-ea"/>
              </a:rPr>
              <a:t>计算</a:t>
            </a:r>
            <a:r>
              <a:rPr lang="en-US" altLang="zh-CN" sz="2400" b="1" i="1" dirty="0">
                <a:solidFill>
                  <a:srgbClr val="CC0099"/>
                </a:solidFill>
                <a:effectLst>
                  <a:outerShdw blurRad="38100" dist="38100" dir="2700000" algn="tl">
                    <a:srgbClr val="C0C0C0"/>
                  </a:outerShdw>
                </a:effectLst>
                <a:latin typeface="+mn-ea"/>
              </a:rPr>
              <a:t>A</a:t>
            </a:r>
            <a:r>
              <a:rPr lang="en-US" altLang="zh-CN" sz="2400" b="1" i="1" baseline="-18000" dirty="0">
                <a:solidFill>
                  <a:srgbClr val="CC0099"/>
                </a:solidFill>
                <a:effectLst>
                  <a:outerShdw blurRad="38100" dist="38100" dir="2700000" algn="tl">
                    <a:srgbClr val="C0C0C0"/>
                  </a:outerShdw>
                </a:effectLst>
                <a:latin typeface="+mn-ea"/>
              </a:rPr>
              <a:t>i </a:t>
            </a:r>
            <a:r>
              <a:rPr lang="en-US" altLang="zh-CN" b="1" i="1" baseline="-18000" dirty="0">
                <a:solidFill>
                  <a:srgbClr val="CC0099"/>
                </a:solidFill>
                <a:effectLst>
                  <a:outerShdw blurRad="38100" dist="38100" dir="2700000" algn="tl">
                    <a:srgbClr val="C0C0C0"/>
                  </a:outerShdw>
                </a:effectLst>
                <a:latin typeface="+mn-ea"/>
                <a:sym typeface="Symbol" panose="05050102010706020507" pitchFamily="18" charset="2"/>
              </a:rPr>
              <a:t></a:t>
            </a:r>
            <a:r>
              <a:rPr lang="en-US" altLang="zh-CN" sz="2400" b="1" i="1" baseline="-18000" dirty="0">
                <a:solidFill>
                  <a:srgbClr val="CC0099"/>
                </a:solidFill>
                <a:effectLst>
                  <a:outerShdw blurRad="38100" dist="38100" dir="2700000" algn="tl">
                    <a:srgbClr val="C0C0C0"/>
                  </a:outerShdw>
                </a:effectLst>
                <a:latin typeface="+mn-ea"/>
                <a:sym typeface="Symbol" panose="05050102010706020507" pitchFamily="18" charset="2"/>
              </a:rPr>
              <a:t> i</a:t>
            </a:r>
            <a:r>
              <a:rPr lang="en-US" altLang="zh-CN" sz="2400" b="1" baseline="-18000" dirty="0">
                <a:solidFill>
                  <a:srgbClr val="CC0099"/>
                </a:solidFill>
                <a:effectLst>
                  <a:outerShdw blurRad="38100" dist="38100" dir="2700000" algn="tl">
                    <a:srgbClr val="C0C0C0"/>
                  </a:outerShdw>
                </a:effectLst>
                <a:latin typeface="+mn-ea"/>
                <a:sym typeface="Symbol" panose="05050102010706020507" pitchFamily="18" charset="2"/>
              </a:rPr>
              <a:t> </a:t>
            </a:r>
            <a:r>
              <a:rPr lang="zh-CN" altLang="en-US" sz="2400" b="1" dirty="0">
                <a:solidFill>
                  <a:srgbClr val="CC0099"/>
                </a:solidFill>
                <a:effectLst>
                  <a:outerShdw blurRad="38100" dist="38100" dir="2700000" algn="tl">
                    <a:srgbClr val="C0C0C0"/>
                  </a:outerShdw>
                </a:effectLst>
                <a:latin typeface="+mn-ea"/>
              </a:rPr>
              <a:t>的最小乘法数= 0</a:t>
            </a:r>
            <a:endParaRPr lang="zh-CN" altLang="en-US" sz="2400" b="1" dirty="0">
              <a:solidFill>
                <a:srgbClr val="CC0099"/>
              </a:solidFill>
              <a:effectLst>
                <a:outerShdw blurRad="38100" dist="38100" dir="2700000" algn="tl">
                  <a:srgbClr val="C0C0C0"/>
                </a:outerShdw>
              </a:effectLst>
              <a:latin typeface="+mn-ea"/>
            </a:endParaRPr>
          </a:p>
          <a:p>
            <a:pPr lvl="1" algn="just">
              <a:buFontTx/>
              <a:buNone/>
              <a:defRPr/>
            </a:pPr>
            <a:r>
              <a:rPr lang="en-US" altLang="zh-CN" sz="2400" b="1" i="1" dirty="0">
                <a:solidFill>
                  <a:srgbClr val="CC0099"/>
                </a:solidFill>
                <a:effectLst>
                  <a:outerShdw blurRad="38100" dist="38100" dir="2700000" algn="tl">
                    <a:srgbClr val="C0C0C0"/>
                  </a:outerShdw>
                </a:effectLst>
                <a:latin typeface="+mn-ea"/>
              </a:rPr>
              <a:t>m[i,j] = m[i,k] + m[k+1,j] + p</a:t>
            </a:r>
            <a:r>
              <a:rPr lang="en-US" altLang="zh-CN" sz="2400" b="1" i="1" baseline="-30000" dirty="0">
                <a:solidFill>
                  <a:srgbClr val="CC0099"/>
                </a:solidFill>
                <a:effectLst>
                  <a:outerShdw blurRad="38100" dist="38100" dir="2700000" algn="tl">
                    <a:srgbClr val="C0C0C0"/>
                  </a:outerShdw>
                </a:effectLst>
                <a:latin typeface="+mn-ea"/>
              </a:rPr>
              <a:t>i-1</a:t>
            </a:r>
            <a:r>
              <a:rPr lang="en-US" altLang="zh-CN" sz="2400" b="1" i="1" dirty="0">
                <a:solidFill>
                  <a:srgbClr val="CC0099"/>
                </a:solidFill>
                <a:effectLst>
                  <a:outerShdw blurRad="38100" dist="38100" dir="2700000" algn="tl">
                    <a:srgbClr val="C0C0C0"/>
                  </a:outerShdw>
                </a:effectLst>
                <a:latin typeface="+mn-ea"/>
              </a:rPr>
              <a:t>p</a:t>
            </a:r>
            <a:r>
              <a:rPr lang="en-US" altLang="zh-CN" sz="2400" b="1" i="1" baseline="-30000" dirty="0">
                <a:solidFill>
                  <a:srgbClr val="CC0099"/>
                </a:solidFill>
                <a:effectLst>
                  <a:outerShdw blurRad="38100" dist="38100" dir="2700000" algn="tl">
                    <a:srgbClr val="C0C0C0"/>
                  </a:outerShdw>
                </a:effectLst>
                <a:latin typeface="+mn-ea"/>
              </a:rPr>
              <a:t>k</a:t>
            </a:r>
            <a:r>
              <a:rPr lang="en-US" altLang="zh-CN" sz="2400" b="1" i="1" dirty="0">
                <a:solidFill>
                  <a:srgbClr val="CC0099"/>
                </a:solidFill>
                <a:effectLst>
                  <a:outerShdw blurRad="38100" dist="38100" dir="2700000" algn="tl">
                    <a:srgbClr val="C0C0C0"/>
                  </a:outerShdw>
                </a:effectLst>
                <a:latin typeface="+mn-ea"/>
              </a:rPr>
              <a:t>p</a:t>
            </a:r>
            <a:r>
              <a:rPr lang="en-US" altLang="zh-CN" sz="2400" b="1" i="1" baseline="-30000" dirty="0">
                <a:solidFill>
                  <a:srgbClr val="CC0099"/>
                </a:solidFill>
                <a:effectLst>
                  <a:outerShdw blurRad="38100" dist="38100" dir="2700000" algn="tl">
                    <a:srgbClr val="C0C0C0"/>
                  </a:outerShdw>
                </a:effectLst>
                <a:latin typeface="+mn-ea"/>
              </a:rPr>
              <a:t>j</a:t>
            </a:r>
            <a:endParaRPr lang="en-US" altLang="zh-CN" sz="2400" b="1" i="1" baseline="-30000" dirty="0">
              <a:solidFill>
                <a:srgbClr val="CC0099"/>
              </a:solidFill>
              <a:effectLst>
                <a:outerShdw blurRad="38100" dist="38100" dir="2700000" algn="tl">
                  <a:srgbClr val="C0C0C0"/>
                </a:outerShdw>
              </a:effectLst>
              <a:latin typeface="+mn-ea"/>
            </a:endParaRPr>
          </a:p>
          <a:p>
            <a:pPr marL="0" lvl="1" indent="0" algn="just">
              <a:spcBef>
                <a:spcPts val="600"/>
              </a:spcBef>
              <a:buNone/>
              <a:defRPr/>
            </a:pPr>
            <a:r>
              <a:rPr lang="zh-CN" altLang="en-US" sz="2400" b="1" dirty="0" smtClean="0">
                <a:solidFill>
                  <a:srgbClr val="3907F1"/>
                </a:solidFill>
                <a:effectLst>
                  <a:outerShdw blurRad="38100" dist="38100" dir="2700000" algn="tl">
                    <a:srgbClr val="000000">
                      <a:alpha val="43137"/>
                    </a:srgbClr>
                  </a:outerShdw>
                </a:effectLst>
                <a:latin typeface="+mn-ea"/>
              </a:rPr>
              <a:t>  其中，假设矩阵</a:t>
            </a:r>
            <a:r>
              <a:rPr lang="en-US" altLang="zh-CN" sz="2400" b="1" dirty="0">
                <a:solidFill>
                  <a:srgbClr val="3907F1"/>
                </a:solidFill>
                <a:effectLst>
                  <a:outerShdw blurRad="38100" dist="38100" dir="2700000" algn="tl">
                    <a:srgbClr val="000000">
                      <a:alpha val="43137"/>
                    </a:srgbClr>
                  </a:outerShdw>
                </a:effectLst>
                <a:latin typeface="+mn-ea"/>
              </a:rPr>
              <a:t>A</a:t>
            </a:r>
            <a:r>
              <a:rPr lang="en-US" altLang="zh-CN" sz="2400" b="1" baseline="-30000" dirty="0">
                <a:solidFill>
                  <a:srgbClr val="3907F1"/>
                </a:solidFill>
                <a:effectLst>
                  <a:outerShdw blurRad="38100" dist="38100" dir="2700000" algn="tl">
                    <a:srgbClr val="000000">
                      <a:alpha val="43137"/>
                    </a:srgbClr>
                  </a:outerShdw>
                </a:effectLst>
                <a:latin typeface="+mn-ea"/>
              </a:rPr>
              <a:t>i</a:t>
            </a:r>
            <a:r>
              <a:rPr lang="zh-CN" altLang="en-US" sz="2400" b="1" dirty="0">
                <a:solidFill>
                  <a:srgbClr val="3907F1"/>
                </a:solidFill>
                <a:effectLst>
                  <a:outerShdw blurRad="38100" dist="38100" dir="2700000" algn="tl">
                    <a:srgbClr val="000000">
                      <a:alpha val="43137"/>
                    </a:srgbClr>
                  </a:outerShdw>
                </a:effectLst>
                <a:latin typeface="+mn-ea"/>
              </a:rPr>
              <a:t>的维数是</a:t>
            </a:r>
            <a:r>
              <a:rPr lang="en-US" altLang="zh-CN" sz="2400" b="1" dirty="0">
                <a:solidFill>
                  <a:srgbClr val="3907F1"/>
                </a:solidFill>
                <a:effectLst>
                  <a:outerShdw blurRad="38100" dist="38100" dir="2700000" algn="tl">
                    <a:srgbClr val="000000">
                      <a:alpha val="43137"/>
                    </a:srgbClr>
                  </a:outerShdw>
                </a:effectLst>
                <a:latin typeface="+mn-ea"/>
              </a:rPr>
              <a:t>p</a:t>
            </a:r>
            <a:r>
              <a:rPr lang="en-US" altLang="zh-CN" sz="2400" b="1" baseline="-30000" dirty="0">
                <a:solidFill>
                  <a:srgbClr val="3907F1"/>
                </a:solidFill>
                <a:effectLst>
                  <a:outerShdw blurRad="38100" dist="38100" dir="2700000" algn="tl">
                    <a:srgbClr val="000000">
                      <a:alpha val="43137"/>
                    </a:srgbClr>
                  </a:outerShdw>
                </a:effectLst>
                <a:latin typeface="+mn-ea"/>
              </a:rPr>
              <a:t>i-1</a:t>
            </a:r>
            <a:r>
              <a:rPr lang="en-US" altLang="zh-CN" sz="2400" b="1" dirty="0">
                <a:solidFill>
                  <a:srgbClr val="3907F1"/>
                </a:solidFill>
                <a:effectLst>
                  <a:outerShdw blurRad="38100" dist="38100" dir="2700000" algn="tl">
                    <a:srgbClr val="000000">
                      <a:alpha val="43137"/>
                    </a:srgbClr>
                  </a:outerShdw>
                </a:effectLst>
                <a:latin typeface="+mn-ea"/>
                <a:sym typeface="Symbol" panose="05050102010706020507" pitchFamily="18" charset="2"/>
              </a:rPr>
              <a:t></a:t>
            </a:r>
            <a:r>
              <a:rPr lang="en-US" altLang="zh-CN" sz="2400" b="1" dirty="0" smtClean="0">
                <a:solidFill>
                  <a:srgbClr val="3907F1"/>
                </a:solidFill>
                <a:effectLst>
                  <a:outerShdw blurRad="38100" dist="38100" dir="2700000" algn="tl">
                    <a:srgbClr val="000000">
                      <a:alpha val="43137"/>
                    </a:srgbClr>
                  </a:outerShdw>
                </a:effectLst>
                <a:latin typeface="+mn-ea"/>
              </a:rPr>
              <a:t>p</a:t>
            </a:r>
            <a:r>
              <a:rPr lang="en-US" altLang="zh-CN" sz="2400" b="1" baseline="-30000" dirty="0" smtClean="0">
                <a:solidFill>
                  <a:srgbClr val="3907F1"/>
                </a:solidFill>
                <a:effectLst>
                  <a:outerShdw blurRad="38100" dist="38100" dir="2700000" algn="tl">
                    <a:srgbClr val="000000">
                      <a:alpha val="43137"/>
                    </a:srgbClr>
                  </a:outerShdw>
                </a:effectLst>
                <a:latin typeface="+mn-ea"/>
              </a:rPr>
              <a:t>i</a:t>
            </a:r>
            <a:r>
              <a:rPr lang="zh-CN" altLang="en-US" sz="2400" b="1" dirty="0" smtClean="0">
                <a:solidFill>
                  <a:srgbClr val="0000CC"/>
                </a:solidFill>
                <a:effectLst>
                  <a:outerShdw blurRad="38100" dist="38100" dir="2700000" algn="tl">
                    <a:srgbClr val="C0C0C0"/>
                  </a:outerShdw>
                </a:effectLst>
                <a:latin typeface="+mn-ea"/>
              </a:rPr>
              <a:t>,则</a:t>
            </a:r>
            <a:r>
              <a:rPr lang="en-US" altLang="zh-CN" sz="2400" b="1" i="1" dirty="0" smtClean="0">
                <a:solidFill>
                  <a:srgbClr val="0000CC"/>
                </a:solidFill>
                <a:effectLst>
                  <a:outerShdw blurRad="38100" dist="38100" dir="2700000" algn="tl">
                    <a:srgbClr val="C0C0C0"/>
                  </a:outerShdw>
                </a:effectLst>
                <a:latin typeface="+mn-ea"/>
              </a:rPr>
              <a:t>A</a:t>
            </a:r>
            <a:r>
              <a:rPr lang="en-US" altLang="zh-CN" sz="2400" b="1" i="1" baseline="-30000" dirty="0" smtClean="0">
                <a:solidFill>
                  <a:srgbClr val="0000CC"/>
                </a:solidFill>
                <a:effectLst>
                  <a:outerShdw blurRad="38100" dist="38100" dir="2700000" algn="tl">
                    <a:srgbClr val="C0C0C0"/>
                  </a:outerShdw>
                </a:effectLst>
                <a:latin typeface="+mn-ea"/>
              </a:rPr>
              <a:t>i</a:t>
            </a:r>
            <a:r>
              <a:rPr lang="en-US" altLang="zh-CN" b="1" i="1" baseline="-18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sz="2400" b="1" i="1" baseline="-18000" dirty="0">
                <a:solidFill>
                  <a:srgbClr val="0000CC"/>
                </a:solidFill>
                <a:effectLst>
                  <a:outerShdw blurRad="38100" dist="38100" dir="2700000" algn="tl">
                    <a:srgbClr val="C0C0C0"/>
                  </a:outerShdw>
                </a:effectLst>
                <a:latin typeface="+mn-ea"/>
                <a:sym typeface="Symbol" panose="05050102010706020507" pitchFamily="18" charset="2"/>
              </a:rPr>
              <a:t> </a:t>
            </a:r>
            <a:r>
              <a:rPr lang="en-US" altLang="zh-CN" sz="2400" b="1" i="1" baseline="-30000" dirty="0">
                <a:solidFill>
                  <a:srgbClr val="0000CC"/>
                </a:solidFill>
                <a:effectLst>
                  <a:outerShdw blurRad="38100" dist="38100" dir="2700000" algn="tl">
                    <a:srgbClr val="C0C0C0"/>
                  </a:outerShdw>
                </a:effectLst>
                <a:latin typeface="+mn-ea"/>
              </a:rPr>
              <a:t>k</a:t>
            </a:r>
            <a:r>
              <a:rPr lang="zh-CN" altLang="en-US" sz="2400" b="1" dirty="0">
                <a:solidFill>
                  <a:srgbClr val="0000CC"/>
                </a:solidFill>
                <a:effectLst>
                  <a:outerShdw blurRad="38100" dist="38100" dir="2700000" algn="tl">
                    <a:srgbClr val="C0C0C0"/>
                  </a:outerShdw>
                </a:effectLst>
                <a:latin typeface="+mn-ea"/>
              </a:rPr>
              <a:t>和</a:t>
            </a:r>
            <a:r>
              <a:rPr lang="en-US" altLang="zh-CN" sz="2400" b="1" i="1" dirty="0">
                <a:solidFill>
                  <a:srgbClr val="0000CC"/>
                </a:solidFill>
                <a:effectLst>
                  <a:outerShdw blurRad="38100" dist="38100" dir="2700000" algn="tl">
                    <a:srgbClr val="C0C0C0"/>
                  </a:outerShdw>
                </a:effectLst>
                <a:latin typeface="+mn-ea"/>
              </a:rPr>
              <a:t>A</a:t>
            </a:r>
            <a:r>
              <a:rPr lang="en-US" altLang="zh-CN" sz="2400" b="1" i="1" baseline="-30000" dirty="0">
                <a:solidFill>
                  <a:srgbClr val="0000CC"/>
                </a:solidFill>
                <a:effectLst>
                  <a:outerShdw blurRad="38100" dist="38100" dir="2700000" algn="tl">
                    <a:srgbClr val="C0C0C0"/>
                  </a:outerShdw>
                </a:effectLst>
                <a:latin typeface="+mn-ea"/>
              </a:rPr>
              <a:t>k+1 </a:t>
            </a:r>
            <a:r>
              <a:rPr lang="en-US" altLang="zh-CN" sz="2400" b="1" i="1" baseline="-18000" dirty="0">
                <a:solidFill>
                  <a:srgbClr val="0000CC"/>
                </a:solidFill>
                <a:effectLst>
                  <a:outerShdw blurRad="38100" dist="38100" dir="2700000" algn="tl">
                    <a:srgbClr val="C0C0C0"/>
                  </a:outerShdw>
                </a:effectLst>
                <a:latin typeface="+mn-ea"/>
                <a:sym typeface="Symbol" panose="05050102010706020507" pitchFamily="18" charset="2"/>
              </a:rPr>
              <a:t> j</a:t>
            </a:r>
            <a:r>
              <a:rPr lang="zh-CN" altLang="en-US" sz="2400" b="1" dirty="0">
                <a:solidFill>
                  <a:srgbClr val="0000CC"/>
                </a:solidFill>
                <a:effectLst>
                  <a:outerShdw blurRad="38100" dist="38100" dir="2700000" algn="tl">
                    <a:srgbClr val="C0C0C0"/>
                  </a:outerShdw>
                </a:effectLst>
                <a:latin typeface="+mn-ea"/>
              </a:rPr>
              <a:t>分别是</a:t>
            </a:r>
            <a:r>
              <a:rPr lang="en-US" altLang="zh-CN" sz="2400" b="1" i="1" dirty="0">
                <a:solidFill>
                  <a:srgbClr val="0000CC"/>
                </a:solidFill>
                <a:effectLst>
                  <a:outerShdw blurRad="38100" dist="38100" dir="2700000" algn="tl">
                    <a:srgbClr val="C0C0C0"/>
                  </a:outerShdw>
                </a:effectLst>
                <a:latin typeface="+mn-ea"/>
              </a:rPr>
              <a:t>p</a:t>
            </a:r>
            <a:r>
              <a:rPr lang="en-US" altLang="zh-CN" sz="2400" b="1" i="1" baseline="-30000" dirty="0">
                <a:solidFill>
                  <a:srgbClr val="0000CC"/>
                </a:solidFill>
                <a:effectLst>
                  <a:outerShdw blurRad="38100" dist="38100" dir="2700000" algn="tl">
                    <a:srgbClr val="C0C0C0"/>
                  </a:outerShdw>
                </a:effectLst>
                <a:latin typeface="+mn-ea"/>
              </a:rPr>
              <a:t>i-1</a:t>
            </a:r>
            <a:r>
              <a:rPr lang="en-US" altLang="zh-CN" sz="2400" b="1" i="1"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sz="2400" b="1" i="1" dirty="0">
                <a:solidFill>
                  <a:srgbClr val="0000CC"/>
                </a:solidFill>
                <a:effectLst>
                  <a:outerShdw blurRad="38100" dist="38100" dir="2700000" algn="tl">
                    <a:srgbClr val="C0C0C0"/>
                  </a:outerShdw>
                </a:effectLst>
                <a:latin typeface="+mn-ea"/>
              </a:rPr>
              <a:t>p</a:t>
            </a:r>
            <a:r>
              <a:rPr lang="en-US" altLang="zh-CN" sz="2400" b="1" i="1" baseline="-30000" dirty="0">
                <a:solidFill>
                  <a:srgbClr val="0000CC"/>
                </a:solidFill>
                <a:effectLst>
                  <a:outerShdw blurRad="38100" dist="38100" dir="2700000" algn="tl">
                    <a:srgbClr val="C0C0C0"/>
                  </a:outerShdw>
                </a:effectLst>
                <a:latin typeface="+mn-ea"/>
              </a:rPr>
              <a:t>k</a:t>
            </a:r>
            <a:r>
              <a:rPr lang="zh-CN" altLang="en-US" sz="2400" b="1" dirty="0">
                <a:solidFill>
                  <a:srgbClr val="0000CC"/>
                </a:solidFill>
                <a:effectLst>
                  <a:outerShdw blurRad="38100" dist="38100" dir="2700000" algn="tl">
                    <a:srgbClr val="C0C0C0"/>
                  </a:outerShdw>
                </a:effectLst>
                <a:latin typeface="+mn-ea"/>
              </a:rPr>
              <a:t>和</a:t>
            </a:r>
            <a:r>
              <a:rPr lang="en-US" altLang="zh-CN" sz="2400" b="1" i="1" dirty="0" err="1">
                <a:solidFill>
                  <a:srgbClr val="0000CC"/>
                </a:solidFill>
                <a:effectLst>
                  <a:outerShdw blurRad="38100" dist="38100" dir="2700000" algn="tl">
                    <a:srgbClr val="C0C0C0"/>
                  </a:outerShdw>
                </a:effectLst>
                <a:latin typeface="+mn-ea"/>
              </a:rPr>
              <a:t>p</a:t>
            </a:r>
            <a:r>
              <a:rPr lang="en-US" altLang="zh-CN" sz="2400" b="1" i="1" baseline="-30000" dirty="0" err="1">
                <a:solidFill>
                  <a:srgbClr val="0000CC"/>
                </a:solidFill>
                <a:effectLst>
                  <a:outerShdw blurRad="38100" dist="38100" dir="2700000" algn="tl">
                    <a:srgbClr val="C0C0C0"/>
                  </a:outerShdw>
                </a:effectLst>
                <a:latin typeface="+mn-ea"/>
              </a:rPr>
              <a:t>k</a:t>
            </a:r>
            <a:r>
              <a:rPr lang="en-US" altLang="zh-CN" sz="2400" b="1" i="1" dirty="0" err="1">
                <a:solidFill>
                  <a:srgbClr val="0000CC"/>
                </a:solidFill>
                <a:effectLst>
                  <a:outerShdw blurRad="38100" dist="38100" dir="2700000" algn="tl">
                    <a:srgbClr val="C0C0C0"/>
                  </a:outerShdw>
                </a:effectLst>
                <a:latin typeface="+mn-ea"/>
                <a:sym typeface="Symbol" panose="05050102010706020507" pitchFamily="18" charset="2"/>
              </a:rPr>
              <a:t></a:t>
            </a:r>
            <a:r>
              <a:rPr lang="en-US" altLang="zh-CN" sz="2400" b="1" i="1" dirty="0" err="1">
                <a:solidFill>
                  <a:srgbClr val="0000CC"/>
                </a:solidFill>
                <a:effectLst>
                  <a:outerShdw blurRad="38100" dist="38100" dir="2700000" algn="tl">
                    <a:srgbClr val="C0C0C0"/>
                  </a:outerShdw>
                </a:effectLst>
                <a:latin typeface="+mn-ea"/>
              </a:rPr>
              <a:t>p</a:t>
            </a:r>
            <a:r>
              <a:rPr lang="en-US" altLang="zh-CN" sz="2400" b="1" i="1" baseline="-30000" dirty="0" err="1">
                <a:solidFill>
                  <a:srgbClr val="0000CC"/>
                </a:solidFill>
                <a:effectLst>
                  <a:outerShdw blurRad="38100" dist="38100" dir="2700000" algn="tl">
                    <a:srgbClr val="C0C0C0"/>
                  </a:outerShdw>
                </a:effectLst>
                <a:latin typeface="+mn-ea"/>
              </a:rPr>
              <a:t>j</a:t>
            </a:r>
            <a:r>
              <a:rPr lang="zh-CN" altLang="en-US" sz="2000" b="1" dirty="0">
                <a:solidFill>
                  <a:srgbClr val="0000CC"/>
                </a:solidFill>
                <a:effectLst>
                  <a:outerShdw blurRad="38100" dist="38100" dir="2700000" algn="tl">
                    <a:srgbClr val="C0C0C0"/>
                  </a:outerShdw>
                </a:effectLst>
                <a:latin typeface="+mn-ea"/>
              </a:rPr>
              <a:t>矩阵.</a:t>
            </a:r>
            <a:endParaRPr lang="zh-CN" altLang="en-US" sz="2000" b="1" dirty="0">
              <a:solidFill>
                <a:srgbClr val="0000CC"/>
              </a:solidFill>
              <a:effectLst>
                <a:outerShdw blurRad="38100" dist="38100" dir="2700000" algn="tl">
                  <a:srgbClr val="C0C0C0"/>
                </a:outerShdw>
              </a:effectLst>
              <a:latin typeface="+mn-ea"/>
            </a:endParaRPr>
          </a:p>
          <a:p>
            <a:pPr lvl="1" algn="just">
              <a:buFontTx/>
              <a:buNone/>
              <a:defRPr/>
            </a:pPr>
            <a:r>
              <a:rPr lang="en-US" altLang="zh-CN" sz="2400" b="1" i="1" dirty="0" smtClean="0">
                <a:solidFill>
                  <a:srgbClr val="0000CC"/>
                </a:solidFill>
                <a:effectLst>
                  <a:outerShdw blurRad="38100" dist="38100" dir="2700000" algn="tl">
                    <a:srgbClr val="C0C0C0"/>
                  </a:outerShdw>
                </a:effectLst>
                <a:latin typeface="+mn-ea"/>
              </a:rPr>
              <a:t>p</a:t>
            </a:r>
            <a:r>
              <a:rPr lang="en-US" altLang="zh-CN" sz="2400" b="1" i="1" baseline="-30000" dirty="0" smtClean="0">
                <a:solidFill>
                  <a:srgbClr val="0000CC"/>
                </a:solidFill>
                <a:effectLst>
                  <a:outerShdw blurRad="38100" dist="38100" dir="2700000" algn="tl">
                    <a:srgbClr val="C0C0C0"/>
                  </a:outerShdw>
                </a:effectLst>
                <a:latin typeface="+mn-ea"/>
              </a:rPr>
              <a:t>i-1</a:t>
            </a:r>
            <a:r>
              <a:rPr lang="en-US" altLang="zh-CN" sz="2400" b="1" i="1" dirty="0" smtClean="0">
                <a:solidFill>
                  <a:srgbClr val="0000CC"/>
                </a:solidFill>
                <a:effectLst>
                  <a:outerShdw blurRad="38100" dist="38100" dir="2700000" algn="tl">
                    <a:srgbClr val="C0C0C0"/>
                  </a:outerShdw>
                </a:effectLst>
                <a:latin typeface="+mn-ea"/>
              </a:rPr>
              <a:t>p</a:t>
            </a:r>
            <a:r>
              <a:rPr lang="en-US" altLang="zh-CN" sz="2400" b="1" i="1" baseline="-30000" dirty="0" smtClean="0">
                <a:solidFill>
                  <a:srgbClr val="0000CC"/>
                </a:solidFill>
                <a:effectLst>
                  <a:outerShdw blurRad="38100" dist="38100" dir="2700000" algn="tl">
                    <a:srgbClr val="C0C0C0"/>
                  </a:outerShdw>
                </a:effectLst>
                <a:latin typeface="+mn-ea"/>
              </a:rPr>
              <a:t>k</a:t>
            </a:r>
            <a:r>
              <a:rPr lang="en-US" altLang="zh-CN" sz="2400" b="1" i="1" dirty="0" smtClean="0">
                <a:solidFill>
                  <a:srgbClr val="0000CC"/>
                </a:solidFill>
                <a:effectLst>
                  <a:outerShdw blurRad="38100" dist="38100" dir="2700000" algn="tl">
                    <a:srgbClr val="C0C0C0"/>
                  </a:outerShdw>
                </a:effectLst>
                <a:latin typeface="+mn-ea"/>
              </a:rPr>
              <a:t>p</a:t>
            </a:r>
            <a:r>
              <a:rPr lang="en-US" altLang="zh-CN" sz="2400" b="1" i="1" baseline="-30000" dirty="0" smtClean="0">
                <a:solidFill>
                  <a:srgbClr val="0000CC"/>
                </a:solidFill>
                <a:effectLst>
                  <a:outerShdw blurRad="38100" dist="38100" dir="2700000" algn="tl">
                    <a:srgbClr val="C0C0C0"/>
                  </a:outerShdw>
                </a:effectLst>
                <a:latin typeface="+mn-ea"/>
              </a:rPr>
              <a:t>j</a:t>
            </a:r>
            <a:r>
              <a:rPr lang="zh-CN" altLang="en-US" sz="2400" b="1" dirty="0">
                <a:solidFill>
                  <a:srgbClr val="0000CC"/>
                </a:solidFill>
                <a:effectLst>
                  <a:outerShdw blurRad="38100" dist="38100" dir="2700000" algn="tl">
                    <a:srgbClr val="C0C0C0"/>
                  </a:outerShdw>
                </a:effectLst>
                <a:latin typeface="+mn-ea"/>
              </a:rPr>
              <a:t>是计算</a:t>
            </a:r>
            <a:r>
              <a:rPr lang="en-US" altLang="zh-CN" sz="2400" b="1" i="1" dirty="0">
                <a:solidFill>
                  <a:srgbClr val="0000CC"/>
                </a:solidFill>
                <a:effectLst>
                  <a:outerShdw blurRad="38100" dist="38100" dir="2700000" algn="tl">
                    <a:srgbClr val="C0C0C0"/>
                  </a:outerShdw>
                </a:effectLst>
                <a:latin typeface="+mn-ea"/>
              </a:rPr>
              <a:t>A</a:t>
            </a:r>
            <a:r>
              <a:rPr lang="en-US" altLang="zh-CN" sz="2400" b="1" i="1" baseline="-30000" dirty="0">
                <a:solidFill>
                  <a:srgbClr val="0000CC"/>
                </a:solidFill>
                <a:effectLst>
                  <a:outerShdw blurRad="38100" dist="38100" dir="2700000" algn="tl">
                    <a:srgbClr val="C0C0C0"/>
                  </a:outerShdw>
                </a:effectLst>
                <a:latin typeface="+mn-ea"/>
              </a:rPr>
              <a:t>i</a:t>
            </a:r>
            <a:r>
              <a:rPr lang="en-US" altLang="zh-CN" b="1" i="1" baseline="-18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sz="2400" b="1" i="1" baseline="-30000" dirty="0">
                <a:solidFill>
                  <a:srgbClr val="0000CC"/>
                </a:solidFill>
                <a:effectLst>
                  <a:outerShdw blurRad="38100" dist="38100" dir="2700000" algn="tl">
                    <a:srgbClr val="C0C0C0"/>
                  </a:outerShdw>
                </a:effectLst>
                <a:latin typeface="+mn-ea"/>
              </a:rPr>
              <a:t>k</a:t>
            </a:r>
            <a:r>
              <a:rPr lang="en-US" altLang="zh-CN" sz="2400" b="1" i="1"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sz="2400" b="1" i="1" dirty="0">
                <a:solidFill>
                  <a:srgbClr val="0000CC"/>
                </a:solidFill>
                <a:effectLst>
                  <a:outerShdw blurRad="38100" dist="38100" dir="2700000" algn="tl">
                    <a:srgbClr val="C0C0C0"/>
                  </a:outerShdw>
                </a:effectLst>
                <a:latin typeface="+mn-ea"/>
              </a:rPr>
              <a:t>A</a:t>
            </a:r>
            <a:r>
              <a:rPr lang="en-US" altLang="zh-CN" sz="2400" b="1" i="1" baseline="-30000" dirty="0">
                <a:solidFill>
                  <a:srgbClr val="0000CC"/>
                </a:solidFill>
                <a:effectLst>
                  <a:outerShdw blurRad="38100" dist="38100" dir="2700000" algn="tl">
                    <a:srgbClr val="C0C0C0"/>
                  </a:outerShdw>
                </a:effectLst>
                <a:latin typeface="+mn-ea"/>
              </a:rPr>
              <a:t>k+1</a:t>
            </a:r>
            <a:r>
              <a:rPr lang="en-US" altLang="zh-CN" b="1" i="1" baseline="-18000" dirty="0">
                <a:solidFill>
                  <a:srgbClr val="0000CC"/>
                </a:solidFill>
                <a:effectLst>
                  <a:outerShdw blurRad="38100" dist="38100" dir="2700000" algn="tl">
                    <a:srgbClr val="C0C0C0"/>
                  </a:outerShdw>
                </a:effectLst>
                <a:latin typeface="+mn-ea"/>
                <a:sym typeface="Symbol" panose="05050102010706020507" pitchFamily="18" charset="2"/>
              </a:rPr>
              <a:t></a:t>
            </a:r>
            <a:r>
              <a:rPr lang="en-US" altLang="zh-CN" sz="2400" b="1" i="1" baseline="-18000" dirty="0">
                <a:solidFill>
                  <a:srgbClr val="0000CC"/>
                </a:solidFill>
                <a:effectLst>
                  <a:outerShdw blurRad="38100" dist="38100" dir="2700000" algn="tl">
                    <a:srgbClr val="C0C0C0"/>
                  </a:outerShdw>
                </a:effectLst>
                <a:latin typeface="+mn-ea"/>
                <a:sym typeface="Symbol" panose="05050102010706020507" pitchFamily="18" charset="2"/>
              </a:rPr>
              <a:t>j</a:t>
            </a:r>
            <a:r>
              <a:rPr lang="zh-CN" altLang="en-US" sz="2400" b="1" dirty="0">
                <a:solidFill>
                  <a:srgbClr val="0000CC"/>
                </a:solidFill>
                <a:effectLst>
                  <a:outerShdw blurRad="38100" dist="38100" dir="2700000" algn="tl">
                    <a:srgbClr val="C0C0C0"/>
                  </a:outerShdw>
                </a:effectLst>
                <a:latin typeface="+mn-ea"/>
              </a:rPr>
              <a:t>所需乘法</a:t>
            </a:r>
            <a:r>
              <a:rPr lang="zh-CN" altLang="en-US" sz="2400" b="1" dirty="0" smtClean="0">
                <a:solidFill>
                  <a:srgbClr val="0000CC"/>
                </a:solidFill>
                <a:effectLst>
                  <a:outerShdw blurRad="38100" dist="38100" dir="2700000" algn="tl">
                    <a:srgbClr val="C0C0C0"/>
                  </a:outerShdw>
                </a:effectLst>
                <a:latin typeface="+mn-ea"/>
              </a:rPr>
              <a:t>数 </a:t>
            </a:r>
            <a:endParaRPr lang="zh-CN" altLang="en-US" sz="2400" b="1" dirty="0" smtClean="0">
              <a:solidFill>
                <a:srgbClr val="0000CC"/>
              </a:solidFill>
              <a:effectLst>
                <a:outerShdw blurRad="38100" dist="38100" dir="2700000" algn="tl">
                  <a:srgbClr val="C0C0C0"/>
                </a:outerShdw>
              </a:effectLst>
              <a:latin typeface="+mn-ea"/>
            </a:endParaRPr>
          </a:p>
          <a:p>
            <a:pPr lvl="1" algn="just">
              <a:buFontTx/>
              <a:buNone/>
              <a:defRPr/>
            </a:pPr>
            <a:endParaRPr lang="zh-CN" altLang="en-US" sz="2000" b="1" dirty="0">
              <a:solidFill>
                <a:srgbClr val="0000CC"/>
              </a:solidFill>
              <a:effectLst>
                <a:outerShdw blurRad="38100" dist="38100" dir="2700000" algn="tl">
                  <a:srgbClr val="C0C0C0"/>
                </a:outerShdw>
              </a:effectLst>
              <a:latin typeface="+mn-ea"/>
            </a:endParaRPr>
          </a:p>
        </p:txBody>
      </p:sp>
      <p:sp>
        <p:nvSpPr>
          <p:cNvPr id="659460" name="Text Box 4"/>
          <p:cNvSpPr txBox="1">
            <a:spLocks noChangeArrowheads="1"/>
          </p:cNvSpPr>
          <p:nvPr/>
        </p:nvSpPr>
        <p:spPr bwMode="auto">
          <a:xfrm>
            <a:off x="1564427" y="127000"/>
            <a:ext cx="705678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第二步 建立动态规划函数</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7" name="Text Box 11"/>
          <p:cNvSpPr txBox="1">
            <a:spLocks noChangeArrowheads="1"/>
          </p:cNvSpPr>
          <p:nvPr/>
        </p:nvSpPr>
        <p:spPr bwMode="auto">
          <a:xfrm>
            <a:off x="1475656" y="6072871"/>
            <a:ext cx="41211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dirty="0" smtClean="0">
                <a:solidFill>
                  <a:srgbClr val="00B050"/>
                </a:solidFill>
                <a:effectLst>
                  <a:outerShdw blurRad="38100" dist="38100" dir="2700000" algn="tl">
                    <a:srgbClr val="C0C0C0"/>
                  </a:outerShdw>
                </a:effectLst>
                <a:latin typeface="+mn-ea"/>
                <a:ea typeface="+mn-ea"/>
              </a:rPr>
              <a:t>k</a:t>
            </a:r>
            <a:r>
              <a:rPr lang="zh-CN" altLang="en-US" sz="2800" b="1" dirty="0" smtClean="0">
                <a:solidFill>
                  <a:srgbClr val="00B050"/>
                </a:solidFill>
                <a:effectLst>
                  <a:outerShdw blurRad="38100" dist="38100" dir="2700000" algn="tl">
                    <a:srgbClr val="C0C0C0"/>
                  </a:outerShdw>
                </a:effectLst>
                <a:latin typeface="+mn-ea"/>
                <a:ea typeface="+mn-ea"/>
              </a:rPr>
              <a:t>的</a:t>
            </a:r>
            <a:r>
              <a:rPr lang="zh-CN" altLang="en-US" sz="2800" b="1" dirty="0">
                <a:solidFill>
                  <a:srgbClr val="00B050"/>
                </a:solidFill>
                <a:effectLst>
                  <a:outerShdw blurRad="38100" dist="38100" dir="2700000" algn="tl">
                    <a:srgbClr val="C0C0C0"/>
                  </a:outerShdw>
                </a:effectLst>
                <a:latin typeface="+mn-ea"/>
                <a:ea typeface="+mn-ea"/>
              </a:rPr>
              <a:t>位置只有 </a:t>
            </a:r>
            <a:r>
              <a:rPr lang="en-US" altLang="zh-CN" sz="2800" b="1" dirty="0" smtClean="0">
                <a:solidFill>
                  <a:srgbClr val="00B050"/>
                </a:solidFill>
                <a:effectLst>
                  <a:outerShdw blurRad="38100" dist="38100" dir="2700000" algn="tl">
                    <a:srgbClr val="C0C0C0"/>
                  </a:outerShdw>
                </a:effectLst>
                <a:latin typeface="+mn-ea"/>
                <a:ea typeface="+mn-ea"/>
              </a:rPr>
              <a:t>j-i</a:t>
            </a:r>
            <a:r>
              <a:rPr lang="zh-CN" altLang="en-US" sz="2800" b="1" dirty="0" smtClean="0">
                <a:solidFill>
                  <a:srgbClr val="00B050"/>
                </a:solidFill>
                <a:effectLst>
                  <a:outerShdw blurRad="38100" dist="38100" dir="2700000" algn="tl">
                    <a:srgbClr val="C0C0C0"/>
                  </a:outerShdw>
                </a:effectLst>
                <a:latin typeface="+mn-ea"/>
                <a:ea typeface="+mn-ea"/>
              </a:rPr>
              <a:t> </a:t>
            </a:r>
            <a:r>
              <a:rPr lang="zh-CN" altLang="en-US" sz="2800" b="1" dirty="0">
                <a:solidFill>
                  <a:srgbClr val="00B050"/>
                </a:solidFill>
                <a:effectLst>
                  <a:outerShdw blurRad="38100" dist="38100" dir="2700000" algn="tl">
                    <a:srgbClr val="C0C0C0"/>
                  </a:outerShdw>
                </a:effectLst>
                <a:latin typeface="+mn-ea"/>
                <a:ea typeface="+mn-ea"/>
              </a:rPr>
              <a:t>种可能</a:t>
            </a:r>
            <a:endParaRPr lang="zh-CN" altLang="en-US" sz="2800" b="1" dirty="0">
              <a:solidFill>
                <a:srgbClr val="00B050"/>
              </a:solidFill>
              <a:effectLst>
                <a:outerShdw blurRad="38100" dist="38100" dir="2700000" algn="tl">
                  <a:srgbClr val="C0C0C0"/>
                </a:outerShdw>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9459">
                                            <p:txEl>
                                              <p:pRg st="5" end="5"/>
                                            </p:txEl>
                                          </p:spTgt>
                                        </p:tgtEl>
                                        <p:attrNameLst>
                                          <p:attrName>style.visibility</p:attrName>
                                        </p:attrNameLst>
                                      </p:cBhvr>
                                      <p:to>
                                        <p:strVal val="visible"/>
                                      </p:to>
                                    </p:set>
                                    <p:anim calcmode="lin" valueType="num">
                                      <p:cBhvr additive="base">
                                        <p:cTn id="7" dur="500" fill="hold"/>
                                        <p:tgtEl>
                                          <p:spTgt spid="6594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945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9459">
                                            <p:txEl>
                                              <p:pRg st="6" end="6"/>
                                            </p:txEl>
                                          </p:spTgt>
                                        </p:tgtEl>
                                        <p:attrNameLst>
                                          <p:attrName>style.visibility</p:attrName>
                                        </p:attrNameLst>
                                      </p:cBhvr>
                                      <p:to>
                                        <p:strVal val="visible"/>
                                      </p:to>
                                    </p:set>
                                    <p:anim calcmode="lin" valueType="num">
                                      <p:cBhvr additive="base">
                                        <p:cTn id="11" dur="500" fill="hold"/>
                                        <p:tgtEl>
                                          <p:spTgt spid="65945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945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9459">
                                            <p:txEl>
                                              <p:pRg st="7" end="7"/>
                                            </p:txEl>
                                          </p:spTgt>
                                        </p:tgtEl>
                                        <p:attrNameLst>
                                          <p:attrName>style.visibility</p:attrName>
                                        </p:attrNameLst>
                                      </p:cBhvr>
                                      <p:to>
                                        <p:strVal val="visible"/>
                                      </p:to>
                                    </p:set>
                                    <p:anim calcmode="lin" valueType="num">
                                      <p:cBhvr additive="base">
                                        <p:cTn id="15" dur="500" fill="hold"/>
                                        <p:tgtEl>
                                          <p:spTgt spid="65945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59459">
                                            <p:txEl>
                                              <p:pRg st="8" end="8"/>
                                            </p:txEl>
                                          </p:spTgt>
                                        </p:tgtEl>
                                        <p:attrNameLst>
                                          <p:attrName>style.visibility</p:attrName>
                                        </p:attrNameLst>
                                      </p:cBhvr>
                                      <p:to>
                                        <p:strVal val="visible"/>
                                      </p:to>
                                    </p:set>
                                    <p:anim calcmode="lin" valueType="num">
                                      <p:cBhvr additive="base">
                                        <p:cTn id="21" dur="500" fill="hold"/>
                                        <p:tgtEl>
                                          <p:spTgt spid="659459">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9459">
                                            <p:txEl>
                                              <p:pRg st="9" end="9"/>
                                            </p:txEl>
                                          </p:spTgt>
                                        </p:tgtEl>
                                        <p:attrNameLst>
                                          <p:attrName>style.visibility</p:attrName>
                                        </p:attrNameLst>
                                      </p:cBhvr>
                                      <p:to>
                                        <p:strVal val="visible"/>
                                      </p:to>
                                    </p:set>
                                    <p:anim calcmode="lin" valueType="num">
                                      <p:cBhvr additive="base">
                                        <p:cTn id="27" dur="500" fill="hold"/>
                                        <p:tgtEl>
                                          <p:spTgt spid="65945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94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3" name="Rectangle 3"/>
          <p:cNvSpPr>
            <a:spLocks noGrp="1" noChangeArrowheads="1"/>
          </p:cNvSpPr>
          <p:nvPr>
            <p:ph type="body" idx="1"/>
          </p:nvPr>
        </p:nvSpPr>
        <p:spPr>
          <a:xfrm>
            <a:off x="107505" y="1989138"/>
            <a:ext cx="8828534" cy="3816126"/>
          </a:xfrm>
        </p:spPr>
        <p:style>
          <a:lnRef idx="2">
            <a:schemeClr val="accent2"/>
          </a:lnRef>
          <a:fillRef idx="1">
            <a:schemeClr val="lt1"/>
          </a:fillRef>
          <a:effectRef idx="0">
            <a:schemeClr val="accent2"/>
          </a:effectRef>
          <a:fontRef idx="minor">
            <a:schemeClr val="dk1"/>
          </a:fontRef>
        </p:style>
        <p:txBody>
          <a:bodyPr/>
          <a:lstStyle/>
          <a:p>
            <a:pPr marL="0" lvl="1" indent="0">
              <a:buFontTx/>
              <a:buNone/>
              <a:defRPr/>
            </a:pPr>
            <a:r>
              <a:rPr lang="zh-CN" altLang="en-US" sz="3200" b="1" dirty="0" smtClean="0">
                <a:solidFill>
                  <a:srgbClr val="0000CC"/>
                </a:solidFill>
                <a:latin typeface="+mn-ea"/>
              </a:rPr>
              <a:t>考虑</a:t>
            </a:r>
            <a:r>
              <a:rPr lang="zh-CN" altLang="en-US" sz="3200" b="1" dirty="0">
                <a:solidFill>
                  <a:srgbClr val="0000CC"/>
                </a:solidFill>
                <a:latin typeface="+mn-ea"/>
              </a:rPr>
              <a:t>到所有的</a:t>
            </a:r>
            <a:r>
              <a:rPr lang="en-US" altLang="zh-CN" sz="3200" b="1" i="1" dirty="0">
                <a:solidFill>
                  <a:srgbClr val="0000CC"/>
                </a:solidFill>
                <a:latin typeface="+mn-ea"/>
              </a:rPr>
              <a:t>k</a:t>
            </a:r>
            <a:r>
              <a:rPr lang="zh-CN" altLang="en-US" sz="3200" b="1" dirty="0" smtClean="0">
                <a:solidFill>
                  <a:srgbClr val="0000CC"/>
                </a:solidFill>
                <a:latin typeface="+mn-ea"/>
              </a:rPr>
              <a:t>，动态规划函数为</a:t>
            </a:r>
            <a:endParaRPr lang="zh-CN" altLang="en-US" sz="3200" b="1" dirty="0" smtClean="0">
              <a:solidFill>
                <a:srgbClr val="0000CC"/>
              </a:solidFill>
              <a:latin typeface="+mn-ea"/>
            </a:endParaRPr>
          </a:p>
          <a:p>
            <a:pPr marL="0" lvl="1" indent="0">
              <a:buFontTx/>
              <a:buNone/>
              <a:defRPr/>
            </a:pPr>
            <a:endParaRPr lang="zh-CN" altLang="en-US" sz="3600" b="1" dirty="0">
              <a:solidFill>
                <a:srgbClr val="0000CC"/>
              </a:solidFill>
              <a:effectLst>
                <a:outerShdw blurRad="38100" dist="38100" dir="2700000" algn="tl">
                  <a:srgbClr val="000000"/>
                </a:outerShdw>
              </a:effectLst>
              <a:latin typeface="+mn-ea"/>
            </a:endParaRPr>
          </a:p>
          <a:p>
            <a:pPr marL="0" indent="0">
              <a:buFontTx/>
              <a:buNone/>
              <a:defRPr/>
            </a:pPr>
            <a:r>
              <a:rPr lang="en-US" altLang="zh-CN" sz="2800" b="1" dirty="0">
                <a:solidFill>
                  <a:srgbClr val="FF0000"/>
                </a:solidFill>
                <a:latin typeface="+mn-ea"/>
              </a:rPr>
              <a:t> </a:t>
            </a:r>
            <a:r>
              <a:rPr lang="en-US" altLang="zh-CN" b="1" dirty="0" smtClean="0">
                <a:solidFill>
                  <a:srgbClr val="CC0099"/>
                </a:solidFill>
                <a:effectLst>
                  <a:outerShdw blurRad="38100" dist="38100" dir="2700000" algn="tl">
                    <a:srgbClr val="000000">
                      <a:alpha val="43137"/>
                    </a:srgbClr>
                  </a:outerShdw>
                </a:effectLst>
                <a:latin typeface="+mn-ea"/>
              </a:rPr>
              <a:t>m[</a:t>
            </a:r>
            <a:r>
              <a:rPr lang="en-US" altLang="zh-CN" b="1" dirty="0" err="1" smtClean="0">
                <a:solidFill>
                  <a:srgbClr val="CC0099"/>
                </a:solidFill>
                <a:effectLst>
                  <a:outerShdw blurRad="38100" dist="38100" dir="2700000" algn="tl">
                    <a:srgbClr val="000000">
                      <a:alpha val="43137"/>
                    </a:srgbClr>
                  </a:outerShdw>
                </a:effectLst>
                <a:latin typeface="+mn-ea"/>
              </a:rPr>
              <a:t>i,j</a:t>
            </a:r>
            <a:r>
              <a:rPr lang="en-US" altLang="zh-CN" b="1" dirty="0">
                <a:solidFill>
                  <a:srgbClr val="CC0099"/>
                </a:solidFill>
                <a:effectLst>
                  <a:outerShdw blurRad="38100" dist="38100" dir="2700000" algn="tl">
                    <a:srgbClr val="000000">
                      <a:alpha val="43137"/>
                    </a:srgbClr>
                  </a:outerShdw>
                </a:effectLst>
                <a:latin typeface="+mn-ea"/>
              </a:rPr>
              <a:t>]= 0    </a:t>
            </a:r>
            <a:r>
              <a:rPr lang="en-US" altLang="zh-CN" b="1" dirty="0" smtClean="0">
                <a:solidFill>
                  <a:srgbClr val="CC0099"/>
                </a:solidFill>
                <a:effectLst>
                  <a:outerShdw blurRad="38100" dist="38100" dir="2700000" algn="tl">
                    <a:srgbClr val="000000">
                      <a:alpha val="43137"/>
                    </a:srgbClr>
                  </a:outerShdw>
                </a:effectLst>
                <a:latin typeface="+mn-ea"/>
              </a:rPr>
              <a:t>               </a:t>
            </a:r>
            <a:r>
              <a:rPr lang="en-US" altLang="zh-CN" b="1" dirty="0">
                <a:solidFill>
                  <a:srgbClr val="CC0099"/>
                </a:solidFill>
                <a:effectLst>
                  <a:outerShdw blurRad="38100" dist="38100" dir="2700000" algn="tl">
                    <a:srgbClr val="000000">
                      <a:alpha val="43137"/>
                    </a:srgbClr>
                  </a:outerShdw>
                </a:effectLst>
                <a:latin typeface="+mn-ea"/>
              </a:rPr>
              <a:t>if   i=j</a:t>
            </a:r>
            <a:endParaRPr lang="en-US" altLang="zh-CN" b="1" dirty="0">
              <a:solidFill>
                <a:srgbClr val="CC0099"/>
              </a:solidFill>
              <a:effectLst>
                <a:outerShdw blurRad="38100" dist="38100" dir="2700000" algn="tl">
                  <a:srgbClr val="000000">
                    <a:alpha val="43137"/>
                  </a:srgbClr>
                </a:outerShdw>
              </a:effectLst>
              <a:latin typeface="+mn-ea"/>
            </a:endParaRPr>
          </a:p>
          <a:p>
            <a:pPr marL="0" indent="0">
              <a:buFontTx/>
              <a:buNone/>
              <a:defRPr/>
            </a:pPr>
            <a:r>
              <a:rPr lang="en-US" altLang="zh-CN" b="1" dirty="0">
                <a:solidFill>
                  <a:srgbClr val="CC0099"/>
                </a:solidFill>
                <a:effectLst>
                  <a:outerShdw blurRad="38100" dist="38100" dir="2700000" algn="tl">
                    <a:srgbClr val="000000">
                      <a:alpha val="43137"/>
                    </a:srgbClr>
                  </a:outerShdw>
                </a:effectLst>
                <a:latin typeface="+mn-ea"/>
              </a:rPr>
              <a:t> </a:t>
            </a:r>
            <a:r>
              <a:rPr lang="en-US" altLang="zh-CN" b="1" dirty="0" smtClean="0">
                <a:solidFill>
                  <a:srgbClr val="CC0099"/>
                </a:solidFill>
                <a:effectLst>
                  <a:outerShdw blurRad="38100" dist="38100" dir="2700000" algn="tl">
                    <a:srgbClr val="000000">
                      <a:alpha val="43137"/>
                    </a:srgbClr>
                  </a:outerShdw>
                </a:effectLst>
                <a:latin typeface="+mn-ea"/>
              </a:rPr>
              <a:t>m[</a:t>
            </a:r>
            <a:r>
              <a:rPr lang="en-US" altLang="zh-CN" b="1" dirty="0" err="1" smtClean="0">
                <a:solidFill>
                  <a:srgbClr val="CC0099"/>
                </a:solidFill>
                <a:effectLst>
                  <a:outerShdw blurRad="38100" dist="38100" dir="2700000" algn="tl">
                    <a:srgbClr val="000000">
                      <a:alpha val="43137"/>
                    </a:srgbClr>
                  </a:outerShdw>
                </a:effectLst>
                <a:latin typeface="+mn-ea"/>
              </a:rPr>
              <a:t>i,j</a:t>
            </a:r>
            <a:r>
              <a:rPr lang="en-US" altLang="zh-CN" b="1" dirty="0" smtClean="0">
                <a:solidFill>
                  <a:srgbClr val="CC0099"/>
                </a:solidFill>
                <a:effectLst>
                  <a:outerShdw blurRad="38100" dist="38100" dir="2700000" algn="tl">
                    <a:srgbClr val="000000">
                      <a:alpha val="43137"/>
                    </a:srgbClr>
                  </a:outerShdw>
                </a:effectLst>
                <a:latin typeface="+mn-ea"/>
              </a:rPr>
              <a:t>]=</a:t>
            </a:r>
            <a:r>
              <a:rPr lang="en-US" altLang="zh-CN" b="1" dirty="0" err="1" smtClean="0">
                <a:solidFill>
                  <a:srgbClr val="CC0099"/>
                </a:solidFill>
                <a:effectLst>
                  <a:outerShdw blurRad="38100" dist="38100" dir="2700000" algn="tl">
                    <a:srgbClr val="000000">
                      <a:alpha val="43137"/>
                    </a:srgbClr>
                  </a:outerShdw>
                </a:effectLst>
                <a:latin typeface="+mn-ea"/>
              </a:rPr>
              <a:t>min</a:t>
            </a:r>
            <a:r>
              <a:rPr lang="en-US" altLang="zh-CN" b="1" baseline="-30000" dirty="0" err="1" smtClean="0">
                <a:solidFill>
                  <a:srgbClr val="CC0099"/>
                </a:solidFill>
                <a:effectLst>
                  <a:outerShdw blurRad="38100" dist="38100" dir="2700000" algn="tl">
                    <a:srgbClr val="000000">
                      <a:alpha val="43137"/>
                    </a:srgbClr>
                  </a:outerShdw>
                </a:effectLst>
                <a:latin typeface="+mn-ea"/>
              </a:rPr>
              <a:t>i</a:t>
            </a:r>
            <a:r>
              <a:rPr lang="en-US" altLang="zh-CN" b="1" baseline="-30000" dirty="0" err="1">
                <a:solidFill>
                  <a:srgbClr val="CC0099"/>
                </a:solidFill>
                <a:effectLst>
                  <a:outerShdw blurRad="38100" dist="38100" dir="2700000" algn="tl">
                    <a:srgbClr val="000000">
                      <a:alpha val="43137"/>
                    </a:srgbClr>
                  </a:outerShdw>
                </a:effectLst>
                <a:latin typeface="+mn-ea"/>
                <a:sym typeface="Symbol" panose="05050102010706020507" pitchFamily="18" charset="2"/>
              </a:rPr>
              <a:t></a:t>
            </a:r>
            <a:r>
              <a:rPr lang="en-US" altLang="zh-CN" b="1" baseline="-30000" dirty="0" err="1" smtClean="0">
                <a:solidFill>
                  <a:srgbClr val="CC0099"/>
                </a:solidFill>
                <a:effectLst>
                  <a:outerShdw blurRad="38100" dist="38100" dir="2700000" algn="tl">
                    <a:srgbClr val="000000">
                      <a:alpha val="43137"/>
                    </a:srgbClr>
                  </a:outerShdw>
                </a:effectLst>
                <a:latin typeface="+mn-ea"/>
              </a:rPr>
              <a:t>k</a:t>
            </a:r>
            <a:r>
              <a:rPr lang="en-US" altLang="zh-CN" b="1" baseline="-30000" dirty="0" smtClean="0">
                <a:solidFill>
                  <a:srgbClr val="CC0099"/>
                </a:solidFill>
                <a:effectLst>
                  <a:outerShdw blurRad="38100" dist="38100" dir="2700000" algn="tl">
                    <a:srgbClr val="000000">
                      <a:alpha val="43137"/>
                    </a:srgbClr>
                  </a:outerShdw>
                </a:effectLst>
                <a:latin typeface="+mn-ea"/>
              </a:rPr>
              <a:t>&lt;j</a:t>
            </a:r>
            <a:r>
              <a:rPr lang="en-US" altLang="zh-CN" b="1" dirty="0" smtClean="0">
                <a:solidFill>
                  <a:srgbClr val="CC0099"/>
                </a:solidFill>
                <a:effectLst>
                  <a:outerShdw blurRad="38100" dist="38100" dir="2700000" algn="tl">
                    <a:srgbClr val="000000">
                      <a:alpha val="43137"/>
                    </a:srgbClr>
                  </a:outerShdw>
                </a:effectLst>
                <a:latin typeface="+mn-ea"/>
              </a:rPr>
              <a:t>{m[</a:t>
            </a:r>
            <a:r>
              <a:rPr lang="en-US" altLang="zh-CN" b="1" dirty="0" err="1" smtClean="0">
                <a:solidFill>
                  <a:srgbClr val="CC0099"/>
                </a:solidFill>
                <a:effectLst>
                  <a:outerShdw blurRad="38100" dist="38100" dir="2700000" algn="tl">
                    <a:srgbClr val="000000">
                      <a:alpha val="43137"/>
                    </a:srgbClr>
                  </a:outerShdw>
                </a:effectLst>
                <a:latin typeface="+mn-ea"/>
              </a:rPr>
              <a:t>i,k</a:t>
            </a:r>
            <a:r>
              <a:rPr lang="en-US" altLang="zh-CN" b="1" dirty="0">
                <a:solidFill>
                  <a:srgbClr val="CC0099"/>
                </a:solidFill>
                <a:effectLst>
                  <a:outerShdw blurRad="38100" dist="38100" dir="2700000" algn="tl">
                    <a:srgbClr val="000000">
                      <a:alpha val="43137"/>
                    </a:srgbClr>
                  </a:outerShdw>
                </a:effectLst>
                <a:latin typeface="+mn-ea"/>
              </a:rPr>
              <a:t>]+</a:t>
            </a:r>
            <a:r>
              <a:rPr lang="en-US" altLang="zh-CN" b="1" dirty="0" smtClean="0">
                <a:solidFill>
                  <a:srgbClr val="CC0099"/>
                </a:solidFill>
                <a:effectLst>
                  <a:outerShdw blurRad="38100" dist="38100" dir="2700000" algn="tl">
                    <a:srgbClr val="000000">
                      <a:alpha val="43137"/>
                    </a:srgbClr>
                  </a:outerShdw>
                </a:effectLst>
                <a:latin typeface="+mn-ea"/>
              </a:rPr>
              <a:t>m[k+1,j</a:t>
            </a:r>
            <a:r>
              <a:rPr lang="en-US" altLang="zh-CN" b="1" dirty="0">
                <a:solidFill>
                  <a:srgbClr val="CC0099"/>
                </a:solidFill>
                <a:effectLst>
                  <a:outerShdw blurRad="38100" dist="38100" dir="2700000" algn="tl">
                    <a:srgbClr val="000000">
                      <a:alpha val="43137"/>
                    </a:srgbClr>
                  </a:outerShdw>
                </a:effectLst>
                <a:latin typeface="+mn-ea"/>
              </a:rPr>
              <a:t>]+p</a:t>
            </a:r>
            <a:r>
              <a:rPr lang="en-US" altLang="zh-CN" b="1" baseline="-30000" dirty="0">
                <a:solidFill>
                  <a:srgbClr val="CC0099"/>
                </a:solidFill>
                <a:effectLst>
                  <a:outerShdw blurRad="38100" dist="38100" dir="2700000" algn="tl">
                    <a:srgbClr val="000000">
                      <a:alpha val="43137"/>
                    </a:srgbClr>
                  </a:outerShdw>
                </a:effectLst>
                <a:latin typeface="+mn-ea"/>
              </a:rPr>
              <a:t>i-1 </a:t>
            </a:r>
            <a:r>
              <a:rPr lang="en-US" altLang="zh-CN" b="1" dirty="0" err="1">
                <a:solidFill>
                  <a:srgbClr val="CC0099"/>
                </a:solidFill>
                <a:effectLst>
                  <a:outerShdw blurRad="38100" dist="38100" dir="2700000" algn="tl">
                    <a:srgbClr val="000000">
                      <a:alpha val="43137"/>
                    </a:srgbClr>
                  </a:outerShdw>
                </a:effectLst>
                <a:latin typeface="+mn-ea"/>
              </a:rPr>
              <a:t>p</a:t>
            </a:r>
            <a:r>
              <a:rPr lang="en-US" altLang="zh-CN" b="1" baseline="-30000" dirty="0" err="1">
                <a:solidFill>
                  <a:srgbClr val="CC0099"/>
                </a:solidFill>
                <a:effectLst>
                  <a:outerShdw blurRad="38100" dist="38100" dir="2700000" algn="tl">
                    <a:srgbClr val="000000">
                      <a:alpha val="43137"/>
                    </a:srgbClr>
                  </a:outerShdw>
                </a:effectLst>
                <a:latin typeface="+mn-ea"/>
              </a:rPr>
              <a:t>k</a:t>
            </a:r>
            <a:r>
              <a:rPr lang="en-US" altLang="zh-CN" b="1" baseline="-30000" dirty="0">
                <a:solidFill>
                  <a:srgbClr val="CC0099"/>
                </a:solidFill>
                <a:effectLst>
                  <a:outerShdw blurRad="38100" dist="38100" dir="2700000" algn="tl">
                    <a:srgbClr val="000000">
                      <a:alpha val="43137"/>
                    </a:srgbClr>
                  </a:outerShdw>
                </a:effectLst>
                <a:latin typeface="+mn-ea"/>
              </a:rPr>
              <a:t> </a:t>
            </a:r>
            <a:r>
              <a:rPr lang="en-US" altLang="zh-CN" b="1" dirty="0" err="1">
                <a:solidFill>
                  <a:srgbClr val="CC0099"/>
                </a:solidFill>
                <a:effectLst>
                  <a:outerShdw blurRad="38100" dist="38100" dir="2700000" algn="tl">
                    <a:srgbClr val="000000">
                      <a:alpha val="43137"/>
                    </a:srgbClr>
                  </a:outerShdw>
                </a:effectLst>
                <a:latin typeface="+mn-ea"/>
              </a:rPr>
              <a:t>p</a:t>
            </a:r>
            <a:r>
              <a:rPr lang="en-US" altLang="zh-CN" b="1" baseline="-30000" dirty="0" err="1">
                <a:solidFill>
                  <a:srgbClr val="CC0099"/>
                </a:solidFill>
                <a:effectLst>
                  <a:outerShdw blurRad="38100" dist="38100" dir="2700000" algn="tl">
                    <a:srgbClr val="000000">
                      <a:alpha val="43137"/>
                    </a:srgbClr>
                  </a:outerShdw>
                </a:effectLst>
                <a:latin typeface="+mn-ea"/>
              </a:rPr>
              <a:t>j</a:t>
            </a:r>
            <a:r>
              <a:rPr lang="en-US" altLang="zh-CN" b="1" baseline="-30000" dirty="0">
                <a:solidFill>
                  <a:srgbClr val="CC0099"/>
                </a:solidFill>
                <a:effectLst>
                  <a:outerShdw blurRad="38100" dist="38100" dir="2700000" algn="tl">
                    <a:srgbClr val="000000">
                      <a:alpha val="43137"/>
                    </a:srgbClr>
                  </a:outerShdw>
                </a:effectLst>
                <a:latin typeface="+mn-ea"/>
              </a:rPr>
              <a:t> </a:t>
            </a:r>
            <a:r>
              <a:rPr lang="en-US" altLang="zh-CN" b="1" dirty="0" smtClean="0">
                <a:solidFill>
                  <a:srgbClr val="CC0099"/>
                </a:solidFill>
                <a:effectLst>
                  <a:outerShdw blurRad="38100" dist="38100" dir="2700000" algn="tl">
                    <a:srgbClr val="000000">
                      <a:alpha val="43137"/>
                    </a:srgbClr>
                  </a:outerShdw>
                </a:effectLst>
                <a:latin typeface="+mn-ea"/>
              </a:rPr>
              <a:t>}</a:t>
            </a:r>
            <a:endParaRPr lang="en-US" altLang="zh-CN" b="1" dirty="0" smtClean="0">
              <a:solidFill>
                <a:srgbClr val="CC0099"/>
              </a:solidFill>
              <a:effectLst>
                <a:outerShdw blurRad="38100" dist="38100" dir="2700000" algn="tl">
                  <a:srgbClr val="000000">
                    <a:alpha val="43137"/>
                  </a:srgbClr>
                </a:outerShdw>
              </a:effectLst>
              <a:latin typeface="+mn-ea"/>
            </a:endParaRPr>
          </a:p>
          <a:p>
            <a:pPr marL="0" indent="0">
              <a:buFontTx/>
              <a:buNone/>
              <a:defRPr/>
            </a:pPr>
            <a:r>
              <a:rPr lang="en-US" altLang="zh-CN" b="1" dirty="0">
                <a:solidFill>
                  <a:srgbClr val="CC0099"/>
                </a:solidFill>
                <a:effectLst>
                  <a:outerShdw blurRad="38100" dist="38100" dir="2700000" algn="tl">
                    <a:srgbClr val="000000">
                      <a:alpha val="43137"/>
                    </a:srgbClr>
                  </a:outerShdw>
                </a:effectLst>
                <a:latin typeface="+mn-ea"/>
              </a:rPr>
              <a:t> </a:t>
            </a:r>
            <a:r>
              <a:rPr lang="en-US" altLang="zh-CN" b="1" dirty="0" smtClean="0">
                <a:solidFill>
                  <a:srgbClr val="CC0099"/>
                </a:solidFill>
                <a:effectLst>
                  <a:outerShdw blurRad="38100" dist="38100" dir="2700000" algn="tl">
                    <a:srgbClr val="000000">
                      <a:alpha val="43137"/>
                    </a:srgbClr>
                  </a:outerShdw>
                </a:effectLst>
                <a:latin typeface="+mn-ea"/>
              </a:rPr>
              <a:t>                            </a:t>
            </a:r>
            <a:r>
              <a:rPr lang="en-US" altLang="zh-CN" b="1" dirty="0">
                <a:solidFill>
                  <a:srgbClr val="CC0099"/>
                </a:solidFill>
                <a:effectLst>
                  <a:outerShdw blurRad="38100" dist="38100" dir="2700000" algn="tl">
                    <a:srgbClr val="000000">
                      <a:alpha val="43137"/>
                    </a:srgbClr>
                  </a:outerShdw>
                </a:effectLst>
                <a:latin typeface="+mn-ea"/>
              </a:rPr>
              <a:t>if   i&lt;j </a:t>
            </a:r>
            <a:endParaRPr lang="en-US" altLang="zh-CN" b="1" dirty="0">
              <a:solidFill>
                <a:srgbClr val="CC0099"/>
              </a:solidFill>
              <a:effectLst>
                <a:outerShdw blurRad="38100" dist="38100" dir="2700000" algn="tl">
                  <a:srgbClr val="000000">
                    <a:alpha val="43137"/>
                  </a:srgbClr>
                </a:outerShdw>
              </a:effectLst>
              <a:latin typeface="+mn-ea"/>
            </a:endParaRPr>
          </a:p>
        </p:txBody>
      </p:sp>
      <p:sp>
        <p:nvSpPr>
          <p:cNvPr id="3" name="Text Box 4"/>
          <p:cNvSpPr txBox="1">
            <a:spLocks noChangeArrowheads="1"/>
          </p:cNvSpPr>
          <p:nvPr/>
        </p:nvSpPr>
        <p:spPr bwMode="auto">
          <a:xfrm>
            <a:off x="1391454" y="202099"/>
            <a:ext cx="727280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第二步 建立动态规划函数</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
        <p:nvSpPr>
          <p:cNvPr id="54277" name="左大括号 1"/>
          <p:cNvSpPr/>
          <p:nvPr/>
        </p:nvSpPr>
        <p:spPr bwMode="auto">
          <a:xfrm>
            <a:off x="37307" y="3429000"/>
            <a:ext cx="287337" cy="1008063"/>
          </a:xfrm>
          <a:prstGeom prst="leftBrace">
            <a:avLst>
              <a:gd name="adj1" fmla="val 8348"/>
              <a:gd name="adj2" fmla="val 50000"/>
            </a:avLst>
          </a:prstGeom>
          <a:solidFill>
            <a:srgbClr val="FFFFFF">
              <a:alpha val="0"/>
            </a:srgbClr>
          </a:solidFill>
          <a:ln w="9525" algn="ctr">
            <a:solidFill>
              <a:schemeClr val="tx1"/>
            </a:solidFill>
            <a:round/>
          </a:ln>
        </p:spPr>
        <p:txBody>
          <a:bodyPr wrap="none"/>
          <a:lstStyle/>
          <a:p>
            <a:endParaRPr lang="zh-CN" alt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6714" y="1149132"/>
            <a:ext cx="8817095" cy="990600"/>
          </a:xfrm>
        </p:spPr>
        <p:txBody>
          <a:bodyPr/>
          <a:lstStyle/>
          <a:p>
            <a:r>
              <a:rPr lang="zh-CN" altLang="en-US" sz="2800" b="1" dirty="0" smtClean="0"/>
              <a:t>例如对于</a:t>
            </a:r>
            <a:r>
              <a:rPr lang="en-US" altLang="zh-CN" sz="2800" b="1" dirty="0" smtClean="0">
                <a:latin typeface="Times New Roman" panose="02020603050405020304" pitchFamily="18" charset="0"/>
              </a:rPr>
              <a:t>A</a:t>
            </a:r>
            <a:r>
              <a:rPr lang="en-US" altLang="zh-CN" sz="2800" b="1" baseline="-25000" dirty="0" smtClean="0">
                <a:latin typeface="Times New Roman" panose="02020603050405020304" pitchFamily="18" charset="0"/>
              </a:rPr>
              <a:t>1</a:t>
            </a:r>
            <a:r>
              <a:rPr lang="en-US" altLang="zh-CN" sz="2800" b="1" dirty="0" smtClean="0">
                <a:latin typeface="Times New Roman" panose="02020603050405020304" pitchFamily="18" charset="0"/>
              </a:rPr>
              <a:t>A</a:t>
            </a:r>
            <a:r>
              <a:rPr lang="en-US" altLang="zh-CN" sz="2800" b="1" baseline="-25000" dirty="0" smtClean="0">
                <a:latin typeface="Times New Roman" panose="02020603050405020304" pitchFamily="18" charset="0"/>
              </a:rPr>
              <a:t>2</a:t>
            </a:r>
            <a:r>
              <a:rPr lang="en-US" altLang="zh-CN" sz="2800" b="1" dirty="0" smtClean="0">
                <a:latin typeface="Times New Roman" panose="02020603050405020304" pitchFamily="18" charset="0"/>
              </a:rPr>
              <a:t>A</a:t>
            </a:r>
            <a:r>
              <a:rPr lang="en-US" altLang="zh-CN" sz="2800" b="1" baseline="-25000" dirty="0" smtClean="0">
                <a:latin typeface="Times New Roman" panose="02020603050405020304" pitchFamily="18" charset="0"/>
              </a:rPr>
              <a:t>3</a:t>
            </a:r>
            <a:r>
              <a:rPr lang="en-US" altLang="zh-CN" sz="2800" b="1" dirty="0" smtClean="0">
                <a:latin typeface="Times New Roman" panose="02020603050405020304" pitchFamily="18" charset="0"/>
              </a:rPr>
              <a:t>A</a:t>
            </a:r>
            <a:r>
              <a:rPr lang="en-US" altLang="zh-CN" sz="2800" b="1" baseline="-25000" dirty="0" smtClean="0">
                <a:latin typeface="Times New Roman" panose="02020603050405020304" pitchFamily="18" charset="0"/>
              </a:rPr>
              <a:t>4</a:t>
            </a:r>
            <a:r>
              <a:rPr lang="zh-CN" altLang="en-US" sz="2800" b="1" dirty="0" smtClean="0">
                <a:latin typeface="Times New Roman" panose="02020603050405020304" pitchFamily="18" charset="0"/>
              </a:rPr>
              <a:t>，</a:t>
            </a:r>
            <a:r>
              <a:rPr lang="zh-CN" altLang="en-US" sz="2800" b="1" dirty="0" smtClean="0"/>
              <a:t>依据递归式以自底向上的方式计算出各个子问题，其过程如下：</a:t>
            </a:r>
            <a:endParaRPr lang="zh-CN" altLang="en-US" sz="2800" b="1" dirty="0" smtClean="0">
              <a:latin typeface="Times New Roman" panose="02020603050405020304" pitchFamily="18" charset="0"/>
            </a:endParaRPr>
          </a:p>
        </p:txBody>
      </p:sp>
      <p:grpSp>
        <p:nvGrpSpPr>
          <p:cNvPr id="2" name="组合 1"/>
          <p:cNvGrpSpPr/>
          <p:nvPr/>
        </p:nvGrpSpPr>
        <p:grpSpPr>
          <a:xfrm>
            <a:off x="179512" y="3165415"/>
            <a:ext cx="4876800" cy="3139292"/>
            <a:chOff x="971550" y="3004842"/>
            <a:chExt cx="4876800" cy="2887819"/>
          </a:xfrm>
        </p:grpSpPr>
        <p:sp>
          <p:nvSpPr>
            <p:cNvPr id="14340" name="Text Box 4"/>
            <p:cNvSpPr txBox="1">
              <a:spLocks noChangeArrowheads="1"/>
            </p:cNvSpPr>
            <p:nvPr/>
          </p:nvSpPr>
          <p:spPr bwMode="auto">
            <a:xfrm>
              <a:off x="971550" y="5483026"/>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m[1][1]</a:t>
              </a:r>
              <a:endParaRPr lang="en-US" altLang="zh-CN" sz="2000" b="1"/>
            </a:p>
          </p:txBody>
        </p:sp>
        <p:sp>
          <p:nvSpPr>
            <p:cNvPr id="14341" name="Text Box 5"/>
            <p:cNvSpPr txBox="1">
              <a:spLocks noChangeArrowheads="1"/>
            </p:cNvSpPr>
            <p:nvPr/>
          </p:nvSpPr>
          <p:spPr bwMode="auto">
            <a:xfrm>
              <a:off x="2209800" y="5492551"/>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m[2][2]</a:t>
              </a:r>
              <a:endParaRPr lang="en-US" altLang="zh-CN" sz="2000" b="1"/>
            </a:p>
          </p:txBody>
        </p:sp>
        <p:sp>
          <p:nvSpPr>
            <p:cNvPr id="14342" name="Text Box 6"/>
            <p:cNvSpPr txBox="1">
              <a:spLocks noChangeArrowheads="1"/>
            </p:cNvSpPr>
            <p:nvPr/>
          </p:nvSpPr>
          <p:spPr bwMode="auto">
            <a:xfrm>
              <a:off x="3448050" y="5483029"/>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m[3][3]</a:t>
              </a:r>
              <a:endParaRPr lang="en-US" altLang="zh-CN" sz="2000" b="1"/>
            </a:p>
          </p:txBody>
        </p:sp>
        <p:sp>
          <p:nvSpPr>
            <p:cNvPr id="14343" name="Text Box 7"/>
            <p:cNvSpPr txBox="1">
              <a:spLocks noChangeArrowheads="1"/>
            </p:cNvSpPr>
            <p:nvPr/>
          </p:nvSpPr>
          <p:spPr bwMode="auto">
            <a:xfrm>
              <a:off x="4705350" y="5483029"/>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m[4][4]</a:t>
              </a:r>
              <a:endParaRPr lang="en-US" altLang="zh-CN" sz="2000" b="1"/>
            </a:p>
          </p:txBody>
        </p:sp>
        <p:sp>
          <p:nvSpPr>
            <p:cNvPr id="14344" name="Line 8"/>
            <p:cNvSpPr>
              <a:spLocks noChangeShapeType="1"/>
            </p:cNvSpPr>
            <p:nvPr/>
          </p:nvSpPr>
          <p:spPr bwMode="auto">
            <a:xfrm flipV="1">
              <a:off x="1257300" y="5102026"/>
              <a:ext cx="495300" cy="40005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45" name="Line 9"/>
            <p:cNvSpPr>
              <a:spLocks noChangeShapeType="1"/>
            </p:cNvSpPr>
            <p:nvPr/>
          </p:nvSpPr>
          <p:spPr bwMode="auto">
            <a:xfrm flipH="1" flipV="1">
              <a:off x="2046150" y="5102026"/>
              <a:ext cx="506549" cy="40005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46" name="Text Box 10"/>
            <p:cNvSpPr txBox="1">
              <a:spLocks noChangeArrowheads="1"/>
            </p:cNvSpPr>
            <p:nvPr/>
          </p:nvSpPr>
          <p:spPr bwMode="auto">
            <a:xfrm>
              <a:off x="1371600" y="4724400"/>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m[1][2]</a:t>
              </a:r>
              <a:endParaRPr lang="en-US" altLang="zh-CN" sz="2000" b="1"/>
            </a:p>
          </p:txBody>
        </p:sp>
        <p:sp>
          <p:nvSpPr>
            <p:cNvPr id="14347" name="Line 11"/>
            <p:cNvSpPr>
              <a:spLocks noChangeShapeType="1"/>
            </p:cNvSpPr>
            <p:nvPr/>
          </p:nvSpPr>
          <p:spPr bwMode="auto">
            <a:xfrm flipV="1">
              <a:off x="2571750" y="5164485"/>
              <a:ext cx="552450" cy="337592"/>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48" name="Line 12"/>
            <p:cNvSpPr>
              <a:spLocks noChangeShapeType="1"/>
            </p:cNvSpPr>
            <p:nvPr/>
          </p:nvSpPr>
          <p:spPr bwMode="auto">
            <a:xfrm flipH="1" flipV="1">
              <a:off x="3276600" y="5164485"/>
              <a:ext cx="628650" cy="337592"/>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49" name="Text Box 13"/>
            <p:cNvSpPr txBox="1">
              <a:spLocks noChangeArrowheads="1"/>
            </p:cNvSpPr>
            <p:nvPr/>
          </p:nvSpPr>
          <p:spPr bwMode="auto">
            <a:xfrm>
              <a:off x="2590800" y="4743450"/>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m[2][3]</a:t>
              </a:r>
              <a:endParaRPr lang="en-US" altLang="zh-CN" sz="2000" b="1"/>
            </a:p>
          </p:txBody>
        </p:sp>
        <p:sp>
          <p:nvSpPr>
            <p:cNvPr id="14350" name="Line 14"/>
            <p:cNvSpPr>
              <a:spLocks noChangeShapeType="1"/>
            </p:cNvSpPr>
            <p:nvPr/>
          </p:nvSpPr>
          <p:spPr bwMode="auto">
            <a:xfrm flipV="1">
              <a:off x="3924300" y="5164485"/>
              <a:ext cx="533400" cy="337592"/>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51" name="Line 15"/>
            <p:cNvSpPr>
              <a:spLocks noChangeShapeType="1"/>
            </p:cNvSpPr>
            <p:nvPr/>
          </p:nvSpPr>
          <p:spPr bwMode="auto">
            <a:xfrm flipH="1" flipV="1">
              <a:off x="4591050" y="5164485"/>
              <a:ext cx="628650" cy="337592"/>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52" name="Text Box 16"/>
            <p:cNvSpPr txBox="1">
              <a:spLocks noChangeArrowheads="1"/>
            </p:cNvSpPr>
            <p:nvPr/>
          </p:nvSpPr>
          <p:spPr bwMode="auto">
            <a:xfrm>
              <a:off x="3886200" y="4724400"/>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m[3][4]</a:t>
              </a:r>
              <a:endParaRPr lang="en-US" altLang="zh-CN" sz="2000" b="1"/>
            </a:p>
          </p:txBody>
        </p:sp>
        <p:sp>
          <p:nvSpPr>
            <p:cNvPr id="14353" name="Line 17"/>
            <p:cNvSpPr>
              <a:spLocks noChangeShapeType="1"/>
            </p:cNvSpPr>
            <p:nvPr/>
          </p:nvSpPr>
          <p:spPr bwMode="auto">
            <a:xfrm flipV="1">
              <a:off x="1752600" y="4305300"/>
              <a:ext cx="587102" cy="4191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54" name="Line 18"/>
            <p:cNvSpPr>
              <a:spLocks noChangeShapeType="1"/>
            </p:cNvSpPr>
            <p:nvPr/>
          </p:nvSpPr>
          <p:spPr bwMode="auto">
            <a:xfrm flipH="1" flipV="1">
              <a:off x="2514600" y="4305300"/>
              <a:ext cx="609600" cy="4191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55" name="Text Box 19"/>
            <p:cNvSpPr txBox="1">
              <a:spLocks noChangeArrowheads="1"/>
            </p:cNvSpPr>
            <p:nvPr/>
          </p:nvSpPr>
          <p:spPr bwMode="auto">
            <a:xfrm>
              <a:off x="1828800" y="3907039"/>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m[1][3]</a:t>
              </a:r>
              <a:endParaRPr lang="en-US" altLang="zh-CN" sz="2000" b="1"/>
            </a:p>
          </p:txBody>
        </p:sp>
        <p:sp>
          <p:nvSpPr>
            <p:cNvPr id="14356" name="Line 20"/>
            <p:cNvSpPr>
              <a:spLocks noChangeShapeType="1"/>
            </p:cNvSpPr>
            <p:nvPr/>
          </p:nvSpPr>
          <p:spPr bwMode="auto">
            <a:xfrm flipV="1">
              <a:off x="3124200" y="4305300"/>
              <a:ext cx="419100" cy="4191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57" name="Line 21"/>
            <p:cNvSpPr>
              <a:spLocks noChangeShapeType="1"/>
            </p:cNvSpPr>
            <p:nvPr/>
          </p:nvSpPr>
          <p:spPr bwMode="auto">
            <a:xfrm flipH="1" flipV="1">
              <a:off x="3657600" y="4305300"/>
              <a:ext cx="685800" cy="4191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58" name="Text Box 22"/>
            <p:cNvSpPr txBox="1">
              <a:spLocks noChangeArrowheads="1"/>
            </p:cNvSpPr>
            <p:nvPr/>
          </p:nvSpPr>
          <p:spPr bwMode="auto">
            <a:xfrm>
              <a:off x="3140918" y="3907039"/>
              <a:ext cx="11430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m[2][4]</a:t>
              </a:r>
              <a:endParaRPr lang="en-US" altLang="zh-CN" sz="2000" b="1"/>
            </a:p>
          </p:txBody>
        </p:sp>
        <p:sp>
          <p:nvSpPr>
            <p:cNvPr id="14359" name="Line 23"/>
            <p:cNvSpPr>
              <a:spLocks noChangeShapeType="1"/>
            </p:cNvSpPr>
            <p:nvPr/>
          </p:nvSpPr>
          <p:spPr bwMode="auto">
            <a:xfrm flipV="1">
              <a:off x="2514600" y="3429271"/>
              <a:ext cx="685800" cy="4572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60" name="Line 24"/>
            <p:cNvSpPr>
              <a:spLocks noChangeShapeType="1"/>
            </p:cNvSpPr>
            <p:nvPr/>
          </p:nvSpPr>
          <p:spPr bwMode="auto">
            <a:xfrm flipH="1" flipV="1">
              <a:off x="3276600" y="3429273"/>
              <a:ext cx="533400" cy="4572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4361" name="Text Box 25"/>
            <p:cNvSpPr txBox="1">
              <a:spLocks noChangeArrowheads="1"/>
            </p:cNvSpPr>
            <p:nvPr/>
          </p:nvSpPr>
          <p:spPr bwMode="auto">
            <a:xfrm>
              <a:off x="2667000" y="3004842"/>
              <a:ext cx="1219200" cy="400110"/>
            </a:xfrm>
            <a:prstGeom prst="rect">
              <a:avLst/>
            </a:prstGeom>
            <a:noFill/>
            <a:ln w="381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smtClean="0"/>
                <a:t>m[1][</a:t>
              </a:r>
              <a:r>
                <a:rPr lang="en-US" altLang="zh-CN" sz="2000" b="1" dirty="0"/>
                <a:t>4]</a:t>
              </a:r>
              <a:endParaRPr lang="en-US" altLang="zh-CN" sz="2000" b="1" dirty="0"/>
            </a:p>
          </p:txBody>
        </p:sp>
      </p:grpSp>
      <p:sp>
        <p:nvSpPr>
          <p:cNvPr id="14362" name="Text Box 26"/>
          <p:cNvSpPr txBox="1">
            <a:spLocks noChangeArrowheads="1"/>
          </p:cNvSpPr>
          <p:nvPr/>
        </p:nvSpPr>
        <p:spPr bwMode="auto">
          <a:xfrm>
            <a:off x="4663534" y="3819049"/>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其中</a:t>
            </a:r>
            <a:endParaRPr lang="zh-CN" altLang="en-US" sz="2800" dirty="0"/>
          </a:p>
        </p:txBody>
      </p:sp>
      <p:sp>
        <p:nvSpPr>
          <p:cNvPr id="14363" name="Text Box 27"/>
          <p:cNvSpPr txBox="1">
            <a:spLocks noChangeArrowheads="1"/>
          </p:cNvSpPr>
          <p:nvPr/>
        </p:nvSpPr>
        <p:spPr bwMode="auto">
          <a:xfrm>
            <a:off x="5560853" y="6010617"/>
            <a:ext cx="168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m[i][i] = 0</a:t>
            </a:r>
            <a:endParaRPr lang="en-US" altLang="zh-CN" sz="2800" dirty="0"/>
          </a:p>
        </p:txBody>
      </p:sp>
      <p:sp>
        <p:nvSpPr>
          <p:cNvPr id="14364" name="Text Box 28"/>
          <p:cNvSpPr txBox="1">
            <a:spLocks noChangeArrowheads="1"/>
          </p:cNvSpPr>
          <p:nvPr/>
        </p:nvSpPr>
        <p:spPr bwMode="auto">
          <a:xfrm>
            <a:off x="5455894" y="5394384"/>
            <a:ext cx="312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m[i][i+1] = p</a:t>
            </a:r>
            <a:r>
              <a:rPr lang="en-US" altLang="zh-CN" sz="2800" baseline="-25000" dirty="0"/>
              <a:t>i–1</a:t>
            </a:r>
            <a:r>
              <a:rPr lang="en-US" altLang="zh-CN" sz="2800" dirty="0"/>
              <a:t>p</a:t>
            </a:r>
            <a:r>
              <a:rPr lang="en-US" altLang="zh-CN" sz="2800" baseline="-25000" dirty="0"/>
              <a:t>i</a:t>
            </a:r>
            <a:r>
              <a:rPr lang="en-US" altLang="zh-CN" sz="2800" dirty="0"/>
              <a:t>p</a:t>
            </a:r>
            <a:r>
              <a:rPr lang="en-US" altLang="zh-CN" sz="2800" baseline="-25000" dirty="0"/>
              <a:t>i+1</a:t>
            </a:r>
            <a:endParaRPr lang="en-US" altLang="zh-CN" sz="2800" baseline="-25000" dirty="0"/>
          </a:p>
        </p:txBody>
      </p:sp>
      <p:sp>
        <p:nvSpPr>
          <p:cNvPr id="14365" name="Text Box 29"/>
          <p:cNvSpPr txBox="1">
            <a:spLocks noChangeArrowheads="1"/>
          </p:cNvSpPr>
          <p:nvPr/>
        </p:nvSpPr>
        <p:spPr bwMode="auto">
          <a:xfrm>
            <a:off x="4692059" y="4237355"/>
            <a:ext cx="4391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m[i][j] = </a:t>
            </a:r>
            <a:r>
              <a:rPr lang="en-US" altLang="zh-CN" sz="2800" dirty="0" err="1"/>
              <a:t>min</a:t>
            </a:r>
            <a:r>
              <a:rPr lang="en-US" altLang="zh-CN" baseline="-25000" dirty="0" err="1"/>
              <a:t>i≤k</a:t>
            </a:r>
            <a:r>
              <a:rPr lang="zh-CN" altLang="en-US" baseline="-25000" dirty="0"/>
              <a:t>＜</a:t>
            </a:r>
            <a:r>
              <a:rPr lang="en-US" altLang="zh-CN" baseline="-25000" dirty="0"/>
              <a:t>j</a:t>
            </a:r>
            <a:r>
              <a:rPr lang="en-US" altLang="zh-CN" sz="2800" dirty="0"/>
              <a:t> </a:t>
            </a:r>
            <a:endParaRPr lang="en-US" altLang="zh-CN" sz="2800" dirty="0"/>
          </a:p>
          <a:p>
            <a:pPr eaLnBrk="1" hangingPunct="1"/>
            <a:r>
              <a:rPr lang="en-US" altLang="zh-CN" sz="2800" dirty="0"/>
              <a:t>{m[i][k]+m[k+1][j]+p</a:t>
            </a:r>
            <a:r>
              <a:rPr lang="en-US" altLang="zh-CN" sz="2800" baseline="-25000" dirty="0"/>
              <a:t>i–1</a:t>
            </a:r>
            <a:r>
              <a:rPr lang="en-US" altLang="zh-CN" sz="2800" dirty="0"/>
              <a:t>p</a:t>
            </a:r>
            <a:r>
              <a:rPr lang="en-US" altLang="zh-CN" sz="2800" baseline="-25000" dirty="0"/>
              <a:t>k</a:t>
            </a:r>
            <a:r>
              <a:rPr lang="en-US" altLang="zh-CN" sz="2800" dirty="0"/>
              <a:t>p</a:t>
            </a:r>
            <a:r>
              <a:rPr lang="en-US" altLang="zh-CN" sz="2800" baseline="-25000" dirty="0"/>
              <a:t>j</a:t>
            </a:r>
            <a:r>
              <a:rPr lang="en-US" altLang="zh-CN" sz="2800" dirty="0"/>
              <a:t>}</a:t>
            </a:r>
            <a:endParaRPr lang="en-US" altLang="zh-CN" sz="2800" dirty="0"/>
          </a:p>
        </p:txBody>
      </p:sp>
      <p:grpSp>
        <p:nvGrpSpPr>
          <p:cNvPr id="14370" name="Group 34"/>
          <p:cNvGrpSpPr/>
          <p:nvPr/>
        </p:nvGrpSpPr>
        <p:grpSpPr bwMode="auto">
          <a:xfrm>
            <a:off x="3913386" y="2232273"/>
            <a:ext cx="4906963" cy="1628775"/>
            <a:chOff x="2636" y="1824"/>
            <a:chExt cx="3091" cy="1026"/>
          </a:xfrm>
        </p:grpSpPr>
        <p:sp>
          <p:nvSpPr>
            <p:cNvPr id="55327" name="Text Box 30"/>
            <p:cNvSpPr txBox="1">
              <a:spLocks noChangeArrowheads="1"/>
            </p:cNvSpPr>
            <p:nvPr/>
          </p:nvSpPr>
          <p:spPr bwMode="auto">
            <a:xfrm>
              <a:off x="2636" y="1824"/>
              <a:ext cx="3091" cy="10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例如： </a:t>
              </a:r>
              <a:r>
                <a:rPr lang="en-US" altLang="zh-CN" sz="2800" b="1" dirty="0"/>
                <a:t>m[1][3] = </a:t>
              </a:r>
              <a:endParaRPr lang="en-US" altLang="zh-CN" sz="2800" b="1" dirty="0"/>
            </a:p>
            <a:p>
              <a:pPr eaLnBrk="1" hangingPunct="1">
                <a:lnSpc>
                  <a:spcPct val="60000"/>
                </a:lnSpc>
              </a:pPr>
              <a:endParaRPr lang="en-US" altLang="zh-CN" sz="2800" b="1" dirty="0"/>
            </a:p>
            <a:p>
              <a:pPr eaLnBrk="1" hangingPunct="1"/>
              <a:r>
                <a:rPr lang="en-US" altLang="zh-CN" sz="2800" b="1" dirty="0"/>
                <a:t>min </a:t>
              </a:r>
              <a:endParaRPr lang="en-US" altLang="zh-CN" sz="2800" b="1" dirty="0"/>
            </a:p>
            <a:p>
              <a:pPr eaLnBrk="1" hangingPunct="1"/>
              <a:endParaRPr lang="en-US" altLang="zh-CN" sz="2800" b="1" dirty="0"/>
            </a:p>
          </p:txBody>
        </p:sp>
        <p:sp>
          <p:nvSpPr>
            <p:cNvPr id="55328" name="AutoShape 31"/>
            <p:cNvSpPr/>
            <p:nvPr/>
          </p:nvSpPr>
          <p:spPr bwMode="auto">
            <a:xfrm>
              <a:off x="3120" y="2208"/>
              <a:ext cx="48" cy="432"/>
            </a:xfrm>
            <a:prstGeom prst="leftBrace">
              <a:avLst>
                <a:gd name="adj1" fmla="val 7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5329" name="Text Box 32"/>
            <p:cNvSpPr txBox="1">
              <a:spLocks noChangeArrowheads="1"/>
            </p:cNvSpPr>
            <p:nvPr/>
          </p:nvSpPr>
          <p:spPr bwMode="auto">
            <a:xfrm>
              <a:off x="3132" y="2112"/>
              <a:ext cx="256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t>m[1][1]+m[2][3]+p</a:t>
              </a:r>
              <a:r>
                <a:rPr lang="en-US" altLang="zh-CN" sz="2800" b="1" baseline="-25000" dirty="0"/>
                <a:t>0</a:t>
              </a:r>
              <a:r>
                <a:rPr lang="en-US" altLang="zh-CN" sz="2800" b="1" dirty="0"/>
                <a:t>p</a:t>
              </a:r>
              <a:r>
                <a:rPr lang="en-US" altLang="zh-CN" sz="2800" b="1" baseline="-25000" dirty="0"/>
                <a:t>1</a:t>
              </a:r>
              <a:r>
                <a:rPr lang="en-US" altLang="zh-CN" sz="2800" b="1" dirty="0"/>
                <a:t>p</a:t>
              </a:r>
              <a:r>
                <a:rPr lang="en-US" altLang="zh-CN" sz="2800" b="1" baseline="-25000" dirty="0"/>
                <a:t>3</a:t>
              </a:r>
              <a:endParaRPr lang="en-US" altLang="zh-CN" sz="2800" b="1" dirty="0"/>
            </a:p>
            <a:p>
              <a:pPr eaLnBrk="1" hangingPunct="1"/>
              <a:r>
                <a:rPr lang="en-US" altLang="zh-CN" sz="2800" b="1" dirty="0"/>
                <a:t>m[1][2]+m[3][3]+p</a:t>
              </a:r>
              <a:r>
                <a:rPr lang="en-US" altLang="zh-CN" sz="2800" b="1" baseline="-25000" dirty="0"/>
                <a:t>0</a:t>
              </a:r>
              <a:r>
                <a:rPr lang="en-US" altLang="zh-CN" sz="2800" b="1" dirty="0"/>
                <a:t>p</a:t>
              </a:r>
              <a:r>
                <a:rPr lang="en-US" altLang="zh-CN" sz="2800" b="1" baseline="-25000" dirty="0"/>
                <a:t>2</a:t>
              </a:r>
              <a:r>
                <a:rPr lang="en-US" altLang="zh-CN" sz="2800" b="1" dirty="0"/>
                <a:t>p</a:t>
              </a:r>
              <a:r>
                <a:rPr lang="en-US" altLang="zh-CN" sz="2800" b="1" baseline="-25000" dirty="0"/>
                <a:t>3</a:t>
              </a:r>
              <a:endParaRPr lang="en-US" altLang="zh-CN" sz="2800" b="1" dirty="0"/>
            </a:p>
          </p:txBody>
        </p:sp>
        <p:sp>
          <p:nvSpPr>
            <p:cNvPr id="55330" name="AutoShape 33"/>
            <p:cNvSpPr/>
            <p:nvPr/>
          </p:nvSpPr>
          <p:spPr bwMode="auto">
            <a:xfrm>
              <a:off x="5634" y="2215"/>
              <a:ext cx="48" cy="432"/>
            </a:xfrm>
            <a:prstGeom prst="rightBrace">
              <a:avLst>
                <a:gd name="adj1" fmla="val 7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37" name="矩形 1"/>
          <p:cNvSpPr txBox="1">
            <a:spLocks noChangeArrowheads="1"/>
          </p:cNvSpPr>
          <p:nvPr/>
        </p:nvSpPr>
        <p:spPr bwMode="auto">
          <a:xfrm>
            <a:off x="2436251" y="183999"/>
            <a:ext cx="327205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第三步 填表</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4370"/>
                                        </p:tgtEl>
                                        <p:attrNameLst>
                                          <p:attrName>style.visibility</p:attrName>
                                        </p:attrNameLst>
                                      </p:cBhvr>
                                      <p:to>
                                        <p:strVal val="visible"/>
                                      </p:to>
                                    </p:set>
                                    <p:anim calcmode="lin" valueType="num">
                                      <p:cBhvr additive="base">
                                        <p:cTn id="16" dur="500" fill="hold"/>
                                        <p:tgtEl>
                                          <p:spTgt spid="14370"/>
                                        </p:tgtEl>
                                        <p:attrNameLst>
                                          <p:attrName>ppt_x</p:attrName>
                                        </p:attrNameLst>
                                      </p:cBhvr>
                                      <p:tavLst>
                                        <p:tav tm="0">
                                          <p:val>
                                            <p:strVal val="1+#ppt_w/2"/>
                                          </p:val>
                                        </p:tav>
                                        <p:tav tm="100000">
                                          <p:val>
                                            <p:strVal val="#ppt_x"/>
                                          </p:val>
                                        </p:tav>
                                      </p:tavLst>
                                    </p:anim>
                                    <p:anim calcmode="lin" valueType="num">
                                      <p:cBhvr additive="base">
                                        <p:cTn id="17" dur="500" fill="hold"/>
                                        <p:tgtEl>
                                          <p:spTgt spid="1437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4362"/>
                                        </p:tgtEl>
                                        <p:attrNameLst>
                                          <p:attrName>style.visibility</p:attrName>
                                        </p:attrNameLst>
                                      </p:cBhvr>
                                      <p:to>
                                        <p:strVal val="visible"/>
                                      </p:to>
                                    </p:set>
                                    <p:anim calcmode="lin" valueType="num">
                                      <p:cBhvr additive="base">
                                        <p:cTn id="22" dur="500"/>
                                        <p:tgtEl>
                                          <p:spTgt spid="14362"/>
                                        </p:tgtEl>
                                        <p:attrNameLst>
                                          <p:attrName>ppt_x</p:attrName>
                                        </p:attrNameLst>
                                      </p:cBhvr>
                                      <p:tavLst>
                                        <p:tav tm="0">
                                          <p:val>
                                            <p:strVal val="#ppt_x+#ppt_w*1.125000"/>
                                          </p:val>
                                        </p:tav>
                                        <p:tav tm="100000">
                                          <p:val>
                                            <p:strVal val="#ppt_x"/>
                                          </p:val>
                                        </p:tav>
                                      </p:tavLst>
                                    </p:anim>
                                    <p:animEffect transition="in" filter="wipe(left)">
                                      <p:cBhvr>
                                        <p:cTn id="23" dur="500"/>
                                        <p:tgtEl>
                                          <p:spTgt spid="14362"/>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14363"/>
                                        </p:tgtEl>
                                        <p:attrNameLst>
                                          <p:attrName>style.visibility</p:attrName>
                                        </p:attrNameLst>
                                      </p:cBhvr>
                                      <p:to>
                                        <p:strVal val="visible"/>
                                      </p:to>
                                    </p:set>
                                    <p:anim calcmode="lin" valueType="num">
                                      <p:cBhvr additive="base">
                                        <p:cTn id="27" dur="500" fill="hold"/>
                                        <p:tgtEl>
                                          <p:spTgt spid="14363"/>
                                        </p:tgtEl>
                                        <p:attrNameLst>
                                          <p:attrName>ppt_x</p:attrName>
                                        </p:attrNameLst>
                                      </p:cBhvr>
                                      <p:tavLst>
                                        <p:tav tm="0">
                                          <p:val>
                                            <p:strVal val="1+#ppt_w/2"/>
                                          </p:val>
                                        </p:tav>
                                        <p:tav tm="100000">
                                          <p:val>
                                            <p:strVal val="#ppt_x"/>
                                          </p:val>
                                        </p:tav>
                                      </p:tavLst>
                                    </p:anim>
                                    <p:anim calcmode="lin" valueType="num">
                                      <p:cBhvr additive="base">
                                        <p:cTn id="28" dur="500" fill="hold"/>
                                        <p:tgtEl>
                                          <p:spTgt spid="14363"/>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14364"/>
                                        </p:tgtEl>
                                        <p:attrNameLst>
                                          <p:attrName>style.visibility</p:attrName>
                                        </p:attrNameLst>
                                      </p:cBhvr>
                                      <p:to>
                                        <p:strVal val="visible"/>
                                      </p:to>
                                    </p:set>
                                    <p:anim calcmode="lin" valueType="num">
                                      <p:cBhvr additive="base">
                                        <p:cTn id="32" dur="500" fill="hold"/>
                                        <p:tgtEl>
                                          <p:spTgt spid="14364"/>
                                        </p:tgtEl>
                                        <p:attrNameLst>
                                          <p:attrName>ppt_x</p:attrName>
                                        </p:attrNameLst>
                                      </p:cBhvr>
                                      <p:tavLst>
                                        <p:tav tm="0">
                                          <p:val>
                                            <p:strVal val="1+#ppt_w/2"/>
                                          </p:val>
                                        </p:tav>
                                        <p:tav tm="100000">
                                          <p:val>
                                            <p:strVal val="#ppt_x"/>
                                          </p:val>
                                        </p:tav>
                                      </p:tavLst>
                                    </p:anim>
                                    <p:anim calcmode="lin" valueType="num">
                                      <p:cBhvr additive="base">
                                        <p:cTn id="33" dur="500" fill="hold"/>
                                        <p:tgtEl>
                                          <p:spTgt spid="14364"/>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grpId="0" nodeType="afterEffect">
                                  <p:stCondLst>
                                    <p:cond delay="0"/>
                                  </p:stCondLst>
                                  <p:childTnLst>
                                    <p:set>
                                      <p:cBhvr>
                                        <p:cTn id="36" dur="1" fill="hold">
                                          <p:stCondLst>
                                            <p:cond delay="0"/>
                                          </p:stCondLst>
                                        </p:cTn>
                                        <p:tgtEl>
                                          <p:spTgt spid="14365"/>
                                        </p:tgtEl>
                                        <p:attrNameLst>
                                          <p:attrName>style.visibility</p:attrName>
                                        </p:attrNameLst>
                                      </p:cBhvr>
                                      <p:to>
                                        <p:strVal val="visible"/>
                                      </p:to>
                                    </p:set>
                                    <p:anim calcmode="lin" valueType="num">
                                      <p:cBhvr additive="base">
                                        <p:cTn id="37" dur="500" fill="hold"/>
                                        <p:tgtEl>
                                          <p:spTgt spid="14365"/>
                                        </p:tgtEl>
                                        <p:attrNameLst>
                                          <p:attrName>ppt_x</p:attrName>
                                        </p:attrNameLst>
                                      </p:cBhvr>
                                      <p:tavLst>
                                        <p:tav tm="0">
                                          <p:val>
                                            <p:strVal val="1+#ppt_w/2"/>
                                          </p:val>
                                        </p:tav>
                                        <p:tav tm="100000">
                                          <p:val>
                                            <p:strVal val="#ppt_x"/>
                                          </p:val>
                                        </p:tav>
                                      </p:tavLst>
                                    </p:anim>
                                    <p:anim calcmode="lin" valueType="num">
                                      <p:cBhvr additive="base">
                                        <p:cTn id="38" dur="500" fill="hold"/>
                                        <p:tgtEl>
                                          <p:spTgt spid="14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build="p"/>
      <p:bldP spid="14362" grpId="0" bldLvl="0" animBg="1" autoUpdateAnimBg="0"/>
      <p:bldP spid="14363" grpId="0" bldLvl="0" animBg="1" autoUpdateAnimBg="0"/>
      <p:bldP spid="14364" grpId="0" bldLvl="0" animBg="1" autoUpdateAnimBg="0"/>
      <p:bldP spid="14365" grpId="0" bldLvl="0" animBg="1"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2" name="Text Box 4"/>
          <p:cNvSpPr txBox="1">
            <a:spLocks noChangeArrowheads="1"/>
          </p:cNvSpPr>
          <p:nvPr/>
        </p:nvSpPr>
        <p:spPr bwMode="auto">
          <a:xfrm>
            <a:off x="1661692" y="1070883"/>
            <a:ext cx="6342063" cy="584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solidFill>
                  <a:srgbClr val="3907F1"/>
                </a:solidFill>
                <a:effectLst>
                  <a:outerShdw blurRad="38100" dist="38100" dir="2700000" algn="tl">
                    <a:srgbClr val="C0C0C0"/>
                  </a:outerShdw>
                </a:effectLst>
              </a:rPr>
              <a:t>自底向上计算优化解的代价</a:t>
            </a:r>
            <a:endParaRPr lang="zh-CN" altLang="en-US" sz="3200" b="1" dirty="0">
              <a:solidFill>
                <a:srgbClr val="3907F1"/>
              </a:solidFill>
              <a:effectLst>
                <a:outerShdw blurRad="38100" dist="38100" dir="2700000" algn="tl">
                  <a:srgbClr val="C0C0C0"/>
                </a:outerShdw>
              </a:effectLst>
            </a:endParaRPr>
          </a:p>
        </p:txBody>
      </p:sp>
      <p:sp>
        <p:nvSpPr>
          <p:cNvPr id="708614" name="Rectangle 6"/>
          <p:cNvSpPr>
            <a:spLocks noChangeArrowheads="1"/>
          </p:cNvSpPr>
          <p:nvPr/>
        </p:nvSpPr>
        <p:spPr bwMode="auto">
          <a:xfrm>
            <a:off x="574358" y="1778908"/>
            <a:ext cx="8207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3200" b="1" i="1" dirty="0">
                <a:solidFill>
                  <a:srgbClr val="3907F1"/>
                </a:solidFill>
                <a:effectLst>
                  <a:outerShdw blurRad="38100" dist="38100" dir="2700000" algn="tl">
                    <a:srgbClr val="C0C0C0"/>
                  </a:outerShdw>
                </a:effectLst>
                <a:latin typeface="Times New Roman" panose="02020603050405020304" pitchFamily="18" charset="0"/>
              </a:rPr>
              <a:t>m[i, j]= min</a:t>
            </a:r>
            <a:r>
              <a:rPr lang="en-US" altLang="zh-CN" sz="3200" b="1" i="1" baseline="-25000" dirty="0">
                <a:solidFill>
                  <a:srgbClr val="3907F1"/>
                </a:solidFill>
                <a:effectLst>
                  <a:outerShdw blurRad="38100" dist="38100" dir="2700000" algn="tl">
                    <a:srgbClr val="C0C0C0"/>
                  </a:outerShdw>
                </a:effectLst>
                <a:latin typeface="Times New Roman" panose="02020603050405020304" pitchFamily="18" charset="0"/>
              </a:rPr>
              <a:t>i</a:t>
            </a:r>
            <a:r>
              <a:rPr lang="en-US" altLang="zh-CN" sz="3200" b="1" i="1" baseline="-25000" dirty="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 </a:t>
            </a:r>
            <a:r>
              <a:rPr lang="en-US" altLang="zh-CN" sz="3200" b="1" i="1" baseline="-25000" dirty="0">
                <a:solidFill>
                  <a:srgbClr val="3907F1"/>
                </a:solidFill>
                <a:effectLst>
                  <a:outerShdw blurRad="38100" dist="38100" dir="2700000" algn="tl">
                    <a:srgbClr val="C0C0C0"/>
                  </a:outerShdw>
                </a:effectLst>
                <a:latin typeface="Times New Roman" panose="02020603050405020304" pitchFamily="18" charset="0"/>
              </a:rPr>
              <a:t>k &lt;j </a:t>
            </a:r>
            <a:r>
              <a:rPr lang="en-US" altLang="zh-CN" sz="3200" b="1" i="1" dirty="0">
                <a:solidFill>
                  <a:srgbClr val="3907F1"/>
                </a:solidFill>
                <a:effectLst>
                  <a:outerShdw blurRad="38100" dist="38100" dir="2700000" algn="tl">
                    <a:srgbClr val="C0C0C0"/>
                  </a:outerShdw>
                </a:effectLst>
                <a:latin typeface="Times New Roman" panose="02020603050405020304" pitchFamily="18" charset="0"/>
              </a:rPr>
              <a:t>{ m[i, k] + m[k+1, j] + p</a:t>
            </a:r>
            <a:r>
              <a:rPr lang="en-US" altLang="zh-CN" sz="3200" b="1" i="1" baseline="-25000" dirty="0">
                <a:solidFill>
                  <a:srgbClr val="3907F1"/>
                </a:solidFill>
                <a:effectLst>
                  <a:outerShdw blurRad="38100" dist="38100" dir="2700000" algn="tl">
                    <a:srgbClr val="C0C0C0"/>
                  </a:outerShdw>
                </a:effectLst>
                <a:latin typeface="Times New Roman" panose="02020603050405020304" pitchFamily="18" charset="0"/>
              </a:rPr>
              <a:t>0 </a:t>
            </a:r>
            <a:r>
              <a:rPr lang="en-US" altLang="zh-CN" sz="3200" b="1" i="1" dirty="0" err="1">
                <a:solidFill>
                  <a:srgbClr val="3907F1"/>
                </a:solidFill>
                <a:effectLst>
                  <a:outerShdw blurRad="38100" dist="38100" dir="2700000" algn="tl">
                    <a:srgbClr val="C0C0C0"/>
                  </a:outerShdw>
                </a:effectLst>
                <a:latin typeface="Times New Roman" panose="02020603050405020304" pitchFamily="18" charset="0"/>
              </a:rPr>
              <a:t>p</a:t>
            </a:r>
            <a:r>
              <a:rPr lang="en-US" altLang="zh-CN" sz="3200" b="1" i="1" baseline="-25000" dirty="0" err="1">
                <a:solidFill>
                  <a:srgbClr val="3907F1"/>
                </a:solidFill>
                <a:effectLst>
                  <a:outerShdw blurRad="38100" dist="38100" dir="2700000" algn="tl">
                    <a:srgbClr val="C0C0C0"/>
                  </a:outerShdw>
                </a:effectLst>
                <a:latin typeface="Times New Roman" panose="02020603050405020304" pitchFamily="18" charset="0"/>
              </a:rPr>
              <a:t>k</a:t>
            </a:r>
            <a:r>
              <a:rPr lang="en-US" altLang="zh-CN" sz="3200" b="1" i="1" baseline="-25000" dirty="0">
                <a:solidFill>
                  <a:srgbClr val="3907F1"/>
                </a:solidFill>
                <a:effectLst>
                  <a:outerShdw blurRad="38100" dist="38100" dir="2700000" algn="tl">
                    <a:srgbClr val="C0C0C0"/>
                  </a:outerShdw>
                </a:effectLst>
                <a:latin typeface="Times New Roman" panose="02020603050405020304" pitchFamily="18" charset="0"/>
              </a:rPr>
              <a:t> </a:t>
            </a:r>
            <a:r>
              <a:rPr lang="en-US" altLang="zh-CN" sz="3200" b="1" i="1" dirty="0">
                <a:solidFill>
                  <a:srgbClr val="3907F1"/>
                </a:solidFill>
                <a:effectLst>
                  <a:outerShdw blurRad="38100" dist="38100" dir="2700000" algn="tl">
                    <a:srgbClr val="C0C0C0"/>
                  </a:outerShdw>
                </a:effectLst>
                <a:latin typeface="Times New Roman" panose="02020603050405020304" pitchFamily="18" charset="0"/>
              </a:rPr>
              <a:t>p</a:t>
            </a:r>
            <a:r>
              <a:rPr lang="en-US" altLang="zh-CN" sz="3200" b="1" i="1" baseline="-25000" dirty="0">
                <a:solidFill>
                  <a:srgbClr val="3907F1"/>
                </a:solidFill>
                <a:effectLst>
                  <a:outerShdw blurRad="38100" dist="38100" dir="2700000" algn="tl">
                    <a:srgbClr val="C0C0C0"/>
                  </a:outerShdw>
                </a:effectLst>
                <a:latin typeface="Times New Roman" panose="02020603050405020304" pitchFamily="18" charset="0"/>
              </a:rPr>
              <a:t>5</a:t>
            </a:r>
            <a:r>
              <a:rPr lang="en-US" altLang="zh-CN" sz="3200" b="1" i="1" dirty="0">
                <a:solidFill>
                  <a:srgbClr val="3907F1"/>
                </a:solidFill>
                <a:effectLst>
                  <a:outerShdw blurRad="38100" dist="38100" dir="2700000" algn="tl">
                    <a:srgbClr val="C0C0C0"/>
                  </a:outerShdw>
                </a:effectLst>
                <a:latin typeface="Times New Roman" panose="02020603050405020304" pitchFamily="18" charset="0"/>
              </a:rPr>
              <a:t> }</a:t>
            </a:r>
            <a:endParaRPr lang="zh-CN" altLang="en-US" sz="3200" b="1" dirty="0">
              <a:solidFill>
                <a:srgbClr val="3907F1"/>
              </a:solidFill>
              <a:effectLst>
                <a:outerShdw blurRad="38100" dist="38100" dir="2700000" algn="tl">
                  <a:srgbClr val="C0C0C0"/>
                </a:outerShdw>
              </a:effectLst>
              <a:latin typeface="Times New Roman" panose="02020603050405020304" pitchFamily="18" charset="0"/>
            </a:endParaRPr>
          </a:p>
        </p:txBody>
      </p:sp>
      <p:sp>
        <p:nvSpPr>
          <p:cNvPr id="708615" name="Text Box 7"/>
          <p:cNvSpPr txBox="1">
            <a:spLocks noChangeArrowheads="1"/>
          </p:cNvSpPr>
          <p:nvPr/>
        </p:nvSpPr>
        <p:spPr bwMode="auto">
          <a:xfrm>
            <a:off x="6392545" y="2507124"/>
            <a:ext cx="1030288" cy="51911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16" name="Text Box 8"/>
          <p:cNvSpPr txBox="1">
            <a:spLocks noChangeArrowheads="1"/>
          </p:cNvSpPr>
          <p:nvPr/>
        </p:nvSpPr>
        <p:spPr bwMode="auto">
          <a:xfrm>
            <a:off x="1911033" y="2507124"/>
            <a:ext cx="1154112"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m[1,1]</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17" name="Text Box 9"/>
          <p:cNvSpPr txBox="1">
            <a:spLocks noChangeArrowheads="1"/>
          </p:cNvSpPr>
          <p:nvPr/>
        </p:nvSpPr>
        <p:spPr bwMode="auto">
          <a:xfrm>
            <a:off x="5238433" y="4666124"/>
            <a:ext cx="1154112"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m[4,4]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18" name="Text Box 10"/>
          <p:cNvSpPr txBox="1">
            <a:spLocks noChangeArrowheads="1"/>
          </p:cNvSpPr>
          <p:nvPr/>
        </p:nvSpPr>
        <p:spPr bwMode="auto">
          <a:xfrm>
            <a:off x="6392545" y="5386849"/>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m[5,5]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19" name="Text Box 11"/>
          <p:cNvSpPr txBox="1">
            <a:spLocks noChangeArrowheads="1"/>
          </p:cNvSpPr>
          <p:nvPr/>
        </p:nvSpPr>
        <p:spPr bwMode="auto">
          <a:xfrm>
            <a:off x="3000058" y="3226261"/>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m[2,2]</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0" name="Text Box 12"/>
          <p:cNvSpPr txBox="1">
            <a:spLocks noChangeArrowheads="1"/>
          </p:cNvSpPr>
          <p:nvPr/>
        </p:nvSpPr>
        <p:spPr bwMode="auto">
          <a:xfrm>
            <a:off x="4087495" y="4018424"/>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m[3,3]</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1" name="Text Box 13"/>
          <p:cNvSpPr txBox="1">
            <a:spLocks noChangeArrowheads="1"/>
          </p:cNvSpPr>
          <p:nvPr/>
        </p:nvSpPr>
        <p:spPr bwMode="auto">
          <a:xfrm>
            <a:off x="6392545" y="4666124"/>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m[4,5]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2" name="Text Box 14"/>
          <p:cNvSpPr txBox="1">
            <a:spLocks noChangeArrowheads="1"/>
          </p:cNvSpPr>
          <p:nvPr/>
        </p:nvSpPr>
        <p:spPr bwMode="auto">
          <a:xfrm>
            <a:off x="5238433" y="4018424"/>
            <a:ext cx="1154112"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m[3,4]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3" name="Text Box 15"/>
          <p:cNvSpPr txBox="1">
            <a:spLocks noChangeArrowheads="1"/>
          </p:cNvSpPr>
          <p:nvPr/>
        </p:nvSpPr>
        <p:spPr bwMode="auto">
          <a:xfrm>
            <a:off x="4087495" y="3226261"/>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m[2,3]</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4" name="Text Box 16"/>
          <p:cNvSpPr txBox="1">
            <a:spLocks noChangeArrowheads="1"/>
          </p:cNvSpPr>
          <p:nvPr/>
        </p:nvSpPr>
        <p:spPr bwMode="auto">
          <a:xfrm>
            <a:off x="3000058" y="2507124"/>
            <a:ext cx="1023937"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m[1,2]</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5" name="Text Box 17"/>
          <p:cNvSpPr txBox="1">
            <a:spLocks noChangeArrowheads="1"/>
          </p:cNvSpPr>
          <p:nvPr/>
        </p:nvSpPr>
        <p:spPr bwMode="auto">
          <a:xfrm>
            <a:off x="4087495" y="2507124"/>
            <a:ext cx="1023938"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m[1,3]</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6" name="Text Box 18"/>
          <p:cNvSpPr txBox="1">
            <a:spLocks noChangeArrowheads="1"/>
          </p:cNvSpPr>
          <p:nvPr/>
        </p:nvSpPr>
        <p:spPr bwMode="auto">
          <a:xfrm>
            <a:off x="5238433" y="3211974"/>
            <a:ext cx="1025525"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7" name="Text Box 19"/>
          <p:cNvSpPr txBox="1">
            <a:spLocks noChangeArrowheads="1"/>
          </p:cNvSpPr>
          <p:nvPr/>
        </p:nvSpPr>
        <p:spPr bwMode="auto">
          <a:xfrm>
            <a:off x="6392545" y="4004136"/>
            <a:ext cx="1023938" cy="519113"/>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m[3,5]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8" name="Text Box 20"/>
          <p:cNvSpPr txBox="1">
            <a:spLocks noChangeArrowheads="1"/>
          </p:cNvSpPr>
          <p:nvPr/>
        </p:nvSpPr>
        <p:spPr bwMode="auto">
          <a:xfrm>
            <a:off x="5238433" y="2507124"/>
            <a:ext cx="1025525"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8629" name="Text Box 21"/>
          <p:cNvSpPr txBox="1">
            <a:spLocks noChangeArrowheads="1"/>
          </p:cNvSpPr>
          <p:nvPr/>
        </p:nvSpPr>
        <p:spPr bwMode="auto">
          <a:xfrm>
            <a:off x="6392545" y="3211974"/>
            <a:ext cx="1023938"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m[2,5]</a:t>
            </a:r>
            <a:endParaRPr lang="en-US" altLang="zh-CN" sz="2800" b="1" i="1">
              <a:effectLst>
                <a:outerShdw blurRad="38100" dist="38100" dir="2700000" algn="tl">
                  <a:srgbClr val="FFFFFF"/>
                </a:outerShdw>
              </a:effectLst>
              <a:latin typeface="Times New Roman" panose="02020603050405020304" pitchFamily="18" charset="0"/>
            </a:endParaRPr>
          </a:p>
        </p:txBody>
      </p:sp>
      <p:grpSp>
        <p:nvGrpSpPr>
          <p:cNvPr id="56340" name="Group 22"/>
          <p:cNvGrpSpPr/>
          <p:nvPr/>
        </p:nvGrpSpPr>
        <p:grpSpPr bwMode="auto">
          <a:xfrm>
            <a:off x="179388" y="5632594"/>
            <a:ext cx="6378575" cy="954087"/>
            <a:chOff x="551" y="2976"/>
            <a:chExt cx="3790" cy="601"/>
          </a:xfrm>
        </p:grpSpPr>
        <p:sp>
          <p:nvSpPr>
            <p:cNvPr id="708631" name="Text Box 23"/>
            <p:cNvSpPr txBox="1">
              <a:spLocks noChangeArrowheads="1"/>
            </p:cNvSpPr>
            <p:nvPr/>
          </p:nvSpPr>
          <p:spPr bwMode="auto">
            <a:xfrm>
              <a:off x="551" y="2997"/>
              <a:ext cx="156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a:solidFill>
                    <a:srgbClr val="3907F1"/>
                  </a:solidFill>
                  <a:effectLst>
                    <a:outerShdw blurRad="38100" dist="38100" dir="2700000" algn="tl">
                      <a:srgbClr val="C0C0C0"/>
                    </a:outerShdw>
                  </a:effectLst>
                  <a:latin typeface="Times New Roman" panose="02020603050405020304" pitchFamily="18" charset="0"/>
                </a:rPr>
                <a:t>m[2,4] = min</a:t>
              </a:r>
              <a:r>
                <a:rPr lang="en-US" altLang="zh-CN" sz="4800" b="1" dirty="0">
                  <a:solidFill>
                    <a:srgbClr val="3907F1"/>
                  </a:solidFill>
                  <a:effectLst>
                    <a:outerShdw blurRad="38100" dist="38100" dir="2700000" algn="tl">
                      <a:srgbClr val="C0C0C0"/>
                    </a:outerShdw>
                  </a:effectLst>
                  <a:latin typeface="Times New Roman" panose="02020603050405020304" pitchFamily="18" charset="0"/>
                </a:rPr>
                <a:t>{</a:t>
              </a:r>
              <a:endParaRPr lang="en-US" altLang="zh-CN" sz="4800" b="1" dirty="0">
                <a:solidFill>
                  <a:srgbClr val="3907F1"/>
                </a:solidFill>
                <a:effectLst>
                  <a:outerShdw blurRad="38100" dist="38100" dir="2700000" algn="tl">
                    <a:srgbClr val="C0C0C0"/>
                  </a:outerShdw>
                </a:effectLst>
                <a:latin typeface="Times New Roman" panose="02020603050405020304" pitchFamily="18" charset="0"/>
              </a:endParaRPr>
            </a:p>
          </p:txBody>
        </p:sp>
        <p:sp>
          <p:nvSpPr>
            <p:cNvPr id="708632" name="Text Box 24"/>
            <p:cNvSpPr txBox="1">
              <a:spLocks noChangeArrowheads="1"/>
            </p:cNvSpPr>
            <p:nvPr/>
          </p:nvSpPr>
          <p:spPr bwMode="auto">
            <a:xfrm>
              <a:off x="2054" y="2976"/>
              <a:ext cx="228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m[2,2]+m[3,4]+ p</a:t>
              </a:r>
              <a:r>
                <a:rPr lang="en-US" altLang="zh-CN" sz="2800" b="1" i="1" baseline="-25000" dirty="0">
                  <a:solidFill>
                    <a:srgbClr val="3907F1"/>
                  </a:solidFill>
                  <a:effectLst>
                    <a:outerShdw blurRad="38100" dist="38100" dir="2700000" algn="tl">
                      <a:srgbClr val="C0C0C0"/>
                    </a:outerShdw>
                  </a:effectLst>
                  <a:latin typeface="Times New Roman" panose="02020603050405020304" pitchFamily="18" charset="0"/>
                </a:rPr>
                <a:t>1 </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p</a:t>
              </a:r>
              <a:r>
                <a:rPr lang="en-US" altLang="zh-CN" sz="2800" b="1" i="1" baseline="-25000" dirty="0">
                  <a:solidFill>
                    <a:srgbClr val="3907F1"/>
                  </a:solidFill>
                  <a:effectLst>
                    <a:outerShdw blurRad="38100" dist="38100" dir="2700000" algn="tl">
                      <a:srgbClr val="C0C0C0"/>
                    </a:outerShdw>
                  </a:effectLst>
                  <a:latin typeface="Times New Roman" panose="02020603050405020304" pitchFamily="18" charset="0"/>
                </a:rPr>
                <a:t>2 </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p</a:t>
              </a:r>
              <a:r>
                <a:rPr lang="en-US" altLang="zh-CN" sz="2800" b="1" i="1" baseline="-25000" dirty="0">
                  <a:solidFill>
                    <a:srgbClr val="3907F1"/>
                  </a:solidFill>
                  <a:effectLst>
                    <a:outerShdw blurRad="38100" dist="38100" dir="2700000" algn="tl">
                      <a:srgbClr val="C0C0C0"/>
                    </a:outerShdw>
                  </a:effectLst>
                  <a:latin typeface="Times New Roman" panose="02020603050405020304" pitchFamily="18" charset="0"/>
                </a:rPr>
                <a:t>4</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 </a:t>
              </a:r>
              <a:endParaRPr lang="en-US" altLang="zh-CN" sz="2800" b="1" i="1" dirty="0">
                <a:solidFill>
                  <a:srgbClr val="3907F1"/>
                </a:solidFill>
                <a:effectLst>
                  <a:outerShdw blurRad="38100" dist="38100" dir="2700000" algn="tl">
                    <a:srgbClr val="C0C0C0"/>
                  </a:outerShdw>
                </a:effectLst>
                <a:latin typeface="Times New Roman" panose="02020603050405020304" pitchFamily="18" charset="0"/>
              </a:endParaRPr>
            </a:p>
            <a:p>
              <a:pPr>
                <a:defRPr/>
              </a:pP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m[2,3]+m[4,4]+ p</a:t>
              </a:r>
              <a:r>
                <a:rPr lang="en-US" altLang="zh-CN" sz="2800" b="1" i="1" baseline="-25000" dirty="0">
                  <a:solidFill>
                    <a:srgbClr val="3907F1"/>
                  </a:solidFill>
                  <a:effectLst>
                    <a:outerShdw blurRad="38100" dist="38100" dir="2700000" algn="tl">
                      <a:srgbClr val="C0C0C0"/>
                    </a:outerShdw>
                  </a:effectLst>
                  <a:latin typeface="Times New Roman" panose="02020603050405020304" pitchFamily="18" charset="0"/>
                </a:rPr>
                <a:t>1 </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p</a:t>
              </a:r>
              <a:r>
                <a:rPr lang="en-US" altLang="zh-CN" sz="2800" b="1" i="1" baseline="-25000" dirty="0">
                  <a:solidFill>
                    <a:srgbClr val="3907F1"/>
                  </a:solidFill>
                  <a:effectLst>
                    <a:outerShdw blurRad="38100" dist="38100" dir="2700000" algn="tl">
                      <a:srgbClr val="C0C0C0"/>
                    </a:outerShdw>
                  </a:effectLst>
                  <a:latin typeface="Times New Roman" panose="02020603050405020304" pitchFamily="18" charset="0"/>
                </a:rPr>
                <a:t>3 </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p</a:t>
              </a:r>
              <a:r>
                <a:rPr lang="en-US" altLang="zh-CN" sz="2800" b="1" i="1" baseline="-25000" dirty="0">
                  <a:solidFill>
                    <a:srgbClr val="3907F1"/>
                  </a:solidFill>
                  <a:effectLst>
                    <a:outerShdw blurRad="38100" dist="38100" dir="2700000" algn="tl">
                      <a:srgbClr val="C0C0C0"/>
                    </a:outerShdw>
                  </a:effectLst>
                  <a:latin typeface="Times New Roman" panose="02020603050405020304" pitchFamily="18" charset="0"/>
                </a:rPr>
                <a:t>4</a:t>
              </a:r>
              <a:r>
                <a:rPr lang="en-US" altLang="zh-CN" sz="2800" b="1" i="1" dirty="0">
                  <a:solidFill>
                    <a:srgbClr val="3907F1"/>
                  </a:solidFill>
                  <a:effectLst>
                    <a:outerShdw blurRad="38100" dist="38100" dir="2700000" algn="tl">
                      <a:srgbClr val="C0C0C0"/>
                    </a:outerShdw>
                  </a:effectLst>
                  <a:latin typeface="Times New Roman" panose="02020603050405020304" pitchFamily="18" charset="0"/>
                </a:rPr>
                <a:t> </a:t>
              </a:r>
              <a:endParaRPr lang="en-US" altLang="zh-CN" sz="2800" b="1" i="1" dirty="0">
                <a:solidFill>
                  <a:srgbClr val="3907F1"/>
                </a:solidFill>
                <a:effectLst>
                  <a:outerShdw blurRad="38100" dist="38100" dir="2700000" algn="tl">
                    <a:srgbClr val="C0C0C0"/>
                  </a:outerShdw>
                </a:effectLst>
                <a:latin typeface="Times New Roman" panose="02020603050405020304" pitchFamily="18" charset="0"/>
              </a:endParaRPr>
            </a:p>
          </p:txBody>
        </p:sp>
      </p:grpSp>
      <p:sp>
        <p:nvSpPr>
          <p:cNvPr id="22" name="矩形 1"/>
          <p:cNvSpPr txBox="1">
            <a:spLocks noChangeArrowheads="1"/>
          </p:cNvSpPr>
          <p:nvPr/>
        </p:nvSpPr>
        <p:spPr bwMode="auto">
          <a:xfrm>
            <a:off x="2598811" y="239690"/>
            <a:ext cx="327205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第三步 填表</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8616"/>
                                        </p:tgtEl>
                                        <p:attrNameLst>
                                          <p:attrName>style.visibility</p:attrName>
                                        </p:attrNameLst>
                                      </p:cBhvr>
                                      <p:to>
                                        <p:strVal val="visible"/>
                                      </p:to>
                                    </p:set>
                                    <p:animEffect transition="in" filter="wipe(down)">
                                      <p:cBhvr>
                                        <p:cTn id="7" dur="500"/>
                                        <p:tgtEl>
                                          <p:spTgt spid="7086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08624"/>
                                        </p:tgtEl>
                                        <p:attrNameLst>
                                          <p:attrName>style.visibility</p:attrName>
                                        </p:attrNameLst>
                                      </p:cBhvr>
                                      <p:to>
                                        <p:strVal val="visible"/>
                                      </p:to>
                                    </p:set>
                                    <p:animEffect transition="in" filter="wipe(down)">
                                      <p:cBhvr>
                                        <p:cTn id="10" dur="500"/>
                                        <p:tgtEl>
                                          <p:spTgt spid="7086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08625"/>
                                        </p:tgtEl>
                                        <p:attrNameLst>
                                          <p:attrName>style.visibility</p:attrName>
                                        </p:attrNameLst>
                                      </p:cBhvr>
                                      <p:to>
                                        <p:strVal val="visible"/>
                                      </p:to>
                                    </p:set>
                                    <p:animEffect transition="in" filter="wipe(down)">
                                      <p:cBhvr>
                                        <p:cTn id="13" dur="500"/>
                                        <p:tgtEl>
                                          <p:spTgt spid="7086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08628"/>
                                        </p:tgtEl>
                                        <p:attrNameLst>
                                          <p:attrName>style.visibility</p:attrName>
                                        </p:attrNameLst>
                                      </p:cBhvr>
                                      <p:to>
                                        <p:strVal val="visible"/>
                                      </p:to>
                                    </p:set>
                                    <p:animEffect transition="in" filter="wipe(down)">
                                      <p:cBhvr>
                                        <p:cTn id="16" dur="500"/>
                                        <p:tgtEl>
                                          <p:spTgt spid="7086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08629"/>
                                        </p:tgtEl>
                                        <p:attrNameLst>
                                          <p:attrName>style.visibility</p:attrName>
                                        </p:attrNameLst>
                                      </p:cBhvr>
                                      <p:to>
                                        <p:strVal val="visible"/>
                                      </p:to>
                                    </p:set>
                                    <p:animEffect transition="in" filter="wipe(down)">
                                      <p:cBhvr>
                                        <p:cTn id="19" dur="500"/>
                                        <p:tgtEl>
                                          <p:spTgt spid="7086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08627"/>
                                        </p:tgtEl>
                                        <p:attrNameLst>
                                          <p:attrName>style.visibility</p:attrName>
                                        </p:attrNameLst>
                                      </p:cBhvr>
                                      <p:to>
                                        <p:strVal val="visible"/>
                                      </p:to>
                                    </p:set>
                                    <p:animEffect transition="in" filter="wipe(down)">
                                      <p:cBhvr>
                                        <p:cTn id="22" dur="500"/>
                                        <p:tgtEl>
                                          <p:spTgt spid="70862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08621"/>
                                        </p:tgtEl>
                                        <p:attrNameLst>
                                          <p:attrName>style.visibility</p:attrName>
                                        </p:attrNameLst>
                                      </p:cBhvr>
                                      <p:to>
                                        <p:strVal val="visible"/>
                                      </p:to>
                                    </p:set>
                                    <p:animEffect transition="in" filter="wipe(down)">
                                      <p:cBhvr>
                                        <p:cTn id="25" dur="500"/>
                                        <p:tgtEl>
                                          <p:spTgt spid="7086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08618"/>
                                        </p:tgtEl>
                                        <p:attrNameLst>
                                          <p:attrName>style.visibility</p:attrName>
                                        </p:attrNameLst>
                                      </p:cBhvr>
                                      <p:to>
                                        <p:strVal val="visible"/>
                                      </p:to>
                                    </p:set>
                                    <p:animEffect transition="in" filter="wipe(down)">
                                      <p:cBhvr>
                                        <p:cTn id="28" dur="500"/>
                                        <p:tgtEl>
                                          <p:spTgt spid="7086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08626"/>
                                        </p:tgtEl>
                                        <p:attrNameLst>
                                          <p:attrName>style.visibility</p:attrName>
                                        </p:attrNameLst>
                                      </p:cBhvr>
                                      <p:to>
                                        <p:strVal val="visible"/>
                                      </p:to>
                                    </p:set>
                                    <p:animEffect transition="in" filter="wipe(down)">
                                      <p:cBhvr>
                                        <p:cTn id="33" dur="500"/>
                                        <p:tgtEl>
                                          <p:spTgt spid="70862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08623"/>
                                        </p:tgtEl>
                                        <p:attrNameLst>
                                          <p:attrName>style.visibility</p:attrName>
                                        </p:attrNameLst>
                                      </p:cBhvr>
                                      <p:to>
                                        <p:strVal val="visible"/>
                                      </p:to>
                                    </p:set>
                                    <p:animEffect transition="in" filter="wipe(down)">
                                      <p:cBhvr>
                                        <p:cTn id="36" dur="500"/>
                                        <p:tgtEl>
                                          <p:spTgt spid="7086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08619"/>
                                        </p:tgtEl>
                                        <p:attrNameLst>
                                          <p:attrName>style.visibility</p:attrName>
                                        </p:attrNameLst>
                                      </p:cBhvr>
                                      <p:to>
                                        <p:strVal val="visible"/>
                                      </p:to>
                                    </p:set>
                                    <p:animEffect transition="in" filter="wipe(down)">
                                      <p:cBhvr>
                                        <p:cTn id="39" dur="500"/>
                                        <p:tgtEl>
                                          <p:spTgt spid="7086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08620"/>
                                        </p:tgtEl>
                                        <p:attrNameLst>
                                          <p:attrName>style.visibility</p:attrName>
                                        </p:attrNameLst>
                                      </p:cBhvr>
                                      <p:to>
                                        <p:strVal val="visible"/>
                                      </p:to>
                                    </p:set>
                                    <p:animEffect transition="in" filter="wipe(down)">
                                      <p:cBhvr>
                                        <p:cTn id="44" dur="500"/>
                                        <p:tgtEl>
                                          <p:spTgt spid="70862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08622"/>
                                        </p:tgtEl>
                                        <p:attrNameLst>
                                          <p:attrName>style.visibility</p:attrName>
                                        </p:attrNameLst>
                                      </p:cBhvr>
                                      <p:to>
                                        <p:strVal val="visible"/>
                                      </p:to>
                                    </p:set>
                                    <p:animEffect transition="in" filter="wipe(down)">
                                      <p:cBhvr>
                                        <p:cTn id="47" dur="500"/>
                                        <p:tgtEl>
                                          <p:spTgt spid="7086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08617"/>
                                        </p:tgtEl>
                                        <p:attrNameLst>
                                          <p:attrName>style.visibility</p:attrName>
                                        </p:attrNameLst>
                                      </p:cBhvr>
                                      <p:to>
                                        <p:strVal val="visible"/>
                                      </p:to>
                                    </p:set>
                                    <p:animEffect transition="in" filter="wipe(down)">
                                      <p:cBhvr>
                                        <p:cTn id="52" dur="500"/>
                                        <p:tgtEl>
                                          <p:spTgt spid="70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6" grpId="0" bldLvl="0" animBg="1"/>
      <p:bldP spid="708617" grpId="0" bldLvl="0" animBg="1"/>
      <p:bldP spid="708618" grpId="0" bldLvl="0" animBg="1"/>
      <p:bldP spid="708619" grpId="0" bldLvl="0" animBg="1"/>
      <p:bldP spid="708620" grpId="0" bldLvl="0" animBg="1"/>
      <p:bldP spid="708621" grpId="0" bldLvl="0" animBg="1"/>
      <p:bldP spid="708622" grpId="0" bldLvl="0" animBg="1"/>
      <p:bldP spid="708623" grpId="0" bldLvl="0" animBg="1"/>
      <p:bldP spid="708624" grpId="0" bldLvl="0" animBg="1"/>
      <p:bldP spid="708625" grpId="0" bldLvl="0" animBg="1"/>
      <p:bldP spid="708626" grpId="0" bldLvl="0" animBg="1"/>
      <p:bldP spid="708627" grpId="0" bldLvl="0" animBg="1"/>
      <p:bldP spid="708628" grpId="0" bldLvl="0" animBg="1"/>
      <p:bldP spid="708629" grpId="0" bldLvl="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90" name="Rectangle 6"/>
          <p:cNvSpPr>
            <a:spLocks noChangeArrowheads="1"/>
          </p:cNvSpPr>
          <p:nvPr/>
        </p:nvSpPr>
        <p:spPr bwMode="auto">
          <a:xfrm>
            <a:off x="603250" y="1855678"/>
            <a:ext cx="83137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3200" b="1" i="1">
                <a:solidFill>
                  <a:srgbClr val="CC0099"/>
                </a:solidFill>
                <a:effectLst>
                  <a:outerShdw blurRad="38100" dist="38100" dir="2700000" algn="tl">
                    <a:srgbClr val="C0C0C0"/>
                  </a:outerShdw>
                </a:effectLst>
                <a:latin typeface="Times New Roman" panose="02020603050405020304" pitchFamily="18" charset="0"/>
              </a:rPr>
              <a:t>m[i, j]= min</a:t>
            </a:r>
            <a:r>
              <a:rPr lang="en-US" altLang="zh-CN" sz="3200" b="1" i="1" baseline="-25000">
                <a:solidFill>
                  <a:srgbClr val="CC0099"/>
                </a:solidFill>
                <a:effectLst>
                  <a:outerShdw blurRad="38100" dist="38100" dir="2700000" algn="tl">
                    <a:srgbClr val="C0C0C0"/>
                  </a:outerShdw>
                </a:effectLst>
                <a:latin typeface="Times New Roman" panose="02020603050405020304" pitchFamily="18" charset="0"/>
              </a:rPr>
              <a:t>i</a:t>
            </a:r>
            <a:r>
              <a:rPr lang="en-US" altLang="zh-CN" sz="3200" b="1" i="1" baseline="-25000">
                <a:solidFill>
                  <a:srgbClr val="CC0099"/>
                </a:solidFill>
                <a:effectLst>
                  <a:outerShdw blurRad="38100" dist="38100" dir="2700000" algn="tl">
                    <a:srgbClr val="C0C0C0"/>
                  </a:outerShdw>
                </a:effectLst>
                <a:latin typeface="Times New Roman" panose="02020603050405020304" pitchFamily="18" charset="0"/>
                <a:sym typeface="Symbol" panose="05050102010706020507" pitchFamily="18" charset="2"/>
              </a:rPr>
              <a:t> </a:t>
            </a:r>
            <a:r>
              <a:rPr lang="en-US" altLang="zh-CN" sz="3200" b="1" i="1" baseline="-25000">
                <a:solidFill>
                  <a:srgbClr val="CC0099"/>
                </a:solidFill>
                <a:effectLst>
                  <a:outerShdw blurRad="38100" dist="38100" dir="2700000" algn="tl">
                    <a:srgbClr val="C0C0C0"/>
                  </a:outerShdw>
                </a:effectLst>
                <a:latin typeface="Times New Roman" panose="02020603050405020304" pitchFamily="18" charset="0"/>
              </a:rPr>
              <a:t>k &lt;j </a:t>
            </a:r>
            <a:r>
              <a:rPr lang="en-US" altLang="zh-CN" sz="3200" b="1" i="1">
                <a:solidFill>
                  <a:srgbClr val="CC0099"/>
                </a:solidFill>
                <a:effectLst>
                  <a:outerShdw blurRad="38100" dist="38100" dir="2700000" algn="tl">
                    <a:srgbClr val="C0C0C0"/>
                  </a:outerShdw>
                </a:effectLst>
                <a:latin typeface="Times New Roman" panose="02020603050405020304" pitchFamily="18" charset="0"/>
              </a:rPr>
              <a:t>{ m[i, k] + m[k+1, j] + p</a:t>
            </a:r>
            <a:r>
              <a:rPr lang="en-US" altLang="zh-CN" sz="3200" b="1" i="1" baseline="-25000">
                <a:solidFill>
                  <a:srgbClr val="CC0099"/>
                </a:solidFill>
                <a:effectLst>
                  <a:outerShdw blurRad="38100" dist="38100" dir="2700000" algn="tl">
                    <a:srgbClr val="C0C0C0"/>
                  </a:outerShdw>
                </a:effectLst>
                <a:latin typeface="Times New Roman" panose="02020603050405020304" pitchFamily="18" charset="0"/>
              </a:rPr>
              <a:t>i-1 </a:t>
            </a:r>
            <a:r>
              <a:rPr lang="en-US" altLang="zh-CN" sz="3200" b="1" i="1">
                <a:solidFill>
                  <a:srgbClr val="CC0099"/>
                </a:solidFill>
                <a:effectLst>
                  <a:outerShdw blurRad="38100" dist="38100" dir="2700000" algn="tl">
                    <a:srgbClr val="C0C0C0"/>
                  </a:outerShdw>
                </a:effectLst>
                <a:latin typeface="Times New Roman" panose="02020603050405020304" pitchFamily="18" charset="0"/>
              </a:rPr>
              <a:t>p</a:t>
            </a:r>
            <a:r>
              <a:rPr lang="en-US" altLang="zh-CN" sz="3200" b="1" i="1" baseline="-25000">
                <a:solidFill>
                  <a:srgbClr val="CC0099"/>
                </a:solidFill>
                <a:effectLst>
                  <a:outerShdw blurRad="38100" dist="38100" dir="2700000" algn="tl">
                    <a:srgbClr val="C0C0C0"/>
                  </a:outerShdw>
                </a:effectLst>
                <a:latin typeface="Times New Roman" panose="02020603050405020304" pitchFamily="18" charset="0"/>
              </a:rPr>
              <a:t>k </a:t>
            </a:r>
            <a:r>
              <a:rPr lang="en-US" altLang="zh-CN" sz="3200" b="1" i="1">
                <a:solidFill>
                  <a:srgbClr val="CC0099"/>
                </a:solidFill>
                <a:effectLst>
                  <a:outerShdw blurRad="38100" dist="38100" dir="2700000" algn="tl">
                    <a:srgbClr val="C0C0C0"/>
                  </a:outerShdw>
                </a:effectLst>
                <a:latin typeface="Times New Roman" panose="02020603050405020304" pitchFamily="18" charset="0"/>
              </a:rPr>
              <a:t>p</a:t>
            </a:r>
            <a:r>
              <a:rPr lang="en-US" altLang="zh-CN" sz="3200" b="1" i="1" baseline="-25000">
                <a:solidFill>
                  <a:srgbClr val="CC0099"/>
                </a:solidFill>
                <a:effectLst>
                  <a:outerShdw blurRad="38100" dist="38100" dir="2700000" algn="tl">
                    <a:srgbClr val="C0C0C0"/>
                  </a:outerShdw>
                </a:effectLst>
                <a:latin typeface="Times New Roman" panose="02020603050405020304" pitchFamily="18" charset="0"/>
              </a:rPr>
              <a:t>j</a:t>
            </a:r>
            <a:r>
              <a:rPr lang="en-US" altLang="zh-CN" sz="3200" b="1" i="1">
                <a:solidFill>
                  <a:srgbClr val="CC0099"/>
                </a:solidFill>
                <a:effectLst>
                  <a:outerShdw blurRad="38100" dist="38100" dir="2700000" algn="tl">
                    <a:srgbClr val="C0C0C0"/>
                  </a:outerShdw>
                </a:effectLst>
                <a:latin typeface="Times New Roman" panose="02020603050405020304" pitchFamily="18" charset="0"/>
              </a:rPr>
              <a:t> }</a:t>
            </a:r>
            <a:endParaRPr lang="en-US" altLang="zh-CN" sz="3200" b="1" i="1">
              <a:solidFill>
                <a:srgbClr val="CC0099"/>
              </a:solidFill>
              <a:effectLst>
                <a:outerShdw blurRad="38100" dist="38100" dir="2700000" algn="tl">
                  <a:srgbClr val="C0C0C0"/>
                </a:outerShdw>
              </a:effectLst>
              <a:latin typeface="Times New Roman" panose="02020603050405020304" pitchFamily="18" charset="0"/>
            </a:endParaRPr>
          </a:p>
        </p:txBody>
      </p:sp>
      <p:sp>
        <p:nvSpPr>
          <p:cNvPr id="707591" name="Text Box 7"/>
          <p:cNvSpPr txBox="1">
            <a:spLocks noChangeArrowheads="1"/>
          </p:cNvSpPr>
          <p:nvPr/>
        </p:nvSpPr>
        <p:spPr bwMode="auto">
          <a:xfrm>
            <a:off x="5908675" y="2854216"/>
            <a:ext cx="1031875" cy="51911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593" name="Text Box 9"/>
          <p:cNvSpPr txBox="1">
            <a:spLocks noChangeArrowheads="1"/>
          </p:cNvSpPr>
          <p:nvPr/>
        </p:nvSpPr>
        <p:spPr bwMode="auto">
          <a:xfrm>
            <a:off x="1428750" y="2854216"/>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m[1,1]</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595" name="Text Box 11"/>
          <p:cNvSpPr txBox="1">
            <a:spLocks noChangeArrowheads="1"/>
          </p:cNvSpPr>
          <p:nvPr/>
        </p:nvSpPr>
        <p:spPr bwMode="auto">
          <a:xfrm>
            <a:off x="4756150" y="5013216"/>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m[4,4]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597" name="Text Box 13"/>
          <p:cNvSpPr txBox="1">
            <a:spLocks noChangeArrowheads="1"/>
          </p:cNvSpPr>
          <p:nvPr/>
        </p:nvSpPr>
        <p:spPr bwMode="auto">
          <a:xfrm>
            <a:off x="5908675" y="5733941"/>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m[5,5]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599" name="Text Box 15"/>
          <p:cNvSpPr txBox="1">
            <a:spLocks noChangeArrowheads="1"/>
          </p:cNvSpPr>
          <p:nvPr/>
        </p:nvSpPr>
        <p:spPr bwMode="auto">
          <a:xfrm>
            <a:off x="2516188" y="3573353"/>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m[2,2]</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1" name="Text Box 17"/>
          <p:cNvSpPr txBox="1">
            <a:spLocks noChangeArrowheads="1"/>
          </p:cNvSpPr>
          <p:nvPr/>
        </p:nvSpPr>
        <p:spPr bwMode="auto">
          <a:xfrm>
            <a:off x="3603625" y="4365516"/>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m[3,3]</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2" name="Text Box 18"/>
          <p:cNvSpPr txBox="1">
            <a:spLocks noChangeArrowheads="1"/>
          </p:cNvSpPr>
          <p:nvPr/>
        </p:nvSpPr>
        <p:spPr bwMode="auto">
          <a:xfrm>
            <a:off x="5908675" y="5013216"/>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m[4,5]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3" name="Text Box 19"/>
          <p:cNvSpPr txBox="1">
            <a:spLocks noChangeArrowheads="1"/>
          </p:cNvSpPr>
          <p:nvPr/>
        </p:nvSpPr>
        <p:spPr bwMode="auto">
          <a:xfrm>
            <a:off x="4756150" y="4365516"/>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m[3,4]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4" name="Text Box 20"/>
          <p:cNvSpPr txBox="1">
            <a:spLocks noChangeArrowheads="1"/>
          </p:cNvSpPr>
          <p:nvPr/>
        </p:nvSpPr>
        <p:spPr bwMode="auto">
          <a:xfrm>
            <a:off x="3603625" y="3573353"/>
            <a:ext cx="1152525" cy="523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m[2,3]</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5" name="Text Box 21"/>
          <p:cNvSpPr txBox="1">
            <a:spLocks noChangeArrowheads="1"/>
          </p:cNvSpPr>
          <p:nvPr/>
        </p:nvSpPr>
        <p:spPr bwMode="auto">
          <a:xfrm>
            <a:off x="2516188" y="2854216"/>
            <a:ext cx="1023937"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m[1,2]</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6" name="Text Box 22"/>
          <p:cNvSpPr txBox="1">
            <a:spLocks noChangeArrowheads="1"/>
          </p:cNvSpPr>
          <p:nvPr/>
        </p:nvSpPr>
        <p:spPr bwMode="auto">
          <a:xfrm>
            <a:off x="3603625" y="2854216"/>
            <a:ext cx="1025525"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m[1,3]</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7" name="Text Box 23"/>
          <p:cNvSpPr txBox="1">
            <a:spLocks noChangeArrowheads="1"/>
          </p:cNvSpPr>
          <p:nvPr/>
        </p:nvSpPr>
        <p:spPr bwMode="auto">
          <a:xfrm>
            <a:off x="4756150" y="3559066"/>
            <a:ext cx="1023938"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8" name="Text Box 24"/>
          <p:cNvSpPr txBox="1">
            <a:spLocks noChangeArrowheads="1"/>
          </p:cNvSpPr>
          <p:nvPr/>
        </p:nvSpPr>
        <p:spPr bwMode="auto">
          <a:xfrm>
            <a:off x="5908675" y="4351228"/>
            <a:ext cx="1023938" cy="519113"/>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m[3,5]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09" name="Text Box 25"/>
          <p:cNvSpPr txBox="1">
            <a:spLocks noChangeArrowheads="1"/>
          </p:cNvSpPr>
          <p:nvPr/>
        </p:nvSpPr>
        <p:spPr bwMode="auto">
          <a:xfrm>
            <a:off x="4756150" y="2854216"/>
            <a:ext cx="1023938"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m[1,4]</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10" name="Text Box 26"/>
          <p:cNvSpPr txBox="1">
            <a:spLocks noChangeArrowheads="1"/>
          </p:cNvSpPr>
          <p:nvPr/>
        </p:nvSpPr>
        <p:spPr bwMode="auto">
          <a:xfrm>
            <a:off x="5908675" y="3559066"/>
            <a:ext cx="1023938" cy="5191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effectLst>
                  <a:outerShdw blurRad="38100" dist="38100" dir="2700000" algn="tl">
                    <a:srgbClr val="FFFFFF"/>
                  </a:outerShdw>
                </a:effectLst>
                <a:latin typeface="Times New Roman" panose="02020603050405020304" pitchFamily="18" charset="0"/>
              </a:rPr>
              <a:t>m[2,5]</a:t>
            </a:r>
            <a:endParaRPr lang="en-US" altLang="zh-CN" sz="2800" b="1" i="1">
              <a:effectLst>
                <a:outerShdw blurRad="38100" dist="38100" dir="2700000" algn="tl">
                  <a:srgbClr val="FFFFFF"/>
                </a:outerShdw>
              </a:effectLst>
              <a:latin typeface="Times New Roman" panose="02020603050405020304" pitchFamily="18" charset="0"/>
            </a:endParaRPr>
          </a:p>
        </p:txBody>
      </p:sp>
      <p:sp>
        <p:nvSpPr>
          <p:cNvPr id="707614" name="Line 30"/>
          <p:cNvSpPr>
            <a:spLocks noChangeShapeType="1"/>
          </p:cNvSpPr>
          <p:nvPr/>
        </p:nvSpPr>
        <p:spPr bwMode="auto">
          <a:xfrm>
            <a:off x="1627188" y="2724041"/>
            <a:ext cx="5632450" cy="3744912"/>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7615" name="Line 31"/>
          <p:cNvSpPr>
            <a:spLocks noChangeShapeType="1"/>
          </p:cNvSpPr>
          <p:nvPr/>
        </p:nvSpPr>
        <p:spPr bwMode="auto">
          <a:xfrm>
            <a:off x="2587625" y="2579578"/>
            <a:ext cx="4672013"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7616" name="Line 32"/>
          <p:cNvSpPr>
            <a:spLocks noChangeShapeType="1"/>
          </p:cNvSpPr>
          <p:nvPr/>
        </p:nvSpPr>
        <p:spPr bwMode="auto">
          <a:xfrm>
            <a:off x="3740150" y="2508141"/>
            <a:ext cx="3519488" cy="259238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7617" name="Line 33"/>
          <p:cNvSpPr>
            <a:spLocks noChangeShapeType="1"/>
          </p:cNvSpPr>
          <p:nvPr/>
        </p:nvSpPr>
        <p:spPr bwMode="auto">
          <a:xfrm>
            <a:off x="4700588" y="2508141"/>
            <a:ext cx="2559050" cy="1800225"/>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7618" name="Line 34"/>
          <p:cNvSpPr>
            <a:spLocks noChangeShapeType="1"/>
          </p:cNvSpPr>
          <p:nvPr/>
        </p:nvSpPr>
        <p:spPr bwMode="auto">
          <a:xfrm>
            <a:off x="5851525" y="2508141"/>
            <a:ext cx="1408113" cy="1008062"/>
          </a:xfrm>
          <a:prstGeom prst="line">
            <a:avLst/>
          </a:prstGeom>
          <a:noFill/>
          <a:ln w="38100" cap="sq">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7367" name="Group 22"/>
          <p:cNvGrpSpPr/>
          <p:nvPr/>
        </p:nvGrpSpPr>
        <p:grpSpPr bwMode="auto">
          <a:xfrm>
            <a:off x="284163" y="5636151"/>
            <a:ext cx="4448175" cy="954087"/>
            <a:chOff x="551" y="2976"/>
            <a:chExt cx="3152" cy="601"/>
          </a:xfrm>
        </p:grpSpPr>
        <p:sp>
          <p:nvSpPr>
            <p:cNvPr id="24" name="Text Box 23"/>
            <p:cNvSpPr txBox="1">
              <a:spLocks noChangeArrowheads="1"/>
            </p:cNvSpPr>
            <p:nvPr/>
          </p:nvSpPr>
          <p:spPr bwMode="auto">
            <a:xfrm>
              <a:off x="551" y="3158"/>
              <a:ext cx="161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dirty="0">
                  <a:solidFill>
                    <a:srgbClr val="FF0000"/>
                  </a:solidFill>
                  <a:effectLst>
                    <a:outerShdw blurRad="38100" dist="38100" dir="2700000" algn="tl">
                      <a:srgbClr val="C0C0C0"/>
                    </a:outerShdw>
                  </a:effectLst>
                  <a:latin typeface="Times New Roman" panose="02020603050405020304" pitchFamily="18" charset="0"/>
                </a:rPr>
                <a:t>m[2,4] = min</a:t>
              </a:r>
              <a:r>
                <a:rPr lang="en-US" altLang="zh-CN" sz="3200" b="1" dirty="0">
                  <a:solidFill>
                    <a:srgbClr val="FF0000"/>
                  </a:solidFill>
                  <a:effectLst>
                    <a:outerShdw blurRad="38100" dist="38100" dir="2700000" algn="tl">
                      <a:srgbClr val="C0C0C0"/>
                    </a:outerShdw>
                  </a:effectLst>
                  <a:latin typeface="Times New Roman" panose="02020603050405020304" pitchFamily="18" charset="0"/>
                </a:rPr>
                <a:t>{</a:t>
              </a:r>
              <a:endParaRPr lang="en-US" altLang="zh-CN" sz="3200" b="1"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25" name="Text Box 24"/>
            <p:cNvSpPr txBox="1">
              <a:spLocks noChangeArrowheads="1"/>
            </p:cNvSpPr>
            <p:nvPr/>
          </p:nvSpPr>
          <p:spPr bwMode="auto">
            <a:xfrm>
              <a:off x="2054" y="2976"/>
              <a:ext cx="164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dirty="0">
                  <a:solidFill>
                    <a:srgbClr val="FF0000"/>
                  </a:solidFill>
                  <a:effectLst>
                    <a:outerShdw blurRad="38100" dist="38100" dir="2700000" algn="tl">
                      <a:srgbClr val="C0C0C0"/>
                    </a:outerShdw>
                  </a:effectLst>
                  <a:latin typeface="Times New Roman" panose="02020603050405020304" pitchFamily="18" charset="0"/>
                </a:rPr>
                <a:t>m[2,2]+m[3,4]</a:t>
              </a:r>
              <a:endParaRPr lang="en-US" altLang="zh-CN" sz="2800" b="1" i="1" dirty="0">
                <a:solidFill>
                  <a:srgbClr val="FF0000"/>
                </a:solidFill>
                <a:effectLst>
                  <a:outerShdw blurRad="38100" dist="38100" dir="2700000" algn="tl">
                    <a:srgbClr val="C0C0C0"/>
                  </a:outerShdw>
                </a:effectLst>
                <a:latin typeface="Times New Roman" panose="02020603050405020304" pitchFamily="18" charset="0"/>
              </a:endParaRPr>
            </a:p>
            <a:p>
              <a:pPr>
                <a:defRPr/>
              </a:pPr>
              <a:r>
                <a:rPr lang="en-US" altLang="zh-CN" sz="2800" b="1" i="1" dirty="0">
                  <a:solidFill>
                    <a:srgbClr val="FF0000"/>
                  </a:solidFill>
                  <a:effectLst>
                    <a:outerShdw blurRad="38100" dist="38100" dir="2700000" algn="tl">
                      <a:srgbClr val="C0C0C0"/>
                    </a:outerShdw>
                  </a:effectLst>
                  <a:latin typeface="Times New Roman" panose="02020603050405020304" pitchFamily="18" charset="0"/>
                </a:rPr>
                <a:t>m[2,3]+m[4,4]</a:t>
              </a:r>
              <a:endParaRPr lang="en-US" altLang="zh-CN" sz="2800" b="1" i="1" dirty="0">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26" name="Text Box 4"/>
          <p:cNvSpPr txBox="1">
            <a:spLocks noChangeArrowheads="1"/>
          </p:cNvSpPr>
          <p:nvPr/>
        </p:nvSpPr>
        <p:spPr bwMode="auto">
          <a:xfrm>
            <a:off x="1428750" y="1139715"/>
            <a:ext cx="6342063" cy="584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solidFill>
                  <a:srgbClr val="3907F1"/>
                </a:solidFill>
                <a:effectLst>
                  <a:outerShdw blurRad="38100" dist="38100" dir="2700000" algn="tl">
                    <a:srgbClr val="C0C0C0"/>
                  </a:outerShdw>
                </a:effectLst>
              </a:rPr>
              <a:t>自底向上计算优化解的代价</a:t>
            </a:r>
            <a:endParaRPr lang="zh-CN" altLang="en-US" sz="3200" b="1" dirty="0">
              <a:solidFill>
                <a:srgbClr val="3907F1"/>
              </a:solidFill>
              <a:effectLst>
                <a:outerShdw blurRad="38100" dist="38100" dir="2700000" algn="tl">
                  <a:srgbClr val="C0C0C0"/>
                </a:outerShdw>
              </a:effectLst>
            </a:endParaRPr>
          </a:p>
        </p:txBody>
      </p:sp>
      <p:sp>
        <p:nvSpPr>
          <p:cNvPr id="27" name="矩形 1"/>
          <p:cNvSpPr txBox="1">
            <a:spLocks noChangeArrowheads="1"/>
          </p:cNvSpPr>
          <p:nvPr/>
        </p:nvSpPr>
        <p:spPr bwMode="auto">
          <a:xfrm>
            <a:off x="2480066" y="238609"/>
            <a:ext cx="327205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第三步 填表</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591"/>
                                        </p:tgtEl>
                                        <p:attrNameLst>
                                          <p:attrName>style.visibility</p:attrName>
                                        </p:attrNameLst>
                                      </p:cBhvr>
                                      <p:to>
                                        <p:strVal val="visible"/>
                                      </p:to>
                                    </p:set>
                                    <p:anim calcmode="lin" valueType="num">
                                      <p:cBhvr additive="base">
                                        <p:cTn id="7" dur="500" fill="hold"/>
                                        <p:tgtEl>
                                          <p:spTgt spid="707591"/>
                                        </p:tgtEl>
                                        <p:attrNameLst>
                                          <p:attrName>ppt_x</p:attrName>
                                        </p:attrNameLst>
                                      </p:cBhvr>
                                      <p:tavLst>
                                        <p:tav tm="0">
                                          <p:val>
                                            <p:strVal val="#ppt_x"/>
                                          </p:val>
                                        </p:tav>
                                        <p:tav tm="100000">
                                          <p:val>
                                            <p:strVal val="#ppt_x"/>
                                          </p:val>
                                        </p:tav>
                                      </p:tavLst>
                                    </p:anim>
                                    <p:anim calcmode="lin" valueType="num">
                                      <p:cBhvr additive="base">
                                        <p:cTn id="8" dur="500" fill="hold"/>
                                        <p:tgtEl>
                                          <p:spTgt spid="7075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07593"/>
                                        </p:tgtEl>
                                        <p:attrNameLst>
                                          <p:attrName>style.visibility</p:attrName>
                                        </p:attrNameLst>
                                      </p:cBhvr>
                                      <p:to>
                                        <p:strVal val="visible"/>
                                      </p:to>
                                    </p:set>
                                    <p:animEffect transition="in" filter="blinds(horizontal)">
                                      <p:cBhvr>
                                        <p:cTn id="13" dur="500"/>
                                        <p:tgtEl>
                                          <p:spTgt spid="70759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07595"/>
                                        </p:tgtEl>
                                        <p:attrNameLst>
                                          <p:attrName>style.visibility</p:attrName>
                                        </p:attrNameLst>
                                      </p:cBhvr>
                                      <p:to>
                                        <p:strVal val="visible"/>
                                      </p:to>
                                    </p:set>
                                    <p:animEffect transition="in" filter="blinds(horizontal)">
                                      <p:cBhvr>
                                        <p:cTn id="16" dur="500"/>
                                        <p:tgtEl>
                                          <p:spTgt spid="70759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07597"/>
                                        </p:tgtEl>
                                        <p:attrNameLst>
                                          <p:attrName>style.visibility</p:attrName>
                                        </p:attrNameLst>
                                      </p:cBhvr>
                                      <p:to>
                                        <p:strVal val="visible"/>
                                      </p:to>
                                    </p:set>
                                    <p:animEffect transition="in" filter="blinds(horizontal)">
                                      <p:cBhvr>
                                        <p:cTn id="19" dur="500"/>
                                        <p:tgtEl>
                                          <p:spTgt spid="70759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07599"/>
                                        </p:tgtEl>
                                        <p:attrNameLst>
                                          <p:attrName>style.visibility</p:attrName>
                                        </p:attrNameLst>
                                      </p:cBhvr>
                                      <p:to>
                                        <p:strVal val="visible"/>
                                      </p:to>
                                    </p:set>
                                    <p:animEffect transition="in" filter="blinds(horizontal)">
                                      <p:cBhvr>
                                        <p:cTn id="22" dur="500"/>
                                        <p:tgtEl>
                                          <p:spTgt spid="70759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7601"/>
                                        </p:tgtEl>
                                        <p:attrNameLst>
                                          <p:attrName>style.visibility</p:attrName>
                                        </p:attrNameLst>
                                      </p:cBhvr>
                                      <p:to>
                                        <p:strVal val="visible"/>
                                      </p:to>
                                    </p:set>
                                    <p:animEffect transition="in" filter="blinds(horizontal)">
                                      <p:cBhvr>
                                        <p:cTn id="25" dur="500"/>
                                        <p:tgtEl>
                                          <p:spTgt spid="70760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07605"/>
                                        </p:tgtEl>
                                        <p:attrNameLst>
                                          <p:attrName>style.visibility</p:attrName>
                                        </p:attrNameLst>
                                      </p:cBhvr>
                                      <p:to>
                                        <p:strVal val="visible"/>
                                      </p:to>
                                    </p:set>
                                    <p:animEffect transition="in" filter="blinds(horizontal)">
                                      <p:cBhvr>
                                        <p:cTn id="30" dur="500"/>
                                        <p:tgtEl>
                                          <p:spTgt spid="70760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07604"/>
                                        </p:tgtEl>
                                        <p:attrNameLst>
                                          <p:attrName>style.visibility</p:attrName>
                                        </p:attrNameLst>
                                      </p:cBhvr>
                                      <p:to>
                                        <p:strVal val="visible"/>
                                      </p:to>
                                    </p:set>
                                    <p:animEffect transition="in" filter="blinds(horizontal)">
                                      <p:cBhvr>
                                        <p:cTn id="35" dur="500"/>
                                        <p:tgtEl>
                                          <p:spTgt spid="70760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07603"/>
                                        </p:tgtEl>
                                        <p:attrNameLst>
                                          <p:attrName>style.visibility</p:attrName>
                                        </p:attrNameLst>
                                      </p:cBhvr>
                                      <p:to>
                                        <p:strVal val="visible"/>
                                      </p:to>
                                    </p:set>
                                    <p:animEffect transition="in" filter="blinds(horizontal)">
                                      <p:cBhvr>
                                        <p:cTn id="40" dur="500"/>
                                        <p:tgtEl>
                                          <p:spTgt spid="70760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07602"/>
                                        </p:tgtEl>
                                        <p:attrNameLst>
                                          <p:attrName>style.visibility</p:attrName>
                                        </p:attrNameLst>
                                      </p:cBhvr>
                                      <p:to>
                                        <p:strVal val="visible"/>
                                      </p:to>
                                    </p:set>
                                    <p:animEffect transition="in" filter="blinds(horizontal)">
                                      <p:cBhvr>
                                        <p:cTn id="45" dur="500"/>
                                        <p:tgtEl>
                                          <p:spTgt spid="70760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07606"/>
                                        </p:tgtEl>
                                        <p:attrNameLst>
                                          <p:attrName>style.visibility</p:attrName>
                                        </p:attrNameLst>
                                      </p:cBhvr>
                                      <p:to>
                                        <p:strVal val="visible"/>
                                      </p:to>
                                    </p:set>
                                    <p:animEffect transition="in" filter="blinds(horizontal)">
                                      <p:cBhvr>
                                        <p:cTn id="50" dur="500"/>
                                        <p:tgtEl>
                                          <p:spTgt spid="70760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07607"/>
                                        </p:tgtEl>
                                        <p:attrNameLst>
                                          <p:attrName>style.visibility</p:attrName>
                                        </p:attrNameLst>
                                      </p:cBhvr>
                                      <p:to>
                                        <p:strVal val="visible"/>
                                      </p:to>
                                    </p:set>
                                    <p:animEffect transition="in" filter="blinds(horizontal)">
                                      <p:cBhvr>
                                        <p:cTn id="55" dur="500"/>
                                        <p:tgtEl>
                                          <p:spTgt spid="70760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07608"/>
                                        </p:tgtEl>
                                        <p:attrNameLst>
                                          <p:attrName>style.visibility</p:attrName>
                                        </p:attrNameLst>
                                      </p:cBhvr>
                                      <p:to>
                                        <p:strVal val="visible"/>
                                      </p:to>
                                    </p:set>
                                    <p:animEffect transition="in" filter="blinds(horizontal)">
                                      <p:cBhvr>
                                        <p:cTn id="60" dur="500"/>
                                        <p:tgtEl>
                                          <p:spTgt spid="7076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07609"/>
                                        </p:tgtEl>
                                        <p:attrNameLst>
                                          <p:attrName>style.visibility</p:attrName>
                                        </p:attrNameLst>
                                      </p:cBhvr>
                                      <p:to>
                                        <p:strVal val="visible"/>
                                      </p:to>
                                    </p:set>
                                    <p:animEffect transition="in" filter="blinds(horizontal)">
                                      <p:cBhvr>
                                        <p:cTn id="65" dur="500"/>
                                        <p:tgtEl>
                                          <p:spTgt spid="70760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07610"/>
                                        </p:tgtEl>
                                        <p:attrNameLst>
                                          <p:attrName>style.visibility</p:attrName>
                                        </p:attrNameLst>
                                      </p:cBhvr>
                                      <p:to>
                                        <p:strVal val="visible"/>
                                      </p:to>
                                    </p:set>
                                    <p:animEffect transition="in" filter="blinds(horizontal)">
                                      <p:cBhvr>
                                        <p:cTn id="70" dur="500"/>
                                        <p:tgtEl>
                                          <p:spTgt spid="70761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707614"/>
                                        </p:tgtEl>
                                        <p:attrNameLst>
                                          <p:attrName>style.visibility</p:attrName>
                                        </p:attrNameLst>
                                      </p:cBhvr>
                                      <p:to>
                                        <p:strVal val="visible"/>
                                      </p:to>
                                    </p:set>
                                    <p:animEffect transition="in" filter="wipe(up)">
                                      <p:cBhvr>
                                        <p:cTn id="75" dur="500"/>
                                        <p:tgtEl>
                                          <p:spTgt spid="7076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707615"/>
                                        </p:tgtEl>
                                        <p:attrNameLst>
                                          <p:attrName>style.visibility</p:attrName>
                                        </p:attrNameLst>
                                      </p:cBhvr>
                                      <p:to>
                                        <p:strVal val="visible"/>
                                      </p:to>
                                    </p:set>
                                    <p:animEffect transition="in" filter="wipe(up)">
                                      <p:cBhvr>
                                        <p:cTn id="80" dur="500"/>
                                        <p:tgtEl>
                                          <p:spTgt spid="7076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707616"/>
                                        </p:tgtEl>
                                        <p:attrNameLst>
                                          <p:attrName>style.visibility</p:attrName>
                                        </p:attrNameLst>
                                      </p:cBhvr>
                                      <p:to>
                                        <p:strVal val="visible"/>
                                      </p:to>
                                    </p:set>
                                    <p:animEffect transition="in" filter="wipe(up)">
                                      <p:cBhvr>
                                        <p:cTn id="85" dur="500"/>
                                        <p:tgtEl>
                                          <p:spTgt spid="7076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707617"/>
                                        </p:tgtEl>
                                        <p:attrNameLst>
                                          <p:attrName>style.visibility</p:attrName>
                                        </p:attrNameLst>
                                      </p:cBhvr>
                                      <p:to>
                                        <p:strVal val="visible"/>
                                      </p:to>
                                    </p:set>
                                    <p:animEffect transition="in" filter="wipe(up)">
                                      <p:cBhvr>
                                        <p:cTn id="90" dur="500"/>
                                        <p:tgtEl>
                                          <p:spTgt spid="70761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707618"/>
                                        </p:tgtEl>
                                        <p:attrNameLst>
                                          <p:attrName>style.visibility</p:attrName>
                                        </p:attrNameLst>
                                      </p:cBhvr>
                                      <p:to>
                                        <p:strVal val="visible"/>
                                      </p:to>
                                    </p:set>
                                    <p:animEffect transition="in" filter="wipe(up)">
                                      <p:cBhvr>
                                        <p:cTn id="95" dur="500"/>
                                        <p:tgtEl>
                                          <p:spTgt spid="707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91" grpId="0" bldLvl="0" animBg="1"/>
      <p:bldP spid="707593" grpId="0" bldLvl="0" animBg="1"/>
      <p:bldP spid="707595" grpId="0" bldLvl="0" animBg="1"/>
      <p:bldP spid="707597" grpId="0" bldLvl="0" animBg="1"/>
      <p:bldP spid="707599" grpId="0" bldLvl="0" animBg="1"/>
      <p:bldP spid="707601" grpId="0" bldLvl="0" animBg="1"/>
      <p:bldP spid="707602" grpId="0" bldLvl="0" animBg="1"/>
      <p:bldP spid="707603" grpId="0" bldLvl="0" animBg="1"/>
      <p:bldP spid="707604" grpId="0" bldLvl="0" animBg="1"/>
      <p:bldP spid="707605" grpId="0" bldLvl="0" animBg="1"/>
      <p:bldP spid="707606" grpId="0" bldLvl="0" animBg="1"/>
      <p:bldP spid="707607" grpId="0" bldLvl="0" animBg="1"/>
      <p:bldP spid="707608" grpId="0" bldLvl="0" animBg="1"/>
      <p:bldP spid="707609" grpId="0" bldLvl="0" animBg="1"/>
      <p:bldP spid="707610" grpId="0" bldLvl="0" animBg="1"/>
      <p:bldP spid="707614" grpId="0" bldLvl="0" animBg="1"/>
      <p:bldP spid="707615" grpId="0" bldLvl="0" animBg="1"/>
      <p:bldP spid="707616" grpId="0" bldLvl="0" animBg="1"/>
      <p:bldP spid="707617" grpId="0" bldLvl="0" animBg="1"/>
      <p:bldP spid="707618" grpId="0" bldLvl="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53975" y="182245"/>
            <a:ext cx="9036050" cy="6492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p>
            <a:pPr>
              <a:defRPr/>
            </a:pPr>
            <a:r>
              <a:rPr kumimoji="1" lang="en-US" altLang="zh-CN" sz="2800" b="1" dirty="0">
                <a:solidFill>
                  <a:schemeClr val="tx1"/>
                </a:solidFill>
                <a:latin typeface="Times New Roman" panose="02020603050405020304" pitchFamily="18" charset="0"/>
              </a:rPr>
              <a:t>void </a:t>
            </a:r>
            <a:r>
              <a:rPr kumimoji="1" lang="en-US" altLang="zh-CN" sz="2800" b="1" dirty="0" err="1">
                <a:solidFill>
                  <a:schemeClr val="tx1"/>
                </a:solidFill>
                <a:latin typeface="Times New Roman" panose="02020603050405020304" pitchFamily="18" charset="0"/>
              </a:rPr>
              <a:t>MatrixChain</a:t>
            </a:r>
            <a:r>
              <a:rPr kumimoji="1" lang="en-US" altLang="zh-CN" sz="2800" b="1" dirty="0">
                <a:solidFill>
                  <a:schemeClr val="tx1"/>
                </a:solidFill>
                <a:latin typeface="Times New Roman" panose="02020603050405020304" pitchFamily="18" charset="0"/>
              </a:rPr>
              <a:t>(</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n</a:t>
            </a:r>
            <a:r>
              <a:rPr kumimoji="1" lang="zh-CN" altLang="en-US" sz="2800" b="1" dirty="0">
                <a:solidFill>
                  <a:schemeClr val="tx1"/>
                </a:solidFill>
                <a:latin typeface="Times New Roman" panose="02020603050405020304" pitchFamily="18" charset="0"/>
              </a:rPr>
              <a:t>，</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*m</a:t>
            </a:r>
            <a:r>
              <a:rPr kumimoji="1" lang="zh-CN" altLang="en-US" sz="2800" b="1" dirty="0">
                <a:solidFill>
                  <a:schemeClr val="tx1"/>
                </a:solidFill>
                <a:latin typeface="Times New Roman" panose="02020603050405020304" pitchFamily="18" charset="0"/>
              </a:rPr>
              <a:t>，</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**s,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*p)</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i = 1; i &lt;= n; i++) m[i][i] = 0;</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r = 2; r &lt;= n; r++)</a:t>
            </a:r>
            <a:r>
              <a:rPr lang="en-US" altLang="zh-CN" sz="2800" b="1" dirty="0">
                <a:solidFill>
                  <a:schemeClr val="tx1"/>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 </a:t>
            </a:r>
            <a:r>
              <a:rPr lang="en-US" altLang="zh-CN" sz="2800" b="1" dirty="0">
                <a:solidFill>
                  <a:srgbClr val="CC0099"/>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800" b="1" dirty="0">
                <a:solidFill>
                  <a:srgbClr val="CC0099"/>
                </a:solidFill>
                <a:effectLst>
                  <a:outerShdw blurRad="38100" dist="38100" dir="2700000" algn="tl">
                    <a:srgbClr val="C0C0C0"/>
                  </a:outerShdw>
                </a:effectLst>
                <a:latin typeface="宋体" panose="02010600030101010101" pitchFamily="2" charset="-122"/>
                <a:ea typeface="宋体" panose="02010600030101010101" pitchFamily="2" charset="-122"/>
              </a:rPr>
              <a:t>计算第</a:t>
            </a:r>
            <a:r>
              <a:rPr lang="en-US" altLang="zh-CN" sz="2800" b="1" i="1" dirty="0">
                <a:solidFill>
                  <a:srgbClr val="CC0099"/>
                </a:solidFill>
                <a:effectLst>
                  <a:outerShdw blurRad="38100" dist="38100" dir="2700000" algn="tl">
                    <a:srgbClr val="C0C0C0"/>
                  </a:outerShdw>
                </a:effectLst>
                <a:latin typeface="宋体" panose="02010600030101010101" pitchFamily="2" charset="-122"/>
                <a:ea typeface="宋体" panose="02010600030101010101" pitchFamily="2" charset="-122"/>
              </a:rPr>
              <a:t>r</a:t>
            </a:r>
            <a:r>
              <a:rPr lang="zh-CN" altLang="en-US" sz="2800" b="1" dirty="0">
                <a:solidFill>
                  <a:srgbClr val="CC0099"/>
                </a:solidFill>
                <a:effectLst>
                  <a:outerShdw blurRad="38100" dist="38100" dir="2700000" algn="tl">
                    <a:srgbClr val="C0C0C0"/>
                  </a:outerShdw>
                </a:effectLst>
                <a:latin typeface="宋体" panose="02010600030101010101" pitchFamily="2" charset="-122"/>
                <a:ea typeface="宋体" panose="02010600030101010101" pitchFamily="2" charset="-122"/>
              </a:rPr>
              <a:t>对角线 *</a:t>
            </a:r>
            <a:r>
              <a:rPr lang="en-US" altLang="zh-CN" sz="2800" b="1" dirty="0">
                <a:solidFill>
                  <a:srgbClr val="CC0099"/>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800" b="1" dirty="0">
              <a:solidFill>
                <a:srgbClr val="CC0099"/>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i = 1; i &lt;= n - r+1; i++)</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j=i+r-1;</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m[i][j] = m[i+1][j]+ p[i-1]*p[i]*p[j];</a:t>
            </a:r>
            <a:r>
              <a:rPr lang="zh-CN" altLang="en-US" sz="2800"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a:t>
            </a:r>
            <a:r>
              <a:rPr lang="zh-CN" altLang="en-US" sz="2400" b="1" dirty="0">
                <a:solidFill>
                  <a:schemeClr val="tx1"/>
                </a:solidFill>
                <a:latin typeface="Times New Roman" panose="02020603050405020304" pitchFamily="18" charset="0"/>
              </a:rPr>
              <a:t>将链</a:t>
            </a:r>
            <a:r>
              <a:rPr lang="en-US" altLang="zh-CN" sz="2400" b="1" dirty="0" err="1">
                <a:solidFill>
                  <a:schemeClr val="tx1"/>
                </a:solidFill>
                <a:latin typeface="Times New Roman" panose="02020603050405020304" pitchFamily="18" charset="0"/>
              </a:rPr>
              <a:t>ij</a:t>
            </a:r>
            <a:r>
              <a:rPr lang="zh-CN" altLang="en-US" sz="2400" b="1" dirty="0">
                <a:solidFill>
                  <a:schemeClr val="tx1"/>
                </a:solidFill>
                <a:latin typeface="Times New Roman" panose="02020603050405020304" pitchFamily="18" charset="0"/>
              </a:rPr>
              <a:t>划分为</a:t>
            </a:r>
            <a:r>
              <a:rPr lang="en-US" altLang="zh-CN" sz="2400" b="1" dirty="0">
                <a:solidFill>
                  <a:schemeClr val="tx1"/>
                </a:solidFill>
                <a:latin typeface="Times New Roman" panose="02020603050405020304" pitchFamily="18" charset="0"/>
              </a:rPr>
              <a:t>A(i)*(A[i+1:j]) </a:t>
            </a:r>
            <a:endParaRPr kumimoji="1" lang="en-US" altLang="zh-CN" sz="24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s[i][j] = i;</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k = i+1; k &lt; j; k++)</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将链</a:t>
            </a:r>
            <a:r>
              <a:rPr lang="en-US" altLang="zh-CN" sz="2800" b="1" dirty="0" err="1">
                <a:solidFill>
                  <a:schemeClr val="tx1"/>
                </a:solidFill>
                <a:latin typeface="Times New Roman" panose="02020603050405020304" pitchFamily="18" charset="0"/>
              </a:rPr>
              <a:t>ij</a:t>
            </a:r>
            <a:r>
              <a:rPr lang="zh-CN" altLang="en-US" sz="2800" b="1" dirty="0">
                <a:solidFill>
                  <a:schemeClr val="tx1"/>
                </a:solidFill>
                <a:latin typeface="Times New Roman" panose="02020603050405020304" pitchFamily="18" charset="0"/>
              </a:rPr>
              <a:t>划分为</a:t>
            </a:r>
            <a:r>
              <a:rPr lang="en-US" altLang="zh-CN" sz="2800" b="1" dirty="0">
                <a:solidFill>
                  <a:schemeClr val="tx1"/>
                </a:solidFill>
                <a:latin typeface="Times New Roman" panose="02020603050405020304" pitchFamily="18" charset="0"/>
              </a:rPr>
              <a:t>( A[</a:t>
            </a:r>
            <a:r>
              <a:rPr lang="en-US" altLang="zh-CN" sz="2800" b="1" dirty="0" err="1">
                <a:solidFill>
                  <a:schemeClr val="tx1"/>
                </a:solidFill>
                <a:latin typeface="Times New Roman" panose="02020603050405020304" pitchFamily="18" charset="0"/>
              </a:rPr>
              <a:t>i:k</a:t>
            </a:r>
            <a:r>
              <a:rPr lang="en-US" altLang="zh-CN" sz="2800" b="1" dirty="0">
                <a:solidFill>
                  <a:schemeClr val="tx1"/>
                </a:solidFill>
                <a:latin typeface="Times New Roman" panose="02020603050405020304" pitchFamily="18" charset="0"/>
              </a:rPr>
              <a:t>] )* (A[k+1:j])</a:t>
            </a:r>
            <a:r>
              <a:rPr lang="en-US" altLang="zh-CN" sz="2800" dirty="0">
                <a:solidFill>
                  <a:schemeClr val="tx1"/>
                </a:solidFill>
                <a:latin typeface="Times New Roman" panose="02020603050405020304" pitchFamily="18" charset="0"/>
              </a:rPr>
              <a:t>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t = m[i][k] + m[k+1][j] + p[i-1]*p[k]*p[j];</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if (t &lt; m[i][j])   {   m[i][j] = t;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linds(horizontal)">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blinds(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linds(horizontal)">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blinds(horizontal)">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blinds(horizontal)">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blinds(horizontal)">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blinds(horizontal)">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blinds(horizontal)">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blinds(horizontal)">
                                      <p:cBhvr>
                                        <p:cTn id="73" dur="5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blinds(horizontal)">
                                      <p:cBhvr>
                                        <p:cTn id="78" dur="500"/>
                                        <p:tgtEl>
                                          <p:spTgt spid="3">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blinds(horizontal)">
                                      <p:cBhvr>
                                        <p:cTn id="8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0955" y="27305"/>
            <a:ext cx="9136380" cy="65544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defRPr/>
            </a:pPr>
            <a:r>
              <a:rPr kumimoji="1" lang="en-US" altLang="zh-CN" sz="2800" b="1" dirty="0">
                <a:solidFill>
                  <a:schemeClr val="tx1"/>
                </a:solidFill>
                <a:latin typeface="Times New Roman" panose="02020603050405020304" pitchFamily="18" charset="0"/>
              </a:rPr>
              <a:t>void </a:t>
            </a:r>
            <a:r>
              <a:rPr kumimoji="1" lang="en-US" altLang="zh-CN" sz="2800" b="1" dirty="0" err="1">
                <a:solidFill>
                  <a:schemeClr val="tx1"/>
                </a:solidFill>
                <a:latin typeface="Times New Roman" panose="02020603050405020304" pitchFamily="18" charset="0"/>
              </a:rPr>
              <a:t>MatrixChain</a:t>
            </a:r>
            <a:r>
              <a:rPr kumimoji="1" lang="en-US" altLang="zh-CN" sz="2800" b="1" dirty="0">
                <a:solidFill>
                  <a:schemeClr val="tx1"/>
                </a:solidFill>
                <a:latin typeface="Times New Roman" panose="02020603050405020304" pitchFamily="18" charset="0"/>
              </a:rPr>
              <a:t>(</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n</a:t>
            </a:r>
            <a:r>
              <a:rPr kumimoji="1" lang="zh-CN" altLang="en-US" sz="2800" b="1" dirty="0">
                <a:solidFill>
                  <a:schemeClr val="tx1"/>
                </a:solidFill>
                <a:latin typeface="Times New Roman" panose="02020603050405020304" pitchFamily="18" charset="0"/>
              </a:rPr>
              <a:t>，</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*m</a:t>
            </a:r>
            <a:r>
              <a:rPr kumimoji="1" lang="zh-CN" altLang="en-US" sz="2800" b="1" dirty="0">
                <a:solidFill>
                  <a:schemeClr val="tx1"/>
                </a:solidFill>
                <a:latin typeface="Times New Roman" panose="02020603050405020304" pitchFamily="18" charset="0"/>
              </a:rPr>
              <a:t>，</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**s,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*p)</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i = 1; i &lt;= n; i++) m[i][i] = 0;</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r = 2; r &lt;= n; r++)</a:t>
            </a:r>
            <a:r>
              <a:rPr lang="en-US" altLang="zh-CN" sz="2800" b="1" dirty="0">
                <a:solidFill>
                  <a:srgbClr val="CC0099"/>
                </a:solidFill>
                <a:effectLst/>
                <a:latin typeface="Times New Roman" panose="02020603050405020304" pitchFamily="18" charset="0"/>
                <a:ea typeface="华文行楷" panose="02010800040101010101" pitchFamily="2" charset="-122"/>
              </a:rPr>
              <a:t> </a:t>
            </a:r>
            <a:r>
              <a:rPr lang="en-US" altLang="zh-CN" sz="2800" b="1" dirty="0">
                <a:solidFill>
                  <a:srgbClr val="CC0099"/>
                </a:solidFill>
                <a:effectLst/>
                <a:latin typeface="Times New Roman" panose="02020603050405020304" pitchFamily="18" charset="0"/>
                <a:ea typeface="宋体" panose="02010600030101010101" pitchFamily="2" charset="-122"/>
              </a:rPr>
              <a:t>/* </a:t>
            </a:r>
            <a:r>
              <a:rPr lang="zh-CN" altLang="en-US" sz="2800" b="1" dirty="0">
                <a:solidFill>
                  <a:srgbClr val="CC0099"/>
                </a:solidFill>
                <a:effectLst/>
                <a:latin typeface="Times New Roman" panose="02020603050405020304" pitchFamily="18" charset="0"/>
                <a:ea typeface="宋体" panose="02010600030101010101" pitchFamily="2" charset="-122"/>
              </a:rPr>
              <a:t>计算第</a:t>
            </a:r>
            <a:r>
              <a:rPr lang="en-US" altLang="zh-CN" sz="2800" b="1" i="1" dirty="0">
                <a:solidFill>
                  <a:srgbClr val="CC0099"/>
                </a:solidFill>
                <a:effectLst/>
                <a:latin typeface="Times New Roman" panose="02020603050405020304" pitchFamily="18" charset="0"/>
                <a:ea typeface="宋体" panose="02010600030101010101" pitchFamily="2" charset="-122"/>
              </a:rPr>
              <a:t>r</a:t>
            </a:r>
            <a:r>
              <a:rPr lang="zh-CN" altLang="en-US" sz="2800" b="1" dirty="0">
                <a:solidFill>
                  <a:srgbClr val="CC0099"/>
                </a:solidFill>
                <a:effectLst/>
                <a:latin typeface="Times New Roman" panose="02020603050405020304" pitchFamily="18" charset="0"/>
                <a:ea typeface="宋体" panose="02010600030101010101" pitchFamily="2" charset="-122"/>
              </a:rPr>
              <a:t>对角线 *</a:t>
            </a:r>
            <a:r>
              <a:rPr lang="en-US" altLang="zh-CN" sz="2800" b="1" dirty="0">
                <a:solidFill>
                  <a:srgbClr val="CC0099"/>
                </a:solidFill>
                <a:effectLst/>
                <a:latin typeface="Times New Roman" panose="02020603050405020304" pitchFamily="18" charset="0"/>
                <a:ea typeface="宋体" panose="02010600030101010101" pitchFamily="2" charset="-122"/>
              </a:rPr>
              <a:t>/</a:t>
            </a:r>
            <a:endParaRPr lang="en-US" altLang="zh-CN" sz="2800" b="1" dirty="0">
              <a:solidFill>
                <a:srgbClr val="CC0099"/>
              </a:solidFill>
              <a:effectLst/>
              <a:latin typeface="Times New Roman" panose="02020603050405020304" pitchFamily="18" charset="0"/>
              <a:ea typeface="宋体" panose="02010600030101010101" pitchFamily="2" charset="-122"/>
            </a:endParaRPr>
          </a:p>
          <a:p>
            <a:pPr>
              <a:defRPr/>
            </a:pPr>
            <a:r>
              <a:rPr kumimoji="1" lang="en-US" altLang="zh-CN" sz="2800" b="1" dirty="0">
                <a:solidFill>
                  <a:schemeClr val="tx1"/>
                </a:solidFill>
                <a:latin typeface="Times New Roman" panose="02020603050405020304" pitchFamily="18" charset="0"/>
                <a:ea typeface="宋体" panose="02010600030101010101" pitchFamily="2" charset="-122"/>
              </a:rPr>
              <a:t>    for (</a:t>
            </a:r>
            <a:r>
              <a:rPr kumimoji="1" lang="en-US" altLang="zh-CN" sz="2800" b="1" dirty="0" err="1">
                <a:solidFill>
                  <a:schemeClr val="tx1"/>
                </a:solidFill>
                <a:latin typeface="Times New Roman" panose="02020603050405020304" pitchFamily="18" charset="0"/>
                <a:ea typeface="宋体" panose="02010600030101010101" pitchFamily="2" charset="-122"/>
              </a:rPr>
              <a:t>int</a:t>
            </a:r>
            <a:r>
              <a:rPr kumimoji="1" lang="en-US" altLang="zh-CN" sz="2800" b="1" dirty="0">
                <a:solidFill>
                  <a:schemeClr val="tx1"/>
                </a:solidFill>
                <a:latin typeface="Times New Roman" panose="02020603050405020304" pitchFamily="18" charset="0"/>
                <a:ea typeface="宋体" panose="02010600030101010101" pitchFamily="2" charset="-122"/>
              </a:rPr>
              <a:t> i = 1; i &lt;= n - r+1; i++)</a:t>
            </a:r>
            <a:endParaRPr kumimoji="1" lang="en-US" altLang="zh-CN" sz="2800" b="1" dirty="0">
              <a:solidFill>
                <a:schemeClr val="tx1"/>
              </a:solidFill>
              <a:latin typeface="Times New Roman" panose="02020603050405020304" pitchFamily="18" charset="0"/>
              <a:ea typeface="宋体" panose="02010600030101010101" pitchFamily="2" charset="-122"/>
            </a:endParaRPr>
          </a:p>
          <a:p>
            <a:pPr>
              <a:defRPr/>
            </a:pPr>
            <a:r>
              <a:rPr kumimoji="1" lang="en-US" altLang="zh-CN" sz="2800" b="1" dirty="0">
                <a:solidFill>
                  <a:schemeClr val="tx1"/>
                </a:solidFill>
                <a:latin typeface="Times New Roman" panose="02020603050405020304" pitchFamily="18" charset="0"/>
              </a:rPr>
              <a:t>    {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j=i+r-1;</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m[i][j] = m[i+1][j]+ p[i-1]*p[i]*p[j];</a:t>
            </a:r>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将链</a:t>
            </a:r>
            <a:r>
              <a:rPr lang="en-US" altLang="zh-CN" sz="2800" b="1" dirty="0" err="1">
                <a:solidFill>
                  <a:schemeClr val="tx1"/>
                </a:solidFill>
                <a:latin typeface="Times New Roman" panose="02020603050405020304" pitchFamily="18" charset="0"/>
              </a:rPr>
              <a:t>ij</a:t>
            </a:r>
            <a:r>
              <a:rPr lang="zh-CN" altLang="en-US" sz="2800" b="1" dirty="0">
                <a:solidFill>
                  <a:schemeClr val="tx1"/>
                </a:solidFill>
                <a:latin typeface="Times New Roman" panose="02020603050405020304" pitchFamily="18" charset="0"/>
              </a:rPr>
              <a:t>划分为</a:t>
            </a:r>
            <a:r>
              <a:rPr lang="en-US" altLang="zh-CN" sz="2800" b="1" dirty="0">
                <a:solidFill>
                  <a:schemeClr val="tx1"/>
                </a:solidFill>
                <a:latin typeface="Times New Roman" panose="02020603050405020304" pitchFamily="18" charset="0"/>
              </a:rPr>
              <a:t>A(i)*(A[i+1:j])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s[i][j] = i;</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for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k = i+1; k &lt; j; k++)</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将链</a:t>
            </a:r>
            <a:r>
              <a:rPr lang="en-US" altLang="zh-CN" sz="2800" b="1" dirty="0" err="1">
                <a:solidFill>
                  <a:schemeClr val="tx1"/>
                </a:solidFill>
                <a:latin typeface="Times New Roman" panose="02020603050405020304" pitchFamily="18" charset="0"/>
              </a:rPr>
              <a:t>ij</a:t>
            </a:r>
            <a:r>
              <a:rPr lang="zh-CN" altLang="en-US" sz="2800" b="1" dirty="0">
                <a:solidFill>
                  <a:schemeClr val="tx1"/>
                </a:solidFill>
                <a:latin typeface="Times New Roman" panose="02020603050405020304" pitchFamily="18" charset="0"/>
              </a:rPr>
              <a:t>划分为</a:t>
            </a:r>
            <a:r>
              <a:rPr lang="en-US" altLang="zh-CN" sz="2800" b="1" dirty="0">
                <a:solidFill>
                  <a:schemeClr val="tx1"/>
                </a:solidFill>
                <a:latin typeface="Times New Roman" panose="02020603050405020304" pitchFamily="18" charset="0"/>
              </a:rPr>
              <a:t>( A[</a:t>
            </a:r>
            <a:r>
              <a:rPr lang="en-US" altLang="zh-CN" sz="2800" b="1" dirty="0" err="1">
                <a:solidFill>
                  <a:schemeClr val="tx1"/>
                </a:solidFill>
                <a:latin typeface="Times New Roman" panose="02020603050405020304" pitchFamily="18" charset="0"/>
              </a:rPr>
              <a:t>i:k</a:t>
            </a:r>
            <a:r>
              <a:rPr lang="en-US" altLang="zh-CN" sz="2800" b="1" dirty="0">
                <a:solidFill>
                  <a:schemeClr val="tx1"/>
                </a:solidFill>
                <a:latin typeface="Times New Roman" panose="02020603050405020304" pitchFamily="18" charset="0"/>
              </a:rPr>
              <a:t>] )* (A[k+1:j])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a:t>
            </a:r>
            <a:r>
              <a:rPr kumimoji="1" lang="en-US" altLang="zh-CN" sz="2800" b="1" dirty="0" err="1">
                <a:solidFill>
                  <a:schemeClr val="tx1"/>
                </a:solidFill>
                <a:latin typeface="Times New Roman" panose="02020603050405020304" pitchFamily="18" charset="0"/>
              </a:rPr>
              <a:t>int</a:t>
            </a:r>
            <a:r>
              <a:rPr kumimoji="1" lang="en-US" altLang="zh-CN" sz="2800" b="1" dirty="0">
                <a:solidFill>
                  <a:schemeClr val="tx1"/>
                </a:solidFill>
                <a:latin typeface="Times New Roman" panose="02020603050405020304" pitchFamily="18" charset="0"/>
              </a:rPr>
              <a:t> t = m[i][k] + m[k+1][j] + p[i-1]*p[k]*p[j];</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if (t &lt; m[i][j]) { m[i][j] = t; s[i][j] = k;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     } </a:t>
            </a:r>
            <a:endParaRPr kumimoji="1" lang="en-US" altLang="zh-CN" sz="2800" b="1" dirty="0">
              <a:solidFill>
                <a:schemeClr val="tx1"/>
              </a:solidFill>
              <a:latin typeface="Times New Roman" panose="02020603050405020304" pitchFamily="18" charset="0"/>
            </a:endParaRPr>
          </a:p>
          <a:p>
            <a:pPr>
              <a:defRPr/>
            </a:pPr>
            <a:r>
              <a:rPr kumimoji="1" lang="en-US" altLang="zh-CN" sz="2800" b="1" dirty="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4" name="Text Box 8"/>
          <p:cNvSpPr txBox="1">
            <a:spLocks noChangeArrowheads="1"/>
          </p:cNvSpPr>
          <p:nvPr/>
        </p:nvSpPr>
        <p:spPr bwMode="auto">
          <a:xfrm>
            <a:off x="4818063" y="2074863"/>
            <a:ext cx="4181475" cy="157003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a:solidFill>
                  <a:srgbClr val="FF0000"/>
                </a:solidFill>
                <a:effectLst>
                  <a:outerShdw blurRad="38100" dist="38100" dir="2700000" algn="tl">
                    <a:srgbClr val="000000"/>
                  </a:outerShdw>
                </a:effectLst>
                <a:latin typeface="Times New Roman" panose="02020603050405020304" pitchFamily="18" charset="0"/>
              </a:rPr>
              <a:t>S[</a:t>
            </a:r>
            <a:r>
              <a:rPr lang="en-US" altLang="zh-CN" sz="3200" b="1" i="1" dirty="0" err="1">
                <a:solidFill>
                  <a:srgbClr val="FF0000"/>
                </a:solidFill>
                <a:effectLst>
                  <a:outerShdw blurRad="38100" dist="38100" dir="2700000" algn="tl">
                    <a:srgbClr val="000000"/>
                  </a:outerShdw>
                </a:effectLst>
                <a:latin typeface="Times New Roman" panose="02020603050405020304" pitchFamily="18" charset="0"/>
              </a:rPr>
              <a:t>i,j</a:t>
            </a:r>
            <a:r>
              <a:rPr lang="en-US" altLang="zh-CN" sz="3200" b="1" i="1" dirty="0">
                <a:solidFill>
                  <a:srgbClr val="FF0000"/>
                </a:solidFill>
                <a:effectLst>
                  <a:outerShdw blurRad="38100" dist="38100" dir="2700000" algn="tl">
                    <a:srgbClr val="000000"/>
                  </a:outerShdw>
                </a:effectLst>
                <a:latin typeface="Times New Roman" panose="02020603050405020304" pitchFamily="18" charset="0"/>
              </a:rPr>
              <a:t>]</a:t>
            </a:r>
            <a:r>
              <a:rPr lang="zh-CN" altLang="en-US" sz="3200" b="1" dirty="0">
                <a:solidFill>
                  <a:srgbClr val="FF0000"/>
                </a:solidFill>
                <a:effectLst>
                  <a:outerShdw blurRad="38100" dist="38100" dir="2700000" algn="tl">
                    <a:srgbClr val="000000"/>
                  </a:outerShdw>
                </a:effectLst>
                <a:latin typeface="华文行楷" panose="02010800040101010101" pitchFamily="2" charset="-122"/>
              </a:rPr>
              <a:t>记录</a:t>
            </a:r>
            <a:r>
              <a:rPr lang="en-US" altLang="zh-CN" sz="3200" b="1" i="1" dirty="0">
                <a:solidFill>
                  <a:srgbClr val="FF0000"/>
                </a:solidFill>
                <a:effectLst>
                  <a:outerShdw blurRad="38100" dist="38100" dir="2700000" algn="tl">
                    <a:srgbClr val="000000"/>
                  </a:outerShdw>
                </a:effectLst>
                <a:latin typeface="Times New Roman" panose="02020603050405020304" pitchFamily="18" charset="0"/>
              </a:rPr>
              <a:t>A</a:t>
            </a:r>
            <a:r>
              <a:rPr lang="en-US" altLang="zh-CN" sz="3200" b="1" i="1" baseline="-25000" dirty="0">
                <a:solidFill>
                  <a:srgbClr val="FF0000"/>
                </a:solidFill>
                <a:effectLst>
                  <a:outerShdw blurRad="38100" dist="38100" dir="2700000" algn="tl">
                    <a:srgbClr val="000000"/>
                  </a:outerShdw>
                </a:effectLst>
                <a:latin typeface="Times New Roman" panose="02020603050405020304" pitchFamily="18" charset="0"/>
              </a:rPr>
              <a:t>i</a:t>
            </a:r>
            <a:r>
              <a:rPr lang="en-US" altLang="zh-CN" sz="3200" b="1" i="1" dirty="0">
                <a:solidFill>
                  <a:srgbClr val="FF0000"/>
                </a:solidFill>
                <a:effectLst>
                  <a:outerShdw blurRad="38100" dist="38100" dir="2700000" algn="tl">
                    <a:srgbClr val="000000"/>
                  </a:outerShdw>
                </a:effectLst>
                <a:latin typeface="Times New Roman" panose="02020603050405020304" pitchFamily="18" charset="0"/>
              </a:rPr>
              <a:t>A</a:t>
            </a:r>
            <a:r>
              <a:rPr lang="en-US" altLang="zh-CN" sz="3200" b="1" i="1" baseline="-25000" dirty="0">
                <a:solidFill>
                  <a:srgbClr val="FF0000"/>
                </a:solidFill>
                <a:effectLst>
                  <a:outerShdw blurRad="38100" dist="38100" dir="2700000" algn="tl">
                    <a:srgbClr val="000000"/>
                  </a:outerShdw>
                </a:effectLst>
                <a:latin typeface="Times New Roman" panose="02020603050405020304" pitchFamily="18" charset="0"/>
              </a:rPr>
              <a:t>i+1</a:t>
            </a:r>
            <a:r>
              <a:rPr lang="en-US" altLang="zh-CN" sz="3200" b="1" i="1" dirty="0">
                <a:solidFill>
                  <a:srgbClr val="FF0000"/>
                </a:solidFill>
                <a:effectLst>
                  <a:outerShdw blurRad="38100" dist="38100" dir="2700000" algn="tl">
                    <a:srgbClr val="000000"/>
                  </a:outerShdw>
                </a:effectLst>
                <a:latin typeface="Times New Roman" panose="02020603050405020304" pitchFamily="18" charset="0"/>
              </a:rPr>
              <a:t>…</a:t>
            </a:r>
            <a:r>
              <a:rPr lang="en-US" altLang="zh-CN" sz="3200" b="1" i="1" dirty="0" err="1">
                <a:solidFill>
                  <a:srgbClr val="FF0000"/>
                </a:solidFill>
                <a:effectLst>
                  <a:outerShdw blurRad="38100" dist="38100" dir="2700000" algn="tl">
                    <a:srgbClr val="000000"/>
                  </a:outerShdw>
                </a:effectLst>
                <a:latin typeface="Times New Roman" panose="02020603050405020304" pitchFamily="18" charset="0"/>
              </a:rPr>
              <a:t>A</a:t>
            </a:r>
            <a:r>
              <a:rPr lang="en-US" altLang="zh-CN" sz="3200" b="1" i="1" baseline="-25000" dirty="0" err="1">
                <a:solidFill>
                  <a:srgbClr val="FF0000"/>
                </a:solidFill>
                <a:effectLst>
                  <a:outerShdw blurRad="38100" dist="38100" dir="2700000" algn="tl">
                    <a:srgbClr val="000000"/>
                  </a:outerShdw>
                </a:effectLst>
                <a:latin typeface="Times New Roman" panose="02020603050405020304" pitchFamily="18" charset="0"/>
              </a:rPr>
              <a:t>j</a:t>
            </a:r>
            <a:r>
              <a:rPr lang="zh-CN" altLang="en-US" sz="3200" b="1" dirty="0">
                <a:solidFill>
                  <a:srgbClr val="FF0000"/>
                </a:solidFill>
                <a:effectLst>
                  <a:outerShdw blurRad="38100" dist="38100" dir="2700000" algn="tl">
                    <a:srgbClr val="000000"/>
                  </a:outerShdw>
                </a:effectLst>
                <a:latin typeface="华文行楷" panose="02010800040101010101" pitchFamily="2" charset="-122"/>
              </a:rPr>
              <a:t>的</a:t>
            </a:r>
            <a:endParaRPr lang="zh-CN" altLang="en-US" sz="3200" b="1" dirty="0">
              <a:solidFill>
                <a:srgbClr val="FF0000"/>
              </a:solidFill>
              <a:effectLst>
                <a:outerShdw blurRad="38100" dist="38100" dir="2700000" algn="tl">
                  <a:srgbClr val="000000"/>
                </a:outerShdw>
              </a:effectLst>
              <a:latin typeface="华文行楷" panose="02010800040101010101" pitchFamily="2" charset="-122"/>
            </a:endParaRPr>
          </a:p>
          <a:p>
            <a:pPr>
              <a:defRPr/>
            </a:pPr>
            <a:r>
              <a:rPr lang="zh-CN" altLang="en-US" sz="3200" b="1" dirty="0">
                <a:solidFill>
                  <a:srgbClr val="FF0000"/>
                </a:solidFill>
                <a:effectLst>
                  <a:outerShdw blurRad="38100" dist="38100" dir="2700000" algn="tl">
                    <a:srgbClr val="000000"/>
                  </a:outerShdw>
                </a:effectLst>
                <a:latin typeface="华文行楷" panose="02010800040101010101" pitchFamily="2" charset="-122"/>
              </a:rPr>
              <a:t>最优划分处在</a:t>
            </a:r>
            <a:r>
              <a:rPr lang="en-US" altLang="zh-CN" sz="3200" b="1" i="1" dirty="0" err="1">
                <a:solidFill>
                  <a:srgbClr val="FF0000"/>
                </a:solidFill>
                <a:effectLst>
                  <a:outerShdw blurRad="38100" dist="38100" dir="2700000" algn="tl">
                    <a:srgbClr val="000000"/>
                  </a:outerShdw>
                </a:effectLst>
                <a:latin typeface="Times New Roman" panose="02020603050405020304" pitchFamily="18" charset="0"/>
              </a:rPr>
              <a:t>A</a:t>
            </a:r>
            <a:r>
              <a:rPr lang="en-US" altLang="zh-CN" sz="3200" b="1" i="1" baseline="-25000" dirty="0" err="1">
                <a:solidFill>
                  <a:srgbClr val="FF0000"/>
                </a:solidFill>
                <a:effectLst>
                  <a:outerShdw blurRad="38100" dist="38100" dir="2700000" algn="tl">
                    <a:srgbClr val="000000"/>
                  </a:outerShdw>
                </a:effectLst>
                <a:latin typeface="Times New Roman" panose="02020603050405020304" pitchFamily="18" charset="0"/>
              </a:rPr>
              <a:t>k</a:t>
            </a:r>
            <a:r>
              <a:rPr lang="zh-CN" altLang="en-US" sz="3200" b="1" dirty="0">
                <a:solidFill>
                  <a:srgbClr val="FF0000"/>
                </a:solidFill>
                <a:effectLst>
                  <a:outerShdw blurRad="38100" dist="38100" dir="2700000" algn="tl">
                    <a:srgbClr val="000000"/>
                  </a:outerShdw>
                </a:effectLst>
                <a:latin typeface="华文行楷" panose="02010800040101010101" pitchFamily="2" charset="-122"/>
              </a:rPr>
              <a:t>与</a:t>
            </a:r>
            <a:r>
              <a:rPr lang="en-US" altLang="zh-CN" sz="3200" b="1" i="1" dirty="0">
                <a:solidFill>
                  <a:srgbClr val="FF0000"/>
                </a:solidFill>
                <a:effectLst>
                  <a:outerShdw blurRad="38100" dist="38100" dir="2700000" algn="tl">
                    <a:srgbClr val="000000"/>
                  </a:outerShdw>
                </a:effectLst>
                <a:latin typeface="Times New Roman" panose="02020603050405020304" pitchFamily="18" charset="0"/>
              </a:rPr>
              <a:t>A</a:t>
            </a:r>
            <a:r>
              <a:rPr lang="en-US" altLang="zh-CN" sz="3200" b="1" i="1" baseline="-25000" dirty="0">
                <a:solidFill>
                  <a:srgbClr val="FF0000"/>
                </a:solidFill>
                <a:effectLst>
                  <a:outerShdw blurRad="38100" dist="38100" dir="2700000" algn="tl">
                    <a:srgbClr val="000000"/>
                  </a:outerShdw>
                </a:effectLst>
                <a:latin typeface="Times New Roman" panose="02020603050405020304" pitchFamily="18" charset="0"/>
              </a:rPr>
              <a:t>k+1</a:t>
            </a:r>
            <a:endParaRPr lang="en-US" altLang="zh-CN" sz="3200" b="1" i="1" baseline="-25000" dirty="0">
              <a:solidFill>
                <a:srgbClr val="FF0000"/>
              </a:solidFill>
              <a:effectLst>
                <a:outerShdw blurRad="38100" dist="38100" dir="2700000" algn="tl">
                  <a:srgbClr val="000000"/>
                </a:outerShdw>
              </a:effectLst>
              <a:latin typeface="Times New Roman" panose="02020603050405020304" pitchFamily="18" charset="0"/>
            </a:endParaRPr>
          </a:p>
          <a:p>
            <a:pPr>
              <a:defRPr/>
            </a:pPr>
            <a:r>
              <a:rPr lang="zh-CN" altLang="en-US" sz="3200" b="1" dirty="0">
                <a:solidFill>
                  <a:srgbClr val="FF0000"/>
                </a:solidFill>
                <a:effectLst>
                  <a:outerShdw blurRad="38100" dist="38100" dir="2700000" algn="tl">
                    <a:srgbClr val="000000"/>
                  </a:outerShdw>
                </a:effectLst>
                <a:latin typeface="华文行楷" panose="02010800040101010101" pitchFamily="2" charset="-122"/>
              </a:rPr>
              <a:t>之间</a:t>
            </a:r>
            <a:endParaRPr lang="zh-CN" altLang="en-US" sz="3200" b="1" dirty="0">
              <a:solidFill>
                <a:srgbClr val="FF0000"/>
              </a:solidFill>
              <a:effectLst>
                <a:outerShdw blurRad="38100" dist="38100" dir="2700000" algn="tl">
                  <a:srgbClr val="000000"/>
                </a:outerShdw>
              </a:effectLst>
              <a:latin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linds(horizont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linds(horizontal)">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blinds(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blinds(horizontal)">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blinds(horizontal)">
                                      <p:cBhvr>
                                        <p:cTn id="68" dur="500"/>
                                        <p:tgtEl>
                                          <p:spTgt spid="3">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blinds(horizontal)">
                                      <p:cBhvr>
                                        <p:cTn id="73" dur="500"/>
                                        <p:tgtEl>
                                          <p:spTgt spid="3">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blinds(horizontal)">
                                      <p:cBhvr>
                                        <p:cTn id="7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1" name="Rectangle 3"/>
          <p:cNvSpPr>
            <a:spLocks noGrp="1" noChangeArrowheads="1"/>
          </p:cNvSpPr>
          <p:nvPr>
            <p:ph type="body" idx="1"/>
          </p:nvPr>
        </p:nvSpPr>
        <p:spPr>
          <a:xfrm>
            <a:off x="155575" y="1268730"/>
            <a:ext cx="8896350" cy="4176395"/>
          </a:xfrm>
          <a:solidFill>
            <a:srgbClr val="FFFFFF"/>
          </a:solidFill>
          <a:ln>
            <a:solidFill>
              <a:srgbClr val="0066FF"/>
            </a:solidFill>
            <a:miter lim="800000"/>
          </a:ln>
        </p:spPr>
        <p:txBody>
          <a:bodyPr/>
          <a:lstStyle/>
          <a:p>
            <a:pPr marL="0" indent="0">
              <a:buFontTx/>
              <a:buNone/>
              <a:defRPr/>
            </a:pPr>
            <a:r>
              <a:rPr lang="en-US" altLang="zh-CN" sz="2800" b="1" dirty="0">
                <a:solidFill>
                  <a:schemeClr val="tx1"/>
                </a:solidFill>
                <a:effectLst>
                  <a:outerShdw blurRad="38100" dist="38100" dir="2700000" algn="tl">
                    <a:srgbClr val="C0C0C0"/>
                  </a:outerShdw>
                </a:effectLst>
                <a:latin typeface="Times New Roman" panose="02020603050405020304" pitchFamily="18" charset="0"/>
              </a:rPr>
              <a:t> </a:t>
            </a:r>
            <a:r>
              <a:rPr lang="en-US" altLang="zh-CN" sz="2800" b="1" dirty="0">
                <a:solidFill>
                  <a:schemeClr val="tx1"/>
                </a:solidFill>
                <a:latin typeface="Times New Roman" panose="02020603050405020304" pitchFamily="18" charset="0"/>
              </a:rPr>
              <a:t>void </a:t>
            </a:r>
            <a:r>
              <a:rPr lang="en-US" altLang="zh-CN" sz="2800" b="1" dirty="0" err="1">
                <a:solidFill>
                  <a:schemeClr val="tx1"/>
                </a:solidFill>
                <a:latin typeface="Times New Roman" panose="02020603050405020304" pitchFamily="18" charset="0"/>
              </a:rPr>
              <a:t>Traceback</a:t>
            </a:r>
            <a:r>
              <a:rPr lang="en-US" altLang="zh-CN" sz="2800" b="1" dirty="0">
                <a:solidFill>
                  <a:schemeClr val="tx1"/>
                </a:solidFill>
                <a:latin typeface="Times New Roman" panose="02020603050405020304" pitchFamily="18" charset="0"/>
              </a:rPr>
              <a:t>(</a:t>
            </a:r>
            <a:r>
              <a:rPr lang="en-US" altLang="zh-CN" sz="2800" b="1" dirty="0" err="1">
                <a:solidFill>
                  <a:schemeClr val="tx1"/>
                </a:solidFill>
                <a:latin typeface="Times New Roman" panose="02020603050405020304" pitchFamily="18" charset="0"/>
              </a:rPr>
              <a:t>int</a:t>
            </a: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i,int</a:t>
            </a: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j,int</a:t>
            </a:r>
            <a:r>
              <a:rPr lang="en-US" altLang="zh-CN" sz="2800" b="1" dirty="0">
                <a:solidFill>
                  <a:schemeClr val="tx1"/>
                </a:solidFill>
                <a:latin typeface="Times New Roman" panose="02020603050405020304" pitchFamily="18" charset="0"/>
              </a:rPr>
              <a:t> **s)  </a:t>
            </a:r>
            <a:endParaRPr lang="en-US" altLang="zh-CN" sz="2800" b="1" dirty="0">
              <a:solidFill>
                <a:schemeClr val="tx1"/>
              </a:solidFill>
              <a:latin typeface="Times New Roman" panose="02020603050405020304" pitchFamily="18" charset="0"/>
            </a:endParaRPr>
          </a:p>
          <a:p>
            <a:pPr marL="0" indent="0">
              <a:buFontTx/>
              <a:buNone/>
              <a:defRPr/>
            </a:pPr>
            <a:r>
              <a:rPr lang="en-US" altLang="zh-CN" sz="2800" b="1" dirty="0">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a:p>
            <a:pPr marL="0" indent="0">
              <a:buFontTx/>
              <a:buNone/>
              <a:defRPr/>
            </a:pPr>
            <a:r>
              <a:rPr lang="en-US" altLang="zh-CN" sz="2800" b="1" dirty="0">
                <a:solidFill>
                  <a:schemeClr val="tx1"/>
                </a:solidFill>
                <a:latin typeface="Times New Roman" panose="02020603050405020304" pitchFamily="18" charset="0"/>
              </a:rPr>
              <a:t>    if(i==j) return;  </a:t>
            </a:r>
            <a:endParaRPr lang="en-US" altLang="zh-CN" sz="2800" b="1" dirty="0">
              <a:solidFill>
                <a:schemeClr val="tx1"/>
              </a:solidFill>
              <a:latin typeface="Times New Roman" panose="02020603050405020304" pitchFamily="18" charset="0"/>
            </a:endParaRPr>
          </a:p>
          <a:p>
            <a:pPr marL="0" indent="0">
              <a:buFontTx/>
              <a:buNone/>
              <a:defRPr/>
            </a:pP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Traceback</a:t>
            </a:r>
            <a:r>
              <a:rPr lang="en-US" altLang="zh-CN" sz="2800" b="1" dirty="0">
                <a:solidFill>
                  <a:schemeClr val="tx1"/>
                </a:solidFill>
                <a:latin typeface="Times New Roman" panose="02020603050405020304" pitchFamily="18" charset="0"/>
              </a:rPr>
              <a:t>(</a:t>
            </a:r>
            <a:r>
              <a:rPr lang="en-US" altLang="zh-CN" sz="2800" b="1" dirty="0" err="1">
                <a:solidFill>
                  <a:schemeClr val="tx1"/>
                </a:solidFill>
                <a:latin typeface="Times New Roman" panose="02020603050405020304" pitchFamily="18" charset="0"/>
              </a:rPr>
              <a:t>i,s</a:t>
            </a:r>
            <a:r>
              <a:rPr lang="en-US" altLang="zh-CN" sz="2800" b="1" dirty="0">
                <a:solidFill>
                  <a:schemeClr val="tx1"/>
                </a:solidFill>
                <a:latin typeface="Times New Roman" panose="02020603050405020304" pitchFamily="18" charset="0"/>
              </a:rPr>
              <a:t>[i][j],s);  </a:t>
            </a:r>
            <a:endParaRPr lang="en-US" altLang="zh-CN" sz="2800" b="1" dirty="0">
              <a:solidFill>
                <a:schemeClr val="tx1"/>
              </a:solidFill>
              <a:latin typeface="Times New Roman" panose="02020603050405020304" pitchFamily="18" charset="0"/>
            </a:endParaRPr>
          </a:p>
          <a:p>
            <a:pPr marL="0" indent="0">
              <a:buFontTx/>
              <a:buNone/>
              <a:defRPr/>
            </a:pP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Traceback</a:t>
            </a:r>
            <a:r>
              <a:rPr lang="en-US" altLang="zh-CN" sz="2800" b="1" dirty="0">
                <a:solidFill>
                  <a:schemeClr val="tx1"/>
                </a:solidFill>
                <a:latin typeface="Times New Roman" panose="02020603050405020304" pitchFamily="18" charset="0"/>
              </a:rPr>
              <a:t>(s[i][j]+1,j,s);  </a:t>
            </a:r>
            <a:endParaRPr lang="en-US" altLang="zh-CN" sz="2800" b="1" dirty="0">
              <a:solidFill>
                <a:schemeClr val="tx1"/>
              </a:solidFill>
              <a:latin typeface="Times New Roman" panose="02020603050405020304" pitchFamily="18" charset="0"/>
            </a:endParaRPr>
          </a:p>
          <a:p>
            <a:pPr marL="0" indent="0">
              <a:buFontTx/>
              <a:buNone/>
              <a:defRPr/>
            </a:pP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cout</a:t>
            </a:r>
            <a:r>
              <a:rPr lang="en-US" altLang="zh-CN" sz="2800" b="1" dirty="0">
                <a:solidFill>
                  <a:schemeClr val="tx1"/>
                </a:solidFill>
                <a:latin typeface="Times New Roman" panose="02020603050405020304" pitchFamily="18" charset="0"/>
              </a:rPr>
              <a:t>&lt;&lt;"Multiply A"&lt;&lt;i&lt;&lt;","&lt;&lt;s[i][j];  </a:t>
            </a:r>
            <a:endParaRPr lang="en-US" altLang="zh-CN" sz="2800" b="1" dirty="0">
              <a:solidFill>
                <a:schemeClr val="tx1"/>
              </a:solidFill>
              <a:latin typeface="Times New Roman" panose="02020603050405020304" pitchFamily="18" charset="0"/>
            </a:endParaRPr>
          </a:p>
          <a:p>
            <a:pPr marL="0" indent="0">
              <a:buFontTx/>
              <a:buNone/>
              <a:defRPr/>
            </a:pP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cout</a:t>
            </a:r>
            <a:r>
              <a:rPr lang="en-US" altLang="zh-CN" sz="2800" b="1" dirty="0">
                <a:solidFill>
                  <a:schemeClr val="tx1"/>
                </a:solidFill>
                <a:latin typeface="Times New Roman" panose="02020603050405020304" pitchFamily="18" charset="0"/>
              </a:rPr>
              <a:t>&lt;&lt;" and A"&lt;&lt;(s[i][j]+1)&lt;&lt;","&lt;&lt;j&lt;&lt;</a:t>
            </a:r>
            <a:r>
              <a:rPr lang="en-US" altLang="zh-CN" sz="2800" b="1" dirty="0" err="1">
                <a:solidFill>
                  <a:schemeClr val="tx1"/>
                </a:solidFill>
                <a:latin typeface="Times New Roman" panose="02020603050405020304" pitchFamily="18" charset="0"/>
              </a:rPr>
              <a:t>endl</a:t>
            </a:r>
            <a:r>
              <a:rPr lang="en-US" altLang="zh-CN" sz="2800" b="1" dirty="0">
                <a:solidFill>
                  <a:schemeClr val="tx1"/>
                </a:solidFill>
                <a:latin typeface="Times New Roman" panose="02020603050405020304" pitchFamily="18" charset="0"/>
              </a:rPr>
              <a:t>;  }  </a:t>
            </a:r>
            <a:endParaRPr lang="en-US" altLang="zh-CN" sz="2800" b="1" dirty="0">
              <a:solidFill>
                <a:schemeClr val="tx1"/>
              </a:solidFill>
              <a:latin typeface="Times New Roman" panose="02020603050405020304" pitchFamily="18" charset="0"/>
            </a:endParaRPr>
          </a:p>
        </p:txBody>
      </p:sp>
      <p:sp>
        <p:nvSpPr>
          <p:cNvPr id="60419" name="Rectangle 5"/>
          <p:cNvSpPr>
            <a:spLocks noChangeArrowheads="1"/>
          </p:cNvSpPr>
          <p:nvPr/>
        </p:nvSpPr>
        <p:spPr bwMode="auto">
          <a:xfrm>
            <a:off x="0" y="427038"/>
            <a:ext cx="9144000"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zh-CN" altLang="en-US" sz="1400">
                <a:latin typeface="Times New Roman" panose="02020603050405020304" pitchFamily="18" charset="0"/>
              </a:rPr>
              <a:t> </a:t>
            </a:r>
            <a:endParaRPr kumimoji="1" lang="zh-CN" altLang="en-US" sz="1000">
              <a:latin typeface="Times New Roman" panose="02020603050405020304" pitchFamily="18" charset="0"/>
            </a:endParaRPr>
          </a:p>
          <a:p>
            <a:pPr eaLnBrk="0" hangingPunct="0"/>
            <a:endParaRPr kumimoji="1" lang="zh-CN" altLang="en-US" sz="2400">
              <a:latin typeface="Times New Roman" panose="02020603050405020304" pitchFamily="18" charset="0"/>
            </a:endParaRPr>
          </a:p>
        </p:txBody>
      </p:sp>
      <p:graphicFrame>
        <p:nvGraphicFramePr>
          <p:cNvPr id="60420" name="Object 4"/>
          <p:cNvGraphicFramePr>
            <a:graphicFrameLocks noChangeAspect="1"/>
          </p:cNvGraphicFramePr>
          <p:nvPr/>
        </p:nvGraphicFramePr>
        <p:xfrm>
          <a:off x="0" y="1766888"/>
          <a:ext cx="93663" cy="152400"/>
        </p:xfrm>
        <a:graphic>
          <a:graphicData uri="http://schemas.openxmlformats.org/presentationml/2006/ole">
            <mc:AlternateContent xmlns:mc="http://schemas.openxmlformats.org/markup-compatibility/2006">
              <mc:Choice xmlns:v="urn:schemas-microsoft-com:vml" Requires="v">
                <p:oleObj spid="_x0000_s276482" name="" r:id="rId1" imgW="101600" imgH="152400" progId="Equation.3">
                  <p:embed/>
                </p:oleObj>
              </mc:Choice>
              <mc:Fallback>
                <p:oleObj name="" r:id="rId1" imgW="101600" imgH="152400" progId="Equation.3">
                  <p:embed/>
                  <p:pic>
                    <p:nvPicPr>
                      <p:cNvPr id="0" name="图片 276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6888"/>
                        <a:ext cx="936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1" name="Rectangle 156"/>
          <p:cNvSpPr>
            <a:spLocks noChangeArrowheads="1"/>
          </p:cNvSpPr>
          <p:nvPr/>
        </p:nvSpPr>
        <p:spPr bwMode="auto">
          <a:xfrm>
            <a:off x="0" y="5791200"/>
            <a:ext cx="9144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zh-CN" altLang="en-US" sz="1200">
                <a:latin typeface="Times New Roman" panose="02020603050405020304" pitchFamily="18" charset="0"/>
              </a:rPr>
              <a:t> </a:t>
            </a:r>
            <a:endParaRPr kumimoji="1" lang="zh-CN" altLang="en-US" sz="1000">
              <a:latin typeface="Times New Roman" panose="02020603050405020304" pitchFamily="18" charset="0"/>
            </a:endParaRPr>
          </a:p>
          <a:p>
            <a:pPr eaLnBrk="0" hangingPunct="0"/>
            <a:endParaRPr kumimoji="1" lang="zh-CN" altLang="en-US" sz="2400">
              <a:latin typeface="Times New Roman" panose="02020603050405020304" pitchFamily="18" charset="0"/>
            </a:endParaRPr>
          </a:p>
        </p:txBody>
      </p:sp>
      <p:sp>
        <p:nvSpPr>
          <p:cNvPr id="662685" name="Rectangle 157"/>
          <p:cNvSpPr txBox="1">
            <a:spLocks noChangeArrowheads="1"/>
          </p:cNvSpPr>
          <p:nvPr/>
        </p:nvSpPr>
        <p:spPr bwMode="auto">
          <a:xfrm>
            <a:off x="2411760" y="188640"/>
            <a:ext cx="504056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第四步 构造最优解</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
        <p:nvSpPr>
          <p:cNvPr id="662688" name="Text Box 160"/>
          <p:cNvSpPr txBox="1">
            <a:spLocks noChangeArrowheads="1"/>
          </p:cNvSpPr>
          <p:nvPr/>
        </p:nvSpPr>
        <p:spPr bwMode="auto">
          <a:xfrm>
            <a:off x="282575" y="5533390"/>
            <a:ext cx="4755515" cy="90360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400" b="1" dirty="0">
                <a:solidFill>
                  <a:srgbClr val="CC0099"/>
                </a:solidFill>
                <a:effectLst>
                  <a:outerShdw blurRad="38100" dist="38100" dir="2700000" algn="tl">
                    <a:srgbClr val="000000"/>
                  </a:outerShdw>
                </a:effectLst>
                <a:latin typeface="Times New Roman" panose="02020603050405020304" pitchFamily="18" charset="0"/>
              </a:rPr>
              <a:t>调用</a:t>
            </a:r>
            <a:r>
              <a:rPr lang="en-US" altLang="zh-CN" sz="2400" dirty="0" err="1"/>
              <a:t>Traceback</a:t>
            </a:r>
            <a:r>
              <a:rPr lang="en-US" altLang="zh-CN" sz="2400" dirty="0"/>
              <a:t>(</a:t>
            </a:r>
            <a:r>
              <a:rPr lang="en-US" altLang="zh-CN" sz="2400" b="1" dirty="0" err="1"/>
              <a:t>int</a:t>
            </a:r>
            <a:r>
              <a:rPr lang="en-US" altLang="zh-CN" sz="2400" dirty="0"/>
              <a:t> </a:t>
            </a:r>
            <a:r>
              <a:rPr lang="en-US" altLang="zh-CN" sz="2400" dirty="0" err="1"/>
              <a:t>i,</a:t>
            </a:r>
            <a:r>
              <a:rPr lang="en-US" altLang="zh-CN" sz="2400" b="1" dirty="0" err="1"/>
              <a:t>int</a:t>
            </a:r>
            <a:r>
              <a:rPr lang="en-US" altLang="zh-CN" sz="2400" dirty="0"/>
              <a:t> </a:t>
            </a:r>
            <a:r>
              <a:rPr lang="en-US" altLang="zh-CN" sz="2400" dirty="0" err="1"/>
              <a:t>j,</a:t>
            </a:r>
            <a:r>
              <a:rPr lang="en-US" altLang="zh-CN" sz="2400" b="1" dirty="0" err="1"/>
              <a:t>int</a:t>
            </a:r>
            <a:r>
              <a:rPr lang="en-US" altLang="zh-CN" sz="2400" dirty="0"/>
              <a:t> **s)  </a:t>
            </a:r>
            <a:endParaRPr lang="en-US" altLang="zh-CN" sz="2400" dirty="0"/>
          </a:p>
          <a:p>
            <a:pPr algn="ctr">
              <a:spcBef>
                <a:spcPct val="20000"/>
              </a:spcBef>
              <a:defRPr/>
            </a:pPr>
            <a:r>
              <a:rPr lang="zh-CN" altLang="en-US" sz="2400" b="1" dirty="0">
                <a:solidFill>
                  <a:srgbClr val="CC0099"/>
                </a:solidFill>
                <a:effectLst>
                  <a:outerShdw blurRad="38100" dist="38100" dir="2700000" algn="tl">
                    <a:srgbClr val="000000"/>
                  </a:outerShdw>
                </a:effectLst>
                <a:latin typeface="Times New Roman" panose="02020603050405020304" pitchFamily="18" charset="0"/>
              </a:rPr>
              <a:t>即可输出</a:t>
            </a:r>
            <a:r>
              <a:rPr lang="en-US" altLang="zh-CN" sz="2400" b="1" i="1" dirty="0">
                <a:solidFill>
                  <a:srgbClr val="CC0099"/>
                </a:solidFill>
                <a:effectLst>
                  <a:outerShdw blurRad="38100" dist="38100" dir="2700000" algn="tl">
                    <a:srgbClr val="000000"/>
                  </a:outerShdw>
                </a:effectLst>
                <a:latin typeface="Times New Roman" panose="02020603050405020304" pitchFamily="18" charset="0"/>
              </a:rPr>
              <a:t>A</a:t>
            </a:r>
            <a:r>
              <a:rPr lang="en-US" altLang="zh-CN" sz="2400" b="1" i="1" baseline="-25000" dirty="0">
                <a:solidFill>
                  <a:srgbClr val="CC0099"/>
                </a:solidFill>
                <a:effectLst>
                  <a:outerShdw blurRad="38100" dist="38100" dir="2700000" algn="tl">
                    <a:srgbClr val="000000"/>
                  </a:outerShdw>
                </a:effectLst>
                <a:latin typeface="Times New Roman" panose="02020603050405020304" pitchFamily="18" charset="0"/>
              </a:rPr>
              <a:t>1</a:t>
            </a:r>
            <a:r>
              <a:rPr lang="en-US" altLang="zh-CN" sz="2400" b="1" i="1" baseline="-25000" dirty="0">
                <a:solidFill>
                  <a:srgbClr val="CC0099"/>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400" b="1" i="1" baseline="-25000" dirty="0">
                <a:solidFill>
                  <a:srgbClr val="CC0099"/>
                </a:solidFill>
                <a:effectLst>
                  <a:outerShdw blurRad="38100" dist="38100" dir="2700000" algn="tl">
                    <a:srgbClr val="000000"/>
                  </a:outerShdw>
                </a:effectLst>
                <a:latin typeface="Times New Roman" panose="02020603050405020304" pitchFamily="18" charset="0"/>
              </a:rPr>
              <a:t>n</a:t>
            </a:r>
            <a:r>
              <a:rPr lang="zh-CN" altLang="en-US" sz="2400" b="1" dirty="0">
                <a:solidFill>
                  <a:srgbClr val="CC0099"/>
                </a:solidFill>
                <a:effectLst>
                  <a:outerShdw blurRad="38100" dist="38100" dir="2700000" algn="tl">
                    <a:srgbClr val="000000"/>
                  </a:outerShdw>
                </a:effectLst>
                <a:latin typeface="Times New Roman" panose="02020603050405020304" pitchFamily="18" charset="0"/>
              </a:rPr>
              <a:t>的优化计算顺序</a:t>
            </a:r>
            <a:endParaRPr lang="zh-CN" altLang="en-US" sz="2400" b="1" dirty="0">
              <a:solidFill>
                <a:srgbClr val="CC0099"/>
              </a:solidFill>
              <a:effectLst>
                <a:outerShdw blurRad="38100" dist="38100" dir="2700000" algn="tl">
                  <a:srgbClr val="000000"/>
                </a:outerShdw>
              </a:effectLst>
              <a:latin typeface="Times New Roman" panose="02020603050405020304" pitchFamily="18" charset="0"/>
            </a:endParaRPr>
          </a:p>
        </p:txBody>
      </p:sp>
      <p:sp>
        <p:nvSpPr>
          <p:cNvPr id="662689" name="Text Box 161"/>
          <p:cNvSpPr txBox="1">
            <a:spLocks noChangeArrowheads="1"/>
          </p:cNvSpPr>
          <p:nvPr/>
        </p:nvSpPr>
        <p:spPr bwMode="auto">
          <a:xfrm>
            <a:off x="4469765" y="1760855"/>
            <a:ext cx="4582160" cy="17519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defRPr/>
            </a:pPr>
            <a:r>
              <a:rPr lang="en-US" altLang="zh-CN" sz="2400" b="1" i="1" dirty="0">
                <a:solidFill>
                  <a:srgbClr val="CC0099"/>
                </a:solidFill>
                <a:effectLst>
                  <a:outerShdw blurRad="38100" dist="38100" dir="2700000" algn="tl">
                    <a:srgbClr val="000000"/>
                  </a:outerShdw>
                </a:effectLst>
                <a:latin typeface="Times New Roman" panose="02020603050405020304" pitchFamily="18" charset="0"/>
              </a:rPr>
              <a:t>S[i, j]</a:t>
            </a:r>
            <a:r>
              <a:rPr lang="zh-CN" altLang="en-US" sz="2400" b="1" dirty="0">
                <a:solidFill>
                  <a:srgbClr val="CC0099"/>
                </a:solidFill>
                <a:effectLst>
                  <a:outerShdw blurRad="38100" dist="38100" dir="2700000" algn="tl">
                    <a:srgbClr val="000000"/>
                  </a:outerShdw>
                </a:effectLst>
                <a:latin typeface="Times New Roman" panose="02020603050405020304" pitchFamily="18" charset="0"/>
              </a:rPr>
              <a:t>记录</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dirty="0">
                <a:solidFill>
                  <a:srgbClr val="0000FF"/>
                </a:solidFill>
                <a:effectLst>
                  <a:outerShdw blurRad="38100" dist="38100" dir="2700000" algn="tl">
                    <a:srgbClr val="000000"/>
                  </a:outerShdw>
                </a:effectLst>
                <a:latin typeface="Times New Roman" panose="02020603050405020304" pitchFamily="18" charset="0"/>
              </a:rPr>
              <a:t>i </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rPr>
              <a:t>…</a:t>
            </a:r>
            <a:r>
              <a:rPr lang="en-US" altLang="zh-CN" sz="2400" b="1" i="1" dirty="0" err="1">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dirty="0" err="1">
                <a:solidFill>
                  <a:srgbClr val="0000FF"/>
                </a:solidFill>
                <a:effectLst>
                  <a:outerShdw blurRad="38100" dist="38100" dir="2700000" algn="tl">
                    <a:srgbClr val="000000"/>
                  </a:outerShdw>
                </a:effectLst>
                <a:latin typeface="Times New Roman" panose="02020603050405020304" pitchFamily="18" charset="0"/>
              </a:rPr>
              <a:t>j</a:t>
            </a:r>
            <a:r>
              <a:rPr lang="zh-CN" altLang="en-US" sz="2400" b="1" dirty="0">
                <a:solidFill>
                  <a:srgbClr val="CC0099"/>
                </a:solidFill>
                <a:effectLst>
                  <a:outerShdw blurRad="38100" dist="38100" dir="2700000" algn="tl">
                    <a:srgbClr val="000000"/>
                  </a:outerShdw>
                </a:effectLst>
                <a:latin typeface="华文行楷" panose="02010800040101010101" pitchFamily="2" charset="-122"/>
              </a:rPr>
              <a:t>的最优划分处</a:t>
            </a:r>
            <a:r>
              <a:rPr lang="zh-CN" altLang="en-US" sz="2400" b="1" dirty="0">
                <a:solidFill>
                  <a:srgbClr val="CC0099"/>
                </a:solidFill>
                <a:effectLst>
                  <a:outerShdw blurRad="38100" dist="38100" dir="2700000" algn="tl">
                    <a:srgbClr val="000000"/>
                  </a:outerShdw>
                </a:effectLst>
                <a:latin typeface="宋体" panose="02010600030101010101" pitchFamily="2" charset="-122"/>
              </a:rPr>
              <a:t>；</a:t>
            </a:r>
            <a:endParaRPr lang="zh-CN" altLang="en-US" sz="2400" b="1" dirty="0">
              <a:solidFill>
                <a:srgbClr val="CC0099"/>
              </a:solidFill>
              <a:effectLst>
                <a:outerShdw blurRad="38100" dist="38100" dir="2700000" algn="tl">
                  <a:srgbClr val="000000"/>
                </a:outerShdw>
              </a:effectLst>
              <a:latin typeface="宋体" panose="02010600030101010101" pitchFamily="2" charset="-122"/>
            </a:endParaRPr>
          </a:p>
          <a:p>
            <a:pPr>
              <a:lnSpc>
                <a:spcPct val="90000"/>
              </a:lnSpc>
              <a:defRPr/>
            </a:pPr>
            <a:r>
              <a:rPr lang="en-US" altLang="zh-CN" sz="2400" b="1" i="1" dirty="0">
                <a:solidFill>
                  <a:srgbClr val="CC0099"/>
                </a:solidFill>
                <a:effectLst>
                  <a:outerShdw blurRad="38100" dist="38100" dir="2700000" algn="tl">
                    <a:srgbClr val="000000"/>
                  </a:outerShdw>
                </a:effectLst>
                <a:latin typeface="Times New Roman" panose="02020603050405020304" pitchFamily="18" charset="0"/>
              </a:rPr>
              <a:t>S[i, S[</a:t>
            </a:r>
            <a:r>
              <a:rPr lang="en-US" altLang="zh-CN" sz="2400" b="1" i="1" dirty="0" err="1">
                <a:solidFill>
                  <a:srgbClr val="CC0099"/>
                </a:solidFill>
                <a:effectLst>
                  <a:outerShdw blurRad="38100" dist="38100" dir="2700000" algn="tl">
                    <a:srgbClr val="000000"/>
                  </a:outerShdw>
                </a:effectLst>
                <a:latin typeface="Times New Roman" panose="02020603050405020304" pitchFamily="18" charset="0"/>
              </a:rPr>
              <a:t>i,j</a:t>
            </a:r>
            <a:r>
              <a:rPr lang="en-US" altLang="zh-CN" sz="2400" b="1" i="1" dirty="0">
                <a:solidFill>
                  <a:srgbClr val="CC0099"/>
                </a:solidFill>
                <a:effectLst>
                  <a:outerShdw blurRad="38100" dist="38100" dir="2700000" algn="tl">
                    <a:srgbClr val="000000"/>
                  </a:outerShdw>
                </a:effectLst>
                <a:latin typeface="Times New Roman" panose="02020603050405020304" pitchFamily="18" charset="0"/>
              </a:rPr>
              <a:t>]]</a:t>
            </a:r>
            <a:r>
              <a:rPr lang="zh-CN" altLang="en-US" sz="2400" b="1" dirty="0">
                <a:solidFill>
                  <a:srgbClr val="CC0099"/>
                </a:solidFill>
                <a:effectLst>
                  <a:outerShdw blurRad="38100" dist="38100" dir="2700000" algn="tl">
                    <a:srgbClr val="000000"/>
                  </a:outerShdw>
                </a:effectLst>
                <a:latin typeface="华文行楷" panose="02010800040101010101" pitchFamily="2" charset="-122"/>
              </a:rPr>
              <a:t>记录</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dirty="0">
                <a:solidFill>
                  <a:srgbClr val="0000FF"/>
                </a:solidFill>
                <a:effectLst>
                  <a:outerShdw blurRad="38100" dist="38100" dir="2700000" algn="tl">
                    <a:srgbClr val="000000"/>
                  </a:outerShdw>
                </a:effectLst>
                <a:latin typeface="Times New Roman" panose="02020603050405020304" pitchFamily="18" charset="0"/>
              </a:rPr>
              <a:t>i</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rPr>
              <a:t> …A</a:t>
            </a:r>
            <a:r>
              <a:rPr lang="en-US" altLang="zh-CN" sz="2400" b="1" i="1" baseline="-25000" dirty="0">
                <a:solidFill>
                  <a:srgbClr val="0000FF"/>
                </a:solidFill>
                <a:effectLst>
                  <a:outerShdw blurRad="38100" dist="38100" dir="2700000" algn="tl">
                    <a:srgbClr val="000000"/>
                  </a:outerShdw>
                </a:effectLst>
                <a:latin typeface="Times New Roman" panose="02020603050405020304" pitchFamily="18" charset="0"/>
              </a:rPr>
              <a:t>s[</a:t>
            </a:r>
            <a:r>
              <a:rPr lang="en-US" altLang="zh-CN" sz="2400" b="1" i="1" baseline="-25000" dirty="0" err="1">
                <a:solidFill>
                  <a:srgbClr val="0000FF"/>
                </a:solidFill>
                <a:effectLst>
                  <a:outerShdw blurRad="38100" dist="38100" dir="2700000" algn="tl">
                    <a:srgbClr val="000000"/>
                  </a:outerShdw>
                </a:effectLst>
                <a:latin typeface="Times New Roman" panose="02020603050405020304" pitchFamily="18" charset="0"/>
              </a:rPr>
              <a:t>i,j</a:t>
            </a:r>
            <a:r>
              <a:rPr lang="en-US" altLang="zh-CN" sz="2400" b="1" i="1" baseline="-25000" dirty="0">
                <a:solidFill>
                  <a:srgbClr val="0000FF"/>
                </a:solidFill>
                <a:effectLst>
                  <a:outerShdw blurRad="38100" dist="38100" dir="2700000" algn="tl">
                    <a:srgbClr val="000000"/>
                  </a:outerShdw>
                </a:effectLst>
                <a:latin typeface="Times New Roman" panose="02020603050405020304" pitchFamily="18" charset="0"/>
              </a:rPr>
              <a:t>]</a:t>
            </a:r>
            <a:r>
              <a:rPr lang="zh-CN" altLang="en-US" sz="2400" b="1" dirty="0">
                <a:solidFill>
                  <a:srgbClr val="CC0099"/>
                </a:solidFill>
                <a:effectLst>
                  <a:outerShdw blurRad="38100" dist="38100" dir="2700000" algn="tl">
                    <a:srgbClr val="000000"/>
                  </a:outerShdw>
                </a:effectLst>
                <a:latin typeface="华文行楷" panose="02010800040101010101" pitchFamily="2" charset="-122"/>
              </a:rPr>
              <a:t>的最优划分处</a:t>
            </a:r>
            <a:r>
              <a:rPr lang="zh-CN" altLang="en-US" sz="2400" b="1" dirty="0">
                <a:solidFill>
                  <a:srgbClr val="CC0099"/>
                </a:solidFill>
                <a:effectLst>
                  <a:outerShdw blurRad="38100" dist="38100" dir="2700000" algn="tl">
                    <a:srgbClr val="000000"/>
                  </a:outerShdw>
                </a:effectLst>
                <a:latin typeface="宋体" panose="02010600030101010101" pitchFamily="2" charset="-122"/>
              </a:rPr>
              <a:t>；</a:t>
            </a:r>
            <a:endParaRPr lang="zh-CN" altLang="en-US" sz="2400" b="1" dirty="0">
              <a:solidFill>
                <a:srgbClr val="CC0099"/>
              </a:solidFill>
              <a:effectLst>
                <a:outerShdw blurRad="38100" dist="38100" dir="2700000" algn="tl">
                  <a:srgbClr val="000000"/>
                </a:outerShdw>
              </a:effectLst>
              <a:latin typeface="宋体" panose="02010600030101010101" pitchFamily="2" charset="-122"/>
            </a:endParaRPr>
          </a:p>
          <a:p>
            <a:pPr>
              <a:lnSpc>
                <a:spcPct val="90000"/>
              </a:lnSpc>
              <a:defRPr/>
            </a:pPr>
            <a:r>
              <a:rPr lang="en-US" altLang="zh-CN" sz="2400" b="1" i="1" dirty="0">
                <a:solidFill>
                  <a:srgbClr val="CC0099"/>
                </a:solidFill>
                <a:effectLst>
                  <a:outerShdw blurRad="38100" dist="38100" dir="2700000" algn="tl">
                    <a:srgbClr val="000000"/>
                  </a:outerShdw>
                </a:effectLst>
                <a:latin typeface="Times New Roman" panose="02020603050405020304" pitchFamily="18" charset="0"/>
              </a:rPr>
              <a:t>S[S[</a:t>
            </a:r>
            <a:r>
              <a:rPr lang="en-US" altLang="zh-CN" sz="2400" b="1" i="1" dirty="0" err="1">
                <a:solidFill>
                  <a:srgbClr val="CC0099"/>
                </a:solidFill>
                <a:effectLst>
                  <a:outerShdw blurRad="38100" dist="38100" dir="2700000" algn="tl">
                    <a:srgbClr val="000000"/>
                  </a:outerShdw>
                </a:effectLst>
                <a:latin typeface="Times New Roman" panose="02020603050405020304" pitchFamily="18" charset="0"/>
              </a:rPr>
              <a:t>i,j</a:t>
            </a:r>
            <a:r>
              <a:rPr lang="en-US" altLang="zh-CN" sz="2400" b="1" i="1" dirty="0">
                <a:solidFill>
                  <a:srgbClr val="CC0099"/>
                </a:solidFill>
                <a:effectLst>
                  <a:outerShdw blurRad="38100" dist="38100" dir="2700000" algn="tl">
                    <a:srgbClr val="000000"/>
                  </a:outerShdw>
                </a:effectLst>
                <a:latin typeface="Times New Roman" panose="02020603050405020304" pitchFamily="18" charset="0"/>
              </a:rPr>
              <a:t>]+1, j]</a:t>
            </a:r>
            <a:r>
              <a:rPr lang="zh-CN" altLang="en-US" sz="2400" b="1" dirty="0">
                <a:solidFill>
                  <a:srgbClr val="CC0099"/>
                </a:solidFill>
                <a:effectLst>
                  <a:outerShdw blurRad="38100" dist="38100" dir="2700000" algn="tl">
                    <a:srgbClr val="000000"/>
                  </a:outerShdw>
                </a:effectLst>
                <a:latin typeface="华文行楷" panose="02010800040101010101" pitchFamily="2" charset="-122"/>
              </a:rPr>
              <a:t>记录</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dirty="0">
                <a:solidFill>
                  <a:srgbClr val="0000FF"/>
                </a:solidFill>
                <a:effectLst>
                  <a:outerShdw blurRad="38100" dist="38100" dir="2700000" algn="tl">
                    <a:srgbClr val="000000"/>
                  </a:outerShdw>
                </a:effectLst>
                <a:latin typeface="Times New Roman" panose="02020603050405020304" pitchFamily="18" charset="0"/>
              </a:rPr>
              <a:t>s[</a:t>
            </a:r>
            <a:r>
              <a:rPr lang="en-US" altLang="zh-CN" sz="2400" b="1" i="1" baseline="-25000" dirty="0" err="1">
                <a:solidFill>
                  <a:srgbClr val="0000FF"/>
                </a:solidFill>
                <a:effectLst>
                  <a:outerShdw blurRad="38100" dist="38100" dir="2700000" algn="tl">
                    <a:srgbClr val="000000"/>
                  </a:outerShdw>
                </a:effectLst>
                <a:latin typeface="Times New Roman" panose="02020603050405020304" pitchFamily="18" charset="0"/>
              </a:rPr>
              <a:t>i,j</a:t>
            </a:r>
            <a:r>
              <a:rPr lang="en-US" altLang="zh-CN" sz="2400" b="1" i="1" baseline="-25000" dirty="0">
                <a:solidFill>
                  <a:srgbClr val="0000FF"/>
                </a:solidFill>
                <a:effectLst>
                  <a:outerShdw blurRad="38100" dist="38100" dir="2700000" algn="tl">
                    <a:srgbClr val="000000"/>
                  </a:outerShdw>
                </a:effectLst>
                <a:latin typeface="Times New Roman" panose="02020603050405020304" pitchFamily="18" charset="0"/>
              </a:rPr>
              <a:t>]+1</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rPr>
              <a:t> …</a:t>
            </a:r>
            <a:r>
              <a:rPr lang="en-US" altLang="zh-CN" sz="2400" b="1" i="1" dirty="0" err="1">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dirty="0" err="1">
                <a:solidFill>
                  <a:srgbClr val="0000FF"/>
                </a:solidFill>
                <a:effectLst>
                  <a:outerShdw blurRad="38100" dist="38100" dir="2700000" algn="tl">
                    <a:srgbClr val="000000"/>
                  </a:outerShdw>
                </a:effectLst>
                <a:latin typeface="Times New Roman" panose="02020603050405020304" pitchFamily="18" charset="0"/>
              </a:rPr>
              <a:t>j</a:t>
            </a:r>
            <a:r>
              <a:rPr lang="zh-CN" altLang="en-US" sz="2400" b="1" dirty="0">
                <a:solidFill>
                  <a:srgbClr val="CC0099"/>
                </a:solidFill>
                <a:effectLst>
                  <a:outerShdw blurRad="38100" dist="38100" dir="2700000" algn="tl">
                    <a:srgbClr val="000000"/>
                  </a:outerShdw>
                </a:effectLst>
                <a:latin typeface="华文行楷" panose="02010800040101010101" pitchFamily="2" charset="-122"/>
              </a:rPr>
              <a:t>的最优划分处</a:t>
            </a:r>
            <a:r>
              <a:rPr lang="en-US" altLang="zh-CN" sz="2400" b="1" dirty="0">
                <a:solidFill>
                  <a:srgbClr val="CC0099"/>
                </a:solidFill>
                <a:effectLst>
                  <a:outerShdw blurRad="38100" dist="38100" dir="2700000" algn="tl">
                    <a:srgbClr val="000000"/>
                  </a:outerShdw>
                </a:effectLst>
                <a:latin typeface="华文行楷" panose="02010800040101010101" pitchFamily="2" charset="-122"/>
              </a:rPr>
              <a:t>.</a:t>
            </a:r>
            <a:endParaRPr lang="en-US" altLang="zh-CN" sz="2400" b="1" dirty="0">
              <a:solidFill>
                <a:srgbClr val="CC0099"/>
              </a:solidFill>
              <a:effectLst>
                <a:outerShdw blurRad="38100" dist="38100" dir="2700000" algn="tl">
                  <a:srgbClr val="000000"/>
                </a:outerShdw>
              </a:effectLst>
              <a:latin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62689"/>
                                        </p:tgtEl>
                                        <p:attrNameLst>
                                          <p:attrName>style.visibility</p:attrName>
                                        </p:attrNameLst>
                                      </p:cBhvr>
                                      <p:to>
                                        <p:strVal val="visible"/>
                                      </p:to>
                                    </p:set>
                                    <p:anim calcmode="lin" valueType="num">
                                      <p:cBhvr additive="base">
                                        <p:cTn id="7" dur="500" fill="hold"/>
                                        <p:tgtEl>
                                          <p:spTgt spid="662689"/>
                                        </p:tgtEl>
                                        <p:attrNameLst>
                                          <p:attrName>ppt_x</p:attrName>
                                        </p:attrNameLst>
                                      </p:cBhvr>
                                      <p:tavLst>
                                        <p:tav tm="0">
                                          <p:val>
                                            <p:strVal val="1+#ppt_w/2"/>
                                          </p:val>
                                        </p:tav>
                                        <p:tav tm="100000">
                                          <p:val>
                                            <p:strVal val="#ppt_x"/>
                                          </p:val>
                                        </p:tav>
                                      </p:tavLst>
                                    </p:anim>
                                    <p:anim calcmode="lin" valueType="num">
                                      <p:cBhvr additive="base">
                                        <p:cTn id="8" dur="500" fill="hold"/>
                                        <p:tgtEl>
                                          <p:spTgt spid="6626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2688"/>
                                        </p:tgtEl>
                                        <p:attrNameLst>
                                          <p:attrName>style.visibility</p:attrName>
                                        </p:attrNameLst>
                                      </p:cBhvr>
                                      <p:to>
                                        <p:strVal val="visible"/>
                                      </p:to>
                                    </p:set>
                                    <p:anim calcmode="lin" valueType="num">
                                      <p:cBhvr additive="base">
                                        <p:cTn id="13" dur="500" fill="hold"/>
                                        <p:tgtEl>
                                          <p:spTgt spid="662688"/>
                                        </p:tgtEl>
                                        <p:attrNameLst>
                                          <p:attrName>ppt_x</p:attrName>
                                        </p:attrNameLst>
                                      </p:cBhvr>
                                      <p:tavLst>
                                        <p:tav tm="0">
                                          <p:val>
                                            <p:strVal val="#ppt_x"/>
                                          </p:val>
                                        </p:tav>
                                        <p:tav tm="100000">
                                          <p:val>
                                            <p:strVal val="#ppt_x"/>
                                          </p:val>
                                        </p:tav>
                                      </p:tavLst>
                                    </p:anim>
                                    <p:anim calcmode="lin" valueType="num">
                                      <p:cBhvr additive="base">
                                        <p:cTn id="14" dur="500" fill="hold"/>
                                        <p:tgtEl>
                                          <p:spTgt spid="6626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62531">
                                            <p:txEl>
                                              <p:pRg st="0" end="0"/>
                                            </p:txEl>
                                          </p:spTgt>
                                        </p:tgtEl>
                                        <p:attrNameLst>
                                          <p:attrName>style.visibility</p:attrName>
                                        </p:attrNameLst>
                                      </p:cBhvr>
                                      <p:to>
                                        <p:strVal val="visible"/>
                                      </p:to>
                                    </p:set>
                                    <p:animEffect transition="in" filter="blinds(horizontal)">
                                      <p:cBhvr>
                                        <p:cTn id="19" dur="500"/>
                                        <p:tgtEl>
                                          <p:spTgt spid="66253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62531">
                                            <p:txEl>
                                              <p:pRg st="1" end="1"/>
                                            </p:txEl>
                                          </p:spTgt>
                                        </p:tgtEl>
                                        <p:attrNameLst>
                                          <p:attrName>style.visibility</p:attrName>
                                        </p:attrNameLst>
                                      </p:cBhvr>
                                      <p:to>
                                        <p:strVal val="visible"/>
                                      </p:to>
                                    </p:set>
                                    <p:animEffect transition="in" filter="blinds(horizontal)">
                                      <p:cBhvr>
                                        <p:cTn id="24" dur="500"/>
                                        <p:tgtEl>
                                          <p:spTgt spid="66253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62531">
                                            <p:txEl>
                                              <p:pRg st="2" end="2"/>
                                            </p:txEl>
                                          </p:spTgt>
                                        </p:tgtEl>
                                        <p:attrNameLst>
                                          <p:attrName>style.visibility</p:attrName>
                                        </p:attrNameLst>
                                      </p:cBhvr>
                                      <p:to>
                                        <p:strVal val="visible"/>
                                      </p:to>
                                    </p:set>
                                    <p:animEffect transition="in" filter="blinds(horizontal)">
                                      <p:cBhvr>
                                        <p:cTn id="29" dur="500"/>
                                        <p:tgtEl>
                                          <p:spTgt spid="66253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62531">
                                            <p:txEl>
                                              <p:pRg st="3" end="3"/>
                                            </p:txEl>
                                          </p:spTgt>
                                        </p:tgtEl>
                                        <p:attrNameLst>
                                          <p:attrName>style.visibility</p:attrName>
                                        </p:attrNameLst>
                                      </p:cBhvr>
                                      <p:to>
                                        <p:strVal val="visible"/>
                                      </p:to>
                                    </p:set>
                                    <p:animEffect transition="in" filter="blinds(horizontal)">
                                      <p:cBhvr>
                                        <p:cTn id="34" dur="500"/>
                                        <p:tgtEl>
                                          <p:spTgt spid="662531">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62531">
                                            <p:txEl>
                                              <p:pRg st="4" end="4"/>
                                            </p:txEl>
                                          </p:spTgt>
                                        </p:tgtEl>
                                        <p:attrNameLst>
                                          <p:attrName>style.visibility</p:attrName>
                                        </p:attrNameLst>
                                      </p:cBhvr>
                                      <p:to>
                                        <p:strVal val="visible"/>
                                      </p:to>
                                    </p:set>
                                    <p:animEffect transition="in" filter="blinds(horizontal)">
                                      <p:cBhvr>
                                        <p:cTn id="39" dur="500"/>
                                        <p:tgtEl>
                                          <p:spTgt spid="662531">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62531">
                                            <p:txEl>
                                              <p:pRg st="5" end="5"/>
                                            </p:txEl>
                                          </p:spTgt>
                                        </p:tgtEl>
                                        <p:attrNameLst>
                                          <p:attrName>style.visibility</p:attrName>
                                        </p:attrNameLst>
                                      </p:cBhvr>
                                      <p:to>
                                        <p:strVal val="visible"/>
                                      </p:to>
                                    </p:set>
                                    <p:animEffect transition="in" filter="blinds(horizontal)">
                                      <p:cBhvr>
                                        <p:cTn id="44" dur="500"/>
                                        <p:tgtEl>
                                          <p:spTgt spid="66253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62531">
                                            <p:txEl>
                                              <p:pRg st="6" end="6"/>
                                            </p:txEl>
                                          </p:spTgt>
                                        </p:tgtEl>
                                        <p:attrNameLst>
                                          <p:attrName>style.visibility</p:attrName>
                                        </p:attrNameLst>
                                      </p:cBhvr>
                                      <p:to>
                                        <p:strVal val="visible"/>
                                      </p:to>
                                    </p:set>
                                    <p:animEffect transition="in" filter="blinds(horizontal)">
                                      <p:cBhvr>
                                        <p:cTn id="49" dur="500"/>
                                        <p:tgtEl>
                                          <p:spTgt spid="66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688" grpId="0" bldLvl="0" animBg="1"/>
      <p:bldP spid="66268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34950" y="257175"/>
            <a:ext cx="858583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数塔问题——备忘录动态规划求解思路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3" name="文本框 2"/>
          <p:cNvSpPr txBox="1"/>
          <p:nvPr/>
        </p:nvSpPr>
        <p:spPr>
          <a:xfrm>
            <a:off x="121920" y="1116965"/>
            <a:ext cx="4912360" cy="532320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2000" b="1">
                <a:latin typeface="Times New Roman" panose="02020603050405020304" pitchFamily="18" charset="0"/>
              </a:rPr>
              <a:t>#define MAX 101</a:t>
            </a:r>
            <a:endParaRPr lang="zh-CN" altLang="en-US" sz="2000" b="1">
              <a:latin typeface="Times New Roman" panose="02020603050405020304" pitchFamily="18" charset="0"/>
            </a:endParaRPr>
          </a:p>
          <a:p>
            <a:r>
              <a:rPr lang="zh-CN" altLang="en-US" sz="2000" b="1">
                <a:latin typeface="Times New Roman" panose="02020603050405020304" pitchFamily="18" charset="0"/>
              </a:rPr>
              <a:t>int D[MAX][MAX]; int n;</a:t>
            </a:r>
            <a:endParaRPr lang="zh-CN" altLang="en-US" sz="2000" b="1">
              <a:latin typeface="Times New Roman" panose="02020603050405020304" pitchFamily="18" charset="0"/>
            </a:endParaRPr>
          </a:p>
          <a:p>
            <a:r>
              <a:rPr lang="zh-CN" altLang="en-US" sz="2000" b="1">
                <a:latin typeface="Times New Roman" panose="02020603050405020304" pitchFamily="18" charset="0"/>
              </a:rPr>
              <a:t>int maxSum[MAX][MAX];</a:t>
            </a:r>
            <a:endParaRPr lang="zh-CN" altLang="en-US" sz="2000" b="1">
              <a:latin typeface="Times New Roman" panose="02020603050405020304" pitchFamily="18" charset="0"/>
            </a:endParaRPr>
          </a:p>
          <a:p>
            <a:r>
              <a:rPr lang="zh-CN" altLang="en-US" sz="2000" b="1">
                <a:latin typeface="Times New Roman" panose="02020603050405020304" pitchFamily="18" charset="0"/>
              </a:rPr>
              <a:t>int </a:t>
            </a:r>
            <a:r>
              <a:rPr lang="zh-CN" altLang="en-US" sz="2000" b="1">
                <a:solidFill>
                  <a:srgbClr val="CC0099"/>
                </a:solidFill>
                <a:latin typeface="Times New Roman" panose="02020603050405020304" pitchFamily="18" charset="0"/>
              </a:rPr>
              <a:t>MaxSum</a:t>
            </a:r>
            <a:r>
              <a:rPr lang="zh-CN" altLang="en-US" sz="2000" b="1">
                <a:latin typeface="Times New Roman" panose="02020603050405020304" pitchFamily="18" charset="0"/>
              </a:rPr>
              <a:t>(int i, int j)</a:t>
            </a:r>
            <a:endParaRPr lang="zh-CN" altLang="en-US" sz="2000" b="1">
              <a:latin typeface="Times New Roman" panose="02020603050405020304" pitchFamily="18" charset="0"/>
            </a:endParaRPr>
          </a:p>
          <a:p>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if( </a:t>
            </a:r>
            <a:r>
              <a:rPr lang="zh-CN" altLang="en-US" sz="2000" b="1">
                <a:solidFill>
                  <a:srgbClr val="0000FF"/>
                </a:solidFill>
                <a:latin typeface="Times New Roman" panose="02020603050405020304" pitchFamily="18" charset="0"/>
              </a:rPr>
              <a:t>maxSum[i][j]</a:t>
            </a:r>
            <a:r>
              <a:rPr lang="zh-CN" altLang="en-US" sz="2000" b="1">
                <a:latin typeface="Times New Roman" panose="02020603050405020304" pitchFamily="18" charset="0"/>
              </a:rPr>
              <a:t> != -1 )</a:t>
            </a:r>
            <a:r>
              <a:rPr lang="en-US" altLang="zh-CN" sz="2000" b="1">
                <a:latin typeface="Times New Roman" panose="02020603050405020304" pitchFamily="18" charset="0"/>
              </a:rPr>
              <a:t>//</a:t>
            </a:r>
            <a:r>
              <a:rPr lang="zh-CN" altLang="en-US" sz="2000" b="1">
                <a:latin typeface="Times New Roman" panose="02020603050405020304" pitchFamily="18" charset="0"/>
              </a:rPr>
              <a:t>之前已经求过</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      return </a:t>
            </a:r>
            <a:r>
              <a:rPr lang="zh-CN" altLang="en-US" sz="2000" b="1">
                <a:solidFill>
                  <a:srgbClr val="0000FF"/>
                </a:solidFill>
                <a:latin typeface="Times New Roman" panose="02020603050405020304" pitchFamily="18" charset="0"/>
              </a:rPr>
              <a:t>maxSum[i][j]</a:t>
            </a:r>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if(i==n)  maxSum[i][j] = D[i][j];</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else </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lvl="2"/>
            <a:r>
              <a:rPr lang="zh-CN" altLang="en-US" sz="2000" b="1">
                <a:latin typeface="Times New Roman" panose="02020603050405020304" pitchFamily="18" charset="0"/>
              </a:rPr>
              <a:t>int x = </a:t>
            </a:r>
            <a:r>
              <a:rPr lang="zh-CN" altLang="en-US" sz="2000" b="1">
                <a:solidFill>
                  <a:srgbClr val="CC0099"/>
                </a:solidFill>
                <a:latin typeface="Times New Roman" panose="02020603050405020304" pitchFamily="18" charset="0"/>
              </a:rPr>
              <a:t>MaxSum</a:t>
            </a:r>
            <a:r>
              <a:rPr lang="zh-CN" altLang="en-US" sz="2000" b="1">
                <a:latin typeface="Times New Roman" panose="02020603050405020304" pitchFamily="18" charset="0"/>
              </a:rPr>
              <a:t>(i+1,j);</a:t>
            </a:r>
            <a:endParaRPr lang="zh-CN" altLang="en-US" sz="2000" b="1">
              <a:latin typeface="Times New Roman" panose="02020603050405020304" pitchFamily="18" charset="0"/>
            </a:endParaRPr>
          </a:p>
          <a:p>
            <a:pPr lvl="2"/>
            <a:r>
              <a:rPr lang="zh-CN" altLang="en-US" sz="2000" b="1">
                <a:latin typeface="Times New Roman" panose="02020603050405020304" pitchFamily="18" charset="0"/>
              </a:rPr>
              <a:t>int y = </a:t>
            </a:r>
            <a:r>
              <a:rPr lang="zh-CN" altLang="en-US" sz="2000" b="1">
                <a:solidFill>
                  <a:srgbClr val="CC0099"/>
                </a:solidFill>
                <a:latin typeface="Times New Roman" panose="02020603050405020304" pitchFamily="18" charset="0"/>
              </a:rPr>
              <a:t>MaxSum</a:t>
            </a:r>
            <a:r>
              <a:rPr lang="zh-CN" altLang="en-US" sz="2000" b="1">
                <a:latin typeface="Times New Roman" panose="02020603050405020304" pitchFamily="18" charset="0"/>
              </a:rPr>
              <a:t>(i+1,j+1);</a:t>
            </a:r>
            <a:endParaRPr lang="zh-CN" altLang="en-US" sz="2000" b="1">
              <a:latin typeface="Times New Roman" panose="02020603050405020304" pitchFamily="18" charset="0"/>
            </a:endParaRPr>
          </a:p>
          <a:p>
            <a:pPr lvl="2"/>
            <a:r>
              <a:rPr lang="zh-CN" altLang="en-US" sz="2000" b="1">
                <a:solidFill>
                  <a:srgbClr val="0000FF"/>
                </a:solidFill>
                <a:latin typeface="Times New Roman" panose="02020603050405020304" pitchFamily="18" charset="0"/>
              </a:rPr>
              <a:t>maxSum[i][j]</a:t>
            </a:r>
            <a:r>
              <a:rPr lang="zh-CN" altLang="en-US" sz="2000" b="1">
                <a:latin typeface="Times New Roman" panose="02020603050405020304" pitchFamily="18" charset="0"/>
              </a:rPr>
              <a:t> = max(x,y)+D[i][j];</a:t>
            </a:r>
            <a:endParaRPr lang="zh-CN" altLang="en-US" sz="2000" b="1">
              <a:latin typeface="Times New Roman" panose="02020603050405020304" pitchFamily="18" charset="0"/>
            </a:endParaRPr>
          </a:p>
          <a:p>
            <a:pPr lvl="2"/>
            <a:r>
              <a:rPr lang="en-US" altLang="zh-CN" sz="2000" b="1">
                <a:latin typeface="Times New Roman" panose="02020603050405020304" pitchFamily="18" charset="0"/>
              </a:rPr>
              <a:t>//</a:t>
            </a:r>
            <a:r>
              <a:rPr lang="zh-CN" altLang="en-US" sz="2000" b="1">
                <a:latin typeface="Times New Roman" panose="02020603050405020304" pitchFamily="18" charset="0"/>
              </a:rPr>
              <a:t>记录每个子问题的结果</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lvl="1"/>
            <a:r>
              <a:rPr lang="zh-CN" altLang="en-US" sz="2000" b="1">
                <a:latin typeface="Times New Roman" panose="02020603050405020304" pitchFamily="18" charset="0"/>
              </a:rPr>
              <a:t>return maxSum[i][j];</a:t>
            </a:r>
            <a:endParaRPr lang="zh-CN" altLang="en-US" sz="2000" b="1">
              <a:latin typeface="Times New Roman" panose="02020603050405020304" pitchFamily="18" charset="0"/>
            </a:endParaRPr>
          </a:p>
          <a:p>
            <a:pPr lvl="0"/>
            <a:r>
              <a:rPr lang="zh-CN" altLang="en-US" sz="2000" b="1">
                <a:latin typeface="Times New Roman" panose="02020603050405020304" pitchFamily="18" charset="0"/>
              </a:rPr>
              <a:t>}</a:t>
            </a:r>
            <a:endParaRPr lang="en-US" altLang="zh-CN" sz="2000" b="1">
              <a:latin typeface="Times New Roman" panose="02020603050405020304" pitchFamily="18" charset="0"/>
            </a:endParaRPr>
          </a:p>
        </p:txBody>
      </p:sp>
      <p:sp>
        <p:nvSpPr>
          <p:cNvPr id="7" name="文本框 6"/>
          <p:cNvSpPr txBox="1"/>
          <p:nvPr/>
        </p:nvSpPr>
        <p:spPr>
          <a:xfrm>
            <a:off x="5113020" y="1116965"/>
            <a:ext cx="3964940" cy="452310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2400" b="1">
                <a:latin typeface="Times New Roman" panose="02020603050405020304" pitchFamily="18" charset="0"/>
              </a:rPr>
              <a:t>int main()</a:t>
            </a:r>
            <a:endParaRPr lang="zh-CN" altLang="en-US" sz="2400" b="1">
              <a:latin typeface="Times New Roman" panose="02020603050405020304" pitchFamily="18" charset="0"/>
            </a:endParaRPr>
          </a:p>
          <a:p>
            <a:r>
              <a:rPr lang="zh-CN" altLang="en-US" sz="2400" b="1">
                <a:latin typeface="Times New Roman" panose="02020603050405020304" pitchFamily="18" charset="0"/>
              </a:rPr>
              <a:t>{    int i,j;</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cin &gt;&gt; n;</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for(i=1;i&lt;=n;i++)</a:t>
            </a:r>
            <a:endParaRPr lang="zh-CN" altLang="en-US" sz="2400" b="1">
              <a:latin typeface="Times New Roman" panose="02020603050405020304" pitchFamily="18" charset="0"/>
            </a:endParaRPr>
          </a:p>
          <a:p>
            <a:pPr lvl="2"/>
            <a:r>
              <a:rPr lang="zh-CN" altLang="en-US" sz="2400" b="1">
                <a:latin typeface="Times New Roman" panose="02020603050405020304" pitchFamily="18" charset="0"/>
              </a:rPr>
              <a:t>for(j=1;j&lt;=i;j++) </a:t>
            </a:r>
            <a:endParaRPr lang="zh-CN" altLang="en-US" sz="2400" b="1">
              <a:latin typeface="Times New Roman" panose="02020603050405020304" pitchFamily="18" charset="0"/>
            </a:endParaRPr>
          </a:p>
          <a:p>
            <a:pPr lvl="2"/>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lvl="3"/>
            <a:r>
              <a:rPr lang="zh-CN" altLang="en-US" sz="2400" b="1">
                <a:latin typeface="Times New Roman" panose="02020603050405020304" pitchFamily="18" charset="0"/>
              </a:rPr>
              <a:t>cin &gt;&gt; D[i][j];</a:t>
            </a:r>
            <a:endParaRPr lang="zh-CN" altLang="en-US" sz="2400" b="1">
              <a:latin typeface="Times New Roman" panose="02020603050405020304" pitchFamily="18" charset="0"/>
            </a:endParaRPr>
          </a:p>
          <a:p>
            <a:pPr lvl="3"/>
            <a:r>
              <a:rPr lang="zh-CN" altLang="en-US" sz="2400" b="1">
                <a:solidFill>
                  <a:srgbClr val="0000FF"/>
                </a:solidFill>
                <a:latin typeface="Times New Roman" panose="02020603050405020304" pitchFamily="18" charset="0"/>
              </a:rPr>
              <a:t>maxSum[i][j] = -1;</a:t>
            </a:r>
            <a:endParaRPr lang="zh-CN" altLang="en-US" sz="2400" b="1">
              <a:solidFill>
                <a:srgbClr val="0000FF"/>
              </a:solidFill>
              <a:latin typeface="Times New Roman" panose="02020603050405020304" pitchFamily="18" charset="0"/>
            </a:endParaRPr>
          </a:p>
          <a:p>
            <a:pPr lvl="2"/>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cout &lt;&lt; MaxSum(1,1) &lt;&lt; endl;</a:t>
            </a:r>
            <a:endParaRPr lang="zh-CN" altLang="en-US" sz="2400" b="1">
              <a:latin typeface="Times New Roman" panose="02020603050405020304" pitchFamily="18" charset="0"/>
            </a:endParaRPr>
          </a:p>
          <a:p>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8" name="文本框 7"/>
          <p:cNvSpPr txBox="1"/>
          <p:nvPr/>
        </p:nvSpPr>
        <p:spPr>
          <a:xfrm>
            <a:off x="5124450" y="5761355"/>
            <a:ext cx="2208530" cy="460375"/>
          </a:xfrm>
          <a:prstGeom prst="rect">
            <a:avLst/>
          </a:prstGeom>
          <a:noFill/>
        </p:spPr>
        <p:txBody>
          <a:bodyPr wrap="square" rtlCol="0" anchor="t">
            <a:spAutoFit/>
          </a:bodyPr>
          <a:p>
            <a:r>
              <a:rPr lang="zh-CN" altLang="en-US" sz="2400" b="1"/>
              <a:t>时间复杂度为 </a:t>
            </a:r>
            <a:endParaRPr lang="zh-CN" altLang="en-US" sz="2400" b="1"/>
          </a:p>
        </p:txBody>
      </p:sp>
      <p:sp>
        <p:nvSpPr>
          <p:cNvPr id="9" name="文本框 8"/>
          <p:cNvSpPr txBox="1"/>
          <p:nvPr/>
        </p:nvSpPr>
        <p:spPr>
          <a:xfrm flipH="1">
            <a:off x="7176770" y="5761355"/>
            <a:ext cx="1197610" cy="460375"/>
          </a:xfrm>
          <a:prstGeom prst="rect">
            <a:avLst/>
          </a:prstGeom>
          <a:noFill/>
        </p:spPr>
        <p:txBody>
          <a:bodyPr wrap="square" rtlCol="0">
            <a:spAutoFit/>
          </a:bodyPr>
          <a:p>
            <a:pPr algn="l"/>
            <a:r>
              <a:rPr lang="en-US" altLang="zh-CN" sz="2400">
                <a:sym typeface="+mn-ea"/>
              </a:rPr>
              <a:t>O(n</a:t>
            </a:r>
            <a:r>
              <a:rPr lang="en-US" altLang="zh-CN" sz="2400" baseline="30000">
                <a:sym typeface="+mn-ea"/>
              </a:rPr>
              <a:t>2</a:t>
            </a:r>
            <a:r>
              <a:rPr lang="en-US" altLang="zh-CN" sz="2400">
                <a:sym typeface="+mn-ea"/>
              </a:rPr>
              <a:t>)</a:t>
            </a:r>
            <a:endParaRPr lang="en-US" altLang="zh-CN" sz="2400" baseline="30000"/>
          </a:p>
        </p:txBody>
      </p:sp>
      <p:sp>
        <p:nvSpPr>
          <p:cNvPr id="10" name="文本框 9"/>
          <p:cNvSpPr txBox="1"/>
          <p:nvPr/>
        </p:nvSpPr>
        <p:spPr>
          <a:xfrm>
            <a:off x="5100320" y="6190615"/>
            <a:ext cx="2208530" cy="460375"/>
          </a:xfrm>
          <a:prstGeom prst="rect">
            <a:avLst/>
          </a:prstGeom>
          <a:noFill/>
        </p:spPr>
        <p:txBody>
          <a:bodyPr wrap="square" rtlCol="0" anchor="t">
            <a:spAutoFit/>
          </a:bodyPr>
          <a:p>
            <a:r>
              <a:rPr lang="zh-CN" altLang="en-US" sz="2400" b="1"/>
              <a:t>空间复杂度为 </a:t>
            </a:r>
            <a:endParaRPr lang="zh-CN" altLang="en-US" sz="2400" b="1"/>
          </a:p>
        </p:txBody>
      </p:sp>
      <p:sp>
        <p:nvSpPr>
          <p:cNvPr id="11" name="文本框 10"/>
          <p:cNvSpPr txBox="1"/>
          <p:nvPr/>
        </p:nvSpPr>
        <p:spPr>
          <a:xfrm flipH="1">
            <a:off x="7228205" y="6190615"/>
            <a:ext cx="1197610" cy="460375"/>
          </a:xfrm>
          <a:prstGeom prst="rect">
            <a:avLst/>
          </a:prstGeom>
          <a:noFill/>
        </p:spPr>
        <p:txBody>
          <a:bodyPr wrap="square" rtlCol="0">
            <a:spAutoFit/>
          </a:bodyPr>
          <a:p>
            <a:pPr algn="l"/>
            <a:r>
              <a:rPr lang="en-US" altLang="zh-CN" sz="2400">
                <a:sym typeface="+mn-ea"/>
              </a:rPr>
              <a:t>O(n</a:t>
            </a:r>
            <a:r>
              <a:rPr lang="en-US" altLang="zh-CN" sz="2400" baseline="30000">
                <a:sym typeface="+mn-ea"/>
              </a:rPr>
              <a:t>2</a:t>
            </a:r>
            <a:r>
              <a:rPr lang="en-US" altLang="zh-CN" sz="2400">
                <a:sym typeface="+mn-ea"/>
              </a:rPr>
              <a:t>)</a:t>
            </a:r>
            <a:endParaRPr lang="en-US" altLang="zh-CN" sz="2400" baseline="30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linds(horizontal)">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blinds(horizontal)">
                                      <p:cBhvr>
                                        <p:cTn id="92" dur="50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
                                            <p:txEl>
                                              <p:pRg st="2" end="2"/>
                                            </p:txEl>
                                          </p:spTgt>
                                        </p:tgtEl>
                                        <p:attrNameLst>
                                          <p:attrName>style.visibility</p:attrName>
                                        </p:attrNameLst>
                                      </p:cBhvr>
                                      <p:to>
                                        <p:strVal val="visible"/>
                                      </p:to>
                                    </p:set>
                                    <p:animEffect transition="in" filter="blinds(horizontal)">
                                      <p:cBhvr>
                                        <p:cTn id="97" dur="500"/>
                                        <p:tgtEl>
                                          <p:spTgt spid="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7">
                                            <p:txEl>
                                              <p:pRg st="3" end="3"/>
                                            </p:txEl>
                                          </p:spTgt>
                                        </p:tgtEl>
                                        <p:attrNameLst>
                                          <p:attrName>style.visibility</p:attrName>
                                        </p:attrNameLst>
                                      </p:cBhvr>
                                      <p:to>
                                        <p:strVal val="visible"/>
                                      </p:to>
                                    </p:set>
                                    <p:animEffect transition="in" filter="blinds(horizontal)">
                                      <p:cBhvr>
                                        <p:cTn id="102" dur="500"/>
                                        <p:tgtEl>
                                          <p:spTgt spid="7">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
                                            <p:txEl>
                                              <p:pRg st="4" end="4"/>
                                            </p:txEl>
                                          </p:spTgt>
                                        </p:tgtEl>
                                        <p:attrNameLst>
                                          <p:attrName>style.visibility</p:attrName>
                                        </p:attrNameLst>
                                      </p:cBhvr>
                                      <p:to>
                                        <p:strVal val="visible"/>
                                      </p:to>
                                    </p:set>
                                    <p:animEffect transition="in" filter="blinds(horizontal)">
                                      <p:cBhvr>
                                        <p:cTn id="107" dur="500"/>
                                        <p:tgtEl>
                                          <p:spTgt spid="7">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
                                            <p:txEl>
                                              <p:pRg st="5" end="5"/>
                                            </p:txEl>
                                          </p:spTgt>
                                        </p:tgtEl>
                                        <p:attrNameLst>
                                          <p:attrName>style.visibility</p:attrName>
                                        </p:attrNameLst>
                                      </p:cBhvr>
                                      <p:to>
                                        <p:strVal val="visible"/>
                                      </p:to>
                                    </p:set>
                                    <p:animEffect transition="in" filter="blinds(horizontal)">
                                      <p:cBhvr>
                                        <p:cTn id="112" dur="500"/>
                                        <p:tgtEl>
                                          <p:spTgt spid="7">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7">
                                            <p:txEl>
                                              <p:pRg st="6" end="6"/>
                                            </p:txEl>
                                          </p:spTgt>
                                        </p:tgtEl>
                                        <p:attrNameLst>
                                          <p:attrName>style.visibility</p:attrName>
                                        </p:attrNameLst>
                                      </p:cBhvr>
                                      <p:to>
                                        <p:strVal val="visible"/>
                                      </p:to>
                                    </p:set>
                                    <p:animEffect transition="in" filter="blinds(horizontal)">
                                      <p:cBhvr>
                                        <p:cTn id="117" dur="500"/>
                                        <p:tgtEl>
                                          <p:spTgt spid="7">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7">
                                            <p:txEl>
                                              <p:pRg st="7" end="7"/>
                                            </p:txEl>
                                          </p:spTgt>
                                        </p:tgtEl>
                                        <p:attrNameLst>
                                          <p:attrName>style.visibility</p:attrName>
                                        </p:attrNameLst>
                                      </p:cBhvr>
                                      <p:to>
                                        <p:strVal val="visible"/>
                                      </p:to>
                                    </p:set>
                                    <p:animEffect transition="in" filter="blinds(horizontal)">
                                      <p:cBhvr>
                                        <p:cTn id="122" dur="500"/>
                                        <p:tgtEl>
                                          <p:spTgt spid="7">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7">
                                            <p:txEl>
                                              <p:pRg st="8" end="8"/>
                                            </p:txEl>
                                          </p:spTgt>
                                        </p:tgtEl>
                                        <p:attrNameLst>
                                          <p:attrName>style.visibility</p:attrName>
                                        </p:attrNameLst>
                                      </p:cBhvr>
                                      <p:to>
                                        <p:strVal val="visible"/>
                                      </p:to>
                                    </p:set>
                                    <p:animEffect transition="in" filter="blinds(horizontal)">
                                      <p:cBhvr>
                                        <p:cTn id="127" dur="500"/>
                                        <p:tgtEl>
                                          <p:spTgt spid="7">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7">
                                            <p:txEl>
                                              <p:pRg st="9" end="9"/>
                                            </p:txEl>
                                          </p:spTgt>
                                        </p:tgtEl>
                                        <p:attrNameLst>
                                          <p:attrName>style.visibility</p:attrName>
                                        </p:attrNameLst>
                                      </p:cBhvr>
                                      <p:to>
                                        <p:strVal val="visible"/>
                                      </p:to>
                                    </p:set>
                                    <p:animEffect transition="in" filter="blinds(horizontal)">
                                      <p:cBhvr>
                                        <p:cTn id="132" dur="500"/>
                                        <p:tgtEl>
                                          <p:spTgt spid="7">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137" dur="500"/>
                                        <p:tgtEl>
                                          <p:spTgt spid="7">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8"/>
                                        </p:tgtEl>
                                        <p:attrNameLst>
                                          <p:attrName>style.visibility</p:attrName>
                                        </p:attrNameLst>
                                      </p:cBhvr>
                                      <p:to>
                                        <p:strVal val="visible"/>
                                      </p:to>
                                    </p:set>
                                    <p:animEffect transition="in" filter="blinds(horizontal)">
                                      <p:cBhvr>
                                        <p:cTn id="142" dur="500"/>
                                        <p:tgtEl>
                                          <p:spTgt spid="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
                                        </p:tgtEl>
                                        <p:attrNameLst>
                                          <p:attrName>style.visibility</p:attrName>
                                        </p:attrNameLst>
                                      </p:cBhvr>
                                      <p:to>
                                        <p:strVal val="visible"/>
                                      </p:to>
                                    </p:set>
                                    <p:animEffect transition="in" filter="blinds(horizontal)">
                                      <p:cBhvr>
                                        <p:cTn id="147" dur="500"/>
                                        <p:tgtEl>
                                          <p:spTgt spid="9"/>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blinds(horizontal)">
                                      <p:cBhvr>
                                        <p:cTn id="152" dur="500"/>
                                        <p:tgtEl>
                                          <p:spTgt spid="10"/>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blinds(horizontal)">
                                      <p:cBhvr>
                                        <p:cTn id="1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3"/>
          <p:cNvSpPr>
            <a:spLocks noChangeArrowheads="1"/>
          </p:cNvSpPr>
          <p:nvPr/>
        </p:nvSpPr>
        <p:spPr bwMode="auto">
          <a:xfrm>
            <a:off x="107950" y="-37782"/>
            <a:ext cx="878522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bg1"/>
                </a:solidFill>
                <a:latin typeface="宋体" panose="02010600030101010101" pitchFamily="2" charset="-122"/>
              </a:rPr>
              <a:t>//</a:t>
            </a:r>
            <a:r>
              <a:rPr lang="zh-CN" altLang="en-US" sz="2400" b="1">
                <a:solidFill>
                  <a:schemeClr val="bg1"/>
                </a:solidFill>
                <a:latin typeface="宋体" panose="02010600030101010101" pitchFamily="2" charset="-122"/>
              </a:rPr>
              <a:t>矩阵连乘 动态规划迭代实现  </a:t>
            </a:r>
            <a:endParaRPr lang="zh-CN" altLang="en-US" sz="2400" b="1">
              <a:solidFill>
                <a:schemeClr val="bg1"/>
              </a:solidFill>
              <a:latin typeface="宋体" panose="02010600030101010101" pitchFamily="2" charset="-122"/>
            </a:endParaRPr>
          </a:p>
          <a:p>
            <a:r>
              <a:rPr lang="en-US" altLang="zh-CN" sz="2400" b="1">
                <a:solidFill>
                  <a:schemeClr val="bg1"/>
                </a:solidFill>
                <a:latin typeface="宋体" panose="02010600030101010101" pitchFamily="2" charset="-122"/>
              </a:rPr>
              <a:t>//A1 30*35 A2 35*15 A3 15*5 A4 5*10 A5 10*20 A6 20*25  </a:t>
            </a:r>
            <a:endParaRPr lang="en-US" altLang="zh-CN" sz="2400" b="1">
              <a:solidFill>
                <a:schemeClr val="bg1"/>
              </a:solidFill>
              <a:latin typeface="宋体" panose="02010600030101010101" pitchFamily="2" charset="-122"/>
            </a:endParaRPr>
          </a:p>
          <a:p>
            <a:r>
              <a:rPr lang="en-US" altLang="zh-CN" sz="2400" b="1">
                <a:solidFill>
                  <a:schemeClr val="bg1"/>
                </a:solidFill>
                <a:latin typeface="宋体" panose="02010600030101010101" pitchFamily="2" charset="-122"/>
              </a:rPr>
              <a:t>//p[0-6]={30,35,15,5,10,20,25} </a:t>
            </a:r>
            <a:endParaRPr lang="en-US" altLang="zh-CN" sz="2400" b="1">
              <a:solidFill>
                <a:schemeClr val="bg1"/>
              </a:solidFill>
              <a:latin typeface="宋体" panose="02010600030101010101" pitchFamily="2" charset="-122"/>
            </a:endParaRPr>
          </a:p>
        </p:txBody>
      </p:sp>
      <p:sp>
        <p:nvSpPr>
          <p:cNvPr id="61443" name="矩形 4"/>
          <p:cNvSpPr>
            <a:spLocks noChangeArrowheads="1"/>
          </p:cNvSpPr>
          <p:nvPr/>
        </p:nvSpPr>
        <p:spPr bwMode="auto">
          <a:xfrm>
            <a:off x="107950" y="1341438"/>
            <a:ext cx="8928100" cy="52622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p>
            <a:r>
              <a:rPr lang="en-US" altLang="zh-CN" sz="2400" b="1" dirty="0" err="1">
                <a:solidFill>
                  <a:schemeClr val="tx1"/>
                </a:solidFill>
                <a:latin typeface="Times New Roman" panose="02020603050405020304" pitchFamily="18" charset="0"/>
              </a:rPr>
              <a:t>const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L = 7;  </a:t>
            </a:r>
            <a:endParaRPr lang="en-US" altLang="zh-CN" sz="2400" b="1" dirty="0">
              <a:solidFill>
                <a:schemeClr val="tx1"/>
              </a:solidFill>
              <a:latin typeface="Times New Roman" panose="02020603050405020304" pitchFamily="18" charset="0"/>
            </a:endParaRPr>
          </a:p>
          <a:p>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MatrixChain</a:t>
            </a:r>
            <a:r>
              <a:rPr lang="en-US" altLang="zh-CN" sz="2400" b="1" dirty="0">
                <a:solidFill>
                  <a:schemeClr val="tx1"/>
                </a:solidFill>
                <a:latin typeface="Times New Roman" panose="02020603050405020304" pitchFamily="18" charset="0"/>
              </a:rPr>
              <a:t>(</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n,int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m,int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s,int</a:t>
            </a:r>
            <a:r>
              <a:rPr lang="en-US" altLang="zh-CN" sz="2400" b="1" dirty="0">
                <a:solidFill>
                  <a:schemeClr val="tx1"/>
                </a:solidFill>
                <a:latin typeface="Times New Roman" panose="02020603050405020304" pitchFamily="18" charset="0"/>
              </a:rPr>
              <a:t> *p);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void </a:t>
            </a:r>
            <a:r>
              <a:rPr lang="en-US" altLang="zh-CN" sz="2400" b="1" dirty="0" err="1">
                <a:solidFill>
                  <a:schemeClr val="tx1"/>
                </a:solidFill>
                <a:latin typeface="Times New Roman" panose="02020603050405020304" pitchFamily="18" charset="0"/>
              </a:rPr>
              <a:t>Traceback</a:t>
            </a:r>
            <a:r>
              <a:rPr lang="en-US" altLang="zh-CN" sz="2400" b="1" dirty="0">
                <a:solidFill>
                  <a:schemeClr val="tx1"/>
                </a:solidFill>
                <a:latin typeface="Times New Roman" panose="02020603050405020304" pitchFamily="18" charset="0"/>
              </a:rPr>
              <a:t>(</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j,int</a:t>
            </a:r>
            <a:r>
              <a:rPr lang="en-US" altLang="zh-CN" sz="2400" b="1" dirty="0">
                <a:solidFill>
                  <a:schemeClr val="tx1"/>
                </a:solidFill>
                <a:latin typeface="Times New Roman" panose="02020603050405020304" pitchFamily="18" charset="0"/>
              </a:rPr>
              <a:t> **s);//</a:t>
            </a:r>
            <a:r>
              <a:rPr lang="zh-CN" altLang="en-US" sz="2400" b="1" dirty="0">
                <a:solidFill>
                  <a:schemeClr val="tx1"/>
                </a:solidFill>
                <a:latin typeface="Times New Roman" panose="02020603050405020304" pitchFamily="18" charset="0"/>
              </a:rPr>
              <a:t>构造最优解  </a:t>
            </a:r>
            <a:endParaRPr lang="zh-CN" altLang="en-US" sz="2400" b="1" dirty="0">
              <a:solidFill>
                <a:schemeClr val="tx1"/>
              </a:solidFill>
              <a:latin typeface="Times New Roman" panose="02020603050405020304" pitchFamily="18" charset="0"/>
            </a:endParaRPr>
          </a:p>
          <a:p>
            <a:endParaRPr lang="zh-CN" altLang="en-US"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void main()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p[L]={30,35,15,5,10,20,25};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**s = new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*[L];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**m = new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*[L];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for(</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i=0;i&lt;</a:t>
            </a:r>
            <a:r>
              <a:rPr lang="en-US" altLang="zh-CN" sz="2400" b="1" dirty="0" err="1">
                <a:solidFill>
                  <a:schemeClr val="tx1"/>
                </a:solidFill>
                <a:latin typeface="Times New Roman" panose="02020603050405020304" pitchFamily="18" charset="0"/>
              </a:rPr>
              <a:t>L;i</a:t>
            </a:r>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       s[i] = new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[L];              m[i] = new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[L];      }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cout</a:t>
            </a:r>
            <a:r>
              <a:rPr lang="en-US" altLang="zh-CN" sz="2400" b="1" dirty="0">
                <a:solidFill>
                  <a:schemeClr val="tx1"/>
                </a:solidFill>
                <a:latin typeface="Times New Roman" panose="02020603050405020304" pitchFamily="18" charset="0"/>
              </a:rPr>
              <a:t>&lt;&lt;"</a:t>
            </a:r>
            <a:r>
              <a:rPr lang="zh-CN" altLang="en-US" sz="2400" b="1" dirty="0">
                <a:solidFill>
                  <a:schemeClr val="tx1"/>
                </a:solidFill>
                <a:latin typeface="Times New Roman" panose="02020603050405020304" pitchFamily="18" charset="0"/>
              </a:rPr>
              <a:t>矩阵的最少计算次数为</a:t>
            </a:r>
            <a:r>
              <a:rPr lang="en-US" altLang="zh-CN" sz="2400" b="1" dirty="0">
                <a:solidFill>
                  <a:schemeClr val="tx1"/>
                </a:solidFill>
                <a:latin typeface="Times New Roman" panose="02020603050405020304" pitchFamily="18" charset="0"/>
              </a:rPr>
              <a:t>&lt;&lt;</a:t>
            </a:r>
            <a:r>
              <a:rPr lang="en-US" altLang="zh-CN" sz="2400" b="1" dirty="0" err="1">
                <a:solidFill>
                  <a:schemeClr val="tx1"/>
                </a:solidFill>
                <a:latin typeface="Times New Roman" panose="02020603050405020304" pitchFamily="18" charset="0"/>
              </a:rPr>
              <a:t>MatrixChain</a:t>
            </a:r>
            <a:r>
              <a:rPr lang="en-US" altLang="zh-CN" sz="2400" b="1" dirty="0">
                <a:solidFill>
                  <a:schemeClr val="tx1"/>
                </a:solidFill>
                <a:latin typeface="Times New Roman" panose="02020603050405020304" pitchFamily="18" charset="0"/>
              </a:rPr>
              <a:t>(6,m,s,p)&lt;&lt;</a:t>
            </a:r>
            <a:r>
              <a:rPr lang="en-US" altLang="zh-CN" sz="2400" b="1" dirty="0" err="1">
                <a:solidFill>
                  <a:schemeClr val="tx1"/>
                </a:solidFill>
                <a:latin typeface="Times New Roman" panose="02020603050405020304" pitchFamily="18" charset="0"/>
              </a:rPr>
              <a:t>endl</a:t>
            </a:r>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cout</a:t>
            </a:r>
            <a:r>
              <a:rPr lang="en-US" altLang="zh-CN" sz="2400" b="1" dirty="0">
                <a:solidFill>
                  <a:schemeClr val="tx1"/>
                </a:solidFill>
                <a:latin typeface="Times New Roman" panose="02020603050405020304" pitchFamily="18" charset="0"/>
              </a:rPr>
              <a:t>&lt;&lt;"</a:t>
            </a:r>
            <a:r>
              <a:rPr lang="zh-CN" altLang="en-US" sz="2400" b="1" dirty="0">
                <a:solidFill>
                  <a:schemeClr val="tx1"/>
                </a:solidFill>
                <a:latin typeface="Times New Roman" panose="02020603050405020304" pitchFamily="18" charset="0"/>
              </a:rPr>
              <a:t>矩阵最优计算次序为：</a:t>
            </a:r>
            <a:r>
              <a:rPr lang="en-US" altLang="zh-CN" sz="2400" b="1" dirty="0">
                <a:solidFill>
                  <a:schemeClr val="tx1"/>
                </a:solidFill>
                <a:latin typeface="Times New Roman" panose="02020603050405020304" pitchFamily="18" charset="0"/>
              </a:rPr>
              <a:t>"&lt;&lt;</a:t>
            </a:r>
            <a:r>
              <a:rPr lang="en-US" altLang="zh-CN" sz="2400" b="1" dirty="0" err="1">
                <a:solidFill>
                  <a:schemeClr val="tx1"/>
                </a:solidFill>
                <a:latin typeface="Times New Roman" panose="02020603050405020304" pitchFamily="18" charset="0"/>
              </a:rPr>
              <a:t>endl</a:t>
            </a:r>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Traceback</a:t>
            </a:r>
            <a:r>
              <a:rPr lang="en-US" altLang="zh-CN" sz="2400" b="1" dirty="0">
                <a:solidFill>
                  <a:schemeClr val="tx1"/>
                </a:solidFill>
                <a:latin typeface="Times New Roman" panose="02020603050405020304" pitchFamily="18" charset="0"/>
              </a:rPr>
              <a:t>(1,6,s);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p:txBody>
      </p:sp>
      <p:pic>
        <p:nvPicPr>
          <p:cNvPr id="2119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3888" y="1916113"/>
            <a:ext cx="59563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11" dur="500"/>
                                        <p:tgtEl>
                                          <p:spTgt spid="6144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6" dur="500"/>
                                        <p:tgtEl>
                                          <p:spTgt spid="6144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21" dur="500"/>
                                        <p:tgtEl>
                                          <p:spTgt spid="614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6" dur="500"/>
                                        <p:tgtEl>
                                          <p:spTgt spid="6144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1" dur="500"/>
                                        <p:tgtEl>
                                          <p:spTgt spid="6144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6" dur="500"/>
                                        <p:tgtEl>
                                          <p:spTgt spid="6144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1" dur="500"/>
                                        <p:tgtEl>
                                          <p:spTgt spid="6144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46" dur="500"/>
                                        <p:tgtEl>
                                          <p:spTgt spid="6144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1" dur="500"/>
                                        <p:tgtEl>
                                          <p:spTgt spid="6144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56" dur="500"/>
                                        <p:tgtEl>
                                          <p:spTgt spid="6144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1" dur="500"/>
                                        <p:tgtEl>
                                          <p:spTgt spid="6144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66" dur="500"/>
                                        <p:tgtEl>
                                          <p:spTgt spid="61443">
                                            <p:txEl>
                                              <p:pRg st="12" end="1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1" dur="500"/>
                                        <p:tgtEl>
                                          <p:spTgt spid="614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3"/>
          <p:cNvSpPr>
            <a:spLocks noChangeArrowheads="1"/>
          </p:cNvSpPr>
          <p:nvPr/>
        </p:nvSpPr>
        <p:spPr bwMode="auto">
          <a:xfrm>
            <a:off x="8255" y="-17780"/>
            <a:ext cx="9128125" cy="68624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a:solidFill>
                  <a:schemeClr val="tx1"/>
                </a:solidFill>
                <a:latin typeface="Times New Roman" panose="02020603050405020304" pitchFamily="18" charset="0"/>
              </a:rPr>
              <a:t> int MatrixChain(int n,int **m,int **s,int *p)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for(int i=1; i&lt;=n; i++)      {         m[i][i] = 0;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for(int r=2; r&lt;=n; r++) //r</a:t>
            </a:r>
            <a:r>
              <a:rPr lang="zh-CN" altLang="en-US" sz="2000" b="1">
                <a:solidFill>
                  <a:schemeClr val="tx1"/>
                </a:solidFill>
                <a:latin typeface="Times New Roman" panose="02020603050405020304" pitchFamily="18" charset="0"/>
              </a:rPr>
              <a:t>为当前计算的链长（子问题规模）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for(int i=1; i&lt;=n-r+1; i++)//n-r+1</a:t>
            </a:r>
            <a:r>
              <a:rPr lang="zh-CN" altLang="en-US" sz="2000" b="1">
                <a:solidFill>
                  <a:schemeClr val="tx1"/>
                </a:solidFill>
                <a:latin typeface="Times New Roman" panose="02020603050405020304" pitchFamily="18" charset="0"/>
              </a:rPr>
              <a:t>为最后一个</a:t>
            </a:r>
            <a:r>
              <a:rPr lang="en-US" altLang="zh-CN" sz="2000" b="1">
                <a:solidFill>
                  <a:schemeClr val="tx1"/>
                </a:solidFill>
                <a:latin typeface="Times New Roman" panose="02020603050405020304" pitchFamily="18" charset="0"/>
              </a:rPr>
              <a:t>r</a:t>
            </a:r>
            <a:r>
              <a:rPr lang="zh-CN" altLang="en-US" sz="2000" b="1">
                <a:solidFill>
                  <a:schemeClr val="tx1"/>
                </a:solidFill>
                <a:latin typeface="Times New Roman" panose="02020603050405020304" pitchFamily="18" charset="0"/>
              </a:rPr>
              <a:t>链的前边界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int j = i+r-1;//</a:t>
            </a:r>
            <a:r>
              <a:rPr lang="zh-CN" altLang="en-US" sz="2000" b="1">
                <a:solidFill>
                  <a:schemeClr val="tx1"/>
                </a:solidFill>
                <a:latin typeface="Times New Roman" panose="02020603050405020304" pitchFamily="18" charset="0"/>
              </a:rPr>
              <a:t>计算前边界为</a:t>
            </a:r>
            <a:r>
              <a:rPr lang="en-US" altLang="zh-CN" sz="2000" b="1">
                <a:solidFill>
                  <a:schemeClr val="tx1"/>
                </a:solidFill>
                <a:latin typeface="Times New Roman" panose="02020603050405020304" pitchFamily="18" charset="0"/>
              </a:rPr>
              <a:t>r</a:t>
            </a:r>
            <a:r>
              <a:rPr lang="zh-CN" altLang="en-US" sz="2000" b="1">
                <a:solidFill>
                  <a:schemeClr val="tx1"/>
                </a:solidFill>
                <a:latin typeface="Times New Roman" panose="02020603050405020304" pitchFamily="18" charset="0"/>
              </a:rPr>
              <a:t>，链长为</a:t>
            </a:r>
            <a:r>
              <a:rPr lang="en-US" altLang="zh-CN" sz="2000" b="1">
                <a:solidFill>
                  <a:schemeClr val="tx1"/>
                </a:solidFill>
                <a:latin typeface="Times New Roman" panose="02020603050405020304" pitchFamily="18" charset="0"/>
              </a:rPr>
              <a:t>r</a:t>
            </a:r>
            <a:r>
              <a:rPr lang="zh-CN" altLang="en-US" sz="2000" b="1">
                <a:solidFill>
                  <a:schemeClr val="tx1"/>
                </a:solidFill>
                <a:latin typeface="Times New Roman" panose="02020603050405020304" pitchFamily="18" charset="0"/>
              </a:rPr>
              <a:t>的链的后边界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m[i][j] = m[i+1][j] + p[i-1]*p[i]*p[j];//</a:t>
            </a:r>
            <a:r>
              <a:rPr lang="zh-CN" altLang="en-US" sz="2000" b="1">
                <a:solidFill>
                  <a:schemeClr val="tx1"/>
                </a:solidFill>
                <a:latin typeface="Times New Roman" panose="02020603050405020304" pitchFamily="18" charset="0"/>
              </a:rPr>
              <a:t>将链</a:t>
            </a:r>
            <a:r>
              <a:rPr lang="en-US" altLang="zh-CN" sz="2000" b="1">
                <a:solidFill>
                  <a:schemeClr val="tx1"/>
                </a:solidFill>
                <a:latin typeface="Times New Roman" panose="02020603050405020304" pitchFamily="18" charset="0"/>
              </a:rPr>
              <a:t>ij</a:t>
            </a:r>
            <a:r>
              <a:rPr lang="zh-CN" altLang="en-US" sz="2000" b="1">
                <a:solidFill>
                  <a:schemeClr val="tx1"/>
                </a:solidFill>
                <a:latin typeface="Times New Roman" panose="02020603050405020304" pitchFamily="18" charset="0"/>
              </a:rPr>
              <a:t>划分为</a:t>
            </a:r>
            <a:r>
              <a:rPr lang="en-US" altLang="zh-CN" sz="2000" b="1">
                <a:solidFill>
                  <a:schemeClr val="tx1"/>
                </a:solidFill>
                <a:latin typeface="Times New Roman" panose="02020603050405020304" pitchFamily="18" charset="0"/>
              </a:rPr>
              <a:t>A(i) * ( A[i+1:j]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s[i][j] = i;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for(int k=i+1; k&lt;j; k++)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int t = m[i][k] + m[k+1][j] + p[i-1]*p[k]*p[j];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if(t&lt;m[i][j])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m[i][j] = t;       s[i][j] = k;          }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return m[1][L-1];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void Traceback(int i,int j,int **s)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if(i==j)      return;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Traceback(i,s[i][j],s);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Traceback(s[i][j]+1,j,s);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cout&lt;&lt;"Multiply A"&lt;&lt;i&lt;&lt;","&lt;&lt;s[i][j];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cout&lt;&lt;" and A"&lt;&lt;(s[i][j]+1)&lt;&lt;","&lt;&lt;j&lt;&lt;endl;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blinds(horizontal)">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blinds(horizontal)">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blinds(horizontal)">
                                      <p:cBhvr>
                                        <p:cTn id="22" dur="500"/>
                                        <p:tgtEl>
                                          <p:spTgt spid="62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blinds(horizontal)">
                                      <p:cBhvr>
                                        <p:cTn id="27" dur="500"/>
                                        <p:tgtEl>
                                          <p:spTgt spid="62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66">
                                            <p:txEl>
                                              <p:pRg st="5" end="5"/>
                                            </p:txEl>
                                          </p:spTgt>
                                        </p:tgtEl>
                                        <p:attrNameLst>
                                          <p:attrName>style.visibility</p:attrName>
                                        </p:attrNameLst>
                                      </p:cBhvr>
                                      <p:to>
                                        <p:strVal val="visible"/>
                                      </p:to>
                                    </p:set>
                                    <p:animEffect transition="in" filter="blinds(horizontal)">
                                      <p:cBhvr>
                                        <p:cTn id="32" dur="500"/>
                                        <p:tgtEl>
                                          <p:spTgt spid="624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466">
                                            <p:txEl>
                                              <p:pRg st="6" end="6"/>
                                            </p:txEl>
                                          </p:spTgt>
                                        </p:tgtEl>
                                        <p:attrNameLst>
                                          <p:attrName>style.visibility</p:attrName>
                                        </p:attrNameLst>
                                      </p:cBhvr>
                                      <p:to>
                                        <p:strVal val="visible"/>
                                      </p:to>
                                    </p:set>
                                    <p:animEffect transition="in" filter="blinds(horizontal)">
                                      <p:cBhvr>
                                        <p:cTn id="37" dur="500"/>
                                        <p:tgtEl>
                                          <p:spTgt spid="624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466">
                                            <p:txEl>
                                              <p:pRg st="7" end="7"/>
                                            </p:txEl>
                                          </p:spTgt>
                                        </p:tgtEl>
                                        <p:attrNameLst>
                                          <p:attrName>style.visibility</p:attrName>
                                        </p:attrNameLst>
                                      </p:cBhvr>
                                      <p:to>
                                        <p:strVal val="visible"/>
                                      </p:to>
                                    </p:set>
                                    <p:animEffect transition="in" filter="blinds(horizontal)">
                                      <p:cBhvr>
                                        <p:cTn id="42" dur="500"/>
                                        <p:tgtEl>
                                          <p:spTgt spid="624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466">
                                            <p:txEl>
                                              <p:pRg st="8" end="8"/>
                                            </p:txEl>
                                          </p:spTgt>
                                        </p:tgtEl>
                                        <p:attrNameLst>
                                          <p:attrName>style.visibility</p:attrName>
                                        </p:attrNameLst>
                                      </p:cBhvr>
                                      <p:to>
                                        <p:strVal val="visible"/>
                                      </p:to>
                                    </p:set>
                                    <p:animEffect transition="in" filter="blinds(horizontal)">
                                      <p:cBhvr>
                                        <p:cTn id="47" dur="500"/>
                                        <p:tgtEl>
                                          <p:spTgt spid="624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466">
                                            <p:txEl>
                                              <p:pRg st="9" end="9"/>
                                            </p:txEl>
                                          </p:spTgt>
                                        </p:tgtEl>
                                        <p:attrNameLst>
                                          <p:attrName>style.visibility</p:attrName>
                                        </p:attrNameLst>
                                      </p:cBhvr>
                                      <p:to>
                                        <p:strVal val="visible"/>
                                      </p:to>
                                    </p:set>
                                    <p:animEffect transition="in" filter="blinds(horizontal)">
                                      <p:cBhvr>
                                        <p:cTn id="52" dur="500"/>
                                        <p:tgtEl>
                                          <p:spTgt spid="6246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2466">
                                            <p:txEl>
                                              <p:pRg st="10" end="10"/>
                                            </p:txEl>
                                          </p:spTgt>
                                        </p:tgtEl>
                                        <p:attrNameLst>
                                          <p:attrName>style.visibility</p:attrName>
                                        </p:attrNameLst>
                                      </p:cBhvr>
                                      <p:to>
                                        <p:strVal val="visible"/>
                                      </p:to>
                                    </p:set>
                                    <p:animEffect transition="in" filter="blinds(horizontal)">
                                      <p:cBhvr>
                                        <p:cTn id="57" dur="500"/>
                                        <p:tgtEl>
                                          <p:spTgt spid="6246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2466">
                                            <p:txEl>
                                              <p:pRg st="11" end="11"/>
                                            </p:txEl>
                                          </p:spTgt>
                                        </p:tgtEl>
                                        <p:attrNameLst>
                                          <p:attrName>style.visibility</p:attrName>
                                        </p:attrNameLst>
                                      </p:cBhvr>
                                      <p:to>
                                        <p:strVal val="visible"/>
                                      </p:to>
                                    </p:set>
                                    <p:animEffect transition="in" filter="blinds(horizontal)">
                                      <p:cBhvr>
                                        <p:cTn id="62" dur="500"/>
                                        <p:tgtEl>
                                          <p:spTgt spid="6246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466">
                                            <p:txEl>
                                              <p:pRg st="12" end="12"/>
                                            </p:txEl>
                                          </p:spTgt>
                                        </p:tgtEl>
                                        <p:attrNameLst>
                                          <p:attrName>style.visibility</p:attrName>
                                        </p:attrNameLst>
                                      </p:cBhvr>
                                      <p:to>
                                        <p:strVal val="visible"/>
                                      </p:to>
                                    </p:set>
                                    <p:animEffect transition="in" filter="blinds(horizontal)">
                                      <p:cBhvr>
                                        <p:cTn id="67" dur="500"/>
                                        <p:tgtEl>
                                          <p:spTgt spid="6246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2466">
                                            <p:txEl>
                                              <p:pRg st="13" end="13"/>
                                            </p:txEl>
                                          </p:spTgt>
                                        </p:tgtEl>
                                        <p:attrNameLst>
                                          <p:attrName>style.visibility</p:attrName>
                                        </p:attrNameLst>
                                      </p:cBhvr>
                                      <p:to>
                                        <p:strVal val="visible"/>
                                      </p:to>
                                    </p:set>
                                    <p:animEffect transition="in" filter="blinds(horizontal)">
                                      <p:cBhvr>
                                        <p:cTn id="72" dur="500"/>
                                        <p:tgtEl>
                                          <p:spTgt spid="6246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2466">
                                            <p:txEl>
                                              <p:pRg st="14" end="14"/>
                                            </p:txEl>
                                          </p:spTgt>
                                        </p:tgtEl>
                                        <p:attrNameLst>
                                          <p:attrName>style.visibility</p:attrName>
                                        </p:attrNameLst>
                                      </p:cBhvr>
                                      <p:to>
                                        <p:strVal val="visible"/>
                                      </p:to>
                                    </p:set>
                                    <p:animEffect transition="in" filter="blinds(horizontal)">
                                      <p:cBhvr>
                                        <p:cTn id="77" dur="500"/>
                                        <p:tgtEl>
                                          <p:spTgt spid="6246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2466">
                                            <p:txEl>
                                              <p:pRg st="15" end="15"/>
                                            </p:txEl>
                                          </p:spTgt>
                                        </p:tgtEl>
                                        <p:attrNameLst>
                                          <p:attrName>style.visibility</p:attrName>
                                        </p:attrNameLst>
                                      </p:cBhvr>
                                      <p:to>
                                        <p:strVal val="visible"/>
                                      </p:to>
                                    </p:set>
                                    <p:animEffect transition="in" filter="blinds(horizontal)">
                                      <p:cBhvr>
                                        <p:cTn id="82" dur="500"/>
                                        <p:tgtEl>
                                          <p:spTgt spid="6246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2466">
                                            <p:txEl>
                                              <p:pRg st="16" end="16"/>
                                            </p:txEl>
                                          </p:spTgt>
                                        </p:tgtEl>
                                        <p:attrNameLst>
                                          <p:attrName>style.visibility</p:attrName>
                                        </p:attrNameLst>
                                      </p:cBhvr>
                                      <p:to>
                                        <p:strVal val="visible"/>
                                      </p:to>
                                    </p:set>
                                    <p:animEffect transition="in" filter="blinds(horizontal)">
                                      <p:cBhvr>
                                        <p:cTn id="87" dur="500"/>
                                        <p:tgtEl>
                                          <p:spTgt spid="62466">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2466">
                                            <p:txEl>
                                              <p:pRg st="17" end="17"/>
                                            </p:txEl>
                                          </p:spTgt>
                                        </p:tgtEl>
                                        <p:attrNameLst>
                                          <p:attrName>style.visibility</p:attrName>
                                        </p:attrNameLst>
                                      </p:cBhvr>
                                      <p:to>
                                        <p:strVal val="visible"/>
                                      </p:to>
                                    </p:set>
                                    <p:animEffect transition="in" filter="blinds(horizontal)">
                                      <p:cBhvr>
                                        <p:cTn id="92" dur="500"/>
                                        <p:tgtEl>
                                          <p:spTgt spid="62466">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2466">
                                            <p:txEl>
                                              <p:pRg st="18" end="18"/>
                                            </p:txEl>
                                          </p:spTgt>
                                        </p:tgtEl>
                                        <p:attrNameLst>
                                          <p:attrName>style.visibility</p:attrName>
                                        </p:attrNameLst>
                                      </p:cBhvr>
                                      <p:to>
                                        <p:strVal val="visible"/>
                                      </p:to>
                                    </p:set>
                                    <p:animEffect transition="in" filter="blinds(horizontal)">
                                      <p:cBhvr>
                                        <p:cTn id="97" dur="500"/>
                                        <p:tgtEl>
                                          <p:spTgt spid="62466">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2466">
                                            <p:txEl>
                                              <p:pRg st="19" end="19"/>
                                            </p:txEl>
                                          </p:spTgt>
                                        </p:tgtEl>
                                        <p:attrNameLst>
                                          <p:attrName>style.visibility</p:attrName>
                                        </p:attrNameLst>
                                      </p:cBhvr>
                                      <p:to>
                                        <p:strVal val="visible"/>
                                      </p:to>
                                    </p:set>
                                    <p:animEffect transition="in" filter="blinds(horizontal)">
                                      <p:cBhvr>
                                        <p:cTn id="102" dur="500"/>
                                        <p:tgtEl>
                                          <p:spTgt spid="62466">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2466">
                                            <p:txEl>
                                              <p:pRg st="20" end="20"/>
                                            </p:txEl>
                                          </p:spTgt>
                                        </p:tgtEl>
                                        <p:attrNameLst>
                                          <p:attrName>style.visibility</p:attrName>
                                        </p:attrNameLst>
                                      </p:cBhvr>
                                      <p:to>
                                        <p:strVal val="visible"/>
                                      </p:to>
                                    </p:set>
                                    <p:animEffect transition="in" filter="blinds(horizontal)">
                                      <p:cBhvr>
                                        <p:cTn id="107" dur="500"/>
                                        <p:tgtEl>
                                          <p:spTgt spid="62466">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2466">
                                            <p:txEl>
                                              <p:pRg st="21" end="21"/>
                                            </p:txEl>
                                          </p:spTgt>
                                        </p:tgtEl>
                                        <p:attrNameLst>
                                          <p:attrName>style.visibility</p:attrName>
                                        </p:attrNameLst>
                                      </p:cBhvr>
                                      <p:to>
                                        <p:strVal val="visible"/>
                                      </p:to>
                                    </p:set>
                                    <p:animEffect transition="in" filter="blinds(horizontal)">
                                      <p:cBhvr>
                                        <p:cTn id="112" dur="500"/>
                                        <p:tgtEl>
                                          <p:spTgt spid="62466">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2"/>
          <p:cNvSpPr>
            <a:spLocks noGrp="1"/>
          </p:cNvSpPr>
          <p:nvPr>
            <p:ph type="ftr" sz="quarter" idx="11"/>
          </p:nvPr>
        </p:nvSpPr>
        <p:spPr>
          <a:xfrm>
            <a:off x="3124200" y="6245225"/>
            <a:ext cx="2895600" cy="47625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a:t>
            </a:r>
            <a:r>
              <a:rPr lang="en-US" altLang="zh-CN" dirty="0" smtClean="0">
                <a:latin typeface="华文新魏" panose="02010800040101010101" pitchFamily="2" charset="-122"/>
              </a:rPr>
              <a:t>DB-LAB(2003)</a:t>
            </a:r>
            <a:endParaRPr lang="en-US" altLang="zh-CN" dirty="0" smtClean="0">
              <a:latin typeface="华文新魏" panose="02010800040101010101" pitchFamily="2" charset="-122"/>
            </a:endParaRPr>
          </a:p>
        </p:txBody>
      </p:sp>
      <p:sp>
        <p:nvSpPr>
          <p:cNvPr id="710660" name="Rectangle 4"/>
          <p:cNvSpPr>
            <a:spLocks noChangeArrowheads="1"/>
          </p:cNvSpPr>
          <p:nvPr/>
        </p:nvSpPr>
        <p:spPr bwMode="auto">
          <a:xfrm>
            <a:off x="385763" y="1125538"/>
            <a:ext cx="8081962" cy="5472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defRPr/>
            </a:pPr>
            <a:r>
              <a:rPr lang="zh-CN" altLang="en-US" sz="2800" b="1" dirty="0">
                <a:effectLst>
                  <a:outerShdw blurRad="38100" dist="38100" dir="2700000" algn="tl">
                    <a:srgbClr val="C0C0C0"/>
                  </a:outerShdw>
                </a:effectLst>
                <a:latin typeface="宋体" panose="02010600030101010101" pitchFamily="2" charset="-122"/>
              </a:rPr>
              <a:t>时间复杂性</a:t>
            </a:r>
            <a:endParaRPr lang="zh-CN" altLang="en-US" sz="2800" b="1" dirty="0">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计算代价的时间</a:t>
            </a:r>
            <a:endParaRPr lang="zh-CN" altLang="en-US" sz="2800" b="1" dirty="0">
              <a:solidFill>
                <a:srgbClr val="0000CC"/>
              </a:solidFill>
              <a:effectLst>
                <a:outerShdw blurRad="38100" dist="38100" dir="2700000" algn="tl">
                  <a:srgbClr val="C0C0C0"/>
                </a:outerShdw>
              </a:effectLst>
              <a:latin typeface="宋体" panose="02010600030101010101" pitchFamily="2" charset="-122"/>
            </a:endParaRPr>
          </a:p>
          <a:p>
            <a:pPr marL="1143000" lvl="2" indent="-228600" algn="just">
              <a:spcBef>
                <a:spcPct val="20000"/>
              </a:spcBef>
              <a:buFontTx/>
              <a:buChar char="•"/>
              <a:defRPr/>
            </a:pPr>
            <a:r>
              <a:rPr lang="en-US" altLang="zh-CN" sz="2800" b="1" i="1" dirty="0">
                <a:solidFill>
                  <a:srgbClr val="663300"/>
                </a:solidFill>
                <a:effectLst>
                  <a:outerShdw blurRad="38100" dist="38100" dir="2700000" algn="tl">
                    <a:srgbClr val="C0C0C0"/>
                  </a:outerShdw>
                </a:effectLst>
                <a:latin typeface="宋体" panose="02010600030101010101" pitchFamily="2" charset="-122"/>
              </a:rPr>
              <a:t>(r, i, k)</a:t>
            </a:r>
            <a:r>
              <a:rPr lang="zh-CN" altLang="en-US" sz="2800" b="1" dirty="0">
                <a:solidFill>
                  <a:srgbClr val="663300"/>
                </a:solidFill>
                <a:effectLst>
                  <a:outerShdw blurRad="38100" dist="38100" dir="2700000" algn="tl">
                    <a:srgbClr val="C0C0C0"/>
                  </a:outerShdw>
                </a:effectLst>
                <a:latin typeface="宋体" panose="02010600030101010101" pitchFamily="2" charset="-122"/>
              </a:rPr>
              <a:t>三层循环</a:t>
            </a:r>
            <a:r>
              <a:rPr lang="en-US" altLang="zh-CN" sz="2800" b="1" dirty="0">
                <a:solidFill>
                  <a:srgbClr val="663300"/>
                </a:solidFill>
                <a:effectLst>
                  <a:outerShdw blurRad="38100" dist="38100" dir="2700000" algn="tl">
                    <a:srgbClr val="C0C0C0"/>
                  </a:outerShdw>
                </a:effectLst>
                <a:latin typeface="宋体" panose="02010600030101010101" pitchFamily="2" charset="-122"/>
              </a:rPr>
              <a:t>, </a:t>
            </a:r>
            <a:r>
              <a:rPr lang="zh-CN" altLang="en-US" sz="2800" b="1" dirty="0">
                <a:solidFill>
                  <a:srgbClr val="663300"/>
                </a:solidFill>
                <a:effectLst>
                  <a:outerShdw blurRad="38100" dist="38100" dir="2700000" algn="tl">
                    <a:srgbClr val="C0C0C0"/>
                  </a:outerShdw>
                </a:effectLst>
                <a:latin typeface="宋体" panose="02010600030101010101" pitchFamily="2" charset="-122"/>
              </a:rPr>
              <a:t>每层至多</a:t>
            </a:r>
            <a:r>
              <a:rPr lang="en-US" altLang="zh-CN" sz="2800" b="1" i="1" dirty="0">
                <a:solidFill>
                  <a:srgbClr val="663300"/>
                </a:solidFill>
                <a:effectLst>
                  <a:outerShdw blurRad="38100" dist="38100" dir="2700000" algn="tl">
                    <a:srgbClr val="C0C0C0"/>
                  </a:outerShdw>
                </a:effectLst>
                <a:latin typeface="宋体" panose="02010600030101010101" pitchFamily="2" charset="-122"/>
              </a:rPr>
              <a:t>n-1</a:t>
            </a:r>
            <a:r>
              <a:rPr lang="zh-CN" altLang="en-US" sz="2800" b="1" dirty="0">
                <a:solidFill>
                  <a:srgbClr val="663300"/>
                </a:solidFill>
                <a:effectLst>
                  <a:outerShdw blurRad="38100" dist="38100" dir="2700000" algn="tl">
                    <a:srgbClr val="C0C0C0"/>
                  </a:outerShdw>
                </a:effectLst>
                <a:latin typeface="宋体" panose="02010600030101010101" pitchFamily="2" charset="-122"/>
              </a:rPr>
              <a:t>步</a:t>
            </a:r>
            <a:endParaRPr lang="zh-CN" altLang="en-US" sz="2800" b="1" dirty="0">
              <a:solidFill>
                <a:srgbClr val="663300"/>
              </a:solidFill>
              <a:effectLst>
                <a:outerShdw blurRad="38100" dist="38100" dir="2700000" algn="tl">
                  <a:srgbClr val="C0C0C0"/>
                </a:outerShdw>
              </a:effectLst>
              <a:latin typeface="宋体" panose="02010600030101010101" pitchFamily="2" charset="-122"/>
            </a:endParaRPr>
          </a:p>
          <a:p>
            <a:pPr marL="1143000" lvl="2" indent="-228600" algn="just">
              <a:spcBef>
                <a:spcPct val="20000"/>
              </a:spcBef>
              <a:buFontTx/>
              <a:buChar char="•"/>
              <a:defRPr/>
            </a:pPr>
            <a:r>
              <a:rPr lang="en-US" altLang="zh-CN" sz="2800" b="1" i="1" dirty="0">
                <a:solidFill>
                  <a:srgbClr val="CC0099"/>
                </a:solidFill>
                <a:effectLst>
                  <a:outerShdw blurRad="38100" dist="38100" dir="2700000" algn="tl">
                    <a:srgbClr val="C0C0C0"/>
                  </a:outerShdw>
                </a:effectLst>
                <a:latin typeface="宋体" panose="02010600030101010101" pitchFamily="2" charset="-122"/>
              </a:rPr>
              <a:t>O(n</a:t>
            </a:r>
            <a:r>
              <a:rPr lang="en-US" altLang="zh-CN" sz="2800" b="1" i="1" baseline="30000" dirty="0">
                <a:solidFill>
                  <a:srgbClr val="CC0099"/>
                </a:solidFill>
                <a:effectLst>
                  <a:outerShdw blurRad="38100" dist="38100" dir="2700000" algn="tl">
                    <a:srgbClr val="C0C0C0"/>
                  </a:outerShdw>
                </a:effectLst>
                <a:latin typeface="宋体" panose="02010600030101010101" pitchFamily="2" charset="-122"/>
              </a:rPr>
              <a:t>3</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i="1" dirty="0">
              <a:solidFill>
                <a:srgbClr val="CC0099"/>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构造最优解的时间</a:t>
            </a:r>
            <a:r>
              <a:rPr lang="en-US" altLang="zh-CN" sz="2800" b="1" dirty="0">
                <a:solidFill>
                  <a:srgbClr val="0000CC"/>
                </a:solidFill>
                <a:effectLst>
                  <a:outerShdw blurRad="38100" dist="38100" dir="2700000" algn="tl">
                    <a:srgbClr val="C0C0C0"/>
                  </a:outerShdw>
                </a:effectLst>
                <a:latin typeface="宋体" panose="02010600030101010101" pitchFamily="2" charset="-122"/>
              </a:rPr>
              <a:t>:</a:t>
            </a:r>
            <a:r>
              <a:rPr lang="en-US" altLang="zh-CN" sz="2800" b="1" dirty="0">
                <a:solidFill>
                  <a:srgbClr val="0066FF"/>
                </a:solidFill>
                <a:effectLst>
                  <a:outerShdw blurRad="38100" dist="38100" dir="2700000" algn="tl">
                    <a:srgbClr val="C0C0C0"/>
                  </a:outerShdw>
                </a:effectLst>
                <a:latin typeface="宋体" panose="02010600030101010101" pitchFamily="2" charset="-122"/>
              </a:rPr>
              <a:t> </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O(n)</a:t>
            </a:r>
            <a:endParaRPr lang="en-US" altLang="zh-CN" sz="2800" b="1" i="1" dirty="0">
              <a:solidFill>
                <a:srgbClr val="CC0099"/>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总时间复杂性为：</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O(n</a:t>
            </a:r>
            <a:r>
              <a:rPr lang="en-US" altLang="zh-CN" sz="2800" b="1" i="1" baseline="30000" dirty="0">
                <a:solidFill>
                  <a:srgbClr val="CC0099"/>
                </a:solidFill>
                <a:effectLst>
                  <a:outerShdw blurRad="38100" dist="38100" dir="2700000" algn="tl">
                    <a:srgbClr val="C0C0C0"/>
                  </a:outerShdw>
                </a:effectLst>
                <a:latin typeface="宋体" panose="02010600030101010101" pitchFamily="2" charset="-122"/>
              </a:rPr>
              <a:t>3</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i="1" dirty="0">
              <a:solidFill>
                <a:srgbClr val="CC0099"/>
              </a:solidFill>
              <a:effectLst>
                <a:outerShdw blurRad="38100" dist="38100" dir="2700000" algn="tl">
                  <a:srgbClr val="C0C0C0"/>
                </a:outerShdw>
              </a:effectLst>
              <a:latin typeface="宋体" panose="02010600030101010101" pitchFamily="2" charset="-122"/>
            </a:endParaRPr>
          </a:p>
          <a:p>
            <a:pPr marL="342900" indent="-342900" algn="just">
              <a:spcBef>
                <a:spcPct val="20000"/>
              </a:spcBef>
              <a:buFontTx/>
              <a:buChar char="•"/>
              <a:defRPr/>
            </a:pPr>
            <a:r>
              <a:rPr lang="zh-CN" altLang="en-US" sz="2800" b="1" dirty="0">
                <a:effectLst>
                  <a:outerShdw blurRad="38100" dist="38100" dir="2700000" algn="tl">
                    <a:srgbClr val="C0C0C0"/>
                  </a:outerShdw>
                </a:effectLst>
                <a:latin typeface="宋体" panose="02010600030101010101" pitchFamily="2" charset="-122"/>
              </a:rPr>
              <a:t>空间复杂性 </a:t>
            </a:r>
            <a:endParaRPr lang="zh-CN" altLang="en-US" sz="2800" b="1" dirty="0">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使用数组</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m</a:t>
            </a:r>
            <a:r>
              <a:rPr lang="zh-CN" altLang="en-US" sz="2800" b="1" dirty="0">
                <a:solidFill>
                  <a:srgbClr val="0000CC"/>
                </a:solidFill>
                <a:effectLst>
                  <a:outerShdw blurRad="38100" dist="38100" dir="2700000" algn="tl">
                    <a:srgbClr val="C0C0C0"/>
                  </a:outerShdw>
                </a:effectLst>
                <a:latin typeface="宋体" panose="02010600030101010101" pitchFamily="2" charset="-122"/>
              </a:rPr>
              <a:t>和</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S</a:t>
            </a:r>
            <a:endParaRPr lang="en-US" altLang="zh-CN" sz="2800" b="1" i="1" dirty="0">
              <a:solidFill>
                <a:srgbClr val="CC0099"/>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800" b="1" dirty="0">
                <a:solidFill>
                  <a:srgbClr val="0000CC"/>
                </a:solidFill>
                <a:effectLst>
                  <a:outerShdw blurRad="38100" dist="38100" dir="2700000" algn="tl">
                    <a:srgbClr val="C0C0C0"/>
                  </a:outerShdw>
                </a:effectLst>
                <a:latin typeface="宋体" panose="02010600030101010101" pitchFamily="2" charset="-122"/>
              </a:rPr>
              <a:t>需要空间</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O(n</a:t>
            </a:r>
            <a:r>
              <a:rPr lang="en-US" altLang="zh-CN" sz="2800" b="1" i="1" baseline="30000" dirty="0">
                <a:solidFill>
                  <a:srgbClr val="CC0099"/>
                </a:solidFill>
                <a:effectLst>
                  <a:outerShdw blurRad="38100" dist="38100" dir="2700000" algn="tl">
                    <a:srgbClr val="C0C0C0"/>
                  </a:outerShdw>
                </a:effectLst>
                <a:latin typeface="宋体" panose="02010600030101010101" pitchFamily="2" charset="-122"/>
              </a:rPr>
              <a:t>2</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a:t>
            </a:r>
            <a:endParaRPr lang="en-US" altLang="zh-CN" sz="2800" b="1" i="1" dirty="0">
              <a:solidFill>
                <a:srgbClr val="CC0099"/>
              </a:solidFill>
              <a:effectLst>
                <a:outerShdw blurRad="38100" dist="38100" dir="2700000" algn="tl">
                  <a:srgbClr val="C0C0C0"/>
                </a:outerShdw>
              </a:effectLst>
              <a:latin typeface="宋体" panose="02010600030101010101" pitchFamily="2" charset="-122"/>
            </a:endParaRPr>
          </a:p>
        </p:txBody>
      </p:sp>
      <p:sp>
        <p:nvSpPr>
          <p:cNvPr id="710661" name="Text Box 5"/>
          <p:cNvSpPr txBox="1">
            <a:spLocks noChangeArrowheads="1"/>
          </p:cNvSpPr>
          <p:nvPr/>
        </p:nvSpPr>
        <p:spPr bwMode="auto">
          <a:xfrm>
            <a:off x="2466976" y="188913"/>
            <a:ext cx="3255962" cy="70675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4000" b="1" dirty="0">
                <a:solidFill>
                  <a:schemeClr val="bg1"/>
                </a:solidFill>
                <a:effectLst/>
                <a:latin typeface="黑体" panose="02010609060101010101" pitchFamily="49" charset="-122"/>
                <a:ea typeface="黑体" panose="02010609060101010101" pitchFamily="49" charset="-122"/>
              </a:rPr>
              <a:t>算法复杂性</a:t>
            </a:r>
            <a:endParaRPr lang="zh-CN" altLang="en-US" sz="40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0660">
                                            <p:txEl>
                                              <p:pRg st="1" end="1"/>
                                            </p:txEl>
                                          </p:spTgt>
                                        </p:tgtEl>
                                        <p:attrNameLst>
                                          <p:attrName>style.visibility</p:attrName>
                                        </p:attrNameLst>
                                      </p:cBhvr>
                                      <p:to>
                                        <p:strVal val="visible"/>
                                      </p:to>
                                    </p:set>
                                    <p:anim calcmode="lin" valueType="num">
                                      <p:cBhvr additive="base">
                                        <p:cTn id="7" dur="500" fill="hold"/>
                                        <p:tgtEl>
                                          <p:spTgt spid="71066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066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0660">
                                            <p:txEl>
                                              <p:pRg st="2" end="2"/>
                                            </p:txEl>
                                          </p:spTgt>
                                        </p:tgtEl>
                                        <p:attrNameLst>
                                          <p:attrName>style.visibility</p:attrName>
                                        </p:attrNameLst>
                                      </p:cBhvr>
                                      <p:to>
                                        <p:strVal val="visible"/>
                                      </p:to>
                                    </p:set>
                                    <p:anim calcmode="lin" valueType="num">
                                      <p:cBhvr additive="base">
                                        <p:cTn id="11" dur="500" fill="hold"/>
                                        <p:tgtEl>
                                          <p:spTgt spid="71066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066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0660">
                                            <p:txEl>
                                              <p:pRg st="3" end="3"/>
                                            </p:txEl>
                                          </p:spTgt>
                                        </p:tgtEl>
                                        <p:attrNameLst>
                                          <p:attrName>style.visibility</p:attrName>
                                        </p:attrNameLst>
                                      </p:cBhvr>
                                      <p:to>
                                        <p:strVal val="visible"/>
                                      </p:to>
                                    </p:set>
                                    <p:anim calcmode="lin" valueType="num">
                                      <p:cBhvr additive="base">
                                        <p:cTn id="15" dur="500" fill="hold"/>
                                        <p:tgtEl>
                                          <p:spTgt spid="71066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06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0660">
                                            <p:txEl>
                                              <p:pRg st="4" end="4"/>
                                            </p:txEl>
                                          </p:spTgt>
                                        </p:tgtEl>
                                        <p:attrNameLst>
                                          <p:attrName>style.visibility</p:attrName>
                                        </p:attrNameLst>
                                      </p:cBhvr>
                                      <p:to>
                                        <p:strVal val="visible"/>
                                      </p:to>
                                    </p:set>
                                    <p:anim calcmode="lin" valueType="num">
                                      <p:cBhvr additive="base">
                                        <p:cTn id="21" dur="500" fill="hold"/>
                                        <p:tgtEl>
                                          <p:spTgt spid="71066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06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0660">
                                            <p:txEl>
                                              <p:pRg st="5" end="5"/>
                                            </p:txEl>
                                          </p:spTgt>
                                        </p:tgtEl>
                                        <p:attrNameLst>
                                          <p:attrName>style.visibility</p:attrName>
                                        </p:attrNameLst>
                                      </p:cBhvr>
                                      <p:to>
                                        <p:strVal val="visible"/>
                                      </p:to>
                                    </p:set>
                                    <p:anim calcmode="lin" valueType="num">
                                      <p:cBhvr additive="base">
                                        <p:cTn id="27" dur="500" fill="hold"/>
                                        <p:tgtEl>
                                          <p:spTgt spid="71066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06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10660">
                                            <p:txEl>
                                              <p:pRg st="6" end="6"/>
                                            </p:txEl>
                                          </p:spTgt>
                                        </p:tgtEl>
                                        <p:attrNameLst>
                                          <p:attrName>style.visibility</p:attrName>
                                        </p:attrNameLst>
                                      </p:cBhvr>
                                      <p:to>
                                        <p:strVal val="visible"/>
                                      </p:to>
                                    </p:set>
                                    <p:anim calcmode="lin" valueType="num">
                                      <p:cBhvr additive="base">
                                        <p:cTn id="33" dur="500" fill="hold"/>
                                        <p:tgtEl>
                                          <p:spTgt spid="71066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066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10660">
                                            <p:txEl>
                                              <p:pRg st="7" end="7"/>
                                            </p:txEl>
                                          </p:spTgt>
                                        </p:tgtEl>
                                        <p:attrNameLst>
                                          <p:attrName>style.visibility</p:attrName>
                                        </p:attrNameLst>
                                      </p:cBhvr>
                                      <p:to>
                                        <p:strVal val="visible"/>
                                      </p:to>
                                    </p:set>
                                    <p:anim calcmode="lin" valueType="num">
                                      <p:cBhvr additive="base">
                                        <p:cTn id="37" dur="500" fill="hold"/>
                                        <p:tgtEl>
                                          <p:spTgt spid="71066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0660">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0660">
                                            <p:txEl>
                                              <p:pRg st="8" end="8"/>
                                            </p:txEl>
                                          </p:spTgt>
                                        </p:tgtEl>
                                        <p:attrNameLst>
                                          <p:attrName>style.visibility</p:attrName>
                                        </p:attrNameLst>
                                      </p:cBhvr>
                                      <p:to>
                                        <p:strVal val="visible"/>
                                      </p:to>
                                    </p:set>
                                    <p:anim calcmode="lin" valueType="num">
                                      <p:cBhvr additive="base">
                                        <p:cTn id="41" dur="500" fill="hold"/>
                                        <p:tgtEl>
                                          <p:spTgt spid="71066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066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ph type="title"/>
          </p:nvPr>
        </p:nvSpPr>
        <p:spPr bwMode="auto">
          <a:xfrm>
            <a:off x="1173163" y="103029"/>
            <a:ext cx="7772400" cy="706755"/>
          </a:xfrm>
          <a:noFill/>
          <a:ln>
            <a:noFill/>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ctr" eaLnBrk="1" hangingPunct="1">
              <a:defRPr/>
            </a:pPr>
            <a:r>
              <a:rPr lang="zh-CN" altLang="en-US" sz="4000" b="1" kern="1200" dirty="0">
                <a:solidFill>
                  <a:schemeClr val="bg1"/>
                </a:solidFill>
                <a:effectLst/>
                <a:latin typeface="黑体" panose="02010609060101010101" pitchFamily="49" charset="-122"/>
                <a:ea typeface="黑体" panose="02010609060101010101" pitchFamily="49" charset="-122"/>
                <a:cs typeface="+mn-cs"/>
                <a:sym typeface="+mn-ea"/>
              </a:rPr>
              <a:t>MatrixChain的运行举例</a:t>
            </a:r>
            <a:endParaRPr lang="zh-CN" altLang="en-US" sz="4000" b="1" kern="1200" dirty="0">
              <a:solidFill>
                <a:schemeClr val="bg1"/>
              </a:solidFill>
              <a:effectLst/>
              <a:latin typeface="黑体" panose="02010609060101010101" pitchFamily="49" charset="-122"/>
              <a:ea typeface="黑体" panose="02010609060101010101" pitchFamily="49" charset="-122"/>
              <a:cs typeface="+mn-cs"/>
              <a:sym typeface="+mn-ea"/>
            </a:endParaRPr>
          </a:p>
        </p:txBody>
      </p:sp>
      <p:sp>
        <p:nvSpPr>
          <p:cNvPr id="30723" name="Rectangle 3"/>
          <p:cNvSpPr>
            <a:spLocks noChangeArrowheads="1"/>
          </p:cNvSpPr>
          <p:nvPr/>
        </p:nvSpPr>
        <p:spPr bwMode="auto">
          <a:xfrm>
            <a:off x="685800" y="1190625"/>
            <a:ext cx="8382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anose="05000000000000000000" pitchFamily="2" charset="2"/>
              <a:buNone/>
            </a:pPr>
            <a:r>
              <a:rPr lang="en-US" altLang="zh-CN" sz="2800"/>
              <a:t>   </a:t>
            </a:r>
            <a:r>
              <a:rPr lang="zh-CN" altLang="en-US" sz="2800"/>
              <a:t>设要计算矩阵连乘积</a:t>
            </a:r>
            <a:r>
              <a:rPr lang="en-US" altLang="zh-CN" sz="2800"/>
              <a:t>A</a:t>
            </a:r>
            <a:r>
              <a:rPr lang="en-US" altLang="zh-CN" sz="2800" baseline="-25000"/>
              <a:t>1</a:t>
            </a:r>
            <a:r>
              <a:rPr lang="en-US" altLang="zh-CN" sz="2800"/>
              <a:t>A</a:t>
            </a:r>
            <a:r>
              <a:rPr lang="en-US" altLang="zh-CN" sz="2800" baseline="-25000"/>
              <a:t>2</a:t>
            </a:r>
            <a:r>
              <a:rPr lang="en-US" altLang="zh-CN" sz="2800"/>
              <a:t>A</a:t>
            </a:r>
            <a:r>
              <a:rPr lang="en-US" altLang="zh-CN" sz="2800" baseline="-25000"/>
              <a:t>3</a:t>
            </a:r>
            <a:r>
              <a:rPr lang="en-US" altLang="zh-CN" sz="2800"/>
              <a:t>A</a:t>
            </a:r>
            <a:r>
              <a:rPr lang="en-US" altLang="zh-CN" sz="2800" baseline="-25000"/>
              <a:t>4</a:t>
            </a:r>
            <a:r>
              <a:rPr lang="en-US" altLang="zh-CN" sz="2800"/>
              <a:t>A</a:t>
            </a:r>
            <a:r>
              <a:rPr lang="en-US" altLang="zh-CN" sz="2800" baseline="-25000"/>
              <a:t>5</a:t>
            </a:r>
            <a:r>
              <a:rPr lang="en-US" altLang="zh-CN" sz="2800"/>
              <a:t>A</a:t>
            </a:r>
            <a:r>
              <a:rPr lang="en-US" altLang="zh-CN" sz="2800" baseline="-25000"/>
              <a:t>6</a:t>
            </a:r>
            <a:r>
              <a:rPr lang="zh-CN" altLang="en-US" sz="2800"/>
              <a:t>，其维数分别为</a:t>
            </a:r>
            <a:r>
              <a:rPr lang="en-US" altLang="zh-CN" sz="2800"/>
              <a:t>35×35, 35×15, 15×5, 5×10, 10×20, 20×25,  </a:t>
            </a:r>
            <a:r>
              <a:rPr lang="zh-CN" altLang="en-US" sz="2800"/>
              <a:t>即</a:t>
            </a:r>
            <a:r>
              <a:rPr lang="en-US" altLang="zh-CN" sz="2800"/>
              <a:t>p</a:t>
            </a:r>
            <a:r>
              <a:rPr lang="en-US" altLang="zh-CN" sz="2800" baseline="-25000"/>
              <a:t>0</a:t>
            </a:r>
            <a:r>
              <a:rPr lang="en-US" altLang="zh-CN" sz="2800"/>
              <a:t>=35, p</a:t>
            </a:r>
            <a:r>
              <a:rPr lang="en-US" altLang="zh-CN" sz="2800" baseline="-25000"/>
              <a:t>1</a:t>
            </a:r>
            <a:r>
              <a:rPr lang="en-US" altLang="zh-CN" sz="2800"/>
              <a:t>=35, p</a:t>
            </a:r>
            <a:r>
              <a:rPr lang="en-US" altLang="zh-CN" sz="2800" baseline="-25000"/>
              <a:t>2</a:t>
            </a:r>
            <a:r>
              <a:rPr lang="en-US" altLang="zh-CN" sz="2800"/>
              <a:t>=15, p</a:t>
            </a:r>
            <a:r>
              <a:rPr lang="en-US" altLang="zh-CN" sz="2800" baseline="-25000"/>
              <a:t>3</a:t>
            </a:r>
            <a:r>
              <a:rPr lang="en-US" altLang="zh-CN" sz="2800"/>
              <a:t>=5, p</a:t>
            </a:r>
            <a:r>
              <a:rPr lang="en-US" altLang="zh-CN" sz="2800" baseline="-25000"/>
              <a:t>4</a:t>
            </a:r>
            <a:r>
              <a:rPr lang="en-US" altLang="zh-CN" sz="2800"/>
              <a:t>=10, p</a:t>
            </a:r>
            <a:r>
              <a:rPr lang="en-US" altLang="zh-CN" sz="2800" baseline="-25000"/>
              <a:t>5</a:t>
            </a:r>
            <a:r>
              <a:rPr lang="en-US" altLang="zh-CN" sz="2800"/>
              <a:t>=20, p</a:t>
            </a:r>
            <a:r>
              <a:rPr lang="en-US" altLang="zh-CN" sz="2800" baseline="-25000"/>
              <a:t>6</a:t>
            </a:r>
            <a:r>
              <a:rPr lang="en-US" altLang="zh-CN" sz="2800"/>
              <a:t>=25</a:t>
            </a:r>
            <a:r>
              <a:rPr lang="zh-CN" altLang="en-US" sz="2800"/>
              <a:t>。</a:t>
            </a:r>
            <a:endParaRPr lang="zh-CN" altLang="en-US" sz="2800"/>
          </a:p>
        </p:txBody>
      </p:sp>
      <p:sp>
        <p:nvSpPr>
          <p:cNvPr id="30724" name="Rectangle 4"/>
          <p:cNvSpPr>
            <a:spLocks noChangeArrowheads="1"/>
          </p:cNvSpPr>
          <p:nvPr/>
        </p:nvSpPr>
        <p:spPr bwMode="auto">
          <a:xfrm>
            <a:off x="609600" y="114300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anose="05000000000000000000" pitchFamily="2" charset="2"/>
              <a:buNone/>
            </a:pPr>
            <a:r>
              <a:rPr lang="en-US" altLang="zh-CN" sz="2800"/>
              <a:t>    MatrixChain</a:t>
            </a:r>
            <a:r>
              <a:rPr lang="zh-CN" altLang="en-US" sz="2800"/>
              <a:t>用矩阵</a:t>
            </a:r>
            <a:r>
              <a:rPr lang="en-US" altLang="zh-CN" sz="2800"/>
              <a:t>m[i][j], s[i][j]</a:t>
            </a:r>
            <a:r>
              <a:rPr lang="zh-CN" altLang="en-US" sz="2800"/>
              <a:t>存放子问题</a:t>
            </a:r>
            <a:r>
              <a:rPr lang="en-US" altLang="zh-CN" sz="2800"/>
              <a:t>A[i: j]</a:t>
            </a:r>
            <a:r>
              <a:rPr lang="zh-CN" altLang="en-US" sz="2800"/>
              <a:t>的最小计算量以及相应的断点。</a:t>
            </a:r>
            <a:endParaRPr lang="zh-CN" altLang="en-US" sz="2800"/>
          </a:p>
        </p:txBody>
      </p:sp>
      <p:graphicFrame>
        <p:nvGraphicFramePr>
          <p:cNvPr id="30725" name="Group 5"/>
          <p:cNvGraphicFramePr>
            <a:graphicFrameLocks noGrp="1"/>
          </p:cNvGraphicFramePr>
          <p:nvPr/>
        </p:nvGraphicFramePr>
        <p:xfrm>
          <a:off x="1200150" y="3733800"/>
          <a:ext cx="4495800" cy="2284414"/>
        </p:xfrm>
        <a:graphic>
          <a:graphicData uri="http://schemas.openxmlformats.org/drawingml/2006/table">
            <a:tbl>
              <a:tblPr/>
              <a:tblGrid>
                <a:gridCol w="749300"/>
                <a:gridCol w="749300"/>
                <a:gridCol w="790575"/>
                <a:gridCol w="708025"/>
                <a:gridCol w="749300"/>
                <a:gridCol w="749300"/>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76" name="Rectangle 56"/>
          <p:cNvSpPr>
            <a:spLocks noChangeArrowheads="1"/>
          </p:cNvSpPr>
          <p:nvPr/>
        </p:nvSpPr>
        <p:spPr bwMode="auto">
          <a:xfrm>
            <a:off x="895350" y="3733800"/>
            <a:ext cx="311150"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b="1" i="1"/>
              <a:t>1</a:t>
            </a:r>
            <a:endParaRPr lang="en-US" altLang="zh-CN" sz="2000" b="1" i="1"/>
          </a:p>
          <a:p>
            <a:pPr>
              <a:spcBef>
                <a:spcPct val="20000"/>
              </a:spcBef>
              <a:buClr>
                <a:schemeClr val="accent1"/>
              </a:buClr>
              <a:buSzPct val="80000"/>
              <a:buFont typeface="Wingdings" panose="05000000000000000000" pitchFamily="2" charset="2"/>
              <a:buNone/>
            </a:pPr>
            <a:r>
              <a:rPr lang="en-US" altLang="zh-CN" sz="2000" b="1" i="1"/>
              <a:t>2</a:t>
            </a:r>
            <a:endParaRPr lang="en-US" altLang="zh-CN" sz="2000" b="1" i="1"/>
          </a:p>
          <a:p>
            <a:pPr>
              <a:spcBef>
                <a:spcPct val="20000"/>
              </a:spcBef>
              <a:buClr>
                <a:schemeClr val="accent1"/>
              </a:buClr>
              <a:buSzPct val="80000"/>
              <a:buFont typeface="Wingdings" panose="05000000000000000000" pitchFamily="2" charset="2"/>
              <a:buNone/>
            </a:pPr>
            <a:r>
              <a:rPr lang="en-US" altLang="zh-CN" sz="2000" b="1" i="1"/>
              <a:t>3</a:t>
            </a:r>
            <a:endParaRPr lang="en-US" altLang="zh-CN" sz="2000" b="1" i="1"/>
          </a:p>
          <a:p>
            <a:pPr>
              <a:spcBef>
                <a:spcPct val="20000"/>
              </a:spcBef>
              <a:buClr>
                <a:schemeClr val="accent1"/>
              </a:buClr>
              <a:buSzPct val="80000"/>
              <a:buFont typeface="Wingdings" panose="05000000000000000000" pitchFamily="2" charset="2"/>
              <a:buNone/>
            </a:pPr>
            <a:r>
              <a:rPr lang="en-US" altLang="zh-CN" sz="2000" b="1" i="1"/>
              <a:t>4</a:t>
            </a:r>
            <a:endParaRPr lang="en-US" altLang="zh-CN" sz="2000" b="1" i="1"/>
          </a:p>
          <a:p>
            <a:pPr>
              <a:spcBef>
                <a:spcPct val="25000"/>
              </a:spcBef>
              <a:buClr>
                <a:schemeClr val="accent1"/>
              </a:buClr>
              <a:buSzPct val="80000"/>
              <a:buFont typeface="Wingdings" panose="05000000000000000000" pitchFamily="2" charset="2"/>
              <a:buNone/>
            </a:pPr>
            <a:r>
              <a:rPr lang="en-US" altLang="zh-CN" sz="2000" b="1" i="1"/>
              <a:t>5</a:t>
            </a:r>
            <a:endParaRPr lang="en-US" altLang="zh-CN" sz="2000" b="1" i="1"/>
          </a:p>
          <a:p>
            <a:pPr>
              <a:spcBef>
                <a:spcPct val="25000"/>
              </a:spcBef>
              <a:buClr>
                <a:schemeClr val="accent1"/>
              </a:buClr>
              <a:buSzPct val="80000"/>
              <a:buFont typeface="Wingdings" panose="05000000000000000000" pitchFamily="2" charset="2"/>
              <a:buNone/>
            </a:pPr>
            <a:r>
              <a:rPr lang="en-US" altLang="zh-CN" sz="2000" b="1" i="1"/>
              <a:t>6</a:t>
            </a:r>
            <a:endParaRPr lang="en-US" altLang="zh-CN" sz="2000" b="1" i="1"/>
          </a:p>
        </p:txBody>
      </p:sp>
      <p:sp>
        <p:nvSpPr>
          <p:cNvPr id="30777" name="Rectangle 57"/>
          <p:cNvSpPr>
            <a:spLocks noChangeArrowheads="1"/>
          </p:cNvSpPr>
          <p:nvPr/>
        </p:nvSpPr>
        <p:spPr bwMode="auto">
          <a:xfrm>
            <a:off x="1047750" y="3352800"/>
            <a:ext cx="443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b="1"/>
              <a:t>      </a:t>
            </a:r>
            <a:r>
              <a:rPr lang="en-US" altLang="zh-CN" sz="2000" b="1" i="1"/>
              <a:t>1          2          3           4         5         6</a:t>
            </a:r>
            <a:endParaRPr lang="en-US" altLang="zh-CN" sz="2000" b="1" i="1"/>
          </a:p>
        </p:txBody>
      </p:sp>
      <p:sp>
        <p:nvSpPr>
          <p:cNvPr id="30778" name="Text Box 58"/>
          <p:cNvSpPr txBox="1">
            <a:spLocks noChangeArrowheads="1"/>
          </p:cNvSpPr>
          <p:nvPr/>
        </p:nvSpPr>
        <p:spPr bwMode="auto">
          <a:xfrm>
            <a:off x="1733550" y="4781550"/>
            <a:ext cx="11747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66FF"/>
                </a:solidFill>
              </a:rPr>
              <a:t>m[i][j]</a:t>
            </a:r>
            <a:endParaRPr lang="en-US" altLang="zh-CN" sz="2800" b="1">
              <a:solidFill>
                <a:srgbClr val="FF66FF"/>
              </a:solidFill>
            </a:endParaRPr>
          </a:p>
        </p:txBody>
      </p:sp>
      <p:graphicFrame>
        <p:nvGraphicFramePr>
          <p:cNvPr id="30779" name="Group 59"/>
          <p:cNvGraphicFramePr>
            <a:graphicFrameLocks noGrp="1"/>
          </p:cNvGraphicFramePr>
          <p:nvPr/>
        </p:nvGraphicFramePr>
        <p:xfrm>
          <a:off x="6153150" y="3810000"/>
          <a:ext cx="2286000" cy="2209800"/>
        </p:xfrm>
        <a:graphic>
          <a:graphicData uri="http://schemas.openxmlformats.org/drawingml/2006/table">
            <a:tbl>
              <a:tblPr/>
              <a:tblGrid>
                <a:gridCol w="381000"/>
                <a:gridCol w="381000"/>
                <a:gridCol w="381000"/>
                <a:gridCol w="381000"/>
                <a:gridCol w="381000"/>
                <a:gridCol w="381000"/>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830" name="Rectangle 110"/>
          <p:cNvSpPr>
            <a:spLocks noChangeArrowheads="1"/>
          </p:cNvSpPr>
          <p:nvPr/>
        </p:nvSpPr>
        <p:spPr bwMode="auto">
          <a:xfrm>
            <a:off x="5861050" y="3790950"/>
            <a:ext cx="311150"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b="1" i="1"/>
              <a:t>1</a:t>
            </a:r>
            <a:endParaRPr lang="en-US" altLang="zh-CN" sz="2000" b="1" i="1"/>
          </a:p>
          <a:p>
            <a:pPr>
              <a:spcBef>
                <a:spcPct val="20000"/>
              </a:spcBef>
              <a:buClr>
                <a:schemeClr val="accent1"/>
              </a:buClr>
              <a:buSzPct val="80000"/>
              <a:buFont typeface="Wingdings" panose="05000000000000000000" pitchFamily="2" charset="2"/>
              <a:buNone/>
            </a:pPr>
            <a:r>
              <a:rPr lang="en-US" altLang="zh-CN" sz="2000" b="1" i="1"/>
              <a:t>2</a:t>
            </a:r>
            <a:endParaRPr lang="en-US" altLang="zh-CN" sz="2000" b="1" i="1"/>
          </a:p>
          <a:p>
            <a:pPr>
              <a:spcBef>
                <a:spcPct val="20000"/>
              </a:spcBef>
              <a:buClr>
                <a:schemeClr val="accent1"/>
              </a:buClr>
              <a:buSzPct val="80000"/>
              <a:buFont typeface="Wingdings" panose="05000000000000000000" pitchFamily="2" charset="2"/>
              <a:buNone/>
            </a:pPr>
            <a:r>
              <a:rPr lang="en-US" altLang="zh-CN" sz="2000" b="1" i="1"/>
              <a:t>3</a:t>
            </a:r>
            <a:endParaRPr lang="en-US" altLang="zh-CN" sz="2000" b="1" i="1"/>
          </a:p>
          <a:p>
            <a:pPr>
              <a:spcBef>
                <a:spcPct val="20000"/>
              </a:spcBef>
              <a:buClr>
                <a:schemeClr val="accent1"/>
              </a:buClr>
              <a:buSzPct val="80000"/>
              <a:buFont typeface="Wingdings" panose="05000000000000000000" pitchFamily="2" charset="2"/>
              <a:buNone/>
            </a:pPr>
            <a:r>
              <a:rPr lang="en-US" altLang="zh-CN" sz="2000" b="1" i="1"/>
              <a:t>4</a:t>
            </a:r>
            <a:endParaRPr lang="en-US" altLang="zh-CN" sz="2000" b="1" i="1"/>
          </a:p>
          <a:p>
            <a:pPr>
              <a:spcBef>
                <a:spcPct val="25000"/>
              </a:spcBef>
              <a:buClr>
                <a:schemeClr val="accent1"/>
              </a:buClr>
              <a:buSzPct val="80000"/>
              <a:buFont typeface="Wingdings" panose="05000000000000000000" pitchFamily="2" charset="2"/>
              <a:buNone/>
            </a:pPr>
            <a:r>
              <a:rPr lang="en-US" altLang="zh-CN" sz="2000" b="1" i="1"/>
              <a:t>5</a:t>
            </a:r>
            <a:endParaRPr lang="en-US" altLang="zh-CN" sz="2000" b="1" i="1"/>
          </a:p>
          <a:p>
            <a:pPr>
              <a:spcBef>
                <a:spcPct val="25000"/>
              </a:spcBef>
              <a:buClr>
                <a:schemeClr val="accent1"/>
              </a:buClr>
              <a:buSzPct val="80000"/>
              <a:buFont typeface="Wingdings" panose="05000000000000000000" pitchFamily="2" charset="2"/>
              <a:buNone/>
            </a:pPr>
            <a:r>
              <a:rPr lang="en-US" altLang="zh-CN" sz="2000" b="1" i="1"/>
              <a:t>6</a:t>
            </a:r>
            <a:endParaRPr lang="en-US" altLang="zh-CN" sz="2000" b="1" i="1"/>
          </a:p>
        </p:txBody>
      </p:sp>
      <p:sp>
        <p:nvSpPr>
          <p:cNvPr id="30831" name="Rectangle 111"/>
          <p:cNvSpPr>
            <a:spLocks noChangeArrowheads="1"/>
          </p:cNvSpPr>
          <p:nvPr/>
        </p:nvSpPr>
        <p:spPr bwMode="auto">
          <a:xfrm>
            <a:off x="6191250" y="344805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b="1" i="1"/>
              <a:t>1    2    3    4    5    6</a:t>
            </a:r>
            <a:endParaRPr lang="en-US" altLang="zh-CN" sz="2000" b="1" i="1"/>
          </a:p>
        </p:txBody>
      </p:sp>
      <p:sp>
        <p:nvSpPr>
          <p:cNvPr id="30832" name="Text Box 112"/>
          <p:cNvSpPr txBox="1">
            <a:spLocks noChangeArrowheads="1"/>
          </p:cNvSpPr>
          <p:nvPr/>
        </p:nvSpPr>
        <p:spPr bwMode="auto">
          <a:xfrm>
            <a:off x="6280150" y="4800600"/>
            <a:ext cx="101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66FF"/>
                </a:solidFill>
              </a:rPr>
              <a:t>s[i][j]</a:t>
            </a:r>
            <a:endParaRPr lang="en-US" altLang="zh-CN" sz="2800" b="1">
              <a:solidFill>
                <a:srgbClr val="FF66FF"/>
              </a:solidFill>
            </a:endParaRPr>
          </a:p>
        </p:txBody>
      </p:sp>
      <p:sp>
        <p:nvSpPr>
          <p:cNvPr id="30833" name="Text Box 113"/>
          <p:cNvSpPr txBox="1">
            <a:spLocks noChangeArrowheads="1"/>
          </p:cNvSpPr>
          <p:nvPr/>
        </p:nvSpPr>
        <p:spPr bwMode="auto">
          <a:xfrm>
            <a:off x="974725" y="1219200"/>
            <a:ext cx="8093075"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MatrixChain</a:t>
            </a:r>
            <a:r>
              <a:rPr lang="zh-CN" altLang="en-US" sz="2800"/>
              <a:t>将如下面红色箭头所示的过程逐个计算子问题</a:t>
            </a:r>
            <a:r>
              <a:rPr lang="en-US" altLang="zh-CN" sz="2800"/>
              <a:t>A[i: j]</a:t>
            </a:r>
            <a:r>
              <a:rPr lang="zh-CN" altLang="en-US" sz="2800"/>
              <a:t>：</a:t>
            </a:r>
            <a:endParaRPr lang="zh-CN" altLang="en-US" sz="2800"/>
          </a:p>
          <a:p>
            <a:pPr eaLnBrk="1" hangingPunct="1"/>
            <a:endParaRPr lang="en-US" altLang="zh-CN" sz="2800"/>
          </a:p>
        </p:txBody>
      </p:sp>
      <p:sp>
        <p:nvSpPr>
          <p:cNvPr id="30834" name="Line 114"/>
          <p:cNvSpPr>
            <a:spLocks noChangeShapeType="1"/>
          </p:cNvSpPr>
          <p:nvPr/>
        </p:nvSpPr>
        <p:spPr bwMode="auto">
          <a:xfrm>
            <a:off x="1200150" y="3733800"/>
            <a:ext cx="4572000" cy="2362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5" name="Line 115"/>
          <p:cNvSpPr>
            <a:spLocks noChangeShapeType="1"/>
          </p:cNvSpPr>
          <p:nvPr/>
        </p:nvSpPr>
        <p:spPr bwMode="auto">
          <a:xfrm>
            <a:off x="1962150" y="3733800"/>
            <a:ext cx="3733800" cy="1981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6" name="Line 116"/>
          <p:cNvSpPr>
            <a:spLocks noChangeShapeType="1"/>
          </p:cNvSpPr>
          <p:nvPr/>
        </p:nvSpPr>
        <p:spPr bwMode="auto">
          <a:xfrm>
            <a:off x="2647950" y="3733800"/>
            <a:ext cx="3048000" cy="1600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7" name="Line 117"/>
          <p:cNvSpPr>
            <a:spLocks noChangeShapeType="1"/>
          </p:cNvSpPr>
          <p:nvPr/>
        </p:nvSpPr>
        <p:spPr bwMode="auto">
          <a:xfrm>
            <a:off x="3486150" y="3733800"/>
            <a:ext cx="2209800" cy="1143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8" name="Line 118"/>
          <p:cNvSpPr>
            <a:spLocks noChangeShapeType="1"/>
          </p:cNvSpPr>
          <p:nvPr/>
        </p:nvSpPr>
        <p:spPr bwMode="auto">
          <a:xfrm>
            <a:off x="4171950" y="3733800"/>
            <a:ext cx="1524000" cy="762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9" name="Line 119"/>
          <p:cNvSpPr>
            <a:spLocks noChangeShapeType="1"/>
          </p:cNvSpPr>
          <p:nvPr/>
        </p:nvSpPr>
        <p:spPr bwMode="auto">
          <a:xfrm>
            <a:off x="4933950" y="3733800"/>
            <a:ext cx="762000" cy="381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40" name="Text Box 120"/>
          <p:cNvSpPr txBox="1">
            <a:spLocks noChangeArrowheads="1"/>
          </p:cNvSpPr>
          <p:nvPr/>
        </p:nvSpPr>
        <p:spPr bwMode="auto">
          <a:xfrm>
            <a:off x="974725" y="1295400"/>
            <a:ext cx="8093075" cy="1311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执行</a:t>
            </a:r>
            <a:r>
              <a:rPr lang="en-US" altLang="zh-CN" b="1"/>
              <a:t>for (int i = 1; i &lt;= n; i++) m[i][i] = 0</a:t>
            </a:r>
            <a:r>
              <a:rPr lang="zh-CN" altLang="en-US"/>
              <a:t>后将对角线元素全部置零，即子问题</a:t>
            </a:r>
            <a:r>
              <a:rPr lang="en-US" altLang="zh-CN"/>
              <a:t>A[i][i] = 0</a:t>
            </a:r>
            <a:r>
              <a:rPr lang="zh-CN" altLang="en-US"/>
              <a:t>。</a:t>
            </a:r>
            <a:endParaRPr lang="zh-CN" altLang="en-US" sz="2800"/>
          </a:p>
          <a:p>
            <a:pPr eaLnBrk="1" hangingPunct="1"/>
            <a:endParaRPr lang="en-US" altLang="zh-CN" sz="2800"/>
          </a:p>
        </p:txBody>
      </p:sp>
      <p:sp>
        <p:nvSpPr>
          <p:cNvPr id="30841" name="Text Box 121"/>
          <p:cNvSpPr txBox="1">
            <a:spLocks noChangeArrowheads="1"/>
          </p:cNvSpPr>
          <p:nvPr/>
        </p:nvSpPr>
        <p:spPr bwMode="auto">
          <a:xfrm>
            <a:off x="1428750"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0</a:t>
            </a:r>
            <a:endParaRPr lang="en-US" altLang="zh-CN" b="1"/>
          </a:p>
        </p:txBody>
      </p:sp>
      <p:sp>
        <p:nvSpPr>
          <p:cNvPr id="30842" name="Text Box 122"/>
          <p:cNvSpPr txBox="1">
            <a:spLocks noChangeArrowheads="1"/>
          </p:cNvSpPr>
          <p:nvPr/>
        </p:nvSpPr>
        <p:spPr bwMode="auto">
          <a:xfrm>
            <a:off x="2197100" y="41290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0</a:t>
            </a:r>
            <a:endParaRPr lang="en-US" altLang="zh-CN" b="1"/>
          </a:p>
        </p:txBody>
      </p:sp>
      <p:sp>
        <p:nvSpPr>
          <p:cNvPr id="30843" name="Text Box 123"/>
          <p:cNvSpPr txBox="1">
            <a:spLocks noChangeArrowheads="1"/>
          </p:cNvSpPr>
          <p:nvPr/>
        </p:nvSpPr>
        <p:spPr bwMode="auto">
          <a:xfrm>
            <a:off x="2959100" y="45481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0</a:t>
            </a:r>
            <a:endParaRPr lang="en-US" altLang="zh-CN" b="1"/>
          </a:p>
        </p:txBody>
      </p:sp>
      <p:sp>
        <p:nvSpPr>
          <p:cNvPr id="30844" name="Text Box 124"/>
          <p:cNvSpPr txBox="1">
            <a:spLocks noChangeArrowheads="1"/>
          </p:cNvSpPr>
          <p:nvPr/>
        </p:nvSpPr>
        <p:spPr bwMode="auto">
          <a:xfrm>
            <a:off x="3721100" y="49482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0</a:t>
            </a:r>
            <a:endParaRPr lang="en-US" altLang="zh-CN" b="1"/>
          </a:p>
        </p:txBody>
      </p:sp>
      <p:sp>
        <p:nvSpPr>
          <p:cNvPr id="30845" name="Text Box 125"/>
          <p:cNvSpPr txBox="1">
            <a:spLocks noChangeArrowheads="1"/>
          </p:cNvSpPr>
          <p:nvPr/>
        </p:nvSpPr>
        <p:spPr bwMode="auto">
          <a:xfrm>
            <a:off x="4445000" y="52911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0</a:t>
            </a:r>
            <a:endParaRPr lang="en-US" altLang="zh-CN" b="1"/>
          </a:p>
        </p:txBody>
      </p:sp>
      <p:sp>
        <p:nvSpPr>
          <p:cNvPr id="30846" name="Text Box 126"/>
          <p:cNvSpPr txBox="1">
            <a:spLocks noChangeArrowheads="1"/>
          </p:cNvSpPr>
          <p:nvPr/>
        </p:nvSpPr>
        <p:spPr bwMode="auto">
          <a:xfrm>
            <a:off x="5207000" y="5676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0</a:t>
            </a:r>
            <a:endParaRPr lang="en-US" altLang="zh-CN" b="1"/>
          </a:p>
        </p:txBody>
      </p:sp>
      <p:sp>
        <p:nvSpPr>
          <p:cNvPr id="30847" name="Text Box 127"/>
          <p:cNvSpPr txBox="1">
            <a:spLocks noChangeArrowheads="1"/>
          </p:cNvSpPr>
          <p:nvPr/>
        </p:nvSpPr>
        <p:spPr bwMode="auto">
          <a:xfrm>
            <a:off x="936625" y="1219200"/>
            <a:ext cx="8093075"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r=2</a:t>
            </a:r>
            <a:r>
              <a:rPr lang="zh-CN" altLang="en-US"/>
              <a:t>，执行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完成了相邻矩阵</a:t>
            </a:r>
            <a:r>
              <a:rPr lang="en-US" altLang="zh-CN"/>
              <a:t>A[i][i+1]=p[i–1]*p[i]*p[j] </a:t>
            </a:r>
            <a:r>
              <a:rPr lang="zh-CN" altLang="en-US"/>
              <a:t>的计算，并在</a:t>
            </a:r>
            <a:r>
              <a:rPr lang="en-US" altLang="zh-CN"/>
              <a:t>s[i][j]</a:t>
            </a:r>
            <a:r>
              <a:rPr lang="zh-CN" altLang="en-US"/>
              <a:t>中添入了相应的断点。其中的</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因为</a:t>
            </a:r>
            <a:r>
              <a:rPr lang="en-US" altLang="zh-CN"/>
              <a:t>j = i+1(k=i+1)</a:t>
            </a:r>
            <a:r>
              <a:rPr lang="zh-CN" altLang="en-US"/>
              <a:t>而被跳过去了，实际并没有执行。</a:t>
            </a:r>
            <a:endParaRPr lang="zh-CN" altLang="en-US"/>
          </a:p>
        </p:txBody>
      </p:sp>
      <p:sp>
        <p:nvSpPr>
          <p:cNvPr id="30848" name="Text Box 128"/>
          <p:cNvSpPr txBox="1">
            <a:spLocks noChangeArrowheads="1"/>
          </p:cNvSpPr>
          <p:nvPr/>
        </p:nvSpPr>
        <p:spPr bwMode="auto">
          <a:xfrm>
            <a:off x="1943100" y="375285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15750</a:t>
            </a:r>
            <a:endParaRPr lang="en-US" altLang="zh-CN" b="1"/>
          </a:p>
        </p:txBody>
      </p:sp>
      <p:sp>
        <p:nvSpPr>
          <p:cNvPr id="30849" name="Text Box 129"/>
          <p:cNvSpPr txBox="1">
            <a:spLocks noChangeArrowheads="1"/>
          </p:cNvSpPr>
          <p:nvPr/>
        </p:nvSpPr>
        <p:spPr bwMode="auto">
          <a:xfrm>
            <a:off x="2730500" y="41290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2625</a:t>
            </a:r>
            <a:endParaRPr lang="en-US" altLang="zh-CN" b="1"/>
          </a:p>
        </p:txBody>
      </p:sp>
      <p:sp>
        <p:nvSpPr>
          <p:cNvPr id="30850" name="Text Box 130"/>
          <p:cNvSpPr txBox="1">
            <a:spLocks noChangeArrowheads="1"/>
          </p:cNvSpPr>
          <p:nvPr/>
        </p:nvSpPr>
        <p:spPr bwMode="auto">
          <a:xfrm>
            <a:off x="3530600" y="451485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750</a:t>
            </a:r>
            <a:endParaRPr lang="en-US" altLang="zh-CN" b="1"/>
          </a:p>
        </p:txBody>
      </p:sp>
      <p:sp>
        <p:nvSpPr>
          <p:cNvPr id="30851" name="Text Box 131"/>
          <p:cNvSpPr txBox="1">
            <a:spLocks noChangeArrowheads="1"/>
          </p:cNvSpPr>
          <p:nvPr/>
        </p:nvSpPr>
        <p:spPr bwMode="auto">
          <a:xfrm>
            <a:off x="4248150" y="49101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1000</a:t>
            </a:r>
            <a:endParaRPr lang="en-US" altLang="zh-CN" b="1"/>
          </a:p>
        </p:txBody>
      </p:sp>
      <p:sp>
        <p:nvSpPr>
          <p:cNvPr id="30852" name="Text Box 132"/>
          <p:cNvSpPr txBox="1">
            <a:spLocks noChangeArrowheads="1"/>
          </p:cNvSpPr>
          <p:nvPr/>
        </p:nvSpPr>
        <p:spPr bwMode="auto">
          <a:xfrm>
            <a:off x="4978400" y="52911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5000</a:t>
            </a:r>
            <a:endParaRPr lang="en-US" altLang="zh-CN" b="1"/>
          </a:p>
        </p:txBody>
      </p:sp>
      <p:sp>
        <p:nvSpPr>
          <p:cNvPr id="30853" name="Text Box 133"/>
          <p:cNvSpPr txBox="1">
            <a:spLocks noChangeArrowheads="1"/>
          </p:cNvSpPr>
          <p:nvPr/>
        </p:nvSpPr>
        <p:spPr bwMode="auto">
          <a:xfrm>
            <a:off x="6559550" y="38290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a:t>
            </a:r>
            <a:endParaRPr lang="en-US" altLang="zh-CN" b="1"/>
          </a:p>
        </p:txBody>
      </p:sp>
      <p:sp>
        <p:nvSpPr>
          <p:cNvPr id="30854" name="Text Box 134"/>
          <p:cNvSpPr txBox="1">
            <a:spLocks noChangeArrowheads="1"/>
          </p:cNvSpPr>
          <p:nvPr/>
        </p:nvSpPr>
        <p:spPr bwMode="auto">
          <a:xfrm>
            <a:off x="6940550" y="4191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a:t>
            </a:r>
            <a:endParaRPr lang="en-US" altLang="zh-CN" b="1"/>
          </a:p>
        </p:txBody>
      </p:sp>
      <p:sp>
        <p:nvSpPr>
          <p:cNvPr id="30855" name="Text Box 135"/>
          <p:cNvSpPr txBox="1">
            <a:spLocks noChangeArrowheads="1"/>
          </p:cNvSpPr>
          <p:nvPr/>
        </p:nvSpPr>
        <p:spPr bwMode="auto">
          <a:xfrm>
            <a:off x="7340600" y="45862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a:t>
            </a:r>
            <a:endParaRPr lang="en-US" altLang="zh-CN" b="1"/>
          </a:p>
        </p:txBody>
      </p:sp>
      <p:sp>
        <p:nvSpPr>
          <p:cNvPr id="30856" name="Text Box 136"/>
          <p:cNvSpPr txBox="1">
            <a:spLocks noChangeArrowheads="1"/>
          </p:cNvSpPr>
          <p:nvPr/>
        </p:nvSpPr>
        <p:spPr bwMode="auto">
          <a:xfrm>
            <a:off x="7696200" y="49482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4</a:t>
            </a:r>
            <a:endParaRPr lang="en-US" altLang="zh-CN" b="1"/>
          </a:p>
        </p:txBody>
      </p:sp>
      <p:sp>
        <p:nvSpPr>
          <p:cNvPr id="30857" name="Text Box 137"/>
          <p:cNvSpPr txBox="1">
            <a:spLocks noChangeArrowheads="1"/>
          </p:cNvSpPr>
          <p:nvPr/>
        </p:nvSpPr>
        <p:spPr bwMode="auto">
          <a:xfrm>
            <a:off x="8102600" y="53101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5</a:t>
            </a:r>
            <a:endParaRPr lang="en-US" altLang="zh-CN" b="1"/>
          </a:p>
        </p:txBody>
      </p:sp>
      <p:sp>
        <p:nvSpPr>
          <p:cNvPr id="30858" name="Text Box 138"/>
          <p:cNvSpPr txBox="1">
            <a:spLocks noChangeArrowheads="1"/>
          </p:cNvSpPr>
          <p:nvPr/>
        </p:nvSpPr>
        <p:spPr bwMode="auto">
          <a:xfrm>
            <a:off x="914400" y="1295400"/>
            <a:ext cx="8093075" cy="155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i=1</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A[1:1][2:3]</a:t>
            </a:r>
            <a:r>
              <a:rPr lang="zh-CN" altLang="en-US"/>
              <a:t>， </a:t>
            </a:r>
            <a:r>
              <a:rPr lang="en-US" altLang="zh-CN"/>
              <a:t>m[1][3] = m[2][3] + p[0]*p[1]*p[3] = 2625 +30*35*5 = 7875</a:t>
            </a:r>
            <a:endParaRPr lang="en-US" altLang="zh-CN"/>
          </a:p>
          <a:p>
            <a:pPr eaLnBrk="1" hangingPunct="1"/>
            <a:endParaRPr lang="en-US" altLang="zh-CN" b="1"/>
          </a:p>
          <a:p>
            <a:pPr eaLnBrk="1" hangingPunct="1"/>
            <a:endParaRPr lang="en-US" altLang="zh-CN" b="1"/>
          </a:p>
        </p:txBody>
      </p:sp>
      <p:sp>
        <p:nvSpPr>
          <p:cNvPr id="30859" name="Text Box 139"/>
          <p:cNvSpPr txBox="1">
            <a:spLocks noChangeArrowheads="1"/>
          </p:cNvSpPr>
          <p:nvPr/>
        </p:nvSpPr>
        <p:spPr bwMode="auto">
          <a:xfrm>
            <a:off x="2705100" y="37719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7875</a:t>
            </a:r>
            <a:endParaRPr lang="en-US" altLang="zh-CN" b="1"/>
          </a:p>
        </p:txBody>
      </p:sp>
      <p:sp>
        <p:nvSpPr>
          <p:cNvPr id="30860" name="Text Box 140"/>
          <p:cNvSpPr txBox="1">
            <a:spLocks noChangeArrowheads="1"/>
          </p:cNvSpPr>
          <p:nvPr/>
        </p:nvSpPr>
        <p:spPr bwMode="auto">
          <a:xfrm>
            <a:off x="6934200" y="38290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a:t>
            </a:r>
            <a:endParaRPr lang="en-US" altLang="zh-CN" b="1"/>
          </a:p>
        </p:txBody>
      </p:sp>
      <p:sp>
        <p:nvSpPr>
          <p:cNvPr id="30861" name="Text Box 141"/>
          <p:cNvSpPr txBox="1">
            <a:spLocks noChangeArrowheads="1"/>
          </p:cNvSpPr>
          <p:nvPr/>
        </p:nvSpPr>
        <p:spPr bwMode="auto">
          <a:xfrm>
            <a:off x="898525" y="2241550"/>
            <a:ext cx="8093075"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A[1:2][3:3]</a:t>
            </a:r>
            <a:r>
              <a:rPr lang="zh-CN" altLang="en-US"/>
              <a:t>， </a:t>
            </a:r>
            <a:r>
              <a:rPr lang="en-US" altLang="zh-CN"/>
              <a:t>t  = m[1][2] + m[3][3] + p[0]*p[2]*p[3] = 15750+0+35*15*5 = 18375</a:t>
            </a:r>
            <a:r>
              <a:rPr lang="zh-CN" altLang="en-US"/>
              <a:t>＞</a:t>
            </a:r>
            <a:r>
              <a:rPr lang="en-US" altLang="zh-CN"/>
              <a:t>7875</a:t>
            </a:r>
            <a:r>
              <a:rPr lang="zh-CN" altLang="en-US"/>
              <a:t>，所以</a:t>
            </a:r>
            <a:r>
              <a:rPr lang="en-US" altLang="zh-CN"/>
              <a:t>m[1][3]</a:t>
            </a:r>
            <a:r>
              <a:rPr lang="zh-CN" altLang="en-US"/>
              <a:t>不变，断点仍为</a:t>
            </a:r>
            <a:r>
              <a:rPr lang="en-US" altLang="zh-CN"/>
              <a:t>1</a:t>
            </a:r>
            <a:r>
              <a:rPr lang="zh-CN" altLang="en-US"/>
              <a:t>。</a:t>
            </a:r>
            <a:endParaRPr lang="zh-CN" altLang="en-US"/>
          </a:p>
        </p:txBody>
      </p:sp>
      <p:sp>
        <p:nvSpPr>
          <p:cNvPr id="30862" name="Text Box 142"/>
          <p:cNvSpPr txBox="1">
            <a:spLocks noChangeArrowheads="1"/>
          </p:cNvSpPr>
          <p:nvPr/>
        </p:nvSpPr>
        <p:spPr bwMode="auto">
          <a:xfrm>
            <a:off x="914400" y="1295400"/>
            <a:ext cx="8093075" cy="2136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i=2</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A[2:2][3:4]</a:t>
            </a:r>
            <a:r>
              <a:rPr lang="zh-CN" altLang="en-US"/>
              <a:t>，</a:t>
            </a:r>
            <a:r>
              <a:rPr lang="en-US" altLang="zh-CN"/>
              <a:t>m[2][4] = m[3][4] + p[1]*p[2]*p[4] = 750 +35*15*10 = 6000</a:t>
            </a:r>
            <a:endParaRPr lang="en-US" altLang="zh-CN"/>
          </a:p>
          <a:p>
            <a:pPr eaLnBrk="1" hangingPunct="1"/>
            <a:endParaRPr lang="en-US" altLang="zh-CN"/>
          </a:p>
          <a:p>
            <a:pPr eaLnBrk="1" hangingPunct="1"/>
            <a:endParaRPr lang="en-US" altLang="zh-CN"/>
          </a:p>
          <a:p>
            <a:pPr eaLnBrk="1" hangingPunct="1"/>
            <a:endParaRPr lang="en-US" altLang="zh-CN"/>
          </a:p>
          <a:p>
            <a:pPr eaLnBrk="1" hangingPunct="1">
              <a:lnSpc>
                <a:spcPct val="60000"/>
              </a:lnSpc>
            </a:pPr>
            <a:endParaRPr lang="en-US" altLang="zh-CN" b="1"/>
          </a:p>
        </p:txBody>
      </p:sp>
      <p:sp>
        <p:nvSpPr>
          <p:cNvPr id="30863" name="Text Box 143"/>
          <p:cNvSpPr txBox="1">
            <a:spLocks noChangeArrowheads="1"/>
          </p:cNvSpPr>
          <p:nvPr/>
        </p:nvSpPr>
        <p:spPr bwMode="auto">
          <a:xfrm>
            <a:off x="3492500" y="41481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6000</a:t>
            </a:r>
            <a:endParaRPr lang="en-US" altLang="zh-CN" b="1"/>
          </a:p>
        </p:txBody>
      </p:sp>
      <p:sp>
        <p:nvSpPr>
          <p:cNvPr id="30864" name="Text Box 144"/>
          <p:cNvSpPr txBox="1">
            <a:spLocks noChangeArrowheads="1"/>
          </p:cNvSpPr>
          <p:nvPr/>
        </p:nvSpPr>
        <p:spPr bwMode="auto">
          <a:xfrm>
            <a:off x="7340600" y="42052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a:t>
            </a:r>
            <a:endParaRPr lang="en-US" altLang="zh-CN" b="1"/>
          </a:p>
        </p:txBody>
      </p:sp>
      <p:sp>
        <p:nvSpPr>
          <p:cNvPr id="30865" name="Text Box 145"/>
          <p:cNvSpPr txBox="1">
            <a:spLocks noChangeArrowheads="1"/>
          </p:cNvSpPr>
          <p:nvPr/>
        </p:nvSpPr>
        <p:spPr bwMode="auto">
          <a:xfrm>
            <a:off x="914400" y="2089150"/>
            <a:ext cx="8093075"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A[2:3][4:4]</a:t>
            </a:r>
            <a:r>
              <a:rPr lang="zh-CN" altLang="en-US"/>
              <a:t>， </a:t>
            </a:r>
            <a:r>
              <a:rPr lang="en-US" altLang="zh-CN"/>
              <a:t>t = m[2][3]+m[4][4]+ p[1]*p[3]*p[4] = 2625+0+35*5*10 = 4375</a:t>
            </a:r>
            <a:r>
              <a:rPr lang="zh-CN" altLang="en-US"/>
              <a:t>＜</a:t>
            </a:r>
            <a:r>
              <a:rPr lang="en-US" altLang="zh-CN"/>
              <a:t>6000</a:t>
            </a:r>
            <a:r>
              <a:rPr lang="zh-CN" altLang="en-US"/>
              <a:t>，所以</a:t>
            </a:r>
            <a:r>
              <a:rPr lang="en-US" altLang="zh-CN"/>
              <a:t>m[2][4]</a:t>
            </a:r>
            <a:r>
              <a:rPr lang="zh-CN" altLang="en-US"/>
              <a:t>改为</a:t>
            </a:r>
            <a:r>
              <a:rPr lang="en-US" altLang="zh-CN"/>
              <a:t>4375</a:t>
            </a:r>
            <a:r>
              <a:rPr lang="zh-CN" altLang="en-US"/>
              <a:t>，断点改为</a:t>
            </a:r>
            <a:r>
              <a:rPr lang="en-US" altLang="zh-CN"/>
              <a:t>3</a:t>
            </a:r>
            <a:r>
              <a:rPr lang="zh-CN" altLang="en-US"/>
              <a:t>。</a:t>
            </a:r>
            <a:endParaRPr lang="zh-CN" altLang="en-US"/>
          </a:p>
        </p:txBody>
      </p:sp>
      <p:sp>
        <p:nvSpPr>
          <p:cNvPr id="30866" name="Text Box 146"/>
          <p:cNvSpPr txBox="1">
            <a:spLocks noChangeArrowheads="1"/>
          </p:cNvSpPr>
          <p:nvPr/>
        </p:nvSpPr>
        <p:spPr bwMode="auto">
          <a:xfrm>
            <a:off x="3486150" y="4095750"/>
            <a:ext cx="704850" cy="376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4375</a:t>
            </a:r>
            <a:endParaRPr lang="en-US" altLang="zh-CN" b="1"/>
          </a:p>
        </p:txBody>
      </p:sp>
      <p:sp>
        <p:nvSpPr>
          <p:cNvPr id="30867" name="Text Box 147"/>
          <p:cNvSpPr txBox="1">
            <a:spLocks noChangeArrowheads="1"/>
          </p:cNvSpPr>
          <p:nvPr/>
        </p:nvSpPr>
        <p:spPr bwMode="auto">
          <a:xfrm>
            <a:off x="7296150" y="4171950"/>
            <a:ext cx="381000" cy="376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68" name="Text Box 148"/>
          <p:cNvSpPr txBox="1">
            <a:spLocks noChangeArrowheads="1"/>
          </p:cNvSpPr>
          <p:nvPr/>
        </p:nvSpPr>
        <p:spPr bwMode="auto">
          <a:xfrm>
            <a:off x="974725" y="1301750"/>
            <a:ext cx="8093075"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i=3</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A[3:3][4:5]</a:t>
            </a:r>
            <a:r>
              <a:rPr lang="zh-CN" altLang="en-US"/>
              <a:t>，</a:t>
            </a:r>
            <a:r>
              <a:rPr lang="en-US" altLang="zh-CN"/>
              <a:t>m[3][5] = m[4][5] + p[2]*p[3]*p[5] = 1000 +15*5*20 = 2500</a:t>
            </a:r>
            <a:endParaRPr lang="en-US" altLang="zh-CN"/>
          </a:p>
          <a:p>
            <a:pPr eaLnBrk="1" hangingPunct="1"/>
            <a:endParaRPr lang="en-US" altLang="zh-CN"/>
          </a:p>
          <a:p>
            <a:pPr eaLnBrk="1" hangingPunct="1"/>
            <a:endParaRPr lang="en-US" altLang="zh-CN"/>
          </a:p>
          <a:p>
            <a:pPr eaLnBrk="1" hangingPunct="1"/>
            <a:endParaRPr lang="en-US" altLang="zh-CN" b="1"/>
          </a:p>
        </p:txBody>
      </p:sp>
      <p:sp>
        <p:nvSpPr>
          <p:cNvPr id="30869" name="Text Box 149"/>
          <p:cNvSpPr txBox="1">
            <a:spLocks noChangeArrowheads="1"/>
          </p:cNvSpPr>
          <p:nvPr/>
        </p:nvSpPr>
        <p:spPr bwMode="auto">
          <a:xfrm>
            <a:off x="4210050" y="4500563"/>
            <a:ext cx="704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2500</a:t>
            </a:r>
            <a:endParaRPr lang="en-US" altLang="zh-CN" b="1"/>
          </a:p>
        </p:txBody>
      </p:sp>
      <p:sp>
        <p:nvSpPr>
          <p:cNvPr id="30870" name="Text Box 150"/>
          <p:cNvSpPr txBox="1">
            <a:spLocks noChangeArrowheads="1"/>
          </p:cNvSpPr>
          <p:nvPr/>
        </p:nvSpPr>
        <p:spPr bwMode="auto">
          <a:xfrm>
            <a:off x="7715250" y="459105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a:t>
            </a:r>
            <a:endParaRPr lang="en-US" altLang="zh-CN" b="1"/>
          </a:p>
        </p:txBody>
      </p:sp>
      <p:sp>
        <p:nvSpPr>
          <p:cNvPr id="30871" name="Text Box 151"/>
          <p:cNvSpPr txBox="1">
            <a:spLocks noChangeArrowheads="1"/>
          </p:cNvSpPr>
          <p:nvPr/>
        </p:nvSpPr>
        <p:spPr bwMode="auto">
          <a:xfrm>
            <a:off x="974725" y="2114550"/>
            <a:ext cx="8093075"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A[3:4][5:5]</a:t>
            </a:r>
            <a:r>
              <a:rPr lang="zh-CN" altLang="en-US"/>
              <a:t>， </a:t>
            </a:r>
            <a:r>
              <a:rPr lang="en-US" altLang="zh-CN"/>
              <a:t>t = m[3][4]+m[5][5]+ p[2]*p[4]*p[5] = 750+0+15*10*20 = 3750</a:t>
            </a:r>
            <a:r>
              <a:rPr lang="zh-CN" altLang="en-US"/>
              <a:t>＞</a:t>
            </a:r>
            <a:r>
              <a:rPr lang="en-US" altLang="zh-CN"/>
              <a:t>2500</a:t>
            </a:r>
            <a:r>
              <a:rPr lang="zh-CN" altLang="en-US"/>
              <a:t>，所以</a:t>
            </a:r>
            <a:r>
              <a:rPr lang="en-US" altLang="zh-CN"/>
              <a:t>m[3][5]</a:t>
            </a:r>
            <a:r>
              <a:rPr lang="zh-CN" altLang="en-US"/>
              <a:t>仍为</a:t>
            </a:r>
            <a:r>
              <a:rPr lang="en-US" altLang="zh-CN"/>
              <a:t>2500</a:t>
            </a:r>
            <a:r>
              <a:rPr lang="zh-CN" altLang="en-US"/>
              <a:t>，断点仍为</a:t>
            </a:r>
            <a:r>
              <a:rPr lang="en-US" altLang="zh-CN"/>
              <a:t>3</a:t>
            </a:r>
            <a:r>
              <a:rPr lang="zh-CN" altLang="en-US"/>
              <a:t>。</a:t>
            </a:r>
            <a:endParaRPr lang="zh-CN" altLang="en-US"/>
          </a:p>
        </p:txBody>
      </p:sp>
      <p:sp>
        <p:nvSpPr>
          <p:cNvPr id="30872" name="Text Box 152"/>
          <p:cNvSpPr txBox="1">
            <a:spLocks noChangeArrowheads="1"/>
          </p:cNvSpPr>
          <p:nvPr/>
        </p:nvSpPr>
        <p:spPr bwMode="auto">
          <a:xfrm>
            <a:off x="974725" y="1377950"/>
            <a:ext cx="8093075"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i=4</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A[4:4][5:6]</a:t>
            </a:r>
            <a:r>
              <a:rPr lang="zh-CN" altLang="en-US"/>
              <a:t>，</a:t>
            </a:r>
            <a:r>
              <a:rPr lang="en-US" altLang="zh-CN"/>
              <a:t>m[4][6] = m[5][6] + p[3]*p[4]*p[6] = 5000 +5*10*25 = 6250</a:t>
            </a:r>
            <a:endParaRPr lang="en-US" altLang="zh-CN"/>
          </a:p>
          <a:p>
            <a:pPr eaLnBrk="1" hangingPunct="1"/>
            <a:endParaRPr lang="en-US" altLang="zh-CN"/>
          </a:p>
          <a:p>
            <a:pPr eaLnBrk="1" hangingPunct="1"/>
            <a:endParaRPr lang="en-US" altLang="zh-CN"/>
          </a:p>
          <a:p>
            <a:pPr eaLnBrk="1" hangingPunct="1"/>
            <a:endParaRPr lang="en-US" altLang="zh-CN" b="1"/>
          </a:p>
        </p:txBody>
      </p:sp>
      <p:sp>
        <p:nvSpPr>
          <p:cNvPr id="30873" name="Text Box 153"/>
          <p:cNvSpPr txBox="1">
            <a:spLocks noChangeArrowheads="1"/>
          </p:cNvSpPr>
          <p:nvPr/>
        </p:nvSpPr>
        <p:spPr bwMode="auto">
          <a:xfrm>
            <a:off x="4972050" y="4891088"/>
            <a:ext cx="704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6250</a:t>
            </a:r>
            <a:endParaRPr lang="en-US" altLang="zh-CN" b="1"/>
          </a:p>
        </p:txBody>
      </p:sp>
      <p:sp>
        <p:nvSpPr>
          <p:cNvPr id="30874" name="Text Box 154"/>
          <p:cNvSpPr txBox="1">
            <a:spLocks noChangeArrowheads="1"/>
          </p:cNvSpPr>
          <p:nvPr/>
        </p:nvSpPr>
        <p:spPr bwMode="auto">
          <a:xfrm>
            <a:off x="8115300" y="49530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4</a:t>
            </a:r>
            <a:endParaRPr lang="en-US" altLang="zh-CN" b="1"/>
          </a:p>
        </p:txBody>
      </p:sp>
      <p:sp>
        <p:nvSpPr>
          <p:cNvPr id="30875" name="Text Box 155"/>
          <p:cNvSpPr txBox="1">
            <a:spLocks noChangeArrowheads="1"/>
          </p:cNvSpPr>
          <p:nvPr/>
        </p:nvSpPr>
        <p:spPr bwMode="auto">
          <a:xfrm>
            <a:off x="974725" y="2152650"/>
            <a:ext cx="8093075"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A[4:5][6:6]</a:t>
            </a:r>
            <a:r>
              <a:rPr lang="zh-CN" altLang="en-US"/>
              <a:t>， </a:t>
            </a:r>
            <a:r>
              <a:rPr lang="en-US" altLang="zh-CN"/>
              <a:t>t = m[4][5]+m[6][6]+ p[3]*p[5]*p[6] = 1000+0+5*20*25 = 3500</a:t>
            </a:r>
            <a:r>
              <a:rPr lang="zh-CN" altLang="en-US"/>
              <a:t>＜</a:t>
            </a:r>
            <a:r>
              <a:rPr lang="en-US" altLang="zh-CN"/>
              <a:t>6250</a:t>
            </a:r>
            <a:r>
              <a:rPr lang="zh-CN" altLang="en-US"/>
              <a:t>，所以</a:t>
            </a:r>
            <a:r>
              <a:rPr lang="en-US" altLang="zh-CN"/>
              <a:t>m[4][6]</a:t>
            </a:r>
            <a:r>
              <a:rPr lang="zh-CN" altLang="en-US"/>
              <a:t>改为</a:t>
            </a:r>
            <a:r>
              <a:rPr lang="en-US" altLang="zh-CN"/>
              <a:t>3500</a:t>
            </a:r>
            <a:r>
              <a:rPr lang="zh-CN" altLang="en-US"/>
              <a:t>，断点改为</a:t>
            </a:r>
            <a:r>
              <a:rPr lang="en-US" altLang="zh-CN"/>
              <a:t>5</a:t>
            </a:r>
            <a:r>
              <a:rPr lang="zh-CN" altLang="en-US"/>
              <a:t>。</a:t>
            </a:r>
            <a:endParaRPr lang="zh-CN" altLang="en-US"/>
          </a:p>
        </p:txBody>
      </p:sp>
      <p:sp>
        <p:nvSpPr>
          <p:cNvPr id="30876" name="Text Box 156"/>
          <p:cNvSpPr txBox="1">
            <a:spLocks noChangeArrowheads="1"/>
          </p:cNvSpPr>
          <p:nvPr/>
        </p:nvSpPr>
        <p:spPr bwMode="auto">
          <a:xfrm>
            <a:off x="4953000" y="4876800"/>
            <a:ext cx="742950" cy="3746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3500</a:t>
            </a:r>
            <a:endParaRPr lang="en-US" altLang="zh-CN" b="1"/>
          </a:p>
        </p:txBody>
      </p:sp>
      <p:sp>
        <p:nvSpPr>
          <p:cNvPr id="30877" name="Text Box 157"/>
          <p:cNvSpPr txBox="1">
            <a:spLocks noChangeArrowheads="1"/>
          </p:cNvSpPr>
          <p:nvPr/>
        </p:nvSpPr>
        <p:spPr bwMode="auto">
          <a:xfrm>
            <a:off x="8058150" y="4919663"/>
            <a:ext cx="381000" cy="3492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10000"/>
              </a:spcBef>
            </a:pPr>
            <a:r>
              <a:rPr lang="en-US" altLang="zh-CN" b="1"/>
              <a:t>5</a:t>
            </a:r>
            <a:endParaRPr lang="en-US" altLang="zh-CN" b="1"/>
          </a:p>
        </p:txBody>
      </p:sp>
      <p:sp>
        <p:nvSpPr>
          <p:cNvPr id="30878" name="Text Box 158"/>
          <p:cNvSpPr txBox="1">
            <a:spLocks noChangeArrowheads="1"/>
          </p:cNvSpPr>
          <p:nvPr/>
        </p:nvSpPr>
        <p:spPr bwMode="auto">
          <a:xfrm>
            <a:off x="955675" y="1358900"/>
            <a:ext cx="8093075"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类似的，当</a:t>
            </a:r>
            <a:r>
              <a:rPr lang="en-US" altLang="zh-CN"/>
              <a:t>r=4</a:t>
            </a:r>
            <a:r>
              <a:rPr lang="zh-CN" altLang="en-US"/>
              <a:t>、</a:t>
            </a:r>
            <a:r>
              <a:rPr lang="en-US" altLang="zh-CN"/>
              <a:t>5</a:t>
            </a:r>
            <a:r>
              <a:rPr lang="zh-CN" altLang="en-US"/>
              <a:t>、</a:t>
            </a:r>
            <a:r>
              <a:rPr lang="en-US" altLang="zh-CN"/>
              <a:t>6</a:t>
            </a:r>
            <a:r>
              <a:rPr lang="zh-CN" altLang="en-US"/>
              <a:t>时，可以计算出相应的</a:t>
            </a:r>
            <a:r>
              <a:rPr lang="en-US" altLang="zh-CN"/>
              <a:t>m[i][j]</a:t>
            </a:r>
            <a:r>
              <a:rPr lang="zh-CN" altLang="en-US"/>
              <a:t>及其相应的断点</a:t>
            </a:r>
            <a:r>
              <a:rPr lang="en-US" altLang="zh-CN"/>
              <a:t>s[i][j]</a:t>
            </a:r>
            <a:r>
              <a:rPr lang="zh-CN" altLang="en-US"/>
              <a:t>，如下图中所示：</a:t>
            </a:r>
            <a:endParaRPr lang="zh-CN" altLang="en-US"/>
          </a:p>
          <a:p>
            <a:pPr eaLnBrk="1" hangingPunct="1"/>
            <a:endParaRPr lang="zh-CN" altLang="en-US"/>
          </a:p>
          <a:p>
            <a:pPr eaLnBrk="1" hangingPunct="1"/>
            <a:endParaRPr lang="zh-CN" altLang="en-US"/>
          </a:p>
          <a:p>
            <a:pPr eaLnBrk="1" hangingPunct="1"/>
            <a:endParaRPr lang="en-US" altLang="zh-CN" b="1"/>
          </a:p>
        </p:txBody>
      </p:sp>
      <p:sp>
        <p:nvSpPr>
          <p:cNvPr id="30879" name="Text Box 159"/>
          <p:cNvSpPr txBox="1">
            <a:spLocks noChangeArrowheads="1"/>
          </p:cNvSpPr>
          <p:nvPr/>
        </p:nvSpPr>
        <p:spPr bwMode="auto">
          <a:xfrm>
            <a:off x="3486150" y="3752850"/>
            <a:ext cx="762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9375</a:t>
            </a:r>
            <a:endParaRPr lang="en-US" altLang="zh-CN" b="1"/>
          </a:p>
        </p:txBody>
      </p:sp>
      <p:sp>
        <p:nvSpPr>
          <p:cNvPr id="30880" name="Text Box 160"/>
          <p:cNvSpPr txBox="1">
            <a:spLocks noChangeArrowheads="1"/>
          </p:cNvSpPr>
          <p:nvPr/>
        </p:nvSpPr>
        <p:spPr bwMode="auto">
          <a:xfrm>
            <a:off x="7258050" y="3824288"/>
            <a:ext cx="457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81" name="Text Box 161"/>
          <p:cNvSpPr txBox="1">
            <a:spLocks noChangeArrowheads="1"/>
          </p:cNvSpPr>
          <p:nvPr/>
        </p:nvSpPr>
        <p:spPr bwMode="auto">
          <a:xfrm>
            <a:off x="4267200" y="4114800"/>
            <a:ext cx="666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7125</a:t>
            </a:r>
            <a:endParaRPr lang="en-US" altLang="zh-CN" b="1"/>
          </a:p>
        </p:txBody>
      </p:sp>
      <p:sp>
        <p:nvSpPr>
          <p:cNvPr id="30882" name="Text Box 162"/>
          <p:cNvSpPr txBox="1">
            <a:spLocks noChangeArrowheads="1"/>
          </p:cNvSpPr>
          <p:nvPr/>
        </p:nvSpPr>
        <p:spPr bwMode="auto">
          <a:xfrm>
            <a:off x="7677150" y="4191000"/>
            <a:ext cx="419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83" name="Text Box 163"/>
          <p:cNvSpPr txBox="1">
            <a:spLocks noChangeArrowheads="1"/>
          </p:cNvSpPr>
          <p:nvPr/>
        </p:nvSpPr>
        <p:spPr bwMode="auto">
          <a:xfrm>
            <a:off x="4953000" y="4514850"/>
            <a:ext cx="781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5375</a:t>
            </a:r>
            <a:endParaRPr lang="en-US" altLang="zh-CN" b="1"/>
          </a:p>
        </p:txBody>
      </p:sp>
      <p:sp>
        <p:nvSpPr>
          <p:cNvPr id="30884" name="Text Box 164"/>
          <p:cNvSpPr txBox="1">
            <a:spLocks noChangeArrowheads="1"/>
          </p:cNvSpPr>
          <p:nvPr/>
        </p:nvSpPr>
        <p:spPr bwMode="auto">
          <a:xfrm>
            <a:off x="8020050" y="4572000"/>
            <a:ext cx="476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85" name="Text Box 165"/>
          <p:cNvSpPr txBox="1">
            <a:spLocks noChangeArrowheads="1"/>
          </p:cNvSpPr>
          <p:nvPr/>
        </p:nvSpPr>
        <p:spPr bwMode="auto">
          <a:xfrm>
            <a:off x="4057650" y="3748088"/>
            <a:ext cx="10668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11875</a:t>
            </a:r>
            <a:endParaRPr lang="en-US" altLang="zh-CN" b="1"/>
          </a:p>
        </p:txBody>
      </p:sp>
      <p:sp>
        <p:nvSpPr>
          <p:cNvPr id="30886" name="Text Box 166"/>
          <p:cNvSpPr txBox="1">
            <a:spLocks noChangeArrowheads="1"/>
          </p:cNvSpPr>
          <p:nvPr/>
        </p:nvSpPr>
        <p:spPr bwMode="auto">
          <a:xfrm>
            <a:off x="7620000" y="3829050"/>
            <a:ext cx="533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87" name="Text Box 167"/>
          <p:cNvSpPr txBox="1">
            <a:spLocks noChangeArrowheads="1"/>
          </p:cNvSpPr>
          <p:nvPr/>
        </p:nvSpPr>
        <p:spPr bwMode="auto">
          <a:xfrm>
            <a:off x="4895850" y="4114800"/>
            <a:ext cx="838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10500</a:t>
            </a:r>
            <a:endParaRPr lang="en-US" altLang="zh-CN" b="1"/>
          </a:p>
        </p:txBody>
      </p:sp>
      <p:sp>
        <p:nvSpPr>
          <p:cNvPr id="30888" name="Text Box 168"/>
          <p:cNvSpPr txBox="1">
            <a:spLocks noChangeArrowheads="1"/>
          </p:cNvSpPr>
          <p:nvPr/>
        </p:nvSpPr>
        <p:spPr bwMode="auto">
          <a:xfrm>
            <a:off x="7810500" y="4186238"/>
            <a:ext cx="876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89" name="Text Box 169"/>
          <p:cNvSpPr txBox="1">
            <a:spLocks noChangeArrowheads="1"/>
          </p:cNvSpPr>
          <p:nvPr/>
        </p:nvSpPr>
        <p:spPr bwMode="auto">
          <a:xfrm>
            <a:off x="4895850" y="3733800"/>
            <a:ext cx="8763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15125</a:t>
            </a:r>
            <a:endParaRPr lang="en-US" altLang="zh-CN" b="1"/>
          </a:p>
        </p:txBody>
      </p:sp>
      <p:sp>
        <p:nvSpPr>
          <p:cNvPr id="30890" name="Text Box 170"/>
          <p:cNvSpPr txBox="1">
            <a:spLocks noChangeArrowheads="1"/>
          </p:cNvSpPr>
          <p:nvPr/>
        </p:nvSpPr>
        <p:spPr bwMode="auto">
          <a:xfrm>
            <a:off x="7810500" y="3824288"/>
            <a:ext cx="876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3</a:t>
            </a:r>
            <a:endParaRPr lang="en-US" altLang="zh-CN" b="1"/>
          </a:p>
        </p:txBody>
      </p:sp>
      <p:sp>
        <p:nvSpPr>
          <p:cNvPr id="30891" name="Text Box 171"/>
          <p:cNvSpPr txBox="1">
            <a:spLocks noChangeArrowheads="1"/>
          </p:cNvSpPr>
          <p:nvPr/>
        </p:nvSpPr>
        <p:spPr bwMode="auto">
          <a:xfrm>
            <a:off x="269875" y="1141730"/>
            <a:ext cx="8778875" cy="19380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华文楷体" panose="02010600040101010101" pitchFamily="2" charset="-122"/>
                <a:ea typeface="华文楷体" panose="02010600040101010101" pitchFamily="2" charset="-122"/>
              </a:rPr>
              <a:t>由</a:t>
            </a:r>
            <a:r>
              <a:rPr lang="en-US" altLang="zh-CN" sz="2400" b="1">
                <a:latin typeface="华文楷体" panose="02010600040101010101" pitchFamily="2" charset="-122"/>
                <a:ea typeface="华文楷体" panose="02010600040101010101" pitchFamily="2" charset="-122"/>
              </a:rPr>
              <a:t>m[1][6]=15125</a:t>
            </a:r>
            <a:r>
              <a:rPr lang="zh-CN" altLang="en-US" sz="2400" b="1">
                <a:latin typeface="华文楷体" panose="02010600040101010101" pitchFamily="2" charset="-122"/>
                <a:ea typeface="华文楷体" panose="02010600040101010101" pitchFamily="2" charset="-122"/>
              </a:rPr>
              <a:t>可知这</a:t>
            </a:r>
            <a:r>
              <a:rPr lang="en-US" altLang="zh-CN" sz="2400" b="1">
                <a:latin typeface="华文楷体" panose="02010600040101010101" pitchFamily="2" charset="-122"/>
                <a:ea typeface="华文楷体" panose="02010600040101010101" pitchFamily="2" charset="-122"/>
              </a:rPr>
              <a:t>6</a:t>
            </a:r>
            <a:r>
              <a:rPr lang="zh-CN" altLang="en-US" sz="2400" b="1">
                <a:latin typeface="华文楷体" panose="02010600040101010101" pitchFamily="2" charset="-122"/>
                <a:ea typeface="华文楷体" panose="02010600040101010101" pitchFamily="2" charset="-122"/>
              </a:rPr>
              <a:t>个矩阵连乘积的最小运算次数为</a:t>
            </a:r>
            <a:r>
              <a:rPr lang="en-US" altLang="zh-CN" sz="2400" b="1">
                <a:latin typeface="华文楷体" panose="02010600040101010101" pitchFamily="2" charset="-122"/>
                <a:ea typeface="华文楷体" panose="02010600040101010101" pitchFamily="2" charset="-122"/>
              </a:rPr>
              <a:t>15125</a:t>
            </a:r>
            <a:r>
              <a:rPr lang="zh-CN" altLang="en-US" sz="2400" b="1">
                <a:latin typeface="华文楷体" panose="02010600040101010101" pitchFamily="2" charset="-122"/>
                <a:ea typeface="华文楷体" panose="02010600040101010101" pitchFamily="2" charset="-122"/>
              </a:rPr>
              <a:t>。由</a:t>
            </a:r>
            <a:r>
              <a:rPr lang="en-US" altLang="zh-CN" sz="2400" b="1">
                <a:latin typeface="华文楷体" panose="02010600040101010101" pitchFamily="2" charset="-122"/>
                <a:ea typeface="华文楷体" panose="02010600040101010101" pitchFamily="2" charset="-122"/>
              </a:rPr>
              <a:t>s[1][6] = 3</a:t>
            </a:r>
            <a:r>
              <a:rPr lang="zh-CN" altLang="en-US" sz="2400" b="1">
                <a:latin typeface="华文楷体" panose="02010600040101010101" pitchFamily="2" charset="-122"/>
                <a:ea typeface="华文楷体" panose="02010600040101010101" pitchFamily="2" charset="-122"/>
              </a:rPr>
              <a:t>可知</a:t>
            </a:r>
            <a:r>
              <a:rPr lang="en-US" altLang="zh-CN" sz="2400" b="1">
                <a:latin typeface="华文楷体" panose="02010600040101010101" pitchFamily="2" charset="-122"/>
                <a:ea typeface="华文楷体" panose="02010600040101010101" pitchFamily="2" charset="-122"/>
              </a:rPr>
              <a:t>A[1: 6]</a:t>
            </a:r>
            <a:r>
              <a:rPr lang="zh-CN" altLang="en-US" sz="2400" b="1">
                <a:latin typeface="华文楷体" panose="02010600040101010101" pitchFamily="2" charset="-122"/>
                <a:ea typeface="华文楷体" panose="02010600040101010101" pitchFamily="2" charset="-122"/>
              </a:rPr>
              <a:t>的最优计算次序为</a:t>
            </a:r>
            <a:r>
              <a:rPr lang="en-US" altLang="zh-CN" sz="2400" b="1">
                <a:latin typeface="华文楷体" panose="02010600040101010101" pitchFamily="2" charset="-122"/>
                <a:ea typeface="华文楷体" panose="02010600040101010101" pitchFamily="2" charset="-122"/>
              </a:rPr>
              <a:t>A[1: 3] A[4: 6]</a:t>
            </a:r>
            <a:r>
              <a:rPr lang="zh-CN" altLang="en-US" sz="2400" b="1">
                <a:latin typeface="华文楷体" panose="02010600040101010101" pitchFamily="2" charset="-122"/>
                <a:ea typeface="华文楷体" panose="02010600040101010101" pitchFamily="2" charset="-122"/>
              </a:rPr>
              <a:t>；由</a:t>
            </a:r>
            <a:r>
              <a:rPr lang="en-US" altLang="zh-CN" sz="2400" b="1">
                <a:latin typeface="华文楷体" panose="02010600040101010101" pitchFamily="2" charset="-122"/>
                <a:ea typeface="华文楷体" panose="02010600040101010101" pitchFamily="2" charset="-122"/>
              </a:rPr>
              <a:t>s[1][3]=1</a:t>
            </a:r>
            <a:r>
              <a:rPr lang="zh-CN" altLang="en-US" sz="2400" b="1">
                <a:latin typeface="华文楷体" panose="02010600040101010101" pitchFamily="2" charset="-122"/>
                <a:ea typeface="华文楷体" panose="02010600040101010101" pitchFamily="2" charset="-122"/>
              </a:rPr>
              <a:t>可知</a:t>
            </a:r>
            <a:r>
              <a:rPr lang="en-US" altLang="zh-CN" sz="2400" b="1">
                <a:latin typeface="华文楷体" panose="02010600040101010101" pitchFamily="2" charset="-122"/>
                <a:ea typeface="华文楷体" panose="02010600040101010101" pitchFamily="2" charset="-122"/>
              </a:rPr>
              <a:t>A[1: 3]</a:t>
            </a:r>
            <a:r>
              <a:rPr lang="zh-CN" altLang="en-US" sz="2400" b="1">
                <a:latin typeface="华文楷体" panose="02010600040101010101" pitchFamily="2" charset="-122"/>
                <a:ea typeface="华文楷体" panose="02010600040101010101" pitchFamily="2" charset="-122"/>
              </a:rPr>
              <a:t>的最优计算次序为</a:t>
            </a:r>
            <a:r>
              <a:rPr lang="en-US" altLang="zh-CN" sz="2400" b="1">
                <a:latin typeface="华文楷体" panose="02010600040101010101" pitchFamily="2" charset="-122"/>
                <a:ea typeface="华文楷体" panose="02010600040101010101" pitchFamily="2" charset="-122"/>
              </a:rPr>
              <a:t>A[1: 1] A[2: 3]</a:t>
            </a:r>
            <a:r>
              <a:rPr lang="zh-CN" altLang="en-US" sz="2400" b="1">
                <a:latin typeface="华文楷体" panose="02010600040101010101" pitchFamily="2" charset="-122"/>
                <a:ea typeface="华文楷体" panose="02010600040101010101" pitchFamily="2" charset="-122"/>
              </a:rPr>
              <a:t>；由</a:t>
            </a:r>
            <a:r>
              <a:rPr lang="en-US" altLang="zh-CN" sz="2400" b="1">
                <a:latin typeface="华文楷体" panose="02010600040101010101" pitchFamily="2" charset="-122"/>
                <a:ea typeface="华文楷体" panose="02010600040101010101" pitchFamily="2" charset="-122"/>
              </a:rPr>
              <a:t>s[4][6]=5</a:t>
            </a:r>
            <a:r>
              <a:rPr lang="zh-CN" altLang="en-US" sz="2400" b="1">
                <a:latin typeface="华文楷体" panose="02010600040101010101" pitchFamily="2" charset="-122"/>
                <a:ea typeface="华文楷体" panose="02010600040101010101" pitchFamily="2" charset="-122"/>
              </a:rPr>
              <a:t>可知</a:t>
            </a:r>
            <a:r>
              <a:rPr lang="en-US" altLang="zh-CN" sz="2400" b="1">
                <a:latin typeface="华文楷体" panose="02010600040101010101" pitchFamily="2" charset="-122"/>
                <a:ea typeface="华文楷体" panose="02010600040101010101" pitchFamily="2" charset="-122"/>
              </a:rPr>
              <a:t>A[4: 6]</a:t>
            </a:r>
            <a:r>
              <a:rPr lang="zh-CN" altLang="en-US" sz="2400" b="1">
                <a:latin typeface="华文楷体" panose="02010600040101010101" pitchFamily="2" charset="-122"/>
                <a:ea typeface="华文楷体" panose="02010600040101010101" pitchFamily="2" charset="-122"/>
              </a:rPr>
              <a:t>的最优计算次序为</a:t>
            </a:r>
            <a:r>
              <a:rPr lang="en-US" altLang="zh-CN" sz="2400" b="1">
                <a:latin typeface="华文楷体" panose="02010600040101010101" pitchFamily="2" charset="-122"/>
                <a:ea typeface="华文楷体" panose="02010600040101010101" pitchFamily="2" charset="-122"/>
              </a:rPr>
              <a:t>A[4: 5] A[6: 6]</a:t>
            </a:r>
            <a:r>
              <a:rPr lang="zh-CN" altLang="en-US" sz="2400" b="1">
                <a:latin typeface="华文楷体" panose="02010600040101010101" pitchFamily="2" charset="-122"/>
                <a:ea typeface="华文楷体" panose="02010600040101010101" pitchFamily="2" charset="-122"/>
              </a:rPr>
              <a:t>；因此最优计算次序为：</a:t>
            </a:r>
            <a:r>
              <a:rPr lang="en-US" altLang="zh-CN" sz="2400" b="1">
                <a:latin typeface="华文楷体" panose="02010600040101010101" pitchFamily="2" charset="-122"/>
                <a:ea typeface="华文楷体" panose="02010600040101010101" pitchFamily="2" charset="-122"/>
              </a:rPr>
              <a:t>(A</a:t>
            </a:r>
            <a:r>
              <a:rPr lang="en-US" altLang="zh-CN" sz="2400" b="1" baseline="-25000">
                <a:latin typeface="华文楷体" panose="02010600040101010101" pitchFamily="2" charset="-122"/>
                <a:ea typeface="华文楷体" panose="02010600040101010101" pitchFamily="2" charset="-122"/>
              </a:rPr>
              <a:t>1</a:t>
            </a:r>
            <a:r>
              <a:rPr lang="en-US" altLang="zh-CN" sz="2400" b="1">
                <a:latin typeface="华文楷体" panose="02010600040101010101" pitchFamily="2" charset="-122"/>
                <a:ea typeface="华文楷体" panose="02010600040101010101" pitchFamily="2" charset="-122"/>
              </a:rPr>
              <a:t>(A</a:t>
            </a:r>
            <a:r>
              <a:rPr lang="en-US" altLang="zh-CN" sz="2400" b="1" baseline="-25000">
                <a:latin typeface="华文楷体" panose="02010600040101010101" pitchFamily="2" charset="-122"/>
                <a:ea typeface="华文楷体" panose="02010600040101010101" pitchFamily="2" charset="-122"/>
              </a:rPr>
              <a:t>2</a:t>
            </a:r>
            <a:r>
              <a:rPr lang="en-US" altLang="zh-CN" sz="2400" b="1">
                <a:latin typeface="华文楷体" panose="02010600040101010101" pitchFamily="2" charset="-122"/>
                <a:ea typeface="华文楷体" panose="02010600040101010101" pitchFamily="2" charset="-122"/>
              </a:rPr>
              <a:t>A</a:t>
            </a:r>
            <a:r>
              <a:rPr lang="en-US" altLang="zh-CN" sz="2400" b="1" baseline="-25000">
                <a:latin typeface="华文楷体" panose="02010600040101010101" pitchFamily="2" charset="-122"/>
                <a:ea typeface="华文楷体" panose="02010600040101010101" pitchFamily="2" charset="-122"/>
              </a:rPr>
              <a:t>3</a:t>
            </a:r>
            <a:r>
              <a:rPr lang="en-US" altLang="zh-CN" sz="2400" b="1">
                <a:latin typeface="华文楷体" panose="02010600040101010101" pitchFamily="2" charset="-122"/>
                <a:ea typeface="华文楷体" panose="02010600040101010101" pitchFamily="2" charset="-122"/>
              </a:rPr>
              <a:t>))((A</a:t>
            </a:r>
            <a:r>
              <a:rPr lang="en-US" altLang="zh-CN" sz="2400" b="1" baseline="-25000">
                <a:latin typeface="华文楷体" panose="02010600040101010101" pitchFamily="2" charset="-122"/>
                <a:ea typeface="华文楷体" panose="02010600040101010101" pitchFamily="2" charset="-122"/>
              </a:rPr>
              <a:t>4</a:t>
            </a:r>
            <a:r>
              <a:rPr lang="en-US" altLang="zh-CN" sz="2400" b="1">
                <a:latin typeface="华文楷体" panose="02010600040101010101" pitchFamily="2" charset="-122"/>
                <a:ea typeface="华文楷体" panose="02010600040101010101" pitchFamily="2" charset="-122"/>
              </a:rPr>
              <a:t>A</a:t>
            </a:r>
            <a:r>
              <a:rPr lang="en-US" altLang="zh-CN" sz="2400" b="1" baseline="-25000">
                <a:latin typeface="华文楷体" panose="02010600040101010101" pitchFamily="2" charset="-122"/>
                <a:ea typeface="华文楷体" panose="02010600040101010101" pitchFamily="2" charset="-122"/>
              </a:rPr>
              <a:t>5</a:t>
            </a:r>
            <a:r>
              <a:rPr lang="en-US" altLang="zh-CN" sz="2400" b="1">
                <a:latin typeface="华文楷体" panose="02010600040101010101" pitchFamily="2" charset="-122"/>
                <a:ea typeface="华文楷体" panose="02010600040101010101" pitchFamily="2" charset="-122"/>
              </a:rPr>
              <a:t>)A</a:t>
            </a:r>
            <a:r>
              <a:rPr lang="en-US" altLang="zh-CN" sz="2400" b="1" baseline="-25000">
                <a:latin typeface="华文楷体" panose="02010600040101010101" pitchFamily="2" charset="-122"/>
                <a:ea typeface="华文楷体" panose="02010600040101010101" pitchFamily="2" charset="-122"/>
              </a:rPr>
              <a:t>6</a:t>
            </a:r>
            <a:r>
              <a:rPr lang="en-US" altLang="zh-CN" sz="2400" b="1">
                <a:latin typeface="华文楷体" panose="02010600040101010101" pitchFamily="2" charset="-122"/>
                <a:ea typeface="华文楷体" panose="02010600040101010101" pitchFamily="2" charset="-122"/>
              </a:rPr>
              <a:t>)</a:t>
            </a:r>
            <a:r>
              <a:rPr lang="zh-CN" altLang="en-US" sz="2400" b="1">
                <a:latin typeface="华文楷体" panose="02010600040101010101" pitchFamily="2" charset="-122"/>
                <a:ea typeface="华文楷体" panose="02010600040101010101" pitchFamily="2" charset="-122"/>
              </a:rPr>
              <a:t>。</a:t>
            </a:r>
            <a:endParaRPr lang="zh-CN" altLang="en-US" sz="24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subTnLst>
                                    <p:set>
                                      <p:cBhvr override="childStyle">
                                        <p:cTn dur="1" fill="hold" display="0" masterRel="nextClick" afterEffect="1"/>
                                        <p:tgtEl>
                                          <p:spTgt spid="3072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12" dur="500"/>
                                        <p:tgtEl>
                                          <p:spTgt spid="30724">
                                            <p:txEl>
                                              <p:pRg st="0" end="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725"/>
                                        </p:tgtEl>
                                        <p:attrNameLst>
                                          <p:attrName>style.visibility</p:attrName>
                                        </p:attrNameLst>
                                      </p:cBhvr>
                                      <p:to>
                                        <p:strVal val="visible"/>
                                      </p:to>
                                    </p:set>
                                    <p:animEffect transition="in" filter="wipe(up)">
                                      <p:cBhvr>
                                        <p:cTn id="16" dur="500"/>
                                        <p:tgtEl>
                                          <p:spTgt spid="3072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0776"/>
                                        </p:tgtEl>
                                        <p:attrNameLst>
                                          <p:attrName>style.visibility</p:attrName>
                                        </p:attrNameLst>
                                      </p:cBhvr>
                                      <p:to>
                                        <p:strVal val="visible"/>
                                      </p:to>
                                    </p:set>
                                    <p:animEffect transition="in" filter="wipe(up)">
                                      <p:cBhvr>
                                        <p:cTn id="20" dur="500"/>
                                        <p:tgtEl>
                                          <p:spTgt spid="3077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0777"/>
                                        </p:tgtEl>
                                        <p:attrNameLst>
                                          <p:attrName>style.visibility</p:attrName>
                                        </p:attrNameLst>
                                      </p:cBhvr>
                                      <p:to>
                                        <p:strVal val="visible"/>
                                      </p:to>
                                    </p:set>
                                    <p:animEffect transition="in" filter="wipe(left)">
                                      <p:cBhvr>
                                        <p:cTn id="24" dur="500"/>
                                        <p:tgtEl>
                                          <p:spTgt spid="30777"/>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0778"/>
                                        </p:tgtEl>
                                        <p:attrNameLst>
                                          <p:attrName>style.visibility</p:attrName>
                                        </p:attrNameLst>
                                      </p:cBhvr>
                                      <p:to>
                                        <p:strVal val="visible"/>
                                      </p:to>
                                    </p:set>
                                    <p:animEffect transition="in" filter="wipe(up)">
                                      <p:cBhvr>
                                        <p:cTn id="28" dur="500"/>
                                        <p:tgtEl>
                                          <p:spTgt spid="30778"/>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779"/>
                                        </p:tgtEl>
                                        <p:attrNameLst>
                                          <p:attrName>style.visibility</p:attrName>
                                        </p:attrNameLst>
                                      </p:cBhvr>
                                      <p:to>
                                        <p:strVal val="visible"/>
                                      </p:to>
                                    </p:set>
                                    <p:animEffect transition="in" filter="wipe(up)">
                                      <p:cBhvr>
                                        <p:cTn id="32" dur="500"/>
                                        <p:tgtEl>
                                          <p:spTgt spid="30779"/>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0830"/>
                                        </p:tgtEl>
                                        <p:attrNameLst>
                                          <p:attrName>style.visibility</p:attrName>
                                        </p:attrNameLst>
                                      </p:cBhvr>
                                      <p:to>
                                        <p:strVal val="visible"/>
                                      </p:to>
                                    </p:set>
                                    <p:animEffect transition="in" filter="wipe(up)">
                                      <p:cBhvr>
                                        <p:cTn id="36" dur="500"/>
                                        <p:tgtEl>
                                          <p:spTgt spid="3083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0831"/>
                                        </p:tgtEl>
                                        <p:attrNameLst>
                                          <p:attrName>style.visibility</p:attrName>
                                        </p:attrNameLst>
                                      </p:cBhvr>
                                      <p:to>
                                        <p:strVal val="visible"/>
                                      </p:to>
                                    </p:set>
                                    <p:animEffect transition="in" filter="wipe(left)">
                                      <p:cBhvr>
                                        <p:cTn id="40" dur="500"/>
                                        <p:tgtEl>
                                          <p:spTgt spid="3083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0832"/>
                                        </p:tgtEl>
                                        <p:attrNameLst>
                                          <p:attrName>style.visibility</p:attrName>
                                        </p:attrNameLst>
                                      </p:cBhvr>
                                      <p:to>
                                        <p:strVal val="visible"/>
                                      </p:to>
                                    </p:set>
                                    <p:animEffect transition="in" filter="wipe(up)">
                                      <p:cBhvr>
                                        <p:cTn id="44" dur="500"/>
                                        <p:tgtEl>
                                          <p:spTgt spid="3083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0833"/>
                                        </p:tgtEl>
                                        <p:attrNameLst>
                                          <p:attrName>style.visibility</p:attrName>
                                        </p:attrNameLst>
                                      </p:cBhvr>
                                      <p:to>
                                        <p:strVal val="visible"/>
                                      </p:to>
                                    </p:set>
                                    <p:animEffect transition="in" filter="wipe(up)">
                                      <p:cBhvr>
                                        <p:cTn id="49" dur="500"/>
                                        <p:tgtEl>
                                          <p:spTgt spid="30833"/>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0834"/>
                                        </p:tgtEl>
                                        <p:attrNameLst>
                                          <p:attrName>style.visibility</p:attrName>
                                        </p:attrNameLst>
                                      </p:cBhvr>
                                      <p:to>
                                        <p:strVal val="visible"/>
                                      </p:to>
                                    </p:set>
                                    <p:animEffect transition="in" filter="wipe(up)">
                                      <p:cBhvr>
                                        <p:cTn id="53" dur="500"/>
                                        <p:tgtEl>
                                          <p:spTgt spid="30834"/>
                                        </p:tgtEl>
                                      </p:cBhvr>
                                    </p:animEffect>
                                  </p:childTnLst>
                                  <p:subTnLst>
                                    <p:set>
                                      <p:cBhvr override="childStyle">
                                        <p:cTn dur="1" fill="hold" display="0" masterRel="nextClick" afterEffect="1"/>
                                        <p:tgtEl>
                                          <p:spTgt spid="30834"/>
                                        </p:tgtEl>
                                        <p:attrNameLst>
                                          <p:attrName>style.visibility</p:attrName>
                                        </p:attrNameLst>
                                      </p:cBhvr>
                                      <p:to>
                                        <p:strVal val="hidden"/>
                                      </p:to>
                                    </p:set>
                                  </p:subTnLst>
                                </p:cTn>
                              </p:par>
                            </p:childTnLst>
                          </p:cTn>
                        </p:par>
                        <p:par>
                          <p:cTn id="54" fill="hold">
                            <p:stCondLst>
                              <p:cond delay="1000"/>
                            </p:stCondLst>
                            <p:childTnLst>
                              <p:par>
                                <p:cTn id="55" presetID="22" presetClass="entr" presetSubtype="1" fill="hold" grpId="0" nodeType="afterEffect">
                                  <p:stCondLst>
                                    <p:cond delay="1000"/>
                                  </p:stCondLst>
                                  <p:childTnLst>
                                    <p:set>
                                      <p:cBhvr>
                                        <p:cTn id="56" dur="1" fill="hold">
                                          <p:stCondLst>
                                            <p:cond delay="0"/>
                                          </p:stCondLst>
                                        </p:cTn>
                                        <p:tgtEl>
                                          <p:spTgt spid="30835"/>
                                        </p:tgtEl>
                                        <p:attrNameLst>
                                          <p:attrName>style.visibility</p:attrName>
                                        </p:attrNameLst>
                                      </p:cBhvr>
                                      <p:to>
                                        <p:strVal val="visible"/>
                                      </p:to>
                                    </p:set>
                                    <p:animEffect transition="in" filter="wipe(up)">
                                      <p:cBhvr>
                                        <p:cTn id="57" dur="500"/>
                                        <p:tgtEl>
                                          <p:spTgt spid="30835"/>
                                        </p:tgtEl>
                                      </p:cBhvr>
                                    </p:animEffect>
                                  </p:childTnLst>
                                  <p:subTnLst>
                                    <p:set>
                                      <p:cBhvr override="childStyle">
                                        <p:cTn dur="1" fill="hold" display="0" masterRel="nextClick" afterEffect="1"/>
                                        <p:tgtEl>
                                          <p:spTgt spid="30835"/>
                                        </p:tgtEl>
                                        <p:attrNameLst>
                                          <p:attrName>style.visibility</p:attrName>
                                        </p:attrNameLst>
                                      </p:cBhvr>
                                      <p:to>
                                        <p:strVal val="hidden"/>
                                      </p:to>
                                    </p:set>
                                  </p:subTnLst>
                                </p:cTn>
                              </p:par>
                            </p:childTnLst>
                          </p:cTn>
                        </p:par>
                        <p:par>
                          <p:cTn id="58" fill="hold">
                            <p:stCondLst>
                              <p:cond delay="2500"/>
                            </p:stCondLst>
                            <p:childTnLst>
                              <p:par>
                                <p:cTn id="59" presetID="22" presetClass="entr" presetSubtype="1" fill="hold" grpId="0" nodeType="afterEffect">
                                  <p:stCondLst>
                                    <p:cond delay="1000"/>
                                  </p:stCondLst>
                                  <p:childTnLst>
                                    <p:set>
                                      <p:cBhvr>
                                        <p:cTn id="60" dur="1" fill="hold">
                                          <p:stCondLst>
                                            <p:cond delay="0"/>
                                          </p:stCondLst>
                                        </p:cTn>
                                        <p:tgtEl>
                                          <p:spTgt spid="30836"/>
                                        </p:tgtEl>
                                        <p:attrNameLst>
                                          <p:attrName>style.visibility</p:attrName>
                                        </p:attrNameLst>
                                      </p:cBhvr>
                                      <p:to>
                                        <p:strVal val="visible"/>
                                      </p:to>
                                    </p:set>
                                    <p:animEffect transition="in" filter="wipe(up)">
                                      <p:cBhvr>
                                        <p:cTn id="61" dur="500"/>
                                        <p:tgtEl>
                                          <p:spTgt spid="30836"/>
                                        </p:tgtEl>
                                      </p:cBhvr>
                                    </p:animEffect>
                                  </p:childTnLst>
                                  <p:subTnLst>
                                    <p:set>
                                      <p:cBhvr override="childStyle">
                                        <p:cTn dur="1" fill="hold" display="0" masterRel="nextClick" afterEffect="1"/>
                                        <p:tgtEl>
                                          <p:spTgt spid="30836"/>
                                        </p:tgtEl>
                                        <p:attrNameLst>
                                          <p:attrName>style.visibility</p:attrName>
                                        </p:attrNameLst>
                                      </p:cBhvr>
                                      <p:to>
                                        <p:strVal val="hidden"/>
                                      </p:to>
                                    </p:set>
                                  </p:subTnLst>
                                </p:cTn>
                              </p:par>
                            </p:childTnLst>
                          </p:cTn>
                        </p:par>
                        <p:par>
                          <p:cTn id="62" fill="hold">
                            <p:stCondLst>
                              <p:cond delay="4000"/>
                            </p:stCondLst>
                            <p:childTnLst>
                              <p:par>
                                <p:cTn id="63" presetID="22" presetClass="entr" presetSubtype="1" fill="hold" grpId="0" nodeType="afterEffect">
                                  <p:stCondLst>
                                    <p:cond delay="1000"/>
                                  </p:stCondLst>
                                  <p:childTnLst>
                                    <p:set>
                                      <p:cBhvr>
                                        <p:cTn id="64" dur="1" fill="hold">
                                          <p:stCondLst>
                                            <p:cond delay="0"/>
                                          </p:stCondLst>
                                        </p:cTn>
                                        <p:tgtEl>
                                          <p:spTgt spid="30837"/>
                                        </p:tgtEl>
                                        <p:attrNameLst>
                                          <p:attrName>style.visibility</p:attrName>
                                        </p:attrNameLst>
                                      </p:cBhvr>
                                      <p:to>
                                        <p:strVal val="visible"/>
                                      </p:to>
                                    </p:set>
                                    <p:animEffect transition="in" filter="wipe(up)">
                                      <p:cBhvr>
                                        <p:cTn id="65" dur="500"/>
                                        <p:tgtEl>
                                          <p:spTgt spid="30837"/>
                                        </p:tgtEl>
                                      </p:cBhvr>
                                    </p:animEffect>
                                  </p:childTnLst>
                                  <p:subTnLst>
                                    <p:set>
                                      <p:cBhvr override="childStyle">
                                        <p:cTn dur="1" fill="hold" display="0" masterRel="nextClick" afterEffect="1"/>
                                        <p:tgtEl>
                                          <p:spTgt spid="30837"/>
                                        </p:tgtEl>
                                        <p:attrNameLst>
                                          <p:attrName>style.visibility</p:attrName>
                                        </p:attrNameLst>
                                      </p:cBhvr>
                                      <p:to>
                                        <p:strVal val="hidden"/>
                                      </p:to>
                                    </p:set>
                                  </p:subTnLst>
                                </p:cTn>
                              </p:par>
                            </p:childTnLst>
                          </p:cTn>
                        </p:par>
                        <p:par>
                          <p:cTn id="66" fill="hold">
                            <p:stCondLst>
                              <p:cond delay="5500"/>
                            </p:stCondLst>
                            <p:childTnLst>
                              <p:par>
                                <p:cTn id="67" presetID="22" presetClass="entr" presetSubtype="1" fill="hold" grpId="0" nodeType="afterEffect">
                                  <p:stCondLst>
                                    <p:cond delay="1000"/>
                                  </p:stCondLst>
                                  <p:childTnLst>
                                    <p:set>
                                      <p:cBhvr>
                                        <p:cTn id="68" dur="1" fill="hold">
                                          <p:stCondLst>
                                            <p:cond delay="0"/>
                                          </p:stCondLst>
                                        </p:cTn>
                                        <p:tgtEl>
                                          <p:spTgt spid="30838"/>
                                        </p:tgtEl>
                                        <p:attrNameLst>
                                          <p:attrName>style.visibility</p:attrName>
                                        </p:attrNameLst>
                                      </p:cBhvr>
                                      <p:to>
                                        <p:strVal val="visible"/>
                                      </p:to>
                                    </p:set>
                                    <p:animEffect transition="in" filter="wipe(up)">
                                      <p:cBhvr>
                                        <p:cTn id="69" dur="500"/>
                                        <p:tgtEl>
                                          <p:spTgt spid="30838"/>
                                        </p:tgtEl>
                                      </p:cBhvr>
                                    </p:animEffect>
                                  </p:childTnLst>
                                  <p:subTnLst>
                                    <p:set>
                                      <p:cBhvr override="childStyle">
                                        <p:cTn dur="1" fill="hold" display="0" masterRel="nextClick" afterEffect="1"/>
                                        <p:tgtEl>
                                          <p:spTgt spid="30838"/>
                                        </p:tgtEl>
                                        <p:attrNameLst>
                                          <p:attrName>style.visibility</p:attrName>
                                        </p:attrNameLst>
                                      </p:cBhvr>
                                      <p:to>
                                        <p:strVal val="hidden"/>
                                      </p:to>
                                    </p:set>
                                  </p:subTnLst>
                                </p:cTn>
                              </p:par>
                            </p:childTnLst>
                          </p:cTn>
                        </p:par>
                        <p:par>
                          <p:cTn id="70" fill="hold">
                            <p:stCondLst>
                              <p:cond delay="7000"/>
                            </p:stCondLst>
                            <p:childTnLst>
                              <p:par>
                                <p:cTn id="71" presetID="22" presetClass="entr" presetSubtype="1" fill="hold" grpId="0" nodeType="afterEffect">
                                  <p:stCondLst>
                                    <p:cond delay="1000"/>
                                  </p:stCondLst>
                                  <p:childTnLst>
                                    <p:set>
                                      <p:cBhvr>
                                        <p:cTn id="72" dur="1" fill="hold">
                                          <p:stCondLst>
                                            <p:cond delay="0"/>
                                          </p:stCondLst>
                                        </p:cTn>
                                        <p:tgtEl>
                                          <p:spTgt spid="30839"/>
                                        </p:tgtEl>
                                        <p:attrNameLst>
                                          <p:attrName>style.visibility</p:attrName>
                                        </p:attrNameLst>
                                      </p:cBhvr>
                                      <p:to>
                                        <p:strVal val="visible"/>
                                      </p:to>
                                    </p:set>
                                    <p:animEffect transition="in" filter="wipe(up)">
                                      <p:cBhvr>
                                        <p:cTn id="73" dur="500"/>
                                        <p:tgtEl>
                                          <p:spTgt spid="30839"/>
                                        </p:tgtEl>
                                      </p:cBhvr>
                                    </p:animEffect>
                                  </p:childTnLst>
                                  <p:subTnLst>
                                    <p:set>
                                      <p:cBhvr override="childStyle">
                                        <p:cTn dur="1" fill="hold" display="0" masterRel="sameClick" afterEffect="1">
                                          <p:stCondLst>
                                            <p:cond evt="end" delay="0">
                                              <p:tn val="71"/>
                                            </p:cond>
                                          </p:stCondLst>
                                        </p:cTn>
                                        <p:tgtEl>
                                          <p:spTgt spid="30839"/>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30840"/>
                                        </p:tgtEl>
                                        <p:attrNameLst>
                                          <p:attrName>style.visibility</p:attrName>
                                        </p:attrNameLst>
                                      </p:cBhvr>
                                      <p:to>
                                        <p:strVal val="visible"/>
                                      </p:to>
                                    </p:set>
                                    <p:animEffect transition="in" filter="wipe(up)">
                                      <p:cBhvr>
                                        <p:cTn id="78" dur="500"/>
                                        <p:tgtEl>
                                          <p:spTgt spid="30840"/>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30841"/>
                                        </p:tgtEl>
                                        <p:attrNameLst>
                                          <p:attrName>style.visibility</p:attrName>
                                        </p:attrNameLst>
                                      </p:cBhvr>
                                      <p:to>
                                        <p:strVal val="visible"/>
                                      </p:to>
                                    </p:set>
                                    <p:animEffect transition="in" filter="wipe(up)">
                                      <p:cBhvr>
                                        <p:cTn id="82" dur="500"/>
                                        <p:tgtEl>
                                          <p:spTgt spid="30841"/>
                                        </p:tgtEl>
                                      </p:cBhvr>
                                    </p:animEffect>
                                  </p:childTnLst>
                                </p:cTn>
                              </p:par>
                            </p:childTnLst>
                          </p:cTn>
                        </p:par>
                        <p:par>
                          <p:cTn id="83" fill="hold">
                            <p:stCondLst>
                              <p:cond delay="1000"/>
                            </p:stCondLst>
                            <p:childTnLst>
                              <p:par>
                                <p:cTn id="84" presetID="22" presetClass="entr" presetSubtype="1" fill="hold" grpId="0" nodeType="afterEffect">
                                  <p:stCondLst>
                                    <p:cond delay="0"/>
                                  </p:stCondLst>
                                  <p:childTnLst>
                                    <p:set>
                                      <p:cBhvr>
                                        <p:cTn id="85" dur="1" fill="hold">
                                          <p:stCondLst>
                                            <p:cond delay="0"/>
                                          </p:stCondLst>
                                        </p:cTn>
                                        <p:tgtEl>
                                          <p:spTgt spid="30842"/>
                                        </p:tgtEl>
                                        <p:attrNameLst>
                                          <p:attrName>style.visibility</p:attrName>
                                        </p:attrNameLst>
                                      </p:cBhvr>
                                      <p:to>
                                        <p:strVal val="visible"/>
                                      </p:to>
                                    </p:set>
                                    <p:animEffect transition="in" filter="wipe(up)">
                                      <p:cBhvr>
                                        <p:cTn id="86" dur="500"/>
                                        <p:tgtEl>
                                          <p:spTgt spid="30842"/>
                                        </p:tgtEl>
                                      </p:cBhvr>
                                    </p:animEffect>
                                  </p:childTnLst>
                                </p:cTn>
                              </p:par>
                            </p:childTnLst>
                          </p:cTn>
                        </p:par>
                        <p:par>
                          <p:cTn id="87" fill="hold">
                            <p:stCondLst>
                              <p:cond delay="1500"/>
                            </p:stCondLst>
                            <p:childTnLst>
                              <p:par>
                                <p:cTn id="88" presetID="22" presetClass="entr" presetSubtype="1" fill="hold" grpId="0" nodeType="afterEffect">
                                  <p:stCondLst>
                                    <p:cond delay="0"/>
                                  </p:stCondLst>
                                  <p:childTnLst>
                                    <p:set>
                                      <p:cBhvr>
                                        <p:cTn id="89" dur="1" fill="hold">
                                          <p:stCondLst>
                                            <p:cond delay="0"/>
                                          </p:stCondLst>
                                        </p:cTn>
                                        <p:tgtEl>
                                          <p:spTgt spid="30843"/>
                                        </p:tgtEl>
                                        <p:attrNameLst>
                                          <p:attrName>style.visibility</p:attrName>
                                        </p:attrNameLst>
                                      </p:cBhvr>
                                      <p:to>
                                        <p:strVal val="visible"/>
                                      </p:to>
                                    </p:set>
                                    <p:animEffect transition="in" filter="wipe(up)">
                                      <p:cBhvr>
                                        <p:cTn id="90" dur="500"/>
                                        <p:tgtEl>
                                          <p:spTgt spid="30843"/>
                                        </p:tgtEl>
                                      </p:cBhvr>
                                    </p:animEffect>
                                  </p:childTnLst>
                                </p:cTn>
                              </p:par>
                            </p:childTnLst>
                          </p:cTn>
                        </p:par>
                        <p:par>
                          <p:cTn id="91" fill="hold">
                            <p:stCondLst>
                              <p:cond delay="2000"/>
                            </p:stCondLst>
                            <p:childTnLst>
                              <p:par>
                                <p:cTn id="92" presetID="22" presetClass="entr" presetSubtype="1" fill="hold" grpId="0" nodeType="afterEffect">
                                  <p:stCondLst>
                                    <p:cond delay="0"/>
                                  </p:stCondLst>
                                  <p:childTnLst>
                                    <p:set>
                                      <p:cBhvr>
                                        <p:cTn id="93" dur="1" fill="hold">
                                          <p:stCondLst>
                                            <p:cond delay="0"/>
                                          </p:stCondLst>
                                        </p:cTn>
                                        <p:tgtEl>
                                          <p:spTgt spid="30844"/>
                                        </p:tgtEl>
                                        <p:attrNameLst>
                                          <p:attrName>style.visibility</p:attrName>
                                        </p:attrNameLst>
                                      </p:cBhvr>
                                      <p:to>
                                        <p:strVal val="visible"/>
                                      </p:to>
                                    </p:set>
                                    <p:animEffect transition="in" filter="wipe(up)">
                                      <p:cBhvr>
                                        <p:cTn id="94" dur="500"/>
                                        <p:tgtEl>
                                          <p:spTgt spid="30844"/>
                                        </p:tgtEl>
                                      </p:cBhvr>
                                    </p:animEffect>
                                  </p:childTnLst>
                                </p:cTn>
                              </p:par>
                            </p:childTnLst>
                          </p:cTn>
                        </p:par>
                        <p:par>
                          <p:cTn id="95" fill="hold">
                            <p:stCondLst>
                              <p:cond delay="2500"/>
                            </p:stCondLst>
                            <p:childTnLst>
                              <p:par>
                                <p:cTn id="96" presetID="22" presetClass="entr" presetSubtype="1" fill="hold" grpId="0" nodeType="afterEffect">
                                  <p:stCondLst>
                                    <p:cond delay="0"/>
                                  </p:stCondLst>
                                  <p:childTnLst>
                                    <p:set>
                                      <p:cBhvr>
                                        <p:cTn id="97" dur="1" fill="hold">
                                          <p:stCondLst>
                                            <p:cond delay="0"/>
                                          </p:stCondLst>
                                        </p:cTn>
                                        <p:tgtEl>
                                          <p:spTgt spid="30845"/>
                                        </p:tgtEl>
                                        <p:attrNameLst>
                                          <p:attrName>style.visibility</p:attrName>
                                        </p:attrNameLst>
                                      </p:cBhvr>
                                      <p:to>
                                        <p:strVal val="visible"/>
                                      </p:to>
                                    </p:set>
                                    <p:animEffect transition="in" filter="wipe(up)">
                                      <p:cBhvr>
                                        <p:cTn id="98" dur="500"/>
                                        <p:tgtEl>
                                          <p:spTgt spid="30845"/>
                                        </p:tgtEl>
                                      </p:cBhvr>
                                    </p:animEffect>
                                  </p:childTnLst>
                                </p:cTn>
                              </p:par>
                            </p:childTnLst>
                          </p:cTn>
                        </p:par>
                        <p:par>
                          <p:cTn id="99" fill="hold">
                            <p:stCondLst>
                              <p:cond delay="3000"/>
                            </p:stCondLst>
                            <p:childTnLst>
                              <p:par>
                                <p:cTn id="100" presetID="22" presetClass="entr" presetSubtype="1" fill="hold" grpId="0" nodeType="afterEffect">
                                  <p:stCondLst>
                                    <p:cond delay="0"/>
                                  </p:stCondLst>
                                  <p:childTnLst>
                                    <p:set>
                                      <p:cBhvr>
                                        <p:cTn id="101" dur="1" fill="hold">
                                          <p:stCondLst>
                                            <p:cond delay="0"/>
                                          </p:stCondLst>
                                        </p:cTn>
                                        <p:tgtEl>
                                          <p:spTgt spid="30846"/>
                                        </p:tgtEl>
                                        <p:attrNameLst>
                                          <p:attrName>style.visibility</p:attrName>
                                        </p:attrNameLst>
                                      </p:cBhvr>
                                      <p:to>
                                        <p:strVal val="visible"/>
                                      </p:to>
                                    </p:set>
                                    <p:animEffect transition="in" filter="wipe(up)">
                                      <p:cBhvr>
                                        <p:cTn id="102" dur="500"/>
                                        <p:tgtEl>
                                          <p:spTgt spid="3084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0847"/>
                                        </p:tgtEl>
                                        <p:attrNameLst>
                                          <p:attrName>style.visibility</p:attrName>
                                        </p:attrNameLst>
                                      </p:cBhvr>
                                      <p:to>
                                        <p:strVal val="visible"/>
                                      </p:to>
                                    </p:set>
                                    <p:animEffect transition="in" filter="wipe(up)">
                                      <p:cBhvr>
                                        <p:cTn id="107" dur="500"/>
                                        <p:tgtEl>
                                          <p:spTgt spid="30847"/>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30848"/>
                                        </p:tgtEl>
                                        <p:attrNameLst>
                                          <p:attrName>style.visibility</p:attrName>
                                        </p:attrNameLst>
                                      </p:cBhvr>
                                      <p:to>
                                        <p:strVal val="visible"/>
                                      </p:to>
                                    </p:set>
                                    <p:animEffect transition="in" filter="wipe(up)">
                                      <p:cBhvr>
                                        <p:cTn id="111" dur="500"/>
                                        <p:tgtEl>
                                          <p:spTgt spid="30848"/>
                                        </p:tgtEl>
                                      </p:cBhvr>
                                    </p:animEffect>
                                  </p:childTnLst>
                                </p:cTn>
                              </p:par>
                            </p:childTnLst>
                          </p:cTn>
                        </p:par>
                        <p:par>
                          <p:cTn id="112" fill="hold">
                            <p:stCondLst>
                              <p:cond delay="1000"/>
                            </p:stCondLst>
                            <p:childTnLst>
                              <p:par>
                                <p:cTn id="113" presetID="22" presetClass="entr" presetSubtype="1" fill="hold" grpId="0" nodeType="afterEffect">
                                  <p:stCondLst>
                                    <p:cond delay="0"/>
                                  </p:stCondLst>
                                  <p:childTnLst>
                                    <p:set>
                                      <p:cBhvr>
                                        <p:cTn id="114" dur="1" fill="hold">
                                          <p:stCondLst>
                                            <p:cond delay="0"/>
                                          </p:stCondLst>
                                        </p:cTn>
                                        <p:tgtEl>
                                          <p:spTgt spid="30849"/>
                                        </p:tgtEl>
                                        <p:attrNameLst>
                                          <p:attrName>style.visibility</p:attrName>
                                        </p:attrNameLst>
                                      </p:cBhvr>
                                      <p:to>
                                        <p:strVal val="visible"/>
                                      </p:to>
                                    </p:set>
                                    <p:animEffect transition="in" filter="wipe(up)">
                                      <p:cBhvr>
                                        <p:cTn id="115" dur="500"/>
                                        <p:tgtEl>
                                          <p:spTgt spid="30849"/>
                                        </p:tgtEl>
                                      </p:cBhvr>
                                    </p:animEffect>
                                  </p:childTnLst>
                                </p:cTn>
                              </p:par>
                            </p:childTnLst>
                          </p:cTn>
                        </p:par>
                        <p:par>
                          <p:cTn id="116" fill="hold">
                            <p:stCondLst>
                              <p:cond delay="1500"/>
                            </p:stCondLst>
                            <p:childTnLst>
                              <p:par>
                                <p:cTn id="117" presetID="22" presetClass="entr" presetSubtype="1" fill="hold" grpId="0" nodeType="afterEffect">
                                  <p:stCondLst>
                                    <p:cond delay="0"/>
                                  </p:stCondLst>
                                  <p:childTnLst>
                                    <p:set>
                                      <p:cBhvr>
                                        <p:cTn id="118" dur="1" fill="hold">
                                          <p:stCondLst>
                                            <p:cond delay="0"/>
                                          </p:stCondLst>
                                        </p:cTn>
                                        <p:tgtEl>
                                          <p:spTgt spid="30850"/>
                                        </p:tgtEl>
                                        <p:attrNameLst>
                                          <p:attrName>style.visibility</p:attrName>
                                        </p:attrNameLst>
                                      </p:cBhvr>
                                      <p:to>
                                        <p:strVal val="visible"/>
                                      </p:to>
                                    </p:set>
                                    <p:animEffect transition="in" filter="wipe(up)">
                                      <p:cBhvr>
                                        <p:cTn id="119" dur="500"/>
                                        <p:tgtEl>
                                          <p:spTgt spid="30850"/>
                                        </p:tgtEl>
                                      </p:cBhvr>
                                    </p:animEffect>
                                  </p:childTnLst>
                                </p:cTn>
                              </p:par>
                            </p:childTnLst>
                          </p:cTn>
                        </p:par>
                        <p:par>
                          <p:cTn id="120" fill="hold">
                            <p:stCondLst>
                              <p:cond delay="2000"/>
                            </p:stCondLst>
                            <p:childTnLst>
                              <p:par>
                                <p:cTn id="121" presetID="22" presetClass="entr" presetSubtype="1" fill="hold" grpId="0" nodeType="afterEffect">
                                  <p:stCondLst>
                                    <p:cond delay="0"/>
                                  </p:stCondLst>
                                  <p:childTnLst>
                                    <p:set>
                                      <p:cBhvr>
                                        <p:cTn id="122" dur="1" fill="hold">
                                          <p:stCondLst>
                                            <p:cond delay="0"/>
                                          </p:stCondLst>
                                        </p:cTn>
                                        <p:tgtEl>
                                          <p:spTgt spid="30851"/>
                                        </p:tgtEl>
                                        <p:attrNameLst>
                                          <p:attrName>style.visibility</p:attrName>
                                        </p:attrNameLst>
                                      </p:cBhvr>
                                      <p:to>
                                        <p:strVal val="visible"/>
                                      </p:to>
                                    </p:set>
                                    <p:animEffect transition="in" filter="wipe(up)">
                                      <p:cBhvr>
                                        <p:cTn id="123" dur="500"/>
                                        <p:tgtEl>
                                          <p:spTgt spid="30851"/>
                                        </p:tgtEl>
                                      </p:cBhvr>
                                    </p:animEffect>
                                  </p:childTnLst>
                                </p:cTn>
                              </p:par>
                            </p:childTnLst>
                          </p:cTn>
                        </p:par>
                        <p:par>
                          <p:cTn id="124" fill="hold">
                            <p:stCondLst>
                              <p:cond delay="2500"/>
                            </p:stCondLst>
                            <p:childTnLst>
                              <p:par>
                                <p:cTn id="125" presetID="22" presetClass="entr" presetSubtype="1" fill="hold" grpId="0" nodeType="afterEffect">
                                  <p:stCondLst>
                                    <p:cond delay="0"/>
                                  </p:stCondLst>
                                  <p:childTnLst>
                                    <p:set>
                                      <p:cBhvr>
                                        <p:cTn id="126" dur="1" fill="hold">
                                          <p:stCondLst>
                                            <p:cond delay="0"/>
                                          </p:stCondLst>
                                        </p:cTn>
                                        <p:tgtEl>
                                          <p:spTgt spid="30852"/>
                                        </p:tgtEl>
                                        <p:attrNameLst>
                                          <p:attrName>style.visibility</p:attrName>
                                        </p:attrNameLst>
                                      </p:cBhvr>
                                      <p:to>
                                        <p:strVal val="visible"/>
                                      </p:to>
                                    </p:set>
                                    <p:animEffect transition="in" filter="wipe(up)">
                                      <p:cBhvr>
                                        <p:cTn id="127" dur="500"/>
                                        <p:tgtEl>
                                          <p:spTgt spid="30852"/>
                                        </p:tgtEl>
                                      </p:cBhvr>
                                    </p:animEffect>
                                  </p:childTnLst>
                                </p:cTn>
                              </p:par>
                            </p:childTnLst>
                          </p:cTn>
                        </p:par>
                        <p:par>
                          <p:cTn id="128" fill="hold">
                            <p:stCondLst>
                              <p:cond delay="3000"/>
                            </p:stCondLst>
                            <p:childTnLst>
                              <p:par>
                                <p:cTn id="129" presetID="22" presetClass="entr" presetSubtype="1" fill="hold" grpId="0" nodeType="afterEffect">
                                  <p:stCondLst>
                                    <p:cond delay="0"/>
                                  </p:stCondLst>
                                  <p:childTnLst>
                                    <p:set>
                                      <p:cBhvr>
                                        <p:cTn id="130" dur="1" fill="hold">
                                          <p:stCondLst>
                                            <p:cond delay="0"/>
                                          </p:stCondLst>
                                        </p:cTn>
                                        <p:tgtEl>
                                          <p:spTgt spid="30853"/>
                                        </p:tgtEl>
                                        <p:attrNameLst>
                                          <p:attrName>style.visibility</p:attrName>
                                        </p:attrNameLst>
                                      </p:cBhvr>
                                      <p:to>
                                        <p:strVal val="visible"/>
                                      </p:to>
                                    </p:set>
                                    <p:animEffect transition="in" filter="wipe(up)">
                                      <p:cBhvr>
                                        <p:cTn id="131" dur="500"/>
                                        <p:tgtEl>
                                          <p:spTgt spid="30853"/>
                                        </p:tgtEl>
                                      </p:cBhvr>
                                    </p:animEffect>
                                  </p:childTnLst>
                                </p:cTn>
                              </p:par>
                            </p:childTnLst>
                          </p:cTn>
                        </p:par>
                        <p:par>
                          <p:cTn id="132" fill="hold">
                            <p:stCondLst>
                              <p:cond delay="3500"/>
                            </p:stCondLst>
                            <p:childTnLst>
                              <p:par>
                                <p:cTn id="133" presetID="22" presetClass="entr" presetSubtype="1" fill="hold" grpId="0" nodeType="afterEffect">
                                  <p:stCondLst>
                                    <p:cond delay="0"/>
                                  </p:stCondLst>
                                  <p:childTnLst>
                                    <p:set>
                                      <p:cBhvr>
                                        <p:cTn id="134" dur="1" fill="hold">
                                          <p:stCondLst>
                                            <p:cond delay="0"/>
                                          </p:stCondLst>
                                        </p:cTn>
                                        <p:tgtEl>
                                          <p:spTgt spid="30854"/>
                                        </p:tgtEl>
                                        <p:attrNameLst>
                                          <p:attrName>style.visibility</p:attrName>
                                        </p:attrNameLst>
                                      </p:cBhvr>
                                      <p:to>
                                        <p:strVal val="visible"/>
                                      </p:to>
                                    </p:set>
                                    <p:animEffect transition="in" filter="wipe(up)">
                                      <p:cBhvr>
                                        <p:cTn id="135" dur="500"/>
                                        <p:tgtEl>
                                          <p:spTgt spid="30854"/>
                                        </p:tgtEl>
                                      </p:cBhvr>
                                    </p:animEffect>
                                  </p:childTnLst>
                                </p:cTn>
                              </p:par>
                            </p:childTnLst>
                          </p:cTn>
                        </p:par>
                        <p:par>
                          <p:cTn id="136" fill="hold">
                            <p:stCondLst>
                              <p:cond delay="4000"/>
                            </p:stCondLst>
                            <p:childTnLst>
                              <p:par>
                                <p:cTn id="137" presetID="22" presetClass="entr" presetSubtype="1" fill="hold" grpId="0" nodeType="afterEffect">
                                  <p:stCondLst>
                                    <p:cond delay="0"/>
                                  </p:stCondLst>
                                  <p:childTnLst>
                                    <p:set>
                                      <p:cBhvr>
                                        <p:cTn id="138" dur="1" fill="hold">
                                          <p:stCondLst>
                                            <p:cond delay="0"/>
                                          </p:stCondLst>
                                        </p:cTn>
                                        <p:tgtEl>
                                          <p:spTgt spid="30855"/>
                                        </p:tgtEl>
                                        <p:attrNameLst>
                                          <p:attrName>style.visibility</p:attrName>
                                        </p:attrNameLst>
                                      </p:cBhvr>
                                      <p:to>
                                        <p:strVal val="visible"/>
                                      </p:to>
                                    </p:set>
                                    <p:animEffect transition="in" filter="wipe(up)">
                                      <p:cBhvr>
                                        <p:cTn id="139" dur="500"/>
                                        <p:tgtEl>
                                          <p:spTgt spid="30855"/>
                                        </p:tgtEl>
                                      </p:cBhvr>
                                    </p:animEffect>
                                  </p:childTnLst>
                                </p:cTn>
                              </p:par>
                            </p:childTnLst>
                          </p:cTn>
                        </p:par>
                        <p:par>
                          <p:cTn id="140" fill="hold">
                            <p:stCondLst>
                              <p:cond delay="4500"/>
                            </p:stCondLst>
                            <p:childTnLst>
                              <p:par>
                                <p:cTn id="141" presetID="22" presetClass="entr" presetSubtype="1" fill="hold" grpId="0" nodeType="afterEffect">
                                  <p:stCondLst>
                                    <p:cond delay="0"/>
                                  </p:stCondLst>
                                  <p:childTnLst>
                                    <p:set>
                                      <p:cBhvr>
                                        <p:cTn id="142" dur="1" fill="hold">
                                          <p:stCondLst>
                                            <p:cond delay="0"/>
                                          </p:stCondLst>
                                        </p:cTn>
                                        <p:tgtEl>
                                          <p:spTgt spid="30856"/>
                                        </p:tgtEl>
                                        <p:attrNameLst>
                                          <p:attrName>style.visibility</p:attrName>
                                        </p:attrNameLst>
                                      </p:cBhvr>
                                      <p:to>
                                        <p:strVal val="visible"/>
                                      </p:to>
                                    </p:set>
                                    <p:animEffect transition="in" filter="wipe(up)">
                                      <p:cBhvr>
                                        <p:cTn id="143" dur="500"/>
                                        <p:tgtEl>
                                          <p:spTgt spid="30856"/>
                                        </p:tgtEl>
                                      </p:cBhvr>
                                    </p:animEffect>
                                  </p:childTnLst>
                                </p:cTn>
                              </p:par>
                            </p:childTnLst>
                          </p:cTn>
                        </p:par>
                        <p:par>
                          <p:cTn id="144" fill="hold">
                            <p:stCondLst>
                              <p:cond delay="5000"/>
                            </p:stCondLst>
                            <p:childTnLst>
                              <p:par>
                                <p:cTn id="145" presetID="22" presetClass="entr" presetSubtype="1" fill="hold" grpId="0" nodeType="afterEffect">
                                  <p:stCondLst>
                                    <p:cond delay="0"/>
                                  </p:stCondLst>
                                  <p:childTnLst>
                                    <p:set>
                                      <p:cBhvr>
                                        <p:cTn id="146" dur="1" fill="hold">
                                          <p:stCondLst>
                                            <p:cond delay="0"/>
                                          </p:stCondLst>
                                        </p:cTn>
                                        <p:tgtEl>
                                          <p:spTgt spid="30857"/>
                                        </p:tgtEl>
                                        <p:attrNameLst>
                                          <p:attrName>style.visibility</p:attrName>
                                        </p:attrNameLst>
                                      </p:cBhvr>
                                      <p:to>
                                        <p:strVal val="visible"/>
                                      </p:to>
                                    </p:set>
                                    <p:animEffect transition="in" filter="wipe(up)">
                                      <p:cBhvr>
                                        <p:cTn id="147" dur="500"/>
                                        <p:tgtEl>
                                          <p:spTgt spid="3085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30858"/>
                                        </p:tgtEl>
                                        <p:attrNameLst>
                                          <p:attrName>style.visibility</p:attrName>
                                        </p:attrNameLst>
                                      </p:cBhvr>
                                      <p:to>
                                        <p:strVal val="visible"/>
                                      </p:to>
                                    </p:set>
                                    <p:animEffect transition="in" filter="wipe(up)">
                                      <p:cBhvr>
                                        <p:cTn id="152" dur="500"/>
                                        <p:tgtEl>
                                          <p:spTgt spid="30858"/>
                                        </p:tgtEl>
                                      </p:cBhvr>
                                    </p:animEffect>
                                  </p:childTnLst>
                                </p:cTn>
                              </p:par>
                            </p:childTnLst>
                          </p:cTn>
                        </p:par>
                        <p:par>
                          <p:cTn id="153" fill="hold">
                            <p:stCondLst>
                              <p:cond delay="500"/>
                            </p:stCondLst>
                            <p:childTnLst>
                              <p:par>
                                <p:cTn id="154" presetID="22" presetClass="entr" presetSubtype="1" fill="hold" grpId="0" nodeType="afterEffect">
                                  <p:stCondLst>
                                    <p:cond delay="0"/>
                                  </p:stCondLst>
                                  <p:childTnLst>
                                    <p:set>
                                      <p:cBhvr>
                                        <p:cTn id="155" dur="1" fill="hold">
                                          <p:stCondLst>
                                            <p:cond delay="0"/>
                                          </p:stCondLst>
                                        </p:cTn>
                                        <p:tgtEl>
                                          <p:spTgt spid="30859"/>
                                        </p:tgtEl>
                                        <p:attrNameLst>
                                          <p:attrName>style.visibility</p:attrName>
                                        </p:attrNameLst>
                                      </p:cBhvr>
                                      <p:to>
                                        <p:strVal val="visible"/>
                                      </p:to>
                                    </p:set>
                                    <p:animEffect transition="in" filter="wipe(up)">
                                      <p:cBhvr>
                                        <p:cTn id="156" dur="500"/>
                                        <p:tgtEl>
                                          <p:spTgt spid="30859"/>
                                        </p:tgtEl>
                                      </p:cBhvr>
                                    </p:animEffect>
                                  </p:childTnLst>
                                </p:cTn>
                              </p:par>
                            </p:childTnLst>
                          </p:cTn>
                        </p:par>
                        <p:par>
                          <p:cTn id="157" fill="hold">
                            <p:stCondLst>
                              <p:cond delay="1000"/>
                            </p:stCondLst>
                            <p:childTnLst>
                              <p:par>
                                <p:cTn id="158" presetID="22" presetClass="entr" presetSubtype="1" fill="hold" grpId="0" nodeType="afterEffect">
                                  <p:stCondLst>
                                    <p:cond delay="0"/>
                                  </p:stCondLst>
                                  <p:childTnLst>
                                    <p:set>
                                      <p:cBhvr>
                                        <p:cTn id="159" dur="1" fill="hold">
                                          <p:stCondLst>
                                            <p:cond delay="0"/>
                                          </p:stCondLst>
                                        </p:cTn>
                                        <p:tgtEl>
                                          <p:spTgt spid="30860"/>
                                        </p:tgtEl>
                                        <p:attrNameLst>
                                          <p:attrName>style.visibility</p:attrName>
                                        </p:attrNameLst>
                                      </p:cBhvr>
                                      <p:to>
                                        <p:strVal val="visible"/>
                                      </p:to>
                                    </p:set>
                                    <p:animEffect transition="in" filter="wipe(up)">
                                      <p:cBhvr>
                                        <p:cTn id="160" dur="500"/>
                                        <p:tgtEl>
                                          <p:spTgt spid="3086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30861"/>
                                        </p:tgtEl>
                                        <p:attrNameLst>
                                          <p:attrName>style.visibility</p:attrName>
                                        </p:attrNameLst>
                                      </p:cBhvr>
                                      <p:to>
                                        <p:strVal val="visible"/>
                                      </p:to>
                                    </p:set>
                                    <p:animEffect transition="in" filter="wipe(up)">
                                      <p:cBhvr>
                                        <p:cTn id="165" dur="500"/>
                                        <p:tgtEl>
                                          <p:spTgt spid="3086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30862"/>
                                        </p:tgtEl>
                                        <p:attrNameLst>
                                          <p:attrName>style.visibility</p:attrName>
                                        </p:attrNameLst>
                                      </p:cBhvr>
                                      <p:to>
                                        <p:strVal val="visible"/>
                                      </p:to>
                                    </p:set>
                                    <p:animEffect transition="in" filter="wipe(up)">
                                      <p:cBhvr>
                                        <p:cTn id="170" dur="500"/>
                                        <p:tgtEl>
                                          <p:spTgt spid="30862"/>
                                        </p:tgtEl>
                                      </p:cBhvr>
                                    </p:animEffect>
                                  </p:childTnLst>
                                </p:cTn>
                              </p:par>
                            </p:childTnLst>
                          </p:cTn>
                        </p:par>
                        <p:par>
                          <p:cTn id="171" fill="hold">
                            <p:stCondLst>
                              <p:cond delay="500"/>
                            </p:stCondLst>
                            <p:childTnLst>
                              <p:par>
                                <p:cTn id="172" presetID="22" presetClass="entr" presetSubtype="1" fill="hold" grpId="0" nodeType="afterEffect">
                                  <p:stCondLst>
                                    <p:cond delay="0"/>
                                  </p:stCondLst>
                                  <p:childTnLst>
                                    <p:set>
                                      <p:cBhvr>
                                        <p:cTn id="173" dur="1" fill="hold">
                                          <p:stCondLst>
                                            <p:cond delay="0"/>
                                          </p:stCondLst>
                                        </p:cTn>
                                        <p:tgtEl>
                                          <p:spTgt spid="30863"/>
                                        </p:tgtEl>
                                        <p:attrNameLst>
                                          <p:attrName>style.visibility</p:attrName>
                                        </p:attrNameLst>
                                      </p:cBhvr>
                                      <p:to>
                                        <p:strVal val="visible"/>
                                      </p:to>
                                    </p:set>
                                    <p:animEffect transition="in" filter="wipe(up)">
                                      <p:cBhvr>
                                        <p:cTn id="174" dur="500"/>
                                        <p:tgtEl>
                                          <p:spTgt spid="30863"/>
                                        </p:tgtEl>
                                      </p:cBhvr>
                                    </p:animEffect>
                                  </p:childTnLst>
                                </p:cTn>
                              </p:par>
                            </p:childTnLst>
                          </p:cTn>
                        </p:par>
                        <p:par>
                          <p:cTn id="175" fill="hold">
                            <p:stCondLst>
                              <p:cond delay="1000"/>
                            </p:stCondLst>
                            <p:childTnLst>
                              <p:par>
                                <p:cTn id="176" presetID="22" presetClass="entr" presetSubtype="1" fill="hold" grpId="0" nodeType="afterEffect">
                                  <p:stCondLst>
                                    <p:cond delay="0"/>
                                  </p:stCondLst>
                                  <p:childTnLst>
                                    <p:set>
                                      <p:cBhvr>
                                        <p:cTn id="177" dur="1" fill="hold">
                                          <p:stCondLst>
                                            <p:cond delay="0"/>
                                          </p:stCondLst>
                                        </p:cTn>
                                        <p:tgtEl>
                                          <p:spTgt spid="30864"/>
                                        </p:tgtEl>
                                        <p:attrNameLst>
                                          <p:attrName>style.visibility</p:attrName>
                                        </p:attrNameLst>
                                      </p:cBhvr>
                                      <p:to>
                                        <p:strVal val="visible"/>
                                      </p:to>
                                    </p:set>
                                    <p:animEffect transition="in" filter="wipe(up)">
                                      <p:cBhvr>
                                        <p:cTn id="178" dur="500"/>
                                        <p:tgtEl>
                                          <p:spTgt spid="30864"/>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childTnLst>
                                    <p:set>
                                      <p:cBhvr>
                                        <p:cTn id="182" dur="1" fill="hold">
                                          <p:stCondLst>
                                            <p:cond delay="0"/>
                                          </p:stCondLst>
                                        </p:cTn>
                                        <p:tgtEl>
                                          <p:spTgt spid="30865"/>
                                        </p:tgtEl>
                                        <p:attrNameLst>
                                          <p:attrName>style.visibility</p:attrName>
                                        </p:attrNameLst>
                                      </p:cBhvr>
                                      <p:to>
                                        <p:strVal val="visible"/>
                                      </p:to>
                                    </p:set>
                                    <p:animEffect transition="in" filter="wipe(up)">
                                      <p:cBhvr>
                                        <p:cTn id="183" dur="500"/>
                                        <p:tgtEl>
                                          <p:spTgt spid="30865"/>
                                        </p:tgtEl>
                                      </p:cBhvr>
                                    </p:animEffect>
                                  </p:childTnLst>
                                </p:cTn>
                              </p:par>
                            </p:childTnLst>
                          </p:cTn>
                        </p:par>
                        <p:par>
                          <p:cTn id="184" fill="hold">
                            <p:stCondLst>
                              <p:cond delay="500"/>
                            </p:stCondLst>
                            <p:childTnLst>
                              <p:par>
                                <p:cTn id="185" presetID="22" presetClass="entr" presetSubtype="1" fill="hold" grpId="0" nodeType="afterEffect">
                                  <p:stCondLst>
                                    <p:cond delay="0"/>
                                  </p:stCondLst>
                                  <p:childTnLst>
                                    <p:set>
                                      <p:cBhvr>
                                        <p:cTn id="186" dur="1" fill="hold">
                                          <p:stCondLst>
                                            <p:cond delay="0"/>
                                          </p:stCondLst>
                                        </p:cTn>
                                        <p:tgtEl>
                                          <p:spTgt spid="30866"/>
                                        </p:tgtEl>
                                        <p:attrNameLst>
                                          <p:attrName>style.visibility</p:attrName>
                                        </p:attrNameLst>
                                      </p:cBhvr>
                                      <p:to>
                                        <p:strVal val="visible"/>
                                      </p:to>
                                    </p:set>
                                    <p:animEffect transition="in" filter="wipe(up)">
                                      <p:cBhvr>
                                        <p:cTn id="187" dur="500"/>
                                        <p:tgtEl>
                                          <p:spTgt spid="30866"/>
                                        </p:tgtEl>
                                      </p:cBhvr>
                                    </p:animEffect>
                                  </p:childTnLst>
                                </p:cTn>
                              </p:par>
                            </p:childTnLst>
                          </p:cTn>
                        </p:par>
                        <p:par>
                          <p:cTn id="188" fill="hold">
                            <p:stCondLst>
                              <p:cond delay="1000"/>
                            </p:stCondLst>
                            <p:childTnLst>
                              <p:par>
                                <p:cTn id="189" presetID="22" presetClass="entr" presetSubtype="1" fill="hold" grpId="0" nodeType="afterEffect">
                                  <p:stCondLst>
                                    <p:cond delay="0"/>
                                  </p:stCondLst>
                                  <p:childTnLst>
                                    <p:set>
                                      <p:cBhvr>
                                        <p:cTn id="190" dur="1" fill="hold">
                                          <p:stCondLst>
                                            <p:cond delay="0"/>
                                          </p:stCondLst>
                                        </p:cTn>
                                        <p:tgtEl>
                                          <p:spTgt spid="30867"/>
                                        </p:tgtEl>
                                        <p:attrNameLst>
                                          <p:attrName>style.visibility</p:attrName>
                                        </p:attrNameLst>
                                      </p:cBhvr>
                                      <p:to>
                                        <p:strVal val="visible"/>
                                      </p:to>
                                    </p:set>
                                    <p:animEffect transition="in" filter="wipe(up)">
                                      <p:cBhvr>
                                        <p:cTn id="191" dur="500"/>
                                        <p:tgtEl>
                                          <p:spTgt spid="30867"/>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30868"/>
                                        </p:tgtEl>
                                        <p:attrNameLst>
                                          <p:attrName>style.visibility</p:attrName>
                                        </p:attrNameLst>
                                      </p:cBhvr>
                                      <p:to>
                                        <p:strVal val="visible"/>
                                      </p:to>
                                    </p:set>
                                    <p:animEffect transition="in" filter="wipe(up)">
                                      <p:cBhvr>
                                        <p:cTn id="196" dur="500"/>
                                        <p:tgtEl>
                                          <p:spTgt spid="30868"/>
                                        </p:tgtEl>
                                      </p:cBhvr>
                                    </p:animEffect>
                                  </p:childTnLst>
                                </p:cTn>
                              </p:par>
                            </p:childTnLst>
                          </p:cTn>
                        </p:par>
                        <p:par>
                          <p:cTn id="197" fill="hold">
                            <p:stCondLst>
                              <p:cond delay="500"/>
                            </p:stCondLst>
                            <p:childTnLst>
                              <p:par>
                                <p:cTn id="198" presetID="22" presetClass="entr" presetSubtype="1" fill="hold" grpId="0" nodeType="afterEffect">
                                  <p:stCondLst>
                                    <p:cond delay="0"/>
                                  </p:stCondLst>
                                  <p:childTnLst>
                                    <p:set>
                                      <p:cBhvr>
                                        <p:cTn id="199" dur="1" fill="hold">
                                          <p:stCondLst>
                                            <p:cond delay="0"/>
                                          </p:stCondLst>
                                        </p:cTn>
                                        <p:tgtEl>
                                          <p:spTgt spid="30869"/>
                                        </p:tgtEl>
                                        <p:attrNameLst>
                                          <p:attrName>style.visibility</p:attrName>
                                        </p:attrNameLst>
                                      </p:cBhvr>
                                      <p:to>
                                        <p:strVal val="visible"/>
                                      </p:to>
                                    </p:set>
                                    <p:animEffect transition="in" filter="wipe(up)">
                                      <p:cBhvr>
                                        <p:cTn id="200" dur="500"/>
                                        <p:tgtEl>
                                          <p:spTgt spid="30869"/>
                                        </p:tgtEl>
                                      </p:cBhvr>
                                    </p:animEffect>
                                  </p:childTnLst>
                                </p:cTn>
                              </p:par>
                            </p:childTnLst>
                          </p:cTn>
                        </p:par>
                        <p:par>
                          <p:cTn id="201" fill="hold">
                            <p:stCondLst>
                              <p:cond delay="1000"/>
                            </p:stCondLst>
                            <p:childTnLst>
                              <p:par>
                                <p:cTn id="202" presetID="22" presetClass="entr" presetSubtype="1" fill="hold" grpId="0" nodeType="afterEffect">
                                  <p:stCondLst>
                                    <p:cond delay="0"/>
                                  </p:stCondLst>
                                  <p:childTnLst>
                                    <p:set>
                                      <p:cBhvr>
                                        <p:cTn id="203" dur="1" fill="hold">
                                          <p:stCondLst>
                                            <p:cond delay="0"/>
                                          </p:stCondLst>
                                        </p:cTn>
                                        <p:tgtEl>
                                          <p:spTgt spid="30870"/>
                                        </p:tgtEl>
                                        <p:attrNameLst>
                                          <p:attrName>style.visibility</p:attrName>
                                        </p:attrNameLst>
                                      </p:cBhvr>
                                      <p:to>
                                        <p:strVal val="visible"/>
                                      </p:to>
                                    </p:set>
                                    <p:animEffect transition="in" filter="wipe(up)">
                                      <p:cBhvr>
                                        <p:cTn id="204" dur="500"/>
                                        <p:tgtEl>
                                          <p:spTgt spid="30870"/>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30871"/>
                                        </p:tgtEl>
                                        <p:attrNameLst>
                                          <p:attrName>style.visibility</p:attrName>
                                        </p:attrNameLst>
                                      </p:cBhvr>
                                      <p:to>
                                        <p:strVal val="visible"/>
                                      </p:to>
                                    </p:set>
                                    <p:animEffect transition="in" filter="wipe(up)">
                                      <p:cBhvr>
                                        <p:cTn id="209" dur="500"/>
                                        <p:tgtEl>
                                          <p:spTgt spid="30871"/>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30872"/>
                                        </p:tgtEl>
                                        <p:attrNameLst>
                                          <p:attrName>style.visibility</p:attrName>
                                        </p:attrNameLst>
                                      </p:cBhvr>
                                      <p:to>
                                        <p:strVal val="visible"/>
                                      </p:to>
                                    </p:set>
                                    <p:animEffect transition="in" filter="wipe(up)">
                                      <p:cBhvr>
                                        <p:cTn id="214" dur="500"/>
                                        <p:tgtEl>
                                          <p:spTgt spid="30872"/>
                                        </p:tgtEl>
                                      </p:cBhvr>
                                    </p:animEffect>
                                  </p:childTnLst>
                                </p:cTn>
                              </p:par>
                            </p:childTnLst>
                          </p:cTn>
                        </p:par>
                        <p:par>
                          <p:cTn id="215" fill="hold">
                            <p:stCondLst>
                              <p:cond delay="500"/>
                            </p:stCondLst>
                            <p:childTnLst>
                              <p:par>
                                <p:cTn id="216" presetID="22" presetClass="entr" presetSubtype="1" fill="hold" grpId="0" nodeType="afterEffect">
                                  <p:stCondLst>
                                    <p:cond delay="0"/>
                                  </p:stCondLst>
                                  <p:childTnLst>
                                    <p:set>
                                      <p:cBhvr>
                                        <p:cTn id="217" dur="1" fill="hold">
                                          <p:stCondLst>
                                            <p:cond delay="0"/>
                                          </p:stCondLst>
                                        </p:cTn>
                                        <p:tgtEl>
                                          <p:spTgt spid="30873"/>
                                        </p:tgtEl>
                                        <p:attrNameLst>
                                          <p:attrName>style.visibility</p:attrName>
                                        </p:attrNameLst>
                                      </p:cBhvr>
                                      <p:to>
                                        <p:strVal val="visible"/>
                                      </p:to>
                                    </p:set>
                                    <p:animEffect transition="in" filter="wipe(up)">
                                      <p:cBhvr>
                                        <p:cTn id="218" dur="500"/>
                                        <p:tgtEl>
                                          <p:spTgt spid="30873"/>
                                        </p:tgtEl>
                                      </p:cBhvr>
                                    </p:animEffect>
                                  </p:childTnLst>
                                </p:cTn>
                              </p:par>
                            </p:childTnLst>
                          </p:cTn>
                        </p:par>
                        <p:par>
                          <p:cTn id="219" fill="hold">
                            <p:stCondLst>
                              <p:cond delay="1000"/>
                            </p:stCondLst>
                            <p:childTnLst>
                              <p:par>
                                <p:cTn id="220" presetID="22" presetClass="entr" presetSubtype="1" fill="hold" grpId="0" nodeType="afterEffect">
                                  <p:stCondLst>
                                    <p:cond delay="0"/>
                                  </p:stCondLst>
                                  <p:childTnLst>
                                    <p:set>
                                      <p:cBhvr>
                                        <p:cTn id="221" dur="1" fill="hold">
                                          <p:stCondLst>
                                            <p:cond delay="0"/>
                                          </p:stCondLst>
                                        </p:cTn>
                                        <p:tgtEl>
                                          <p:spTgt spid="30874"/>
                                        </p:tgtEl>
                                        <p:attrNameLst>
                                          <p:attrName>style.visibility</p:attrName>
                                        </p:attrNameLst>
                                      </p:cBhvr>
                                      <p:to>
                                        <p:strVal val="visible"/>
                                      </p:to>
                                    </p:set>
                                    <p:animEffect transition="in" filter="wipe(up)">
                                      <p:cBhvr>
                                        <p:cTn id="222" dur="500"/>
                                        <p:tgtEl>
                                          <p:spTgt spid="30874"/>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30875"/>
                                        </p:tgtEl>
                                        <p:attrNameLst>
                                          <p:attrName>style.visibility</p:attrName>
                                        </p:attrNameLst>
                                      </p:cBhvr>
                                      <p:to>
                                        <p:strVal val="visible"/>
                                      </p:to>
                                    </p:set>
                                    <p:animEffect transition="in" filter="wipe(up)">
                                      <p:cBhvr>
                                        <p:cTn id="227" dur="500"/>
                                        <p:tgtEl>
                                          <p:spTgt spid="30875"/>
                                        </p:tgtEl>
                                      </p:cBhvr>
                                    </p:animEffect>
                                  </p:childTnLst>
                                </p:cTn>
                              </p:par>
                            </p:childTnLst>
                          </p:cTn>
                        </p:par>
                        <p:par>
                          <p:cTn id="228" fill="hold">
                            <p:stCondLst>
                              <p:cond delay="500"/>
                            </p:stCondLst>
                            <p:childTnLst>
                              <p:par>
                                <p:cTn id="229" presetID="22" presetClass="entr" presetSubtype="1" fill="hold" grpId="0" nodeType="afterEffect">
                                  <p:stCondLst>
                                    <p:cond delay="0"/>
                                  </p:stCondLst>
                                  <p:childTnLst>
                                    <p:set>
                                      <p:cBhvr>
                                        <p:cTn id="230" dur="1" fill="hold">
                                          <p:stCondLst>
                                            <p:cond delay="0"/>
                                          </p:stCondLst>
                                        </p:cTn>
                                        <p:tgtEl>
                                          <p:spTgt spid="30876"/>
                                        </p:tgtEl>
                                        <p:attrNameLst>
                                          <p:attrName>style.visibility</p:attrName>
                                        </p:attrNameLst>
                                      </p:cBhvr>
                                      <p:to>
                                        <p:strVal val="visible"/>
                                      </p:to>
                                    </p:set>
                                    <p:animEffect transition="in" filter="wipe(up)">
                                      <p:cBhvr>
                                        <p:cTn id="231" dur="500"/>
                                        <p:tgtEl>
                                          <p:spTgt spid="30876"/>
                                        </p:tgtEl>
                                      </p:cBhvr>
                                    </p:animEffect>
                                  </p:childTnLst>
                                </p:cTn>
                              </p:par>
                            </p:childTnLst>
                          </p:cTn>
                        </p:par>
                        <p:par>
                          <p:cTn id="232" fill="hold">
                            <p:stCondLst>
                              <p:cond delay="1000"/>
                            </p:stCondLst>
                            <p:childTnLst>
                              <p:par>
                                <p:cTn id="233" presetID="22" presetClass="entr" presetSubtype="1" fill="hold" grpId="0" nodeType="afterEffect">
                                  <p:stCondLst>
                                    <p:cond delay="0"/>
                                  </p:stCondLst>
                                  <p:childTnLst>
                                    <p:set>
                                      <p:cBhvr>
                                        <p:cTn id="234" dur="1" fill="hold">
                                          <p:stCondLst>
                                            <p:cond delay="0"/>
                                          </p:stCondLst>
                                        </p:cTn>
                                        <p:tgtEl>
                                          <p:spTgt spid="30877"/>
                                        </p:tgtEl>
                                        <p:attrNameLst>
                                          <p:attrName>style.visibility</p:attrName>
                                        </p:attrNameLst>
                                      </p:cBhvr>
                                      <p:to>
                                        <p:strVal val="visible"/>
                                      </p:to>
                                    </p:set>
                                    <p:animEffect transition="in" filter="wipe(up)">
                                      <p:cBhvr>
                                        <p:cTn id="235" dur="500"/>
                                        <p:tgtEl>
                                          <p:spTgt spid="30877"/>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30878"/>
                                        </p:tgtEl>
                                        <p:attrNameLst>
                                          <p:attrName>style.visibility</p:attrName>
                                        </p:attrNameLst>
                                      </p:cBhvr>
                                      <p:to>
                                        <p:strVal val="visible"/>
                                      </p:to>
                                    </p:set>
                                    <p:animEffect transition="in" filter="wipe(up)">
                                      <p:cBhvr>
                                        <p:cTn id="240" dur="500"/>
                                        <p:tgtEl>
                                          <p:spTgt spid="30878"/>
                                        </p:tgtEl>
                                      </p:cBhvr>
                                    </p:animEffect>
                                  </p:childTnLst>
                                </p:cTn>
                              </p:par>
                            </p:childTnLst>
                          </p:cTn>
                        </p:par>
                        <p:par>
                          <p:cTn id="241" fill="hold">
                            <p:stCondLst>
                              <p:cond delay="500"/>
                            </p:stCondLst>
                            <p:childTnLst>
                              <p:par>
                                <p:cTn id="242" presetID="22" presetClass="entr" presetSubtype="1" fill="hold" grpId="0" nodeType="afterEffect">
                                  <p:stCondLst>
                                    <p:cond delay="0"/>
                                  </p:stCondLst>
                                  <p:childTnLst>
                                    <p:set>
                                      <p:cBhvr>
                                        <p:cTn id="243" dur="1" fill="hold">
                                          <p:stCondLst>
                                            <p:cond delay="0"/>
                                          </p:stCondLst>
                                        </p:cTn>
                                        <p:tgtEl>
                                          <p:spTgt spid="30879"/>
                                        </p:tgtEl>
                                        <p:attrNameLst>
                                          <p:attrName>style.visibility</p:attrName>
                                        </p:attrNameLst>
                                      </p:cBhvr>
                                      <p:to>
                                        <p:strVal val="visible"/>
                                      </p:to>
                                    </p:set>
                                    <p:animEffect transition="in" filter="wipe(up)">
                                      <p:cBhvr>
                                        <p:cTn id="244" dur="500"/>
                                        <p:tgtEl>
                                          <p:spTgt spid="30879"/>
                                        </p:tgtEl>
                                      </p:cBhvr>
                                    </p:animEffect>
                                  </p:childTnLst>
                                </p:cTn>
                              </p:par>
                            </p:childTnLst>
                          </p:cTn>
                        </p:par>
                        <p:par>
                          <p:cTn id="245" fill="hold">
                            <p:stCondLst>
                              <p:cond delay="1000"/>
                            </p:stCondLst>
                            <p:childTnLst>
                              <p:par>
                                <p:cTn id="246" presetID="22" presetClass="entr" presetSubtype="1" fill="hold" grpId="0" nodeType="afterEffect">
                                  <p:stCondLst>
                                    <p:cond delay="0"/>
                                  </p:stCondLst>
                                  <p:childTnLst>
                                    <p:set>
                                      <p:cBhvr>
                                        <p:cTn id="247" dur="1" fill="hold">
                                          <p:stCondLst>
                                            <p:cond delay="0"/>
                                          </p:stCondLst>
                                        </p:cTn>
                                        <p:tgtEl>
                                          <p:spTgt spid="30880"/>
                                        </p:tgtEl>
                                        <p:attrNameLst>
                                          <p:attrName>style.visibility</p:attrName>
                                        </p:attrNameLst>
                                      </p:cBhvr>
                                      <p:to>
                                        <p:strVal val="visible"/>
                                      </p:to>
                                    </p:set>
                                    <p:animEffect transition="in" filter="wipe(up)">
                                      <p:cBhvr>
                                        <p:cTn id="248" dur="500"/>
                                        <p:tgtEl>
                                          <p:spTgt spid="30880"/>
                                        </p:tgtEl>
                                      </p:cBhvr>
                                    </p:animEffect>
                                  </p:childTnLst>
                                </p:cTn>
                              </p:par>
                            </p:childTnLst>
                          </p:cTn>
                        </p:par>
                        <p:par>
                          <p:cTn id="249" fill="hold">
                            <p:stCondLst>
                              <p:cond delay="1500"/>
                            </p:stCondLst>
                            <p:childTnLst>
                              <p:par>
                                <p:cTn id="250" presetID="22" presetClass="entr" presetSubtype="1" fill="hold" grpId="0" nodeType="afterEffect">
                                  <p:stCondLst>
                                    <p:cond delay="0"/>
                                  </p:stCondLst>
                                  <p:childTnLst>
                                    <p:set>
                                      <p:cBhvr>
                                        <p:cTn id="251" dur="1" fill="hold">
                                          <p:stCondLst>
                                            <p:cond delay="0"/>
                                          </p:stCondLst>
                                        </p:cTn>
                                        <p:tgtEl>
                                          <p:spTgt spid="30881"/>
                                        </p:tgtEl>
                                        <p:attrNameLst>
                                          <p:attrName>style.visibility</p:attrName>
                                        </p:attrNameLst>
                                      </p:cBhvr>
                                      <p:to>
                                        <p:strVal val="visible"/>
                                      </p:to>
                                    </p:set>
                                    <p:animEffect transition="in" filter="wipe(up)">
                                      <p:cBhvr>
                                        <p:cTn id="252" dur="500"/>
                                        <p:tgtEl>
                                          <p:spTgt spid="30881"/>
                                        </p:tgtEl>
                                      </p:cBhvr>
                                    </p:animEffect>
                                  </p:childTnLst>
                                </p:cTn>
                              </p:par>
                            </p:childTnLst>
                          </p:cTn>
                        </p:par>
                        <p:par>
                          <p:cTn id="253" fill="hold">
                            <p:stCondLst>
                              <p:cond delay="2000"/>
                            </p:stCondLst>
                            <p:childTnLst>
                              <p:par>
                                <p:cTn id="254" presetID="22" presetClass="entr" presetSubtype="1" fill="hold" grpId="0" nodeType="afterEffect">
                                  <p:stCondLst>
                                    <p:cond delay="0"/>
                                  </p:stCondLst>
                                  <p:childTnLst>
                                    <p:set>
                                      <p:cBhvr>
                                        <p:cTn id="255" dur="1" fill="hold">
                                          <p:stCondLst>
                                            <p:cond delay="0"/>
                                          </p:stCondLst>
                                        </p:cTn>
                                        <p:tgtEl>
                                          <p:spTgt spid="30882"/>
                                        </p:tgtEl>
                                        <p:attrNameLst>
                                          <p:attrName>style.visibility</p:attrName>
                                        </p:attrNameLst>
                                      </p:cBhvr>
                                      <p:to>
                                        <p:strVal val="visible"/>
                                      </p:to>
                                    </p:set>
                                    <p:animEffect transition="in" filter="wipe(up)">
                                      <p:cBhvr>
                                        <p:cTn id="256" dur="500"/>
                                        <p:tgtEl>
                                          <p:spTgt spid="30882"/>
                                        </p:tgtEl>
                                      </p:cBhvr>
                                    </p:animEffect>
                                  </p:childTnLst>
                                </p:cTn>
                              </p:par>
                            </p:childTnLst>
                          </p:cTn>
                        </p:par>
                        <p:par>
                          <p:cTn id="257" fill="hold">
                            <p:stCondLst>
                              <p:cond delay="2500"/>
                            </p:stCondLst>
                            <p:childTnLst>
                              <p:par>
                                <p:cTn id="258" presetID="22" presetClass="entr" presetSubtype="1" fill="hold" grpId="0" nodeType="afterEffect">
                                  <p:stCondLst>
                                    <p:cond delay="0"/>
                                  </p:stCondLst>
                                  <p:childTnLst>
                                    <p:set>
                                      <p:cBhvr>
                                        <p:cTn id="259" dur="1" fill="hold">
                                          <p:stCondLst>
                                            <p:cond delay="0"/>
                                          </p:stCondLst>
                                        </p:cTn>
                                        <p:tgtEl>
                                          <p:spTgt spid="30883"/>
                                        </p:tgtEl>
                                        <p:attrNameLst>
                                          <p:attrName>style.visibility</p:attrName>
                                        </p:attrNameLst>
                                      </p:cBhvr>
                                      <p:to>
                                        <p:strVal val="visible"/>
                                      </p:to>
                                    </p:set>
                                    <p:animEffect transition="in" filter="wipe(up)">
                                      <p:cBhvr>
                                        <p:cTn id="260" dur="500"/>
                                        <p:tgtEl>
                                          <p:spTgt spid="30883"/>
                                        </p:tgtEl>
                                      </p:cBhvr>
                                    </p:animEffect>
                                  </p:childTnLst>
                                </p:cTn>
                              </p:par>
                            </p:childTnLst>
                          </p:cTn>
                        </p:par>
                        <p:par>
                          <p:cTn id="261" fill="hold">
                            <p:stCondLst>
                              <p:cond delay="3000"/>
                            </p:stCondLst>
                            <p:childTnLst>
                              <p:par>
                                <p:cTn id="262" presetID="22" presetClass="entr" presetSubtype="1" fill="hold" grpId="0" nodeType="afterEffect">
                                  <p:stCondLst>
                                    <p:cond delay="0"/>
                                  </p:stCondLst>
                                  <p:childTnLst>
                                    <p:set>
                                      <p:cBhvr>
                                        <p:cTn id="263" dur="1" fill="hold">
                                          <p:stCondLst>
                                            <p:cond delay="0"/>
                                          </p:stCondLst>
                                        </p:cTn>
                                        <p:tgtEl>
                                          <p:spTgt spid="30884"/>
                                        </p:tgtEl>
                                        <p:attrNameLst>
                                          <p:attrName>style.visibility</p:attrName>
                                        </p:attrNameLst>
                                      </p:cBhvr>
                                      <p:to>
                                        <p:strVal val="visible"/>
                                      </p:to>
                                    </p:set>
                                    <p:animEffect transition="in" filter="wipe(up)">
                                      <p:cBhvr>
                                        <p:cTn id="264" dur="500"/>
                                        <p:tgtEl>
                                          <p:spTgt spid="30884"/>
                                        </p:tgtEl>
                                      </p:cBhvr>
                                    </p:animEffect>
                                  </p:childTnLst>
                                </p:cTn>
                              </p:par>
                            </p:childTnLst>
                          </p:cTn>
                        </p:par>
                        <p:par>
                          <p:cTn id="265" fill="hold">
                            <p:stCondLst>
                              <p:cond delay="3500"/>
                            </p:stCondLst>
                            <p:childTnLst>
                              <p:par>
                                <p:cTn id="266" presetID="22" presetClass="entr" presetSubtype="1" fill="hold" grpId="0" nodeType="afterEffect">
                                  <p:stCondLst>
                                    <p:cond delay="0"/>
                                  </p:stCondLst>
                                  <p:childTnLst>
                                    <p:set>
                                      <p:cBhvr>
                                        <p:cTn id="267" dur="1" fill="hold">
                                          <p:stCondLst>
                                            <p:cond delay="0"/>
                                          </p:stCondLst>
                                        </p:cTn>
                                        <p:tgtEl>
                                          <p:spTgt spid="30885"/>
                                        </p:tgtEl>
                                        <p:attrNameLst>
                                          <p:attrName>style.visibility</p:attrName>
                                        </p:attrNameLst>
                                      </p:cBhvr>
                                      <p:to>
                                        <p:strVal val="visible"/>
                                      </p:to>
                                    </p:set>
                                    <p:animEffect transition="in" filter="wipe(up)">
                                      <p:cBhvr>
                                        <p:cTn id="268" dur="500"/>
                                        <p:tgtEl>
                                          <p:spTgt spid="30885"/>
                                        </p:tgtEl>
                                      </p:cBhvr>
                                    </p:animEffect>
                                  </p:childTnLst>
                                </p:cTn>
                              </p:par>
                            </p:childTnLst>
                          </p:cTn>
                        </p:par>
                        <p:par>
                          <p:cTn id="269" fill="hold">
                            <p:stCondLst>
                              <p:cond delay="4000"/>
                            </p:stCondLst>
                            <p:childTnLst>
                              <p:par>
                                <p:cTn id="270" presetID="22" presetClass="entr" presetSubtype="1" fill="hold" grpId="0" nodeType="afterEffect">
                                  <p:stCondLst>
                                    <p:cond delay="0"/>
                                  </p:stCondLst>
                                  <p:childTnLst>
                                    <p:set>
                                      <p:cBhvr>
                                        <p:cTn id="271" dur="1" fill="hold">
                                          <p:stCondLst>
                                            <p:cond delay="0"/>
                                          </p:stCondLst>
                                        </p:cTn>
                                        <p:tgtEl>
                                          <p:spTgt spid="30886"/>
                                        </p:tgtEl>
                                        <p:attrNameLst>
                                          <p:attrName>style.visibility</p:attrName>
                                        </p:attrNameLst>
                                      </p:cBhvr>
                                      <p:to>
                                        <p:strVal val="visible"/>
                                      </p:to>
                                    </p:set>
                                    <p:animEffect transition="in" filter="wipe(up)">
                                      <p:cBhvr>
                                        <p:cTn id="272" dur="500"/>
                                        <p:tgtEl>
                                          <p:spTgt spid="30886"/>
                                        </p:tgtEl>
                                      </p:cBhvr>
                                    </p:animEffect>
                                  </p:childTnLst>
                                </p:cTn>
                              </p:par>
                            </p:childTnLst>
                          </p:cTn>
                        </p:par>
                        <p:par>
                          <p:cTn id="273" fill="hold">
                            <p:stCondLst>
                              <p:cond delay="4500"/>
                            </p:stCondLst>
                            <p:childTnLst>
                              <p:par>
                                <p:cTn id="274" presetID="22" presetClass="entr" presetSubtype="1" fill="hold" grpId="0" nodeType="afterEffect">
                                  <p:stCondLst>
                                    <p:cond delay="0"/>
                                  </p:stCondLst>
                                  <p:childTnLst>
                                    <p:set>
                                      <p:cBhvr>
                                        <p:cTn id="275" dur="1" fill="hold">
                                          <p:stCondLst>
                                            <p:cond delay="0"/>
                                          </p:stCondLst>
                                        </p:cTn>
                                        <p:tgtEl>
                                          <p:spTgt spid="30887"/>
                                        </p:tgtEl>
                                        <p:attrNameLst>
                                          <p:attrName>style.visibility</p:attrName>
                                        </p:attrNameLst>
                                      </p:cBhvr>
                                      <p:to>
                                        <p:strVal val="visible"/>
                                      </p:to>
                                    </p:set>
                                    <p:animEffect transition="in" filter="wipe(up)">
                                      <p:cBhvr>
                                        <p:cTn id="276" dur="500"/>
                                        <p:tgtEl>
                                          <p:spTgt spid="30887"/>
                                        </p:tgtEl>
                                      </p:cBhvr>
                                    </p:animEffect>
                                  </p:childTnLst>
                                </p:cTn>
                              </p:par>
                            </p:childTnLst>
                          </p:cTn>
                        </p:par>
                        <p:par>
                          <p:cTn id="277" fill="hold">
                            <p:stCondLst>
                              <p:cond delay="5000"/>
                            </p:stCondLst>
                            <p:childTnLst>
                              <p:par>
                                <p:cTn id="278" presetID="22" presetClass="entr" presetSubtype="1" fill="hold" grpId="0" nodeType="afterEffect">
                                  <p:stCondLst>
                                    <p:cond delay="0"/>
                                  </p:stCondLst>
                                  <p:childTnLst>
                                    <p:set>
                                      <p:cBhvr>
                                        <p:cTn id="279" dur="1" fill="hold">
                                          <p:stCondLst>
                                            <p:cond delay="0"/>
                                          </p:stCondLst>
                                        </p:cTn>
                                        <p:tgtEl>
                                          <p:spTgt spid="30888"/>
                                        </p:tgtEl>
                                        <p:attrNameLst>
                                          <p:attrName>style.visibility</p:attrName>
                                        </p:attrNameLst>
                                      </p:cBhvr>
                                      <p:to>
                                        <p:strVal val="visible"/>
                                      </p:to>
                                    </p:set>
                                    <p:animEffect transition="in" filter="wipe(up)">
                                      <p:cBhvr>
                                        <p:cTn id="280" dur="500"/>
                                        <p:tgtEl>
                                          <p:spTgt spid="30888"/>
                                        </p:tgtEl>
                                      </p:cBhvr>
                                    </p:animEffect>
                                  </p:childTnLst>
                                </p:cTn>
                              </p:par>
                            </p:childTnLst>
                          </p:cTn>
                        </p:par>
                        <p:par>
                          <p:cTn id="281" fill="hold">
                            <p:stCondLst>
                              <p:cond delay="5500"/>
                            </p:stCondLst>
                            <p:childTnLst>
                              <p:par>
                                <p:cTn id="282" presetID="22" presetClass="entr" presetSubtype="1" fill="hold" grpId="0" nodeType="afterEffect">
                                  <p:stCondLst>
                                    <p:cond delay="0"/>
                                  </p:stCondLst>
                                  <p:childTnLst>
                                    <p:set>
                                      <p:cBhvr>
                                        <p:cTn id="283" dur="1" fill="hold">
                                          <p:stCondLst>
                                            <p:cond delay="0"/>
                                          </p:stCondLst>
                                        </p:cTn>
                                        <p:tgtEl>
                                          <p:spTgt spid="30889"/>
                                        </p:tgtEl>
                                        <p:attrNameLst>
                                          <p:attrName>style.visibility</p:attrName>
                                        </p:attrNameLst>
                                      </p:cBhvr>
                                      <p:to>
                                        <p:strVal val="visible"/>
                                      </p:to>
                                    </p:set>
                                    <p:animEffect transition="in" filter="wipe(up)">
                                      <p:cBhvr>
                                        <p:cTn id="284" dur="500"/>
                                        <p:tgtEl>
                                          <p:spTgt spid="30889"/>
                                        </p:tgtEl>
                                      </p:cBhvr>
                                    </p:animEffect>
                                  </p:childTnLst>
                                </p:cTn>
                              </p:par>
                            </p:childTnLst>
                          </p:cTn>
                        </p:par>
                        <p:par>
                          <p:cTn id="285" fill="hold">
                            <p:stCondLst>
                              <p:cond delay="6000"/>
                            </p:stCondLst>
                            <p:childTnLst>
                              <p:par>
                                <p:cTn id="286" presetID="22" presetClass="entr" presetSubtype="1" fill="hold" grpId="0" nodeType="afterEffect">
                                  <p:stCondLst>
                                    <p:cond delay="0"/>
                                  </p:stCondLst>
                                  <p:childTnLst>
                                    <p:set>
                                      <p:cBhvr>
                                        <p:cTn id="287" dur="1" fill="hold">
                                          <p:stCondLst>
                                            <p:cond delay="0"/>
                                          </p:stCondLst>
                                        </p:cTn>
                                        <p:tgtEl>
                                          <p:spTgt spid="30890"/>
                                        </p:tgtEl>
                                        <p:attrNameLst>
                                          <p:attrName>style.visibility</p:attrName>
                                        </p:attrNameLst>
                                      </p:cBhvr>
                                      <p:to>
                                        <p:strVal val="visible"/>
                                      </p:to>
                                    </p:set>
                                    <p:animEffect transition="in" filter="wipe(up)">
                                      <p:cBhvr>
                                        <p:cTn id="288" dur="500"/>
                                        <p:tgtEl>
                                          <p:spTgt spid="30890"/>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1" fill="hold" grpId="0" nodeType="clickEffect">
                                  <p:stCondLst>
                                    <p:cond delay="0"/>
                                  </p:stCondLst>
                                  <p:childTnLst>
                                    <p:set>
                                      <p:cBhvr>
                                        <p:cTn id="292" dur="1" fill="hold">
                                          <p:stCondLst>
                                            <p:cond delay="0"/>
                                          </p:stCondLst>
                                        </p:cTn>
                                        <p:tgtEl>
                                          <p:spTgt spid="30891"/>
                                        </p:tgtEl>
                                        <p:attrNameLst>
                                          <p:attrName>style.visibility</p:attrName>
                                        </p:attrNameLst>
                                      </p:cBhvr>
                                      <p:to>
                                        <p:strVal val="visible"/>
                                      </p:to>
                                    </p:set>
                                    <p:animEffect transition="in" filter="wipe(up)">
                                      <p:cBhvr>
                                        <p:cTn id="293" dur="500"/>
                                        <p:tgtEl>
                                          <p:spTgt spid="3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build="p"/>
      <p:bldP spid="30724" grpId="0" autoUpdateAnimBg="0" build="p"/>
      <p:bldP spid="30776" grpId="0" bldLvl="0" animBg="1" autoUpdateAnimBg="0"/>
      <p:bldP spid="30777" grpId="0" bldLvl="0" animBg="1" autoUpdateAnimBg="0"/>
      <p:bldP spid="30778" grpId="0" bldLvl="0" animBg="1" autoUpdateAnimBg="0"/>
      <p:bldP spid="30830" grpId="0" bldLvl="0" animBg="1" autoUpdateAnimBg="0"/>
      <p:bldP spid="30831" grpId="0" bldLvl="0" animBg="1" autoUpdateAnimBg="0"/>
      <p:bldP spid="30832" grpId="0" bldLvl="0" animBg="1" autoUpdateAnimBg="0"/>
      <p:bldP spid="30833" grpId="0" bldLvl="0" animBg="1" autoUpdateAnimBg="0"/>
      <p:bldP spid="30834" grpId="0" bldLvl="0" animBg="1"/>
      <p:bldP spid="30835" grpId="0" bldLvl="0" animBg="1"/>
      <p:bldP spid="30836" grpId="0" bldLvl="0" animBg="1"/>
      <p:bldP spid="30837" grpId="0" bldLvl="0" animBg="1"/>
      <p:bldP spid="30838" grpId="0" bldLvl="0" animBg="1"/>
      <p:bldP spid="30839" grpId="0" bldLvl="0" animBg="1"/>
      <p:bldP spid="30840" grpId="0" bldLvl="0" animBg="1" autoUpdateAnimBg="0"/>
      <p:bldP spid="30841" grpId="0" bldLvl="0" animBg="1" autoUpdateAnimBg="0"/>
      <p:bldP spid="30842" grpId="0" bldLvl="0" animBg="1" autoUpdateAnimBg="0"/>
      <p:bldP spid="30843" grpId="0" bldLvl="0" animBg="1" autoUpdateAnimBg="0"/>
      <p:bldP spid="30844" grpId="0" bldLvl="0" animBg="1" autoUpdateAnimBg="0"/>
      <p:bldP spid="30845" grpId="0" bldLvl="0" animBg="1" autoUpdateAnimBg="0"/>
      <p:bldP spid="30846" grpId="0" bldLvl="0" animBg="1" autoUpdateAnimBg="0"/>
      <p:bldP spid="30847" grpId="0" bldLvl="0" animBg="1" autoUpdateAnimBg="0"/>
      <p:bldP spid="30848" grpId="0" bldLvl="0" animBg="1" autoUpdateAnimBg="0"/>
      <p:bldP spid="30849" grpId="0" bldLvl="0" animBg="1" autoUpdateAnimBg="0"/>
      <p:bldP spid="30850" grpId="0" bldLvl="0" animBg="1" autoUpdateAnimBg="0"/>
      <p:bldP spid="30851" grpId="0" bldLvl="0" animBg="1" autoUpdateAnimBg="0"/>
      <p:bldP spid="30852" grpId="0" bldLvl="0" animBg="1" autoUpdateAnimBg="0"/>
      <p:bldP spid="30853" grpId="0" bldLvl="0" animBg="1" autoUpdateAnimBg="0"/>
      <p:bldP spid="30854" grpId="0" bldLvl="0" animBg="1" autoUpdateAnimBg="0"/>
      <p:bldP spid="30855" grpId="0" bldLvl="0" animBg="1" autoUpdateAnimBg="0"/>
      <p:bldP spid="30856" grpId="0" bldLvl="0" animBg="1" autoUpdateAnimBg="0"/>
      <p:bldP spid="30857" grpId="0" bldLvl="0" animBg="1" autoUpdateAnimBg="0"/>
      <p:bldP spid="30858" grpId="0" bldLvl="0" animBg="1" autoUpdateAnimBg="0"/>
      <p:bldP spid="30859" grpId="0" bldLvl="0" animBg="1" autoUpdateAnimBg="0"/>
      <p:bldP spid="30860" grpId="0" bldLvl="0" animBg="1" autoUpdateAnimBg="0"/>
      <p:bldP spid="30861" grpId="0" bldLvl="0" animBg="1" autoUpdateAnimBg="0"/>
      <p:bldP spid="30862" grpId="0" bldLvl="0" animBg="1" autoUpdateAnimBg="0"/>
      <p:bldP spid="30863" grpId="0" bldLvl="0" animBg="1" autoUpdateAnimBg="0"/>
      <p:bldP spid="30864" grpId="0" bldLvl="0" animBg="1" autoUpdateAnimBg="0"/>
      <p:bldP spid="30865" grpId="0" bldLvl="0" animBg="1" autoUpdateAnimBg="0"/>
      <p:bldP spid="30866" grpId="0" bldLvl="0" animBg="1" autoUpdateAnimBg="0"/>
      <p:bldP spid="30867" grpId="0" bldLvl="0" animBg="1" autoUpdateAnimBg="0"/>
      <p:bldP spid="30868" grpId="0" bldLvl="0" animBg="1" autoUpdateAnimBg="0"/>
      <p:bldP spid="30869" grpId="0" bldLvl="0" animBg="1" autoUpdateAnimBg="0"/>
      <p:bldP spid="30870" grpId="0" bldLvl="0" animBg="1" autoUpdateAnimBg="0"/>
      <p:bldP spid="30871" grpId="0" bldLvl="0" animBg="1" autoUpdateAnimBg="0"/>
      <p:bldP spid="30872" grpId="0" bldLvl="0" animBg="1" autoUpdateAnimBg="0"/>
      <p:bldP spid="30873" grpId="0" bldLvl="0" animBg="1" autoUpdateAnimBg="0"/>
      <p:bldP spid="30874" grpId="0" bldLvl="0" animBg="1" autoUpdateAnimBg="0"/>
      <p:bldP spid="30875" grpId="0" bldLvl="0" animBg="1" autoUpdateAnimBg="0"/>
      <p:bldP spid="30876" grpId="0" bldLvl="0" animBg="1" autoUpdateAnimBg="0"/>
      <p:bldP spid="30877" grpId="0" bldLvl="0" animBg="1" autoUpdateAnimBg="0"/>
      <p:bldP spid="30878" grpId="0" bldLvl="0" animBg="1" autoUpdateAnimBg="0"/>
      <p:bldP spid="30879" grpId="0" bldLvl="0" animBg="1" autoUpdateAnimBg="0"/>
      <p:bldP spid="30880" grpId="0" bldLvl="0" animBg="1" autoUpdateAnimBg="0"/>
      <p:bldP spid="30881" grpId="0" bldLvl="0" animBg="1" autoUpdateAnimBg="0"/>
      <p:bldP spid="30882" grpId="0" bldLvl="0" animBg="1" autoUpdateAnimBg="0"/>
      <p:bldP spid="30883" grpId="0" bldLvl="0" animBg="1" autoUpdateAnimBg="0"/>
      <p:bldP spid="30884" grpId="0" bldLvl="0" animBg="1" autoUpdateAnimBg="0"/>
      <p:bldP spid="30885" grpId="0" bldLvl="0" animBg="1" autoUpdateAnimBg="0"/>
      <p:bldP spid="30886" grpId="0" bldLvl="0" animBg="1" autoUpdateAnimBg="0"/>
      <p:bldP spid="30887" grpId="0" bldLvl="0" animBg="1" autoUpdateAnimBg="0"/>
      <p:bldP spid="30888" grpId="0" bldLvl="0" animBg="1" autoUpdateAnimBg="0"/>
      <p:bldP spid="30889" grpId="0" bldLvl="0" animBg="1" autoUpdateAnimBg="0"/>
      <p:bldP spid="30890" grpId="0" bldLvl="0" animBg="1" autoUpdateAnimBg="0"/>
      <p:bldP spid="30891" grpId="0" bldLvl="0" animBg="1"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Text Box 3"/>
          <p:cNvSpPr txBox="1">
            <a:spLocks noChangeArrowheads="1"/>
          </p:cNvSpPr>
          <p:nvPr/>
        </p:nvSpPr>
        <p:spPr bwMode="auto">
          <a:xfrm>
            <a:off x="58737" y="230456"/>
            <a:ext cx="8969376" cy="645160"/>
          </a:xfrm>
          <a:prstGeom prst="rect">
            <a:avLst/>
          </a:prstGeom>
          <a:noFill/>
          <a:ln>
            <a:noFill/>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p>
            <a:pPr lvl="0" algn="ctr">
              <a:defRPr/>
            </a:pPr>
            <a:r>
              <a:rPr lang="zh-CN" altLang="en-US" sz="3600" b="1" dirty="0">
                <a:solidFill>
                  <a:schemeClr val="bg1"/>
                </a:solidFill>
                <a:effectLst/>
                <a:latin typeface="黑体" panose="02010609060101010101" pitchFamily="49" charset="-122"/>
                <a:ea typeface="黑体" panose="02010609060101010101" pitchFamily="49" charset="-122"/>
                <a:sym typeface="+mn-ea"/>
              </a:rPr>
              <a:t>备忘录方法求解矩阵链乘问题的算法</a:t>
            </a:r>
            <a:endParaRPr lang="zh-CN" altLang="en-US" sz="3600" b="1" dirty="0">
              <a:solidFill>
                <a:schemeClr val="bg1"/>
              </a:solidFill>
              <a:effectLst/>
              <a:latin typeface="黑体" panose="02010609060101010101" pitchFamily="49" charset="-122"/>
              <a:ea typeface="黑体" panose="02010609060101010101" pitchFamily="49" charset="-122"/>
              <a:sym typeface="+mn-ea"/>
            </a:endParaRPr>
          </a:p>
        </p:txBody>
      </p:sp>
      <p:sp>
        <p:nvSpPr>
          <p:cNvPr id="68612" name="Text Box 4"/>
          <p:cNvSpPr txBox="1">
            <a:spLocks noChangeArrowheads="1"/>
          </p:cNvSpPr>
          <p:nvPr/>
        </p:nvSpPr>
        <p:spPr bwMode="auto">
          <a:xfrm>
            <a:off x="122238" y="1131858"/>
            <a:ext cx="8842375" cy="1198880"/>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pPr>
            <a:r>
              <a:rPr kumimoji="1" lang="zh-CN" altLang="en-US" sz="2400" b="1" dirty="0">
                <a:latin typeface="宋体" panose="02010600030101010101" pitchFamily="2" charset="-122"/>
              </a:rPr>
              <a:t>备忘录方法的控制结构与直接递归方法的控制结构相同，区别在于备忘录方法为每个解过的子问题建立了备忘录以备需要时查看，避免了相同子问题的重复求解。</a:t>
            </a:r>
            <a:endParaRPr kumimoji="1" lang="zh-CN" altLang="en-US" sz="2400" b="1" dirty="0">
              <a:latin typeface="宋体" panose="02010600030101010101" pitchFamily="2" charset="-122"/>
            </a:endParaRPr>
          </a:p>
        </p:txBody>
      </p:sp>
      <p:sp>
        <p:nvSpPr>
          <p:cNvPr id="68613" name="Rectangle 5"/>
          <p:cNvSpPr>
            <a:spLocks noChangeArrowheads="1"/>
          </p:cNvSpPr>
          <p:nvPr/>
        </p:nvSpPr>
        <p:spPr bwMode="auto">
          <a:xfrm>
            <a:off x="11821" y="2454977"/>
            <a:ext cx="9062085" cy="41541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spAutoFit/>
          </a:bodyPr>
          <a:lstStyle/>
          <a:p>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LookupChain</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i</a:t>
            </a:r>
            <a:r>
              <a:rPr kumimoji="1" lang="zh-CN" altLang="en-US" sz="2400" b="1" dirty="0">
                <a:latin typeface="Times New Roman" panose="02020603050405020304" pitchFamily="18" charset="0"/>
              </a:rPr>
              <a:t>，</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j)</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if (m[i][j] &gt; 0) return m[i][j];</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if (i == j) return 0;</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u=</a:t>
            </a:r>
            <a:r>
              <a:rPr kumimoji="1" lang="en-US" altLang="zh-CN" sz="2400" b="1" dirty="0" err="1">
                <a:latin typeface="Times New Roman" panose="02020603050405020304" pitchFamily="18" charset="0"/>
              </a:rPr>
              <a:t>LookupChain</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i,i</a:t>
            </a:r>
            <a:r>
              <a:rPr kumimoji="1" lang="en-US" altLang="zh-CN" sz="2400" b="1" dirty="0">
                <a:latin typeface="Times New Roman" panose="02020603050405020304" pitchFamily="18" charset="0"/>
              </a:rPr>
              <a:t>) + </a:t>
            </a:r>
            <a:r>
              <a:rPr kumimoji="1" lang="en-US" altLang="zh-CN" sz="2400" b="1" dirty="0" err="1">
                <a:latin typeface="Times New Roman" panose="02020603050405020304" pitchFamily="18" charset="0"/>
              </a:rPr>
              <a:t>LookupChain</a:t>
            </a:r>
            <a:r>
              <a:rPr kumimoji="1" lang="en-US" altLang="zh-CN" sz="2400" b="1" dirty="0">
                <a:latin typeface="Times New Roman" panose="02020603050405020304" pitchFamily="18" charset="0"/>
              </a:rPr>
              <a:t>(i+1,j)+p[i-1]*p[i]*p[j];</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s[i][j] = i;</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for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k = i+1; k &lt; j; k++)</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t=</a:t>
            </a:r>
            <a:r>
              <a:rPr kumimoji="1" lang="en-US" altLang="zh-CN" sz="2400" b="1" dirty="0" err="1">
                <a:latin typeface="Times New Roman" panose="02020603050405020304" pitchFamily="18" charset="0"/>
              </a:rPr>
              <a:t>LookupChain</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i,k</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LookupChain</a:t>
            </a:r>
            <a:r>
              <a:rPr kumimoji="1" lang="en-US" altLang="zh-CN" sz="2400" b="1" dirty="0">
                <a:latin typeface="Times New Roman" panose="02020603050405020304" pitchFamily="18" charset="0"/>
              </a:rPr>
              <a:t>(k+1,j)+p[i-1]*p[k]*p[j];</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if (t &lt; u) { u = t; s[i][j] = k;}</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m[i][j] = u;       return u;</a:t>
            </a: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animEffect transition="in" filter="blinds(horizontal)">
                                      <p:cBhvr>
                                        <p:cTn id="7" dur="500"/>
                                        <p:tgtEl>
                                          <p:spTgt spid="686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3">
                                            <p:txEl>
                                              <p:pRg st="1" end="1"/>
                                            </p:txEl>
                                          </p:spTgt>
                                        </p:tgtEl>
                                        <p:attrNameLst>
                                          <p:attrName>style.visibility</p:attrName>
                                        </p:attrNameLst>
                                      </p:cBhvr>
                                      <p:to>
                                        <p:strVal val="visible"/>
                                      </p:to>
                                    </p:set>
                                    <p:animEffect transition="in" filter="blinds(horizontal)">
                                      <p:cBhvr>
                                        <p:cTn id="12" dur="500"/>
                                        <p:tgtEl>
                                          <p:spTgt spid="686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3">
                                            <p:txEl>
                                              <p:pRg st="2" end="2"/>
                                            </p:txEl>
                                          </p:spTgt>
                                        </p:tgtEl>
                                        <p:attrNameLst>
                                          <p:attrName>style.visibility</p:attrName>
                                        </p:attrNameLst>
                                      </p:cBhvr>
                                      <p:to>
                                        <p:strVal val="visible"/>
                                      </p:to>
                                    </p:set>
                                    <p:animEffect transition="in" filter="blinds(horizontal)">
                                      <p:cBhvr>
                                        <p:cTn id="17" dur="500"/>
                                        <p:tgtEl>
                                          <p:spTgt spid="686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3">
                                            <p:txEl>
                                              <p:pRg st="3" end="3"/>
                                            </p:txEl>
                                          </p:spTgt>
                                        </p:tgtEl>
                                        <p:attrNameLst>
                                          <p:attrName>style.visibility</p:attrName>
                                        </p:attrNameLst>
                                      </p:cBhvr>
                                      <p:to>
                                        <p:strVal val="visible"/>
                                      </p:to>
                                    </p:set>
                                    <p:animEffect transition="in" filter="blinds(horizontal)">
                                      <p:cBhvr>
                                        <p:cTn id="22" dur="500"/>
                                        <p:tgtEl>
                                          <p:spTgt spid="686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13">
                                            <p:txEl>
                                              <p:pRg st="4" end="4"/>
                                            </p:txEl>
                                          </p:spTgt>
                                        </p:tgtEl>
                                        <p:attrNameLst>
                                          <p:attrName>style.visibility</p:attrName>
                                        </p:attrNameLst>
                                      </p:cBhvr>
                                      <p:to>
                                        <p:strVal val="visible"/>
                                      </p:to>
                                    </p:set>
                                    <p:animEffect transition="in" filter="blinds(horizontal)">
                                      <p:cBhvr>
                                        <p:cTn id="27" dur="500"/>
                                        <p:tgtEl>
                                          <p:spTgt spid="686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613">
                                            <p:txEl>
                                              <p:pRg st="5" end="5"/>
                                            </p:txEl>
                                          </p:spTgt>
                                        </p:tgtEl>
                                        <p:attrNameLst>
                                          <p:attrName>style.visibility</p:attrName>
                                        </p:attrNameLst>
                                      </p:cBhvr>
                                      <p:to>
                                        <p:strVal val="visible"/>
                                      </p:to>
                                    </p:set>
                                    <p:animEffect transition="in" filter="blinds(horizontal)">
                                      <p:cBhvr>
                                        <p:cTn id="32" dur="500"/>
                                        <p:tgtEl>
                                          <p:spTgt spid="686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613">
                                            <p:txEl>
                                              <p:pRg st="6" end="6"/>
                                            </p:txEl>
                                          </p:spTgt>
                                        </p:tgtEl>
                                        <p:attrNameLst>
                                          <p:attrName>style.visibility</p:attrName>
                                        </p:attrNameLst>
                                      </p:cBhvr>
                                      <p:to>
                                        <p:strVal val="visible"/>
                                      </p:to>
                                    </p:set>
                                    <p:animEffect transition="in" filter="blinds(horizontal)">
                                      <p:cBhvr>
                                        <p:cTn id="37" dur="500"/>
                                        <p:tgtEl>
                                          <p:spTgt spid="686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613">
                                            <p:txEl>
                                              <p:pRg st="7" end="7"/>
                                            </p:txEl>
                                          </p:spTgt>
                                        </p:tgtEl>
                                        <p:attrNameLst>
                                          <p:attrName>style.visibility</p:attrName>
                                        </p:attrNameLst>
                                      </p:cBhvr>
                                      <p:to>
                                        <p:strVal val="visible"/>
                                      </p:to>
                                    </p:set>
                                    <p:animEffect transition="in" filter="blinds(horizontal)">
                                      <p:cBhvr>
                                        <p:cTn id="42" dur="500"/>
                                        <p:tgtEl>
                                          <p:spTgt spid="686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613">
                                            <p:txEl>
                                              <p:pRg st="8" end="8"/>
                                            </p:txEl>
                                          </p:spTgt>
                                        </p:tgtEl>
                                        <p:attrNameLst>
                                          <p:attrName>style.visibility</p:attrName>
                                        </p:attrNameLst>
                                      </p:cBhvr>
                                      <p:to>
                                        <p:strVal val="visible"/>
                                      </p:to>
                                    </p:set>
                                    <p:animEffect transition="in" filter="blinds(horizontal)">
                                      <p:cBhvr>
                                        <p:cTn id="47" dur="500"/>
                                        <p:tgtEl>
                                          <p:spTgt spid="6861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8613">
                                            <p:txEl>
                                              <p:pRg st="9" end="9"/>
                                            </p:txEl>
                                          </p:spTgt>
                                        </p:tgtEl>
                                        <p:attrNameLst>
                                          <p:attrName>style.visibility</p:attrName>
                                        </p:attrNameLst>
                                      </p:cBhvr>
                                      <p:to>
                                        <p:strVal val="visible"/>
                                      </p:to>
                                    </p:set>
                                    <p:animEffect transition="in" filter="blinds(horizontal)">
                                      <p:cBhvr>
                                        <p:cTn id="52" dur="500"/>
                                        <p:tgtEl>
                                          <p:spTgt spid="6861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613">
                                            <p:txEl>
                                              <p:pRg st="10" end="10"/>
                                            </p:txEl>
                                          </p:spTgt>
                                        </p:tgtEl>
                                        <p:attrNameLst>
                                          <p:attrName>style.visibility</p:attrName>
                                        </p:attrNameLst>
                                      </p:cBhvr>
                                      <p:to>
                                        <p:strVal val="visible"/>
                                      </p:to>
                                    </p:set>
                                    <p:animEffect transition="in" filter="blinds(horizontal)">
                                      <p:cBhvr>
                                        <p:cTn id="57" dur="500"/>
                                        <p:tgtEl>
                                          <p:spTgt spid="686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nvGraphicFramePr>
        <p:xfrm>
          <a:off x="226980" y="1506850"/>
          <a:ext cx="7873412" cy="1287187"/>
        </p:xfrm>
        <a:graphic>
          <a:graphicData uri="http://schemas.openxmlformats.org/presentationml/2006/ole">
            <mc:AlternateContent xmlns:mc="http://schemas.openxmlformats.org/markup-compatibility/2006">
              <mc:Choice xmlns:v="urn:schemas-microsoft-com:vml" Requires="v">
                <p:oleObj spid="_x0000_s277506" name="Equation" r:id="rId1" imgW="3200400" imgH="533400" progId="Equation.DSMT4">
                  <p:embed/>
                </p:oleObj>
              </mc:Choice>
              <mc:Fallback>
                <p:oleObj name="Equation" r:id="rId1" imgW="3200400" imgH="533400" progId="Equation.DSMT4">
                  <p:embed/>
                  <p:pic>
                    <p:nvPicPr>
                      <p:cNvPr id="0" name="图片 277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80" y="1506850"/>
                        <a:ext cx="7873412" cy="1287187"/>
                      </a:xfrm>
                      <a:prstGeom prst="rect">
                        <a:avLst/>
                      </a:prstGeom>
                      <a:noFill/>
                    </p:spPr>
                  </p:pic>
                </p:oleObj>
              </mc:Fallback>
            </mc:AlternateContent>
          </a:graphicData>
        </a:graphic>
      </p:graphicFrame>
      <p:sp>
        <p:nvSpPr>
          <p:cNvPr id="9" name="Rectangle 8"/>
          <p:cNvSpPr>
            <a:spLocks noChangeArrowheads="1"/>
          </p:cNvSpPr>
          <p:nvPr/>
        </p:nvSpPr>
        <p:spPr bwMode="auto">
          <a:xfrm>
            <a:off x="0" y="1027946"/>
            <a:ext cx="7812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95300" algn="l"/>
              </a:tabLst>
            </a:pPr>
            <a:r>
              <a:rPr kumimoji="0" 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对于矩阵连乘所需最少数乘次数问题，其递归关系式为：</a:t>
            </a:r>
            <a:endPar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Rectangle 9"/>
          <p:cNvSpPr>
            <a:spLocks noChangeArrowheads="1"/>
          </p:cNvSpPr>
          <p:nvPr/>
        </p:nvSpPr>
        <p:spPr bwMode="auto">
          <a:xfrm>
            <a:off x="189760" y="2793702"/>
            <a:ext cx="87747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其中</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m[i</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j]</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为计算矩阵连乘</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lang="en-US" altLang="zh-CN" sz="2400" baseline="-25000" dirty="0" err="1">
                <a:latin typeface="Arial" panose="020B0604020202020204" pitchFamily="34" charset="0"/>
                <a:cs typeface="Times New Roman" panose="02020603050405020304" pitchFamily="18" charset="0"/>
              </a:rPr>
              <a:t>j</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所需的最少数乘次数，</a:t>
            </a:r>
            <a:r>
              <a:rPr kumimoji="0" lang="en-US" altLang="zh-CN" sz="24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p</a:t>
            </a:r>
            <a:r>
              <a:rPr kumimoji="0" lang="en-US" altLang="zh-CN" sz="2400" b="0" i="1"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i-1</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为矩阵</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lang="en-US" altLang="zh-CN" sz="2400" baseline="-25000" dirty="0">
                <a:latin typeface="Arial" panose="020B0604020202020204" pitchFamily="34" charset="0"/>
                <a:cs typeface="Times New Roman" panose="02020603050405020304" pitchFamily="18" charset="0"/>
              </a:rPr>
              <a:t>i</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的行，</a:t>
            </a:r>
            <a:r>
              <a:rPr lang="en-US" altLang="zh-CN" sz="2400" i="1" dirty="0" smtClean="0">
                <a:latin typeface="Arial" panose="020B0604020202020204" pitchFamily="34" charset="0"/>
                <a:cs typeface="Times New Roman" panose="02020603050405020304" pitchFamily="18" charset="0"/>
              </a:rPr>
              <a:t>p</a:t>
            </a:r>
            <a:r>
              <a:rPr lang="en-US" altLang="zh-CN" sz="2400" baseline="-25000" dirty="0" smtClean="0">
                <a:latin typeface="Arial" panose="020B0604020202020204" pitchFamily="34" charset="0"/>
                <a:cs typeface="Times New Roman" panose="02020603050405020304" pitchFamily="18" charset="0"/>
              </a:rPr>
              <a:t>i</a:t>
            </a:r>
            <a:r>
              <a:rPr lang="zh-CN" altLang="en-US" sz="2400" dirty="0">
                <a:latin typeface="Arial" panose="020B0604020202020204" pitchFamily="34" charset="0"/>
                <a:cs typeface="Times New Roman" panose="02020603050405020304" pitchFamily="18" charset="0"/>
              </a:rPr>
              <a:t>为矩阵</a:t>
            </a:r>
            <a:r>
              <a:rPr lang="en-US" altLang="zh-CN" sz="2400" dirty="0">
                <a:latin typeface="Arial" panose="020B0604020202020204" pitchFamily="34" charset="0"/>
                <a:cs typeface="Times New Roman" panose="02020603050405020304" pitchFamily="18" charset="0"/>
              </a:rPr>
              <a:t>A</a:t>
            </a:r>
            <a:r>
              <a:rPr lang="en-US" altLang="zh-CN" sz="2400" baseline="-25000" dirty="0">
                <a:latin typeface="Arial" panose="020B0604020202020204" pitchFamily="34" charset="0"/>
                <a:cs typeface="Times New Roman" panose="02020603050405020304" pitchFamily="18" charset="0"/>
              </a:rPr>
              <a:t>i</a:t>
            </a:r>
            <a:r>
              <a:rPr lang="zh-CN" altLang="en-US" sz="2400" dirty="0">
                <a:latin typeface="Arial" panose="020B0604020202020204" pitchFamily="34" charset="0"/>
                <a:cs typeface="Times New Roman" panose="02020603050405020304" pitchFamily="18" charset="0"/>
              </a:rPr>
              <a:t>的列现有四个矩阵，其中各矩阵维数分别为：</a:t>
            </a:r>
            <a:endParaRPr kumimoji="0" lang="zh-CN" altLang="en-US" sz="2400" b="0" i="0" u="none" strike="noStrike" cap="none" normalizeH="0" baseline="-25000" dirty="0" smtClean="0">
              <a:ln>
                <a:noFill/>
              </a:ln>
              <a:solidFill>
                <a:schemeClr val="tx1"/>
              </a:solidFill>
              <a:effectLst/>
              <a:latin typeface="Arial" panose="020B0604020202020204" pitchFamily="34" charset="0"/>
              <a:cs typeface="宋体" panose="02010600030101010101" pitchFamily="2" charset="-122"/>
            </a:endParaRPr>
          </a:p>
        </p:txBody>
      </p:sp>
      <p:sp>
        <p:nvSpPr>
          <p:cNvPr id="11" name="Rectangle 10"/>
          <p:cNvSpPr>
            <a:spLocks noChangeArrowheads="1"/>
          </p:cNvSpPr>
          <p:nvPr/>
        </p:nvSpPr>
        <p:spPr bwMode="auto">
          <a:xfrm>
            <a:off x="189760" y="3883114"/>
            <a:ext cx="2696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2" name="表格 11"/>
          <p:cNvGraphicFramePr>
            <a:graphicFrameLocks noGrp="1"/>
          </p:cNvGraphicFramePr>
          <p:nvPr/>
        </p:nvGraphicFramePr>
        <p:xfrm>
          <a:off x="899592" y="3994031"/>
          <a:ext cx="7344816" cy="1371600"/>
        </p:xfrm>
        <a:graphic>
          <a:graphicData uri="http://schemas.openxmlformats.org/drawingml/2006/table">
            <a:tbl>
              <a:tblPr/>
              <a:tblGrid>
                <a:gridCol w="1920645"/>
                <a:gridCol w="1899151"/>
                <a:gridCol w="1759440"/>
                <a:gridCol w="1765580"/>
              </a:tblGrid>
              <a:tr h="414076">
                <a:tc>
                  <a:txBody>
                    <a:bodyPr/>
                    <a:lstStyle/>
                    <a:p>
                      <a:pPr algn="ctr">
                        <a:lnSpc>
                          <a:spcPct val="125000"/>
                        </a:lnSpc>
                        <a:spcAft>
                          <a:spcPts val="0"/>
                        </a:spcAft>
                      </a:pPr>
                      <a:r>
                        <a:rPr lang="en-US" sz="2400" b="1" kern="100" dirty="0">
                          <a:effectLst/>
                          <a:latin typeface="宋体" panose="02010600030101010101" pitchFamily="2" charset="-122"/>
                          <a:ea typeface="宋体" panose="02010600030101010101" pitchFamily="2" charset="-122"/>
                        </a:rPr>
                        <a:t>A</a:t>
                      </a:r>
                      <a:r>
                        <a:rPr lang="en-US" sz="2400" b="1" kern="100" baseline="-25000" dirty="0">
                          <a:effectLst/>
                          <a:latin typeface="宋体" panose="02010600030101010101" pitchFamily="2" charset="-122"/>
                          <a:ea typeface="宋体" panose="02010600030101010101" pitchFamily="2" charset="-122"/>
                        </a:rPr>
                        <a:t>1</a:t>
                      </a:r>
                      <a:endParaRPr lang="zh-CN" sz="2400" kern="100" dirty="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A</a:t>
                      </a:r>
                      <a:r>
                        <a:rPr lang="en-US" sz="2400" b="1" kern="100" baseline="-25000">
                          <a:effectLst/>
                          <a:latin typeface="宋体" panose="02010600030101010101" pitchFamily="2" charset="-122"/>
                          <a:ea typeface="宋体" panose="02010600030101010101" pitchFamily="2" charset="-122"/>
                        </a:rPr>
                        <a:t>2</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A</a:t>
                      </a:r>
                      <a:r>
                        <a:rPr lang="en-US" sz="2400" b="1" kern="100" baseline="-25000">
                          <a:effectLst/>
                          <a:latin typeface="宋体" panose="02010600030101010101" pitchFamily="2" charset="-122"/>
                          <a:ea typeface="宋体" panose="02010600030101010101" pitchFamily="2" charset="-122"/>
                        </a:rPr>
                        <a:t>3</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A</a:t>
                      </a:r>
                      <a:r>
                        <a:rPr lang="en-US" sz="2400" b="1" kern="100" baseline="-25000">
                          <a:effectLst/>
                          <a:latin typeface="宋体" panose="02010600030101010101" pitchFamily="2" charset="-122"/>
                          <a:ea typeface="宋体" panose="02010600030101010101" pitchFamily="2" charset="-122"/>
                        </a:rPr>
                        <a:t>4</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76">
                <a:tc>
                  <a:txBody>
                    <a:bodyPr/>
                    <a:lstStyle/>
                    <a:p>
                      <a:pPr algn="ctr">
                        <a:lnSpc>
                          <a:spcPct val="125000"/>
                        </a:lnSpc>
                        <a:spcAft>
                          <a:spcPts val="0"/>
                        </a:spcAft>
                      </a:pPr>
                      <a:r>
                        <a:rPr lang="en-US" sz="2400" b="1" kern="100" dirty="0">
                          <a:effectLst/>
                          <a:latin typeface="宋体" panose="02010600030101010101" pitchFamily="2" charset="-122"/>
                          <a:ea typeface="宋体" panose="02010600030101010101" pitchFamily="2" charset="-122"/>
                        </a:rPr>
                        <a:t>50</a:t>
                      </a:r>
                      <a:r>
                        <a:rPr lang="en-US" sz="2400" b="1" kern="100" dirty="0">
                          <a:effectLst/>
                          <a:latin typeface="宋体" panose="02010600030101010101" pitchFamily="2" charset="-122"/>
                          <a:ea typeface="宋体" panose="02010600030101010101" pitchFamily="2" charset="-122"/>
                          <a:sym typeface="Symbol" panose="05050102010706020507"/>
                        </a:rPr>
                        <a:t></a:t>
                      </a:r>
                      <a:r>
                        <a:rPr lang="en-US" sz="2400" b="1" kern="100" dirty="0">
                          <a:effectLst/>
                          <a:latin typeface="宋体" panose="02010600030101010101" pitchFamily="2" charset="-122"/>
                          <a:ea typeface="宋体" panose="02010600030101010101" pitchFamily="2" charset="-122"/>
                        </a:rPr>
                        <a:t>10</a:t>
                      </a:r>
                      <a:endParaRPr lang="zh-CN" sz="2400" kern="100" dirty="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10</a:t>
                      </a:r>
                      <a:r>
                        <a:rPr lang="en-US" sz="2400" b="1" kern="100">
                          <a:effectLst/>
                          <a:latin typeface="宋体" panose="02010600030101010101" pitchFamily="2" charset="-122"/>
                          <a:ea typeface="宋体" panose="02010600030101010101" pitchFamily="2" charset="-122"/>
                          <a:sym typeface="Symbol" panose="05050102010706020507"/>
                        </a:rPr>
                        <a:t></a:t>
                      </a:r>
                      <a:r>
                        <a:rPr lang="en-US" sz="2400" b="1" kern="100">
                          <a:effectLst/>
                          <a:latin typeface="宋体" panose="02010600030101010101" pitchFamily="2" charset="-122"/>
                          <a:ea typeface="宋体" panose="02010600030101010101" pitchFamily="2" charset="-122"/>
                        </a:rPr>
                        <a:t>40</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40</a:t>
                      </a:r>
                      <a:r>
                        <a:rPr lang="en-US" sz="2400" b="1" kern="100">
                          <a:effectLst/>
                          <a:latin typeface="宋体" panose="02010600030101010101" pitchFamily="2" charset="-122"/>
                          <a:ea typeface="宋体" panose="02010600030101010101" pitchFamily="2" charset="-122"/>
                          <a:sym typeface="Symbol" panose="05050102010706020507"/>
                        </a:rPr>
                        <a:t></a:t>
                      </a:r>
                      <a:r>
                        <a:rPr lang="en-US" sz="2400" b="1" kern="100">
                          <a:effectLst/>
                          <a:latin typeface="宋体" panose="02010600030101010101" pitchFamily="2" charset="-122"/>
                          <a:ea typeface="宋体" panose="02010600030101010101" pitchFamily="2" charset="-122"/>
                        </a:rPr>
                        <a:t>30</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30</a:t>
                      </a:r>
                      <a:r>
                        <a:rPr lang="en-US" sz="2400" b="1" kern="100">
                          <a:effectLst/>
                          <a:latin typeface="宋体" panose="02010600030101010101" pitchFamily="2" charset="-122"/>
                          <a:ea typeface="宋体" panose="02010600030101010101" pitchFamily="2" charset="-122"/>
                          <a:sym typeface="Symbol" panose="05050102010706020507"/>
                        </a:rPr>
                        <a:t></a:t>
                      </a:r>
                      <a:r>
                        <a:rPr lang="en-US" sz="2400" b="1" kern="100">
                          <a:effectLst/>
                          <a:latin typeface="宋体" panose="02010600030101010101" pitchFamily="2" charset="-122"/>
                          <a:ea typeface="宋体" panose="02010600030101010101" pitchFamily="2" charset="-122"/>
                        </a:rPr>
                        <a:t>5</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76">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p</a:t>
                      </a:r>
                      <a:r>
                        <a:rPr lang="en-US" sz="2400" b="1" kern="100" baseline="-25000">
                          <a:effectLst/>
                          <a:latin typeface="宋体" panose="02010600030101010101" pitchFamily="2" charset="-122"/>
                          <a:ea typeface="宋体" panose="02010600030101010101" pitchFamily="2" charset="-122"/>
                        </a:rPr>
                        <a:t> 0</a:t>
                      </a:r>
                      <a:r>
                        <a:rPr lang="en-US" sz="2400" b="1" kern="100">
                          <a:effectLst/>
                          <a:latin typeface="宋体" panose="02010600030101010101" pitchFamily="2" charset="-122"/>
                          <a:ea typeface="宋体" panose="02010600030101010101" pitchFamily="2" charset="-122"/>
                          <a:sym typeface="Symbol" panose="05050102010706020507"/>
                        </a:rPr>
                        <a:t></a:t>
                      </a:r>
                      <a:r>
                        <a:rPr lang="en-US" sz="2400" b="1" kern="100">
                          <a:effectLst/>
                          <a:latin typeface="宋体" panose="02010600030101010101" pitchFamily="2" charset="-122"/>
                          <a:ea typeface="宋体" panose="02010600030101010101" pitchFamily="2" charset="-122"/>
                        </a:rPr>
                        <a:t> p</a:t>
                      </a:r>
                      <a:r>
                        <a:rPr lang="en-US" sz="2400" b="1" kern="100" baseline="-25000">
                          <a:effectLst/>
                          <a:latin typeface="宋体" panose="02010600030101010101" pitchFamily="2" charset="-122"/>
                          <a:ea typeface="宋体" panose="02010600030101010101" pitchFamily="2" charset="-122"/>
                        </a:rPr>
                        <a:t> 1</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p</a:t>
                      </a:r>
                      <a:r>
                        <a:rPr lang="en-US" sz="2400" b="1" kern="100" baseline="-25000">
                          <a:effectLst/>
                          <a:latin typeface="宋体" panose="02010600030101010101" pitchFamily="2" charset="-122"/>
                          <a:ea typeface="宋体" panose="02010600030101010101" pitchFamily="2" charset="-122"/>
                        </a:rPr>
                        <a:t> 1</a:t>
                      </a:r>
                      <a:r>
                        <a:rPr lang="en-US" sz="2400" b="1" kern="100">
                          <a:effectLst/>
                          <a:latin typeface="宋体" panose="02010600030101010101" pitchFamily="2" charset="-122"/>
                          <a:ea typeface="宋体" panose="02010600030101010101" pitchFamily="2" charset="-122"/>
                          <a:sym typeface="Symbol" panose="05050102010706020507"/>
                        </a:rPr>
                        <a:t></a:t>
                      </a:r>
                      <a:r>
                        <a:rPr lang="en-US" sz="2400" b="1" kern="100">
                          <a:effectLst/>
                          <a:latin typeface="宋体" panose="02010600030101010101" pitchFamily="2" charset="-122"/>
                          <a:ea typeface="宋体" panose="02010600030101010101" pitchFamily="2" charset="-122"/>
                        </a:rPr>
                        <a:t> p</a:t>
                      </a:r>
                      <a:r>
                        <a:rPr lang="en-US" sz="2400" b="1" kern="100" baseline="-25000">
                          <a:effectLst/>
                          <a:latin typeface="宋体" panose="02010600030101010101" pitchFamily="2" charset="-122"/>
                          <a:ea typeface="宋体" panose="02010600030101010101" pitchFamily="2" charset="-122"/>
                        </a:rPr>
                        <a:t> 2</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a:effectLst/>
                          <a:latin typeface="宋体" panose="02010600030101010101" pitchFamily="2" charset="-122"/>
                          <a:ea typeface="宋体" panose="02010600030101010101" pitchFamily="2" charset="-122"/>
                        </a:rPr>
                        <a:t>p</a:t>
                      </a:r>
                      <a:r>
                        <a:rPr lang="en-US" sz="2400" b="1" kern="100" baseline="-25000">
                          <a:effectLst/>
                          <a:latin typeface="宋体" panose="02010600030101010101" pitchFamily="2" charset="-122"/>
                          <a:ea typeface="宋体" panose="02010600030101010101" pitchFamily="2" charset="-122"/>
                        </a:rPr>
                        <a:t> 2</a:t>
                      </a:r>
                      <a:r>
                        <a:rPr lang="en-US" sz="2400" b="1" kern="100">
                          <a:effectLst/>
                          <a:latin typeface="宋体" panose="02010600030101010101" pitchFamily="2" charset="-122"/>
                          <a:ea typeface="宋体" panose="02010600030101010101" pitchFamily="2" charset="-122"/>
                          <a:sym typeface="Symbol" panose="05050102010706020507"/>
                        </a:rPr>
                        <a:t></a:t>
                      </a:r>
                      <a:r>
                        <a:rPr lang="en-US" sz="2400" b="1" kern="100">
                          <a:effectLst/>
                          <a:latin typeface="宋体" panose="02010600030101010101" pitchFamily="2" charset="-122"/>
                          <a:ea typeface="宋体" panose="02010600030101010101" pitchFamily="2" charset="-122"/>
                        </a:rPr>
                        <a:t> p</a:t>
                      </a:r>
                      <a:r>
                        <a:rPr lang="en-US" sz="2400" b="1" kern="100" baseline="-25000">
                          <a:effectLst/>
                          <a:latin typeface="宋体" panose="02010600030101010101" pitchFamily="2" charset="-122"/>
                          <a:ea typeface="宋体" panose="02010600030101010101" pitchFamily="2" charset="-122"/>
                        </a:rPr>
                        <a:t> 3</a:t>
                      </a:r>
                      <a:endParaRPr lang="zh-CN" sz="2400" kern="10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kern="100" dirty="0">
                          <a:effectLst/>
                          <a:latin typeface="宋体" panose="02010600030101010101" pitchFamily="2" charset="-122"/>
                          <a:ea typeface="宋体" panose="02010600030101010101" pitchFamily="2" charset="-122"/>
                        </a:rPr>
                        <a:t>p</a:t>
                      </a:r>
                      <a:r>
                        <a:rPr lang="en-US" sz="2400" b="1" kern="100" baseline="-25000" dirty="0">
                          <a:effectLst/>
                          <a:latin typeface="宋体" panose="02010600030101010101" pitchFamily="2" charset="-122"/>
                          <a:ea typeface="宋体" panose="02010600030101010101" pitchFamily="2" charset="-122"/>
                        </a:rPr>
                        <a:t> 3</a:t>
                      </a:r>
                      <a:r>
                        <a:rPr lang="en-US" sz="2400" b="1" kern="100" dirty="0">
                          <a:effectLst/>
                          <a:latin typeface="宋体" panose="02010600030101010101" pitchFamily="2" charset="-122"/>
                          <a:ea typeface="宋体" panose="02010600030101010101" pitchFamily="2" charset="-122"/>
                          <a:sym typeface="Symbol" panose="05050102010706020507"/>
                        </a:rPr>
                        <a:t></a:t>
                      </a:r>
                      <a:r>
                        <a:rPr lang="en-US" sz="2400" b="1" kern="100" dirty="0">
                          <a:effectLst/>
                          <a:latin typeface="宋体" panose="02010600030101010101" pitchFamily="2" charset="-122"/>
                          <a:ea typeface="宋体" panose="02010600030101010101" pitchFamily="2" charset="-122"/>
                        </a:rPr>
                        <a:t> p</a:t>
                      </a:r>
                      <a:r>
                        <a:rPr lang="en-US" sz="2400" b="1" kern="100" baseline="-25000" dirty="0">
                          <a:effectLst/>
                          <a:latin typeface="宋体" panose="02010600030101010101" pitchFamily="2" charset="-122"/>
                          <a:ea typeface="宋体" panose="02010600030101010101" pitchFamily="2" charset="-122"/>
                        </a:rPr>
                        <a:t> 4</a:t>
                      </a:r>
                      <a:endParaRPr lang="zh-CN" sz="2400" kern="100" dirty="0">
                        <a:effectLst/>
                        <a:latin typeface="Times New Roman" panose="02020603050405020304"/>
                        <a:ea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Rectangle 11"/>
          <p:cNvSpPr>
            <a:spLocks noChangeArrowheads="1"/>
          </p:cNvSpPr>
          <p:nvPr/>
        </p:nvSpPr>
        <p:spPr bwMode="auto">
          <a:xfrm>
            <a:off x="189761" y="5838363"/>
            <a:ext cx="84146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请根据以上的递归关系计算出矩阵连乘积</a:t>
            </a: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kumimoji="0" lang="en-US" altLang="zh-CN" sz="24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kumimoji="0" lang="en-US" altLang="zh-CN" sz="24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kumimoji="0" lang="en-US" altLang="zh-CN" sz="24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r>
              <a:rPr kumimoji="0" lang="en-US" altLang="zh-CN" sz="24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4</a:t>
            </a: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所需要的最少数乘次数。</a:t>
            </a: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6022" name="Rectangle 22"/>
          <p:cNvSpPr txBox="1">
            <a:spLocks noChangeArrowheads="1"/>
          </p:cNvSpPr>
          <p:nvPr/>
        </p:nvSpPr>
        <p:spPr bwMode="auto">
          <a:xfrm>
            <a:off x="1270000" y="187008"/>
            <a:ext cx="647223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矩阵</a:t>
            </a:r>
            <a:r>
              <a:rPr kumimoji="1" lang="zh-CN" altLang="en-US" sz="4000" b="1" dirty="0">
                <a:solidFill>
                  <a:schemeClr val="bg1"/>
                </a:solidFill>
                <a:latin typeface="黑体" panose="02010609060101010101" pitchFamily="49" charset="-122"/>
                <a:ea typeface="黑体" panose="02010609060101010101" pitchFamily="49" charset="-122"/>
                <a:sym typeface="+mn-ea"/>
              </a:rPr>
              <a:t>链乘问题练习</a:t>
            </a:r>
            <a:endParaRPr kumimoji="1" lang="zh-CN" altLang="en-US"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945" y="1448435"/>
            <a:ext cx="8903335" cy="2306955"/>
          </a:xfrm>
          <a:prstGeom prst="rect">
            <a:avLst/>
          </a:prstGeom>
        </p:spPr>
        <p:txBody>
          <a:bodyPr wrap="square">
            <a:spAutoFit/>
          </a:bodyPr>
          <a:lstStyle/>
          <a:p>
            <a:r>
              <a:rPr lang="zh-CN" altLang="en-US" sz="2400" b="1" dirty="0" smtClean="0">
                <a:latin typeface="宋体" panose="02010600030101010101" pitchFamily="2" charset="-122"/>
              </a:rPr>
              <a:t>问题：要求</a:t>
            </a:r>
            <a:r>
              <a:rPr lang="zh-CN" altLang="en-US" sz="2400" b="1" dirty="0">
                <a:latin typeface="宋体" panose="02010600030101010101" pitchFamily="2" charset="-122"/>
              </a:rPr>
              <a:t>出 </a:t>
            </a:r>
            <a:r>
              <a:rPr lang="en-US" altLang="zh-CN" sz="2400" b="1" dirty="0">
                <a:latin typeface="宋体" panose="02010600030101010101" pitchFamily="2" charset="-122"/>
              </a:rPr>
              <a:t>6 </a:t>
            </a:r>
            <a:r>
              <a:rPr lang="zh-CN" altLang="en-US" sz="2400" b="1" dirty="0">
                <a:latin typeface="宋体" panose="02010600030101010101" pitchFamily="2" charset="-122"/>
              </a:rPr>
              <a:t>个矩阵的链乘 </a:t>
            </a:r>
            <a:r>
              <a:rPr lang="en-US" altLang="zh-CN" sz="2400" b="1" dirty="0">
                <a:latin typeface="宋体" panose="02010600030101010101" pitchFamily="2" charset="-122"/>
              </a:rPr>
              <a:t>A</a:t>
            </a:r>
            <a:r>
              <a:rPr lang="en-US" altLang="zh-CN" sz="2400" b="1" baseline="-25000" dirty="0">
                <a:latin typeface="宋体" panose="02010600030101010101" pitchFamily="2" charset="-122"/>
              </a:rPr>
              <a:t>1</a:t>
            </a:r>
            <a:r>
              <a:rPr lang="en-US" altLang="zh-CN" sz="2400" b="1" dirty="0">
                <a:latin typeface="宋体" panose="02010600030101010101" pitchFamily="2" charset="-122"/>
              </a:rPr>
              <a:t>* A</a:t>
            </a:r>
            <a:r>
              <a:rPr lang="en-US" altLang="zh-CN" sz="2400" b="1" baseline="-25000" dirty="0">
                <a:latin typeface="宋体" panose="02010600030101010101" pitchFamily="2" charset="-122"/>
              </a:rPr>
              <a:t>2</a:t>
            </a:r>
            <a:r>
              <a:rPr lang="en-US" altLang="zh-CN" sz="2400" b="1" dirty="0">
                <a:latin typeface="宋体" panose="02010600030101010101" pitchFamily="2" charset="-122"/>
              </a:rPr>
              <a:t>* A</a:t>
            </a:r>
            <a:r>
              <a:rPr lang="en-US" altLang="zh-CN" sz="2400" b="1" baseline="-25000" dirty="0">
                <a:latin typeface="宋体" panose="02010600030101010101" pitchFamily="2" charset="-122"/>
              </a:rPr>
              <a:t>3</a:t>
            </a:r>
            <a:r>
              <a:rPr lang="en-US" altLang="zh-CN" sz="2400" b="1" dirty="0">
                <a:latin typeface="宋体" panose="02010600030101010101" pitchFamily="2" charset="-122"/>
              </a:rPr>
              <a:t>* A</a:t>
            </a:r>
            <a:r>
              <a:rPr lang="en-US" altLang="zh-CN" sz="2400" b="1" baseline="-25000" dirty="0">
                <a:latin typeface="宋体" panose="02010600030101010101" pitchFamily="2" charset="-122"/>
              </a:rPr>
              <a:t>4</a:t>
            </a:r>
            <a:r>
              <a:rPr lang="en-US" altLang="zh-CN" sz="2400" b="1" dirty="0">
                <a:latin typeface="宋体" panose="02010600030101010101" pitchFamily="2" charset="-122"/>
              </a:rPr>
              <a:t>* A</a:t>
            </a:r>
            <a:r>
              <a:rPr lang="en-US" altLang="zh-CN" sz="2400" b="1" baseline="-25000" dirty="0">
                <a:latin typeface="宋体" panose="02010600030101010101" pitchFamily="2" charset="-122"/>
              </a:rPr>
              <a:t>5</a:t>
            </a:r>
            <a:r>
              <a:rPr lang="en-US" altLang="zh-CN" sz="2400" b="1" dirty="0">
                <a:latin typeface="宋体" panose="02010600030101010101" pitchFamily="2" charset="-122"/>
              </a:rPr>
              <a:t>* A</a:t>
            </a:r>
            <a:r>
              <a:rPr lang="en-US" altLang="zh-CN" sz="2400" b="1" baseline="-25000" dirty="0">
                <a:latin typeface="宋体" panose="02010600030101010101" pitchFamily="2" charset="-122"/>
              </a:rPr>
              <a:t>6</a:t>
            </a:r>
            <a:r>
              <a:rPr lang="zh-CN" altLang="en-US" sz="2400" b="1" dirty="0">
                <a:latin typeface="宋体" panose="02010600030101010101" pitchFamily="2" charset="-122"/>
              </a:rPr>
              <a:t>， </a:t>
            </a:r>
            <a:r>
              <a:rPr lang="en-US" altLang="zh-CN" sz="2400" b="1" dirty="0">
                <a:latin typeface="宋体" panose="02010600030101010101" pitchFamily="2" charset="-122"/>
              </a:rPr>
              <a:t>A</a:t>
            </a:r>
            <a:r>
              <a:rPr lang="en-US" altLang="zh-CN" sz="2400" b="1" baseline="-25000" dirty="0">
                <a:latin typeface="宋体" panose="02010600030101010101" pitchFamily="2" charset="-122"/>
              </a:rPr>
              <a:t>i</a:t>
            </a:r>
            <a:r>
              <a:rPr lang="zh-CN" altLang="en-US" sz="2400" b="1" dirty="0">
                <a:latin typeface="宋体" panose="02010600030101010101" pitchFamily="2" charset="-122"/>
              </a:rPr>
              <a:t>是一个 </a:t>
            </a:r>
            <a:r>
              <a:rPr lang="en-US" altLang="zh-CN" sz="2400" b="1" dirty="0">
                <a:latin typeface="宋体" panose="02010600030101010101" pitchFamily="2" charset="-122"/>
              </a:rPr>
              <a:t>P</a:t>
            </a:r>
            <a:r>
              <a:rPr lang="en-US" altLang="zh-CN" sz="2400" b="1" baseline="-25000" dirty="0">
                <a:latin typeface="宋体" panose="02010600030101010101" pitchFamily="2" charset="-122"/>
              </a:rPr>
              <a:t>i-1</a:t>
            </a:r>
            <a:r>
              <a:rPr lang="en-US" altLang="zh-CN" sz="2400" b="1" dirty="0">
                <a:latin typeface="宋体" panose="02010600030101010101" pitchFamily="2" charset="-122"/>
              </a:rPr>
              <a:t>*P</a:t>
            </a:r>
            <a:r>
              <a:rPr lang="en-US" altLang="zh-CN" sz="2400" b="1" baseline="-25000" dirty="0">
                <a:latin typeface="宋体" panose="02010600030101010101" pitchFamily="2" charset="-122"/>
              </a:rPr>
              <a:t>i</a:t>
            </a:r>
            <a:r>
              <a:rPr lang="zh-CN" altLang="en-US" sz="2400" b="1" dirty="0">
                <a:latin typeface="宋体" panose="02010600030101010101" pitchFamily="2" charset="-122"/>
              </a:rPr>
              <a:t>的矩阵，</a:t>
            </a:r>
            <a:r>
              <a:rPr lang="zh-CN" altLang="en-US" sz="2400" b="1" dirty="0" smtClean="0">
                <a:latin typeface="宋体" panose="02010600030101010101" pitchFamily="2" charset="-122"/>
              </a:rPr>
              <a:t>其中</a:t>
            </a:r>
            <a:r>
              <a:rPr lang="en-US" altLang="zh-CN" sz="2400" b="1" dirty="0" smtClean="0">
                <a:latin typeface="宋体" panose="02010600030101010101" pitchFamily="2" charset="-122"/>
              </a:rPr>
              <a:t>P[0</a:t>
            </a:r>
            <a:r>
              <a:rPr lang="en-US" altLang="zh-CN" sz="2400" b="1" dirty="0">
                <a:latin typeface="宋体" panose="02010600030101010101" pitchFamily="2" charset="-122"/>
              </a:rPr>
              <a:t>..6]=(4, 5, 10, 8, 5, 10, 50)</a:t>
            </a:r>
            <a:r>
              <a:rPr lang="zh-CN" altLang="en-US" sz="2400" b="1" dirty="0">
                <a:latin typeface="宋体" panose="02010600030101010101" pitchFamily="2" charset="-122"/>
              </a:rPr>
              <a:t>， 请计算其最优的乘法次序， 给出计算过程</a:t>
            </a:r>
            <a:r>
              <a:rPr lang="zh-CN" altLang="en-US" sz="2400" b="1" dirty="0" smtClean="0">
                <a:latin typeface="宋体" panose="02010600030101010101" pitchFamily="2" charset="-122"/>
              </a:rPr>
              <a:t>。</a:t>
            </a:r>
            <a:endParaRPr lang="zh-CN" altLang="en-US" sz="2400" b="1" dirty="0" smtClean="0">
              <a:latin typeface="宋体" panose="02010600030101010101" pitchFamily="2" charset="-122"/>
            </a:endParaRPr>
          </a:p>
          <a:p>
            <a:endParaRPr lang="zh-CN" altLang="en-US" sz="2400" b="1" dirty="0" smtClean="0">
              <a:latin typeface="宋体" panose="02010600030101010101" pitchFamily="2" charset="-122"/>
            </a:endParaRPr>
          </a:p>
          <a:p>
            <a:r>
              <a:rPr lang="en-US" altLang="zh-CN" sz="2400" b="1" dirty="0" smtClean="0">
                <a:solidFill>
                  <a:srgbClr val="000000"/>
                </a:solidFill>
                <a:latin typeface="宋体" panose="02010600030101010101" pitchFamily="2" charset="-122"/>
              </a:rPr>
              <a:t>A</a:t>
            </a:r>
            <a:r>
              <a:rPr lang="en-US" altLang="zh-CN" sz="2400" b="1" baseline="-25000" dirty="0" smtClean="0">
                <a:latin typeface="宋体" panose="02010600030101010101" pitchFamily="2" charset="-122"/>
              </a:rPr>
              <a:t>1</a:t>
            </a:r>
            <a:r>
              <a:rPr lang="en-US" altLang="zh-CN" sz="2400" b="1" dirty="0" smtClean="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4*5   A</a:t>
            </a:r>
            <a:r>
              <a:rPr lang="en-US" altLang="zh-CN" sz="2400" b="1" baseline="-25000" dirty="0">
                <a:latin typeface="宋体" panose="02010600030101010101" pitchFamily="2" charset="-122"/>
              </a:rPr>
              <a:t>2</a:t>
            </a:r>
            <a:r>
              <a:rPr lang="en-US" altLang="zh-CN" sz="2400" b="1" dirty="0">
                <a:solidFill>
                  <a:srgbClr val="000000"/>
                </a:solidFill>
                <a:latin typeface="宋体" panose="02010600030101010101" pitchFamily="2" charset="-122"/>
              </a:rPr>
              <a:t>  5*10   A</a:t>
            </a:r>
            <a:r>
              <a:rPr lang="en-US" altLang="zh-CN" sz="2400" b="1" baseline="-25000" dirty="0">
                <a:latin typeface="宋体" panose="02010600030101010101" pitchFamily="2" charset="-122"/>
              </a:rPr>
              <a:t>3</a:t>
            </a:r>
            <a:r>
              <a:rPr lang="en-US" altLang="zh-CN" sz="2400" b="1" dirty="0">
                <a:solidFill>
                  <a:srgbClr val="000000"/>
                </a:solidFill>
                <a:latin typeface="宋体" panose="02010600030101010101" pitchFamily="2" charset="-122"/>
              </a:rPr>
              <a:t> 10*8   A</a:t>
            </a:r>
            <a:r>
              <a:rPr lang="en-US" altLang="zh-CN" sz="2400" b="1" baseline="-25000" dirty="0">
                <a:latin typeface="宋体" panose="02010600030101010101" pitchFamily="2" charset="-122"/>
              </a:rPr>
              <a:t>4</a:t>
            </a:r>
            <a:r>
              <a:rPr lang="en-US" altLang="zh-CN" sz="2400" b="1" dirty="0">
                <a:solidFill>
                  <a:srgbClr val="000000"/>
                </a:solidFill>
                <a:latin typeface="宋体" panose="02010600030101010101" pitchFamily="2" charset="-122"/>
              </a:rPr>
              <a:t> 8*5   A</a:t>
            </a:r>
            <a:r>
              <a:rPr lang="en-US" altLang="zh-CN" sz="2400" b="1" baseline="-25000" dirty="0">
                <a:latin typeface="宋体" panose="02010600030101010101" pitchFamily="2" charset="-122"/>
              </a:rPr>
              <a:t>5</a:t>
            </a:r>
            <a:r>
              <a:rPr lang="en-US" altLang="zh-CN" sz="2400" b="1" dirty="0">
                <a:solidFill>
                  <a:srgbClr val="000000"/>
                </a:solidFill>
                <a:latin typeface="宋体" panose="02010600030101010101" pitchFamily="2" charset="-122"/>
              </a:rPr>
              <a:t> 5*10    A</a:t>
            </a:r>
            <a:r>
              <a:rPr lang="en-US" altLang="zh-CN" sz="2400" b="1" baseline="-25000" dirty="0">
                <a:latin typeface="宋体" panose="02010600030101010101" pitchFamily="2" charset="-122"/>
              </a:rPr>
              <a:t>6</a:t>
            </a:r>
            <a:r>
              <a:rPr lang="en-US" altLang="zh-CN" sz="2400" b="1" dirty="0">
                <a:solidFill>
                  <a:srgbClr val="000000"/>
                </a:solidFill>
                <a:latin typeface="宋体" panose="02010600030101010101" pitchFamily="2" charset="-122"/>
              </a:rPr>
              <a:t> 10*50</a:t>
            </a:r>
            <a:br>
              <a:rPr lang="en-US" altLang="zh-CN" sz="2400" b="1" dirty="0">
                <a:solidFill>
                  <a:srgbClr val="000000"/>
                </a:solidFill>
                <a:latin typeface="宋体" panose="02010600030101010101" pitchFamily="2" charset="-122"/>
              </a:rPr>
            </a:br>
            <a:endParaRPr lang="en-US" altLang="zh-CN" sz="2400" b="1" dirty="0">
              <a:solidFill>
                <a:srgbClr val="000000"/>
              </a:solidFill>
              <a:latin typeface="宋体" panose="02010600030101010101" pitchFamily="2" charset="-122"/>
            </a:endParaRPr>
          </a:p>
        </p:txBody>
      </p:sp>
      <p:sp>
        <p:nvSpPr>
          <p:cNvPr id="256022" name="Rectangle 22"/>
          <p:cNvSpPr txBox="1">
            <a:spLocks noChangeArrowheads="1"/>
          </p:cNvSpPr>
          <p:nvPr/>
        </p:nvSpPr>
        <p:spPr bwMode="auto">
          <a:xfrm>
            <a:off x="1270000" y="187008"/>
            <a:ext cx="647223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矩阵</a:t>
            </a:r>
            <a:r>
              <a:rPr kumimoji="1" lang="zh-CN" altLang="en-US" sz="4000" b="1" dirty="0">
                <a:solidFill>
                  <a:schemeClr val="bg1"/>
                </a:solidFill>
                <a:latin typeface="黑体" panose="02010609060101010101" pitchFamily="49" charset="-122"/>
                <a:ea typeface="黑体" panose="02010609060101010101" pitchFamily="49" charset="-122"/>
                <a:sym typeface="+mn-ea"/>
              </a:rPr>
              <a:t>链乘问题练习</a:t>
            </a:r>
            <a:endParaRPr kumimoji="1" lang="zh-CN" altLang="en-US"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150" y="1025525"/>
            <a:ext cx="9011285" cy="5908040"/>
          </a:xfrm>
          <a:prstGeom prst="rect">
            <a:avLst/>
          </a:prstGeom>
        </p:spPr>
        <p:txBody>
          <a:bodyPr wrap="square">
            <a:spAutoFit/>
          </a:bodyPr>
          <a:lstStyle/>
          <a:p>
            <a:r>
              <a:rPr sz="2000" b="1" dirty="0">
                <a:latin typeface="宋体" panose="02010600030101010101" pitchFamily="2" charset="-122"/>
              </a:rPr>
              <a:t>给定n个1到9的数字，要求在数字之间摆放m个加号(加号两边必须有数字），使得所得到的加法表达式的值最小，并输出该值。例如，在1234中摆放1个加号，最好的摆法就是12+34,和为36</a:t>
            </a:r>
            <a:r>
              <a:rPr lang="zh-CN" sz="2000" b="1" dirty="0">
                <a:latin typeface="宋体" panose="02010600030101010101" pitchFamily="2" charset="-122"/>
              </a:rPr>
              <a:t>。</a:t>
            </a:r>
            <a:endParaRPr lang="zh-CN" sz="2000" b="1" dirty="0">
              <a:latin typeface="宋体" panose="02010600030101010101" pitchFamily="2" charset="-122"/>
            </a:endParaRPr>
          </a:p>
          <a:p>
            <a:r>
              <a:rPr sz="2000" b="1" dirty="0">
                <a:solidFill>
                  <a:srgbClr val="CC0099"/>
                </a:solidFill>
                <a:latin typeface="宋体" panose="02010600030101010101" pitchFamily="2" charset="-122"/>
              </a:rPr>
              <a:t>输入</a:t>
            </a:r>
            <a:endParaRPr sz="2000" b="1" dirty="0">
              <a:solidFill>
                <a:srgbClr val="CC0099"/>
              </a:solidFill>
              <a:latin typeface="宋体" panose="02010600030101010101" pitchFamily="2" charset="-122"/>
            </a:endParaRPr>
          </a:p>
          <a:p>
            <a:r>
              <a:rPr sz="2000" b="1" dirty="0">
                <a:latin typeface="宋体" panose="02010600030101010101" pitchFamily="2" charset="-122"/>
              </a:rPr>
              <a:t>有不超过15组数据</a:t>
            </a:r>
            <a:endParaRPr sz="2000" b="1" dirty="0">
              <a:latin typeface="宋体" panose="02010600030101010101" pitchFamily="2" charset="-122"/>
            </a:endParaRPr>
          </a:p>
          <a:p>
            <a:r>
              <a:rPr sz="2000" b="1" dirty="0">
                <a:latin typeface="宋体" panose="02010600030101010101" pitchFamily="2" charset="-122"/>
              </a:rPr>
              <a:t>每组数据两行。第一行是整数m，表示有m个加号要放( 0&lt;=m&lt;=50)</a:t>
            </a:r>
            <a:endParaRPr sz="2000" b="1" dirty="0">
              <a:latin typeface="宋体" panose="02010600030101010101" pitchFamily="2" charset="-122"/>
            </a:endParaRPr>
          </a:p>
          <a:p>
            <a:r>
              <a:rPr sz="2000" b="1" dirty="0">
                <a:latin typeface="宋体" panose="02010600030101010101" pitchFamily="2" charset="-122"/>
              </a:rPr>
              <a:t>第二行是若干个数字。数字总数n不超过50,且 m &lt;= n-1</a:t>
            </a:r>
            <a:endParaRPr sz="2000" b="1" dirty="0">
              <a:latin typeface="宋体" panose="02010600030101010101" pitchFamily="2" charset="-122"/>
            </a:endParaRPr>
          </a:p>
          <a:p>
            <a:r>
              <a:rPr sz="2000" b="1" dirty="0">
                <a:solidFill>
                  <a:srgbClr val="CC0099"/>
                </a:solidFill>
                <a:latin typeface="宋体" panose="02010600030101010101" pitchFamily="2" charset="-122"/>
              </a:rPr>
              <a:t>输出</a:t>
            </a:r>
            <a:endParaRPr sz="2000" b="1" dirty="0">
              <a:solidFill>
                <a:srgbClr val="CC0099"/>
              </a:solidFill>
              <a:latin typeface="宋体" panose="02010600030101010101" pitchFamily="2" charset="-122"/>
            </a:endParaRPr>
          </a:p>
          <a:p>
            <a:r>
              <a:rPr sz="2000" b="1" dirty="0">
                <a:latin typeface="宋体" panose="02010600030101010101" pitchFamily="2" charset="-122"/>
              </a:rPr>
              <a:t>对每组数据，输出最小加法表达式的值</a:t>
            </a:r>
            <a:endParaRPr sz="2000" b="1" dirty="0">
              <a:latin typeface="宋体" panose="02010600030101010101" pitchFamily="2" charset="-122"/>
            </a:endParaRPr>
          </a:p>
          <a:p>
            <a:r>
              <a:rPr sz="1800" b="1" dirty="0">
                <a:solidFill>
                  <a:srgbClr val="CC0099"/>
                </a:solidFill>
                <a:latin typeface="宋体" panose="02010600030101010101" pitchFamily="2" charset="-122"/>
              </a:rPr>
              <a:t>样例输入</a:t>
            </a:r>
            <a:endParaRPr sz="1800" b="1" dirty="0">
              <a:solidFill>
                <a:srgbClr val="CC0099"/>
              </a:solidFill>
              <a:latin typeface="宋体" panose="02010600030101010101" pitchFamily="2" charset="-122"/>
            </a:endParaRPr>
          </a:p>
          <a:p>
            <a:r>
              <a:rPr sz="1800" b="1" dirty="0">
                <a:latin typeface="宋体" panose="02010600030101010101" pitchFamily="2" charset="-122"/>
              </a:rPr>
              <a:t>2</a:t>
            </a:r>
            <a:endParaRPr sz="1800" b="1" dirty="0">
              <a:latin typeface="宋体" panose="02010600030101010101" pitchFamily="2" charset="-122"/>
            </a:endParaRPr>
          </a:p>
          <a:p>
            <a:r>
              <a:rPr sz="1800" b="1" dirty="0">
                <a:latin typeface="宋体" panose="02010600030101010101" pitchFamily="2" charset="-122"/>
              </a:rPr>
              <a:t>123456</a:t>
            </a:r>
            <a:endParaRPr sz="1800" b="1" dirty="0">
              <a:latin typeface="宋体" panose="02010600030101010101" pitchFamily="2" charset="-122"/>
            </a:endParaRPr>
          </a:p>
          <a:p>
            <a:r>
              <a:rPr sz="1800" b="1" dirty="0">
                <a:latin typeface="宋体" panose="02010600030101010101" pitchFamily="2" charset="-122"/>
              </a:rPr>
              <a:t>1</a:t>
            </a:r>
            <a:endParaRPr sz="1800" b="1" dirty="0">
              <a:latin typeface="宋体" panose="02010600030101010101" pitchFamily="2" charset="-122"/>
            </a:endParaRPr>
          </a:p>
          <a:p>
            <a:r>
              <a:rPr sz="1800" b="1" dirty="0">
                <a:latin typeface="宋体" panose="02010600030101010101" pitchFamily="2" charset="-122"/>
              </a:rPr>
              <a:t>123456</a:t>
            </a:r>
            <a:endParaRPr sz="1800" b="1" dirty="0">
              <a:latin typeface="宋体" panose="02010600030101010101" pitchFamily="2" charset="-122"/>
            </a:endParaRPr>
          </a:p>
          <a:p>
            <a:r>
              <a:rPr sz="1800" b="1" dirty="0">
                <a:latin typeface="宋体" panose="02010600030101010101" pitchFamily="2" charset="-122"/>
              </a:rPr>
              <a:t>4</a:t>
            </a:r>
            <a:endParaRPr sz="1800" b="1" dirty="0">
              <a:latin typeface="宋体" panose="02010600030101010101" pitchFamily="2" charset="-122"/>
            </a:endParaRPr>
          </a:p>
          <a:p>
            <a:r>
              <a:rPr sz="1800" b="1" dirty="0">
                <a:latin typeface="宋体" panose="02010600030101010101" pitchFamily="2" charset="-122"/>
              </a:rPr>
              <a:t>12345</a:t>
            </a:r>
            <a:endParaRPr sz="1800" b="1" dirty="0">
              <a:latin typeface="宋体" panose="02010600030101010101" pitchFamily="2" charset="-122"/>
            </a:endParaRPr>
          </a:p>
          <a:p>
            <a:r>
              <a:rPr sz="1800" b="1" dirty="0">
                <a:solidFill>
                  <a:srgbClr val="CC0099"/>
                </a:solidFill>
                <a:latin typeface="宋体" panose="02010600030101010101" pitchFamily="2" charset="-122"/>
              </a:rPr>
              <a:t>样例输出</a:t>
            </a:r>
            <a:endParaRPr sz="1800" b="1" dirty="0">
              <a:solidFill>
                <a:srgbClr val="CC0099"/>
              </a:solidFill>
              <a:latin typeface="宋体" panose="02010600030101010101" pitchFamily="2" charset="-122"/>
            </a:endParaRPr>
          </a:p>
          <a:p>
            <a:r>
              <a:rPr sz="1800" b="1" dirty="0">
                <a:latin typeface="宋体" panose="02010600030101010101" pitchFamily="2" charset="-122"/>
              </a:rPr>
              <a:t>102</a:t>
            </a:r>
            <a:endParaRPr sz="1800" b="1" dirty="0">
              <a:latin typeface="宋体" panose="02010600030101010101" pitchFamily="2" charset="-122"/>
            </a:endParaRPr>
          </a:p>
          <a:p>
            <a:r>
              <a:rPr sz="1800" b="1" dirty="0">
                <a:latin typeface="宋体" panose="02010600030101010101" pitchFamily="2" charset="-122"/>
              </a:rPr>
              <a:t>579</a:t>
            </a:r>
            <a:endParaRPr sz="1800" b="1" dirty="0">
              <a:latin typeface="宋体" panose="02010600030101010101" pitchFamily="2" charset="-122"/>
            </a:endParaRPr>
          </a:p>
          <a:p>
            <a:r>
              <a:rPr sz="1800" b="1" dirty="0">
                <a:latin typeface="宋体" panose="02010600030101010101" pitchFamily="2" charset="-122"/>
              </a:rPr>
              <a:t>15</a:t>
            </a:r>
            <a:endParaRPr sz="1800" b="1" dirty="0">
              <a:latin typeface="宋体" panose="02010600030101010101" pitchFamily="2" charset="-122"/>
            </a:endParaRPr>
          </a:p>
        </p:txBody>
      </p:sp>
      <p:sp>
        <p:nvSpPr>
          <p:cNvPr id="256022" name="Rectangle 22"/>
          <p:cNvSpPr txBox="1">
            <a:spLocks noChangeArrowheads="1"/>
          </p:cNvSpPr>
          <p:nvPr/>
        </p:nvSpPr>
        <p:spPr bwMode="auto">
          <a:xfrm>
            <a:off x="1270000" y="187008"/>
            <a:ext cx="647223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sz="4000" b="1" dirty="0">
                <a:solidFill>
                  <a:schemeClr val="bg1"/>
                </a:solidFill>
                <a:latin typeface="黑体" panose="02010609060101010101" pitchFamily="49" charset="-122"/>
                <a:ea typeface="黑体" panose="02010609060101010101" pitchFamily="49" charset="-122"/>
                <a:sym typeface="+mn-ea"/>
              </a:rPr>
              <a:t>最佳加法表达式</a:t>
            </a:r>
            <a:endParaRPr kumimoji="1"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2" name="Rectangle 22"/>
          <p:cNvSpPr txBox="1">
            <a:spLocks noChangeArrowheads="1"/>
          </p:cNvSpPr>
          <p:nvPr/>
        </p:nvSpPr>
        <p:spPr bwMode="auto">
          <a:xfrm>
            <a:off x="1270000" y="187008"/>
            <a:ext cx="6472238"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sz="4000" b="1" dirty="0">
                <a:solidFill>
                  <a:schemeClr val="bg1"/>
                </a:solidFill>
                <a:latin typeface="黑体" panose="02010609060101010101" pitchFamily="49" charset="-122"/>
                <a:ea typeface="黑体" panose="02010609060101010101" pitchFamily="49" charset="-122"/>
                <a:sym typeface="+mn-ea"/>
              </a:rPr>
              <a:t>最佳加法表达式</a:t>
            </a:r>
            <a:endParaRPr kumimoji="1" sz="40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436245" y="1389380"/>
            <a:ext cx="8451215" cy="2306955"/>
          </a:xfrm>
          <a:prstGeom prst="rect">
            <a:avLst/>
          </a:prstGeom>
          <a:noFill/>
        </p:spPr>
        <p:txBody>
          <a:bodyPr wrap="square" rtlCol="0" anchor="t">
            <a:spAutoFit/>
          </a:bodyPr>
          <a:p>
            <a:r>
              <a:rPr lang="zh-CN" altLang="en-US" sz="2400" b="1"/>
              <a:t>解题思路：</a:t>
            </a:r>
            <a:endParaRPr lang="zh-CN" altLang="en-US" sz="2400" b="1"/>
          </a:p>
          <a:p>
            <a:endParaRPr lang="zh-CN" altLang="en-US" sz="2400" b="1"/>
          </a:p>
          <a:p>
            <a:r>
              <a:rPr lang="zh-CN" altLang="en-US" sz="2400" b="1"/>
              <a:t>假定数字串长度是n，添完加号后,表达式的最后一个加号添加在第 i 个数字后面，那么整个表达式的最小值，就等于在前 i 个数字中插入 m – 1个加号所能形成的最小值，加上第 i + 1到第 n个数字所组成的数的值（i从1开始算）。</a:t>
            </a:r>
            <a:endParaRPr lang="zh-CN" altLang="en-US" sz="2400" b="1"/>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221651"/>
            <a:ext cx="8640960" cy="2738120"/>
          </a:xfrm>
          <a:prstGeom prst="rect">
            <a:avLst/>
          </a:prstGeom>
        </p:spPr>
        <p:txBody>
          <a:bodyPr wrap="square">
            <a:spAutoFit/>
          </a:bodyPr>
          <a:lstStyle/>
          <a:p>
            <a:r>
              <a:rPr lang="en-US" altLang="zh-CN" sz="2800" b="1" dirty="0" smtClean="0">
                <a:solidFill>
                  <a:srgbClr val="CC0099"/>
                </a:solidFill>
                <a:latin typeface="+mn-ea"/>
                <a:ea typeface="+mn-ea"/>
              </a:rPr>
              <a:t>【</a:t>
            </a:r>
            <a:r>
              <a:rPr lang="zh-CN" altLang="en-US" sz="2800" b="1" dirty="0">
                <a:solidFill>
                  <a:srgbClr val="CC0099"/>
                </a:solidFill>
                <a:latin typeface="+mn-ea"/>
                <a:ea typeface="+mn-ea"/>
              </a:rPr>
              <a:t>问题描述</a:t>
            </a:r>
            <a:r>
              <a:rPr lang="en-US" altLang="zh-CN" sz="2800" b="1" dirty="0">
                <a:solidFill>
                  <a:srgbClr val="CC0099"/>
                </a:solidFill>
                <a:latin typeface="+mn-ea"/>
                <a:ea typeface="+mn-ea"/>
              </a:rPr>
              <a:t>】</a:t>
            </a:r>
            <a:endParaRPr lang="en-US" altLang="zh-CN" sz="2800" b="1" dirty="0">
              <a:solidFill>
                <a:srgbClr val="CC0099"/>
              </a:solidFill>
              <a:latin typeface="+mn-ea"/>
              <a:ea typeface="+mn-ea"/>
            </a:endParaRPr>
          </a:p>
          <a:p>
            <a:r>
              <a:rPr lang="zh-CN" altLang="en-US" sz="2400" b="1" dirty="0" smtClean="0">
                <a:latin typeface="+mn-ea"/>
                <a:ea typeface="+mn-ea"/>
              </a:rPr>
              <a:t>用</a:t>
            </a:r>
            <a:r>
              <a:rPr lang="zh-CN" altLang="en-US" sz="2400" b="1" dirty="0">
                <a:latin typeface="+mn-ea"/>
                <a:ea typeface="+mn-ea"/>
              </a:rPr>
              <a:t>给定的几种钱币凑成某个钱数，一般而言有多种方式。</a:t>
            </a:r>
            <a:endParaRPr lang="zh-CN" altLang="en-US" sz="2400" b="1" dirty="0">
              <a:latin typeface="+mn-ea"/>
              <a:ea typeface="+mn-ea"/>
            </a:endParaRPr>
          </a:p>
          <a:p>
            <a:r>
              <a:rPr lang="zh-CN" altLang="en-US" sz="2400" b="1" dirty="0">
                <a:latin typeface="+mn-ea"/>
                <a:ea typeface="+mn-ea"/>
              </a:rPr>
              <a:t>例如：给定了</a:t>
            </a:r>
            <a:r>
              <a:rPr lang="en-US" altLang="zh-CN" sz="2400" b="1" dirty="0">
                <a:latin typeface="+mn-ea"/>
                <a:ea typeface="+mn-ea"/>
              </a:rPr>
              <a:t>6</a:t>
            </a:r>
            <a:r>
              <a:rPr lang="zh-CN" altLang="en-US" sz="2400" b="1" dirty="0">
                <a:latin typeface="+mn-ea"/>
                <a:ea typeface="+mn-ea"/>
              </a:rPr>
              <a:t>种钱币面值为</a:t>
            </a:r>
            <a:r>
              <a:rPr lang="en-US" altLang="zh-CN" sz="2400" b="1" dirty="0">
                <a:latin typeface="+mn-ea"/>
                <a:ea typeface="+mn-ea"/>
              </a:rPr>
              <a:t>2</a:t>
            </a:r>
            <a:r>
              <a:rPr lang="zh-CN" altLang="en-US" sz="2400" b="1" dirty="0">
                <a:latin typeface="+mn-ea"/>
                <a:ea typeface="+mn-ea"/>
              </a:rPr>
              <a:t>、</a:t>
            </a:r>
            <a:r>
              <a:rPr lang="en-US" altLang="zh-CN" sz="2400" b="1" dirty="0">
                <a:latin typeface="+mn-ea"/>
                <a:ea typeface="+mn-ea"/>
              </a:rPr>
              <a:t>5</a:t>
            </a:r>
            <a:r>
              <a:rPr lang="zh-CN" altLang="en-US" sz="2400" b="1" dirty="0">
                <a:latin typeface="+mn-ea"/>
                <a:ea typeface="+mn-ea"/>
              </a:rPr>
              <a:t>、</a:t>
            </a:r>
            <a:r>
              <a:rPr lang="en-US" altLang="zh-CN" sz="2400" b="1" dirty="0">
                <a:latin typeface="+mn-ea"/>
                <a:ea typeface="+mn-ea"/>
              </a:rPr>
              <a:t>10</a:t>
            </a:r>
            <a:r>
              <a:rPr lang="zh-CN" altLang="en-US" sz="2400" b="1" dirty="0">
                <a:latin typeface="+mn-ea"/>
                <a:ea typeface="+mn-ea"/>
              </a:rPr>
              <a:t>、</a:t>
            </a:r>
            <a:r>
              <a:rPr lang="en-US" altLang="zh-CN" sz="2400" b="1" dirty="0">
                <a:latin typeface="+mn-ea"/>
                <a:ea typeface="+mn-ea"/>
              </a:rPr>
              <a:t>20</a:t>
            </a:r>
            <a:r>
              <a:rPr lang="zh-CN" altLang="en-US" sz="2400" b="1" dirty="0">
                <a:latin typeface="+mn-ea"/>
                <a:ea typeface="+mn-ea"/>
              </a:rPr>
              <a:t>、</a:t>
            </a:r>
            <a:r>
              <a:rPr lang="en-US" altLang="zh-CN" sz="2400" b="1" dirty="0">
                <a:latin typeface="+mn-ea"/>
                <a:ea typeface="+mn-ea"/>
              </a:rPr>
              <a:t>50</a:t>
            </a:r>
            <a:r>
              <a:rPr lang="zh-CN" altLang="en-US" sz="2400" b="1" dirty="0">
                <a:latin typeface="+mn-ea"/>
                <a:ea typeface="+mn-ea"/>
              </a:rPr>
              <a:t>、</a:t>
            </a:r>
            <a:r>
              <a:rPr lang="en-US" altLang="zh-CN" sz="2400" b="1" dirty="0">
                <a:latin typeface="+mn-ea"/>
                <a:ea typeface="+mn-ea"/>
              </a:rPr>
              <a:t>100</a:t>
            </a:r>
            <a:r>
              <a:rPr lang="zh-CN" altLang="en-US" sz="2400" b="1" dirty="0">
                <a:latin typeface="+mn-ea"/>
                <a:ea typeface="+mn-ea"/>
              </a:rPr>
              <a:t>，用来凑  </a:t>
            </a:r>
            <a:r>
              <a:rPr lang="en-US" altLang="zh-CN" sz="2400" b="1" dirty="0">
                <a:latin typeface="+mn-ea"/>
                <a:ea typeface="+mn-ea"/>
              </a:rPr>
              <a:t>15</a:t>
            </a:r>
            <a:r>
              <a:rPr lang="zh-CN" altLang="en-US" sz="2400" b="1" dirty="0">
                <a:latin typeface="+mn-ea"/>
                <a:ea typeface="+mn-ea"/>
              </a:rPr>
              <a:t>元，可以用</a:t>
            </a:r>
            <a:r>
              <a:rPr lang="en-US" altLang="zh-CN" sz="2400" b="1" dirty="0">
                <a:latin typeface="+mn-ea"/>
                <a:ea typeface="+mn-ea"/>
              </a:rPr>
              <a:t>5</a:t>
            </a:r>
            <a:r>
              <a:rPr lang="zh-CN" altLang="en-US" sz="2400" b="1" dirty="0">
                <a:latin typeface="+mn-ea"/>
                <a:ea typeface="+mn-ea"/>
              </a:rPr>
              <a:t>个</a:t>
            </a:r>
            <a:r>
              <a:rPr lang="en-US" altLang="zh-CN" sz="2400" b="1" dirty="0">
                <a:latin typeface="+mn-ea"/>
                <a:ea typeface="+mn-ea"/>
              </a:rPr>
              <a:t>2</a:t>
            </a:r>
            <a:r>
              <a:rPr lang="zh-CN" altLang="en-US" sz="2400" b="1" dirty="0">
                <a:latin typeface="+mn-ea"/>
                <a:ea typeface="+mn-ea"/>
              </a:rPr>
              <a:t>元、</a:t>
            </a:r>
            <a:r>
              <a:rPr lang="en-US" altLang="zh-CN" sz="2400" b="1" dirty="0">
                <a:latin typeface="+mn-ea"/>
                <a:ea typeface="+mn-ea"/>
              </a:rPr>
              <a:t>1</a:t>
            </a:r>
            <a:r>
              <a:rPr lang="zh-CN" altLang="en-US" sz="2400" b="1" dirty="0">
                <a:latin typeface="+mn-ea"/>
                <a:ea typeface="+mn-ea"/>
              </a:rPr>
              <a:t>个</a:t>
            </a:r>
            <a:r>
              <a:rPr lang="en-US" altLang="zh-CN" sz="2400" b="1" dirty="0">
                <a:latin typeface="+mn-ea"/>
                <a:ea typeface="+mn-ea"/>
              </a:rPr>
              <a:t>5</a:t>
            </a:r>
            <a:r>
              <a:rPr lang="zh-CN" altLang="en-US" sz="2400" b="1" dirty="0">
                <a:latin typeface="+mn-ea"/>
                <a:ea typeface="+mn-ea"/>
              </a:rPr>
              <a:t>元，或者</a:t>
            </a:r>
            <a:r>
              <a:rPr lang="en-US" altLang="zh-CN" sz="2400" b="1" dirty="0">
                <a:latin typeface="+mn-ea"/>
                <a:ea typeface="+mn-ea"/>
              </a:rPr>
              <a:t>3</a:t>
            </a:r>
            <a:r>
              <a:rPr lang="zh-CN" altLang="en-US" sz="2400" b="1" dirty="0">
                <a:latin typeface="+mn-ea"/>
                <a:ea typeface="+mn-ea"/>
              </a:rPr>
              <a:t>个</a:t>
            </a:r>
            <a:r>
              <a:rPr lang="en-US" altLang="zh-CN" sz="2400" b="1" dirty="0">
                <a:latin typeface="+mn-ea"/>
                <a:ea typeface="+mn-ea"/>
              </a:rPr>
              <a:t>5</a:t>
            </a:r>
            <a:r>
              <a:rPr lang="zh-CN" altLang="en-US" sz="2400" b="1" dirty="0">
                <a:latin typeface="+mn-ea"/>
                <a:ea typeface="+mn-ea"/>
              </a:rPr>
              <a:t>元，或者</a:t>
            </a:r>
            <a:r>
              <a:rPr lang="en-US" altLang="zh-CN" sz="2400" b="1" dirty="0">
                <a:latin typeface="+mn-ea"/>
                <a:ea typeface="+mn-ea"/>
              </a:rPr>
              <a:t>1</a:t>
            </a:r>
            <a:r>
              <a:rPr lang="zh-CN" altLang="en-US" sz="2400" b="1" dirty="0">
                <a:latin typeface="+mn-ea"/>
                <a:ea typeface="+mn-ea"/>
              </a:rPr>
              <a:t>个</a:t>
            </a:r>
            <a:r>
              <a:rPr lang="en-US" altLang="zh-CN" sz="2400" b="1" dirty="0">
                <a:latin typeface="+mn-ea"/>
                <a:ea typeface="+mn-ea"/>
              </a:rPr>
              <a:t>5</a:t>
            </a:r>
            <a:r>
              <a:rPr lang="zh-CN" altLang="en-US" sz="2400" b="1" dirty="0">
                <a:latin typeface="+mn-ea"/>
                <a:ea typeface="+mn-ea"/>
              </a:rPr>
              <a:t>元、</a:t>
            </a:r>
            <a:r>
              <a:rPr lang="en-US" altLang="zh-CN" sz="2400" b="1" dirty="0">
                <a:latin typeface="+mn-ea"/>
                <a:ea typeface="+mn-ea"/>
              </a:rPr>
              <a:t>1</a:t>
            </a:r>
            <a:r>
              <a:rPr lang="zh-CN" altLang="en-US" sz="2400" b="1" dirty="0">
                <a:latin typeface="+mn-ea"/>
                <a:ea typeface="+mn-ea"/>
              </a:rPr>
              <a:t>个</a:t>
            </a:r>
            <a:r>
              <a:rPr lang="en-US" altLang="zh-CN" sz="2400" b="1" dirty="0">
                <a:latin typeface="+mn-ea"/>
                <a:ea typeface="+mn-ea"/>
              </a:rPr>
              <a:t>10</a:t>
            </a:r>
            <a:r>
              <a:rPr lang="zh-CN" altLang="en-US" sz="2400" b="1" dirty="0">
                <a:latin typeface="+mn-ea"/>
                <a:ea typeface="+mn-ea"/>
              </a:rPr>
              <a:t>元，等等。显然，最少需要</a:t>
            </a:r>
            <a:r>
              <a:rPr lang="en-US" altLang="zh-CN" sz="2400" b="1" dirty="0">
                <a:latin typeface="+mn-ea"/>
                <a:ea typeface="+mn-ea"/>
              </a:rPr>
              <a:t>2</a:t>
            </a:r>
            <a:r>
              <a:rPr lang="zh-CN" altLang="en-US" sz="2400" b="1" dirty="0">
                <a:latin typeface="+mn-ea"/>
                <a:ea typeface="+mn-ea"/>
              </a:rPr>
              <a:t>个钱币才能凑成</a:t>
            </a:r>
            <a:r>
              <a:rPr lang="en-US" altLang="zh-CN" sz="2400" b="1" dirty="0">
                <a:latin typeface="+mn-ea"/>
                <a:ea typeface="+mn-ea"/>
              </a:rPr>
              <a:t>15</a:t>
            </a:r>
            <a:r>
              <a:rPr lang="zh-CN" altLang="en-US" sz="2400" b="1" dirty="0">
                <a:latin typeface="+mn-ea"/>
                <a:ea typeface="+mn-ea"/>
              </a:rPr>
              <a:t>元。</a:t>
            </a:r>
            <a:endParaRPr lang="zh-CN" altLang="en-US" sz="2400" b="1" dirty="0">
              <a:latin typeface="+mn-ea"/>
              <a:ea typeface="+mn-ea"/>
            </a:endParaRPr>
          </a:p>
          <a:p>
            <a:r>
              <a:rPr lang="zh-CN" altLang="en-US" sz="2400" b="1" dirty="0" smtClean="0">
                <a:latin typeface="+mn-ea"/>
                <a:ea typeface="+mn-ea"/>
              </a:rPr>
              <a:t>任务是：给定</a:t>
            </a:r>
            <a:r>
              <a:rPr lang="zh-CN" altLang="en-US" sz="2400" b="1" dirty="0">
                <a:latin typeface="+mn-ea"/>
                <a:ea typeface="+mn-ea"/>
              </a:rPr>
              <a:t>若干个互不相同的钱币面值，编程计算，最少需要多少个钱币才能凑成某个给出的钱数。</a:t>
            </a:r>
            <a:endParaRPr lang="zh-CN" altLang="en-US" sz="2400" b="1" dirty="0">
              <a:latin typeface="+mn-ea"/>
              <a:ea typeface="+mn-ea"/>
            </a:endParaRPr>
          </a:p>
        </p:txBody>
      </p:sp>
      <p:sp>
        <p:nvSpPr>
          <p:cNvPr id="4" name="文本框 3"/>
          <p:cNvSpPr txBox="1"/>
          <p:nvPr/>
        </p:nvSpPr>
        <p:spPr>
          <a:xfrm>
            <a:off x="1108075" y="170180"/>
            <a:ext cx="7330440" cy="706755"/>
          </a:xfrm>
          <a:prstGeom prst="rect">
            <a:avLst/>
          </a:prstGeom>
          <a:noFill/>
        </p:spPr>
        <p:txBody>
          <a:bodyPr wrap="none" rtlCol="0" anchor="t">
            <a:spAutoFit/>
          </a:bodyPr>
          <a:p>
            <a:r>
              <a:rPr lang="zh-CN" altLang="en-US" sz="4000" b="1" dirty="0" smtClean="0">
                <a:solidFill>
                  <a:schemeClr val="bg1"/>
                </a:solidFill>
                <a:latin typeface="黑体" panose="02010609060101010101" pitchFamily="49" charset="-122"/>
                <a:ea typeface="黑体" panose="02010609060101010101" pitchFamily="49" charset="-122"/>
                <a:sym typeface="+mn-ea"/>
              </a:rPr>
              <a:t>最少</a:t>
            </a:r>
            <a:r>
              <a:rPr lang="zh-CN" altLang="en-US" sz="4000" b="1" dirty="0">
                <a:solidFill>
                  <a:schemeClr val="bg1"/>
                </a:solidFill>
                <a:latin typeface="黑体" panose="02010609060101010101" pitchFamily="49" charset="-122"/>
                <a:ea typeface="黑体" panose="02010609060101010101" pitchFamily="49" charset="-122"/>
                <a:sym typeface="+mn-ea"/>
              </a:rPr>
              <a:t>钱币</a:t>
            </a:r>
            <a:r>
              <a:rPr lang="zh-CN" altLang="en-US" sz="4000" b="1" dirty="0" smtClean="0">
                <a:solidFill>
                  <a:schemeClr val="bg1"/>
                </a:solidFill>
                <a:latin typeface="黑体" panose="02010609060101010101" pitchFamily="49" charset="-122"/>
                <a:ea typeface="黑体" panose="02010609060101010101" pitchFamily="49" charset="-122"/>
                <a:sym typeface="+mn-ea"/>
              </a:rPr>
              <a:t>数问题（找零钱问题）</a:t>
            </a:r>
            <a:endParaRPr lang="en-US" altLang="zh-CN" sz="40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9920"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4689475" y="1196975"/>
            <a:ext cx="4130040" cy="2205990"/>
            <a:chOff x="7385" y="1885"/>
            <a:chExt cx="6504" cy="4039"/>
          </a:xfrm>
        </p:grpSpPr>
        <p:grpSp>
          <p:nvGrpSpPr>
            <p:cNvPr id="34820" name="Group 4"/>
            <p:cNvGrpSpPr/>
            <p:nvPr/>
          </p:nvGrpSpPr>
          <p:grpSpPr bwMode="auto">
            <a:xfrm>
              <a:off x="7910" y="1885"/>
              <a:ext cx="5443" cy="3968"/>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7385" y="2383"/>
              <a:ext cx="5415" cy="3517"/>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8475" y="2408"/>
              <a:ext cx="5415" cy="3517"/>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文本框 3"/>
          <p:cNvSpPr txBox="1"/>
          <p:nvPr/>
        </p:nvSpPr>
        <p:spPr>
          <a:xfrm>
            <a:off x="231775" y="1304290"/>
            <a:ext cx="4523740" cy="829945"/>
          </a:xfrm>
          <a:prstGeom prst="rect">
            <a:avLst/>
          </a:prstGeom>
          <a:noFill/>
        </p:spPr>
        <p:txBody>
          <a:bodyPr wrap="square" rtlCol="0">
            <a:spAutoFit/>
          </a:bodyPr>
          <a:p>
            <a:pPr algn="l">
              <a:defRPr/>
            </a:pPr>
            <a:r>
              <a:rPr lang="zh-CN" altLang="en-US" sz="2400" b="1" dirty="0">
                <a:latin typeface="+mn-ea"/>
                <a:ea typeface="+mn-ea"/>
                <a:sym typeface="+mn-ea"/>
              </a:rPr>
              <a:t>递推型动态规划的求解需要从底层开始进行决策</a:t>
            </a:r>
            <a:endParaRPr lang="en-US" altLang="zh-CN" sz="2400" b="1" dirty="0">
              <a:solidFill>
                <a:srgbClr val="CC0099"/>
              </a:solidFill>
              <a:latin typeface="+mn-ea"/>
              <a:ea typeface="+mn-ea"/>
            </a:endParaRPr>
          </a:p>
        </p:txBody>
      </p:sp>
      <p:graphicFrame>
        <p:nvGraphicFramePr>
          <p:cNvPr id="2" name="表格 1"/>
          <p:cNvGraphicFramePr/>
          <p:nvPr/>
        </p:nvGraphicFramePr>
        <p:xfrm>
          <a:off x="151130" y="3552190"/>
          <a:ext cx="8819515" cy="640080"/>
        </p:xfrm>
        <a:graphic>
          <a:graphicData uri="http://schemas.openxmlformats.org/drawingml/2006/table">
            <a:tbl>
              <a:tblPr firstRow="1" bandRow="1">
                <a:tableStyleId>{5940675A-B579-460E-94D1-54222C63F5DA}</a:tableStyleId>
              </a:tblPr>
              <a:tblGrid>
                <a:gridCol w="909320"/>
                <a:gridCol w="1809115"/>
                <a:gridCol w="1743075"/>
                <a:gridCol w="1703705"/>
                <a:gridCol w="1570355"/>
                <a:gridCol w="1083945"/>
              </a:tblGrid>
              <a:tr h="640080">
                <a:tc>
                  <a:txBody>
                    <a:bodyPr/>
                    <a:p>
                      <a:pPr>
                        <a:buNone/>
                      </a:pPr>
                      <a:r>
                        <a:rPr lang="zh-CN" altLang="en-US" sz="1800">
                          <a:sym typeface="+mn-ea"/>
                        </a:rPr>
                        <a:t>第</a:t>
                      </a:r>
                      <a:r>
                        <a:rPr lang="en-US" altLang="zh-CN" sz="1800">
                          <a:sym typeface="+mn-ea"/>
                        </a:rPr>
                        <a:t>1</a:t>
                      </a:r>
                      <a:r>
                        <a:rPr lang="zh-CN" altLang="en-US" sz="1800">
                          <a:sym typeface="+mn-ea"/>
                        </a:rPr>
                        <a:t>层的决策</a:t>
                      </a:r>
                      <a:endParaRPr lang="zh-CN" altLang="en-US"/>
                    </a:p>
                  </a:txBody>
                  <a:tcPr/>
                </a:tc>
                <a:tc>
                  <a:txBody>
                    <a:bodyPr/>
                    <a:p>
                      <a:pPr>
                        <a:buNone/>
                      </a:pPr>
                      <a:r>
                        <a:rPr lang="en-US" altLang="zh-CN"/>
                        <a:t>8+max{49,52</a:t>
                      </a:r>
                      <a:r>
                        <a:rPr lang="en-US" altLang="zh-CN" sz="1800">
                          <a:sym typeface="+mn-ea"/>
                        </a:rPr>
                        <a:t>}</a:t>
                      </a:r>
                      <a:endParaRPr lang="en-US" altLang="zh-CN" sz="1800">
                        <a:sym typeface="+mn-ea"/>
                      </a:endParaRPr>
                    </a:p>
                    <a:p>
                      <a:pPr>
                        <a:buNone/>
                      </a:pPr>
                      <a:r>
                        <a:rPr lang="en-US" altLang="zh-CN"/>
                        <a:t>=60</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graphicFrame>
        <p:nvGraphicFramePr>
          <p:cNvPr id="3" name="表格 2"/>
          <p:cNvGraphicFramePr/>
          <p:nvPr/>
        </p:nvGraphicFramePr>
        <p:xfrm>
          <a:off x="151130" y="6196965"/>
          <a:ext cx="8819515" cy="392430"/>
        </p:xfrm>
        <a:graphic>
          <a:graphicData uri="http://schemas.openxmlformats.org/drawingml/2006/table">
            <a:tbl>
              <a:tblPr firstRow="1" bandRow="1">
                <a:tableStyleId>{5940675A-B579-460E-94D1-54222C63F5DA}</a:tableStyleId>
              </a:tblPr>
              <a:tblGrid>
                <a:gridCol w="909320"/>
                <a:gridCol w="1809115"/>
                <a:gridCol w="1743075"/>
                <a:gridCol w="1703705"/>
                <a:gridCol w="1570355"/>
                <a:gridCol w="1083945"/>
              </a:tblGrid>
              <a:tr h="392430">
                <a:tc>
                  <a:txBody>
                    <a:bodyPr/>
                    <a:p>
                      <a:pPr>
                        <a:buNone/>
                      </a:pPr>
                      <a:r>
                        <a:rPr lang="zh-CN" altLang="en-US"/>
                        <a:t>初始化</a:t>
                      </a:r>
                      <a:endParaRPr lang="zh-CN" altLang="en-US"/>
                    </a:p>
                  </a:txBody>
                  <a:tcPr/>
                </a:tc>
                <a:tc>
                  <a:txBody>
                    <a:bodyPr/>
                    <a:p>
                      <a:pPr>
                        <a:buNone/>
                      </a:pPr>
                      <a:r>
                        <a:rPr lang="en-US" altLang="zh-CN"/>
                        <a:t>16</a:t>
                      </a:r>
                      <a:endParaRPr lang="en-US" altLang="zh-CN"/>
                    </a:p>
                  </a:txBody>
                  <a:tcPr/>
                </a:tc>
                <a:tc>
                  <a:txBody>
                    <a:bodyPr/>
                    <a:p>
                      <a:pPr>
                        <a:buNone/>
                      </a:pPr>
                      <a:r>
                        <a:rPr lang="en-US" altLang="zh-CN"/>
                        <a:t>4</a:t>
                      </a:r>
                      <a:endParaRPr lang="en-US" altLang="zh-CN"/>
                    </a:p>
                  </a:txBody>
                  <a:tcPr/>
                </a:tc>
                <a:tc>
                  <a:txBody>
                    <a:bodyPr/>
                    <a:p>
                      <a:pPr>
                        <a:buNone/>
                      </a:pPr>
                      <a:r>
                        <a:rPr lang="en-US" altLang="zh-CN"/>
                        <a:t>18</a:t>
                      </a:r>
                      <a:endParaRPr lang="en-US" altLang="zh-CN"/>
                    </a:p>
                  </a:txBody>
                  <a:tcPr/>
                </a:tc>
                <a:tc>
                  <a:txBody>
                    <a:bodyPr/>
                    <a:p>
                      <a:pPr>
                        <a:buNone/>
                      </a:pPr>
                      <a:r>
                        <a:rPr lang="en-US" altLang="zh-CN"/>
                        <a:t>10</a:t>
                      </a:r>
                      <a:endParaRPr lang="en-US" altLang="zh-CN"/>
                    </a:p>
                  </a:txBody>
                  <a:tcPr/>
                </a:tc>
                <a:tc>
                  <a:txBody>
                    <a:bodyPr/>
                    <a:p>
                      <a:pPr>
                        <a:buNone/>
                      </a:pPr>
                      <a:r>
                        <a:rPr lang="en-US" altLang="zh-CN"/>
                        <a:t>9</a:t>
                      </a:r>
                      <a:endParaRPr lang="en-US" altLang="zh-CN"/>
                    </a:p>
                  </a:txBody>
                  <a:tcPr/>
                </a:tc>
              </a:tr>
            </a:tbl>
          </a:graphicData>
        </a:graphic>
      </p:graphicFrame>
      <p:graphicFrame>
        <p:nvGraphicFramePr>
          <p:cNvPr id="5" name="表格 4"/>
          <p:cNvGraphicFramePr/>
          <p:nvPr/>
        </p:nvGraphicFramePr>
        <p:xfrm>
          <a:off x="151130" y="5534660"/>
          <a:ext cx="8819515" cy="640080"/>
        </p:xfrm>
        <a:graphic>
          <a:graphicData uri="http://schemas.openxmlformats.org/drawingml/2006/table">
            <a:tbl>
              <a:tblPr firstRow="1" bandRow="1">
                <a:tableStyleId>{5940675A-B579-460E-94D1-54222C63F5DA}</a:tableStyleId>
              </a:tblPr>
              <a:tblGrid>
                <a:gridCol w="909320"/>
                <a:gridCol w="1809115"/>
                <a:gridCol w="1743075"/>
                <a:gridCol w="1703705"/>
                <a:gridCol w="1570355"/>
                <a:gridCol w="1083945"/>
              </a:tblGrid>
              <a:tr h="640080">
                <a:tc>
                  <a:txBody>
                    <a:bodyPr/>
                    <a:p>
                      <a:pPr>
                        <a:buNone/>
                      </a:pPr>
                      <a:r>
                        <a:rPr lang="zh-CN" altLang="en-US"/>
                        <a:t>第</a:t>
                      </a:r>
                      <a:r>
                        <a:rPr lang="en-US" altLang="zh-CN"/>
                        <a:t>4</a:t>
                      </a:r>
                      <a:r>
                        <a:rPr lang="zh-CN" altLang="en-US"/>
                        <a:t>层的决策</a:t>
                      </a:r>
                      <a:endParaRPr lang="zh-CN" altLang="en-US"/>
                    </a:p>
                  </a:txBody>
                  <a:tcPr/>
                </a:tc>
                <a:tc>
                  <a:txBody>
                    <a:bodyPr/>
                    <a:p>
                      <a:pPr>
                        <a:buNone/>
                      </a:pPr>
                      <a:r>
                        <a:rPr lang="en-US" altLang="zh-CN"/>
                        <a:t>8+max{16,4}</a:t>
                      </a:r>
                      <a:endParaRPr lang="en-US" altLang="zh-CN"/>
                    </a:p>
                    <a:p>
                      <a:pPr>
                        <a:buNone/>
                      </a:pPr>
                      <a:r>
                        <a:rPr lang="en-US" altLang="zh-CN"/>
                        <a:t>=24</a:t>
                      </a:r>
                      <a:endParaRPr lang="en-US" altLang="zh-CN"/>
                    </a:p>
                  </a:txBody>
                  <a:tcPr/>
                </a:tc>
                <a:tc>
                  <a:txBody>
                    <a:bodyPr/>
                    <a:p>
                      <a:pPr>
                        <a:buNone/>
                      </a:pPr>
                      <a:r>
                        <a:rPr lang="en-US" altLang="zh-CN"/>
                        <a:t>10+max{4,18}</a:t>
                      </a:r>
                      <a:endParaRPr lang="en-US" altLang="zh-CN"/>
                    </a:p>
                    <a:p>
                      <a:pPr>
                        <a:buNone/>
                      </a:pPr>
                      <a:r>
                        <a:rPr lang="en-US" altLang="zh-CN"/>
                        <a:t>=28</a:t>
                      </a:r>
                      <a:endParaRPr lang="en-US" altLang="zh-CN"/>
                    </a:p>
                  </a:txBody>
                  <a:tcPr/>
                </a:tc>
                <a:tc>
                  <a:txBody>
                    <a:bodyPr/>
                    <a:p>
                      <a:pPr>
                        <a:buNone/>
                      </a:pPr>
                      <a:r>
                        <a:rPr lang="en-US" altLang="zh-CN"/>
                        <a:t>5+max{18,10}</a:t>
                      </a:r>
                      <a:endParaRPr lang="en-US" altLang="zh-CN"/>
                    </a:p>
                    <a:p>
                      <a:pPr>
                        <a:buNone/>
                      </a:pPr>
                      <a:r>
                        <a:rPr lang="en-US" altLang="zh-CN"/>
                        <a:t>=23</a:t>
                      </a:r>
                      <a:endParaRPr lang="en-US" altLang="zh-CN"/>
                    </a:p>
                  </a:txBody>
                  <a:tcPr/>
                </a:tc>
                <a:tc>
                  <a:txBody>
                    <a:bodyPr/>
                    <a:p>
                      <a:pPr>
                        <a:buNone/>
                      </a:pPr>
                      <a:r>
                        <a:rPr lang="en-US" altLang="zh-CN"/>
                        <a:t>12+max{10,9}=22</a:t>
                      </a:r>
                      <a:endParaRPr lang="en-US" altLang="zh-CN"/>
                    </a:p>
                  </a:txBody>
                  <a:tcPr/>
                </a:tc>
                <a:tc>
                  <a:txBody>
                    <a:bodyPr/>
                    <a:p>
                      <a:pPr>
                        <a:buNone/>
                      </a:pPr>
                      <a:endParaRPr lang="zh-CN" altLang="en-US"/>
                    </a:p>
                  </a:txBody>
                  <a:tcPr/>
                </a:tc>
              </a:tr>
            </a:tbl>
          </a:graphicData>
        </a:graphic>
      </p:graphicFrame>
      <p:graphicFrame>
        <p:nvGraphicFramePr>
          <p:cNvPr id="6" name="表格 5"/>
          <p:cNvGraphicFramePr/>
          <p:nvPr/>
        </p:nvGraphicFramePr>
        <p:xfrm>
          <a:off x="151130" y="4872355"/>
          <a:ext cx="8819515" cy="640080"/>
        </p:xfrm>
        <a:graphic>
          <a:graphicData uri="http://schemas.openxmlformats.org/drawingml/2006/table">
            <a:tbl>
              <a:tblPr firstRow="1" bandRow="1">
                <a:tableStyleId>{5940675A-B579-460E-94D1-54222C63F5DA}</a:tableStyleId>
              </a:tblPr>
              <a:tblGrid>
                <a:gridCol w="909320"/>
                <a:gridCol w="1809115"/>
                <a:gridCol w="1743075"/>
                <a:gridCol w="1703705"/>
                <a:gridCol w="1570355"/>
                <a:gridCol w="1083945"/>
              </a:tblGrid>
              <a:tr h="640080">
                <a:tc>
                  <a:txBody>
                    <a:bodyPr/>
                    <a:p>
                      <a:pPr>
                        <a:buNone/>
                      </a:pPr>
                      <a:r>
                        <a:rPr lang="zh-CN" altLang="en-US" sz="1800">
                          <a:sym typeface="+mn-ea"/>
                        </a:rPr>
                        <a:t>第</a:t>
                      </a:r>
                      <a:r>
                        <a:rPr lang="en-US" altLang="zh-CN" sz="1800">
                          <a:sym typeface="+mn-ea"/>
                        </a:rPr>
                        <a:t>3</a:t>
                      </a:r>
                      <a:r>
                        <a:rPr lang="zh-CN" altLang="en-US" sz="1800">
                          <a:sym typeface="+mn-ea"/>
                        </a:rPr>
                        <a:t>层的决策</a:t>
                      </a:r>
                      <a:endParaRPr lang="zh-CN" altLang="en-US"/>
                    </a:p>
                  </a:txBody>
                  <a:tcPr/>
                </a:tc>
                <a:tc>
                  <a:txBody>
                    <a:bodyPr/>
                    <a:p>
                      <a:pPr>
                        <a:buNone/>
                      </a:pPr>
                      <a:r>
                        <a:rPr lang="en-US" altLang="zh-CN"/>
                        <a:t>3+max{24,28}</a:t>
                      </a:r>
                      <a:endParaRPr lang="en-US" altLang="zh-CN"/>
                    </a:p>
                    <a:p>
                      <a:pPr>
                        <a:buNone/>
                      </a:pPr>
                      <a:r>
                        <a:rPr lang="en-US" altLang="zh-CN"/>
                        <a:t>=31</a:t>
                      </a:r>
                      <a:endParaRPr lang="en-US" altLang="zh-CN"/>
                    </a:p>
                  </a:txBody>
                  <a:tcPr/>
                </a:tc>
                <a:tc>
                  <a:txBody>
                    <a:bodyPr/>
                    <a:p>
                      <a:pPr>
                        <a:buNone/>
                      </a:pPr>
                      <a:r>
                        <a:rPr lang="en-US" altLang="zh-CN"/>
                        <a:t>9+max{28,23}</a:t>
                      </a:r>
                      <a:endParaRPr lang="en-US" altLang="zh-CN"/>
                    </a:p>
                    <a:p>
                      <a:pPr>
                        <a:buNone/>
                      </a:pPr>
                      <a:r>
                        <a:rPr lang="en-US" altLang="zh-CN"/>
                        <a:t>=37</a:t>
                      </a:r>
                      <a:endParaRPr lang="en-US" altLang="zh-CN"/>
                    </a:p>
                  </a:txBody>
                  <a:tcPr/>
                </a:tc>
                <a:tc>
                  <a:txBody>
                    <a:bodyPr/>
                    <a:p>
                      <a:pPr>
                        <a:buNone/>
                      </a:pPr>
                      <a:r>
                        <a:rPr lang="en-US" altLang="zh-CN"/>
                        <a:t>6+max{23,22}</a:t>
                      </a:r>
                      <a:endParaRPr lang="en-US" altLang="zh-CN"/>
                    </a:p>
                    <a:p>
                      <a:pPr>
                        <a:buNone/>
                      </a:pPr>
                      <a:r>
                        <a:rPr lang="en-US" altLang="zh-CN"/>
                        <a:t>=29</a:t>
                      </a:r>
                      <a:endParaRPr lang="en-US" altLang="zh-CN"/>
                    </a:p>
                  </a:txBody>
                  <a:tcPr/>
                </a:tc>
                <a:tc>
                  <a:txBody>
                    <a:bodyPr/>
                    <a:p>
                      <a:pPr>
                        <a:buNone/>
                      </a:pPr>
                      <a:endParaRPr lang="zh-CN" altLang="en-US"/>
                    </a:p>
                  </a:txBody>
                  <a:tcPr/>
                </a:tc>
                <a:tc>
                  <a:txBody>
                    <a:bodyPr/>
                    <a:p>
                      <a:pPr>
                        <a:buNone/>
                      </a:pPr>
                      <a:endParaRPr lang="zh-CN" altLang="en-US"/>
                    </a:p>
                  </a:txBody>
                  <a:tcPr/>
                </a:tc>
              </a:tr>
            </a:tbl>
          </a:graphicData>
        </a:graphic>
      </p:graphicFrame>
      <p:graphicFrame>
        <p:nvGraphicFramePr>
          <p:cNvPr id="7" name="表格 6"/>
          <p:cNvGraphicFramePr/>
          <p:nvPr/>
        </p:nvGraphicFramePr>
        <p:xfrm>
          <a:off x="151130" y="4201160"/>
          <a:ext cx="8819515" cy="669290"/>
        </p:xfrm>
        <a:graphic>
          <a:graphicData uri="http://schemas.openxmlformats.org/drawingml/2006/table">
            <a:tbl>
              <a:tblPr firstRow="1" bandRow="1">
                <a:tableStyleId>{5940675A-B579-460E-94D1-54222C63F5DA}</a:tableStyleId>
              </a:tblPr>
              <a:tblGrid>
                <a:gridCol w="909320"/>
                <a:gridCol w="1809115"/>
                <a:gridCol w="1743075"/>
                <a:gridCol w="1703705"/>
                <a:gridCol w="1570355"/>
                <a:gridCol w="1083945"/>
              </a:tblGrid>
              <a:tr h="669290">
                <a:tc>
                  <a:txBody>
                    <a:bodyPr/>
                    <a:p>
                      <a:pPr>
                        <a:buNone/>
                      </a:pPr>
                      <a:r>
                        <a:rPr lang="zh-CN" altLang="en-US" sz="1800">
                          <a:sym typeface="+mn-ea"/>
                        </a:rPr>
                        <a:t>第</a:t>
                      </a:r>
                      <a:r>
                        <a:rPr lang="en-US" altLang="zh-CN" sz="1800">
                          <a:sym typeface="+mn-ea"/>
                        </a:rPr>
                        <a:t>2</a:t>
                      </a:r>
                      <a:r>
                        <a:rPr lang="zh-CN" altLang="en-US" sz="1800">
                          <a:sym typeface="+mn-ea"/>
                        </a:rPr>
                        <a:t>层的决策</a:t>
                      </a:r>
                      <a:endParaRPr lang="zh-CN" altLang="en-US"/>
                    </a:p>
                  </a:txBody>
                  <a:tcPr/>
                </a:tc>
                <a:tc>
                  <a:txBody>
                    <a:bodyPr/>
                    <a:p>
                      <a:pPr>
                        <a:buNone/>
                      </a:pPr>
                      <a:r>
                        <a:rPr lang="en-US" altLang="zh-CN"/>
                        <a:t>12+max{31,37}</a:t>
                      </a:r>
                      <a:endParaRPr lang="en-US" altLang="zh-CN"/>
                    </a:p>
                    <a:p>
                      <a:pPr>
                        <a:buNone/>
                      </a:pPr>
                      <a:r>
                        <a:rPr lang="en-US" altLang="zh-CN"/>
                        <a:t>=49</a:t>
                      </a:r>
                      <a:endParaRPr lang="en-US" altLang="zh-CN"/>
                    </a:p>
                  </a:txBody>
                  <a:tcPr/>
                </a:tc>
                <a:tc>
                  <a:txBody>
                    <a:bodyPr/>
                    <a:p>
                      <a:pPr>
                        <a:buNone/>
                      </a:pPr>
                      <a:r>
                        <a:rPr lang="en-US" altLang="zh-CN"/>
                        <a:t>15+max{37,29}</a:t>
                      </a:r>
                      <a:endParaRPr lang="en-US" altLang="zh-CN"/>
                    </a:p>
                    <a:p>
                      <a:pPr>
                        <a:buNone/>
                      </a:pPr>
                      <a:r>
                        <a:rPr lang="en-US" altLang="zh-CN"/>
                        <a:t>=52</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5565" y="1074078"/>
            <a:ext cx="8568952" cy="5631180"/>
          </a:xfrm>
          <a:prstGeom prst="rect">
            <a:avLst/>
          </a:prstGeom>
        </p:spPr>
        <p:txBody>
          <a:bodyPr wrap="square">
            <a:spAutoFit/>
          </a:bodyPr>
          <a:lstStyle/>
          <a:p>
            <a:r>
              <a:rPr lang="en-US" altLang="zh-CN" sz="2400" b="1" dirty="0" smtClean="0">
                <a:latin typeface="宋体" panose="02010600030101010101" pitchFamily="2" charset="-122"/>
              </a:rPr>
              <a:t>【</a:t>
            </a:r>
            <a:r>
              <a:rPr lang="zh-CN" altLang="en-US" sz="2400" b="1" dirty="0">
                <a:latin typeface="宋体" panose="02010600030101010101" pitchFamily="2" charset="-122"/>
              </a:rPr>
              <a:t>数据输入</a:t>
            </a:r>
            <a:r>
              <a:rPr lang="en-US" altLang="zh-CN" sz="2400" b="1" dirty="0">
                <a:latin typeface="宋体" panose="02010600030101010101" pitchFamily="2" charset="-122"/>
              </a:rPr>
              <a:t>】</a:t>
            </a:r>
            <a:r>
              <a:rPr lang="zh-CN" altLang="en-US" sz="2400" b="1" dirty="0">
                <a:latin typeface="宋体" panose="02010600030101010101" pitchFamily="2" charset="-122"/>
              </a:rPr>
              <a:t>输入可以有多个测试用例。每个测试用例的第一行是待凑的钱数值</a:t>
            </a:r>
            <a:r>
              <a:rPr lang="en-US" altLang="zh-CN" sz="2400" b="1" dirty="0">
                <a:latin typeface="宋体" panose="02010600030101010101" pitchFamily="2" charset="-122"/>
              </a:rPr>
              <a:t>M</a:t>
            </a:r>
            <a:r>
              <a:rPr lang="zh-CN" altLang="en-US" sz="2400" b="1" dirty="0">
                <a:latin typeface="宋体" panose="02010600030101010101" pitchFamily="2" charset="-122"/>
              </a:rPr>
              <a:t>（</a:t>
            </a:r>
            <a:r>
              <a:rPr lang="en-US" altLang="zh-CN" sz="2400" b="1" dirty="0">
                <a:latin typeface="宋体" panose="02010600030101010101" pitchFamily="2" charset="-122"/>
              </a:rPr>
              <a:t>1 &lt;= </a:t>
            </a:r>
            <a:r>
              <a:rPr lang="en-US" altLang="zh-CN" sz="2400" b="1" dirty="0" smtClean="0">
                <a:latin typeface="宋体" panose="02010600030101010101" pitchFamily="2" charset="-122"/>
              </a:rPr>
              <a:t>M&lt;= </a:t>
            </a:r>
            <a:r>
              <a:rPr lang="en-US" altLang="zh-CN" sz="2400" b="1" dirty="0">
                <a:latin typeface="宋体" panose="02010600030101010101" pitchFamily="2" charset="-122"/>
              </a:rPr>
              <a:t>2000</a:t>
            </a:r>
            <a:r>
              <a:rPr lang="zh-CN" altLang="en-US" sz="2400" b="1" dirty="0">
                <a:latin typeface="宋体" panose="02010600030101010101" pitchFamily="2" charset="-122"/>
              </a:rPr>
              <a:t>，整数），接着的一行中，第一个整数</a:t>
            </a:r>
            <a:r>
              <a:rPr lang="en-US" altLang="zh-CN" sz="2400" b="1" dirty="0">
                <a:latin typeface="宋体" panose="02010600030101010101" pitchFamily="2" charset="-122"/>
              </a:rPr>
              <a:t>K</a:t>
            </a:r>
            <a:r>
              <a:rPr lang="zh-CN" altLang="en-US" sz="2400" b="1" dirty="0">
                <a:latin typeface="宋体" panose="02010600030101010101" pitchFamily="2" charset="-122"/>
              </a:rPr>
              <a:t>（</a:t>
            </a:r>
            <a:r>
              <a:rPr lang="en-US" altLang="zh-CN" sz="2400" b="1" dirty="0">
                <a:latin typeface="宋体" panose="02010600030101010101" pitchFamily="2" charset="-122"/>
              </a:rPr>
              <a:t>1 &lt;= </a:t>
            </a:r>
            <a:r>
              <a:rPr lang="en-US" altLang="zh-CN" sz="2400" b="1" dirty="0" smtClean="0">
                <a:latin typeface="宋体" panose="02010600030101010101" pitchFamily="2" charset="-122"/>
              </a:rPr>
              <a:t>K&lt;= </a:t>
            </a:r>
            <a:r>
              <a:rPr lang="en-US" altLang="zh-CN" sz="2400" b="1" dirty="0">
                <a:latin typeface="宋体" panose="02010600030101010101" pitchFamily="2" charset="-122"/>
              </a:rPr>
              <a:t>10</a:t>
            </a:r>
            <a:r>
              <a:rPr lang="zh-CN" altLang="en-US" sz="2400" b="1" dirty="0">
                <a:latin typeface="宋体" panose="02010600030101010101" pitchFamily="2" charset="-122"/>
              </a:rPr>
              <a:t>）表示币种个数，随后是</a:t>
            </a:r>
            <a:r>
              <a:rPr lang="en-US" altLang="zh-CN" sz="2400" b="1" dirty="0">
                <a:latin typeface="宋体" panose="02010600030101010101" pitchFamily="2" charset="-122"/>
              </a:rPr>
              <a:t>K</a:t>
            </a:r>
            <a:r>
              <a:rPr lang="zh-CN" altLang="en-US" sz="2400" b="1" dirty="0">
                <a:latin typeface="宋体" panose="02010600030101010101" pitchFamily="2" charset="-122"/>
              </a:rPr>
              <a:t>个互不相同的钱币面值</a:t>
            </a:r>
            <a:r>
              <a:rPr lang="en-US" altLang="zh-CN" sz="2400" b="1" dirty="0">
                <a:latin typeface="宋体" panose="02010600030101010101" pitchFamily="2" charset="-122"/>
              </a:rPr>
              <a:t>Ki(1 &lt;= Ki &lt;= 1000)</a:t>
            </a:r>
            <a:r>
              <a:rPr lang="zh-CN" altLang="en-US" sz="2400" b="1" dirty="0">
                <a:latin typeface="宋体" panose="02010600030101010101" pitchFamily="2" charset="-122"/>
              </a:rPr>
              <a:t>。输入</a:t>
            </a:r>
            <a:r>
              <a:rPr lang="en-US" altLang="zh-CN" sz="2400" b="1" dirty="0">
                <a:latin typeface="宋体" panose="02010600030101010101" pitchFamily="2" charset="-122"/>
              </a:rPr>
              <a:t>M=0</a:t>
            </a:r>
            <a:r>
              <a:rPr lang="zh-CN" altLang="en-US" sz="2400" b="1" dirty="0">
                <a:latin typeface="宋体" panose="02010600030101010101" pitchFamily="2" charset="-122"/>
              </a:rPr>
              <a:t>时结束。</a:t>
            </a:r>
            <a:br>
              <a:rPr lang="zh-CN" altLang="en-US" sz="2400" b="1" dirty="0">
                <a:latin typeface="宋体" panose="02010600030101010101" pitchFamily="2" charset="-122"/>
              </a:rPr>
            </a:b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数据</a:t>
            </a:r>
            <a:r>
              <a:rPr lang="zh-CN" altLang="en-US" sz="2400" b="1" dirty="0">
                <a:latin typeface="宋体" panose="02010600030101010101" pitchFamily="2" charset="-122"/>
              </a:rPr>
              <a:t>输出</a:t>
            </a:r>
            <a:r>
              <a:rPr lang="en-US" altLang="zh-CN" sz="2400" b="1" dirty="0">
                <a:latin typeface="宋体" panose="02010600030101010101" pitchFamily="2" charset="-122"/>
              </a:rPr>
              <a:t>】</a:t>
            </a:r>
            <a:r>
              <a:rPr lang="zh-CN" altLang="en-US" sz="2400" b="1" dirty="0">
                <a:latin typeface="宋体" panose="02010600030101010101" pitchFamily="2" charset="-122"/>
              </a:rPr>
              <a:t>每个测试用例输出一行，即凑成钱数值</a:t>
            </a:r>
            <a:r>
              <a:rPr lang="en-US" altLang="zh-CN" sz="2400" b="1" dirty="0">
                <a:latin typeface="宋体" panose="02010600030101010101" pitchFamily="2" charset="-122"/>
              </a:rPr>
              <a:t>M</a:t>
            </a:r>
            <a:r>
              <a:rPr lang="zh-CN" altLang="en-US" sz="2400" b="1" dirty="0">
                <a:latin typeface="宋体" panose="02010600030101010101" pitchFamily="2" charset="-122"/>
              </a:rPr>
              <a:t>最少需要的钱币个数。如果凑钱失败，输出“</a:t>
            </a:r>
            <a:r>
              <a:rPr lang="en-US" altLang="zh-CN" sz="2400" b="1" dirty="0">
                <a:latin typeface="宋体" panose="02010600030101010101" pitchFamily="2" charset="-122"/>
              </a:rPr>
              <a:t>Impossible”</a:t>
            </a:r>
            <a:r>
              <a:rPr lang="zh-CN" altLang="en-US" sz="2400" b="1" dirty="0">
                <a:latin typeface="宋体" panose="02010600030101010101" pitchFamily="2" charset="-122"/>
              </a:rPr>
              <a:t>。你可以假设，每种待凑钱币的数量是无限多的。</a:t>
            </a:r>
            <a:br>
              <a:rPr lang="zh-CN" altLang="en-US" sz="2400" b="1" dirty="0">
                <a:latin typeface="宋体" panose="02010600030101010101" pitchFamily="2" charset="-122"/>
              </a:rPr>
            </a:br>
            <a:r>
              <a:rPr lang="en-US" altLang="zh-CN" sz="2400" b="1" dirty="0" smtClean="0">
                <a:latin typeface="宋体" panose="02010600030101010101" pitchFamily="2" charset="-122"/>
              </a:rPr>
              <a:t>【</a:t>
            </a:r>
            <a:r>
              <a:rPr lang="zh-CN" altLang="en-US" sz="2400" b="1" dirty="0">
                <a:latin typeface="宋体" panose="02010600030101010101" pitchFamily="2" charset="-122"/>
              </a:rPr>
              <a:t>样例输入</a:t>
            </a:r>
            <a:r>
              <a:rPr lang="en-US" altLang="zh-CN" sz="2400" b="1" dirty="0">
                <a:latin typeface="宋体" panose="02010600030101010101" pitchFamily="2" charset="-122"/>
              </a:rPr>
              <a:t>】</a:t>
            </a:r>
            <a:br>
              <a:rPr lang="zh-CN" altLang="en-US" sz="2400" b="1" dirty="0">
                <a:latin typeface="宋体" panose="02010600030101010101" pitchFamily="2" charset="-122"/>
              </a:rPr>
            </a:br>
            <a:r>
              <a:rPr lang="en-US" altLang="zh-CN" sz="2400" b="1" dirty="0" smtClean="0">
                <a:latin typeface="宋体" panose="02010600030101010101" pitchFamily="2" charset="-122"/>
              </a:rPr>
              <a:t>18</a:t>
            </a:r>
            <a:br>
              <a:rPr lang="zh-CN" altLang="en-US" sz="2400" b="1" dirty="0">
                <a:latin typeface="宋体" panose="02010600030101010101" pitchFamily="2" charset="-122"/>
              </a:rPr>
            </a:br>
            <a:r>
              <a:rPr lang="en-US" altLang="zh-CN" sz="2400" b="1" dirty="0" smtClean="0">
                <a:solidFill>
                  <a:srgbClr val="0000FF"/>
                </a:solidFill>
                <a:latin typeface="宋体" panose="02010600030101010101" pitchFamily="2" charset="-122"/>
              </a:rPr>
              <a:t>5</a:t>
            </a:r>
            <a:r>
              <a:rPr lang="en-US" altLang="zh-CN" sz="2400" b="1" dirty="0" smtClean="0">
                <a:latin typeface="宋体" panose="02010600030101010101" pitchFamily="2" charset="-122"/>
              </a:rPr>
              <a:t> 1 2 </a:t>
            </a:r>
            <a:r>
              <a:rPr lang="en-US" altLang="zh-CN" sz="2400" b="1" dirty="0">
                <a:latin typeface="宋体" panose="02010600030101010101" pitchFamily="2" charset="-122"/>
              </a:rPr>
              <a:t>5 10 </a:t>
            </a:r>
            <a:r>
              <a:rPr lang="en-US" altLang="zh-CN" sz="2400" b="1" dirty="0" smtClean="0">
                <a:latin typeface="宋体" panose="02010600030101010101" pitchFamily="2" charset="-122"/>
              </a:rPr>
              <a:t>20</a:t>
            </a:r>
            <a:br>
              <a:rPr lang="zh-CN" altLang="en-US" sz="2400" b="1" dirty="0">
                <a:latin typeface="宋体" panose="02010600030101010101" pitchFamily="2" charset="-122"/>
              </a:rPr>
            </a:br>
            <a:r>
              <a:rPr lang="en-US" altLang="zh-CN" sz="2400" b="1" dirty="0" smtClean="0">
                <a:latin typeface="宋体" panose="02010600030101010101" pitchFamily="2" charset="-122"/>
              </a:rPr>
              <a:t>【</a:t>
            </a:r>
            <a:r>
              <a:rPr lang="zh-CN" altLang="en-US" sz="2400" b="1" dirty="0">
                <a:latin typeface="宋体" panose="02010600030101010101" pitchFamily="2" charset="-122"/>
              </a:rPr>
              <a:t>样例</a:t>
            </a:r>
            <a:r>
              <a:rPr lang="zh-CN" altLang="en-US" sz="2400" b="1" dirty="0" smtClean="0">
                <a:latin typeface="宋体" panose="02010600030101010101" pitchFamily="2" charset="-122"/>
              </a:rPr>
              <a:t>输出一</a:t>
            </a:r>
            <a:r>
              <a:rPr lang="en-US" altLang="zh-CN" sz="2400" b="1" dirty="0" smtClean="0">
                <a:latin typeface="宋体" panose="02010600030101010101" pitchFamily="2" charset="-122"/>
              </a:rPr>
              <a:t>】</a:t>
            </a:r>
            <a:br>
              <a:rPr lang="zh-CN" altLang="en-US" sz="2400" b="1" dirty="0">
                <a:latin typeface="宋体" panose="02010600030101010101" pitchFamily="2" charset="-122"/>
              </a:rPr>
            </a:br>
            <a:r>
              <a:rPr lang="en-US" altLang="zh-CN" sz="2400" b="1" dirty="0" smtClean="0">
                <a:latin typeface="宋体" panose="02010600030101010101" pitchFamily="2" charset="-122"/>
              </a:rPr>
              <a:t>4</a:t>
            </a:r>
            <a:br>
              <a:rPr lang="zh-CN" altLang="en-US" sz="2400" b="1" dirty="0">
                <a:latin typeface="宋体" panose="02010600030101010101" pitchFamily="2" charset="-122"/>
              </a:rPr>
            </a:br>
            <a:r>
              <a:rPr lang="en-US" altLang="zh-CN" sz="2400" b="1" dirty="0">
                <a:latin typeface="宋体" panose="02010600030101010101" pitchFamily="2" charset="-122"/>
              </a:rPr>
              <a:t>【</a:t>
            </a:r>
            <a:r>
              <a:rPr lang="zh-CN" altLang="en-US" sz="2400" b="1" dirty="0">
                <a:latin typeface="宋体" panose="02010600030101010101" pitchFamily="2" charset="-122"/>
              </a:rPr>
              <a:t>样例</a:t>
            </a:r>
            <a:r>
              <a:rPr lang="zh-CN" altLang="en-US" sz="2400" b="1" dirty="0" smtClean="0">
                <a:latin typeface="宋体" panose="02010600030101010101" pitchFamily="2" charset="-122"/>
              </a:rPr>
              <a:t>输出二</a:t>
            </a:r>
            <a:r>
              <a:rPr lang="en-US" altLang="zh-CN" sz="2400" b="1" dirty="0" smtClean="0">
                <a:latin typeface="宋体" panose="02010600030101010101" pitchFamily="2" charset="-122"/>
              </a:rPr>
              <a:t>】</a:t>
            </a:r>
            <a:br>
              <a:rPr lang="zh-CN" altLang="en-US" sz="2400" b="1" dirty="0">
                <a:latin typeface="宋体" panose="02010600030101010101" pitchFamily="2" charset="-122"/>
              </a:rPr>
            </a:br>
            <a:r>
              <a:rPr lang="en-US" altLang="zh-CN" sz="2400" b="1" dirty="0" smtClean="0">
                <a:latin typeface="宋体" panose="02010600030101010101" pitchFamily="2" charset="-122"/>
              </a:rPr>
              <a:t>4</a:t>
            </a:r>
            <a:endParaRPr lang="en-US" altLang="zh-CN" sz="2400" b="1" dirty="0" smtClean="0">
              <a:latin typeface="宋体" panose="02010600030101010101" pitchFamily="2" charset="-122"/>
            </a:endParaRPr>
          </a:p>
          <a:p>
            <a:r>
              <a:rPr lang="en-US" altLang="zh-CN" sz="2400" b="1" dirty="0" smtClean="0">
                <a:latin typeface="宋体" panose="02010600030101010101" pitchFamily="2" charset="-122"/>
              </a:rPr>
              <a:t>10 5 2 1</a:t>
            </a:r>
            <a:endParaRPr lang="zh-CN" altLang="en-US" sz="2400" b="1" dirty="0">
              <a:latin typeface="宋体" panose="02010600030101010101" pitchFamily="2" charset="-122"/>
            </a:endParaRPr>
          </a:p>
        </p:txBody>
      </p:sp>
      <p:sp>
        <p:nvSpPr>
          <p:cNvPr id="2" name="文本框 1"/>
          <p:cNvSpPr txBox="1"/>
          <p:nvPr/>
        </p:nvSpPr>
        <p:spPr>
          <a:xfrm>
            <a:off x="1108075" y="170180"/>
            <a:ext cx="7330440" cy="706755"/>
          </a:xfrm>
          <a:prstGeom prst="rect">
            <a:avLst/>
          </a:prstGeom>
          <a:noFill/>
        </p:spPr>
        <p:txBody>
          <a:bodyPr wrap="none" rtlCol="0" anchor="t">
            <a:spAutoFit/>
          </a:bodyPr>
          <a:p>
            <a:r>
              <a:rPr lang="zh-CN" altLang="en-US" sz="4000" b="1" dirty="0" smtClean="0">
                <a:solidFill>
                  <a:schemeClr val="bg1"/>
                </a:solidFill>
                <a:latin typeface="黑体" panose="02010609060101010101" pitchFamily="49" charset="-122"/>
                <a:ea typeface="黑体" panose="02010609060101010101" pitchFamily="49" charset="-122"/>
                <a:sym typeface="+mn-ea"/>
              </a:rPr>
              <a:t>最少</a:t>
            </a:r>
            <a:r>
              <a:rPr lang="zh-CN" altLang="en-US" sz="4000" b="1" dirty="0">
                <a:solidFill>
                  <a:schemeClr val="bg1"/>
                </a:solidFill>
                <a:latin typeface="黑体" panose="02010609060101010101" pitchFamily="49" charset="-122"/>
                <a:ea typeface="黑体" panose="02010609060101010101" pitchFamily="49" charset="-122"/>
                <a:sym typeface="+mn-ea"/>
              </a:rPr>
              <a:t>钱币</a:t>
            </a:r>
            <a:r>
              <a:rPr lang="zh-CN" altLang="en-US" sz="4000" b="1" dirty="0" smtClean="0">
                <a:solidFill>
                  <a:schemeClr val="bg1"/>
                </a:solidFill>
                <a:latin typeface="黑体" panose="02010609060101010101" pitchFamily="49" charset="-122"/>
                <a:ea typeface="黑体" panose="02010609060101010101" pitchFamily="49" charset="-122"/>
                <a:sym typeface="+mn-ea"/>
              </a:rPr>
              <a:t>数问题（找零钱问题）</a:t>
            </a:r>
            <a:endParaRPr lang="en-US" altLang="zh-CN" sz="40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4000" b="1">
                <a:sym typeface="+mn-ea"/>
              </a:rPr>
              <a:t>滑雪问题</a:t>
            </a:r>
            <a:endParaRPr lang="zh-CN" altLang="en-US" sz="4000" b="1">
              <a:sym typeface="+mn-ea"/>
            </a:endParaRPr>
          </a:p>
        </p:txBody>
      </p:sp>
      <p:sp>
        <p:nvSpPr>
          <p:cNvPr id="3" name="文本框 2"/>
          <p:cNvSpPr txBox="1"/>
          <p:nvPr/>
        </p:nvSpPr>
        <p:spPr>
          <a:xfrm>
            <a:off x="163195" y="1183005"/>
            <a:ext cx="8816975" cy="5323205"/>
          </a:xfrm>
          <a:prstGeom prst="rect">
            <a:avLst/>
          </a:prstGeom>
          <a:noFill/>
        </p:spPr>
        <p:txBody>
          <a:bodyPr wrap="square" rtlCol="0" anchor="t">
            <a:spAutoFit/>
          </a:bodyPr>
          <a:p>
            <a:r>
              <a:rPr lang="zh-CN" altLang="en-US" sz="2000" b="1"/>
              <a:t>Michael喜欢滑雪百这并不奇怪， 因为滑雪的确很刺激。</a:t>
            </a:r>
            <a:endParaRPr lang="zh-CN" altLang="en-US" sz="2000" b="1"/>
          </a:p>
          <a:p>
            <a:r>
              <a:rPr lang="zh-CN" altLang="en-US" sz="2000" b="1"/>
              <a:t>可是为了获得速度，滑的区域必须向下倾斜，而且当你滑到坡底，</a:t>
            </a:r>
            <a:endParaRPr lang="zh-CN" altLang="en-US" sz="2000" b="1"/>
          </a:p>
          <a:p>
            <a:r>
              <a:rPr lang="zh-CN" altLang="en-US" sz="2000" b="1"/>
              <a:t>你不得不再次走上坡或者等待升降机来载你。</a:t>
            </a:r>
            <a:endParaRPr lang="zh-CN" altLang="en-US" sz="2000" b="1"/>
          </a:p>
          <a:p>
            <a:r>
              <a:rPr lang="zh-CN" altLang="en-US" sz="2000" b="1"/>
              <a:t>Michael想知道在一个区域中最长的滑坡。区域由一个二维数组给出。数组的每个数字</a:t>
            </a:r>
            <a:endParaRPr lang="zh-CN" altLang="en-US" sz="2000" b="1"/>
          </a:p>
          <a:p>
            <a:r>
              <a:rPr lang="zh-CN" altLang="en-US" sz="2000" b="1"/>
              <a:t>代表点的高度。下面是一个例子</a:t>
            </a:r>
            <a:endParaRPr lang="zh-CN" altLang="en-US" sz="2000" b="1"/>
          </a:p>
          <a:p>
            <a:r>
              <a:rPr lang="zh-CN" altLang="en-US" sz="2000" b="1"/>
              <a:t>1    2   3   4  5</a:t>
            </a:r>
            <a:endParaRPr lang="zh-CN" altLang="en-US" sz="2000" b="1"/>
          </a:p>
          <a:p>
            <a:r>
              <a:rPr lang="zh-CN" altLang="en-US" sz="2000" b="1"/>
              <a:t>16 17 18 19 6</a:t>
            </a:r>
            <a:endParaRPr lang="zh-CN" altLang="en-US" sz="2000" b="1"/>
          </a:p>
          <a:p>
            <a:r>
              <a:rPr lang="zh-CN" altLang="en-US" sz="2000" b="1"/>
              <a:t>15 24 25 20 7</a:t>
            </a:r>
            <a:endParaRPr lang="zh-CN" altLang="en-US" sz="2000" b="1"/>
          </a:p>
          <a:p>
            <a:r>
              <a:rPr lang="zh-CN" altLang="en-US" sz="2000" b="1"/>
              <a:t>14 23 22 21 8</a:t>
            </a:r>
            <a:endParaRPr lang="zh-CN" altLang="en-US" sz="2000" b="1"/>
          </a:p>
          <a:p>
            <a:r>
              <a:rPr lang="zh-CN" altLang="en-US" sz="2000" b="1"/>
              <a:t>13 12 11 10 9</a:t>
            </a:r>
            <a:endParaRPr lang="zh-CN" altLang="en-US" sz="2000" b="1"/>
          </a:p>
          <a:p>
            <a:r>
              <a:rPr lang="zh-CN" altLang="en-US" sz="2000" b="1"/>
              <a:t>一个人可以从某个点滑向上下左右相邻四个点之一，当且仅当高度减小。在上面的例子中，一条可滑行的滑坡为24-17-16-1。当然25-24-23-...-3-2-1更长。事实上，这是最</a:t>
            </a:r>
            <a:endParaRPr lang="zh-CN" altLang="en-US" sz="2000" b="1"/>
          </a:p>
          <a:p>
            <a:r>
              <a:rPr lang="zh-CN" altLang="en-US" sz="2000" b="1"/>
              <a:t>长的一条。输入输入的第一行表示区域的行数R和列数C(1 &lt;= R,C &lt;= 100)。下面是R行，每行有C个整数，代表高度h， 0&lt;=h&lt;=10000。输出输出最长区域的长度。</a:t>
            </a:r>
            <a:endParaRPr lang="zh-CN" altLang="en-US" sz="2000" b="1"/>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4000" b="1">
                <a:sym typeface="+mn-ea"/>
              </a:rPr>
              <a:t>滑雪问题</a:t>
            </a:r>
            <a:endParaRPr lang="zh-CN" altLang="en-US" sz="4000" b="1">
              <a:sym typeface="+mn-ea"/>
            </a:endParaRPr>
          </a:p>
        </p:txBody>
      </p:sp>
      <p:sp>
        <p:nvSpPr>
          <p:cNvPr id="3" name="文本框 2"/>
          <p:cNvSpPr txBox="1"/>
          <p:nvPr/>
        </p:nvSpPr>
        <p:spPr>
          <a:xfrm>
            <a:off x="163195" y="1183005"/>
            <a:ext cx="8816975" cy="4707890"/>
          </a:xfrm>
          <a:prstGeom prst="rect">
            <a:avLst/>
          </a:prstGeom>
          <a:noFill/>
        </p:spPr>
        <p:txBody>
          <a:bodyPr wrap="square" rtlCol="0" anchor="t">
            <a:spAutoFit/>
          </a:bodyPr>
          <a:p>
            <a:r>
              <a:rPr lang="zh-CN" altLang="en-US" sz="2000" b="1">
                <a:solidFill>
                  <a:srgbClr val="CC0099"/>
                </a:solidFill>
              </a:rPr>
              <a:t>输入</a:t>
            </a:r>
            <a:endParaRPr lang="zh-CN" altLang="en-US" sz="2000" b="1">
              <a:solidFill>
                <a:srgbClr val="CC0099"/>
              </a:solidFill>
            </a:endParaRPr>
          </a:p>
          <a:p>
            <a:r>
              <a:rPr lang="zh-CN" altLang="en-US" sz="2000" b="1"/>
              <a:t>输入的第一行表示区域的行数R和列数C</a:t>
            </a:r>
            <a:endParaRPr lang="zh-CN" altLang="en-US" sz="2000" b="1"/>
          </a:p>
          <a:p>
            <a:r>
              <a:rPr lang="zh-CN" altLang="en-US" sz="2000" b="1"/>
              <a:t>(1 &lt;= R,C &lt;= 100)。下面是R行，每行有C个整数，</a:t>
            </a:r>
            <a:endParaRPr lang="zh-CN" altLang="en-US" sz="2000" b="1"/>
          </a:p>
          <a:p>
            <a:r>
              <a:rPr lang="zh-CN" altLang="en-US" sz="2000" b="1"/>
              <a:t>代表高度h， 0&lt;=h&lt;=10000。</a:t>
            </a:r>
            <a:endParaRPr lang="zh-CN" altLang="en-US" sz="2000" b="1"/>
          </a:p>
          <a:p>
            <a:r>
              <a:rPr lang="zh-CN" altLang="en-US" sz="2000" b="1">
                <a:solidFill>
                  <a:srgbClr val="CC0099"/>
                </a:solidFill>
              </a:rPr>
              <a:t>输出</a:t>
            </a:r>
            <a:endParaRPr lang="zh-CN" altLang="en-US" sz="2000" b="1">
              <a:solidFill>
                <a:srgbClr val="CC0099"/>
              </a:solidFill>
            </a:endParaRPr>
          </a:p>
          <a:p>
            <a:r>
              <a:rPr lang="zh-CN" altLang="en-US" sz="2000" b="1"/>
              <a:t>输出最长区域的长度。</a:t>
            </a:r>
            <a:endParaRPr lang="zh-CN" altLang="en-US" sz="2000" b="1"/>
          </a:p>
          <a:p>
            <a:r>
              <a:rPr lang="zh-CN" altLang="en-US" sz="2000" b="1">
                <a:solidFill>
                  <a:srgbClr val="CC0099"/>
                </a:solidFill>
              </a:rPr>
              <a:t>样例输入</a:t>
            </a:r>
            <a:endParaRPr lang="zh-CN" altLang="en-US" sz="2000" b="1">
              <a:solidFill>
                <a:srgbClr val="CC0099"/>
              </a:solidFill>
            </a:endParaRPr>
          </a:p>
          <a:p>
            <a:r>
              <a:rPr lang="zh-CN" altLang="en-US" sz="2000" b="1"/>
              <a:t>5 5</a:t>
            </a:r>
            <a:endParaRPr lang="zh-CN" altLang="en-US" sz="2000" b="1"/>
          </a:p>
          <a:p>
            <a:r>
              <a:rPr lang="zh-CN" altLang="en-US" sz="2000" b="1"/>
              <a:t>1    2   3   4  5</a:t>
            </a:r>
            <a:endParaRPr lang="zh-CN" altLang="en-US" sz="2000" b="1"/>
          </a:p>
          <a:p>
            <a:r>
              <a:rPr lang="zh-CN" altLang="en-US" sz="2000" b="1"/>
              <a:t>16 17 18 19 6</a:t>
            </a:r>
            <a:endParaRPr lang="zh-CN" altLang="en-US" sz="2000" b="1"/>
          </a:p>
          <a:p>
            <a:r>
              <a:rPr lang="zh-CN" altLang="en-US" sz="2000" b="1"/>
              <a:t>15 24 25 20 7</a:t>
            </a:r>
            <a:endParaRPr lang="zh-CN" altLang="en-US" sz="2000" b="1"/>
          </a:p>
          <a:p>
            <a:r>
              <a:rPr lang="zh-CN" altLang="en-US" sz="2000" b="1"/>
              <a:t>14 23 22 21 8</a:t>
            </a:r>
            <a:endParaRPr lang="zh-CN" altLang="en-US" sz="2000" b="1"/>
          </a:p>
          <a:p>
            <a:r>
              <a:rPr lang="zh-CN" altLang="en-US" sz="2000" b="1"/>
              <a:t>13 12 11 10 9</a:t>
            </a:r>
            <a:endParaRPr lang="zh-CN" altLang="en-US" sz="2000" b="1"/>
          </a:p>
          <a:p>
            <a:r>
              <a:rPr lang="zh-CN" altLang="en-US" sz="2000" b="1">
                <a:solidFill>
                  <a:srgbClr val="CC0099"/>
                </a:solidFill>
              </a:rPr>
              <a:t>样例输出</a:t>
            </a:r>
            <a:endParaRPr lang="zh-CN" altLang="en-US" sz="2000" b="1">
              <a:solidFill>
                <a:srgbClr val="CC0099"/>
              </a:solidFill>
            </a:endParaRPr>
          </a:p>
          <a:p>
            <a:r>
              <a:rPr lang="zh-CN" altLang="en-US" sz="2000" b="1"/>
              <a:t>25</a:t>
            </a:r>
            <a:endParaRPr lang="zh-CN" altLang="en-US"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0508" y="1259523"/>
            <a:ext cx="9036050" cy="576262"/>
          </a:xfrm>
          <a:prstGeom prst="rect">
            <a:avLst/>
          </a:prstGeom>
          <a:solidFill>
            <a:srgbClr val="FFFFFF"/>
          </a:solidFill>
          <a:ln>
            <a:noFill/>
          </a:ln>
          <a:extLst>
            <a:ext uri="{91240B29-F687-4F45-9708-019B960494DF}">
              <a14:hiddenLine xmlns:a14="http://schemas.microsoft.com/office/drawing/2010/main" w="9525">
                <a:solidFill>
                  <a:srgbClr val="FF3300"/>
                </a:solidFill>
                <a:prstDash val="dashDot"/>
                <a:miter lim="800000"/>
                <a:headEnd/>
                <a:tailEnd/>
              </a14:hiddenLine>
            </a:ext>
          </a:extLst>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smtClean="0">
                <a:solidFill>
                  <a:srgbClr val="3907F1"/>
                </a:solidFill>
                <a:latin typeface="Times New Roman" panose="02020603050405020304" pitchFamily="18" charset="0"/>
              </a:rPr>
              <a:t>状态转移方程（动态规划函数）？</a:t>
            </a:r>
            <a:r>
              <a:rPr lang="zh-CN" altLang="pt-BR" sz="2800" b="1" dirty="0" smtClean="0">
                <a:solidFill>
                  <a:srgbClr val="3907F1"/>
                </a:solidFill>
                <a:latin typeface="Times New Roman" panose="02020603050405020304" pitchFamily="18" charset="0"/>
              </a:rPr>
              <a:t>      </a:t>
            </a:r>
            <a:endParaRPr lang="en-US" altLang="zh-CN" sz="2800" b="1" dirty="0">
              <a:solidFill>
                <a:srgbClr val="3907F1"/>
              </a:solidFill>
              <a:latin typeface="Times New Roman" panose="02020603050405020304" pitchFamily="18" charset="0"/>
            </a:endParaRPr>
          </a:p>
        </p:txBody>
      </p:sp>
      <p:grpSp>
        <p:nvGrpSpPr>
          <p:cNvPr id="4" name="组合 3"/>
          <p:cNvGrpSpPr/>
          <p:nvPr/>
        </p:nvGrpSpPr>
        <p:grpSpPr>
          <a:xfrm>
            <a:off x="142875" y="2091055"/>
            <a:ext cx="8964295" cy="1568450"/>
            <a:chOff x="283" y="3278"/>
            <a:chExt cx="14117" cy="2470"/>
          </a:xfrm>
        </p:grpSpPr>
        <p:sp>
          <p:nvSpPr>
            <p:cNvPr id="37893" name="矩形 1"/>
            <p:cNvSpPr>
              <a:spLocks noChangeArrowheads="1"/>
            </p:cNvSpPr>
            <p:nvPr/>
          </p:nvSpPr>
          <p:spPr bwMode="auto">
            <a:xfrm>
              <a:off x="283" y="3278"/>
              <a:ext cx="14117" cy="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pt-BR" sz="2400" b="1" dirty="0">
                  <a:solidFill>
                    <a:srgbClr val="000000"/>
                  </a:solidFill>
                  <a:latin typeface="Times New Roman" panose="02020603050405020304" pitchFamily="18" charset="0"/>
                </a:rPr>
                <a:t> </a:t>
              </a:r>
              <a:r>
                <a:rPr lang="pt-BR" altLang="zh-CN" sz="2400" b="1" dirty="0">
                  <a:latin typeface="Times New Roman" panose="02020603050405020304" pitchFamily="18" charset="0"/>
                </a:rPr>
                <a:t>                              </a:t>
              </a:r>
              <a:r>
                <a:rPr lang="en-US" altLang="zh-CN" sz="2400" b="1" dirty="0" smtClean="0">
                  <a:latin typeface="Times New Roman" panose="02020603050405020304" pitchFamily="18" charset="0"/>
                </a:rPr>
                <a:t>D</a:t>
              </a:r>
              <a:r>
                <a:rPr lang="pt-BR" altLang="zh-CN" sz="2400" b="1" dirty="0" smtClean="0">
                  <a:latin typeface="Times New Roman" panose="02020603050405020304" pitchFamily="18" charset="0"/>
                </a:rPr>
                <a:t>[</a:t>
              </a:r>
              <a:r>
                <a:rPr lang="en-US" altLang="pt-BR" sz="2400" b="1" dirty="0" smtClean="0">
                  <a:latin typeface="Times New Roman" panose="02020603050405020304" pitchFamily="18" charset="0"/>
                </a:rPr>
                <a:t>i</a:t>
              </a:r>
              <a:r>
                <a:rPr lang="pt-BR" altLang="zh-CN" sz="2400" b="1" dirty="0">
                  <a:latin typeface="Times New Roman" panose="02020603050405020304" pitchFamily="18" charset="0"/>
                </a:rPr>
                <a:t>][</a:t>
              </a:r>
              <a:r>
                <a:rPr lang="en-US" altLang="pt-BR" sz="2400" b="1" dirty="0">
                  <a:latin typeface="Times New Roman" panose="02020603050405020304" pitchFamily="18" charset="0"/>
                </a:rPr>
                <a:t>j</a:t>
              </a:r>
              <a:r>
                <a:rPr lang="pt-BR" altLang="zh-CN" sz="2400" b="1" dirty="0">
                  <a:latin typeface="Times New Roman" panose="02020603050405020304" pitchFamily="18" charset="0"/>
                </a:rPr>
                <a:t>]                            </a:t>
              </a:r>
              <a:r>
                <a:rPr lang="en-US" sz="2400" b="1" dirty="0">
                  <a:latin typeface="Times New Roman" panose="02020603050405020304" pitchFamily="18" charset="0"/>
                </a:rPr>
                <a:t>i=n</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边界值为最底层</a:t>
              </a:r>
              <a:endParaRPr lang="zh-CN" altLang="en-US" sz="2400" b="1" dirty="0">
                <a:latin typeface="Times New Roman" panose="02020603050405020304" pitchFamily="18" charset="0"/>
              </a:endParaRPr>
            </a:p>
            <a:p>
              <a:pPr algn="just"/>
              <a:r>
                <a:rPr lang="pt-BR" altLang="zh-CN" sz="2400" b="1" dirty="0">
                  <a:latin typeface="Times New Roman" panose="02020603050405020304" pitchFamily="18" charset="0"/>
                </a:rPr>
                <a:t> </a:t>
              </a:r>
              <a:r>
                <a:rPr lang="pt-BR" altLang="zh-CN" sz="2400" b="1" dirty="0">
                  <a:latin typeface="Times New Roman" panose="02020603050405020304" pitchFamily="18" charset="0"/>
                  <a:sym typeface="+mn-ea"/>
                </a:rPr>
                <a:t>maxSum[</a:t>
              </a:r>
              <a:r>
                <a:rPr lang="en-US" altLang="pt-BR" sz="2400" b="1" dirty="0">
                  <a:latin typeface="Times New Roman" panose="02020603050405020304" pitchFamily="18" charset="0"/>
                  <a:sym typeface="+mn-ea"/>
                </a:rPr>
                <a:t>i</a:t>
              </a:r>
              <a:r>
                <a:rPr lang="pt-BR" altLang="zh-CN" sz="2400" b="1" dirty="0">
                  <a:latin typeface="Times New Roman" panose="02020603050405020304" pitchFamily="18" charset="0"/>
                  <a:sym typeface="+mn-ea"/>
                </a:rPr>
                <a:t>][</a:t>
              </a:r>
              <a:r>
                <a:rPr lang="en-US" altLang="pt-BR" sz="2400" b="1" dirty="0">
                  <a:latin typeface="Times New Roman" panose="02020603050405020304" pitchFamily="18" charset="0"/>
                  <a:sym typeface="+mn-ea"/>
                </a:rPr>
                <a:t>j</a:t>
              </a:r>
              <a:r>
                <a:rPr lang="pt-BR" altLang="zh-CN" sz="2400" b="1" dirty="0">
                  <a:latin typeface="Times New Roman" panose="02020603050405020304" pitchFamily="18" charset="0"/>
                  <a:sym typeface="+mn-ea"/>
                </a:rPr>
                <a:t>] =</a:t>
              </a:r>
              <a:r>
                <a:rPr lang="pt-BR" altLang="zh-CN" sz="2400" b="1" dirty="0">
                  <a:latin typeface="Times New Roman" panose="02020603050405020304" pitchFamily="18" charset="0"/>
                </a:rPr>
                <a:t>      </a:t>
              </a:r>
              <a:endParaRPr lang="pt-BR" altLang="zh-CN" sz="2400" b="1" dirty="0">
                <a:latin typeface="Times New Roman" panose="02020603050405020304" pitchFamily="18" charset="0"/>
              </a:endParaRPr>
            </a:p>
            <a:p>
              <a:pPr algn="just"/>
              <a:r>
                <a:rPr lang="en-US" altLang="zh-CN" sz="2400" b="1" dirty="0">
                  <a:latin typeface="Times New Roman" panose="02020603050405020304" pitchFamily="18" charset="0"/>
                </a:rPr>
                <a:t>                              </a:t>
              </a:r>
              <a:r>
                <a:rPr lang="pt-BR" altLang="zh-CN" sz="2400" b="1" dirty="0">
                  <a:latin typeface="Times New Roman" panose="02020603050405020304" pitchFamily="18" charset="0"/>
                </a:rPr>
                <a:t>max{maxSum[i+1][j], maxSum[i+1][j+1]}</a:t>
              </a:r>
              <a:r>
                <a:rPr lang="en-US" altLang="pt-BR" sz="2400" b="1" dirty="0">
                  <a:latin typeface="Times New Roman" panose="02020603050405020304" pitchFamily="18" charset="0"/>
                </a:rPr>
                <a:t>+</a:t>
              </a:r>
              <a:r>
                <a:rPr lang="en-US" altLang="zh-CN" sz="2400" b="1" dirty="0">
                  <a:latin typeface="Times New Roman" panose="02020603050405020304" pitchFamily="18" charset="0"/>
                  <a:sym typeface="+mn-ea"/>
                </a:rPr>
                <a:t>D</a:t>
              </a:r>
              <a:r>
                <a:rPr lang="pt-BR" altLang="zh-CN" sz="2400" b="1" dirty="0" smtClean="0">
                  <a:latin typeface="Times New Roman" panose="02020603050405020304" pitchFamily="18" charset="0"/>
                  <a:sym typeface="+mn-ea"/>
                </a:rPr>
                <a:t>[i</a:t>
              </a:r>
              <a:r>
                <a:rPr lang="pt-BR" altLang="zh-CN" sz="2400" b="1" dirty="0">
                  <a:latin typeface="Times New Roman" panose="02020603050405020304" pitchFamily="18" charset="0"/>
                  <a:sym typeface="+mn-ea"/>
                </a:rPr>
                <a:t>][j] </a:t>
              </a:r>
              <a:endParaRPr lang="en-US" altLang="pt-BR" sz="2400" b="1" dirty="0">
                <a:latin typeface="Times New Roman" panose="02020603050405020304" pitchFamily="18" charset="0"/>
              </a:endParaRPr>
            </a:p>
            <a:p>
              <a:pPr algn="just"/>
              <a:r>
                <a:rPr lang="pt-BR" altLang="zh-CN" sz="2400" b="1" dirty="0">
                  <a:latin typeface="Times New Roman" panose="02020603050405020304" pitchFamily="18" charset="0"/>
                </a:rPr>
                <a:t>                                     </a:t>
              </a:r>
              <a:r>
                <a:rPr lang="pt-BR" altLang="zh-CN" sz="2400" b="1" dirty="0">
                  <a:latin typeface="Times New Roman" panose="02020603050405020304" pitchFamily="18" charset="0"/>
                  <a:sym typeface="+mn-ea"/>
                </a:rPr>
                <a:t>                                </a:t>
              </a:r>
              <a:r>
                <a:rPr lang="zh-CN" altLang="pt-BR" sz="2400" b="1" dirty="0">
                  <a:latin typeface="Times New Roman" panose="02020603050405020304" pitchFamily="18" charset="0"/>
                </a:rPr>
                <a:t>其他情况</a:t>
              </a:r>
              <a:endParaRPr lang="zh-CN" altLang="pt-BR" sz="2400" b="1" dirty="0">
                <a:latin typeface="Times New Roman" panose="02020603050405020304" pitchFamily="18" charset="0"/>
              </a:endParaRPr>
            </a:p>
          </p:txBody>
        </p:sp>
        <p:sp>
          <p:nvSpPr>
            <p:cNvPr id="37895" name="左大括号 3"/>
            <p:cNvSpPr/>
            <p:nvPr/>
          </p:nvSpPr>
          <p:spPr bwMode="auto">
            <a:xfrm>
              <a:off x="3674" y="3278"/>
              <a:ext cx="340" cy="2190"/>
            </a:xfrm>
            <a:prstGeom prst="leftBrace">
              <a:avLst>
                <a:gd name="adj1" fmla="val 8350"/>
                <a:gd name="adj2" fmla="val 50000"/>
              </a:avLst>
            </a:prstGeom>
            <a:solidFill>
              <a:schemeClr val="bg1"/>
            </a:solidFill>
            <a:ln w="9525" algn="ctr">
              <a:solidFill>
                <a:schemeClr val="tx1"/>
              </a:solidFill>
              <a:round/>
            </a:ln>
          </p:spPr>
          <p:txBody>
            <a:bodyPr wrap="none"/>
            <a:lstStyle/>
            <a:p>
              <a:endParaRPr lang="zh-CN" altLang="en-US"/>
            </a:p>
          </p:txBody>
        </p:sp>
      </p:grpSp>
      <p:sp>
        <p:nvSpPr>
          <p:cNvPr id="37896" name="Text Box 2"/>
          <p:cNvSpPr txBox="1">
            <a:spLocks noChangeArrowheads="1"/>
          </p:cNvSpPr>
          <p:nvPr/>
        </p:nvSpPr>
        <p:spPr bwMode="auto">
          <a:xfrm>
            <a:off x="107950" y="4274185"/>
            <a:ext cx="9036050" cy="885825"/>
          </a:xfrm>
          <a:prstGeom prst="rect">
            <a:avLst/>
          </a:prstGeom>
          <a:solidFill>
            <a:srgbClr val="FFFFFF"/>
          </a:solidFill>
          <a:ln>
            <a:noFill/>
          </a:ln>
          <a:extLst>
            <a:ext uri="{91240B29-F687-4F45-9708-019B960494DF}">
              <a14:hiddenLine xmlns:a14="http://schemas.microsoft.com/office/drawing/2010/main" w="9525">
                <a:solidFill>
                  <a:srgbClr val="FF3300"/>
                </a:solidFill>
                <a:prstDash val="dashDot"/>
                <a:miter lim="800000"/>
                <a:headEnd/>
                <a:tailEnd/>
              </a14:hiddenLine>
            </a:ext>
          </a:extLst>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dirty="0">
                <a:latin typeface="宋体" panose="02010600030101010101" pitchFamily="2" charset="-122"/>
              </a:rPr>
              <a:t>设二维数组</a:t>
            </a:r>
            <a:r>
              <a:rPr lang="en-US" altLang="zh-CN" sz="2400" b="1" dirty="0">
                <a:latin typeface="宋体" panose="02010600030101010101" pitchFamily="2" charset="-122"/>
              </a:rPr>
              <a:t>path</a:t>
            </a:r>
            <a:r>
              <a:rPr lang="zh-CN" altLang="en-US" sz="2400" b="1" dirty="0">
                <a:latin typeface="宋体" panose="02010600030101010101" pitchFamily="2" charset="-122"/>
              </a:rPr>
              <a:t>保存每一次决策所选择的数字在</a:t>
            </a:r>
            <a:r>
              <a:rPr lang="zh-CN" altLang="en-US" sz="2400" b="1" dirty="0" smtClean="0">
                <a:latin typeface="宋体" panose="02010600030101010101" pitchFamily="2" charset="-122"/>
              </a:rPr>
              <a:t>数组</a:t>
            </a:r>
            <a:r>
              <a:rPr lang="en-US" altLang="zh-CN" sz="2400" b="1" dirty="0">
                <a:latin typeface="宋体" panose="02010600030101010101" pitchFamily="2" charset="-122"/>
              </a:rPr>
              <a:t>D[n][n]</a:t>
            </a:r>
            <a:r>
              <a:rPr lang="zh-CN" altLang="en-US" sz="2400" b="1" dirty="0">
                <a:latin typeface="宋体" panose="02010600030101010101" pitchFamily="2" charset="-122"/>
              </a:rPr>
              <a:t>中的列下标，</a:t>
            </a:r>
            <a:r>
              <a:rPr lang="en-US" altLang="zh-CN" sz="2400" b="1" dirty="0">
                <a:latin typeface="宋体" panose="02010600030101010101" pitchFamily="2" charset="-122"/>
              </a:rPr>
              <a:t>path[i][j]</a:t>
            </a:r>
            <a:r>
              <a:rPr lang="zh-CN" altLang="en-US" sz="2400" b="1" dirty="0">
                <a:latin typeface="宋体" panose="02010600030101010101" pitchFamily="2" charset="-122"/>
              </a:rPr>
              <a:t>的值定义如下：</a:t>
            </a:r>
            <a:r>
              <a:rPr lang="zh-CN" altLang="pt-BR" sz="2400" b="1" dirty="0">
                <a:latin typeface="宋体" panose="02010600030101010101" pitchFamily="2" charset="-122"/>
              </a:rPr>
              <a:t>   </a:t>
            </a:r>
            <a:endParaRPr lang="en-US" altLang="zh-CN" sz="2400" b="1" dirty="0">
              <a:latin typeface="宋体" panose="02010600030101010101" pitchFamily="2" charset="-122"/>
            </a:endParaRPr>
          </a:p>
        </p:txBody>
      </p:sp>
      <p:grpSp>
        <p:nvGrpSpPr>
          <p:cNvPr id="5" name="组合 4"/>
          <p:cNvGrpSpPr/>
          <p:nvPr/>
        </p:nvGrpSpPr>
        <p:grpSpPr>
          <a:xfrm>
            <a:off x="250825" y="5335905"/>
            <a:ext cx="8663305" cy="952500"/>
            <a:chOff x="395" y="8403"/>
            <a:chExt cx="13643" cy="1500"/>
          </a:xfrm>
        </p:grpSpPr>
        <p:sp>
          <p:nvSpPr>
            <p:cNvPr id="37894" name="矩形 2"/>
            <p:cNvSpPr>
              <a:spLocks noChangeArrowheads="1"/>
            </p:cNvSpPr>
            <p:nvPr/>
          </p:nvSpPr>
          <p:spPr bwMode="auto">
            <a:xfrm>
              <a:off x="738" y="8403"/>
              <a:ext cx="13300"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zh-CN" sz="2800" b="1" dirty="0">
                  <a:solidFill>
                    <a:srgbClr val="000000"/>
                  </a:solidFill>
                  <a:latin typeface="Times New Roman" panose="02020603050405020304" pitchFamily="18" charset="0"/>
                </a:rPr>
                <a:t>path[i][j] = j</a:t>
              </a:r>
              <a:r>
                <a:rPr lang="zh-CN" altLang="en-US" sz="2800" b="1" dirty="0">
                  <a:solidFill>
                    <a:srgbClr val="000000"/>
                  </a:solidFill>
                  <a:latin typeface="Times New Roman" panose="02020603050405020304" pitchFamily="18" charset="0"/>
                </a:rPr>
                <a:t>          </a:t>
              </a:r>
              <a:r>
                <a:rPr lang="pt-BR" altLang="zh-CN" sz="2800" b="1" dirty="0">
                  <a:latin typeface="Times New Roman" panose="02020603050405020304" pitchFamily="18" charset="0"/>
                </a:rPr>
                <a:t>maxSum[i</a:t>
              </a:r>
              <a:r>
                <a:rPr lang="en-US" altLang="zh-CN" sz="2800" b="1" dirty="0">
                  <a:latin typeface="Times New Roman" panose="02020603050405020304" pitchFamily="18" charset="0"/>
                </a:rPr>
                <a:t>+1</a:t>
              </a:r>
              <a:r>
                <a:rPr lang="pt-BR" altLang="zh-CN" sz="2800" b="1" dirty="0">
                  <a:latin typeface="Times New Roman" panose="02020603050405020304" pitchFamily="18" charset="0"/>
                </a:rPr>
                <a:t>][j] </a:t>
              </a:r>
              <a:r>
                <a:rPr lang="en-US" altLang="zh-CN" sz="2800" b="1" dirty="0">
                  <a:latin typeface="Times New Roman" panose="02020603050405020304" pitchFamily="18" charset="0"/>
                </a:rPr>
                <a:t>&gt; </a:t>
              </a:r>
              <a:r>
                <a:rPr lang="pt-BR" altLang="zh-CN" sz="2800" b="1" dirty="0">
                  <a:latin typeface="Times New Roman" panose="02020603050405020304" pitchFamily="18" charset="0"/>
                </a:rPr>
                <a:t>maxSum[i+1][j+1]</a:t>
              </a:r>
              <a:endParaRPr lang="zh-CN" altLang="pt-BR" sz="2800" b="1" dirty="0">
                <a:solidFill>
                  <a:srgbClr val="000000"/>
                </a:solidFill>
                <a:latin typeface="Times New Roman" panose="02020603050405020304" pitchFamily="18" charset="0"/>
              </a:endParaRPr>
            </a:p>
            <a:p>
              <a:pPr algn="just"/>
              <a:r>
                <a:rPr lang="pt-BR" altLang="zh-CN" sz="2800" b="1" dirty="0">
                  <a:solidFill>
                    <a:srgbClr val="000000"/>
                  </a:solidFill>
                  <a:latin typeface="Times New Roman" panose="02020603050405020304" pitchFamily="18" charset="0"/>
                </a:rPr>
                <a:t>path[i][j] = j+1     </a:t>
              </a:r>
              <a:r>
                <a:rPr lang="pt-BR" altLang="zh-CN" sz="2800" b="1" dirty="0">
                  <a:latin typeface="Times New Roman" panose="02020603050405020304" pitchFamily="18" charset="0"/>
                </a:rPr>
                <a:t> maxSum[i+1][j] ≤ maxSum[i+1][j+1]</a:t>
              </a:r>
              <a:endParaRPr lang="zh-CN" altLang="pt-BR" sz="2800" b="1" dirty="0">
                <a:solidFill>
                  <a:srgbClr val="000000"/>
                </a:solidFill>
                <a:latin typeface="Times New Roman" panose="02020603050405020304" pitchFamily="18" charset="0"/>
              </a:endParaRPr>
            </a:p>
          </p:txBody>
        </p:sp>
        <p:sp>
          <p:nvSpPr>
            <p:cNvPr id="37897" name="左大括号 9"/>
            <p:cNvSpPr/>
            <p:nvPr/>
          </p:nvSpPr>
          <p:spPr bwMode="auto">
            <a:xfrm>
              <a:off x="395" y="8522"/>
              <a:ext cx="343" cy="1307"/>
            </a:xfrm>
            <a:prstGeom prst="leftBrace">
              <a:avLst>
                <a:gd name="adj1" fmla="val 8289"/>
                <a:gd name="adj2" fmla="val 50000"/>
              </a:avLst>
            </a:prstGeom>
            <a:solidFill>
              <a:schemeClr val="bg1"/>
            </a:solidFill>
            <a:ln w="9525" algn="ctr">
              <a:solidFill>
                <a:schemeClr val="tx1"/>
              </a:solidFill>
              <a:round/>
            </a:ln>
          </p:spPr>
          <p:txBody>
            <a:bodyPr wrap="none"/>
            <a:lstStyle/>
            <a:p>
              <a:endParaRPr lang="zh-CN" altLang="en-US"/>
            </a:p>
          </p:txBody>
        </p:sp>
      </p:grpSp>
      <p:sp>
        <p:nvSpPr>
          <p:cNvPr id="2" name="Text Box 2"/>
          <p:cNvSpPr txBox="1">
            <a:spLocks noChangeArrowheads="1"/>
          </p:cNvSpPr>
          <p:nvPr/>
        </p:nvSpPr>
        <p:spPr bwMode="auto">
          <a:xfrm>
            <a:off x="629920" y="257175"/>
            <a:ext cx="83578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3" name="文本框 2"/>
          <p:cNvSpPr txBox="1"/>
          <p:nvPr/>
        </p:nvSpPr>
        <p:spPr>
          <a:xfrm>
            <a:off x="255270" y="3621405"/>
            <a:ext cx="4830445" cy="521970"/>
          </a:xfrm>
          <a:prstGeom prst="rect">
            <a:avLst/>
          </a:prstGeom>
          <a:noFill/>
        </p:spPr>
        <p:txBody>
          <a:bodyPr wrap="none" rtlCol="0" anchor="t">
            <a:spAutoFit/>
          </a:bodyPr>
          <a:p>
            <a:r>
              <a:rPr lang="zh-CN" altLang="en-US" sz="2800" b="1" dirty="0">
                <a:solidFill>
                  <a:srgbClr val="3907F1"/>
                </a:solidFill>
                <a:latin typeface="宋体" panose="02010600030101010101" pitchFamily="2" charset="-122"/>
                <a:sym typeface="+mn-ea"/>
              </a:rPr>
              <a:t>如何同时求最大数值和的路径</a:t>
            </a:r>
            <a:endParaRPr lang="zh-CN" altLang="en-US" sz="2800" b="1" dirty="0">
              <a:solidFill>
                <a:srgbClr val="3907F1"/>
              </a:solidFill>
              <a:latin typeface="宋体" panose="02010600030101010101" pitchFamily="2"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blinds(horizontal)">
                                      <p:cBhvr>
                                        <p:cTn id="17" dur="500"/>
                                        <p:tgtEl>
                                          <p:spTgt spid="378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8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7315" y="1221740"/>
            <a:ext cx="8943975" cy="5062855"/>
          </a:xfrm>
          <a:prstGeom prst="rect">
            <a:avLst/>
          </a:prstGeom>
        </p:spPr>
        <p:style>
          <a:lnRef idx="2">
            <a:schemeClr val="accent2"/>
          </a:lnRef>
          <a:fillRef idx="1">
            <a:schemeClr val="lt1"/>
          </a:fillRef>
          <a:effectRef idx="0">
            <a:schemeClr val="accent2"/>
          </a:effectRef>
          <a:fontRef idx="minor">
            <a:schemeClr val="dk1"/>
          </a:fontRef>
        </p:style>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初始化数组</a:t>
            </a:r>
            <a:r>
              <a:rPr lang="en-US" altLang="zh-CN" sz="2400" b="1" dirty="0" err="1">
                <a:latin typeface="Times New Roman" panose="02020603050405020304" pitchFamily="18" charset="0"/>
              </a:rPr>
              <a:t>maxSum</a:t>
            </a:r>
            <a:r>
              <a:rPr lang="zh-CN" altLang="en-US" sz="2400" b="1" dirty="0">
                <a:latin typeface="Times New Roman" panose="02020603050405020304" pitchFamily="18" charset="0"/>
              </a:rPr>
              <a:t>的最后一行为数塔的底层数据：</a:t>
            </a:r>
            <a:endParaRPr lang="zh-CN" altLang="en-US" sz="2400" b="1" dirty="0">
              <a:latin typeface="Times New Roman" panose="02020603050405020304" pitchFamily="18" charset="0"/>
            </a:endParaRPr>
          </a:p>
          <a:p>
            <a:pPr algn="just" eaLnBrk="1" hangingPunct="1">
              <a:lnSpc>
                <a:spcPct val="150000"/>
              </a:lnSpc>
            </a:pPr>
            <a:r>
              <a:rPr lang="zh-CN" altLang="pt-BR" sz="2400" b="1" dirty="0">
                <a:latin typeface="Times New Roman" panose="02020603050405020304" pitchFamily="18" charset="0"/>
              </a:rPr>
              <a:t>    </a:t>
            </a:r>
            <a:r>
              <a:rPr lang="pt-BR" altLang="zh-CN" sz="2400" b="1" dirty="0">
                <a:latin typeface="Times New Roman" panose="02020603050405020304" pitchFamily="18" charset="0"/>
              </a:rPr>
              <a:t>for (</a:t>
            </a:r>
            <a:r>
              <a:rPr lang="en-US" altLang="pt-BR" sz="2400" b="1" dirty="0">
                <a:latin typeface="Times New Roman" panose="02020603050405020304" pitchFamily="18" charset="0"/>
              </a:rPr>
              <a:t>i</a:t>
            </a:r>
            <a:r>
              <a:rPr lang="pt-BR" altLang="zh-CN" sz="2400" b="1" dirty="0">
                <a:latin typeface="Times New Roman" panose="02020603050405020304" pitchFamily="18" charset="0"/>
              </a:rPr>
              <a:t> = </a:t>
            </a:r>
            <a:r>
              <a:rPr lang="en-US" altLang="pt-BR" sz="2400" b="1" dirty="0">
                <a:latin typeface="Times New Roman" panose="02020603050405020304" pitchFamily="18" charset="0"/>
              </a:rPr>
              <a:t>1</a:t>
            </a:r>
            <a:r>
              <a:rPr lang="pt-BR" altLang="zh-CN" sz="2400" b="1" dirty="0">
                <a:latin typeface="Times New Roman" panose="02020603050405020304" pitchFamily="18" charset="0"/>
              </a:rPr>
              <a:t>; </a:t>
            </a:r>
            <a:r>
              <a:rPr lang="en-US" altLang="pt-BR" sz="2400" b="1" dirty="0">
                <a:latin typeface="Times New Roman" panose="02020603050405020304" pitchFamily="18" charset="0"/>
              </a:rPr>
              <a:t>i</a:t>
            </a:r>
            <a:r>
              <a:rPr lang="pt-BR" altLang="zh-CN" sz="2400" b="1" dirty="0">
                <a:latin typeface="Times New Roman" panose="02020603050405020304" pitchFamily="18" charset="0"/>
              </a:rPr>
              <a:t> &lt; </a:t>
            </a:r>
            <a:r>
              <a:rPr lang="en-US" altLang="pt-BR" sz="2400" b="1" dirty="0">
                <a:latin typeface="Times New Roman" panose="02020603050405020304" pitchFamily="18" charset="0"/>
              </a:rPr>
              <a:t>=</a:t>
            </a:r>
            <a:r>
              <a:rPr lang="pt-BR" altLang="zh-CN" sz="2400" b="1" dirty="0">
                <a:latin typeface="Times New Roman" panose="02020603050405020304" pitchFamily="18" charset="0"/>
              </a:rPr>
              <a:t>n; </a:t>
            </a:r>
            <a:r>
              <a:rPr lang="en-US" altLang="pt-BR" sz="2400" b="1" dirty="0">
                <a:latin typeface="Times New Roman" panose="02020603050405020304" pitchFamily="18" charset="0"/>
              </a:rPr>
              <a:t>i</a:t>
            </a:r>
            <a:r>
              <a:rPr lang="pt-BR" altLang="zh-CN" sz="2400" b="1" dirty="0">
                <a:latin typeface="Times New Roman" panose="02020603050405020304" pitchFamily="18" charset="0"/>
              </a:rPr>
              <a:t>++)</a:t>
            </a:r>
            <a:r>
              <a:rPr lang="zh-CN" altLang="pt-BR" sz="2400" b="1" dirty="0">
                <a:latin typeface="Times New Roman" panose="02020603050405020304" pitchFamily="18" charset="0"/>
              </a:rPr>
              <a:t>       </a:t>
            </a:r>
            <a:r>
              <a:rPr lang="zh-CN" altLang="pt-BR" sz="2400" b="1" dirty="0">
                <a:solidFill>
                  <a:srgbClr val="CC0099"/>
                </a:solidFill>
                <a:latin typeface="Times New Roman" panose="02020603050405020304" pitchFamily="18" charset="0"/>
              </a:rPr>
              <a:t>   </a:t>
            </a:r>
            <a:r>
              <a:rPr lang="pt-BR" altLang="zh-CN" sz="2400" b="1" dirty="0">
                <a:solidFill>
                  <a:srgbClr val="0000FF"/>
                </a:solidFill>
                <a:latin typeface="Times New Roman" panose="02020603050405020304" pitchFamily="18" charset="0"/>
              </a:rPr>
              <a:t>maxSum[n][</a:t>
            </a:r>
            <a:r>
              <a:rPr lang="en-US" altLang="pt-BR" sz="2400" b="1" dirty="0">
                <a:solidFill>
                  <a:srgbClr val="0000FF"/>
                </a:solidFill>
                <a:latin typeface="Times New Roman" panose="02020603050405020304" pitchFamily="18" charset="0"/>
              </a:rPr>
              <a:t>i</a:t>
            </a:r>
            <a:r>
              <a:rPr lang="pt-BR" altLang="zh-CN" sz="2400" b="1" dirty="0">
                <a:solidFill>
                  <a:srgbClr val="0000FF"/>
                </a:solidFill>
                <a:latin typeface="Times New Roman" panose="02020603050405020304" pitchFamily="18" charset="0"/>
              </a:rPr>
              <a:t>] = </a:t>
            </a:r>
            <a:r>
              <a:rPr lang="pt-BR" altLang="zh-CN" sz="2400" b="1" dirty="0" smtClean="0">
                <a:solidFill>
                  <a:srgbClr val="0000FF"/>
                </a:solidFill>
                <a:latin typeface="Times New Roman" panose="02020603050405020304" pitchFamily="18" charset="0"/>
              </a:rPr>
              <a:t>D[n</a:t>
            </a:r>
            <a:r>
              <a:rPr lang="pt-BR" altLang="zh-CN" sz="2400" b="1" dirty="0">
                <a:solidFill>
                  <a:srgbClr val="0000FF"/>
                </a:solidFill>
                <a:latin typeface="Times New Roman" panose="02020603050405020304" pitchFamily="18" charset="0"/>
              </a:rPr>
              <a:t>][</a:t>
            </a:r>
            <a:r>
              <a:rPr lang="en-US" altLang="pt-BR" sz="2400" b="1" dirty="0">
                <a:solidFill>
                  <a:srgbClr val="0000FF"/>
                </a:solidFill>
                <a:latin typeface="Times New Roman" panose="02020603050405020304" pitchFamily="18" charset="0"/>
              </a:rPr>
              <a:t>i</a:t>
            </a:r>
            <a:r>
              <a:rPr lang="pt-BR" altLang="zh-CN" sz="2400" b="1" dirty="0">
                <a:solidFill>
                  <a:srgbClr val="0000FF"/>
                </a:solidFill>
                <a:latin typeface="Times New Roman" panose="02020603050405020304" pitchFamily="18" charset="0"/>
              </a:rPr>
              <a:t>];</a:t>
            </a:r>
            <a:endParaRPr lang="pt-BR" altLang="zh-CN" sz="2400" b="1" dirty="0">
              <a:solidFill>
                <a:srgbClr val="0000FF"/>
              </a:solidFill>
              <a:latin typeface="Times New Roman" panose="02020603050405020304" pitchFamily="18" charset="0"/>
            </a:endParaRPr>
          </a:p>
          <a:p>
            <a:pPr algn="just" eaLnBrk="1" hangingPunct="1">
              <a:lnSpc>
                <a:spcPct val="150000"/>
              </a:lnSpc>
            </a:pPr>
            <a:r>
              <a:rPr lang="pt-BR" altLang="zh-CN" sz="2400" b="1" dirty="0">
                <a:latin typeface="Times New Roman" panose="02020603050405020304" pitchFamily="18" charset="0"/>
              </a:rPr>
              <a:t>2. </a:t>
            </a:r>
            <a:r>
              <a:rPr lang="zh-CN" altLang="en-US" sz="2400" b="1" dirty="0">
                <a:latin typeface="Times New Roman" panose="02020603050405020304" pitchFamily="18" charset="0"/>
              </a:rPr>
              <a:t>从第</a:t>
            </a:r>
            <a:r>
              <a:rPr lang="pt-BR" altLang="zh-CN" sz="2400" b="1" dirty="0">
                <a:latin typeface="Times New Roman" panose="02020603050405020304" pitchFamily="18" charset="0"/>
              </a:rPr>
              <a:t>n</a:t>
            </a:r>
            <a:r>
              <a:rPr lang="zh-CN" altLang="en-US" sz="2400" b="1" dirty="0">
                <a:latin typeface="Times New Roman" panose="02020603050405020304" pitchFamily="18" charset="0"/>
              </a:rPr>
              <a:t>层开始直到第 </a:t>
            </a:r>
            <a:r>
              <a:rPr lang="pt-BR" altLang="zh-CN" sz="2400" b="1" dirty="0">
                <a:latin typeface="Times New Roman" panose="02020603050405020304" pitchFamily="18" charset="0"/>
              </a:rPr>
              <a:t>1 </a:t>
            </a:r>
            <a:r>
              <a:rPr lang="zh-CN" altLang="en-US" sz="2400" b="1" dirty="0">
                <a:latin typeface="Times New Roman" panose="02020603050405020304" pitchFamily="18" charset="0"/>
              </a:rPr>
              <a:t>层对</a:t>
            </a:r>
            <a:r>
              <a:rPr lang="pt-BR" altLang="zh-CN" sz="2400" b="1" dirty="0">
                <a:latin typeface="Times New Roman" panose="02020603050405020304" pitchFamily="18" charset="0"/>
              </a:rPr>
              <a:t>maxSum[i][j]</a:t>
            </a:r>
            <a:r>
              <a:rPr lang="zh-CN" altLang="en-US" sz="2400" b="1" dirty="0">
                <a:latin typeface="Times New Roman" panose="02020603050405020304" pitchFamily="18" charset="0"/>
              </a:rPr>
              <a:t>执行下述操作</a:t>
            </a:r>
            <a:r>
              <a:rPr lang="zh-CN" altLang="pt-BR" sz="2400" b="1" dirty="0">
                <a:latin typeface="Times New Roman" panose="02020603050405020304" pitchFamily="18" charset="0"/>
              </a:rPr>
              <a:t>：</a:t>
            </a:r>
            <a:endParaRPr lang="zh-CN" altLang="pt-BR" sz="2400" b="1" dirty="0">
              <a:latin typeface="Times New Roman" panose="02020603050405020304" pitchFamily="18" charset="0"/>
            </a:endParaRPr>
          </a:p>
          <a:p>
            <a:pPr lvl="1" algn="just" eaLnBrk="1" hangingPunct="1">
              <a:lnSpc>
                <a:spcPct val="150000"/>
              </a:lnSpc>
            </a:pPr>
            <a:r>
              <a:rPr lang="pt-BR" altLang="zh-CN" sz="2400" b="1" dirty="0" smtClean="0">
                <a:latin typeface="Times New Roman" panose="02020603050405020304" pitchFamily="18" charset="0"/>
              </a:rPr>
              <a:t>2.1</a:t>
            </a:r>
            <a:r>
              <a:rPr lang="pt-BR" altLang="zh-CN" sz="2400" b="1" dirty="0" smtClean="0">
                <a:solidFill>
                  <a:srgbClr val="0000FF"/>
                </a:solidFill>
                <a:latin typeface="Times New Roman" panose="02020603050405020304" pitchFamily="18" charset="0"/>
              </a:rPr>
              <a:t>maxSum[i</a:t>
            </a:r>
            <a:r>
              <a:rPr lang="pt-BR" altLang="zh-CN" sz="2400" b="1" dirty="0">
                <a:solidFill>
                  <a:srgbClr val="0000FF"/>
                </a:solidFill>
                <a:latin typeface="Times New Roman" panose="02020603050405020304" pitchFamily="18" charset="0"/>
              </a:rPr>
              <a:t>][j]=</a:t>
            </a:r>
            <a:r>
              <a:rPr lang="pt-BR" altLang="zh-CN" sz="2400" b="1" dirty="0" smtClean="0">
                <a:solidFill>
                  <a:srgbClr val="0000FF"/>
                </a:solidFill>
                <a:latin typeface="Times New Roman" panose="02020603050405020304" pitchFamily="18" charset="0"/>
              </a:rPr>
              <a:t>max{maxSum[i+1</a:t>
            </a:r>
            <a:r>
              <a:rPr lang="pt-BR" altLang="zh-CN" sz="2400" b="1" dirty="0">
                <a:solidFill>
                  <a:srgbClr val="0000FF"/>
                </a:solidFill>
                <a:latin typeface="Times New Roman" panose="02020603050405020304" pitchFamily="18" charset="0"/>
              </a:rPr>
              <a:t>][j], maxSum[i+1][j+1]}</a:t>
            </a:r>
            <a:endParaRPr lang="pt-BR" altLang="zh-CN" sz="2400" b="1" dirty="0">
              <a:solidFill>
                <a:srgbClr val="0000FF"/>
              </a:solidFill>
              <a:latin typeface="Times New Roman" panose="02020603050405020304" pitchFamily="18" charset="0"/>
            </a:endParaRPr>
          </a:p>
          <a:p>
            <a:pPr lvl="1" algn="just" eaLnBrk="1" hangingPunct="1">
              <a:lnSpc>
                <a:spcPct val="150000"/>
              </a:lnSpc>
            </a:pPr>
            <a:r>
              <a:rPr lang="pt-BR" altLang="zh-CN" sz="2400" b="1" dirty="0">
                <a:solidFill>
                  <a:srgbClr val="0000FF"/>
                </a:solidFill>
                <a:latin typeface="Times New Roman" panose="02020603050405020304" pitchFamily="18" charset="0"/>
              </a:rPr>
              <a:t>                               </a:t>
            </a:r>
            <a:r>
              <a:rPr lang="pt-BR" altLang="zh-CN" sz="2400" b="1" dirty="0" smtClean="0">
                <a:solidFill>
                  <a:srgbClr val="0000FF"/>
                </a:solidFill>
                <a:latin typeface="Times New Roman" panose="02020603050405020304" pitchFamily="18" charset="0"/>
                <a:sym typeface="+mn-ea"/>
              </a:rPr>
              <a:t>+D[i</a:t>
            </a:r>
            <a:r>
              <a:rPr lang="pt-BR" altLang="zh-CN" sz="2400" b="1" dirty="0">
                <a:solidFill>
                  <a:srgbClr val="0000FF"/>
                </a:solidFill>
                <a:latin typeface="Times New Roman" panose="02020603050405020304" pitchFamily="18" charset="0"/>
                <a:sym typeface="+mn-ea"/>
              </a:rPr>
              <a:t>][j</a:t>
            </a:r>
            <a:r>
              <a:rPr lang="pt-BR" altLang="zh-CN" sz="2400" b="1" dirty="0" smtClean="0">
                <a:solidFill>
                  <a:srgbClr val="0000FF"/>
                </a:solidFill>
                <a:latin typeface="Times New Roman" panose="02020603050405020304" pitchFamily="18" charset="0"/>
                <a:sym typeface="+mn-ea"/>
              </a:rPr>
              <a:t>]</a:t>
            </a:r>
            <a:r>
              <a:rPr lang="zh-CN" altLang="pt-BR" sz="2400" b="1" dirty="0">
                <a:solidFill>
                  <a:srgbClr val="0000FF"/>
                </a:solidFill>
                <a:latin typeface="Times New Roman" panose="02020603050405020304" pitchFamily="18" charset="0"/>
              </a:rPr>
              <a:t>；</a:t>
            </a:r>
            <a:endParaRPr lang="zh-CN" altLang="pt-BR" sz="2400" b="1" dirty="0">
              <a:solidFill>
                <a:srgbClr val="0000FF"/>
              </a:solidFill>
              <a:latin typeface="Times New Roman" panose="02020603050405020304" pitchFamily="18" charset="0"/>
            </a:endParaRPr>
          </a:p>
          <a:p>
            <a:pPr lvl="1" algn="just" eaLnBrk="1" hangingPunct="1">
              <a:lnSpc>
                <a:spcPct val="150000"/>
              </a:lnSpc>
            </a:pPr>
            <a:r>
              <a:rPr lang="pt-BR" altLang="zh-CN" sz="2400" b="1" dirty="0">
                <a:latin typeface="Times New Roman" panose="02020603050405020304" pitchFamily="18" charset="0"/>
              </a:rPr>
              <a:t>2.2 </a:t>
            </a:r>
            <a:r>
              <a:rPr lang="zh-CN" altLang="en-US" sz="2400" b="1" dirty="0">
                <a:latin typeface="Times New Roman" panose="02020603050405020304" pitchFamily="18" charset="0"/>
              </a:rPr>
              <a:t>如果选择下标</a:t>
            </a:r>
            <a:r>
              <a:rPr lang="pt-BR" altLang="zh-CN" sz="2400" b="1" dirty="0">
                <a:latin typeface="Times New Roman" panose="02020603050405020304" pitchFamily="18" charset="0"/>
              </a:rPr>
              <a:t>j</a:t>
            </a:r>
            <a:r>
              <a:rPr lang="zh-CN" altLang="en-US" sz="2400" b="1" dirty="0">
                <a:latin typeface="Times New Roman" panose="02020603050405020304" pitchFamily="18" charset="0"/>
              </a:rPr>
              <a:t>的元素</a:t>
            </a:r>
            <a:r>
              <a:rPr lang="zh-CN" altLang="pt-BR" sz="2400" b="1" dirty="0">
                <a:latin typeface="Times New Roman" panose="02020603050405020304" pitchFamily="18" charset="0"/>
              </a:rPr>
              <a:t>，</a:t>
            </a:r>
            <a:r>
              <a:rPr lang="zh-CN" altLang="en-US" sz="2400" b="1" dirty="0">
                <a:latin typeface="Times New Roman" panose="02020603050405020304" pitchFamily="18" charset="0"/>
              </a:rPr>
              <a:t>则</a:t>
            </a:r>
            <a:r>
              <a:rPr lang="pt-BR" altLang="zh-CN" sz="2400" b="1" dirty="0">
                <a:latin typeface="Times New Roman" panose="02020603050405020304" pitchFamily="18" charset="0"/>
              </a:rPr>
              <a:t>path[i][j] = j</a:t>
            </a:r>
            <a:r>
              <a:rPr lang="zh-CN" altLang="pt-BR" sz="2400" b="1" dirty="0">
                <a:latin typeface="Times New Roman" panose="02020603050405020304" pitchFamily="18" charset="0"/>
              </a:rPr>
              <a:t>，</a:t>
            </a:r>
            <a:r>
              <a:rPr lang="zh-CN" altLang="en-US" sz="2400" b="1" dirty="0">
                <a:latin typeface="Times New Roman" panose="02020603050405020304" pitchFamily="18" charset="0"/>
              </a:rPr>
              <a:t>否则</a:t>
            </a:r>
            <a:r>
              <a:rPr lang="pt-BR" altLang="zh-CN" sz="2400" b="1" dirty="0">
                <a:latin typeface="Times New Roman" panose="02020603050405020304" pitchFamily="18" charset="0"/>
              </a:rPr>
              <a:t>path[i][j] = j+1</a:t>
            </a:r>
            <a:r>
              <a:rPr lang="zh-CN" altLang="pt-BR" sz="2400" b="1" dirty="0">
                <a:latin typeface="Times New Roman" panose="02020603050405020304" pitchFamily="18" charset="0"/>
              </a:rPr>
              <a:t>；</a:t>
            </a:r>
            <a:endParaRPr lang="zh-CN" altLang="pt-BR" sz="2400" b="1" dirty="0">
              <a:latin typeface="Times New Roman" panose="02020603050405020304" pitchFamily="18" charset="0"/>
            </a:endParaRPr>
          </a:p>
          <a:p>
            <a:pPr algn="just" eaLnBrk="1" hangingPunct="1">
              <a:lnSpc>
                <a:spcPct val="150000"/>
              </a:lnSpc>
            </a:pPr>
            <a:r>
              <a:rPr lang="pt-BR" altLang="zh-CN" sz="2400" b="1" dirty="0">
                <a:latin typeface="Times New Roman" panose="02020603050405020304" pitchFamily="18" charset="0"/>
              </a:rPr>
              <a:t>3. </a:t>
            </a:r>
            <a:r>
              <a:rPr lang="zh-CN" altLang="en-US" sz="2400" b="1" dirty="0">
                <a:latin typeface="Times New Roman" panose="02020603050405020304" pitchFamily="18" charset="0"/>
              </a:rPr>
              <a:t>输出最大数值和</a:t>
            </a:r>
            <a:r>
              <a:rPr lang="pt-BR" altLang="zh-CN" sz="2400" b="1" dirty="0">
                <a:latin typeface="Times New Roman" panose="02020603050405020304" pitchFamily="18" charset="0"/>
              </a:rPr>
              <a:t>maxSum[</a:t>
            </a:r>
            <a:r>
              <a:rPr lang="en-US" altLang="pt-BR" sz="2400" b="1" dirty="0">
                <a:latin typeface="Times New Roman" panose="02020603050405020304" pitchFamily="18" charset="0"/>
              </a:rPr>
              <a:t>1</a:t>
            </a:r>
            <a:r>
              <a:rPr lang="pt-BR" altLang="zh-CN" sz="2400" b="1" dirty="0">
                <a:latin typeface="Times New Roman" panose="02020603050405020304" pitchFamily="18" charset="0"/>
              </a:rPr>
              <a:t>][</a:t>
            </a:r>
            <a:r>
              <a:rPr lang="en-US" altLang="pt-BR" sz="2400" b="1" dirty="0">
                <a:latin typeface="Times New Roman" panose="02020603050405020304" pitchFamily="18" charset="0"/>
              </a:rPr>
              <a:t>1</a:t>
            </a:r>
            <a:r>
              <a:rPr lang="pt-BR" altLang="zh-CN" sz="2400" b="1" dirty="0">
                <a:latin typeface="Times New Roman" panose="02020603050405020304" pitchFamily="18" charset="0"/>
              </a:rPr>
              <a:t>]</a:t>
            </a:r>
            <a:r>
              <a:rPr lang="zh-CN" altLang="pt-BR" sz="2400" b="1" dirty="0">
                <a:latin typeface="Times New Roman" panose="02020603050405020304" pitchFamily="18" charset="0"/>
              </a:rPr>
              <a:t>；</a:t>
            </a:r>
            <a:endParaRPr lang="zh-CN" altLang="pt-BR" sz="2400" b="1" dirty="0">
              <a:latin typeface="Times New Roman" panose="02020603050405020304" pitchFamily="18" charset="0"/>
            </a:endParaRPr>
          </a:p>
          <a:p>
            <a:pPr algn="just" eaLnBrk="1" hangingPunct="1">
              <a:lnSpc>
                <a:spcPct val="150000"/>
              </a:lnSpc>
            </a:pPr>
            <a:r>
              <a:rPr lang="pt-BR" altLang="zh-CN" sz="2400" b="1" dirty="0">
                <a:latin typeface="Times New Roman" panose="02020603050405020304" pitchFamily="18" charset="0"/>
              </a:rPr>
              <a:t>4. </a:t>
            </a:r>
            <a:r>
              <a:rPr lang="zh-CN" altLang="pt-BR" sz="2400" b="1" dirty="0">
                <a:latin typeface="Times New Roman" panose="02020603050405020304" pitchFamily="18" charset="0"/>
              </a:rPr>
              <a:t>根据</a:t>
            </a:r>
            <a:r>
              <a:rPr lang="pt-BR" altLang="zh-CN" sz="2400" b="1" dirty="0">
                <a:latin typeface="Times New Roman" panose="02020603050405020304" pitchFamily="18" charset="0"/>
              </a:rPr>
              <a:t>path</a:t>
            </a:r>
            <a:r>
              <a:rPr lang="zh-CN" altLang="pt-BR" sz="2400" b="1" dirty="0">
                <a:latin typeface="Times New Roman" panose="02020603050405020304" pitchFamily="18" charset="0"/>
              </a:rPr>
              <a:t>数组确定每一层决策的列下标，输出路径信息；</a:t>
            </a:r>
            <a:endParaRPr lang="zh-CN" altLang="en-US" sz="3600" b="1" dirty="0"/>
          </a:p>
        </p:txBody>
      </p:sp>
      <p:sp>
        <p:nvSpPr>
          <p:cNvPr id="2" name="Text Box 2"/>
          <p:cNvSpPr txBox="1">
            <a:spLocks noChangeArrowheads="1"/>
          </p:cNvSpPr>
          <p:nvPr/>
        </p:nvSpPr>
        <p:spPr bwMode="auto">
          <a:xfrm>
            <a:off x="629920" y="257175"/>
            <a:ext cx="83578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blinds(horizontal)">
                                      <p:cBhvr>
                                        <p:cTn id="7" dur="500"/>
                                        <p:tgtEl>
                                          <p:spTgt spid="389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4">
                                            <p:txEl>
                                              <p:pRg st="1" end="1"/>
                                            </p:txEl>
                                          </p:spTgt>
                                        </p:tgtEl>
                                        <p:attrNameLst>
                                          <p:attrName>style.visibility</p:attrName>
                                        </p:attrNameLst>
                                      </p:cBhvr>
                                      <p:to>
                                        <p:strVal val="visible"/>
                                      </p:to>
                                    </p:set>
                                    <p:animEffect transition="in" filter="blinds(horizontal)">
                                      <p:cBhvr>
                                        <p:cTn id="12" dur="500"/>
                                        <p:tgtEl>
                                          <p:spTgt spid="389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4">
                                            <p:txEl>
                                              <p:pRg st="2" end="2"/>
                                            </p:txEl>
                                          </p:spTgt>
                                        </p:tgtEl>
                                        <p:attrNameLst>
                                          <p:attrName>style.visibility</p:attrName>
                                        </p:attrNameLst>
                                      </p:cBhvr>
                                      <p:to>
                                        <p:strVal val="visible"/>
                                      </p:to>
                                    </p:set>
                                    <p:animEffect transition="in" filter="blinds(horizontal)">
                                      <p:cBhvr>
                                        <p:cTn id="17" dur="500"/>
                                        <p:tgtEl>
                                          <p:spTgt spid="389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4">
                                            <p:txEl>
                                              <p:pRg st="3" end="3"/>
                                            </p:txEl>
                                          </p:spTgt>
                                        </p:tgtEl>
                                        <p:attrNameLst>
                                          <p:attrName>style.visibility</p:attrName>
                                        </p:attrNameLst>
                                      </p:cBhvr>
                                      <p:to>
                                        <p:strVal val="visible"/>
                                      </p:to>
                                    </p:set>
                                    <p:animEffect transition="in" filter="blinds(horizontal)">
                                      <p:cBhvr>
                                        <p:cTn id="22" dur="500"/>
                                        <p:tgtEl>
                                          <p:spTgt spid="389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4">
                                            <p:txEl>
                                              <p:pRg st="4" end="4"/>
                                            </p:txEl>
                                          </p:spTgt>
                                        </p:tgtEl>
                                        <p:attrNameLst>
                                          <p:attrName>style.visibility</p:attrName>
                                        </p:attrNameLst>
                                      </p:cBhvr>
                                      <p:to>
                                        <p:strVal val="visible"/>
                                      </p:to>
                                    </p:set>
                                    <p:animEffect transition="in" filter="blinds(horizontal)">
                                      <p:cBhvr>
                                        <p:cTn id="27" dur="500"/>
                                        <p:tgtEl>
                                          <p:spTgt spid="389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4">
                                            <p:txEl>
                                              <p:pRg st="5" end="5"/>
                                            </p:txEl>
                                          </p:spTgt>
                                        </p:tgtEl>
                                        <p:attrNameLst>
                                          <p:attrName>style.visibility</p:attrName>
                                        </p:attrNameLst>
                                      </p:cBhvr>
                                      <p:to>
                                        <p:strVal val="visible"/>
                                      </p:to>
                                    </p:set>
                                    <p:animEffect transition="in" filter="blinds(horizontal)">
                                      <p:cBhvr>
                                        <p:cTn id="32" dur="500"/>
                                        <p:tgtEl>
                                          <p:spTgt spid="389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4">
                                            <p:txEl>
                                              <p:pRg st="6" end="6"/>
                                            </p:txEl>
                                          </p:spTgt>
                                        </p:tgtEl>
                                        <p:attrNameLst>
                                          <p:attrName>style.visibility</p:attrName>
                                        </p:attrNameLst>
                                      </p:cBhvr>
                                      <p:to>
                                        <p:strVal val="visible"/>
                                      </p:to>
                                    </p:set>
                                    <p:animEffect transition="in" filter="blinds(horizontal)">
                                      <p:cBhvr>
                                        <p:cTn id="37" dur="500"/>
                                        <p:tgtEl>
                                          <p:spTgt spid="389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4">
                                            <p:txEl>
                                              <p:pRg st="7" end="7"/>
                                            </p:txEl>
                                          </p:spTgt>
                                        </p:tgtEl>
                                        <p:attrNameLst>
                                          <p:attrName>style.visibility</p:attrName>
                                        </p:attrNameLst>
                                      </p:cBhvr>
                                      <p:to>
                                        <p:strVal val="visible"/>
                                      </p:to>
                                    </p:set>
                                    <p:animEffect transition="in" filter="blinds(horizontal)">
                                      <p:cBhvr>
                                        <p:cTn id="42" dur="500"/>
                                        <p:tgtEl>
                                          <p:spTgt spid="389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304956" y="201037"/>
            <a:ext cx="45339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rPr>
              <a:t>动态规划的起源</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
        <p:nvSpPr>
          <p:cNvPr id="6147" name="Text Box 3"/>
          <p:cNvSpPr txBox="1">
            <a:spLocks noChangeArrowheads="1"/>
          </p:cNvSpPr>
          <p:nvPr/>
        </p:nvSpPr>
        <p:spPr bwMode="auto">
          <a:xfrm>
            <a:off x="323850" y="1628775"/>
            <a:ext cx="8496622"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10000"/>
              </a:lnSpc>
              <a:buFont typeface="Arial" panose="020B0604020202020204" pitchFamily="34" charset="0"/>
              <a:buChar char="•"/>
            </a:pPr>
            <a:r>
              <a:rPr lang="zh-CN" altLang="en-US" sz="2800" b="1" dirty="0"/>
              <a:t>动态规划</a:t>
            </a:r>
            <a:r>
              <a:rPr lang="en-US" altLang="zh-CN" sz="2800" b="1" dirty="0"/>
              <a:t>(dynamic programming) </a:t>
            </a:r>
            <a:r>
              <a:rPr lang="zh-CN" altLang="en-US" sz="2800" b="1" dirty="0" smtClean="0"/>
              <a:t>是在</a:t>
            </a:r>
            <a:r>
              <a:rPr lang="en-US" altLang="zh-CN" sz="2800" b="1" dirty="0" smtClean="0"/>
              <a:t>20</a:t>
            </a:r>
            <a:r>
              <a:rPr lang="zh-CN" altLang="en-US" sz="2800" b="1" dirty="0"/>
              <a:t>世纪</a:t>
            </a:r>
            <a:r>
              <a:rPr lang="en-US" altLang="zh-CN" sz="2800" b="1" dirty="0"/>
              <a:t>50</a:t>
            </a:r>
            <a:r>
              <a:rPr lang="zh-CN" altLang="en-US" sz="2800" b="1" dirty="0" smtClean="0"/>
              <a:t>年代由美国</a:t>
            </a:r>
            <a:r>
              <a:rPr lang="zh-CN" altLang="en-US" sz="2800" b="1" dirty="0"/>
              <a:t>数学家</a:t>
            </a:r>
            <a:r>
              <a:rPr lang="en-US" altLang="zh-CN" sz="2800" b="1" dirty="0" smtClean="0"/>
              <a:t>Richard Bellman</a:t>
            </a:r>
            <a:r>
              <a:rPr lang="zh-CN" altLang="en-US" sz="2800" b="1" dirty="0" smtClean="0"/>
              <a:t>为研究最优控制问题而提出的，</a:t>
            </a:r>
            <a:r>
              <a:rPr lang="en-US" altLang="zh-CN" sz="2800" b="1" dirty="0"/>
              <a:t> </a:t>
            </a:r>
            <a:r>
              <a:rPr lang="en-US" altLang="zh-CN" sz="2800" b="1" dirty="0" smtClean="0"/>
              <a:t>programming</a:t>
            </a:r>
            <a:r>
              <a:rPr lang="zh-CN" altLang="en-US" sz="2800" b="1" dirty="0" smtClean="0"/>
              <a:t>的含义是计划和规划的意思，是</a:t>
            </a:r>
            <a:r>
              <a:rPr lang="zh-CN" altLang="en-US" sz="2800" b="1" dirty="0">
                <a:solidFill>
                  <a:srgbClr val="0000FF"/>
                </a:solidFill>
              </a:rPr>
              <a:t>运筹学</a:t>
            </a:r>
            <a:r>
              <a:rPr lang="zh-CN" altLang="en-US" sz="2800" b="1" dirty="0"/>
              <a:t>的一个分支</a:t>
            </a:r>
            <a:r>
              <a:rPr lang="zh-CN" altLang="en-US" sz="2800" b="1" dirty="0" smtClean="0"/>
              <a:t>。</a:t>
            </a:r>
            <a:endParaRPr lang="zh-CN" altLang="en-US" sz="2800" b="1" dirty="0"/>
          </a:p>
          <a:p>
            <a:pPr marL="457200" indent="-457200">
              <a:lnSpc>
                <a:spcPct val="110000"/>
              </a:lnSpc>
              <a:buFont typeface="Arial" panose="020B0604020202020204" pitchFamily="34" charset="0"/>
              <a:buChar char="•"/>
            </a:pPr>
            <a:r>
              <a:rPr lang="zh-CN" altLang="en-US" sz="2800" b="1" dirty="0" smtClean="0"/>
              <a:t>动态规划作为一种工具在应用数学中的价值被大家认同以后，在计算机科学界，动态规划法成为一种通用的算法设计技术来求解</a:t>
            </a:r>
            <a:r>
              <a:rPr lang="zh-CN" altLang="en-US" sz="2800" b="1" dirty="0" smtClean="0">
                <a:solidFill>
                  <a:srgbClr val="3907F1"/>
                </a:solidFill>
              </a:rPr>
              <a:t>多阶段决策最优化问题</a:t>
            </a:r>
            <a:r>
              <a:rPr lang="zh-CN" altLang="en-US" sz="2800" b="1" dirty="0" smtClean="0"/>
              <a:t>。</a:t>
            </a:r>
            <a:endParaRPr lang="zh-CN" altLang="en-US" sz="2800" b="1"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p:cNvSpPr>
            <a:spLocks noChangeArrowheads="1"/>
          </p:cNvSpPr>
          <p:nvPr/>
        </p:nvSpPr>
        <p:spPr bwMode="auto">
          <a:xfrm>
            <a:off x="5715" y="-7620"/>
            <a:ext cx="9131935" cy="68624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sz="2000" b="1">
                <a:latin typeface="Times New Roman" panose="02020603050405020304" pitchFamily="18" charset="0"/>
              </a:rPr>
              <a:t>#define MAX 101</a:t>
            </a:r>
            <a:endParaRPr sz="2000" b="1">
              <a:latin typeface="Times New Roman" panose="02020603050405020304" pitchFamily="18" charset="0"/>
            </a:endParaRPr>
          </a:p>
          <a:p>
            <a:r>
              <a:rPr sz="2000" b="1">
                <a:latin typeface="Times New Roman" panose="02020603050405020304" pitchFamily="18" charset="0"/>
              </a:rPr>
              <a:t>int D[MAX][MAX]; int n;</a:t>
            </a:r>
            <a:endParaRPr sz="2000" b="1">
              <a:latin typeface="Times New Roman" panose="02020603050405020304" pitchFamily="18" charset="0"/>
            </a:endParaRPr>
          </a:p>
          <a:p>
            <a:r>
              <a:rPr sz="2000" b="1">
                <a:latin typeface="Times New Roman" panose="02020603050405020304" pitchFamily="18" charset="0"/>
              </a:rPr>
              <a:t>int maxSum[MAX][MAX]</a:t>
            </a:r>
            <a:r>
              <a:rPr lang="en-US" sz="2000" b="1">
                <a:latin typeface="Times New Roman" panose="02020603050405020304" pitchFamily="18" charset="0"/>
              </a:rPr>
              <a:t>,path</a:t>
            </a:r>
            <a:r>
              <a:rPr sz="2000" b="1">
                <a:latin typeface="Times New Roman" panose="02020603050405020304" pitchFamily="18" charset="0"/>
                <a:sym typeface="+mn-ea"/>
              </a:rPr>
              <a:t>[MAX][MAX]</a:t>
            </a:r>
            <a:r>
              <a:rPr sz="2000" b="1">
                <a:latin typeface="Times New Roman" panose="02020603050405020304" pitchFamily="18" charset="0"/>
              </a:rPr>
              <a:t>;</a:t>
            </a:r>
            <a:endParaRPr sz="2000" b="1">
              <a:latin typeface="Times New Roman" panose="02020603050405020304" pitchFamily="18" charset="0"/>
            </a:endParaRPr>
          </a:p>
          <a:p>
            <a:r>
              <a:rPr sz="2000" b="1">
                <a:latin typeface="Times New Roman" panose="02020603050405020304" pitchFamily="18" charset="0"/>
              </a:rPr>
              <a:t>int main() </a:t>
            </a:r>
            <a:endParaRPr sz="2000" b="1">
              <a:latin typeface="Times New Roman" panose="02020603050405020304" pitchFamily="18" charset="0"/>
            </a:endParaRPr>
          </a:p>
          <a:p>
            <a:r>
              <a:rPr sz="2000" b="1">
                <a:latin typeface="Times New Roman" panose="02020603050405020304" pitchFamily="18" charset="0"/>
              </a:rPr>
              <a:t>{      int i,j;   cin &gt;&gt; n;</a:t>
            </a:r>
            <a:endParaRPr sz="2000" b="1">
              <a:latin typeface="Times New Roman" panose="02020603050405020304" pitchFamily="18" charset="0"/>
            </a:endParaRPr>
          </a:p>
          <a:p>
            <a:pPr lvl="1"/>
            <a:r>
              <a:rPr sz="2000" b="1">
                <a:latin typeface="Times New Roman" panose="02020603050405020304" pitchFamily="18" charset="0"/>
              </a:rPr>
              <a:t>for(i=1;i&lt;=n;i++)</a:t>
            </a:r>
            <a:endParaRPr sz="2000" b="1">
              <a:latin typeface="Times New Roman" panose="02020603050405020304" pitchFamily="18" charset="0"/>
            </a:endParaRPr>
          </a:p>
          <a:p>
            <a:pPr lvl="2"/>
            <a:r>
              <a:rPr sz="2000" b="1">
                <a:latin typeface="Times New Roman" panose="02020603050405020304" pitchFamily="18" charset="0"/>
              </a:rPr>
              <a:t>for(j=1;j&lt;=i;j++)     cin &gt;&gt; D[i][j];</a:t>
            </a:r>
            <a:endParaRPr sz="2000" b="1">
              <a:latin typeface="Times New Roman" panose="02020603050405020304" pitchFamily="18" charset="0"/>
            </a:endParaRPr>
          </a:p>
          <a:p>
            <a:pPr lvl="1"/>
            <a:r>
              <a:rPr sz="2000" b="1">
                <a:latin typeface="Times New Roman" panose="02020603050405020304" pitchFamily="18" charset="0"/>
              </a:rPr>
              <a:t>for( int i = 1;i &lt;= n; ++ i )      maxSum[n][i] = D[n][i];</a:t>
            </a:r>
            <a:endParaRPr sz="2000" b="1">
              <a:latin typeface="Times New Roman" panose="02020603050405020304" pitchFamily="18" charset="0"/>
            </a:endParaRPr>
          </a:p>
          <a:p>
            <a:pPr lvl="1"/>
            <a:r>
              <a:rPr sz="2000" b="1">
                <a:latin typeface="Times New Roman" panose="02020603050405020304" pitchFamily="18" charset="0"/>
              </a:rPr>
              <a:t>for( int i = n-1; i&gt;= 1; --i )</a:t>
            </a:r>
            <a:endParaRPr sz="2000" b="1">
              <a:latin typeface="Times New Roman" panose="02020603050405020304" pitchFamily="18" charset="0"/>
            </a:endParaRPr>
          </a:p>
          <a:p>
            <a:pPr lvl="2"/>
            <a:r>
              <a:rPr sz="2000" b="1">
                <a:latin typeface="Times New Roman" panose="02020603050405020304" pitchFamily="18" charset="0"/>
              </a:rPr>
              <a:t>for( int j = 1; j &lt;= i; ++j )</a:t>
            </a:r>
            <a:endParaRPr sz="2000" b="1">
              <a:latin typeface="Times New Roman" panose="02020603050405020304" pitchFamily="18" charset="0"/>
            </a:endParaRPr>
          </a:p>
          <a:p>
            <a:pPr lvl="3"/>
            <a:r>
              <a:rPr lang="en-US" sz="2000" b="1">
                <a:latin typeface="Times New Roman" panose="02020603050405020304" pitchFamily="18" charset="0"/>
              </a:rPr>
              <a:t>if(</a:t>
            </a:r>
            <a:r>
              <a:rPr sz="2000" b="1">
                <a:latin typeface="Times New Roman" panose="02020603050405020304" pitchFamily="18" charset="0"/>
                <a:sym typeface="+mn-ea"/>
              </a:rPr>
              <a:t>maxSum[i+1][j]</a:t>
            </a:r>
            <a:r>
              <a:rPr lang="en-US" sz="2000" b="1">
                <a:latin typeface="Times New Roman" panose="02020603050405020304" pitchFamily="18" charset="0"/>
                <a:sym typeface="+mn-ea"/>
              </a:rPr>
              <a:t>&gt;</a:t>
            </a:r>
            <a:r>
              <a:rPr sz="2000" b="1">
                <a:latin typeface="Times New Roman" panose="02020603050405020304" pitchFamily="18" charset="0"/>
                <a:sym typeface="+mn-ea"/>
              </a:rPr>
              <a:t>maxSum[i+1][j+1]</a:t>
            </a:r>
            <a:r>
              <a:rPr lang="en-US" sz="2000" b="1">
                <a:latin typeface="Times New Roman" panose="02020603050405020304" pitchFamily="18" charset="0"/>
              </a:rPr>
              <a:t>)</a:t>
            </a:r>
            <a:endParaRPr lang="en-US" sz="2000" b="1">
              <a:latin typeface="Times New Roman" panose="02020603050405020304" pitchFamily="18" charset="0"/>
            </a:endParaRPr>
          </a:p>
          <a:p>
            <a:pPr lvl="3"/>
            <a:r>
              <a:rPr lang="en-US" sz="2000" b="1">
                <a:latin typeface="Times New Roman" panose="02020603050405020304" pitchFamily="18" charset="0"/>
              </a:rPr>
              <a:t>{     </a:t>
            </a:r>
            <a:r>
              <a:rPr sz="2000" b="1">
                <a:latin typeface="Times New Roman" panose="02020603050405020304" pitchFamily="18" charset="0"/>
              </a:rPr>
              <a:t>maxSum[i][j] =maxSum[i+1][j] + D[i][j]</a:t>
            </a:r>
            <a:r>
              <a:rPr lang="en-US" sz="2000" b="1">
                <a:latin typeface="Times New Roman" panose="02020603050405020304" pitchFamily="18" charset="0"/>
              </a:rPr>
              <a:t>;   path[i][j]=j;    }</a:t>
            </a:r>
            <a:endParaRPr lang="en-US" sz="2000" b="1">
              <a:latin typeface="Times New Roman" panose="02020603050405020304" pitchFamily="18" charset="0"/>
            </a:endParaRPr>
          </a:p>
          <a:p>
            <a:pPr lvl="3"/>
            <a:r>
              <a:rPr lang="en-US" sz="2000" b="1">
                <a:latin typeface="Times New Roman" panose="02020603050405020304" pitchFamily="18" charset="0"/>
              </a:rPr>
              <a:t>else</a:t>
            </a:r>
            <a:endParaRPr lang="en-US" sz="2000" b="1">
              <a:latin typeface="Times New Roman" panose="02020603050405020304" pitchFamily="18" charset="0"/>
            </a:endParaRPr>
          </a:p>
          <a:p>
            <a:pPr lvl="3"/>
            <a:r>
              <a:rPr lang="en-US" sz="2000" b="1">
                <a:latin typeface="Times New Roman" panose="02020603050405020304" pitchFamily="18" charset="0"/>
              </a:rPr>
              <a:t>{     </a:t>
            </a:r>
            <a:r>
              <a:rPr sz="2000" b="1">
                <a:latin typeface="Times New Roman" panose="02020603050405020304" pitchFamily="18" charset="0"/>
                <a:sym typeface="+mn-ea"/>
              </a:rPr>
              <a:t>maxSum[i][j] =maxSum[i+1][j</a:t>
            </a:r>
            <a:r>
              <a:rPr lang="en-US" sz="2000" b="1">
                <a:latin typeface="Times New Roman" panose="02020603050405020304" pitchFamily="18" charset="0"/>
                <a:sym typeface="+mn-ea"/>
              </a:rPr>
              <a:t>+1</a:t>
            </a:r>
            <a:r>
              <a:rPr sz="2000" b="1">
                <a:latin typeface="Times New Roman" panose="02020603050405020304" pitchFamily="18" charset="0"/>
                <a:sym typeface="+mn-ea"/>
              </a:rPr>
              <a:t>] + D[i][j]</a:t>
            </a:r>
            <a:r>
              <a:rPr lang="en-US" sz="2000" b="1">
                <a:latin typeface="Times New Roman" panose="02020603050405020304" pitchFamily="18" charset="0"/>
                <a:sym typeface="+mn-ea"/>
              </a:rPr>
              <a:t>;   path[i][j]=j+1;   </a:t>
            </a:r>
            <a:r>
              <a:rPr lang="en-US" sz="2000" b="1">
                <a:latin typeface="Times New Roman" panose="02020603050405020304" pitchFamily="18" charset="0"/>
              </a:rPr>
              <a:t>}</a:t>
            </a:r>
            <a:endParaRPr lang="en-US" sz="2000" b="1">
              <a:latin typeface="Times New Roman" panose="02020603050405020304" pitchFamily="18" charset="0"/>
            </a:endParaRPr>
          </a:p>
          <a:p>
            <a:pPr lvl="1" algn="l">
              <a:buNone/>
            </a:pPr>
            <a:r>
              <a:rPr sz="2000" b="1">
                <a:latin typeface="Times New Roman" panose="02020603050405020304" pitchFamily="18" charset="0"/>
                <a:sym typeface="+mn-ea"/>
              </a:rPr>
              <a:t>printf("路径为：%d", D[</a:t>
            </a:r>
            <a:r>
              <a:rPr lang="en-US" sz="2000" b="1">
                <a:latin typeface="Times New Roman" panose="02020603050405020304" pitchFamily="18" charset="0"/>
                <a:sym typeface="+mn-ea"/>
              </a:rPr>
              <a:t>1</a:t>
            </a:r>
            <a:r>
              <a:rPr sz="2000" b="1">
                <a:latin typeface="Times New Roman" panose="02020603050405020304" pitchFamily="18" charset="0"/>
                <a:sym typeface="+mn-ea"/>
              </a:rPr>
              <a:t>][</a:t>
            </a:r>
            <a:r>
              <a:rPr lang="en-US" sz="2000" b="1">
                <a:latin typeface="Times New Roman" panose="02020603050405020304" pitchFamily="18" charset="0"/>
                <a:sym typeface="+mn-ea"/>
              </a:rPr>
              <a:t>1</a:t>
            </a:r>
            <a:r>
              <a:rPr sz="2000" b="1">
                <a:latin typeface="Times New Roman" panose="02020603050405020304" pitchFamily="18" charset="0"/>
                <a:sym typeface="+mn-ea"/>
              </a:rPr>
              <a:t>]);         //输出最顶层数字</a:t>
            </a:r>
            <a:endParaRPr sz="2000" b="1">
              <a:latin typeface="Times New Roman" panose="02020603050405020304" pitchFamily="18" charset="0"/>
            </a:endParaRPr>
          </a:p>
          <a:p>
            <a:pPr lvl="0" algn="l">
              <a:buNone/>
            </a:pPr>
            <a:r>
              <a:rPr sz="2000" b="1">
                <a:latin typeface="Times New Roman" panose="02020603050405020304" pitchFamily="18" charset="0"/>
                <a:sym typeface="+mn-ea"/>
              </a:rPr>
              <a:t>       j = path[</a:t>
            </a:r>
            <a:r>
              <a:rPr lang="en-US" sz="2000" b="1">
                <a:latin typeface="Times New Roman" panose="02020603050405020304" pitchFamily="18" charset="0"/>
                <a:sym typeface="+mn-ea"/>
              </a:rPr>
              <a:t>1</a:t>
            </a:r>
            <a:r>
              <a:rPr sz="2000" b="1">
                <a:latin typeface="Times New Roman" panose="02020603050405020304" pitchFamily="18" charset="0"/>
                <a:sym typeface="+mn-ea"/>
              </a:rPr>
              <a:t>][</a:t>
            </a:r>
            <a:r>
              <a:rPr lang="en-US" sz="2000" b="1">
                <a:latin typeface="Times New Roman" panose="02020603050405020304" pitchFamily="18" charset="0"/>
                <a:sym typeface="+mn-ea"/>
              </a:rPr>
              <a:t>1</a:t>
            </a:r>
            <a:r>
              <a:rPr sz="2000" b="1">
                <a:latin typeface="Times New Roman" panose="02020603050405020304" pitchFamily="18" charset="0"/>
                <a:sym typeface="+mn-ea"/>
              </a:rPr>
              <a:t>];   //顶层决策是选择下一层列下标为path[</a:t>
            </a:r>
            <a:r>
              <a:rPr lang="en-US" sz="2000" b="1">
                <a:latin typeface="Times New Roman" panose="02020603050405020304" pitchFamily="18" charset="0"/>
                <a:sym typeface="+mn-ea"/>
              </a:rPr>
              <a:t>1</a:t>
            </a:r>
            <a:r>
              <a:rPr sz="2000" b="1">
                <a:latin typeface="Times New Roman" panose="02020603050405020304" pitchFamily="18" charset="0"/>
                <a:sym typeface="+mn-ea"/>
              </a:rPr>
              <a:t>][</a:t>
            </a:r>
            <a:r>
              <a:rPr lang="en-US" sz="2000" b="1">
                <a:latin typeface="Times New Roman" panose="02020603050405020304" pitchFamily="18" charset="0"/>
                <a:sym typeface="+mn-ea"/>
              </a:rPr>
              <a:t>1</a:t>
            </a:r>
            <a:r>
              <a:rPr sz="2000" b="1">
                <a:latin typeface="Times New Roman" panose="02020603050405020304" pitchFamily="18" charset="0"/>
                <a:sym typeface="+mn-ea"/>
              </a:rPr>
              <a:t>]的元素</a:t>
            </a:r>
            <a:endParaRPr sz="2000" b="1">
              <a:latin typeface="Times New Roman" panose="02020603050405020304" pitchFamily="18" charset="0"/>
            </a:endParaRPr>
          </a:p>
          <a:p>
            <a:pPr lvl="0" algn="l">
              <a:buNone/>
            </a:pPr>
            <a:r>
              <a:rPr sz="2000" b="1">
                <a:latin typeface="Times New Roman" panose="02020603050405020304" pitchFamily="18" charset="0"/>
                <a:sym typeface="+mn-ea"/>
              </a:rPr>
              <a:t>      for (i = </a:t>
            </a:r>
            <a:r>
              <a:rPr lang="en-US" sz="2000" b="1">
                <a:latin typeface="Times New Roman" panose="02020603050405020304" pitchFamily="18" charset="0"/>
                <a:sym typeface="+mn-ea"/>
              </a:rPr>
              <a:t>2</a:t>
            </a:r>
            <a:r>
              <a:rPr sz="2000" b="1">
                <a:latin typeface="Times New Roman" panose="02020603050405020304" pitchFamily="18" charset="0"/>
                <a:sym typeface="+mn-ea"/>
              </a:rPr>
              <a:t>; i &lt;</a:t>
            </a:r>
            <a:r>
              <a:rPr lang="en-US" sz="2000" b="1">
                <a:latin typeface="Times New Roman" panose="02020603050405020304" pitchFamily="18" charset="0"/>
                <a:sym typeface="+mn-ea"/>
              </a:rPr>
              <a:t>=</a:t>
            </a:r>
            <a:r>
              <a:rPr sz="2000" b="1">
                <a:latin typeface="Times New Roman" panose="02020603050405020304" pitchFamily="18" charset="0"/>
                <a:sym typeface="+mn-ea"/>
              </a:rPr>
              <a:t> n; i++)</a:t>
            </a:r>
            <a:endParaRPr sz="2000" b="1">
              <a:latin typeface="Times New Roman" panose="02020603050405020304" pitchFamily="18" charset="0"/>
            </a:endParaRPr>
          </a:p>
          <a:p>
            <a:pPr lvl="0" algn="l">
              <a:buNone/>
            </a:pPr>
            <a:r>
              <a:rPr sz="2000" b="1">
                <a:latin typeface="Times New Roman" panose="02020603050405020304" pitchFamily="18" charset="0"/>
                <a:sym typeface="+mn-ea"/>
              </a:rPr>
              <a:t>      {     printf("--&gt;%d", D[i][j]);    </a:t>
            </a:r>
            <a:endParaRPr sz="2000" b="1">
              <a:latin typeface="Times New Roman" panose="02020603050405020304" pitchFamily="18" charset="0"/>
            </a:endParaRPr>
          </a:p>
          <a:p>
            <a:pPr lvl="0" algn="l">
              <a:buNone/>
            </a:pPr>
            <a:r>
              <a:rPr sz="2000" b="1">
                <a:latin typeface="Times New Roman" panose="02020603050405020304" pitchFamily="18" charset="0"/>
                <a:sym typeface="+mn-ea"/>
              </a:rPr>
              <a:t>             j = path[i][j];        //本层决策是选择下一层列下标为path[i][j]的元素</a:t>
            </a:r>
            <a:endParaRPr sz="2000" b="1">
              <a:latin typeface="Times New Roman" panose="02020603050405020304" pitchFamily="18" charset="0"/>
            </a:endParaRPr>
          </a:p>
          <a:p>
            <a:pPr lvl="0" algn="l">
              <a:buNone/>
            </a:pPr>
            <a:r>
              <a:rPr sz="2000" b="1">
                <a:latin typeface="Times New Roman" panose="02020603050405020304" pitchFamily="18" charset="0"/>
                <a:sym typeface="+mn-ea"/>
              </a:rPr>
              <a:t>       }</a:t>
            </a:r>
            <a:endParaRPr sz="2000" b="1">
              <a:latin typeface="Times New Roman" panose="02020603050405020304" pitchFamily="18" charset="0"/>
            </a:endParaRPr>
          </a:p>
          <a:p>
            <a:pPr lvl="0" algn="l">
              <a:buNone/>
            </a:pPr>
            <a:r>
              <a:rPr sz="2000" b="1">
                <a:latin typeface="Times New Roman" panose="02020603050405020304" pitchFamily="18" charset="0"/>
                <a:sym typeface="+mn-ea"/>
              </a:rPr>
              <a:t>       printf("\n最大数值和为：</a:t>
            </a:r>
            <a:r>
              <a:rPr lang="en-US" sz="2000" b="1">
                <a:latin typeface="Times New Roman" panose="02020603050405020304" pitchFamily="18" charset="0"/>
                <a:sym typeface="+mn-ea"/>
              </a:rPr>
              <a:t>%d</a:t>
            </a:r>
            <a:r>
              <a:rPr sz="2000" b="1">
                <a:latin typeface="Times New Roman" panose="02020603050405020304" pitchFamily="18" charset="0"/>
                <a:sym typeface="+mn-ea"/>
              </a:rPr>
              <a:t>"</a:t>
            </a:r>
            <a:r>
              <a:rPr lang="en-US" sz="2000" b="1">
                <a:latin typeface="Times New Roman" panose="02020603050405020304" pitchFamily="18" charset="0"/>
                <a:sym typeface="+mn-ea"/>
              </a:rPr>
              <a:t>,</a:t>
            </a:r>
            <a:r>
              <a:rPr sz="2000" b="1">
                <a:latin typeface="Times New Roman" panose="02020603050405020304" pitchFamily="18" charset="0"/>
              </a:rPr>
              <a:t> maxSum[1][1] </a:t>
            </a:r>
            <a:r>
              <a:rPr lang="en-US" sz="2000" b="1">
                <a:latin typeface="Times New Roman" panose="02020603050405020304" pitchFamily="18" charset="0"/>
              </a:rPr>
              <a:t>)</a:t>
            </a:r>
            <a:r>
              <a:rPr sz="2000" b="1">
                <a:latin typeface="Times New Roman" panose="02020603050405020304" pitchFamily="18" charset="0"/>
              </a:rPr>
              <a:t>;</a:t>
            </a:r>
            <a:endParaRPr sz="2000" b="1">
              <a:latin typeface="Times New Roman" panose="02020603050405020304" pitchFamily="18" charset="0"/>
            </a:endParaRPr>
          </a:p>
          <a:p>
            <a:r>
              <a:rPr sz="2000" b="1">
                <a:latin typeface="Times New Roman" panose="02020603050405020304" pitchFamily="18" charset="0"/>
              </a:rPr>
              <a:t>}</a:t>
            </a:r>
            <a:endParaRPr sz="2000" b="1">
              <a:latin typeface="Times New Roman" panose="02020603050405020304" pitchFamily="18" charset="0"/>
            </a:endParaRPr>
          </a:p>
        </p:txBody>
      </p:sp>
      <p:sp>
        <p:nvSpPr>
          <p:cNvPr id="8" name="文本框 7"/>
          <p:cNvSpPr txBox="1"/>
          <p:nvPr/>
        </p:nvSpPr>
        <p:spPr>
          <a:xfrm>
            <a:off x="5728970" y="93980"/>
            <a:ext cx="2208530" cy="460375"/>
          </a:xfrm>
          <a:prstGeom prst="rect">
            <a:avLst/>
          </a:prstGeom>
          <a:noFill/>
        </p:spPr>
        <p:txBody>
          <a:bodyPr wrap="square" rtlCol="0" anchor="t">
            <a:spAutoFit/>
          </a:bodyPr>
          <a:p>
            <a:r>
              <a:rPr lang="zh-CN" altLang="en-US" sz="2400" b="1"/>
              <a:t>时间复杂度为 </a:t>
            </a:r>
            <a:endParaRPr lang="zh-CN" altLang="en-US" sz="2400" b="1"/>
          </a:p>
        </p:txBody>
      </p:sp>
      <p:sp>
        <p:nvSpPr>
          <p:cNvPr id="9" name="文本框 8"/>
          <p:cNvSpPr txBox="1"/>
          <p:nvPr/>
        </p:nvSpPr>
        <p:spPr>
          <a:xfrm flipH="1">
            <a:off x="7781290" y="93980"/>
            <a:ext cx="1197610" cy="460375"/>
          </a:xfrm>
          <a:prstGeom prst="rect">
            <a:avLst/>
          </a:prstGeom>
          <a:noFill/>
        </p:spPr>
        <p:txBody>
          <a:bodyPr wrap="square" rtlCol="0">
            <a:spAutoFit/>
          </a:bodyPr>
          <a:p>
            <a:pPr algn="l"/>
            <a:r>
              <a:rPr lang="en-US" altLang="zh-CN" sz="2400">
                <a:sym typeface="+mn-ea"/>
              </a:rPr>
              <a:t>O(n</a:t>
            </a:r>
            <a:r>
              <a:rPr lang="en-US" altLang="zh-CN" sz="2400" baseline="30000">
                <a:sym typeface="+mn-ea"/>
              </a:rPr>
              <a:t>2</a:t>
            </a:r>
            <a:r>
              <a:rPr lang="en-US" altLang="zh-CN" sz="2400">
                <a:sym typeface="+mn-ea"/>
              </a:rPr>
              <a:t>)</a:t>
            </a:r>
            <a:endParaRPr lang="en-US" altLang="zh-CN" sz="2400" baseline="30000"/>
          </a:p>
        </p:txBody>
      </p:sp>
      <p:sp>
        <p:nvSpPr>
          <p:cNvPr id="10" name="文本框 9"/>
          <p:cNvSpPr txBox="1"/>
          <p:nvPr/>
        </p:nvSpPr>
        <p:spPr>
          <a:xfrm>
            <a:off x="5704840" y="523240"/>
            <a:ext cx="2208530" cy="460375"/>
          </a:xfrm>
          <a:prstGeom prst="rect">
            <a:avLst/>
          </a:prstGeom>
          <a:noFill/>
        </p:spPr>
        <p:txBody>
          <a:bodyPr wrap="square" rtlCol="0" anchor="t">
            <a:spAutoFit/>
          </a:bodyPr>
          <a:p>
            <a:r>
              <a:rPr lang="zh-CN" altLang="en-US" sz="2400" b="1"/>
              <a:t>空间复杂度为 </a:t>
            </a:r>
            <a:endParaRPr lang="zh-CN" altLang="en-US" sz="2400" b="1"/>
          </a:p>
        </p:txBody>
      </p:sp>
      <p:sp>
        <p:nvSpPr>
          <p:cNvPr id="11" name="文本框 10"/>
          <p:cNvSpPr txBox="1"/>
          <p:nvPr/>
        </p:nvSpPr>
        <p:spPr>
          <a:xfrm flipH="1">
            <a:off x="7832725" y="523240"/>
            <a:ext cx="1197610" cy="460375"/>
          </a:xfrm>
          <a:prstGeom prst="rect">
            <a:avLst/>
          </a:prstGeom>
          <a:noFill/>
        </p:spPr>
        <p:txBody>
          <a:bodyPr wrap="square" rtlCol="0">
            <a:spAutoFit/>
          </a:bodyPr>
          <a:p>
            <a:pPr algn="l"/>
            <a:r>
              <a:rPr lang="en-US" altLang="zh-CN" sz="2400">
                <a:sym typeface="+mn-ea"/>
              </a:rPr>
              <a:t>O(n</a:t>
            </a:r>
            <a:r>
              <a:rPr lang="en-US" altLang="zh-CN" sz="2400" baseline="30000">
                <a:sym typeface="+mn-ea"/>
              </a:rPr>
              <a:t>2</a:t>
            </a:r>
            <a:r>
              <a:rPr lang="en-US" altLang="zh-CN" sz="2400">
                <a:sym typeface="+mn-ea"/>
              </a:rPr>
              <a:t>)</a:t>
            </a:r>
            <a:endParaRPr lang="en-US" altLang="zh-CN" sz="2400"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2" dur="500"/>
                                        <p:tgtEl>
                                          <p:spTgt spid="409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animEffect transition="in" filter="blinds(horizontal)">
                                      <p:cBhvr>
                                        <p:cTn id="17" dur="500"/>
                                        <p:tgtEl>
                                          <p:spTgt spid="409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
                                            <p:txEl>
                                              <p:pRg st="3" end="3"/>
                                            </p:txEl>
                                          </p:spTgt>
                                        </p:tgtEl>
                                        <p:attrNameLst>
                                          <p:attrName>style.visibility</p:attrName>
                                        </p:attrNameLst>
                                      </p:cBhvr>
                                      <p:to>
                                        <p:strVal val="visible"/>
                                      </p:to>
                                    </p:set>
                                    <p:animEffect transition="in" filter="blinds(horizontal)">
                                      <p:cBhvr>
                                        <p:cTn id="22" dur="500"/>
                                        <p:tgtEl>
                                          <p:spTgt spid="409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2">
                                            <p:txEl>
                                              <p:pRg st="4" end="4"/>
                                            </p:txEl>
                                          </p:spTgt>
                                        </p:tgtEl>
                                        <p:attrNameLst>
                                          <p:attrName>style.visibility</p:attrName>
                                        </p:attrNameLst>
                                      </p:cBhvr>
                                      <p:to>
                                        <p:strVal val="visible"/>
                                      </p:to>
                                    </p:set>
                                    <p:animEffect transition="in" filter="blinds(horizontal)">
                                      <p:cBhvr>
                                        <p:cTn id="27" dur="500"/>
                                        <p:tgtEl>
                                          <p:spTgt spid="409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2">
                                            <p:txEl>
                                              <p:pRg st="5" end="5"/>
                                            </p:txEl>
                                          </p:spTgt>
                                        </p:tgtEl>
                                        <p:attrNameLst>
                                          <p:attrName>style.visibility</p:attrName>
                                        </p:attrNameLst>
                                      </p:cBhvr>
                                      <p:to>
                                        <p:strVal val="visible"/>
                                      </p:to>
                                    </p:set>
                                    <p:animEffect transition="in" filter="blinds(horizontal)">
                                      <p:cBhvr>
                                        <p:cTn id="32" dur="500"/>
                                        <p:tgtEl>
                                          <p:spTgt spid="409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2">
                                            <p:txEl>
                                              <p:pRg st="6" end="6"/>
                                            </p:txEl>
                                          </p:spTgt>
                                        </p:tgtEl>
                                        <p:attrNameLst>
                                          <p:attrName>style.visibility</p:attrName>
                                        </p:attrNameLst>
                                      </p:cBhvr>
                                      <p:to>
                                        <p:strVal val="visible"/>
                                      </p:to>
                                    </p:set>
                                    <p:animEffect transition="in" filter="blinds(horizontal)">
                                      <p:cBhvr>
                                        <p:cTn id="37" dur="500"/>
                                        <p:tgtEl>
                                          <p:spTgt spid="409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62">
                                            <p:txEl>
                                              <p:pRg st="7" end="7"/>
                                            </p:txEl>
                                          </p:spTgt>
                                        </p:tgtEl>
                                        <p:attrNameLst>
                                          <p:attrName>style.visibility</p:attrName>
                                        </p:attrNameLst>
                                      </p:cBhvr>
                                      <p:to>
                                        <p:strVal val="visible"/>
                                      </p:to>
                                    </p:set>
                                    <p:animEffect transition="in" filter="blinds(horizontal)">
                                      <p:cBhvr>
                                        <p:cTn id="42" dur="500"/>
                                        <p:tgtEl>
                                          <p:spTgt spid="409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2">
                                            <p:txEl>
                                              <p:pRg st="8" end="8"/>
                                            </p:txEl>
                                          </p:spTgt>
                                        </p:tgtEl>
                                        <p:attrNameLst>
                                          <p:attrName>style.visibility</p:attrName>
                                        </p:attrNameLst>
                                      </p:cBhvr>
                                      <p:to>
                                        <p:strVal val="visible"/>
                                      </p:to>
                                    </p:set>
                                    <p:animEffect transition="in" filter="blinds(horizontal)">
                                      <p:cBhvr>
                                        <p:cTn id="47" dur="500"/>
                                        <p:tgtEl>
                                          <p:spTgt spid="4096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962">
                                            <p:txEl>
                                              <p:pRg st="9" end="9"/>
                                            </p:txEl>
                                          </p:spTgt>
                                        </p:tgtEl>
                                        <p:attrNameLst>
                                          <p:attrName>style.visibility</p:attrName>
                                        </p:attrNameLst>
                                      </p:cBhvr>
                                      <p:to>
                                        <p:strVal val="visible"/>
                                      </p:to>
                                    </p:set>
                                    <p:animEffect transition="in" filter="blinds(horizontal)">
                                      <p:cBhvr>
                                        <p:cTn id="52" dur="500"/>
                                        <p:tgtEl>
                                          <p:spTgt spid="4096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962">
                                            <p:txEl>
                                              <p:pRg st="10" end="10"/>
                                            </p:txEl>
                                          </p:spTgt>
                                        </p:tgtEl>
                                        <p:attrNameLst>
                                          <p:attrName>style.visibility</p:attrName>
                                        </p:attrNameLst>
                                      </p:cBhvr>
                                      <p:to>
                                        <p:strVal val="visible"/>
                                      </p:to>
                                    </p:set>
                                    <p:animEffect transition="in" filter="blinds(horizontal)">
                                      <p:cBhvr>
                                        <p:cTn id="57" dur="500"/>
                                        <p:tgtEl>
                                          <p:spTgt spid="4096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0962">
                                            <p:txEl>
                                              <p:pRg st="11" end="11"/>
                                            </p:txEl>
                                          </p:spTgt>
                                        </p:tgtEl>
                                        <p:attrNameLst>
                                          <p:attrName>style.visibility</p:attrName>
                                        </p:attrNameLst>
                                      </p:cBhvr>
                                      <p:to>
                                        <p:strVal val="visible"/>
                                      </p:to>
                                    </p:set>
                                    <p:animEffect transition="in" filter="blinds(horizontal)">
                                      <p:cBhvr>
                                        <p:cTn id="62" dur="500"/>
                                        <p:tgtEl>
                                          <p:spTgt spid="4096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62">
                                            <p:txEl>
                                              <p:pRg st="12" end="12"/>
                                            </p:txEl>
                                          </p:spTgt>
                                        </p:tgtEl>
                                        <p:attrNameLst>
                                          <p:attrName>style.visibility</p:attrName>
                                        </p:attrNameLst>
                                      </p:cBhvr>
                                      <p:to>
                                        <p:strVal val="visible"/>
                                      </p:to>
                                    </p:set>
                                    <p:animEffect transition="in" filter="blinds(horizontal)">
                                      <p:cBhvr>
                                        <p:cTn id="67" dur="500"/>
                                        <p:tgtEl>
                                          <p:spTgt spid="4096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0962">
                                            <p:txEl>
                                              <p:pRg st="13" end="13"/>
                                            </p:txEl>
                                          </p:spTgt>
                                        </p:tgtEl>
                                        <p:attrNameLst>
                                          <p:attrName>style.visibility</p:attrName>
                                        </p:attrNameLst>
                                      </p:cBhvr>
                                      <p:to>
                                        <p:strVal val="visible"/>
                                      </p:to>
                                    </p:set>
                                    <p:animEffect transition="in" filter="blinds(horizontal)">
                                      <p:cBhvr>
                                        <p:cTn id="72" dur="500"/>
                                        <p:tgtEl>
                                          <p:spTgt spid="4096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0962">
                                            <p:txEl>
                                              <p:pRg st="14" end="14"/>
                                            </p:txEl>
                                          </p:spTgt>
                                        </p:tgtEl>
                                        <p:attrNameLst>
                                          <p:attrName>style.visibility</p:attrName>
                                        </p:attrNameLst>
                                      </p:cBhvr>
                                      <p:to>
                                        <p:strVal val="visible"/>
                                      </p:to>
                                    </p:set>
                                    <p:animEffect transition="in" filter="blinds(horizontal)">
                                      <p:cBhvr>
                                        <p:cTn id="77" dur="500"/>
                                        <p:tgtEl>
                                          <p:spTgt spid="4096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0962">
                                            <p:txEl>
                                              <p:pRg st="15" end="15"/>
                                            </p:txEl>
                                          </p:spTgt>
                                        </p:tgtEl>
                                        <p:attrNameLst>
                                          <p:attrName>style.visibility</p:attrName>
                                        </p:attrNameLst>
                                      </p:cBhvr>
                                      <p:to>
                                        <p:strVal val="visible"/>
                                      </p:to>
                                    </p:set>
                                    <p:animEffect transition="in" filter="blinds(horizontal)">
                                      <p:cBhvr>
                                        <p:cTn id="82" dur="500"/>
                                        <p:tgtEl>
                                          <p:spTgt spid="4096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0962">
                                            <p:txEl>
                                              <p:pRg st="16" end="16"/>
                                            </p:txEl>
                                          </p:spTgt>
                                        </p:tgtEl>
                                        <p:attrNameLst>
                                          <p:attrName>style.visibility</p:attrName>
                                        </p:attrNameLst>
                                      </p:cBhvr>
                                      <p:to>
                                        <p:strVal val="visible"/>
                                      </p:to>
                                    </p:set>
                                    <p:animEffect transition="in" filter="blinds(horizontal)">
                                      <p:cBhvr>
                                        <p:cTn id="87" dur="500"/>
                                        <p:tgtEl>
                                          <p:spTgt spid="4096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40962">
                                            <p:txEl>
                                              <p:pRg st="17" end="17"/>
                                            </p:txEl>
                                          </p:spTgt>
                                        </p:tgtEl>
                                        <p:attrNameLst>
                                          <p:attrName>style.visibility</p:attrName>
                                        </p:attrNameLst>
                                      </p:cBhvr>
                                      <p:to>
                                        <p:strVal val="visible"/>
                                      </p:to>
                                    </p:set>
                                    <p:animEffect transition="in" filter="blinds(horizontal)">
                                      <p:cBhvr>
                                        <p:cTn id="92" dur="500"/>
                                        <p:tgtEl>
                                          <p:spTgt spid="4096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40962">
                                            <p:txEl>
                                              <p:pRg st="18" end="18"/>
                                            </p:txEl>
                                          </p:spTgt>
                                        </p:tgtEl>
                                        <p:attrNameLst>
                                          <p:attrName>style.visibility</p:attrName>
                                        </p:attrNameLst>
                                      </p:cBhvr>
                                      <p:to>
                                        <p:strVal val="visible"/>
                                      </p:to>
                                    </p:set>
                                    <p:animEffect transition="in" filter="blinds(horizontal)">
                                      <p:cBhvr>
                                        <p:cTn id="97" dur="500"/>
                                        <p:tgtEl>
                                          <p:spTgt spid="4096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0962">
                                            <p:txEl>
                                              <p:pRg st="19" end="19"/>
                                            </p:txEl>
                                          </p:spTgt>
                                        </p:tgtEl>
                                        <p:attrNameLst>
                                          <p:attrName>style.visibility</p:attrName>
                                        </p:attrNameLst>
                                      </p:cBhvr>
                                      <p:to>
                                        <p:strVal val="visible"/>
                                      </p:to>
                                    </p:set>
                                    <p:animEffect transition="in" filter="blinds(horizontal)">
                                      <p:cBhvr>
                                        <p:cTn id="102" dur="500"/>
                                        <p:tgtEl>
                                          <p:spTgt spid="40962">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40962">
                                            <p:txEl>
                                              <p:pRg st="20" end="20"/>
                                            </p:txEl>
                                          </p:spTgt>
                                        </p:tgtEl>
                                        <p:attrNameLst>
                                          <p:attrName>style.visibility</p:attrName>
                                        </p:attrNameLst>
                                      </p:cBhvr>
                                      <p:to>
                                        <p:strVal val="visible"/>
                                      </p:to>
                                    </p:set>
                                    <p:animEffect transition="in" filter="blinds(horizontal)">
                                      <p:cBhvr>
                                        <p:cTn id="107" dur="500"/>
                                        <p:tgtEl>
                                          <p:spTgt spid="40962">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40962">
                                            <p:txEl>
                                              <p:pRg st="21" end="21"/>
                                            </p:txEl>
                                          </p:spTgt>
                                        </p:tgtEl>
                                        <p:attrNameLst>
                                          <p:attrName>style.visibility</p:attrName>
                                        </p:attrNameLst>
                                      </p:cBhvr>
                                      <p:to>
                                        <p:strVal val="visible"/>
                                      </p:to>
                                    </p:set>
                                    <p:animEffect transition="in" filter="blinds(horizontal)">
                                      <p:cBhvr>
                                        <p:cTn id="112" dur="500"/>
                                        <p:tgtEl>
                                          <p:spTgt spid="40962">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linds(horizontal)">
                                      <p:cBhvr>
                                        <p:cTn id="117" dur="500"/>
                                        <p:tgtEl>
                                          <p:spTgt spid="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9"/>
                                        </p:tgtEl>
                                        <p:attrNameLst>
                                          <p:attrName>style.visibility</p:attrName>
                                        </p:attrNameLst>
                                      </p:cBhvr>
                                      <p:to>
                                        <p:strVal val="visible"/>
                                      </p:to>
                                    </p:set>
                                    <p:animEffect transition="in" filter="blinds(horizontal)">
                                      <p:cBhvr>
                                        <p:cTn id="122" dur="500"/>
                                        <p:tgtEl>
                                          <p:spTgt spid="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blinds(horizontal)">
                                      <p:cBhvr>
                                        <p:cTn id="127" dur="500"/>
                                        <p:tgtEl>
                                          <p:spTgt spid="10"/>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1"/>
                                        </p:tgtEl>
                                        <p:attrNameLst>
                                          <p:attrName>style.visibility</p:attrName>
                                        </p:attrNameLst>
                                      </p:cBhvr>
                                      <p:to>
                                        <p:strVal val="visible"/>
                                      </p:to>
                                    </p:set>
                                    <p:animEffect transition="in" filter="blinds(horizontal)">
                                      <p:cBhvr>
                                        <p:cTn id="1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9920"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grpSp>
        <p:nvGrpSpPr>
          <p:cNvPr id="34820" name="Group 4"/>
          <p:cNvGrpSpPr/>
          <p:nvPr/>
        </p:nvGrpSpPr>
        <p:grpSpPr bwMode="auto">
          <a:xfrm>
            <a:off x="5022850" y="1196975"/>
            <a:ext cx="3455988" cy="2519363"/>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4689475" y="1512888"/>
            <a:ext cx="3438525" cy="2233612"/>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5381625" y="1528763"/>
            <a:ext cx="3438525" cy="2233612"/>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231775" y="1304290"/>
            <a:ext cx="4358640" cy="2676525"/>
          </a:xfrm>
          <a:prstGeom prst="rect">
            <a:avLst/>
          </a:prstGeom>
          <a:noFill/>
        </p:spPr>
        <p:txBody>
          <a:bodyPr wrap="square" rtlCol="0">
            <a:spAutoFit/>
          </a:bodyPr>
          <a:p>
            <a:pPr algn="l">
              <a:defRPr/>
            </a:pPr>
            <a:r>
              <a:rPr lang="zh-CN" altLang="en-US" sz="2400" b="1" dirty="0">
                <a:latin typeface="+mn-ea"/>
                <a:ea typeface="+mn-ea"/>
                <a:sym typeface="+mn-ea"/>
              </a:rPr>
              <a:t>空间优化</a:t>
            </a:r>
            <a:endParaRPr lang="zh-CN" altLang="en-US" sz="2400" b="1" dirty="0">
              <a:latin typeface="+mn-ea"/>
              <a:ea typeface="+mn-ea"/>
              <a:sym typeface="+mn-ea"/>
            </a:endParaRPr>
          </a:p>
          <a:p>
            <a:pPr algn="l">
              <a:defRPr/>
            </a:pPr>
            <a:r>
              <a:rPr lang="en-US" altLang="zh-CN" sz="2400" b="1">
                <a:sym typeface="+mn-ea"/>
              </a:rPr>
              <a:t>8</a:t>
            </a:r>
            <a:endParaRPr lang="en-US" altLang="zh-CN" sz="2400" b="1"/>
          </a:p>
          <a:p>
            <a:pPr algn="l">
              <a:defRPr/>
            </a:pPr>
            <a:r>
              <a:rPr lang="en-US" altLang="zh-CN" sz="2400" b="1">
                <a:sym typeface="+mn-ea"/>
              </a:rPr>
              <a:t>12</a:t>
            </a:r>
            <a:r>
              <a:rPr lang="zh-CN" altLang="en-US" sz="2400" b="1">
                <a:sym typeface="+mn-ea"/>
              </a:rPr>
              <a:t> </a:t>
            </a:r>
            <a:r>
              <a:rPr lang="en-US" altLang="zh-CN" sz="2400" b="1">
                <a:sym typeface="+mn-ea"/>
              </a:rPr>
              <a:t>15</a:t>
            </a:r>
            <a:endParaRPr lang="en-US" altLang="zh-CN" sz="2400" b="1"/>
          </a:p>
          <a:p>
            <a:pPr algn="l">
              <a:defRPr/>
            </a:pPr>
            <a:r>
              <a:rPr lang="en-US" altLang="zh-CN" sz="2400" b="1">
                <a:sym typeface="+mn-ea"/>
              </a:rPr>
              <a:t>3</a:t>
            </a:r>
            <a:r>
              <a:rPr lang="zh-CN" altLang="en-US" sz="2400" b="1">
                <a:sym typeface="+mn-ea"/>
              </a:rPr>
              <a:t>    </a:t>
            </a:r>
            <a:r>
              <a:rPr lang="en-US" altLang="zh-CN" sz="2400" b="1">
                <a:sym typeface="+mn-ea"/>
              </a:rPr>
              <a:t>9</a:t>
            </a:r>
            <a:r>
              <a:rPr lang="zh-CN" altLang="en-US" sz="2400" b="1">
                <a:sym typeface="+mn-ea"/>
              </a:rPr>
              <a:t>   </a:t>
            </a:r>
            <a:r>
              <a:rPr lang="en-US" altLang="zh-CN" sz="2400" b="1">
                <a:sym typeface="+mn-ea"/>
              </a:rPr>
              <a:t>6</a:t>
            </a:r>
            <a:endParaRPr lang="en-US" altLang="zh-CN" sz="2400" b="1"/>
          </a:p>
          <a:p>
            <a:pPr algn="l">
              <a:defRPr/>
            </a:pPr>
            <a:r>
              <a:rPr lang="en-US" altLang="zh-CN" sz="2400" b="1">
                <a:sym typeface="+mn-ea"/>
              </a:rPr>
              <a:t>8   10  5  12</a:t>
            </a:r>
            <a:endParaRPr lang="en-US" altLang="zh-CN" sz="2400" b="1"/>
          </a:p>
          <a:p>
            <a:pPr algn="l">
              <a:defRPr/>
            </a:pPr>
            <a:r>
              <a:rPr lang="en-US" altLang="zh-CN" sz="2400" b="1">
                <a:sym typeface="+mn-ea"/>
              </a:rPr>
              <a:t>16  </a:t>
            </a:r>
            <a:r>
              <a:rPr lang="zh-CN" altLang="en-US" sz="2400" b="1">
                <a:sym typeface="+mn-ea"/>
              </a:rPr>
              <a:t>4  </a:t>
            </a:r>
            <a:r>
              <a:rPr lang="en-US" altLang="zh-CN" sz="2400" b="1">
                <a:sym typeface="+mn-ea"/>
              </a:rPr>
              <a:t>18 10  9</a:t>
            </a:r>
            <a:endParaRPr lang="en-US" altLang="zh-CN" sz="2400" b="1">
              <a:sym typeface="+mn-ea"/>
            </a:endParaRPr>
          </a:p>
          <a:p>
            <a:pPr algn="l">
              <a:defRPr/>
            </a:pPr>
            <a:endParaRPr lang="zh-CN" altLang="en-US" sz="2400" b="1" dirty="0">
              <a:latin typeface="+mn-ea"/>
              <a:ea typeface="+mn-ea"/>
              <a:sym typeface="+mn-ea"/>
            </a:endParaRPr>
          </a:p>
        </p:txBody>
      </p:sp>
      <p:sp>
        <p:nvSpPr>
          <p:cNvPr id="2" name="文本框 1"/>
          <p:cNvSpPr txBox="1"/>
          <p:nvPr/>
        </p:nvSpPr>
        <p:spPr>
          <a:xfrm>
            <a:off x="111760" y="3914140"/>
            <a:ext cx="8945245" cy="706755"/>
          </a:xfrm>
          <a:prstGeom prst="rect">
            <a:avLst/>
          </a:prstGeom>
          <a:noFill/>
        </p:spPr>
        <p:txBody>
          <a:bodyPr wrap="square" rtlCol="0">
            <a:spAutoFit/>
          </a:bodyPr>
          <a:p>
            <a:pPr algn="l">
              <a:defRPr/>
            </a:pPr>
            <a:r>
              <a:rPr lang="zh-CN" altLang="en-US" sz="2000" b="1" dirty="0">
                <a:latin typeface="+mn-ea"/>
                <a:ea typeface="+mn-ea"/>
                <a:sym typeface="+mn-ea"/>
              </a:rPr>
              <a:t>没必要用二维maxSum数组存储每一个MaxSum(</a:t>
            </a:r>
            <a:r>
              <a:rPr lang="en-US" altLang="zh-CN" sz="2000" b="1" dirty="0">
                <a:latin typeface="+mn-ea"/>
                <a:ea typeface="+mn-ea"/>
                <a:sym typeface="+mn-ea"/>
              </a:rPr>
              <a:t>i</a:t>
            </a:r>
            <a:r>
              <a:rPr lang="zh-CN" altLang="en-US" sz="2000" b="1" dirty="0">
                <a:latin typeface="+mn-ea"/>
                <a:ea typeface="+mn-ea"/>
                <a:sym typeface="+mn-ea"/>
              </a:rPr>
              <a:t>,j),只要从底层一行行向上递推，那么只要一维数组maxSum[100]即可,即只要存储一行的MaxSum值就可以。</a:t>
            </a:r>
            <a:endParaRPr lang="zh-CN" altLang="en-US" sz="2000" b="1" dirty="0">
              <a:latin typeface="+mn-ea"/>
              <a:ea typeface="+mn-ea"/>
              <a:sym typeface="+mn-ea"/>
            </a:endParaRPr>
          </a:p>
        </p:txBody>
      </p:sp>
      <p:graphicFrame>
        <p:nvGraphicFramePr>
          <p:cNvPr id="3" name="表格 2"/>
          <p:cNvGraphicFramePr/>
          <p:nvPr/>
        </p:nvGraphicFramePr>
        <p:xfrm>
          <a:off x="613410" y="6222365"/>
          <a:ext cx="6397625" cy="365760"/>
        </p:xfrm>
        <a:graphic>
          <a:graphicData uri="http://schemas.openxmlformats.org/drawingml/2006/table">
            <a:tbl>
              <a:tblPr firstRow="1" bandRow="1">
                <a:tableStyleId>{5940675A-B579-460E-94D1-54222C63F5DA}</a:tableStyleId>
              </a:tblPr>
              <a:tblGrid>
                <a:gridCol w="1279525"/>
                <a:gridCol w="1279525"/>
                <a:gridCol w="1279525"/>
                <a:gridCol w="1279525"/>
                <a:gridCol w="1279525"/>
              </a:tblGrid>
              <a:tr h="365760">
                <a:tc>
                  <a:txBody>
                    <a:bodyPr/>
                    <a:p>
                      <a:pPr>
                        <a:buNone/>
                      </a:pPr>
                      <a:r>
                        <a:rPr lang="en-US" altLang="zh-CN">
                          <a:ln w="28575" cmpd="sng">
                            <a:noFill/>
                            <a:prstDash val="solid"/>
                          </a:ln>
                          <a:solidFill>
                            <a:srgbClr val="0000FF"/>
                          </a:solidFill>
                        </a:rPr>
                        <a:t>16</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4</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18</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10</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9</a:t>
                      </a:r>
                      <a:endParaRPr lang="en-US" altLang="zh-CN">
                        <a:ln w="28575" cmpd="sng">
                          <a:noFill/>
                          <a:prstDash val="solid"/>
                        </a:ln>
                        <a:solidFill>
                          <a:srgbClr val="0000FF"/>
                        </a:solidFill>
                      </a:endParaRPr>
                    </a:p>
                  </a:txBody>
                  <a:tcPr/>
                </a:tc>
              </a:tr>
            </a:tbl>
          </a:graphicData>
        </a:graphic>
      </p:graphicFrame>
      <p:graphicFrame>
        <p:nvGraphicFramePr>
          <p:cNvPr id="5" name="表格 4"/>
          <p:cNvGraphicFramePr/>
          <p:nvPr/>
        </p:nvGraphicFramePr>
        <p:xfrm>
          <a:off x="613410" y="5820410"/>
          <a:ext cx="6397625" cy="365760"/>
        </p:xfrm>
        <a:graphic>
          <a:graphicData uri="http://schemas.openxmlformats.org/drawingml/2006/table">
            <a:tbl>
              <a:tblPr firstRow="1" bandRow="1">
                <a:tableStyleId>{5940675A-B579-460E-94D1-54222C63F5DA}</a:tableStyleId>
              </a:tblPr>
              <a:tblGrid>
                <a:gridCol w="1279525"/>
                <a:gridCol w="1279525"/>
                <a:gridCol w="1279525"/>
                <a:gridCol w="1279525"/>
                <a:gridCol w="1279525"/>
              </a:tblGrid>
              <a:tr h="365760">
                <a:tc>
                  <a:txBody>
                    <a:bodyPr/>
                    <a:p>
                      <a:pPr>
                        <a:buNone/>
                      </a:pPr>
                      <a:r>
                        <a:rPr lang="en-US" altLang="zh-CN">
                          <a:ln w="28575" cmpd="sng">
                            <a:noFill/>
                            <a:prstDash val="solid"/>
                          </a:ln>
                          <a:solidFill>
                            <a:srgbClr val="0000FF"/>
                          </a:solidFill>
                        </a:rPr>
                        <a:t>24</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28</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23</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22</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rPr>
                        <a:t>9</a:t>
                      </a:r>
                      <a:endParaRPr lang="en-US" altLang="zh-CN">
                        <a:ln w="28575" cmpd="sng">
                          <a:noFill/>
                          <a:prstDash val="solid"/>
                        </a:ln>
                      </a:endParaRPr>
                    </a:p>
                  </a:txBody>
                  <a:tcPr/>
                </a:tc>
              </a:tr>
            </a:tbl>
          </a:graphicData>
        </a:graphic>
      </p:graphicFrame>
      <p:graphicFrame>
        <p:nvGraphicFramePr>
          <p:cNvPr id="6" name="表格 5"/>
          <p:cNvGraphicFramePr/>
          <p:nvPr/>
        </p:nvGraphicFramePr>
        <p:xfrm>
          <a:off x="613410" y="5442585"/>
          <a:ext cx="6397625" cy="365760"/>
        </p:xfrm>
        <a:graphic>
          <a:graphicData uri="http://schemas.openxmlformats.org/drawingml/2006/table">
            <a:tbl>
              <a:tblPr firstRow="1" bandRow="1">
                <a:tableStyleId>{5940675A-B579-460E-94D1-54222C63F5DA}</a:tableStyleId>
              </a:tblPr>
              <a:tblGrid>
                <a:gridCol w="1279525"/>
                <a:gridCol w="1279525"/>
                <a:gridCol w="1279525"/>
                <a:gridCol w="1279525"/>
                <a:gridCol w="1279525"/>
              </a:tblGrid>
              <a:tr h="365760">
                <a:tc>
                  <a:txBody>
                    <a:bodyPr/>
                    <a:p>
                      <a:pPr>
                        <a:buNone/>
                      </a:pPr>
                      <a:r>
                        <a:rPr lang="en-US" altLang="zh-CN">
                          <a:ln w="28575" cmpd="sng">
                            <a:noFill/>
                            <a:prstDash val="solid"/>
                          </a:ln>
                          <a:solidFill>
                            <a:srgbClr val="0000FF"/>
                          </a:solidFill>
                        </a:rPr>
                        <a:t>31</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37</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29</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rPr>
                        <a:t>22</a:t>
                      </a:r>
                      <a:endParaRPr lang="en-US" altLang="zh-CN">
                        <a:ln w="28575" cmpd="sng">
                          <a:noFill/>
                          <a:prstDash val="solid"/>
                        </a:ln>
                      </a:endParaRPr>
                    </a:p>
                  </a:txBody>
                  <a:tcPr/>
                </a:tc>
                <a:tc>
                  <a:txBody>
                    <a:bodyPr/>
                    <a:p>
                      <a:pPr>
                        <a:buNone/>
                      </a:pPr>
                      <a:r>
                        <a:rPr lang="en-US" altLang="zh-CN">
                          <a:ln w="28575" cmpd="sng">
                            <a:noFill/>
                            <a:prstDash val="solid"/>
                          </a:ln>
                        </a:rPr>
                        <a:t>9</a:t>
                      </a:r>
                      <a:endParaRPr lang="en-US" altLang="zh-CN">
                        <a:ln w="28575" cmpd="sng">
                          <a:noFill/>
                          <a:prstDash val="solid"/>
                        </a:ln>
                      </a:endParaRPr>
                    </a:p>
                  </a:txBody>
                  <a:tcPr/>
                </a:tc>
              </a:tr>
            </a:tbl>
          </a:graphicData>
        </a:graphic>
      </p:graphicFrame>
      <p:graphicFrame>
        <p:nvGraphicFramePr>
          <p:cNvPr id="7" name="表格 6"/>
          <p:cNvGraphicFramePr/>
          <p:nvPr/>
        </p:nvGraphicFramePr>
        <p:xfrm>
          <a:off x="613410" y="5064760"/>
          <a:ext cx="6397625" cy="365760"/>
        </p:xfrm>
        <a:graphic>
          <a:graphicData uri="http://schemas.openxmlformats.org/drawingml/2006/table">
            <a:tbl>
              <a:tblPr firstRow="1" bandRow="1">
                <a:tableStyleId>{5940675A-B579-460E-94D1-54222C63F5DA}</a:tableStyleId>
              </a:tblPr>
              <a:tblGrid>
                <a:gridCol w="1279525"/>
                <a:gridCol w="1279525"/>
                <a:gridCol w="1279525"/>
                <a:gridCol w="1279525"/>
                <a:gridCol w="1279525"/>
              </a:tblGrid>
              <a:tr h="365760">
                <a:tc>
                  <a:txBody>
                    <a:bodyPr/>
                    <a:p>
                      <a:pPr>
                        <a:buNone/>
                      </a:pPr>
                      <a:r>
                        <a:rPr lang="en-US" altLang="zh-CN">
                          <a:ln w="28575" cmpd="sng">
                            <a:noFill/>
                            <a:prstDash val="solid"/>
                          </a:ln>
                          <a:solidFill>
                            <a:srgbClr val="0000FF"/>
                          </a:solidFill>
                        </a:rPr>
                        <a:t>49</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solidFill>
                            <a:srgbClr val="0000FF"/>
                          </a:solidFill>
                        </a:rPr>
                        <a:t>52</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rPr>
                        <a:t>29</a:t>
                      </a:r>
                      <a:endParaRPr lang="en-US" altLang="zh-CN">
                        <a:ln w="28575" cmpd="sng">
                          <a:noFill/>
                          <a:prstDash val="solid"/>
                        </a:ln>
                      </a:endParaRPr>
                    </a:p>
                  </a:txBody>
                  <a:tcPr/>
                </a:tc>
                <a:tc>
                  <a:txBody>
                    <a:bodyPr/>
                    <a:p>
                      <a:pPr>
                        <a:buNone/>
                      </a:pPr>
                      <a:r>
                        <a:rPr lang="en-US" altLang="zh-CN">
                          <a:ln w="28575" cmpd="sng">
                            <a:noFill/>
                            <a:prstDash val="solid"/>
                          </a:ln>
                        </a:rPr>
                        <a:t>22</a:t>
                      </a:r>
                      <a:endParaRPr lang="en-US" altLang="zh-CN">
                        <a:ln w="28575" cmpd="sng">
                          <a:noFill/>
                          <a:prstDash val="solid"/>
                        </a:ln>
                      </a:endParaRPr>
                    </a:p>
                  </a:txBody>
                  <a:tcPr/>
                </a:tc>
                <a:tc>
                  <a:txBody>
                    <a:bodyPr/>
                    <a:p>
                      <a:pPr>
                        <a:buNone/>
                      </a:pPr>
                      <a:r>
                        <a:rPr lang="en-US" altLang="zh-CN">
                          <a:ln w="28575" cmpd="sng">
                            <a:noFill/>
                            <a:prstDash val="solid"/>
                          </a:ln>
                        </a:rPr>
                        <a:t>9</a:t>
                      </a:r>
                      <a:endParaRPr lang="en-US" altLang="zh-CN">
                        <a:ln w="28575" cmpd="sng">
                          <a:noFill/>
                          <a:prstDash val="solid"/>
                        </a:ln>
                      </a:endParaRPr>
                    </a:p>
                  </a:txBody>
                  <a:tcPr/>
                </a:tc>
              </a:tr>
            </a:tbl>
          </a:graphicData>
        </a:graphic>
      </p:graphicFrame>
      <p:graphicFrame>
        <p:nvGraphicFramePr>
          <p:cNvPr id="8" name="表格 7"/>
          <p:cNvGraphicFramePr/>
          <p:nvPr/>
        </p:nvGraphicFramePr>
        <p:xfrm>
          <a:off x="613410" y="4686935"/>
          <a:ext cx="6397625" cy="365760"/>
        </p:xfrm>
        <a:graphic>
          <a:graphicData uri="http://schemas.openxmlformats.org/drawingml/2006/table">
            <a:tbl>
              <a:tblPr firstRow="1" bandRow="1">
                <a:tableStyleId>{5940675A-B579-460E-94D1-54222C63F5DA}</a:tableStyleId>
              </a:tblPr>
              <a:tblGrid>
                <a:gridCol w="1279525"/>
                <a:gridCol w="1279525"/>
                <a:gridCol w="1279525"/>
                <a:gridCol w="1279525"/>
                <a:gridCol w="1279525"/>
              </a:tblGrid>
              <a:tr h="365760">
                <a:tc>
                  <a:txBody>
                    <a:bodyPr/>
                    <a:p>
                      <a:pPr>
                        <a:buNone/>
                      </a:pPr>
                      <a:r>
                        <a:rPr lang="en-US" altLang="zh-CN">
                          <a:ln w="28575" cmpd="sng">
                            <a:noFill/>
                            <a:prstDash val="solid"/>
                          </a:ln>
                          <a:solidFill>
                            <a:srgbClr val="0000FF"/>
                          </a:solidFill>
                        </a:rPr>
                        <a:t>60</a:t>
                      </a:r>
                      <a:endParaRPr lang="en-US" altLang="zh-CN">
                        <a:ln w="28575" cmpd="sng">
                          <a:noFill/>
                          <a:prstDash val="solid"/>
                        </a:ln>
                        <a:solidFill>
                          <a:srgbClr val="0000FF"/>
                        </a:solidFill>
                      </a:endParaRPr>
                    </a:p>
                  </a:txBody>
                  <a:tcPr/>
                </a:tc>
                <a:tc>
                  <a:txBody>
                    <a:bodyPr/>
                    <a:p>
                      <a:pPr>
                        <a:buNone/>
                      </a:pPr>
                      <a:r>
                        <a:rPr lang="en-US" altLang="zh-CN">
                          <a:ln w="28575" cmpd="sng">
                            <a:noFill/>
                            <a:prstDash val="solid"/>
                          </a:ln>
                        </a:rPr>
                        <a:t>52</a:t>
                      </a:r>
                      <a:endParaRPr lang="en-US" altLang="zh-CN">
                        <a:ln w="28575" cmpd="sng">
                          <a:noFill/>
                          <a:prstDash val="solid"/>
                        </a:ln>
                      </a:endParaRPr>
                    </a:p>
                  </a:txBody>
                  <a:tcPr/>
                </a:tc>
                <a:tc>
                  <a:txBody>
                    <a:bodyPr/>
                    <a:p>
                      <a:pPr>
                        <a:buNone/>
                      </a:pPr>
                      <a:r>
                        <a:rPr lang="en-US" altLang="zh-CN">
                          <a:ln w="28575" cmpd="sng">
                            <a:noFill/>
                            <a:prstDash val="solid"/>
                          </a:ln>
                        </a:rPr>
                        <a:t>29</a:t>
                      </a:r>
                      <a:endParaRPr lang="en-US" altLang="zh-CN">
                        <a:ln w="28575" cmpd="sng">
                          <a:noFill/>
                          <a:prstDash val="solid"/>
                        </a:ln>
                      </a:endParaRPr>
                    </a:p>
                  </a:txBody>
                  <a:tcPr/>
                </a:tc>
                <a:tc>
                  <a:txBody>
                    <a:bodyPr/>
                    <a:p>
                      <a:pPr>
                        <a:buNone/>
                      </a:pPr>
                      <a:r>
                        <a:rPr lang="en-US" altLang="zh-CN">
                          <a:ln w="28575" cmpd="sng">
                            <a:noFill/>
                            <a:prstDash val="solid"/>
                          </a:ln>
                        </a:rPr>
                        <a:t>22</a:t>
                      </a:r>
                      <a:endParaRPr lang="en-US" altLang="zh-CN">
                        <a:ln w="28575" cmpd="sng">
                          <a:noFill/>
                          <a:prstDash val="solid"/>
                        </a:ln>
                      </a:endParaRPr>
                    </a:p>
                  </a:txBody>
                  <a:tcPr/>
                </a:tc>
                <a:tc>
                  <a:txBody>
                    <a:bodyPr/>
                    <a:p>
                      <a:pPr>
                        <a:buNone/>
                      </a:pPr>
                      <a:r>
                        <a:rPr lang="en-US" altLang="zh-CN">
                          <a:ln w="28575" cmpd="sng">
                            <a:noFill/>
                            <a:prstDash val="solid"/>
                          </a:ln>
                        </a:rPr>
                        <a:t>9</a:t>
                      </a:r>
                      <a:endParaRPr lang="en-US" altLang="zh-CN">
                        <a:ln w="28575" cmpd="sng">
                          <a:noFill/>
                          <a:prstDash val="solid"/>
                        </a:ln>
                      </a:endParaRPr>
                    </a:p>
                  </a:txBody>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9920"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grpSp>
        <p:nvGrpSpPr>
          <p:cNvPr id="34820" name="Group 4"/>
          <p:cNvGrpSpPr/>
          <p:nvPr/>
        </p:nvGrpSpPr>
        <p:grpSpPr bwMode="auto">
          <a:xfrm>
            <a:off x="5022850" y="1196975"/>
            <a:ext cx="3455988" cy="2519363"/>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4689475" y="1512888"/>
            <a:ext cx="3438525" cy="2233612"/>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5381625" y="1528763"/>
            <a:ext cx="3438525" cy="2233612"/>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231775" y="1304290"/>
            <a:ext cx="4358640" cy="2676525"/>
          </a:xfrm>
          <a:prstGeom prst="rect">
            <a:avLst/>
          </a:prstGeom>
          <a:noFill/>
        </p:spPr>
        <p:txBody>
          <a:bodyPr wrap="square" rtlCol="0">
            <a:spAutoFit/>
          </a:bodyPr>
          <a:p>
            <a:pPr algn="l">
              <a:defRPr/>
            </a:pPr>
            <a:r>
              <a:rPr lang="zh-CN" altLang="en-US" sz="2400" b="1" dirty="0">
                <a:latin typeface="+mn-ea"/>
                <a:ea typeface="+mn-ea"/>
                <a:sym typeface="+mn-ea"/>
              </a:rPr>
              <a:t>空间优化</a:t>
            </a:r>
            <a:endParaRPr lang="zh-CN" altLang="en-US" sz="2400" b="1" dirty="0">
              <a:latin typeface="+mn-ea"/>
              <a:ea typeface="+mn-ea"/>
              <a:sym typeface="+mn-ea"/>
            </a:endParaRPr>
          </a:p>
          <a:p>
            <a:pPr algn="l">
              <a:defRPr/>
            </a:pPr>
            <a:r>
              <a:rPr lang="en-US" altLang="zh-CN" sz="2400" b="1">
                <a:sym typeface="+mn-ea"/>
              </a:rPr>
              <a:t>8</a:t>
            </a:r>
            <a:endParaRPr lang="en-US" altLang="zh-CN" sz="2400" b="1"/>
          </a:p>
          <a:p>
            <a:pPr algn="l">
              <a:defRPr/>
            </a:pPr>
            <a:r>
              <a:rPr lang="en-US" altLang="zh-CN" sz="2400" b="1">
                <a:sym typeface="+mn-ea"/>
              </a:rPr>
              <a:t>12</a:t>
            </a:r>
            <a:r>
              <a:rPr lang="zh-CN" altLang="en-US" sz="2400" b="1">
                <a:sym typeface="+mn-ea"/>
              </a:rPr>
              <a:t> </a:t>
            </a:r>
            <a:r>
              <a:rPr lang="en-US" altLang="zh-CN" sz="2400" b="1">
                <a:sym typeface="+mn-ea"/>
              </a:rPr>
              <a:t>15</a:t>
            </a:r>
            <a:endParaRPr lang="en-US" altLang="zh-CN" sz="2400" b="1"/>
          </a:p>
          <a:p>
            <a:pPr algn="l">
              <a:defRPr/>
            </a:pPr>
            <a:r>
              <a:rPr lang="en-US" altLang="zh-CN" sz="2400" b="1">
                <a:sym typeface="+mn-ea"/>
              </a:rPr>
              <a:t>3</a:t>
            </a:r>
            <a:r>
              <a:rPr lang="zh-CN" altLang="en-US" sz="2400" b="1">
                <a:sym typeface="+mn-ea"/>
              </a:rPr>
              <a:t>    </a:t>
            </a:r>
            <a:r>
              <a:rPr lang="en-US" altLang="zh-CN" sz="2400" b="1">
                <a:sym typeface="+mn-ea"/>
              </a:rPr>
              <a:t>9</a:t>
            </a:r>
            <a:r>
              <a:rPr lang="zh-CN" altLang="en-US" sz="2400" b="1">
                <a:sym typeface="+mn-ea"/>
              </a:rPr>
              <a:t>   </a:t>
            </a:r>
            <a:r>
              <a:rPr lang="en-US" altLang="zh-CN" sz="2400" b="1">
                <a:sym typeface="+mn-ea"/>
              </a:rPr>
              <a:t>6</a:t>
            </a:r>
            <a:endParaRPr lang="en-US" altLang="zh-CN" sz="2400" b="1"/>
          </a:p>
          <a:p>
            <a:pPr algn="l">
              <a:defRPr/>
            </a:pPr>
            <a:r>
              <a:rPr lang="en-US" altLang="zh-CN" sz="2400" b="1">
                <a:sym typeface="+mn-ea"/>
              </a:rPr>
              <a:t>8   10  5  12</a:t>
            </a:r>
            <a:endParaRPr lang="en-US" altLang="zh-CN" sz="2400" b="1"/>
          </a:p>
          <a:p>
            <a:pPr algn="l">
              <a:defRPr/>
            </a:pPr>
            <a:r>
              <a:rPr lang="en-US" altLang="zh-CN" sz="2400" b="1">
                <a:sym typeface="+mn-ea"/>
              </a:rPr>
              <a:t>16  </a:t>
            </a:r>
            <a:r>
              <a:rPr lang="zh-CN" altLang="en-US" sz="2400" b="1">
                <a:sym typeface="+mn-ea"/>
              </a:rPr>
              <a:t>4  </a:t>
            </a:r>
            <a:r>
              <a:rPr lang="en-US" altLang="zh-CN" sz="2400" b="1">
                <a:sym typeface="+mn-ea"/>
              </a:rPr>
              <a:t>18 10  9</a:t>
            </a:r>
            <a:endParaRPr lang="en-US" altLang="zh-CN" sz="2400" b="1">
              <a:sym typeface="+mn-ea"/>
            </a:endParaRPr>
          </a:p>
          <a:p>
            <a:pPr algn="l">
              <a:defRPr/>
            </a:pPr>
            <a:endParaRPr lang="zh-CN" altLang="en-US" sz="2400" b="1" dirty="0">
              <a:latin typeface="+mn-ea"/>
              <a:ea typeface="+mn-ea"/>
              <a:sym typeface="+mn-ea"/>
            </a:endParaRPr>
          </a:p>
        </p:txBody>
      </p:sp>
      <p:sp>
        <p:nvSpPr>
          <p:cNvPr id="2" name="文本框 1"/>
          <p:cNvSpPr txBox="1"/>
          <p:nvPr/>
        </p:nvSpPr>
        <p:spPr>
          <a:xfrm>
            <a:off x="231775" y="4043045"/>
            <a:ext cx="8708390" cy="1198880"/>
          </a:xfrm>
          <a:prstGeom prst="rect">
            <a:avLst/>
          </a:prstGeom>
          <a:noFill/>
        </p:spPr>
        <p:txBody>
          <a:bodyPr wrap="square" rtlCol="0">
            <a:spAutoFit/>
          </a:bodyPr>
          <a:p>
            <a:pPr algn="l">
              <a:defRPr/>
            </a:pPr>
            <a:r>
              <a:rPr sz="2400" b="1" dirty="0">
                <a:latin typeface="+mn-ea"/>
                <a:ea typeface="+mn-ea"/>
                <a:sym typeface="+mn-ea"/>
              </a:rPr>
              <a:t>进一步考虑，连maxSum数组都可以不要，直接用D的第n行替代maxSum即可。</a:t>
            </a:r>
            <a:endParaRPr sz="2400" b="1" dirty="0">
              <a:latin typeface="+mn-ea"/>
              <a:ea typeface="+mn-ea"/>
              <a:sym typeface="+mn-ea"/>
            </a:endParaRPr>
          </a:p>
          <a:p>
            <a:pPr algn="l">
              <a:defRPr/>
            </a:pPr>
            <a:r>
              <a:rPr sz="2400" b="1" dirty="0">
                <a:latin typeface="+mn-ea"/>
                <a:ea typeface="+mn-ea"/>
                <a:sym typeface="+mn-ea"/>
              </a:rPr>
              <a:t>节省空间，时间复杂度不变</a:t>
            </a:r>
            <a:endParaRPr sz="2400" b="1" dirty="0">
              <a:latin typeface="+mn-ea"/>
              <a:ea typeface="+mn-ea"/>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9920"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85090" y="1120140"/>
            <a:ext cx="8971280" cy="56311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l">
              <a:defRPr/>
            </a:pPr>
            <a:r>
              <a:rPr lang="en-US" altLang="zh-CN" sz="2400" b="1">
                <a:latin typeface="Times New Roman" panose="02020603050405020304" pitchFamily="18" charset="0"/>
                <a:sym typeface="+mn-ea"/>
              </a:rPr>
              <a:t>#define MAX 101</a:t>
            </a:r>
            <a:endParaRPr lang="en-US" altLang="zh-CN" sz="2400" b="1">
              <a:latin typeface="Times New Roman" panose="02020603050405020304" pitchFamily="18" charset="0"/>
              <a:sym typeface="+mn-ea"/>
            </a:endParaRPr>
          </a:p>
          <a:p>
            <a:pPr algn="l">
              <a:defRPr/>
            </a:pPr>
            <a:r>
              <a:rPr lang="en-US" altLang="zh-CN" sz="2400" b="1">
                <a:latin typeface="Times New Roman" panose="02020603050405020304" pitchFamily="18" charset="0"/>
                <a:sym typeface="+mn-ea"/>
              </a:rPr>
              <a:t>int D[MAX][MAX];</a:t>
            </a:r>
            <a:endParaRPr lang="en-US" altLang="zh-CN" sz="2400" b="1">
              <a:latin typeface="Times New Roman" panose="02020603050405020304" pitchFamily="18" charset="0"/>
              <a:sym typeface="+mn-ea"/>
            </a:endParaRPr>
          </a:p>
          <a:p>
            <a:pPr algn="l">
              <a:defRPr/>
            </a:pPr>
            <a:r>
              <a:rPr lang="en-US" altLang="zh-CN" sz="2400" b="1">
                <a:latin typeface="Times New Roman" panose="02020603050405020304" pitchFamily="18" charset="0"/>
                <a:sym typeface="+mn-ea"/>
              </a:rPr>
              <a:t>int n; int * maxSum;</a:t>
            </a:r>
            <a:endParaRPr lang="en-US" altLang="zh-CN" sz="2400" b="1">
              <a:latin typeface="Times New Roman" panose="02020603050405020304" pitchFamily="18" charset="0"/>
              <a:sym typeface="+mn-ea"/>
            </a:endParaRPr>
          </a:p>
          <a:p>
            <a:pPr algn="l">
              <a:defRPr/>
            </a:pPr>
            <a:r>
              <a:rPr lang="en-US" altLang="zh-CN" sz="2400" b="1">
                <a:latin typeface="Times New Roman" panose="02020603050405020304" pitchFamily="18" charset="0"/>
                <a:sym typeface="+mn-ea"/>
              </a:rPr>
              <a:t>int main()</a:t>
            </a:r>
            <a:endParaRPr lang="en-US" altLang="zh-CN" sz="2400" b="1">
              <a:latin typeface="Times New Roman" panose="02020603050405020304" pitchFamily="18" charset="0"/>
              <a:sym typeface="+mn-ea"/>
            </a:endParaRPr>
          </a:p>
          <a:p>
            <a:pPr algn="l">
              <a:defRPr/>
            </a:pPr>
            <a:r>
              <a:rPr lang="en-US" altLang="zh-CN" sz="2400" b="1">
                <a:latin typeface="Times New Roman" panose="02020603050405020304" pitchFamily="18" charset="0"/>
                <a:sym typeface="+mn-ea"/>
              </a:rPr>
              <a:t>{    int i,j;</a:t>
            </a:r>
            <a:endParaRPr lang="en-US" altLang="zh-CN" sz="2400" b="1">
              <a:latin typeface="Times New Roman" panose="02020603050405020304" pitchFamily="18" charset="0"/>
              <a:sym typeface="+mn-ea"/>
            </a:endParaRPr>
          </a:p>
          <a:p>
            <a:pPr lvl="1" algn="l">
              <a:defRPr/>
            </a:pPr>
            <a:r>
              <a:rPr lang="en-US" altLang="zh-CN" sz="2400" b="1">
                <a:latin typeface="Times New Roman" panose="02020603050405020304" pitchFamily="18" charset="0"/>
                <a:sym typeface="+mn-ea"/>
              </a:rPr>
              <a:t>cin &gt;&gt; n;</a:t>
            </a:r>
            <a:endParaRPr lang="en-US" altLang="zh-CN" sz="2400" b="1">
              <a:latin typeface="Times New Roman" panose="02020603050405020304" pitchFamily="18" charset="0"/>
              <a:sym typeface="+mn-ea"/>
            </a:endParaRPr>
          </a:p>
          <a:p>
            <a:pPr lvl="1" algn="l">
              <a:defRPr/>
            </a:pPr>
            <a:r>
              <a:rPr lang="en-US" altLang="zh-CN" sz="2400" b="1">
                <a:latin typeface="Times New Roman" panose="02020603050405020304" pitchFamily="18" charset="0"/>
                <a:sym typeface="+mn-ea"/>
              </a:rPr>
              <a:t>for(i=1;i&lt;=n;i++)</a:t>
            </a:r>
            <a:endParaRPr lang="en-US" altLang="zh-CN" sz="2400" b="1">
              <a:latin typeface="Times New Roman" panose="02020603050405020304" pitchFamily="18" charset="0"/>
              <a:sym typeface="+mn-ea"/>
            </a:endParaRPr>
          </a:p>
          <a:p>
            <a:pPr lvl="2" algn="l">
              <a:defRPr/>
            </a:pPr>
            <a:r>
              <a:rPr lang="en-US" altLang="zh-CN" sz="2400" b="1">
                <a:latin typeface="Times New Roman" panose="02020603050405020304" pitchFamily="18" charset="0"/>
                <a:sym typeface="+mn-ea"/>
              </a:rPr>
              <a:t>for(j=1;j&lt;=i;j++)</a:t>
            </a:r>
            <a:endParaRPr lang="en-US" altLang="zh-CN" sz="2400" b="1">
              <a:latin typeface="Times New Roman" panose="02020603050405020304" pitchFamily="18" charset="0"/>
              <a:sym typeface="+mn-ea"/>
            </a:endParaRPr>
          </a:p>
          <a:p>
            <a:pPr lvl="3" algn="l">
              <a:defRPr/>
            </a:pPr>
            <a:r>
              <a:rPr lang="en-US" altLang="zh-CN" sz="2400" b="1">
                <a:latin typeface="Times New Roman" panose="02020603050405020304" pitchFamily="18" charset="0"/>
                <a:sym typeface="+mn-ea"/>
              </a:rPr>
              <a:t>cin &gt;&gt; D[i][j];</a:t>
            </a:r>
            <a:endParaRPr lang="en-US" altLang="zh-CN" sz="2400" b="1">
              <a:latin typeface="Times New Roman" panose="02020603050405020304" pitchFamily="18" charset="0"/>
              <a:sym typeface="+mn-ea"/>
            </a:endParaRPr>
          </a:p>
          <a:p>
            <a:pPr lvl="1" algn="l">
              <a:defRPr/>
            </a:pPr>
            <a:r>
              <a:rPr lang="en-US" altLang="zh-CN" sz="2400" b="1">
                <a:latin typeface="Times New Roman" panose="02020603050405020304" pitchFamily="18" charset="0"/>
                <a:sym typeface="+mn-ea"/>
              </a:rPr>
              <a:t>maxSum = D[n]; //maxSum指向第n行</a:t>
            </a:r>
            <a:endParaRPr lang="en-US" altLang="zh-CN" sz="2400" b="1">
              <a:latin typeface="Times New Roman" panose="02020603050405020304" pitchFamily="18" charset="0"/>
              <a:sym typeface="+mn-ea"/>
            </a:endParaRPr>
          </a:p>
          <a:p>
            <a:pPr lvl="1" algn="l">
              <a:defRPr/>
            </a:pPr>
            <a:r>
              <a:rPr lang="en-US" altLang="zh-CN" sz="2400" b="1">
                <a:latin typeface="Times New Roman" panose="02020603050405020304" pitchFamily="18" charset="0"/>
                <a:sym typeface="+mn-ea"/>
              </a:rPr>
              <a:t>for( int i = n-1; i&gt;= 1; --i )</a:t>
            </a:r>
            <a:endParaRPr lang="en-US" altLang="zh-CN" sz="2400" b="1">
              <a:latin typeface="Times New Roman" panose="02020603050405020304" pitchFamily="18" charset="0"/>
              <a:sym typeface="+mn-ea"/>
            </a:endParaRPr>
          </a:p>
          <a:p>
            <a:pPr lvl="2" algn="l">
              <a:defRPr/>
            </a:pPr>
            <a:r>
              <a:rPr lang="en-US" altLang="zh-CN" sz="2400" b="1">
                <a:latin typeface="Times New Roman" panose="02020603050405020304" pitchFamily="18" charset="0"/>
                <a:sym typeface="+mn-ea"/>
              </a:rPr>
              <a:t>for( int j = 1; j &lt;= i; ++j )</a:t>
            </a:r>
            <a:endParaRPr lang="en-US" altLang="zh-CN" sz="2400" b="1">
              <a:latin typeface="Times New Roman" panose="02020603050405020304" pitchFamily="18" charset="0"/>
              <a:sym typeface="+mn-ea"/>
            </a:endParaRPr>
          </a:p>
          <a:p>
            <a:pPr lvl="3" algn="l">
              <a:defRPr/>
            </a:pPr>
            <a:r>
              <a:rPr lang="en-US" altLang="zh-CN" sz="2400" b="1">
                <a:latin typeface="Times New Roman" panose="02020603050405020304" pitchFamily="18" charset="0"/>
                <a:sym typeface="+mn-ea"/>
              </a:rPr>
              <a:t>maxSum[j] = max(maxSum[j],maxSum[j+1]) + D[i][j];</a:t>
            </a:r>
            <a:endParaRPr lang="en-US" altLang="zh-CN" sz="2400" b="1">
              <a:latin typeface="Times New Roman" panose="02020603050405020304" pitchFamily="18" charset="0"/>
              <a:sym typeface="+mn-ea"/>
            </a:endParaRPr>
          </a:p>
          <a:p>
            <a:pPr lvl="1" algn="l">
              <a:defRPr/>
            </a:pPr>
            <a:r>
              <a:rPr lang="en-US" altLang="zh-CN" sz="2400" b="1">
                <a:latin typeface="Times New Roman" panose="02020603050405020304" pitchFamily="18" charset="0"/>
                <a:sym typeface="+mn-ea"/>
              </a:rPr>
              <a:t>cout &lt;&lt; maxSum[1] &lt;&lt; endl;</a:t>
            </a:r>
            <a:endParaRPr lang="en-US" altLang="zh-CN" sz="2400" b="1">
              <a:latin typeface="Times New Roman" panose="02020603050405020304" pitchFamily="18" charset="0"/>
              <a:sym typeface="+mn-ea"/>
            </a:endParaRPr>
          </a:p>
          <a:p>
            <a:pPr algn="l">
              <a:defRPr/>
            </a:pPr>
            <a:r>
              <a:rPr lang="en-US" altLang="zh-CN" sz="2400" b="1">
                <a:latin typeface="Times New Roman" panose="02020603050405020304" pitchFamily="18" charset="0"/>
                <a:sym typeface="+mn-ea"/>
              </a:rPr>
              <a:t>}</a:t>
            </a:r>
            <a:endParaRPr lang="en-US" altLang="zh-CN" sz="2400" b="1" dirty="0">
              <a:latin typeface="Times New Roman" panose="02020603050405020304" pitchFamily="18" charset="0"/>
              <a:ea typeface="+mn-ea"/>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blinds(horizontal)">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blinds(horizontal)">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blinds(horizontal)">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blinds(horizontal)">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blinds(horizontal)">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blinds(horizontal)">
                                      <p:cBhvr>
                                        <p:cTn id="72" dur="500"/>
                                        <p:tgtEl>
                                          <p:spTgt spid="4">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animEffect transition="in" filter="blinds(horizontal)">
                                      <p:cBhvr>
                                        <p:cTn id="77" dur="500"/>
                                        <p:tgtEl>
                                          <p:spTgt spid="4">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
                                            <p:txEl>
                                              <p:pRg st="14" end="14"/>
                                            </p:txEl>
                                          </p:spTgt>
                                        </p:tgtEl>
                                        <p:attrNameLst>
                                          <p:attrName>style.visibility</p:attrName>
                                        </p:attrNameLst>
                                      </p:cBhvr>
                                      <p:to>
                                        <p:strVal val="visible"/>
                                      </p:to>
                                    </p:set>
                                    <p:animEffect transition="in" filter="blinds(horizontal)">
                                      <p:cBhvr>
                                        <p:cTn id="8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9920" y="226378"/>
            <a:ext cx="8427085"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4000" b="1">
                <a:solidFill>
                  <a:schemeClr val="bg1"/>
                </a:solidFill>
                <a:latin typeface="黑体" panose="02010609060101010101" pitchFamily="49" charset="-122"/>
                <a:ea typeface="黑体" panose="02010609060101010101" pitchFamily="49" charset="-122"/>
                <a:sym typeface="+mn-ea"/>
              </a:rPr>
              <a:t>递归到动规的一般转化方法</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498475" y="1268095"/>
            <a:ext cx="8189595" cy="15684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defRPr/>
            </a:pPr>
            <a:r>
              <a:rPr lang="en-US" altLang="zh-CN" sz="2400" b="1">
                <a:latin typeface="Times New Roman" panose="02020603050405020304" pitchFamily="18" charset="0"/>
                <a:sym typeface="+mn-ea"/>
              </a:rPr>
              <a:t>递归函数有n个参数，就定义一个n维的数组，数组的下标是递归函数参数的取值范围，数组元素的值是递归函数的返回值，这样就可以从边界值开始，逐步填充数组，相当于计算递归函数值的逆过程。</a:t>
            </a:r>
            <a:endParaRPr lang="en-US" altLang="zh-CN" sz="2400" b="1">
              <a:latin typeface="Times New Roman" panose="02020603050405020304" pitchFamily="18" charset="0"/>
              <a:sym typeface="+mn-ea"/>
            </a:endParaRPr>
          </a:p>
        </p:txBody>
      </p:sp>
      <p:sp>
        <p:nvSpPr>
          <p:cNvPr id="36869" name="矩形 2"/>
          <p:cNvSpPr>
            <a:spLocks noChangeArrowheads="1"/>
          </p:cNvSpPr>
          <p:nvPr/>
        </p:nvSpPr>
        <p:spPr bwMode="auto">
          <a:xfrm>
            <a:off x="498475" y="3081655"/>
            <a:ext cx="4253865" cy="30460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p>
            <a:pPr algn="just"/>
            <a:r>
              <a:rPr lang="zh-CN" altLang="en-US" sz="2400" b="1" dirty="0">
                <a:solidFill>
                  <a:schemeClr val="tx1"/>
                </a:solidFill>
                <a:latin typeface="Times New Roman" panose="02020603050405020304" pitchFamily="18" charset="0"/>
              </a:rPr>
              <a:t>int </a:t>
            </a:r>
            <a:r>
              <a:rPr lang="zh-CN" altLang="en-US" sz="2400" b="1" dirty="0">
                <a:solidFill>
                  <a:srgbClr val="CC0099"/>
                </a:solidFill>
                <a:latin typeface="Times New Roman" panose="02020603050405020304" pitchFamily="18" charset="0"/>
              </a:rPr>
              <a:t>MaxSum</a:t>
            </a:r>
            <a:r>
              <a:rPr lang="zh-CN" altLang="en-US" sz="2400" b="1" dirty="0">
                <a:solidFill>
                  <a:schemeClr val="tx1"/>
                </a:solidFill>
                <a:latin typeface="Times New Roman" panose="02020603050405020304" pitchFamily="18" charset="0"/>
              </a:rPr>
              <a:t>(int i, int j)</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if(i==n)</a:t>
            </a:r>
            <a:endParaRPr lang="zh-CN" altLang="en-US" sz="2400" b="1" dirty="0">
              <a:solidFill>
                <a:schemeClr val="tx1"/>
              </a:solidFill>
              <a:latin typeface="Times New Roman" panose="02020603050405020304" pitchFamily="18" charset="0"/>
            </a:endParaRPr>
          </a:p>
          <a:p>
            <a:pPr lvl="2" algn="just"/>
            <a:r>
              <a:rPr lang="zh-CN" altLang="en-US" sz="2400" b="1" dirty="0">
                <a:solidFill>
                  <a:schemeClr val="tx1"/>
                </a:solidFill>
                <a:latin typeface="Times New Roman" panose="02020603050405020304" pitchFamily="18" charset="0"/>
              </a:rPr>
              <a:t>return D[i][j];</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int x = </a:t>
            </a:r>
            <a:r>
              <a:rPr lang="zh-CN" altLang="en-US" sz="2400" b="1" dirty="0">
                <a:solidFill>
                  <a:srgbClr val="CC0099"/>
                </a:solidFill>
                <a:latin typeface="Times New Roman" panose="02020603050405020304" pitchFamily="18" charset="0"/>
              </a:rPr>
              <a:t>MaxSum</a:t>
            </a:r>
            <a:r>
              <a:rPr lang="zh-CN" altLang="en-US" sz="2400" b="1" dirty="0">
                <a:solidFill>
                  <a:schemeClr val="tx1"/>
                </a:solidFill>
                <a:latin typeface="Times New Roman" panose="02020603050405020304" pitchFamily="18" charset="0"/>
              </a:rPr>
              <a:t>(i+1,j);</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int y = </a:t>
            </a:r>
            <a:r>
              <a:rPr lang="zh-CN" altLang="en-US" sz="2400" b="1" dirty="0">
                <a:solidFill>
                  <a:srgbClr val="CC0099"/>
                </a:solidFill>
                <a:latin typeface="Times New Roman" panose="02020603050405020304" pitchFamily="18" charset="0"/>
              </a:rPr>
              <a:t>MaxSum</a:t>
            </a:r>
            <a:r>
              <a:rPr lang="zh-CN" altLang="en-US" sz="2400" b="1" dirty="0">
                <a:solidFill>
                  <a:schemeClr val="tx1"/>
                </a:solidFill>
                <a:latin typeface="Times New Roman" panose="02020603050405020304" pitchFamily="18" charset="0"/>
              </a:rPr>
              <a:t>(i+1,j+1);</a:t>
            </a:r>
            <a:endParaRPr lang="zh-CN" altLang="en-US" sz="2400" b="1" dirty="0">
              <a:solidFill>
                <a:schemeClr val="tx1"/>
              </a:solidFill>
              <a:latin typeface="Times New Roman" panose="02020603050405020304" pitchFamily="18" charset="0"/>
            </a:endParaRPr>
          </a:p>
          <a:p>
            <a:pPr lvl="1" algn="just"/>
            <a:r>
              <a:rPr lang="zh-CN" altLang="en-US" sz="2400" b="1" dirty="0">
                <a:solidFill>
                  <a:schemeClr val="tx1"/>
                </a:solidFill>
                <a:latin typeface="Times New Roman" panose="02020603050405020304" pitchFamily="18" charset="0"/>
              </a:rPr>
              <a:t>return max(x,y)+D[i][j];</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a:t>
            </a:r>
            <a:endParaRPr lang="zh-CN" altLang="en-US" sz="2400" b="1" dirty="0">
              <a:solidFill>
                <a:schemeClr val="tx1"/>
              </a:solidFill>
              <a:latin typeface="Times New Roman" panose="02020603050405020304" pitchFamily="18" charset="0"/>
            </a:endParaRPr>
          </a:p>
        </p:txBody>
      </p:sp>
      <p:sp>
        <p:nvSpPr>
          <p:cNvPr id="2" name="文本框 1"/>
          <p:cNvSpPr txBox="1"/>
          <p:nvPr/>
        </p:nvSpPr>
        <p:spPr>
          <a:xfrm>
            <a:off x="5099050" y="3081655"/>
            <a:ext cx="3731260" cy="460375"/>
          </a:xfrm>
          <a:prstGeom prst="rect">
            <a:avLst/>
          </a:prstGeom>
          <a:noFill/>
        </p:spPr>
        <p:txBody>
          <a:bodyPr wrap="none" rtlCol="0" anchor="t">
            <a:spAutoFit/>
          </a:bodyPr>
          <a:p>
            <a:r>
              <a:rPr lang="zh-CN" altLang="en-US" sz="2400" b="1">
                <a:latin typeface="Times New Roman" panose="02020603050405020304" pitchFamily="18" charset="0"/>
                <a:sym typeface="+mn-ea"/>
              </a:rPr>
              <a:t>int maxSum[MAX][MAX];</a:t>
            </a:r>
            <a:endParaRPr lang="zh-CN" altLang="en-US" sz="2400" b="1">
              <a:latin typeface="Times New Roman" panose="02020603050405020304" pitchFamily="18" charset="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9">
                                            <p:txEl>
                                              <p:pRg st="0" end="0"/>
                                            </p:txEl>
                                          </p:spTgt>
                                        </p:tgtEl>
                                        <p:attrNameLst>
                                          <p:attrName>style.visibility</p:attrName>
                                        </p:attrNameLst>
                                      </p:cBhvr>
                                      <p:to>
                                        <p:strVal val="visible"/>
                                      </p:to>
                                    </p:set>
                                    <p:animEffect transition="in" filter="blinds(horizontal)">
                                      <p:cBhvr>
                                        <p:cTn id="17" dur="500"/>
                                        <p:tgtEl>
                                          <p:spTgt spid="3686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9">
                                            <p:txEl>
                                              <p:pRg st="1" end="1"/>
                                            </p:txEl>
                                          </p:spTgt>
                                        </p:tgtEl>
                                        <p:attrNameLst>
                                          <p:attrName>style.visibility</p:attrName>
                                        </p:attrNameLst>
                                      </p:cBhvr>
                                      <p:to>
                                        <p:strVal val="visible"/>
                                      </p:to>
                                    </p:set>
                                    <p:animEffect transition="in" filter="blinds(horizontal)">
                                      <p:cBhvr>
                                        <p:cTn id="22" dur="500"/>
                                        <p:tgtEl>
                                          <p:spTgt spid="3686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869">
                                            <p:txEl>
                                              <p:pRg st="2" end="2"/>
                                            </p:txEl>
                                          </p:spTgt>
                                        </p:tgtEl>
                                        <p:attrNameLst>
                                          <p:attrName>style.visibility</p:attrName>
                                        </p:attrNameLst>
                                      </p:cBhvr>
                                      <p:to>
                                        <p:strVal val="visible"/>
                                      </p:to>
                                    </p:set>
                                    <p:animEffect transition="in" filter="blinds(horizontal)">
                                      <p:cBhvr>
                                        <p:cTn id="27" dur="500"/>
                                        <p:tgtEl>
                                          <p:spTgt spid="368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69">
                                            <p:txEl>
                                              <p:pRg st="3" end="3"/>
                                            </p:txEl>
                                          </p:spTgt>
                                        </p:tgtEl>
                                        <p:attrNameLst>
                                          <p:attrName>style.visibility</p:attrName>
                                        </p:attrNameLst>
                                      </p:cBhvr>
                                      <p:to>
                                        <p:strVal val="visible"/>
                                      </p:to>
                                    </p:set>
                                    <p:animEffect transition="in" filter="blinds(horizontal)">
                                      <p:cBhvr>
                                        <p:cTn id="32" dur="500"/>
                                        <p:tgtEl>
                                          <p:spTgt spid="3686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869">
                                            <p:txEl>
                                              <p:pRg st="4" end="4"/>
                                            </p:txEl>
                                          </p:spTgt>
                                        </p:tgtEl>
                                        <p:attrNameLst>
                                          <p:attrName>style.visibility</p:attrName>
                                        </p:attrNameLst>
                                      </p:cBhvr>
                                      <p:to>
                                        <p:strVal val="visible"/>
                                      </p:to>
                                    </p:set>
                                    <p:animEffect transition="in" filter="blinds(horizontal)">
                                      <p:cBhvr>
                                        <p:cTn id="37" dur="500"/>
                                        <p:tgtEl>
                                          <p:spTgt spid="3686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869">
                                            <p:txEl>
                                              <p:pRg st="5" end="5"/>
                                            </p:txEl>
                                          </p:spTgt>
                                        </p:tgtEl>
                                        <p:attrNameLst>
                                          <p:attrName>style.visibility</p:attrName>
                                        </p:attrNameLst>
                                      </p:cBhvr>
                                      <p:to>
                                        <p:strVal val="visible"/>
                                      </p:to>
                                    </p:set>
                                    <p:animEffect transition="in" filter="blinds(horizontal)">
                                      <p:cBhvr>
                                        <p:cTn id="42" dur="500"/>
                                        <p:tgtEl>
                                          <p:spTgt spid="3686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869">
                                            <p:txEl>
                                              <p:pRg st="6" end="6"/>
                                            </p:txEl>
                                          </p:spTgt>
                                        </p:tgtEl>
                                        <p:attrNameLst>
                                          <p:attrName>style.visibility</p:attrName>
                                        </p:attrNameLst>
                                      </p:cBhvr>
                                      <p:to>
                                        <p:strVal val="visible"/>
                                      </p:to>
                                    </p:set>
                                    <p:animEffect transition="in" filter="blinds(horizontal)">
                                      <p:cBhvr>
                                        <p:cTn id="47" dur="500"/>
                                        <p:tgtEl>
                                          <p:spTgt spid="3686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869">
                                            <p:txEl>
                                              <p:pRg st="7" end="7"/>
                                            </p:txEl>
                                          </p:spTgt>
                                        </p:tgtEl>
                                        <p:attrNameLst>
                                          <p:attrName>style.visibility</p:attrName>
                                        </p:attrNameLst>
                                      </p:cBhvr>
                                      <p:to>
                                        <p:strVal val="visible"/>
                                      </p:to>
                                    </p:set>
                                    <p:animEffect transition="in" filter="blinds(horizontal)">
                                      <p:cBhvr>
                                        <p:cTn id="52" dur="500"/>
                                        <p:tgtEl>
                                          <p:spTgt spid="36869">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4460" y="1039495"/>
            <a:ext cx="8865870" cy="5877560"/>
          </a:xfrm>
          <a:prstGeom prst="rect">
            <a:avLst/>
          </a:prstGeom>
          <a:noFill/>
          <a:ln w="9525">
            <a:noFill/>
          </a:ln>
        </p:spPr>
        <p:txBody>
          <a:bodyPr wrap="square">
            <a:spAutoFit/>
          </a:bodyPr>
          <a:p>
            <a:pPr marL="17780"/>
            <a:r>
              <a:rPr lang="zh-CN" altLang="en-US" sz="2400" b="1">
                <a:solidFill>
                  <a:srgbClr val="CC0099"/>
                </a:solidFill>
                <a:latin typeface="Times New Roman" panose="02020603050405020304" pitchFamily="18" charset="0"/>
                <a:ea typeface="+mn-ea"/>
              </a:rPr>
              <a:t>【问题描述】</a:t>
            </a:r>
            <a:r>
              <a:rPr lang="zh-CN" altLang="en-US" sz="2400" b="1">
                <a:latin typeface="Times New Roman" panose="02020603050405020304" pitchFamily="18" charset="0"/>
                <a:ea typeface="+mn-ea"/>
              </a:rPr>
              <a:t>将正整数n表示成一系列正整数之和，n=n</a:t>
            </a:r>
            <a:r>
              <a:rPr lang="zh-CN" altLang="en-US" sz="2400" b="1" baseline="-25000">
                <a:latin typeface="Times New Roman" panose="02020603050405020304" pitchFamily="18" charset="0"/>
                <a:ea typeface="+mn-ea"/>
              </a:rPr>
              <a:t>1</a:t>
            </a:r>
            <a:r>
              <a:rPr lang="zh-CN" altLang="en-US" sz="2400" b="1">
                <a:latin typeface="Times New Roman" panose="02020603050405020304" pitchFamily="18" charset="0"/>
                <a:ea typeface="+mn-ea"/>
              </a:rPr>
              <a:t>+n</a:t>
            </a:r>
            <a:r>
              <a:rPr lang="zh-CN" altLang="en-US" sz="2400" b="1" baseline="-25000">
                <a:latin typeface="Times New Roman" panose="02020603050405020304" pitchFamily="18" charset="0"/>
                <a:ea typeface="+mn-ea"/>
              </a:rPr>
              <a:t>2</a:t>
            </a:r>
            <a:r>
              <a:rPr lang="zh-CN" altLang="en-US" sz="2400" b="1">
                <a:latin typeface="Times New Roman" panose="02020603050405020304" pitchFamily="18" charset="0"/>
                <a:ea typeface="+mn-ea"/>
              </a:rPr>
              <a:t>+…+n</a:t>
            </a:r>
            <a:r>
              <a:rPr lang="zh-CN" altLang="en-US" sz="2400" b="1" baseline="-25000">
                <a:latin typeface="Times New Roman" panose="02020603050405020304" pitchFamily="18" charset="0"/>
                <a:ea typeface="+mn-ea"/>
              </a:rPr>
              <a:t>k</a:t>
            </a:r>
            <a:r>
              <a:rPr lang="zh-CN" altLang="en-US" sz="2400" b="1">
                <a:latin typeface="Times New Roman" panose="02020603050405020304" pitchFamily="18" charset="0"/>
                <a:ea typeface="+mn-ea"/>
              </a:rPr>
              <a:t>, 其中n</a:t>
            </a:r>
            <a:r>
              <a:rPr lang="zh-CN" altLang="en-US" sz="2400" b="1" baseline="-25000">
                <a:solidFill>
                  <a:schemeClr val="tx1"/>
                </a:solidFill>
                <a:latin typeface="Times New Roman" panose="02020603050405020304" pitchFamily="18" charset="0"/>
                <a:ea typeface="+mn-ea"/>
              </a:rPr>
              <a:t>1</a:t>
            </a:r>
            <a:r>
              <a:rPr lang="zh-CN" altLang="en-US" sz="2400" b="1">
                <a:latin typeface="Times New Roman" panose="02020603050405020304" pitchFamily="18" charset="0"/>
                <a:ea typeface="+mn-ea"/>
              </a:rPr>
              <a:t>&gt;=n</a:t>
            </a:r>
            <a:r>
              <a:rPr lang="zh-CN" altLang="en-US" sz="2400" b="1" baseline="-25000">
                <a:latin typeface="Times New Roman" panose="02020603050405020304" pitchFamily="18" charset="0"/>
                <a:ea typeface="+mn-ea"/>
              </a:rPr>
              <a:t>2</a:t>
            </a:r>
            <a:r>
              <a:rPr lang="zh-CN" altLang="en-US" sz="2400" b="1">
                <a:latin typeface="Times New Roman" panose="02020603050405020304" pitchFamily="18" charset="0"/>
                <a:ea typeface="+mn-ea"/>
              </a:rPr>
              <a:t>&gt;=…&gt;=n</a:t>
            </a:r>
            <a:r>
              <a:rPr lang="zh-CN" altLang="en-US" sz="2400" b="1" baseline="-25000">
                <a:latin typeface="Times New Roman" panose="02020603050405020304" pitchFamily="18" charset="0"/>
                <a:ea typeface="+mn-ea"/>
              </a:rPr>
              <a:t>k</a:t>
            </a:r>
            <a:r>
              <a:rPr lang="zh-CN" altLang="en-US" sz="2400" b="1">
                <a:latin typeface="Times New Roman" panose="02020603050405020304" pitchFamily="18" charset="0"/>
                <a:ea typeface="+mn-ea"/>
              </a:rPr>
              <a:t>&gt;=1 ，k&gt;=1 。正整数n的这种表示称为正整数n的划分。正整数n的不同的划分个数称为正整数n的划分数。</a:t>
            </a:r>
            <a:endParaRPr lang="zh-CN" altLang="en-US" sz="2400" b="1">
              <a:latin typeface="Times New Roman" panose="02020603050405020304" pitchFamily="18" charset="0"/>
              <a:ea typeface="+mn-ea"/>
            </a:endParaRPr>
          </a:p>
          <a:p>
            <a:pPr marL="17780"/>
            <a:r>
              <a:rPr lang="zh-CN" altLang="en-US" sz="2000" b="1">
                <a:solidFill>
                  <a:srgbClr val="3907F1"/>
                </a:solidFill>
                <a:latin typeface="Times New Roman" panose="02020603050405020304" pitchFamily="18" charset="0"/>
                <a:ea typeface="+mn-ea"/>
              </a:rPr>
              <a:t>输入</a:t>
            </a:r>
            <a:endParaRPr lang="zh-CN" altLang="en-US" sz="2000" b="1">
              <a:solidFill>
                <a:srgbClr val="3907F1"/>
              </a:solidFill>
              <a:latin typeface="Times New Roman" panose="02020603050405020304" pitchFamily="18" charset="0"/>
              <a:ea typeface="+mn-ea"/>
            </a:endParaRPr>
          </a:p>
          <a:p>
            <a:pPr marL="17780"/>
            <a:r>
              <a:rPr lang="zh-CN" altLang="en-US" sz="2000" b="1">
                <a:latin typeface="Times New Roman" panose="02020603050405020304" pitchFamily="18" charset="0"/>
                <a:ea typeface="+mn-ea"/>
              </a:rPr>
              <a:t>标准的输入包含若干组测试数据。每组测试数据是一个整数N(0 &lt; N &lt;= 50)。</a:t>
            </a:r>
            <a:endParaRPr lang="zh-CN" altLang="en-US" sz="2000" b="1">
              <a:latin typeface="Times New Roman" panose="02020603050405020304" pitchFamily="18" charset="0"/>
              <a:ea typeface="+mn-ea"/>
            </a:endParaRPr>
          </a:p>
          <a:p>
            <a:pPr marL="17780"/>
            <a:r>
              <a:rPr lang="zh-CN" altLang="en-US" sz="2000" b="1">
                <a:solidFill>
                  <a:srgbClr val="3907F1"/>
                </a:solidFill>
                <a:latin typeface="Times New Roman" panose="02020603050405020304" pitchFamily="18" charset="0"/>
                <a:ea typeface="+mn-ea"/>
              </a:rPr>
              <a:t>输出</a:t>
            </a:r>
            <a:endParaRPr lang="zh-CN" altLang="en-US" sz="2000" b="1">
              <a:solidFill>
                <a:srgbClr val="3907F1"/>
              </a:solidFill>
              <a:latin typeface="Times New Roman" panose="02020603050405020304" pitchFamily="18" charset="0"/>
              <a:ea typeface="+mn-ea"/>
            </a:endParaRPr>
          </a:p>
          <a:p>
            <a:pPr marL="17780"/>
            <a:r>
              <a:rPr lang="zh-CN" altLang="en-US" sz="2000" b="1">
                <a:latin typeface="Times New Roman" panose="02020603050405020304" pitchFamily="18" charset="0"/>
                <a:ea typeface="+mn-ea"/>
              </a:rPr>
              <a:t>对于每组测试数据，输出N的划分数。</a:t>
            </a:r>
            <a:endParaRPr lang="zh-CN" altLang="en-US" sz="2000" b="1">
              <a:latin typeface="Times New Roman" panose="02020603050405020304" pitchFamily="18" charset="0"/>
              <a:ea typeface="+mn-ea"/>
            </a:endParaRPr>
          </a:p>
          <a:p>
            <a:pPr marL="17780"/>
            <a:r>
              <a:rPr lang="zh-CN" altLang="en-US" sz="2000" b="1">
                <a:solidFill>
                  <a:srgbClr val="3907F1"/>
                </a:solidFill>
                <a:latin typeface="Times New Roman" panose="02020603050405020304" pitchFamily="18" charset="0"/>
                <a:ea typeface="+mn-ea"/>
              </a:rPr>
              <a:t>样例输入</a:t>
            </a:r>
            <a:endParaRPr lang="zh-CN" altLang="en-US" sz="2000" b="1">
              <a:solidFill>
                <a:srgbClr val="3907F1"/>
              </a:solidFill>
              <a:latin typeface="Times New Roman" panose="02020603050405020304" pitchFamily="18" charset="0"/>
              <a:ea typeface="+mn-ea"/>
            </a:endParaRPr>
          </a:p>
          <a:p>
            <a:pPr marL="269875" indent="-269875"/>
            <a:r>
              <a:rPr lang="zh-CN" altLang="en-US" sz="2000" b="1">
                <a:latin typeface="Times New Roman" panose="02020603050405020304" pitchFamily="18" charset="0"/>
                <a:ea typeface="+mn-ea"/>
              </a:rPr>
              <a:t>5</a:t>
            </a:r>
            <a:endParaRPr lang="zh-CN" altLang="en-US" sz="2000" b="1">
              <a:latin typeface="Times New Roman" panose="02020603050405020304" pitchFamily="18" charset="0"/>
              <a:ea typeface="+mn-ea"/>
            </a:endParaRPr>
          </a:p>
          <a:p>
            <a:pPr marL="269875" indent="-269875"/>
            <a:r>
              <a:rPr lang="en-US" altLang="zh-CN" sz="2000" b="1">
                <a:latin typeface="Times New Roman" panose="02020603050405020304" pitchFamily="18" charset="0"/>
                <a:ea typeface="+mn-ea"/>
              </a:rPr>
              <a:t>6</a:t>
            </a:r>
            <a:endParaRPr lang="en-US" altLang="zh-CN" sz="2000" b="1">
              <a:latin typeface="Times New Roman" panose="02020603050405020304" pitchFamily="18" charset="0"/>
              <a:ea typeface="+mn-ea"/>
            </a:endParaRPr>
          </a:p>
          <a:p>
            <a:pPr marL="269875" indent="-269875"/>
            <a:r>
              <a:rPr lang="en-US" altLang="zh-CN" sz="2000" b="1">
                <a:latin typeface="Times New Roman" panose="02020603050405020304" pitchFamily="18" charset="0"/>
                <a:ea typeface="+mn-ea"/>
              </a:rPr>
              <a:t>7</a:t>
            </a:r>
            <a:endParaRPr lang="en-US" altLang="zh-CN" sz="2000" b="1">
              <a:latin typeface="Times New Roman" panose="02020603050405020304" pitchFamily="18" charset="0"/>
              <a:ea typeface="+mn-ea"/>
            </a:endParaRPr>
          </a:p>
          <a:p>
            <a:pPr marL="269875" indent="-269875"/>
            <a:r>
              <a:rPr lang="zh-CN" altLang="en-US" sz="2000" b="1">
                <a:solidFill>
                  <a:srgbClr val="3907F1"/>
                </a:solidFill>
                <a:latin typeface="Times New Roman" panose="02020603050405020304" pitchFamily="18" charset="0"/>
                <a:ea typeface="+mn-ea"/>
              </a:rPr>
              <a:t>样例输出</a:t>
            </a:r>
            <a:endParaRPr lang="zh-CN" altLang="en-US" sz="2000" b="1">
              <a:solidFill>
                <a:srgbClr val="3907F1"/>
              </a:solidFill>
              <a:latin typeface="Times New Roman" panose="02020603050405020304" pitchFamily="18" charset="0"/>
              <a:ea typeface="+mn-ea"/>
            </a:endParaRPr>
          </a:p>
          <a:p>
            <a:pPr marL="269875" indent="-269875"/>
            <a:r>
              <a:rPr lang="zh-CN" altLang="en-US" sz="2000" b="1">
                <a:latin typeface="Times New Roman" panose="02020603050405020304" pitchFamily="18" charset="0"/>
                <a:ea typeface="+mn-ea"/>
              </a:rPr>
              <a:t>7</a:t>
            </a:r>
            <a:endParaRPr lang="zh-CN" altLang="en-US" sz="2000" b="1">
              <a:latin typeface="Times New Roman" panose="02020603050405020304" pitchFamily="18" charset="0"/>
              <a:ea typeface="+mn-ea"/>
            </a:endParaRPr>
          </a:p>
          <a:p>
            <a:pPr marL="269875" indent="-269875"/>
            <a:r>
              <a:rPr lang="en-US" altLang="zh-CN" sz="2000" b="1">
                <a:latin typeface="Times New Roman" panose="02020603050405020304" pitchFamily="18" charset="0"/>
                <a:ea typeface="+mn-ea"/>
              </a:rPr>
              <a:t>11</a:t>
            </a:r>
            <a:endParaRPr lang="en-US" altLang="zh-CN" sz="2000" b="1">
              <a:latin typeface="Times New Roman" panose="02020603050405020304" pitchFamily="18" charset="0"/>
              <a:ea typeface="+mn-ea"/>
            </a:endParaRPr>
          </a:p>
          <a:p>
            <a:pPr marL="269875" indent="-269875"/>
            <a:r>
              <a:rPr lang="en-US" altLang="zh-CN" sz="2000" b="1">
                <a:latin typeface="Times New Roman" panose="02020603050405020304" pitchFamily="18" charset="0"/>
                <a:ea typeface="+mn-ea"/>
              </a:rPr>
              <a:t>15</a:t>
            </a:r>
            <a:endParaRPr lang="en-US" altLang="zh-CN" sz="2000" b="1">
              <a:latin typeface="Times New Roman" panose="02020603050405020304" pitchFamily="18" charset="0"/>
              <a:ea typeface="+mn-ea"/>
            </a:endParaRPr>
          </a:p>
          <a:p>
            <a:pPr marL="269875" indent="-269875"/>
            <a:r>
              <a:rPr lang="zh-CN" altLang="en-US" sz="2000" b="1">
                <a:latin typeface="Times New Roman" panose="02020603050405020304" pitchFamily="18" charset="0"/>
                <a:ea typeface="+mn-ea"/>
              </a:rPr>
              <a:t>提示</a:t>
            </a:r>
            <a:endParaRPr lang="zh-CN" altLang="en-US" sz="2000" b="1">
              <a:latin typeface="Times New Roman" panose="02020603050405020304" pitchFamily="18" charset="0"/>
              <a:ea typeface="+mn-ea"/>
            </a:endParaRPr>
          </a:p>
          <a:p>
            <a:pPr marL="269875" indent="-269875"/>
            <a:r>
              <a:rPr lang="zh-CN" altLang="en-US" sz="2000" b="1">
                <a:latin typeface="Times New Roman" panose="02020603050405020304" pitchFamily="18" charset="0"/>
                <a:ea typeface="+mn-ea"/>
              </a:rPr>
              <a:t>5, 4+1, 3+2, 3+1+1, 2+2+1, 2+1+1+1, 1+1+1+1+1</a:t>
            </a:r>
            <a:endParaRPr lang="zh-CN" altLang="en-US" sz="2000" b="1">
              <a:latin typeface="Times New Roman" panose="02020603050405020304" pitchFamily="18" charset="0"/>
              <a:ea typeface="+mn-ea"/>
            </a:endParaRPr>
          </a:p>
        </p:txBody>
      </p:sp>
      <p:sp>
        <p:nvSpPr>
          <p:cNvPr id="102402" name="标题 1"/>
          <p:cNvSpPr>
            <a:spLocks noGrp="1"/>
          </p:cNvSpPr>
          <p:nvPr>
            <p:ph type="title"/>
          </p:nvPr>
        </p:nvSpPr>
        <p:spPr>
          <a:xfrm>
            <a:off x="446723" y="110490"/>
            <a:ext cx="8229600" cy="765175"/>
          </a:xfrm>
        </p:spPr>
        <p:txBody>
          <a:bodyPr/>
          <a:lstStyle/>
          <a:p>
            <a:pPr algn="ctr"/>
            <a:r>
              <a:rPr lang="zh-CN" altLang="en-US" sz="3600" b="1">
                <a:solidFill>
                  <a:schemeClr val="bg1"/>
                </a:solidFill>
                <a:latin typeface="黑体" panose="02010609060101010101" pitchFamily="49" charset="-122"/>
                <a:ea typeface="黑体" panose="02010609060101010101" pitchFamily="49" charset="-122"/>
                <a:sym typeface="+mn-ea"/>
              </a:rPr>
              <a:t>简单的整数划分问题</a:t>
            </a:r>
            <a:endParaRPr lang="zh-CN" altLang="en-US"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7025" y="1326515"/>
            <a:ext cx="8230235" cy="2306320"/>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t">
            <a:spAutoFit/>
          </a:bodyPr>
          <a:p>
            <a:pPr>
              <a:lnSpc>
                <a:spcPct val="120000"/>
              </a:lnSpc>
            </a:pPr>
            <a:r>
              <a:rPr lang="zh-CN" sz="2400" b="1">
                <a:solidFill>
                  <a:schemeClr val="tx1"/>
                </a:solidFill>
                <a:latin typeface="宋体" panose="02010600030101010101" pitchFamily="2" charset="-122"/>
                <a:ea typeface="宋体" panose="02010600030101010101" pitchFamily="2" charset="-122"/>
              </a:rPr>
              <a:t>计算</a:t>
            </a:r>
            <a:r>
              <a:rPr lang="en-US" altLang="zh-CN" sz="2400" b="1">
                <a:solidFill>
                  <a:schemeClr val="tx1"/>
                </a:solidFill>
                <a:latin typeface="宋体" panose="02010600030101010101" pitchFamily="2" charset="-122"/>
                <a:ea typeface="宋体" panose="02010600030101010101" pitchFamily="2" charset="-122"/>
              </a:rPr>
              <a:t>f(n,k)</a:t>
            </a:r>
            <a:r>
              <a:rPr lang="zh-CN" altLang="en-US" sz="2400" b="1">
                <a:solidFill>
                  <a:schemeClr val="tx1"/>
                </a:solidFill>
                <a:latin typeface="宋体" panose="02010600030101010101" pitchFamily="2" charset="-122"/>
                <a:ea typeface="宋体" panose="02010600030101010101" pitchFamily="2" charset="-122"/>
              </a:rPr>
              <a:t>的递归关系式</a:t>
            </a:r>
            <a:r>
              <a:rPr sz="2400" b="1">
                <a:solidFill>
                  <a:schemeClr val="tx1"/>
                </a:solidFill>
                <a:latin typeface="宋体" panose="02010600030101010101" pitchFamily="2" charset="-122"/>
                <a:ea typeface="宋体" panose="02010600030101010101" pitchFamily="2" charset="-122"/>
              </a:rPr>
              <a:t>如下：</a:t>
            </a:r>
            <a:endParaRPr sz="2400" b="1">
              <a:solidFill>
                <a:schemeClr val="tx1"/>
              </a:solidFill>
              <a:latin typeface="宋体" panose="02010600030101010101" pitchFamily="2" charset="-122"/>
              <a:ea typeface="宋体" panose="02010600030101010101" pitchFamily="2" charset="-122"/>
            </a:endParaRPr>
          </a:p>
          <a:p>
            <a:pPr>
              <a:lnSpc>
                <a:spcPct val="120000"/>
              </a:lnSpc>
            </a:pPr>
            <a:r>
              <a:rPr sz="2400" b="1">
                <a:solidFill>
                  <a:schemeClr val="tx1"/>
                </a:solidFill>
                <a:latin typeface="宋体" panose="02010600030101010101" pitchFamily="2" charset="-122"/>
                <a:ea typeface="宋体" panose="02010600030101010101" pitchFamily="2" charset="-122"/>
              </a:rPr>
              <a:t>f(n,k) =1;                     ( n = 1 or k = 1 )</a:t>
            </a:r>
            <a:endParaRPr sz="2400" b="1">
              <a:solidFill>
                <a:schemeClr val="tx1"/>
              </a:solidFill>
              <a:latin typeface="宋体" panose="02010600030101010101" pitchFamily="2" charset="-122"/>
              <a:ea typeface="宋体" panose="02010600030101010101" pitchFamily="2" charset="-122"/>
            </a:endParaRPr>
          </a:p>
          <a:p>
            <a:pPr>
              <a:lnSpc>
                <a:spcPct val="120000"/>
              </a:lnSpc>
            </a:pPr>
            <a:r>
              <a:rPr sz="2400" b="1">
                <a:solidFill>
                  <a:schemeClr val="tx1"/>
                </a:solidFill>
                <a:latin typeface="宋体" panose="02010600030101010101" pitchFamily="2" charset="-122"/>
                <a:ea typeface="宋体" panose="02010600030101010101" pitchFamily="2" charset="-122"/>
                <a:sym typeface="+mn-ea"/>
              </a:rPr>
              <a:t>f(n,k) = </a:t>
            </a:r>
            <a:r>
              <a:rPr sz="2400" b="1">
                <a:solidFill>
                  <a:schemeClr val="tx1"/>
                </a:solidFill>
                <a:latin typeface="宋体" panose="02010600030101010101" pitchFamily="2" charset="-122"/>
                <a:ea typeface="宋体" panose="02010600030101010101" pitchFamily="2" charset="-122"/>
              </a:rPr>
              <a:t>f(n,n);                    ( </a:t>
            </a:r>
            <a:r>
              <a:rPr lang="en-US" sz="2400" b="1">
                <a:solidFill>
                  <a:schemeClr val="tx1"/>
                </a:solidFill>
                <a:latin typeface="宋体" panose="02010600030101010101" pitchFamily="2" charset="-122"/>
                <a:ea typeface="宋体" panose="02010600030101010101" pitchFamily="2" charset="-122"/>
              </a:rPr>
              <a:t>k</a:t>
            </a:r>
            <a:r>
              <a:rPr sz="2400" b="1">
                <a:solidFill>
                  <a:schemeClr val="tx1"/>
                </a:solidFill>
                <a:latin typeface="宋体" panose="02010600030101010101" pitchFamily="2" charset="-122"/>
                <a:ea typeface="宋体" panose="02010600030101010101" pitchFamily="2" charset="-122"/>
              </a:rPr>
              <a:t> </a:t>
            </a:r>
            <a:r>
              <a:rPr lang="en-US" sz="2400" b="1">
                <a:solidFill>
                  <a:schemeClr val="tx1"/>
                </a:solidFill>
                <a:latin typeface="宋体" panose="02010600030101010101" pitchFamily="2" charset="-122"/>
                <a:ea typeface="宋体" panose="02010600030101010101" pitchFamily="2" charset="-122"/>
              </a:rPr>
              <a:t>&gt;</a:t>
            </a:r>
            <a:r>
              <a:rPr sz="2400" b="1">
                <a:solidFill>
                  <a:schemeClr val="tx1"/>
                </a:solidFill>
                <a:latin typeface="宋体" panose="02010600030101010101" pitchFamily="2" charset="-122"/>
                <a:ea typeface="宋体" panose="02010600030101010101" pitchFamily="2" charset="-122"/>
              </a:rPr>
              <a:t> </a:t>
            </a:r>
            <a:r>
              <a:rPr lang="en-US" sz="2400" b="1">
                <a:solidFill>
                  <a:schemeClr val="tx1"/>
                </a:solidFill>
                <a:latin typeface="宋体" panose="02010600030101010101" pitchFamily="2" charset="-122"/>
                <a:ea typeface="宋体" panose="02010600030101010101" pitchFamily="2" charset="-122"/>
              </a:rPr>
              <a:t>n</a:t>
            </a:r>
            <a:r>
              <a:rPr sz="2400" b="1">
                <a:solidFill>
                  <a:schemeClr val="tx1"/>
                </a:solidFill>
                <a:latin typeface="宋体" panose="02010600030101010101" pitchFamily="2" charset="-122"/>
                <a:ea typeface="宋体" panose="02010600030101010101" pitchFamily="2" charset="-122"/>
              </a:rPr>
              <a:t> )</a:t>
            </a:r>
            <a:endParaRPr sz="2400" b="1">
              <a:solidFill>
                <a:schemeClr val="tx1"/>
              </a:solidFill>
              <a:latin typeface="宋体" panose="02010600030101010101" pitchFamily="2" charset="-122"/>
              <a:ea typeface="宋体" panose="02010600030101010101" pitchFamily="2" charset="-122"/>
            </a:endParaRPr>
          </a:p>
          <a:p>
            <a:pPr>
              <a:lnSpc>
                <a:spcPct val="120000"/>
              </a:lnSpc>
            </a:pPr>
            <a:r>
              <a:rPr sz="2400" b="1">
                <a:solidFill>
                  <a:schemeClr val="tx1"/>
                </a:solidFill>
                <a:latin typeface="宋体" panose="02010600030101010101" pitchFamily="2" charset="-122"/>
                <a:ea typeface="宋体" panose="02010600030101010101" pitchFamily="2" charset="-122"/>
                <a:sym typeface="+mn-ea"/>
              </a:rPr>
              <a:t>f(n,k) = </a:t>
            </a:r>
            <a:r>
              <a:rPr sz="2400" b="1">
                <a:solidFill>
                  <a:schemeClr val="tx1"/>
                </a:solidFill>
                <a:latin typeface="宋体" panose="02010600030101010101" pitchFamily="2" charset="-122"/>
                <a:ea typeface="宋体" panose="02010600030101010101" pitchFamily="2" charset="-122"/>
              </a:rPr>
              <a:t>f(n,k-1)</a:t>
            </a:r>
            <a:r>
              <a:rPr sz="2400" b="1">
                <a:solidFill>
                  <a:schemeClr val="tx1"/>
                </a:solidFill>
                <a:latin typeface="宋体" panose="02010600030101010101" pitchFamily="2" charset="-122"/>
                <a:ea typeface="宋体" panose="02010600030101010101" pitchFamily="2" charset="-122"/>
                <a:sym typeface="+mn-ea"/>
              </a:rPr>
              <a:t>+1 </a:t>
            </a:r>
            <a:r>
              <a:rPr sz="2400" b="1">
                <a:solidFill>
                  <a:schemeClr val="tx1"/>
                </a:solidFill>
                <a:latin typeface="宋体" panose="02010600030101010101" pitchFamily="2" charset="-122"/>
                <a:ea typeface="宋体" panose="02010600030101010101" pitchFamily="2" charset="-122"/>
              </a:rPr>
              <a:t>;               ( </a:t>
            </a:r>
            <a:r>
              <a:rPr sz="2400" b="1">
                <a:solidFill>
                  <a:schemeClr val="tx1"/>
                </a:solidFill>
                <a:latin typeface="宋体" panose="02010600030101010101" pitchFamily="2" charset="-122"/>
                <a:ea typeface="宋体" panose="02010600030101010101" pitchFamily="2" charset="-122"/>
                <a:sym typeface="+mn-ea"/>
              </a:rPr>
              <a:t>k</a:t>
            </a:r>
            <a:r>
              <a:rPr sz="2400" b="1">
                <a:solidFill>
                  <a:schemeClr val="tx1"/>
                </a:solidFill>
                <a:latin typeface="宋体" panose="02010600030101010101" pitchFamily="2" charset="-122"/>
                <a:ea typeface="宋体" panose="02010600030101010101" pitchFamily="2" charset="-122"/>
              </a:rPr>
              <a:t> = </a:t>
            </a:r>
            <a:r>
              <a:rPr sz="2400" b="1">
                <a:solidFill>
                  <a:schemeClr val="tx1"/>
                </a:solidFill>
                <a:latin typeface="宋体" panose="02010600030101010101" pitchFamily="2" charset="-122"/>
                <a:ea typeface="宋体" panose="02010600030101010101" pitchFamily="2" charset="-122"/>
                <a:sym typeface="+mn-ea"/>
              </a:rPr>
              <a:t>n</a:t>
            </a:r>
            <a:r>
              <a:rPr sz="2400" b="1">
                <a:solidFill>
                  <a:schemeClr val="tx1"/>
                </a:solidFill>
                <a:latin typeface="宋体" panose="02010600030101010101" pitchFamily="2" charset="-122"/>
                <a:ea typeface="宋体" panose="02010600030101010101" pitchFamily="2" charset="-122"/>
              </a:rPr>
              <a:t> )</a:t>
            </a:r>
            <a:endParaRPr sz="2400" b="1">
              <a:solidFill>
                <a:schemeClr val="tx1"/>
              </a:solidFill>
              <a:latin typeface="宋体" panose="02010600030101010101" pitchFamily="2" charset="-122"/>
              <a:ea typeface="宋体" panose="02010600030101010101" pitchFamily="2" charset="-122"/>
            </a:endParaRPr>
          </a:p>
          <a:p>
            <a:pPr>
              <a:lnSpc>
                <a:spcPct val="120000"/>
              </a:lnSpc>
            </a:pPr>
            <a:r>
              <a:rPr sz="2400" b="1">
                <a:solidFill>
                  <a:schemeClr val="tx1"/>
                </a:solidFill>
                <a:latin typeface="宋体" panose="02010600030101010101" pitchFamily="2" charset="-122"/>
                <a:ea typeface="宋体" panose="02010600030101010101" pitchFamily="2" charset="-122"/>
                <a:sym typeface="+mn-ea"/>
              </a:rPr>
              <a:t>f(n,k) = </a:t>
            </a:r>
            <a:r>
              <a:rPr sz="2400" b="1">
                <a:solidFill>
                  <a:schemeClr val="tx1"/>
                </a:solidFill>
                <a:latin typeface="宋体" panose="02010600030101010101" pitchFamily="2" charset="-122"/>
                <a:ea typeface="宋体" panose="02010600030101010101" pitchFamily="2" charset="-122"/>
              </a:rPr>
              <a:t>f(n-k,k) + f(n,k-1);       ( </a:t>
            </a:r>
            <a:r>
              <a:rPr lang="en-US" sz="2400" b="1">
                <a:solidFill>
                  <a:schemeClr val="tx1"/>
                </a:solidFill>
                <a:latin typeface="宋体" panose="02010600030101010101" pitchFamily="2" charset="-122"/>
                <a:ea typeface="宋体" panose="02010600030101010101" pitchFamily="2" charset="-122"/>
              </a:rPr>
              <a:t>k</a:t>
            </a:r>
            <a:r>
              <a:rPr sz="2400" b="1">
                <a:solidFill>
                  <a:schemeClr val="tx1"/>
                </a:solidFill>
                <a:latin typeface="宋体" panose="02010600030101010101" pitchFamily="2" charset="-122"/>
                <a:ea typeface="宋体" panose="02010600030101010101" pitchFamily="2" charset="-122"/>
              </a:rPr>
              <a:t> </a:t>
            </a:r>
            <a:r>
              <a:rPr lang="en-US" sz="2400" b="1">
                <a:solidFill>
                  <a:schemeClr val="tx1"/>
                </a:solidFill>
                <a:latin typeface="宋体" panose="02010600030101010101" pitchFamily="2" charset="-122"/>
                <a:ea typeface="宋体" panose="02010600030101010101" pitchFamily="2" charset="-122"/>
              </a:rPr>
              <a:t>&lt;</a:t>
            </a:r>
            <a:r>
              <a:rPr sz="2400" b="1">
                <a:solidFill>
                  <a:schemeClr val="tx1"/>
                </a:solidFill>
                <a:latin typeface="宋体" panose="02010600030101010101" pitchFamily="2" charset="-122"/>
                <a:ea typeface="宋体" panose="02010600030101010101" pitchFamily="2" charset="-122"/>
              </a:rPr>
              <a:t> </a:t>
            </a:r>
            <a:r>
              <a:rPr lang="en-US" sz="2400" b="1">
                <a:solidFill>
                  <a:schemeClr val="tx1"/>
                </a:solidFill>
                <a:latin typeface="宋体" panose="02010600030101010101" pitchFamily="2" charset="-122"/>
                <a:ea typeface="宋体" panose="02010600030101010101" pitchFamily="2" charset="-122"/>
              </a:rPr>
              <a:t>n</a:t>
            </a:r>
            <a:r>
              <a:rPr sz="2400" b="1">
                <a:solidFill>
                  <a:schemeClr val="tx1"/>
                </a:solidFill>
                <a:latin typeface="宋体" panose="02010600030101010101" pitchFamily="2" charset="-122"/>
                <a:ea typeface="宋体" panose="02010600030101010101" pitchFamily="2" charset="-122"/>
              </a:rPr>
              <a:t> )</a:t>
            </a:r>
            <a:endParaRPr sz="2400" b="1">
              <a:solidFill>
                <a:schemeClr val="tx1"/>
              </a:solidFill>
              <a:latin typeface="宋体" panose="02010600030101010101" pitchFamily="2" charset="-122"/>
              <a:ea typeface="宋体" panose="02010600030101010101" pitchFamily="2" charset="-122"/>
            </a:endParaRPr>
          </a:p>
        </p:txBody>
      </p:sp>
      <p:sp>
        <p:nvSpPr>
          <p:cNvPr id="102402" name="标题 1"/>
          <p:cNvSpPr>
            <a:spLocks noGrp="1"/>
          </p:cNvSpPr>
          <p:nvPr>
            <p:ph type="title"/>
          </p:nvPr>
        </p:nvSpPr>
        <p:spPr>
          <a:xfrm>
            <a:off x="446723" y="110490"/>
            <a:ext cx="8229600" cy="765175"/>
          </a:xfrm>
        </p:spPr>
        <p:txBody>
          <a:bodyPr/>
          <a:p>
            <a:pPr algn="ctr"/>
            <a:r>
              <a:rPr lang="zh-CN" altLang="en-US" sz="3600" b="1">
                <a:solidFill>
                  <a:schemeClr val="bg1"/>
                </a:solidFill>
                <a:latin typeface="黑体" panose="02010609060101010101" pitchFamily="49" charset="-122"/>
                <a:ea typeface="黑体" panose="02010609060101010101" pitchFamily="49" charset="-122"/>
                <a:cs typeface="宋体" panose="02010600030101010101" pitchFamily="2" charset="-122"/>
                <a:sym typeface="+mn-ea"/>
              </a:rPr>
              <a:t>简单的整数划分问题</a:t>
            </a:r>
            <a:endParaRPr lang="zh-CN" altLang="en-US" sz="3600" b="1" dirty="0" smtClean="0">
              <a:solidFill>
                <a:schemeClr val="bg1"/>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400" y="1105535"/>
            <a:ext cx="9036685" cy="563118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en-US" altLang="zh-CN" sz="2400" b="1">
                <a:solidFill>
                  <a:schemeClr val="tx1"/>
                </a:solidFill>
                <a:latin typeface="Times New Roman" panose="02020603050405020304" pitchFamily="18" charset="0"/>
              </a:rPr>
              <a:t>//</a:t>
            </a:r>
            <a:r>
              <a:rPr lang="zh-CN" altLang="en-US" sz="2400" b="1">
                <a:solidFill>
                  <a:schemeClr val="tx1"/>
                </a:solidFill>
                <a:latin typeface="Times New Roman" panose="02020603050405020304" pitchFamily="18" charset="0"/>
              </a:rPr>
              <a:t>将</a:t>
            </a:r>
            <a:r>
              <a:rPr lang="en-US" altLang="zh-CN" sz="2400" b="1">
                <a:solidFill>
                  <a:schemeClr val="tx1"/>
                </a:solidFill>
                <a:latin typeface="Times New Roman" panose="02020603050405020304" pitchFamily="18" charset="0"/>
                <a:sym typeface="+mn-ea"/>
              </a:rPr>
              <a:t>n</a:t>
            </a:r>
            <a:r>
              <a:rPr lang="zh-CN" altLang="en-US" sz="2400" b="1">
                <a:solidFill>
                  <a:schemeClr val="tx1"/>
                </a:solidFill>
                <a:latin typeface="Times New Roman" panose="02020603050405020304" pitchFamily="18" charset="0"/>
                <a:sym typeface="+mn-ea"/>
              </a:rPr>
              <a:t>的所有不同的划分中</a:t>
            </a:r>
            <a:r>
              <a:rPr lang="zh-CN" altLang="en-US" sz="2400" b="1">
                <a:solidFill>
                  <a:schemeClr val="tx1"/>
                </a:solidFill>
                <a:latin typeface="Times New Roman" panose="02020603050405020304" pitchFamily="18" charset="0"/>
              </a:rPr>
              <a:t>最大加数不大于</a:t>
            </a:r>
            <a:r>
              <a:rPr lang="en-US" altLang="zh-CN" sz="2400" b="1">
                <a:solidFill>
                  <a:schemeClr val="tx1"/>
                </a:solidFill>
                <a:latin typeface="Times New Roman" panose="02020603050405020304" pitchFamily="18" charset="0"/>
              </a:rPr>
              <a:t>k</a:t>
            </a:r>
            <a:r>
              <a:rPr lang="zh-CN" altLang="en-US" sz="2400" b="1">
                <a:solidFill>
                  <a:schemeClr val="tx1"/>
                </a:solidFill>
                <a:latin typeface="Times New Roman" panose="02020603050405020304" pitchFamily="18" charset="0"/>
              </a:rPr>
              <a:t>的划分个数记作</a:t>
            </a:r>
            <a:r>
              <a:rPr lang="en-US" altLang="zh-CN" sz="2400" b="1">
                <a:solidFill>
                  <a:schemeClr val="tx1"/>
                </a:solidFill>
                <a:latin typeface="Times New Roman" panose="02020603050405020304" pitchFamily="18" charset="0"/>
              </a:rPr>
              <a:t>f(n,k)</a:t>
            </a:r>
            <a:endParaRPr lang="en-US" altLang="zh-CN"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int </a:t>
            </a:r>
            <a:r>
              <a:rPr lang="en-US" altLang="zh-CN" sz="2400" b="1">
                <a:solidFill>
                  <a:schemeClr val="tx1"/>
                </a:solidFill>
                <a:latin typeface="Times New Roman" panose="02020603050405020304" pitchFamily="18" charset="0"/>
              </a:rPr>
              <a:t>f</a:t>
            </a:r>
            <a:r>
              <a:rPr lang="zh-CN" altLang="en-US" sz="2400" b="1">
                <a:solidFill>
                  <a:schemeClr val="tx1"/>
                </a:solidFill>
                <a:latin typeface="Times New Roman" panose="02020603050405020304" pitchFamily="18" charset="0"/>
              </a:rPr>
              <a:t>(int n,int </a:t>
            </a:r>
            <a:r>
              <a:rPr lang="en-US" altLang="zh-CN" sz="2400" b="1">
                <a:solidFill>
                  <a:schemeClr val="tx1"/>
                </a:solidFill>
                <a:latin typeface="Times New Roman" panose="02020603050405020304" pitchFamily="18" charset="0"/>
              </a:rPr>
              <a:t>k</a:t>
            </a:r>
            <a:r>
              <a:rPr lang="zh-CN" altLang="en-US" sz="2400" b="1">
                <a:solidFill>
                  <a:schemeClr val="tx1"/>
                </a:solidFill>
                <a:latin typeface="Times New Roman" panose="02020603050405020304" pitchFamily="18" charset="0"/>
              </a:rPr>
              <a:t>)</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if( </a:t>
            </a:r>
            <a:r>
              <a:rPr lang="en-US" altLang="zh-CN" sz="2400" b="1">
                <a:solidFill>
                  <a:schemeClr val="tx1"/>
                </a:solidFill>
                <a:latin typeface="Times New Roman" panose="02020603050405020304" pitchFamily="18" charset="0"/>
              </a:rPr>
              <a:t>n==1|| k</a:t>
            </a:r>
            <a:r>
              <a:rPr lang="zh-CN" altLang="en-US" sz="2400" b="1">
                <a:solidFill>
                  <a:schemeClr val="tx1"/>
                </a:solidFill>
                <a:latin typeface="Times New Roman" panose="02020603050405020304" pitchFamily="18" charset="0"/>
              </a:rPr>
              <a:t> == </a:t>
            </a:r>
            <a:r>
              <a:rPr lang="en-US" altLang="zh-CN" sz="2400" b="1">
                <a:solidFill>
                  <a:schemeClr val="tx1"/>
                </a:solidFill>
                <a:latin typeface="Times New Roman" panose="02020603050405020304" pitchFamily="18" charset="0"/>
              </a:rPr>
              <a:t>1</a:t>
            </a:r>
            <a:r>
              <a:rPr lang="zh-CN" altLang="en-US" sz="2400" b="1">
                <a:solidFill>
                  <a:schemeClr val="tx1"/>
                </a:solidFill>
                <a:latin typeface="Times New Roman" panose="02020603050405020304" pitchFamily="18" charset="0"/>
              </a:rPr>
              <a:t>)   </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return </a:t>
            </a:r>
            <a:r>
              <a:rPr lang="en-US" altLang="zh-CN" sz="2400" b="1">
                <a:solidFill>
                  <a:schemeClr val="tx1"/>
                </a:solidFill>
                <a:latin typeface="Times New Roman" panose="02020603050405020304" pitchFamily="18" charset="0"/>
              </a:rPr>
              <a:t>1</a:t>
            </a:r>
            <a:r>
              <a:rPr lang="zh-CN" altLang="en-US" sz="2400" b="1">
                <a:solidFill>
                  <a:schemeClr val="tx1"/>
                </a:solidFill>
                <a:latin typeface="Times New Roman" panose="02020603050405020304" pitchFamily="18" charset="0"/>
              </a:rPr>
              <a:t>;</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if( </a:t>
            </a:r>
            <a:r>
              <a:rPr lang="en-US" altLang="zh-CN" sz="2400" b="1">
                <a:solidFill>
                  <a:schemeClr val="tx1"/>
                </a:solidFill>
                <a:latin typeface="Times New Roman" panose="02020603050405020304" pitchFamily="18" charset="0"/>
              </a:rPr>
              <a:t>n</a:t>
            </a:r>
            <a:r>
              <a:rPr lang="zh-CN" altLang="en-US" sz="2400" b="1">
                <a:solidFill>
                  <a:schemeClr val="tx1"/>
                </a:solidFill>
                <a:latin typeface="Times New Roman" panose="02020603050405020304" pitchFamily="18" charset="0"/>
              </a:rPr>
              <a:t> &lt; </a:t>
            </a:r>
            <a:r>
              <a:rPr lang="en-US" altLang="zh-CN" sz="2400" b="1">
                <a:solidFill>
                  <a:schemeClr val="tx1"/>
                </a:solidFill>
                <a:latin typeface="Times New Roman" panose="02020603050405020304" pitchFamily="18" charset="0"/>
              </a:rPr>
              <a:t>k</a:t>
            </a:r>
            <a:r>
              <a:rPr lang="zh-CN" altLang="en-US" sz="2400" b="1">
                <a:solidFill>
                  <a:schemeClr val="tx1"/>
                </a:solidFill>
                <a:latin typeface="Times New Roman" panose="02020603050405020304" pitchFamily="18" charset="0"/>
              </a:rPr>
              <a:t>)  </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a:t>
            </a:r>
            <a:r>
              <a:rPr lang="zh-CN" altLang="en-US" sz="2400" b="1">
                <a:solidFill>
                  <a:schemeClr val="tx1"/>
                </a:solidFill>
                <a:latin typeface="Times New Roman" panose="02020603050405020304" pitchFamily="18" charset="0"/>
                <a:sym typeface="+mn-ea"/>
              </a:rPr>
              <a:t>return </a:t>
            </a:r>
            <a:r>
              <a:rPr lang="en-US" altLang="zh-CN" sz="2400" b="1">
                <a:solidFill>
                  <a:schemeClr val="tx1"/>
                </a:solidFill>
                <a:latin typeface="Times New Roman" panose="02020603050405020304" pitchFamily="18" charset="0"/>
                <a:sym typeface="+mn-ea"/>
              </a:rPr>
              <a:t>f</a:t>
            </a:r>
            <a:r>
              <a:rPr lang="zh-CN" altLang="en-US" sz="2400" b="1">
                <a:solidFill>
                  <a:schemeClr val="tx1"/>
                </a:solidFill>
                <a:latin typeface="Times New Roman" panose="02020603050405020304" pitchFamily="18" charset="0"/>
                <a:sym typeface="+mn-ea"/>
              </a:rPr>
              <a:t>(n,</a:t>
            </a:r>
            <a:r>
              <a:rPr lang="en-US" sz="2400" b="1">
                <a:solidFill>
                  <a:schemeClr val="tx1"/>
                </a:solidFill>
                <a:latin typeface="Times New Roman" panose="02020603050405020304" pitchFamily="18" charset="0"/>
                <a:sym typeface="+mn-ea"/>
              </a:rPr>
              <a:t>n</a:t>
            </a:r>
            <a:r>
              <a:rPr lang="zh-CN" altLang="en-US" sz="2400" b="1">
                <a:solidFill>
                  <a:schemeClr val="tx1"/>
                </a:solidFill>
                <a:latin typeface="Times New Roman" panose="02020603050405020304" pitchFamily="18" charset="0"/>
                <a:sym typeface="+mn-ea"/>
              </a:rPr>
              <a:t>);</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a:t>
            </a:r>
            <a:r>
              <a:rPr lang="en-US" altLang="zh-CN" sz="2400" b="1">
                <a:solidFill>
                  <a:schemeClr val="tx1"/>
                </a:solidFill>
                <a:latin typeface="Times New Roman" panose="02020603050405020304" pitchFamily="18" charset="0"/>
              </a:rPr>
              <a:t>if( n == k )</a:t>
            </a:r>
            <a:r>
              <a:rPr lang="zh-CN" altLang="en-US" sz="2400" b="1">
                <a:solidFill>
                  <a:schemeClr val="tx1"/>
                </a:solidFill>
                <a:latin typeface="Times New Roman" panose="02020603050405020304" pitchFamily="18" charset="0"/>
              </a:rPr>
              <a:t>    </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a:t>
            </a:r>
            <a:r>
              <a:rPr lang="zh-CN" altLang="en-US" sz="2400" b="1">
                <a:solidFill>
                  <a:schemeClr val="tx1"/>
                </a:solidFill>
                <a:latin typeface="Times New Roman" panose="02020603050405020304" pitchFamily="18" charset="0"/>
                <a:sym typeface="+mn-ea"/>
              </a:rPr>
              <a:t>return </a:t>
            </a:r>
            <a:r>
              <a:rPr lang="en-US" altLang="zh-CN" sz="2400" b="1">
                <a:solidFill>
                  <a:schemeClr val="tx1"/>
                </a:solidFill>
                <a:latin typeface="Times New Roman" panose="02020603050405020304" pitchFamily="18" charset="0"/>
                <a:sym typeface="+mn-ea"/>
              </a:rPr>
              <a:t>f</a:t>
            </a:r>
            <a:r>
              <a:rPr lang="zh-CN" altLang="en-US" sz="2400" b="1">
                <a:solidFill>
                  <a:schemeClr val="tx1"/>
                </a:solidFill>
                <a:latin typeface="Times New Roman" panose="02020603050405020304" pitchFamily="18" charset="0"/>
                <a:sym typeface="+mn-ea"/>
              </a:rPr>
              <a:t>(n,</a:t>
            </a:r>
            <a:r>
              <a:rPr lang="en-US" altLang="zh-CN" sz="2400" b="1">
                <a:solidFill>
                  <a:schemeClr val="tx1"/>
                </a:solidFill>
                <a:latin typeface="Times New Roman" panose="02020603050405020304" pitchFamily="18" charset="0"/>
                <a:sym typeface="+mn-ea"/>
              </a:rPr>
              <a:t>k</a:t>
            </a:r>
            <a:r>
              <a:rPr lang="zh-CN" altLang="en-US" sz="2400" b="1">
                <a:solidFill>
                  <a:schemeClr val="tx1"/>
                </a:solidFill>
                <a:latin typeface="Times New Roman" panose="02020603050405020304" pitchFamily="18" charset="0"/>
                <a:sym typeface="+mn-ea"/>
              </a:rPr>
              <a:t>-1)</a:t>
            </a:r>
            <a:r>
              <a:rPr lang="en-US" altLang="zh-CN" sz="2400" b="1">
                <a:solidFill>
                  <a:schemeClr val="tx1"/>
                </a:solidFill>
                <a:latin typeface="Times New Roman" panose="02020603050405020304" pitchFamily="18" charset="0"/>
                <a:sym typeface="+mn-ea"/>
              </a:rPr>
              <a:t>+1</a:t>
            </a:r>
            <a:r>
              <a:rPr lang="zh-CN" altLang="en-US" sz="2400" b="1">
                <a:solidFill>
                  <a:schemeClr val="tx1"/>
                </a:solidFill>
                <a:latin typeface="Times New Roman" panose="02020603050405020304" pitchFamily="18" charset="0"/>
                <a:sym typeface="+mn-ea"/>
              </a:rPr>
              <a:t>; </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return    </a:t>
            </a:r>
            <a:r>
              <a:rPr lang="en-US" altLang="zh-CN" sz="2400" b="1">
                <a:solidFill>
                  <a:schemeClr val="tx1"/>
                </a:solidFill>
                <a:latin typeface="Times New Roman" panose="02020603050405020304" pitchFamily="18" charset="0"/>
              </a:rPr>
              <a:t>f</a:t>
            </a:r>
            <a:r>
              <a:rPr lang="zh-CN" altLang="en-US" sz="2400" b="1">
                <a:solidFill>
                  <a:schemeClr val="tx1"/>
                </a:solidFill>
                <a:latin typeface="Times New Roman" panose="02020603050405020304" pitchFamily="18" charset="0"/>
              </a:rPr>
              <a:t>(n-</a:t>
            </a:r>
            <a:r>
              <a:rPr lang="en-US" altLang="zh-CN" sz="2400" b="1">
                <a:solidFill>
                  <a:schemeClr val="tx1"/>
                </a:solidFill>
                <a:latin typeface="Times New Roman" panose="02020603050405020304" pitchFamily="18" charset="0"/>
              </a:rPr>
              <a:t>k</a:t>
            </a:r>
            <a:r>
              <a:rPr lang="zh-CN" altLang="en-US" sz="2400" b="1">
                <a:solidFill>
                  <a:schemeClr val="tx1"/>
                </a:solidFill>
                <a:latin typeface="Times New Roman" panose="02020603050405020304" pitchFamily="18" charset="0"/>
              </a:rPr>
              <a:t>,</a:t>
            </a:r>
            <a:r>
              <a:rPr lang="en-US" altLang="zh-CN" sz="2400" b="1">
                <a:solidFill>
                  <a:schemeClr val="tx1"/>
                </a:solidFill>
                <a:latin typeface="Times New Roman" panose="02020603050405020304" pitchFamily="18" charset="0"/>
              </a:rPr>
              <a:t>k</a:t>
            </a:r>
            <a:r>
              <a:rPr lang="zh-CN" altLang="en-US" sz="2400" b="1">
                <a:solidFill>
                  <a:schemeClr val="tx1"/>
                </a:solidFill>
                <a:latin typeface="Times New Roman" panose="02020603050405020304" pitchFamily="18" charset="0"/>
              </a:rPr>
              <a:t>) + </a:t>
            </a:r>
            <a:r>
              <a:rPr lang="en-US" altLang="zh-CN" sz="2400" b="1">
                <a:solidFill>
                  <a:schemeClr val="tx1"/>
                </a:solidFill>
                <a:latin typeface="Times New Roman" panose="02020603050405020304" pitchFamily="18" charset="0"/>
              </a:rPr>
              <a:t>f</a:t>
            </a:r>
            <a:r>
              <a:rPr lang="zh-CN" altLang="en-US" sz="2400" b="1">
                <a:solidFill>
                  <a:schemeClr val="tx1"/>
                </a:solidFill>
                <a:latin typeface="Times New Roman" panose="02020603050405020304" pitchFamily="18" charset="0"/>
              </a:rPr>
              <a:t>(n,</a:t>
            </a:r>
            <a:r>
              <a:rPr lang="en-US" altLang="zh-CN" sz="2400" b="1">
                <a:solidFill>
                  <a:schemeClr val="tx1"/>
                </a:solidFill>
                <a:latin typeface="Times New Roman" panose="02020603050405020304" pitchFamily="18" charset="0"/>
              </a:rPr>
              <a:t>k</a:t>
            </a:r>
            <a:r>
              <a:rPr lang="zh-CN" altLang="en-US" sz="2400" b="1">
                <a:solidFill>
                  <a:schemeClr val="tx1"/>
                </a:solidFill>
                <a:latin typeface="Times New Roman" panose="02020603050405020304" pitchFamily="18" charset="0"/>
              </a:rPr>
              <a:t>-1); //</a:t>
            </a:r>
            <a:r>
              <a:rPr lang="en-US" altLang="zh-CN" sz="2400" b="1">
                <a:solidFill>
                  <a:schemeClr val="tx1"/>
                </a:solidFill>
                <a:latin typeface="Times New Roman" panose="02020603050405020304" pitchFamily="18" charset="0"/>
              </a:rPr>
              <a:t>n&gt;k</a:t>
            </a:r>
            <a:endParaRPr lang="en-US" altLang="zh-CN"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int main()</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int n;</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while(cin &gt;&gt; n)</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cout &lt;&lt; </a:t>
            </a:r>
            <a:r>
              <a:rPr lang="en-US" altLang="zh-CN" sz="2400" b="1">
                <a:solidFill>
                  <a:schemeClr val="tx1"/>
                </a:solidFill>
                <a:latin typeface="Times New Roman" panose="02020603050405020304" pitchFamily="18" charset="0"/>
              </a:rPr>
              <a:t>f</a:t>
            </a:r>
            <a:r>
              <a:rPr lang="zh-CN" altLang="en-US" sz="2400" b="1">
                <a:solidFill>
                  <a:schemeClr val="tx1"/>
                </a:solidFill>
                <a:latin typeface="Times New Roman" panose="02020603050405020304" pitchFamily="18" charset="0"/>
              </a:rPr>
              <a:t>(n,n) &lt;&lt; endl;</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a:t>
            </a:r>
            <a:endParaRPr lang="zh-CN" altLang="en-US" sz="2400" b="1">
              <a:solidFill>
                <a:schemeClr val="tx1"/>
              </a:solidFill>
              <a:latin typeface="Times New Roman" panose="02020603050405020304" pitchFamily="18" charset="0"/>
            </a:endParaRPr>
          </a:p>
        </p:txBody>
      </p:sp>
      <p:sp>
        <p:nvSpPr>
          <p:cNvPr id="102402" name="标题 1"/>
          <p:cNvSpPr>
            <a:spLocks noGrp="1"/>
          </p:cNvSpPr>
          <p:nvPr>
            <p:ph type="title"/>
          </p:nvPr>
        </p:nvSpPr>
        <p:spPr>
          <a:xfrm>
            <a:off x="446723" y="110490"/>
            <a:ext cx="8229600" cy="765175"/>
          </a:xfrm>
        </p:spPr>
        <p:txBody>
          <a:bodyPr/>
          <a:p>
            <a:pPr algn="ctr"/>
            <a:r>
              <a:rPr lang="zh-CN" altLang="en-US" sz="3600" b="1">
                <a:solidFill>
                  <a:schemeClr val="bg1"/>
                </a:solidFill>
                <a:latin typeface="黑体" panose="02010609060101010101" pitchFamily="49" charset="-122"/>
                <a:ea typeface="黑体" panose="02010609060101010101" pitchFamily="49" charset="-122"/>
                <a:cs typeface="宋体" panose="02010600030101010101" pitchFamily="2" charset="-122"/>
                <a:sym typeface="+mn-ea"/>
              </a:rPr>
              <a:t>简单的整数划分问题</a:t>
            </a:r>
            <a:endParaRPr lang="zh-CN" altLang="en-US" sz="3600" b="1" dirty="0" smtClean="0">
              <a:solidFill>
                <a:schemeClr val="bg1"/>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blinds(horizontal)">
                                      <p:cBhvr>
                                        <p:cTn id="57" dur="500"/>
                                        <p:tgtEl>
                                          <p:spTgt spid="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Effect transition="in" filter="blinds(horizontal)">
                                      <p:cBhvr>
                                        <p:cTn id="62" dur="500"/>
                                        <p:tgtEl>
                                          <p:spTgt spid="2">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blinds(horizontal)">
                                      <p:cBhvr>
                                        <p:cTn id="67" dur="500"/>
                                        <p:tgtEl>
                                          <p:spTgt spid="2">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
                                            <p:txEl>
                                              <p:pRg st="12" end="12"/>
                                            </p:txEl>
                                          </p:spTgt>
                                        </p:tgtEl>
                                        <p:attrNameLst>
                                          <p:attrName>style.visibility</p:attrName>
                                        </p:attrNameLst>
                                      </p:cBhvr>
                                      <p:to>
                                        <p:strVal val="visible"/>
                                      </p:to>
                                    </p:set>
                                    <p:animEffect transition="in" filter="blinds(horizontal)">
                                      <p:cBhvr>
                                        <p:cTn id="72" dur="500"/>
                                        <p:tgtEl>
                                          <p:spTgt spid="2">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xEl>
                                              <p:pRg st="13" end="13"/>
                                            </p:txEl>
                                          </p:spTgt>
                                        </p:tgtEl>
                                        <p:attrNameLst>
                                          <p:attrName>style.visibility</p:attrName>
                                        </p:attrNameLst>
                                      </p:cBhvr>
                                      <p:to>
                                        <p:strVal val="visible"/>
                                      </p:to>
                                    </p:set>
                                    <p:animEffect transition="in" filter="blinds(horizontal)">
                                      <p:cBhvr>
                                        <p:cTn id="77" dur="500"/>
                                        <p:tgtEl>
                                          <p:spTgt spid="2">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xEl>
                                              <p:pRg st="14" end="14"/>
                                            </p:txEl>
                                          </p:spTgt>
                                        </p:tgtEl>
                                        <p:attrNameLst>
                                          <p:attrName>style.visibility</p:attrName>
                                        </p:attrNameLst>
                                      </p:cBhvr>
                                      <p:to>
                                        <p:strVal val="visible"/>
                                      </p:to>
                                    </p:set>
                                    <p:animEffect transition="in" filter="blinds(horizontal)">
                                      <p:cBhvr>
                                        <p:cTn id="8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Text Box 6"/>
          <p:cNvSpPr txBox="1">
            <a:spLocks noChangeArrowheads="1"/>
          </p:cNvSpPr>
          <p:nvPr/>
        </p:nvSpPr>
        <p:spPr bwMode="auto">
          <a:xfrm>
            <a:off x="251460" y="1210615"/>
            <a:ext cx="8640763" cy="1568450"/>
          </a:xfrm>
          <a:prstGeom prst="rect">
            <a:avLst/>
          </a:prstGeom>
          <a:noFill/>
          <a:ln w="9525">
            <a:noFill/>
            <a:miter lim="800000"/>
          </a:ln>
          <a:effectLst/>
        </p:spPr>
        <p:txBody>
          <a:bodyPr>
            <a:spAutoFit/>
          </a:bodyPr>
          <a:lstStyle/>
          <a:p>
            <a:pPr>
              <a:spcBef>
                <a:spcPct val="50000"/>
              </a:spcBef>
            </a:pPr>
            <a:r>
              <a:rPr lang="zh-CN" altLang="en-US" sz="2400" b="1" dirty="0">
                <a:solidFill>
                  <a:schemeClr val="tx1"/>
                </a:solidFill>
                <a:latin typeface="宋体" panose="02010600030101010101" pitchFamily="2" charset="-122"/>
                <a:cs typeface="Times New Roman" panose="02020603050405020304" pitchFamily="18" charset="0"/>
              </a:rPr>
              <a:t>　　如图所示，在</a:t>
            </a:r>
            <a:r>
              <a:rPr lang="en-US" altLang="zh-CN" sz="2400" b="1" i="1" dirty="0">
                <a:solidFill>
                  <a:schemeClr val="tx1"/>
                </a:solidFill>
                <a:latin typeface="宋体" panose="02010600030101010101" pitchFamily="2" charset="-122"/>
                <a:cs typeface="Times New Roman" panose="02020603050405020304" pitchFamily="18" charset="0"/>
              </a:rPr>
              <a:t>A</a:t>
            </a:r>
            <a:r>
              <a:rPr lang="zh-CN" altLang="en-US" sz="2400" b="1" dirty="0">
                <a:solidFill>
                  <a:schemeClr val="tx1"/>
                </a:solidFill>
                <a:latin typeface="宋体" panose="02010600030101010101" pitchFamily="2" charset="-122"/>
                <a:cs typeface="Times New Roman" panose="02020603050405020304" pitchFamily="18" charset="0"/>
              </a:rPr>
              <a:t>处有一水库，现需要从</a:t>
            </a:r>
            <a:r>
              <a:rPr lang="en-US" altLang="zh-CN" sz="2400" b="1" i="1" dirty="0">
                <a:solidFill>
                  <a:schemeClr val="tx1"/>
                </a:solidFill>
                <a:latin typeface="宋体" panose="02010600030101010101" pitchFamily="2" charset="-122"/>
                <a:cs typeface="Times New Roman" panose="02020603050405020304" pitchFamily="18" charset="0"/>
              </a:rPr>
              <a:t>A</a:t>
            </a:r>
            <a:r>
              <a:rPr lang="zh-CN" altLang="en-US" sz="2400" b="1" dirty="0">
                <a:solidFill>
                  <a:schemeClr val="tx1"/>
                </a:solidFill>
                <a:latin typeface="宋体" panose="02010600030101010101" pitchFamily="2" charset="-122"/>
                <a:cs typeface="Times New Roman" panose="02020603050405020304" pitchFamily="18" charset="0"/>
              </a:rPr>
              <a:t>点铺设一条管道到</a:t>
            </a:r>
            <a:r>
              <a:rPr lang="en-US" altLang="zh-CN" sz="2400" b="1" i="1" dirty="0">
                <a:solidFill>
                  <a:schemeClr val="tx1"/>
                </a:solidFill>
                <a:latin typeface="宋体" panose="02010600030101010101" pitchFamily="2" charset="-122"/>
                <a:cs typeface="Times New Roman" panose="02020603050405020304" pitchFamily="18" charset="0"/>
              </a:rPr>
              <a:t>E</a:t>
            </a:r>
            <a:r>
              <a:rPr lang="zh-CN" altLang="en-US" sz="2400" b="1" dirty="0">
                <a:solidFill>
                  <a:schemeClr val="tx1"/>
                </a:solidFill>
                <a:latin typeface="宋体" panose="02010600030101010101" pitchFamily="2" charset="-122"/>
                <a:cs typeface="Times New Roman" panose="02020603050405020304" pitchFamily="18" charset="0"/>
              </a:rPr>
              <a:t>点，边上的权值表示与其相连的两个地点之间所需修建的管道长度，现要找出一条从</a:t>
            </a:r>
            <a:r>
              <a:rPr lang="en-US" altLang="zh-CN" sz="2400" b="1" i="1" dirty="0">
                <a:solidFill>
                  <a:schemeClr val="tx1"/>
                </a:solidFill>
                <a:latin typeface="宋体" panose="02010600030101010101" pitchFamily="2" charset="-122"/>
                <a:cs typeface="Times New Roman" panose="02020603050405020304" pitchFamily="18" charset="0"/>
              </a:rPr>
              <a:t>A</a:t>
            </a:r>
            <a:r>
              <a:rPr lang="zh-CN" altLang="en-US" sz="2400" b="1" dirty="0">
                <a:solidFill>
                  <a:schemeClr val="tx1"/>
                </a:solidFill>
                <a:latin typeface="宋体" panose="02010600030101010101" pitchFamily="2" charset="-122"/>
                <a:cs typeface="Times New Roman" panose="02020603050405020304" pitchFamily="18" charset="0"/>
              </a:rPr>
              <a:t>到</a:t>
            </a:r>
            <a:r>
              <a:rPr lang="en-US" altLang="zh-CN" sz="2400" b="1" i="1" dirty="0">
                <a:solidFill>
                  <a:schemeClr val="tx1"/>
                </a:solidFill>
                <a:latin typeface="宋体" panose="02010600030101010101" pitchFamily="2" charset="-122"/>
                <a:cs typeface="Times New Roman" panose="02020603050405020304" pitchFamily="18" charset="0"/>
              </a:rPr>
              <a:t>E</a:t>
            </a:r>
            <a:r>
              <a:rPr lang="zh-CN" altLang="en-US" sz="2400" b="1" dirty="0">
                <a:solidFill>
                  <a:schemeClr val="tx1"/>
                </a:solidFill>
                <a:latin typeface="宋体" panose="02010600030101010101" pitchFamily="2" charset="-122"/>
                <a:cs typeface="Times New Roman" panose="02020603050405020304" pitchFamily="18" charset="0"/>
              </a:rPr>
              <a:t>的修建线路，使得所需修建的管道长度最短。</a:t>
            </a:r>
            <a:endParaRPr lang="zh-CN" altLang="en-US" sz="2400" b="1" dirty="0">
              <a:solidFill>
                <a:schemeClr val="tx1"/>
              </a:solidFill>
              <a:latin typeface="宋体" panose="02010600030101010101" pitchFamily="2" charset="-122"/>
              <a:cs typeface="Times New Roman" panose="02020603050405020304" pitchFamily="18" charset="0"/>
            </a:endParaRPr>
          </a:p>
        </p:txBody>
      </p:sp>
      <p:sp>
        <p:nvSpPr>
          <p:cNvPr id="150536" name="Rectangle 8"/>
          <p:cNvSpPr>
            <a:spLocks noChangeArrowheads="1"/>
          </p:cNvSpPr>
          <p:nvPr/>
        </p:nvSpPr>
        <p:spPr bwMode="auto">
          <a:xfrm>
            <a:off x="0" y="2633663"/>
            <a:ext cx="9144000" cy="0"/>
          </a:xfrm>
          <a:prstGeom prst="rect">
            <a:avLst/>
          </a:prstGeom>
          <a:noFill/>
          <a:ln w="9525">
            <a:noFill/>
            <a:miter lim="800000"/>
          </a:ln>
          <a:effectLst/>
        </p:spPr>
        <p:txBody>
          <a:bodyPr wrap="none" anchor="ctr">
            <a:spAutoFit/>
          </a:bodyPr>
          <a:lstStyle/>
          <a:p>
            <a:endParaRPr lang="zh-CN" altLang="en-US"/>
          </a:p>
        </p:txBody>
      </p:sp>
      <p:sp>
        <p:nvSpPr>
          <p:cNvPr id="150538" name="Rectangle 10"/>
          <p:cNvSpPr>
            <a:spLocks noChangeArrowheads="1"/>
          </p:cNvSpPr>
          <p:nvPr/>
        </p:nvSpPr>
        <p:spPr bwMode="auto">
          <a:xfrm>
            <a:off x="0" y="2633663"/>
            <a:ext cx="9144000" cy="0"/>
          </a:xfrm>
          <a:prstGeom prst="rect">
            <a:avLst/>
          </a:prstGeom>
          <a:noFill/>
          <a:ln w="38100" algn="ctr">
            <a:noFill/>
            <a:miter lim="800000"/>
          </a:ln>
          <a:effectLst/>
        </p:spPr>
        <p:txBody>
          <a:bodyPr wrap="none" anchor="ctr">
            <a:spAutoFit/>
          </a:bodyPr>
          <a:lstStyle/>
          <a:p>
            <a:endParaRPr lang="zh-CN" altLang="en-US"/>
          </a:p>
        </p:txBody>
      </p:sp>
      <p:graphicFrame>
        <p:nvGraphicFramePr>
          <p:cNvPr id="150537" name="Object 9"/>
          <p:cNvGraphicFramePr>
            <a:graphicFrameLocks noChangeAspect="1"/>
          </p:cNvGraphicFramePr>
          <p:nvPr/>
        </p:nvGraphicFramePr>
        <p:xfrm>
          <a:off x="444500" y="2778760"/>
          <a:ext cx="8254365" cy="3768725"/>
        </p:xfrm>
        <a:graphic>
          <a:graphicData uri="http://schemas.openxmlformats.org/presentationml/2006/ole">
            <mc:AlternateContent xmlns:mc="http://schemas.openxmlformats.org/markup-compatibility/2006">
              <mc:Choice xmlns:v="urn:schemas-microsoft-com:vml" Requires="v">
                <p:oleObj spid="_x0000_s1025" name="图片" r:id="rId1" imgW="3124200" imgH="1591310" progId="Word.Picture.8">
                  <p:embed/>
                </p:oleObj>
              </mc:Choice>
              <mc:Fallback>
                <p:oleObj name="图片" r:id="rId1" imgW="3124200" imgH="1591310" progId="Word.Picture.8">
                  <p:embed/>
                  <p:pic>
                    <p:nvPicPr>
                      <p:cNvPr id="0" name="图片 1024"/>
                      <p:cNvPicPr>
                        <a:picLocks noChangeAspect="1"/>
                      </p:cNvPicPr>
                      <p:nvPr/>
                    </p:nvPicPr>
                    <p:blipFill>
                      <a:blip r:embed="rId2"/>
                      <a:stretch>
                        <a:fillRect/>
                      </a:stretch>
                    </p:blipFill>
                    <p:spPr>
                      <a:xfrm>
                        <a:off x="444500" y="2778760"/>
                        <a:ext cx="8254365" cy="3768725"/>
                      </a:xfrm>
                      <a:prstGeom prst="rect">
                        <a:avLst/>
                      </a:prstGeom>
                      <a:noFill/>
                      <a:ln w="9525">
                        <a:noFill/>
                      </a:ln>
                    </p:spPr>
                  </p:pic>
                </p:oleObj>
              </mc:Fallback>
            </mc:AlternateContent>
          </a:graphicData>
        </a:graphic>
      </p:graphicFrame>
      <p:sp>
        <p:nvSpPr>
          <p:cNvPr id="5" name="Text Box 2"/>
          <p:cNvSpPr txBox="1">
            <a:spLocks noChangeArrowheads="1"/>
          </p:cNvSpPr>
          <p:nvPr/>
        </p:nvSpPr>
        <p:spPr bwMode="auto">
          <a:xfrm>
            <a:off x="911225" y="186690"/>
            <a:ext cx="678497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6.1.3  动态规划法的设计思想 </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2844" y="1643050"/>
            <a:ext cx="8713788" cy="1198880"/>
          </a:xfrm>
          <a:prstGeom prst="rect">
            <a:avLst/>
          </a:prstGeom>
          <a:noFill/>
          <a:ln w="9525">
            <a:noFill/>
            <a:miter lim="800000"/>
          </a:ln>
          <a:effectLst/>
        </p:spPr>
        <p:txBody>
          <a:bodyPr>
            <a:spAutoFit/>
          </a:bodyPr>
          <a:lstStyle/>
          <a:p>
            <a:pPr>
              <a:lnSpc>
                <a:spcPct val="150000"/>
              </a:lnSpc>
              <a:spcBef>
                <a:spcPct val="50000"/>
              </a:spcBef>
            </a:pPr>
            <a:r>
              <a:rPr lang="zh-CN" altLang="en-US" sz="2400" b="1" dirty="0">
                <a:solidFill>
                  <a:schemeClr val="tx1"/>
                </a:solidFill>
                <a:latin typeface="宋体" panose="02010600030101010101" pitchFamily="2" charset="-122"/>
              </a:rPr>
              <a:t>　　这类问题适合于采用动态规划来求解，下面结合该问题介绍动态规划中的几个基本概念。</a:t>
            </a:r>
            <a:endParaRPr lang="zh-CN" altLang="en-US" sz="2400" b="1" dirty="0">
              <a:solidFill>
                <a:schemeClr val="tx1"/>
              </a:solidFill>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614864" y="205423"/>
            <a:ext cx="693420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sym typeface="+mn-ea"/>
              </a:rPr>
              <a:t>6.1  概  述 </a:t>
            </a:r>
            <a:endParaRPr kumimoji="1" lang="zh-CN" altLang="en-US" sz="4000" b="1" dirty="0">
              <a:solidFill>
                <a:schemeClr val="bg1"/>
              </a:solidFill>
              <a:latin typeface="黑体" panose="02010609060101010101" pitchFamily="49" charset="-122"/>
              <a:ea typeface="黑体" panose="02010609060101010101" pitchFamily="49" charset="-122"/>
              <a:sym typeface="+mn-ea"/>
            </a:endParaRPr>
          </a:p>
        </p:txBody>
      </p:sp>
      <p:sp>
        <p:nvSpPr>
          <p:cNvPr id="5123" name="Text Box 5">
            <a:hlinkClick r:id="" action="ppaction://hlinkshowjump?jump=nextslide"/>
          </p:cNvPr>
          <p:cNvSpPr txBox="1">
            <a:spLocks noChangeArrowheads="1"/>
          </p:cNvSpPr>
          <p:nvPr/>
        </p:nvSpPr>
        <p:spPr bwMode="auto">
          <a:xfrm>
            <a:off x="1043608" y="1988840"/>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6.1.1  </a:t>
            </a:r>
            <a:r>
              <a:rPr kumimoji="1" lang="zh-CN" altLang="en-US" sz="3200" b="1">
                <a:latin typeface="Times New Roman" panose="02020603050405020304" pitchFamily="18" charset="0"/>
              </a:rPr>
              <a:t>最优化问题 </a:t>
            </a:r>
            <a:endParaRPr kumimoji="1" lang="zh-CN" altLang="en-US" sz="3200" b="1">
              <a:latin typeface="Times New Roman" panose="02020603050405020304" pitchFamily="18" charset="0"/>
            </a:endParaRPr>
          </a:p>
        </p:txBody>
      </p:sp>
      <p:sp>
        <p:nvSpPr>
          <p:cNvPr id="5124" name="Text Box 7">
            <a:hlinkClick r:id="rId1" action="ppaction://hlinksldjump"/>
          </p:cNvPr>
          <p:cNvSpPr txBox="1">
            <a:spLocks noChangeArrowheads="1"/>
          </p:cNvSpPr>
          <p:nvPr/>
        </p:nvSpPr>
        <p:spPr bwMode="auto">
          <a:xfrm>
            <a:off x="1043608" y="2720677"/>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6.1.2  </a:t>
            </a:r>
            <a:r>
              <a:rPr kumimoji="1" lang="zh-CN" altLang="en-US" sz="3200" b="1">
                <a:latin typeface="Times New Roman" panose="02020603050405020304" pitchFamily="18" charset="0"/>
              </a:rPr>
              <a:t>最优性原理</a:t>
            </a:r>
            <a:endParaRPr kumimoji="1" lang="zh-CN" altLang="en-US" sz="3200" b="1">
              <a:latin typeface="Times New Roman" panose="02020603050405020304" pitchFamily="18" charset="0"/>
            </a:endParaRPr>
          </a:p>
        </p:txBody>
      </p:sp>
      <p:sp>
        <p:nvSpPr>
          <p:cNvPr id="5125" name="Text Box 8">
            <a:hlinkClick r:id="rId1" action="ppaction://hlinksldjump"/>
          </p:cNvPr>
          <p:cNvSpPr txBox="1">
            <a:spLocks noChangeArrowheads="1"/>
          </p:cNvSpPr>
          <p:nvPr/>
        </p:nvSpPr>
        <p:spPr bwMode="auto">
          <a:xfrm>
            <a:off x="1043608" y="3452515"/>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Times New Roman" panose="02020603050405020304" pitchFamily="18" charset="0"/>
              </a:rPr>
              <a:t>6.1.3  </a:t>
            </a:r>
            <a:r>
              <a:rPr kumimoji="1" lang="zh-CN" altLang="en-US" sz="3200" b="1" dirty="0">
                <a:latin typeface="Times New Roman" panose="02020603050405020304" pitchFamily="18" charset="0"/>
              </a:rPr>
              <a:t>动态规划法的设计思想</a:t>
            </a:r>
            <a:endParaRPr kumimoji="1" lang="zh-CN" altLang="en-US" sz="3200" b="1" dirty="0">
              <a:latin typeface="Times New Roman" panose="02020603050405020304" pitchFamily="18" charset="0"/>
            </a:endParaRPr>
          </a:p>
        </p:txBody>
      </p:sp>
      <p:sp>
        <p:nvSpPr>
          <p:cNvPr id="6" name="Text Box 8">
            <a:hlinkClick r:id="rId1" action="ppaction://hlinksldjump"/>
          </p:cNvPr>
          <p:cNvSpPr txBox="1">
            <a:spLocks noChangeArrowheads="1"/>
          </p:cNvSpPr>
          <p:nvPr/>
        </p:nvSpPr>
        <p:spPr bwMode="auto">
          <a:xfrm>
            <a:off x="1043608" y="4217715"/>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Times New Roman" panose="02020603050405020304" pitchFamily="18" charset="0"/>
              </a:rPr>
              <a:t>6.1.4  </a:t>
            </a:r>
            <a:r>
              <a:rPr kumimoji="1" lang="zh-CN" altLang="en-US" sz="3200" b="1" dirty="0">
                <a:latin typeface="Times New Roman" panose="02020603050405020304" pitchFamily="18" charset="0"/>
              </a:rPr>
              <a:t>动态规划法</a:t>
            </a:r>
            <a:r>
              <a:rPr kumimoji="1" lang="zh-CN" altLang="en-US" sz="3200" b="1" dirty="0" smtClean="0">
                <a:latin typeface="Times New Roman" panose="02020603050405020304" pitchFamily="18" charset="0"/>
              </a:rPr>
              <a:t>的求解过程</a:t>
            </a:r>
            <a:endParaRPr kumimoji="1" lang="zh-CN" altLang="en-US" sz="3200" b="1" dirty="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3"/>
          <p:cNvSpPr txBox="1">
            <a:spLocks noChangeArrowheads="1"/>
          </p:cNvSpPr>
          <p:nvPr/>
        </p:nvSpPr>
        <p:spPr bwMode="auto">
          <a:xfrm>
            <a:off x="2266315" y="195580"/>
            <a:ext cx="461137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1. </a:t>
            </a:r>
            <a:r>
              <a:rPr lang="en-US" altLang="zh-CN" sz="3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阶段</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和阶段变量</a:t>
            </a:r>
            <a:endPar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06852" name="Text Box 4"/>
          <p:cNvSpPr txBox="1">
            <a:spLocks noChangeArrowheads="1"/>
          </p:cNvSpPr>
          <p:nvPr/>
        </p:nvSpPr>
        <p:spPr bwMode="auto">
          <a:xfrm>
            <a:off x="635606" y="1148099"/>
            <a:ext cx="8064500" cy="460375"/>
          </a:xfrm>
          <a:prstGeom prst="rect">
            <a:avLst/>
          </a:prstGeom>
          <a:noFill/>
          <a:ln w="9525">
            <a:noFill/>
            <a:miter lim="800000"/>
          </a:ln>
          <a:effectLst/>
        </p:spPr>
        <p:txBody>
          <a:bodyPr>
            <a:spAutoFit/>
          </a:bodyPr>
          <a:lstStyle/>
          <a:p>
            <a:pPr>
              <a:spcBef>
                <a:spcPct val="50000"/>
              </a:spcBef>
            </a:pPr>
            <a:r>
              <a:rPr lang="zh-CN" altLang="en-US" sz="2400" b="1">
                <a:solidFill>
                  <a:schemeClr val="tx1"/>
                </a:solidFill>
                <a:latin typeface="宋体" panose="02010600030101010101" pitchFamily="2" charset="-122"/>
                <a:cs typeface="Times New Roman" panose="02020603050405020304" pitchFamily="18" charset="0"/>
              </a:rPr>
              <a:t>一个多段图分成若干个阶段，每个阶段用阶段变量</a:t>
            </a:r>
            <a:r>
              <a:rPr lang="en-US" altLang="zh-CN" sz="2400" b="1" i="1">
                <a:solidFill>
                  <a:schemeClr val="tx1"/>
                </a:solidFill>
                <a:latin typeface="宋体" panose="02010600030101010101" pitchFamily="2" charset="-122"/>
                <a:cs typeface="Times New Roman" panose="02020603050405020304" pitchFamily="18" charset="0"/>
              </a:rPr>
              <a:t>k</a:t>
            </a:r>
            <a:r>
              <a:rPr lang="zh-CN" altLang="en-US" sz="2400" b="1">
                <a:solidFill>
                  <a:schemeClr val="tx1"/>
                </a:solidFill>
                <a:latin typeface="宋体" panose="02010600030101010101" pitchFamily="2" charset="-122"/>
                <a:cs typeface="Times New Roman" panose="02020603050405020304" pitchFamily="18" charset="0"/>
              </a:rPr>
              <a:t>标识。</a:t>
            </a:r>
            <a:endParaRPr lang="zh-CN" altLang="en-US" sz="2400" b="1">
              <a:solidFill>
                <a:schemeClr val="tx1"/>
              </a:solidFill>
              <a:latin typeface="宋体" panose="02010600030101010101" pitchFamily="2" charset="-122"/>
              <a:cs typeface="Times New Roman" panose="02020603050405020304" pitchFamily="18" charset="0"/>
            </a:endParaRPr>
          </a:p>
        </p:txBody>
      </p:sp>
      <p:sp>
        <p:nvSpPr>
          <p:cNvPr id="206854" name="Text Box 6"/>
          <p:cNvSpPr txBox="1">
            <a:spLocks noChangeArrowheads="1"/>
          </p:cNvSpPr>
          <p:nvPr/>
        </p:nvSpPr>
        <p:spPr bwMode="auto">
          <a:xfrm>
            <a:off x="172085" y="5422265"/>
            <a:ext cx="8856345" cy="1198880"/>
          </a:xfrm>
          <a:prstGeom prst="rect">
            <a:avLst/>
          </a:prstGeom>
          <a:noFill/>
          <a:ln w="9525">
            <a:noFill/>
            <a:miter lim="800000"/>
          </a:ln>
          <a:effectLst/>
        </p:spPr>
        <p:txBody>
          <a:bodyPr wrap="square">
            <a:spAutoFit/>
          </a:bodyPr>
          <a:lstStyle/>
          <a:p>
            <a:pPr>
              <a:spcBef>
                <a:spcPct val="50000"/>
              </a:spcBef>
            </a:pPr>
            <a:r>
              <a:rPr lang="zh-CN" altLang="en-US" sz="2400" b="1" dirty="0">
                <a:solidFill>
                  <a:schemeClr val="tx1"/>
                </a:solidFill>
                <a:latin typeface="宋体" panose="02010600030101010101" pitchFamily="2" charset="-122"/>
                <a:cs typeface="Times New Roman" panose="02020603050405020304" pitchFamily="18" charset="0"/>
              </a:rPr>
              <a:t>　　在从</a:t>
            </a:r>
            <a:r>
              <a:rPr lang="en-US" altLang="zh-CN" sz="2400" b="1" i="1" dirty="0">
                <a:solidFill>
                  <a:schemeClr val="tx1"/>
                </a:solidFill>
                <a:latin typeface="宋体" panose="02010600030101010101" pitchFamily="2" charset="-122"/>
                <a:cs typeface="Times New Roman" panose="02020603050405020304" pitchFamily="18" charset="0"/>
              </a:rPr>
              <a:t>A</a:t>
            </a:r>
            <a:r>
              <a:rPr lang="zh-CN" altLang="en-US" sz="2400" b="1" dirty="0">
                <a:solidFill>
                  <a:schemeClr val="tx1"/>
                </a:solidFill>
                <a:latin typeface="宋体" panose="02010600030101010101" pitchFamily="2" charset="-122"/>
                <a:cs typeface="Times New Roman" panose="02020603050405020304" pitchFamily="18" charset="0"/>
              </a:rPr>
              <a:t>～</a:t>
            </a:r>
            <a:r>
              <a:rPr lang="en-US" altLang="zh-CN" sz="2400" b="1" i="1" dirty="0">
                <a:solidFill>
                  <a:schemeClr val="tx1"/>
                </a:solidFill>
                <a:latin typeface="宋体" panose="02010600030101010101" pitchFamily="2" charset="-122"/>
                <a:cs typeface="Times New Roman" panose="02020603050405020304" pitchFamily="18" charset="0"/>
              </a:rPr>
              <a:t>E</a:t>
            </a:r>
            <a:r>
              <a:rPr lang="zh-CN" altLang="en-US" sz="2400" b="1" dirty="0">
                <a:solidFill>
                  <a:schemeClr val="tx1"/>
                </a:solidFill>
                <a:latin typeface="宋体" panose="02010600030101010101" pitchFamily="2" charset="-122"/>
                <a:cs typeface="Times New Roman" panose="02020603050405020304" pitchFamily="18" charset="0"/>
              </a:rPr>
              <a:t>的过程中，依据按位置所做的决策的次数及所做决策的先后次序，将问题分为</a:t>
            </a:r>
            <a:r>
              <a:rPr lang="en-US" altLang="zh-CN" sz="2400" b="1" dirty="0">
                <a:solidFill>
                  <a:schemeClr val="tx1"/>
                </a:solidFill>
                <a:latin typeface="宋体" panose="02010600030101010101" pitchFamily="2" charset="-122"/>
                <a:cs typeface="Times New Roman" panose="02020603050405020304" pitchFamily="18" charset="0"/>
              </a:rPr>
              <a:t>4</a:t>
            </a:r>
            <a:r>
              <a:rPr lang="zh-CN" altLang="en-US" sz="2400" b="1" dirty="0">
                <a:solidFill>
                  <a:schemeClr val="tx1"/>
                </a:solidFill>
                <a:latin typeface="宋体" panose="02010600030101010101" pitchFamily="2" charset="-122"/>
                <a:cs typeface="Times New Roman" panose="02020603050405020304" pitchFamily="18" charset="0"/>
              </a:rPr>
              <a:t>个阶段，阶段变量用于表示各阶段，这里阶段变量</a:t>
            </a:r>
            <a:r>
              <a:rPr lang="en-US" altLang="zh-CN" sz="2400" b="1" i="1" dirty="0">
                <a:solidFill>
                  <a:schemeClr val="tx1"/>
                </a:solidFill>
                <a:latin typeface="宋体" panose="02010600030101010101" pitchFamily="2" charset="-122"/>
                <a:cs typeface="Times New Roman" panose="02020603050405020304" pitchFamily="18" charset="0"/>
              </a:rPr>
              <a:t>k</a:t>
            </a:r>
            <a:r>
              <a:rPr lang="zh-CN" altLang="en-US" sz="2400" b="1" dirty="0">
                <a:solidFill>
                  <a:schemeClr val="tx1"/>
                </a:solidFill>
                <a:latin typeface="宋体" panose="02010600030101010101" pitchFamily="2" charset="-122"/>
                <a:cs typeface="Times New Roman" panose="02020603050405020304" pitchFamily="18" charset="0"/>
              </a:rPr>
              <a:t>为</a:t>
            </a:r>
            <a:r>
              <a:rPr lang="en-US" altLang="zh-CN" sz="2400" b="1" dirty="0">
                <a:solidFill>
                  <a:schemeClr val="tx1"/>
                </a:solidFill>
                <a:latin typeface="宋体" panose="02010600030101010101" pitchFamily="2" charset="-122"/>
                <a:cs typeface="Times New Roman" panose="02020603050405020304" pitchFamily="18" charset="0"/>
              </a:rPr>
              <a:t>1</a:t>
            </a:r>
            <a:r>
              <a:rPr lang="zh-CN" altLang="en-US" sz="2400" b="1" dirty="0">
                <a:solidFill>
                  <a:schemeClr val="tx1"/>
                </a:solidFill>
                <a:latin typeface="宋体" panose="02010600030101010101" pitchFamily="2" charset="-122"/>
                <a:cs typeface="Times New Roman" panose="02020603050405020304" pitchFamily="18" charset="0"/>
              </a:rPr>
              <a:t>～</a:t>
            </a:r>
            <a:r>
              <a:rPr lang="en-US" altLang="zh-CN" sz="2400" b="1" dirty="0">
                <a:solidFill>
                  <a:schemeClr val="tx1"/>
                </a:solidFill>
                <a:latin typeface="宋体" panose="02010600030101010101" pitchFamily="2" charset="-122"/>
                <a:cs typeface="Times New Roman" panose="02020603050405020304" pitchFamily="18" charset="0"/>
              </a:rPr>
              <a:t>5</a:t>
            </a:r>
            <a:r>
              <a:rPr lang="zh-CN" altLang="en-US" sz="2400" b="1" dirty="0">
                <a:solidFill>
                  <a:schemeClr val="tx1"/>
                </a:solidFill>
                <a:latin typeface="宋体" panose="02010600030101010101" pitchFamily="2" charset="-122"/>
                <a:cs typeface="Times New Roman" panose="02020603050405020304" pitchFamily="18" charset="0"/>
              </a:rPr>
              <a:t>，图中第</a:t>
            </a:r>
            <a:r>
              <a:rPr lang="en-US" altLang="zh-CN" sz="2400" b="1" dirty="0">
                <a:solidFill>
                  <a:schemeClr val="tx1"/>
                </a:solidFill>
                <a:latin typeface="宋体" panose="02010600030101010101" pitchFamily="2" charset="-122"/>
                <a:cs typeface="Times New Roman" panose="02020603050405020304" pitchFamily="18" charset="0"/>
              </a:rPr>
              <a:t>5</a:t>
            </a:r>
            <a:r>
              <a:rPr lang="zh-CN" altLang="en-US" sz="2400" b="1" dirty="0">
                <a:solidFill>
                  <a:schemeClr val="tx1"/>
                </a:solidFill>
                <a:latin typeface="宋体" panose="02010600030101010101" pitchFamily="2" charset="-122"/>
                <a:cs typeface="Times New Roman" panose="02020603050405020304" pitchFamily="18" charset="0"/>
              </a:rPr>
              <a:t>阶段是虚拟的一个边界阶段。</a:t>
            </a:r>
            <a:endParaRPr lang="zh-CN" altLang="en-US" sz="2400" b="1" dirty="0">
              <a:solidFill>
                <a:schemeClr val="tx1"/>
              </a:solidFill>
              <a:latin typeface="宋体" panose="02010600030101010101" pitchFamily="2" charset="-122"/>
              <a:cs typeface="Times New Roman" panose="02020603050405020304" pitchFamily="18" charset="0"/>
            </a:endParaRPr>
          </a:p>
        </p:txBody>
      </p:sp>
      <p:graphicFrame>
        <p:nvGraphicFramePr>
          <p:cNvPr id="206855" name="Object 7"/>
          <p:cNvGraphicFramePr>
            <a:graphicFrameLocks noChangeAspect="1"/>
          </p:cNvGraphicFramePr>
          <p:nvPr/>
        </p:nvGraphicFramePr>
        <p:xfrm>
          <a:off x="428625" y="1727200"/>
          <a:ext cx="8350885" cy="3576320"/>
        </p:xfrm>
        <a:graphic>
          <a:graphicData uri="http://schemas.openxmlformats.org/presentationml/2006/ole">
            <mc:AlternateContent xmlns:mc="http://schemas.openxmlformats.org/markup-compatibility/2006">
              <mc:Choice xmlns:v="urn:schemas-microsoft-com:vml" Requires="v">
                <p:oleObj spid="_x0000_s2049" name="图片" r:id="rId1" imgW="3124200" imgH="1591310" progId="Word.Picture.8">
                  <p:embed/>
                </p:oleObj>
              </mc:Choice>
              <mc:Fallback>
                <p:oleObj name="图片" r:id="rId1" imgW="3124200" imgH="1591310" progId="Word.Picture.8">
                  <p:embed/>
                  <p:pic>
                    <p:nvPicPr>
                      <p:cNvPr id="0" name="图片 2048"/>
                      <p:cNvPicPr>
                        <a:picLocks noChangeAspect="1"/>
                      </p:cNvPicPr>
                      <p:nvPr/>
                    </p:nvPicPr>
                    <p:blipFill>
                      <a:blip r:embed="rId2"/>
                      <a:stretch>
                        <a:fillRect/>
                      </a:stretch>
                    </p:blipFill>
                    <p:spPr>
                      <a:xfrm>
                        <a:off x="428625" y="1727200"/>
                        <a:ext cx="8350885" cy="3576320"/>
                      </a:xfrm>
                      <a:prstGeom prst="rect">
                        <a:avLst/>
                      </a:prstGeom>
                      <a:noFill/>
                      <a:ln w="9525">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2465070" y="198755"/>
            <a:ext cx="4434205"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2. </a:t>
            </a:r>
            <a:r>
              <a:rPr lang="en-US" altLang="zh-CN" sz="3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状态</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和状态变量</a:t>
            </a:r>
            <a:endPar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05827" name="Text Box 3"/>
          <p:cNvSpPr txBox="1">
            <a:spLocks noChangeArrowheads="1"/>
          </p:cNvSpPr>
          <p:nvPr/>
        </p:nvSpPr>
        <p:spPr bwMode="auto">
          <a:xfrm>
            <a:off x="167323" y="1112203"/>
            <a:ext cx="8280400" cy="460375"/>
          </a:xfrm>
          <a:prstGeom prst="rect">
            <a:avLst/>
          </a:prstGeom>
          <a:noFill/>
          <a:ln w="9525">
            <a:noFill/>
            <a:miter lim="800000"/>
          </a:ln>
          <a:effectLst/>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　　描述决策过程当前特征的量称为</a:t>
            </a:r>
            <a:r>
              <a:rPr lang="zh-CN" altLang="en-US" sz="2400" b="1">
                <a:solidFill>
                  <a:srgbClr val="CC0099"/>
                </a:solidFill>
                <a:latin typeface="宋体" panose="02010600030101010101" pitchFamily="2" charset="-122"/>
                <a:cs typeface="Times New Roman" panose="02020603050405020304" pitchFamily="18" charset="0"/>
              </a:rPr>
              <a:t>状态</a:t>
            </a:r>
            <a:endParaRPr lang="zh-CN" altLang="en-US" sz="2400" b="1">
              <a:latin typeface="宋体" panose="02010600030101010101" pitchFamily="2" charset="-122"/>
              <a:cs typeface="Times New Roman" panose="02020603050405020304" pitchFamily="18" charset="0"/>
            </a:endParaRPr>
          </a:p>
        </p:txBody>
      </p:sp>
      <p:sp>
        <p:nvSpPr>
          <p:cNvPr id="207876" name="Text Box 4"/>
          <p:cNvSpPr txBox="1">
            <a:spLocks noChangeArrowheads="1"/>
          </p:cNvSpPr>
          <p:nvPr/>
        </p:nvSpPr>
        <p:spPr bwMode="auto">
          <a:xfrm>
            <a:off x="137795" y="5382895"/>
            <a:ext cx="9020810" cy="1168400"/>
          </a:xfrm>
          <a:prstGeom prst="rect">
            <a:avLst/>
          </a:prstGeom>
          <a:noFill/>
          <a:ln w="9525">
            <a:noFill/>
            <a:miter lim="800000"/>
          </a:ln>
          <a:effectLst/>
        </p:spPr>
        <p:txBody>
          <a:bodyPr wrap="square">
            <a:spAutoFit/>
          </a:bodyPr>
          <a:p>
            <a:pPr>
              <a:spcBef>
                <a:spcPct val="50000"/>
              </a:spcBef>
            </a:pPr>
            <a:r>
              <a:rPr lang="zh-CN" altLang="en-US" sz="2000" b="1" dirty="0">
                <a:latin typeface="宋体" panose="02010600030101010101" pitchFamily="2" charset="-122"/>
                <a:cs typeface="Times New Roman" panose="02020603050405020304" pitchFamily="18" charset="0"/>
              </a:rPr>
              <a:t>　　第</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阶段的状态为</a:t>
            </a:r>
            <a:r>
              <a:rPr lang="en-US" altLang="zh-CN" sz="2000" b="1" i="1" dirty="0">
                <a:latin typeface="宋体" panose="02010600030101010101" pitchFamily="2" charset="-122"/>
                <a:cs typeface="Times New Roman" panose="02020603050405020304" pitchFamily="18" charset="0"/>
              </a:rPr>
              <a:t>A</a:t>
            </a:r>
            <a:r>
              <a:rPr lang="zh-CN" altLang="en-US" sz="2000" b="1" dirty="0">
                <a:latin typeface="宋体" panose="02010600030101010101" pitchFamily="2" charset="-122"/>
                <a:cs typeface="Times New Roman" panose="02020603050405020304" pitchFamily="18" charset="0"/>
              </a:rPr>
              <a:t>，第</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阶段的状态为</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，第</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阶段的状态为</a:t>
            </a:r>
            <a:r>
              <a:rPr lang="en-US" altLang="zh-CN" sz="2000" b="1" i="1" dirty="0" err="1">
                <a:latin typeface="宋体" panose="02010600030101010101" pitchFamily="2" charset="-122"/>
                <a:cs typeface="Times New Roman" panose="02020603050405020304" pitchFamily="18" charset="0"/>
              </a:rPr>
              <a:t>C</a:t>
            </a:r>
            <a:r>
              <a:rPr lang="en-US" altLang="zh-CN" sz="2000" b="1" baseline="-25000" dirty="0" err="1">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baseline="-25000" dirty="0" err="1">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baseline="-25000" dirty="0" err="1">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，第</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阶段的状态为</a:t>
            </a:r>
            <a:r>
              <a:rPr lang="en-US" altLang="zh-CN" sz="2000" b="1" i="1" dirty="0" err="1">
                <a:latin typeface="宋体" panose="02010600030101010101" pitchFamily="2" charset="-122"/>
                <a:cs typeface="Times New Roman" panose="02020603050405020304" pitchFamily="18" charset="0"/>
              </a:rPr>
              <a:t>D</a:t>
            </a:r>
            <a:r>
              <a:rPr lang="en-US" altLang="zh-CN" sz="2000" b="1" baseline="-25000" dirty="0" err="1">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D</a:t>
            </a:r>
            <a:r>
              <a:rPr lang="en-US" altLang="zh-CN" sz="2000" b="1" baseline="-25000" dirty="0" err="1">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，第</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阶段的状态为</a:t>
            </a:r>
            <a:r>
              <a:rPr lang="en-US" altLang="zh-CN" sz="2000" b="1" i="1" dirty="0">
                <a:latin typeface="宋体" panose="02010600030101010101" pitchFamily="2" charset="-122"/>
                <a:cs typeface="Times New Roman" panose="02020603050405020304" pitchFamily="18" charset="0"/>
              </a:rPr>
              <a:t>E</a:t>
            </a:r>
            <a:r>
              <a:rPr lang="zh-CN" altLang="en-US" sz="2000" b="1" dirty="0">
                <a:latin typeface="宋体" panose="02010600030101010101" pitchFamily="2" charset="-122"/>
                <a:cs typeface="Times New Roman" panose="02020603050405020304" pitchFamily="18" charset="0"/>
              </a:rPr>
              <a:t>，也是问题的结束。</a:t>
            </a:r>
            <a:endParaRPr lang="zh-CN" altLang="en-US" sz="2000" b="1" dirty="0">
              <a:latin typeface="宋体" panose="02010600030101010101" pitchFamily="2" charset="-122"/>
              <a:cs typeface="Times New Roman" panose="02020603050405020304" pitchFamily="18" charset="0"/>
            </a:endParaRPr>
          </a:p>
          <a:p>
            <a:pPr>
              <a:spcBef>
                <a:spcPct val="50000"/>
              </a:spcBef>
            </a:pPr>
            <a:r>
              <a:rPr lang="zh-CN" altLang="en-US" sz="2000" b="1" dirty="0">
                <a:latin typeface="宋体" panose="02010600030101010101" pitchFamily="2" charset="-122"/>
                <a:cs typeface="Times New Roman" panose="02020603050405020304" pitchFamily="18" charset="0"/>
              </a:rPr>
              <a:t>所以有</a:t>
            </a:r>
            <a:r>
              <a:rPr lang="en-US" altLang="zh-CN" sz="2000" b="1" i="1" dirty="0" err="1">
                <a:latin typeface="宋体" panose="02010600030101010101" pitchFamily="2" charset="-122"/>
                <a:cs typeface="Times New Roman" panose="02020603050405020304" pitchFamily="18" charset="0"/>
              </a:rPr>
              <a:t>S</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A</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S</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S</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C</a:t>
            </a:r>
            <a:r>
              <a:rPr lang="en-US" altLang="zh-CN" sz="2000" b="1" baseline="-25000" dirty="0" err="1">
                <a:latin typeface="宋体" panose="02010600030101010101" pitchFamily="2" charset="-122"/>
                <a:cs typeface="Times New Roman" panose="02020603050405020304" pitchFamily="18" charset="0"/>
              </a:rPr>
              <a:t>3</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S</a:t>
            </a:r>
            <a:r>
              <a:rPr lang="en-US" altLang="zh-CN" sz="2000" b="1" baseline="-25000" dirty="0" err="1">
                <a:latin typeface="宋体" panose="02010600030101010101" pitchFamily="2" charset="-122"/>
                <a:cs typeface="Times New Roman" panose="02020603050405020304" pitchFamily="18" charset="0"/>
              </a:rPr>
              <a:t>4</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D</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D</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S</a:t>
            </a:r>
            <a:r>
              <a:rPr lang="en-US" altLang="zh-CN" sz="2000" b="1" baseline="-25000" dirty="0" err="1">
                <a:latin typeface="宋体" panose="02010600030101010101" pitchFamily="2" charset="-122"/>
                <a:cs typeface="Times New Roman" panose="02020603050405020304" pitchFamily="18" charset="0"/>
              </a:rPr>
              <a:t>5</a:t>
            </a:r>
            <a:r>
              <a:rPr lang="en-US" altLang="zh-CN"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E</a:t>
            </a:r>
            <a:r>
              <a:rPr lang="en-US" altLang="zh-CN" sz="2000" b="1" dirty="0">
                <a:latin typeface="宋体" panose="02010600030101010101" pitchFamily="2" charset="-122"/>
                <a:cs typeface="Times New Roman" panose="02020603050405020304" pitchFamily="18" charset="0"/>
              </a:rPr>
              <a:t>}</a:t>
            </a:r>
            <a:endParaRPr lang="en-US" altLang="zh-CN" sz="2000" b="1" dirty="0">
              <a:latin typeface="宋体" panose="02010600030101010101" pitchFamily="2" charset="-122"/>
              <a:cs typeface="Times New Roman" panose="02020603050405020304" pitchFamily="18" charset="0"/>
            </a:endParaRPr>
          </a:p>
        </p:txBody>
      </p:sp>
      <p:graphicFrame>
        <p:nvGraphicFramePr>
          <p:cNvPr id="207878" name="Object 6"/>
          <p:cNvGraphicFramePr>
            <a:graphicFrameLocks noChangeAspect="1"/>
          </p:cNvGraphicFramePr>
          <p:nvPr/>
        </p:nvGraphicFramePr>
        <p:xfrm>
          <a:off x="259715" y="1659255"/>
          <a:ext cx="8509000" cy="3614420"/>
        </p:xfrm>
        <a:graphic>
          <a:graphicData uri="http://schemas.openxmlformats.org/presentationml/2006/ole">
            <mc:AlternateContent xmlns:mc="http://schemas.openxmlformats.org/markup-compatibility/2006">
              <mc:Choice xmlns:v="urn:schemas-microsoft-com:vml" Requires="v">
                <p:oleObj spid="_x0000_s3073" name="图片" r:id="rId1" imgW="3124200" imgH="1591310" progId="Word.Picture.8">
                  <p:embed/>
                </p:oleObj>
              </mc:Choice>
              <mc:Fallback>
                <p:oleObj name="图片" r:id="rId1" imgW="3124200" imgH="1591310" progId="Word.Picture.8">
                  <p:embed/>
                  <p:pic>
                    <p:nvPicPr>
                      <p:cNvPr id="0" name="图片 3072"/>
                      <p:cNvPicPr>
                        <a:picLocks noChangeAspect="1"/>
                      </p:cNvPicPr>
                      <p:nvPr/>
                    </p:nvPicPr>
                    <p:blipFill>
                      <a:blip r:embed="rId2"/>
                      <a:stretch>
                        <a:fillRect/>
                      </a:stretch>
                    </p:blipFill>
                    <p:spPr>
                      <a:xfrm>
                        <a:off x="259715" y="1659255"/>
                        <a:ext cx="8509000" cy="3614420"/>
                      </a:xfrm>
                      <a:prstGeom prst="rect">
                        <a:avLst/>
                      </a:prstGeom>
                      <a:noFill/>
                      <a:ln w="9525">
                        <a:noFill/>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2465705" y="168275"/>
            <a:ext cx="491998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决策和决策变量</a:t>
            </a:r>
            <a:endPar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04803" name="Text Box 3"/>
          <p:cNvSpPr txBox="1">
            <a:spLocks noChangeArrowheads="1"/>
          </p:cNvSpPr>
          <p:nvPr/>
        </p:nvSpPr>
        <p:spPr bwMode="auto">
          <a:xfrm>
            <a:off x="575310" y="1454150"/>
            <a:ext cx="7993063" cy="2122805"/>
          </a:xfrm>
          <a:prstGeom prst="rect">
            <a:avLst/>
          </a:prstGeom>
          <a:noFill/>
          <a:ln w="9525">
            <a:noFill/>
            <a:miter lim="800000"/>
          </a:ln>
          <a:effectLst/>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　　决策就是决策者在过程处于某一阶段的某一状态时，面对下一阶段的状态做出的选择或决定，描述决策的变量称为决策变量，决策变量记为</a:t>
            </a:r>
            <a:r>
              <a:rPr lang="en-US" altLang="zh-CN" sz="2400" b="1" i="1">
                <a:latin typeface="宋体" panose="02010600030101010101" pitchFamily="2" charset="-122"/>
                <a:cs typeface="Times New Roman" panose="02020603050405020304" pitchFamily="18" charset="0"/>
              </a:rPr>
              <a:t>x</a:t>
            </a:r>
            <a:r>
              <a:rPr lang="en-US" altLang="zh-CN" sz="2400" b="1" i="1" baseline="-25000">
                <a:latin typeface="宋体" panose="02010600030101010101" pitchFamily="2" charset="-122"/>
                <a:cs typeface="Times New Roman" panose="02020603050405020304" pitchFamily="18" charset="0"/>
              </a:rPr>
              <a:t>k</a:t>
            </a:r>
            <a:r>
              <a:rPr lang="zh-CN" altLang="en-US" sz="2400" b="1">
                <a:latin typeface="宋体" panose="02010600030101010101" pitchFamily="2" charset="-122"/>
                <a:cs typeface="Times New Roman" panose="02020603050405020304" pitchFamily="18" charset="0"/>
              </a:rPr>
              <a:t>，它是所在状态</a:t>
            </a:r>
            <a:r>
              <a:rPr lang="en-US" altLang="zh-CN" sz="2400" b="1" i="1">
                <a:latin typeface="宋体" panose="02010600030101010101" pitchFamily="2" charset="-122"/>
                <a:cs typeface="Times New Roman" panose="02020603050405020304" pitchFamily="18" charset="0"/>
              </a:rPr>
              <a:t>s</a:t>
            </a:r>
            <a:r>
              <a:rPr lang="en-US" altLang="zh-CN" sz="2400" b="1" i="1" baseline="-25000">
                <a:latin typeface="宋体" panose="02010600030101010101" pitchFamily="2" charset="-122"/>
                <a:cs typeface="Times New Roman" panose="02020603050405020304" pitchFamily="18" charset="0"/>
              </a:rPr>
              <a:t>k</a:t>
            </a:r>
            <a:r>
              <a:rPr lang="zh-CN" altLang="en-US" sz="2400" b="1">
                <a:latin typeface="宋体" panose="02010600030101010101" pitchFamily="2" charset="-122"/>
                <a:cs typeface="Times New Roman" panose="02020603050405020304" pitchFamily="18" charset="0"/>
              </a:rPr>
              <a:t>的函数。</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在状态</a:t>
            </a:r>
            <a:r>
              <a:rPr lang="en-US" altLang="zh-CN" sz="2400" b="1" i="1">
                <a:latin typeface="宋体" panose="02010600030101010101" pitchFamily="2" charset="-122"/>
                <a:cs typeface="Times New Roman" panose="02020603050405020304" pitchFamily="18" charset="0"/>
              </a:rPr>
              <a:t>s</a:t>
            </a:r>
            <a:r>
              <a:rPr lang="en-US" altLang="zh-CN" sz="2400" b="1" i="1" baseline="-25000">
                <a:latin typeface="宋体" panose="02010600030101010101" pitchFamily="2" charset="-122"/>
                <a:cs typeface="Times New Roman" panose="02020603050405020304" pitchFamily="18" charset="0"/>
              </a:rPr>
              <a:t>k</a:t>
            </a:r>
            <a:r>
              <a:rPr lang="zh-CN" altLang="en-US" sz="2400" b="1">
                <a:latin typeface="宋体" panose="02010600030101010101" pitchFamily="2" charset="-122"/>
                <a:cs typeface="Times New Roman" panose="02020603050405020304" pitchFamily="18" charset="0"/>
              </a:rPr>
              <a:t>下，允许采取决策的全体称为决策允许集合，记为</a:t>
            </a:r>
            <a:r>
              <a:rPr lang="en-US" altLang="zh-CN" sz="2400" b="1" i="1">
                <a:latin typeface="宋体" panose="02010600030101010101" pitchFamily="2" charset="-122"/>
                <a:cs typeface="Times New Roman" panose="02020603050405020304" pitchFamily="18" charset="0"/>
              </a:rPr>
              <a:t>D</a:t>
            </a:r>
            <a:r>
              <a:rPr lang="en-US" altLang="zh-CN" sz="2400" b="1" i="1" baseline="-25000">
                <a:latin typeface="宋体" panose="02010600030101010101" pitchFamily="2" charset="-122"/>
                <a:cs typeface="Times New Roman" panose="02020603050405020304" pitchFamily="18" charset="0"/>
              </a:rPr>
              <a:t>k</a:t>
            </a:r>
            <a:r>
              <a:rPr lang="en-US" altLang="zh-CN" sz="2400" b="1">
                <a:latin typeface="宋体" panose="02010600030101010101" pitchFamily="2" charset="-122"/>
                <a:cs typeface="Times New Roman" panose="02020603050405020304" pitchFamily="18" charset="0"/>
              </a:rPr>
              <a:t>(</a:t>
            </a:r>
            <a:r>
              <a:rPr lang="en-US" altLang="zh-CN" sz="2400" b="1" i="1">
                <a:latin typeface="宋体" panose="02010600030101010101" pitchFamily="2" charset="-122"/>
                <a:cs typeface="Times New Roman" panose="02020603050405020304" pitchFamily="18" charset="0"/>
              </a:rPr>
              <a:t>s</a:t>
            </a:r>
            <a:r>
              <a:rPr lang="en-US" altLang="zh-CN" sz="2400" b="1" i="1" baseline="-25000">
                <a:latin typeface="宋体" panose="02010600030101010101" pitchFamily="2" charset="-122"/>
                <a:cs typeface="Times New Roman" panose="02020603050405020304" pitchFamily="18" charset="0"/>
              </a:rPr>
              <a:t>k</a:t>
            </a:r>
            <a:r>
              <a:rPr lang="en-US" altLang="zh-CN" sz="2400" b="1">
                <a:latin typeface="宋体" panose="02010600030101010101" pitchFamily="2" charset="-122"/>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a:t>
            </a:r>
            <a:endParaRPr lang="zh-CN" altLang="en-US" sz="2400" b="1">
              <a:latin typeface="宋体" panose="02010600030101010101" pitchFamily="2"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1" name="Text Box 5"/>
          <p:cNvSpPr txBox="1">
            <a:spLocks noChangeArrowheads="1"/>
          </p:cNvSpPr>
          <p:nvPr/>
        </p:nvSpPr>
        <p:spPr bwMode="auto">
          <a:xfrm>
            <a:off x="393065" y="5659755"/>
            <a:ext cx="8618220" cy="829945"/>
          </a:xfrm>
          <a:prstGeom prst="rect">
            <a:avLst/>
          </a:prstGeom>
          <a:noFill/>
          <a:ln w="9525">
            <a:noFill/>
            <a:miter lim="800000"/>
          </a:ln>
          <a:effectLst/>
        </p:spPr>
        <p:txBody>
          <a:bodyPr wrap="square">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　　若</a:t>
            </a:r>
            <a:r>
              <a:rPr lang="en-US" altLang="zh-CN" sz="2400" b="1" i="1" dirty="0" err="1">
                <a:latin typeface="宋体" panose="02010600030101010101" pitchFamily="2" charset="-122"/>
                <a:cs typeface="Times New Roman" panose="02020603050405020304" pitchFamily="18" charset="0"/>
              </a:rPr>
              <a:t>s</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，则</a:t>
            </a:r>
            <a:r>
              <a:rPr lang="en-US" altLang="zh-CN" sz="2400" b="1" i="1" dirty="0" err="1">
                <a:latin typeface="宋体" panose="02010600030101010101" pitchFamily="2" charset="-122"/>
                <a:cs typeface="Times New Roman" panose="02020603050405020304" pitchFamily="18" charset="0"/>
              </a:rPr>
              <a:t>D</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3</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，若决策者所做的决策为</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，则</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2</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，其结果是确定了下一阶段的状态为</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graphicFrame>
        <p:nvGraphicFramePr>
          <p:cNvPr id="208902" name="Object 6"/>
          <p:cNvGraphicFramePr>
            <a:graphicFrameLocks noChangeAspect="1"/>
          </p:cNvGraphicFramePr>
          <p:nvPr/>
        </p:nvGraphicFramePr>
        <p:xfrm>
          <a:off x="312420" y="1311910"/>
          <a:ext cx="8472170" cy="4219575"/>
        </p:xfrm>
        <a:graphic>
          <a:graphicData uri="http://schemas.openxmlformats.org/presentationml/2006/ole">
            <mc:AlternateContent xmlns:mc="http://schemas.openxmlformats.org/markup-compatibility/2006">
              <mc:Choice xmlns:v="urn:schemas-microsoft-com:vml" Requires="v">
                <p:oleObj spid="_x0000_s4097" name="图片" r:id="rId1" imgW="3124200" imgH="1591310" progId="Word.Picture.8">
                  <p:embed/>
                </p:oleObj>
              </mc:Choice>
              <mc:Fallback>
                <p:oleObj name="图片" r:id="rId1" imgW="3124200" imgH="1591310" progId="Word.Picture.8">
                  <p:embed/>
                  <p:pic>
                    <p:nvPicPr>
                      <p:cNvPr id="0" name="图片 4096"/>
                      <p:cNvPicPr>
                        <a:picLocks noChangeAspect="1"/>
                      </p:cNvPicPr>
                      <p:nvPr/>
                    </p:nvPicPr>
                    <p:blipFill>
                      <a:blip r:embed="rId2"/>
                      <a:stretch>
                        <a:fillRect/>
                      </a:stretch>
                    </p:blipFill>
                    <p:spPr>
                      <a:xfrm>
                        <a:off x="312420" y="1311910"/>
                        <a:ext cx="8472170" cy="4219575"/>
                      </a:xfrm>
                      <a:prstGeom prst="rect">
                        <a:avLst/>
                      </a:prstGeom>
                      <a:noFill/>
                      <a:ln w="9525">
                        <a:noFill/>
                      </a:ln>
                    </p:spPr>
                  </p:pic>
                </p:oleObj>
              </mc:Fallback>
            </mc:AlternateContent>
          </a:graphicData>
        </a:graphic>
      </p:graphicFrame>
      <p:sp>
        <p:nvSpPr>
          <p:cNvPr id="204802" name="Text Box 2"/>
          <p:cNvSpPr txBox="1">
            <a:spLocks noChangeArrowheads="1"/>
          </p:cNvSpPr>
          <p:nvPr/>
        </p:nvSpPr>
        <p:spPr bwMode="auto">
          <a:xfrm>
            <a:off x="2465705" y="168275"/>
            <a:ext cx="491998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p>
            <a:pPr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决策和决策变量</a:t>
            </a:r>
            <a:endPar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2832100" y="202565"/>
            <a:ext cx="267970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4.  策略</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203779" name="Text Box 3"/>
          <p:cNvSpPr txBox="1">
            <a:spLocks noChangeArrowheads="1"/>
          </p:cNvSpPr>
          <p:nvPr/>
        </p:nvSpPr>
        <p:spPr bwMode="auto">
          <a:xfrm>
            <a:off x="785786" y="1142984"/>
            <a:ext cx="7705725" cy="1938020"/>
          </a:xfrm>
          <a:prstGeom prst="rect">
            <a:avLst/>
          </a:prstGeom>
          <a:noFill/>
          <a:ln w="9525">
            <a:noFill/>
            <a:miter lim="800000"/>
          </a:ln>
          <a:effectLst/>
        </p:spPr>
        <p:txBody>
          <a:bodyPr>
            <a:spAutoFit/>
          </a:bodyPr>
          <a:lstStyle/>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策略</a:t>
            </a:r>
            <a:r>
              <a:rPr lang="zh-CN" altLang="en-US" sz="2400" b="1" dirty="0">
                <a:latin typeface="宋体" panose="02010600030101010101" pitchFamily="2" charset="-122"/>
                <a:cs typeface="Times New Roman" panose="02020603050405020304" pitchFamily="18" charset="0"/>
              </a:rPr>
              <a:t>就是策略者从第</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阶段到最后阶段全过程的决策构成的决策序列。</a:t>
            </a:r>
            <a:endParaRPr lang="zh-CN" altLang="en-US" sz="2400" b="1" dirty="0">
              <a:latin typeface="宋体" panose="02010600030101010101" pitchFamily="2" charset="-122"/>
              <a:cs typeface="Times New Roman" panose="02020603050405020304" pitchFamily="18" charset="0"/>
            </a:endParaRPr>
          </a:p>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第</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阶段到最后阶段的决策序列称为</a:t>
            </a:r>
            <a:r>
              <a:rPr lang="zh-CN" altLang="en-US" sz="2400" b="1" dirty="0">
                <a:solidFill>
                  <a:srgbClr val="CC0099"/>
                </a:solidFill>
                <a:latin typeface="宋体" panose="02010600030101010101" pitchFamily="2" charset="-122"/>
                <a:cs typeface="Times New Roman" panose="02020603050405020304" pitchFamily="18" charset="0"/>
              </a:rPr>
              <a:t>子策略</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Text Box 5"/>
          <p:cNvSpPr txBox="1">
            <a:spLocks noChangeArrowheads="1"/>
          </p:cNvSpPr>
          <p:nvPr/>
        </p:nvSpPr>
        <p:spPr bwMode="auto">
          <a:xfrm>
            <a:off x="428596" y="5365433"/>
            <a:ext cx="8286808" cy="1198880"/>
          </a:xfrm>
          <a:prstGeom prst="rect">
            <a:avLst/>
          </a:prstGeom>
          <a:noFill/>
          <a:ln w="9525">
            <a:noFill/>
            <a:miter lim="800000"/>
          </a:ln>
          <a:effectLst/>
        </p:spPr>
        <p:txBody>
          <a:bodyPr wrap="square">
            <a:spAutoFit/>
          </a:bodyPr>
          <a:lstStyle/>
          <a:p>
            <a:pPr>
              <a:lnSpc>
                <a:spcPct val="150000"/>
              </a:lnSpc>
              <a:spcBef>
                <a:spcPct val="50000"/>
              </a:spcBef>
            </a:pPr>
            <a:r>
              <a:rPr lang="zh-CN" altLang="pt-BR" sz="2400" b="1" dirty="0">
                <a:latin typeface="宋体" panose="02010600030101010101" pitchFamily="2" charset="-122"/>
                <a:cs typeface="Times New Roman" panose="02020603050405020304" pitchFamily="18" charset="0"/>
              </a:rPr>
              <a:t>　　粗线表示的</a:t>
            </a:r>
            <a:r>
              <a:rPr lang="pt-BR" altLang="zh-CN" sz="2400" b="1" i="1" dirty="0">
                <a:latin typeface="宋体" panose="02010600030101010101" pitchFamily="2" charset="-122"/>
                <a:cs typeface="Times New Roman" panose="02020603050405020304" pitchFamily="18" charset="0"/>
              </a:rPr>
              <a:t>A</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B</a:t>
            </a:r>
            <a:r>
              <a:rPr lang="pt-BR" altLang="zh-CN" sz="2400" b="1" baseline="-25000" dirty="0">
                <a:latin typeface="宋体" panose="02010600030101010101" pitchFamily="2" charset="-122"/>
                <a:cs typeface="Times New Roman" panose="02020603050405020304" pitchFamily="18" charset="0"/>
              </a:rPr>
              <a:t>2</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C</a:t>
            </a:r>
            <a:r>
              <a:rPr lang="pt-BR" altLang="zh-CN" sz="2400" b="1" baseline="-25000" dirty="0">
                <a:latin typeface="宋体" panose="02010600030101010101" pitchFamily="2" charset="-122"/>
                <a:cs typeface="Times New Roman" panose="02020603050405020304" pitchFamily="18" charset="0"/>
              </a:rPr>
              <a:t>3</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D</a:t>
            </a:r>
            <a:r>
              <a:rPr lang="pt-BR" altLang="zh-CN" sz="2400" b="1" baseline="-25000" dirty="0">
                <a:latin typeface="宋体" panose="02010600030101010101" pitchFamily="2" charset="-122"/>
                <a:cs typeface="Times New Roman" panose="02020603050405020304" pitchFamily="18" charset="0"/>
              </a:rPr>
              <a:t>1</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E</a:t>
            </a:r>
            <a:r>
              <a:rPr lang="zh-CN" altLang="pt-BR" sz="2400" b="1" dirty="0">
                <a:latin typeface="宋体" panose="02010600030101010101" pitchFamily="2" charset="-122"/>
                <a:cs typeface="Times New Roman" panose="02020603050405020304" pitchFamily="18" charset="0"/>
              </a:rPr>
              <a:t>就是从起点状态</a:t>
            </a:r>
            <a:r>
              <a:rPr lang="pt-BR" altLang="zh-CN" sz="2400" b="1" i="1" dirty="0">
                <a:latin typeface="宋体" panose="02010600030101010101" pitchFamily="2" charset="-122"/>
                <a:cs typeface="Times New Roman" panose="02020603050405020304" pitchFamily="18" charset="0"/>
              </a:rPr>
              <a:t>A</a:t>
            </a:r>
            <a:r>
              <a:rPr lang="zh-CN" altLang="pt-BR" sz="2400" b="1" dirty="0">
                <a:latin typeface="宋体" panose="02010600030101010101" pitchFamily="2" charset="-122"/>
                <a:cs typeface="Times New Roman" panose="02020603050405020304" pitchFamily="18" charset="0"/>
              </a:rPr>
              <a:t>开始的一个策略，而</a:t>
            </a:r>
            <a:r>
              <a:rPr lang="pt-BR" altLang="zh-CN" sz="2400" b="1" i="1" dirty="0">
                <a:latin typeface="宋体" panose="02010600030101010101" pitchFamily="2" charset="-122"/>
                <a:cs typeface="Times New Roman" panose="02020603050405020304" pitchFamily="18" charset="0"/>
              </a:rPr>
              <a:t>C</a:t>
            </a:r>
            <a:r>
              <a:rPr lang="pt-BR" altLang="zh-CN" sz="2400" b="1" baseline="-25000" dirty="0">
                <a:latin typeface="宋体" panose="02010600030101010101" pitchFamily="2" charset="-122"/>
                <a:cs typeface="Times New Roman" panose="02020603050405020304" pitchFamily="18" charset="0"/>
              </a:rPr>
              <a:t>2</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D</a:t>
            </a:r>
            <a:r>
              <a:rPr lang="pt-BR" altLang="zh-CN" sz="2400" b="1" baseline="-25000" dirty="0">
                <a:latin typeface="宋体" panose="02010600030101010101" pitchFamily="2" charset="-122"/>
                <a:cs typeface="Times New Roman" panose="02020603050405020304" pitchFamily="18" charset="0"/>
              </a:rPr>
              <a:t>1</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E</a:t>
            </a:r>
            <a:r>
              <a:rPr lang="zh-CN" altLang="pt-BR" sz="2400" b="1" dirty="0">
                <a:latin typeface="宋体" panose="02010600030101010101" pitchFamily="2" charset="-122"/>
                <a:cs typeface="Times New Roman" panose="02020603050405020304" pitchFamily="18" charset="0"/>
              </a:rPr>
              <a:t>是从第</a:t>
            </a:r>
            <a:r>
              <a:rPr lang="pt-BR" altLang="zh-CN" sz="2400" b="1" dirty="0">
                <a:latin typeface="宋体" panose="02010600030101010101" pitchFamily="2" charset="-122"/>
                <a:cs typeface="Times New Roman" panose="02020603050405020304" pitchFamily="18" charset="0"/>
              </a:rPr>
              <a:t>3</a:t>
            </a:r>
            <a:r>
              <a:rPr lang="zh-CN" altLang="pt-BR" sz="2400" b="1" dirty="0">
                <a:latin typeface="宋体" panose="02010600030101010101" pitchFamily="2" charset="-122"/>
                <a:cs typeface="Times New Roman" panose="02020603050405020304" pitchFamily="18" charset="0"/>
              </a:rPr>
              <a:t>阶段</a:t>
            </a:r>
            <a:r>
              <a:rPr lang="pt-BR" altLang="zh-CN" sz="2400" b="1" i="1" dirty="0">
                <a:latin typeface="宋体" panose="02010600030101010101" pitchFamily="2" charset="-122"/>
                <a:cs typeface="Times New Roman" panose="02020603050405020304" pitchFamily="18" charset="0"/>
              </a:rPr>
              <a:t>C</a:t>
            </a:r>
            <a:r>
              <a:rPr lang="pt-BR" altLang="zh-CN" sz="2400" b="1" baseline="-25000" dirty="0">
                <a:latin typeface="宋体" panose="02010600030101010101" pitchFamily="2" charset="-122"/>
                <a:cs typeface="Times New Roman" panose="02020603050405020304" pitchFamily="18" charset="0"/>
              </a:rPr>
              <a:t>2</a:t>
            </a:r>
            <a:r>
              <a:rPr lang="zh-CN" altLang="pt-BR" sz="2400" b="1" dirty="0">
                <a:latin typeface="宋体" panose="02010600030101010101" pitchFamily="2" charset="-122"/>
                <a:cs typeface="Times New Roman" panose="02020603050405020304" pitchFamily="18" charset="0"/>
              </a:rPr>
              <a:t>状态开始的一个子策略。</a:t>
            </a:r>
            <a:endParaRPr lang="zh-CN" altLang="en-US" sz="2400" b="1" dirty="0">
              <a:latin typeface="宋体" panose="02010600030101010101" pitchFamily="2" charset="-122"/>
              <a:cs typeface="Times New Roman" panose="02020603050405020304" pitchFamily="18" charset="0"/>
            </a:endParaRPr>
          </a:p>
        </p:txBody>
      </p:sp>
      <p:grpSp>
        <p:nvGrpSpPr>
          <p:cNvPr id="2" name="组合 1"/>
          <p:cNvGrpSpPr/>
          <p:nvPr/>
        </p:nvGrpSpPr>
        <p:grpSpPr>
          <a:xfrm>
            <a:off x="514350" y="1324610"/>
            <a:ext cx="8268335" cy="3943985"/>
            <a:chOff x="2285" y="2086"/>
            <a:chExt cx="9752" cy="4980"/>
          </a:xfrm>
        </p:grpSpPr>
        <p:graphicFrame>
          <p:nvGraphicFramePr>
            <p:cNvPr id="209930" name="Object 10"/>
            <p:cNvGraphicFramePr>
              <a:graphicFrameLocks noChangeAspect="1"/>
            </p:cNvGraphicFramePr>
            <p:nvPr/>
          </p:nvGraphicFramePr>
          <p:xfrm>
            <a:off x="2285" y="2086"/>
            <a:ext cx="9753" cy="4980"/>
          </p:xfrm>
          <a:graphic>
            <a:graphicData uri="http://schemas.openxmlformats.org/presentationml/2006/ole">
              <mc:AlternateContent xmlns:mc="http://schemas.openxmlformats.org/markup-compatibility/2006">
                <mc:Choice xmlns:v="urn:schemas-microsoft-com:vml" Requires="v">
                  <p:oleObj spid="_x0000_s5121" name="图片" r:id="rId1" imgW="3124200" imgH="1591310" progId="Word.Picture.8">
                    <p:embed/>
                  </p:oleObj>
                </mc:Choice>
                <mc:Fallback>
                  <p:oleObj name="图片" r:id="rId1" imgW="3124200" imgH="1591310" progId="Word.Picture.8">
                    <p:embed/>
                    <p:pic>
                      <p:nvPicPr>
                        <p:cNvPr id="0" name="图片 5120"/>
                        <p:cNvPicPr>
                          <a:picLocks noChangeAspect="1"/>
                        </p:cNvPicPr>
                        <p:nvPr/>
                      </p:nvPicPr>
                      <p:blipFill>
                        <a:blip r:embed="rId2"/>
                        <a:stretch>
                          <a:fillRect/>
                        </a:stretch>
                      </p:blipFill>
                      <p:spPr>
                        <a:xfrm>
                          <a:off x="2285" y="2086"/>
                          <a:ext cx="9753" cy="4980"/>
                        </a:xfrm>
                        <a:prstGeom prst="rect">
                          <a:avLst/>
                        </a:prstGeom>
                        <a:noFill/>
                        <a:ln w="9525">
                          <a:noFill/>
                        </a:ln>
                      </p:spPr>
                    </p:pic>
                  </p:oleObj>
                </mc:Fallback>
              </mc:AlternateContent>
            </a:graphicData>
          </a:graphic>
        </p:graphicFrame>
        <p:sp>
          <p:nvSpPr>
            <p:cNvPr id="209926" name="Freeform 6"/>
            <p:cNvSpPr/>
            <p:nvPr/>
          </p:nvSpPr>
          <p:spPr bwMode="auto">
            <a:xfrm>
              <a:off x="4578" y="4399"/>
              <a:ext cx="1025" cy="5"/>
            </a:xfrm>
            <a:custGeom>
              <a:avLst/>
              <a:gdLst/>
              <a:ahLst/>
              <a:cxnLst>
                <a:cxn ang="0">
                  <a:pos x="0" y="0"/>
                </a:cxn>
                <a:cxn ang="0">
                  <a:pos x="410" y="2"/>
                </a:cxn>
              </a:cxnLst>
              <a:rect l="0" t="0" r="r" b="b"/>
              <a:pathLst>
                <a:path w="410" h="2">
                  <a:moveTo>
                    <a:pt x="0" y="0"/>
                  </a:moveTo>
                  <a:lnTo>
                    <a:pt x="410" y="2"/>
                  </a:lnTo>
                </a:path>
              </a:pathLst>
            </a:custGeom>
            <a:noFill/>
            <a:ln w="38100" cmpd="sng">
              <a:solidFill>
                <a:srgbClr val="CC3300"/>
              </a:solidFill>
              <a:round/>
              <a:headEnd type="none" w="med" len="med"/>
              <a:tailEnd type="stealth" w="med" len="lg"/>
            </a:ln>
            <a:effectLst/>
          </p:spPr>
          <p:txBody>
            <a:bodyPr/>
            <a:lstStyle/>
            <a:p>
              <a:endParaRPr lang="zh-CN" altLang="en-US"/>
            </a:p>
          </p:txBody>
        </p:sp>
        <p:sp>
          <p:nvSpPr>
            <p:cNvPr id="209927" name="Freeform 7"/>
            <p:cNvSpPr/>
            <p:nvPr/>
          </p:nvSpPr>
          <p:spPr bwMode="auto">
            <a:xfrm>
              <a:off x="6098" y="4561"/>
              <a:ext cx="1890" cy="968"/>
            </a:xfrm>
            <a:custGeom>
              <a:avLst/>
              <a:gdLst/>
              <a:ahLst/>
              <a:cxnLst>
                <a:cxn ang="0">
                  <a:pos x="0" y="0"/>
                </a:cxn>
                <a:cxn ang="0">
                  <a:pos x="756" y="387"/>
                </a:cxn>
              </a:cxnLst>
              <a:rect l="0" t="0" r="r" b="b"/>
              <a:pathLst>
                <a:path w="756" h="387">
                  <a:moveTo>
                    <a:pt x="0" y="0"/>
                  </a:moveTo>
                  <a:lnTo>
                    <a:pt x="756" y="387"/>
                  </a:lnTo>
                </a:path>
              </a:pathLst>
            </a:custGeom>
            <a:noFill/>
            <a:ln w="38100" cap="flat" cmpd="sng">
              <a:solidFill>
                <a:srgbClr val="CC3300"/>
              </a:solidFill>
              <a:prstDash val="solid"/>
              <a:round/>
              <a:headEnd type="none" w="med" len="med"/>
              <a:tailEnd type="stealth" w="med" len="lg"/>
            </a:ln>
            <a:effectLst/>
          </p:spPr>
          <p:txBody>
            <a:bodyPr/>
            <a:lstStyle/>
            <a:p>
              <a:endParaRPr lang="zh-CN" altLang="en-US"/>
            </a:p>
          </p:txBody>
        </p:sp>
        <p:sp>
          <p:nvSpPr>
            <p:cNvPr id="209928" name="Freeform 8"/>
            <p:cNvSpPr/>
            <p:nvPr/>
          </p:nvSpPr>
          <p:spPr bwMode="auto">
            <a:xfrm>
              <a:off x="8445" y="3976"/>
              <a:ext cx="1268" cy="1523"/>
            </a:xfrm>
            <a:custGeom>
              <a:avLst/>
              <a:gdLst/>
              <a:ahLst/>
              <a:cxnLst>
                <a:cxn ang="0">
                  <a:pos x="0" y="609"/>
                </a:cxn>
                <a:cxn ang="0">
                  <a:pos x="507" y="0"/>
                </a:cxn>
              </a:cxnLst>
              <a:rect l="0" t="0" r="r" b="b"/>
              <a:pathLst>
                <a:path w="507" h="609">
                  <a:moveTo>
                    <a:pt x="0" y="609"/>
                  </a:moveTo>
                  <a:lnTo>
                    <a:pt x="507" y="0"/>
                  </a:lnTo>
                </a:path>
              </a:pathLst>
            </a:custGeom>
            <a:noFill/>
            <a:ln w="38100" cap="flat" cmpd="sng">
              <a:solidFill>
                <a:srgbClr val="CC3300"/>
              </a:solidFill>
              <a:prstDash val="solid"/>
              <a:round/>
              <a:headEnd type="none" w="med" len="med"/>
              <a:tailEnd type="stealth" w="med" len="lg"/>
            </a:ln>
            <a:effectLst/>
          </p:spPr>
          <p:txBody>
            <a:bodyPr/>
            <a:lstStyle/>
            <a:p>
              <a:endParaRPr lang="zh-CN" altLang="en-US"/>
            </a:p>
          </p:txBody>
        </p:sp>
        <p:sp>
          <p:nvSpPr>
            <p:cNvPr id="209929" name="Freeform 9"/>
            <p:cNvSpPr/>
            <p:nvPr/>
          </p:nvSpPr>
          <p:spPr bwMode="auto">
            <a:xfrm>
              <a:off x="10175" y="3826"/>
              <a:ext cx="1080" cy="435"/>
            </a:xfrm>
            <a:custGeom>
              <a:avLst/>
              <a:gdLst/>
              <a:ahLst/>
              <a:cxnLst>
                <a:cxn ang="0">
                  <a:pos x="0" y="0"/>
                </a:cxn>
                <a:cxn ang="0">
                  <a:pos x="432" y="174"/>
                </a:cxn>
              </a:cxnLst>
              <a:rect l="0" t="0" r="r" b="b"/>
              <a:pathLst>
                <a:path w="432" h="174">
                  <a:moveTo>
                    <a:pt x="0" y="0"/>
                  </a:moveTo>
                  <a:lnTo>
                    <a:pt x="432" y="174"/>
                  </a:lnTo>
                </a:path>
              </a:pathLst>
            </a:custGeom>
            <a:noFill/>
            <a:ln w="38100" cap="flat" cmpd="sng">
              <a:solidFill>
                <a:srgbClr val="CC3300"/>
              </a:solidFill>
              <a:prstDash val="solid"/>
              <a:round/>
              <a:headEnd type="none" w="med" len="med"/>
              <a:tailEnd type="stealth" w="med" len="lg"/>
            </a:ln>
            <a:effectLst/>
          </p:spPr>
          <p:txBody>
            <a:bodyPr/>
            <a:lstStyle/>
            <a:p>
              <a:endParaRPr lang="zh-CN" altLang="en-US"/>
            </a:p>
          </p:txBody>
        </p:sp>
      </p:grpSp>
      <p:sp>
        <p:nvSpPr>
          <p:cNvPr id="203778" name="Text Box 2"/>
          <p:cNvSpPr txBox="1">
            <a:spLocks noChangeArrowheads="1"/>
          </p:cNvSpPr>
          <p:nvPr/>
        </p:nvSpPr>
        <p:spPr bwMode="auto">
          <a:xfrm>
            <a:off x="2832100" y="202565"/>
            <a:ext cx="267970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p>
            <a:pPr lvl="0"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4.  策略</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371725" y="177165"/>
            <a:ext cx="523240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5.  状态转移方程</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202755" name="Text Box 3"/>
          <p:cNvSpPr txBox="1">
            <a:spLocks noChangeArrowheads="1"/>
          </p:cNvSpPr>
          <p:nvPr/>
        </p:nvSpPr>
        <p:spPr bwMode="auto">
          <a:xfrm>
            <a:off x="146685" y="1158240"/>
            <a:ext cx="8740140" cy="829945"/>
          </a:xfrm>
          <a:prstGeom prst="rect">
            <a:avLst/>
          </a:prstGeom>
          <a:noFill/>
          <a:ln w="38100" algn="ctr">
            <a:noFill/>
            <a:miter lim="800000"/>
            <a:tailEnd type="none" w="med" len="lg"/>
          </a:ln>
          <a:effectLst/>
        </p:spPr>
        <p:txBody>
          <a:bodyPr wrap="square">
            <a:spAutoFit/>
          </a:bodyPr>
          <a:lstStyle/>
          <a:p>
            <a:pPr>
              <a:spcBef>
                <a:spcPct val="50000"/>
              </a:spcBef>
            </a:pPr>
            <a:r>
              <a:rPr lang="zh-CN" altLang="pt-BR" sz="2400" b="1">
                <a:latin typeface="宋体" panose="02010600030101010101" pitchFamily="2" charset="-122"/>
                <a:cs typeface="Times New Roman" panose="02020603050405020304" pitchFamily="18" charset="0"/>
              </a:rPr>
              <a:t>　　某一状态以及该状态下的决策，与下一状态之间的函数关系称为状态转移方程，记为</a:t>
            </a:r>
            <a:r>
              <a:rPr lang="pt-BR" altLang="zh-CN" sz="2400" b="1" i="1">
                <a:latin typeface="宋体" panose="02010600030101010101" pitchFamily="2" charset="-122"/>
                <a:cs typeface="Times New Roman" panose="02020603050405020304" pitchFamily="18" charset="0"/>
              </a:rPr>
              <a:t>s</a:t>
            </a:r>
            <a:r>
              <a:rPr lang="pt-BR" altLang="zh-CN" sz="2400" b="1" i="1" baseline="-25000">
                <a:latin typeface="宋体" panose="02010600030101010101" pitchFamily="2" charset="-122"/>
                <a:cs typeface="Times New Roman" panose="02020603050405020304" pitchFamily="18" charset="0"/>
              </a:rPr>
              <a:t>k</a:t>
            </a:r>
            <a:r>
              <a:rPr lang="pt-BR" altLang="zh-CN" sz="2400" b="1" baseline="-25000">
                <a:latin typeface="宋体" panose="02010600030101010101" pitchFamily="2" charset="-122"/>
                <a:cs typeface="Times New Roman" panose="02020603050405020304" pitchFamily="18" charset="0"/>
              </a:rPr>
              <a:t>+1</a:t>
            </a:r>
            <a:r>
              <a:rPr lang="pt-BR" altLang="zh-CN" sz="2400" b="1">
                <a:latin typeface="宋体" panose="02010600030101010101" pitchFamily="2" charset="-122"/>
                <a:cs typeface="Times New Roman" panose="02020603050405020304" pitchFamily="18" charset="0"/>
              </a:rPr>
              <a:t>=</a:t>
            </a:r>
            <a:r>
              <a:rPr lang="pt-BR" altLang="zh-CN" sz="2400" b="1" i="1">
                <a:latin typeface="宋体" panose="02010600030101010101" pitchFamily="2" charset="-122"/>
                <a:cs typeface="Times New Roman" panose="02020603050405020304" pitchFamily="18" charset="0"/>
              </a:rPr>
              <a:t>T</a:t>
            </a:r>
            <a:r>
              <a:rPr lang="pt-BR" altLang="zh-CN" sz="2400" b="1">
                <a:latin typeface="宋体" panose="02010600030101010101" pitchFamily="2" charset="-122"/>
                <a:cs typeface="Times New Roman" panose="02020603050405020304" pitchFamily="18" charset="0"/>
              </a:rPr>
              <a:t>(</a:t>
            </a:r>
            <a:r>
              <a:rPr lang="pt-BR" altLang="zh-CN" sz="2400" b="1" i="1">
                <a:latin typeface="宋体" panose="02010600030101010101" pitchFamily="2" charset="-122"/>
                <a:cs typeface="Times New Roman" panose="02020603050405020304" pitchFamily="18" charset="0"/>
              </a:rPr>
              <a:t>s</a:t>
            </a:r>
            <a:r>
              <a:rPr lang="pt-BR" altLang="zh-CN" sz="2400" b="1" i="1" baseline="-25000">
                <a:latin typeface="宋体" panose="02010600030101010101" pitchFamily="2" charset="-122"/>
                <a:cs typeface="Times New Roman" panose="02020603050405020304" pitchFamily="18" charset="0"/>
              </a:rPr>
              <a:t>k</a:t>
            </a:r>
            <a:r>
              <a:rPr lang="pt-BR" altLang="zh-CN" sz="2400" b="1" i="1">
                <a:latin typeface="宋体" panose="02010600030101010101" pitchFamily="2" charset="-122"/>
                <a:cs typeface="Times New Roman" panose="02020603050405020304" pitchFamily="18" charset="0"/>
              </a:rPr>
              <a:t>,x</a:t>
            </a:r>
            <a:r>
              <a:rPr lang="pt-BR" altLang="zh-CN" sz="2400" b="1" i="1" baseline="-25000">
                <a:latin typeface="宋体" panose="02010600030101010101" pitchFamily="2" charset="-122"/>
                <a:cs typeface="Times New Roman" panose="02020603050405020304" pitchFamily="18" charset="0"/>
              </a:rPr>
              <a:t>k</a:t>
            </a:r>
            <a:r>
              <a:rPr lang="pt-BR" altLang="zh-CN" sz="2400" b="1">
                <a:latin typeface="宋体" panose="02010600030101010101" pitchFamily="2" charset="-122"/>
                <a:cs typeface="Times New Roman" panose="02020603050405020304" pitchFamily="18" charset="0"/>
              </a:rPr>
              <a:t>)</a:t>
            </a:r>
            <a:r>
              <a:rPr lang="zh-CN" altLang="pt-BR" sz="2400" b="1">
                <a:latin typeface="宋体" panose="02010600030101010101" pitchFamily="2" charset="-122"/>
                <a:cs typeface="Times New Roman" panose="02020603050405020304" pitchFamily="18" charset="0"/>
              </a:rPr>
              <a:t>。</a:t>
            </a:r>
            <a:endParaRPr lang="zh-CN" altLang="en-US" sz="2400" b="1">
              <a:latin typeface="宋体" panose="02010600030101010101" pitchFamily="2" charset="-122"/>
              <a:cs typeface="Times New Roman" panose="02020603050405020304" pitchFamily="18" charset="0"/>
            </a:endParaRPr>
          </a:p>
        </p:txBody>
      </p:sp>
      <p:sp>
        <p:nvSpPr>
          <p:cNvPr id="202757" name="Text Box 5"/>
          <p:cNvSpPr txBox="1">
            <a:spLocks noChangeArrowheads="1"/>
          </p:cNvSpPr>
          <p:nvPr/>
        </p:nvSpPr>
        <p:spPr bwMode="auto">
          <a:xfrm>
            <a:off x="1042670" y="6143625"/>
            <a:ext cx="6481763" cy="460375"/>
          </a:xfrm>
          <a:prstGeom prst="rect">
            <a:avLst/>
          </a:prstGeom>
          <a:noFill/>
          <a:ln w="38100" algn="ctr">
            <a:noFill/>
            <a:miter lim="800000"/>
            <a:tailEnd type="none" w="med" len="lg"/>
          </a:ln>
          <a:effectLst/>
        </p:spPr>
        <p:txBody>
          <a:bodyPr>
            <a:spAutoFit/>
          </a:bodyPr>
          <a:lstStyle/>
          <a:p>
            <a:pPr>
              <a:spcBef>
                <a:spcPct val="50000"/>
              </a:spcBef>
            </a:pPr>
            <a:r>
              <a:rPr lang="pt-BR" altLang="zh-CN" sz="2400" b="1" i="1">
                <a:latin typeface="宋体" panose="02010600030101010101" pitchFamily="2" charset="-122"/>
                <a:cs typeface="Times New Roman" panose="02020603050405020304" pitchFamily="18" charset="0"/>
              </a:rPr>
              <a:t>k</a:t>
            </a:r>
            <a:r>
              <a:rPr lang="pt-BR" altLang="zh-CN" sz="2400" b="1">
                <a:latin typeface="宋体" panose="02010600030101010101" pitchFamily="2" charset="-122"/>
                <a:cs typeface="Times New Roman" panose="02020603050405020304" pitchFamily="18" charset="0"/>
              </a:rPr>
              <a:t>+1</a:t>
            </a:r>
            <a:r>
              <a:rPr lang="zh-CN" altLang="pt-BR" sz="2400" b="1">
                <a:latin typeface="宋体" panose="02010600030101010101" pitchFamily="2" charset="-122"/>
                <a:cs typeface="Times New Roman" panose="02020603050405020304" pitchFamily="18" charset="0"/>
              </a:rPr>
              <a:t>阶段的状态等于</a:t>
            </a:r>
            <a:r>
              <a:rPr lang="pt-BR" altLang="zh-CN" sz="2400" b="1" i="1">
                <a:latin typeface="宋体" panose="02010600030101010101" pitchFamily="2" charset="-122"/>
                <a:cs typeface="Times New Roman" panose="02020603050405020304" pitchFamily="18" charset="0"/>
              </a:rPr>
              <a:t>k</a:t>
            </a:r>
            <a:r>
              <a:rPr lang="zh-CN" altLang="pt-BR" sz="2400" b="1">
                <a:latin typeface="宋体" panose="02010600030101010101" pitchFamily="2" charset="-122"/>
                <a:cs typeface="Times New Roman" panose="02020603050405020304" pitchFamily="18" charset="0"/>
              </a:rPr>
              <a:t>阶段某个状态下的决策。 </a:t>
            </a:r>
            <a:endParaRPr lang="zh-CN" altLang="en-US" sz="2400" b="1">
              <a:latin typeface="宋体" panose="02010600030101010101" pitchFamily="2" charset="-122"/>
              <a:cs typeface="Times New Roman" panose="02020603050405020304" pitchFamily="18" charset="0"/>
            </a:endParaRPr>
          </a:p>
        </p:txBody>
      </p:sp>
      <p:graphicFrame>
        <p:nvGraphicFramePr>
          <p:cNvPr id="202758" name="Object 6"/>
          <p:cNvGraphicFramePr>
            <a:graphicFrameLocks noChangeAspect="1"/>
          </p:cNvGraphicFramePr>
          <p:nvPr/>
        </p:nvGraphicFramePr>
        <p:xfrm>
          <a:off x="323850" y="1989455"/>
          <a:ext cx="8416290" cy="3998595"/>
        </p:xfrm>
        <a:graphic>
          <a:graphicData uri="http://schemas.openxmlformats.org/presentationml/2006/ole">
            <mc:AlternateContent xmlns:mc="http://schemas.openxmlformats.org/markup-compatibility/2006">
              <mc:Choice xmlns:v="urn:schemas-microsoft-com:vml" Requires="v">
                <p:oleObj spid="_x0000_s6145" name="图片" r:id="rId1" imgW="3124200" imgH="1591310" progId="Word.Picture.8">
                  <p:embed/>
                </p:oleObj>
              </mc:Choice>
              <mc:Fallback>
                <p:oleObj name="图片" r:id="rId1" imgW="3124200" imgH="1591310" progId="Word.Picture.8">
                  <p:embed/>
                  <p:pic>
                    <p:nvPicPr>
                      <p:cNvPr id="0" name="图片 6144"/>
                      <p:cNvPicPr>
                        <a:picLocks noChangeAspect="1"/>
                      </p:cNvPicPr>
                      <p:nvPr/>
                    </p:nvPicPr>
                    <p:blipFill>
                      <a:blip r:embed="rId2"/>
                      <a:stretch>
                        <a:fillRect/>
                      </a:stretch>
                    </p:blipFill>
                    <p:spPr>
                      <a:xfrm>
                        <a:off x="323850" y="1989455"/>
                        <a:ext cx="8416290" cy="3998595"/>
                      </a:xfrm>
                      <a:prstGeom prst="rect">
                        <a:avLst/>
                      </a:prstGeom>
                      <a:noFill/>
                      <a:ln w="9525">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791210" y="203200"/>
            <a:ext cx="789305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ctr">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6.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函数和最优</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201731" name="Text Box 3"/>
          <p:cNvSpPr txBox="1">
            <a:spLocks noChangeArrowheads="1"/>
          </p:cNvSpPr>
          <p:nvPr/>
        </p:nvSpPr>
        <p:spPr bwMode="auto">
          <a:xfrm>
            <a:off x="539750" y="1332548"/>
            <a:ext cx="8064500" cy="2306955"/>
          </a:xfrm>
          <a:prstGeom prst="rect">
            <a:avLst/>
          </a:prstGeom>
          <a:noFill/>
          <a:ln w="38100" algn="ctr">
            <a:noFill/>
            <a:miter lim="800000"/>
            <a:tailEnd type="none" w="med" len="lg"/>
          </a:ln>
          <a:effectLst/>
        </p:spPr>
        <p:txBody>
          <a:bodyPr>
            <a:spAutoFit/>
          </a:bodyPr>
          <a:lstStyle/>
          <a:p>
            <a:pPr>
              <a:lnSpc>
                <a:spcPct val="150000"/>
              </a:lnSpc>
            </a:pPr>
            <a:r>
              <a:rPr lang="zh-CN" altLang="pt-BR" sz="2400" b="1" dirty="0">
                <a:latin typeface="宋体" panose="02010600030101010101" pitchFamily="2" charset="-122"/>
              </a:rPr>
              <a:t>　　目标函数是衡量对决策过程进行控制的效果的数量指标，可以是收益、成本或距离等。</a:t>
            </a:r>
            <a:endParaRPr lang="zh-CN" altLang="pt-BR" sz="2400" b="1" dirty="0">
              <a:latin typeface="宋体" panose="02010600030101010101" pitchFamily="2" charset="-122"/>
            </a:endParaRPr>
          </a:p>
          <a:p>
            <a:pPr>
              <a:lnSpc>
                <a:spcPct val="150000"/>
              </a:lnSpc>
            </a:pPr>
            <a:r>
              <a:rPr lang="zh-CN" altLang="pt-BR" sz="2400" b="1" dirty="0">
                <a:latin typeface="宋体" panose="02010600030101010101" pitchFamily="2" charset="-122"/>
              </a:rPr>
              <a:t>　　从</a:t>
            </a:r>
            <a:r>
              <a:rPr lang="pt-BR" altLang="zh-CN" sz="2400" b="1" i="1" dirty="0">
                <a:latin typeface="宋体" panose="02010600030101010101" pitchFamily="2" charset="-122"/>
              </a:rPr>
              <a:t>k</a:t>
            </a:r>
            <a:r>
              <a:rPr lang="zh-CN" altLang="pt-BR" sz="2400" b="1" dirty="0">
                <a:latin typeface="宋体" panose="02010600030101010101" pitchFamily="2" charset="-122"/>
              </a:rPr>
              <a:t>阶段状态</a:t>
            </a:r>
            <a:r>
              <a:rPr lang="pt-BR" altLang="zh-CN" sz="2400" b="1" i="1" dirty="0">
                <a:latin typeface="宋体" panose="02010600030101010101" pitchFamily="2" charset="-122"/>
              </a:rPr>
              <a:t>s</a:t>
            </a:r>
            <a:r>
              <a:rPr lang="pt-BR" altLang="zh-CN" sz="2400" b="1" i="1" baseline="-25000" dirty="0">
                <a:latin typeface="宋体" panose="02010600030101010101" pitchFamily="2" charset="-122"/>
              </a:rPr>
              <a:t>k</a:t>
            </a:r>
            <a:r>
              <a:rPr lang="zh-CN" altLang="pt-BR" sz="2400" b="1" dirty="0">
                <a:latin typeface="宋体" panose="02010600030101010101" pitchFamily="2" charset="-122"/>
              </a:rPr>
              <a:t>出发，选择决策</a:t>
            </a:r>
            <a:r>
              <a:rPr lang="pt-BR" altLang="zh-CN" sz="2400" b="1" i="1" dirty="0">
                <a:latin typeface="宋体" panose="02010600030101010101" pitchFamily="2" charset="-122"/>
              </a:rPr>
              <a:t>x</a:t>
            </a:r>
            <a:r>
              <a:rPr lang="pt-BR" altLang="zh-CN" sz="2400" b="1" i="1" baseline="-25000" dirty="0">
                <a:latin typeface="宋体" panose="02010600030101010101" pitchFamily="2" charset="-122"/>
              </a:rPr>
              <a:t>k</a:t>
            </a:r>
            <a:r>
              <a:rPr lang="zh-CN" altLang="pt-BR" sz="2400" b="1" dirty="0">
                <a:latin typeface="宋体" panose="02010600030101010101" pitchFamily="2" charset="-122"/>
              </a:rPr>
              <a:t>所产生的第</a:t>
            </a:r>
            <a:r>
              <a:rPr lang="pt-BR" altLang="zh-CN" sz="2400" b="1" i="1" dirty="0">
                <a:latin typeface="宋体" panose="02010600030101010101" pitchFamily="2" charset="-122"/>
              </a:rPr>
              <a:t>k</a:t>
            </a:r>
            <a:r>
              <a:rPr lang="zh-CN" altLang="pt-BR" sz="2400" b="1" dirty="0">
                <a:latin typeface="宋体" panose="02010600030101010101" pitchFamily="2" charset="-122"/>
              </a:rPr>
              <a:t>阶段目标称为</a:t>
            </a:r>
            <a:r>
              <a:rPr lang="pt-BR" altLang="zh-CN" sz="2400" b="1" i="1" dirty="0">
                <a:latin typeface="宋体" panose="02010600030101010101" pitchFamily="2" charset="-122"/>
              </a:rPr>
              <a:t>k</a:t>
            </a:r>
            <a:r>
              <a:rPr lang="zh-CN" altLang="pt-BR" sz="2400" b="1" dirty="0">
                <a:latin typeface="宋体" panose="02010600030101010101" pitchFamily="2" charset="-122"/>
              </a:rPr>
              <a:t>阶段</a:t>
            </a:r>
            <a:r>
              <a:rPr lang="zh-CN" altLang="pt-BR" sz="2400" b="1" dirty="0">
                <a:solidFill>
                  <a:srgbClr val="CC0099"/>
                </a:solidFill>
                <a:latin typeface="宋体" panose="02010600030101010101" pitchFamily="2" charset="-122"/>
              </a:rPr>
              <a:t>目标函数</a:t>
            </a:r>
            <a:r>
              <a:rPr lang="zh-CN" altLang="pt-BR" sz="2400" b="1" dirty="0">
                <a:latin typeface="宋体" panose="02010600030101010101" pitchFamily="2" charset="-122"/>
              </a:rPr>
              <a:t>，记为</a:t>
            </a:r>
            <a:r>
              <a:rPr lang="pt-BR" altLang="zh-CN" sz="2400" b="1" i="1" dirty="0">
                <a:latin typeface="宋体" panose="02010600030101010101" pitchFamily="2" charset="-122"/>
              </a:rPr>
              <a:t>v</a:t>
            </a:r>
            <a:r>
              <a:rPr lang="pt-BR" altLang="zh-CN" sz="2400" b="1" i="1" baseline="-25000" dirty="0">
                <a:latin typeface="宋体" panose="02010600030101010101" pitchFamily="2" charset="-122"/>
              </a:rPr>
              <a:t>k</a:t>
            </a:r>
            <a:r>
              <a:rPr lang="pt-BR" altLang="zh-CN" sz="2400" b="1" dirty="0">
                <a:latin typeface="宋体" panose="02010600030101010101" pitchFamily="2" charset="-122"/>
              </a:rPr>
              <a:t>(</a:t>
            </a:r>
            <a:r>
              <a:rPr lang="pt-BR" altLang="zh-CN" sz="2400" b="1" i="1" dirty="0">
                <a:latin typeface="宋体" panose="02010600030101010101" pitchFamily="2" charset="-122"/>
              </a:rPr>
              <a:t>s</a:t>
            </a:r>
            <a:r>
              <a:rPr lang="pt-BR" altLang="zh-CN" sz="2400" b="1" i="1" baseline="-25000" dirty="0">
                <a:latin typeface="宋体" panose="02010600030101010101" pitchFamily="2" charset="-122"/>
              </a:rPr>
              <a:t>k</a:t>
            </a:r>
            <a:r>
              <a:rPr lang="pt-BR" altLang="zh-CN" sz="2400" b="1" dirty="0">
                <a:latin typeface="宋体" panose="02010600030101010101" pitchFamily="2" charset="-122"/>
              </a:rPr>
              <a:t>,</a:t>
            </a:r>
            <a:r>
              <a:rPr lang="pt-BR" altLang="zh-CN" sz="2400" b="1" i="1" dirty="0">
                <a:latin typeface="宋体" panose="02010600030101010101" pitchFamily="2" charset="-122"/>
              </a:rPr>
              <a:t>x</a:t>
            </a:r>
            <a:r>
              <a:rPr lang="pt-BR" altLang="zh-CN" sz="2400" b="1" i="1" baseline="-25000" dirty="0">
                <a:latin typeface="宋体" panose="02010600030101010101" pitchFamily="2" charset="-122"/>
              </a:rPr>
              <a:t>k</a:t>
            </a:r>
            <a:r>
              <a:rPr lang="pt-BR" altLang="zh-CN" sz="2400" b="1" dirty="0">
                <a:latin typeface="宋体" panose="02010600030101010101" pitchFamily="2" charset="-122"/>
              </a:rPr>
              <a:t>)</a:t>
            </a:r>
            <a:r>
              <a:rPr lang="zh-CN" altLang="pt-BR" sz="2400" b="1" dirty="0">
                <a:latin typeface="宋体" panose="02010600030101010101" pitchFamily="2" charset="-122"/>
              </a:rPr>
              <a:t>。</a:t>
            </a:r>
            <a:endParaRPr lang="zh-CN" altLang="en-US" sz="2400" b="1" dirty="0">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395923" y="4879658"/>
            <a:ext cx="8351837" cy="1753235"/>
          </a:xfrm>
          <a:prstGeom prst="rect">
            <a:avLst/>
          </a:prstGeom>
          <a:noFill/>
          <a:ln w="38100" algn="ctr">
            <a:noFill/>
            <a:miter lim="800000"/>
          </a:ln>
          <a:effectLst/>
        </p:spPr>
        <p:txBody>
          <a:bodyPr>
            <a:spAutoFit/>
          </a:bodyPr>
          <a:lstStyle/>
          <a:p>
            <a:pPr>
              <a:lnSpc>
                <a:spcPct val="150000"/>
              </a:lnSpc>
              <a:spcBef>
                <a:spcPct val="50000"/>
              </a:spcBef>
            </a:pPr>
            <a:r>
              <a:rPr lang="zh-CN" altLang="pt-BR" sz="2400" b="1" i="1" dirty="0">
                <a:latin typeface="宋体" panose="02010600030101010101" pitchFamily="2" charset="-122"/>
                <a:cs typeface="Times New Roman" panose="02020603050405020304" pitchFamily="18" charset="0"/>
              </a:rPr>
              <a:t>　　</a:t>
            </a:r>
            <a:r>
              <a:rPr lang="pt-BR" altLang="zh-CN" sz="2400" b="1" i="1" dirty="0">
                <a:latin typeface="宋体" panose="02010600030101010101" pitchFamily="2" charset="-122"/>
                <a:cs typeface="Times New Roman" panose="02020603050405020304" pitchFamily="18" charset="0"/>
              </a:rPr>
              <a:t>v</a:t>
            </a:r>
            <a:r>
              <a:rPr lang="pt-BR" altLang="zh-CN" sz="2400" b="1" baseline="-25000" dirty="0">
                <a:latin typeface="宋体" panose="02010600030101010101" pitchFamily="2" charset="-122"/>
                <a:cs typeface="Times New Roman" panose="02020603050405020304" pitchFamily="18" charset="0"/>
              </a:rPr>
              <a:t>1</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A</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AB</a:t>
            </a:r>
            <a:r>
              <a:rPr lang="pt-BR" altLang="zh-CN" sz="2400" b="1" baseline="-25000" dirty="0">
                <a:latin typeface="宋体" panose="02010600030101010101" pitchFamily="2" charset="-122"/>
                <a:cs typeface="Times New Roman" panose="02020603050405020304" pitchFamily="18" charset="0"/>
              </a:rPr>
              <a:t>2</a:t>
            </a:r>
            <a:r>
              <a:rPr lang="pt-BR" altLang="zh-CN" sz="2400" b="1" dirty="0">
                <a:latin typeface="宋体" panose="02010600030101010101" pitchFamily="2" charset="-122"/>
                <a:cs typeface="Times New Roman" panose="02020603050405020304" pitchFamily="18" charset="0"/>
              </a:rPr>
              <a:t>)</a:t>
            </a:r>
            <a:r>
              <a:rPr lang="zh-CN" altLang="pt-BR" sz="2400" b="1" dirty="0">
                <a:latin typeface="宋体" panose="02010600030101010101" pitchFamily="2" charset="-122"/>
                <a:cs typeface="Times New Roman" panose="02020603050405020304" pitchFamily="18" charset="0"/>
              </a:rPr>
              <a:t>描述了第一阶段在位置状态</a:t>
            </a:r>
            <a:r>
              <a:rPr lang="pt-BR" altLang="zh-CN" sz="2400" b="1" i="1" dirty="0">
                <a:latin typeface="宋体" panose="02010600030101010101" pitchFamily="2" charset="-122"/>
                <a:cs typeface="Times New Roman" panose="02020603050405020304" pitchFamily="18" charset="0"/>
              </a:rPr>
              <a:t>A</a:t>
            </a:r>
            <a:r>
              <a:rPr lang="zh-CN" altLang="pt-BR" sz="2400" b="1" dirty="0">
                <a:latin typeface="宋体" panose="02010600030101010101" pitchFamily="2" charset="-122"/>
                <a:cs typeface="Times New Roman" panose="02020603050405020304" pitchFamily="18" charset="0"/>
              </a:rPr>
              <a:t>的情况下选择</a:t>
            </a:r>
            <a:r>
              <a:rPr lang="pt-BR" altLang="zh-CN" sz="2400" b="1" i="1" dirty="0">
                <a:latin typeface="宋体" panose="02010600030101010101" pitchFamily="2" charset="-122"/>
                <a:cs typeface="Times New Roman" panose="02020603050405020304" pitchFamily="18" charset="0"/>
              </a:rPr>
              <a:t>AB</a:t>
            </a:r>
            <a:r>
              <a:rPr lang="pt-BR" altLang="zh-CN" sz="2400" b="1" baseline="-25000" dirty="0">
                <a:latin typeface="宋体" panose="02010600030101010101" pitchFamily="2" charset="-122"/>
                <a:cs typeface="Times New Roman" panose="02020603050405020304" pitchFamily="18" charset="0"/>
              </a:rPr>
              <a:t>2</a:t>
            </a:r>
            <a:r>
              <a:rPr lang="zh-CN" altLang="pt-BR" sz="2400" b="1" dirty="0">
                <a:latin typeface="宋体" panose="02010600030101010101" pitchFamily="2" charset="-122"/>
                <a:cs typeface="Times New Roman" panose="02020603050405020304" pitchFamily="18" charset="0"/>
              </a:rPr>
              <a:t>路线时，此项决策的优劣，具体来讲</a:t>
            </a:r>
            <a:r>
              <a:rPr lang="pt-BR" altLang="zh-CN" sz="2400" b="1" i="1" dirty="0">
                <a:latin typeface="宋体" panose="02010600030101010101" pitchFamily="2" charset="-122"/>
                <a:cs typeface="Times New Roman" panose="02020603050405020304" pitchFamily="18" charset="0"/>
              </a:rPr>
              <a:t>v</a:t>
            </a:r>
            <a:r>
              <a:rPr lang="pt-BR" altLang="zh-CN" sz="2400" b="1" baseline="-25000" dirty="0">
                <a:latin typeface="宋体" panose="02010600030101010101" pitchFamily="2" charset="-122"/>
                <a:cs typeface="Times New Roman" panose="02020603050405020304" pitchFamily="18" charset="0"/>
              </a:rPr>
              <a:t>1</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A</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AB</a:t>
            </a:r>
            <a:r>
              <a:rPr lang="pt-BR" altLang="zh-CN" sz="2400" b="1" baseline="-25000" dirty="0">
                <a:latin typeface="宋体" panose="02010600030101010101" pitchFamily="2" charset="-122"/>
                <a:cs typeface="Times New Roman" panose="02020603050405020304" pitchFamily="18" charset="0"/>
              </a:rPr>
              <a:t>2</a:t>
            </a:r>
            <a:r>
              <a:rPr lang="pt-BR" altLang="zh-CN" sz="2400" b="1" dirty="0">
                <a:latin typeface="宋体" panose="02010600030101010101" pitchFamily="2" charset="-122"/>
                <a:cs typeface="Times New Roman" panose="02020603050405020304" pitchFamily="18" charset="0"/>
              </a:rPr>
              <a:t>)=4</a:t>
            </a:r>
            <a:r>
              <a:rPr lang="zh-CN" altLang="pt-BR" sz="2400" b="1" dirty="0">
                <a:latin typeface="宋体" panose="02010600030101010101" pitchFamily="2" charset="-122"/>
                <a:cs typeface="Times New Roman" panose="02020603050405020304" pitchFamily="18" charset="0"/>
              </a:rPr>
              <a:t>表示</a:t>
            </a:r>
            <a:r>
              <a:rPr lang="pt-BR" altLang="zh-CN" sz="2400" b="1" i="1" dirty="0">
                <a:latin typeface="宋体" panose="02010600030101010101" pitchFamily="2" charset="-122"/>
                <a:cs typeface="Times New Roman" panose="02020603050405020304" pitchFamily="18" charset="0"/>
              </a:rPr>
              <a:t>AB</a:t>
            </a:r>
            <a:r>
              <a:rPr lang="pt-BR" altLang="zh-CN" sz="2400" b="1" baseline="-25000" dirty="0">
                <a:latin typeface="宋体" panose="02010600030101010101" pitchFamily="2" charset="-122"/>
                <a:cs typeface="Times New Roman" panose="02020603050405020304" pitchFamily="18" charset="0"/>
              </a:rPr>
              <a:t>2</a:t>
            </a:r>
            <a:r>
              <a:rPr lang="zh-CN" altLang="pt-BR" sz="2400" b="1" dirty="0">
                <a:latin typeface="宋体" panose="02010600030101010101" pitchFamily="2" charset="-122"/>
                <a:cs typeface="Times New Roman" panose="02020603050405020304" pitchFamily="18" charset="0"/>
              </a:rPr>
              <a:t>路线的距离为</a:t>
            </a:r>
            <a:r>
              <a:rPr lang="pt-BR" altLang="zh-CN" sz="2400" b="1" dirty="0">
                <a:latin typeface="宋体" panose="02010600030101010101" pitchFamily="2" charset="-122"/>
                <a:cs typeface="Times New Roman" panose="02020603050405020304" pitchFamily="18" charset="0"/>
              </a:rPr>
              <a:t>4</a:t>
            </a:r>
            <a:r>
              <a:rPr lang="zh-CN" altLang="pt-BR"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graphicFrame>
        <p:nvGraphicFramePr>
          <p:cNvPr id="200708" name="Object 4"/>
          <p:cNvGraphicFramePr>
            <a:graphicFrameLocks noChangeAspect="1"/>
          </p:cNvGraphicFramePr>
          <p:nvPr/>
        </p:nvGraphicFramePr>
        <p:xfrm>
          <a:off x="311785" y="1240155"/>
          <a:ext cx="8498840" cy="3722370"/>
        </p:xfrm>
        <a:graphic>
          <a:graphicData uri="http://schemas.openxmlformats.org/presentationml/2006/ole">
            <mc:AlternateContent xmlns:mc="http://schemas.openxmlformats.org/markup-compatibility/2006">
              <mc:Choice xmlns:v="urn:schemas-microsoft-com:vml" Requires="v">
                <p:oleObj spid="_x0000_s7169" name="图片" r:id="rId1" imgW="3124200" imgH="1591310" progId="Word.Picture.8">
                  <p:embed/>
                </p:oleObj>
              </mc:Choice>
              <mc:Fallback>
                <p:oleObj name="图片" r:id="rId1" imgW="3124200" imgH="1591310" progId="Word.Picture.8">
                  <p:embed/>
                  <p:pic>
                    <p:nvPicPr>
                      <p:cNvPr id="0" name="图片 7168"/>
                      <p:cNvPicPr>
                        <a:picLocks noChangeAspect="1"/>
                      </p:cNvPicPr>
                      <p:nvPr/>
                    </p:nvPicPr>
                    <p:blipFill>
                      <a:blip r:embed="rId2"/>
                      <a:stretch>
                        <a:fillRect/>
                      </a:stretch>
                    </p:blipFill>
                    <p:spPr>
                      <a:xfrm>
                        <a:off x="311785" y="1240155"/>
                        <a:ext cx="8498840" cy="3722370"/>
                      </a:xfrm>
                      <a:prstGeom prst="rect">
                        <a:avLst/>
                      </a:prstGeom>
                      <a:noFill/>
                      <a:ln w="9525">
                        <a:noFill/>
                      </a:ln>
                    </p:spPr>
                  </p:pic>
                </p:oleObj>
              </mc:Fallback>
            </mc:AlternateContent>
          </a:graphicData>
        </a:graphic>
      </p:graphicFrame>
      <p:sp>
        <p:nvSpPr>
          <p:cNvPr id="201730" name="Text Box 2"/>
          <p:cNvSpPr txBox="1">
            <a:spLocks noChangeArrowheads="1"/>
          </p:cNvSpPr>
          <p:nvPr/>
        </p:nvSpPr>
        <p:spPr bwMode="auto">
          <a:xfrm>
            <a:off x="791210" y="203200"/>
            <a:ext cx="789305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p>
            <a:pPr lvl="0" algn="ctr">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6.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函数和最优</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395923" y="1455420"/>
            <a:ext cx="8351837" cy="3415030"/>
          </a:xfrm>
          <a:prstGeom prst="rect">
            <a:avLst/>
          </a:prstGeom>
          <a:noFill/>
          <a:ln w="38100" algn="ctr">
            <a:noFill/>
            <a:miter lim="800000"/>
          </a:ln>
          <a:effectLst/>
        </p:spPr>
        <p:txBody>
          <a:bodyPr>
            <a:spAutoFit/>
          </a:bodyPr>
          <a:lstStyle/>
          <a:p>
            <a:pPr>
              <a:lnSpc>
                <a:spcPct val="150000"/>
              </a:lnSpc>
            </a:pPr>
            <a:r>
              <a:rPr lang="zh-CN" altLang="pt-BR" sz="2400" b="1" dirty="0">
                <a:latin typeface="宋体" panose="02010600030101010101" pitchFamily="2" charset="-122"/>
                <a:cs typeface="Times New Roman" panose="02020603050405020304" pitchFamily="18" charset="0"/>
              </a:rPr>
              <a:t>　　从</a:t>
            </a:r>
            <a:r>
              <a:rPr lang="pt-BR" altLang="zh-CN" sz="2400" b="1" i="1"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阶段状态</a:t>
            </a:r>
            <a:r>
              <a:rPr lang="pt-BR" altLang="zh-CN" sz="2400" b="1" i="1" dirty="0">
                <a:latin typeface="宋体" panose="02010600030101010101" pitchFamily="2" charset="-122"/>
                <a:cs typeface="Times New Roman" panose="02020603050405020304" pitchFamily="18" charset="0"/>
              </a:rPr>
              <a:t>s</a:t>
            </a:r>
            <a:r>
              <a:rPr lang="pt-BR" altLang="zh-CN" sz="2400" b="1" i="1" baseline="-25000"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出发，选择决策</a:t>
            </a:r>
            <a:r>
              <a:rPr lang="pt-BR" altLang="zh-CN" sz="2400" b="1" i="1" dirty="0">
                <a:latin typeface="宋体" panose="02010600030101010101" pitchFamily="2" charset="-122"/>
                <a:cs typeface="Times New Roman" panose="02020603050405020304" pitchFamily="18" charset="0"/>
              </a:rPr>
              <a:t>x</a:t>
            </a:r>
            <a:r>
              <a:rPr lang="pt-BR" altLang="zh-CN" sz="2400" b="1" i="1" baseline="-25000"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x</a:t>
            </a:r>
            <a:r>
              <a:rPr lang="pt-BR" altLang="zh-CN" sz="2400" b="1" i="1" baseline="-25000" dirty="0">
                <a:latin typeface="宋体" panose="02010600030101010101" pitchFamily="2" charset="-122"/>
                <a:cs typeface="Times New Roman" panose="02020603050405020304" pitchFamily="18" charset="0"/>
              </a:rPr>
              <a:t>k</a:t>
            </a:r>
            <a:r>
              <a:rPr lang="pt-BR" altLang="zh-CN" sz="2400" b="1" baseline="-25000" dirty="0">
                <a:latin typeface="宋体" panose="02010600030101010101" pitchFamily="2" charset="-122"/>
                <a:cs typeface="Times New Roman" panose="02020603050405020304" pitchFamily="18" charset="0"/>
              </a:rPr>
              <a:t>+1</a:t>
            </a:r>
            <a:r>
              <a:rPr lang="zh-CN" altLang="pt-BR" sz="2400" b="1" dirty="0">
                <a:latin typeface="宋体" panose="02010600030101010101" pitchFamily="2" charset="-122"/>
                <a:cs typeface="Times New Roman" panose="02020603050405020304" pitchFamily="18" charset="0"/>
              </a:rPr>
              <a:t>、</a:t>
            </a:r>
            <a:r>
              <a:rPr lang="pt-BR" altLang="zh-CN" sz="2400" b="1" dirty="0">
                <a:latin typeface="宋体" panose="02010600030101010101" pitchFamily="2" charset="-122"/>
                <a:cs typeface="Times New Roman" panose="02020603050405020304" pitchFamily="18" charset="0"/>
              </a:rPr>
              <a:t>…</a:t>
            </a:r>
            <a:r>
              <a:rPr lang="zh-CN" altLang="pt-BR"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x</a:t>
            </a:r>
            <a:r>
              <a:rPr lang="pt-BR" altLang="zh-CN" sz="2400" b="1" i="1" baseline="-25000" dirty="0">
                <a:latin typeface="宋体" panose="02010600030101010101" pitchFamily="2" charset="-122"/>
                <a:cs typeface="Times New Roman" panose="02020603050405020304" pitchFamily="18" charset="0"/>
              </a:rPr>
              <a:t>n</a:t>
            </a:r>
            <a:r>
              <a:rPr lang="zh-CN" altLang="pt-BR" sz="2400" b="1" dirty="0">
                <a:latin typeface="宋体" panose="02010600030101010101" pitchFamily="2" charset="-122"/>
                <a:cs typeface="Times New Roman" panose="02020603050405020304" pitchFamily="18" charset="0"/>
              </a:rPr>
              <a:t>所产生的过程目标，称为</a:t>
            </a:r>
            <a:r>
              <a:rPr lang="pt-BR" altLang="zh-CN" sz="2400" b="1" i="1" dirty="0">
                <a:solidFill>
                  <a:srgbClr val="CC0099"/>
                </a:solidFill>
                <a:latin typeface="宋体" panose="02010600030101010101" pitchFamily="2" charset="-122"/>
                <a:cs typeface="Times New Roman" panose="02020603050405020304" pitchFamily="18" charset="0"/>
              </a:rPr>
              <a:t>k</a:t>
            </a:r>
            <a:r>
              <a:rPr lang="zh-CN" altLang="pt-BR" sz="2400" b="1" dirty="0">
                <a:solidFill>
                  <a:srgbClr val="CC0099"/>
                </a:solidFill>
                <a:latin typeface="宋体" panose="02010600030101010101" pitchFamily="2" charset="-122"/>
                <a:cs typeface="Times New Roman" panose="02020603050405020304" pitchFamily="18" charset="0"/>
              </a:rPr>
              <a:t>子过程目标函数</a:t>
            </a:r>
            <a:r>
              <a:rPr lang="zh-CN" altLang="pt-BR" sz="2400" b="1" dirty="0">
                <a:latin typeface="宋体" panose="02010600030101010101" pitchFamily="2" charset="-122"/>
                <a:cs typeface="Times New Roman" panose="02020603050405020304" pitchFamily="18" charset="0"/>
              </a:rPr>
              <a:t>，记为</a:t>
            </a:r>
            <a:r>
              <a:rPr lang="pt-BR" altLang="zh-CN" sz="2400" b="1" i="1" dirty="0">
                <a:latin typeface="宋体" panose="02010600030101010101" pitchFamily="2" charset="-122"/>
                <a:cs typeface="Times New Roman" panose="02020603050405020304" pitchFamily="18" charset="0"/>
              </a:rPr>
              <a:t>V</a:t>
            </a:r>
            <a:r>
              <a:rPr lang="pt-BR" altLang="zh-CN" sz="2400" b="1" i="1" baseline="-25000"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s</a:t>
            </a:r>
            <a:r>
              <a:rPr lang="pt-BR" altLang="zh-CN" sz="2400" b="1" i="1" baseline="-25000"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x</a:t>
            </a:r>
            <a:r>
              <a:rPr lang="pt-BR" altLang="zh-CN" sz="2400" b="1" i="1" baseline="-25000"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x</a:t>
            </a:r>
            <a:r>
              <a:rPr lang="pt-BR" altLang="zh-CN" sz="2400" b="1" i="1" baseline="-25000" dirty="0">
                <a:latin typeface="宋体" panose="02010600030101010101" pitchFamily="2" charset="-122"/>
                <a:cs typeface="Times New Roman" panose="02020603050405020304" pitchFamily="18" charset="0"/>
              </a:rPr>
              <a:t>k</a:t>
            </a:r>
            <a:r>
              <a:rPr lang="pt-BR" altLang="zh-CN" sz="2400" b="1" baseline="-25000" dirty="0">
                <a:latin typeface="宋体" panose="02010600030101010101" pitchFamily="2" charset="-122"/>
                <a:cs typeface="Times New Roman" panose="02020603050405020304" pitchFamily="18" charset="0"/>
              </a:rPr>
              <a:t>+1</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x</a:t>
            </a:r>
            <a:r>
              <a:rPr lang="pt-BR" altLang="zh-CN" sz="2400" b="1" i="1" baseline="-25000" dirty="0">
                <a:latin typeface="宋体" panose="02010600030101010101" pitchFamily="2" charset="-122"/>
                <a:cs typeface="Times New Roman" panose="02020603050405020304" pitchFamily="18" charset="0"/>
              </a:rPr>
              <a:t>n</a:t>
            </a:r>
            <a:r>
              <a:rPr lang="pt-BR" altLang="zh-CN" sz="2400" b="1" dirty="0">
                <a:latin typeface="宋体" panose="02010600030101010101" pitchFamily="2" charset="-122"/>
                <a:cs typeface="Times New Roman" panose="02020603050405020304" pitchFamily="18" charset="0"/>
              </a:rPr>
              <a:t>)</a:t>
            </a:r>
            <a:r>
              <a:rPr lang="zh-CN" altLang="pt-BR" sz="2400" b="1" dirty="0">
                <a:latin typeface="宋体" panose="02010600030101010101" pitchFamily="2" charset="-122"/>
                <a:cs typeface="Times New Roman" panose="02020603050405020304" pitchFamily="18" charset="0"/>
              </a:rPr>
              <a:t>或</a:t>
            </a:r>
            <a:r>
              <a:rPr lang="pt-BR" altLang="zh-CN" sz="2400" b="1" i="1" dirty="0">
                <a:latin typeface="宋体" panose="02010600030101010101" pitchFamily="2" charset="-122"/>
                <a:cs typeface="Times New Roman" panose="02020603050405020304" pitchFamily="18" charset="0"/>
              </a:rPr>
              <a:t>V</a:t>
            </a:r>
            <a:r>
              <a:rPr lang="pt-BR" altLang="zh-CN" sz="2400" b="1" i="1" baseline="-25000"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，这里</a:t>
            </a:r>
            <a:r>
              <a:rPr lang="pt-BR" altLang="zh-CN" sz="2400" b="1" i="1" dirty="0">
                <a:latin typeface="宋体" panose="02010600030101010101" pitchFamily="2" charset="-122"/>
                <a:cs typeface="Times New Roman" panose="02020603050405020304" pitchFamily="18" charset="0"/>
              </a:rPr>
              <a:t>n</a:t>
            </a:r>
            <a:r>
              <a:rPr lang="zh-CN" altLang="pt-BR" sz="2400" b="1" dirty="0">
                <a:latin typeface="宋体" panose="02010600030101010101" pitchFamily="2" charset="-122"/>
                <a:cs typeface="Times New Roman" panose="02020603050405020304" pitchFamily="18" charset="0"/>
              </a:rPr>
              <a:t>为阶段数。</a:t>
            </a:r>
            <a:endParaRPr lang="zh-CN" altLang="pt-BR" sz="2400" b="1" dirty="0">
              <a:latin typeface="宋体" panose="02010600030101010101" pitchFamily="2" charset="-122"/>
              <a:cs typeface="Times New Roman" panose="02020603050405020304" pitchFamily="18" charset="0"/>
            </a:endParaRPr>
          </a:p>
          <a:p>
            <a:pPr>
              <a:lnSpc>
                <a:spcPct val="150000"/>
              </a:lnSpc>
            </a:pPr>
            <a:r>
              <a:rPr lang="zh-CN" altLang="pt-BR" sz="2400" b="1" dirty="0">
                <a:latin typeface="宋体" panose="02010600030101010101" pitchFamily="2" charset="-122"/>
                <a:cs typeface="Times New Roman" panose="02020603050405020304" pitchFamily="18" charset="0"/>
              </a:rPr>
              <a:t>　　从</a:t>
            </a:r>
            <a:r>
              <a:rPr lang="pt-BR" altLang="zh-CN" sz="2400" b="1" i="1"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阶段状态</a:t>
            </a:r>
            <a:r>
              <a:rPr lang="pt-BR" altLang="zh-CN" sz="2400" b="1" i="1" dirty="0">
                <a:latin typeface="宋体" panose="02010600030101010101" pitchFamily="2" charset="-122"/>
                <a:cs typeface="Times New Roman" panose="02020603050405020304" pitchFamily="18" charset="0"/>
              </a:rPr>
              <a:t>s</a:t>
            </a:r>
            <a:r>
              <a:rPr lang="pt-BR" altLang="zh-CN" sz="2400" b="1" i="1" baseline="-25000"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出发，对所有的子策略，最优过程对应的目标函数称为</a:t>
            </a:r>
            <a:r>
              <a:rPr lang="zh-CN" altLang="pt-BR" sz="2400" b="1" dirty="0">
                <a:solidFill>
                  <a:srgbClr val="CC0099"/>
                </a:solidFill>
                <a:latin typeface="宋体" panose="02010600030101010101" pitchFamily="2" charset="-122"/>
                <a:cs typeface="Times New Roman" panose="02020603050405020304" pitchFamily="18" charset="0"/>
              </a:rPr>
              <a:t>最优目标函数</a:t>
            </a:r>
            <a:r>
              <a:rPr lang="zh-CN" altLang="pt-BR" sz="2400" b="1" dirty="0">
                <a:latin typeface="宋体" panose="02010600030101010101" pitchFamily="2" charset="-122"/>
                <a:cs typeface="Times New Roman" panose="02020603050405020304" pitchFamily="18" charset="0"/>
              </a:rPr>
              <a:t>（或最优函数），记为</a:t>
            </a:r>
            <a:r>
              <a:rPr lang="pt-BR" altLang="zh-CN" sz="2400" b="1" i="1" dirty="0">
                <a:latin typeface="宋体" panose="02010600030101010101" pitchFamily="2" charset="-122"/>
                <a:cs typeface="Times New Roman" panose="02020603050405020304" pitchFamily="18" charset="0"/>
              </a:rPr>
              <a:t>f</a:t>
            </a:r>
            <a:r>
              <a:rPr lang="pt-BR" altLang="zh-CN" sz="2400" b="1" i="1" baseline="-25000"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s</a:t>
            </a:r>
            <a:r>
              <a:rPr lang="pt-BR" altLang="zh-CN" sz="2400" b="1" i="1" baseline="-25000"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a:t>
            </a:r>
            <a:r>
              <a:rPr lang="zh-CN" altLang="pt-BR" sz="2400" b="1" dirty="0">
                <a:latin typeface="宋体" panose="02010600030101010101" pitchFamily="2" charset="-122"/>
                <a:cs typeface="Times New Roman" panose="02020603050405020304" pitchFamily="18" charset="0"/>
              </a:rPr>
              <a:t>，通常取</a:t>
            </a:r>
            <a:r>
              <a:rPr lang="pt-BR" altLang="zh-CN" sz="2400" b="1" i="1" dirty="0">
                <a:latin typeface="宋体" panose="02010600030101010101" pitchFamily="2" charset="-122"/>
                <a:cs typeface="Times New Roman" panose="02020603050405020304" pitchFamily="18" charset="0"/>
              </a:rPr>
              <a:t>V</a:t>
            </a:r>
            <a:r>
              <a:rPr lang="pt-BR" altLang="zh-CN" sz="2400" b="1" i="1" baseline="-25000"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的最大值或最小值。</a:t>
            </a:r>
            <a:endParaRPr lang="zh-CN" altLang="en-US" sz="2400" b="1" dirty="0">
              <a:latin typeface="宋体" panose="02010600030101010101" pitchFamily="2" charset="-122"/>
              <a:cs typeface="Times New Roman" panose="02020603050405020304" pitchFamily="18" charset="0"/>
            </a:endParaRPr>
          </a:p>
        </p:txBody>
      </p:sp>
      <p:sp>
        <p:nvSpPr>
          <p:cNvPr id="201730" name="Text Box 2"/>
          <p:cNvSpPr txBox="1">
            <a:spLocks noChangeArrowheads="1"/>
          </p:cNvSpPr>
          <p:nvPr/>
        </p:nvSpPr>
        <p:spPr bwMode="auto">
          <a:xfrm>
            <a:off x="791210" y="203200"/>
            <a:ext cx="789305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p>
            <a:pPr lvl="0" algn="ctr">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6.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函数和最优</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95101" y="1104677"/>
            <a:ext cx="8305800" cy="536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pPr>
            <a:r>
              <a:rPr kumimoji="1" lang="zh-CN" altLang="en-US" sz="2400" b="1" dirty="0">
                <a:solidFill>
                  <a:srgbClr val="3907F1"/>
                </a:solidFill>
                <a:latin typeface="宋体" panose="02010600030101010101" pitchFamily="2" charset="-122"/>
              </a:rPr>
              <a:t>问题定义</a:t>
            </a:r>
            <a:r>
              <a:rPr kumimoji="1" lang="zh-CN" altLang="en-US" sz="2400" b="1" dirty="0">
                <a:latin typeface="宋体" panose="02010600030101010101" pitchFamily="2" charset="-122"/>
              </a:rPr>
              <a:t>：</a:t>
            </a:r>
            <a:endParaRPr kumimoji="1" lang="en-US" altLang="zh-CN" sz="2400" b="1" dirty="0">
              <a:latin typeface="宋体" panose="02010600030101010101" pitchFamily="2" charset="-122"/>
            </a:endParaRPr>
          </a:p>
          <a:p>
            <a:pPr algn="just" eaLnBrk="1" hangingPunct="1">
              <a:lnSpc>
                <a:spcPct val="90000"/>
              </a:lnSpc>
              <a:spcBef>
                <a:spcPct val="50000"/>
              </a:spcBef>
            </a:pPr>
            <a:r>
              <a:rPr kumimoji="1" lang="zh-CN" altLang="en-US" sz="2400" b="1" dirty="0" smtClean="0">
                <a:latin typeface="宋体" panose="02010600030101010101" pitchFamily="2" charset="-122"/>
              </a:rPr>
              <a:t>在实际应用中，经常有这样一类问题：</a:t>
            </a:r>
            <a:endParaRPr kumimoji="1" lang="zh-CN" altLang="en-US" sz="2400" b="1" dirty="0" smtClean="0">
              <a:latin typeface="宋体" panose="02010600030101010101" pitchFamily="2" charset="-122"/>
            </a:endParaRPr>
          </a:p>
          <a:p>
            <a:pPr marL="342900" indent="-342900" algn="just" eaLnBrk="1" hangingPunct="1">
              <a:lnSpc>
                <a:spcPct val="90000"/>
              </a:lnSpc>
              <a:spcBef>
                <a:spcPct val="50000"/>
              </a:spcBef>
              <a:buFont typeface="Arial" panose="020B0604020202020204" pitchFamily="34" charset="0"/>
              <a:buChar char="•"/>
            </a:pPr>
            <a:r>
              <a:rPr kumimoji="1" lang="zh-CN" altLang="en-US" sz="2400" b="1" dirty="0" smtClean="0">
                <a:latin typeface="宋体" panose="02010600030101010101" pitchFamily="2" charset="-122"/>
              </a:rPr>
              <a:t>该问题有</a:t>
            </a:r>
            <a:r>
              <a:rPr kumimoji="1" lang="en-US" altLang="zh-CN" sz="2400" b="1" i="1" dirty="0">
                <a:latin typeface="宋体" panose="02010600030101010101" pitchFamily="2" charset="-122"/>
              </a:rPr>
              <a:t>n</a:t>
            </a:r>
            <a:r>
              <a:rPr kumimoji="1" lang="zh-CN" altLang="en-US" sz="2400" b="1" dirty="0">
                <a:latin typeface="宋体" panose="02010600030101010101" pitchFamily="2" charset="-122"/>
              </a:rPr>
              <a:t>个输入</a:t>
            </a:r>
            <a:endParaRPr kumimoji="1" lang="zh-CN" altLang="en-US" sz="2400" b="1" dirty="0">
              <a:latin typeface="宋体" panose="02010600030101010101" pitchFamily="2" charset="-122"/>
            </a:endParaRPr>
          </a:p>
          <a:p>
            <a:pPr marL="342900" indent="-342900" algn="just" eaLnBrk="1" hangingPunct="1">
              <a:lnSpc>
                <a:spcPct val="90000"/>
              </a:lnSpc>
              <a:spcBef>
                <a:spcPct val="50000"/>
              </a:spcBef>
              <a:buFont typeface="Arial" panose="020B0604020202020204" pitchFamily="34" charset="0"/>
              <a:buChar char="•"/>
            </a:pPr>
            <a:r>
              <a:rPr kumimoji="1" lang="zh-CN" altLang="en-US" sz="2400" b="1" dirty="0" smtClean="0">
                <a:latin typeface="宋体" panose="02010600030101010101" pitchFamily="2" charset="-122"/>
              </a:rPr>
              <a:t>问题的</a:t>
            </a:r>
            <a:r>
              <a:rPr kumimoji="1" lang="zh-CN" altLang="en-US" sz="2400" b="1" dirty="0">
                <a:latin typeface="宋体" panose="02010600030101010101" pitchFamily="2" charset="-122"/>
              </a:rPr>
              <a:t>解由这</a:t>
            </a:r>
            <a:r>
              <a:rPr kumimoji="1" lang="en-US" altLang="zh-CN" sz="2400" b="1" i="1" dirty="0">
                <a:latin typeface="宋体" panose="02010600030101010101" pitchFamily="2" charset="-122"/>
              </a:rPr>
              <a:t>n</a:t>
            </a:r>
            <a:r>
              <a:rPr kumimoji="1" lang="zh-CN" altLang="en-US" sz="2400" b="1" dirty="0">
                <a:latin typeface="宋体" panose="02010600030101010101" pitchFamily="2" charset="-122"/>
              </a:rPr>
              <a:t>个输入的一个</a:t>
            </a:r>
            <a:r>
              <a:rPr kumimoji="1" lang="zh-CN" altLang="en-US" sz="2400" b="1" dirty="0">
                <a:solidFill>
                  <a:srgbClr val="CC0099"/>
                </a:solidFill>
                <a:latin typeface="宋体" panose="02010600030101010101" pitchFamily="2" charset="-122"/>
              </a:rPr>
              <a:t>子集</a:t>
            </a:r>
            <a:r>
              <a:rPr kumimoji="1" lang="zh-CN" altLang="en-US" sz="2400" b="1" dirty="0">
                <a:latin typeface="宋体" panose="02010600030101010101" pitchFamily="2" charset="-122"/>
              </a:rPr>
              <a:t>组成</a:t>
            </a:r>
            <a:endParaRPr kumimoji="1" lang="zh-CN" altLang="en-US" sz="2400" b="1" dirty="0">
              <a:latin typeface="宋体" panose="02010600030101010101" pitchFamily="2" charset="-122"/>
            </a:endParaRPr>
          </a:p>
          <a:p>
            <a:pPr marL="342900" indent="-342900" algn="just" eaLnBrk="1" hangingPunct="1">
              <a:lnSpc>
                <a:spcPct val="90000"/>
              </a:lnSpc>
              <a:spcBef>
                <a:spcPct val="50000"/>
              </a:spcBef>
              <a:buFont typeface="Arial" panose="020B0604020202020204" pitchFamily="34" charset="0"/>
              <a:buChar char="•"/>
            </a:pPr>
            <a:r>
              <a:rPr kumimoji="1" lang="zh-CN" altLang="en-US" sz="2400" b="1" dirty="0">
                <a:latin typeface="宋体" panose="02010600030101010101" pitchFamily="2" charset="-122"/>
              </a:rPr>
              <a:t>这个子集必须满足某些事先给定的条件，这些条件称为</a:t>
            </a:r>
            <a:r>
              <a:rPr kumimoji="1" lang="zh-CN" altLang="en-US" sz="2400" b="1" dirty="0">
                <a:solidFill>
                  <a:srgbClr val="CC0099"/>
                </a:solidFill>
                <a:latin typeface="宋体" panose="02010600030101010101" pitchFamily="2" charset="-122"/>
              </a:rPr>
              <a:t>约束条件</a:t>
            </a:r>
            <a:endParaRPr kumimoji="1" lang="zh-CN" altLang="en-US" sz="2400" b="1" dirty="0">
              <a:solidFill>
                <a:srgbClr val="CC0099"/>
              </a:solidFill>
              <a:latin typeface="宋体" panose="02010600030101010101" pitchFamily="2" charset="-122"/>
            </a:endParaRPr>
          </a:p>
          <a:p>
            <a:pPr marL="342900" indent="-342900" algn="just" eaLnBrk="1" hangingPunct="1">
              <a:lnSpc>
                <a:spcPct val="90000"/>
              </a:lnSpc>
              <a:spcBef>
                <a:spcPct val="50000"/>
              </a:spcBef>
              <a:buFont typeface="Arial" panose="020B0604020202020204" pitchFamily="34" charset="0"/>
              <a:buChar char="•"/>
            </a:pPr>
            <a:r>
              <a:rPr kumimoji="1" lang="zh-CN" altLang="en-US" sz="2400" b="1" dirty="0">
                <a:latin typeface="宋体" panose="02010600030101010101" pitchFamily="2" charset="-122"/>
              </a:rPr>
              <a:t>满足约束条件的解称为问题的</a:t>
            </a:r>
            <a:r>
              <a:rPr kumimoji="1" lang="zh-CN" altLang="en-US" sz="2400" b="1" dirty="0">
                <a:solidFill>
                  <a:srgbClr val="CC0099"/>
                </a:solidFill>
                <a:latin typeface="宋体" panose="02010600030101010101" pitchFamily="2" charset="-122"/>
              </a:rPr>
              <a:t>可行解</a:t>
            </a:r>
            <a:endParaRPr kumimoji="1" lang="zh-CN" altLang="en-US" sz="2400" b="1" dirty="0">
              <a:solidFill>
                <a:srgbClr val="CC0099"/>
              </a:solidFill>
              <a:latin typeface="宋体" panose="02010600030101010101" pitchFamily="2" charset="-122"/>
            </a:endParaRPr>
          </a:p>
          <a:p>
            <a:pPr marL="342900" indent="-342900" algn="just" eaLnBrk="1" hangingPunct="1">
              <a:lnSpc>
                <a:spcPct val="90000"/>
              </a:lnSpc>
              <a:spcBef>
                <a:spcPct val="50000"/>
              </a:spcBef>
              <a:buFont typeface="Arial" panose="020B0604020202020204" pitchFamily="34" charset="0"/>
              <a:buChar char="•"/>
            </a:pPr>
            <a:r>
              <a:rPr kumimoji="1" lang="zh-CN" altLang="en-US" sz="2400" b="1" dirty="0">
                <a:latin typeface="宋体" panose="02010600030101010101" pitchFamily="2" charset="-122"/>
              </a:rPr>
              <a:t>满足约束条件的可行解可能不只一个，为了衡量这些可行解的优劣，事先给出一定的标准，这些标准通常以函数的形式给出，这些标准函数称为</a:t>
            </a:r>
            <a:r>
              <a:rPr kumimoji="1" lang="zh-CN" altLang="en-US" sz="2400" b="1" dirty="0">
                <a:solidFill>
                  <a:srgbClr val="CC0099"/>
                </a:solidFill>
                <a:latin typeface="宋体" panose="02010600030101010101" pitchFamily="2" charset="-122"/>
              </a:rPr>
              <a:t>目标函数</a:t>
            </a:r>
            <a:endParaRPr kumimoji="1" lang="zh-CN" altLang="en-US" sz="2400" b="1" dirty="0">
              <a:solidFill>
                <a:srgbClr val="CC0099"/>
              </a:solidFill>
              <a:latin typeface="宋体" panose="02010600030101010101" pitchFamily="2" charset="-122"/>
            </a:endParaRPr>
          </a:p>
          <a:p>
            <a:pPr marL="342900" indent="-342900" algn="just" eaLnBrk="1" hangingPunct="1">
              <a:lnSpc>
                <a:spcPct val="90000"/>
              </a:lnSpc>
              <a:spcBef>
                <a:spcPct val="50000"/>
              </a:spcBef>
              <a:buFont typeface="Arial" panose="020B0604020202020204" pitchFamily="34" charset="0"/>
              <a:buChar char="•"/>
            </a:pPr>
            <a:r>
              <a:rPr kumimoji="1" lang="zh-CN" altLang="en-US" sz="2400" b="1" dirty="0">
                <a:latin typeface="宋体" panose="02010600030101010101" pitchFamily="2" charset="-122"/>
              </a:rPr>
              <a:t>使目标函数取得极值（极大或极小）的可行解称为</a:t>
            </a:r>
            <a:r>
              <a:rPr kumimoji="1" lang="zh-CN" altLang="en-US" sz="2400" b="1" dirty="0">
                <a:solidFill>
                  <a:srgbClr val="CC0099"/>
                </a:solidFill>
                <a:latin typeface="宋体" panose="02010600030101010101" pitchFamily="2" charset="-122"/>
              </a:rPr>
              <a:t>最优解</a:t>
            </a:r>
            <a:r>
              <a:rPr kumimoji="1" lang="zh-CN" altLang="en-US" sz="2400" b="1" dirty="0">
                <a:latin typeface="宋体" panose="02010600030101010101" pitchFamily="2" charset="-122"/>
              </a:rPr>
              <a:t>，这类问题就称为</a:t>
            </a:r>
            <a:r>
              <a:rPr kumimoji="1" lang="zh-CN" altLang="en-US" sz="2400" b="1" dirty="0">
                <a:solidFill>
                  <a:srgbClr val="CC0099"/>
                </a:solidFill>
                <a:latin typeface="宋体" panose="02010600030101010101" pitchFamily="2" charset="-122"/>
              </a:rPr>
              <a:t>最优化问题</a:t>
            </a:r>
            <a:r>
              <a:rPr kumimoji="1" lang="zh-CN" altLang="en-US" sz="2400" b="1" dirty="0">
                <a:latin typeface="宋体" panose="02010600030101010101" pitchFamily="2" charset="-122"/>
              </a:rPr>
              <a:t>。</a:t>
            </a:r>
            <a:r>
              <a:rPr kumimoji="1" lang="zh-CN" altLang="en-US" sz="2400" dirty="0">
                <a:latin typeface="宋体" panose="02010600030101010101" pitchFamily="2" charset="-122"/>
              </a:rPr>
              <a:t>        </a:t>
            </a:r>
            <a:endParaRPr kumimoji="1" lang="zh-CN" altLang="en-US" sz="2400" dirty="0">
              <a:latin typeface="宋体" panose="02010600030101010101" pitchFamily="2" charset="-122"/>
            </a:endParaRPr>
          </a:p>
        </p:txBody>
      </p:sp>
      <p:sp>
        <p:nvSpPr>
          <p:cNvPr id="8195" name="Text Box 5"/>
          <p:cNvSpPr txBox="1">
            <a:spLocks noChangeArrowheads="1"/>
          </p:cNvSpPr>
          <p:nvPr/>
        </p:nvSpPr>
        <p:spPr bwMode="auto">
          <a:xfrm>
            <a:off x="1547664" y="243618"/>
            <a:ext cx="5915025"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effectLst/>
                <a:latin typeface="黑体" panose="02010609060101010101" pitchFamily="49" charset="-122"/>
                <a:ea typeface="黑体" panose="02010609060101010101" pitchFamily="49" charset="-122"/>
                <a:sym typeface="+mn-ea"/>
              </a:rPr>
              <a:t>6.1.1  最优化问题</a:t>
            </a:r>
            <a:endParaRPr kumimoji="1" lang="zh-CN" altLang="en-US" sz="40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Text Box 3"/>
          <p:cNvSpPr txBox="1">
            <a:spLocks noChangeArrowheads="1"/>
          </p:cNvSpPr>
          <p:nvPr/>
        </p:nvSpPr>
        <p:spPr bwMode="auto">
          <a:xfrm>
            <a:off x="218440" y="5476875"/>
            <a:ext cx="8769985" cy="1168400"/>
          </a:xfrm>
          <a:prstGeom prst="rect">
            <a:avLst/>
          </a:prstGeom>
          <a:noFill/>
          <a:ln w="38100" algn="ctr">
            <a:noFill/>
            <a:miter lim="800000"/>
          </a:ln>
          <a:effectLst/>
        </p:spPr>
        <p:txBody>
          <a:bodyPr wrap="square">
            <a:spAutoFit/>
          </a:bodyPr>
          <a:lstStyle/>
          <a:p>
            <a:pPr>
              <a:spcBef>
                <a:spcPct val="50000"/>
              </a:spcBef>
            </a:pPr>
            <a:r>
              <a:rPr lang="zh-CN" altLang="pt-BR" sz="2000" b="1" i="1" dirty="0">
                <a:latin typeface="宋体" panose="02010600030101010101" pitchFamily="2" charset="-122"/>
                <a:cs typeface="Times New Roman" panose="02020603050405020304" pitchFamily="18" charset="0"/>
              </a:rPr>
              <a:t>　　</a:t>
            </a:r>
            <a:r>
              <a:rPr lang="pt-BR" altLang="zh-CN" sz="2000" b="1" i="1" dirty="0">
                <a:latin typeface="宋体" panose="02010600030101010101" pitchFamily="2" charset="-122"/>
                <a:cs typeface="Times New Roman" panose="02020603050405020304" pitchFamily="18" charset="0"/>
              </a:rPr>
              <a:t>V</a:t>
            </a:r>
            <a:r>
              <a:rPr lang="pt-BR" altLang="zh-CN" sz="2000" b="1" i="1" baseline="-25000" dirty="0">
                <a:latin typeface="宋体" panose="02010600030101010101" pitchFamily="2" charset="-122"/>
                <a:cs typeface="Times New Roman" panose="02020603050405020304" pitchFamily="18" charset="0"/>
              </a:rPr>
              <a:t>k</a:t>
            </a:r>
            <a:r>
              <a:rPr lang="zh-CN" altLang="pt-BR" sz="2000" b="1" dirty="0">
                <a:latin typeface="宋体" panose="02010600030101010101" pitchFamily="2" charset="-122"/>
                <a:cs typeface="Times New Roman" panose="02020603050405020304" pitchFamily="18" charset="0"/>
              </a:rPr>
              <a:t>的含义是在状态</a:t>
            </a:r>
            <a:r>
              <a:rPr lang="pt-BR" altLang="zh-CN" sz="2000" b="1" i="1" dirty="0">
                <a:latin typeface="宋体" panose="02010600030101010101" pitchFamily="2" charset="-122"/>
                <a:cs typeface="Times New Roman" panose="02020603050405020304" pitchFamily="18" charset="0"/>
              </a:rPr>
              <a:t>s</a:t>
            </a:r>
            <a:r>
              <a:rPr lang="pt-BR" altLang="zh-CN" sz="2000" b="1" i="1" baseline="-25000" dirty="0">
                <a:latin typeface="宋体" panose="02010600030101010101" pitchFamily="2" charset="-122"/>
                <a:cs typeface="Times New Roman" panose="02020603050405020304" pitchFamily="18" charset="0"/>
              </a:rPr>
              <a:t>k</a:t>
            </a:r>
            <a:r>
              <a:rPr lang="zh-CN" altLang="pt-BR" sz="2000" b="1" dirty="0">
                <a:latin typeface="宋体" panose="02010600030101010101" pitchFamily="2" charset="-122"/>
                <a:cs typeface="Times New Roman" panose="02020603050405020304" pitchFamily="18" charset="0"/>
              </a:rPr>
              <a:t>下选择某一条路径到</a:t>
            </a:r>
            <a:r>
              <a:rPr lang="pt-BR" altLang="zh-CN" sz="2000" b="1" i="1" dirty="0">
                <a:latin typeface="宋体" panose="02010600030101010101" pitchFamily="2" charset="-122"/>
                <a:cs typeface="Times New Roman" panose="02020603050405020304" pitchFamily="18" charset="0"/>
              </a:rPr>
              <a:t>E</a:t>
            </a:r>
            <a:r>
              <a:rPr lang="zh-CN" altLang="pt-BR" sz="2000" b="1" dirty="0">
                <a:latin typeface="宋体" panose="02010600030101010101" pitchFamily="2" charset="-122"/>
                <a:cs typeface="Times New Roman" panose="02020603050405020304" pitchFamily="18" charset="0"/>
              </a:rPr>
              <a:t>（决策序列）的距离，如，</a:t>
            </a:r>
            <a:r>
              <a:rPr lang="pt-BR" altLang="zh-CN" sz="2000" b="1" i="1" dirty="0">
                <a:latin typeface="宋体" panose="02010600030101010101" pitchFamily="2" charset="-122"/>
                <a:cs typeface="Times New Roman" panose="02020603050405020304" pitchFamily="18" charset="0"/>
              </a:rPr>
              <a:t>V</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B</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C</a:t>
            </a:r>
            <a:r>
              <a:rPr lang="pt-BR" altLang="zh-CN" sz="2000" b="1" baseline="-25000" dirty="0">
                <a:latin typeface="宋体" panose="02010600030101010101" pitchFamily="2" charset="-122"/>
                <a:cs typeface="Times New Roman" panose="02020603050405020304" pitchFamily="18" charset="0"/>
              </a:rPr>
              <a:t>1</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D</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E</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v</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B</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B</a:t>
            </a:r>
            <a:r>
              <a:rPr lang="pt-BR" altLang="zh-CN" sz="2000" b="1" baseline="-25000" dirty="0">
                <a:latin typeface="宋体" panose="02010600030101010101" pitchFamily="2" charset="-122"/>
                <a:cs typeface="Times New Roman" panose="02020603050405020304" pitchFamily="18" charset="0"/>
              </a:rPr>
              <a:t>2</a:t>
            </a:r>
            <a:r>
              <a:rPr lang="pt-BR" altLang="zh-CN" sz="2000" b="1" i="1" dirty="0">
                <a:latin typeface="宋体" panose="02010600030101010101" pitchFamily="2" charset="-122"/>
                <a:cs typeface="Times New Roman" panose="02020603050405020304" pitchFamily="18" charset="0"/>
              </a:rPr>
              <a:t>C</a:t>
            </a:r>
            <a:r>
              <a:rPr lang="pt-BR" altLang="zh-CN" sz="2000" b="1" baseline="-25000" dirty="0">
                <a:latin typeface="宋体" panose="02010600030101010101" pitchFamily="2" charset="-122"/>
                <a:cs typeface="Times New Roman" panose="02020603050405020304" pitchFamily="18" charset="0"/>
              </a:rPr>
              <a:t>1</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v</a:t>
            </a:r>
            <a:r>
              <a:rPr lang="pt-BR" altLang="zh-CN" sz="2000" b="1" baseline="-25000" dirty="0">
                <a:latin typeface="宋体" panose="02010600030101010101" pitchFamily="2" charset="-122"/>
                <a:cs typeface="Times New Roman" panose="02020603050405020304" pitchFamily="18" charset="0"/>
              </a:rPr>
              <a:t>3</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C</a:t>
            </a:r>
            <a:r>
              <a:rPr lang="pt-BR" altLang="zh-CN" sz="2000" b="1" baseline="-25000" dirty="0">
                <a:latin typeface="宋体" panose="02010600030101010101" pitchFamily="2" charset="-122"/>
                <a:cs typeface="Times New Roman" panose="02020603050405020304" pitchFamily="18" charset="0"/>
              </a:rPr>
              <a:t>1</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C</a:t>
            </a:r>
            <a:r>
              <a:rPr lang="pt-BR" altLang="zh-CN" sz="2000" b="1" baseline="-25000" dirty="0">
                <a:latin typeface="宋体" panose="02010600030101010101" pitchFamily="2" charset="-122"/>
                <a:cs typeface="Times New Roman" panose="02020603050405020304" pitchFamily="18" charset="0"/>
              </a:rPr>
              <a:t>1</a:t>
            </a:r>
            <a:r>
              <a:rPr lang="pt-BR" altLang="zh-CN" sz="2000" b="1" i="1" dirty="0">
                <a:latin typeface="宋体" panose="02010600030101010101" pitchFamily="2" charset="-122"/>
                <a:cs typeface="Times New Roman" panose="02020603050405020304" pitchFamily="18" charset="0"/>
              </a:rPr>
              <a:t>D</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v</a:t>
            </a:r>
            <a:r>
              <a:rPr lang="pt-BR" altLang="zh-CN" sz="2000" b="1" baseline="-25000" dirty="0">
                <a:latin typeface="宋体" panose="02010600030101010101" pitchFamily="2" charset="-122"/>
                <a:cs typeface="Times New Roman" panose="02020603050405020304" pitchFamily="18" charset="0"/>
              </a:rPr>
              <a:t>4</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D</a:t>
            </a:r>
            <a:r>
              <a:rPr lang="pt-BR" altLang="zh-CN" sz="2000" b="1" baseline="-25000" dirty="0">
                <a:latin typeface="宋体" panose="02010600030101010101" pitchFamily="2" charset="-122"/>
                <a:cs typeface="Times New Roman" panose="02020603050405020304" pitchFamily="18" charset="0"/>
              </a:rPr>
              <a:t>2</a:t>
            </a:r>
            <a:r>
              <a:rPr lang="pt-BR" altLang="zh-CN" sz="2000" b="1" dirty="0">
                <a:latin typeface="宋体" panose="02010600030101010101" pitchFamily="2" charset="-122"/>
                <a:cs typeface="Times New Roman" panose="02020603050405020304" pitchFamily="18" charset="0"/>
              </a:rPr>
              <a:t>,</a:t>
            </a:r>
            <a:r>
              <a:rPr lang="pt-BR" altLang="zh-CN" sz="2000" b="1" i="1" dirty="0">
                <a:latin typeface="宋体" panose="02010600030101010101" pitchFamily="2" charset="-122"/>
                <a:cs typeface="Times New Roman" panose="02020603050405020304" pitchFamily="18" charset="0"/>
              </a:rPr>
              <a:t>D</a:t>
            </a:r>
            <a:r>
              <a:rPr lang="pt-BR" altLang="zh-CN" sz="2000" b="1" baseline="-25000" dirty="0">
                <a:latin typeface="宋体" panose="02010600030101010101" pitchFamily="2" charset="-122"/>
                <a:cs typeface="Times New Roman" panose="02020603050405020304" pitchFamily="18" charset="0"/>
              </a:rPr>
              <a:t>2</a:t>
            </a:r>
            <a:r>
              <a:rPr lang="pt-BR" altLang="zh-CN" sz="2000" b="1" i="1" dirty="0">
                <a:latin typeface="宋体" panose="02010600030101010101" pitchFamily="2" charset="-122"/>
                <a:cs typeface="Times New Roman" panose="02020603050405020304" pitchFamily="18" charset="0"/>
              </a:rPr>
              <a:t>E</a:t>
            </a:r>
            <a:r>
              <a:rPr lang="pt-BR" altLang="zh-CN" sz="2000" b="1" dirty="0">
                <a:latin typeface="宋体" panose="02010600030101010101" pitchFamily="2" charset="-122"/>
                <a:cs typeface="Times New Roman" panose="02020603050405020304" pitchFamily="18" charset="0"/>
              </a:rPr>
              <a:t>)=3+4+4=11</a:t>
            </a:r>
            <a:r>
              <a:rPr lang="zh-CN" altLang="pt-BR" sz="2000" b="1" dirty="0">
                <a:latin typeface="宋体" panose="02010600030101010101" pitchFamily="2" charset="-122"/>
                <a:cs typeface="Times New Roman" panose="02020603050405020304" pitchFamily="18" charset="0"/>
              </a:rPr>
              <a:t>。</a:t>
            </a:r>
            <a:endParaRPr lang="zh-CN" altLang="pt-BR" sz="2000" b="1" dirty="0">
              <a:latin typeface="宋体" panose="02010600030101010101" pitchFamily="2" charset="-122"/>
              <a:cs typeface="Times New Roman" panose="02020603050405020304" pitchFamily="18" charset="0"/>
            </a:endParaRPr>
          </a:p>
          <a:p>
            <a:pPr>
              <a:spcBef>
                <a:spcPct val="50000"/>
              </a:spcBef>
            </a:pPr>
            <a:r>
              <a:rPr lang="zh-CN" altLang="pt-BR" sz="2000" b="1" dirty="0">
                <a:latin typeface="宋体" panose="02010600030101010101" pitchFamily="2" charset="-122"/>
                <a:cs typeface="Times New Roman" panose="02020603050405020304" pitchFamily="18" charset="0"/>
              </a:rPr>
              <a:t>最优目标函数是某顶点到终点</a:t>
            </a:r>
            <a:r>
              <a:rPr lang="pt-BR" altLang="zh-CN" sz="2000" b="1" dirty="0">
                <a:latin typeface="宋体" panose="02010600030101010101" pitchFamily="2" charset="-122"/>
                <a:cs typeface="Times New Roman" panose="02020603050405020304" pitchFamily="18" charset="0"/>
              </a:rPr>
              <a:t>E</a:t>
            </a:r>
            <a:r>
              <a:rPr lang="zh-CN" altLang="pt-BR" sz="2000" b="1" dirty="0">
                <a:latin typeface="宋体" panose="02010600030101010101" pitchFamily="2" charset="-122"/>
                <a:cs typeface="Times New Roman" panose="02020603050405020304" pitchFamily="18" charset="0"/>
              </a:rPr>
              <a:t>的最短距离。</a:t>
            </a:r>
            <a:endParaRPr lang="zh-CN" altLang="pt-BR" sz="2000" b="1" dirty="0">
              <a:latin typeface="宋体" panose="02010600030101010101" pitchFamily="2" charset="-122"/>
              <a:cs typeface="Times New Roman" panose="02020603050405020304" pitchFamily="18" charset="0"/>
            </a:endParaRPr>
          </a:p>
        </p:txBody>
      </p:sp>
      <p:grpSp>
        <p:nvGrpSpPr>
          <p:cNvPr id="2" name="组合 1"/>
          <p:cNvGrpSpPr/>
          <p:nvPr/>
        </p:nvGrpSpPr>
        <p:grpSpPr>
          <a:xfrm>
            <a:off x="219075" y="1186180"/>
            <a:ext cx="8305800" cy="4173855"/>
            <a:chOff x="2098" y="298"/>
            <a:chExt cx="9752" cy="4980"/>
          </a:xfrm>
        </p:grpSpPr>
        <p:graphicFrame>
          <p:nvGraphicFramePr>
            <p:cNvPr id="198667" name="Object 11"/>
            <p:cNvGraphicFramePr>
              <a:graphicFrameLocks noChangeAspect="1"/>
            </p:cNvGraphicFramePr>
            <p:nvPr/>
          </p:nvGraphicFramePr>
          <p:xfrm>
            <a:off x="2098" y="298"/>
            <a:ext cx="9752" cy="4980"/>
          </p:xfrm>
          <a:graphic>
            <a:graphicData uri="http://schemas.openxmlformats.org/presentationml/2006/ole">
              <mc:AlternateContent xmlns:mc="http://schemas.openxmlformats.org/markup-compatibility/2006">
                <mc:Choice xmlns:v="urn:schemas-microsoft-com:vml" Requires="v">
                  <p:oleObj spid="_x0000_s8193" name="图片" r:id="rId1" imgW="3124200" imgH="1591310" progId="Word.Picture.8">
                    <p:embed/>
                  </p:oleObj>
                </mc:Choice>
                <mc:Fallback>
                  <p:oleObj name="图片" r:id="rId1" imgW="3124200" imgH="1591310" progId="Word.Picture.8">
                    <p:embed/>
                    <p:pic>
                      <p:nvPicPr>
                        <p:cNvPr id="0" name="图片 8192"/>
                        <p:cNvPicPr>
                          <a:picLocks noChangeAspect="1"/>
                        </p:cNvPicPr>
                        <p:nvPr/>
                      </p:nvPicPr>
                      <p:blipFill>
                        <a:blip r:embed="rId2"/>
                        <a:stretch>
                          <a:fillRect/>
                        </a:stretch>
                      </p:blipFill>
                      <p:spPr>
                        <a:xfrm>
                          <a:off x="2098" y="298"/>
                          <a:ext cx="9752" cy="4980"/>
                        </a:xfrm>
                        <a:prstGeom prst="rect">
                          <a:avLst/>
                        </a:prstGeom>
                        <a:noFill/>
                        <a:ln w="9525">
                          <a:noFill/>
                        </a:ln>
                      </p:spPr>
                    </p:pic>
                  </p:oleObj>
                </mc:Fallback>
              </mc:AlternateContent>
            </a:graphicData>
          </a:graphic>
        </p:graphicFrame>
        <p:sp>
          <p:nvSpPr>
            <p:cNvPr id="198660" name="Freeform 4"/>
            <p:cNvSpPr/>
            <p:nvPr/>
          </p:nvSpPr>
          <p:spPr bwMode="auto">
            <a:xfrm>
              <a:off x="5880" y="1470"/>
              <a:ext cx="1808" cy="1005"/>
            </a:xfrm>
            <a:custGeom>
              <a:avLst/>
              <a:gdLst/>
              <a:ahLst/>
              <a:cxnLst>
                <a:cxn ang="0">
                  <a:pos x="0" y="402"/>
                </a:cxn>
                <a:cxn ang="0">
                  <a:pos x="723" y="0"/>
                </a:cxn>
              </a:cxnLst>
              <a:rect l="0" t="0" r="r" b="b"/>
              <a:pathLst>
                <a:path w="723" h="402">
                  <a:moveTo>
                    <a:pt x="0" y="402"/>
                  </a:moveTo>
                  <a:lnTo>
                    <a:pt x="723" y="0"/>
                  </a:lnTo>
                </a:path>
              </a:pathLst>
            </a:custGeom>
            <a:noFill/>
            <a:ln w="38100" cap="flat" cmpd="sng">
              <a:solidFill>
                <a:srgbClr val="CC3300"/>
              </a:solidFill>
              <a:prstDash val="solid"/>
              <a:round/>
              <a:headEnd type="none" w="med" len="med"/>
              <a:tailEnd type="triangle" w="med" len="med"/>
            </a:ln>
            <a:effectLst/>
          </p:spPr>
          <p:txBody>
            <a:bodyPr>
              <a:spAutoFit/>
            </a:bodyPr>
            <a:lstStyle/>
            <a:p>
              <a:endParaRPr lang="zh-CN" altLang="en-US"/>
            </a:p>
          </p:txBody>
        </p:sp>
        <p:sp>
          <p:nvSpPr>
            <p:cNvPr id="198661" name="Freeform 5"/>
            <p:cNvSpPr/>
            <p:nvPr/>
          </p:nvSpPr>
          <p:spPr bwMode="auto">
            <a:xfrm>
              <a:off x="8190" y="1568"/>
              <a:ext cx="1260" cy="1477"/>
            </a:xfrm>
            <a:custGeom>
              <a:avLst/>
              <a:gdLst/>
              <a:ahLst/>
              <a:cxnLst>
                <a:cxn ang="0">
                  <a:pos x="0" y="0"/>
                </a:cxn>
                <a:cxn ang="0">
                  <a:pos x="504" y="591"/>
                </a:cxn>
              </a:cxnLst>
              <a:rect l="0" t="0" r="r" b="b"/>
              <a:pathLst>
                <a:path w="504" h="591">
                  <a:moveTo>
                    <a:pt x="0" y="0"/>
                  </a:moveTo>
                  <a:lnTo>
                    <a:pt x="504" y="591"/>
                  </a:lnTo>
                </a:path>
              </a:pathLst>
            </a:custGeom>
            <a:noFill/>
            <a:ln w="38100" cap="flat" cmpd="sng">
              <a:solidFill>
                <a:srgbClr val="CC3300"/>
              </a:solidFill>
              <a:prstDash val="solid"/>
              <a:round/>
              <a:headEnd type="none" w="med" len="med"/>
              <a:tailEnd type="triangle" w="med" len="med"/>
            </a:ln>
            <a:effectLst/>
          </p:spPr>
          <p:txBody>
            <a:bodyPr>
              <a:spAutoFit/>
            </a:bodyPr>
            <a:lstStyle/>
            <a:p>
              <a:endParaRPr lang="zh-CN" altLang="en-US"/>
            </a:p>
          </p:txBody>
        </p:sp>
        <p:sp>
          <p:nvSpPr>
            <p:cNvPr id="198662" name="Freeform 6"/>
            <p:cNvSpPr/>
            <p:nvPr/>
          </p:nvSpPr>
          <p:spPr bwMode="auto">
            <a:xfrm>
              <a:off x="9968" y="2708"/>
              <a:ext cx="1095" cy="532"/>
            </a:xfrm>
            <a:custGeom>
              <a:avLst/>
              <a:gdLst/>
              <a:ahLst/>
              <a:cxnLst>
                <a:cxn ang="0">
                  <a:pos x="0" y="213"/>
                </a:cxn>
                <a:cxn ang="0">
                  <a:pos x="438" y="0"/>
                </a:cxn>
              </a:cxnLst>
              <a:rect l="0" t="0" r="r" b="b"/>
              <a:pathLst>
                <a:path w="438" h="213">
                  <a:moveTo>
                    <a:pt x="0" y="213"/>
                  </a:moveTo>
                  <a:lnTo>
                    <a:pt x="438" y="0"/>
                  </a:lnTo>
                </a:path>
              </a:pathLst>
            </a:custGeom>
            <a:noFill/>
            <a:ln w="38100" cap="flat" cmpd="sng">
              <a:solidFill>
                <a:srgbClr val="CC3300"/>
              </a:solidFill>
              <a:prstDash val="solid"/>
              <a:round/>
              <a:headEnd type="none" w="med" len="med"/>
              <a:tailEnd type="triangle" w="med" len="med"/>
            </a:ln>
            <a:effectLst/>
          </p:spPr>
          <p:txBody>
            <a:bodyPr>
              <a:spAutoFit/>
            </a:bodyPr>
            <a:lstStyle/>
            <a:p>
              <a:endParaRPr lang="zh-CN" altLang="en-US"/>
            </a:p>
          </p:txBody>
        </p:sp>
        <p:sp>
          <p:nvSpPr>
            <p:cNvPr id="198663" name="Oval 7"/>
            <p:cNvSpPr>
              <a:spLocks noChangeArrowheads="1"/>
            </p:cNvSpPr>
            <p:nvPr/>
          </p:nvSpPr>
          <p:spPr bwMode="auto">
            <a:xfrm>
              <a:off x="11010" y="2330"/>
              <a:ext cx="565" cy="568"/>
            </a:xfrm>
            <a:prstGeom prst="ellipse">
              <a:avLst/>
            </a:prstGeom>
            <a:noFill/>
            <a:ln w="28575" algn="ctr">
              <a:solidFill>
                <a:srgbClr val="CC3300"/>
              </a:solidFill>
              <a:round/>
            </a:ln>
            <a:effectLst/>
          </p:spPr>
          <p:txBody>
            <a:bodyPr anchor="ctr">
              <a:spAutoFit/>
            </a:bodyPr>
            <a:lstStyle/>
            <a:p>
              <a:endParaRPr lang="zh-CN" altLang="en-US"/>
            </a:p>
          </p:txBody>
        </p:sp>
        <p:sp>
          <p:nvSpPr>
            <p:cNvPr id="198664" name="Oval 8"/>
            <p:cNvSpPr>
              <a:spLocks noChangeArrowheads="1"/>
            </p:cNvSpPr>
            <p:nvPr/>
          </p:nvSpPr>
          <p:spPr bwMode="auto">
            <a:xfrm>
              <a:off x="9378" y="2935"/>
              <a:ext cx="565" cy="568"/>
            </a:xfrm>
            <a:prstGeom prst="ellipse">
              <a:avLst/>
            </a:prstGeom>
            <a:noFill/>
            <a:ln w="28575" algn="ctr">
              <a:solidFill>
                <a:srgbClr val="CC3300"/>
              </a:solidFill>
              <a:round/>
            </a:ln>
            <a:effectLst/>
          </p:spPr>
          <p:txBody>
            <a:bodyPr anchor="ctr">
              <a:spAutoFit/>
            </a:bodyPr>
            <a:lstStyle/>
            <a:p>
              <a:endParaRPr lang="zh-CN" altLang="en-US"/>
            </a:p>
          </p:txBody>
        </p:sp>
        <p:sp>
          <p:nvSpPr>
            <p:cNvPr id="198665" name="Oval 9"/>
            <p:cNvSpPr>
              <a:spLocks noChangeArrowheads="1"/>
            </p:cNvSpPr>
            <p:nvPr/>
          </p:nvSpPr>
          <p:spPr bwMode="auto">
            <a:xfrm>
              <a:off x="7683" y="1090"/>
              <a:ext cx="565" cy="568"/>
            </a:xfrm>
            <a:prstGeom prst="ellipse">
              <a:avLst/>
            </a:prstGeom>
            <a:noFill/>
            <a:ln w="28575" algn="ctr">
              <a:solidFill>
                <a:srgbClr val="CC3300"/>
              </a:solidFill>
              <a:round/>
            </a:ln>
            <a:effectLst/>
          </p:spPr>
          <p:txBody>
            <a:bodyPr anchor="ctr">
              <a:spAutoFit/>
            </a:bodyPr>
            <a:lstStyle/>
            <a:p>
              <a:endParaRPr lang="zh-CN" altLang="en-US"/>
            </a:p>
          </p:txBody>
        </p:sp>
        <p:sp>
          <p:nvSpPr>
            <p:cNvPr id="198666" name="Oval 10"/>
            <p:cNvSpPr>
              <a:spLocks noChangeArrowheads="1"/>
            </p:cNvSpPr>
            <p:nvPr/>
          </p:nvSpPr>
          <p:spPr bwMode="auto">
            <a:xfrm>
              <a:off x="5343" y="2330"/>
              <a:ext cx="565" cy="568"/>
            </a:xfrm>
            <a:prstGeom prst="ellipse">
              <a:avLst/>
            </a:prstGeom>
            <a:noFill/>
            <a:ln w="28575" algn="ctr">
              <a:solidFill>
                <a:srgbClr val="CC3300"/>
              </a:solidFill>
              <a:round/>
            </a:ln>
            <a:effectLst/>
          </p:spPr>
          <p:txBody>
            <a:bodyPr anchor="ctr">
              <a:spAutoFit/>
            </a:bodyPr>
            <a:lstStyle/>
            <a:p>
              <a:endParaRPr lang="zh-CN" altLang="en-US"/>
            </a:p>
          </p:txBody>
        </p:sp>
      </p:grpSp>
      <p:sp>
        <p:nvSpPr>
          <p:cNvPr id="201730" name="Text Box 2"/>
          <p:cNvSpPr txBox="1">
            <a:spLocks noChangeArrowheads="1"/>
          </p:cNvSpPr>
          <p:nvPr/>
        </p:nvSpPr>
        <p:spPr bwMode="auto">
          <a:xfrm>
            <a:off x="791210" y="203200"/>
            <a:ext cx="789305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p>
            <a:pPr lvl="0" algn="ctr">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6.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函数和最优</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目标</a:t>
            </a: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函数</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7" name="Object 7"/>
          <p:cNvGraphicFramePr>
            <a:graphicFrameLocks noChangeAspect="1"/>
          </p:cNvGraphicFramePr>
          <p:nvPr/>
        </p:nvGraphicFramePr>
        <p:xfrm>
          <a:off x="392430" y="1657350"/>
          <a:ext cx="8334375" cy="3859530"/>
        </p:xfrm>
        <a:graphic>
          <a:graphicData uri="http://schemas.openxmlformats.org/presentationml/2006/ole">
            <mc:AlternateContent xmlns:mc="http://schemas.openxmlformats.org/markup-compatibility/2006">
              <mc:Choice xmlns:v="urn:schemas-microsoft-com:vml" Requires="v">
                <p:oleObj spid="_x0000_s12289" name="图片" r:id="rId1" imgW="3124200" imgH="1591310" progId="Word.Picture.8">
                  <p:embed/>
                </p:oleObj>
              </mc:Choice>
              <mc:Fallback>
                <p:oleObj name="图片" r:id="rId1" imgW="3124200" imgH="1591310" progId="Word.Picture.8">
                  <p:embed/>
                  <p:pic>
                    <p:nvPicPr>
                      <p:cNvPr id="0" name="图片 12288"/>
                      <p:cNvPicPr>
                        <a:picLocks noChangeAspect="1"/>
                      </p:cNvPicPr>
                      <p:nvPr/>
                    </p:nvPicPr>
                    <p:blipFill>
                      <a:blip r:embed="rId2"/>
                      <a:stretch>
                        <a:fillRect/>
                      </a:stretch>
                    </p:blipFill>
                    <p:spPr>
                      <a:xfrm>
                        <a:off x="392430" y="1657350"/>
                        <a:ext cx="8334375" cy="3859530"/>
                      </a:xfrm>
                      <a:prstGeom prst="rect">
                        <a:avLst/>
                      </a:prstGeom>
                      <a:noFill/>
                      <a:ln w="9525">
                        <a:noFill/>
                      </a:ln>
                    </p:spPr>
                  </p:pic>
                </p:oleObj>
              </mc:Fallback>
            </mc:AlternateContent>
          </a:graphicData>
        </a:graphic>
      </p:graphicFrame>
      <p:sp>
        <p:nvSpPr>
          <p:cNvPr id="194562" name="Text Box 2"/>
          <p:cNvSpPr txBox="1">
            <a:spLocks noChangeArrowheads="1"/>
          </p:cNvSpPr>
          <p:nvPr/>
        </p:nvSpPr>
        <p:spPr bwMode="auto">
          <a:xfrm>
            <a:off x="942975" y="204470"/>
            <a:ext cx="7331710"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ctr">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7. 动态规划问题的解法</a:t>
            </a:r>
            <a:endPar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194563" name="Text Box 3"/>
          <p:cNvSpPr txBox="1">
            <a:spLocks noChangeArrowheads="1"/>
          </p:cNvSpPr>
          <p:nvPr/>
        </p:nvSpPr>
        <p:spPr bwMode="auto">
          <a:xfrm>
            <a:off x="539750" y="1196975"/>
            <a:ext cx="5111750" cy="460375"/>
          </a:xfrm>
          <a:prstGeom prst="rect">
            <a:avLst/>
          </a:prstGeom>
          <a:noFill/>
          <a:ln w="38100" algn="ctr">
            <a:noFill/>
            <a:miter lim="800000"/>
          </a:ln>
          <a:effectLst/>
        </p:spPr>
        <p:txBody>
          <a:bodyPr>
            <a:spAutoFit/>
          </a:bodyPr>
          <a:lstStyle/>
          <a:p>
            <a:pPr algn="just">
              <a:spcBef>
                <a:spcPct val="50000"/>
              </a:spcBef>
            </a:pPr>
            <a:r>
              <a:rPr lang="zh-CN" altLang="pt-BR" sz="2400" b="1">
                <a:solidFill>
                  <a:srgbClr val="CC0099"/>
                </a:solidFill>
                <a:latin typeface="宋体" panose="02010600030101010101" pitchFamily="2" charset="-122"/>
                <a:cs typeface="Times New Roman" panose="02020603050405020304" pitchFamily="18" charset="0"/>
              </a:rPr>
              <a:t>（</a:t>
            </a:r>
            <a:r>
              <a:rPr lang="pt-BR" altLang="zh-CN" sz="2400" b="1">
                <a:solidFill>
                  <a:srgbClr val="CC0099"/>
                </a:solidFill>
                <a:latin typeface="宋体" panose="02010600030101010101" pitchFamily="2" charset="-122"/>
                <a:cs typeface="Times New Roman" panose="02020603050405020304" pitchFamily="18" charset="0"/>
              </a:rPr>
              <a:t>1</a:t>
            </a:r>
            <a:r>
              <a:rPr lang="zh-CN" altLang="pt-BR" sz="2400" b="1">
                <a:solidFill>
                  <a:srgbClr val="CC0099"/>
                </a:solidFill>
                <a:latin typeface="宋体" panose="02010600030101010101" pitchFamily="2" charset="-122"/>
                <a:cs typeface="Times New Roman" panose="02020603050405020304" pitchFamily="18" charset="0"/>
              </a:rPr>
              <a:t>）动态规划问题的逆序解法</a:t>
            </a:r>
            <a:endParaRPr lang="zh-CN" altLang="pt-BR" sz="2400" b="1">
              <a:solidFill>
                <a:srgbClr val="CC0099"/>
              </a:solidFill>
              <a:latin typeface="宋体" panose="02010600030101010101" pitchFamily="2" charset="-122"/>
              <a:cs typeface="Times New Roman" panose="02020603050405020304" pitchFamily="18" charset="0"/>
            </a:endParaRPr>
          </a:p>
        </p:txBody>
      </p:sp>
      <p:sp>
        <p:nvSpPr>
          <p:cNvPr id="194565" name="Text Box 5"/>
          <p:cNvSpPr txBox="1">
            <a:spLocks noChangeArrowheads="1"/>
          </p:cNvSpPr>
          <p:nvPr/>
        </p:nvSpPr>
        <p:spPr bwMode="auto">
          <a:xfrm>
            <a:off x="392113" y="5730240"/>
            <a:ext cx="7848600" cy="829945"/>
          </a:xfrm>
          <a:prstGeom prst="rect">
            <a:avLst/>
          </a:prstGeom>
          <a:noFill/>
          <a:ln w="38100" algn="ctr">
            <a:noFill/>
            <a:miter lim="800000"/>
          </a:ln>
          <a:effectLst/>
        </p:spPr>
        <p:txBody>
          <a:bodyPr>
            <a:spAutoFit/>
          </a:bodyPr>
          <a:lstStyle/>
          <a:p>
            <a:pPr>
              <a:spcBef>
                <a:spcPct val="50000"/>
              </a:spcBef>
            </a:pPr>
            <a:r>
              <a:rPr lang="zh-CN" altLang="pt-BR" sz="2400" b="1" dirty="0">
                <a:latin typeface="宋体" panose="02010600030101010101" pitchFamily="2" charset="-122"/>
                <a:cs typeface="Times New Roman" panose="02020603050405020304" pitchFamily="18" charset="0"/>
              </a:rPr>
              <a:t>　　从</a:t>
            </a:r>
            <a:r>
              <a:rPr lang="pt-BR" altLang="zh-CN" sz="2400" b="1" i="1" dirty="0">
                <a:latin typeface="宋体" panose="02010600030101010101" pitchFamily="2" charset="-122"/>
                <a:cs typeface="Times New Roman" panose="02020603050405020304" pitchFamily="18" charset="0"/>
              </a:rPr>
              <a:t>E</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A</a:t>
            </a:r>
            <a:r>
              <a:rPr lang="zh-CN" altLang="pt-BR" sz="2400" b="1" dirty="0">
                <a:latin typeface="宋体" panose="02010600030101010101" pitchFamily="2" charset="-122"/>
                <a:cs typeface="Times New Roman" panose="02020603050405020304" pitchFamily="18" charset="0"/>
              </a:rPr>
              <a:t>的求解过程如下（</a:t>
            </a:r>
            <a:r>
              <a:rPr lang="pt-BR" altLang="zh-CN" sz="2400" b="1" dirty="0">
                <a:latin typeface="宋体" panose="02010600030101010101" pitchFamily="2" charset="-122"/>
                <a:cs typeface="Times New Roman" panose="02020603050405020304" pitchFamily="18" charset="0"/>
              </a:rPr>
              <a:t>path</a:t>
            </a:r>
            <a:r>
              <a:rPr lang="zh-CN" altLang="pt-BR" sz="2400" b="1" dirty="0">
                <a:latin typeface="宋体" panose="02010600030101010101" pitchFamily="2" charset="-122"/>
                <a:cs typeface="Times New Roman" panose="02020603050405020304" pitchFamily="18" charset="0"/>
              </a:rPr>
              <a:t>存放路径，</a:t>
            </a:r>
            <a:r>
              <a:rPr lang="pt-BR" altLang="zh-CN" sz="2400" b="1" dirty="0">
                <a:latin typeface="宋体" panose="02010600030101010101" pitchFamily="2" charset="-122"/>
                <a:cs typeface="Times New Roman" panose="02020603050405020304" pitchFamily="18" charset="0"/>
              </a:rPr>
              <a:t>path</a:t>
            </a:r>
            <a:r>
              <a:rPr lang="pt-BR" altLang="zh-CN" sz="2400" b="1" baseline="-25000" dirty="0">
                <a:latin typeface="宋体" panose="02010600030101010101" pitchFamily="2" charset="-122"/>
                <a:cs typeface="Times New Roman" panose="02020603050405020304" pitchFamily="18" charset="0"/>
              </a:rPr>
              <a:t>1</a:t>
            </a:r>
            <a:r>
              <a:rPr lang="zh-CN" altLang="pt-BR" sz="2400" b="1" dirty="0">
                <a:latin typeface="宋体" panose="02010600030101010101" pitchFamily="2" charset="-122"/>
                <a:cs typeface="Times New Roman" panose="02020603050405020304" pitchFamily="18" charset="0"/>
              </a:rPr>
              <a:t>存放最优路径，</a:t>
            </a:r>
            <a:r>
              <a:rPr lang="zh-CN" altLang="pt-BR" sz="2400" b="1" dirty="0">
                <a:solidFill>
                  <a:srgbClr val="FF0000"/>
                </a:solidFill>
                <a:latin typeface="宋体" panose="02010600030101010101" pitchFamily="2" charset="-122"/>
                <a:cs typeface="Times New Roman" panose="02020603050405020304" pitchFamily="18" charset="0"/>
              </a:rPr>
              <a:t>红色字体</a:t>
            </a:r>
            <a:r>
              <a:rPr lang="zh-CN" altLang="pt-BR" sz="2400" b="1" dirty="0">
                <a:latin typeface="宋体" panose="02010600030101010101" pitchFamily="2" charset="-122"/>
                <a:cs typeface="Times New Roman" panose="02020603050405020304" pitchFamily="18" charset="0"/>
              </a:rPr>
              <a:t>表示本次选取的决策）：</a:t>
            </a:r>
            <a:endParaRPr lang="zh-CN" altLang="en-US" sz="2400" b="1" dirty="0">
              <a:latin typeface="宋体" panose="02010600030101010101" pitchFamily="2" charset="-122"/>
              <a:cs typeface="Times New Roman" panose="02020603050405020304" pitchFamily="18" charset="0"/>
            </a:endParaRPr>
          </a:p>
        </p:txBody>
      </p:sp>
      <p:sp>
        <p:nvSpPr>
          <p:cNvPr id="194566" name="AutoShape 6"/>
          <p:cNvSpPr>
            <a:spLocks noChangeArrowheads="1"/>
          </p:cNvSpPr>
          <p:nvPr/>
        </p:nvSpPr>
        <p:spPr bwMode="auto">
          <a:xfrm>
            <a:off x="2124710" y="1938338"/>
            <a:ext cx="4968875" cy="215900"/>
          </a:xfrm>
          <a:prstGeom prst="leftArrow">
            <a:avLst>
              <a:gd name="adj1" fmla="val 50000"/>
              <a:gd name="adj2" fmla="val 575368"/>
            </a:avLst>
          </a:prstGeom>
          <a:solidFill>
            <a:srgbClr val="006600"/>
          </a:solidFill>
          <a:ln w="38100" algn="ctr">
            <a:solidFill>
              <a:schemeClr val="accent1"/>
            </a:solidFill>
            <a:miter lim="800000"/>
          </a:ln>
          <a:effectLst/>
        </p:spPr>
        <p:txBody>
          <a:bodyPr wrap="none" anchor="ctr">
            <a:spAutoFit/>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Text Box 3"/>
          <p:cNvSpPr txBox="1">
            <a:spLocks noChangeArrowheads="1"/>
          </p:cNvSpPr>
          <p:nvPr/>
        </p:nvSpPr>
        <p:spPr bwMode="auto">
          <a:xfrm>
            <a:off x="163195" y="1153795"/>
            <a:ext cx="8878570" cy="1198880"/>
          </a:xfrm>
          <a:prstGeom prst="rect">
            <a:avLst/>
          </a:prstGeom>
          <a:noFill/>
          <a:ln w="38100" algn="ctr">
            <a:noFill/>
            <a:miter lim="800000"/>
          </a:ln>
          <a:effectLst/>
        </p:spPr>
        <p:txBody>
          <a:bodyPr wrap="square">
            <a:spAutoFit/>
          </a:bodyPr>
          <a:lstStyle/>
          <a:p>
            <a:r>
              <a:rPr lang="pt-BR" altLang="zh-CN" sz="2400" i="1">
                <a:latin typeface="Times New Roman" panose="02020603050405020304" pitchFamily="18" charset="0"/>
              </a:rPr>
              <a:t>f</a:t>
            </a:r>
            <a:r>
              <a:rPr lang="pt-BR" altLang="zh-CN" sz="2400" baseline="-25000">
                <a:latin typeface="Times New Roman" panose="02020603050405020304" pitchFamily="18" charset="0"/>
              </a:rPr>
              <a:t>4</a:t>
            </a:r>
            <a:r>
              <a:rPr lang="pt-BR" altLang="zh-CN" sz="2400">
                <a:latin typeface="Times New Roman" panose="02020603050405020304" pitchFamily="18" charset="0"/>
              </a:rPr>
              <a:t>(</a:t>
            </a:r>
            <a:r>
              <a:rPr lang="pt-BR" altLang="zh-CN" sz="2400" i="1">
                <a:latin typeface="Times New Roman" panose="02020603050405020304" pitchFamily="18" charset="0"/>
              </a:rPr>
              <a:t>D</a:t>
            </a:r>
            <a:r>
              <a:rPr lang="pt-BR" altLang="zh-CN" sz="2400" baseline="-25000">
                <a:latin typeface="Times New Roman" panose="02020603050405020304" pitchFamily="18" charset="0"/>
              </a:rPr>
              <a:t>1</a:t>
            </a:r>
            <a:r>
              <a:rPr lang="pt-BR" altLang="zh-CN" sz="2400">
                <a:latin typeface="Times New Roman" panose="02020603050405020304" pitchFamily="18" charset="0"/>
              </a:rPr>
              <a:t>)=MIN{</a:t>
            </a:r>
            <a:r>
              <a:rPr lang="pt-BR" altLang="zh-CN" sz="2400" i="1">
                <a:latin typeface="Times New Roman" panose="02020603050405020304" pitchFamily="18" charset="0"/>
              </a:rPr>
              <a:t>v</a:t>
            </a:r>
            <a:r>
              <a:rPr lang="pt-BR" altLang="zh-CN" sz="2400" baseline="-25000">
                <a:latin typeface="Times New Roman" panose="02020603050405020304" pitchFamily="18" charset="0"/>
              </a:rPr>
              <a:t>4</a:t>
            </a:r>
            <a:r>
              <a:rPr lang="pt-BR" altLang="zh-CN" sz="2400">
                <a:latin typeface="Times New Roman" panose="02020603050405020304" pitchFamily="18" charset="0"/>
              </a:rPr>
              <a:t>(</a:t>
            </a:r>
            <a:r>
              <a:rPr lang="pt-BR" altLang="zh-CN" sz="2400" i="1">
                <a:latin typeface="Times New Roman" panose="02020603050405020304" pitchFamily="18" charset="0"/>
              </a:rPr>
              <a:t>D</a:t>
            </a:r>
            <a:r>
              <a:rPr lang="pt-BR" altLang="zh-CN" sz="2400" baseline="-25000">
                <a:latin typeface="Times New Roman" panose="02020603050405020304" pitchFamily="18" charset="0"/>
              </a:rPr>
              <a:t>1</a:t>
            </a:r>
            <a:r>
              <a:rPr lang="zh-CN" altLang="pt-BR" sz="2400">
                <a:latin typeface="Times New Roman" panose="02020603050405020304" pitchFamily="18" charset="0"/>
              </a:rPr>
              <a:t>，</a:t>
            </a:r>
            <a:r>
              <a:rPr lang="pt-BR" altLang="zh-CN" sz="2400" i="1">
                <a:solidFill>
                  <a:srgbClr val="CC0099"/>
                </a:solidFill>
                <a:latin typeface="Times New Roman" panose="02020603050405020304" pitchFamily="18" charset="0"/>
              </a:rPr>
              <a:t>D</a:t>
            </a:r>
            <a:r>
              <a:rPr lang="pt-BR" altLang="zh-CN" sz="2400" baseline="-25000">
                <a:solidFill>
                  <a:srgbClr val="CC0099"/>
                </a:solidFill>
                <a:latin typeface="Times New Roman" panose="02020603050405020304" pitchFamily="18" charset="0"/>
              </a:rPr>
              <a:t>1</a:t>
            </a:r>
            <a:r>
              <a:rPr lang="pt-BR" altLang="zh-CN" sz="2400" i="1">
                <a:solidFill>
                  <a:srgbClr val="CC0099"/>
                </a:solidFill>
                <a:latin typeface="Times New Roman" panose="02020603050405020304" pitchFamily="18" charset="0"/>
              </a:rPr>
              <a:t>E</a:t>
            </a:r>
            <a:r>
              <a:rPr lang="pt-BR" altLang="zh-CN" sz="2400">
                <a:latin typeface="Times New Roman" panose="02020603050405020304" pitchFamily="18" charset="0"/>
              </a:rPr>
              <a:t>)}=MIN{3+</a:t>
            </a:r>
            <a:r>
              <a:rPr lang="pt-BR" altLang="zh-CN" sz="2400" i="1">
                <a:latin typeface="Times New Roman" panose="02020603050405020304" pitchFamily="18" charset="0"/>
              </a:rPr>
              <a:t> f</a:t>
            </a:r>
            <a:r>
              <a:rPr lang="pt-BR" altLang="zh-CN" sz="2400" baseline="-25000">
                <a:latin typeface="Times New Roman" panose="02020603050405020304" pitchFamily="18" charset="0"/>
              </a:rPr>
              <a:t>5</a:t>
            </a:r>
            <a:r>
              <a:rPr lang="pt-BR" altLang="zh-CN" sz="2400">
                <a:latin typeface="Times New Roman" panose="02020603050405020304" pitchFamily="18" charset="0"/>
              </a:rPr>
              <a:t>(</a:t>
            </a:r>
            <a:r>
              <a:rPr lang="pt-BR" altLang="zh-CN" sz="2400" i="1">
                <a:latin typeface="Times New Roman" panose="02020603050405020304" pitchFamily="18" charset="0"/>
              </a:rPr>
              <a:t>E</a:t>
            </a:r>
            <a:r>
              <a:rPr lang="pt-BR" altLang="zh-CN" sz="2400">
                <a:latin typeface="Times New Roman" panose="02020603050405020304" pitchFamily="18" charset="0"/>
              </a:rPr>
              <a:t>)}=3        path</a:t>
            </a:r>
            <a:r>
              <a:rPr lang="pt-BR" altLang="zh-CN" sz="2400" baseline="-25000">
                <a:latin typeface="Times New Roman" panose="02020603050405020304" pitchFamily="18" charset="0"/>
              </a:rPr>
              <a:t>41</a:t>
            </a:r>
            <a:r>
              <a:rPr lang="pt-BR" altLang="zh-CN" sz="2400">
                <a:latin typeface="Times New Roman" panose="02020603050405020304" pitchFamily="18" charset="0"/>
              </a:rPr>
              <a:t>={</a:t>
            </a:r>
            <a:r>
              <a:rPr lang="pt-BR" altLang="zh-CN" sz="2400" i="1">
                <a:latin typeface="Times New Roman" panose="02020603050405020304" pitchFamily="18" charset="0"/>
              </a:rPr>
              <a:t>D</a:t>
            </a:r>
            <a:r>
              <a:rPr lang="pt-BR" altLang="zh-CN" sz="2400" baseline="-25000">
                <a:latin typeface="Times New Roman" panose="02020603050405020304" pitchFamily="18" charset="0"/>
              </a:rPr>
              <a:t>1</a:t>
            </a:r>
            <a:r>
              <a:rPr lang="pt-BR" altLang="zh-CN" sz="2400" i="1">
                <a:latin typeface="Times New Roman" panose="02020603050405020304" pitchFamily="18" charset="0"/>
              </a:rPr>
              <a:t>E</a:t>
            </a:r>
            <a:r>
              <a:rPr lang="pt-BR" altLang="zh-CN" sz="2400">
                <a:latin typeface="Times New Roman" panose="02020603050405020304" pitchFamily="18" charset="0"/>
              </a:rPr>
              <a:t> }</a:t>
            </a:r>
            <a:endParaRPr lang="pt-BR" altLang="zh-CN" sz="2400">
              <a:latin typeface="Times New Roman" panose="02020603050405020304" pitchFamily="18" charset="0"/>
            </a:endParaRPr>
          </a:p>
          <a:p>
            <a:endParaRPr lang="pt-BR" altLang="zh-CN" sz="2400" i="1">
              <a:latin typeface="Times New Roman" panose="02020603050405020304" pitchFamily="18" charset="0"/>
            </a:endParaRPr>
          </a:p>
          <a:p>
            <a:r>
              <a:rPr lang="pt-BR" altLang="zh-CN" sz="2400" i="1">
                <a:latin typeface="Times New Roman" panose="02020603050405020304" pitchFamily="18" charset="0"/>
              </a:rPr>
              <a:t>f</a:t>
            </a:r>
            <a:r>
              <a:rPr lang="pt-BR" altLang="zh-CN" sz="2400" baseline="-25000">
                <a:latin typeface="Times New Roman" panose="02020603050405020304" pitchFamily="18" charset="0"/>
              </a:rPr>
              <a:t>4</a:t>
            </a:r>
            <a:r>
              <a:rPr lang="pt-BR" altLang="zh-CN" sz="2400">
                <a:latin typeface="Times New Roman" panose="02020603050405020304" pitchFamily="18" charset="0"/>
              </a:rPr>
              <a:t>(</a:t>
            </a:r>
            <a:r>
              <a:rPr lang="pt-BR" altLang="zh-CN" sz="2400" i="1">
                <a:latin typeface="Times New Roman" panose="02020603050405020304" pitchFamily="18" charset="0"/>
              </a:rPr>
              <a:t>D</a:t>
            </a:r>
            <a:r>
              <a:rPr lang="pt-BR" altLang="zh-CN" sz="2400" baseline="-25000">
                <a:latin typeface="Times New Roman" panose="02020603050405020304" pitchFamily="18" charset="0"/>
              </a:rPr>
              <a:t>2</a:t>
            </a:r>
            <a:r>
              <a:rPr lang="pt-BR" altLang="zh-CN" sz="2400">
                <a:latin typeface="Times New Roman" panose="02020603050405020304" pitchFamily="18" charset="0"/>
              </a:rPr>
              <a:t>)=MIN{</a:t>
            </a:r>
            <a:r>
              <a:rPr lang="pt-BR" altLang="zh-CN" sz="2400" i="1">
                <a:latin typeface="Times New Roman" panose="02020603050405020304" pitchFamily="18" charset="0"/>
              </a:rPr>
              <a:t>v</a:t>
            </a:r>
            <a:r>
              <a:rPr lang="pt-BR" altLang="zh-CN" sz="2400" baseline="-25000">
                <a:latin typeface="Times New Roman" panose="02020603050405020304" pitchFamily="18" charset="0"/>
              </a:rPr>
              <a:t>4</a:t>
            </a:r>
            <a:r>
              <a:rPr lang="pt-BR" altLang="zh-CN" sz="2400">
                <a:latin typeface="Times New Roman" panose="02020603050405020304" pitchFamily="18" charset="0"/>
              </a:rPr>
              <a:t>(</a:t>
            </a:r>
            <a:r>
              <a:rPr lang="pt-BR" altLang="zh-CN" sz="2400" i="1">
                <a:latin typeface="Times New Roman" panose="02020603050405020304" pitchFamily="18" charset="0"/>
              </a:rPr>
              <a:t>D</a:t>
            </a:r>
            <a:r>
              <a:rPr lang="pt-BR" altLang="zh-CN" sz="2400" baseline="-25000">
                <a:latin typeface="Times New Roman" panose="02020603050405020304" pitchFamily="18" charset="0"/>
              </a:rPr>
              <a:t>2</a:t>
            </a:r>
            <a:r>
              <a:rPr lang="zh-CN" altLang="pt-BR" sz="2400">
                <a:latin typeface="Times New Roman" panose="02020603050405020304" pitchFamily="18" charset="0"/>
              </a:rPr>
              <a:t>，</a:t>
            </a:r>
            <a:r>
              <a:rPr lang="pt-BR" altLang="zh-CN" sz="2400" i="1">
                <a:solidFill>
                  <a:srgbClr val="CC0099"/>
                </a:solidFill>
                <a:latin typeface="Times New Roman" panose="02020603050405020304" pitchFamily="18" charset="0"/>
              </a:rPr>
              <a:t>D</a:t>
            </a:r>
            <a:r>
              <a:rPr lang="pt-BR" altLang="zh-CN" sz="2400" baseline="-25000">
                <a:solidFill>
                  <a:srgbClr val="CC0099"/>
                </a:solidFill>
                <a:latin typeface="Times New Roman" panose="02020603050405020304" pitchFamily="18" charset="0"/>
              </a:rPr>
              <a:t>2</a:t>
            </a:r>
            <a:r>
              <a:rPr lang="pt-BR" altLang="zh-CN" sz="2400" i="1">
                <a:solidFill>
                  <a:srgbClr val="CC0099"/>
                </a:solidFill>
                <a:latin typeface="Times New Roman" panose="02020603050405020304" pitchFamily="18" charset="0"/>
              </a:rPr>
              <a:t>E</a:t>
            </a:r>
            <a:r>
              <a:rPr lang="pt-BR" altLang="zh-CN" sz="2400">
                <a:latin typeface="Times New Roman" panose="02020603050405020304" pitchFamily="18" charset="0"/>
              </a:rPr>
              <a:t>)}=MIN{4+</a:t>
            </a:r>
            <a:r>
              <a:rPr lang="pt-BR" altLang="zh-CN" sz="2400" i="1">
                <a:latin typeface="Times New Roman" panose="02020603050405020304" pitchFamily="18" charset="0"/>
              </a:rPr>
              <a:t> f</a:t>
            </a:r>
            <a:r>
              <a:rPr lang="pt-BR" altLang="zh-CN" sz="2400" baseline="-25000">
                <a:latin typeface="Times New Roman" panose="02020603050405020304" pitchFamily="18" charset="0"/>
              </a:rPr>
              <a:t>5</a:t>
            </a:r>
            <a:r>
              <a:rPr lang="pt-BR" altLang="zh-CN" sz="2400">
                <a:latin typeface="Times New Roman" panose="02020603050405020304" pitchFamily="18" charset="0"/>
              </a:rPr>
              <a:t>(</a:t>
            </a:r>
            <a:r>
              <a:rPr lang="pt-BR" altLang="zh-CN" sz="2400" i="1">
                <a:latin typeface="Times New Roman" panose="02020603050405020304" pitchFamily="18" charset="0"/>
              </a:rPr>
              <a:t>E</a:t>
            </a:r>
            <a:r>
              <a:rPr lang="pt-BR" altLang="zh-CN" sz="2400">
                <a:latin typeface="Times New Roman" panose="02020603050405020304" pitchFamily="18" charset="0"/>
              </a:rPr>
              <a:t>)}=4         path</a:t>
            </a:r>
            <a:r>
              <a:rPr lang="pt-BR" altLang="zh-CN" sz="2400" baseline="-25000">
                <a:latin typeface="Times New Roman" panose="02020603050405020304" pitchFamily="18" charset="0"/>
              </a:rPr>
              <a:t>42</a:t>
            </a:r>
            <a:r>
              <a:rPr lang="pt-BR" altLang="zh-CN" sz="2400">
                <a:latin typeface="Times New Roman" panose="02020603050405020304" pitchFamily="18" charset="0"/>
              </a:rPr>
              <a:t>={</a:t>
            </a:r>
            <a:r>
              <a:rPr lang="pt-BR" altLang="zh-CN" sz="2400" i="1">
                <a:latin typeface="Times New Roman" panose="02020603050405020304" pitchFamily="18" charset="0"/>
              </a:rPr>
              <a:t>D</a:t>
            </a:r>
            <a:r>
              <a:rPr lang="pt-BR" altLang="zh-CN" sz="2400" baseline="-25000">
                <a:latin typeface="Times New Roman" panose="02020603050405020304" pitchFamily="18" charset="0"/>
              </a:rPr>
              <a:t>2</a:t>
            </a:r>
            <a:r>
              <a:rPr lang="pt-BR" altLang="zh-CN" sz="2400" i="1">
                <a:latin typeface="Times New Roman" panose="02020603050405020304" pitchFamily="18" charset="0"/>
              </a:rPr>
              <a:t>E</a:t>
            </a:r>
            <a:r>
              <a:rPr lang="pt-BR" altLang="zh-CN" sz="2400">
                <a:latin typeface="Times New Roman" panose="02020603050405020304" pitchFamily="18" charset="0"/>
              </a:rPr>
              <a:t> }</a:t>
            </a:r>
            <a:endParaRPr lang="en-US" altLang="zh-CN" sz="2400">
              <a:latin typeface="Times New Roman" panose="02020603050405020304" pitchFamily="18" charset="0"/>
            </a:endParaRPr>
          </a:p>
        </p:txBody>
      </p:sp>
      <p:grpSp>
        <p:nvGrpSpPr>
          <p:cNvPr id="2" name="组合 1"/>
          <p:cNvGrpSpPr/>
          <p:nvPr/>
        </p:nvGrpSpPr>
        <p:grpSpPr>
          <a:xfrm>
            <a:off x="415290" y="2577465"/>
            <a:ext cx="8223885" cy="3952240"/>
            <a:chOff x="1870" y="4435"/>
            <a:chExt cx="9752" cy="4980"/>
          </a:xfrm>
        </p:grpSpPr>
        <p:graphicFrame>
          <p:nvGraphicFramePr>
            <p:cNvPr id="193541" name="Object 5"/>
            <p:cNvGraphicFramePr>
              <a:graphicFrameLocks noChangeAspect="1"/>
            </p:cNvGraphicFramePr>
            <p:nvPr/>
          </p:nvGraphicFramePr>
          <p:xfrm>
            <a:off x="1870" y="4435"/>
            <a:ext cx="9753" cy="4980"/>
          </p:xfrm>
          <a:graphic>
            <a:graphicData uri="http://schemas.openxmlformats.org/presentationml/2006/ole">
              <mc:AlternateContent xmlns:mc="http://schemas.openxmlformats.org/markup-compatibility/2006">
                <mc:Choice xmlns:v="urn:schemas-microsoft-com:vml" Requires="v">
                  <p:oleObj spid="_x0000_s13313" name="图片" r:id="rId1" imgW="3124200" imgH="1591310" progId="Word.Picture.8">
                    <p:embed/>
                  </p:oleObj>
                </mc:Choice>
                <mc:Fallback>
                  <p:oleObj name="图片" r:id="rId1" imgW="3124200" imgH="1591310" progId="Word.Picture.8">
                    <p:embed/>
                    <p:pic>
                      <p:nvPicPr>
                        <p:cNvPr id="0" name="图片 13312"/>
                        <p:cNvPicPr>
                          <a:picLocks noChangeAspect="1"/>
                        </p:cNvPicPr>
                        <p:nvPr/>
                      </p:nvPicPr>
                      <p:blipFill>
                        <a:blip r:embed="rId2"/>
                        <a:stretch>
                          <a:fillRect/>
                        </a:stretch>
                      </p:blipFill>
                      <p:spPr>
                        <a:xfrm>
                          <a:off x="1870" y="4435"/>
                          <a:ext cx="9753" cy="4980"/>
                        </a:xfrm>
                        <a:prstGeom prst="rect">
                          <a:avLst/>
                        </a:prstGeom>
                        <a:noFill/>
                        <a:ln w="9525">
                          <a:noFill/>
                        </a:ln>
                      </p:spPr>
                    </p:pic>
                  </p:oleObj>
                </mc:Fallback>
              </mc:AlternateContent>
            </a:graphicData>
          </a:graphic>
        </p:graphicFrame>
        <p:sp>
          <p:nvSpPr>
            <p:cNvPr id="193540" name="Oval 4"/>
            <p:cNvSpPr>
              <a:spLocks noChangeArrowheads="1"/>
            </p:cNvSpPr>
            <p:nvPr/>
          </p:nvSpPr>
          <p:spPr bwMode="auto">
            <a:xfrm>
              <a:off x="8788" y="5217"/>
              <a:ext cx="2722" cy="3063"/>
            </a:xfrm>
            <a:prstGeom prst="ellipse">
              <a:avLst/>
            </a:prstGeom>
            <a:noFill/>
            <a:ln w="38100" algn="ctr">
              <a:solidFill>
                <a:srgbClr val="CC3300"/>
              </a:solidFill>
              <a:round/>
            </a:ln>
            <a:effectLst/>
          </p:spPr>
          <p:txBody>
            <a:bodyPr wrap="square" anchor="ctr">
              <a:spAutoFit/>
            </a:bodyPr>
            <a:lstStyle/>
            <a:p>
              <a:endParaRPr lang="zh-CN" altLang="en-US"/>
            </a:p>
          </p:txBody>
        </p:sp>
      </p:grpSp>
      <p:sp>
        <p:nvSpPr>
          <p:cNvPr id="194563" name="Text Box 3"/>
          <p:cNvSpPr txBox="1">
            <a:spLocks noChangeArrowheads="1"/>
          </p:cNvSpPr>
          <p:nvPr/>
        </p:nvSpPr>
        <p:spPr bwMode="auto">
          <a:xfrm>
            <a:off x="956945" y="214630"/>
            <a:ext cx="6710680" cy="645160"/>
          </a:xfrm>
          <a:prstGeom prst="rect">
            <a:avLst/>
          </a:prstGeom>
          <a:noFill/>
          <a:ln w="38100" algn="ctr">
            <a:noFill/>
            <a:miter lim="800000"/>
          </a:ln>
          <a:effectLst/>
        </p:spPr>
        <p:txBody>
          <a:bodyPr wrap="square">
            <a:spAutoFit/>
          </a:bodyPr>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）动态规划问题的逆序解法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Text Box 3"/>
          <p:cNvSpPr txBox="1">
            <a:spLocks noChangeArrowheads="1"/>
          </p:cNvSpPr>
          <p:nvPr/>
        </p:nvSpPr>
        <p:spPr bwMode="auto">
          <a:xfrm>
            <a:off x="43815" y="3742055"/>
            <a:ext cx="9057005" cy="2861310"/>
          </a:xfrm>
          <a:prstGeom prst="rect">
            <a:avLst/>
          </a:prstGeom>
          <a:noFill/>
          <a:ln w="38100" algn="ctr">
            <a:noFill/>
            <a:miter lim="800000"/>
          </a:ln>
          <a:effectLst/>
        </p:spPr>
        <p:txBody>
          <a:bodyPr wrap="square">
            <a:spAutoFit/>
          </a:bodyPr>
          <a:lstStyle/>
          <a:p>
            <a:r>
              <a:rPr lang="pt-BR" altLang="zh-CN" sz="2000" b="1" i="1">
                <a:latin typeface="Times New Roman" panose="02020603050405020304" pitchFamily="18" charset="0"/>
              </a:rPr>
              <a:t>f</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C</a:t>
            </a:r>
            <a:r>
              <a:rPr lang="pt-BR" altLang="zh-CN" sz="2000" b="1" baseline="-25000">
                <a:solidFill>
                  <a:srgbClr val="CC0099"/>
                </a:solidFill>
                <a:latin typeface="Times New Roman" panose="02020603050405020304" pitchFamily="18" charset="0"/>
              </a:rPr>
              <a:t>1</a:t>
            </a:r>
            <a:r>
              <a:rPr lang="pt-BR" altLang="zh-CN" sz="2000" b="1" i="1">
                <a:solidFill>
                  <a:srgbClr val="CC0099"/>
                </a:solidFill>
                <a:latin typeface="Times New Roman" panose="02020603050405020304" pitchFamily="18" charset="0"/>
              </a:rPr>
              <a:t>D</a:t>
            </a:r>
            <a:r>
              <a:rPr lang="pt-BR" altLang="zh-CN" sz="2000" b="1" baseline="-25000">
                <a:solidFill>
                  <a:srgbClr val="CC0099"/>
                </a:solidFill>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4</a:t>
            </a:r>
            <a:r>
              <a:rPr lang="pt-BR" altLang="zh-CN" sz="2000" b="1">
                <a:latin typeface="Times New Roman" panose="02020603050405020304" pitchFamily="18" charset="0"/>
              </a:rPr>
              <a:t>(</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zh-CN" altLang="pt-BR"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4</a:t>
            </a:r>
            <a:r>
              <a:rPr lang="pt-BR" altLang="zh-CN" sz="2000" b="1">
                <a:latin typeface="Times New Roman" panose="02020603050405020304" pitchFamily="18" charset="0"/>
              </a:rPr>
              <a:t>(</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  }</a:t>
            </a:r>
            <a:endParaRPr lang="pt-BR" altLang="zh-CN" sz="2000" b="1">
              <a:latin typeface="Times New Roman" panose="02020603050405020304" pitchFamily="18" charset="0"/>
            </a:endParaRPr>
          </a:p>
          <a:p>
            <a:r>
              <a:rPr lang="zh-CN" altLang="pt-BR" sz="2000" b="1">
                <a:latin typeface="Times New Roman" panose="02020603050405020304" pitchFamily="18" charset="0"/>
              </a:rPr>
              <a:t>　　</a:t>
            </a:r>
            <a:r>
              <a:rPr lang="pt-BR" altLang="zh-CN" sz="2000" b="1">
                <a:latin typeface="Times New Roman" panose="02020603050405020304" pitchFamily="18" charset="0"/>
              </a:rPr>
              <a:t>=MIN{3+</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4</a:t>
            </a:r>
            <a:r>
              <a:rPr lang="pt-BR" altLang="zh-CN" sz="2000" b="1">
                <a:latin typeface="Times New Roman" panose="02020603050405020304" pitchFamily="18" charset="0"/>
              </a:rPr>
              <a:t>(</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a:latin typeface="Times New Roman" panose="02020603050405020304" pitchFamily="18" charset="0"/>
              </a:rPr>
              <a:t>4+</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4</a:t>
            </a:r>
            <a:r>
              <a:rPr lang="pt-BR" altLang="zh-CN" sz="2000" b="1">
                <a:latin typeface="Times New Roman" panose="02020603050405020304" pitchFamily="18" charset="0"/>
              </a:rPr>
              <a:t>(</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)}=MIN{3+3</a:t>
            </a:r>
            <a:r>
              <a:rPr lang="zh-CN" altLang="pt-BR" sz="2000" b="1">
                <a:latin typeface="Times New Roman" panose="02020603050405020304" pitchFamily="18" charset="0"/>
              </a:rPr>
              <a:t>，</a:t>
            </a:r>
            <a:r>
              <a:rPr lang="pt-BR" altLang="zh-CN" sz="2000" b="1">
                <a:latin typeface="Times New Roman" panose="02020603050405020304" pitchFamily="18" charset="0"/>
              </a:rPr>
              <a:t>4+4}=6</a:t>
            </a:r>
            <a:endParaRPr lang="en-US" altLang="zh-CN" sz="2000" b="1">
              <a:latin typeface="Times New Roman" panose="02020603050405020304" pitchFamily="18" charset="0"/>
            </a:endParaRPr>
          </a:p>
          <a:p>
            <a:r>
              <a:rPr lang="en-US" altLang="zh-CN" sz="2000" b="1">
                <a:solidFill>
                  <a:srgbClr val="0000FF"/>
                </a:solidFill>
                <a:latin typeface="Times New Roman" panose="02020603050405020304" pitchFamily="18" charset="0"/>
              </a:rPr>
              <a:t>path</a:t>
            </a:r>
            <a:r>
              <a:rPr lang="en-US" altLang="zh-CN" sz="2000" b="1" baseline="-25000">
                <a:solidFill>
                  <a:srgbClr val="0000FF"/>
                </a:solidFill>
                <a:latin typeface="Times New Roman" panose="02020603050405020304" pitchFamily="18" charset="0"/>
              </a:rPr>
              <a:t>31</a:t>
            </a:r>
            <a:r>
              <a:rPr lang="en-US" altLang="zh-CN" sz="2000" b="1">
                <a:solidFill>
                  <a:srgbClr val="0000FF"/>
                </a:solidFill>
                <a:latin typeface="Times New Roman" panose="02020603050405020304" pitchFamily="18" charset="0"/>
              </a:rPr>
              <a:t>= path</a:t>
            </a:r>
            <a:r>
              <a:rPr lang="en-US" altLang="zh-CN" sz="2000" b="1" baseline="-25000">
                <a:solidFill>
                  <a:srgbClr val="0000FF"/>
                </a:solidFill>
                <a:latin typeface="Times New Roman" panose="02020603050405020304" pitchFamily="18" charset="0"/>
              </a:rPr>
              <a:t>41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zh-CN" altLang="en-US"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E</a:t>
            </a:r>
            <a:r>
              <a:rPr lang="en-US" altLang="zh-CN" sz="2000" b="1">
                <a:solidFill>
                  <a:srgbClr val="0000FF"/>
                </a:solidFill>
                <a:latin typeface="Times New Roman" panose="02020603050405020304" pitchFamily="18" charset="0"/>
              </a:rPr>
              <a:t> }</a:t>
            </a:r>
            <a:endParaRPr lang="en-US" altLang="zh-CN" sz="2000" b="1" i="1">
              <a:solidFill>
                <a:srgbClr val="0000FF"/>
              </a:solidFill>
              <a:latin typeface="Times New Roman" panose="02020603050405020304" pitchFamily="18" charset="0"/>
            </a:endParaRPr>
          </a:p>
          <a:p>
            <a:r>
              <a:rPr lang="en-US" altLang="zh-CN" sz="2000" b="1" i="1">
                <a:latin typeface="Times New Roman" panose="02020603050405020304" pitchFamily="18" charset="0"/>
              </a:rPr>
              <a:t>f</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)=MIN{</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r>
              <a:rPr lang="en-US" altLang="zh-CN" sz="2000" b="1" i="1">
                <a:solidFill>
                  <a:srgbClr val="CC0099"/>
                </a:solidFill>
                <a:latin typeface="Times New Roman" panose="02020603050405020304" pitchFamily="18" charset="0"/>
              </a:rPr>
              <a:t>C</a:t>
            </a:r>
            <a:r>
              <a:rPr lang="en-US" altLang="zh-CN" sz="2000" b="1" baseline="-25000">
                <a:solidFill>
                  <a:srgbClr val="CC0099"/>
                </a:solidFill>
                <a:latin typeface="Times New Roman" panose="02020603050405020304" pitchFamily="18" charset="0"/>
              </a:rPr>
              <a:t>2</a:t>
            </a:r>
            <a:r>
              <a:rPr lang="en-US" altLang="zh-CN" sz="2000" b="1" i="1">
                <a:solidFill>
                  <a:srgbClr val="CC0099"/>
                </a:solidFill>
                <a:latin typeface="Times New Roman" panose="02020603050405020304" pitchFamily="18" charset="0"/>
              </a:rPr>
              <a:t>D</a:t>
            </a:r>
            <a:r>
              <a:rPr lang="en-US" altLang="zh-CN" sz="2000" b="1" baseline="-25000">
                <a:solidFill>
                  <a:srgbClr val="CC0099"/>
                </a:solidFill>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endParaRPr lang="en-US" altLang="zh-CN" sz="2000" b="1">
              <a:latin typeface="Times New Roman" panose="02020603050405020304" pitchFamily="18" charset="0"/>
            </a:endParaRPr>
          </a:p>
          <a:p>
            <a:r>
              <a:rPr lang="zh-CN" altLang="en-US" sz="2000" b="1">
                <a:latin typeface="Times New Roman" panose="02020603050405020304" pitchFamily="18" charset="0"/>
              </a:rPr>
              <a:t>　　</a:t>
            </a:r>
            <a:r>
              <a:rPr lang="en-US" altLang="zh-CN" sz="2000" b="1">
                <a:latin typeface="Times New Roman" panose="02020603050405020304" pitchFamily="18" charset="0"/>
              </a:rPr>
              <a:t>=MIN{6+</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3+</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)}=MIN{6+3</a:t>
            </a:r>
            <a:r>
              <a:rPr lang="zh-CN" altLang="en-US" sz="2000" b="1">
                <a:latin typeface="Times New Roman" panose="02020603050405020304" pitchFamily="18" charset="0"/>
              </a:rPr>
              <a:t>，</a:t>
            </a:r>
            <a:r>
              <a:rPr lang="en-US" altLang="zh-CN" sz="2000" b="1">
                <a:latin typeface="Times New Roman" panose="02020603050405020304" pitchFamily="18" charset="0"/>
              </a:rPr>
              <a:t>3+4}=7</a:t>
            </a:r>
            <a:endParaRPr lang="en-US" altLang="zh-CN" sz="2000" b="1">
              <a:latin typeface="Times New Roman" panose="02020603050405020304" pitchFamily="18" charset="0"/>
            </a:endParaRPr>
          </a:p>
          <a:p>
            <a:r>
              <a:rPr lang="en-US" altLang="zh-CN" sz="2000" b="1">
                <a:solidFill>
                  <a:srgbClr val="0000FF"/>
                </a:solidFill>
                <a:latin typeface="Times New Roman" panose="02020603050405020304" pitchFamily="18" charset="0"/>
              </a:rPr>
              <a:t>path</a:t>
            </a:r>
            <a:r>
              <a:rPr lang="en-US" altLang="zh-CN" sz="2000" b="1" baseline="-25000">
                <a:solidFill>
                  <a:srgbClr val="0000FF"/>
                </a:solidFill>
                <a:latin typeface="Times New Roman" panose="02020603050405020304" pitchFamily="18" charset="0"/>
              </a:rPr>
              <a:t>32</a:t>
            </a:r>
            <a:r>
              <a:rPr lang="en-US" altLang="zh-CN" sz="2000" b="1">
                <a:solidFill>
                  <a:srgbClr val="0000FF"/>
                </a:solidFill>
                <a:latin typeface="Times New Roman" panose="02020603050405020304" pitchFamily="18" charset="0"/>
              </a:rPr>
              <a:t>= path</a:t>
            </a:r>
            <a:r>
              <a:rPr lang="en-US" altLang="zh-CN" sz="2000" b="1" baseline="-25000">
                <a:solidFill>
                  <a:srgbClr val="0000FF"/>
                </a:solidFill>
                <a:latin typeface="Times New Roman" panose="02020603050405020304" pitchFamily="18" charset="0"/>
              </a:rPr>
              <a:t>42</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a:t>
            </a:r>
            <a:r>
              <a:rPr lang="zh-CN" altLang="en-US" sz="2000" b="1" i="1">
                <a:solidFill>
                  <a:srgbClr val="0000FF"/>
                </a:solidFill>
                <a:latin typeface="Times New Roman" panose="02020603050405020304" pitchFamily="18" charset="0"/>
              </a:rPr>
              <a:t> </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E</a:t>
            </a:r>
            <a:r>
              <a:rPr lang="en-US" altLang="zh-CN" sz="2000" b="1">
                <a:solidFill>
                  <a:srgbClr val="0000FF"/>
                </a:solidFill>
                <a:latin typeface="Times New Roman" panose="02020603050405020304" pitchFamily="18" charset="0"/>
              </a:rPr>
              <a:t>}</a:t>
            </a:r>
            <a:endParaRPr lang="en-US" altLang="zh-CN" sz="2000" b="1" i="1">
              <a:solidFill>
                <a:srgbClr val="0000FF"/>
              </a:solidFill>
              <a:latin typeface="Times New Roman" panose="02020603050405020304" pitchFamily="18" charset="0"/>
            </a:endParaRPr>
          </a:p>
          <a:p>
            <a:r>
              <a:rPr lang="en-US" altLang="zh-CN" sz="2000" b="1" i="1">
                <a:latin typeface="Times New Roman" panose="02020603050405020304" pitchFamily="18" charset="0"/>
              </a:rPr>
              <a:t>f</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)=MIN{</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zh-CN" altLang="en-US" sz="2000" b="1">
                <a:latin typeface="Times New Roman" panose="02020603050405020304" pitchFamily="18" charset="0"/>
              </a:rPr>
              <a:t>，</a:t>
            </a:r>
            <a:r>
              <a:rPr lang="en-US" altLang="zh-CN" sz="2000" b="1" i="1">
                <a:solidFill>
                  <a:srgbClr val="CC0099"/>
                </a:solidFill>
                <a:latin typeface="Times New Roman" panose="02020603050405020304" pitchFamily="18" charset="0"/>
              </a:rPr>
              <a:t>C</a:t>
            </a:r>
            <a:r>
              <a:rPr lang="en-US" altLang="zh-CN" sz="2000" b="1" baseline="-25000">
                <a:solidFill>
                  <a:srgbClr val="CC0099"/>
                </a:solidFill>
                <a:latin typeface="Times New Roman" panose="02020603050405020304" pitchFamily="18" charset="0"/>
              </a:rPr>
              <a:t>3</a:t>
            </a:r>
            <a:r>
              <a:rPr lang="en-US" altLang="zh-CN" sz="2000" b="1" i="1">
                <a:solidFill>
                  <a:srgbClr val="CC0099"/>
                </a:solidFill>
                <a:latin typeface="Times New Roman" panose="02020603050405020304" pitchFamily="18" charset="0"/>
              </a:rPr>
              <a:t>D</a:t>
            </a:r>
            <a:r>
              <a:rPr lang="en-US" altLang="zh-CN" sz="2000" b="1" baseline="-25000">
                <a:solidFill>
                  <a:srgbClr val="CC0099"/>
                </a:solidFill>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 </a:t>
            </a:r>
            <a:r>
              <a:rPr lang="en-US" altLang="zh-CN" sz="2000" b="1" i="1" baseline="-25000">
                <a:latin typeface="Times New Roman" panose="02020603050405020304" pitchFamily="18" charset="0"/>
              </a:rPr>
              <a:t>f</a:t>
            </a:r>
            <a:r>
              <a:rPr lang="en-US" altLang="zh-CN" sz="2000" b="1" baseline="-25000">
                <a:latin typeface="Times New Roman" panose="02020603050405020304" pitchFamily="18" charset="0"/>
              </a:rPr>
              <a:t>4(</a:t>
            </a:r>
            <a:r>
              <a:rPr lang="en-US" altLang="zh-CN" sz="2000" b="1" i="1" baseline="-25000">
                <a:latin typeface="Times New Roman" panose="02020603050405020304" pitchFamily="18" charset="0"/>
              </a:rPr>
              <a:t>D</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endParaRPr lang="en-US" altLang="zh-CN" sz="2000" b="1">
              <a:latin typeface="Times New Roman" panose="02020603050405020304" pitchFamily="18" charset="0"/>
            </a:endParaRPr>
          </a:p>
          <a:p>
            <a:r>
              <a:rPr lang="zh-CN" altLang="en-US" sz="2000" b="1">
                <a:latin typeface="Times New Roman" panose="02020603050405020304" pitchFamily="18" charset="0"/>
              </a:rPr>
              <a:t>　　</a:t>
            </a:r>
            <a:r>
              <a:rPr lang="en-US" altLang="zh-CN" sz="2000" b="1">
                <a:latin typeface="Times New Roman" panose="02020603050405020304" pitchFamily="18" charset="0"/>
              </a:rPr>
              <a:t>=MIN{3+</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3+</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4</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=MIN{3+3</a:t>
            </a:r>
            <a:r>
              <a:rPr lang="zh-CN" altLang="en-US" sz="2000" b="1">
                <a:latin typeface="Times New Roman" panose="02020603050405020304" pitchFamily="18" charset="0"/>
              </a:rPr>
              <a:t>，</a:t>
            </a:r>
            <a:r>
              <a:rPr lang="en-US" altLang="zh-CN" sz="2000" b="1">
                <a:latin typeface="Times New Roman" panose="02020603050405020304" pitchFamily="18" charset="0"/>
              </a:rPr>
              <a:t>3+4}=6</a:t>
            </a:r>
            <a:endParaRPr lang="en-US" altLang="zh-CN" sz="2000" b="1">
              <a:latin typeface="Times New Roman" panose="02020603050405020304" pitchFamily="18" charset="0"/>
            </a:endParaRPr>
          </a:p>
          <a:p>
            <a:r>
              <a:rPr lang="en-US" altLang="zh-CN" sz="2000" b="1">
                <a:solidFill>
                  <a:srgbClr val="0000FF"/>
                </a:solidFill>
                <a:latin typeface="Times New Roman" panose="02020603050405020304" pitchFamily="18" charset="0"/>
              </a:rPr>
              <a:t>path</a:t>
            </a:r>
            <a:r>
              <a:rPr lang="en-US" altLang="zh-CN" sz="2000" b="1" baseline="-25000">
                <a:solidFill>
                  <a:srgbClr val="0000FF"/>
                </a:solidFill>
                <a:latin typeface="Times New Roman" panose="02020603050405020304" pitchFamily="18" charset="0"/>
              </a:rPr>
              <a:t>33</a:t>
            </a:r>
            <a:r>
              <a:rPr lang="en-US" altLang="zh-CN" sz="2000" b="1">
                <a:solidFill>
                  <a:srgbClr val="0000FF"/>
                </a:solidFill>
                <a:latin typeface="Times New Roman" panose="02020603050405020304" pitchFamily="18" charset="0"/>
              </a:rPr>
              <a:t>= path</a:t>
            </a:r>
            <a:r>
              <a:rPr lang="en-US" altLang="zh-CN" sz="2000" b="1" baseline="-25000">
                <a:solidFill>
                  <a:srgbClr val="0000FF"/>
                </a:solidFill>
                <a:latin typeface="Times New Roman" panose="02020603050405020304" pitchFamily="18" charset="0"/>
              </a:rPr>
              <a:t>41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3</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3</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zh-CN" altLang="en-US" sz="2000" b="1">
                <a:solidFill>
                  <a:srgbClr val="0000FF"/>
                </a:solidFill>
                <a:latin typeface="Times New Roman" panose="02020603050405020304" pitchFamily="18" charset="0"/>
              </a:rPr>
              <a:t>，</a:t>
            </a:r>
            <a:r>
              <a:rPr lang="zh-CN" altLang="en-US" sz="2000" b="1" i="1">
                <a:solidFill>
                  <a:srgbClr val="0000FF"/>
                </a:solidFill>
                <a:latin typeface="Times New Roman" panose="02020603050405020304" pitchFamily="18" charset="0"/>
              </a:rPr>
              <a:t> </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E</a:t>
            </a:r>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grpSp>
        <p:nvGrpSpPr>
          <p:cNvPr id="2" name="组合 1"/>
          <p:cNvGrpSpPr/>
          <p:nvPr/>
        </p:nvGrpSpPr>
        <p:grpSpPr>
          <a:xfrm>
            <a:off x="43815" y="478790"/>
            <a:ext cx="8267065" cy="3133090"/>
            <a:chOff x="1513" y="4955"/>
            <a:chExt cx="9753" cy="4980"/>
          </a:xfrm>
        </p:grpSpPr>
        <p:graphicFrame>
          <p:nvGraphicFramePr>
            <p:cNvPr id="192517" name="Object 5"/>
            <p:cNvGraphicFramePr>
              <a:graphicFrameLocks noChangeAspect="1"/>
            </p:cNvGraphicFramePr>
            <p:nvPr/>
          </p:nvGraphicFramePr>
          <p:xfrm>
            <a:off x="1513" y="4955"/>
            <a:ext cx="9753" cy="4980"/>
          </p:xfrm>
          <a:graphic>
            <a:graphicData uri="http://schemas.openxmlformats.org/presentationml/2006/ole">
              <mc:AlternateContent xmlns:mc="http://schemas.openxmlformats.org/markup-compatibility/2006">
                <mc:Choice xmlns:v="urn:schemas-microsoft-com:vml" Requires="v">
                  <p:oleObj spid="_x0000_s14337" name="图片" r:id="rId1" imgW="3124200" imgH="1591310" progId="Word.Picture.8">
                    <p:embed/>
                  </p:oleObj>
                </mc:Choice>
                <mc:Fallback>
                  <p:oleObj name="图片" r:id="rId1" imgW="3124200" imgH="1591310" progId="Word.Picture.8">
                    <p:embed/>
                    <p:pic>
                      <p:nvPicPr>
                        <p:cNvPr id="0" name="图片 14336"/>
                        <p:cNvPicPr>
                          <a:picLocks noChangeAspect="1"/>
                        </p:cNvPicPr>
                        <p:nvPr/>
                      </p:nvPicPr>
                      <p:blipFill>
                        <a:blip r:embed="rId2"/>
                        <a:stretch>
                          <a:fillRect/>
                        </a:stretch>
                      </p:blipFill>
                      <p:spPr>
                        <a:xfrm>
                          <a:off x="1513" y="4955"/>
                          <a:ext cx="9753" cy="4980"/>
                        </a:xfrm>
                        <a:prstGeom prst="rect">
                          <a:avLst/>
                        </a:prstGeom>
                        <a:noFill/>
                        <a:ln w="9525">
                          <a:noFill/>
                        </a:ln>
                      </p:spPr>
                    </p:pic>
                  </p:oleObj>
                </mc:Fallback>
              </mc:AlternateContent>
            </a:graphicData>
          </a:graphic>
        </p:graphicFrame>
        <p:sp>
          <p:nvSpPr>
            <p:cNvPr id="192516" name="Rectangle 4"/>
            <p:cNvSpPr>
              <a:spLocks noChangeArrowheads="1"/>
            </p:cNvSpPr>
            <p:nvPr/>
          </p:nvSpPr>
          <p:spPr bwMode="auto">
            <a:xfrm>
              <a:off x="6860" y="5407"/>
              <a:ext cx="2608" cy="3627"/>
            </a:xfrm>
            <a:prstGeom prst="rect">
              <a:avLst/>
            </a:prstGeom>
            <a:noFill/>
            <a:ln w="38100" algn="ctr">
              <a:solidFill>
                <a:srgbClr val="CC3300"/>
              </a:solidFill>
              <a:miter lim="800000"/>
            </a:ln>
            <a:effectLst/>
          </p:spPr>
          <p:txBody>
            <a:bodyPr wrap="square" anchor="ctr">
              <a:spAutoFit/>
            </a:bodyPr>
            <a:lstStyle/>
            <a:p>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Text Box 3"/>
          <p:cNvSpPr txBox="1">
            <a:spLocks noChangeArrowheads="1"/>
          </p:cNvSpPr>
          <p:nvPr/>
        </p:nvSpPr>
        <p:spPr bwMode="auto">
          <a:xfrm>
            <a:off x="194310" y="3680460"/>
            <a:ext cx="8748713" cy="2861310"/>
          </a:xfrm>
          <a:prstGeom prst="rect">
            <a:avLst/>
          </a:prstGeom>
          <a:noFill/>
          <a:ln w="38100" algn="ctr">
            <a:noFill/>
            <a:miter lim="800000"/>
          </a:ln>
          <a:effectLst/>
        </p:spPr>
        <p:txBody>
          <a:bodyPr>
            <a:spAutoFit/>
          </a:bodyPr>
          <a:lstStyle/>
          <a:p>
            <a:r>
              <a:rPr lang="en-US" altLang="zh-CN" sz="2000" b="1" i="1">
                <a:latin typeface="Times New Roman" panose="02020603050405020304" pitchFamily="18" charset="0"/>
              </a:rPr>
              <a:t>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)=MIN{</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a:t>
            </a:r>
            <a:r>
              <a:rPr lang="en-US" altLang="zh-CN" sz="2000" b="1" i="1">
                <a:solidFill>
                  <a:srgbClr val="CC0099"/>
                </a:solidFill>
                <a:latin typeface="Times New Roman" panose="02020603050405020304" pitchFamily="18" charset="0"/>
              </a:rPr>
              <a:t>B</a:t>
            </a:r>
            <a:r>
              <a:rPr lang="en-US" altLang="zh-CN" sz="2000" b="1" baseline="-25000">
                <a:solidFill>
                  <a:srgbClr val="CC0099"/>
                </a:solidFill>
                <a:latin typeface="Times New Roman" panose="02020603050405020304" pitchFamily="18" charset="0"/>
              </a:rPr>
              <a:t>1</a:t>
            </a:r>
            <a:r>
              <a:rPr lang="en-US" altLang="zh-CN" sz="2000" b="1" i="1">
                <a:solidFill>
                  <a:srgbClr val="CC0099"/>
                </a:solidFill>
                <a:latin typeface="Times New Roman" panose="02020603050405020304" pitchFamily="18" charset="0"/>
              </a:rPr>
              <a:t>C</a:t>
            </a:r>
            <a:r>
              <a:rPr lang="en-US" altLang="zh-CN" sz="2000" b="1" baseline="-25000">
                <a:solidFill>
                  <a:srgbClr val="CC0099"/>
                </a:solidFill>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1</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a:latin typeface="Times New Roman" panose="02020603050405020304" pitchFamily="18" charset="0"/>
              </a:rPr>
              <a:t>2)}</a:t>
            </a:r>
            <a:endParaRPr lang="en-US" altLang="zh-CN" sz="2000" b="1">
              <a:latin typeface="Times New Roman" panose="02020603050405020304" pitchFamily="18" charset="0"/>
            </a:endParaRPr>
          </a:p>
          <a:p>
            <a:r>
              <a:rPr lang="zh-CN" altLang="en-US" sz="2000" b="1">
                <a:latin typeface="Times New Roman" panose="02020603050405020304" pitchFamily="18" charset="0"/>
              </a:rPr>
              <a:t>　　</a:t>
            </a:r>
            <a:r>
              <a:rPr lang="en-US" altLang="zh-CN" sz="2000" b="1">
                <a:latin typeface="Times New Roman" panose="02020603050405020304" pitchFamily="18" charset="0"/>
              </a:rPr>
              <a:t>=MIN{7+</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4+</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=MIN{7+6</a:t>
            </a:r>
            <a:r>
              <a:rPr lang="zh-CN" altLang="en-US" sz="2000" b="1">
                <a:latin typeface="Times New Roman" panose="02020603050405020304" pitchFamily="18" charset="0"/>
              </a:rPr>
              <a:t>，</a:t>
            </a:r>
            <a:r>
              <a:rPr lang="en-US" altLang="zh-CN" sz="2000" b="1">
                <a:latin typeface="Times New Roman" panose="02020603050405020304" pitchFamily="18" charset="0"/>
              </a:rPr>
              <a:t>4+7}=11</a:t>
            </a:r>
            <a:endParaRPr lang="en-US" altLang="zh-CN" sz="2000" b="1">
              <a:latin typeface="Times New Roman" panose="02020603050405020304" pitchFamily="18" charset="0"/>
            </a:endParaRPr>
          </a:p>
          <a:p>
            <a:r>
              <a:rPr lang="en-US" altLang="zh-CN" sz="2000" b="1">
                <a:solidFill>
                  <a:srgbClr val="0000FF"/>
                </a:solidFill>
                <a:latin typeface="Times New Roman" panose="02020603050405020304" pitchFamily="18" charset="0"/>
              </a:rPr>
              <a:t>path</a:t>
            </a:r>
            <a:r>
              <a:rPr lang="en-US" altLang="zh-CN" sz="2000" b="1" baseline="-25000">
                <a:solidFill>
                  <a:srgbClr val="0000FF"/>
                </a:solidFill>
                <a:latin typeface="Times New Roman" panose="02020603050405020304" pitchFamily="18" charset="0"/>
              </a:rPr>
              <a:t>21</a:t>
            </a:r>
            <a:r>
              <a:rPr lang="en-US" altLang="zh-CN" sz="2000" b="1">
                <a:solidFill>
                  <a:srgbClr val="0000FF"/>
                </a:solidFill>
                <a:latin typeface="Times New Roman" panose="02020603050405020304" pitchFamily="18" charset="0"/>
              </a:rPr>
              <a:t>= path</a:t>
            </a:r>
            <a:r>
              <a:rPr lang="en-US" altLang="zh-CN" sz="2000" b="1" baseline="-25000">
                <a:solidFill>
                  <a:srgbClr val="0000FF"/>
                </a:solidFill>
                <a:latin typeface="Times New Roman" panose="02020603050405020304" pitchFamily="18" charset="0"/>
              </a:rPr>
              <a:t>32</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B</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B</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a:t>
            </a:r>
            <a:r>
              <a:rPr lang="zh-CN" altLang="en-US" sz="2000" b="1" i="1">
                <a:solidFill>
                  <a:srgbClr val="0000FF"/>
                </a:solidFill>
                <a:latin typeface="Times New Roman" panose="02020603050405020304" pitchFamily="18" charset="0"/>
              </a:rPr>
              <a:t> </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E</a:t>
            </a:r>
            <a:r>
              <a:rPr lang="en-US" altLang="zh-CN" sz="2000" b="1">
                <a:solidFill>
                  <a:srgbClr val="0000FF"/>
                </a:solidFill>
                <a:latin typeface="Times New Roman" panose="02020603050405020304" pitchFamily="18" charset="0"/>
              </a:rPr>
              <a:t>}</a:t>
            </a:r>
            <a:endParaRPr lang="en-US" altLang="zh-CN" sz="2000" b="1" i="1">
              <a:solidFill>
                <a:srgbClr val="0000FF"/>
              </a:solidFill>
              <a:latin typeface="Times New Roman" panose="02020603050405020304" pitchFamily="18" charset="0"/>
            </a:endParaRPr>
          </a:p>
          <a:p>
            <a:r>
              <a:rPr lang="en-US" altLang="zh-CN" sz="2000" b="1" i="1">
                <a:latin typeface="Times New Roman" panose="02020603050405020304" pitchFamily="18" charset="0"/>
              </a:rPr>
              <a:t>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)=MIN{</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r>
              <a:rPr lang="en-US" altLang="zh-CN" sz="2000" b="1" i="1">
                <a:solidFill>
                  <a:srgbClr val="CC0099"/>
                </a:solidFill>
                <a:latin typeface="Times New Roman" panose="02020603050405020304" pitchFamily="18" charset="0"/>
              </a:rPr>
              <a:t>B</a:t>
            </a:r>
            <a:r>
              <a:rPr lang="en-US" altLang="zh-CN" sz="2000" b="1" baseline="-25000">
                <a:solidFill>
                  <a:srgbClr val="CC0099"/>
                </a:solidFill>
                <a:latin typeface="Times New Roman" panose="02020603050405020304" pitchFamily="18" charset="0"/>
              </a:rPr>
              <a:t>2</a:t>
            </a:r>
            <a:r>
              <a:rPr lang="en-US" altLang="zh-CN" sz="2000" b="1" i="1">
                <a:solidFill>
                  <a:srgbClr val="CC0099"/>
                </a:solidFill>
                <a:latin typeface="Times New Roman" panose="02020603050405020304" pitchFamily="18" charset="0"/>
              </a:rPr>
              <a:t>C</a:t>
            </a:r>
            <a:r>
              <a:rPr lang="en-US" altLang="zh-CN" sz="2000" b="1" baseline="-25000">
                <a:solidFill>
                  <a:srgbClr val="CC0099"/>
                </a:solidFill>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endParaRPr lang="en-US" altLang="zh-CN" sz="2000" b="1">
              <a:latin typeface="Times New Roman" panose="02020603050405020304" pitchFamily="18" charset="0"/>
            </a:endParaRPr>
          </a:p>
          <a:p>
            <a:r>
              <a:rPr lang="zh-CN" altLang="en-US" sz="2000" b="1">
                <a:latin typeface="Times New Roman" panose="02020603050405020304" pitchFamily="18" charset="0"/>
              </a:rPr>
              <a:t>　　</a:t>
            </a:r>
            <a:r>
              <a:rPr lang="en-US" altLang="zh-CN" sz="2000" b="1">
                <a:latin typeface="Times New Roman" panose="02020603050405020304" pitchFamily="18" charset="0"/>
              </a:rPr>
              <a:t>=MIN{3+</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4+</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)}=MIN{3+6</a:t>
            </a:r>
            <a:r>
              <a:rPr lang="zh-CN" altLang="en-US" sz="2000" b="1">
                <a:latin typeface="Times New Roman" panose="02020603050405020304" pitchFamily="18" charset="0"/>
              </a:rPr>
              <a:t>，</a:t>
            </a:r>
            <a:r>
              <a:rPr lang="en-US" altLang="zh-CN" sz="2000" b="1">
                <a:latin typeface="Times New Roman" panose="02020603050405020304" pitchFamily="18" charset="0"/>
              </a:rPr>
              <a:t>2+7</a:t>
            </a:r>
            <a:r>
              <a:rPr lang="zh-CN" altLang="en-US" sz="2000" b="1">
                <a:latin typeface="Times New Roman" panose="02020603050405020304" pitchFamily="18" charset="0"/>
              </a:rPr>
              <a:t>，</a:t>
            </a:r>
            <a:r>
              <a:rPr lang="en-US" altLang="zh-CN" sz="2000" b="1">
                <a:latin typeface="Times New Roman" panose="02020603050405020304" pitchFamily="18" charset="0"/>
              </a:rPr>
              <a:t>4+6}=9</a:t>
            </a:r>
            <a:r>
              <a:rPr lang="zh-CN" altLang="en-US" sz="2000" b="1">
                <a:latin typeface="Times New Roman" panose="02020603050405020304" pitchFamily="18" charset="0"/>
              </a:rPr>
              <a:t>（或</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2</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a:t>
            </a:r>
            <a:endParaRPr lang="zh-CN" altLang="en-US" sz="2000" b="1">
              <a:latin typeface="Times New Roman" panose="02020603050405020304" pitchFamily="18" charset="0"/>
            </a:endParaRPr>
          </a:p>
          <a:p>
            <a:r>
              <a:rPr lang="en-US" altLang="zh-CN" sz="2000" b="1">
                <a:solidFill>
                  <a:srgbClr val="0000FF"/>
                </a:solidFill>
                <a:latin typeface="Times New Roman" panose="02020603050405020304" pitchFamily="18" charset="0"/>
              </a:rPr>
              <a:t>path</a:t>
            </a:r>
            <a:r>
              <a:rPr lang="en-US" altLang="zh-CN" sz="2000" b="1" baseline="-25000">
                <a:solidFill>
                  <a:srgbClr val="0000FF"/>
                </a:solidFill>
                <a:latin typeface="Times New Roman" panose="02020603050405020304" pitchFamily="18" charset="0"/>
              </a:rPr>
              <a:t>22</a:t>
            </a:r>
            <a:r>
              <a:rPr lang="en-US" altLang="zh-CN" sz="2000" b="1">
                <a:solidFill>
                  <a:srgbClr val="0000FF"/>
                </a:solidFill>
                <a:latin typeface="Times New Roman" panose="02020603050405020304" pitchFamily="18" charset="0"/>
              </a:rPr>
              <a:t>= path</a:t>
            </a:r>
            <a:r>
              <a:rPr lang="en-US" altLang="zh-CN" sz="2000" b="1" baseline="-25000">
                <a:solidFill>
                  <a:srgbClr val="0000FF"/>
                </a:solidFill>
                <a:latin typeface="Times New Roman" panose="02020603050405020304" pitchFamily="18" charset="0"/>
              </a:rPr>
              <a:t>31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B</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1</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B</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1</a:t>
            </a:r>
            <a:r>
              <a:rPr lang="zh-CN" altLang="en-US"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zh-CN" altLang="en-US"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E</a:t>
            </a:r>
            <a:r>
              <a:rPr lang="en-US" altLang="zh-CN" sz="2000" b="1">
                <a:solidFill>
                  <a:srgbClr val="0000FF"/>
                </a:solidFill>
                <a:latin typeface="Times New Roman" panose="02020603050405020304" pitchFamily="18" charset="0"/>
              </a:rPr>
              <a:t> }</a:t>
            </a:r>
            <a:endParaRPr lang="en-US" altLang="zh-CN" sz="2000" b="1" i="1">
              <a:solidFill>
                <a:srgbClr val="0000FF"/>
              </a:solidFill>
              <a:latin typeface="Times New Roman" panose="02020603050405020304" pitchFamily="18" charset="0"/>
            </a:endParaRPr>
          </a:p>
          <a:p>
            <a:r>
              <a:rPr lang="en-US" altLang="zh-CN" sz="2000" b="1" i="1">
                <a:latin typeface="Times New Roman" panose="02020603050405020304" pitchFamily="18" charset="0"/>
              </a:rPr>
              <a:t>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)=MIN{</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3</a:t>
            </a:r>
            <a:r>
              <a:rPr lang="zh-CN" altLang="en-US"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3</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3</a:t>
            </a:r>
            <a:r>
              <a:rPr lang="zh-CN" altLang="en-US" sz="2000" b="1">
                <a:latin typeface="Times New Roman" panose="02020603050405020304" pitchFamily="18" charset="0"/>
              </a:rPr>
              <a:t>，</a:t>
            </a:r>
            <a:r>
              <a:rPr lang="en-US" altLang="zh-CN" sz="2000" b="1" i="1">
                <a:solidFill>
                  <a:srgbClr val="CC0099"/>
                </a:solidFill>
                <a:latin typeface="Times New Roman" panose="02020603050405020304" pitchFamily="18" charset="0"/>
              </a:rPr>
              <a:t>B</a:t>
            </a:r>
            <a:r>
              <a:rPr lang="en-US" altLang="zh-CN" sz="2000" b="1" baseline="-25000">
                <a:solidFill>
                  <a:srgbClr val="CC0099"/>
                </a:solidFill>
                <a:latin typeface="Times New Roman" panose="02020603050405020304" pitchFamily="18" charset="0"/>
              </a:rPr>
              <a:t>3</a:t>
            </a:r>
            <a:r>
              <a:rPr lang="en-US" altLang="zh-CN" sz="2000" b="1" i="1">
                <a:solidFill>
                  <a:srgbClr val="CC0099"/>
                </a:solidFill>
                <a:latin typeface="Times New Roman" panose="02020603050405020304" pitchFamily="18" charset="0"/>
              </a:rPr>
              <a:t>C</a:t>
            </a:r>
            <a:r>
              <a:rPr lang="en-US" altLang="zh-CN" sz="2000" b="1" baseline="-25000">
                <a:solidFill>
                  <a:srgbClr val="CC0099"/>
                </a:solidFill>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i="1">
                <a:latin typeface="Times New Roman" panose="02020603050405020304" pitchFamily="18" charset="0"/>
              </a:rPr>
              <a:t>v</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3</a:t>
            </a:r>
            <a:r>
              <a:rPr lang="zh-CN" altLang="en-US" sz="2000" b="1">
                <a:latin typeface="Times New Roman" panose="02020603050405020304" pitchFamily="18" charset="0"/>
              </a:rPr>
              <a:t>，</a:t>
            </a:r>
            <a:r>
              <a:rPr lang="en-US" altLang="zh-CN" sz="2000" b="1" i="1">
                <a:latin typeface="Times New Roman" panose="02020603050405020304" pitchFamily="18" charset="0"/>
              </a:rPr>
              <a:t>B</a:t>
            </a:r>
            <a:r>
              <a:rPr lang="en-US" altLang="zh-CN" sz="2000" b="1" baseline="-25000">
                <a:latin typeface="Times New Roman" panose="02020603050405020304" pitchFamily="18" charset="0"/>
              </a:rPr>
              <a:t>3</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a:t>
            </a:r>
            <a:endParaRPr lang="en-US" altLang="zh-CN" sz="2000" b="1">
              <a:latin typeface="Times New Roman" panose="02020603050405020304" pitchFamily="18" charset="0"/>
            </a:endParaRPr>
          </a:p>
          <a:p>
            <a:r>
              <a:rPr lang="zh-CN" altLang="en-US" sz="2000" b="1">
                <a:latin typeface="Times New Roman" panose="02020603050405020304" pitchFamily="18" charset="0"/>
              </a:rPr>
              <a:t>　　</a:t>
            </a:r>
            <a:r>
              <a:rPr lang="en-US" altLang="zh-CN" sz="2000" b="1">
                <a:latin typeface="Times New Roman" panose="02020603050405020304" pitchFamily="18" charset="0"/>
              </a:rPr>
              <a:t>=MIN{6+</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5+</a:t>
            </a:r>
            <a:r>
              <a:rPr lang="en-US" altLang="zh-CN" sz="2000" b="1" i="1">
                <a:latin typeface="Times New Roman" panose="02020603050405020304" pitchFamily="18" charset="0"/>
              </a:rPr>
              <a:t> f</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 =MIN{6+6</a:t>
            </a:r>
            <a:r>
              <a:rPr lang="zh-CN" altLang="en-US" sz="2000" b="1">
                <a:latin typeface="Times New Roman" panose="02020603050405020304" pitchFamily="18" charset="0"/>
              </a:rPr>
              <a:t>，</a:t>
            </a:r>
            <a:r>
              <a:rPr lang="en-US" altLang="zh-CN" sz="2000" b="1">
                <a:latin typeface="Times New Roman" panose="02020603050405020304" pitchFamily="18" charset="0"/>
              </a:rPr>
              <a:t>2+7</a:t>
            </a:r>
            <a:r>
              <a:rPr lang="zh-CN" altLang="en-US" sz="2000" b="1">
                <a:latin typeface="Times New Roman" panose="02020603050405020304" pitchFamily="18" charset="0"/>
              </a:rPr>
              <a:t>，</a:t>
            </a:r>
            <a:r>
              <a:rPr lang="en-US" altLang="zh-CN" sz="2000" b="1">
                <a:latin typeface="Times New Roman" panose="02020603050405020304" pitchFamily="18" charset="0"/>
              </a:rPr>
              <a:t>5+6}=9</a:t>
            </a:r>
            <a:endParaRPr lang="en-US" altLang="zh-CN" sz="2000" b="1">
              <a:latin typeface="Times New Roman" panose="02020603050405020304" pitchFamily="18" charset="0"/>
            </a:endParaRPr>
          </a:p>
          <a:p>
            <a:r>
              <a:rPr lang="en-US" altLang="zh-CN" sz="2000" b="1">
                <a:solidFill>
                  <a:srgbClr val="0000FF"/>
                </a:solidFill>
                <a:latin typeface="Times New Roman" panose="02020603050405020304" pitchFamily="18" charset="0"/>
              </a:rPr>
              <a:t>path</a:t>
            </a:r>
            <a:r>
              <a:rPr lang="en-US" altLang="zh-CN" sz="2000" b="1" baseline="-25000">
                <a:solidFill>
                  <a:srgbClr val="0000FF"/>
                </a:solidFill>
                <a:latin typeface="Times New Roman" panose="02020603050405020304" pitchFamily="18" charset="0"/>
              </a:rPr>
              <a:t>23</a:t>
            </a:r>
            <a:r>
              <a:rPr lang="en-US" altLang="zh-CN" sz="2000" b="1">
                <a:solidFill>
                  <a:srgbClr val="0000FF"/>
                </a:solidFill>
                <a:latin typeface="Times New Roman" panose="02020603050405020304" pitchFamily="18" charset="0"/>
              </a:rPr>
              <a:t>= path</a:t>
            </a:r>
            <a:r>
              <a:rPr lang="en-US" altLang="zh-CN" sz="2000" b="1" baseline="-25000">
                <a:solidFill>
                  <a:srgbClr val="0000FF"/>
                </a:solidFill>
                <a:latin typeface="Times New Roman" panose="02020603050405020304" pitchFamily="18" charset="0"/>
              </a:rPr>
              <a:t>32</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B</a:t>
            </a:r>
            <a:r>
              <a:rPr lang="en-US" altLang="zh-CN" sz="2000" b="1" baseline="-25000">
                <a:solidFill>
                  <a:srgbClr val="0000FF"/>
                </a:solidFill>
                <a:latin typeface="Times New Roman" panose="02020603050405020304" pitchFamily="18" charset="0"/>
              </a:rPr>
              <a:t>3</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 B</a:t>
            </a:r>
            <a:r>
              <a:rPr lang="en-US" altLang="zh-CN" sz="2000" b="1" baseline="-25000">
                <a:solidFill>
                  <a:srgbClr val="0000FF"/>
                </a:solidFill>
                <a:latin typeface="Times New Roman" panose="02020603050405020304" pitchFamily="18" charset="0"/>
              </a:rPr>
              <a:t>3</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C</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D</a:t>
            </a:r>
            <a:r>
              <a:rPr lang="en-US" altLang="zh-CN" sz="2000" b="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E</a:t>
            </a:r>
            <a:r>
              <a:rPr lang="en-US" altLang="zh-CN" sz="2000" b="1">
                <a:solidFill>
                  <a:srgbClr val="0000FF"/>
                </a:solidFill>
                <a:latin typeface="Times New Roman" panose="02020603050405020304" pitchFamily="18" charset="0"/>
              </a:rPr>
              <a:t> }</a:t>
            </a:r>
            <a:endParaRPr lang="en-US" altLang="zh-CN" sz="2000" b="1">
              <a:solidFill>
                <a:srgbClr val="0000FF"/>
              </a:solidFill>
              <a:latin typeface="Times New Roman" panose="02020603050405020304" pitchFamily="18" charset="0"/>
            </a:endParaRPr>
          </a:p>
        </p:txBody>
      </p:sp>
      <p:grpSp>
        <p:nvGrpSpPr>
          <p:cNvPr id="2" name="组合 1"/>
          <p:cNvGrpSpPr/>
          <p:nvPr/>
        </p:nvGrpSpPr>
        <p:grpSpPr>
          <a:xfrm>
            <a:off x="194310" y="297180"/>
            <a:ext cx="8402320" cy="3162300"/>
            <a:chOff x="1530" y="5173"/>
            <a:chExt cx="9752" cy="4980"/>
          </a:xfrm>
        </p:grpSpPr>
        <p:graphicFrame>
          <p:nvGraphicFramePr>
            <p:cNvPr id="191493" name="Object 5"/>
            <p:cNvGraphicFramePr>
              <a:graphicFrameLocks noChangeAspect="1"/>
            </p:cNvGraphicFramePr>
            <p:nvPr/>
          </p:nvGraphicFramePr>
          <p:xfrm>
            <a:off x="1530" y="5173"/>
            <a:ext cx="9753" cy="4980"/>
          </p:xfrm>
          <a:graphic>
            <a:graphicData uri="http://schemas.openxmlformats.org/presentationml/2006/ole">
              <mc:AlternateContent xmlns:mc="http://schemas.openxmlformats.org/markup-compatibility/2006">
                <mc:Choice xmlns:v="urn:schemas-microsoft-com:vml" Requires="v">
                  <p:oleObj spid="_x0000_s15361" name="图片" r:id="rId1" imgW="3124200" imgH="1591310" progId="Word.Picture.8">
                    <p:embed/>
                  </p:oleObj>
                </mc:Choice>
                <mc:Fallback>
                  <p:oleObj name="图片" r:id="rId1" imgW="3124200" imgH="1591310" progId="Word.Picture.8">
                    <p:embed/>
                    <p:pic>
                      <p:nvPicPr>
                        <p:cNvPr id="0" name="图片 15360"/>
                        <p:cNvPicPr>
                          <a:picLocks noChangeAspect="1"/>
                        </p:cNvPicPr>
                        <p:nvPr/>
                      </p:nvPicPr>
                      <p:blipFill>
                        <a:blip r:embed="rId2"/>
                        <a:stretch>
                          <a:fillRect/>
                        </a:stretch>
                      </p:blipFill>
                      <p:spPr>
                        <a:xfrm>
                          <a:off x="1530" y="5173"/>
                          <a:ext cx="9753" cy="4980"/>
                        </a:xfrm>
                        <a:prstGeom prst="rect">
                          <a:avLst/>
                        </a:prstGeom>
                        <a:noFill/>
                        <a:ln w="9525">
                          <a:noFill/>
                        </a:ln>
                      </p:spPr>
                    </p:pic>
                  </p:oleObj>
                </mc:Fallback>
              </mc:AlternateContent>
            </a:graphicData>
          </a:graphic>
        </p:graphicFrame>
        <p:sp>
          <p:nvSpPr>
            <p:cNvPr id="191492" name="Rectangle 4"/>
            <p:cNvSpPr>
              <a:spLocks noChangeArrowheads="1"/>
            </p:cNvSpPr>
            <p:nvPr/>
          </p:nvSpPr>
          <p:spPr bwMode="auto">
            <a:xfrm>
              <a:off x="4593" y="5740"/>
              <a:ext cx="3287" cy="3515"/>
            </a:xfrm>
            <a:prstGeom prst="rect">
              <a:avLst/>
            </a:prstGeom>
            <a:noFill/>
            <a:ln w="38100" algn="ctr">
              <a:solidFill>
                <a:srgbClr val="CC3300"/>
              </a:solidFill>
              <a:miter lim="800000"/>
            </a:ln>
            <a:effectLst/>
          </p:spPr>
          <p:txBody>
            <a:bodyPr wrap="square" anchor="ctr">
              <a:spAutoFit/>
            </a:bodyPr>
            <a:lstStyle/>
            <a:p>
              <a:endParaRPr lang="zh-CN"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158115" y="5201285"/>
            <a:ext cx="8918575" cy="1322070"/>
          </a:xfrm>
          <a:prstGeom prst="rect">
            <a:avLst/>
          </a:prstGeom>
          <a:noFill/>
          <a:ln w="38100" algn="ctr">
            <a:noFill/>
            <a:miter lim="800000"/>
          </a:ln>
          <a:effectLst/>
        </p:spPr>
        <p:txBody>
          <a:bodyPr wrap="square">
            <a:spAutoFit/>
          </a:bodyPr>
          <a:lstStyle/>
          <a:p>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)=MIN{</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AB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AB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AB</a:t>
            </a:r>
            <a:r>
              <a:rPr lang="en-US" altLang="zh-CN" sz="20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=MIN{2+</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=MIN{2+11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4+9</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3+9}=12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23</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从而求出最短距离为</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，最短路径为</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baseline="-25000" dirty="0" err="1">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 name="组合 1"/>
          <p:cNvGrpSpPr/>
          <p:nvPr/>
        </p:nvGrpSpPr>
        <p:grpSpPr>
          <a:xfrm>
            <a:off x="294005" y="1134110"/>
            <a:ext cx="8369935" cy="3658235"/>
            <a:chOff x="1418" y="4050"/>
            <a:chExt cx="9752" cy="4980"/>
          </a:xfrm>
        </p:grpSpPr>
        <p:graphicFrame>
          <p:nvGraphicFramePr>
            <p:cNvPr id="190469" name="Object 5"/>
            <p:cNvGraphicFramePr>
              <a:graphicFrameLocks noChangeAspect="1"/>
            </p:cNvGraphicFramePr>
            <p:nvPr/>
          </p:nvGraphicFramePr>
          <p:xfrm>
            <a:off x="1418" y="4050"/>
            <a:ext cx="9752" cy="4980"/>
          </p:xfrm>
          <a:graphic>
            <a:graphicData uri="http://schemas.openxmlformats.org/presentationml/2006/ole">
              <mc:AlternateContent xmlns:mc="http://schemas.openxmlformats.org/markup-compatibility/2006">
                <mc:Choice xmlns:v="urn:schemas-microsoft-com:vml" Requires="v">
                  <p:oleObj spid="_x0000_s16385" name="图片" r:id="rId1" imgW="3124200" imgH="1591310" progId="Word.Picture.8">
                    <p:embed/>
                  </p:oleObj>
                </mc:Choice>
                <mc:Fallback>
                  <p:oleObj name="图片" r:id="rId1" imgW="3124200" imgH="1591310" progId="Word.Picture.8">
                    <p:embed/>
                    <p:pic>
                      <p:nvPicPr>
                        <p:cNvPr id="0" name="图片 16384"/>
                        <p:cNvPicPr>
                          <a:picLocks noChangeAspect="1"/>
                        </p:cNvPicPr>
                        <p:nvPr/>
                      </p:nvPicPr>
                      <p:blipFill>
                        <a:blip r:embed="rId2"/>
                        <a:stretch>
                          <a:fillRect/>
                        </a:stretch>
                      </p:blipFill>
                      <p:spPr>
                        <a:xfrm>
                          <a:off x="1418" y="4050"/>
                          <a:ext cx="9752" cy="4980"/>
                        </a:xfrm>
                        <a:prstGeom prst="rect">
                          <a:avLst/>
                        </a:prstGeom>
                        <a:noFill/>
                        <a:ln w="9525">
                          <a:noFill/>
                        </a:ln>
                      </p:spPr>
                    </p:pic>
                  </p:oleObj>
                </mc:Fallback>
              </mc:AlternateContent>
            </a:graphicData>
          </a:graphic>
        </p:graphicFrame>
        <p:sp>
          <p:nvSpPr>
            <p:cNvPr id="190468" name="Rectangle 4"/>
            <p:cNvSpPr>
              <a:spLocks noChangeArrowheads="1"/>
            </p:cNvSpPr>
            <p:nvPr/>
          </p:nvSpPr>
          <p:spPr bwMode="auto">
            <a:xfrm>
              <a:off x="3005" y="4605"/>
              <a:ext cx="2720" cy="3518"/>
            </a:xfrm>
            <a:prstGeom prst="rect">
              <a:avLst/>
            </a:prstGeom>
            <a:noFill/>
            <a:ln w="38100" algn="ctr">
              <a:solidFill>
                <a:srgbClr val="CC3300"/>
              </a:solidFill>
              <a:miter lim="800000"/>
            </a:ln>
            <a:effectLst/>
          </p:spPr>
          <p:txBody>
            <a:bodyPr wrap="square" anchor="ctr">
              <a:spAutoFit/>
            </a:bodyPr>
            <a:lstStyle/>
            <a:p>
              <a:endParaRPr lang="zh-CN" altLang="en-US"/>
            </a:p>
          </p:txBody>
        </p:sp>
      </p:grpSp>
      <p:sp>
        <p:nvSpPr>
          <p:cNvPr id="194563" name="Text Box 3"/>
          <p:cNvSpPr txBox="1">
            <a:spLocks noChangeArrowheads="1"/>
          </p:cNvSpPr>
          <p:nvPr/>
        </p:nvSpPr>
        <p:spPr bwMode="auto">
          <a:xfrm>
            <a:off x="956945" y="214630"/>
            <a:ext cx="6710680" cy="645160"/>
          </a:xfrm>
          <a:prstGeom prst="rect">
            <a:avLst/>
          </a:prstGeom>
          <a:noFill/>
          <a:ln w="38100" algn="ctr">
            <a:noFill/>
            <a:miter lim="800000"/>
          </a:ln>
          <a:effectLst/>
        </p:spPr>
        <p:txBody>
          <a:bodyPr wrap="square">
            <a:spAutoFit/>
          </a:bodyPr>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）动态规划问题的逆序解法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057910" y="278130"/>
            <a:ext cx="7383780" cy="645160"/>
          </a:xfrm>
          <a:prstGeom prst="rect">
            <a:avLst/>
          </a:prstGeom>
          <a:noFill/>
          <a:ln w="38100" algn="ctr">
            <a:noFill/>
            <a:miter lim="800000"/>
          </a:ln>
          <a:effectLst/>
        </p:spPr>
        <p:txBody>
          <a:bodyPr wrap="square">
            <a:spAutoFit/>
          </a:bodyPr>
          <a:lstStyle/>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）动态规划问题的顺序解法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grpSp>
        <p:nvGrpSpPr>
          <p:cNvPr id="2" name="组合 1"/>
          <p:cNvGrpSpPr/>
          <p:nvPr/>
        </p:nvGrpSpPr>
        <p:grpSpPr>
          <a:xfrm>
            <a:off x="412750" y="1206500"/>
            <a:ext cx="8263890" cy="3832860"/>
            <a:chOff x="2098" y="1900"/>
            <a:chExt cx="9864" cy="4980"/>
          </a:xfrm>
        </p:grpSpPr>
        <p:graphicFrame>
          <p:nvGraphicFramePr>
            <p:cNvPr id="189446" name="Object 6"/>
            <p:cNvGraphicFramePr>
              <a:graphicFrameLocks noChangeAspect="1"/>
            </p:cNvGraphicFramePr>
            <p:nvPr/>
          </p:nvGraphicFramePr>
          <p:xfrm>
            <a:off x="2098" y="1900"/>
            <a:ext cx="9752" cy="4980"/>
          </p:xfrm>
          <a:graphic>
            <a:graphicData uri="http://schemas.openxmlformats.org/presentationml/2006/ole">
              <mc:AlternateContent xmlns:mc="http://schemas.openxmlformats.org/markup-compatibility/2006">
                <mc:Choice xmlns:v="urn:schemas-microsoft-com:vml" Requires="v">
                  <p:oleObj spid="_x0000_s17409" name="图片" r:id="rId1" imgW="3124200" imgH="1591310" progId="Word.Picture.8">
                    <p:embed/>
                  </p:oleObj>
                </mc:Choice>
                <mc:Fallback>
                  <p:oleObj name="图片" r:id="rId1" imgW="3124200" imgH="1591310" progId="Word.Picture.8">
                    <p:embed/>
                    <p:pic>
                      <p:nvPicPr>
                        <p:cNvPr id="0" name="图片 17408"/>
                        <p:cNvPicPr>
                          <a:picLocks noChangeAspect="1"/>
                        </p:cNvPicPr>
                        <p:nvPr/>
                      </p:nvPicPr>
                      <p:blipFill>
                        <a:blip r:embed="rId2"/>
                        <a:stretch>
                          <a:fillRect/>
                        </a:stretch>
                      </p:blipFill>
                      <p:spPr>
                        <a:xfrm>
                          <a:off x="2098" y="1900"/>
                          <a:ext cx="9752" cy="4980"/>
                        </a:xfrm>
                        <a:prstGeom prst="rect">
                          <a:avLst/>
                        </a:prstGeom>
                        <a:noFill/>
                        <a:ln w="9525">
                          <a:noFill/>
                        </a:ln>
                      </p:spPr>
                    </p:pic>
                  </p:oleObj>
                </mc:Fallback>
              </mc:AlternateContent>
            </a:graphicData>
          </a:graphic>
        </p:graphicFrame>
        <p:sp>
          <p:nvSpPr>
            <p:cNvPr id="189444" name="AutoShape 4"/>
            <p:cNvSpPr>
              <a:spLocks noChangeArrowheads="1"/>
            </p:cNvSpPr>
            <p:nvPr/>
          </p:nvSpPr>
          <p:spPr bwMode="auto">
            <a:xfrm>
              <a:off x="3798" y="2450"/>
              <a:ext cx="8165" cy="228"/>
            </a:xfrm>
            <a:prstGeom prst="rightArrow">
              <a:avLst>
                <a:gd name="adj1" fmla="val 50000"/>
                <a:gd name="adj2" fmla="val 897250"/>
              </a:avLst>
            </a:prstGeom>
            <a:solidFill>
              <a:srgbClr val="006600"/>
            </a:solidFill>
            <a:ln w="38100" algn="ctr">
              <a:solidFill>
                <a:schemeClr val="accent1"/>
              </a:solidFill>
              <a:miter lim="800000"/>
            </a:ln>
            <a:effectLst/>
          </p:spPr>
          <p:txBody>
            <a:bodyPr wrap="square" anchor="ctr">
              <a:spAutoFit/>
            </a:bodyPr>
            <a:lstStyle/>
            <a:p>
              <a:endParaRPr lang="zh-CN" altLang="en-US"/>
            </a:p>
          </p:txBody>
        </p:sp>
      </p:grpSp>
      <p:sp>
        <p:nvSpPr>
          <p:cNvPr id="189445" name="Text Box 5"/>
          <p:cNvSpPr txBox="1">
            <a:spLocks noChangeArrowheads="1"/>
          </p:cNvSpPr>
          <p:nvPr/>
        </p:nvSpPr>
        <p:spPr bwMode="auto">
          <a:xfrm>
            <a:off x="353695" y="5105400"/>
            <a:ext cx="8479155" cy="1568450"/>
          </a:xfrm>
          <a:prstGeom prst="rect">
            <a:avLst/>
          </a:prstGeom>
          <a:noFill/>
          <a:ln w="38100" algn="ctr">
            <a:noFill/>
            <a:miter lim="800000"/>
          </a:ln>
          <a:effectLst/>
        </p:spPr>
        <p:txBody>
          <a:bodyPr wrap="square">
            <a:spAutoFit/>
          </a:bodyPr>
          <a:lstStyle/>
          <a:p>
            <a:pPr>
              <a:spcBef>
                <a:spcPct val="50000"/>
              </a:spcBef>
            </a:pPr>
            <a:r>
              <a:rPr lang="zh-CN" altLang="pt-BR" sz="2400" b="1" dirty="0">
                <a:latin typeface="宋体" panose="02010600030101010101" pitchFamily="2" charset="-122"/>
                <a:cs typeface="Times New Roman" panose="02020603050405020304" pitchFamily="18" charset="0"/>
              </a:rPr>
              <a:t>　　动态规划问题的顺序解法与逆序法的方式相反，当决策者在第</a:t>
            </a:r>
            <a:r>
              <a:rPr lang="pt-BR" altLang="zh-CN" sz="2400" b="1" i="1"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+1</a:t>
            </a:r>
            <a:r>
              <a:rPr lang="zh-CN" altLang="pt-BR" sz="2400" b="1" dirty="0">
                <a:latin typeface="宋体" panose="02010600030101010101" pitchFamily="2" charset="-122"/>
                <a:cs typeface="Times New Roman" panose="02020603050405020304" pitchFamily="18" charset="0"/>
              </a:rPr>
              <a:t>阶段位于某个位置时，考虑从源点到达当前位置的最短距离，而在第</a:t>
            </a:r>
            <a:r>
              <a:rPr lang="pt-BR" altLang="zh-CN" sz="2400" b="1" i="1" dirty="0">
                <a:latin typeface="宋体" panose="02010600030101010101" pitchFamily="2" charset="-122"/>
                <a:cs typeface="Times New Roman" panose="02020603050405020304" pitchFamily="18" charset="0"/>
              </a:rPr>
              <a:t>k</a:t>
            </a:r>
            <a:r>
              <a:rPr lang="zh-CN" altLang="pt-BR" sz="2400" b="1" dirty="0">
                <a:latin typeface="宋体" panose="02010600030101010101" pitchFamily="2" charset="-122"/>
                <a:cs typeface="Times New Roman" panose="02020603050405020304" pitchFamily="18" charset="0"/>
              </a:rPr>
              <a:t>阶段决策的标准是：到达第</a:t>
            </a:r>
            <a:r>
              <a:rPr lang="pt-BR" altLang="zh-CN" sz="2400" b="1" i="1" dirty="0">
                <a:latin typeface="宋体" panose="02010600030101010101" pitchFamily="2" charset="-122"/>
                <a:cs typeface="Times New Roman" panose="02020603050405020304" pitchFamily="18" charset="0"/>
              </a:rPr>
              <a:t>k</a:t>
            </a:r>
            <a:r>
              <a:rPr lang="pt-BR" altLang="zh-CN" sz="2400" b="1" dirty="0">
                <a:latin typeface="宋体" panose="02010600030101010101" pitchFamily="2" charset="-122"/>
                <a:cs typeface="Times New Roman" panose="02020603050405020304" pitchFamily="18" charset="0"/>
              </a:rPr>
              <a:t>+1</a:t>
            </a:r>
            <a:r>
              <a:rPr lang="zh-CN" altLang="pt-BR" sz="2400" b="1" dirty="0">
                <a:latin typeface="宋体" panose="02010600030101010101" pitchFamily="2" charset="-122"/>
                <a:cs typeface="Times New Roman" panose="02020603050405020304" pitchFamily="18" charset="0"/>
              </a:rPr>
              <a:t>阶段当前位置的路线中，哪一条是最短路径。 </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0835" y="1169670"/>
            <a:ext cx="8297545" cy="3474085"/>
            <a:chOff x="1983" y="1842"/>
            <a:chExt cx="9752" cy="4980"/>
          </a:xfrm>
        </p:grpSpPr>
        <p:graphicFrame>
          <p:nvGraphicFramePr>
            <p:cNvPr id="188423" name="Object 7"/>
            <p:cNvGraphicFramePr>
              <a:graphicFrameLocks noChangeAspect="1"/>
            </p:cNvGraphicFramePr>
            <p:nvPr/>
          </p:nvGraphicFramePr>
          <p:xfrm>
            <a:off x="1983" y="1842"/>
            <a:ext cx="9752" cy="4980"/>
          </p:xfrm>
          <a:graphic>
            <a:graphicData uri="http://schemas.openxmlformats.org/presentationml/2006/ole">
              <mc:AlternateContent xmlns:mc="http://schemas.openxmlformats.org/markup-compatibility/2006">
                <mc:Choice xmlns:v="urn:schemas-microsoft-com:vml" Requires="v">
                  <p:oleObj spid="_x0000_s18433" name="图片" r:id="rId1" imgW="3124200" imgH="1591310" progId="Word.Picture.8">
                    <p:embed/>
                  </p:oleObj>
                </mc:Choice>
                <mc:Fallback>
                  <p:oleObj name="图片" r:id="rId1" imgW="3124200" imgH="1591310" progId="Word.Picture.8">
                    <p:embed/>
                    <p:pic>
                      <p:nvPicPr>
                        <p:cNvPr id="0" name="图片 18432"/>
                        <p:cNvPicPr>
                          <a:picLocks noChangeAspect="1"/>
                        </p:cNvPicPr>
                        <p:nvPr/>
                      </p:nvPicPr>
                      <p:blipFill>
                        <a:blip r:embed="rId2"/>
                        <a:stretch>
                          <a:fillRect/>
                        </a:stretch>
                      </p:blipFill>
                      <p:spPr>
                        <a:xfrm>
                          <a:off x="1983" y="1842"/>
                          <a:ext cx="9752" cy="4980"/>
                        </a:xfrm>
                        <a:prstGeom prst="rect">
                          <a:avLst/>
                        </a:prstGeom>
                        <a:noFill/>
                        <a:ln w="9525">
                          <a:noFill/>
                        </a:ln>
                      </p:spPr>
                    </p:pic>
                  </p:oleObj>
                </mc:Fallback>
              </mc:AlternateContent>
            </a:graphicData>
          </a:graphic>
        </p:graphicFrame>
        <p:sp>
          <p:nvSpPr>
            <p:cNvPr id="188419" name="AutoShape 3"/>
            <p:cNvSpPr>
              <a:spLocks noChangeArrowheads="1"/>
            </p:cNvSpPr>
            <p:nvPr/>
          </p:nvSpPr>
          <p:spPr bwMode="auto">
            <a:xfrm>
              <a:off x="3570" y="2304"/>
              <a:ext cx="8165" cy="228"/>
            </a:xfrm>
            <a:prstGeom prst="rightArrow">
              <a:avLst>
                <a:gd name="adj1" fmla="val 50000"/>
                <a:gd name="adj2" fmla="val 897250"/>
              </a:avLst>
            </a:prstGeom>
            <a:solidFill>
              <a:srgbClr val="006600"/>
            </a:solidFill>
            <a:ln w="38100" algn="ctr">
              <a:solidFill>
                <a:schemeClr val="accent1"/>
              </a:solidFill>
              <a:miter lim="800000"/>
            </a:ln>
            <a:effectLst/>
          </p:spPr>
          <p:txBody>
            <a:bodyPr wrap="square" anchor="ctr">
              <a:spAutoFit/>
            </a:bodyPr>
            <a:lstStyle/>
            <a:p>
              <a:endParaRPr lang="zh-CN" altLang="en-US"/>
            </a:p>
          </p:txBody>
        </p:sp>
      </p:grpSp>
      <p:sp>
        <p:nvSpPr>
          <p:cNvPr id="188422" name="Rectangle 6"/>
          <p:cNvSpPr>
            <a:spLocks noChangeArrowheads="1"/>
          </p:cNvSpPr>
          <p:nvPr/>
        </p:nvSpPr>
        <p:spPr bwMode="auto">
          <a:xfrm>
            <a:off x="0" y="4126865"/>
            <a:ext cx="9144000" cy="0"/>
          </a:xfrm>
          <a:prstGeom prst="rect">
            <a:avLst/>
          </a:prstGeom>
          <a:noFill/>
          <a:ln w="38100" algn="ctr">
            <a:noFill/>
            <a:miter lim="800000"/>
          </a:ln>
          <a:effectLst/>
        </p:spPr>
        <p:txBody>
          <a:bodyPr wrap="none" anchor="ctr">
            <a:spAutoFit/>
          </a:bodyPr>
          <a:lstStyle/>
          <a:p>
            <a:endParaRPr lang="zh-CN" altLang="en-US"/>
          </a:p>
        </p:txBody>
      </p:sp>
      <p:graphicFrame>
        <p:nvGraphicFramePr>
          <p:cNvPr id="188421" name="Object 5"/>
          <p:cNvGraphicFramePr>
            <a:graphicFrameLocks noChangeAspect="1"/>
          </p:cNvGraphicFramePr>
          <p:nvPr/>
        </p:nvGraphicFramePr>
        <p:xfrm>
          <a:off x="161290" y="5292725"/>
          <a:ext cx="7025640" cy="680720"/>
        </p:xfrm>
        <a:graphic>
          <a:graphicData uri="http://schemas.openxmlformats.org/presentationml/2006/ole">
            <mc:AlternateContent xmlns:mc="http://schemas.openxmlformats.org/markup-compatibility/2006">
              <mc:Choice xmlns:v="urn:schemas-microsoft-com:vml" Requires="v">
                <p:oleObj spid="_x0000_s18434" name="公式" r:id="rId3" imgW="2755900" imgH="330200" progId="Equation.DSMT4">
                  <p:embed/>
                </p:oleObj>
              </mc:Choice>
              <mc:Fallback>
                <p:oleObj name="公式" r:id="rId3" imgW="2755900" imgH="330200" progId="Equation.DSMT4">
                  <p:embed/>
                  <p:pic>
                    <p:nvPicPr>
                      <p:cNvPr id="0" name="图片 18433"/>
                      <p:cNvPicPr>
                        <a:picLocks noChangeAspect="1"/>
                      </p:cNvPicPr>
                      <p:nvPr/>
                    </p:nvPicPr>
                    <p:blipFill>
                      <a:blip r:embed="rId4"/>
                      <a:stretch>
                        <a:fillRect/>
                      </a:stretch>
                    </p:blipFill>
                    <p:spPr>
                      <a:xfrm>
                        <a:off x="161290" y="5292725"/>
                        <a:ext cx="7025640" cy="680720"/>
                      </a:xfrm>
                      <a:prstGeom prst="rect">
                        <a:avLst/>
                      </a:prstGeom>
                      <a:noFill/>
                      <a:ln w="9525">
                        <a:noFill/>
                      </a:ln>
                    </p:spPr>
                  </p:pic>
                </p:oleObj>
              </mc:Fallback>
            </mc:AlternateContent>
          </a:graphicData>
        </a:graphic>
      </p:graphicFrame>
      <p:sp>
        <p:nvSpPr>
          <p:cNvPr id="3" name="文本框 2"/>
          <p:cNvSpPr txBox="1"/>
          <p:nvPr/>
        </p:nvSpPr>
        <p:spPr>
          <a:xfrm>
            <a:off x="179070" y="5897880"/>
            <a:ext cx="1234440" cy="718820"/>
          </a:xfrm>
          <a:prstGeom prst="rect">
            <a:avLst/>
          </a:prstGeom>
          <a:noFill/>
        </p:spPr>
        <p:txBody>
          <a:bodyPr wrap="square" rtlCol="0">
            <a:spAutoFit/>
          </a:bodyPr>
          <a:p>
            <a:pPr algn="l">
              <a:lnSpc>
                <a:spcPct val="170000"/>
              </a:lnSpc>
            </a:pPr>
            <a:r>
              <a:rPr lang="pt-BR" altLang="zh-CN" sz="2400" i="1" dirty="0">
                <a:latin typeface="Times New Roman" panose="02020603050405020304" pitchFamily="18" charset="0"/>
                <a:sym typeface="+mn-ea"/>
              </a:rPr>
              <a:t>f</a:t>
            </a:r>
            <a:r>
              <a:rPr lang="pt-BR" altLang="zh-CN" sz="2400" baseline="-25000" dirty="0">
                <a:latin typeface="Times New Roman" panose="02020603050405020304" pitchFamily="18" charset="0"/>
                <a:sym typeface="+mn-ea"/>
              </a:rPr>
              <a:t>0</a:t>
            </a:r>
            <a:r>
              <a:rPr lang="pt-BR" altLang="zh-CN" sz="2400" dirty="0">
                <a:latin typeface="Times New Roman" panose="02020603050405020304" pitchFamily="18" charset="0"/>
                <a:sym typeface="+mn-ea"/>
              </a:rPr>
              <a:t>(</a:t>
            </a:r>
            <a:r>
              <a:rPr lang="pt-BR" altLang="zh-CN" sz="2400" i="1" dirty="0">
                <a:latin typeface="Times New Roman" panose="02020603050405020304" pitchFamily="18" charset="0"/>
                <a:sym typeface="+mn-ea"/>
              </a:rPr>
              <a:t>A</a:t>
            </a:r>
            <a:r>
              <a:rPr lang="pt-BR" altLang="zh-CN" sz="2400" dirty="0">
                <a:latin typeface="Times New Roman" panose="02020603050405020304" pitchFamily="18" charset="0"/>
                <a:sym typeface="+mn-ea"/>
              </a:rPr>
              <a:t>)=0</a:t>
            </a:r>
            <a:endParaRPr lang="en-US" altLang="zh-CN" sz="2400" dirty="0">
              <a:latin typeface="Times New Roman" panose="02020603050405020304" pitchFamily="18" charset="0"/>
            </a:endParaRPr>
          </a:p>
        </p:txBody>
      </p:sp>
      <p:sp>
        <p:nvSpPr>
          <p:cNvPr id="4" name="文本框 3"/>
          <p:cNvSpPr txBox="1"/>
          <p:nvPr/>
        </p:nvSpPr>
        <p:spPr>
          <a:xfrm>
            <a:off x="7132320" y="5144770"/>
            <a:ext cx="2011680" cy="718820"/>
          </a:xfrm>
          <a:prstGeom prst="rect">
            <a:avLst/>
          </a:prstGeom>
          <a:noFill/>
        </p:spPr>
        <p:txBody>
          <a:bodyPr wrap="none" rtlCol="0">
            <a:spAutoFit/>
          </a:bodyPr>
          <a:p>
            <a:pPr algn="l">
              <a:lnSpc>
                <a:spcPct val="170000"/>
              </a:lnSpc>
            </a:pPr>
            <a:r>
              <a:rPr lang="zh-CN" altLang="pt-BR" sz="2400" dirty="0">
                <a:latin typeface="宋体" panose="02010600030101010101" pitchFamily="2" charset="-122"/>
                <a:sym typeface="+mn-ea"/>
              </a:rPr>
              <a:t>，</a:t>
            </a:r>
            <a:r>
              <a:rPr lang="pt-BR" altLang="zh-CN" sz="2400" i="1" dirty="0">
                <a:latin typeface="宋体" panose="02010600030101010101" pitchFamily="2" charset="-122"/>
                <a:sym typeface="+mn-ea"/>
              </a:rPr>
              <a:t>k</a:t>
            </a:r>
            <a:r>
              <a:rPr lang="pt-BR" altLang="zh-CN" sz="2400" dirty="0">
                <a:latin typeface="宋体" panose="02010600030101010101" pitchFamily="2" charset="-122"/>
                <a:sym typeface="+mn-ea"/>
              </a:rPr>
              <a:t>=1,2,…,</a:t>
            </a:r>
            <a:r>
              <a:rPr lang="pt-BR" altLang="zh-CN" sz="2400" i="1" dirty="0">
                <a:latin typeface="宋体" panose="02010600030101010101" pitchFamily="2" charset="-122"/>
                <a:sym typeface="+mn-ea"/>
              </a:rPr>
              <a:t>n</a:t>
            </a:r>
            <a:endParaRPr lang="pt-BR" altLang="zh-CN" sz="2400" i="1" dirty="0">
              <a:latin typeface="宋体" panose="02010600030101010101" pitchFamily="2" charset="-122"/>
            </a:endParaRPr>
          </a:p>
        </p:txBody>
      </p:sp>
      <p:sp>
        <p:nvSpPr>
          <p:cNvPr id="5" name="文本框 4"/>
          <p:cNvSpPr txBox="1"/>
          <p:nvPr/>
        </p:nvSpPr>
        <p:spPr>
          <a:xfrm>
            <a:off x="216535" y="4767580"/>
            <a:ext cx="3535680" cy="460375"/>
          </a:xfrm>
          <a:prstGeom prst="rect">
            <a:avLst/>
          </a:prstGeom>
          <a:noFill/>
        </p:spPr>
        <p:txBody>
          <a:bodyPr wrap="none" rtlCol="0">
            <a:spAutoFit/>
          </a:bodyPr>
          <a:p>
            <a:pPr algn="l"/>
            <a:r>
              <a:rPr lang="zh-CN" altLang="pt-BR" sz="2400" dirty="0">
                <a:latin typeface="宋体" panose="02010600030101010101" pitchFamily="2" charset="-122"/>
                <a:sym typeface="+mn-ea"/>
              </a:rPr>
              <a:t>对应的最优指标函数为：</a:t>
            </a:r>
            <a:endParaRPr lang="zh-CN" altLang="pt-BR" sz="2400" i="1" dirty="0">
              <a:latin typeface="宋体" panose="02010600030101010101" pitchFamily="2" charset="-122"/>
            </a:endParaRPr>
          </a:p>
        </p:txBody>
      </p:sp>
      <p:sp>
        <p:nvSpPr>
          <p:cNvPr id="189442" name="Text Box 2"/>
          <p:cNvSpPr txBox="1">
            <a:spLocks noChangeArrowheads="1"/>
          </p:cNvSpPr>
          <p:nvPr/>
        </p:nvSpPr>
        <p:spPr bwMode="auto">
          <a:xfrm>
            <a:off x="1057910" y="278130"/>
            <a:ext cx="7383780" cy="645160"/>
          </a:xfrm>
          <a:prstGeom prst="rect">
            <a:avLst/>
          </a:prstGeom>
          <a:noFill/>
          <a:ln w="38100" algn="ctr">
            <a:noFill/>
            <a:miter lim="800000"/>
          </a:ln>
          <a:effectLst/>
        </p:spPr>
        <p:txBody>
          <a:bodyPr wrap="square">
            <a:spAutoFit/>
          </a:bodyPr>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）动态规划问题的顺序解法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64795" y="1124585"/>
            <a:ext cx="8280400" cy="829945"/>
          </a:xfrm>
          <a:prstGeom prst="rect">
            <a:avLst/>
          </a:prstGeom>
          <a:noFill/>
          <a:ln w="38100" algn="ctr">
            <a:noFill/>
            <a:miter lim="800000"/>
          </a:ln>
          <a:effectLst/>
        </p:spPr>
        <p:txBody>
          <a:bodyPr>
            <a:spAutoFit/>
          </a:bodyPr>
          <a:lstStyle/>
          <a:p>
            <a:pPr>
              <a:spcBef>
                <a:spcPct val="50000"/>
              </a:spcBef>
            </a:pPr>
            <a:r>
              <a:rPr lang="zh-CN" altLang="pt-BR" sz="2400" b="1" dirty="0">
                <a:latin typeface="宋体" panose="02010600030101010101" pitchFamily="2" charset="-122"/>
                <a:cs typeface="Times New Roman" panose="02020603050405020304" pitchFamily="18" charset="0"/>
              </a:rPr>
              <a:t>　　从</a:t>
            </a:r>
            <a:r>
              <a:rPr lang="pt-BR" altLang="zh-CN" sz="2400" b="1" i="1" dirty="0">
                <a:latin typeface="宋体" panose="02010600030101010101" pitchFamily="2" charset="-122"/>
                <a:cs typeface="Times New Roman" panose="02020603050405020304" pitchFamily="18" charset="0"/>
              </a:rPr>
              <a:t>A</a:t>
            </a:r>
            <a:r>
              <a:rPr lang="pt-BR" altLang="zh-CN" sz="2400" b="1" dirty="0">
                <a:latin typeface="宋体" panose="02010600030101010101" pitchFamily="2" charset="-122"/>
                <a:cs typeface="Times New Roman" panose="02020603050405020304" pitchFamily="18" charset="0"/>
              </a:rPr>
              <a:t>→</a:t>
            </a:r>
            <a:r>
              <a:rPr lang="pt-BR" altLang="zh-CN" sz="2400" b="1" i="1" dirty="0">
                <a:latin typeface="宋体" panose="02010600030101010101" pitchFamily="2" charset="-122"/>
                <a:cs typeface="Times New Roman" panose="02020603050405020304" pitchFamily="18" charset="0"/>
              </a:rPr>
              <a:t>E</a:t>
            </a:r>
            <a:r>
              <a:rPr lang="zh-CN" altLang="pt-BR" sz="2400" b="1" dirty="0">
                <a:latin typeface="宋体" panose="02010600030101010101" pitchFamily="2" charset="-122"/>
                <a:cs typeface="Times New Roman" panose="02020603050405020304" pitchFamily="18" charset="0"/>
              </a:rPr>
              <a:t>的求解过程如下（</a:t>
            </a:r>
            <a:r>
              <a:rPr lang="pt-BR" altLang="zh-CN" sz="2400" b="1" dirty="0">
                <a:latin typeface="宋体" panose="02010600030101010101" pitchFamily="2" charset="-122"/>
                <a:cs typeface="Times New Roman" panose="02020603050405020304" pitchFamily="18" charset="0"/>
              </a:rPr>
              <a:t>path</a:t>
            </a:r>
            <a:r>
              <a:rPr lang="zh-CN" altLang="pt-BR" sz="2400" b="1" dirty="0">
                <a:latin typeface="宋体" panose="02010600030101010101" pitchFamily="2" charset="-122"/>
                <a:cs typeface="Times New Roman" panose="02020603050405020304" pitchFamily="18" charset="0"/>
              </a:rPr>
              <a:t>存放路径，</a:t>
            </a:r>
            <a:r>
              <a:rPr lang="pt-BR" altLang="zh-CN" sz="2400" b="1" dirty="0">
                <a:latin typeface="宋体" panose="02010600030101010101" pitchFamily="2" charset="-122"/>
                <a:cs typeface="Times New Roman" panose="02020603050405020304" pitchFamily="18" charset="0"/>
              </a:rPr>
              <a:t>path</a:t>
            </a:r>
            <a:r>
              <a:rPr lang="pt-BR" altLang="zh-CN" sz="2400" b="1" baseline="-25000" dirty="0">
                <a:latin typeface="宋体" panose="02010600030101010101" pitchFamily="2" charset="-122"/>
                <a:cs typeface="Times New Roman" panose="02020603050405020304" pitchFamily="18" charset="0"/>
              </a:rPr>
              <a:t>4</a:t>
            </a:r>
            <a:r>
              <a:rPr lang="zh-CN" altLang="pt-BR" sz="2400" b="1" dirty="0">
                <a:latin typeface="宋体" panose="02010600030101010101" pitchFamily="2" charset="-122"/>
                <a:cs typeface="Times New Roman" panose="02020603050405020304" pitchFamily="18" charset="0"/>
              </a:rPr>
              <a:t>存放最优路径，</a:t>
            </a:r>
            <a:r>
              <a:rPr lang="zh-CN" altLang="pt-BR" sz="2400" b="1" dirty="0">
                <a:solidFill>
                  <a:srgbClr val="CC0099"/>
                </a:solidFill>
                <a:latin typeface="宋体" panose="02010600030101010101" pitchFamily="2" charset="-122"/>
                <a:cs typeface="Times New Roman" panose="02020603050405020304" pitchFamily="18" charset="0"/>
              </a:rPr>
              <a:t>红色字体</a:t>
            </a:r>
            <a:r>
              <a:rPr lang="zh-CN" altLang="pt-BR" sz="2400" b="1" dirty="0">
                <a:latin typeface="宋体" panose="02010600030101010101" pitchFamily="2" charset="-122"/>
                <a:cs typeface="Times New Roman" panose="02020603050405020304" pitchFamily="18" charset="0"/>
              </a:rPr>
              <a:t>表示本次选取的决策）：</a:t>
            </a:r>
            <a:endParaRPr lang="zh-CN" altLang="en-US" sz="2400" b="1" dirty="0">
              <a:latin typeface="宋体" panose="02010600030101010101" pitchFamily="2" charset="-122"/>
              <a:cs typeface="Times New Roman" panose="02020603050405020304" pitchFamily="18" charset="0"/>
            </a:endParaRPr>
          </a:p>
        </p:txBody>
      </p:sp>
      <p:sp>
        <p:nvSpPr>
          <p:cNvPr id="187395" name="Text Box 3"/>
          <p:cNvSpPr txBox="1">
            <a:spLocks noChangeArrowheads="1"/>
          </p:cNvSpPr>
          <p:nvPr/>
        </p:nvSpPr>
        <p:spPr bwMode="auto">
          <a:xfrm>
            <a:off x="264478" y="1937068"/>
            <a:ext cx="7993062" cy="1291590"/>
          </a:xfrm>
          <a:prstGeom prst="rect">
            <a:avLst/>
          </a:prstGeom>
          <a:noFill/>
          <a:ln w="38100" algn="ctr">
            <a:noFill/>
            <a:miter lim="800000"/>
          </a:ln>
          <a:effectLst/>
        </p:spPr>
        <p:txBody>
          <a:bodyPr>
            <a:spAutoFit/>
          </a:bodyPr>
          <a:lstStyle/>
          <a:p>
            <a:pPr>
              <a:lnSpc>
                <a:spcPct val="130000"/>
              </a:lnSpc>
            </a:pPr>
            <a:r>
              <a:rPr lang="pt-BR" altLang="zh-CN" sz="2000" b="1" i="1">
                <a:latin typeface="Times New Roman" panose="02020603050405020304" pitchFamily="18" charset="0"/>
              </a:rPr>
              <a:t>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A</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AB</a:t>
            </a:r>
            <a:r>
              <a:rPr lang="pt-BR" altLang="zh-CN" sz="2000" b="1" baseline="-25000">
                <a:solidFill>
                  <a:srgbClr val="CC0099"/>
                </a:solidFill>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0</a:t>
            </a:r>
            <a:r>
              <a:rPr lang="pt-BR" altLang="zh-CN" sz="2000" b="1">
                <a:latin typeface="Times New Roman" panose="02020603050405020304" pitchFamily="18" charset="0"/>
              </a:rPr>
              <a:t>(</a:t>
            </a:r>
            <a:r>
              <a:rPr lang="pt-BR" altLang="zh-CN" sz="2000" b="1" i="1">
                <a:latin typeface="Times New Roman" panose="02020603050405020304" pitchFamily="18" charset="0"/>
              </a:rPr>
              <a:t>A</a:t>
            </a:r>
            <a:r>
              <a:rPr lang="pt-BR" altLang="zh-CN" sz="2000" b="1">
                <a:latin typeface="Times New Roman" panose="02020603050405020304" pitchFamily="18" charset="0"/>
              </a:rPr>
              <a:t>)}=2</a:t>
            </a:r>
            <a:r>
              <a:rPr lang="zh-CN" altLang="pt-BR" sz="2000" b="1">
                <a:latin typeface="Times New Roman" panose="02020603050405020304" pitchFamily="18" charset="0"/>
              </a:rPr>
              <a:t>，</a:t>
            </a:r>
            <a:r>
              <a:rPr lang="pt-BR" altLang="zh-CN" sz="2000" b="1">
                <a:latin typeface="Times New Roman" panose="02020603050405020304" pitchFamily="18" charset="0"/>
              </a:rPr>
              <a:t>path</a:t>
            </a:r>
            <a:r>
              <a:rPr lang="pt-BR" altLang="zh-CN" sz="2000" b="1" baseline="-25000">
                <a:latin typeface="Times New Roman" panose="02020603050405020304" pitchFamily="18" charset="0"/>
              </a:rPr>
              <a:t>11</a:t>
            </a:r>
            <a:r>
              <a:rPr lang="pt-BR" altLang="zh-CN" sz="2000" b="1">
                <a:latin typeface="Times New Roman" panose="02020603050405020304" pitchFamily="18" charset="0"/>
              </a:rPr>
              <a:t>={</a:t>
            </a:r>
            <a:r>
              <a:rPr lang="pt-BR" altLang="zh-CN" sz="2000" b="1" i="1">
                <a:latin typeface="Times New Roman" panose="02020603050405020304" pitchFamily="18" charset="0"/>
              </a:rPr>
              <a:t>AB</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endParaRPr lang="pt-BR" altLang="zh-CN" sz="2000" b="1" i="1">
              <a:latin typeface="Times New Roman" panose="02020603050405020304" pitchFamily="18" charset="0"/>
            </a:endParaRPr>
          </a:p>
          <a:p>
            <a:pPr>
              <a:lnSpc>
                <a:spcPct val="130000"/>
              </a:lnSpc>
            </a:pPr>
            <a:r>
              <a:rPr lang="pt-BR" altLang="zh-CN" sz="2000" b="1" i="1">
                <a:latin typeface="Times New Roman" panose="02020603050405020304" pitchFamily="18" charset="0"/>
              </a:rPr>
              <a:t>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A</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AB</a:t>
            </a:r>
            <a:r>
              <a:rPr lang="pt-BR" altLang="zh-CN" sz="2000" b="1" baseline="-25000">
                <a:solidFill>
                  <a:srgbClr val="CC0099"/>
                </a:solidFill>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0</a:t>
            </a:r>
            <a:r>
              <a:rPr lang="pt-BR" altLang="zh-CN" sz="2000" b="1">
                <a:latin typeface="Times New Roman" panose="02020603050405020304" pitchFamily="18" charset="0"/>
              </a:rPr>
              <a:t>(</a:t>
            </a:r>
            <a:r>
              <a:rPr lang="pt-BR" altLang="zh-CN" sz="2000" b="1" i="1">
                <a:latin typeface="Times New Roman" panose="02020603050405020304" pitchFamily="18" charset="0"/>
              </a:rPr>
              <a:t>A</a:t>
            </a:r>
            <a:r>
              <a:rPr lang="pt-BR" altLang="zh-CN" sz="2000" b="1">
                <a:latin typeface="Times New Roman" panose="02020603050405020304" pitchFamily="18" charset="0"/>
              </a:rPr>
              <a:t>)}=4</a:t>
            </a:r>
            <a:r>
              <a:rPr lang="zh-CN" altLang="pt-BR" sz="2000" b="1">
                <a:latin typeface="Times New Roman" panose="02020603050405020304" pitchFamily="18" charset="0"/>
              </a:rPr>
              <a:t>，</a:t>
            </a:r>
            <a:r>
              <a:rPr lang="pt-BR" altLang="zh-CN" sz="2000" b="1">
                <a:latin typeface="Times New Roman" panose="02020603050405020304" pitchFamily="18" charset="0"/>
              </a:rPr>
              <a:t>path</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2={</a:t>
            </a:r>
            <a:r>
              <a:rPr lang="pt-BR" altLang="zh-CN" sz="2000" b="1" i="1">
                <a:latin typeface="Times New Roman" panose="02020603050405020304" pitchFamily="18" charset="0"/>
              </a:rPr>
              <a:t>AB</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endParaRPr lang="pt-BR" altLang="zh-CN" sz="2000" b="1" i="1">
              <a:latin typeface="Times New Roman" panose="02020603050405020304" pitchFamily="18" charset="0"/>
            </a:endParaRPr>
          </a:p>
          <a:p>
            <a:pPr>
              <a:lnSpc>
                <a:spcPct val="130000"/>
              </a:lnSpc>
            </a:pPr>
            <a:r>
              <a:rPr lang="pt-BR" altLang="zh-CN" sz="2000" b="1" i="1">
                <a:latin typeface="Times New Roman" panose="02020603050405020304" pitchFamily="18" charset="0"/>
              </a:rPr>
              <a:t>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A</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AB</a:t>
            </a:r>
            <a:r>
              <a:rPr lang="pt-BR" altLang="zh-CN" sz="2000" b="1" baseline="-25000">
                <a:solidFill>
                  <a:srgbClr val="CC0099"/>
                </a:solidFill>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0</a:t>
            </a:r>
            <a:r>
              <a:rPr lang="pt-BR" altLang="zh-CN" sz="2000" b="1">
                <a:latin typeface="Times New Roman" panose="02020603050405020304" pitchFamily="18" charset="0"/>
              </a:rPr>
              <a:t>(</a:t>
            </a:r>
            <a:r>
              <a:rPr lang="pt-BR" altLang="zh-CN" sz="2000" b="1" i="1">
                <a:latin typeface="Times New Roman" panose="02020603050405020304" pitchFamily="18" charset="0"/>
              </a:rPr>
              <a:t>A</a:t>
            </a:r>
            <a:r>
              <a:rPr lang="pt-BR" altLang="zh-CN" sz="2000" b="1">
                <a:latin typeface="Times New Roman" panose="02020603050405020304" pitchFamily="18" charset="0"/>
              </a:rPr>
              <a:t>)}=3</a:t>
            </a:r>
            <a:r>
              <a:rPr lang="zh-CN" altLang="pt-BR" sz="2000" b="1">
                <a:latin typeface="Times New Roman" panose="02020603050405020304" pitchFamily="18" charset="0"/>
              </a:rPr>
              <a:t>，</a:t>
            </a:r>
            <a:r>
              <a:rPr lang="pt-BR" altLang="zh-CN" sz="2000" b="1">
                <a:latin typeface="Times New Roman" panose="02020603050405020304" pitchFamily="18" charset="0"/>
              </a:rPr>
              <a:t>path</a:t>
            </a:r>
            <a:r>
              <a:rPr lang="pt-BR" altLang="zh-CN" sz="2000" b="1" baseline="-25000">
                <a:latin typeface="Times New Roman" panose="02020603050405020304" pitchFamily="18" charset="0"/>
              </a:rPr>
              <a:t>13</a:t>
            </a:r>
            <a:r>
              <a:rPr lang="pt-BR" altLang="zh-CN" sz="2000" b="1">
                <a:latin typeface="Times New Roman" panose="02020603050405020304" pitchFamily="18" charset="0"/>
              </a:rPr>
              <a:t>={</a:t>
            </a:r>
            <a:r>
              <a:rPr lang="pt-BR" altLang="zh-CN" sz="2000" b="1" i="1">
                <a:latin typeface="Times New Roman" panose="02020603050405020304" pitchFamily="18" charset="0"/>
              </a:rPr>
              <a:t>AB</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endParaRPr lang="en-US" altLang="zh-CN" sz="2000" b="1">
              <a:latin typeface="Times New Roman" panose="02020603050405020304" pitchFamily="18" charset="0"/>
            </a:endParaRPr>
          </a:p>
        </p:txBody>
      </p:sp>
      <p:grpSp>
        <p:nvGrpSpPr>
          <p:cNvPr id="2" name="组合 1"/>
          <p:cNvGrpSpPr/>
          <p:nvPr/>
        </p:nvGrpSpPr>
        <p:grpSpPr>
          <a:xfrm>
            <a:off x="265430" y="3324225"/>
            <a:ext cx="8582660" cy="3226435"/>
            <a:chOff x="2098" y="4380"/>
            <a:chExt cx="9752" cy="4980"/>
          </a:xfrm>
        </p:grpSpPr>
        <p:graphicFrame>
          <p:nvGraphicFramePr>
            <p:cNvPr id="187399" name="Object 7"/>
            <p:cNvGraphicFramePr>
              <a:graphicFrameLocks noChangeAspect="1"/>
            </p:cNvGraphicFramePr>
            <p:nvPr/>
          </p:nvGraphicFramePr>
          <p:xfrm>
            <a:off x="2098" y="4380"/>
            <a:ext cx="9752" cy="4980"/>
          </p:xfrm>
          <a:graphic>
            <a:graphicData uri="http://schemas.openxmlformats.org/presentationml/2006/ole">
              <mc:AlternateContent xmlns:mc="http://schemas.openxmlformats.org/markup-compatibility/2006">
                <mc:Choice xmlns:v="urn:schemas-microsoft-com:vml" Requires="v">
                  <p:oleObj spid="_x0000_s19457" name="图片" r:id="rId1" imgW="3124200" imgH="1591310" progId="Word.Picture.8">
                    <p:embed/>
                  </p:oleObj>
                </mc:Choice>
                <mc:Fallback>
                  <p:oleObj name="图片" r:id="rId1" imgW="3124200" imgH="1591310" progId="Word.Picture.8">
                    <p:embed/>
                    <p:pic>
                      <p:nvPicPr>
                        <p:cNvPr id="0" name="图片 19456"/>
                        <p:cNvPicPr>
                          <a:picLocks noChangeAspect="1"/>
                        </p:cNvPicPr>
                        <p:nvPr/>
                      </p:nvPicPr>
                      <p:blipFill>
                        <a:blip r:embed="rId2"/>
                        <a:stretch>
                          <a:fillRect/>
                        </a:stretch>
                      </p:blipFill>
                      <p:spPr>
                        <a:xfrm>
                          <a:off x="2098" y="4380"/>
                          <a:ext cx="9752" cy="4980"/>
                        </a:xfrm>
                        <a:prstGeom prst="rect">
                          <a:avLst/>
                        </a:prstGeom>
                        <a:noFill/>
                        <a:ln w="9525">
                          <a:noFill/>
                        </a:ln>
                      </p:spPr>
                    </p:pic>
                  </p:oleObj>
                </mc:Fallback>
              </mc:AlternateContent>
            </a:graphicData>
          </a:graphic>
        </p:graphicFrame>
        <p:sp>
          <p:nvSpPr>
            <p:cNvPr id="187397" name="Rectangle 5"/>
            <p:cNvSpPr>
              <a:spLocks noChangeArrowheads="1"/>
            </p:cNvSpPr>
            <p:nvPr/>
          </p:nvSpPr>
          <p:spPr bwMode="auto">
            <a:xfrm>
              <a:off x="3798" y="4948"/>
              <a:ext cx="2607" cy="3515"/>
            </a:xfrm>
            <a:prstGeom prst="rect">
              <a:avLst/>
            </a:prstGeom>
            <a:noFill/>
            <a:ln w="38100" algn="ctr">
              <a:solidFill>
                <a:srgbClr val="CC3300"/>
              </a:solidFill>
              <a:miter lim="800000"/>
            </a:ln>
            <a:effectLst/>
          </p:spPr>
          <p:txBody>
            <a:bodyPr wrap="square" anchor="ctr">
              <a:spAutoFit/>
            </a:bodyPr>
            <a:lstStyle/>
            <a:p>
              <a:endParaRPr lang="zh-CN" altLang="en-US"/>
            </a:p>
          </p:txBody>
        </p:sp>
      </p:grpSp>
      <p:sp>
        <p:nvSpPr>
          <p:cNvPr id="189442" name="Text Box 2"/>
          <p:cNvSpPr txBox="1">
            <a:spLocks noChangeArrowheads="1"/>
          </p:cNvSpPr>
          <p:nvPr/>
        </p:nvSpPr>
        <p:spPr bwMode="auto">
          <a:xfrm>
            <a:off x="1057910" y="278130"/>
            <a:ext cx="7383780" cy="645160"/>
          </a:xfrm>
          <a:prstGeom prst="rect">
            <a:avLst/>
          </a:prstGeom>
          <a:noFill/>
          <a:ln w="38100" algn="ctr">
            <a:noFill/>
            <a:miter lim="800000"/>
          </a:ln>
          <a:effectLst/>
        </p:spPr>
        <p:txBody>
          <a:bodyPr wrap="square">
            <a:spAutoFit/>
          </a:bodyPr>
          <a:lstStyle/>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）动态规划问题的顺序解法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197803" y="3756660"/>
            <a:ext cx="8748712" cy="2861310"/>
          </a:xfrm>
          <a:prstGeom prst="rect">
            <a:avLst/>
          </a:prstGeom>
          <a:noFill/>
          <a:ln w="38100" algn="ctr">
            <a:noFill/>
            <a:miter lim="800000"/>
          </a:ln>
          <a:effectLst/>
        </p:spPr>
        <p:txBody>
          <a:bodyPr>
            <a:spAutoFit/>
          </a:bodyPr>
          <a:lstStyle/>
          <a:p>
            <a:r>
              <a:rPr lang="pt-BR" altLang="zh-CN" sz="2000" b="1" i="1">
                <a:latin typeface="Times New Roman" panose="02020603050405020304" pitchFamily="18" charset="0"/>
              </a:rPr>
              <a:t>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zh-CN" altLang="pt-BR"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B</a:t>
            </a:r>
            <a:r>
              <a:rPr lang="pt-BR" altLang="zh-CN" sz="2000" b="1" baseline="-25000">
                <a:solidFill>
                  <a:srgbClr val="CC0099"/>
                </a:solidFill>
                <a:latin typeface="Times New Roman" panose="02020603050405020304" pitchFamily="18" charset="0"/>
              </a:rPr>
              <a:t>2</a:t>
            </a:r>
            <a:r>
              <a:rPr lang="pt-BR" altLang="zh-CN" sz="2000" b="1" i="1">
                <a:solidFill>
                  <a:srgbClr val="CC0099"/>
                </a:solidFill>
                <a:latin typeface="Times New Roman" panose="02020603050405020304" pitchFamily="18" charset="0"/>
              </a:rPr>
              <a:t>C</a:t>
            </a:r>
            <a:r>
              <a:rPr lang="pt-BR" altLang="zh-CN" sz="2000" b="1" baseline="-25000">
                <a:solidFill>
                  <a:srgbClr val="CC0099"/>
                </a:solidFill>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zh-CN" altLang="pt-BR"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endParaRPr lang="pt-BR" altLang="zh-CN" sz="2000" b="1">
              <a:latin typeface="Times New Roman" panose="02020603050405020304" pitchFamily="18" charset="0"/>
            </a:endParaRPr>
          </a:p>
          <a:p>
            <a:r>
              <a:rPr lang="zh-CN" altLang="pt-BR" sz="2000" b="1">
                <a:latin typeface="Times New Roman" panose="02020603050405020304" pitchFamily="18" charset="0"/>
              </a:rPr>
              <a:t>　　</a:t>
            </a:r>
            <a:r>
              <a:rPr lang="pt-BR" altLang="zh-CN" sz="2000" b="1">
                <a:latin typeface="Times New Roman" panose="02020603050405020304" pitchFamily="18" charset="0"/>
              </a:rPr>
              <a:t>=MIN{7+2</a:t>
            </a:r>
            <a:r>
              <a:rPr lang="zh-CN" altLang="pt-BR" sz="2000" b="1">
                <a:latin typeface="Times New Roman" panose="02020603050405020304" pitchFamily="18" charset="0"/>
              </a:rPr>
              <a:t>，</a:t>
            </a:r>
            <a:r>
              <a:rPr lang="pt-BR" altLang="zh-CN" sz="2000" b="1">
                <a:latin typeface="Times New Roman" panose="02020603050405020304" pitchFamily="18" charset="0"/>
              </a:rPr>
              <a:t>3+4</a:t>
            </a:r>
            <a:r>
              <a:rPr lang="zh-CN" altLang="pt-BR" sz="2000" b="1">
                <a:latin typeface="Times New Roman" panose="02020603050405020304" pitchFamily="18" charset="0"/>
              </a:rPr>
              <a:t>，</a:t>
            </a:r>
            <a:r>
              <a:rPr lang="pt-BR" altLang="zh-CN" sz="2000" b="1">
                <a:latin typeface="Times New Roman" panose="02020603050405020304" pitchFamily="18" charset="0"/>
              </a:rPr>
              <a:t>6+3}=7</a:t>
            </a:r>
            <a:endParaRPr lang="zh-CN" altLang="pt-BR" sz="2000" b="1">
              <a:latin typeface="Times New Roman" panose="02020603050405020304" pitchFamily="18" charset="0"/>
            </a:endParaRPr>
          </a:p>
          <a:p>
            <a:r>
              <a:rPr lang="pt-BR" altLang="zh-CN" sz="2000" b="1">
                <a:solidFill>
                  <a:srgbClr val="0000FF"/>
                </a:solidFill>
                <a:latin typeface="Times New Roman" panose="02020603050405020304" pitchFamily="18" charset="0"/>
              </a:rPr>
              <a:t>path</a:t>
            </a:r>
            <a:r>
              <a:rPr lang="pt-BR" altLang="zh-CN" sz="2000" b="1" baseline="-25000">
                <a:solidFill>
                  <a:srgbClr val="0000FF"/>
                </a:solidFill>
                <a:latin typeface="Times New Roman" panose="02020603050405020304" pitchFamily="18" charset="0"/>
              </a:rPr>
              <a:t>21</a:t>
            </a:r>
            <a:r>
              <a:rPr lang="pt-BR" altLang="zh-CN" sz="2000" b="1">
                <a:solidFill>
                  <a:srgbClr val="0000FF"/>
                </a:solidFill>
                <a:latin typeface="Times New Roman" panose="02020603050405020304" pitchFamily="18" charset="0"/>
              </a:rPr>
              <a:t>= path</a:t>
            </a:r>
            <a:r>
              <a:rPr lang="pt-BR" altLang="zh-CN" sz="2000" b="1" baseline="-25000">
                <a:solidFill>
                  <a:srgbClr val="0000FF"/>
                </a:solidFill>
                <a:latin typeface="Times New Roman" panose="02020603050405020304" pitchFamily="18" charset="0"/>
              </a:rPr>
              <a:t>12</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1</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AB</a:t>
            </a:r>
            <a:r>
              <a:rPr lang="pt-BR" altLang="zh-CN" sz="2000" b="1" baseline="-25000">
                <a:solidFill>
                  <a:srgbClr val="0000FF"/>
                </a:solidFill>
                <a:latin typeface="Times New Roman" panose="02020603050405020304" pitchFamily="18" charset="0"/>
              </a:rPr>
              <a:t>2</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1</a:t>
            </a:r>
            <a:r>
              <a:rPr lang="pt-BR" altLang="zh-CN" sz="2000" b="1">
                <a:solidFill>
                  <a:srgbClr val="0000FF"/>
                </a:solidFill>
                <a:latin typeface="Times New Roman" panose="02020603050405020304" pitchFamily="18" charset="0"/>
              </a:rPr>
              <a:t>}</a:t>
            </a:r>
            <a:endParaRPr lang="pt-BR" altLang="zh-CN" sz="2000" b="1" i="1">
              <a:solidFill>
                <a:srgbClr val="0000FF"/>
              </a:solidFill>
              <a:latin typeface="Times New Roman" panose="02020603050405020304" pitchFamily="18" charset="0"/>
            </a:endParaRPr>
          </a:p>
          <a:p>
            <a:r>
              <a:rPr lang="pt-BR" altLang="zh-CN" sz="2000" b="1" i="1">
                <a:latin typeface="Times New Roman" panose="02020603050405020304" pitchFamily="18" charset="0"/>
              </a:rPr>
              <a:t>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zh-CN" altLang="pt-BR"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zh-CN" altLang="pt-BR"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B</a:t>
            </a:r>
            <a:r>
              <a:rPr lang="pt-BR" altLang="zh-CN" sz="2000" b="1" baseline="-25000">
                <a:solidFill>
                  <a:srgbClr val="CC0099"/>
                </a:solidFill>
                <a:latin typeface="Times New Roman" panose="02020603050405020304" pitchFamily="18" charset="0"/>
              </a:rPr>
              <a:t>3</a:t>
            </a:r>
            <a:r>
              <a:rPr lang="pt-BR" altLang="zh-CN" sz="2000" b="1" i="1">
                <a:solidFill>
                  <a:srgbClr val="CC0099"/>
                </a:solidFill>
                <a:latin typeface="Times New Roman" panose="02020603050405020304" pitchFamily="18" charset="0"/>
              </a:rPr>
              <a:t>C</a:t>
            </a:r>
            <a:r>
              <a:rPr lang="pt-BR" altLang="zh-CN" sz="2000" b="1" baseline="-25000">
                <a:solidFill>
                  <a:srgbClr val="CC0099"/>
                </a:solidFill>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endParaRPr lang="pt-BR" altLang="zh-CN" sz="2000" b="1">
              <a:latin typeface="Times New Roman" panose="02020603050405020304" pitchFamily="18" charset="0"/>
            </a:endParaRPr>
          </a:p>
          <a:p>
            <a:r>
              <a:rPr lang="zh-CN" altLang="pt-BR" sz="2000" b="1">
                <a:latin typeface="Times New Roman" panose="02020603050405020304" pitchFamily="18" charset="0"/>
              </a:rPr>
              <a:t>　　</a:t>
            </a:r>
            <a:r>
              <a:rPr lang="pt-BR" altLang="zh-CN" sz="2000" b="1">
                <a:latin typeface="Times New Roman" panose="02020603050405020304" pitchFamily="18" charset="0"/>
              </a:rPr>
              <a:t>=MIN{4+2</a:t>
            </a:r>
            <a:r>
              <a:rPr lang="zh-CN" altLang="pt-BR" sz="2000" b="1">
                <a:latin typeface="Times New Roman" panose="02020603050405020304" pitchFamily="18" charset="0"/>
              </a:rPr>
              <a:t>，</a:t>
            </a:r>
            <a:r>
              <a:rPr lang="pt-BR" altLang="zh-CN" sz="2000" b="1">
                <a:latin typeface="Times New Roman" panose="02020603050405020304" pitchFamily="18" charset="0"/>
              </a:rPr>
              <a:t>2+4</a:t>
            </a:r>
            <a:r>
              <a:rPr lang="zh-CN" altLang="pt-BR" sz="2000" b="1">
                <a:latin typeface="Times New Roman" panose="02020603050405020304" pitchFamily="18" charset="0"/>
              </a:rPr>
              <a:t>，</a:t>
            </a:r>
            <a:r>
              <a:rPr lang="pt-BR" altLang="zh-CN" sz="2000" b="1">
                <a:latin typeface="Times New Roman" panose="02020603050405020304" pitchFamily="18" charset="0"/>
              </a:rPr>
              <a:t>2+3}=5</a:t>
            </a:r>
            <a:endParaRPr lang="zh-CN" altLang="pt-BR" sz="2000" b="1">
              <a:latin typeface="Times New Roman" panose="02020603050405020304" pitchFamily="18" charset="0"/>
            </a:endParaRPr>
          </a:p>
          <a:p>
            <a:r>
              <a:rPr lang="pt-BR" altLang="zh-CN" sz="2000" b="1">
                <a:solidFill>
                  <a:srgbClr val="0000FF"/>
                </a:solidFill>
                <a:latin typeface="Times New Roman" panose="02020603050405020304" pitchFamily="18" charset="0"/>
              </a:rPr>
              <a:t>path</a:t>
            </a:r>
            <a:r>
              <a:rPr lang="pt-BR" altLang="zh-CN" sz="2000" b="1" baseline="-25000">
                <a:solidFill>
                  <a:srgbClr val="0000FF"/>
                </a:solidFill>
                <a:latin typeface="Times New Roman" panose="02020603050405020304" pitchFamily="18" charset="0"/>
              </a:rPr>
              <a:t>22</a:t>
            </a:r>
            <a:r>
              <a:rPr lang="pt-BR" altLang="zh-CN" sz="2000" b="1">
                <a:solidFill>
                  <a:srgbClr val="0000FF"/>
                </a:solidFill>
                <a:latin typeface="Times New Roman" panose="02020603050405020304" pitchFamily="18" charset="0"/>
              </a:rPr>
              <a:t>= path</a:t>
            </a:r>
            <a:r>
              <a:rPr lang="pt-BR" altLang="zh-CN" sz="2000" b="1" baseline="-25000">
                <a:solidFill>
                  <a:srgbClr val="0000FF"/>
                </a:solidFill>
                <a:latin typeface="Times New Roman" panose="02020603050405020304" pitchFamily="18" charset="0"/>
              </a:rPr>
              <a:t>13</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3</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2</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AB</a:t>
            </a:r>
            <a:r>
              <a:rPr lang="pt-BR" altLang="zh-CN" sz="2000" b="1" baseline="-25000">
                <a:solidFill>
                  <a:srgbClr val="0000FF"/>
                </a:solidFill>
                <a:latin typeface="Times New Roman" panose="02020603050405020304" pitchFamily="18" charset="0"/>
              </a:rPr>
              <a:t>3</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3</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2</a:t>
            </a:r>
            <a:r>
              <a:rPr lang="pt-BR" altLang="zh-CN" sz="2000" b="1">
                <a:solidFill>
                  <a:srgbClr val="0000FF"/>
                </a:solidFill>
                <a:latin typeface="Times New Roman" panose="02020603050405020304" pitchFamily="18" charset="0"/>
              </a:rPr>
              <a:t>}</a:t>
            </a:r>
            <a:endParaRPr lang="pt-BR" altLang="zh-CN" sz="2000" b="1" i="1">
              <a:solidFill>
                <a:srgbClr val="0000FF"/>
              </a:solidFill>
              <a:latin typeface="Times New Roman" panose="02020603050405020304" pitchFamily="18" charset="0"/>
            </a:endParaRPr>
          </a:p>
          <a:p>
            <a:r>
              <a:rPr lang="pt-BR" altLang="zh-CN" sz="2000" b="1" i="1">
                <a:latin typeface="Times New Roman" panose="02020603050405020304" pitchFamily="18" charset="0"/>
              </a:rPr>
              <a:t>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B</a:t>
            </a:r>
            <a:r>
              <a:rPr lang="pt-BR" altLang="zh-CN" sz="2000" b="1" baseline="-25000">
                <a:solidFill>
                  <a:srgbClr val="CC0099"/>
                </a:solidFill>
                <a:latin typeface="Times New Roman" panose="02020603050405020304" pitchFamily="18" charset="0"/>
              </a:rPr>
              <a:t>2</a:t>
            </a:r>
            <a:r>
              <a:rPr lang="pt-BR" altLang="zh-CN" sz="2000" b="1" i="1">
                <a:solidFill>
                  <a:srgbClr val="CC0099"/>
                </a:solidFill>
                <a:latin typeface="Times New Roman" panose="02020603050405020304" pitchFamily="18" charset="0"/>
              </a:rPr>
              <a:t>C</a:t>
            </a:r>
            <a:r>
              <a:rPr lang="pt-BR" altLang="zh-CN" sz="2000" b="1" baseline="-25000">
                <a:solidFill>
                  <a:srgbClr val="CC0099"/>
                </a:solidFill>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zh-CN" altLang="pt-BR"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B</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endParaRPr lang="pt-BR" altLang="zh-CN" sz="2000" b="1">
              <a:latin typeface="Times New Roman" panose="02020603050405020304" pitchFamily="18" charset="0"/>
            </a:endParaRPr>
          </a:p>
          <a:p>
            <a:r>
              <a:rPr lang="zh-CN" altLang="pt-BR" sz="2000" b="1">
                <a:latin typeface="Times New Roman" panose="02020603050405020304" pitchFamily="18" charset="0"/>
              </a:rPr>
              <a:t>　　</a:t>
            </a:r>
            <a:r>
              <a:rPr lang="pt-BR" altLang="zh-CN" sz="2000" b="1">
                <a:latin typeface="Times New Roman" panose="02020603050405020304" pitchFamily="18" charset="0"/>
              </a:rPr>
              <a:t>=MIN{4+4</a:t>
            </a:r>
            <a:r>
              <a:rPr lang="zh-CN" altLang="pt-BR" sz="2000" b="1">
                <a:latin typeface="Times New Roman" panose="02020603050405020304" pitchFamily="18" charset="0"/>
              </a:rPr>
              <a:t>，</a:t>
            </a:r>
            <a:r>
              <a:rPr lang="pt-BR" altLang="zh-CN" sz="2000" b="1">
                <a:latin typeface="Times New Roman" panose="02020603050405020304" pitchFamily="18" charset="0"/>
              </a:rPr>
              <a:t>5+3}=8</a:t>
            </a:r>
            <a:endParaRPr lang="zh-CN" altLang="pt-BR" sz="2000" b="1">
              <a:latin typeface="Times New Roman" panose="02020603050405020304" pitchFamily="18" charset="0"/>
            </a:endParaRPr>
          </a:p>
          <a:p>
            <a:r>
              <a:rPr lang="pt-BR" altLang="zh-CN" sz="2000" b="1">
                <a:solidFill>
                  <a:srgbClr val="0000FF"/>
                </a:solidFill>
                <a:latin typeface="Times New Roman" panose="02020603050405020304" pitchFamily="18" charset="0"/>
              </a:rPr>
              <a:t>path</a:t>
            </a:r>
            <a:r>
              <a:rPr lang="pt-BR" altLang="zh-CN" sz="2000" b="1" baseline="-25000">
                <a:solidFill>
                  <a:srgbClr val="0000FF"/>
                </a:solidFill>
                <a:latin typeface="Times New Roman" panose="02020603050405020304" pitchFamily="18" charset="0"/>
              </a:rPr>
              <a:t>23</a:t>
            </a:r>
            <a:r>
              <a:rPr lang="pt-BR" altLang="zh-CN" sz="2000" b="1">
                <a:solidFill>
                  <a:srgbClr val="0000FF"/>
                </a:solidFill>
                <a:latin typeface="Times New Roman" panose="02020603050405020304" pitchFamily="18" charset="0"/>
              </a:rPr>
              <a:t>= path</a:t>
            </a:r>
            <a:r>
              <a:rPr lang="pt-BR" altLang="zh-CN" sz="2000" b="1" baseline="-25000">
                <a:solidFill>
                  <a:srgbClr val="0000FF"/>
                </a:solidFill>
                <a:latin typeface="Times New Roman" panose="02020603050405020304" pitchFamily="18" charset="0"/>
              </a:rPr>
              <a:t>12</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3</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AB</a:t>
            </a:r>
            <a:r>
              <a:rPr lang="pt-BR" altLang="zh-CN" sz="2000" b="1" baseline="-25000">
                <a:solidFill>
                  <a:srgbClr val="0000FF"/>
                </a:solidFill>
                <a:latin typeface="Times New Roman" panose="02020603050405020304" pitchFamily="18" charset="0"/>
              </a:rPr>
              <a:t>2</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3</a:t>
            </a:r>
            <a:r>
              <a:rPr lang="pt-BR" altLang="zh-CN" sz="2000" b="1">
                <a:solidFill>
                  <a:srgbClr val="0000FF"/>
                </a:solidFill>
                <a:latin typeface="Times New Roman" panose="02020603050405020304" pitchFamily="18" charset="0"/>
              </a:rPr>
              <a:t>}</a:t>
            </a:r>
            <a:r>
              <a:rPr lang="zh-CN" altLang="pt-BR" sz="2000" b="1">
                <a:solidFill>
                  <a:srgbClr val="0000FF"/>
                </a:solidFill>
                <a:latin typeface="Times New Roman" panose="02020603050405020304" pitchFamily="18" charset="0"/>
              </a:rPr>
              <a:t>（亦可取</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3</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3</a:t>
            </a:r>
            <a:r>
              <a:rPr lang="zh-CN" altLang="pt-BR" sz="2000" b="1">
                <a:solidFill>
                  <a:srgbClr val="0000FF"/>
                </a:solidFill>
                <a:latin typeface="Times New Roman" panose="02020603050405020304" pitchFamily="18" charset="0"/>
              </a:rPr>
              <a:t>）</a:t>
            </a:r>
            <a:endParaRPr lang="zh-CN" altLang="pt-BR" sz="2000" b="1">
              <a:solidFill>
                <a:srgbClr val="0000FF"/>
              </a:solidFill>
              <a:latin typeface="Times New Roman" panose="02020603050405020304" pitchFamily="18" charset="0"/>
            </a:endParaRPr>
          </a:p>
        </p:txBody>
      </p:sp>
      <p:grpSp>
        <p:nvGrpSpPr>
          <p:cNvPr id="2" name="组合 1"/>
          <p:cNvGrpSpPr/>
          <p:nvPr/>
        </p:nvGrpSpPr>
        <p:grpSpPr>
          <a:xfrm>
            <a:off x="422275" y="33655"/>
            <a:ext cx="7967980" cy="3630930"/>
            <a:chOff x="1953" y="4251"/>
            <a:chExt cx="9812" cy="5008"/>
          </a:xfrm>
        </p:grpSpPr>
        <p:graphicFrame>
          <p:nvGraphicFramePr>
            <p:cNvPr id="186373" name="Object 5"/>
            <p:cNvGraphicFramePr>
              <a:graphicFrameLocks noChangeAspect="1"/>
            </p:cNvGraphicFramePr>
            <p:nvPr/>
          </p:nvGraphicFramePr>
          <p:xfrm>
            <a:off x="1953" y="4251"/>
            <a:ext cx="9812" cy="5008"/>
          </p:xfrm>
          <a:graphic>
            <a:graphicData uri="http://schemas.openxmlformats.org/presentationml/2006/ole">
              <mc:AlternateContent xmlns:mc="http://schemas.openxmlformats.org/markup-compatibility/2006">
                <mc:Choice xmlns:v="urn:schemas-microsoft-com:vml" Requires="v">
                  <p:oleObj spid="_x0000_s20481" name="图片" r:id="rId1" imgW="3143250" imgH="1600200" progId="Word.Picture.8">
                    <p:embed/>
                  </p:oleObj>
                </mc:Choice>
                <mc:Fallback>
                  <p:oleObj name="图片" r:id="rId1" imgW="3143250" imgH="1600200" progId="Word.Picture.8">
                    <p:embed/>
                    <p:pic>
                      <p:nvPicPr>
                        <p:cNvPr id="0" name="图片 20480"/>
                        <p:cNvPicPr>
                          <a:picLocks noChangeAspect="1"/>
                        </p:cNvPicPr>
                        <p:nvPr/>
                      </p:nvPicPr>
                      <p:blipFill>
                        <a:blip r:embed="rId2"/>
                        <a:stretch>
                          <a:fillRect/>
                        </a:stretch>
                      </p:blipFill>
                      <p:spPr>
                        <a:xfrm>
                          <a:off x="1953" y="4251"/>
                          <a:ext cx="9812" cy="5008"/>
                        </a:xfrm>
                        <a:prstGeom prst="rect">
                          <a:avLst/>
                        </a:prstGeom>
                        <a:noFill/>
                        <a:ln w="9525">
                          <a:noFill/>
                        </a:ln>
                      </p:spPr>
                    </p:pic>
                  </p:oleObj>
                </mc:Fallback>
              </mc:AlternateContent>
            </a:graphicData>
          </a:graphic>
        </p:graphicFrame>
        <p:sp>
          <p:nvSpPr>
            <p:cNvPr id="186372" name="Rectangle 4"/>
            <p:cNvSpPr>
              <a:spLocks noChangeArrowheads="1"/>
            </p:cNvSpPr>
            <p:nvPr/>
          </p:nvSpPr>
          <p:spPr bwMode="auto">
            <a:xfrm>
              <a:off x="4933" y="4714"/>
              <a:ext cx="3515" cy="3742"/>
            </a:xfrm>
            <a:prstGeom prst="rect">
              <a:avLst/>
            </a:prstGeom>
            <a:noFill/>
            <a:ln w="38100" algn="ctr">
              <a:solidFill>
                <a:srgbClr val="CC3300"/>
              </a:solidFill>
              <a:miter lim="800000"/>
            </a:ln>
            <a:effectLst/>
          </p:spPr>
          <p:txBody>
            <a:bodyPr wrap="square" anchor="ctr">
              <a:spAutoFit/>
            </a:bodyPr>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txBox="1">
            <a:spLocks noChangeArrowheads="1"/>
          </p:cNvSpPr>
          <p:nvPr/>
        </p:nvSpPr>
        <p:spPr bwMode="auto">
          <a:xfrm>
            <a:off x="382400" y="240467"/>
            <a:ext cx="858208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最优化问题——0/1背包问题 </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2" name="矩形 1"/>
          <p:cNvSpPr/>
          <p:nvPr/>
        </p:nvSpPr>
        <p:spPr>
          <a:xfrm>
            <a:off x="22225" y="1099185"/>
            <a:ext cx="8942705" cy="1845310"/>
          </a:xfrm>
          <a:prstGeom prst="rect">
            <a:avLst/>
          </a:prstGeom>
        </p:spPr>
        <p:txBody>
          <a:bodyPr wrap="square">
            <a:spAutoFit/>
          </a:bodyPr>
          <a:lstStyle/>
          <a:p>
            <a:pPr lvl="0" algn="just">
              <a:spcBef>
                <a:spcPct val="50000"/>
              </a:spcBef>
            </a:pPr>
            <a:r>
              <a:rPr kumimoji="1" lang="zh-CN" altLang="en-US" sz="2400" b="1" dirty="0" smtClean="0">
                <a:solidFill>
                  <a:srgbClr val="CC0099"/>
                </a:solidFill>
                <a:latin typeface="Times New Roman" panose="02020603050405020304" pitchFamily="18" charset="0"/>
              </a:rPr>
              <a:t>问题</a:t>
            </a:r>
            <a:r>
              <a:rPr kumimoji="1" lang="zh-CN" altLang="en-US" sz="2400" b="1" dirty="0" smtClean="0">
                <a:solidFill>
                  <a:srgbClr val="000000"/>
                </a:solidFill>
                <a:latin typeface="Times New Roman" panose="02020603050405020304" pitchFamily="18" charset="0"/>
              </a:rPr>
              <a:t>：给定</a:t>
            </a:r>
            <a:r>
              <a:rPr kumimoji="1" lang="en-US" altLang="zh-CN" sz="2400" b="1" i="1" dirty="0">
                <a:solidFill>
                  <a:srgbClr val="000000"/>
                </a:solidFill>
                <a:latin typeface="Times New Roman" panose="02020603050405020304" pitchFamily="18" charset="0"/>
              </a:rPr>
              <a:t>n</a:t>
            </a:r>
            <a:r>
              <a:rPr kumimoji="1" lang="zh-CN" altLang="en-US" sz="2400" b="1" dirty="0">
                <a:solidFill>
                  <a:srgbClr val="000000"/>
                </a:solidFill>
                <a:latin typeface="Times New Roman" panose="02020603050405020304" pitchFamily="18" charset="0"/>
              </a:rPr>
              <a:t>种物品和一个背包，物品</a:t>
            </a:r>
            <a:r>
              <a:rPr kumimoji="1" lang="en-US" altLang="zh-CN" sz="2400" b="1" i="1" dirty="0">
                <a:solidFill>
                  <a:srgbClr val="000000"/>
                </a:solidFill>
                <a:latin typeface="Times New Roman" panose="02020603050405020304" pitchFamily="18" charset="0"/>
              </a:rPr>
              <a:t>i</a:t>
            </a:r>
            <a:r>
              <a:rPr kumimoji="1" lang="zh-CN" altLang="en-US" sz="2400" b="1" dirty="0">
                <a:solidFill>
                  <a:srgbClr val="000000"/>
                </a:solidFill>
                <a:latin typeface="Times New Roman" panose="02020603050405020304" pitchFamily="18" charset="0"/>
              </a:rPr>
              <a:t>的重量是</a:t>
            </a:r>
            <a:r>
              <a:rPr kumimoji="1" lang="en-US" altLang="zh-CN" sz="2400" b="1" i="1" dirty="0" err="1">
                <a:solidFill>
                  <a:srgbClr val="000000"/>
                </a:solidFill>
                <a:latin typeface="Times New Roman" panose="02020603050405020304" pitchFamily="18" charset="0"/>
              </a:rPr>
              <a:t>w</a:t>
            </a:r>
            <a:r>
              <a:rPr kumimoji="1" lang="en-US" altLang="zh-CN" sz="2400" b="1" i="1" baseline="-25000" dirty="0" err="1">
                <a:solidFill>
                  <a:srgbClr val="000000"/>
                </a:solidFill>
                <a:latin typeface="Times New Roman" panose="02020603050405020304" pitchFamily="18" charset="0"/>
              </a:rPr>
              <a:t>i</a:t>
            </a:r>
            <a:r>
              <a:rPr kumimoji="1" lang="zh-CN" altLang="en-US" sz="2400" b="1" dirty="0">
                <a:solidFill>
                  <a:srgbClr val="000000"/>
                </a:solidFill>
                <a:latin typeface="Times New Roman" panose="02020603050405020304" pitchFamily="18" charset="0"/>
              </a:rPr>
              <a:t>，其价值为</a:t>
            </a:r>
            <a:r>
              <a:rPr kumimoji="1" lang="en-US" altLang="zh-CN" sz="2400" b="1" i="1" dirty="0">
                <a:solidFill>
                  <a:srgbClr val="000000"/>
                </a:solidFill>
                <a:latin typeface="Times New Roman" panose="02020603050405020304" pitchFamily="18" charset="0"/>
              </a:rPr>
              <a:t>v</a:t>
            </a:r>
            <a:r>
              <a:rPr kumimoji="1" lang="en-US" altLang="zh-CN" sz="2400" b="1" i="1" baseline="-25000" dirty="0">
                <a:solidFill>
                  <a:srgbClr val="000000"/>
                </a:solidFill>
                <a:latin typeface="Times New Roman" panose="02020603050405020304" pitchFamily="18" charset="0"/>
              </a:rPr>
              <a:t>i</a:t>
            </a:r>
            <a:r>
              <a:rPr kumimoji="1" lang="zh-CN" altLang="en-US" sz="2400" b="1" dirty="0">
                <a:solidFill>
                  <a:srgbClr val="000000"/>
                </a:solidFill>
                <a:latin typeface="Times New Roman" panose="02020603050405020304" pitchFamily="18" charset="0"/>
              </a:rPr>
              <a:t>，背包的容量为</a:t>
            </a:r>
            <a:r>
              <a:rPr kumimoji="1" lang="en-US" altLang="zh-CN" sz="2400" b="1" i="1" dirty="0">
                <a:solidFill>
                  <a:srgbClr val="000000"/>
                </a:solidFill>
                <a:latin typeface="Times New Roman" panose="02020603050405020304" pitchFamily="18" charset="0"/>
              </a:rPr>
              <a:t>C</a:t>
            </a:r>
            <a:r>
              <a:rPr kumimoji="1" lang="zh-CN" altLang="en-US" sz="2400" b="1" dirty="0">
                <a:solidFill>
                  <a:srgbClr val="000000"/>
                </a:solidFill>
                <a:latin typeface="Times New Roman" panose="02020603050405020304" pitchFamily="18" charset="0"/>
              </a:rPr>
              <a:t>。背包问题是如何选择装入背包的物品，使得装入背包中物品的总价值最大</a:t>
            </a:r>
            <a:r>
              <a:rPr kumimoji="1" lang="en-US" altLang="zh-CN" sz="2400" b="1" dirty="0" smtClean="0">
                <a:solidFill>
                  <a:srgbClr val="000000"/>
                </a:solidFill>
                <a:latin typeface="Times New Roman" panose="02020603050405020304" pitchFamily="18" charset="0"/>
              </a:rPr>
              <a:t>?</a:t>
            </a:r>
            <a:endParaRPr kumimoji="1" lang="en-US" altLang="zh-CN" sz="2400" b="1" dirty="0" smtClean="0">
              <a:solidFill>
                <a:srgbClr val="000000"/>
              </a:solidFill>
              <a:latin typeface="Times New Roman" panose="02020603050405020304" pitchFamily="18" charset="0"/>
            </a:endParaRPr>
          </a:p>
          <a:p>
            <a:pPr lvl="0" algn="just">
              <a:spcBef>
                <a:spcPct val="50000"/>
              </a:spcBef>
            </a:pPr>
            <a:r>
              <a:rPr kumimoji="1" lang="zh-CN" altLang="en-US" sz="2400" b="1" dirty="0" smtClean="0">
                <a:solidFill>
                  <a:srgbClr val="000000"/>
                </a:solidFill>
                <a:latin typeface="Times New Roman" panose="02020603050405020304" pitchFamily="18" charset="0"/>
              </a:rPr>
              <a:t>物品</a:t>
            </a:r>
            <a:r>
              <a:rPr kumimoji="1" lang="en-US" altLang="zh-CN" sz="2400" b="1" i="1" dirty="0">
                <a:solidFill>
                  <a:srgbClr val="000000"/>
                </a:solidFill>
                <a:latin typeface="Times New Roman" panose="02020603050405020304" pitchFamily="18" charset="0"/>
              </a:rPr>
              <a:t>i</a:t>
            </a:r>
            <a:r>
              <a:rPr kumimoji="1" lang="zh-CN" altLang="en-US" sz="2400" b="1" dirty="0">
                <a:solidFill>
                  <a:srgbClr val="000000"/>
                </a:solidFill>
                <a:latin typeface="Times New Roman" panose="02020603050405020304" pitchFamily="18" charset="0"/>
              </a:rPr>
              <a:t>只有两种</a:t>
            </a:r>
            <a:r>
              <a:rPr kumimoji="1" lang="zh-CN" altLang="en-US" sz="2400" b="1" dirty="0" smtClean="0">
                <a:solidFill>
                  <a:srgbClr val="000000"/>
                </a:solidFill>
                <a:latin typeface="Times New Roman" panose="02020603050405020304" pitchFamily="18" charset="0"/>
              </a:rPr>
              <a:t>选择</a:t>
            </a:r>
            <a:r>
              <a:rPr lang="en-US" altLang="zh-CN" sz="2800" b="1" i="1" dirty="0">
                <a:effectLst>
                  <a:outerShdw blurRad="38100" dist="38100" dir="2700000" algn="tl">
                    <a:srgbClr val="C0C0C0"/>
                  </a:outerShdw>
                </a:effectLst>
                <a:latin typeface="Times New Roman" panose="02020603050405020304" pitchFamily="18" charset="0"/>
                <a:sym typeface="Symbol" panose="05050102010706020507" pitchFamily="18" charset="2"/>
              </a:rPr>
              <a:t>x</a:t>
            </a:r>
            <a:r>
              <a:rPr lang="en-US" altLang="zh-CN" sz="2800" b="1" i="1" baseline="-25000" dirty="0">
                <a:effectLst>
                  <a:outerShdw blurRad="38100" dist="38100" dir="2700000" algn="tl">
                    <a:srgbClr val="C0C0C0"/>
                  </a:outerShdw>
                </a:effectLst>
                <a:latin typeface="Times New Roman" panose="02020603050405020304" pitchFamily="18" charset="0"/>
                <a:sym typeface="Symbol" panose="05050102010706020507" pitchFamily="18" charset="2"/>
              </a:rPr>
              <a:t>i </a:t>
            </a:r>
            <a:r>
              <a:rPr kumimoji="1" lang="zh-CN" altLang="en-US" sz="2400" b="1" dirty="0" smtClean="0">
                <a:solidFill>
                  <a:srgbClr val="000000"/>
                </a:solidFill>
                <a:latin typeface="Times New Roman" panose="02020603050405020304" pitchFamily="18" charset="0"/>
              </a:rPr>
              <a:t>：</a:t>
            </a:r>
            <a:r>
              <a:rPr kumimoji="1" lang="zh-CN" altLang="en-US" sz="2400" b="1" dirty="0">
                <a:solidFill>
                  <a:srgbClr val="000000"/>
                </a:solidFill>
                <a:latin typeface="Times New Roman" panose="02020603050405020304" pitchFamily="18" charset="0"/>
              </a:rPr>
              <a:t>装入</a:t>
            </a:r>
            <a:r>
              <a:rPr kumimoji="1" lang="zh-CN" altLang="en-US" sz="2400" b="1" dirty="0" smtClean="0">
                <a:solidFill>
                  <a:srgbClr val="000000"/>
                </a:solidFill>
                <a:latin typeface="Times New Roman" panose="02020603050405020304" pitchFamily="18" charset="0"/>
              </a:rPr>
              <a:t>背包</a:t>
            </a:r>
            <a:r>
              <a:rPr lang="en-US" altLang="zh-CN" sz="2800" b="1" i="1" dirty="0" smtClean="0">
                <a:effectLst>
                  <a:outerShdw blurRad="38100" dist="38100" dir="2700000" algn="tl">
                    <a:srgbClr val="C0C0C0"/>
                  </a:outerShdw>
                </a:effectLst>
                <a:latin typeface="Times New Roman" panose="02020603050405020304" pitchFamily="18" charset="0"/>
                <a:sym typeface="Symbol" panose="05050102010706020507" pitchFamily="18" charset="2"/>
              </a:rPr>
              <a:t>x</a:t>
            </a:r>
            <a:r>
              <a:rPr lang="en-US" altLang="zh-CN" sz="2800" b="1" i="1" baseline="-25000" dirty="0" smtClean="0">
                <a:effectLst>
                  <a:outerShdw blurRad="38100" dist="38100" dir="2700000" algn="tl">
                    <a:srgbClr val="C0C0C0"/>
                  </a:outerShdw>
                </a:effectLst>
                <a:latin typeface="Times New Roman" panose="02020603050405020304" pitchFamily="18" charset="0"/>
                <a:sym typeface="Symbol" panose="05050102010706020507" pitchFamily="18" charset="2"/>
              </a:rPr>
              <a:t>i </a:t>
            </a:r>
            <a:r>
              <a:rPr lang="en-US" altLang="zh-CN" sz="2800" b="1" i="1" dirty="0" smtClean="0">
                <a:effectLst>
                  <a:outerShdw blurRad="38100" dist="38100" dir="2700000" algn="tl">
                    <a:srgbClr val="C0C0C0"/>
                  </a:outerShdw>
                </a:effectLst>
                <a:latin typeface="Times New Roman" panose="02020603050405020304" pitchFamily="18" charset="0"/>
                <a:sym typeface="Symbol" panose="05050102010706020507" pitchFamily="18" charset="2"/>
              </a:rPr>
              <a:t>=1</a:t>
            </a:r>
            <a:r>
              <a:rPr kumimoji="1" lang="zh-CN" altLang="en-US" sz="2400" b="1" dirty="0" smtClean="0">
                <a:solidFill>
                  <a:srgbClr val="000000"/>
                </a:solidFill>
                <a:latin typeface="Times New Roman" panose="02020603050405020304" pitchFamily="18" charset="0"/>
              </a:rPr>
              <a:t>或</a:t>
            </a:r>
            <a:r>
              <a:rPr kumimoji="1" lang="zh-CN" altLang="en-US" sz="2400" b="1" dirty="0">
                <a:solidFill>
                  <a:srgbClr val="000000"/>
                </a:solidFill>
                <a:latin typeface="Times New Roman" panose="02020603050405020304" pitchFamily="18" charset="0"/>
              </a:rPr>
              <a:t>不装入</a:t>
            </a:r>
            <a:r>
              <a:rPr kumimoji="1" lang="zh-CN" altLang="en-US" sz="2400" b="1" dirty="0" smtClean="0">
                <a:solidFill>
                  <a:srgbClr val="000000"/>
                </a:solidFill>
                <a:latin typeface="Times New Roman" panose="02020603050405020304" pitchFamily="18" charset="0"/>
              </a:rPr>
              <a:t>背包</a:t>
            </a:r>
            <a:r>
              <a:rPr lang="en-US" altLang="zh-CN" sz="2400" b="1" i="1" dirty="0">
                <a:effectLst>
                  <a:outerShdw blurRad="38100" dist="38100" dir="2700000" algn="tl">
                    <a:srgbClr val="C0C0C0"/>
                  </a:outerShdw>
                </a:effectLst>
                <a:latin typeface="Times New Roman" panose="02020603050405020304" pitchFamily="18" charset="0"/>
                <a:sym typeface="Symbol" panose="05050102010706020507" pitchFamily="18" charset="2"/>
              </a:rPr>
              <a:t>x</a:t>
            </a:r>
            <a:r>
              <a:rPr lang="en-US" altLang="zh-CN" sz="2400" b="1" i="1" baseline="-25000" dirty="0">
                <a:effectLst>
                  <a:outerShdw blurRad="38100" dist="38100" dir="2700000" algn="tl">
                    <a:srgbClr val="C0C0C0"/>
                  </a:outerShdw>
                </a:effectLst>
                <a:latin typeface="Times New Roman" panose="02020603050405020304" pitchFamily="18" charset="0"/>
                <a:sym typeface="Symbol" panose="05050102010706020507" pitchFamily="18" charset="2"/>
              </a:rPr>
              <a:t>i </a:t>
            </a:r>
            <a:r>
              <a:rPr lang="en-US" altLang="zh-CN" sz="2800" b="1" i="1" dirty="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en-US" altLang="zh-CN" sz="2800" b="1" i="1" dirty="0" smtClean="0">
                <a:effectLst>
                  <a:outerShdw blurRad="38100" dist="38100" dir="2700000" algn="tl">
                    <a:srgbClr val="C0C0C0"/>
                  </a:outerShdw>
                </a:effectLst>
                <a:latin typeface="Times New Roman" panose="02020603050405020304" pitchFamily="18" charset="0"/>
                <a:sym typeface="Symbol" panose="05050102010706020507" pitchFamily="18" charset="2"/>
              </a:rPr>
              <a:t>0</a:t>
            </a:r>
            <a:endParaRPr kumimoji="1" lang="en-US" altLang="zh-CN" sz="2800" b="1" i="1" dirty="0"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endParaRPr>
          </a:p>
        </p:txBody>
      </p:sp>
      <p:sp>
        <p:nvSpPr>
          <p:cNvPr id="7" name="Text Box 5"/>
          <p:cNvSpPr txBox="1">
            <a:spLocks noChangeArrowheads="1"/>
          </p:cNvSpPr>
          <p:nvPr/>
        </p:nvSpPr>
        <p:spPr bwMode="auto">
          <a:xfrm>
            <a:off x="107950" y="3086100"/>
            <a:ext cx="8943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2400" b="1" dirty="0">
                <a:latin typeface="宋体" panose="02010600030101010101" pitchFamily="2" charset="-122"/>
              </a:rPr>
              <a:t>根据问题的要求，有如下</a:t>
            </a:r>
            <a:r>
              <a:rPr kumimoji="1" lang="zh-CN" altLang="en-US" sz="2400" b="1" dirty="0">
                <a:solidFill>
                  <a:srgbClr val="3907F1"/>
                </a:solidFill>
                <a:latin typeface="宋体" panose="02010600030101010101" pitchFamily="2" charset="-122"/>
              </a:rPr>
              <a:t>约束条件和目标函数</a:t>
            </a:r>
            <a:r>
              <a:rPr kumimoji="1" lang="zh-CN" altLang="en-US" sz="2400" b="1" dirty="0">
                <a:latin typeface="宋体" panose="02010600030101010101" pitchFamily="2" charset="-122"/>
              </a:rPr>
              <a:t>：</a:t>
            </a:r>
            <a:endParaRPr lang="en-US" altLang="zh-CN" sz="2400" b="1" i="1" dirty="0">
              <a:effectLst>
                <a:outerShdw blurRad="38100" dist="38100" dir="2700000" algn="tl">
                  <a:srgbClr val="C0C0C0"/>
                </a:outerShdw>
              </a:effectLst>
              <a:latin typeface="Times New Roman" panose="02020603050405020304" pitchFamily="18" charset="0"/>
              <a:sym typeface="Symbol" panose="05050102010706020507" pitchFamily="18" charset="2"/>
            </a:endParaRPr>
          </a:p>
        </p:txBody>
      </p:sp>
      <p:grpSp>
        <p:nvGrpSpPr>
          <p:cNvPr id="8" name="Group 46"/>
          <p:cNvGrpSpPr/>
          <p:nvPr/>
        </p:nvGrpSpPr>
        <p:grpSpPr bwMode="auto">
          <a:xfrm>
            <a:off x="1332230" y="3666490"/>
            <a:ext cx="6480175" cy="1318895"/>
            <a:chOff x="3445" y="9050"/>
            <a:chExt cx="4114" cy="1044"/>
          </a:xfrm>
        </p:grpSpPr>
        <p:graphicFrame>
          <p:nvGraphicFramePr>
            <p:cNvPr id="9" name="Object 47"/>
            <p:cNvGraphicFramePr>
              <a:graphicFrameLocks noChangeAspect="1"/>
            </p:cNvGraphicFramePr>
            <p:nvPr/>
          </p:nvGraphicFramePr>
          <p:xfrm>
            <a:off x="3445" y="9050"/>
            <a:ext cx="2494" cy="1044"/>
          </p:xfrm>
          <a:graphic>
            <a:graphicData uri="http://schemas.openxmlformats.org/presentationml/2006/ole">
              <mc:AlternateContent xmlns:mc="http://schemas.openxmlformats.org/markup-compatibility/2006">
                <mc:Choice xmlns:v="urn:schemas-microsoft-com:vml" Requires="v">
                  <p:oleObj spid="_x0000_s234596" name="Equation" r:id="rId1" imgW="1333500" imgH="635000" progId="Equation.3">
                    <p:embed/>
                  </p:oleObj>
                </mc:Choice>
                <mc:Fallback>
                  <p:oleObj name="Equation" r:id="rId1" imgW="1333500" imgH="635000" progId="Equation.3">
                    <p:embed/>
                    <p:pic>
                      <p:nvPicPr>
                        <p:cNvPr id="0" name="图片 234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 y="9050"/>
                          <a:ext cx="2494"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48"/>
            <p:cNvSpPr txBox="1">
              <a:spLocks noChangeArrowheads="1"/>
            </p:cNvSpPr>
            <p:nvPr/>
          </p:nvSpPr>
          <p:spPr bwMode="auto">
            <a:xfrm>
              <a:off x="6519" y="936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rPr>
                <a:t>（式</a:t>
              </a:r>
              <a:r>
                <a:rPr lang="en-US" altLang="zh-CN" sz="2400" b="1">
                  <a:latin typeface="Times New Roman" panose="02020603050405020304" pitchFamily="18" charset="0"/>
                </a:rPr>
                <a:t>1</a:t>
              </a:r>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grpSp>
      <p:grpSp>
        <p:nvGrpSpPr>
          <p:cNvPr id="11" name="Group 49"/>
          <p:cNvGrpSpPr/>
          <p:nvPr/>
        </p:nvGrpSpPr>
        <p:grpSpPr bwMode="auto">
          <a:xfrm>
            <a:off x="1476375" y="5095240"/>
            <a:ext cx="6336030" cy="779145"/>
            <a:chOff x="3625" y="10416"/>
            <a:chExt cx="3411" cy="918"/>
          </a:xfrm>
        </p:grpSpPr>
        <p:graphicFrame>
          <p:nvGraphicFramePr>
            <p:cNvPr id="12" name="Object 50"/>
            <p:cNvGraphicFramePr>
              <a:graphicFrameLocks noChangeAspect="1"/>
            </p:cNvGraphicFramePr>
            <p:nvPr/>
          </p:nvGraphicFramePr>
          <p:xfrm>
            <a:off x="3625" y="10416"/>
            <a:ext cx="1566" cy="918"/>
          </p:xfrm>
          <a:graphic>
            <a:graphicData uri="http://schemas.openxmlformats.org/presentationml/2006/ole">
              <mc:AlternateContent xmlns:mc="http://schemas.openxmlformats.org/markup-compatibility/2006">
                <mc:Choice xmlns:v="urn:schemas-microsoft-com:vml" Requires="v">
                  <p:oleObj spid="_x0000_s234597" name="Equation" r:id="rId3" imgW="736600" imgH="431800" progId="Equation.3">
                    <p:embed/>
                  </p:oleObj>
                </mc:Choice>
                <mc:Fallback>
                  <p:oleObj name="Equation" r:id="rId3" imgW="736600" imgH="431800" progId="Equation.3">
                    <p:embed/>
                    <p:pic>
                      <p:nvPicPr>
                        <p:cNvPr id="0" name="图片 2345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 y="10416"/>
                          <a:ext cx="1566"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51"/>
            <p:cNvSpPr txBox="1">
              <a:spLocks noChangeArrowheads="1"/>
            </p:cNvSpPr>
            <p:nvPr/>
          </p:nvSpPr>
          <p:spPr bwMode="auto">
            <a:xfrm>
              <a:off x="5996" y="1072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（式</a:t>
              </a:r>
              <a:r>
                <a:rPr lang="en-US" altLang="zh-CN" sz="2400" b="1">
                  <a:latin typeface="Times New Roman" panose="02020603050405020304" pitchFamily="18" charset="0"/>
                </a:rPr>
                <a:t>2</a:t>
              </a:r>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grpSp>
      <p:sp>
        <p:nvSpPr>
          <p:cNvPr id="14" name="Rectangle 52"/>
          <p:cNvSpPr>
            <a:spLocks noChangeArrowheads="1"/>
          </p:cNvSpPr>
          <p:nvPr/>
        </p:nvSpPr>
        <p:spPr bwMode="auto">
          <a:xfrm>
            <a:off x="252028" y="5831205"/>
            <a:ext cx="879989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anose="02020603050405020304" pitchFamily="18" charset="0"/>
              </a:rPr>
              <a:t>于是，问题归结为寻找一个满足</a:t>
            </a:r>
            <a:r>
              <a:rPr kumimoji="1" lang="zh-CN" altLang="en-US" sz="2400" b="1" dirty="0">
                <a:solidFill>
                  <a:srgbClr val="3907F1"/>
                </a:solidFill>
                <a:latin typeface="Times New Roman" panose="02020603050405020304" pitchFamily="18" charset="0"/>
              </a:rPr>
              <a:t>约束条件式</a:t>
            </a:r>
            <a:r>
              <a:rPr kumimoji="1" lang="en-US" altLang="zh-CN" sz="2400" b="1" dirty="0">
                <a:solidFill>
                  <a:srgbClr val="3907F1"/>
                </a:solidFill>
                <a:latin typeface="Times New Roman" panose="02020603050405020304" pitchFamily="18" charset="0"/>
              </a:rPr>
              <a:t>1</a:t>
            </a:r>
            <a:r>
              <a:rPr kumimoji="1" lang="zh-CN" altLang="en-US" sz="2400" b="1" dirty="0">
                <a:latin typeface="Times New Roman" panose="02020603050405020304" pitchFamily="18" charset="0"/>
              </a:rPr>
              <a:t>，并使</a:t>
            </a:r>
            <a:r>
              <a:rPr kumimoji="1" lang="zh-CN" altLang="en-US" sz="2400" b="1" dirty="0">
                <a:solidFill>
                  <a:srgbClr val="3907F1"/>
                </a:solidFill>
                <a:latin typeface="Times New Roman" panose="02020603050405020304" pitchFamily="18" charset="0"/>
              </a:rPr>
              <a:t>目标函数式</a:t>
            </a:r>
            <a:r>
              <a:rPr kumimoji="1" lang="en-US" altLang="zh-CN" sz="2400" b="1" dirty="0">
                <a:solidFill>
                  <a:srgbClr val="3907F1"/>
                </a:solidFill>
                <a:latin typeface="Times New Roman" panose="02020603050405020304" pitchFamily="18" charset="0"/>
              </a:rPr>
              <a:t>2</a:t>
            </a:r>
            <a:r>
              <a:rPr kumimoji="1" lang="zh-CN" altLang="en-US" sz="2400" b="1" dirty="0">
                <a:latin typeface="Times New Roman" panose="02020603050405020304" pitchFamily="18" charset="0"/>
              </a:rPr>
              <a:t>达到最大的解向量</a:t>
            </a:r>
            <a:r>
              <a:rPr kumimoji="1" lang="en-US" altLang="zh-CN" sz="2400" b="1" i="1" dirty="0">
                <a:latin typeface="Times New Roman" panose="02020603050405020304" pitchFamily="18" charset="0"/>
              </a:rPr>
              <a:t>X</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x</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x</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 …, </a:t>
            </a:r>
            <a:r>
              <a:rPr kumimoji="1" lang="en-US" altLang="zh-CN" sz="2400" b="1" i="1" dirty="0" err="1">
                <a:latin typeface="Times New Roman" panose="02020603050405020304" pitchFamily="18" charset="0"/>
              </a:rPr>
              <a:t>x</a:t>
            </a:r>
            <a:r>
              <a:rPr kumimoji="1" lang="en-US" altLang="zh-CN" sz="2400" b="1" i="1" baseline="-25000" dirty="0" err="1">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25095" y="1156653"/>
            <a:ext cx="8893175" cy="1938020"/>
          </a:xfrm>
          <a:prstGeom prst="rect">
            <a:avLst/>
          </a:prstGeom>
          <a:noFill/>
          <a:ln w="38100" algn="ctr">
            <a:noFill/>
            <a:miter lim="800000"/>
          </a:ln>
          <a:effectLst/>
        </p:spPr>
        <p:txBody>
          <a:bodyPr>
            <a:spAutoFit/>
          </a:bodyPr>
          <a:lstStyle/>
          <a:p>
            <a:r>
              <a:rPr lang="pt-BR" altLang="zh-CN" sz="2000" b="1" i="1">
                <a:latin typeface="Times New Roman" panose="02020603050405020304" pitchFamily="18" charset="0"/>
              </a:rPr>
              <a:t>f</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C</a:t>
            </a:r>
            <a:r>
              <a:rPr lang="pt-BR" altLang="zh-CN" sz="2000" b="1" baseline="-25000">
                <a:solidFill>
                  <a:srgbClr val="CC0099"/>
                </a:solidFill>
                <a:latin typeface="Times New Roman" panose="02020603050405020304" pitchFamily="18" charset="0"/>
              </a:rPr>
              <a:t>1</a:t>
            </a:r>
            <a:r>
              <a:rPr lang="pt-BR" altLang="zh-CN" sz="2000" b="1" i="1">
                <a:solidFill>
                  <a:srgbClr val="CC0099"/>
                </a:solidFill>
                <a:latin typeface="Times New Roman" panose="02020603050405020304" pitchFamily="18" charset="0"/>
              </a:rPr>
              <a:t>D</a:t>
            </a:r>
            <a:r>
              <a:rPr lang="pt-BR" altLang="zh-CN" sz="2000" b="1" baseline="-25000">
                <a:solidFill>
                  <a:srgbClr val="CC0099"/>
                </a:solidFill>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zh-CN" altLang="pt-BR"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zh-CN" altLang="pt-BR"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endParaRPr lang="pt-BR" altLang="zh-CN" sz="2000" b="1">
              <a:latin typeface="Times New Roman" panose="02020603050405020304" pitchFamily="18" charset="0"/>
            </a:endParaRPr>
          </a:p>
          <a:p>
            <a:r>
              <a:rPr lang="zh-CN" altLang="pt-BR" sz="2000" b="1">
                <a:latin typeface="Times New Roman" panose="02020603050405020304" pitchFamily="18" charset="0"/>
              </a:rPr>
              <a:t>　　</a:t>
            </a:r>
            <a:r>
              <a:rPr lang="pt-BR" altLang="zh-CN" sz="2000" b="1">
                <a:latin typeface="Times New Roman" panose="02020603050405020304" pitchFamily="18" charset="0"/>
              </a:rPr>
              <a:t>=MIN{3+7</a:t>
            </a:r>
            <a:r>
              <a:rPr lang="zh-CN" altLang="pt-BR" sz="2000" b="1">
                <a:latin typeface="Times New Roman" panose="02020603050405020304" pitchFamily="18" charset="0"/>
              </a:rPr>
              <a:t>，</a:t>
            </a:r>
            <a:r>
              <a:rPr lang="pt-BR" altLang="zh-CN" sz="2000" b="1">
                <a:latin typeface="Times New Roman" panose="02020603050405020304" pitchFamily="18" charset="0"/>
              </a:rPr>
              <a:t>6+5</a:t>
            </a:r>
            <a:r>
              <a:rPr lang="zh-CN" altLang="pt-BR" sz="2000" b="1">
                <a:latin typeface="Times New Roman" panose="02020603050405020304" pitchFamily="18" charset="0"/>
              </a:rPr>
              <a:t>，</a:t>
            </a:r>
            <a:r>
              <a:rPr lang="pt-BR" altLang="zh-CN" sz="2000" b="1">
                <a:latin typeface="Times New Roman" panose="02020603050405020304" pitchFamily="18" charset="0"/>
              </a:rPr>
              <a:t>3+8}=10</a:t>
            </a:r>
            <a:endParaRPr lang="pt-BR" altLang="zh-CN" sz="2000" b="1">
              <a:latin typeface="Times New Roman" panose="02020603050405020304" pitchFamily="18" charset="0"/>
            </a:endParaRPr>
          </a:p>
          <a:p>
            <a:r>
              <a:rPr lang="pt-BR" altLang="zh-CN" sz="2000" b="1">
                <a:solidFill>
                  <a:srgbClr val="0000FF"/>
                </a:solidFill>
                <a:latin typeface="Times New Roman" panose="02020603050405020304" pitchFamily="18" charset="0"/>
              </a:rPr>
              <a:t>path</a:t>
            </a:r>
            <a:r>
              <a:rPr lang="pt-BR" altLang="zh-CN" sz="2000" b="1" baseline="-25000">
                <a:solidFill>
                  <a:srgbClr val="0000FF"/>
                </a:solidFill>
                <a:latin typeface="Times New Roman" panose="02020603050405020304" pitchFamily="18" charset="0"/>
              </a:rPr>
              <a:t>31</a:t>
            </a:r>
            <a:r>
              <a:rPr lang="pt-BR" altLang="zh-CN" sz="2000" b="1">
                <a:solidFill>
                  <a:srgbClr val="0000FF"/>
                </a:solidFill>
                <a:latin typeface="Times New Roman" panose="02020603050405020304" pitchFamily="18" charset="0"/>
              </a:rPr>
              <a:t>= path</a:t>
            </a:r>
            <a:r>
              <a:rPr lang="pt-BR" altLang="zh-CN" sz="2000" b="1" baseline="-25000">
                <a:solidFill>
                  <a:srgbClr val="0000FF"/>
                </a:solidFill>
                <a:latin typeface="Times New Roman" panose="02020603050405020304" pitchFamily="18" charset="0"/>
              </a:rPr>
              <a:t>21</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1</a:t>
            </a:r>
            <a:r>
              <a:rPr lang="pt-BR" altLang="zh-CN" sz="2000" b="1" i="1">
                <a:solidFill>
                  <a:srgbClr val="0000FF"/>
                </a:solidFill>
                <a:latin typeface="Times New Roman" panose="02020603050405020304" pitchFamily="18" charset="0"/>
              </a:rPr>
              <a:t>D</a:t>
            </a:r>
            <a:r>
              <a:rPr lang="pt-BR" altLang="zh-CN" sz="2000" b="1" baseline="-25000">
                <a:solidFill>
                  <a:srgbClr val="0000FF"/>
                </a:solidFill>
                <a:latin typeface="Times New Roman" panose="02020603050405020304" pitchFamily="18" charset="0"/>
              </a:rPr>
              <a:t>1</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AB</a:t>
            </a:r>
            <a:r>
              <a:rPr lang="pt-BR" altLang="zh-CN" sz="2000" b="1" baseline="-25000">
                <a:solidFill>
                  <a:srgbClr val="0000FF"/>
                </a:solidFill>
                <a:latin typeface="Times New Roman" panose="02020603050405020304" pitchFamily="18" charset="0"/>
              </a:rPr>
              <a:t>2</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1</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1</a:t>
            </a:r>
            <a:r>
              <a:rPr lang="pt-BR" altLang="zh-CN" sz="2000" b="1" i="1">
                <a:solidFill>
                  <a:srgbClr val="0000FF"/>
                </a:solidFill>
                <a:latin typeface="Times New Roman" panose="02020603050405020304" pitchFamily="18" charset="0"/>
              </a:rPr>
              <a:t>D</a:t>
            </a:r>
            <a:r>
              <a:rPr lang="pt-BR" altLang="zh-CN" sz="2000" b="1" baseline="-25000">
                <a:solidFill>
                  <a:srgbClr val="0000FF"/>
                </a:solidFill>
                <a:latin typeface="Times New Roman" panose="02020603050405020304" pitchFamily="18" charset="0"/>
              </a:rPr>
              <a:t>1</a:t>
            </a:r>
            <a:r>
              <a:rPr lang="pt-BR" altLang="zh-CN" sz="2000" b="1">
                <a:solidFill>
                  <a:srgbClr val="0000FF"/>
                </a:solidFill>
                <a:latin typeface="Times New Roman" panose="02020603050405020304" pitchFamily="18" charset="0"/>
              </a:rPr>
              <a:t>}</a:t>
            </a:r>
            <a:endParaRPr lang="pt-BR" altLang="zh-CN" sz="2000" b="1" i="1">
              <a:solidFill>
                <a:srgbClr val="0000FF"/>
              </a:solidFill>
              <a:latin typeface="Times New Roman" panose="02020603050405020304" pitchFamily="18" charset="0"/>
            </a:endParaRPr>
          </a:p>
          <a:p>
            <a:r>
              <a:rPr lang="pt-BR" altLang="zh-CN" sz="2000" b="1" i="1">
                <a:latin typeface="Times New Roman" panose="02020603050405020304" pitchFamily="18" charset="0"/>
              </a:rPr>
              <a:t>f</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)=MIN{</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zh-CN" altLang="pt-BR"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1</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zh-CN" altLang="pt-BR" sz="2000" b="1">
                <a:latin typeface="Times New Roman" panose="02020603050405020304" pitchFamily="18" charset="0"/>
              </a:rPr>
              <a:t>，</a:t>
            </a:r>
            <a:r>
              <a:rPr lang="pt-BR" altLang="zh-CN" sz="2000" b="1" i="1">
                <a:solidFill>
                  <a:srgbClr val="CC0099"/>
                </a:solidFill>
                <a:latin typeface="Times New Roman" panose="02020603050405020304" pitchFamily="18" charset="0"/>
              </a:rPr>
              <a:t>C</a:t>
            </a:r>
            <a:r>
              <a:rPr lang="pt-BR" altLang="zh-CN" sz="2000" b="1" baseline="-25000">
                <a:solidFill>
                  <a:srgbClr val="CC0099"/>
                </a:solidFill>
                <a:latin typeface="Times New Roman" panose="02020603050405020304" pitchFamily="18" charset="0"/>
              </a:rPr>
              <a:t>2</a:t>
            </a:r>
            <a:r>
              <a:rPr lang="pt-BR" altLang="zh-CN" sz="2000" b="1" i="1">
                <a:solidFill>
                  <a:srgbClr val="CC0099"/>
                </a:solidFill>
                <a:latin typeface="Times New Roman" panose="02020603050405020304" pitchFamily="18" charset="0"/>
              </a:rPr>
              <a:t>D</a:t>
            </a:r>
            <a:r>
              <a:rPr lang="pt-BR" altLang="zh-CN" sz="2000" b="1" baseline="-25000">
                <a:solidFill>
                  <a:srgbClr val="CC0099"/>
                </a:solidFill>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zh-CN" altLang="pt-BR" sz="2000" b="1">
                <a:latin typeface="Times New Roman" panose="02020603050405020304" pitchFamily="18" charset="0"/>
              </a:rPr>
              <a:t>，</a:t>
            </a:r>
            <a:r>
              <a:rPr lang="pt-BR" altLang="zh-CN" sz="2000" b="1" i="1">
                <a:latin typeface="Times New Roman" panose="02020603050405020304" pitchFamily="18" charset="0"/>
              </a:rPr>
              <a:t>v</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zh-CN" altLang="pt-BR"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pt-BR" altLang="zh-CN" sz="2000" b="1" i="1">
                <a:latin typeface="Times New Roman" panose="02020603050405020304" pitchFamily="18" charset="0"/>
              </a:rPr>
              <a:t>D</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 f</a:t>
            </a:r>
            <a:r>
              <a:rPr lang="pt-BR" altLang="zh-CN" sz="2000" b="1" baseline="-25000">
                <a:latin typeface="Times New Roman" panose="02020603050405020304" pitchFamily="18" charset="0"/>
              </a:rPr>
              <a:t>2</a:t>
            </a:r>
            <a:r>
              <a:rPr lang="pt-BR" altLang="zh-CN" sz="2000" b="1">
                <a:latin typeface="Times New Roman" panose="02020603050405020304" pitchFamily="18" charset="0"/>
              </a:rPr>
              <a:t>(</a:t>
            </a:r>
            <a:r>
              <a:rPr lang="pt-BR" altLang="zh-CN" sz="2000" b="1" i="1">
                <a:latin typeface="Times New Roman" panose="02020603050405020304" pitchFamily="18" charset="0"/>
              </a:rPr>
              <a:t>C</a:t>
            </a:r>
            <a:r>
              <a:rPr lang="pt-BR" altLang="zh-CN" sz="2000" b="1" baseline="-25000">
                <a:latin typeface="Times New Roman" panose="02020603050405020304" pitchFamily="18" charset="0"/>
              </a:rPr>
              <a:t>3</a:t>
            </a:r>
            <a:r>
              <a:rPr lang="pt-BR" altLang="zh-CN" sz="2000" b="1">
                <a:latin typeface="Times New Roman" panose="02020603050405020304" pitchFamily="18" charset="0"/>
              </a:rPr>
              <a:t>)}</a:t>
            </a:r>
            <a:endParaRPr lang="pt-BR" altLang="zh-CN" sz="2000" b="1">
              <a:latin typeface="Times New Roman" panose="02020603050405020304" pitchFamily="18" charset="0"/>
            </a:endParaRPr>
          </a:p>
          <a:p>
            <a:r>
              <a:rPr lang="zh-CN" altLang="pt-BR" sz="2000" b="1">
                <a:latin typeface="Times New Roman" panose="02020603050405020304" pitchFamily="18" charset="0"/>
              </a:rPr>
              <a:t>　　</a:t>
            </a:r>
            <a:r>
              <a:rPr lang="pt-BR" altLang="zh-CN" sz="2000" b="1">
                <a:latin typeface="Times New Roman" panose="02020603050405020304" pitchFamily="18" charset="0"/>
              </a:rPr>
              <a:t>=MIN{4+7</a:t>
            </a:r>
            <a:r>
              <a:rPr lang="zh-CN" altLang="pt-BR" sz="2000" b="1">
                <a:latin typeface="Times New Roman" panose="02020603050405020304" pitchFamily="18" charset="0"/>
              </a:rPr>
              <a:t>，</a:t>
            </a:r>
            <a:r>
              <a:rPr lang="pt-BR" altLang="zh-CN" sz="2000" b="1">
                <a:latin typeface="Times New Roman" panose="02020603050405020304" pitchFamily="18" charset="0"/>
              </a:rPr>
              <a:t>3+5</a:t>
            </a:r>
            <a:r>
              <a:rPr lang="zh-CN" altLang="pt-BR" sz="2000" b="1">
                <a:latin typeface="Times New Roman" panose="02020603050405020304" pitchFamily="18" charset="0"/>
              </a:rPr>
              <a:t>，</a:t>
            </a:r>
            <a:r>
              <a:rPr lang="pt-BR" altLang="zh-CN" sz="2000" b="1">
                <a:latin typeface="Times New Roman" panose="02020603050405020304" pitchFamily="18" charset="0"/>
              </a:rPr>
              <a:t>3+8}=8</a:t>
            </a:r>
            <a:endParaRPr lang="pt-BR" altLang="zh-CN" sz="2000" b="1">
              <a:latin typeface="Times New Roman" panose="02020603050405020304" pitchFamily="18" charset="0"/>
            </a:endParaRPr>
          </a:p>
          <a:p>
            <a:r>
              <a:rPr lang="pt-BR" altLang="zh-CN" sz="2000" b="1">
                <a:solidFill>
                  <a:srgbClr val="0000FF"/>
                </a:solidFill>
                <a:latin typeface="Times New Roman" panose="02020603050405020304" pitchFamily="18" charset="0"/>
              </a:rPr>
              <a:t>path</a:t>
            </a:r>
            <a:r>
              <a:rPr lang="pt-BR" altLang="zh-CN" sz="2000" b="1" baseline="-25000">
                <a:solidFill>
                  <a:srgbClr val="0000FF"/>
                </a:solidFill>
                <a:latin typeface="Times New Roman" panose="02020603050405020304" pitchFamily="18" charset="0"/>
              </a:rPr>
              <a:t>32</a:t>
            </a:r>
            <a:r>
              <a:rPr lang="pt-BR" altLang="zh-CN" sz="2000" b="1">
                <a:solidFill>
                  <a:srgbClr val="0000FF"/>
                </a:solidFill>
                <a:latin typeface="Times New Roman" panose="02020603050405020304" pitchFamily="18" charset="0"/>
              </a:rPr>
              <a:t>= path</a:t>
            </a:r>
            <a:r>
              <a:rPr lang="pt-BR" altLang="zh-CN" sz="2000" b="1" baseline="-25000">
                <a:solidFill>
                  <a:srgbClr val="0000FF"/>
                </a:solidFill>
                <a:latin typeface="Times New Roman" panose="02020603050405020304" pitchFamily="18" charset="0"/>
              </a:rPr>
              <a:t>22</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D</a:t>
            </a:r>
            <a:r>
              <a:rPr lang="pt-BR" altLang="zh-CN" sz="2000" b="1" baseline="-25000">
                <a:solidFill>
                  <a:srgbClr val="0000FF"/>
                </a:solidFill>
                <a:latin typeface="Times New Roman" panose="02020603050405020304" pitchFamily="18" charset="0"/>
              </a:rPr>
              <a:t>2</a:t>
            </a:r>
            <a:r>
              <a:rPr lang="pt-BR" altLang="zh-CN"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AB</a:t>
            </a:r>
            <a:r>
              <a:rPr lang="pt-BR" altLang="zh-CN" sz="2000" b="1" baseline="-25000">
                <a:solidFill>
                  <a:srgbClr val="0000FF"/>
                </a:solidFill>
                <a:latin typeface="Times New Roman" panose="02020603050405020304" pitchFamily="18" charset="0"/>
              </a:rPr>
              <a:t>3</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B</a:t>
            </a:r>
            <a:r>
              <a:rPr lang="pt-BR" altLang="zh-CN" sz="2000" b="1" baseline="-25000">
                <a:solidFill>
                  <a:srgbClr val="0000FF"/>
                </a:solidFill>
                <a:latin typeface="Times New Roman" panose="02020603050405020304" pitchFamily="18" charset="0"/>
              </a:rPr>
              <a:t>3</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2</a:t>
            </a:r>
            <a:r>
              <a:rPr lang="zh-CN" altLang="pt-BR" sz="2000" b="1">
                <a:solidFill>
                  <a:srgbClr val="0000FF"/>
                </a:solidFill>
                <a:latin typeface="Times New Roman" panose="02020603050405020304" pitchFamily="18" charset="0"/>
              </a:rPr>
              <a:t>，</a:t>
            </a:r>
            <a:r>
              <a:rPr lang="pt-BR" altLang="zh-CN" sz="2000" b="1" i="1">
                <a:solidFill>
                  <a:srgbClr val="0000FF"/>
                </a:solidFill>
                <a:latin typeface="Times New Roman" panose="02020603050405020304" pitchFamily="18" charset="0"/>
              </a:rPr>
              <a:t>C</a:t>
            </a:r>
            <a:r>
              <a:rPr lang="pt-BR" altLang="zh-CN" sz="2000" b="1" baseline="-25000">
                <a:solidFill>
                  <a:srgbClr val="0000FF"/>
                </a:solidFill>
                <a:latin typeface="Times New Roman" panose="02020603050405020304" pitchFamily="18" charset="0"/>
              </a:rPr>
              <a:t>2</a:t>
            </a:r>
            <a:r>
              <a:rPr lang="pt-BR" altLang="zh-CN" sz="2000" b="1" i="1">
                <a:solidFill>
                  <a:srgbClr val="0000FF"/>
                </a:solidFill>
                <a:latin typeface="Times New Roman" panose="02020603050405020304" pitchFamily="18" charset="0"/>
              </a:rPr>
              <a:t>D</a:t>
            </a:r>
            <a:r>
              <a:rPr lang="pt-BR" altLang="zh-CN" sz="2000" b="1" baseline="-25000">
                <a:solidFill>
                  <a:srgbClr val="0000FF"/>
                </a:solidFill>
                <a:latin typeface="Times New Roman" panose="02020603050405020304" pitchFamily="18" charset="0"/>
              </a:rPr>
              <a:t>2</a:t>
            </a:r>
            <a:r>
              <a:rPr lang="pt-BR" altLang="zh-CN" sz="2000" b="1">
                <a:solidFill>
                  <a:srgbClr val="0000FF"/>
                </a:solidFill>
                <a:latin typeface="Times New Roman" panose="02020603050405020304" pitchFamily="18" charset="0"/>
              </a:rPr>
              <a:t>}</a:t>
            </a:r>
            <a:endParaRPr lang="pt-BR" altLang="zh-CN" sz="2000" b="1">
              <a:solidFill>
                <a:srgbClr val="0000FF"/>
              </a:solidFill>
              <a:latin typeface="Times New Roman" panose="02020603050405020304" pitchFamily="18" charset="0"/>
            </a:endParaRPr>
          </a:p>
        </p:txBody>
      </p:sp>
      <p:grpSp>
        <p:nvGrpSpPr>
          <p:cNvPr id="2" name="组合 1"/>
          <p:cNvGrpSpPr/>
          <p:nvPr/>
        </p:nvGrpSpPr>
        <p:grpSpPr>
          <a:xfrm>
            <a:off x="373380" y="3207680"/>
            <a:ext cx="8407832" cy="3391535"/>
            <a:chOff x="2210" y="3473"/>
            <a:chExt cx="9753" cy="4980"/>
          </a:xfrm>
        </p:grpSpPr>
        <p:graphicFrame>
          <p:nvGraphicFramePr>
            <p:cNvPr id="185349" name="Object 5"/>
            <p:cNvGraphicFramePr>
              <a:graphicFrameLocks noChangeAspect="1"/>
            </p:cNvGraphicFramePr>
            <p:nvPr/>
          </p:nvGraphicFramePr>
          <p:xfrm>
            <a:off x="2210" y="3473"/>
            <a:ext cx="9753" cy="4980"/>
          </p:xfrm>
          <a:graphic>
            <a:graphicData uri="http://schemas.openxmlformats.org/presentationml/2006/ole">
              <mc:AlternateContent xmlns:mc="http://schemas.openxmlformats.org/markup-compatibility/2006">
                <mc:Choice xmlns:v="urn:schemas-microsoft-com:vml" Requires="v">
                  <p:oleObj spid="_x0000_s21505" name="图片" r:id="rId1" imgW="3124200" imgH="1591310" progId="Word.Picture.8">
                    <p:embed/>
                  </p:oleObj>
                </mc:Choice>
                <mc:Fallback>
                  <p:oleObj name="图片" r:id="rId1" imgW="3124200" imgH="1591310" progId="Word.Picture.8">
                    <p:embed/>
                    <p:pic>
                      <p:nvPicPr>
                        <p:cNvPr id="0" name="图片 21504"/>
                        <p:cNvPicPr>
                          <a:picLocks noChangeAspect="1"/>
                        </p:cNvPicPr>
                        <p:nvPr/>
                      </p:nvPicPr>
                      <p:blipFill>
                        <a:blip r:embed="rId2"/>
                        <a:stretch>
                          <a:fillRect/>
                        </a:stretch>
                      </p:blipFill>
                      <p:spPr>
                        <a:xfrm>
                          <a:off x="2210" y="3473"/>
                          <a:ext cx="9753" cy="4980"/>
                        </a:xfrm>
                        <a:prstGeom prst="rect">
                          <a:avLst/>
                        </a:prstGeom>
                        <a:noFill/>
                        <a:ln w="9525">
                          <a:noFill/>
                        </a:ln>
                      </p:spPr>
                    </p:pic>
                  </p:oleObj>
                </mc:Fallback>
              </mc:AlternateContent>
            </a:graphicData>
          </a:graphic>
        </p:graphicFrame>
        <p:sp>
          <p:nvSpPr>
            <p:cNvPr id="185348" name="Rectangle 4"/>
            <p:cNvSpPr>
              <a:spLocks noChangeArrowheads="1"/>
            </p:cNvSpPr>
            <p:nvPr/>
          </p:nvSpPr>
          <p:spPr bwMode="auto">
            <a:xfrm>
              <a:off x="7329" y="4084"/>
              <a:ext cx="2948" cy="3515"/>
            </a:xfrm>
            <a:prstGeom prst="rect">
              <a:avLst/>
            </a:prstGeom>
            <a:noFill/>
            <a:ln w="38100" algn="ctr">
              <a:solidFill>
                <a:srgbClr val="CC3300"/>
              </a:solidFill>
              <a:miter lim="800000"/>
            </a:ln>
            <a:effectLst/>
          </p:spPr>
          <p:txBody>
            <a:bodyPr wrap="square" anchor="ctr">
              <a:spAutoFit/>
            </a:bodyPr>
            <a:lstStyle/>
            <a:p>
              <a:endParaRPr lang="zh-CN" altLang="en-US"/>
            </a:p>
          </p:txBody>
        </p:sp>
      </p:grpSp>
      <p:sp>
        <p:nvSpPr>
          <p:cNvPr id="189442" name="Text Box 2"/>
          <p:cNvSpPr txBox="1">
            <a:spLocks noChangeArrowheads="1"/>
          </p:cNvSpPr>
          <p:nvPr/>
        </p:nvSpPr>
        <p:spPr bwMode="auto">
          <a:xfrm>
            <a:off x="1057910" y="278130"/>
            <a:ext cx="7383780" cy="645160"/>
          </a:xfrm>
          <a:prstGeom prst="rect">
            <a:avLst/>
          </a:prstGeom>
          <a:noFill/>
          <a:ln w="38100" algn="ctr">
            <a:noFill/>
            <a:miter lim="800000"/>
          </a:ln>
          <a:effectLst/>
        </p:spPr>
        <p:txBody>
          <a:bodyPr wrap="square">
            <a:spAutoFit/>
          </a:bodyPr>
          <a:lstStyle/>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）动态规划问题的顺序解法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84798" y="1260158"/>
            <a:ext cx="8137525" cy="1863725"/>
          </a:xfrm>
          <a:prstGeom prst="rect">
            <a:avLst/>
          </a:prstGeom>
          <a:noFill/>
          <a:ln w="38100" algn="ctr">
            <a:noFill/>
            <a:miter lim="800000"/>
          </a:ln>
          <a:effectLst/>
        </p:spPr>
        <p:txBody>
          <a:bodyPr>
            <a:spAutoFit/>
          </a:bodyPr>
          <a:lstStyle/>
          <a:p>
            <a:pPr>
              <a:lnSpc>
                <a:spcPct val="120000"/>
              </a:lnSpc>
            </a:pP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f</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4</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(E)=MIN{</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v</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4</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pt-BR"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E</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 f</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3</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pt-BR"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v</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4</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pt-BR"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2</a:t>
            </a:r>
            <a:r>
              <a:rPr lang="pt-BR" altLang="zh-CN" sz="2400" b="1" i="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E</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 f</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3</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2</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a:t>
            </a:r>
            <a:endParaRPr lang="pt-BR"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pt-BR" sz="2400" b="1" dirty="0">
                <a:latin typeface="Times New Roman" panose="02020603050405020304" pitchFamily="18" charset="0"/>
                <a:ea typeface="楷体" panose="02010609060101010101" pitchFamily="49" charset="-122"/>
                <a:cs typeface="Times New Roman" panose="02020603050405020304" pitchFamily="18" charset="0"/>
              </a:rPr>
              <a:t>　　</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=MIN{3+10</a:t>
            </a:r>
            <a:r>
              <a:rPr lang="zh-CN" altLang="pt-BR" sz="2400" b="1" dirty="0">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dirty="0">
                <a:latin typeface="Times New Roman" panose="02020603050405020304" pitchFamily="18" charset="0"/>
                <a:ea typeface="楷体" panose="02010609060101010101" pitchFamily="49" charset="-122"/>
                <a:cs typeface="Times New Roman" panose="02020603050405020304" pitchFamily="18" charset="0"/>
              </a:rPr>
              <a:t>4+8}=12</a:t>
            </a:r>
            <a:endParaRPr lang="zh-CN" altLang="pt-BR"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pt-BR"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pt-BR"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path</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pt-BR"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pt-BR"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AB</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pt-BR"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pt-BR"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pt-BR"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pt-BR"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pt-BR" altLang="zh-CN" sz="2400" b="1"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pt-BR"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pt-BR"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pt-BR" sz="2400" b="1" dirty="0">
                <a:latin typeface="宋体" panose="02010600030101010101" pitchFamily="2" charset="-122"/>
                <a:cs typeface="Times New Roman" panose="02020603050405020304" pitchFamily="18" charset="0"/>
              </a:rPr>
              <a:t>从而求出最短距离为</a:t>
            </a:r>
            <a:r>
              <a:rPr lang="en-US" altLang="zh-CN" sz="2400" b="1" dirty="0">
                <a:latin typeface="宋体" panose="02010600030101010101" pitchFamily="2" charset="-122"/>
                <a:cs typeface="Times New Roman" panose="02020603050405020304" pitchFamily="18" charset="0"/>
              </a:rPr>
              <a:t>12</a:t>
            </a:r>
            <a:r>
              <a:rPr lang="zh-CN" altLang="en-US" sz="2400" b="1" dirty="0">
                <a:latin typeface="宋体" panose="02010600030101010101" pitchFamily="2" charset="-122"/>
                <a:cs typeface="Times New Roman" panose="02020603050405020304" pitchFamily="18" charset="0"/>
              </a:rPr>
              <a:t>，最短路径为</a:t>
            </a:r>
            <a:r>
              <a:rPr lang="en-US" altLang="zh-CN" sz="2400" b="1" i="1" dirty="0" err="1">
                <a:latin typeface="宋体" panose="02010600030101010101" pitchFamily="2" charset="-122"/>
                <a:cs typeface="Times New Roman" panose="02020603050405020304" pitchFamily="18" charset="0"/>
              </a:rPr>
              <a:t>A</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baseline="-25000" dirty="0" err="1">
                <a:latin typeface="宋体" panose="02010600030101010101" pitchFamily="2" charset="-122"/>
                <a:cs typeface="Times New Roman" panose="02020603050405020304" pitchFamily="18" charset="0"/>
              </a:rPr>
              <a:t>3</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D</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grpSp>
        <p:nvGrpSpPr>
          <p:cNvPr id="2" name="组合 1"/>
          <p:cNvGrpSpPr/>
          <p:nvPr/>
        </p:nvGrpSpPr>
        <p:grpSpPr>
          <a:xfrm>
            <a:off x="395605" y="3351530"/>
            <a:ext cx="8450580" cy="3162300"/>
            <a:chOff x="2098" y="3255"/>
            <a:chExt cx="9864" cy="4980"/>
          </a:xfrm>
        </p:grpSpPr>
        <p:graphicFrame>
          <p:nvGraphicFramePr>
            <p:cNvPr id="184325" name="Object 5"/>
            <p:cNvGraphicFramePr>
              <a:graphicFrameLocks noChangeAspect="1"/>
            </p:cNvGraphicFramePr>
            <p:nvPr/>
          </p:nvGraphicFramePr>
          <p:xfrm>
            <a:off x="2098" y="3255"/>
            <a:ext cx="9752" cy="4980"/>
          </p:xfrm>
          <a:graphic>
            <a:graphicData uri="http://schemas.openxmlformats.org/presentationml/2006/ole">
              <mc:AlternateContent xmlns:mc="http://schemas.openxmlformats.org/markup-compatibility/2006">
                <mc:Choice xmlns:v="urn:schemas-microsoft-com:vml" Requires="v">
                  <p:oleObj spid="_x0000_s22529" name="图片" r:id="rId1" imgW="3124200" imgH="1591310" progId="Word.Picture.8">
                    <p:embed/>
                  </p:oleObj>
                </mc:Choice>
                <mc:Fallback>
                  <p:oleObj name="图片" r:id="rId1" imgW="3124200" imgH="1591310" progId="Word.Picture.8">
                    <p:embed/>
                    <p:pic>
                      <p:nvPicPr>
                        <p:cNvPr id="0" name="图片 22528"/>
                        <p:cNvPicPr>
                          <a:picLocks noChangeAspect="1"/>
                        </p:cNvPicPr>
                        <p:nvPr/>
                      </p:nvPicPr>
                      <p:blipFill>
                        <a:blip r:embed="rId2"/>
                        <a:stretch>
                          <a:fillRect/>
                        </a:stretch>
                      </p:blipFill>
                      <p:spPr>
                        <a:xfrm>
                          <a:off x="2098" y="3255"/>
                          <a:ext cx="9752" cy="4980"/>
                        </a:xfrm>
                        <a:prstGeom prst="rect">
                          <a:avLst/>
                        </a:prstGeom>
                        <a:noFill/>
                        <a:ln w="9525">
                          <a:noFill/>
                        </a:ln>
                      </p:spPr>
                    </p:pic>
                  </p:oleObj>
                </mc:Fallback>
              </mc:AlternateContent>
            </a:graphicData>
          </a:graphic>
        </p:graphicFrame>
        <p:sp>
          <p:nvSpPr>
            <p:cNvPr id="184324" name="Rectangle 4"/>
            <p:cNvSpPr>
              <a:spLocks noChangeArrowheads="1"/>
            </p:cNvSpPr>
            <p:nvPr/>
          </p:nvSpPr>
          <p:spPr bwMode="auto">
            <a:xfrm>
              <a:off x="8788" y="4265"/>
              <a:ext cx="3175" cy="2950"/>
            </a:xfrm>
            <a:prstGeom prst="rect">
              <a:avLst/>
            </a:prstGeom>
            <a:noFill/>
            <a:ln w="38100" algn="ctr">
              <a:solidFill>
                <a:srgbClr val="CC3300"/>
              </a:solidFill>
              <a:miter lim="800000"/>
            </a:ln>
            <a:effectLst/>
          </p:spPr>
          <p:txBody>
            <a:bodyPr anchor="ctr">
              <a:spAutoFit/>
            </a:bodyPr>
            <a:lstStyle/>
            <a:p>
              <a:endParaRPr lang="zh-CN" altLang="en-US"/>
            </a:p>
          </p:txBody>
        </p:sp>
      </p:grpSp>
      <p:sp>
        <p:nvSpPr>
          <p:cNvPr id="189442" name="Text Box 2"/>
          <p:cNvSpPr txBox="1">
            <a:spLocks noChangeArrowheads="1"/>
          </p:cNvSpPr>
          <p:nvPr/>
        </p:nvSpPr>
        <p:spPr bwMode="auto">
          <a:xfrm>
            <a:off x="1057910" y="278130"/>
            <a:ext cx="7383780" cy="645160"/>
          </a:xfrm>
          <a:prstGeom prst="rect">
            <a:avLst/>
          </a:prstGeom>
          <a:noFill/>
          <a:ln w="38100" algn="ctr">
            <a:noFill/>
            <a:miter lim="800000"/>
          </a:ln>
          <a:effectLst/>
        </p:spPr>
        <p:txBody>
          <a:bodyPr wrap="square">
            <a:spAutoFit/>
          </a:bodyPr>
          <a:lstStyle/>
          <a:p>
            <a:pPr algn="just">
              <a:spcBef>
                <a:spcPct val="50000"/>
              </a:spcBef>
            </a:pP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pt-BR" altLang="zh-CN"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rPr>
              <a:t>）动态规划问题的顺序解法</a:t>
            </a:r>
            <a:endParaRPr lang="zh-CN" altLang="pt-BR" sz="3600" b="1">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4"/>
          <p:cNvSpPr txBox="1">
            <a:spLocks noChangeArrowheads="1"/>
          </p:cNvSpPr>
          <p:nvPr/>
        </p:nvSpPr>
        <p:spPr bwMode="auto">
          <a:xfrm>
            <a:off x="1619672" y="22000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dirty="0">
                <a:solidFill>
                  <a:schemeClr val="bg1"/>
                </a:solidFill>
                <a:effectLst/>
                <a:latin typeface="+mn-ea"/>
                <a:ea typeface="+mn-ea"/>
                <a:sym typeface="+mn-ea"/>
              </a:rPr>
              <a:t>能用动规解决的问题的特点</a:t>
            </a:r>
            <a:endParaRPr kumimoji="1" lang="zh-CN" altLang="en-US" sz="3600" b="1" dirty="0">
              <a:solidFill>
                <a:schemeClr val="bg1"/>
              </a:solidFill>
              <a:effectLst/>
              <a:latin typeface="+mn-ea"/>
              <a:ea typeface="+mn-ea"/>
              <a:sym typeface="+mn-ea"/>
            </a:endParaRPr>
          </a:p>
        </p:txBody>
      </p:sp>
      <p:sp>
        <p:nvSpPr>
          <p:cNvPr id="183300" name="Text Box 4"/>
          <p:cNvSpPr txBox="1">
            <a:spLocks noChangeArrowheads="1"/>
          </p:cNvSpPr>
          <p:nvPr/>
        </p:nvSpPr>
        <p:spPr bwMode="auto">
          <a:xfrm>
            <a:off x="359093" y="1255395"/>
            <a:ext cx="8424862" cy="5259070"/>
          </a:xfrm>
          <a:prstGeom prst="rect">
            <a:avLst/>
          </a:prstGeom>
          <a:noFill/>
          <a:ln w="38100" algn="ctr">
            <a:noFill/>
            <a:miter lim="800000"/>
          </a:ln>
          <a:effectLst/>
        </p:spPr>
        <p:txBody>
          <a:bodyPr>
            <a:spAutoFit/>
          </a:bodyPr>
          <a:p>
            <a:pPr marL="342900" indent="-342900">
              <a:lnSpc>
                <a:spcPct val="140000"/>
              </a:lnSpc>
              <a:buFontTx/>
              <a:buBlip>
                <a:blip r:embed="rId1"/>
              </a:buBlip>
            </a:pPr>
            <a:r>
              <a:rPr lang="zh-CN" altLang="en-US" sz="2400" b="1" dirty="0">
                <a:solidFill>
                  <a:srgbClr val="0000CC"/>
                </a:solidFill>
                <a:effectLst/>
                <a:latin typeface="+mn-ea"/>
                <a:ea typeface="+mn-ea"/>
                <a:sym typeface="+mn-ea"/>
              </a:rPr>
              <a:t>问题具有最优子结构性质</a:t>
            </a:r>
            <a:r>
              <a:rPr lang="zh-CN" altLang="en-US" sz="2400" b="1">
                <a:solidFill>
                  <a:srgbClr val="0000FF"/>
                </a:solidFill>
                <a:latin typeface="宋体" panose="02010600030101010101" pitchFamily="2" charset="-122"/>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如果问题的最优解所包含的子问题的解也是最优的，就称该问题具有最优子结构。</a:t>
            </a:r>
            <a:endParaRPr lang="zh-CN" altLang="en-US" sz="2400" b="1">
              <a:latin typeface="宋体" panose="02010600030101010101" pitchFamily="2" charset="-122"/>
              <a:cs typeface="Times New Roman" panose="02020603050405020304" pitchFamily="18" charset="0"/>
            </a:endParaRPr>
          </a:p>
          <a:p>
            <a:pPr>
              <a:lnSpc>
                <a:spcPct val="140000"/>
              </a:lnSpc>
              <a:buFontTx/>
            </a:pPr>
            <a:r>
              <a:rPr lang="zh-CN" altLang="en-US" sz="2400" b="1">
                <a:solidFill>
                  <a:srgbClr val="0000FF"/>
                </a:solidFill>
                <a:latin typeface="宋体" panose="02010600030101010101" pitchFamily="2" charset="-122"/>
                <a:cs typeface="Times New Roman" panose="02020603050405020304" pitchFamily="18" charset="0"/>
              </a:rPr>
              <a:t>  即</a:t>
            </a:r>
            <a:r>
              <a:rPr kumimoji="1" lang="zh-CN" altLang="en-US" sz="2400" b="1" dirty="0" smtClean="0">
                <a:solidFill>
                  <a:srgbClr val="0000FF"/>
                </a:solidFill>
                <a:latin typeface="宋体" panose="02010600030101010101" pitchFamily="2" charset="-122"/>
                <a:sym typeface="+mn-ea"/>
              </a:rPr>
              <a:t>整个问题的最优解是由各个子问题的最优解构成。</a:t>
            </a:r>
            <a:endParaRPr kumimoji="1" lang="zh-CN" altLang="en-US" sz="2400" b="1" dirty="0" smtClean="0">
              <a:solidFill>
                <a:srgbClr val="0000FF"/>
              </a:solidFill>
              <a:latin typeface="宋体" panose="02010600030101010101" pitchFamily="2" charset="-122"/>
              <a:sym typeface="+mn-ea"/>
            </a:endParaRPr>
          </a:p>
          <a:p>
            <a:pPr marL="342900" indent="-342900">
              <a:lnSpc>
                <a:spcPct val="140000"/>
              </a:lnSpc>
              <a:buFontTx/>
              <a:buBlip>
                <a:blip r:embed="rId1"/>
              </a:buBlip>
            </a:pPr>
            <a:r>
              <a:rPr lang="zh-CN" altLang="en-US" sz="2400" b="1">
                <a:solidFill>
                  <a:srgbClr val="0000FF"/>
                </a:solidFill>
                <a:latin typeface="宋体" panose="02010600030101010101" pitchFamily="2" charset="-122"/>
                <a:cs typeface="Times New Roman" panose="02020603050405020304" pitchFamily="18" charset="0"/>
              </a:rPr>
              <a:t>无后效性：</a:t>
            </a:r>
            <a:r>
              <a:rPr lang="zh-CN" altLang="en-US" sz="2400" b="1">
                <a:latin typeface="宋体" panose="02010600030101010101" pitchFamily="2" charset="-122"/>
                <a:cs typeface="Times New Roman" panose="02020603050405020304" pitchFamily="18" charset="0"/>
              </a:rPr>
              <a:t>即某阶段状态一旦确定，就不受这个状态以后决策的影响。也就是说，某状态以后的过程不会影响以前的状态，只与当前状态有关。</a:t>
            </a:r>
            <a:endParaRPr lang="zh-CN" altLang="en-US" sz="2400" b="1">
              <a:latin typeface="宋体" panose="02010600030101010101" pitchFamily="2" charset="-122"/>
              <a:cs typeface="Times New Roman" panose="02020603050405020304" pitchFamily="18" charset="0"/>
            </a:endParaRPr>
          </a:p>
          <a:p>
            <a:pPr marL="342900" indent="-342900">
              <a:lnSpc>
                <a:spcPct val="140000"/>
              </a:lnSpc>
              <a:buFontTx/>
              <a:buBlip>
                <a:blip r:embed="rId1"/>
              </a:buBlip>
            </a:pPr>
            <a:r>
              <a:rPr lang="zh-CN" altLang="en-US" sz="2400" b="1">
                <a:solidFill>
                  <a:srgbClr val="0000FF"/>
                </a:solidFill>
                <a:latin typeface="宋体" panose="02010600030101010101" pitchFamily="2" charset="-122"/>
                <a:cs typeface="Times New Roman" panose="02020603050405020304" pitchFamily="18" charset="0"/>
              </a:rPr>
              <a:t>有重叠子问题：</a:t>
            </a:r>
            <a:r>
              <a:rPr lang="zh-CN" altLang="en-US" sz="2400" b="1">
                <a:latin typeface="宋体" panose="02010600030101010101" pitchFamily="2" charset="-122"/>
                <a:cs typeface="Times New Roman" panose="02020603050405020304" pitchFamily="18" charset="0"/>
              </a:rPr>
              <a:t>即子问题之间是不独立的，一个子问题在下一阶段决策中可能被多次使用到。（该性质并不是动态规划适用的必要条件，但是如果没有这条性质，动态规划算法同其他算法相比就不具备优势）。</a:t>
            </a:r>
            <a:endParaRPr lang="zh-CN" altLang="en-US" sz="2400" b="1">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4"/>
          <p:cNvSpPr txBox="1">
            <a:spLocks noChangeArrowheads="1"/>
          </p:cNvSpPr>
          <p:nvPr/>
        </p:nvSpPr>
        <p:spPr bwMode="auto">
          <a:xfrm>
            <a:off x="539750" y="1196975"/>
            <a:ext cx="8001000"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10000"/>
              </a:spcBef>
            </a:pPr>
            <a:endParaRPr lang="zh-CN" altLang="en-US" b="1" dirty="0">
              <a:latin typeface="宋体" panose="02010600030101010101" pitchFamily="2" charset="-122"/>
            </a:endParaRPr>
          </a:p>
          <a:p>
            <a:pPr>
              <a:lnSpc>
                <a:spcPct val="140000"/>
              </a:lnSpc>
              <a:spcBef>
                <a:spcPct val="10000"/>
              </a:spcBef>
              <a:buFont typeface="Wingdings" panose="05000000000000000000" pitchFamily="2" charset="2"/>
              <a:buNone/>
            </a:pPr>
            <a:r>
              <a:rPr lang="zh-CN" altLang="en-US" b="1" dirty="0">
                <a:solidFill>
                  <a:srgbClr val="3907F1"/>
                </a:solidFill>
                <a:latin typeface="宋体" panose="02010600030101010101" pitchFamily="2" charset="-122"/>
              </a:rPr>
              <a:t>通常用反证法</a:t>
            </a:r>
            <a:endParaRPr lang="zh-CN" altLang="en-US" b="1" dirty="0">
              <a:solidFill>
                <a:srgbClr val="3907F1"/>
              </a:solidFill>
              <a:latin typeface="宋体" panose="02010600030101010101" pitchFamily="2" charset="-122"/>
            </a:endParaRPr>
          </a:p>
          <a:p>
            <a:pPr>
              <a:lnSpc>
                <a:spcPct val="140000"/>
              </a:lnSpc>
              <a:spcBef>
                <a:spcPct val="10000"/>
              </a:spcBef>
              <a:buFont typeface="Wingdings" panose="05000000000000000000" pitchFamily="2" charset="2"/>
              <a:buAutoNum type="arabicPeriod"/>
            </a:pPr>
            <a:r>
              <a:rPr lang="zh-CN" altLang="en-US" b="1" dirty="0">
                <a:latin typeface="宋体" panose="02010600030101010101" pitchFamily="2" charset="-122"/>
              </a:rPr>
              <a:t>先假设由问题的最优解导出的子问题的解不是最优的</a:t>
            </a:r>
            <a:r>
              <a:rPr lang="en-US" altLang="zh-CN" b="1" dirty="0">
                <a:latin typeface="宋体" panose="02010600030101010101" pitchFamily="2" charset="-122"/>
              </a:rPr>
              <a:t>;</a:t>
            </a:r>
            <a:endParaRPr lang="en-US" altLang="zh-CN" b="1" dirty="0">
              <a:latin typeface="宋体" panose="02010600030101010101" pitchFamily="2" charset="-122"/>
            </a:endParaRPr>
          </a:p>
          <a:p>
            <a:pPr>
              <a:lnSpc>
                <a:spcPct val="140000"/>
              </a:lnSpc>
              <a:spcBef>
                <a:spcPct val="10000"/>
              </a:spcBef>
              <a:buFont typeface="Wingdings" panose="05000000000000000000" pitchFamily="2" charset="2"/>
              <a:buAutoNum type="arabicPeriod"/>
            </a:pPr>
            <a:r>
              <a:rPr lang="zh-CN" altLang="en-US" b="1" dirty="0">
                <a:latin typeface="宋体" panose="02010600030101010101" pitchFamily="2" charset="-122"/>
              </a:rPr>
              <a:t>然后再证明在这个假设下可构造出比原问题最优解更好的解，从而导致矛盾。</a:t>
            </a:r>
            <a:endParaRPr lang="zh-CN" altLang="en-US" b="1" dirty="0">
              <a:latin typeface="宋体" panose="02010600030101010101" pitchFamily="2" charset="-122"/>
            </a:endParaRPr>
          </a:p>
          <a:p>
            <a:pPr algn="just">
              <a:lnSpc>
                <a:spcPct val="140000"/>
              </a:lnSpc>
              <a:spcBef>
                <a:spcPct val="10000"/>
              </a:spcBef>
            </a:pP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2" name="文本框 1"/>
          <p:cNvSpPr txBox="1"/>
          <p:nvPr/>
        </p:nvSpPr>
        <p:spPr>
          <a:xfrm>
            <a:off x="669925" y="284480"/>
            <a:ext cx="8162925" cy="645160"/>
          </a:xfrm>
          <a:prstGeom prst="rect">
            <a:avLst/>
          </a:prstGeom>
          <a:noFill/>
        </p:spPr>
        <p:txBody>
          <a:bodyPr wrap="square" rtlCol="0" anchor="t">
            <a:spAutoFit/>
          </a:bodyPr>
          <a:p>
            <a:pPr algn="l"/>
            <a:r>
              <a:rPr lang="zh-CN" altLang="en-US" sz="3600" b="1" dirty="0">
                <a:solidFill>
                  <a:schemeClr val="bg1"/>
                </a:solidFill>
                <a:latin typeface="黑体" panose="02010609060101010101" pitchFamily="49" charset="-122"/>
                <a:ea typeface="黑体" panose="02010609060101010101" pitchFamily="49" charset="-122"/>
                <a:sym typeface="+mn-ea"/>
              </a:rPr>
              <a:t>分析问题是否具有最优子结构性质</a:t>
            </a:r>
            <a:endParaRPr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8" name="Rectangle 4"/>
          <p:cNvSpPr>
            <a:spLocks noChangeArrowheads="1"/>
          </p:cNvSpPr>
          <p:nvPr/>
        </p:nvSpPr>
        <p:spPr bwMode="auto">
          <a:xfrm>
            <a:off x="179705" y="1196975"/>
            <a:ext cx="8856980" cy="253746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algn="just">
              <a:lnSpc>
                <a:spcPct val="120000"/>
              </a:lnSpc>
              <a:spcBef>
                <a:spcPct val="20000"/>
              </a:spcBef>
              <a:defRPr/>
            </a:pPr>
            <a:r>
              <a:rPr lang="zh-CN" altLang="en-US" sz="2400" b="1" dirty="0">
                <a:solidFill>
                  <a:srgbClr val="0000CC"/>
                </a:solidFill>
                <a:effectLst/>
                <a:latin typeface="+mn-ea"/>
                <a:ea typeface="+mn-ea"/>
              </a:rPr>
              <a:t>1. 将原问题分解为子问题（划分子问题）</a:t>
            </a:r>
            <a:endParaRPr lang="zh-CN" altLang="en-US" sz="2400" b="1" dirty="0">
              <a:solidFill>
                <a:srgbClr val="0000CC"/>
              </a:solidFill>
              <a:effectLst/>
              <a:latin typeface="+mn-ea"/>
              <a:ea typeface="+mn-ea"/>
            </a:endParaRPr>
          </a:p>
          <a:p>
            <a:pPr marL="914400" lvl="1" indent="-457200" algn="just">
              <a:lnSpc>
                <a:spcPct val="120000"/>
              </a:lnSpc>
              <a:spcBef>
                <a:spcPct val="20000"/>
              </a:spcBef>
              <a:buFontTx/>
              <a:buChar char="–"/>
              <a:defRPr/>
            </a:pPr>
            <a:r>
              <a:rPr lang="zh-CN" altLang="en-US" sz="2400" b="1" dirty="0">
                <a:solidFill>
                  <a:schemeClr val="tx1"/>
                </a:solidFill>
                <a:effectLst/>
                <a:latin typeface="+mn-ea"/>
                <a:ea typeface="+mn-ea"/>
              </a:rPr>
              <a:t>把原问题分解为若干个子问题，子问题和原问题形式相同或类似，只不过规模变小了。子问题都解决，原问题即解决。</a:t>
            </a:r>
            <a:endParaRPr lang="zh-CN" altLang="en-US" sz="2400" b="1" dirty="0">
              <a:solidFill>
                <a:schemeClr val="tx1"/>
              </a:solidFill>
              <a:effectLst/>
              <a:latin typeface="+mn-ea"/>
              <a:ea typeface="+mn-ea"/>
            </a:endParaRPr>
          </a:p>
          <a:p>
            <a:pPr marL="914400" lvl="1" indent="-457200" algn="just">
              <a:lnSpc>
                <a:spcPct val="120000"/>
              </a:lnSpc>
              <a:spcBef>
                <a:spcPct val="20000"/>
              </a:spcBef>
              <a:buFontTx/>
              <a:buChar char="–"/>
              <a:defRPr/>
            </a:pPr>
            <a:r>
              <a:rPr lang="zh-CN" altLang="en-US" sz="2400" b="1" dirty="0">
                <a:solidFill>
                  <a:schemeClr val="tx1"/>
                </a:solidFill>
                <a:effectLst/>
                <a:latin typeface="+mn-ea"/>
                <a:ea typeface="+mn-ea"/>
              </a:rPr>
              <a:t>子问题的解一旦求出就会被保存，所以每个子问题只需求解一次。</a:t>
            </a:r>
            <a:endParaRPr lang="zh-CN" altLang="en-US" sz="2400" b="1" dirty="0">
              <a:effectLst/>
              <a:latin typeface="+mn-ea"/>
              <a:ea typeface="+mn-ea"/>
            </a:endParaRPr>
          </a:p>
          <a:p>
            <a:pPr marL="1295400" lvl="2" indent="-381000" algn="just">
              <a:spcBef>
                <a:spcPct val="20000"/>
              </a:spcBef>
              <a:buFontTx/>
              <a:buChar char="•"/>
              <a:defRPr/>
            </a:pPr>
            <a:endParaRPr lang="zh-CN" altLang="en-US" sz="2400" b="1" dirty="0">
              <a:solidFill>
                <a:srgbClr val="0000CC"/>
              </a:solidFill>
              <a:effectLst/>
              <a:latin typeface="+mn-ea"/>
              <a:ea typeface="+mn-ea"/>
            </a:endParaRPr>
          </a:p>
        </p:txBody>
      </p:sp>
      <p:sp>
        <p:nvSpPr>
          <p:cNvPr id="3" name="Text Box 24"/>
          <p:cNvSpPr txBox="1">
            <a:spLocks noChangeArrowheads="1"/>
          </p:cNvSpPr>
          <p:nvPr/>
        </p:nvSpPr>
        <p:spPr bwMode="auto">
          <a:xfrm>
            <a:off x="1619672" y="22000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6.1.4 动态规划法的求解过程</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480060" y="4020820"/>
            <a:ext cx="8486140" cy="2379980"/>
          </a:xfrm>
          <a:prstGeom prst="rect">
            <a:avLst/>
          </a:prstGeom>
          <a:noFill/>
        </p:spPr>
        <p:txBody>
          <a:bodyPr wrap="square" rtlCol="0" anchor="t">
            <a:spAutoFit/>
          </a:bodyPr>
          <a:p>
            <a:pPr>
              <a:lnSpc>
                <a:spcPct val="120000"/>
              </a:lnSpc>
            </a:pPr>
            <a:r>
              <a:rPr lang="zh-CN" altLang="en-US" sz="2400" b="1" dirty="0">
                <a:solidFill>
                  <a:srgbClr val="0000CC"/>
                </a:solidFill>
                <a:effectLst/>
                <a:latin typeface="+mn-ea"/>
                <a:ea typeface="+mn-ea"/>
              </a:rPr>
              <a:t>2. 确定状态</a:t>
            </a:r>
            <a:endParaRPr lang="zh-CN" altLang="en-US" sz="2400" b="1"/>
          </a:p>
          <a:p>
            <a:pPr lvl="1" algn="l">
              <a:lnSpc>
                <a:spcPct val="120000"/>
              </a:lnSpc>
              <a:spcBef>
                <a:spcPct val="20000"/>
              </a:spcBef>
              <a:defRPr/>
            </a:pPr>
            <a:r>
              <a:rPr lang="zh-CN" altLang="en-US" sz="2400" b="1" dirty="0">
                <a:effectLst/>
                <a:latin typeface="+mn-ea"/>
                <a:ea typeface="+mn-ea"/>
              </a:rPr>
              <a:t>在用动态规划解题时，我们往往将和子问题相关的各个变量的一组取值，称之为一个“状态”。一个“状态”对应于一个或多个子问题，所谓某个“状态”下的“值”，就是这个“状态”所对应的子问题的解。</a:t>
            </a:r>
            <a:endParaRPr lang="zh-CN" altLang="en-US" sz="2400" b="1" dirty="0">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4"/>
          <p:cNvSpPr txBox="1">
            <a:spLocks noChangeArrowheads="1"/>
          </p:cNvSpPr>
          <p:nvPr/>
        </p:nvSpPr>
        <p:spPr bwMode="auto">
          <a:xfrm>
            <a:off x="1619672" y="22000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6.1.4 动态规划法的求解过程</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328930" y="1263015"/>
            <a:ext cx="8486140" cy="460375"/>
          </a:xfrm>
          <a:prstGeom prst="rect">
            <a:avLst/>
          </a:prstGeom>
          <a:noFill/>
        </p:spPr>
        <p:txBody>
          <a:bodyPr wrap="square" rtlCol="0" anchor="t">
            <a:spAutoFit/>
          </a:bodyPr>
          <a:p>
            <a:r>
              <a:rPr lang="zh-CN" altLang="en-US" sz="2400" b="1" dirty="0">
                <a:solidFill>
                  <a:srgbClr val="0000CC"/>
                </a:solidFill>
                <a:effectLst/>
                <a:latin typeface="+mn-ea"/>
                <a:ea typeface="+mn-ea"/>
              </a:rPr>
              <a:t>2. 确定状态</a:t>
            </a:r>
            <a:endParaRPr lang="zh-CN" altLang="en-US" sz="2400" b="1" dirty="0">
              <a:effectLst/>
              <a:latin typeface="+mn-ea"/>
              <a:ea typeface="+mn-ea"/>
            </a:endParaRPr>
          </a:p>
        </p:txBody>
      </p:sp>
      <p:sp>
        <p:nvSpPr>
          <p:cNvPr id="4" name="文本框 3"/>
          <p:cNvSpPr txBox="1"/>
          <p:nvPr/>
        </p:nvSpPr>
        <p:spPr>
          <a:xfrm>
            <a:off x="347980" y="1723390"/>
            <a:ext cx="8601075" cy="2306320"/>
          </a:xfrm>
          <a:prstGeom prst="rect">
            <a:avLst/>
          </a:prstGeom>
          <a:noFill/>
        </p:spPr>
        <p:txBody>
          <a:bodyPr wrap="square" rtlCol="0" anchor="t">
            <a:spAutoFit/>
          </a:bodyPr>
          <a:p>
            <a:pPr>
              <a:lnSpc>
                <a:spcPct val="120000"/>
              </a:lnSpc>
            </a:pPr>
            <a:r>
              <a:rPr lang="zh-CN" altLang="en-US" sz="2400" b="1">
                <a:latin typeface="宋体" panose="02010600030101010101" pitchFamily="2" charset="-122"/>
              </a:rPr>
              <a:t>所有“状态”的集合，构成问题的“状态空间”。</a:t>
            </a:r>
            <a:endParaRPr lang="zh-CN" altLang="en-US" sz="2400" b="1">
              <a:latin typeface="宋体" panose="02010600030101010101" pitchFamily="2" charset="-122"/>
            </a:endParaRPr>
          </a:p>
          <a:p>
            <a:pPr>
              <a:lnSpc>
                <a:spcPct val="120000"/>
              </a:lnSpc>
            </a:pPr>
            <a:r>
              <a:rPr lang="zh-CN" altLang="en-US" sz="2400" b="1">
                <a:latin typeface="宋体" panose="02010600030101010101" pitchFamily="2" charset="-122"/>
              </a:rPr>
              <a:t>“状态空间”的大小，与用动态规划解决问题的时间复杂度直接相关。</a:t>
            </a:r>
            <a:endParaRPr lang="zh-CN" altLang="en-US" sz="2400" b="1">
              <a:latin typeface="宋体" panose="02010600030101010101" pitchFamily="2" charset="-122"/>
            </a:endParaRPr>
          </a:p>
          <a:p>
            <a:pPr>
              <a:lnSpc>
                <a:spcPct val="120000"/>
              </a:lnSpc>
            </a:pPr>
            <a:r>
              <a:rPr lang="zh-CN" altLang="en-US" sz="2400" b="1">
                <a:latin typeface="宋体" panose="02010600030101010101" pitchFamily="2" charset="-122"/>
              </a:rPr>
              <a:t>在数字三角形的例子里，一共有N×(N+1)/2个数字，所以这个</a:t>
            </a:r>
            <a:endParaRPr lang="zh-CN" altLang="en-US" sz="2400" b="1">
              <a:latin typeface="宋体" panose="02010600030101010101" pitchFamily="2" charset="-122"/>
            </a:endParaRPr>
          </a:p>
          <a:p>
            <a:pPr>
              <a:lnSpc>
                <a:spcPct val="120000"/>
              </a:lnSpc>
            </a:pPr>
            <a:r>
              <a:rPr lang="zh-CN" altLang="en-US" sz="2400" b="1">
                <a:latin typeface="宋体" panose="02010600030101010101" pitchFamily="2" charset="-122"/>
              </a:rPr>
              <a:t>问题的状态空间里一共就有N×(N+1)/2个状态。</a:t>
            </a:r>
            <a:endParaRPr lang="zh-CN" altLang="en-US" sz="2400" b="1">
              <a:latin typeface="宋体" panose="02010600030101010101" pitchFamily="2" charset="-122"/>
            </a:endParaRPr>
          </a:p>
        </p:txBody>
      </p:sp>
      <p:sp>
        <p:nvSpPr>
          <p:cNvPr id="5" name="文本框 4"/>
          <p:cNvSpPr txBox="1"/>
          <p:nvPr/>
        </p:nvSpPr>
        <p:spPr>
          <a:xfrm>
            <a:off x="430530" y="5078730"/>
            <a:ext cx="8283575" cy="977265"/>
          </a:xfrm>
          <a:prstGeom prst="rect">
            <a:avLst/>
          </a:prstGeom>
          <a:noFill/>
        </p:spPr>
        <p:txBody>
          <a:bodyPr wrap="square" rtlCol="0">
            <a:spAutoFit/>
          </a:bodyPr>
          <a:p>
            <a:pPr algn="l">
              <a:lnSpc>
                <a:spcPct val="120000"/>
              </a:lnSpc>
            </a:pPr>
            <a:r>
              <a:rPr lang="zh-CN" altLang="en-US" sz="2400" b="1">
                <a:sym typeface="+mn-ea"/>
              </a:rPr>
              <a:t>在数字三角形里每个“状态”只需要经过一次，且在每个状态上作计算所花的时间都是和N无关的常数。</a:t>
            </a:r>
            <a:endParaRPr lang="zh-CN" altLang="en-US" sz="2400" b="1"/>
          </a:p>
        </p:txBody>
      </p:sp>
      <p:sp>
        <p:nvSpPr>
          <p:cNvPr id="6" name="文本框 5"/>
          <p:cNvSpPr txBox="1"/>
          <p:nvPr/>
        </p:nvSpPr>
        <p:spPr>
          <a:xfrm>
            <a:off x="347980" y="4246880"/>
            <a:ext cx="8752840" cy="460375"/>
          </a:xfrm>
          <a:prstGeom prst="rect">
            <a:avLst/>
          </a:prstGeom>
          <a:noFill/>
        </p:spPr>
        <p:txBody>
          <a:bodyPr wrap="none" rtlCol="0" anchor="t">
            <a:spAutoFit/>
          </a:bodyPr>
          <a:p>
            <a:r>
              <a:rPr lang="zh-CN" altLang="en-US" sz="2400" b="1">
                <a:solidFill>
                  <a:srgbClr val="CC0099"/>
                </a:solidFill>
                <a:sym typeface="+mn-ea"/>
              </a:rPr>
              <a:t>整个问题的时间复杂度是状态数目乘以计算每个状态所需时间。</a:t>
            </a:r>
            <a:endParaRPr lang="zh-CN" altLang="en-US" sz="2400" b="1">
              <a:solidFill>
                <a:srgbClr val="CC0099"/>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4"/>
          <p:cNvSpPr txBox="1">
            <a:spLocks noChangeArrowheads="1"/>
          </p:cNvSpPr>
          <p:nvPr/>
        </p:nvSpPr>
        <p:spPr bwMode="auto">
          <a:xfrm>
            <a:off x="1619672" y="22000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6.1.4 动态规划法的求解过程</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392430" y="1473200"/>
            <a:ext cx="8486140" cy="460375"/>
          </a:xfrm>
          <a:prstGeom prst="rect">
            <a:avLst/>
          </a:prstGeom>
          <a:noFill/>
        </p:spPr>
        <p:txBody>
          <a:bodyPr wrap="square" rtlCol="0" anchor="t">
            <a:spAutoFit/>
          </a:bodyPr>
          <a:p>
            <a:r>
              <a:rPr lang="zh-CN" altLang="en-US" sz="2400" b="1" dirty="0">
                <a:solidFill>
                  <a:srgbClr val="0000CC"/>
                </a:solidFill>
                <a:effectLst/>
                <a:latin typeface="+mn-ea"/>
                <a:ea typeface="+mn-ea"/>
              </a:rPr>
              <a:t>3. 确定一些初始状态（边界状态）的值</a:t>
            </a:r>
            <a:endParaRPr lang="zh-CN" altLang="en-US" sz="2400" b="1" dirty="0">
              <a:solidFill>
                <a:srgbClr val="0000CC"/>
              </a:solidFill>
              <a:effectLst/>
              <a:latin typeface="+mn-ea"/>
              <a:ea typeface="+mn-ea"/>
            </a:endParaRPr>
          </a:p>
        </p:txBody>
      </p:sp>
      <p:sp>
        <p:nvSpPr>
          <p:cNvPr id="4" name="文本框 3"/>
          <p:cNvSpPr txBox="1"/>
          <p:nvPr/>
        </p:nvSpPr>
        <p:spPr>
          <a:xfrm>
            <a:off x="348615" y="1961515"/>
            <a:ext cx="7485380" cy="829945"/>
          </a:xfrm>
          <a:prstGeom prst="rect">
            <a:avLst/>
          </a:prstGeom>
          <a:noFill/>
        </p:spPr>
        <p:txBody>
          <a:bodyPr wrap="square" rtlCol="0" anchor="t">
            <a:spAutoFit/>
          </a:bodyPr>
          <a:p>
            <a:r>
              <a:rPr lang="zh-CN" altLang="en-US" sz="2400" b="1"/>
              <a:t>以“数字三角形”为例，初始状态就是底边数字，值就是底边数字值。</a:t>
            </a:r>
            <a:endParaRPr lang="zh-CN" altLang="en-US" sz="2400" b="1"/>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4"/>
          <p:cNvSpPr txBox="1">
            <a:spLocks noChangeArrowheads="1"/>
          </p:cNvSpPr>
          <p:nvPr/>
        </p:nvSpPr>
        <p:spPr bwMode="auto">
          <a:xfrm>
            <a:off x="1619672" y="22000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6.1.4 动态规划法的求解过程</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241300" y="1170940"/>
            <a:ext cx="8486140" cy="460375"/>
          </a:xfrm>
          <a:prstGeom prst="rect">
            <a:avLst/>
          </a:prstGeom>
          <a:noFill/>
        </p:spPr>
        <p:txBody>
          <a:bodyPr wrap="square" rtlCol="0" anchor="t">
            <a:spAutoFit/>
          </a:bodyPr>
          <a:p>
            <a:r>
              <a:rPr lang="zh-CN" altLang="en-US" sz="2400" b="1" dirty="0">
                <a:solidFill>
                  <a:srgbClr val="0000CC"/>
                </a:solidFill>
                <a:effectLst/>
                <a:latin typeface="+mn-ea"/>
                <a:ea typeface="+mn-ea"/>
              </a:rPr>
              <a:t>4. 确定状态转移方程</a:t>
            </a:r>
            <a:endParaRPr lang="zh-CN" altLang="en-US" sz="2400" b="1" dirty="0">
              <a:solidFill>
                <a:srgbClr val="0000CC"/>
              </a:solidFill>
              <a:effectLst/>
              <a:latin typeface="+mn-ea"/>
              <a:ea typeface="+mn-ea"/>
            </a:endParaRPr>
          </a:p>
        </p:txBody>
      </p:sp>
      <p:sp>
        <p:nvSpPr>
          <p:cNvPr id="4" name="文本框 3"/>
          <p:cNvSpPr txBox="1"/>
          <p:nvPr/>
        </p:nvSpPr>
        <p:spPr>
          <a:xfrm>
            <a:off x="197485" y="1659255"/>
            <a:ext cx="8799830" cy="2526665"/>
          </a:xfrm>
          <a:prstGeom prst="rect">
            <a:avLst/>
          </a:prstGeom>
          <a:noFill/>
        </p:spPr>
        <p:txBody>
          <a:bodyPr wrap="square" rtlCol="0" anchor="t">
            <a:spAutoFit/>
          </a:bodyPr>
          <a:p>
            <a:pPr>
              <a:lnSpc>
                <a:spcPct val="110000"/>
              </a:lnSpc>
            </a:pPr>
            <a:r>
              <a:rPr lang="zh-CN" altLang="en-US" sz="2400" b="1"/>
              <a:t>定义出什么是“状态”，以及在该 “状态”下的“值”后，就要找出不同的状态之间如何迁移――即如何从一个或多个“值”已知的“状态”，求出另一个“状态”的“值”。状态的迁移可以用递推公式表示，此递推公式也可被称作“状态转移方程”。</a:t>
            </a:r>
            <a:endParaRPr lang="zh-CN" altLang="en-US" sz="2400" b="1"/>
          </a:p>
          <a:p>
            <a:pPr>
              <a:lnSpc>
                <a:spcPct val="110000"/>
              </a:lnSpc>
            </a:pPr>
            <a:endParaRPr lang="zh-CN" altLang="en-US" sz="2400" b="1"/>
          </a:p>
          <a:p>
            <a:pPr>
              <a:lnSpc>
                <a:spcPct val="110000"/>
              </a:lnSpc>
            </a:pPr>
            <a:r>
              <a:rPr lang="zh-CN" altLang="en-US" sz="2400" b="1"/>
              <a:t>数字三角形的状态转移方程:</a:t>
            </a:r>
            <a:endParaRPr lang="zh-CN" altLang="en-US" sz="2400" b="1"/>
          </a:p>
        </p:txBody>
      </p:sp>
      <p:grpSp>
        <p:nvGrpSpPr>
          <p:cNvPr id="5" name="组合 4"/>
          <p:cNvGrpSpPr/>
          <p:nvPr/>
        </p:nvGrpSpPr>
        <p:grpSpPr>
          <a:xfrm>
            <a:off x="142875" y="4811395"/>
            <a:ext cx="8964295" cy="1568450"/>
            <a:chOff x="283" y="3278"/>
            <a:chExt cx="14117" cy="2470"/>
          </a:xfrm>
        </p:grpSpPr>
        <p:sp>
          <p:nvSpPr>
            <p:cNvPr id="37893" name="矩形 1"/>
            <p:cNvSpPr>
              <a:spLocks noChangeArrowheads="1"/>
            </p:cNvSpPr>
            <p:nvPr/>
          </p:nvSpPr>
          <p:spPr bwMode="auto">
            <a:xfrm>
              <a:off x="283" y="3278"/>
              <a:ext cx="14117" cy="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zh-CN" altLang="pt-BR" sz="2400" b="1" dirty="0">
                  <a:solidFill>
                    <a:srgbClr val="000000"/>
                  </a:solidFill>
                  <a:latin typeface="Times New Roman" panose="02020603050405020304" pitchFamily="18" charset="0"/>
                </a:rPr>
                <a:t> </a:t>
              </a:r>
              <a:r>
                <a:rPr lang="pt-BR" altLang="zh-CN" sz="2400" b="1" dirty="0">
                  <a:latin typeface="Times New Roman" panose="02020603050405020304" pitchFamily="18" charset="0"/>
                </a:rPr>
                <a:t>                              </a:t>
              </a:r>
              <a:r>
                <a:rPr lang="en-US" altLang="zh-CN" sz="2400" b="1" dirty="0" smtClean="0">
                  <a:latin typeface="Times New Roman" panose="02020603050405020304" pitchFamily="18" charset="0"/>
                </a:rPr>
                <a:t>D</a:t>
              </a:r>
              <a:r>
                <a:rPr lang="pt-BR" altLang="zh-CN" sz="2400" b="1" dirty="0" smtClean="0">
                  <a:latin typeface="Times New Roman" panose="02020603050405020304" pitchFamily="18" charset="0"/>
                </a:rPr>
                <a:t>[</a:t>
              </a:r>
              <a:r>
                <a:rPr lang="en-US" altLang="pt-BR" sz="2400" b="1" dirty="0" smtClean="0">
                  <a:latin typeface="Times New Roman" panose="02020603050405020304" pitchFamily="18" charset="0"/>
                </a:rPr>
                <a:t>i</a:t>
              </a:r>
              <a:r>
                <a:rPr lang="pt-BR" altLang="zh-CN" sz="2400" b="1" dirty="0">
                  <a:latin typeface="Times New Roman" panose="02020603050405020304" pitchFamily="18" charset="0"/>
                </a:rPr>
                <a:t>][</a:t>
              </a:r>
              <a:r>
                <a:rPr lang="en-US" altLang="pt-BR" sz="2400" b="1" dirty="0">
                  <a:latin typeface="Times New Roman" panose="02020603050405020304" pitchFamily="18" charset="0"/>
                </a:rPr>
                <a:t>j</a:t>
              </a:r>
              <a:r>
                <a:rPr lang="pt-BR" altLang="zh-CN" sz="2400" b="1" dirty="0">
                  <a:latin typeface="Times New Roman" panose="02020603050405020304" pitchFamily="18" charset="0"/>
                </a:rPr>
                <a:t>]                            </a:t>
              </a:r>
              <a:r>
                <a:rPr lang="en-US" sz="2400" b="1" dirty="0">
                  <a:latin typeface="Times New Roman" panose="02020603050405020304" pitchFamily="18" charset="0"/>
                </a:rPr>
                <a:t>i=n</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边界值为最底层</a:t>
              </a:r>
              <a:endParaRPr lang="zh-CN" altLang="en-US" sz="2400" b="1" dirty="0">
                <a:latin typeface="Times New Roman" panose="02020603050405020304" pitchFamily="18" charset="0"/>
              </a:endParaRPr>
            </a:p>
            <a:p>
              <a:pPr algn="just"/>
              <a:r>
                <a:rPr lang="pt-BR" altLang="zh-CN" sz="2400" b="1" dirty="0">
                  <a:latin typeface="Times New Roman" panose="02020603050405020304" pitchFamily="18" charset="0"/>
                </a:rPr>
                <a:t> </a:t>
              </a:r>
              <a:r>
                <a:rPr lang="pt-BR" altLang="zh-CN" sz="2400" b="1" dirty="0">
                  <a:latin typeface="Times New Roman" panose="02020603050405020304" pitchFamily="18" charset="0"/>
                  <a:sym typeface="+mn-ea"/>
                </a:rPr>
                <a:t>maxSum[</a:t>
              </a:r>
              <a:r>
                <a:rPr lang="en-US" altLang="pt-BR" sz="2400" b="1" dirty="0">
                  <a:latin typeface="Times New Roman" panose="02020603050405020304" pitchFamily="18" charset="0"/>
                  <a:sym typeface="+mn-ea"/>
                </a:rPr>
                <a:t>i</a:t>
              </a:r>
              <a:r>
                <a:rPr lang="pt-BR" altLang="zh-CN" sz="2400" b="1" dirty="0">
                  <a:latin typeface="Times New Roman" panose="02020603050405020304" pitchFamily="18" charset="0"/>
                  <a:sym typeface="+mn-ea"/>
                </a:rPr>
                <a:t>][</a:t>
              </a:r>
              <a:r>
                <a:rPr lang="en-US" altLang="pt-BR" sz="2400" b="1" dirty="0">
                  <a:latin typeface="Times New Roman" panose="02020603050405020304" pitchFamily="18" charset="0"/>
                  <a:sym typeface="+mn-ea"/>
                </a:rPr>
                <a:t>j</a:t>
              </a:r>
              <a:r>
                <a:rPr lang="pt-BR" altLang="zh-CN" sz="2400" b="1" dirty="0">
                  <a:latin typeface="Times New Roman" panose="02020603050405020304" pitchFamily="18" charset="0"/>
                  <a:sym typeface="+mn-ea"/>
                </a:rPr>
                <a:t>] =</a:t>
              </a:r>
              <a:r>
                <a:rPr lang="pt-BR" altLang="zh-CN" sz="2400" b="1" dirty="0">
                  <a:latin typeface="Times New Roman" panose="02020603050405020304" pitchFamily="18" charset="0"/>
                </a:rPr>
                <a:t>      </a:t>
              </a:r>
              <a:endParaRPr lang="pt-BR" altLang="zh-CN" sz="2400" b="1" dirty="0">
                <a:latin typeface="Times New Roman" panose="02020603050405020304" pitchFamily="18" charset="0"/>
              </a:endParaRPr>
            </a:p>
            <a:p>
              <a:pPr algn="just"/>
              <a:r>
                <a:rPr lang="en-US" altLang="zh-CN" sz="2400" b="1" dirty="0">
                  <a:latin typeface="Times New Roman" panose="02020603050405020304" pitchFamily="18" charset="0"/>
                </a:rPr>
                <a:t>                              </a:t>
              </a:r>
              <a:r>
                <a:rPr lang="pt-BR" altLang="zh-CN" sz="2400" b="1" dirty="0">
                  <a:latin typeface="Times New Roman" panose="02020603050405020304" pitchFamily="18" charset="0"/>
                </a:rPr>
                <a:t>max{maxSum[i+1][j], maxSum[i+1][j+1]}</a:t>
              </a:r>
              <a:r>
                <a:rPr lang="en-US" altLang="pt-BR" sz="2400" b="1" dirty="0">
                  <a:latin typeface="Times New Roman" panose="02020603050405020304" pitchFamily="18" charset="0"/>
                </a:rPr>
                <a:t>+</a:t>
              </a:r>
              <a:r>
                <a:rPr lang="en-US" altLang="zh-CN" sz="2400" b="1" dirty="0">
                  <a:latin typeface="Times New Roman" panose="02020603050405020304" pitchFamily="18" charset="0"/>
                  <a:sym typeface="+mn-ea"/>
                </a:rPr>
                <a:t>D</a:t>
              </a:r>
              <a:r>
                <a:rPr lang="pt-BR" altLang="zh-CN" sz="2400" b="1" dirty="0" smtClean="0">
                  <a:latin typeface="Times New Roman" panose="02020603050405020304" pitchFamily="18" charset="0"/>
                  <a:sym typeface="+mn-ea"/>
                </a:rPr>
                <a:t>[i</a:t>
              </a:r>
              <a:r>
                <a:rPr lang="pt-BR" altLang="zh-CN" sz="2400" b="1" dirty="0">
                  <a:latin typeface="Times New Roman" panose="02020603050405020304" pitchFamily="18" charset="0"/>
                  <a:sym typeface="+mn-ea"/>
                </a:rPr>
                <a:t>][j] </a:t>
              </a:r>
              <a:endParaRPr lang="en-US" altLang="pt-BR" sz="2400" b="1" dirty="0">
                <a:latin typeface="Times New Roman" panose="02020603050405020304" pitchFamily="18" charset="0"/>
              </a:endParaRPr>
            </a:p>
            <a:p>
              <a:pPr algn="just"/>
              <a:r>
                <a:rPr lang="pt-BR" altLang="zh-CN" sz="2400" b="1" dirty="0">
                  <a:latin typeface="Times New Roman" panose="02020603050405020304" pitchFamily="18" charset="0"/>
                </a:rPr>
                <a:t>                                     </a:t>
              </a:r>
              <a:r>
                <a:rPr lang="pt-BR" altLang="zh-CN" sz="2400" b="1" dirty="0">
                  <a:latin typeface="Times New Roman" panose="02020603050405020304" pitchFamily="18" charset="0"/>
                  <a:sym typeface="+mn-ea"/>
                </a:rPr>
                <a:t>                                </a:t>
              </a:r>
              <a:r>
                <a:rPr lang="zh-CN" altLang="pt-BR" sz="2400" b="1" dirty="0">
                  <a:latin typeface="Times New Roman" panose="02020603050405020304" pitchFamily="18" charset="0"/>
                </a:rPr>
                <a:t>其他情况</a:t>
              </a:r>
              <a:endParaRPr lang="zh-CN" altLang="pt-BR" sz="2400" b="1" dirty="0">
                <a:latin typeface="Times New Roman" panose="02020603050405020304" pitchFamily="18" charset="0"/>
              </a:endParaRPr>
            </a:p>
          </p:txBody>
        </p:sp>
        <p:sp>
          <p:nvSpPr>
            <p:cNvPr id="6" name="左大括号 3"/>
            <p:cNvSpPr/>
            <p:nvPr/>
          </p:nvSpPr>
          <p:spPr bwMode="auto">
            <a:xfrm>
              <a:off x="3674" y="3278"/>
              <a:ext cx="340" cy="2190"/>
            </a:xfrm>
            <a:prstGeom prst="leftBrace">
              <a:avLst>
                <a:gd name="adj1" fmla="val 8350"/>
                <a:gd name="adj2" fmla="val 50000"/>
              </a:avLst>
            </a:prstGeom>
            <a:solidFill>
              <a:schemeClr val="bg1"/>
            </a:solidFill>
            <a:ln w="9525" algn="ctr">
              <a:solidFill>
                <a:schemeClr val="tx1"/>
              </a:solidFill>
              <a:round/>
            </a:ln>
          </p:spPr>
          <p:txBody>
            <a:bodyPr wrap="non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539750" y="1987550"/>
            <a:ext cx="8403590" cy="3379470"/>
          </a:xfrm>
          <a:solidFill>
            <a:schemeClr val="bg1"/>
          </a:solidFill>
          <a:ln>
            <a:solidFill>
              <a:srgbClr val="83A355"/>
            </a:solidFill>
            <a:miter lim="800000"/>
          </a:ln>
        </p:spPr>
        <p:txBody>
          <a:bodyPr/>
          <a:lstStyle/>
          <a:p>
            <a:pPr marL="514350" indent="-514350" eaLnBrk="1" hangingPunct="1">
              <a:lnSpc>
                <a:spcPct val="130000"/>
              </a:lnSpc>
              <a:buFont typeface="+mj-ea"/>
              <a:buAutoNum type="circleNumDbPlain"/>
            </a:pPr>
            <a:r>
              <a:rPr lang="zh-CN" altLang="en-US" sz="2400" b="1" dirty="0" smtClean="0">
                <a:solidFill>
                  <a:srgbClr val="3907F1"/>
                </a:solidFill>
                <a:latin typeface="宋体" panose="02010600030101010101" pitchFamily="2" charset="-122"/>
                <a:ea typeface="宋体" panose="02010600030101010101" pitchFamily="2" charset="-122"/>
                <a:cs typeface="Times New Roman" panose="02020603050405020304" pitchFamily="18" charset="0"/>
              </a:rPr>
              <a:t>划分子问题</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：分析最优解的性质，并刻划其结构特征。</a:t>
            </a:r>
            <a:endPar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514350" indent="-514350" eaLnBrk="1" hangingPunct="1">
              <a:lnSpc>
                <a:spcPct val="130000"/>
              </a:lnSpc>
              <a:buFont typeface="+mj-ea"/>
              <a:buAutoNum type="circleNumDbPlain"/>
            </a:pPr>
            <a:r>
              <a:rPr lang="zh-CN" altLang="en-US" sz="2400" b="1" dirty="0" smtClean="0">
                <a:solidFill>
                  <a:srgbClr val="3907F1"/>
                </a:solidFill>
                <a:latin typeface="宋体" panose="02010600030101010101" pitchFamily="2" charset="-122"/>
                <a:ea typeface="宋体" panose="02010600030101010101" pitchFamily="2" charset="-122"/>
                <a:cs typeface="Times New Roman" panose="02020603050405020304" pitchFamily="18" charset="0"/>
              </a:rPr>
              <a:t>确定动态规划函数</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：递归地定义最优解。</a:t>
            </a:r>
            <a:endParaRPr lang="zh-CN" altLang="en-US" sz="2400" b="1" dirty="0" smtClean="0">
              <a:latin typeface="宋体" panose="02010600030101010101" pitchFamily="2" charset="-122"/>
              <a:ea typeface="宋体" panose="02010600030101010101" pitchFamily="2" charset="-122"/>
              <a:cs typeface="Times New Roman" panose="02020603050405020304" pitchFamily="18" charset="0"/>
            </a:endParaRPr>
          </a:p>
          <a:p>
            <a:pPr marL="514350" indent="-514350" eaLnBrk="1" hangingPunct="1">
              <a:lnSpc>
                <a:spcPct val="130000"/>
              </a:lnSpc>
              <a:buFont typeface="+mj-ea"/>
              <a:buAutoNum type="circleNumDbPlain"/>
            </a:pPr>
            <a:r>
              <a:rPr lang="zh-CN" altLang="en-US" sz="2400" b="1" dirty="0" smtClean="0">
                <a:solidFill>
                  <a:srgbClr val="3907F1"/>
                </a:solidFill>
                <a:latin typeface="宋体" panose="02010600030101010101" pitchFamily="2" charset="-122"/>
                <a:ea typeface="宋体" panose="02010600030101010101" pitchFamily="2" charset="-122"/>
                <a:cs typeface="Times New Roman" panose="02020603050405020304" pitchFamily="18" charset="0"/>
              </a:rPr>
              <a:t>填表</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：以自底向上或自顶向下的记忆化方式计算出最优值。</a:t>
            </a:r>
            <a:endParaRPr lang="zh-CN" altLang="en-US" sz="2400" b="1" dirty="0" smtClean="0">
              <a:latin typeface="宋体" panose="02010600030101010101" pitchFamily="2" charset="-122"/>
              <a:ea typeface="宋体" panose="02010600030101010101" pitchFamily="2" charset="-122"/>
              <a:cs typeface="Times New Roman" panose="02020603050405020304" pitchFamily="18" charset="0"/>
            </a:endParaRPr>
          </a:p>
          <a:p>
            <a:pPr marL="514350" indent="-514350" eaLnBrk="1" hangingPunct="1">
              <a:lnSpc>
                <a:spcPct val="130000"/>
              </a:lnSpc>
              <a:buFont typeface="+mj-ea"/>
              <a:buAutoNum type="circleNumDbPlain"/>
            </a:pPr>
            <a:r>
              <a:rPr lang="zh-CN" altLang="en-US" sz="2400" b="1" dirty="0">
                <a:solidFill>
                  <a:srgbClr val="3907F1"/>
                </a:solidFill>
                <a:latin typeface="宋体" panose="02010600030101010101" pitchFamily="2" charset="-122"/>
                <a:ea typeface="宋体" panose="02010600030101010101" pitchFamily="2" charset="-122"/>
                <a:cs typeface="Times New Roman" panose="02020603050405020304" pitchFamily="18" charset="0"/>
              </a:rPr>
              <a:t>构造</a:t>
            </a:r>
            <a:r>
              <a:rPr lang="zh-CN" altLang="en-US" sz="2400" b="1" dirty="0" smtClean="0">
                <a:solidFill>
                  <a:srgbClr val="3907F1"/>
                </a:solidFill>
                <a:latin typeface="宋体" panose="02010600030101010101" pitchFamily="2" charset="-122"/>
                <a:ea typeface="宋体" panose="02010600030101010101" pitchFamily="2" charset="-122"/>
                <a:cs typeface="Times New Roman" panose="02020603050405020304" pitchFamily="18" charset="0"/>
              </a:rPr>
              <a:t>最优解：</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根据计算最优值时得到的信息，</a:t>
            </a:r>
            <a:r>
              <a:rPr lang="zh-CN" altLang="en-US" sz="2400"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构造问题的最优解。</a:t>
            </a:r>
            <a:endParaRPr lang="zh-CN" altLang="en-US" sz="2400"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 Box 24"/>
          <p:cNvSpPr txBox="1">
            <a:spLocks noChangeArrowheads="1"/>
          </p:cNvSpPr>
          <p:nvPr/>
        </p:nvSpPr>
        <p:spPr bwMode="auto">
          <a:xfrm>
            <a:off x="1331640" y="26572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6.1.4 动态规划法的求解过程</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181250" name="Text Box 2"/>
          <p:cNvSpPr txBox="1">
            <a:spLocks noChangeArrowheads="1"/>
          </p:cNvSpPr>
          <p:nvPr/>
        </p:nvSpPr>
        <p:spPr bwMode="auto">
          <a:xfrm>
            <a:off x="414020" y="1318895"/>
            <a:ext cx="8461375" cy="521970"/>
          </a:xfrm>
          <a:prstGeom prst="rect">
            <a:avLst/>
          </a:prstGeom>
          <a:noFill/>
          <a:ln w="38100" algn="ctr">
            <a:noFill/>
            <a:miter lim="800000"/>
          </a:ln>
          <a:effectLst/>
        </p:spPr>
        <p:txBody>
          <a:bodyPr wrap="square">
            <a:spAutoFit/>
          </a:bodyPr>
          <a:p>
            <a:pPr>
              <a:spcBef>
                <a:spcPct val="50000"/>
              </a:spcBef>
            </a:pPr>
            <a:r>
              <a:rPr lang="zh-CN" altLang="en-US" sz="2800" b="1">
                <a:latin typeface="宋体" panose="02010600030101010101" pitchFamily="2" charset="-122"/>
                <a:cs typeface="Times New Roman" panose="02020603050405020304" pitchFamily="18" charset="0"/>
              </a:rPr>
              <a:t>实际应用中可以按以下几个简化的步骤进行设计：</a:t>
            </a:r>
            <a:endParaRPr lang="zh-CN" altLang="en-US" sz="2800" b="1">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298" name="Group 2"/>
          <p:cNvGrpSpPr/>
          <p:nvPr/>
        </p:nvGrpSpPr>
        <p:grpSpPr bwMode="auto">
          <a:xfrm>
            <a:off x="1078230" y="1263650"/>
            <a:ext cx="7417435" cy="5082540"/>
            <a:chOff x="2947" y="1350"/>
            <a:chExt cx="4440" cy="3801"/>
          </a:xfrm>
        </p:grpSpPr>
        <p:sp>
          <p:nvSpPr>
            <p:cNvPr id="183299" name="Line 3"/>
            <p:cNvSpPr>
              <a:spLocks noChangeShapeType="1"/>
            </p:cNvSpPr>
            <p:nvPr/>
          </p:nvSpPr>
          <p:spPr bwMode="auto">
            <a:xfrm flipH="1">
              <a:off x="3677" y="1755"/>
              <a:ext cx="780" cy="59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00" name="Line 4"/>
            <p:cNvSpPr>
              <a:spLocks noChangeShapeType="1"/>
            </p:cNvSpPr>
            <p:nvPr/>
          </p:nvSpPr>
          <p:spPr bwMode="auto">
            <a:xfrm>
              <a:off x="5637" y="1767"/>
              <a:ext cx="860" cy="67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01" name="Line 5"/>
            <p:cNvSpPr>
              <a:spLocks noChangeShapeType="1"/>
            </p:cNvSpPr>
            <p:nvPr/>
          </p:nvSpPr>
          <p:spPr bwMode="auto">
            <a:xfrm>
              <a:off x="5117" y="3975"/>
              <a:ext cx="10" cy="35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02" name="Text Box 6"/>
            <p:cNvSpPr txBox="1">
              <a:spLocks noChangeArrowheads="1"/>
            </p:cNvSpPr>
            <p:nvPr/>
          </p:nvSpPr>
          <p:spPr bwMode="auto">
            <a:xfrm>
              <a:off x="4529" y="4341"/>
              <a:ext cx="1180" cy="30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p>
              <a:pPr algn="just" eaLnBrk="0" hangingPunct="0"/>
              <a:r>
                <a:rPr lang="en-US" altLang="zh-CN" sz="2400" b="1">
                  <a:latin typeface="Times New Roman" panose="02020603050405020304" pitchFamily="18" charset="0"/>
                </a:rPr>
                <a:t>  </a:t>
              </a:r>
              <a:r>
                <a:rPr lang="zh-CN" altLang="en-US" sz="2400" b="1">
                  <a:latin typeface="Times New Roman" panose="02020603050405020304" pitchFamily="18" charset="0"/>
                </a:rPr>
                <a:t>原问题的解</a:t>
              </a:r>
              <a:endParaRPr lang="zh-CN" altLang="en-US" sz="2400" b="1">
                <a:latin typeface="Times New Roman" panose="02020603050405020304" pitchFamily="18" charset="0"/>
              </a:endParaRPr>
            </a:p>
          </p:txBody>
        </p:sp>
        <p:sp>
          <p:nvSpPr>
            <p:cNvPr id="183303" name="Oval 7"/>
            <p:cNvSpPr>
              <a:spLocks noChangeArrowheads="1"/>
            </p:cNvSpPr>
            <p:nvPr/>
          </p:nvSpPr>
          <p:spPr bwMode="auto">
            <a:xfrm>
              <a:off x="4387" y="1350"/>
              <a:ext cx="1340" cy="55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ctr" eaLnBrk="0" hangingPunct="0">
                <a:lnSpc>
                  <a:spcPct val="112000"/>
                </a:lnSpc>
              </a:pPr>
              <a:r>
                <a:rPr lang="zh-CN" altLang="en-US" sz="2400" b="1">
                  <a:latin typeface="Times New Roman" panose="02020603050405020304" pitchFamily="18" charset="0"/>
                </a:rPr>
                <a:t>原问题</a:t>
              </a:r>
              <a:endParaRPr lang="zh-CN" altLang="en-US" sz="2400" b="1">
                <a:latin typeface="Times New Roman" panose="02020603050405020304" pitchFamily="18" charset="0"/>
              </a:endParaRPr>
            </a:p>
          </p:txBody>
        </p:sp>
        <p:sp>
          <p:nvSpPr>
            <p:cNvPr id="183304" name="Text Box 8"/>
            <p:cNvSpPr txBox="1">
              <a:spLocks noChangeArrowheads="1"/>
            </p:cNvSpPr>
            <p:nvPr/>
          </p:nvSpPr>
          <p:spPr bwMode="auto">
            <a:xfrm>
              <a:off x="3799" y="4848"/>
              <a:ext cx="270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10800"/>
            <a:lstStyle/>
            <a:p>
              <a:pPr algn="just" eaLnBrk="0" hangingPunct="0"/>
              <a:endParaRPr lang="zh-CN" altLang="zh-CN" sz="1800" b="1">
                <a:latin typeface="Times New Roman" panose="02020603050405020304" pitchFamily="18" charset="0"/>
              </a:endParaRPr>
            </a:p>
          </p:txBody>
        </p:sp>
        <p:sp>
          <p:nvSpPr>
            <p:cNvPr id="183305" name="Oval 9"/>
            <p:cNvSpPr>
              <a:spLocks noChangeArrowheads="1"/>
            </p:cNvSpPr>
            <p:nvPr/>
          </p:nvSpPr>
          <p:spPr bwMode="auto">
            <a:xfrm>
              <a:off x="6047" y="2412"/>
              <a:ext cx="1340" cy="55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just" eaLnBrk="0" hangingPunct="0"/>
              <a:endParaRPr lang="zh-CN" altLang="zh-CN" sz="2800" b="1">
                <a:latin typeface="Times New Roman" panose="02020603050405020304" pitchFamily="18" charset="0"/>
              </a:endParaRPr>
            </a:p>
          </p:txBody>
        </p:sp>
        <p:sp>
          <p:nvSpPr>
            <p:cNvPr id="183306" name="Line 10"/>
            <p:cNvSpPr>
              <a:spLocks noChangeShapeType="1"/>
            </p:cNvSpPr>
            <p:nvPr/>
          </p:nvSpPr>
          <p:spPr bwMode="auto">
            <a:xfrm>
              <a:off x="3727" y="2922"/>
              <a:ext cx="1070" cy="74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07" name="Line 11"/>
            <p:cNvSpPr>
              <a:spLocks noChangeShapeType="1"/>
            </p:cNvSpPr>
            <p:nvPr/>
          </p:nvSpPr>
          <p:spPr bwMode="auto">
            <a:xfrm flipH="1">
              <a:off x="4647" y="1905"/>
              <a:ext cx="200" cy="4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08" name="Text Box 12"/>
            <p:cNvSpPr txBox="1">
              <a:spLocks noChangeArrowheads="1"/>
            </p:cNvSpPr>
            <p:nvPr/>
          </p:nvSpPr>
          <p:spPr bwMode="auto">
            <a:xfrm>
              <a:off x="5379" y="2532"/>
              <a:ext cx="57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10800"/>
            <a:lstStyle/>
            <a:p>
              <a:pPr algn="just" eaLnBrk="0" hangingPunct="0"/>
              <a:r>
                <a:rPr lang="en-US" altLang="zh-CN" sz="100" b="1">
                  <a:latin typeface="Times New Roman" panose="02020603050405020304" pitchFamily="18" charset="0"/>
                </a:rPr>
                <a:t>……</a:t>
              </a:r>
              <a:endParaRPr lang="en-US" altLang="zh-CN" sz="100" b="1">
                <a:latin typeface="Times New Roman" panose="02020603050405020304" pitchFamily="18" charset="0"/>
              </a:endParaRPr>
            </a:p>
          </p:txBody>
        </p:sp>
        <p:sp>
          <p:nvSpPr>
            <p:cNvPr id="183309" name="Text Box 13"/>
            <p:cNvSpPr txBox="1">
              <a:spLocks noChangeArrowheads="1"/>
            </p:cNvSpPr>
            <p:nvPr/>
          </p:nvSpPr>
          <p:spPr bwMode="auto">
            <a:xfrm>
              <a:off x="4639" y="3663"/>
              <a:ext cx="1000" cy="30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p>
              <a:pPr algn="ctr" eaLnBrk="0" hangingPunct="0"/>
              <a:r>
                <a:rPr lang="en-US" altLang="zh-CN" sz="2400" b="1">
                  <a:latin typeface="宋体" panose="02010600030101010101" pitchFamily="2" charset="-122"/>
                </a:rPr>
                <a:t> </a:t>
              </a:r>
              <a:r>
                <a:rPr lang="zh-CN" altLang="en-US" sz="2400" b="1">
                  <a:latin typeface="宋体" panose="02010600030101010101" pitchFamily="2" charset="-122"/>
                </a:rPr>
                <a:t>填  表</a:t>
              </a:r>
              <a:endParaRPr lang="zh-CN" altLang="en-US" sz="2400" b="1">
                <a:latin typeface="宋体" panose="02010600030101010101" pitchFamily="2" charset="-122"/>
              </a:endParaRPr>
            </a:p>
          </p:txBody>
        </p:sp>
        <p:sp>
          <p:nvSpPr>
            <p:cNvPr id="183310" name="Line 14"/>
            <p:cNvSpPr>
              <a:spLocks noChangeShapeType="1"/>
            </p:cNvSpPr>
            <p:nvPr/>
          </p:nvSpPr>
          <p:spPr bwMode="auto">
            <a:xfrm>
              <a:off x="4577" y="2931"/>
              <a:ext cx="460" cy="73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11" name="Line 15"/>
            <p:cNvSpPr>
              <a:spLocks noChangeShapeType="1"/>
            </p:cNvSpPr>
            <p:nvPr/>
          </p:nvSpPr>
          <p:spPr bwMode="auto">
            <a:xfrm flipH="1">
              <a:off x="5447" y="2961"/>
              <a:ext cx="1180" cy="705"/>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sz="2000" b="1"/>
            </a:p>
          </p:txBody>
        </p:sp>
        <p:sp>
          <p:nvSpPr>
            <p:cNvPr id="183312" name="Oval 16"/>
            <p:cNvSpPr>
              <a:spLocks noChangeArrowheads="1"/>
            </p:cNvSpPr>
            <p:nvPr/>
          </p:nvSpPr>
          <p:spPr bwMode="auto">
            <a:xfrm>
              <a:off x="2947" y="2370"/>
              <a:ext cx="1340" cy="55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just" eaLnBrk="0" hangingPunct="0"/>
              <a:endParaRPr lang="zh-CN" altLang="zh-CN" sz="2800" b="1">
                <a:latin typeface="Times New Roman" panose="02020603050405020304" pitchFamily="18" charset="0"/>
              </a:endParaRPr>
            </a:p>
          </p:txBody>
        </p:sp>
        <p:sp>
          <p:nvSpPr>
            <p:cNvPr id="183313" name="Oval 17"/>
            <p:cNvSpPr>
              <a:spLocks noChangeArrowheads="1"/>
            </p:cNvSpPr>
            <p:nvPr/>
          </p:nvSpPr>
          <p:spPr bwMode="auto">
            <a:xfrm>
              <a:off x="3757" y="2367"/>
              <a:ext cx="1340" cy="552"/>
            </a:xfrm>
            <a:prstGeom prst="ellipse">
              <a:avLst/>
            </a:prstGeom>
            <a:noFill/>
            <a:ln w="9525">
              <a:solidFill>
                <a:srgbClr val="000000"/>
              </a:solidFill>
              <a:round/>
            </a:ln>
            <a:extLst>
              <a:ext uri="{909E8E84-426E-40DD-AFC4-6F175D3DCCD1}">
                <a14:hiddenFill xmlns:a14="http://schemas.microsoft.com/office/drawing/2010/main">
                  <a:solidFill>
                    <a:srgbClr val="FFFFFF">
                      <a:alpha val="0"/>
                    </a:srgbClr>
                  </a:solidFill>
                </a14:hiddenFill>
              </a:ext>
            </a:extLst>
          </p:spPr>
          <p:txBody>
            <a:bodyPr lIns="0" tIns="18000" rIns="0" bIns="0"/>
            <a:lstStyle/>
            <a:p>
              <a:pPr algn="just" eaLnBrk="0" hangingPunct="0"/>
              <a:endParaRPr lang="zh-CN" altLang="zh-CN" sz="2800" b="1">
                <a:latin typeface="Times New Roman" panose="02020603050405020304" pitchFamily="18" charset="0"/>
              </a:endParaRPr>
            </a:p>
          </p:txBody>
        </p:sp>
        <p:sp>
          <p:nvSpPr>
            <p:cNvPr id="183314" name="Text Box 18"/>
            <p:cNvSpPr txBox="1">
              <a:spLocks noChangeArrowheads="1"/>
            </p:cNvSpPr>
            <p:nvPr/>
          </p:nvSpPr>
          <p:spPr bwMode="auto">
            <a:xfrm>
              <a:off x="3049" y="2541"/>
              <a:ext cx="7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zh-CN" altLang="en-US" sz="1800" b="1">
                  <a:latin typeface="Times New Roman" panose="02020603050405020304" pitchFamily="18" charset="0"/>
                </a:rPr>
                <a:t>子问题</a:t>
              </a:r>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sp>
          <p:nvSpPr>
            <p:cNvPr id="183315" name="Text Box 19"/>
            <p:cNvSpPr txBox="1">
              <a:spLocks noChangeArrowheads="1"/>
            </p:cNvSpPr>
            <p:nvPr/>
          </p:nvSpPr>
          <p:spPr bwMode="auto">
            <a:xfrm>
              <a:off x="4309" y="2550"/>
              <a:ext cx="7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zh-CN" altLang="en-US" sz="1800" b="1">
                  <a:latin typeface="Times New Roman" panose="02020603050405020304" pitchFamily="18" charset="0"/>
                </a:rPr>
                <a:t>子问题</a:t>
              </a: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183316" name="Text Box 20"/>
            <p:cNvSpPr txBox="1">
              <a:spLocks noChangeArrowheads="1"/>
            </p:cNvSpPr>
            <p:nvPr/>
          </p:nvSpPr>
          <p:spPr bwMode="auto">
            <a:xfrm>
              <a:off x="6389" y="2619"/>
              <a:ext cx="7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zh-CN" altLang="en-US" sz="1800" b="1">
                  <a:latin typeface="Times New Roman" panose="02020603050405020304" pitchFamily="18" charset="0"/>
                </a:rPr>
                <a:t>子问题</a:t>
              </a:r>
              <a:r>
                <a:rPr lang="en-US" altLang="zh-CN" sz="1800" b="1" i="1">
                  <a:latin typeface="Times New Roman" panose="02020603050405020304" pitchFamily="18" charset="0"/>
                </a:rPr>
                <a:t>n</a:t>
              </a:r>
              <a:endParaRPr lang="en-US" altLang="zh-CN" sz="1800" b="1" i="1">
                <a:latin typeface="Times New Roman" panose="02020603050405020304" pitchFamily="18" charset="0"/>
              </a:endParaRPr>
            </a:p>
          </p:txBody>
        </p:sp>
      </p:grpSp>
      <p:sp>
        <p:nvSpPr>
          <p:cNvPr id="3" name="Text Box 24"/>
          <p:cNvSpPr txBox="1">
            <a:spLocks noChangeArrowheads="1"/>
          </p:cNvSpPr>
          <p:nvPr/>
        </p:nvSpPr>
        <p:spPr bwMode="auto">
          <a:xfrm>
            <a:off x="1619672" y="220003"/>
            <a:ext cx="676875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6.1.4 动态规划法的求解过程</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836613"/>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p>
        </p:txBody>
      </p:sp>
      <p:sp>
        <p:nvSpPr>
          <p:cNvPr id="175107" name="Text Box 3"/>
          <p:cNvSpPr txBox="1">
            <a:spLocks noChangeArrowheads="1"/>
          </p:cNvSpPr>
          <p:nvPr/>
        </p:nvSpPr>
        <p:spPr bwMode="auto">
          <a:xfrm>
            <a:off x="395288" y="836613"/>
            <a:ext cx="8064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p>
        </p:txBody>
      </p:sp>
      <p:sp>
        <p:nvSpPr>
          <p:cNvPr id="175108" name="Text Box 4"/>
          <p:cNvSpPr txBox="1">
            <a:spLocks noChangeArrowheads="1"/>
          </p:cNvSpPr>
          <p:nvPr/>
        </p:nvSpPr>
        <p:spPr bwMode="auto">
          <a:xfrm>
            <a:off x="179388" y="1122998"/>
            <a:ext cx="8688387"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400" b="1" dirty="0">
                <a:solidFill>
                  <a:schemeClr val="tx2"/>
                </a:solidFill>
                <a:latin typeface="Times New Roman" panose="02020603050405020304" pitchFamily="18" charset="0"/>
              </a:rPr>
              <a:t>付款问题：</a:t>
            </a:r>
            <a:r>
              <a:rPr kumimoji="1" lang="zh-CN" altLang="en-US" sz="2400" b="1" dirty="0">
                <a:latin typeface="Times New Roman" panose="02020603050405020304" pitchFamily="18" charset="0"/>
              </a:rPr>
              <a:t>超市的自动柜员机（</a:t>
            </a:r>
            <a:r>
              <a:rPr kumimoji="1" lang="en-US" altLang="zh-CN" sz="2400" b="1" dirty="0">
                <a:latin typeface="Times New Roman" panose="02020603050405020304" pitchFamily="18" charset="0"/>
              </a:rPr>
              <a:t>POS</a:t>
            </a:r>
            <a:r>
              <a:rPr kumimoji="1" lang="zh-CN" altLang="en-US" sz="2400" b="1" dirty="0">
                <a:latin typeface="Times New Roman" panose="02020603050405020304" pitchFamily="18" charset="0"/>
              </a:rPr>
              <a:t>机）要找给顾客数量最少的现金。</a:t>
            </a:r>
            <a:endParaRPr kumimoji="1" lang="zh-CN" altLang="en-US" sz="2400" b="1" dirty="0">
              <a:latin typeface="Times New Roman" panose="02020603050405020304" pitchFamily="18" charset="0"/>
            </a:endParaRPr>
          </a:p>
          <a:p>
            <a:pPr algn="just">
              <a:spcBef>
                <a:spcPct val="50000"/>
              </a:spcBef>
            </a:pPr>
            <a:r>
              <a:rPr kumimoji="1" lang="zh-CN" altLang="en-US" sz="2400" b="1" dirty="0">
                <a:latin typeface="Times New Roman" panose="02020603050405020304" pitchFamily="18" charset="0"/>
              </a:rPr>
              <a:t>假定</a:t>
            </a:r>
            <a:r>
              <a:rPr kumimoji="1" lang="en-US" altLang="zh-CN" sz="2400" b="1" dirty="0">
                <a:latin typeface="Times New Roman" panose="02020603050405020304" pitchFamily="18" charset="0"/>
              </a:rPr>
              <a:t>POS</a:t>
            </a:r>
            <a:r>
              <a:rPr kumimoji="1" lang="zh-CN" altLang="en-US" sz="2400" b="1" dirty="0">
                <a:latin typeface="Times New Roman" panose="02020603050405020304" pitchFamily="18" charset="0"/>
              </a:rPr>
              <a:t>机中有</a:t>
            </a:r>
            <a:r>
              <a:rPr kumimoji="1" lang="en-US" altLang="zh-CN" sz="2400" b="1" i="1" dirty="0">
                <a:latin typeface="Times New Roman" panose="02020603050405020304" pitchFamily="18" charset="0"/>
              </a:rPr>
              <a:t>n</a:t>
            </a:r>
            <a:r>
              <a:rPr kumimoji="1" lang="zh-CN" altLang="en-US" sz="2400" b="1" dirty="0">
                <a:latin typeface="Times New Roman" panose="02020603050405020304" pitchFamily="18" charset="0"/>
              </a:rPr>
              <a:t>张面值为</a:t>
            </a:r>
            <a:r>
              <a:rPr kumimoji="1" lang="en-US" altLang="zh-CN" sz="2400" b="1" i="1" dirty="0">
                <a:latin typeface="Times New Roman" panose="02020603050405020304" pitchFamily="18" charset="0"/>
              </a:rPr>
              <a:t>p</a:t>
            </a:r>
            <a:r>
              <a:rPr kumimoji="1" lang="en-US" altLang="zh-CN" sz="2400" b="1" i="1" baseline="-30000" dirty="0">
                <a:latin typeface="Times New Roman" panose="02020603050405020304" pitchFamily="18" charset="0"/>
              </a:rPr>
              <a:t>i</a:t>
            </a:r>
            <a:r>
              <a:rPr kumimoji="1" lang="en-US" altLang="zh-CN" sz="2400" b="1" dirty="0">
                <a:latin typeface="Times New Roman" panose="02020603050405020304" pitchFamily="18" charset="0"/>
              </a:rPr>
              <a:t>(1≤</a:t>
            </a:r>
            <a:r>
              <a:rPr kumimoji="1" lang="en-US" altLang="zh-CN" sz="2400" b="1" i="1" dirty="0">
                <a:latin typeface="Times New Roman" panose="02020603050405020304" pitchFamily="18" charset="0"/>
              </a:rPr>
              <a:t>i</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的货币，用集合</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p</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 …, </a:t>
            </a:r>
            <a:r>
              <a:rPr kumimoji="1" lang="en-US" altLang="zh-CN" sz="2400" b="1" i="1" dirty="0" err="1">
                <a:latin typeface="Times New Roman" panose="02020603050405020304" pitchFamily="18" charset="0"/>
              </a:rPr>
              <a:t>p</a:t>
            </a:r>
            <a:r>
              <a:rPr kumimoji="1" lang="en-US" altLang="zh-CN" sz="2400" b="1" i="1" baseline="-30000" dirty="0" err="1">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表示，若</a:t>
            </a:r>
            <a:r>
              <a:rPr kumimoji="1" lang="en-US" altLang="zh-CN" sz="2400" b="1" dirty="0">
                <a:latin typeface="Times New Roman" panose="02020603050405020304" pitchFamily="18" charset="0"/>
              </a:rPr>
              <a:t>POS</a:t>
            </a:r>
            <a:r>
              <a:rPr kumimoji="1" lang="zh-CN" altLang="en-US" sz="2400" b="1" dirty="0">
                <a:latin typeface="Times New Roman" panose="02020603050405020304" pitchFamily="18" charset="0"/>
              </a:rPr>
              <a:t>机需支付的现金为</a:t>
            </a:r>
            <a:r>
              <a:rPr kumimoji="1" lang="en-US" altLang="zh-CN" sz="2400" b="1" i="1" dirty="0">
                <a:latin typeface="Times New Roman" panose="02020603050405020304" pitchFamily="18" charset="0"/>
              </a:rPr>
              <a:t>A</a:t>
            </a:r>
            <a:r>
              <a:rPr kumimoji="1" lang="zh-CN" altLang="en-US" sz="2400" b="1" dirty="0">
                <a:latin typeface="Times New Roman" panose="02020603050405020304" pitchFamily="18" charset="0"/>
              </a:rPr>
              <a:t>，则它必须从</a:t>
            </a:r>
            <a:r>
              <a:rPr kumimoji="1" lang="en-US" altLang="zh-CN" sz="2400" b="1" i="1" dirty="0">
                <a:latin typeface="Times New Roman" panose="02020603050405020304" pitchFamily="18" charset="0"/>
              </a:rPr>
              <a:t>P</a:t>
            </a:r>
            <a:r>
              <a:rPr kumimoji="1" lang="zh-CN" altLang="en-US" sz="2400" b="1" dirty="0">
                <a:latin typeface="Times New Roman" panose="02020603050405020304" pitchFamily="18" charset="0"/>
              </a:rPr>
              <a:t>中选取一个最小子集</a:t>
            </a:r>
            <a:r>
              <a:rPr kumimoji="1" lang="en-US" altLang="zh-CN" sz="2400" b="1" i="1" dirty="0">
                <a:latin typeface="Times New Roman" panose="02020603050405020304" pitchFamily="18" charset="0"/>
              </a:rPr>
              <a:t>S</a:t>
            </a:r>
            <a:r>
              <a:rPr kumimoji="1" lang="zh-CN" altLang="en-US" sz="2400" b="1" dirty="0">
                <a:latin typeface="Times New Roman" panose="02020603050405020304" pitchFamily="18" charset="0"/>
              </a:rPr>
              <a:t>，使得                                                                    </a:t>
            </a:r>
            <a:endParaRPr kumimoji="1" lang="zh-CN" altLang="en-US" sz="2400" b="1" dirty="0">
              <a:latin typeface="Times New Roman" panose="02020603050405020304" pitchFamily="18" charset="0"/>
            </a:endParaRPr>
          </a:p>
        </p:txBody>
      </p:sp>
      <p:graphicFrame>
        <p:nvGraphicFramePr>
          <p:cNvPr id="175109" name="Object 5"/>
          <p:cNvGraphicFramePr>
            <a:graphicFrameLocks noGrp="1" noChangeAspect="1"/>
          </p:cNvGraphicFramePr>
          <p:nvPr>
            <p:ph sz="half" idx="1"/>
          </p:nvPr>
        </p:nvGraphicFramePr>
        <p:xfrm>
          <a:off x="2555875" y="3284538"/>
          <a:ext cx="4321175" cy="1120775"/>
        </p:xfrm>
        <a:graphic>
          <a:graphicData uri="http://schemas.openxmlformats.org/presentationml/2006/ole">
            <mc:AlternateContent xmlns:mc="http://schemas.openxmlformats.org/markup-compatibility/2006">
              <mc:Choice xmlns:v="urn:schemas-microsoft-com:vml" Requires="v">
                <p:oleObj spid="_x0000_s236645" name="" r:id="rId1" imgW="1866900" imgH="431800" progId="Equation.3">
                  <p:embed/>
                </p:oleObj>
              </mc:Choice>
              <mc:Fallback>
                <p:oleObj name="" r:id="rId1" imgW="1866900" imgH="431800" progId="Equation.3">
                  <p:embed/>
                  <p:pic>
                    <p:nvPicPr>
                      <p:cNvPr id="0" name="图片 2366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284538"/>
                        <a:ext cx="4321175" cy="1120775"/>
                      </a:xfrm>
                      <a:prstGeom prst="rect">
                        <a:avLst/>
                      </a:prstGeom>
                      <a:solidFill>
                        <a:srgbClr val="FFFF66"/>
                      </a:solidFill>
                    </p:spPr>
                  </p:pic>
                </p:oleObj>
              </mc:Fallback>
            </mc:AlternateContent>
          </a:graphicData>
        </a:graphic>
      </p:graphicFrame>
      <p:sp>
        <p:nvSpPr>
          <p:cNvPr id="175110" name="Text Box 6"/>
          <p:cNvSpPr txBox="1">
            <a:spLocks noChangeArrowheads="1"/>
          </p:cNvSpPr>
          <p:nvPr/>
        </p:nvSpPr>
        <p:spPr bwMode="auto">
          <a:xfrm>
            <a:off x="323528" y="4508500"/>
            <a:ext cx="882047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宋体" panose="02010600030101010101" pitchFamily="2" charset="-122"/>
              </a:rPr>
              <a:t>如果用向量</a:t>
            </a:r>
            <a:r>
              <a:rPr kumimoji="1" lang="en-US" altLang="zh-CN" sz="2400" b="1" i="1" dirty="0">
                <a:latin typeface="Times New Roman" panose="02020603050405020304" pitchFamily="18" charset="0"/>
              </a:rPr>
              <a:t>X</a:t>
            </a:r>
            <a:r>
              <a:rPr kumimoji="1" lang="en-US" altLang="zh-CN" sz="2400" b="1" dirty="0">
                <a:latin typeface="Times New Roman" panose="02020603050405020304" pitchFamily="18" charset="0"/>
              </a:rPr>
              <a:t>=</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 x</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x</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 </a:t>
            </a:r>
            <a:r>
              <a:rPr kumimoji="1" lang="en-US" altLang="zh-CN" sz="2400" b="1" dirty="0">
                <a:latin typeface="Times New Roman" panose="02020603050405020304"/>
              </a:rPr>
              <a:t>…</a:t>
            </a:r>
            <a:r>
              <a:rPr kumimoji="1" lang="en-US" altLang="zh-CN" sz="2400" b="1" dirty="0">
                <a:latin typeface="Times New Roman" panose="02020603050405020304" pitchFamily="18" charset="0"/>
              </a:rPr>
              <a:t>, </a:t>
            </a:r>
            <a:r>
              <a:rPr kumimoji="1" lang="en-US" altLang="zh-CN" sz="2400" b="1" i="1" dirty="0" err="1">
                <a:latin typeface="Times New Roman" panose="02020603050405020304" pitchFamily="18" charset="0"/>
              </a:rPr>
              <a:t>x</a:t>
            </a:r>
            <a:r>
              <a:rPr kumimoji="1" lang="en-US" altLang="zh-CN" sz="2400" b="1" i="1" baseline="-30000" dirty="0" err="1">
                <a:latin typeface="Times New Roman" panose="02020603050405020304" pitchFamily="18" charset="0"/>
              </a:rPr>
              <a:t>n</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表示</a:t>
            </a:r>
            <a:r>
              <a:rPr kumimoji="1" lang="en-US" altLang="zh-CN" sz="2400" b="1" i="1" dirty="0">
                <a:latin typeface="Times New Roman" panose="02020603050405020304" pitchFamily="18" charset="0"/>
              </a:rPr>
              <a:t>S</a:t>
            </a:r>
            <a:r>
              <a:rPr kumimoji="1" lang="zh-CN" altLang="en-US" sz="2400" b="1" dirty="0">
                <a:latin typeface="宋体" panose="02010600030101010101" pitchFamily="2" charset="-122"/>
              </a:rPr>
              <a:t>中所选取的货币，</a:t>
            </a:r>
            <a:r>
              <a:rPr kumimoji="1" lang="zh-CN" altLang="en-US" sz="2400" b="1" dirty="0" smtClean="0">
                <a:latin typeface="宋体" panose="02010600030101010101" pitchFamily="2" charset="-122"/>
              </a:rPr>
              <a:t>则</a:t>
            </a:r>
            <a:r>
              <a:rPr kumimoji="1" lang="zh-CN" altLang="en-US" sz="2400" b="1" dirty="0" smtClean="0">
                <a:latin typeface="Times New Roman" panose="02020603050405020304" pitchFamily="18" charset="0"/>
              </a:rPr>
              <a:t>                                                                    </a:t>
            </a:r>
            <a:endParaRPr kumimoji="1" lang="zh-CN" altLang="en-US" sz="2400" b="1" dirty="0" smtClean="0">
              <a:latin typeface="Times New Roman" panose="02020603050405020304" pitchFamily="18" charset="0"/>
            </a:endParaRPr>
          </a:p>
        </p:txBody>
      </p:sp>
      <p:graphicFrame>
        <p:nvGraphicFramePr>
          <p:cNvPr id="175111" name="Object 7"/>
          <p:cNvGraphicFramePr>
            <a:graphicFrameLocks noGrp="1" noChangeAspect="1"/>
          </p:cNvGraphicFramePr>
          <p:nvPr>
            <p:ph sz="half" idx="2"/>
          </p:nvPr>
        </p:nvGraphicFramePr>
        <p:xfrm>
          <a:off x="2843213" y="5157788"/>
          <a:ext cx="2735262" cy="1223962"/>
        </p:xfrm>
        <a:graphic>
          <a:graphicData uri="http://schemas.openxmlformats.org/presentationml/2006/ole">
            <mc:AlternateContent xmlns:mc="http://schemas.openxmlformats.org/markup-compatibility/2006">
              <mc:Choice xmlns:v="urn:schemas-microsoft-com:vml" Requires="v">
                <p:oleObj spid="_x0000_s236646" name="" r:id="rId3" imgW="1155700" imgH="482600" progId="Equation.3">
                  <p:embed/>
                </p:oleObj>
              </mc:Choice>
              <mc:Fallback>
                <p:oleObj name="" r:id="rId3" imgW="1155700" imgH="482600" progId="Equation.3">
                  <p:embed/>
                  <p:pic>
                    <p:nvPicPr>
                      <p:cNvPr id="0" name="图片 2366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157788"/>
                        <a:ext cx="2735262" cy="1223962"/>
                      </a:xfrm>
                      <a:prstGeom prst="rect">
                        <a:avLst/>
                      </a:prstGeom>
                      <a:solidFill>
                        <a:srgbClr val="FFFF66"/>
                      </a:solidFill>
                    </p:spPr>
                  </p:pic>
                </p:oleObj>
              </mc:Fallback>
            </mc:AlternateContent>
          </a:graphicData>
        </a:graphic>
      </p:graphicFrame>
      <p:sp>
        <p:nvSpPr>
          <p:cNvPr id="9" name="矩形 1"/>
          <p:cNvSpPr txBox="1">
            <a:spLocks noChangeArrowheads="1"/>
          </p:cNvSpPr>
          <p:nvPr/>
        </p:nvSpPr>
        <p:spPr bwMode="auto">
          <a:xfrm>
            <a:off x="1259632" y="195754"/>
            <a:ext cx="640871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最优化问题——付款问题</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10" name="矩形 9"/>
          <p:cNvSpPr/>
          <p:nvPr/>
        </p:nvSpPr>
        <p:spPr>
          <a:xfrm>
            <a:off x="7086226" y="3667671"/>
            <a:ext cx="1446230" cy="523220"/>
          </a:xfrm>
          <a:prstGeom prst="rect">
            <a:avLst/>
          </a:prstGeom>
        </p:spPr>
        <p:txBody>
          <a:bodyPr wrap="none">
            <a:spAutoFit/>
          </a:bodyPr>
          <a:lstStyle/>
          <a:p>
            <a:pPr lvl="0" algn="just">
              <a:spcBef>
                <a:spcPct val="50000"/>
              </a:spcBef>
            </a:pPr>
            <a:r>
              <a:rPr kumimoji="1" lang="zh-CN" altLang="en-US" sz="2800" b="1" dirty="0">
                <a:solidFill>
                  <a:srgbClr val="000000"/>
                </a:solidFill>
                <a:latin typeface="宋体" panose="02010600030101010101" pitchFamily="2" charset="-122"/>
              </a:rPr>
              <a:t>（</a:t>
            </a:r>
            <a:r>
              <a:rPr kumimoji="1" lang="zh-CN" altLang="en-US" sz="2800" b="1" dirty="0" smtClean="0">
                <a:solidFill>
                  <a:srgbClr val="000000"/>
                </a:solidFill>
                <a:latin typeface="宋体" panose="02010600030101010101" pitchFamily="2" charset="-122"/>
              </a:rPr>
              <a:t>式</a:t>
            </a:r>
            <a:r>
              <a:rPr kumimoji="1" lang="en-US" altLang="zh-CN" sz="2800" b="1" dirty="0" smtClean="0">
                <a:solidFill>
                  <a:srgbClr val="000000"/>
                </a:solidFill>
                <a:latin typeface="Times New Roman" panose="02020603050405020304" pitchFamily="18" charset="0"/>
              </a:rPr>
              <a:t>1</a:t>
            </a:r>
            <a:r>
              <a:rPr kumimoji="1" lang="zh-CN" altLang="en-US" sz="2800" b="1" dirty="0">
                <a:solidFill>
                  <a:srgbClr val="000000"/>
                </a:solidFill>
                <a:latin typeface="宋体" panose="02010600030101010101" pitchFamily="2" charset="-122"/>
              </a:rPr>
              <a:t>）</a:t>
            </a:r>
            <a:endParaRPr kumimoji="1" lang="zh-CN" altLang="en-US" sz="2800" b="1" dirty="0">
              <a:solidFill>
                <a:srgbClr val="000000"/>
              </a:solidFill>
              <a:latin typeface="宋体" panose="02010600030101010101" pitchFamily="2" charset="-122"/>
            </a:endParaRPr>
          </a:p>
        </p:txBody>
      </p:sp>
      <p:sp>
        <p:nvSpPr>
          <p:cNvPr id="11" name="矩形 10"/>
          <p:cNvSpPr/>
          <p:nvPr/>
        </p:nvSpPr>
        <p:spPr>
          <a:xfrm>
            <a:off x="7041342" y="5656425"/>
            <a:ext cx="1535998" cy="523220"/>
          </a:xfrm>
          <a:prstGeom prst="rect">
            <a:avLst/>
          </a:prstGeom>
        </p:spPr>
        <p:txBody>
          <a:bodyPr wrap="none">
            <a:spAutoFit/>
          </a:bodyPr>
          <a:lstStyle/>
          <a:p>
            <a:r>
              <a:rPr kumimoji="1" lang="zh-CN" altLang="en-US" sz="2800" b="1" dirty="0">
                <a:solidFill>
                  <a:srgbClr val="000000"/>
                </a:solidFill>
                <a:latin typeface="宋体" panose="02010600030101010101" pitchFamily="2" charset="-122"/>
              </a:rPr>
              <a:t>（</a:t>
            </a:r>
            <a:r>
              <a:rPr kumimoji="1" lang="zh-CN" altLang="en-US" sz="2800" b="1" dirty="0" smtClean="0">
                <a:solidFill>
                  <a:srgbClr val="000000"/>
                </a:solidFill>
                <a:latin typeface="宋体" panose="02010600030101010101" pitchFamily="2" charset="-122"/>
              </a:rPr>
              <a:t>式</a:t>
            </a:r>
            <a:r>
              <a:rPr kumimoji="1" lang="en-US" altLang="zh-CN" sz="2800" b="1" dirty="0" smtClean="0">
                <a:solidFill>
                  <a:srgbClr val="000000"/>
                </a:solidFill>
                <a:latin typeface="Times New Roman" panose="02020603050405020304" pitchFamily="18" charset="0"/>
              </a:rPr>
              <a:t>2</a:t>
            </a:r>
            <a:r>
              <a:rPr kumimoji="1" lang="zh-CN" altLang="en-US" sz="2800" b="1" dirty="0">
                <a:solidFill>
                  <a:srgbClr val="000000"/>
                </a:solidFill>
                <a:latin typeface="宋体" panose="02010600030101010101" pitchFamily="2" charset="-122"/>
              </a:rPr>
              <a:t>）</a:t>
            </a:r>
            <a:r>
              <a:rPr kumimoji="1" lang="zh-CN" altLang="en-US" sz="2800" b="1" dirty="0">
                <a:solidFill>
                  <a:srgbClr val="000000"/>
                </a:solidFill>
                <a:latin typeface="Times New Roman" panose="02020603050405020304" pitchFamily="18" charset="0"/>
              </a:rPr>
              <a:t> </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p:cNvSpPr txBox="1">
            <a:spLocks noChangeArrowheads="1"/>
          </p:cNvSpPr>
          <p:nvPr/>
        </p:nvSpPr>
        <p:spPr bwMode="auto">
          <a:xfrm>
            <a:off x="853440" y="188595"/>
            <a:ext cx="684276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动态规划法与其他方法的比较</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180227" name="Text Box 3"/>
          <p:cNvSpPr txBox="1">
            <a:spLocks noChangeArrowheads="1"/>
          </p:cNvSpPr>
          <p:nvPr/>
        </p:nvSpPr>
        <p:spPr bwMode="auto">
          <a:xfrm>
            <a:off x="238125" y="1171575"/>
            <a:ext cx="8693150" cy="5000625"/>
          </a:xfrm>
          <a:prstGeom prst="rect">
            <a:avLst/>
          </a:prstGeom>
          <a:noFill/>
          <a:ln w="38100" algn="ctr">
            <a:noFill/>
            <a:miter lim="800000"/>
          </a:ln>
          <a:effectLst/>
        </p:spPr>
        <p:txBody>
          <a:bodyPr wrap="square">
            <a:spAutoFit/>
          </a:bodyPr>
          <a:p>
            <a:pPr marL="342900" lvl="0" indent="-342900" algn="l">
              <a:lnSpc>
                <a:spcPts val="3480"/>
              </a:lnSpc>
              <a:spcBef>
                <a:spcPts val="0"/>
              </a:spcBef>
              <a:buFont typeface="Arial" panose="020B0604020202020204" pitchFamily="34" charset="0"/>
              <a:buChar char="•"/>
            </a:pPr>
            <a:r>
              <a:rPr lang="zh-CN" altLang="en-US" sz="2400" b="1" dirty="0">
                <a:solidFill>
                  <a:srgbClr val="CC0099"/>
                </a:solidFill>
                <a:latin typeface="宋体" panose="02010600030101010101" pitchFamily="2" charset="-122"/>
                <a:sym typeface="+mn-ea"/>
              </a:rPr>
              <a:t>动态规划</a:t>
            </a:r>
            <a:r>
              <a:rPr lang="zh-CN" altLang="en-US" sz="2400" b="1" dirty="0">
                <a:latin typeface="宋体" panose="02010600030101010101" pitchFamily="2" charset="-122"/>
                <a:sym typeface="+mn-ea"/>
              </a:rPr>
              <a:t>的基本思想与</a:t>
            </a:r>
            <a:r>
              <a:rPr lang="zh-CN" altLang="en-US" sz="2400" b="1" dirty="0">
                <a:solidFill>
                  <a:srgbClr val="CC0099"/>
                </a:solidFill>
                <a:latin typeface="宋体" panose="02010600030101010101" pitchFamily="2" charset="-122"/>
                <a:sym typeface="+mn-ea"/>
              </a:rPr>
              <a:t>分治法</a:t>
            </a:r>
            <a:r>
              <a:rPr lang="zh-CN" altLang="en-US" sz="2400" b="1" dirty="0">
                <a:latin typeface="宋体" panose="02010600030101010101" pitchFamily="2" charset="-122"/>
                <a:sym typeface="+mn-ea"/>
              </a:rPr>
              <a:t>类似，也是将待求解的问题分解为若干个子问题（阶段），按顺序求解子阶段，前一子问题的解，为后一子问题的求解提供了有用的信息。</a:t>
            </a:r>
            <a:endParaRPr lang="zh-CN" altLang="en-US" sz="2400" b="1" dirty="0">
              <a:latin typeface="宋体" panose="02010600030101010101" pitchFamily="2" charset="-122"/>
              <a:sym typeface="+mn-ea"/>
            </a:endParaRPr>
          </a:p>
          <a:p>
            <a:pPr marL="342900" lvl="0" indent="-342900" algn="l">
              <a:lnSpc>
                <a:spcPts val="3480"/>
              </a:lnSpc>
              <a:spcBef>
                <a:spcPts val="0"/>
              </a:spcBef>
              <a:buFont typeface="Arial" panose="020B0604020202020204" pitchFamily="34" charset="0"/>
              <a:buChar char="•"/>
            </a:pPr>
            <a:r>
              <a:rPr lang="zh-CN" altLang="en-US" sz="2400" b="1" dirty="0">
                <a:solidFill>
                  <a:srgbClr val="CC0099"/>
                </a:solidFill>
                <a:latin typeface="宋体" panose="02010600030101010101" pitchFamily="2" charset="-122"/>
                <a:sym typeface="+mn-ea"/>
              </a:rPr>
              <a:t>动态规划</a:t>
            </a:r>
            <a:r>
              <a:rPr lang="zh-CN" altLang="en-US" sz="2400" b="1" dirty="0">
                <a:latin typeface="宋体" panose="02010600030101010101" pitchFamily="2" charset="-122"/>
                <a:sym typeface="+mn-ea"/>
              </a:rPr>
              <a:t>在求解任一子问题时，列出各种可能的局部解，通过决策保留那些有可能达到最优的局部解，丢弃其他局部解。依次解决各子问题，最后一个子问题就是初始问题的解。</a:t>
            </a:r>
            <a:endParaRPr lang="zh-CN" altLang="en-US" sz="2400" b="1" dirty="0">
              <a:latin typeface="宋体" panose="02010600030101010101" pitchFamily="2" charset="-122"/>
              <a:sym typeface="+mn-ea"/>
            </a:endParaRPr>
          </a:p>
          <a:p>
            <a:pPr marL="342900" lvl="0" indent="-342900" algn="l">
              <a:lnSpc>
                <a:spcPts val="3480"/>
              </a:lnSpc>
              <a:spcBef>
                <a:spcPts val="0"/>
              </a:spcBef>
              <a:buFont typeface="Arial" panose="020B0604020202020204" pitchFamily="34" charset="0"/>
              <a:buChar char="•"/>
            </a:pPr>
            <a:r>
              <a:rPr lang="zh-CN" altLang="en-US" sz="2400" b="1" dirty="0">
                <a:solidFill>
                  <a:srgbClr val="CC0099"/>
                </a:solidFill>
                <a:latin typeface="宋体" panose="02010600030101010101" pitchFamily="2" charset="-122"/>
                <a:sym typeface="+mn-ea"/>
              </a:rPr>
              <a:t>动态规划</a:t>
            </a:r>
            <a:r>
              <a:rPr lang="zh-CN" altLang="en-US" sz="2400" b="1" dirty="0">
                <a:latin typeface="宋体" panose="02010600030101010101" pitchFamily="2" charset="-122"/>
                <a:sym typeface="+mn-ea"/>
              </a:rPr>
              <a:t>为了节约重复求相同子问题的时间，引入一个数组或一组变量，不管它们是否对最终解有用，把所有子问题的解存于该数组或这组变量中。这是动态规划法所采用的基本办法。</a:t>
            </a:r>
            <a:endParaRPr lang="zh-CN" altLang="en-US" sz="2400" b="1" dirty="0">
              <a:latin typeface="宋体" panose="02010600030101010101" pitchFamily="2" charset="-122"/>
            </a:endParaRPr>
          </a:p>
          <a:p>
            <a:pPr marL="342900" lvl="0" indent="-342900" algn="l">
              <a:lnSpc>
                <a:spcPts val="3480"/>
              </a:lnSpc>
              <a:spcBef>
                <a:spcPts val="0"/>
              </a:spcBef>
              <a:buFont typeface="Arial" panose="020B0604020202020204" pitchFamily="34" charset="0"/>
              <a:buChar char="•"/>
            </a:pPr>
            <a:endParaRPr lang="zh-CN" altLang="en-US" sz="2400" b="1" dirty="0">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p:cNvSpPr txBox="1">
            <a:spLocks noChangeArrowheads="1"/>
          </p:cNvSpPr>
          <p:nvPr/>
        </p:nvSpPr>
        <p:spPr bwMode="auto">
          <a:xfrm>
            <a:off x="853440" y="188595"/>
            <a:ext cx="684276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动态规划法与其他方法的比较</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179202" name="Text Box 2"/>
          <p:cNvSpPr txBox="1">
            <a:spLocks noChangeArrowheads="1"/>
          </p:cNvSpPr>
          <p:nvPr/>
        </p:nvSpPr>
        <p:spPr bwMode="auto">
          <a:xfrm>
            <a:off x="359093" y="1208088"/>
            <a:ext cx="8424862" cy="3046095"/>
          </a:xfrm>
          <a:prstGeom prst="rect">
            <a:avLst/>
          </a:prstGeom>
          <a:noFill/>
          <a:ln w="38100" algn="ctr">
            <a:noFill/>
            <a:miter lim="800000"/>
          </a:ln>
          <a:effectLst/>
        </p:spPr>
        <p:txBody>
          <a:bodyPr>
            <a:spAutoFit/>
          </a:bodyPr>
          <a:p>
            <a:pPr>
              <a:lnSpc>
                <a:spcPct val="150000"/>
              </a:lnSpc>
              <a:spcBef>
                <a:spcPct val="50000"/>
              </a:spcBef>
            </a:pPr>
            <a:r>
              <a:rPr lang="zh-CN" altLang="en-US" sz="2400" b="1" dirty="0">
                <a:latin typeface="宋体" panose="02010600030101010101" pitchFamily="2" charset="-122"/>
              </a:rPr>
              <a:t>　　</a:t>
            </a:r>
            <a:r>
              <a:rPr lang="zh-CN" altLang="en-US" sz="2400" b="1" dirty="0">
                <a:solidFill>
                  <a:srgbClr val="CC0099"/>
                </a:solidFill>
                <a:latin typeface="宋体" panose="02010600030101010101" pitchFamily="2" charset="-122"/>
              </a:rPr>
              <a:t>动态规划</a:t>
            </a:r>
            <a:r>
              <a:rPr lang="zh-CN" altLang="en-US" sz="2400" b="1" dirty="0">
                <a:latin typeface="宋体" panose="02010600030101010101" pitchFamily="2" charset="-122"/>
              </a:rPr>
              <a:t>方法又和</a:t>
            </a:r>
            <a:r>
              <a:rPr lang="zh-CN" altLang="en-US" sz="2400" b="1" dirty="0">
                <a:solidFill>
                  <a:srgbClr val="CC0099"/>
                </a:solidFill>
                <a:latin typeface="宋体" panose="02010600030101010101" pitchFamily="2" charset="-122"/>
              </a:rPr>
              <a:t>贪心法</a:t>
            </a:r>
            <a:r>
              <a:rPr lang="zh-CN" altLang="en-US" sz="2400" b="1" dirty="0">
                <a:latin typeface="宋体" panose="02010600030101010101" pitchFamily="2" charset="-122"/>
              </a:rPr>
              <a:t>有些相似，在动态规划中，可将一个问题的解决方案视为一系列决策的结果。</a:t>
            </a:r>
            <a:endParaRPr lang="zh-CN" altLang="en-US" sz="2400" b="1" dirty="0">
              <a:latin typeface="宋体" panose="02010600030101010101" pitchFamily="2" charset="-122"/>
            </a:endParaRPr>
          </a:p>
          <a:p>
            <a:pPr>
              <a:lnSpc>
                <a:spcPct val="150000"/>
              </a:lnSpc>
              <a:spcBef>
                <a:spcPct val="50000"/>
              </a:spcBef>
            </a:pPr>
            <a:r>
              <a:rPr lang="zh-CN" altLang="en-US" sz="2400" b="1" dirty="0">
                <a:latin typeface="宋体" panose="02010600030101010101" pitchFamily="2" charset="-122"/>
              </a:rPr>
              <a:t>　　不同的是，在贪心法中，每采用一次贪心准则便做出一个不可回溯的决策，还要考察每个最优决策序列中是否包含一个最优子序列。</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07950" y="1131858"/>
            <a:ext cx="88566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spcBef>
                <a:spcPct val="20000"/>
              </a:spcBef>
              <a:buNone/>
            </a:pPr>
            <a:r>
              <a:rPr lang="zh-CN" altLang="en-US" sz="2400" b="1" dirty="0">
                <a:solidFill>
                  <a:srgbClr val="CC0099"/>
                </a:solidFill>
                <a:latin typeface="楷体_GB2312" pitchFamily="49" charset="-122"/>
                <a:ea typeface="楷体_GB2312" pitchFamily="49" charset="-122"/>
              </a:rPr>
              <a:t>动态规划与递推</a:t>
            </a:r>
            <a:endParaRPr lang="zh-CN" altLang="en-US" sz="2400" b="1" dirty="0">
              <a:solidFill>
                <a:srgbClr val="CC0099"/>
              </a:solidFill>
              <a:latin typeface="楷体_GB2312" pitchFamily="49" charset="-122"/>
              <a:ea typeface="楷体_GB2312" pitchFamily="49" charset="-122"/>
            </a:endParaRPr>
          </a:p>
          <a:p>
            <a:pPr marL="342900" indent="-342900">
              <a:spcBef>
                <a:spcPct val="20000"/>
              </a:spcBef>
              <a:buFontTx/>
              <a:buChar char="•"/>
            </a:pPr>
            <a:r>
              <a:rPr lang="zh-CN" altLang="en-US" sz="2400" b="1" dirty="0">
                <a:solidFill>
                  <a:srgbClr val="CC0099"/>
                </a:solidFill>
                <a:latin typeface="楷体_GB2312" pitchFamily="49" charset="-122"/>
                <a:ea typeface="楷体_GB2312" pitchFamily="49" charset="-122"/>
              </a:rPr>
              <a:t>递推</a:t>
            </a:r>
            <a:r>
              <a:rPr lang="zh-CN" altLang="en-US" sz="2400" b="1" dirty="0">
                <a:latin typeface="楷体_GB2312" pitchFamily="49" charset="-122"/>
                <a:ea typeface="楷体_GB2312" pitchFamily="49" charset="-122"/>
              </a:rPr>
              <a:t>是从问题的初始状态（由已知的若干数据项表示）出发，通过状态之间的逻辑关系，逐步地层层推进，实现状态的转移，从而达到目标状态（期望的最终结果）的解题方法。</a:t>
            </a:r>
            <a:endParaRPr lang="zh-CN" altLang="en-US" sz="2400" b="1" dirty="0">
              <a:latin typeface="楷体_GB2312" pitchFamily="49" charset="-122"/>
              <a:ea typeface="楷体_GB2312" pitchFamily="49" charset="-122"/>
            </a:endParaRPr>
          </a:p>
          <a:p>
            <a:pPr marL="342900" indent="-342900">
              <a:spcBef>
                <a:spcPct val="20000"/>
              </a:spcBef>
              <a:buFontTx/>
              <a:buChar char="•"/>
            </a:pPr>
            <a:r>
              <a:rPr lang="zh-CN" altLang="en-US" sz="2400" b="1" dirty="0">
                <a:latin typeface="楷体_GB2312" pitchFamily="49" charset="-122"/>
                <a:ea typeface="楷体_GB2312" pitchFamily="49" charset="-122"/>
              </a:rPr>
              <a:t>简单来说，递推就是指一个数的序列</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1</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2</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3</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n</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其中</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可用</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1</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H</a:t>
            </a:r>
            <a:r>
              <a:rPr lang="en-US" altLang="zh-CN" sz="2400" b="1" baseline="-25000" dirty="0">
                <a:latin typeface="楷体_GB2312" pitchFamily="49" charset="-122"/>
                <a:ea typeface="楷体_GB2312" pitchFamily="49" charset="-122"/>
              </a:rPr>
              <a:t>n-1</a:t>
            </a:r>
            <a:r>
              <a:rPr lang="zh-CN" altLang="en-US" sz="2400" b="1" dirty="0">
                <a:latin typeface="楷体_GB2312" pitchFamily="49" charset="-122"/>
                <a:ea typeface="楷体_GB2312" pitchFamily="49" charset="-122"/>
              </a:rPr>
              <a:t>来表示。例如斐波那契问题的初始状态为</a:t>
            </a:r>
            <a:r>
              <a:rPr lang="en-US" altLang="zh-CN" sz="2400" b="1" dirty="0">
                <a:latin typeface="楷体_GB2312" pitchFamily="49" charset="-122"/>
                <a:ea typeface="楷体_GB2312" pitchFamily="49" charset="-122"/>
              </a:rPr>
              <a:t>fib(1)=1,fib(2)=1</a:t>
            </a:r>
            <a:r>
              <a:rPr lang="zh-CN" altLang="en-US" sz="2400" b="1" dirty="0">
                <a:latin typeface="楷体_GB2312" pitchFamily="49" charset="-122"/>
                <a:ea typeface="楷体_GB2312" pitchFamily="49" charset="-122"/>
              </a:rPr>
              <a:t>。状态之间的关系为</a:t>
            </a:r>
            <a:r>
              <a:rPr lang="en-US" altLang="zh-CN" sz="2400" b="1" dirty="0">
                <a:latin typeface="楷体_GB2312" pitchFamily="49" charset="-122"/>
                <a:ea typeface="楷体_GB2312" pitchFamily="49" charset="-122"/>
              </a:rPr>
              <a:t>fib(n)=fib(n-1)+fib(n-2)</a:t>
            </a:r>
            <a:r>
              <a:rPr lang="zh-CN" altLang="en-US" sz="2400" b="1" dirty="0">
                <a:latin typeface="楷体_GB2312" pitchFamily="49" charset="-122"/>
                <a:ea typeface="楷体_GB2312" pitchFamily="49" charset="-122"/>
              </a:rPr>
              <a:t>。目标状态为</a:t>
            </a:r>
            <a:r>
              <a:rPr lang="en-US" altLang="zh-CN" sz="2400" b="1" dirty="0">
                <a:latin typeface="楷体_GB2312" pitchFamily="49" charset="-122"/>
                <a:ea typeface="楷体_GB2312" pitchFamily="49" charset="-122"/>
              </a:rPr>
              <a:t>fib(n)</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342900" indent="-342900">
              <a:spcBef>
                <a:spcPct val="20000"/>
              </a:spcBef>
              <a:buFontTx/>
              <a:buChar char="•"/>
            </a:pPr>
            <a:r>
              <a:rPr lang="zh-CN" altLang="en-US" sz="2400" b="1" dirty="0">
                <a:latin typeface="楷体_GB2312" pitchFamily="49" charset="-122"/>
                <a:ea typeface="楷体_GB2312" pitchFamily="49" charset="-122"/>
              </a:rPr>
              <a:t>如果递推关系，例如</a:t>
            </a:r>
            <a:r>
              <a:rPr lang="en-US" altLang="zh-CN" sz="2400" b="1" dirty="0">
                <a:latin typeface="楷体_GB2312" pitchFamily="49" charset="-122"/>
                <a:ea typeface="楷体_GB2312" pitchFamily="49" charset="-122"/>
              </a:rPr>
              <a:t>fib(n)</a:t>
            </a:r>
            <a:r>
              <a:rPr lang="zh-CN" altLang="en-US" sz="2400" b="1" dirty="0">
                <a:latin typeface="楷体_GB2312" pitchFamily="49" charset="-122"/>
                <a:ea typeface="楷体_GB2312" pitchFamily="49" charset="-122"/>
              </a:rPr>
              <a:t>只与前面固定的数据项（</a:t>
            </a:r>
            <a:r>
              <a:rPr lang="en-US" altLang="zh-CN" sz="2400" b="1" dirty="0">
                <a:latin typeface="楷体_GB2312" pitchFamily="49" charset="-122"/>
                <a:ea typeface="楷体_GB2312" pitchFamily="49" charset="-122"/>
              </a:rPr>
              <a:t>fib(n-1),fib(n-2))</a:t>
            </a:r>
            <a:r>
              <a:rPr lang="zh-CN" altLang="en-US" sz="2400" b="1" dirty="0">
                <a:latin typeface="楷体_GB2312" pitchFamily="49" charset="-122"/>
                <a:ea typeface="楷体_GB2312" pitchFamily="49" charset="-122"/>
              </a:rPr>
              <a:t>有关，而且这个关系只是简单的数学运算关系，属于</a:t>
            </a:r>
            <a:r>
              <a:rPr lang="zh-CN" altLang="en-US" sz="2400" b="1" dirty="0">
                <a:solidFill>
                  <a:srgbClr val="CC0099"/>
                </a:solidFill>
                <a:latin typeface="楷体_GB2312" pitchFamily="49" charset="-122"/>
                <a:ea typeface="楷体_GB2312" pitchFamily="49" charset="-122"/>
              </a:rPr>
              <a:t>静态递推</a:t>
            </a:r>
            <a:r>
              <a:rPr lang="zh-CN" altLang="en-US" sz="2400" b="1" dirty="0">
                <a:latin typeface="楷体_GB2312" pitchFamily="49" charset="-122"/>
                <a:ea typeface="楷体_GB2312" pitchFamily="49" charset="-122"/>
              </a:rPr>
              <a:t>。而如果一个递推关系中，关系的数据项不确定，而且存在着一些更加复杂的抉择（如</a:t>
            </a:r>
            <a:r>
              <a:rPr lang="en-US" altLang="zh-CN" sz="2400" b="1" dirty="0">
                <a:latin typeface="楷体_GB2312" pitchFamily="49" charset="-122"/>
                <a:ea typeface="楷体_GB2312" pitchFamily="49" charset="-122"/>
              </a:rPr>
              <a:t>max,min</a:t>
            </a:r>
            <a:r>
              <a:rPr lang="zh-CN" altLang="en-US" sz="2400" b="1" dirty="0">
                <a:latin typeface="楷体_GB2312" pitchFamily="49" charset="-122"/>
                <a:ea typeface="楷体_GB2312" pitchFamily="49" charset="-122"/>
              </a:rPr>
              <a:t>等），这样的递推就属于</a:t>
            </a:r>
            <a:r>
              <a:rPr lang="zh-CN" altLang="en-US" sz="2400" b="1" dirty="0">
                <a:solidFill>
                  <a:srgbClr val="CC0099"/>
                </a:solidFill>
                <a:latin typeface="楷体_GB2312" pitchFamily="49" charset="-122"/>
                <a:ea typeface="楷体_GB2312" pitchFamily="49" charset="-122"/>
              </a:rPr>
              <a:t>动态递推，即动态规划</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342900" indent="-342900">
              <a:spcBef>
                <a:spcPct val="20000"/>
              </a:spcBef>
              <a:buFontTx/>
              <a:buChar char="•"/>
            </a:pPr>
            <a:r>
              <a:rPr lang="zh-CN" altLang="en-US" sz="2400" b="1" dirty="0">
                <a:latin typeface="楷体_GB2312" pitchFamily="49" charset="-122"/>
                <a:ea typeface="楷体_GB2312" pitchFamily="49" charset="-122"/>
              </a:rPr>
              <a:t>所以，通常把</a:t>
            </a:r>
            <a:r>
              <a:rPr lang="zh-CN" altLang="en-US" sz="2400" b="1" dirty="0">
                <a:solidFill>
                  <a:srgbClr val="CC0099"/>
                </a:solidFill>
                <a:latin typeface="楷体_GB2312" pitchFamily="49" charset="-122"/>
                <a:ea typeface="楷体_GB2312" pitchFamily="49" charset="-122"/>
              </a:rPr>
              <a:t>动态规划称为高级递推</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
        <p:nvSpPr>
          <p:cNvPr id="16" name="Text Box 2"/>
          <p:cNvSpPr txBox="1">
            <a:spLocks noChangeArrowheads="1"/>
          </p:cNvSpPr>
          <p:nvPr/>
        </p:nvSpPr>
        <p:spPr bwMode="auto">
          <a:xfrm>
            <a:off x="853440" y="188595"/>
            <a:ext cx="684276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动态规划法与其他方法的比较</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028700" y="241935"/>
            <a:ext cx="73914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6.2  图问题中的动态规划法 </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71683" name="Text Box 3">
            <a:hlinkClick r:id="" action="ppaction://hlinkshowjump?jump=nextslide"/>
          </p:cNvPr>
          <p:cNvSpPr txBox="1">
            <a:spLocks noChangeArrowheads="1"/>
          </p:cNvSpPr>
          <p:nvPr/>
        </p:nvSpPr>
        <p:spPr bwMode="auto">
          <a:xfrm>
            <a:off x="1905000" y="3430588"/>
            <a:ext cx="579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6.2.2  TSP</a:t>
            </a:r>
            <a:r>
              <a:rPr kumimoji="1" lang="zh-CN" altLang="en-US" sz="3200" b="1">
                <a:latin typeface="宋体" panose="02010600030101010101" pitchFamily="2" charset="-122"/>
              </a:rPr>
              <a:t>问题</a:t>
            </a:r>
            <a:r>
              <a:rPr kumimoji="1" lang="zh-CN" altLang="en-US" sz="3200" b="1">
                <a:latin typeface="Times New Roman" panose="02020603050405020304" pitchFamily="18" charset="0"/>
              </a:rPr>
              <a:t> </a:t>
            </a:r>
            <a:endParaRPr kumimoji="1" lang="zh-CN" altLang="en-US" sz="2400">
              <a:latin typeface="Times New Roman" panose="02020603050405020304" pitchFamily="18" charset="0"/>
            </a:endParaRPr>
          </a:p>
        </p:txBody>
      </p:sp>
      <p:sp>
        <p:nvSpPr>
          <p:cNvPr id="71684" name="Text Box 4">
            <a:hlinkClick r:id="rId1" action="ppaction://hlinksldjump"/>
          </p:cNvPr>
          <p:cNvSpPr txBox="1">
            <a:spLocks noChangeArrowheads="1"/>
          </p:cNvSpPr>
          <p:nvPr/>
        </p:nvSpPr>
        <p:spPr bwMode="auto">
          <a:xfrm>
            <a:off x="1905000" y="2492375"/>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6.2.1  </a:t>
            </a:r>
            <a:r>
              <a:rPr kumimoji="1" lang="zh-CN" altLang="en-US" sz="3200" b="1">
                <a:latin typeface="宋体" panose="02010600030101010101" pitchFamily="2" charset="-122"/>
              </a:rPr>
              <a:t>多段图的最短路径问题</a:t>
            </a:r>
            <a:endParaRPr kumimoji="1" lang="zh-CN" altLang="en-US" sz="3200" b="1">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txBox="1">
            <a:spLocks noChangeArrowheads="1"/>
          </p:cNvSpPr>
          <p:nvPr/>
        </p:nvSpPr>
        <p:spPr bwMode="auto">
          <a:xfrm>
            <a:off x="858838" y="2565400"/>
            <a:ext cx="774541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lnSpc>
                <a:spcPct val="90000"/>
              </a:lnSpc>
            </a:pP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6.2.1 多段图的最短路径问题</a:t>
            </a:r>
            <a:endParaRPr kumimoji="1" lang="en-US" altLang="zh-CN" sz="4000" b="1" dirty="0" smtClean="0">
              <a:solidFill>
                <a:srgbClr val="CC0099"/>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204470" y="1183779"/>
            <a:ext cx="8424863"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latin typeface="宋体" panose="02010600030101010101" pitchFamily="2" charset="-122"/>
              </a:rPr>
              <a:t>设</a:t>
            </a:r>
            <a:r>
              <a:rPr kumimoji="1" lang="zh-CN" altLang="en-US" sz="2400" b="1" dirty="0">
                <a:latin typeface="宋体" panose="02010600030101010101" pitchFamily="2" charset="-122"/>
              </a:rPr>
              <a:t>图</a:t>
            </a:r>
            <a:r>
              <a:rPr kumimoji="1" lang="en-US" altLang="zh-CN" sz="2400" b="1" i="1" dirty="0">
                <a:latin typeface="Times New Roman" panose="02020603050405020304" pitchFamily="18" charset="0"/>
              </a:rPr>
              <a:t>G</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V</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E</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是一个带权有向连通图，如果把顶点集合</a:t>
            </a:r>
            <a:r>
              <a:rPr kumimoji="1" lang="en-US" altLang="zh-CN" sz="2400" b="1" i="1" dirty="0">
                <a:latin typeface="Times New Roman" panose="02020603050405020304" pitchFamily="18" charset="0"/>
              </a:rPr>
              <a:t>V</a:t>
            </a:r>
            <a:r>
              <a:rPr kumimoji="1" lang="zh-CN" altLang="en-US" sz="2400" b="1" dirty="0">
                <a:latin typeface="宋体" panose="02010600030101010101" pitchFamily="2" charset="-122"/>
              </a:rPr>
              <a:t>划分成</a:t>
            </a:r>
            <a:r>
              <a:rPr kumimoji="1" lang="en-US" altLang="zh-CN" sz="2400" b="1" i="1" dirty="0">
                <a:latin typeface="Times New Roman" panose="02020603050405020304" pitchFamily="18" charset="0"/>
              </a:rPr>
              <a:t>k</a:t>
            </a:r>
            <a:r>
              <a:rPr kumimoji="1" lang="zh-CN" altLang="en-US" sz="2400" b="1" dirty="0">
                <a:latin typeface="宋体" panose="02010600030101010101" pitchFamily="2" charset="-122"/>
              </a:rPr>
              <a:t>个互不相交的子集</a:t>
            </a:r>
            <a:r>
              <a:rPr kumimoji="1" lang="en-US" altLang="zh-CN" sz="2400" b="1" i="1" dirty="0">
                <a:latin typeface="Times New Roman" panose="02020603050405020304" pitchFamily="18" charset="0"/>
              </a:rPr>
              <a:t>V</a:t>
            </a:r>
            <a:r>
              <a:rPr kumimoji="1" lang="en-US" altLang="zh-CN" sz="2400" b="1" i="1" baseline="-30000" dirty="0">
                <a:latin typeface="Times New Roman" panose="02020603050405020304" pitchFamily="18" charset="0"/>
              </a:rPr>
              <a:t>i</a:t>
            </a:r>
            <a:r>
              <a:rPr kumimoji="1" lang="zh-CN" altLang="en-US" sz="2400" b="1" dirty="0">
                <a:latin typeface="宋体" panose="02010600030101010101" pitchFamily="2" charset="-122"/>
              </a:rPr>
              <a:t>（</a:t>
            </a: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k</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n</a:t>
            </a:r>
            <a:r>
              <a:rPr kumimoji="1" lang="en-US" altLang="zh-CN" sz="2400" b="1" dirty="0">
                <a:latin typeface="Times New Roman" panose="02020603050405020304" pitchFamily="18" charset="0"/>
              </a:rPr>
              <a:t>, 1</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i</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k</a:t>
            </a:r>
            <a:r>
              <a:rPr kumimoji="1" lang="zh-CN" altLang="en-US" sz="2400" b="1" dirty="0">
                <a:latin typeface="宋体" panose="02010600030101010101" pitchFamily="2" charset="-122"/>
              </a:rPr>
              <a:t>），使得</a:t>
            </a:r>
            <a:r>
              <a:rPr kumimoji="1" lang="en-US" altLang="zh-CN" sz="2400" b="1" i="1" dirty="0">
                <a:latin typeface="Times New Roman" panose="02020603050405020304" pitchFamily="18" charset="0"/>
              </a:rPr>
              <a:t>E</a:t>
            </a:r>
            <a:r>
              <a:rPr kumimoji="1" lang="zh-CN" altLang="en-US" sz="2400" b="1" dirty="0">
                <a:latin typeface="宋体" panose="02010600030101010101" pitchFamily="2" charset="-122"/>
              </a:rPr>
              <a:t>中的任何一条边</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u</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v</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，必有</a:t>
            </a:r>
            <a:r>
              <a:rPr kumimoji="1" lang="en-US" altLang="zh-CN" sz="2400" b="1" i="1" dirty="0" err="1">
                <a:latin typeface="Times New Roman" panose="02020603050405020304" pitchFamily="18" charset="0"/>
              </a:rPr>
              <a:t>u</a:t>
            </a:r>
            <a:r>
              <a:rPr kumimoji="1" lang="en-US" altLang="zh-CN" sz="2400" b="1" dirty="0" err="1">
                <a:latin typeface="宋体" panose="02010600030101010101" pitchFamily="2" charset="-122"/>
              </a:rPr>
              <a:t>∈</a:t>
            </a:r>
            <a:r>
              <a:rPr kumimoji="1" lang="en-US" altLang="zh-CN" sz="2400" b="1" i="1" dirty="0" err="1">
                <a:latin typeface="Times New Roman" panose="02020603050405020304" pitchFamily="18" charset="0"/>
              </a:rPr>
              <a:t>V</a:t>
            </a:r>
            <a:r>
              <a:rPr kumimoji="1" lang="en-US" altLang="zh-CN" sz="2400" b="1" i="1" baseline="-30000" dirty="0" err="1">
                <a:latin typeface="Times New Roman" panose="02020603050405020304" pitchFamily="18" charset="0"/>
              </a:rPr>
              <a:t>i</a:t>
            </a:r>
            <a:r>
              <a:rPr kumimoji="1" lang="zh-CN" altLang="en-US" sz="2400" b="1" dirty="0">
                <a:latin typeface="宋体" panose="02010600030101010101" pitchFamily="2" charset="-122"/>
              </a:rPr>
              <a:t>，</a:t>
            </a:r>
            <a:r>
              <a:rPr kumimoji="1" lang="en-US" altLang="zh-CN" sz="2400" b="1" i="1" dirty="0">
                <a:latin typeface="Times New Roman" panose="02020603050405020304" pitchFamily="18" charset="0"/>
              </a:rPr>
              <a:t>v</a:t>
            </a:r>
            <a:r>
              <a:rPr kumimoji="1" lang="en-US" altLang="zh-CN" sz="2400" b="1" dirty="0">
                <a:latin typeface="宋体" panose="02010600030101010101" pitchFamily="2" charset="-122"/>
              </a:rPr>
              <a:t>∈</a:t>
            </a:r>
            <a:r>
              <a:rPr kumimoji="1" lang="en-US" altLang="zh-CN" sz="2400" b="1" i="1" dirty="0" smtClean="0">
                <a:latin typeface="Times New Roman" panose="02020603050405020304" pitchFamily="18" charset="0"/>
              </a:rPr>
              <a:t>V</a:t>
            </a:r>
            <a:r>
              <a:rPr kumimoji="1" lang="en-US" altLang="zh-CN" sz="2400" b="1" i="1" baseline="-30000" dirty="0" smtClean="0">
                <a:latin typeface="Times New Roman" panose="02020603050405020304" pitchFamily="18" charset="0"/>
              </a:rPr>
              <a:t>i+1</a:t>
            </a:r>
            <a:r>
              <a:rPr kumimoji="1" lang="zh-CN" altLang="en-US" sz="2400" b="1" dirty="0" smtClean="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i</a:t>
            </a:r>
            <a:r>
              <a:rPr kumimoji="1" lang="zh-CN" altLang="en-US" sz="2400" b="1" dirty="0">
                <a:latin typeface="宋体" panose="02010600030101010101" pitchFamily="2" charset="-122"/>
              </a:rPr>
              <a:t>＜</a:t>
            </a:r>
            <a:r>
              <a:rPr kumimoji="1" lang="en-US" altLang="zh-CN" sz="2400" b="1" i="1" dirty="0">
                <a:latin typeface="Times New Roman" panose="02020603050405020304" pitchFamily="18" charset="0"/>
              </a:rPr>
              <a:t>k</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a:t>
            </a:r>
            <a:r>
              <a:rPr kumimoji="1" lang="en-US" altLang="zh-CN" sz="2400" b="1" i="1" dirty="0" smtClean="0">
                <a:latin typeface="Times New Roman" panose="02020603050405020304" pitchFamily="18" charset="0"/>
              </a:rPr>
              <a:t>i</a:t>
            </a:r>
            <a:r>
              <a:rPr kumimoji="1" lang="en-US" altLang="zh-CN" sz="2400" b="1" dirty="0" smtClean="0">
                <a:latin typeface="Times New Roman" panose="02020603050405020304" pitchFamily="18" charset="0"/>
              </a:rPr>
              <a:t>+</a:t>
            </a:r>
            <a:r>
              <a:rPr kumimoji="1" lang="en-US" altLang="zh-CN" sz="2400" b="1" i="1" dirty="0" smtClean="0">
                <a:latin typeface="Times New Roman" panose="02020603050405020304" pitchFamily="18" charset="0"/>
              </a:rPr>
              <a:t>1</a:t>
            </a:r>
            <a:r>
              <a:rPr kumimoji="1" lang="en-US" altLang="zh-CN" sz="2400" b="1" dirty="0" smtClean="0">
                <a:latin typeface="宋体" panose="02010600030101010101" pitchFamily="2" charset="-122"/>
              </a:rPr>
              <a:t>≤</a:t>
            </a:r>
            <a:r>
              <a:rPr kumimoji="1" lang="en-US" altLang="zh-CN" sz="2400" b="1" i="1" dirty="0">
                <a:latin typeface="Times New Roman" panose="02020603050405020304" pitchFamily="18" charset="0"/>
              </a:rPr>
              <a:t>k</a:t>
            </a:r>
            <a:r>
              <a:rPr kumimoji="1" lang="zh-CN" altLang="en-US" sz="2400" b="1" dirty="0">
                <a:latin typeface="宋体" panose="02010600030101010101" pitchFamily="2" charset="-122"/>
              </a:rPr>
              <a:t>），则称图</a:t>
            </a:r>
            <a:r>
              <a:rPr kumimoji="1" lang="en-US" altLang="zh-CN" sz="2400" b="1" i="1" dirty="0">
                <a:latin typeface="Times New Roman" panose="02020603050405020304" pitchFamily="18" charset="0"/>
              </a:rPr>
              <a:t>G</a:t>
            </a:r>
            <a:r>
              <a:rPr kumimoji="1" lang="zh-CN" altLang="en-US" sz="2400" b="1" dirty="0">
                <a:latin typeface="宋体" panose="02010600030101010101" pitchFamily="2" charset="-122"/>
              </a:rPr>
              <a:t>为</a:t>
            </a:r>
            <a:r>
              <a:rPr kumimoji="1" lang="zh-CN" altLang="en-US" sz="2400" b="1" dirty="0">
                <a:solidFill>
                  <a:srgbClr val="3907F1"/>
                </a:solidFill>
                <a:latin typeface="宋体" panose="02010600030101010101" pitchFamily="2" charset="-122"/>
              </a:rPr>
              <a:t>多段图</a:t>
            </a:r>
            <a:r>
              <a:rPr kumimoji="1" lang="zh-CN" altLang="en-US" sz="2400" b="1" dirty="0">
                <a:latin typeface="宋体" panose="02010600030101010101" pitchFamily="2" charset="-122"/>
              </a:rPr>
              <a:t>，称</a:t>
            </a:r>
            <a:r>
              <a:rPr kumimoji="1" lang="en-US" altLang="zh-CN" sz="2400" b="1" i="1" dirty="0">
                <a:latin typeface="Times New Roman" panose="02020603050405020304" pitchFamily="18" charset="0"/>
              </a:rPr>
              <a:t>s</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1</a:t>
            </a:r>
            <a:r>
              <a:rPr kumimoji="1" lang="zh-CN" altLang="en-US" sz="2400" b="1" dirty="0">
                <a:latin typeface="宋体" panose="02010600030101010101" pitchFamily="2" charset="-122"/>
              </a:rPr>
              <a:t>为源点，</a:t>
            </a:r>
            <a:r>
              <a:rPr kumimoji="1" lang="en-US" altLang="zh-CN" sz="2400" b="1" i="1" dirty="0" err="1">
                <a:latin typeface="Times New Roman" panose="02020603050405020304" pitchFamily="18" charset="0"/>
              </a:rPr>
              <a:t>t</a:t>
            </a:r>
            <a:r>
              <a:rPr kumimoji="1" lang="en-US" altLang="zh-CN" sz="2400" b="1" dirty="0" err="1">
                <a:latin typeface="宋体" panose="02010600030101010101" pitchFamily="2" charset="-122"/>
              </a:rPr>
              <a:t>∈</a:t>
            </a:r>
            <a:r>
              <a:rPr kumimoji="1" lang="en-US" altLang="zh-CN" sz="2400" b="1" i="1" dirty="0" err="1">
                <a:latin typeface="Times New Roman" panose="02020603050405020304" pitchFamily="18" charset="0"/>
              </a:rPr>
              <a:t>V</a:t>
            </a:r>
            <a:r>
              <a:rPr kumimoji="1" lang="en-US" altLang="zh-CN" sz="2400" b="1" i="1" baseline="-30000" dirty="0" err="1">
                <a:latin typeface="Times New Roman" panose="02020603050405020304" pitchFamily="18" charset="0"/>
              </a:rPr>
              <a:t>k</a:t>
            </a:r>
            <a:r>
              <a:rPr kumimoji="1" lang="zh-CN" altLang="en-US" sz="2400" b="1" dirty="0">
                <a:latin typeface="宋体" panose="02010600030101010101" pitchFamily="2" charset="-122"/>
              </a:rPr>
              <a:t>为终点。</a:t>
            </a:r>
            <a:r>
              <a:rPr kumimoji="1" lang="zh-CN" altLang="en-US" sz="2400" b="1" dirty="0">
                <a:solidFill>
                  <a:srgbClr val="CC0099"/>
                </a:solidFill>
                <a:latin typeface="宋体" panose="02010600030101010101" pitchFamily="2" charset="-122"/>
              </a:rPr>
              <a:t>多段图的最短路径问题</a:t>
            </a:r>
            <a:r>
              <a:rPr kumimoji="1" lang="zh-CN" altLang="en-US" sz="2400" b="1" dirty="0">
                <a:latin typeface="宋体" panose="02010600030101010101" pitchFamily="2" charset="-122"/>
              </a:rPr>
              <a:t>是求从源点到终点的最小代价路径。</a:t>
            </a:r>
            <a:r>
              <a:rPr kumimoji="1" lang="zh-CN" altLang="en-US" sz="2400" b="1" dirty="0">
                <a:latin typeface="Times New Roman" panose="02020603050405020304" pitchFamily="18" charset="0"/>
              </a:rPr>
              <a:t> </a:t>
            </a:r>
            <a:r>
              <a:rPr kumimoji="1" lang="zh-CN" altLang="en-US" sz="2400" b="1" dirty="0" smtClean="0">
                <a:latin typeface="宋体" panose="02010600030101010101" pitchFamily="2" charset="-122"/>
              </a:rPr>
              <a:t>   </a:t>
            </a:r>
            <a:endParaRPr kumimoji="1" lang="zh-CN" altLang="en-US" sz="2400" b="1" dirty="0" smtClean="0">
              <a:latin typeface="宋体" panose="02010600030101010101" pitchFamily="2" charset="-122"/>
            </a:endParaRPr>
          </a:p>
        </p:txBody>
      </p:sp>
      <p:sp>
        <p:nvSpPr>
          <p:cNvPr id="4" name="Text Box 4"/>
          <p:cNvSpPr txBox="1">
            <a:spLocks noChangeArrowheads="1"/>
          </p:cNvSpPr>
          <p:nvPr/>
        </p:nvSpPr>
        <p:spPr bwMode="auto">
          <a:xfrm>
            <a:off x="2544793" y="291148"/>
            <a:ext cx="3249613"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问题的定义</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grpSp>
        <p:nvGrpSpPr>
          <p:cNvPr id="73733" name="Group 71"/>
          <p:cNvGrpSpPr/>
          <p:nvPr/>
        </p:nvGrpSpPr>
        <p:grpSpPr bwMode="auto">
          <a:xfrm>
            <a:off x="684213" y="3267075"/>
            <a:ext cx="7847012" cy="3168650"/>
            <a:chOff x="2809" y="7526"/>
            <a:chExt cx="5110" cy="2613"/>
          </a:xfrm>
        </p:grpSpPr>
        <p:sp>
          <p:nvSpPr>
            <p:cNvPr id="73734" name="Text Box 72"/>
            <p:cNvSpPr txBox="1">
              <a:spLocks noChangeArrowheads="1"/>
            </p:cNvSpPr>
            <p:nvPr/>
          </p:nvSpPr>
          <p:spPr bwMode="auto">
            <a:xfrm>
              <a:off x="3287" y="847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73735" name="Oval 73"/>
            <p:cNvSpPr>
              <a:spLocks noChangeArrowheads="1"/>
            </p:cNvSpPr>
            <p:nvPr/>
          </p:nvSpPr>
          <p:spPr bwMode="auto">
            <a:xfrm>
              <a:off x="3979" y="7772"/>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73736" name="Oval 74"/>
            <p:cNvSpPr>
              <a:spLocks noChangeArrowheads="1"/>
            </p:cNvSpPr>
            <p:nvPr/>
          </p:nvSpPr>
          <p:spPr bwMode="auto">
            <a:xfrm>
              <a:off x="4039" y="851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73737" name="Oval 75"/>
            <p:cNvSpPr>
              <a:spLocks noChangeArrowheads="1"/>
            </p:cNvSpPr>
            <p:nvPr/>
          </p:nvSpPr>
          <p:spPr bwMode="auto">
            <a:xfrm>
              <a:off x="2809" y="853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0</a:t>
              </a:r>
              <a:endParaRPr lang="en-US" altLang="zh-CN" sz="2000" b="1">
                <a:latin typeface="Times New Roman" panose="02020603050405020304" pitchFamily="18" charset="0"/>
              </a:endParaRPr>
            </a:p>
          </p:txBody>
        </p:sp>
        <p:sp>
          <p:nvSpPr>
            <p:cNvPr id="73738" name="Oval 76"/>
            <p:cNvSpPr>
              <a:spLocks noChangeArrowheads="1"/>
            </p:cNvSpPr>
            <p:nvPr/>
          </p:nvSpPr>
          <p:spPr bwMode="auto">
            <a:xfrm>
              <a:off x="4019" y="923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73739" name="Oval 77"/>
            <p:cNvSpPr>
              <a:spLocks noChangeArrowheads="1"/>
            </p:cNvSpPr>
            <p:nvPr/>
          </p:nvSpPr>
          <p:spPr bwMode="auto">
            <a:xfrm>
              <a:off x="5449" y="775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73740" name="Oval 78"/>
            <p:cNvSpPr>
              <a:spLocks noChangeArrowheads="1"/>
            </p:cNvSpPr>
            <p:nvPr/>
          </p:nvSpPr>
          <p:spPr bwMode="auto">
            <a:xfrm>
              <a:off x="5419" y="845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73741" name="Oval 79"/>
            <p:cNvSpPr>
              <a:spLocks noChangeArrowheads="1"/>
            </p:cNvSpPr>
            <p:nvPr/>
          </p:nvSpPr>
          <p:spPr bwMode="auto">
            <a:xfrm>
              <a:off x="5419" y="925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3742" name="Oval 80"/>
            <p:cNvSpPr>
              <a:spLocks noChangeArrowheads="1"/>
            </p:cNvSpPr>
            <p:nvPr/>
          </p:nvSpPr>
          <p:spPr bwMode="auto">
            <a:xfrm>
              <a:off x="6626" y="8222"/>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3743" name="Oval 81"/>
            <p:cNvSpPr>
              <a:spLocks noChangeArrowheads="1"/>
            </p:cNvSpPr>
            <p:nvPr/>
          </p:nvSpPr>
          <p:spPr bwMode="auto">
            <a:xfrm>
              <a:off x="6609" y="9035"/>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3744" name="Oval 82"/>
            <p:cNvSpPr>
              <a:spLocks noChangeArrowheads="1"/>
            </p:cNvSpPr>
            <p:nvPr/>
          </p:nvSpPr>
          <p:spPr bwMode="auto">
            <a:xfrm>
              <a:off x="7609" y="8585"/>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9</a:t>
              </a:r>
              <a:endParaRPr lang="en-US" altLang="zh-CN" sz="2000" b="1">
                <a:latin typeface="Times New Roman" panose="02020603050405020304" pitchFamily="18" charset="0"/>
              </a:endParaRPr>
            </a:p>
          </p:txBody>
        </p:sp>
        <p:sp>
          <p:nvSpPr>
            <p:cNvPr id="73745" name="Line 83"/>
            <p:cNvSpPr>
              <a:spLocks noChangeShapeType="1"/>
            </p:cNvSpPr>
            <p:nvPr/>
          </p:nvSpPr>
          <p:spPr bwMode="auto">
            <a:xfrm flipV="1">
              <a:off x="3099" y="7997"/>
              <a:ext cx="890" cy="57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46" name="Line 84"/>
            <p:cNvSpPr>
              <a:spLocks noChangeShapeType="1"/>
            </p:cNvSpPr>
            <p:nvPr/>
          </p:nvSpPr>
          <p:spPr bwMode="auto">
            <a:xfrm flipV="1">
              <a:off x="4339" y="8636"/>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47" name="Line 85"/>
            <p:cNvSpPr>
              <a:spLocks noChangeShapeType="1"/>
            </p:cNvSpPr>
            <p:nvPr/>
          </p:nvSpPr>
          <p:spPr bwMode="auto">
            <a:xfrm flipV="1">
              <a:off x="4319" y="7895"/>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48" name="Line 86"/>
            <p:cNvSpPr>
              <a:spLocks noChangeShapeType="1"/>
            </p:cNvSpPr>
            <p:nvPr/>
          </p:nvSpPr>
          <p:spPr bwMode="auto">
            <a:xfrm flipV="1">
              <a:off x="3129" y="8666"/>
              <a:ext cx="89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49" name="Line 87"/>
            <p:cNvSpPr>
              <a:spLocks noChangeShapeType="1"/>
            </p:cNvSpPr>
            <p:nvPr/>
          </p:nvSpPr>
          <p:spPr bwMode="auto">
            <a:xfrm>
              <a:off x="3089" y="8786"/>
              <a:ext cx="910" cy="531"/>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50" name="Line 88"/>
            <p:cNvSpPr>
              <a:spLocks noChangeShapeType="1"/>
            </p:cNvSpPr>
            <p:nvPr/>
          </p:nvSpPr>
          <p:spPr bwMode="auto">
            <a:xfrm>
              <a:off x="4299" y="7976"/>
              <a:ext cx="1100" cy="57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51" name="Line 89"/>
            <p:cNvSpPr>
              <a:spLocks noChangeShapeType="1"/>
            </p:cNvSpPr>
            <p:nvPr/>
          </p:nvSpPr>
          <p:spPr bwMode="auto">
            <a:xfrm flipV="1">
              <a:off x="5729" y="9200"/>
              <a:ext cx="870" cy="1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52" name="Line 90"/>
            <p:cNvSpPr>
              <a:spLocks noChangeShapeType="1"/>
            </p:cNvSpPr>
            <p:nvPr/>
          </p:nvSpPr>
          <p:spPr bwMode="auto">
            <a:xfrm flipV="1">
              <a:off x="5749" y="8381"/>
              <a:ext cx="870" cy="1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53" name="Line 91"/>
            <p:cNvSpPr>
              <a:spLocks noChangeShapeType="1"/>
            </p:cNvSpPr>
            <p:nvPr/>
          </p:nvSpPr>
          <p:spPr bwMode="auto">
            <a:xfrm>
              <a:off x="6959" y="8393"/>
              <a:ext cx="670" cy="28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54" name="Line 92"/>
            <p:cNvSpPr>
              <a:spLocks noChangeShapeType="1"/>
            </p:cNvSpPr>
            <p:nvPr/>
          </p:nvSpPr>
          <p:spPr bwMode="auto">
            <a:xfrm flipV="1">
              <a:off x="6929" y="8822"/>
              <a:ext cx="700" cy="345"/>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55" name="Text Box 93"/>
            <p:cNvSpPr txBox="1">
              <a:spLocks noChangeArrowheads="1"/>
            </p:cNvSpPr>
            <p:nvPr/>
          </p:nvSpPr>
          <p:spPr bwMode="auto">
            <a:xfrm>
              <a:off x="3327" y="806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73756" name="Text Box 94"/>
            <p:cNvSpPr txBox="1">
              <a:spLocks noChangeArrowheads="1"/>
            </p:cNvSpPr>
            <p:nvPr/>
          </p:nvSpPr>
          <p:spPr bwMode="auto">
            <a:xfrm>
              <a:off x="4707" y="763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9</a:t>
              </a:r>
              <a:endParaRPr lang="en-US" altLang="zh-CN" sz="2000" b="1">
                <a:latin typeface="Times New Roman" panose="02020603050405020304" pitchFamily="18" charset="0"/>
              </a:endParaRPr>
            </a:p>
          </p:txBody>
        </p:sp>
        <p:sp>
          <p:nvSpPr>
            <p:cNvPr id="73757" name="Text Box 95"/>
            <p:cNvSpPr txBox="1">
              <a:spLocks noChangeArrowheads="1"/>
            </p:cNvSpPr>
            <p:nvPr/>
          </p:nvSpPr>
          <p:spPr bwMode="auto">
            <a:xfrm>
              <a:off x="3327" y="904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73758" name="Text Box 96"/>
            <p:cNvSpPr txBox="1">
              <a:spLocks noChangeArrowheads="1"/>
            </p:cNvSpPr>
            <p:nvPr/>
          </p:nvSpPr>
          <p:spPr bwMode="auto">
            <a:xfrm>
              <a:off x="4547" y="791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3759" name="Text Box 97"/>
            <p:cNvSpPr txBox="1">
              <a:spLocks noChangeArrowheads="1"/>
            </p:cNvSpPr>
            <p:nvPr/>
          </p:nvSpPr>
          <p:spPr bwMode="auto">
            <a:xfrm>
              <a:off x="4797" y="842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3760" name="Text Box 98"/>
            <p:cNvSpPr txBox="1">
              <a:spLocks noChangeArrowheads="1"/>
            </p:cNvSpPr>
            <p:nvPr/>
          </p:nvSpPr>
          <p:spPr bwMode="auto">
            <a:xfrm>
              <a:off x="4407" y="8246"/>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3761" name="Line 99"/>
            <p:cNvSpPr>
              <a:spLocks noChangeShapeType="1"/>
            </p:cNvSpPr>
            <p:nvPr/>
          </p:nvSpPr>
          <p:spPr bwMode="auto">
            <a:xfrm flipV="1">
              <a:off x="4329" y="7979"/>
              <a:ext cx="1110" cy="57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62" name="Text Box 100"/>
            <p:cNvSpPr txBox="1">
              <a:spLocks noChangeArrowheads="1"/>
            </p:cNvSpPr>
            <p:nvPr/>
          </p:nvSpPr>
          <p:spPr bwMode="auto">
            <a:xfrm>
              <a:off x="4527" y="86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3763" name="Line 101"/>
            <p:cNvSpPr>
              <a:spLocks noChangeShapeType="1"/>
            </p:cNvSpPr>
            <p:nvPr/>
          </p:nvSpPr>
          <p:spPr bwMode="auto">
            <a:xfrm>
              <a:off x="4319" y="8756"/>
              <a:ext cx="1100" cy="54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64" name="Text Box 102"/>
            <p:cNvSpPr txBox="1">
              <a:spLocks noChangeArrowheads="1"/>
            </p:cNvSpPr>
            <p:nvPr/>
          </p:nvSpPr>
          <p:spPr bwMode="auto">
            <a:xfrm>
              <a:off x="4397" y="89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73765" name="Line 103"/>
            <p:cNvSpPr>
              <a:spLocks noChangeShapeType="1"/>
            </p:cNvSpPr>
            <p:nvPr/>
          </p:nvSpPr>
          <p:spPr bwMode="auto">
            <a:xfrm flipV="1">
              <a:off x="4329" y="8708"/>
              <a:ext cx="1110" cy="579"/>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66" name="Text Box 104"/>
            <p:cNvSpPr txBox="1">
              <a:spLocks noChangeArrowheads="1"/>
            </p:cNvSpPr>
            <p:nvPr/>
          </p:nvSpPr>
          <p:spPr bwMode="auto">
            <a:xfrm>
              <a:off x="4777" y="916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3767" name="Line 105"/>
            <p:cNvSpPr>
              <a:spLocks noChangeShapeType="1"/>
            </p:cNvSpPr>
            <p:nvPr/>
          </p:nvSpPr>
          <p:spPr bwMode="auto">
            <a:xfrm flipV="1">
              <a:off x="4359" y="9356"/>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68" name="Text Box 106"/>
            <p:cNvSpPr txBox="1">
              <a:spLocks noChangeArrowheads="1"/>
            </p:cNvSpPr>
            <p:nvPr/>
          </p:nvSpPr>
          <p:spPr bwMode="auto">
            <a:xfrm>
              <a:off x="6137" y="786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73769" name="Text Box 107"/>
            <p:cNvSpPr txBox="1">
              <a:spLocks noChangeArrowheads="1"/>
            </p:cNvSpPr>
            <p:nvPr/>
          </p:nvSpPr>
          <p:spPr bwMode="auto">
            <a:xfrm>
              <a:off x="5897" y="803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3770" name="Line 108"/>
            <p:cNvSpPr>
              <a:spLocks noChangeShapeType="1"/>
            </p:cNvSpPr>
            <p:nvPr/>
          </p:nvSpPr>
          <p:spPr bwMode="auto">
            <a:xfrm>
              <a:off x="5729" y="7985"/>
              <a:ext cx="940" cy="106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71" name="Line 109"/>
            <p:cNvSpPr>
              <a:spLocks noChangeShapeType="1"/>
            </p:cNvSpPr>
            <p:nvPr/>
          </p:nvSpPr>
          <p:spPr bwMode="auto">
            <a:xfrm>
              <a:off x="5769" y="7895"/>
              <a:ext cx="850" cy="42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72" name="Text Box 110"/>
            <p:cNvSpPr txBox="1">
              <a:spLocks noChangeArrowheads="1"/>
            </p:cNvSpPr>
            <p:nvPr/>
          </p:nvSpPr>
          <p:spPr bwMode="auto">
            <a:xfrm>
              <a:off x="5757" y="831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3773" name="Text Box 111"/>
            <p:cNvSpPr txBox="1">
              <a:spLocks noChangeArrowheads="1"/>
            </p:cNvSpPr>
            <p:nvPr/>
          </p:nvSpPr>
          <p:spPr bwMode="auto">
            <a:xfrm>
              <a:off x="5717" y="895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3774" name="Text Box 112"/>
            <p:cNvSpPr txBox="1">
              <a:spLocks noChangeArrowheads="1"/>
            </p:cNvSpPr>
            <p:nvPr/>
          </p:nvSpPr>
          <p:spPr bwMode="auto">
            <a:xfrm>
              <a:off x="5937" y="85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3775" name="Text Box 113"/>
            <p:cNvSpPr txBox="1">
              <a:spLocks noChangeArrowheads="1"/>
            </p:cNvSpPr>
            <p:nvPr/>
          </p:nvSpPr>
          <p:spPr bwMode="auto">
            <a:xfrm>
              <a:off x="6107" y="933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73776" name="Text Box 114"/>
            <p:cNvSpPr txBox="1">
              <a:spLocks noChangeArrowheads="1"/>
            </p:cNvSpPr>
            <p:nvPr/>
          </p:nvSpPr>
          <p:spPr bwMode="auto">
            <a:xfrm>
              <a:off x="7257" y="904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73777" name="Text Box 115"/>
            <p:cNvSpPr txBox="1">
              <a:spLocks noChangeArrowheads="1"/>
            </p:cNvSpPr>
            <p:nvPr/>
          </p:nvSpPr>
          <p:spPr bwMode="auto">
            <a:xfrm>
              <a:off x="7267" y="830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3778" name="Line 116"/>
            <p:cNvSpPr>
              <a:spLocks noChangeShapeType="1"/>
            </p:cNvSpPr>
            <p:nvPr/>
          </p:nvSpPr>
          <p:spPr bwMode="auto">
            <a:xfrm>
              <a:off x="5749" y="8654"/>
              <a:ext cx="850" cy="420"/>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79" name="Line 117"/>
            <p:cNvSpPr>
              <a:spLocks noChangeShapeType="1"/>
            </p:cNvSpPr>
            <p:nvPr/>
          </p:nvSpPr>
          <p:spPr bwMode="auto">
            <a:xfrm flipV="1">
              <a:off x="5709" y="8480"/>
              <a:ext cx="930" cy="80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3780" name="Line 118"/>
            <p:cNvSpPr>
              <a:spLocks noChangeShapeType="1"/>
            </p:cNvSpPr>
            <p:nvPr/>
          </p:nvSpPr>
          <p:spPr bwMode="auto">
            <a:xfrm>
              <a:off x="3549" y="7526"/>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81" name="Line 119"/>
            <p:cNvSpPr>
              <a:spLocks noChangeShapeType="1"/>
            </p:cNvSpPr>
            <p:nvPr/>
          </p:nvSpPr>
          <p:spPr bwMode="auto">
            <a:xfrm>
              <a:off x="5009" y="7568"/>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82" name="Line 120"/>
            <p:cNvSpPr>
              <a:spLocks noChangeShapeType="1"/>
            </p:cNvSpPr>
            <p:nvPr/>
          </p:nvSpPr>
          <p:spPr bwMode="auto">
            <a:xfrm>
              <a:off x="6329" y="7589"/>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83" name="Line 121"/>
            <p:cNvSpPr>
              <a:spLocks noChangeShapeType="1"/>
            </p:cNvSpPr>
            <p:nvPr/>
          </p:nvSpPr>
          <p:spPr bwMode="auto">
            <a:xfrm>
              <a:off x="7129" y="7598"/>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84" name="Text Box 122"/>
            <p:cNvSpPr txBox="1">
              <a:spLocks noChangeArrowheads="1"/>
            </p:cNvSpPr>
            <p:nvPr/>
          </p:nvSpPr>
          <p:spPr bwMode="auto">
            <a:xfrm>
              <a:off x="3997" y="9920"/>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      </a:t>
              </a:r>
              <a:r>
                <a:rPr lang="zh-CN" altLang="en-US" sz="2000" b="1">
                  <a:latin typeface="Times New Roman" panose="02020603050405020304" pitchFamily="18" charset="0"/>
                </a:rPr>
                <a:t>一个多段图</a:t>
              </a:r>
              <a:endParaRPr lang="zh-CN" altLang="en-US" sz="2000" b="1">
                <a:latin typeface="Times New Roman" panose="02020603050405020304" pitchFamily="18" charset="0"/>
              </a:endParaRPr>
            </a:p>
          </p:txBody>
        </p:sp>
      </p:gr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79388" y="1187768"/>
            <a:ext cx="87852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rPr>
              <a:t>W</a:t>
            </a:r>
            <a:r>
              <a:rPr kumimoji="1" lang="zh-CN" altLang="en-US" sz="2400" b="1">
                <a:latin typeface="宋体" panose="02010600030101010101" pitchFamily="2" charset="-122"/>
              </a:rPr>
              <a:t>先生每天驾车去公司上班。</a:t>
            </a:r>
            <a:r>
              <a:rPr kumimoji="1" lang="en-US" altLang="zh-CN" sz="2400" b="1">
                <a:latin typeface="宋体" panose="02010600030101010101" pitchFamily="2" charset="-122"/>
              </a:rPr>
              <a:t>W</a:t>
            </a:r>
            <a:r>
              <a:rPr kumimoji="1" lang="zh-CN" altLang="en-US" sz="2400" b="1">
                <a:latin typeface="宋体" panose="02010600030101010101" pitchFamily="2" charset="-122"/>
              </a:rPr>
              <a:t>先生的住所位于</a:t>
            </a:r>
            <a:r>
              <a:rPr kumimoji="1" lang="en-US" altLang="zh-CN" sz="2400" b="1">
                <a:latin typeface="宋体" panose="02010600030101010101" pitchFamily="2" charset="-122"/>
              </a:rPr>
              <a:t>A</a:t>
            </a:r>
            <a:r>
              <a:rPr kumimoji="1" lang="zh-CN" altLang="en-US" sz="2400" b="1">
                <a:latin typeface="宋体" panose="02010600030101010101" pitchFamily="2" charset="-122"/>
              </a:rPr>
              <a:t>，公司位于</a:t>
            </a:r>
            <a:r>
              <a:rPr kumimoji="1" lang="en-US" altLang="zh-CN" sz="2400" b="1">
                <a:latin typeface="宋体" panose="02010600030101010101" pitchFamily="2" charset="-122"/>
              </a:rPr>
              <a:t>F</a:t>
            </a:r>
            <a:r>
              <a:rPr kumimoji="1" lang="zh-CN" altLang="en-US" sz="2400" b="1">
                <a:latin typeface="宋体" panose="02010600030101010101" pitchFamily="2" charset="-122"/>
              </a:rPr>
              <a:t>，图中的直线段代表公路，交叉点代表路口，直线段上的数字代表两路口之间的平均行驶时间。现在</a:t>
            </a:r>
            <a:r>
              <a:rPr kumimoji="1" lang="en-US" altLang="zh-CN" sz="2400" b="1">
                <a:latin typeface="宋体" panose="02010600030101010101" pitchFamily="2" charset="-122"/>
              </a:rPr>
              <a:t>W</a:t>
            </a:r>
            <a:r>
              <a:rPr kumimoji="1" lang="zh-CN" altLang="en-US" sz="2400" b="1">
                <a:latin typeface="宋体" panose="02010600030101010101" pitchFamily="2" charset="-122"/>
              </a:rPr>
              <a:t>先生的问题是要确定一条最省时的上班路线。</a:t>
            </a:r>
            <a:endParaRPr kumimoji="1" lang="zh-CN" altLang="en-US" sz="2400" b="1">
              <a:latin typeface="宋体" panose="02010600030101010101" pitchFamily="2" charset="-122"/>
            </a:endParaRPr>
          </a:p>
        </p:txBody>
      </p:sp>
      <p:grpSp>
        <p:nvGrpSpPr>
          <p:cNvPr id="75779" name="Group 3"/>
          <p:cNvGrpSpPr/>
          <p:nvPr/>
        </p:nvGrpSpPr>
        <p:grpSpPr bwMode="auto">
          <a:xfrm>
            <a:off x="1187450" y="2756853"/>
            <a:ext cx="7273925" cy="3673475"/>
            <a:chOff x="657" y="751"/>
            <a:chExt cx="4464" cy="2805"/>
          </a:xfrm>
        </p:grpSpPr>
        <p:sp>
          <p:nvSpPr>
            <p:cNvPr id="75782" name="Line 4"/>
            <p:cNvSpPr>
              <a:spLocks noChangeShapeType="1"/>
            </p:cNvSpPr>
            <p:nvPr/>
          </p:nvSpPr>
          <p:spPr bwMode="auto">
            <a:xfrm>
              <a:off x="897" y="3258"/>
              <a:ext cx="1200"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Line 5"/>
            <p:cNvSpPr>
              <a:spLocks noChangeShapeType="1"/>
            </p:cNvSpPr>
            <p:nvPr/>
          </p:nvSpPr>
          <p:spPr bwMode="auto">
            <a:xfrm>
              <a:off x="2097" y="3258"/>
              <a:ext cx="115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Line 6"/>
            <p:cNvSpPr>
              <a:spLocks noChangeShapeType="1"/>
            </p:cNvSpPr>
            <p:nvPr/>
          </p:nvSpPr>
          <p:spPr bwMode="auto">
            <a:xfrm>
              <a:off x="3345" y="3258"/>
              <a:ext cx="139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5" name="Line 7"/>
            <p:cNvSpPr>
              <a:spLocks noChangeShapeType="1"/>
            </p:cNvSpPr>
            <p:nvPr/>
          </p:nvSpPr>
          <p:spPr bwMode="auto">
            <a:xfrm flipV="1">
              <a:off x="884" y="2296"/>
              <a:ext cx="0" cy="96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6" name="Line 8"/>
            <p:cNvSpPr>
              <a:spLocks noChangeShapeType="1"/>
            </p:cNvSpPr>
            <p:nvPr/>
          </p:nvSpPr>
          <p:spPr bwMode="auto">
            <a:xfrm flipV="1">
              <a:off x="2085" y="2320"/>
              <a:ext cx="0" cy="912"/>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Line 9"/>
            <p:cNvSpPr>
              <a:spLocks noChangeShapeType="1"/>
            </p:cNvSpPr>
            <p:nvPr/>
          </p:nvSpPr>
          <p:spPr bwMode="auto">
            <a:xfrm flipV="1">
              <a:off x="3297" y="2327"/>
              <a:ext cx="0" cy="912"/>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8" name="Line 10"/>
            <p:cNvSpPr>
              <a:spLocks noChangeShapeType="1"/>
            </p:cNvSpPr>
            <p:nvPr/>
          </p:nvSpPr>
          <p:spPr bwMode="auto">
            <a:xfrm flipV="1">
              <a:off x="4737" y="2298"/>
              <a:ext cx="0" cy="91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9" name="Line 11"/>
            <p:cNvSpPr>
              <a:spLocks noChangeShapeType="1"/>
            </p:cNvSpPr>
            <p:nvPr/>
          </p:nvSpPr>
          <p:spPr bwMode="auto">
            <a:xfrm>
              <a:off x="897" y="2298"/>
              <a:ext cx="115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0" name="Line 12"/>
            <p:cNvSpPr>
              <a:spLocks noChangeShapeType="1"/>
            </p:cNvSpPr>
            <p:nvPr/>
          </p:nvSpPr>
          <p:spPr bwMode="auto">
            <a:xfrm>
              <a:off x="2097" y="2298"/>
              <a:ext cx="115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1" name="Line 13"/>
            <p:cNvSpPr>
              <a:spLocks noChangeShapeType="1"/>
            </p:cNvSpPr>
            <p:nvPr/>
          </p:nvSpPr>
          <p:spPr bwMode="auto">
            <a:xfrm>
              <a:off x="3393" y="2298"/>
              <a:ext cx="1344"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Line 14"/>
            <p:cNvSpPr>
              <a:spLocks noChangeShapeType="1"/>
            </p:cNvSpPr>
            <p:nvPr/>
          </p:nvSpPr>
          <p:spPr bwMode="auto">
            <a:xfrm flipV="1">
              <a:off x="897" y="1050"/>
              <a:ext cx="0" cy="12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Line 15"/>
            <p:cNvSpPr>
              <a:spLocks noChangeShapeType="1"/>
            </p:cNvSpPr>
            <p:nvPr/>
          </p:nvSpPr>
          <p:spPr bwMode="auto">
            <a:xfrm>
              <a:off x="945" y="1002"/>
              <a:ext cx="1104"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4" name="Line 16"/>
            <p:cNvSpPr>
              <a:spLocks noChangeShapeType="1"/>
            </p:cNvSpPr>
            <p:nvPr/>
          </p:nvSpPr>
          <p:spPr bwMode="auto">
            <a:xfrm flipV="1">
              <a:off x="2097" y="1002"/>
              <a:ext cx="0" cy="1248"/>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17"/>
            <p:cNvSpPr>
              <a:spLocks noChangeShapeType="1"/>
            </p:cNvSpPr>
            <p:nvPr/>
          </p:nvSpPr>
          <p:spPr bwMode="auto">
            <a:xfrm>
              <a:off x="2145" y="1002"/>
              <a:ext cx="1104"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6" name="Line 18"/>
            <p:cNvSpPr>
              <a:spLocks noChangeShapeType="1"/>
            </p:cNvSpPr>
            <p:nvPr/>
          </p:nvSpPr>
          <p:spPr bwMode="auto">
            <a:xfrm flipV="1">
              <a:off x="3297" y="1002"/>
              <a:ext cx="0" cy="129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7" name="Line 19"/>
            <p:cNvSpPr>
              <a:spLocks noChangeShapeType="1"/>
            </p:cNvSpPr>
            <p:nvPr/>
          </p:nvSpPr>
          <p:spPr bwMode="auto">
            <a:xfrm>
              <a:off x="3345" y="1002"/>
              <a:ext cx="1344"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Line 20"/>
            <p:cNvSpPr>
              <a:spLocks noChangeShapeType="1"/>
            </p:cNvSpPr>
            <p:nvPr/>
          </p:nvSpPr>
          <p:spPr bwMode="auto">
            <a:xfrm flipV="1">
              <a:off x="4737" y="954"/>
              <a:ext cx="0" cy="129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7" name="Text Box 21"/>
            <p:cNvSpPr txBox="1">
              <a:spLocks noChangeArrowheads="1"/>
            </p:cNvSpPr>
            <p:nvPr/>
          </p:nvSpPr>
          <p:spPr bwMode="auto">
            <a:xfrm>
              <a:off x="755" y="3152"/>
              <a:ext cx="4176" cy="404"/>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800" b="1">
                  <a:solidFill>
                    <a:srgbClr val="990000"/>
                  </a:solidFill>
                  <a:effectLst>
                    <a:outerShdw blurRad="38100" dist="38100" dir="2700000" algn="tl">
                      <a:srgbClr val="C0C0C0"/>
                    </a:outerShdw>
                  </a:effectLst>
                  <a:latin typeface="Times New Roman" panose="02020603050405020304" pitchFamily="18" charset="0"/>
                </a:rPr>
                <a:t>A</a:t>
              </a: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          3            B1        4       C1         3           D1</a:t>
              </a:r>
              <a:endParaRPr kumimoji="1" lang="en-US" altLang="zh-CN" sz="2400">
                <a:solidFill>
                  <a:srgbClr val="000099"/>
                </a:solidFill>
                <a:latin typeface="Times New Roman" panose="02020603050405020304" pitchFamily="18" charset="0"/>
              </a:endParaRPr>
            </a:p>
          </p:txBody>
        </p:sp>
        <p:sp>
          <p:nvSpPr>
            <p:cNvPr id="152598" name="Text Box 22"/>
            <p:cNvSpPr txBox="1">
              <a:spLocks noChangeArrowheads="1"/>
            </p:cNvSpPr>
            <p:nvPr/>
          </p:nvSpPr>
          <p:spPr bwMode="auto">
            <a:xfrm>
              <a:off x="657" y="2614"/>
              <a:ext cx="446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4                        5                      3                            2</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152599" name="Text Box 23"/>
            <p:cNvSpPr txBox="1">
              <a:spLocks noChangeArrowheads="1"/>
            </p:cNvSpPr>
            <p:nvPr/>
          </p:nvSpPr>
          <p:spPr bwMode="auto">
            <a:xfrm>
              <a:off x="766" y="2153"/>
              <a:ext cx="432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B2          2         C2          3       D2                        E1</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152600" name="Text Box 24"/>
            <p:cNvSpPr txBox="1">
              <a:spLocks noChangeArrowheads="1"/>
            </p:cNvSpPr>
            <p:nvPr/>
          </p:nvSpPr>
          <p:spPr bwMode="auto">
            <a:xfrm>
              <a:off x="657" y="1433"/>
              <a:ext cx="441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1                       2                       3                           4</a:t>
              </a:r>
              <a:endParaRPr kumimoji="1" lang="en-US" altLang="zh-CN" sz="2400">
                <a:solidFill>
                  <a:srgbClr val="000099"/>
                </a:solidFill>
                <a:latin typeface="Times New Roman" panose="02020603050405020304" pitchFamily="18" charset="0"/>
              </a:endParaRPr>
            </a:p>
          </p:txBody>
        </p:sp>
        <p:sp>
          <p:nvSpPr>
            <p:cNvPr id="152601" name="Text Box 25"/>
            <p:cNvSpPr txBox="1">
              <a:spLocks noChangeArrowheads="1"/>
            </p:cNvSpPr>
            <p:nvPr/>
          </p:nvSpPr>
          <p:spPr bwMode="auto">
            <a:xfrm>
              <a:off x="774" y="751"/>
              <a:ext cx="4176"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C3          4        D3           5      E2                2          </a:t>
              </a:r>
              <a:r>
                <a:rPr kumimoji="1" lang="en-US" altLang="zh-CN" sz="2800" b="1">
                  <a:solidFill>
                    <a:srgbClr val="990000"/>
                  </a:solidFill>
                  <a:effectLst>
                    <a:outerShdw blurRad="38100" dist="38100" dir="2700000" algn="tl">
                      <a:srgbClr val="C0C0C0"/>
                    </a:outerShdw>
                  </a:effectLst>
                  <a:latin typeface="Times New Roman" panose="02020603050405020304" pitchFamily="18" charset="0"/>
                </a:rPr>
                <a:t>F</a:t>
              </a:r>
              <a:endParaRPr kumimoji="1" lang="en-US" altLang="zh-CN" sz="2800" b="1">
                <a:solidFill>
                  <a:srgbClr val="990000"/>
                </a:solidFill>
                <a:effectLst>
                  <a:outerShdw blurRad="38100" dist="38100" dir="2700000" algn="tl">
                    <a:srgbClr val="C0C0C0"/>
                  </a:outerShdw>
                </a:effectLst>
                <a:latin typeface="Times New Roman" panose="02020603050405020304" pitchFamily="18" charset="0"/>
              </a:endParaRPr>
            </a:p>
          </p:txBody>
        </p:sp>
      </p:grpSp>
      <p:sp>
        <p:nvSpPr>
          <p:cNvPr id="68612" name="Text Box 26"/>
          <p:cNvSpPr txBox="1">
            <a:spLocks noChangeArrowheads="1"/>
          </p:cNvSpPr>
          <p:nvPr/>
        </p:nvSpPr>
        <p:spPr bwMode="auto">
          <a:xfrm>
            <a:off x="1668835" y="190598"/>
            <a:ext cx="5256213"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多段图最短路径——实例 </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71"/>
          <p:cNvGrpSpPr/>
          <p:nvPr/>
        </p:nvGrpSpPr>
        <p:grpSpPr bwMode="auto">
          <a:xfrm>
            <a:off x="684213" y="3500438"/>
            <a:ext cx="7847012" cy="3168650"/>
            <a:chOff x="2809" y="7526"/>
            <a:chExt cx="5110" cy="2613"/>
          </a:xfrm>
        </p:grpSpPr>
        <p:sp>
          <p:nvSpPr>
            <p:cNvPr id="74758" name="Text Box 72"/>
            <p:cNvSpPr txBox="1">
              <a:spLocks noChangeArrowheads="1"/>
            </p:cNvSpPr>
            <p:nvPr/>
          </p:nvSpPr>
          <p:spPr bwMode="auto">
            <a:xfrm>
              <a:off x="3287" y="847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74759" name="Oval 73"/>
            <p:cNvSpPr>
              <a:spLocks noChangeArrowheads="1"/>
            </p:cNvSpPr>
            <p:nvPr/>
          </p:nvSpPr>
          <p:spPr bwMode="auto">
            <a:xfrm>
              <a:off x="3979" y="7772"/>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74760" name="Oval 74"/>
            <p:cNvSpPr>
              <a:spLocks noChangeArrowheads="1"/>
            </p:cNvSpPr>
            <p:nvPr/>
          </p:nvSpPr>
          <p:spPr bwMode="auto">
            <a:xfrm>
              <a:off x="4039" y="851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74761" name="Oval 75"/>
            <p:cNvSpPr>
              <a:spLocks noChangeArrowheads="1"/>
            </p:cNvSpPr>
            <p:nvPr/>
          </p:nvSpPr>
          <p:spPr bwMode="auto">
            <a:xfrm>
              <a:off x="2809" y="853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0</a:t>
              </a:r>
              <a:endParaRPr lang="en-US" altLang="zh-CN" sz="2000" b="1">
                <a:latin typeface="Times New Roman" panose="02020603050405020304" pitchFamily="18" charset="0"/>
              </a:endParaRPr>
            </a:p>
          </p:txBody>
        </p:sp>
        <p:sp>
          <p:nvSpPr>
            <p:cNvPr id="74762" name="Oval 76"/>
            <p:cNvSpPr>
              <a:spLocks noChangeArrowheads="1"/>
            </p:cNvSpPr>
            <p:nvPr/>
          </p:nvSpPr>
          <p:spPr bwMode="auto">
            <a:xfrm>
              <a:off x="4019" y="923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74763" name="Oval 77"/>
            <p:cNvSpPr>
              <a:spLocks noChangeArrowheads="1"/>
            </p:cNvSpPr>
            <p:nvPr/>
          </p:nvSpPr>
          <p:spPr bwMode="auto">
            <a:xfrm>
              <a:off x="5449" y="775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74764" name="Oval 78"/>
            <p:cNvSpPr>
              <a:spLocks noChangeArrowheads="1"/>
            </p:cNvSpPr>
            <p:nvPr/>
          </p:nvSpPr>
          <p:spPr bwMode="auto">
            <a:xfrm>
              <a:off x="5419" y="845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74765" name="Oval 79"/>
            <p:cNvSpPr>
              <a:spLocks noChangeArrowheads="1"/>
            </p:cNvSpPr>
            <p:nvPr/>
          </p:nvSpPr>
          <p:spPr bwMode="auto">
            <a:xfrm>
              <a:off x="5419" y="925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4766" name="Oval 80"/>
            <p:cNvSpPr>
              <a:spLocks noChangeArrowheads="1"/>
            </p:cNvSpPr>
            <p:nvPr/>
          </p:nvSpPr>
          <p:spPr bwMode="auto">
            <a:xfrm>
              <a:off x="6626" y="8222"/>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4767" name="Oval 81"/>
            <p:cNvSpPr>
              <a:spLocks noChangeArrowheads="1"/>
            </p:cNvSpPr>
            <p:nvPr/>
          </p:nvSpPr>
          <p:spPr bwMode="auto">
            <a:xfrm>
              <a:off x="6609" y="9035"/>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4768" name="Oval 82"/>
            <p:cNvSpPr>
              <a:spLocks noChangeArrowheads="1"/>
            </p:cNvSpPr>
            <p:nvPr/>
          </p:nvSpPr>
          <p:spPr bwMode="auto">
            <a:xfrm>
              <a:off x="7609" y="8585"/>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9</a:t>
              </a:r>
              <a:endParaRPr lang="en-US" altLang="zh-CN" sz="2000" b="1">
                <a:latin typeface="Times New Roman" panose="02020603050405020304" pitchFamily="18" charset="0"/>
              </a:endParaRPr>
            </a:p>
          </p:txBody>
        </p:sp>
        <p:sp>
          <p:nvSpPr>
            <p:cNvPr id="74769" name="Line 83"/>
            <p:cNvSpPr>
              <a:spLocks noChangeShapeType="1"/>
            </p:cNvSpPr>
            <p:nvPr/>
          </p:nvSpPr>
          <p:spPr bwMode="auto">
            <a:xfrm flipV="1">
              <a:off x="3099" y="7997"/>
              <a:ext cx="890" cy="57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0" name="Line 84"/>
            <p:cNvSpPr>
              <a:spLocks noChangeShapeType="1"/>
            </p:cNvSpPr>
            <p:nvPr/>
          </p:nvSpPr>
          <p:spPr bwMode="auto">
            <a:xfrm flipV="1">
              <a:off x="4339" y="8636"/>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1" name="Line 85"/>
            <p:cNvSpPr>
              <a:spLocks noChangeShapeType="1"/>
            </p:cNvSpPr>
            <p:nvPr/>
          </p:nvSpPr>
          <p:spPr bwMode="auto">
            <a:xfrm flipV="1">
              <a:off x="4319" y="7895"/>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2" name="Line 86"/>
            <p:cNvSpPr>
              <a:spLocks noChangeShapeType="1"/>
            </p:cNvSpPr>
            <p:nvPr/>
          </p:nvSpPr>
          <p:spPr bwMode="auto">
            <a:xfrm flipV="1">
              <a:off x="3129" y="8666"/>
              <a:ext cx="89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3" name="Line 87"/>
            <p:cNvSpPr>
              <a:spLocks noChangeShapeType="1"/>
            </p:cNvSpPr>
            <p:nvPr/>
          </p:nvSpPr>
          <p:spPr bwMode="auto">
            <a:xfrm>
              <a:off x="3089" y="8786"/>
              <a:ext cx="910" cy="531"/>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4" name="Line 88"/>
            <p:cNvSpPr>
              <a:spLocks noChangeShapeType="1"/>
            </p:cNvSpPr>
            <p:nvPr/>
          </p:nvSpPr>
          <p:spPr bwMode="auto">
            <a:xfrm>
              <a:off x="4299" y="7976"/>
              <a:ext cx="1100" cy="57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5" name="Line 89"/>
            <p:cNvSpPr>
              <a:spLocks noChangeShapeType="1"/>
            </p:cNvSpPr>
            <p:nvPr/>
          </p:nvSpPr>
          <p:spPr bwMode="auto">
            <a:xfrm flipV="1">
              <a:off x="5729" y="9200"/>
              <a:ext cx="870" cy="1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6" name="Line 90"/>
            <p:cNvSpPr>
              <a:spLocks noChangeShapeType="1"/>
            </p:cNvSpPr>
            <p:nvPr/>
          </p:nvSpPr>
          <p:spPr bwMode="auto">
            <a:xfrm flipV="1">
              <a:off x="5749" y="8381"/>
              <a:ext cx="870" cy="1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7" name="Line 91"/>
            <p:cNvSpPr>
              <a:spLocks noChangeShapeType="1"/>
            </p:cNvSpPr>
            <p:nvPr/>
          </p:nvSpPr>
          <p:spPr bwMode="auto">
            <a:xfrm>
              <a:off x="6959" y="8393"/>
              <a:ext cx="670" cy="28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8" name="Line 92"/>
            <p:cNvSpPr>
              <a:spLocks noChangeShapeType="1"/>
            </p:cNvSpPr>
            <p:nvPr/>
          </p:nvSpPr>
          <p:spPr bwMode="auto">
            <a:xfrm flipV="1">
              <a:off x="6929" y="8822"/>
              <a:ext cx="700" cy="345"/>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79" name="Text Box 93"/>
            <p:cNvSpPr txBox="1">
              <a:spLocks noChangeArrowheads="1"/>
            </p:cNvSpPr>
            <p:nvPr/>
          </p:nvSpPr>
          <p:spPr bwMode="auto">
            <a:xfrm>
              <a:off x="3327" y="806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74780" name="Text Box 94"/>
            <p:cNvSpPr txBox="1">
              <a:spLocks noChangeArrowheads="1"/>
            </p:cNvSpPr>
            <p:nvPr/>
          </p:nvSpPr>
          <p:spPr bwMode="auto">
            <a:xfrm>
              <a:off x="4707" y="763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9</a:t>
              </a:r>
              <a:endParaRPr lang="en-US" altLang="zh-CN" sz="2000" b="1">
                <a:latin typeface="Times New Roman" panose="02020603050405020304" pitchFamily="18" charset="0"/>
              </a:endParaRPr>
            </a:p>
          </p:txBody>
        </p:sp>
        <p:sp>
          <p:nvSpPr>
            <p:cNvPr id="74781" name="Text Box 95"/>
            <p:cNvSpPr txBox="1">
              <a:spLocks noChangeArrowheads="1"/>
            </p:cNvSpPr>
            <p:nvPr/>
          </p:nvSpPr>
          <p:spPr bwMode="auto">
            <a:xfrm>
              <a:off x="3327" y="904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74782" name="Text Box 96"/>
            <p:cNvSpPr txBox="1">
              <a:spLocks noChangeArrowheads="1"/>
            </p:cNvSpPr>
            <p:nvPr/>
          </p:nvSpPr>
          <p:spPr bwMode="auto">
            <a:xfrm>
              <a:off x="4547" y="791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4783" name="Text Box 97"/>
            <p:cNvSpPr txBox="1">
              <a:spLocks noChangeArrowheads="1"/>
            </p:cNvSpPr>
            <p:nvPr/>
          </p:nvSpPr>
          <p:spPr bwMode="auto">
            <a:xfrm>
              <a:off x="4797" y="842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4784" name="Text Box 98"/>
            <p:cNvSpPr txBox="1">
              <a:spLocks noChangeArrowheads="1"/>
            </p:cNvSpPr>
            <p:nvPr/>
          </p:nvSpPr>
          <p:spPr bwMode="auto">
            <a:xfrm>
              <a:off x="4407" y="8246"/>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4785" name="Line 99"/>
            <p:cNvSpPr>
              <a:spLocks noChangeShapeType="1"/>
            </p:cNvSpPr>
            <p:nvPr/>
          </p:nvSpPr>
          <p:spPr bwMode="auto">
            <a:xfrm flipV="1">
              <a:off x="4329" y="7979"/>
              <a:ext cx="1110" cy="57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86" name="Text Box 100"/>
            <p:cNvSpPr txBox="1">
              <a:spLocks noChangeArrowheads="1"/>
            </p:cNvSpPr>
            <p:nvPr/>
          </p:nvSpPr>
          <p:spPr bwMode="auto">
            <a:xfrm>
              <a:off x="4527" y="86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4787" name="Line 101"/>
            <p:cNvSpPr>
              <a:spLocks noChangeShapeType="1"/>
            </p:cNvSpPr>
            <p:nvPr/>
          </p:nvSpPr>
          <p:spPr bwMode="auto">
            <a:xfrm>
              <a:off x="4319" y="8756"/>
              <a:ext cx="1100" cy="54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88" name="Text Box 102"/>
            <p:cNvSpPr txBox="1">
              <a:spLocks noChangeArrowheads="1"/>
            </p:cNvSpPr>
            <p:nvPr/>
          </p:nvSpPr>
          <p:spPr bwMode="auto">
            <a:xfrm>
              <a:off x="4397" y="89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74789" name="Line 103"/>
            <p:cNvSpPr>
              <a:spLocks noChangeShapeType="1"/>
            </p:cNvSpPr>
            <p:nvPr/>
          </p:nvSpPr>
          <p:spPr bwMode="auto">
            <a:xfrm flipV="1">
              <a:off x="4329" y="8708"/>
              <a:ext cx="1110" cy="579"/>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90" name="Text Box 104"/>
            <p:cNvSpPr txBox="1">
              <a:spLocks noChangeArrowheads="1"/>
            </p:cNvSpPr>
            <p:nvPr/>
          </p:nvSpPr>
          <p:spPr bwMode="auto">
            <a:xfrm>
              <a:off x="4777" y="916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4791" name="Line 105"/>
            <p:cNvSpPr>
              <a:spLocks noChangeShapeType="1"/>
            </p:cNvSpPr>
            <p:nvPr/>
          </p:nvSpPr>
          <p:spPr bwMode="auto">
            <a:xfrm flipV="1">
              <a:off x="4359" y="9356"/>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92" name="Text Box 106"/>
            <p:cNvSpPr txBox="1">
              <a:spLocks noChangeArrowheads="1"/>
            </p:cNvSpPr>
            <p:nvPr/>
          </p:nvSpPr>
          <p:spPr bwMode="auto">
            <a:xfrm>
              <a:off x="6137" y="786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74793" name="Text Box 107"/>
            <p:cNvSpPr txBox="1">
              <a:spLocks noChangeArrowheads="1"/>
            </p:cNvSpPr>
            <p:nvPr/>
          </p:nvSpPr>
          <p:spPr bwMode="auto">
            <a:xfrm>
              <a:off x="5897" y="803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4794" name="Line 108"/>
            <p:cNvSpPr>
              <a:spLocks noChangeShapeType="1"/>
            </p:cNvSpPr>
            <p:nvPr/>
          </p:nvSpPr>
          <p:spPr bwMode="auto">
            <a:xfrm>
              <a:off x="5729" y="7985"/>
              <a:ext cx="940" cy="106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95" name="Line 109"/>
            <p:cNvSpPr>
              <a:spLocks noChangeShapeType="1"/>
            </p:cNvSpPr>
            <p:nvPr/>
          </p:nvSpPr>
          <p:spPr bwMode="auto">
            <a:xfrm>
              <a:off x="5769" y="7895"/>
              <a:ext cx="850" cy="42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796" name="Text Box 110"/>
            <p:cNvSpPr txBox="1">
              <a:spLocks noChangeArrowheads="1"/>
            </p:cNvSpPr>
            <p:nvPr/>
          </p:nvSpPr>
          <p:spPr bwMode="auto">
            <a:xfrm>
              <a:off x="5757" y="831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74797" name="Text Box 111"/>
            <p:cNvSpPr txBox="1">
              <a:spLocks noChangeArrowheads="1"/>
            </p:cNvSpPr>
            <p:nvPr/>
          </p:nvSpPr>
          <p:spPr bwMode="auto">
            <a:xfrm>
              <a:off x="5717" y="895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4798" name="Text Box 112"/>
            <p:cNvSpPr txBox="1">
              <a:spLocks noChangeArrowheads="1"/>
            </p:cNvSpPr>
            <p:nvPr/>
          </p:nvSpPr>
          <p:spPr bwMode="auto">
            <a:xfrm>
              <a:off x="5937" y="85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74799" name="Text Box 113"/>
            <p:cNvSpPr txBox="1">
              <a:spLocks noChangeArrowheads="1"/>
            </p:cNvSpPr>
            <p:nvPr/>
          </p:nvSpPr>
          <p:spPr bwMode="auto">
            <a:xfrm>
              <a:off x="6107" y="933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74800" name="Text Box 114"/>
            <p:cNvSpPr txBox="1">
              <a:spLocks noChangeArrowheads="1"/>
            </p:cNvSpPr>
            <p:nvPr/>
          </p:nvSpPr>
          <p:spPr bwMode="auto">
            <a:xfrm>
              <a:off x="7257" y="904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74801" name="Text Box 115"/>
            <p:cNvSpPr txBox="1">
              <a:spLocks noChangeArrowheads="1"/>
            </p:cNvSpPr>
            <p:nvPr/>
          </p:nvSpPr>
          <p:spPr bwMode="auto">
            <a:xfrm>
              <a:off x="7267" y="830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74802" name="Line 116"/>
            <p:cNvSpPr>
              <a:spLocks noChangeShapeType="1"/>
            </p:cNvSpPr>
            <p:nvPr/>
          </p:nvSpPr>
          <p:spPr bwMode="auto">
            <a:xfrm>
              <a:off x="5749" y="8654"/>
              <a:ext cx="850" cy="420"/>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803" name="Line 117"/>
            <p:cNvSpPr>
              <a:spLocks noChangeShapeType="1"/>
            </p:cNvSpPr>
            <p:nvPr/>
          </p:nvSpPr>
          <p:spPr bwMode="auto">
            <a:xfrm flipV="1">
              <a:off x="5709" y="8480"/>
              <a:ext cx="930" cy="80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4804" name="Line 118"/>
            <p:cNvSpPr>
              <a:spLocks noChangeShapeType="1"/>
            </p:cNvSpPr>
            <p:nvPr/>
          </p:nvSpPr>
          <p:spPr bwMode="auto">
            <a:xfrm>
              <a:off x="3549" y="7526"/>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4805" name="Line 119"/>
            <p:cNvSpPr>
              <a:spLocks noChangeShapeType="1"/>
            </p:cNvSpPr>
            <p:nvPr/>
          </p:nvSpPr>
          <p:spPr bwMode="auto">
            <a:xfrm>
              <a:off x="5009" y="7568"/>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4806" name="Line 120"/>
            <p:cNvSpPr>
              <a:spLocks noChangeShapeType="1"/>
            </p:cNvSpPr>
            <p:nvPr/>
          </p:nvSpPr>
          <p:spPr bwMode="auto">
            <a:xfrm>
              <a:off x="6329" y="7589"/>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4807" name="Line 121"/>
            <p:cNvSpPr>
              <a:spLocks noChangeShapeType="1"/>
            </p:cNvSpPr>
            <p:nvPr/>
          </p:nvSpPr>
          <p:spPr bwMode="auto">
            <a:xfrm>
              <a:off x="7129" y="7598"/>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4808" name="Text Box 122"/>
            <p:cNvSpPr txBox="1">
              <a:spLocks noChangeArrowheads="1"/>
            </p:cNvSpPr>
            <p:nvPr/>
          </p:nvSpPr>
          <p:spPr bwMode="auto">
            <a:xfrm>
              <a:off x="3997" y="9920"/>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      </a:t>
              </a:r>
              <a:r>
                <a:rPr lang="zh-CN" altLang="en-US" sz="2000" b="1">
                  <a:latin typeface="Times New Roman" panose="02020603050405020304" pitchFamily="18" charset="0"/>
                </a:rPr>
                <a:t>一个多段图</a:t>
              </a:r>
              <a:endParaRPr lang="zh-CN" altLang="en-US" sz="2000" b="1">
                <a:latin typeface="Times New Roman" panose="02020603050405020304" pitchFamily="18" charset="0"/>
              </a:endParaRPr>
            </a:p>
          </p:txBody>
        </p:sp>
      </p:grpSp>
      <p:sp>
        <p:nvSpPr>
          <p:cNvPr id="74755" name="Text Box 124"/>
          <p:cNvSpPr txBox="1">
            <a:spLocks noChangeArrowheads="1"/>
          </p:cNvSpPr>
          <p:nvPr/>
        </p:nvSpPr>
        <p:spPr bwMode="auto">
          <a:xfrm>
            <a:off x="179388" y="1051878"/>
            <a:ext cx="878522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rPr>
              <a:t>由于多段图将顶点</a:t>
            </a:r>
            <a:r>
              <a:rPr kumimoji="1" lang="zh-CN" altLang="en-US" sz="2400" b="1" dirty="0">
                <a:solidFill>
                  <a:srgbClr val="3907F1"/>
                </a:solidFill>
                <a:latin typeface="Times New Roman" panose="02020603050405020304" pitchFamily="18" charset="0"/>
              </a:rPr>
              <a:t>划分</a:t>
            </a:r>
            <a:r>
              <a:rPr kumimoji="1" lang="zh-CN" altLang="en-US" sz="2400" b="1" dirty="0">
                <a:latin typeface="Times New Roman" panose="02020603050405020304" pitchFamily="18" charset="0"/>
              </a:rPr>
              <a:t>为</a:t>
            </a:r>
            <a:r>
              <a:rPr kumimoji="1" lang="en-US" altLang="zh-CN" sz="2400" b="1" i="1" dirty="0">
                <a:latin typeface="Times New Roman" panose="02020603050405020304" pitchFamily="18" charset="0"/>
              </a:rPr>
              <a:t>k</a:t>
            </a:r>
            <a:r>
              <a:rPr kumimoji="1" lang="zh-CN" altLang="en-US" sz="2400" b="1" dirty="0">
                <a:latin typeface="Times New Roman" panose="02020603050405020304" pitchFamily="18" charset="0"/>
              </a:rPr>
              <a:t>个互不相交的子集，所以，多段图划分为</a:t>
            </a:r>
            <a:r>
              <a:rPr kumimoji="1" lang="en-US" altLang="zh-CN" sz="2400" b="1" i="1" dirty="0">
                <a:latin typeface="Times New Roman" panose="02020603050405020304" pitchFamily="18" charset="0"/>
              </a:rPr>
              <a:t>k</a:t>
            </a:r>
            <a:r>
              <a:rPr kumimoji="1" lang="zh-CN" altLang="en-US" sz="2400" b="1" dirty="0">
                <a:latin typeface="Times New Roman" panose="02020603050405020304" pitchFamily="18" charset="0"/>
              </a:rPr>
              <a:t>段，每一段包含顶点的一个</a:t>
            </a:r>
            <a:r>
              <a:rPr kumimoji="1" lang="zh-CN" altLang="en-US" sz="2400" b="1" dirty="0" smtClean="0">
                <a:latin typeface="Times New Roman" panose="02020603050405020304" pitchFamily="18" charset="0"/>
              </a:rPr>
              <a:t>子集，每个子集中的顶点互不邻接。</a:t>
            </a:r>
            <a:endParaRPr kumimoji="1" lang="en-US" altLang="zh-CN" sz="2400" b="1" dirty="0" smtClean="0">
              <a:latin typeface="Times New Roman" panose="02020603050405020304" pitchFamily="18" charset="0"/>
            </a:endParaRPr>
          </a:p>
          <a:p>
            <a:pPr eaLnBrk="1" hangingPunct="1">
              <a:spcBef>
                <a:spcPct val="50000"/>
              </a:spcBef>
            </a:pPr>
            <a:r>
              <a:rPr kumimoji="1" lang="zh-CN" altLang="en-US" sz="2400" b="1" dirty="0" smtClean="0">
                <a:latin typeface="Times New Roman" panose="02020603050405020304" pitchFamily="18" charset="0"/>
              </a:rPr>
              <a:t>假设</a:t>
            </a:r>
            <a:r>
              <a:rPr kumimoji="1" lang="zh-CN" altLang="en-US" sz="2400" b="1" dirty="0">
                <a:latin typeface="Times New Roman" panose="02020603050405020304" pitchFamily="18" charset="0"/>
              </a:rPr>
              <a:t>图中的顶点个数为</a:t>
            </a:r>
            <a:r>
              <a:rPr kumimoji="1" lang="en-US" altLang="zh-CN" sz="2400" b="1" i="1" dirty="0">
                <a:latin typeface="Times New Roman" panose="02020603050405020304" pitchFamily="18" charset="0"/>
              </a:rPr>
              <a:t>n</a:t>
            </a:r>
            <a:r>
              <a:rPr kumimoji="1" lang="zh-CN" altLang="en-US" sz="2400" b="1" dirty="0">
                <a:latin typeface="Times New Roman" panose="02020603050405020304" pitchFamily="18" charset="0"/>
              </a:rPr>
              <a:t>，则源点</a:t>
            </a:r>
            <a:r>
              <a:rPr kumimoji="1" lang="en-US" altLang="zh-CN" sz="2400" b="1" i="1" dirty="0">
                <a:latin typeface="Times New Roman" panose="02020603050405020304" pitchFamily="18" charset="0"/>
              </a:rPr>
              <a:t>s</a:t>
            </a:r>
            <a:r>
              <a:rPr kumimoji="1" lang="zh-CN" altLang="en-US" sz="2400" b="1" dirty="0">
                <a:latin typeface="Times New Roman" panose="02020603050405020304" pitchFamily="18" charset="0"/>
              </a:rPr>
              <a:t>的编号为</a:t>
            </a:r>
            <a:r>
              <a:rPr kumimoji="1" lang="en-US" altLang="zh-CN" sz="2400" b="1" dirty="0">
                <a:latin typeface="Times New Roman" panose="02020603050405020304" pitchFamily="18" charset="0"/>
              </a:rPr>
              <a:t>0</a:t>
            </a:r>
            <a:r>
              <a:rPr kumimoji="1" lang="zh-CN" altLang="en-US" sz="2400" b="1" dirty="0">
                <a:latin typeface="Times New Roman" panose="02020603050405020304" pitchFamily="18" charset="0"/>
              </a:rPr>
              <a:t>，终点</a:t>
            </a:r>
            <a:r>
              <a:rPr kumimoji="1" lang="en-US" altLang="zh-CN" sz="2400" b="1" i="1" dirty="0">
                <a:latin typeface="Times New Roman" panose="02020603050405020304" pitchFamily="18" charset="0"/>
              </a:rPr>
              <a:t>t</a:t>
            </a:r>
            <a:r>
              <a:rPr kumimoji="1" lang="zh-CN" altLang="en-US" sz="2400" b="1" dirty="0">
                <a:latin typeface="Times New Roman" panose="02020603050405020304" pitchFamily="18" charset="0"/>
              </a:rPr>
              <a:t>的编号为</a:t>
            </a:r>
            <a:r>
              <a:rPr kumimoji="1" lang="en-US" altLang="zh-CN" sz="2400" b="1" i="1" dirty="0">
                <a:latin typeface="Times New Roman" panose="02020603050405020304" pitchFamily="18" charset="0"/>
              </a:rPr>
              <a:t>n</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，并且，对图中的任何一条边</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u</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v</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，顶点</a:t>
            </a:r>
            <a:r>
              <a:rPr kumimoji="1" lang="en-US" altLang="zh-CN" sz="2400" b="1" i="1" dirty="0">
                <a:latin typeface="Times New Roman" panose="02020603050405020304" pitchFamily="18" charset="0"/>
              </a:rPr>
              <a:t>u</a:t>
            </a:r>
            <a:r>
              <a:rPr kumimoji="1" lang="zh-CN" altLang="en-US" sz="2400" b="1" dirty="0">
                <a:latin typeface="Times New Roman" panose="02020603050405020304" pitchFamily="18" charset="0"/>
              </a:rPr>
              <a:t>的编号小于顶点</a:t>
            </a:r>
            <a:r>
              <a:rPr kumimoji="1" lang="en-US" altLang="zh-CN" sz="2400" b="1" i="1" dirty="0">
                <a:latin typeface="Times New Roman" panose="02020603050405020304" pitchFamily="18" charset="0"/>
              </a:rPr>
              <a:t>v</a:t>
            </a:r>
            <a:r>
              <a:rPr kumimoji="1" lang="zh-CN" altLang="en-US" sz="2400" b="1" dirty="0">
                <a:latin typeface="Times New Roman" panose="02020603050405020304" pitchFamily="18" charset="0"/>
              </a:rPr>
              <a:t>的编号。</a:t>
            </a:r>
            <a:endParaRPr kumimoji="1" lang="zh-CN" altLang="en-US" sz="2400" b="1" dirty="0">
              <a:latin typeface="Times New Roman" panose="02020603050405020304" pitchFamily="18" charset="0"/>
            </a:endParaRPr>
          </a:p>
        </p:txBody>
      </p:sp>
      <p:sp>
        <p:nvSpPr>
          <p:cNvPr id="56" name="Text Box 4"/>
          <p:cNvSpPr txBox="1">
            <a:spLocks noChangeArrowheads="1"/>
          </p:cNvSpPr>
          <p:nvPr/>
        </p:nvSpPr>
        <p:spPr bwMode="auto">
          <a:xfrm>
            <a:off x="2573298" y="243885"/>
            <a:ext cx="3249613"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求解思路</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539750" y="2852738"/>
            <a:ext cx="8001000" cy="25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Font typeface="Wingdings" panose="05000000000000000000" pitchFamily="2" charset="2"/>
              <a:buNone/>
            </a:pPr>
            <a:endParaRPr kumimoji="1" lang="zh-CN" altLang="en-US" sz="2800" b="1">
              <a:latin typeface="宋体" panose="02010600030101010101" pitchFamily="2" charset="-122"/>
            </a:endParaRPr>
          </a:p>
          <a:p>
            <a:pPr eaLnBrk="1" hangingPunct="1">
              <a:lnSpc>
                <a:spcPct val="90000"/>
              </a:lnSpc>
              <a:spcBef>
                <a:spcPct val="10000"/>
              </a:spcBef>
              <a:buFont typeface="Wingdings" panose="05000000000000000000" pitchFamily="2" charset="2"/>
              <a:buAutoNum type="arabicPeriod"/>
            </a:pPr>
            <a:r>
              <a:rPr kumimoji="1" lang="zh-CN" altLang="en-US" sz="2800" b="1">
                <a:latin typeface="宋体" panose="02010600030101010101" pitchFamily="2" charset="-122"/>
              </a:rPr>
              <a:t>先假设由问题的最优解导出的子问题的解不是最优的</a:t>
            </a:r>
            <a:r>
              <a:rPr kumimoji="1" lang="en-US" altLang="zh-CN" sz="2800" b="1">
                <a:latin typeface="宋体" panose="02010600030101010101" pitchFamily="2" charset="-122"/>
              </a:rPr>
              <a:t>;</a:t>
            </a:r>
            <a:endParaRPr kumimoji="1" lang="en-US" altLang="zh-CN" sz="2800" b="1">
              <a:latin typeface="宋体" panose="02010600030101010101" pitchFamily="2" charset="-122"/>
            </a:endParaRPr>
          </a:p>
          <a:p>
            <a:pPr eaLnBrk="1" hangingPunct="1">
              <a:lnSpc>
                <a:spcPct val="90000"/>
              </a:lnSpc>
              <a:spcBef>
                <a:spcPct val="10000"/>
              </a:spcBef>
              <a:buFont typeface="Wingdings" panose="05000000000000000000" pitchFamily="2" charset="2"/>
              <a:buAutoNum type="arabicPeriod"/>
            </a:pPr>
            <a:r>
              <a:rPr kumimoji="1" lang="zh-CN" altLang="en-US" sz="2800" b="1">
                <a:latin typeface="宋体" panose="02010600030101010101" pitchFamily="2" charset="-122"/>
              </a:rPr>
              <a:t>然后再证明在这个假设下可构造出比原问题最优解更好的解，从而导致矛盾。</a:t>
            </a:r>
            <a:endParaRPr kumimoji="1" lang="zh-CN" altLang="en-US" sz="2800" b="1">
              <a:latin typeface="宋体" panose="02010600030101010101" pitchFamily="2" charset="-122"/>
            </a:endParaRPr>
          </a:p>
          <a:p>
            <a:pPr algn="just" eaLnBrk="1" hangingPunct="1">
              <a:lnSpc>
                <a:spcPct val="90000"/>
              </a:lnSpc>
              <a:spcBef>
                <a:spcPct val="10000"/>
              </a:spcBef>
            </a:pP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sp>
        <p:nvSpPr>
          <p:cNvPr id="77827" name="矩形 1"/>
          <p:cNvSpPr txBox="1">
            <a:spLocks noChangeArrowheads="1"/>
          </p:cNvSpPr>
          <p:nvPr/>
        </p:nvSpPr>
        <p:spPr bwMode="auto">
          <a:xfrm>
            <a:off x="622300" y="1841500"/>
            <a:ext cx="7661275" cy="1087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rgbClr val="CC0099"/>
                </a:solidFill>
                <a:effectLst/>
                <a:latin typeface="黑体" panose="02010609060101010101" pitchFamily="49" charset="-122"/>
                <a:ea typeface="黑体" panose="02010609060101010101" pitchFamily="49" charset="-122"/>
                <a:sym typeface="+mn-ea"/>
              </a:rPr>
              <a:t>分析问题是否满足最优性原理</a:t>
            </a:r>
            <a:endParaRPr kumimoji="1" lang="en-US" altLang="zh-CN" sz="3600" b="1" dirty="0" smtClean="0">
              <a:solidFill>
                <a:srgbClr val="CC0099"/>
              </a:solidFill>
              <a:effectLst/>
              <a:latin typeface="黑体" panose="02010609060101010101" pitchFamily="49" charset="-122"/>
              <a:ea typeface="黑体" panose="02010609060101010101" pitchFamily="49" charset="-122"/>
              <a:sym typeface="+mn-ea"/>
            </a:endParaRPr>
          </a:p>
          <a:p>
            <a:pPr lvl="0" algn="ctr" eaLnBrk="1" hangingPunct="1">
              <a:lnSpc>
                <a:spcPct val="90000"/>
              </a:lnSpc>
            </a:pPr>
            <a:r>
              <a:rPr kumimoji="1" lang="en-US" altLang="zh-CN" sz="3600" b="1" dirty="0" smtClean="0">
                <a:solidFill>
                  <a:srgbClr val="CC0099"/>
                </a:solidFill>
                <a:effectLst/>
                <a:latin typeface="黑体" panose="02010609060101010101" pitchFamily="49" charset="-122"/>
                <a:ea typeface="黑体" panose="02010609060101010101" pitchFamily="49" charset="-122"/>
                <a:sym typeface="+mn-ea"/>
              </a:rPr>
              <a:t>（一般用反证法）</a:t>
            </a:r>
            <a:endParaRPr kumimoji="1" lang="en-US" altLang="zh-CN" sz="3600" b="1" dirty="0" smtClean="0">
              <a:solidFill>
                <a:srgbClr val="CC0099"/>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395288" y="1196975"/>
            <a:ext cx="8353425" cy="539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宋体" panose="02010600030101010101" pitchFamily="2" charset="-122"/>
              </a:rPr>
              <a:t>反证法</a:t>
            </a:r>
            <a:endParaRPr kumimoji="1" lang="en-US" altLang="zh-CN" sz="2800" b="1" dirty="0">
              <a:latin typeface="宋体" panose="02010600030101010101" pitchFamily="2" charset="-122"/>
            </a:endParaRPr>
          </a:p>
          <a:p>
            <a:pPr eaLnBrk="1" hangingPunct="1">
              <a:lnSpc>
                <a:spcPct val="120000"/>
              </a:lnSpc>
              <a:spcBef>
                <a:spcPct val="50000"/>
              </a:spcBef>
            </a:pPr>
            <a:r>
              <a:rPr kumimoji="1" lang="zh-CN" altLang="en-US" sz="2800" b="1" dirty="0">
                <a:latin typeface="宋体" panose="02010600030101010101" pitchFamily="2" charset="-122"/>
              </a:rPr>
              <a:t>设</a:t>
            </a:r>
            <a:r>
              <a:rPr kumimoji="1" lang="en-US" altLang="zh-CN" sz="2800" b="1" i="1" dirty="0">
                <a:latin typeface="Times New Roman" panose="02020603050405020304" pitchFamily="18" charset="0"/>
              </a:rPr>
              <a:t>s</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 </a:t>
            </a:r>
            <a:r>
              <a:rPr kumimoji="1" lang="en-US" altLang="zh-CN" sz="2800" b="1" i="1" dirty="0" err="1">
                <a:latin typeface="Times New Roman" panose="02020603050405020304" pitchFamily="18" charset="0"/>
              </a:rPr>
              <a:t>s</a:t>
            </a:r>
            <a:r>
              <a:rPr kumimoji="1" lang="en-US" altLang="zh-CN" sz="2800" b="1" i="1" baseline="-30000" dirty="0" err="1">
                <a:latin typeface="Times New Roman" panose="02020603050405020304" pitchFamily="18" charset="0"/>
              </a:rPr>
              <a:t>p</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是从</a:t>
            </a:r>
            <a:r>
              <a:rPr kumimoji="1" lang="en-US" altLang="zh-CN" sz="2800" b="1" i="1" dirty="0">
                <a:latin typeface="Times New Roman" panose="02020603050405020304" pitchFamily="18" charset="0"/>
              </a:rPr>
              <a:t>s</a:t>
            </a:r>
            <a:r>
              <a:rPr kumimoji="1" lang="zh-CN" altLang="en-US" sz="2800" b="1" dirty="0">
                <a:latin typeface="宋体" panose="02010600030101010101" pitchFamily="2" charset="-122"/>
              </a:rPr>
              <a:t>到</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的一条最短路径，从源点</a:t>
            </a:r>
            <a:r>
              <a:rPr kumimoji="1" lang="en-US" altLang="zh-CN" sz="2800" b="1" i="1" dirty="0">
                <a:latin typeface="Times New Roman" panose="02020603050405020304" pitchFamily="18" charset="0"/>
              </a:rPr>
              <a:t>s</a:t>
            </a:r>
            <a:r>
              <a:rPr kumimoji="1" lang="zh-CN" altLang="en-US" sz="2800" b="1" dirty="0">
                <a:latin typeface="宋体" panose="02010600030101010101" pitchFamily="2" charset="-122"/>
              </a:rPr>
              <a:t>开始，设从</a:t>
            </a:r>
            <a:r>
              <a:rPr kumimoji="1" lang="en-US" altLang="zh-CN" sz="2800" b="1" i="1" dirty="0">
                <a:latin typeface="Times New Roman" panose="02020603050405020304" pitchFamily="18" charset="0"/>
              </a:rPr>
              <a:t>s</a:t>
            </a:r>
            <a:r>
              <a:rPr kumimoji="1" lang="zh-CN" altLang="en-US" sz="2800" b="1" dirty="0">
                <a:latin typeface="宋体" panose="02010600030101010101" pitchFamily="2" charset="-122"/>
              </a:rPr>
              <a:t>到下一段的顶点</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zh-CN" altLang="en-US" sz="2800" b="1" dirty="0">
                <a:latin typeface="宋体" panose="02010600030101010101" pitchFamily="2" charset="-122"/>
              </a:rPr>
              <a:t>已经求出，则问题转化为求从</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zh-CN" altLang="en-US" sz="2800" b="1" dirty="0">
                <a:latin typeface="宋体" panose="02010600030101010101" pitchFamily="2" charset="-122"/>
              </a:rPr>
              <a:t>到</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的最短路径，显然</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 </a:t>
            </a:r>
            <a:r>
              <a:rPr kumimoji="1" lang="en-US" altLang="zh-CN" sz="2800" b="1" i="1" dirty="0" err="1">
                <a:latin typeface="Times New Roman" panose="02020603050405020304" pitchFamily="18" charset="0"/>
              </a:rPr>
              <a:t>s</a:t>
            </a:r>
            <a:r>
              <a:rPr kumimoji="1" lang="en-US" altLang="zh-CN" sz="2800" b="1" i="1" baseline="-30000" dirty="0" err="1">
                <a:latin typeface="Times New Roman" panose="02020603050405020304" pitchFamily="18" charset="0"/>
              </a:rPr>
              <a:t>p</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一定构成一条从</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zh-CN" altLang="en-US" sz="2800" b="1" dirty="0">
                <a:latin typeface="宋体" panose="02010600030101010101" pitchFamily="2" charset="-122"/>
              </a:rPr>
              <a:t>到</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的最短路径，</a:t>
            </a:r>
            <a:endParaRPr kumimoji="1" lang="en-US" altLang="zh-CN" sz="2800" b="1" dirty="0">
              <a:latin typeface="宋体" panose="02010600030101010101" pitchFamily="2" charset="-122"/>
            </a:endParaRPr>
          </a:p>
          <a:p>
            <a:pPr eaLnBrk="1" hangingPunct="1">
              <a:lnSpc>
                <a:spcPct val="120000"/>
              </a:lnSpc>
              <a:spcBef>
                <a:spcPct val="50000"/>
              </a:spcBef>
            </a:pPr>
            <a:r>
              <a:rPr kumimoji="1" lang="zh-CN" altLang="en-US" sz="2800" b="1" dirty="0">
                <a:latin typeface="宋体" panose="02010600030101010101" pitchFamily="2" charset="-122"/>
              </a:rPr>
              <a:t>如若不然，设</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r</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r</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 </a:t>
            </a:r>
            <a:r>
              <a:rPr kumimoji="1" lang="en-US" altLang="zh-CN" sz="2800" b="1" i="1" dirty="0" err="1">
                <a:latin typeface="Times New Roman" panose="02020603050405020304" pitchFamily="18" charset="0"/>
              </a:rPr>
              <a:t>r</a:t>
            </a:r>
            <a:r>
              <a:rPr kumimoji="1" lang="en-US" altLang="zh-CN" sz="2800" b="1" i="1" baseline="-30000" dirty="0" err="1">
                <a:latin typeface="Times New Roman" panose="02020603050405020304" pitchFamily="18" charset="0"/>
              </a:rPr>
              <a:t>q</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是一条从</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zh-CN" altLang="en-US" sz="2800" b="1" dirty="0">
                <a:latin typeface="宋体" panose="02010600030101010101" pitchFamily="2" charset="-122"/>
              </a:rPr>
              <a:t>到</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的最短路径，则</a:t>
            </a:r>
            <a:r>
              <a:rPr kumimoji="1" lang="en-US" altLang="zh-CN" sz="2800" b="1" i="1" dirty="0">
                <a:latin typeface="Times New Roman" panose="02020603050405020304" pitchFamily="18" charset="0"/>
              </a:rPr>
              <a:t>s</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r</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r</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 </a:t>
            </a:r>
            <a:r>
              <a:rPr kumimoji="1" lang="en-US" altLang="zh-CN" sz="2800" b="1" i="1" dirty="0" err="1">
                <a:latin typeface="Times New Roman" panose="02020603050405020304" pitchFamily="18" charset="0"/>
              </a:rPr>
              <a:t>r</a:t>
            </a:r>
            <a:r>
              <a:rPr kumimoji="1" lang="en-US" altLang="zh-CN" sz="2800" b="1" i="1" baseline="-30000" dirty="0" err="1">
                <a:latin typeface="Times New Roman" panose="02020603050405020304" pitchFamily="18" charset="0"/>
              </a:rPr>
              <a:t>q</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将是一条从</a:t>
            </a:r>
            <a:r>
              <a:rPr kumimoji="1" lang="en-US" altLang="zh-CN" sz="2800" b="1" i="1" dirty="0">
                <a:latin typeface="Times New Roman" panose="02020603050405020304" pitchFamily="18" charset="0"/>
              </a:rPr>
              <a:t>s</a:t>
            </a:r>
            <a:r>
              <a:rPr kumimoji="1" lang="zh-CN" altLang="en-US" sz="2800" b="1" dirty="0">
                <a:latin typeface="宋体" panose="02010600030101010101" pitchFamily="2" charset="-122"/>
              </a:rPr>
              <a:t>到</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的路径且比</a:t>
            </a:r>
            <a:r>
              <a:rPr kumimoji="1" lang="en-US" altLang="zh-CN" sz="2800" b="1" i="1" dirty="0">
                <a:latin typeface="Times New Roman" panose="02020603050405020304" pitchFamily="18" charset="0"/>
              </a:rPr>
              <a:t>s</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 </a:t>
            </a:r>
            <a:r>
              <a:rPr kumimoji="1" lang="en-US" altLang="zh-CN" sz="2800" b="1" i="1" dirty="0" err="1">
                <a:latin typeface="Times New Roman" panose="02020603050405020304" pitchFamily="18" charset="0"/>
              </a:rPr>
              <a:t>s</a:t>
            </a:r>
            <a:r>
              <a:rPr kumimoji="1" lang="en-US" altLang="zh-CN" sz="2800" b="1" i="1" baseline="-30000" dirty="0" err="1">
                <a:latin typeface="Times New Roman" panose="02020603050405020304" pitchFamily="18" charset="0"/>
              </a:rPr>
              <a:t>p</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t</a:t>
            </a:r>
            <a:r>
              <a:rPr kumimoji="1" lang="zh-CN" altLang="en-US" sz="2800" b="1" dirty="0">
                <a:latin typeface="宋体" panose="02010600030101010101" pitchFamily="2" charset="-122"/>
              </a:rPr>
              <a:t>的路径长度要短，从而导致矛盾。</a:t>
            </a:r>
            <a:endParaRPr kumimoji="1" lang="en-US" altLang="zh-CN" sz="2800" b="1" dirty="0">
              <a:latin typeface="宋体" panose="02010600030101010101" pitchFamily="2" charset="-122"/>
            </a:endParaRPr>
          </a:p>
          <a:p>
            <a:pPr eaLnBrk="1" hangingPunct="1">
              <a:lnSpc>
                <a:spcPct val="120000"/>
              </a:lnSpc>
              <a:spcBef>
                <a:spcPct val="50000"/>
              </a:spcBef>
            </a:pPr>
            <a:r>
              <a:rPr kumimoji="1" lang="zh-CN" altLang="en-US" sz="2800" b="1" dirty="0">
                <a:latin typeface="宋体" panose="02010600030101010101" pitchFamily="2" charset="-122"/>
              </a:rPr>
              <a:t>所以，</a:t>
            </a:r>
            <a:r>
              <a:rPr kumimoji="1" lang="zh-CN" altLang="en-US" sz="2800" b="1" dirty="0">
                <a:solidFill>
                  <a:srgbClr val="CC0099"/>
                </a:solidFill>
                <a:latin typeface="宋体" panose="02010600030101010101" pitchFamily="2" charset="-122"/>
              </a:rPr>
              <a:t>多段图的最短路径问题满足最优性原理</a:t>
            </a:r>
            <a:r>
              <a:rPr kumimoji="1" lang="zh-CN" altLang="en-US" sz="2800" b="1" dirty="0">
                <a:latin typeface="宋体" panose="02010600030101010101" pitchFamily="2" charset="-122"/>
              </a:rPr>
              <a:t>。</a:t>
            </a:r>
            <a:r>
              <a:rPr kumimoji="1" lang="zh-CN" altLang="en-US" sz="2800" b="1" dirty="0">
                <a:latin typeface="Times New Roman" panose="02020603050405020304" pitchFamily="18" charset="0"/>
              </a:rPr>
              <a:t> </a:t>
            </a:r>
            <a:endParaRPr kumimoji="1" lang="zh-CN" altLang="en-US" sz="2800" b="1" dirty="0">
              <a:latin typeface="Times New Roman" panose="02020603050405020304" pitchFamily="18" charset="0"/>
            </a:endParaRPr>
          </a:p>
        </p:txBody>
      </p:sp>
      <p:sp>
        <p:nvSpPr>
          <p:cNvPr id="69635" name="Text Box 5"/>
          <p:cNvSpPr txBox="1">
            <a:spLocks noChangeArrowheads="1"/>
          </p:cNvSpPr>
          <p:nvPr/>
        </p:nvSpPr>
        <p:spPr bwMode="auto">
          <a:xfrm>
            <a:off x="1331913" y="188913"/>
            <a:ext cx="76327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证明多段图问题满足最优性原理</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71550" y="1294130"/>
            <a:ext cx="72009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宋体" panose="02010600030101010101" pitchFamily="2" charset="-122"/>
              </a:rPr>
              <a:t>则，</a:t>
            </a:r>
            <a:r>
              <a:rPr kumimoji="1" lang="en-US" altLang="zh-CN" sz="2800" b="1" dirty="0">
                <a:latin typeface="Times New Roman" panose="02020603050405020304" pitchFamily="18" charset="0"/>
              </a:rPr>
              <a:t>POS</a:t>
            </a:r>
            <a:r>
              <a:rPr kumimoji="1" lang="zh-CN" altLang="en-US" sz="2400" b="1" dirty="0">
                <a:latin typeface="宋体" panose="02010600030101010101" pitchFamily="2" charset="-122"/>
              </a:rPr>
              <a:t>机支付的现金必须满足</a:t>
            </a:r>
            <a:endParaRPr kumimoji="1" lang="zh-CN" altLang="en-US" sz="2400" b="1" dirty="0">
              <a:latin typeface="宋体" panose="02010600030101010101" pitchFamily="2" charset="-122"/>
            </a:endParaRPr>
          </a:p>
          <a:p>
            <a:pPr algn="just">
              <a:spcBef>
                <a:spcPct val="50000"/>
              </a:spcBef>
            </a:pPr>
            <a:r>
              <a:rPr kumimoji="1" lang="zh-CN" altLang="en-US" sz="2800" b="1" dirty="0">
                <a:latin typeface="宋体" panose="02010600030101010101" pitchFamily="2" charset="-122"/>
              </a:rPr>
              <a:t>                              </a:t>
            </a:r>
            <a:r>
              <a:rPr kumimoji="1" lang="zh-CN" altLang="en-US" sz="2400" b="1" dirty="0">
                <a:latin typeface="宋体" panose="02010600030101010101" pitchFamily="2" charset="-122"/>
              </a:rPr>
              <a:t>（</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3</a:t>
            </a:r>
            <a:r>
              <a:rPr kumimoji="1" lang="zh-CN" altLang="en-US" sz="2400" b="1" dirty="0">
                <a:latin typeface="宋体" panose="02010600030101010101" pitchFamily="2" charset="-122"/>
              </a:rPr>
              <a:t>）</a:t>
            </a:r>
            <a:endParaRPr kumimoji="1" lang="zh-CN" altLang="en-US" sz="2400" b="1" dirty="0">
              <a:latin typeface="宋体" panose="02010600030101010101" pitchFamily="2" charset="-122"/>
            </a:endParaRPr>
          </a:p>
        </p:txBody>
      </p:sp>
      <p:graphicFrame>
        <p:nvGraphicFramePr>
          <p:cNvPr id="176131" name="Object 3"/>
          <p:cNvGraphicFramePr>
            <a:graphicFrameLocks noChangeAspect="1"/>
          </p:cNvGraphicFramePr>
          <p:nvPr/>
        </p:nvGraphicFramePr>
        <p:xfrm>
          <a:off x="3563938" y="1870393"/>
          <a:ext cx="2160587" cy="938212"/>
        </p:xfrm>
        <a:graphic>
          <a:graphicData uri="http://schemas.openxmlformats.org/presentationml/2006/ole">
            <mc:AlternateContent xmlns:mc="http://schemas.openxmlformats.org/markup-compatibility/2006">
              <mc:Choice xmlns:v="urn:schemas-microsoft-com:vml" Requires="v">
                <p:oleObj spid="_x0000_s237668" name="" r:id="rId1" imgW="723900" imgH="431800" progId="Equation.3">
                  <p:embed/>
                </p:oleObj>
              </mc:Choice>
              <mc:Fallback>
                <p:oleObj name="" r:id="rId1" imgW="723900" imgH="431800" progId="Equation.3">
                  <p:embed/>
                  <p:pic>
                    <p:nvPicPr>
                      <p:cNvPr id="0" name="图片 2376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1870393"/>
                        <a:ext cx="2160587" cy="938212"/>
                      </a:xfrm>
                      <a:prstGeom prst="rect">
                        <a:avLst/>
                      </a:prstGeom>
                      <a:solidFill>
                        <a:schemeClr val="accent1"/>
                      </a:solidFill>
                    </p:spPr>
                  </p:pic>
                </p:oleObj>
              </mc:Fallback>
            </mc:AlternateContent>
          </a:graphicData>
        </a:graphic>
      </p:graphicFrame>
      <p:graphicFrame>
        <p:nvGraphicFramePr>
          <p:cNvPr id="176132" name="Object 4"/>
          <p:cNvGraphicFramePr>
            <a:graphicFrameLocks noChangeAspect="1"/>
          </p:cNvGraphicFramePr>
          <p:nvPr/>
        </p:nvGraphicFramePr>
        <p:xfrm>
          <a:off x="3505200" y="3316923"/>
          <a:ext cx="2303463" cy="985837"/>
        </p:xfrm>
        <a:graphic>
          <a:graphicData uri="http://schemas.openxmlformats.org/presentationml/2006/ole">
            <mc:AlternateContent xmlns:mc="http://schemas.openxmlformats.org/markup-compatibility/2006">
              <mc:Choice xmlns:v="urn:schemas-microsoft-com:vml" Requires="v">
                <p:oleObj spid="_x0000_s237669" name="" r:id="rId3" imgW="850265" imgH="431800" progId="Equation.3">
                  <p:embed/>
                </p:oleObj>
              </mc:Choice>
              <mc:Fallback>
                <p:oleObj name="" r:id="rId3" imgW="850265" imgH="431800" progId="Equation.3">
                  <p:embed/>
                  <p:pic>
                    <p:nvPicPr>
                      <p:cNvPr id="0" name="图片 2376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316923"/>
                        <a:ext cx="2303463" cy="985837"/>
                      </a:xfrm>
                      <a:prstGeom prst="rect">
                        <a:avLst/>
                      </a:prstGeom>
                      <a:solidFill>
                        <a:schemeClr val="accent1"/>
                      </a:solidFill>
                    </p:spPr>
                  </p:pic>
                </p:oleObj>
              </mc:Fallback>
            </mc:AlternateContent>
          </a:graphicData>
        </a:graphic>
      </p:graphicFrame>
      <p:sp>
        <p:nvSpPr>
          <p:cNvPr id="176133" name="Text Box 5"/>
          <p:cNvSpPr txBox="1">
            <a:spLocks noChangeArrowheads="1"/>
          </p:cNvSpPr>
          <p:nvPr/>
        </p:nvSpPr>
        <p:spPr bwMode="auto">
          <a:xfrm>
            <a:off x="179512" y="4566607"/>
            <a:ext cx="8964488"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宋体" panose="02010600030101010101" pitchFamily="2" charset="-122"/>
              </a:rPr>
              <a:t>集合</a:t>
            </a:r>
            <a:r>
              <a:rPr kumimoji="1" lang="en-US" altLang="zh-CN" sz="2400" b="1" i="1" dirty="0">
                <a:latin typeface="Times New Roman" panose="02020603050405020304" pitchFamily="18" charset="0"/>
              </a:rPr>
              <a:t>P</a:t>
            </a:r>
            <a:r>
              <a:rPr kumimoji="1" lang="zh-CN" altLang="en-US" sz="2400" b="1" dirty="0">
                <a:latin typeface="宋体" panose="02010600030101010101" pitchFamily="2" charset="-122"/>
              </a:rPr>
              <a:t>是该问题的输入，满足</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1</a:t>
            </a:r>
            <a:r>
              <a:rPr kumimoji="1" lang="zh-CN" altLang="en-US" sz="2400" b="1" dirty="0">
                <a:latin typeface="宋体" panose="02010600030101010101" pitchFamily="2" charset="-122"/>
              </a:rPr>
              <a:t>的解称为</a:t>
            </a:r>
            <a:r>
              <a:rPr kumimoji="1" lang="zh-CN" altLang="en-US" sz="2400" b="1" dirty="0">
                <a:solidFill>
                  <a:srgbClr val="CC0099"/>
                </a:solidFill>
                <a:latin typeface="宋体" panose="02010600030101010101" pitchFamily="2" charset="-122"/>
              </a:rPr>
              <a:t>可行解</a:t>
            </a:r>
            <a:r>
              <a:rPr kumimoji="1" lang="zh-CN" altLang="en-US" sz="2400" b="1" dirty="0">
                <a:latin typeface="宋体" panose="02010600030101010101" pitchFamily="2" charset="-122"/>
              </a:rPr>
              <a:t>，</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2</a:t>
            </a:r>
            <a:r>
              <a:rPr kumimoji="1" lang="zh-CN" altLang="en-US" sz="2400" b="1" dirty="0">
                <a:latin typeface="宋体" panose="02010600030101010101" pitchFamily="2" charset="-122"/>
              </a:rPr>
              <a:t>是</a:t>
            </a:r>
            <a:r>
              <a:rPr kumimoji="1" lang="zh-CN" altLang="en-US" sz="2400" b="1" dirty="0">
                <a:solidFill>
                  <a:srgbClr val="CC0099"/>
                </a:solidFill>
                <a:latin typeface="宋体" panose="02010600030101010101" pitchFamily="2" charset="-122"/>
              </a:rPr>
              <a:t>解的表现形式</a:t>
            </a:r>
            <a:r>
              <a:rPr kumimoji="1" lang="zh-CN" altLang="en-US" sz="2400" b="1" dirty="0">
                <a:latin typeface="宋体" panose="02010600030101010101" pitchFamily="2" charset="-122"/>
              </a:rPr>
              <a:t>，因向量</a:t>
            </a:r>
            <a:r>
              <a:rPr kumimoji="1" lang="en-US" altLang="zh-CN" sz="2400" b="1" i="1" dirty="0">
                <a:latin typeface="Times New Roman" panose="02020603050405020304" pitchFamily="18" charset="0"/>
              </a:rPr>
              <a:t>X</a:t>
            </a:r>
            <a:r>
              <a:rPr kumimoji="1" lang="zh-CN" altLang="en-US" sz="2400" b="1" dirty="0">
                <a:latin typeface="宋体" panose="02010600030101010101" pitchFamily="2" charset="-122"/>
              </a:rPr>
              <a:t>中有</a:t>
            </a:r>
            <a:r>
              <a:rPr kumimoji="1" lang="en-US" altLang="zh-CN" sz="2400" b="1" i="1" dirty="0">
                <a:latin typeface="Times New Roman" panose="02020603050405020304" pitchFamily="18" charset="0"/>
              </a:rPr>
              <a:t>n</a:t>
            </a:r>
            <a:r>
              <a:rPr kumimoji="1" lang="zh-CN" altLang="en-US" sz="2400" b="1" dirty="0">
                <a:latin typeface="宋体" panose="02010600030101010101" pitchFamily="2" charset="-122"/>
              </a:rPr>
              <a:t>个元素，每个元素的取值为</a:t>
            </a:r>
            <a:r>
              <a:rPr kumimoji="1" lang="en-US" altLang="zh-CN" sz="2400" b="1" dirty="0">
                <a:latin typeface="Times New Roman" panose="02020603050405020304" pitchFamily="18" charset="0"/>
              </a:rPr>
              <a:t>0</a:t>
            </a:r>
            <a:r>
              <a:rPr kumimoji="1" lang="zh-CN" altLang="en-US" sz="2400" b="1" dirty="0">
                <a:latin typeface="宋体" panose="02010600030101010101" pitchFamily="2" charset="-122"/>
              </a:rPr>
              <a:t>或</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，所有这些向量的全体构成该问题的</a:t>
            </a:r>
            <a:r>
              <a:rPr kumimoji="1" lang="zh-CN" altLang="en-US" sz="2400" b="1" dirty="0">
                <a:solidFill>
                  <a:srgbClr val="CC0099"/>
                </a:solidFill>
                <a:latin typeface="宋体" panose="02010600030101010101" pitchFamily="2" charset="-122"/>
              </a:rPr>
              <a:t>解空间</a:t>
            </a:r>
            <a:r>
              <a:rPr kumimoji="1" lang="zh-CN" altLang="en-US" sz="2400" b="1" dirty="0">
                <a:latin typeface="宋体" panose="02010600030101010101" pitchFamily="2" charset="-122"/>
              </a:rPr>
              <a:t>，</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3</a:t>
            </a:r>
            <a:r>
              <a:rPr kumimoji="1" lang="zh-CN" altLang="en-US" sz="2400" b="1" dirty="0">
                <a:latin typeface="宋体" panose="02010600030101010101" pitchFamily="2" charset="-122"/>
              </a:rPr>
              <a:t>是该问题的约束条件，</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4</a:t>
            </a:r>
            <a:r>
              <a:rPr kumimoji="1" lang="zh-CN" altLang="en-US" sz="2400" b="1" dirty="0">
                <a:latin typeface="宋体" panose="02010600030101010101" pitchFamily="2" charset="-122"/>
              </a:rPr>
              <a:t>是该</a:t>
            </a:r>
            <a:r>
              <a:rPr kumimoji="1" lang="zh-CN" altLang="en-US" sz="2400" b="1" dirty="0">
                <a:solidFill>
                  <a:srgbClr val="CC0099"/>
                </a:solidFill>
                <a:latin typeface="宋体" panose="02010600030101010101" pitchFamily="2" charset="-122"/>
              </a:rPr>
              <a:t>问题的目标函数</a:t>
            </a:r>
            <a:r>
              <a:rPr kumimoji="1" lang="zh-CN" altLang="en-US" sz="2400" b="1" dirty="0">
                <a:latin typeface="宋体" panose="02010600030101010101" pitchFamily="2" charset="-122"/>
              </a:rPr>
              <a:t>，使</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4</a:t>
            </a:r>
            <a:r>
              <a:rPr kumimoji="1" lang="zh-CN" altLang="en-US" sz="2400" b="1" dirty="0">
                <a:latin typeface="宋体" panose="02010600030101010101" pitchFamily="2" charset="-122"/>
              </a:rPr>
              <a:t>取得极小值的解称为该</a:t>
            </a:r>
            <a:r>
              <a:rPr kumimoji="1" lang="zh-CN" altLang="en-US" sz="2400" b="1" dirty="0">
                <a:solidFill>
                  <a:srgbClr val="CC0099"/>
                </a:solidFill>
                <a:latin typeface="宋体" panose="02010600030101010101" pitchFamily="2" charset="-122"/>
              </a:rPr>
              <a:t>问题的最优解</a:t>
            </a:r>
            <a:r>
              <a:rPr kumimoji="1" lang="zh-CN" altLang="en-US" sz="2400" b="1" dirty="0">
                <a:solidFill>
                  <a:schemeClr val="tx1"/>
                </a:solidFill>
                <a:latin typeface="宋体" panose="02010600030101010101" pitchFamily="2" charset="-122"/>
              </a:rPr>
              <a:t>。</a:t>
            </a:r>
            <a:r>
              <a:rPr kumimoji="1" lang="zh-CN" altLang="en-US" sz="2400" b="1" dirty="0">
                <a:solidFill>
                  <a:srgbClr val="FF0000"/>
                </a:solidFill>
                <a:latin typeface="Times New Roman" panose="02020603050405020304" pitchFamily="18" charset="0"/>
              </a:rPr>
              <a:t> </a:t>
            </a:r>
            <a:endParaRPr kumimoji="1" lang="zh-CN" altLang="en-US" sz="2400" b="1" dirty="0">
              <a:solidFill>
                <a:srgbClr val="FF0000"/>
              </a:solidFill>
              <a:latin typeface="Times New Roman" panose="02020603050405020304" pitchFamily="18" charset="0"/>
            </a:endParaRPr>
          </a:p>
        </p:txBody>
      </p:sp>
      <p:sp>
        <p:nvSpPr>
          <p:cNvPr id="176134" name="Text Box 6"/>
          <p:cNvSpPr txBox="1">
            <a:spLocks noChangeArrowheads="1"/>
          </p:cNvSpPr>
          <p:nvPr/>
        </p:nvSpPr>
        <p:spPr bwMode="auto">
          <a:xfrm>
            <a:off x="1042988" y="3248025"/>
            <a:ext cx="6964362" cy="8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r>
              <a:rPr kumimoji="1" lang="zh-CN" altLang="en-US" sz="2400" b="1" dirty="0">
                <a:latin typeface="宋体" panose="02010600030101010101" pitchFamily="2" charset="-122"/>
              </a:rPr>
              <a:t>并且</a:t>
            </a:r>
            <a:r>
              <a:rPr kumimoji="1" lang="zh-CN" altLang="en-US" sz="2800" b="1" dirty="0">
                <a:latin typeface="Times New Roman" panose="02020603050405020304" pitchFamily="18" charset="0"/>
              </a:rPr>
              <a:t>                                           </a:t>
            </a:r>
            <a:endParaRPr kumimoji="1" lang="zh-CN" altLang="en-US" sz="2800" b="1" dirty="0">
              <a:latin typeface="Times New Roman" panose="02020603050405020304" pitchFamily="18" charset="0"/>
            </a:endParaRPr>
          </a:p>
          <a:p>
            <a:pPr algn="just"/>
            <a:r>
              <a:rPr kumimoji="1" lang="zh-CN" altLang="en-US" sz="2800" b="1" dirty="0">
                <a:latin typeface="Times New Roman" panose="02020603050405020304" pitchFamily="18" charset="0"/>
              </a:rPr>
              <a:t>                                                            </a:t>
            </a:r>
            <a:r>
              <a:rPr kumimoji="1" lang="zh-CN" altLang="en-US" sz="100" b="1" dirty="0">
                <a:latin typeface="宋体" panose="02010600030101010101" pitchFamily="2" charset="-122"/>
              </a:rPr>
              <a:t> </a:t>
            </a:r>
            <a:r>
              <a:rPr kumimoji="1" lang="zh-CN" altLang="en-US" sz="2400" b="1" dirty="0">
                <a:latin typeface="宋体" panose="02010600030101010101" pitchFamily="2" charset="-122"/>
              </a:rPr>
              <a:t>（</a:t>
            </a:r>
            <a:r>
              <a:rPr kumimoji="1" lang="zh-CN" altLang="en-US" sz="2400" b="1" dirty="0" smtClean="0">
                <a:latin typeface="宋体" panose="02010600030101010101" pitchFamily="2" charset="-122"/>
              </a:rPr>
              <a:t>式</a:t>
            </a:r>
            <a:r>
              <a:rPr kumimoji="1" lang="en-US" altLang="zh-CN" sz="2400" b="1" dirty="0" smtClean="0">
                <a:latin typeface="Times New Roman" panose="02020603050405020304" pitchFamily="18" charset="0"/>
              </a:rPr>
              <a:t>4</a:t>
            </a:r>
            <a:r>
              <a:rPr kumimoji="1" lang="zh-CN" altLang="en-US" sz="2400" b="1" dirty="0">
                <a:latin typeface="宋体" panose="02010600030101010101" pitchFamily="2" charset="-122"/>
              </a:rPr>
              <a:t>）</a:t>
            </a:r>
            <a:r>
              <a:rPr kumimoji="1" lang="zh-CN" altLang="en-US" sz="2800" b="1" dirty="0">
                <a:latin typeface="Times New Roman" panose="02020603050405020304" pitchFamily="18" charset="0"/>
              </a:rPr>
              <a:t> </a:t>
            </a:r>
            <a:endParaRPr kumimoji="1" lang="zh-CN" altLang="en-US" sz="2800" b="1" dirty="0">
              <a:latin typeface="Times New Roman" panose="02020603050405020304" pitchFamily="18" charset="0"/>
            </a:endParaRPr>
          </a:p>
        </p:txBody>
      </p:sp>
      <p:sp>
        <p:nvSpPr>
          <p:cNvPr id="8" name="矩形 1"/>
          <p:cNvSpPr txBox="1">
            <a:spLocks noChangeArrowheads="1"/>
          </p:cNvSpPr>
          <p:nvPr/>
        </p:nvSpPr>
        <p:spPr bwMode="auto">
          <a:xfrm>
            <a:off x="1259632" y="271319"/>
            <a:ext cx="640871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最优化问题——付款问题</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179079" y="3140968"/>
            <a:ext cx="88569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3907F1"/>
                </a:solidFill>
              </a:rPr>
              <a:t>状态表示</a:t>
            </a:r>
            <a:endParaRPr lang="zh-CN" altLang="en-US" sz="2400" b="1" dirty="0">
              <a:solidFill>
                <a:srgbClr val="3907F1"/>
              </a:solidFill>
            </a:endParaRPr>
          </a:p>
          <a:p>
            <a:r>
              <a:rPr lang="zh-CN" altLang="en-US" sz="2400" b="1" dirty="0"/>
              <a:t>包含源</a:t>
            </a:r>
            <a:r>
              <a:rPr lang="en-US" altLang="zh-CN" sz="2400" b="1" dirty="0"/>
              <a:t>s</a:t>
            </a:r>
            <a:r>
              <a:rPr lang="zh-CN" altLang="en-US" sz="2400" b="1" dirty="0"/>
              <a:t>的子图都可以认为是一个子问题，子图的源是固定的，汇是可以变化的</a:t>
            </a:r>
            <a:r>
              <a:rPr lang="zh-CN" altLang="en-US" sz="2400" b="1" dirty="0" smtClean="0"/>
              <a:t>。</a:t>
            </a:r>
            <a:r>
              <a:rPr lang="zh-CN" altLang="en-US" sz="2400" b="1" dirty="0"/>
              <a:t>子问题的数目等于图</a:t>
            </a:r>
            <a:r>
              <a:rPr lang="en-US" altLang="zh-CN" sz="2400" b="1" dirty="0"/>
              <a:t>G</a:t>
            </a:r>
            <a:r>
              <a:rPr lang="zh-CN" altLang="en-US" sz="2400" b="1" dirty="0"/>
              <a:t>中顶点的个数。</a:t>
            </a:r>
            <a:endParaRPr lang="zh-CN" altLang="en-US" sz="2400" b="1" dirty="0"/>
          </a:p>
          <a:p>
            <a:r>
              <a:rPr lang="zh-CN" altLang="en-US" sz="2400" b="1" dirty="0" smtClean="0">
                <a:solidFill>
                  <a:srgbClr val="3907F1"/>
                </a:solidFill>
              </a:rPr>
              <a:t>分析：</a:t>
            </a:r>
            <a:r>
              <a:rPr lang="zh-CN" altLang="en-US" sz="2400" b="1" dirty="0"/>
              <a:t>要求</a:t>
            </a:r>
            <a:r>
              <a:rPr lang="en-US" altLang="zh-CN" sz="2400" b="1" dirty="0"/>
              <a:t>d(0,9)</a:t>
            </a:r>
            <a:r>
              <a:rPr lang="zh-CN" altLang="en-US" sz="2400" b="1" dirty="0"/>
              <a:t>，需要求解</a:t>
            </a:r>
            <a:r>
              <a:rPr lang="en-US" altLang="zh-CN" sz="2400" b="1" dirty="0"/>
              <a:t>d(0,7) </a:t>
            </a:r>
            <a:r>
              <a:rPr lang="zh-CN" altLang="en-US" sz="2400" b="1" dirty="0"/>
              <a:t>，</a:t>
            </a:r>
            <a:r>
              <a:rPr lang="en-US" altLang="zh-CN" sz="2400" b="1" dirty="0"/>
              <a:t>d(0,8) </a:t>
            </a:r>
            <a:r>
              <a:rPr lang="zh-CN" altLang="en-US" sz="2400" b="1" dirty="0"/>
              <a:t>，以此类推可以求得状态转移方程</a:t>
            </a:r>
            <a:r>
              <a:rPr lang="zh-CN" altLang="en-US" sz="2400" b="1" dirty="0" smtClean="0"/>
              <a:t>。</a:t>
            </a:r>
            <a:r>
              <a:rPr lang="zh-CN" altLang="en-US" sz="2400" b="1" dirty="0"/>
              <a:t>当前状态应在前一个状态的基础上获得。</a:t>
            </a:r>
            <a:endParaRPr lang="zh-CN" altLang="en-US" sz="2400" b="1" dirty="0">
              <a:latin typeface="Times New Roman" panose="02020603050405020304" pitchFamily="18" charset="0"/>
            </a:endParaRPr>
          </a:p>
          <a:p>
            <a:r>
              <a:rPr lang="zh-CN" altLang="en-US" sz="2400" b="1" dirty="0" smtClean="0">
                <a:solidFill>
                  <a:srgbClr val="3907F1"/>
                </a:solidFill>
              </a:rPr>
              <a:t>决策：</a:t>
            </a:r>
            <a:r>
              <a:rPr lang="zh-CN" altLang="en-US" sz="2400" b="1" dirty="0" smtClean="0"/>
              <a:t>采用</a:t>
            </a:r>
            <a:r>
              <a:rPr lang="zh-CN" altLang="en-US" sz="2400" b="1" dirty="0"/>
              <a:t>自底向上的方法求最优值，最开始求解源</a:t>
            </a:r>
            <a:r>
              <a:rPr lang="en-US" altLang="zh-CN" sz="2400" b="1" dirty="0"/>
              <a:t>s</a:t>
            </a:r>
            <a:r>
              <a:rPr lang="zh-CN" altLang="en-US" sz="2400" b="1" dirty="0"/>
              <a:t>到第</a:t>
            </a:r>
            <a:r>
              <a:rPr lang="en-US" altLang="zh-CN" sz="2400" b="1" dirty="0"/>
              <a:t>2</a:t>
            </a:r>
            <a:r>
              <a:rPr lang="zh-CN" altLang="en-US" sz="2400" b="1" dirty="0"/>
              <a:t>段顶点集中每一个顶点的最短路径。这是最简单的子问题，最优值就等于边长。然后求解</a:t>
            </a:r>
            <a:r>
              <a:rPr lang="en-US" altLang="zh-CN" sz="2400" b="1" dirty="0"/>
              <a:t>s</a:t>
            </a:r>
            <a:r>
              <a:rPr lang="zh-CN" altLang="en-US" sz="2400" b="1" dirty="0"/>
              <a:t>到第</a:t>
            </a:r>
            <a:r>
              <a:rPr lang="en-US" altLang="zh-CN" sz="2400" b="1" dirty="0"/>
              <a:t>3</a:t>
            </a:r>
            <a:r>
              <a:rPr lang="zh-CN" altLang="en-US" sz="2400" b="1" dirty="0"/>
              <a:t>段顶点集中的每一个顶点的最优值，依此循环，直至求解</a:t>
            </a:r>
            <a:r>
              <a:rPr lang="en-US" altLang="zh-CN" sz="2400" b="1" dirty="0"/>
              <a:t>s</a:t>
            </a:r>
            <a:r>
              <a:rPr lang="zh-CN" altLang="en-US" sz="2400" b="1" dirty="0"/>
              <a:t>到</a:t>
            </a:r>
            <a:r>
              <a:rPr lang="en-US" altLang="zh-CN" sz="2400" b="1" dirty="0"/>
              <a:t>t</a:t>
            </a:r>
            <a:r>
              <a:rPr lang="zh-CN" altLang="en-US" sz="2400" b="1" dirty="0"/>
              <a:t>的最短路径</a:t>
            </a:r>
            <a:r>
              <a:rPr lang="zh-CN" altLang="en-US" sz="2400" b="1" dirty="0" smtClean="0"/>
              <a:t>值。</a:t>
            </a:r>
            <a:endParaRPr lang="zh-CN" altLang="en-US" sz="2400" b="1" dirty="0"/>
          </a:p>
        </p:txBody>
      </p:sp>
      <p:sp>
        <p:nvSpPr>
          <p:cNvPr id="4" name="Text Box 4"/>
          <p:cNvSpPr txBox="1">
            <a:spLocks noChangeArrowheads="1"/>
          </p:cNvSpPr>
          <p:nvPr/>
        </p:nvSpPr>
        <p:spPr bwMode="auto">
          <a:xfrm>
            <a:off x="1352189" y="192196"/>
            <a:ext cx="5940425"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第一步 划分子问题</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grpSp>
        <p:nvGrpSpPr>
          <p:cNvPr id="7" name="Group 71"/>
          <p:cNvGrpSpPr/>
          <p:nvPr/>
        </p:nvGrpSpPr>
        <p:grpSpPr bwMode="auto">
          <a:xfrm>
            <a:off x="179079" y="1135415"/>
            <a:ext cx="8713401" cy="2193681"/>
            <a:chOff x="2809" y="7526"/>
            <a:chExt cx="5110" cy="2613"/>
          </a:xfrm>
        </p:grpSpPr>
        <p:sp>
          <p:nvSpPr>
            <p:cNvPr id="8" name="Text Box 72"/>
            <p:cNvSpPr txBox="1">
              <a:spLocks noChangeArrowheads="1"/>
            </p:cNvSpPr>
            <p:nvPr/>
          </p:nvSpPr>
          <p:spPr bwMode="auto">
            <a:xfrm>
              <a:off x="3287" y="847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9" name="Oval 73"/>
            <p:cNvSpPr>
              <a:spLocks noChangeArrowheads="1"/>
            </p:cNvSpPr>
            <p:nvPr/>
          </p:nvSpPr>
          <p:spPr bwMode="auto">
            <a:xfrm>
              <a:off x="3979" y="7772"/>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0" name="Oval 74"/>
            <p:cNvSpPr>
              <a:spLocks noChangeArrowheads="1"/>
            </p:cNvSpPr>
            <p:nvPr/>
          </p:nvSpPr>
          <p:spPr bwMode="auto">
            <a:xfrm>
              <a:off x="4039" y="851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11" name="Oval 75"/>
            <p:cNvSpPr>
              <a:spLocks noChangeArrowheads="1"/>
            </p:cNvSpPr>
            <p:nvPr/>
          </p:nvSpPr>
          <p:spPr bwMode="auto">
            <a:xfrm>
              <a:off x="2809" y="853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0</a:t>
              </a:r>
              <a:endParaRPr lang="en-US" altLang="zh-CN" sz="2000" b="1">
                <a:latin typeface="Times New Roman" panose="02020603050405020304" pitchFamily="18" charset="0"/>
              </a:endParaRPr>
            </a:p>
          </p:txBody>
        </p:sp>
        <p:sp>
          <p:nvSpPr>
            <p:cNvPr id="12" name="Oval 76"/>
            <p:cNvSpPr>
              <a:spLocks noChangeArrowheads="1"/>
            </p:cNvSpPr>
            <p:nvPr/>
          </p:nvSpPr>
          <p:spPr bwMode="auto">
            <a:xfrm>
              <a:off x="4019" y="923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13" name="Oval 77"/>
            <p:cNvSpPr>
              <a:spLocks noChangeArrowheads="1"/>
            </p:cNvSpPr>
            <p:nvPr/>
          </p:nvSpPr>
          <p:spPr bwMode="auto">
            <a:xfrm>
              <a:off x="5449" y="775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14" name="Oval 78"/>
            <p:cNvSpPr>
              <a:spLocks noChangeArrowheads="1"/>
            </p:cNvSpPr>
            <p:nvPr/>
          </p:nvSpPr>
          <p:spPr bwMode="auto">
            <a:xfrm>
              <a:off x="5419" y="8453"/>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15" name="Oval 79"/>
            <p:cNvSpPr>
              <a:spLocks noChangeArrowheads="1"/>
            </p:cNvSpPr>
            <p:nvPr/>
          </p:nvSpPr>
          <p:spPr bwMode="auto">
            <a:xfrm>
              <a:off x="5419" y="9254"/>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16" name="Oval 80"/>
            <p:cNvSpPr>
              <a:spLocks noChangeArrowheads="1"/>
            </p:cNvSpPr>
            <p:nvPr/>
          </p:nvSpPr>
          <p:spPr bwMode="auto">
            <a:xfrm>
              <a:off x="6626" y="8222"/>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17" name="Oval 81"/>
            <p:cNvSpPr>
              <a:spLocks noChangeArrowheads="1"/>
            </p:cNvSpPr>
            <p:nvPr/>
          </p:nvSpPr>
          <p:spPr bwMode="auto">
            <a:xfrm>
              <a:off x="6609" y="9035"/>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18" name="Oval 82"/>
            <p:cNvSpPr>
              <a:spLocks noChangeArrowheads="1"/>
            </p:cNvSpPr>
            <p:nvPr/>
          </p:nvSpPr>
          <p:spPr bwMode="auto">
            <a:xfrm>
              <a:off x="7609" y="8585"/>
              <a:ext cx="310" cy="283"/>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9</a:t>
              </a:r>
              <a:endParaRPr lang="en-US" altLang="zh-CN" sz="2000" b="1">
                <a:latin typeface="Times New Roman" panose="02020603050405020304" pitchFamily="18" charset="0"/>
              </a:endParaRPr>
            </a:p>
          </p:txBody>
        </p:sp>
        <p:sp>
          <p:nvSpPr>
            <p:cNvPr id="19" name="Line 83"/>
            <p:cNvSpPr>
              <a:spLocks noChangeShapeType="1"/>
            </p:cNvSpPr>
            <p:nvPr/>
          </p:nvSpPr>
          <p:spPr bwMode="auto">
            <a:xfrm flipV="1">
              <a:off x="3099" y="7997"/>
              <a:ext cx="890" cy="57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 name="Line 84"/>
            <p:cNvSpPr>
              <a:spLocks noChangeShapeType="1"/>
            </p:cNvSpPr>
            <p:nvPr/>
          </p:nvSpPr>
          <p:spPr bwMode="auto">
            <a:xfrm flipV="1">
              <a:off x="4339" y="8636"/>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 name="Line 85"/>
            <p:cNvSpPr>
              <a:spLocks noChangeShapeType="1"/>
            </p:cNvSpPr>
            <p:nvPr/>
          </p:nvSpPr>
          <p:spPr bwMode="auto">
            <a:xfrm flipV="1">
              <a:off x="4319" y="7895"/>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2" name="Line 86"/>
            <p:cNvSpPr>
              <a:spLocks noChangeShapeType="1"/>
            </p:cNvSpPr>
            <p:nvPr/>
          </p:nvSpPr>
          <p:spPr bwMode="auto">
            <a:xfrm flipV="1">
              <a:off x="3129" y="8666"/>
              <a:ext cx="89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3" name="Line 87"/>
            <p:cNvSpPr>
              <a:spLocks noChangeShapeType="1"/>
            </p:cNvSpPr>
            <p:nvPr/>
          </p:nvSpPr>
          <p:spPr bwMode="auto">
            <a:xfrm>
              <a:off x="3089" y="8786"/>
              <a:ext cx="910" cy="531"/>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 name="Line 88"/>
            <p:cNvSpPr>
              <a:spLocks noChangeShapeType="1"/>
            </p:cNvSpPr>
            <p:nvPr/>
          </p:nvSpPr>
          <p:spPr bwMode="auto">
            <a:xfrm>
              <a:off x="4299" y="7976"/>
              <a:ext cx="1100" cy="57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5" name="Line 89"/>
            <p:cNvSpPr>
              <a:spLocks noChangeShapeType="1"/>
            </p:cNvSpPr>
            <p:nvPr/>
          </p:nvSpPr>
          <p:spPr bwMode="auto">
            <a:xfrm flipV="1">
              <a:off x="5729" y="9200"/>
              <a:ext cx="870" cy="1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6" name="Line 90"/>
            <p:cNvSpPr>
              <a:spLocks noChangeShapeType="1"/>
            </p:cNvSpPr>
            <p:nvPr/>
          </p:nvSpPr>
          <p:spPr bwMode="auto">
            <a:xfrm flipV="1">
              <a:off x="5749" y="8381"/>
              <a:ext cx="870" cy="17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 name="Line 91"/>
            <p:cNvSpPr>
              <a:spLocks noChangeShapeType="1"/>
            </p:cNvSpPr>
            <p:nvPr/>
          </p:nvSpPr>
          <p:spPr bwMode="auto">
            <a:xfrm>
              <a:off x="6959" y="8393"/>
              <a:ext cx="670" cy="28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8" name="Line 92"/>
            <p:cNvSpPr>
              <a:spLocks noChangeShapeType="1"/>
            </p:cNvSpPr>
            <p:nvPr/>
          </p:nvSpPr>
          <p:spPr bwMode="auto">
            <a:xfrm flipV="1">
              <a:off x="6929" y="8822"/>
              <a:ext cx="700" cy="345"/>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93"/>
            <p:cNvSpPr txBox="1">
              <a:spLocks noChangeArrowheads="1"/>
            </p:cNvSpPr>
            <p:nvPr/>
          </p:nvSpPr>
          <p:spPr bwMode="auto">
            <a:xfrm>
              <a:off x="3327" y="806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30" name="Text Box 94"/>
            <p:cNvSpPr txBox="1">
              <a:spLocks noChangeArrowheads="1"/>
            </p:cNvSpPr>
            <p:nvPr/>
          </p:nvSpPr>
          <p:spPr bwMode="auto">
            <a:xfrm>
              <a:off x="4707" y="763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Times New Roman" panose="02020603050405020304" pitchFamily="18" charset="0"/>
                </a:rPr>
                <a:t>9</a:t>
              </a:r>
              <a:endParaRPr lang="en-US" altLang="zh-CN" sz="2000" b="1" dirty="0">
                <a:latin typeface="Times New Roman" panose="02020603050405020304" pitchFamily="18" charset="0"/>
              </a:endParaRPr>
            </a:p>
          </p:txBody>
        </p:sp>
        <p:sp>
          <p:nvSpPr>
            <p:cNvPr id="31" name="Text Box 95"/>
            <p:cNvSpPr txBox="1">
              <a:spLocks noChangeArrowheads="1"/>
            </p:cNvSpPr>
            <p:nvPr/>
          </p:nvSpPr>
          <p:spPr bwMode="auto">
            <a:xfrm>
              <a:off x="3327" y="904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32" name="Text Box 96"/>
            <p:cNvSpPr txBox="1">
              <a:spLocks noChangeArrowheads="1"/>
            </p:cNvSpPr>
            <p:nvPr/>
          </p:nvSpPr>
          <p:spPr bwMode="auto">
            <a:xfrm>
              <a:off x="4547" y="791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33" name="Text Box 97"/>
            <p:cNvSpPr txBox="1">
              <a:spLocks noChangeArrowheads="1"/>
            </p:cNvSpPr>
            <p:nvPr/>
          </p:nvSpPr>
          <p:spPr bwMode="auto">
            <a:xfrm>
              <a:off x="4797" y="842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34" name="Text Box 98"/>
            <p:cNvSpPr txBox="1">
              <a:spLocks noChangeArrowheads="1"/>
            </p:cNvSpPr>
            <p:nvPr/>
          </p:nvSpPr>
          <p:spPr bwMode="auto">
            <a:xfrm>
              <a:off x="4407" y="8246"/>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35" name="Line 99"/>
            <p:cNvSpPr>
              <a:spLocks noChangeShapeType="1"/>
            </p:cNvSpPr>
            <p:nvPr/>
          </p:nvSpPr>
          <p:spPr bwMode="auto">
            <a:xfrm flipV="1">
              <a:off x="4329" y="7979"/>
              <a:ext cx="1110" cy="57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100"/>
            <p:cNvSpPr txBox="1">
              <a:spLocks noChangeArrowheads="1"/>
            </p:cNvSpPr>
            <p:nvPr/>
          </p:nvSpPr>
          <p:spPr bwMode="auto">
            <a:xfrm>
              <a:off x="4527" y="86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37" name="Line 101"/>
            <p:cNvSpPr>
              <a:spLocks noChangeShapeType="1"/>
            </p:cNvSpPr>
            <p:nvPr/>
          </p:nvSpPr>
          <p:spPr bwMode="auto">
            <a:xfrm>
              <a:off x="4319" y="8756"/>
              <a:ext cx="1100" cy="54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102"/>
            <p:cNvSpPr txBox="1">
              <a:spLocks noChangeArrowheads="1"/>
            </p:cNvSpPr>
            <p:nvPr/>
          </p:nvSpPr>
          <p:spPr bwMode="auto">
            <a:xfrm>
              <a:off x="4397" y="89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endParaRPr lang="en-US" altLang="zh-CN" sz="2000" b="1">
                <a:latin typeface="Times New Roman" panose="02020603050405020304" pitchFamily="18" charset="0"/>
              </a:endParaRPr>
            </a:p>
          </p:txBody>
        </p:sp>
        <p:sp>
          <p:nvSpPr>
            <p:cNvPr id="39" name="Line 103"/>
            <p:cNvSpPr>
              <a:spLocks noChangeShapeType="1"/>
            </p:cNvSpPr>
            <p:nvPr/>
          </p:nvSpPr>
          <p:spPr bwMode="auto">
            <a:xfrm flipV="1">
              <a:off x="4329" y="8708"/>
              <a:ext cx="1110" cy="579"/>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104"/>
            <p:cNvSpPr txBox="1">
              <a:spLocks noChangeArrowheads="1"/>
            </p:cNvSpPr>
            <p:nvPr/>
          </p:nvSpPr>
          <p:spPr bwMode="auto">
            <a:xfrm>
              <a:off x="4777" y="916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41" name="Line 105"/>
            <p:cNvSpPr>
              <a:spLocks noChangeShapeType="1"/>
            </p:cNvSpPr>
            <p:nvPr/>
          </p:nvSpPr>
          <p:spPr bwMode="auto">
            <a:xfrm flipV="1">
              <a:off x="4359" y="9356"/>
              <a:ext cx="110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106"/>
            <p:cNvSpPr txBox="1">
              <a:spLocks noChangeArrowheads="1"/>
            </p:cNvSpPr>
            <p:nvPr/>
          </p:nvSpPr>
          <p:spPr bwMode="auto">
            <a:xfrm>
              <a:off x="6137" y="786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43" name="Text Box 107"/>
            <p:cNvSpPr txBox="1">
              <a:spLocks noChangeArrowheads="1"/>
            </p:cNvSpPr>
            <p:nvPr/>
          </p:nvSpPr>
          <p:spPr bwMode="auto">
            <a:xfrm>
              <a:off x="5897" y="803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44" name="Line 108"/>
            <p:cNvSpPr>
              <a:spLocks noChangeShapeType="1"/>
            </p:cNvSpPr>
            <p:nvPr/>
          </p:nvSpPr>
          <p:spPr bwMode="auto">
            <a:xfrm>
              <a:off x="5729" y="7985"/>
              <a:ext cx="940" cy="106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 name="Line 109"/>
            <p:cNvSpPr>
              <a:spLocks noChangeShapeType="1"/>
            </p:cNvSpPr>
            <p:nvPr/>
          </p:nvSpPr>
          <p:spPr bwMode="auto">
            <a:xfrm>
              <a:off x="5769" y="7895"/>
              <a:ext cx="850" cy="42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110"/>
            <p:cNvSpPr txBox="1">
              <a:spLocks noChangeArrowheads="1"/>
            </p:cNvSpPr>
            <p:nvPr/>
          </p:nvSpPr>
          <p:spPr bwMode="auto">
            <a:xfrm>
              <a:off x="5757" y="831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endParaRPr lang="en-US" altLang="zh-CN" sz="2000" b="1">
                <a:latin typeface="Times New Roman" panose="02020603050405020304" pitchFamily="18" charset="0"/>
              </a:endParaRPr>
            </a:p>
          </p:txBody>
        </p:sp>
        <p:sp>
          <p:nvSpPr>
            <p:cNvPr id="47" name="Text Box 111"/>
            <p:cNvSpPr txBox="1">
              <a:spLocks noChangeArrowheads="1"/>
            </p:cNvSpPr>
            <p:nvPr/>
          </p:nvSpPr>
          <p:spPr bwMode="auto">
            <a:xfrm>
              <a:off x="5717" y="895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48" name="Text Box 112"/>
            <p:cNvSpPr txBox="1">
              <a:spLocks noChangeArrowheads="1"/>
            </p:cNvSpPr>
            <p:nvPr/>
          </p:nvSpPr>
          <p:spPr bwMode="auto">
            <a:xfrm>
              <a:off x="5937" y="85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endParaRPr lang="en-US" altLang="zh-CN" sz="2000" b="1">
                <a:latin typeface="Times New Roman" panose="02020603050405020304" pitchFamily="18" charset="0"/>
              </a:endParaRPr>
            </a:p>
          </p:txBody>
        </p:sp>
        <p:sp>
          <p:nvSpPr>
            <p:cNvPr id="49" name="Text Box 113"/>
            <p:cNvSpPr txBox="1">
              <a:spLocks noChangeArrowheads="1"/>
            </p:cNvSpPr>
            <p:nvPr/>
          </p:nvSpPr>
          <p:spPr bwMode="auto">
            <a:xfrm>
              <a:off x="6107" y="933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endParaRPr lang="en-US" altLang="zh-CN" sz="2000" b="1">
                <a:latin typeface="Times New Roman" panose="02020603050405020304" pitchFamily="18" charset="0"/>
              </a:endParaRPr>
            </a:p>
          </p:txBody>
        </p:sp>
        <p:sp>
          <p:nvSpPr>
            <p:cNvPr id="50" name="Text Box 114"/>
            <p:cNvSpPr txBox="1">
              <a:spLocks noChangeArrowheads="1"/>
            </p:cNvSpPr>
            <p:nvPr/>
          </p:nvSpPr>
          <p:spPr bwMode="auto">
            <a:xfrm>
              <a:off x="7257" y="904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51" name="Text Box 115"/>
            <p:cNvSpPr txBox="1">
              <a:spLocks noChangeArrowheads="1"/>
            </p:cNvSpPr>
            <p:nvPr/>
          </p:nvSpPr>
          <p:spPr bwMode="auto">
            <a:xfrm>
              <a:off x="7267" y="830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endParaRPr lang="en-US" altLang="zh-CN" sz="2000" b="1">
                <a:latin typeface="Times New Roman" panose="02020603050405020304" pitchFamily="18" charset="0"/>
              </a:endParaRPr>
            </a:p>
          </p:txBody>
        </p:sp>
        <p:sp>
          <p:nvSpPr>
            <p:cNvPr id="52" name="Line 116"/>
            <p:cNvSpPr>
              <a:spLocks noChangeShapeType="1"/>
            </p:cNvSpPr>
            <p:nvPr/>
          </p:nvSpPr>
          <p:spPr bwMode="auto">
            <a:xfrm>
              <a:off x="5749" y="8654"/>
              <a:ext cx="850" cy="420"/>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17"/>
            <p:cNvSpPr>
              <a:spLocks noChangeShapeType="1"/>
            </p:cNvSpPr>
            <p:nvPr/>
          </p:nvSpPr>
          <p:spPr bwMode="auto">
            <a:xfrm flipV="1">
              <a:off x="5709" y="8480"/>
              <a:ext cx="930" cy="80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4" name="Line 118"/>
            <p:cNvSpPr>
              <a:spLocks noChangeShapeType="1"/>
            </p:cNvSpPr>
            <p:nvPr/>
          </p:nvSpPr>
          <p:spPr bwMode="auto">
            <a:xfrm>
              <a:off x="3549" y="7526"/>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5" name="Line 119"/>
            <p:cNvSpPr>
              <a:spLocks noChangeShapeType="1"/>
            </p:cNvSpPr>
            <p:nvPr/>
          </p:nvSpPr>
          <p:spPr bwMode="auto">
            <a:xfrm>
              <a:off x="5009" y="7568"/>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6" name="Line 120"/>
            <p:cNvSpPr>
              <a:spLocks noChangeShapeType="1"/>
            </p:cNvSpPr>
            <p:nvPr/>
          </p:nvSpPr>
          <p:spPr bwMode="auto">
            <a:xfrm>
              <a:off x="6329" y="7589"/>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7" name="Line 121"/>
            <p:cNvSpPr>
              <a:spLocks noChangeShapeType="1"/>
            </p:cNvSpPr>
            <p:nvPr/>
          </p:nvSpPr>
          <p:spPr bwMode="auto">
            <a:xfrm>
              <a:off x="7129" y="7598"/>
              <a:ext cx="0" cy="20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8" name="Text Box 122"/>
            <p:cNvSpPr txBox="1">
              <a:spLocks noChangeArrowheads="1"/>
            </p:cNvSpPr>
            <p:nvPr/>
          </p:nvSpPr>
          <p:spPr bwMode="auto">
            <a:xfrm>
              <a:off x="3997" y="9920"/>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      </a:t>
              </a:r>
              <a:r>
                <a:rPr lang="zh-CN" altLang="en-US" sz="2000" b="1">
                  <a:latin typeface="Times New Roman" panose="02020603050405020304" pitchFamily="18" charset="0"/>
                </a:rPr>
                <a:t>一个多段图</a:t>
              </a:r>
              <a:endParaRPr lang="zh-CN" altLang="en-US" sz="2000" b="1">
                <a:latin typeface="Times New Roman" panose="02020603050405020304" pitchFamily="18" charset="0"/>
              </a:endParaRPr>
            </a:p>
          </p:txBody>
        </p:sp>
      </p:gr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6346" y="1307887"/>
            <a:ext cx="9117654"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Times New Roman" panose="02020603050405020304" pitchFamily="18" charset="0"/>
              </a:rPr>
              <a:t>首先求解初始子问题，可直接获得：</a:t>
            </a:r>
            <a:endParaRPr lang="zh-CN" altLang="en-US"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1)=</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01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4(0→1)</a:t>
            </a:r>
            <a:endParaRPr lang="en-US" altLang="zh-CN"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2)=</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02</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2(0→2)</a:t>
            </a:r>
            <a:endParaRPr lang="en-US" altLang="zh-CN"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3)=</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03</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3(0→3)</a:t>
            </a:r>
            <a:endParaRPr lang="en-US" altLang="zh-CN" sz="2000" b="1" dirty="0">
              <a:latin typeface="Times New Roman" panose="02020603050405020304" pitchFamily="18" charset="0"/>
            </a:endParaRPr>
          </a:p>
          <a:p>
            <a:pPr eaLnBrk="1" hangingPunct="1"/>
            <a:r>
              <a:rPr lang="zh-CN" altLang="en-US" sz="2000" b="1" dirty="0">
                <a:latin typeface="Times New Roman" panose="02020603050405020304" pitchFamily="18" charset="0"/>
              </a:rPr>
              <a:t>再求解下一个阶段的子问题，有：</a:t>
            </a:r>
            <a:endParaRPr lang="zh-CN" altLang="en-US"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4)=min{</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1)+</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14</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2)+</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24</a:t>
            </a:r>
            <a:r>
              <a:rPr lang="en-US" altLang="zh-CN" sz="2000" b="1" dirty="0">
                <a:latin typeface="Times New Roman" panose="02020603050405020304" pitchFamily="18" charset="0"/>
              </a:rPr>
              <a:t>}=min{4+9, 2+6}=8(2→4)</a:t>
            </a:r>
            <a:endParaRPr lang="en-US" altLang="zh-CN"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5)=min{</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1)+</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15</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2)+</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25</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3)+</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35</a:t>
            </a:r>
            <a:r>
              <a:rPr lang="en-US" altLang="zh-CN" sz="2000" b="1" dirty="0">
                <a:latin typeface="Times New Roman" panose="02020603050405020304" pitchFamily="18" charset="0"/>
              </a:rPr>
              <a:t>}=min{4+8, 2+7, 3+4}  </a:t>
            </a:r>
            <a:endParaRPr lang="en-US" altLang="zh-CN" sz="2000" b="1" dirty="0">
              <a:latin typeface="Times New Roman" panose="02020603050405020304" pitchFamily="18" charset="0"/>
            </a:endParaRPr>
          </a:p>
          <a:p>
            <a:pPr eaLnBrk="1" hangingPunct="1"/>
            <a:r>
              <a:rPr lang="en-US" altLang="zh-CN" sz="2000" b="1" dirty="0">
                <a:latin typeface="Times New Roman" panose="02020603050405020304" pitchFamily="18" charset="0"/>
              </a:rPr>
              <a:t>           =7(3→5)</a:t>
            </a:r>
            <a:endParaRPr lang="en-US" altLang="zh-CN"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6)=min{</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2)+</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26</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3)+</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36</a:t>
            </a:r>
            <a:r>
              <a:rPr lang="en-US" altLang="zh-CN" sz="2000" b="1" dirty="0">
                <a:latin typeface="Times New Roman" panose="02020603050405020304" pitchFamily="18" charset="0"/>
              </a:rPr>
              <a:t>}=min{2+8, 3+7}=10(2→6)</a:t>
            </a:r>
            <a:endParaRPr lang="en-US" altLang="zh-CN" sz="2000" b="1" dirty="0">
              <a:latin typeface="Times New Roman" panose="02020603050405020304" pitchFamily="18" charset="0"/>
            </a:endParaRPr>
          </a:p>
          <a:p>
            <a:pPr eaLnBrk="1" hangingPunct="1"/>
            <a:r>
              <a:rPr lang="zh-CN" altLang="en-US" sz="2000" b="1" dirty="0">
                <a:latin typeface="Times New Roman" panose="02020603050405020304" pitchFamily="18" charset="0"/>
              </a:rPr>
              <a:t>再求解下一个阶段的子问题，有：</a:t>
            </a:r>
            <a:endParaRPr lang="zh-CN" altLang="en-US"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7)=min{</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4)+</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47</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5)+</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57</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6)+</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67</a:t>
            </a:r>
            <a:r>
              <a:rPr lang="en-US" altLang="zh-CN" sz="2000" b="1" dirty="0">
                <a:latin typeface="Times New Roman" panose="02020603050405020304" pitchFamily="18" charset="0"/>
              </a:rPr>
              <a:t>}=min{8+5, 7+8, 10+6}</a:t>
            </a:r>
            <a:endParaRPr lang="en-US" altLang="zh-CN" sz="2000" b="1" dirty="0">
              <a:latin typeface="Times New Roman" panose="02020603050405020304" pitchFamily="18" charset="0"/>
            </a:endParaRPr>
          </a:p>
          <a:p>
            <a:pPr eaLnBrk="1" hangingPunct="1"/>
            <a:r>
              <a:rPr lang="en-US" altLang="zh-CN" sz="2000" b="1" dirty="0">
                <a:latin typeface="Times New Roman" panose="02020603050405020304" pitchFamily="18" charset="0"/>
              </a:rPr>
              <a:t>           =13(4→7)</a:t>
            </a:r>
            <a:endParaRPr lang="en-US" altLang="zh-CN"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8)=min{</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4)+</a:t>
            </a:r>
            <a:r>
              <a:rPr lang="en-US" altLang="zh-CN" sz="2000" b="1" i="1" dirty="0">
                <a:latin typeface="Times New Roman" panose="02020603050405020304" pitchFamily="18" charset="0"/>
              </a:rPr>
              <a:t>c</a:t>
            </a:r>
            <a:r>
              <a:rPr lang="en-US" altLang="zh-CN" sz="2000" b="1" dirty="0">
                <a:latin typeface="Times New Roman" panose="02020603050405020304" pitchFamily="18" charset="0"/>
              </a:rPr>
              <a:t>48,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5)+</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58</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6)+</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68</a:t>
            </a:r>
            <a:r>
              <a:rPr lang="en-US" altLang="zh-CN" sz="2000" b="1" dirty="0">
                <a:latin typeface="Times New Roman" panose="02020603050405020304" pitchFamily="18" charset="0"/>
              </a:rPr>
              <a:t>}=min{8+6, 7+6, 10+5}</a:t>
            </a:r>
            <a:endParaRPr lang="en-US" altLang="zh-CN" sz="2000" b="1" dirty="0">
              <a:latin typeface="Times New Roman" panose="02020603050405020304" pitchFamily="18" charset="0"/>
            </a:endParaRPr>
          </a:p>
          <a:p>
            <a:pPr eaLnBrk="1" hangingPunct="1"/>
            <a:r>
              <a:rPr lang="en-US" altLang="zh-CN" sz="2000" b="1" dirty="0">
                <a:latin typeface="Times New Roman" panose="02020603050405020304" pitchFamily="18" charset="0"/>
              </a:rPr>
              <a:t>           =13(5→8)</a:t>
            </a:r>
            <a:endParaRPr lang="en-US" altLang="zh-CN" sz="2000" b="1" dirty="0">
              <a:latin typeface="Times New Roman" panose="02020603050405020304" pitchFamily="18" charset="0"/>
            </a:endParaRPr>
          </a:p>
          <a:p>
            <a:pPr eaLnBrk="1" hangingPunct="1"/>
            <a:r>
              <a:rPr lang="zh-CN" altLang="en-US" sz="2000" b="1" dirty="0">
                <a:latin typeface="Times New Roman" panose="02020603050405020304" pitchFamily="18" charset="0"/>
              </a:rPr>
              <a:t>直到最后一个阶段，有：</a:t>
            </a:r>
            <a:endParaRPr lang="zh-CN" altLang="en-US" sz="1800" b="1" i="1" dirty="0">
              <a:latin typeface="Times New Roman" panose="02020603050405020304" pitchFamily="18" charset="0"/>
            </a:endParaRPr>
          </a:p>
          <a:p>
            <a:pPr eaLnBrk="1" hangingPunct="1"/>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9)=min{</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7)+</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79</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d</a:t>
            </a:r>
            <a:r>
              <a:rPr lang="en-US" altLang="zh-CN" sz="2000" b="1" dirty="0">
                <a:latin typeface="Times New Roman" panose="02020603050405020304" pitchFamily="18" charset="0"/>
              </a:rPr>
              <a:t>(0, 8)+</a:t>
            </a:r>
            <a:r>
              <a:rPr lang="en-US" altLang="zh-CN" sz="2000" b="1" i="1" dirty="0">
                <a:latin typeface="Times New Roman" panose="02020603050405020304" pitchFamily="18" charset="0"/>
              </a:rPr>
              <a:t>c</a:t>
            </a:r>
            <a:r>
              <a:rPr lang="en-US" altLang="zh-CN" sz="2000" b="1" baseline="-25000" dirty="0">
                <a:latin typeface="Times New Roman" panose="02020603050405020304" pitchFamily="18" charset="0"/>
              </a:rPr>
              <a:t>89</a:t>
            </a:r>
            <a:r>
              <a:rPr lang="en-US" altLang="zh-CN" sz="2000" b="1" dirty="0">
                <a:latin typeface="Times New Roman" panose="02020603050405020304" pitchFamily="18" charset="0"/>
              </a:rPr>
              <a:t>}=min{13+7, 13+3}=16(8→9)</a:t>
            </a:r>
            <a:endParaRPr lang="en-US" altLang="zh-CN" sz="2000" b="1" dirty="0">
              <a:latin typeface="Times New Roman" panose="02020603050405020304" pitchFamily="18" charset="0"/>
            </a:endParaRPr>
          </a:p>
          <a:p>
            <a:pPr eaLnBrk="1" hangingPunct="1"/>
            <a:r>
              <a:rPr lang="zh-CN" altLang="en-US" sz="2000" b="1" dirty="0">
                <a:latin typeface="Times New Roman" panose="02020603050405020304" pitchFamily="18" charset="0"/>
              </a:rPr>
              <a:t>再将状态进行</a:t>
            </a:r>
            <a:r>
              <a:rPr lang="zh-CN" altLang="en-US" sz="2000" b="1" dirty="0" smtClean="0">
                <a:latin typeface="Times New Roman" panose="02020603050405020304" pitchFamily="18" charset="0"/>
              </a:rPr>
              <a:t>回溯得到</a:t>
            </a:r>
            <a:r>
              <a:rPr lang="zh-CN" altLang="en-US" sz="2000" b="1" dirty="0">
                <a:latin typeface="Times New Roman" panose="02020603050405020304" pitchFamily="18" charset="0"/>
              </a:rPr>
              <a:t>最短路径</a:t>
            </a:r>
            <a:r>
              <a:rPr lang="en-US" altLang="zh-CN" sz="2000" b="1" dirty="0">
                <a:latin typeface="Times New Roman" panose="02020603050405020304" pitchFamily="18" charset="0"/>
              </a:rPr>
              <a:t>0→3→5→8→9</a:t>
            </a:r>
            <a:r>
              <a:rPr lang="zh-CN" altLang="en-US" sz="2000" b="1" dirty="0">
                <a:latin typeface="Times New Roman" panose="02020603050405020304" pitchFamily="18" charset="0"/>
              </a:rPr>
              <a:t>，最短路径长度</a:t>
            </a:r>
            <a:r>
              <a:rPr lang="en-US" altLang="zh-CN" sz="2000" b="1" dirty="0">
                <a:latin typeface="Times New Roman" panose="02020603050405020304" pitchFamily="18" charset="0"/>
              </a:rPr>
              <a:t>16</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79875" name="Text Box 3"/>
          <p:cNvSpPr txBox="1">
            <a:spLocks noChangeArrowheads="1"/>
          </p:cNvSpPr>
          <p:nvPr/>
        </p:nvSpPr>
        <p:spPr bwMode="auto">
          <a:xfrm>
            <a:off x="825500" y="275272"/>
            <a:ext cx="7561263" cy="53403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200" b="1" dirty="0" smtClean="0">
                <a:solidFill>
                  <a:schemeClr val="bg1"/>
                </a:solidFill>
                <a:effectLst/>
                <a:latin typeface="黑体" panose="02010609060101010101" pitchFamily="49" charset="-122"/>
                <a:ea typeface="黑体" panose="02010609060101010101" pitchFamily="49" charset="-122"/>
                <a:sym typeface="+mn-ea"/>
              </a:rPr>
              <a:t>多段图最短路径实例求解过程 </a:t>
            </a:r>
            <a:endParaRPr kumimoji="1" lang="en-US" altLang="zh-CN" sz="3200" b="1" dirty="0" smtClean="0">
              <a:solidFill>
                <a:schemeClr val="bg1"/>
              </a:solidFill>
              <a:effectLst/>
              <a:latin typeface="黑体" panose="02010609060101010101" pitchFamily="49" charset="-122"/>
              <a:ea typeface="黑体" panose="02010609060101010101" pitchFamily="49" charset="-122"/>
              <a:sym typeface="+mn-ea"/>
            </a:endParaRPr>
          </a:p>
        </p:txBody>
      </p:sp>
      <p:grpSp>
        <p:nvGrpSpPr>
          <p:cNvPr id="79876" name="Group 4"/>
          <p:cNvGrpSpPr/>
          <p:nvPr/>
        </p:nvGrpSpPr>
        <p:grpSpPr bwMode="auto">
          <a:xfrm>
            <a:off x="4319017" y="1074078"/>
            <a:ext cx="4789487" cy="1770062"/>
            <a:chOff x="3198" y="411"/>
            <a:chExt cx="2404" cy="994"/>
          </a:xfrm>
        </p:grpSpPr>
        <p:sp>
          <p:nvSpPr>
            <p:cNvPr id="79878" name="Text Box 5"/>
            <p:cNvSpPr txBox="1">
              <a:spLocks noChangeArrowheads="1"/>
            </p:cNvSpPr>
            <p:nvPr/>
          </p:nvSpPr>
          <p:spPr bwMode="auto">
            <a:xfrm>
              <a:off x="3435" y="834"/>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2</a:t>
              </a:r>
              <a:endParaRPr lang="en-US" altLang="zh-CN" sz="2000" b="1"/>
            </a:p>
          </p:txBody>
        </p:sp>
        <p:sp>
          <p:nvSpPr>
            <p:cNvPr id="79879" name="Oval 6"/>
            <p:cNvSpPr>
              <a:spLocks noChangeArrowheads="1"/>
            </p:cNvSpPr>
            <p:nvPr/>
          </p:nvSpPr>
          <p:spPr bwMode="auto">
            <a:xfrm>
              <a:off x="3750" y="488"/>
              <a:ext cx="147" cy="153"/>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1</a:t>
              </a:r>
              <a:endParaRPr lang="en-US" altLang="zh-CN" sz="2000" b="1"/>
            </a:p>
          </p:txBody>
        </p:sp>
        <p:sp>
          <p:nvSpPr>
            <p:cNvPr id="79880" name="Oval 7"/>
            <p:cNvSpPr>
              <a:spLocks noChangeArrowheads="1"/>
            </p:cNvSpPr>
            <p:nvPr/>
          </p:nvSpPr>
          <p:spPr bwMode="auto">
            <a:xfrm>
              <a:off x="3778" y="870"/>
              <a:ext cx="147"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2</a:t>
              </a:r>
              <a:endParaRPr lang="en-US" altLang="zh-CN" sz="2000" b="1"/>
            </a:p>
          </p:txBody>
        </p:sp>
        <p:sp>
          <p:nvSpPr>
            <p:cNvPr id="79881" name="Oval 8"/>
            <p:cNvSpPr>
              <a:spLocks noChangeArrowheads="1"/>
            </p:cNvSpPr>
            <p:nvPr/>
          </p:nvSpPr>
          <p:spPr bwMode="auto">
            <a:xfrm>
              <a:off x="3198" y="881"/>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0</a:t>
              </a:r>
              <a:endParaRPr lang="en-US" altLang="zh-CN" sz="2000" b="1"/>
            </a:p>
          </p:txBody>
        </p:sp>
        <p:sp>
          <p:nvSpPr>
            <p:cNvPr id="79882" name="Oval 9"/>
            <p:cNvSpPr>
              <a:spLocks noChangeArrowheads="1"/>
            </p:cNvSpPr>
            <p:nvPr/>
          </p:nvSpPr>
          <p:spPr bwMode="auto">
            <a:xfrm>
              <a:off x="3769" y="1242"/>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3</a:t>
              </a:r>
              <a:endParaRPr lang="en-US" altLang="zh-CN" sz="2000" b="1"/>
            </a:p>
          </p:txBody>
        </p:sp>
        <p:sp>
          <p:nvSpPr>
            <p:cNvPr id="79883" name="Oval 10"/>
            <p:cNvSpPr>
              <a:spLocks noChangeArrowheads="1"/>
            </p:cNvSpPr>
            <p:nvPr/>
          </p:nvSpPr>
          <p:spPr bwMode="auto">
            <a:xfrm>
              <a:off x="4443" y="478"/>
              <a:ext cx="146" cy="147"/>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4</a:t>
              </a:r>
              <a:endParaRPr lang="en-US" altLang="zh-CN" sz="2000" b="1"/>
            </a:p>
          </p:txBody>
        </p:sp>
        <p:sp>
          <p:nvSpPr>
            <p:cNvPr id="79884" name="Oval 11"/>
            <p:cNvSpPr>
              <a:spLocks noChangeArrowheads="1"/>
            </p:cNvSpPr>
            <p:nvPr/>
          </p:nvSpPr>
          <p:spPr bwMode="auto">
            <a:xfrm>
              <a:off x="4429" y="858"/>
              <a:ext cx="152" cy="145"/>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5</a:t>
              </a:r>
              <a:endParaRPr lang="en-US" altLang="zh-CN" sz="2000" b="1"/>
            </a:p>
          </p:txBody>
        </p:sp>
        <p:sp>
          <p:nvSpPr>
            <p:cNvPr id="79885" name="Oval 12"/>
            <p:cNvSpPr>
              <a:spLocks noChangeArrowheads="1"/>
            </p:cNvSpPr>
            <p:nvPr/>
          </p:nvSpPr>
          <p:spPr bwMode="auto">
            <a:xfrm>
              <a:off x="4429" y="1252"/>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6</a:t>
              </a:r>
              <a:endParaRPr lang="en-US" altLang="zh-CN" sz="2000" b="1"/>
            </a:p>
          </p:txBody>
        </p:sp>
        <p:sp>
          <p:nvSpPr>
            <p:cNvPr id="79886" name="Oval 13"/>
            <p:cNvSpPr>
              <a:spLocks noChangeArrowheads="1"/>
            </p:cNvSpPr>
            <p:nvPr/>
          </p:nvSpPr>
          <p:spPr bwMode="auto">
            <a:xfrm>
              <a:off x="4998" y="720"/>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7</a:t>
              </a:r>
              <a:endParaRPr lang="en-US" altLang="zh-CN" sz="2000" b="1"/>
            </a:p>
          </p:txBody>
        </p:sp>
        <p:sp>
          <p:nvSpPr>
            <p:cNvPr id="79887" name="Oval 14"/>
            <p:cNvSpPr>
              <a:spLocks noChangeArrowheads="1"/>
            </p:cNvSpPr>
            <p:nvPr/>
          </p:nvSpPr>
          <p:spPr bwMode="auto">
            <a:xfrm>
              <a:off x="4990" y="1140"/>
              <a:ext cx="147" cy="151"/>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8</a:t>
              </a:r>
              <a:endParaRPr lang="en-US" altLang="zh-CN" sz="2000" b="1"/>
            </a:p>
          </p:txBody>
        </p:sp>
        <p:sp>
          <p:nvSpPr>
            <p:cNvPr id="79888" name="Oval 15"/>
            <p:cNvSpPr>
              <a:spLocks noChangeArrowheads="1"/>
            </p:cNvSpPr>
            <p:nvPr/>
          </p:nvSpPr>
          <p:spPr bwMode="auto">
            <a:xfrm>
              <a:off x="5456" y="920"/>
              <a:ext cx="146" cy="152"/>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9</a:t>
              </a:r>
              <a:endParaRPr lang="en-US" altLang="zh-CN" sz="2000" b="1"/>
            </a:p>
          </p:txBody>
        </p:sp>
        <p:sp>
          <p:nvSpPr>
            <p:cNvPr id="79889" name="Line 16"/>
            <p:cNvSpPr>
              <a:spLocks noChangeShapeType="1"/>
            </p:cNvSpPr>
            <p:nvPr/>
          </p:nvSpPr>
          <p:spPr bwMode="auto">
            <a:xfrm flipV="1">
              <a:off x="3335" y="604"/>
              <a:ext cx="419" cy="29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0" name="Line 17"/>
            <p:cNvSpPr>
              <a:spLocks noChangeShapeType="1"/>
            </p:cNvSpPr>
            <p:nvPr/>
          </p:nvSpPr>
          <p:spPr bwMode="auto">
            <a:xfrm flipV="1">
              <a:off x="3920" y="934"/>
              <a:ext cx="518"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1" name="Line 18"/>
            <p:cNvSpPr>
              <a:spLocks noChangeShapeType="1"/>
            </p:cNvSpPr>
            <p:nvPr/>
          </p:nvSpPr>
          <p:spPr bwMode="auto">
            <a:xfrm flipV="1">
              <a:off x="3910" y="552"/>
              <a:ext cx="519"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2" name="Line 19"/>
            <p:cNvSpPr>
              <a:spLocks noChangeShapeType="1"/>
            </p:cNvSpPr>
            <p:nvPr/>
          </p:nvSpPr>
          <p:spPr bwMode="auto">
            <a:xfrm flipV="1">
              <a:off x="3349" y="949"/>
              <a:ext cx="42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3" name="Line 20"/>
            <p:cNvSpPr>
              <a:spLocks noChangeShapeType="1"/>
            </p:cNvSpPr>
            <p:nvPr/>
          </p:nvSpPr>
          <p:spPr bwMode="auto">
            <a:xfrm>
              <a:off x="3330" y="998"/>
              <a:ext cx="429" cy="287"/>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4" name="Line 21"/>
            <p:cNvSpPr>
              <a:spLocks noChangeShapeType="1"/>
            </p:cNvSpPr>
            <p:nvPr/>
          </p:nvSpPr>
          <p:spPr bwMode="auto">
            <a:xfrm>
              <a:off x="3901" y="593"/>
              <a:ext cx="519" cy="29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5" name="Line 22"/>
            <p:cNvSpPr>
              <a:spLocks noChangeShapeType="1"/>
            </p:cNvSpPr>
            <p:nvPr/>
          </p:nvSpPr>
          <p:spPr bwMode="auto">
            <a:xfrm flipV="1">
              <a:off x="4575" y="1225"/>
              <a:ext cx="411" cy="9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6" name="Line 23"/>
            <p:cNvSpPr>
              <a:spLocks noChangeShapeType="1"/>
            </p:cNvSpPr>
            <p:nvPr/>
          </p:nvSpPr>
          <p:spPr bwMode="auto">
            <a:xfrm flipV="1">
              <a:off x="4584" y="802"/>
              <a:ext cx="411" cy="9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7" name="Line 24"/>
            <p:cNvSpPr>
              <a:spLocks noChangeShapeType="1"/>
            </p:cNvSpPr>
            <p:nvPr/>
          </p:nvSpPr>
          <p:spPr bwMode="auto">
            <a:xfrm>
              <a:off x="5150" y="808"/>
              <a:ext cx="309" cy="145"/>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8" name="Line 25"/>
            <p:cNvSpPr>
              <a:spLocks noChangeShapeType="1"/>
            </p:cNvSpPr>
            <p:nvPr/>
          </p:nvSpPr>
          <p:spPr bwMode="auto">
            <a:xfrm flipV="1">
              <a:off x="5141" y="1030"/>
              <a:ext cx="330" cy="178"/>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9" name="Text Box 26"/>
            <p:cNvSpPr txBox="1">
              <a:spLocks noChangeArrowheads="1"/>
            </p:cNvSpPr>
            <p:nvPr/>
          </p:nvSpPr>
          <p:spPr bwMode="auto">
            <a:xfrm>
              <a:off x="3429" y="666"/>
              <a:ext cx="80" cy="11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dirty="0">
                  <a:latin typeface="Times New Roman" panose="02020603050405020304" pitchFamily="18" charset="0"/>
                </a:rPr>
                <a:t>4</a:t>
              </a:r>
              <a:endParaRPr lang="en-US" altLang="zh-CN" sz="2000" b="1" dirty="0"/>
            </a:p>
          </p:txBody>
        </p:sp>
        <p:sp>
          <p:nvSpPr>
            <p:cNvPr id="79900" name="Text Box 27"/>
            <p:cNvSpPr txBox="1">
              <a:spLocks noChangeArrowheads="1"/>
            </p:cNvSpPr>
            <p:nvPr/>
          </p:nvSpPr>
          <p:spPr bwMode="auto">
            <a:xfrm>
              <a:off x="4093" y="418"/>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9</a:t>
              </a:r>
              <a:endParaRPr lang="en-US" altLang="zh-CN" sz="2000" b="1"/>
            </a:p>
          </p:txBody>
        </p:sp>
        <p:sp>
          <p:nvSpPr>
            <p:cNvPr id="79901" name="Text Box 28"/>
            <p:cNvSpPr txBox="1">
              <a:spLocks noChangeArrowheads="1"/>
            </p:cNvSpPr>
            <p:nvPr/>
          </p:nvSpPr>
          <p:spPr bwMode="auto">
            <a:xfrm>
              <a:off x="3443" y="974"/>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3</a:t>
              </a:r>
              <a:endParaRPr lang="en-US" altLang="zh-CN" sz="2000" b="1"/>
            </a:p>
          </p:txBody>
        </p:sp>
        <p:sp>
          <p:nvSpPr>
            <p:cNvPr id="79902" name="Text Box 29"/>
            <p:cNvSpPr txBox="1">
              <a:spLocks noChangeArrowheads="1"/>
            </p:cNvSpPr>
            <p:nvPr/>
          </p:nvSpPr>
          <p:spPr bwMode="auto">
            <a:xfrm>
              <a:off x="4023" y="552"/>
              <a:ext cx="82" cy="11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79903" name="Text Box 30"/>
            <p:cNvSpPr txBox="1">
              <a:spLocks noChangeArrowheads="1"/>
            </p:cNvSpPr>
            <p:nvPr/>
          </p:nvSpPr>
          <p:spPr bwMode="auto">
            <a:xfrm>
              <a:off x="4136" y="815"/>
              <a:ext cx="8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79904" name="Text Box 31"/>
            <p:cNvSpPr txBox="1">
              <a:spLocks noChangeArrowheads="1"/>
            </p:cNvSpPr>
            <p:nvPr/>
          </p:nvSpPr>
          <p:spPr bwMode="auto">
            <a:xfrm>
              <a:off x="3952" y="726"/>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05" name="Line 32"/>
            <p:cNvSpPr>
              <a:spLocks noChangeShapeType="1"/>
            </p:cNvSpPr>
            <p:nvPr/>
          </p:nvSpPr>
          <p:spPr bwMode="auto">
            <a:xfrm flipV="1">
              <a:off x="3915" y="595"/>
              <a:ext cx="523" cy="29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06" name="Text Box 33"/>
            <p:cNvSpPr txBox="1">
              <a:spLocks noChangeArrowheads="1"/>
            </p:cNvSpPr>
            <p:nvPr/>
          </p:nvSpPr>
          <p:spPr bwMode="auto">
            <a:xfrm>
              <a:off x="4026" y="949"/>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79907" name="Line 34"/>
            <p:cNvSpPr>
              <a:spLocks noChangeShapeType="1"/>
            </p:cNvSpPr>
            <p:nvPr/>
          </p:nvSpPr>
          <p:spPr bwMode="auto">
            <a:xfrm>
              <a:off x="3910" y="995"/>
              <a:ext cx="519" cy="28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08" name="Text Box 35"/>
            <p:cNvSpPr txBox="1">
              <a:spLocks noChangeArrowheads="1"/>
            </p:cNvSpPr>
            <p:nvPr/>
          </p:nvSpPr>
          <p:spPr bwMode="auto">
            <a:xfrm>
              <a:off x="3941" y="1104"/>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4</a:t>
              </a:r>
              <a:endParaRPr lang="en-US" altLang="zh-CN" sz="2000" b="1"/>
            </a:p>
          </p:txBody>
        </p:sp>
        <p:sp>
          <p:nvSpPr>
            <p:cNvPr id="79909" name="Line 36"/>
            <p:cNvSpPr>
              <a:spLocks noChangeShapeType="1"/>
            </p:cNvSpPr>
            <p:nvPr/>
          </p:nvSpPr>
          <p:spPr bwMode="auto">
            <a:xfrm flipV="1">
              <a:off x="3915" y="971"/>
              <a:ext cx="523" cy="299"/>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0" name="Text Box 37"/>
            <p:cNvSpPr txBox="1">
              <a:spLocks noChangeArrowheads="1"/>
            </p:cNvSpPr>
            <p:nvPr/>
          </p:nvSpPr>
          <p:spPr bwMode="auto">
            <a:xfrm>
              <a:off x="4126" y="1187"/>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79911" name="Line 38"/>
            <p:cNvSpPr>
              <a:spLocks noChangeShapeType="1"/>
            </p:cNvSpPr>
            <p:nvPr/>
          </p:nvSpPr>
          <p:spPr bwMode="auto">
            <a:xfrm flipV="1">
              <a:off x="3929" y="1305"/>
              <a:ext cx="519"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2" name="Text Box 39"/>
            <p:cNvSpPr txBox="1">
              <a:spLocks noChangeArrowheads="1"/>
            </p:cNvSpPr>
            <p:nvPr/>
          </p:nvSpPr>
          <p:spPr bwMode="auto">
            <a:xfrm>
              <a:off x="4768" y="537"/>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5</a:t>
              </a:r>
              <a:endParaRPr lang="en-US" altLang="zh-CN" sz="2000" b="1"/>
            </a:p>
          </p:txBody>
        </p:sp>
        <p:sp>
          <p:nvSpPr>
            <p:cNvPr id="79913" name="Text Box 40"/>
            <p:cNvSpPr txBox="1">
              <a:spLocks noChangeArrowheads="1"/>
            </p:cNvSpPr>
            <p:nvPr/>
          </p:nvSpPr>
          <p:spPr bwMode="auto">
            <a:xfrm>
              <a:off x="4672" y="621"/>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14" name="Line 41"/>
            <p:cNvSpPr>
              <a:spLocks noChangeShapeType="1"/>
            </p:cNvSpPr>
            <p:nvPr/>
          </p:nvSpPr>
          <p:spPr bwMode="auto">
            <a:xfrm>
              <a:off x="4563" y="604"/>
              <a:ext cx="455" cy="54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5" name="Line 42"/>
            <p:cNvSpPr>
              <a:spLocks noChangeShapeType="1"/>
            </p:cNvSpPr>
            <p:nvPr/>
          </p:nvSpPr>
          <p:spPr bwMode="auto">
            <a:xfrm>
              <a:off x="4594" y="552"/>
              <a:ext cx="401" cy="216"/>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6" name="Text Box 43"/>
            <p:cNvSpPr txBox="1">
              <a:spLocks noChangeArrowheads="1"/>
            </p:cNvSpPr>
            <p:nvPr/>
          </p:nvSpPr>
          <p:spPr bwMode="auto">
            <a:xfrm>
              <a:off x="4636" y="763"/>
              <a:ext cx="81" cy="9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79917" name="Text Box 44"/>
            <p:cNvSpPr txBox="1">
              <a:spLocks noChangeArrowheads="1"/>
            </p:cNvSpPr>
            <p:nvPr/>
          </p:nvSpPr>
          <p:spPr bwMode="auto">
            <a:xfrm>
              <a:off x="4570" y="1099"/>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18" name="Text Box 45"/>
            <p:cNvSpPr txBox="1">
              <a:spLocks noChangeArrowheads="1"/>
            </p:cNvSpPr>
            <p:nvPr/>
          </p:nvSpPr>
          <p:spPr bwMode="auto">
            <a:xfrm>
              <a:off x="4703" y="896"/>
              <a:ext cx="81"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19" name="Text Box 46"/>
            <p:cNvSpPr txBox="1">
              <a:spLocks noChangeArrowheads="1"/>
            </p:cNvSpPr>
            <p:nvPr/>
          </p:nvSpPr>
          <p:spPr bwMode="auto">
            <a:xfrm>
              <a:off x="4753" y="1294"/>
              <a:ext cx="81"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5</a:t>
              </a:r>
              <a:endParaRPr lang="en-US" altLang="zh-CN" sz="2000" b="1"/>
            </a:p>
          </p:txBody>
        </p:sp>
        <p:sp>
          <p:nvSpPr>
            <p:cNvPr id="79920" name="Text Box 47"/>
            <p:cNvSpPr txBox="1">
              <a:spLocks noChangeArrowheads="1"/>
            </p:cNvSpPr>
            <p:nvPr/>
          </p:nvSpPr>
          <p:spPr bwMode="auto">
            <a:xfrm>
              <a:off x="5296" y="1146"/>
              <a:ext cx="81"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3</a:t>
              </a:r>
              <a:endParaRPr lang="en-US" altLang="zh-CN" sz="2000" b="1"/>
            </a:p>
          </p:txBody>
        </p:sp>
        <p:sp>
          <p:nvSpPr>
            <p:cNvPr id="79921" name="Text Box 48"/>
            <p:cNvSpPr txBox="1">
              <a:spLocks noChangeArrowheads="1"/>
            </p:cNvSpPr>
            <p:nvPr/>
          </p:nvSpPr>
          <p:spPr bwMode="auto">
            <a:xfrm>
              <a:off x="5300" y="765"/>
              <a:ext cx="8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79922" name="Line 49"/>
            <p:cNvSpPr>
              <a:spLocks noChangeShapeType="1"/>
            </p:cNvSpPr>
            <p:nvPr/>
          </p:nvSpPr>
          <p:spPr bwMode="auto">
            <a:xfrm>
              <a:off x="4584" y="943"/>
              <a:ext cx="402" cy="217"/>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23" name="Line 50"/>
            <p:cNvSpPr>
              <a:spLocks noChangeShapeType="1"/>
            </p:cNvSpPr>
            <p:nvPr/>
          </p:nvSpPr>
          <p:spPr bwMode="auto">
            <a:xfrm flipV="1">
              <a:off x="4565" y="853"/>
              <a:ext cx="440" cy="41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24" name="Line 51"/>
            <p:cNvSpPr>
              <a:spLocks noChangeShapeType="1"/>
            </p:cNvSpPr>
            <p:nvPr/>
          </p:nvSpPr>
          <p:spPr bwMode="auto">
            <a:xfrm>
              <a:off x="3547" y="411"/>
              <a:ext cx="0" cy="9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9925" name="Line 52"/>
            <p:cNvSpPr>
              <a:spLocks noChangeShapeType="1"/>
            </p:cNvSpPr>
            <p:nvPr/>
          </p:nvSpPr>
          <p:spPr bwMode="auto">
            <a:xfrm>
              <a:off x="4236" y="420"/>
              <a:ext cx="0" cy="96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9926" name="Line 53"/>
            <p:cNvSpPr>
              <a:spLocks noChangeShapeType="1"/>
            </p:cNvSpPr>
            <p:nvPr/>
          </p:nvSpPr>
          <p:spPr bwMode="auto">
            <a:xfrm>
              <a:off x="4858" y="424"/>
              <a:ext cx="0" cy="96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9927" name="Line 54"/>
            <p:cNvSpPr>
              <a:spLocks noChangeShapeType="1"/>
            </p:cNvSpPr>
            <p:nvPr/>
          </p:nvSpPr>
          <p:spPr bwMode="auto">
            <a:xfrm>
              <a:off x="5235" y="428"/>
              <a:ext cx="0" cy="9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827088" y="1628775"/>
            <a:ext cx="7632700"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设</a:t>
            </a:r>
            <a:r>
              <a:rPr lang="en-US" altLang="zh-CN" sz="2800" b="1" i="1" dirty="0" err="1">
                <a:latin typeface="宋体" panose="02010600030101010101" pitchFamily="2" charset="-122"/>
              </a:rPr>
              <a:t>c</a:t>
            </a:r>
            <a:r>
              <a:rPr lang="en-US" altLang="zh-CN" sz="2800" b="1" i="1" baseline="-25000" dirty="0" err="1">
                <a:latin typeface="宋体" panose="02010600030101010101" pitchFamily="2" charset="-122"/>
              </a:rPr>
              <a:t>uv</a:t>
            </a:r>
            <a:r>
              <a:rPr lang="zh-CN" altLang="en-US" sz="2800" b="1" dirty="0">
                <a:latin typeface="宋体" panose="02010600030101010101" pitchFamily="2" charset="-122"/>
              </a:rPr>
              <a:t>表示多段图的有向边</a:t>
            </a:r>
            <a:r>
              <a:rPr lang="en-US" altLang="zh-CN" sz="2800" b="1" dirty="0">
                <a:latin typeface="宋体" panose="02010600030101010101" pitchFamily="2" charset="-122"/>
              </a:rPr>
              <a:t>&lt;</a:t>
            </a:r>
            <a:r>
              <a:rPr lang="en-US" altLang="zh-CN" sz="2800" b="1" i="1" dirty="0">
                <a:latin typeface="宋体" panose="02010600030101010101" pitchFamily="2" charset="-122"/>
              </a:rPr>
              <a:t>u</a:t>
            </a:r>
            <a:r>
              <a:rPr lang="en-US" altLang="zh-CN" sz="2800" b="1" dirty="0">
                <a:latin typeface="宋体" panose="02010600030101010101" pitchFamily="2" charset="-122"/>
              </a:rPr>
              <a:t>, </a:t>
            </a:r>
            <a:r>
              <a:rPr lang="en-US" altLang="zh-CN" sz="2800" b="1" i="1" dirty="0">
                <a:latin typeface="宋体" panose="02010600030101010101" pitchFamily="2" charset="-122"/>
              </a:rPr>
              <a:t>v</a:t>
            </a:r>
            <a:r>
              <a:rPr lang="en-US" altLang="zh-CN" sz="2800" b="1" dirty="0">
                <a:latin typeface="宋体" panose="02010600030101010101" pitchFamily="2" charset="-122"/>
              </a:rPr>
              <a:t>&gt;</a:t>
            </a:r>
            <a:r>
              <a:rPr lang="zh-CN" altLang="en-US" sz="2400" b="1" dirty="0">
                <a:latin typeface="宋体" panose="02010600030101010101" pitchFamily="2" charset="-122"/>
              </a:rPr>
              <a:t>上的权值，</a:t>
            </a:r>
            <a:endParaRPr lang="zh-CN" altLang="en-US" sz="2400" b="1" dirty="0">
              <a:latin typeface="宋体" panose="02010600030101010101" pitchFamily="2" charset="-122"/>
            </a:endParaRPr>
          </a:p>
          <a:p>
            <a:pPr eaLnBrk="1" hangingPunct="1"/>
            <a:r>
              <a:rPr lang="zh-CN" altLang="en-US" sz="2800" b="1" dirty="0">
                <a:latin typeface="宋体" panose="02010600030101010101" pitchFamily="2" charset="-122"/>
              </a:rPr>
              <a:t>将从源点</a:t>
            </a:r>
            <a:r>
              <a:rPr lang="en-US" altLang="zh-CN" sz="2800" b="1" i="1" dirty="0">
                <a:latin typeface="宋体" panose="02010600030101010101" pitchFamily="2" charset="-122"/>
              </a:rPr>
              <a:t>s</a:t>
            </a:r>
            <a:r>
              <a:rPr lang="zh-CN" altLang="en-US" sz="2800" b="1" dirty="0">
                <a:latin typeface="宋体" panose="02010600030101010101" pitchFamily="2" charset="-122"/>
              </a:rPr>
              <a:t>到终点</a:t>
            </a:r>
            <a:r>
              <a:rPr lang="en-US" altLang="zh-CN" sz="2800" b="1" i="1" dirty="0">
                <a:latin typeface="宋体" panose="02010600030101010101" pitchFamily="2" charset="-122"/>
              </a:rPr>
              <a:t>t</a:t>
            </a:r>
            <a:r>
              <a:rPr lang="zh-CN" altLang="en-US" sz="2800" b="1" dirty="0">
                <a:latin typeface="宋体" panose="02010600030101010101" pitchFamily="2" charset="-122"/>
              </a:rPr>
              <a:t>的最短路径长度记为</a:t>
            </a:r>
            <a:r>
              <a:rPr lang="en-US" altLang="zh-CN" sz="2800" b="1" i="1" dirty="0">
                <a:latin typeface="宋体" panose="02010600030101010101" pitchFamily="2" charset="-122"/>
              </a:rPr>
              <a:t>d</a:t>
            </a:r>
            <a:r>
              <a:rPr lang="en-US" altLang="zh-CN" sz="2800" b="1" dirty="0">
                <a:latin typeface="宋体" panose="02010600030101010101" pitchFamily="2" charset="-122"/>
              </a:rPr>
              <a:t>(</a:t>
            </a:r>
            <a:r>
              <a:rPr lang="en-US" altLang="zh-CN" sz="2800" b="1" i="1" dirty="0">
                <a:latin typeface="宋体" panose="02010600030101010101" pitchFamily="2" charset="-122"/>
              </a:rPr>
              <a:t>s</a:t>
            </a:r>
            <a:r>
              <a:rPr lang="en-US" altLang="zh-CN" sz="2800" b="1" dirty="0">
                <a:latin typeface="宋体" panose="02010600030101010101" pitchFamily="2" charset="-122"/>
              </a:rPr>
              <a:t>, </a:t>
            </a:r>
            <a:r>
              <a:rPr lang="en-US" altLang="zh-CN" sz="2800" b="1" i="1" dirty="0">
                <a:latin typeface="宋体" panose="02010600030101010101" pitchFamily="2" charset="-122"/>
              </a:rPr>
              <a:t>t</a:t>
            </a:r>
            <a:r>
              <a:rPr lang="en-US" altLang="zh-CN" sz="2800" b="1" dirty="0">
                <a:latin typeface="宋体" panose="02010600030101010101" pitchFamily="2" charset="-122"/>
              </a:rPr>
              <a:t>)</a:t>
            </a:r>
            <a:r>
              <a:rPr lang="zh-CN" altLang="en-US" sz="2800" b="1" dirty="0">
                <a:latin typeface="宋体" panose="02010600030101010101" pitchFamily="2" charset="-122"/>
              </a:rPr>
              <a:t>，考虑原问题的部分解</a:t>
            </a:r>
            <a:r>
              <a:rPr lang="en-US" altLang="zh-CN" sz="2800" b="1" i="1" dirty="0">
                <a:latin typeface="宋体" panose="02010600030101010101" pitchFamily="2" charset="-122"/>
              </a:rPr>
              <a:t>d</a:t>
            </a:r>
            <a:r>
              <a:rPr lang="en-US" altLang="zh-CN" sz="2800" b="1" dirty="0">
                <a:latin typeface="宋体" panose="02010600030101010101" pitchFamily="2" charset="-122"/>
              </a:rPr>
              <a:t>(</a:t>
            </a:r>
            <a:r>
              <a:rPr lang="en-US" altLang="zh-CN" sz="2800" b="1" i="1" dirty="0">
                <a:latin typeface="宋体" panose="02010600030101010101" pitchFamily="2" charset="-122"/>
              </a:rPr>
              <a:t>s</a:t>
            </a:r>
            <a:r>
              <a:rPr lang="en-US" altLang="zh-CN" sz="2800" b="1" dirty="0">
                <a:latin typeface="宋体" panose="02010600030101010101" pitchFamily="2" charset="-122"/>
              </a:rPr>
              <a:t>, </a:t>
            </a:r>
            <a:r>
              <a:rPr lang="en-US" altLang="zh-CN" sz="2800" b="1" i="1" dirty="0">
                <a:latin typeface="宋体" panose="02010600030101010101" pitchFamily="2" charset="-122"/>
              </a:rPr>
              <a:t>v</a:t>
            </a:r>
            <a:r>
              <a:rPr lang="en-US" altLang="zh-CN" sz="2800" b="1" dirty="0">
                <a:latin typeface="宋体" panose="02010600030101010101" pitchFamily="2" charset="-122"/>
              </a:rPr>
              <a:t>)</a:t>
            </a:r>
            <a:r>
              <a:rPr lang="zh-CN" altLang="en-US" sz="2800" b="1" dirty="0">
                <a:latin typeface="宋体" panose="02010600030101010101" pitchFamily="2" charset="-122"/>
              </a:rPr>
              <a:t>，显然有下式成立：</a:t>
            </a:r>
            <a:endParaRPr lang="zh-CN" altLang="en-US" sz="2800" b="1" dirty="0">
              <a:latin typeface="宋体" panose="02010600030101010101" pitchFamily="2" charset="-122"/>
            </a:endParaRPr>
          </a:p>
          <a:p>
            <a:pPr eaLnBrk="1" hangingPunct="1"/>
            <a:endParaRPr lang="zh-CN" altLang="en-US" sz="2400" b="1" dirty="0">
              <a:latin typeface="宋体" panose="02010600030101010101" pitchFamily="2" charset="-122"/>
            </a:endParaRPr>
          </a:p>
          <a:p>
            <a:pPr eaLnBrk="1" hangingPunct="1"/>
            <a:r>
              <a:rPr lang="en-US" altLang="zh-CN" sz="2800" b="1" i="1" dirty="0">
                <a:latin typeface="宋体" panose="02010600030101010101" pitchFamily="2" charset="-122"/>
              </a:rPr>
              <a:t>d</a:t>
            </a:r>
            <a:r>
              <a:rPr lang="en-US" altLang="zh-CN" sz="2800" b="1" dirty="0">
                <a:latin typeface="宋体" panose="02010600030101010101" pitchFamily="2" charset="-122"/>
              </a:rPr>
              <a:t>(</a:t>
            </a:r>
            <a:r>
              <a:rPr lang="en-US" altLang="zh-CN" sz="2800" b="1" i="1" dirty="0">
                <a:latin typeface="宋体" panose="02010600030101010101" pitchFamily="2" charset="-122"/>
              </a:rPr>
              <a:t>s</a:t>
            </a:r>
            <a:r>
              <a:rPr lang="en-US" altLang="zh-CN" sz="2800" b="1" dirty="0">
                <a:latin typeface="宋体" panose="02010600030101010101" pitchFamily="2" charset="-122"/>
              </a:rPr>
              <a:t>, </a:t>
            </a:r>
            <a:r>
              <a:rPr lang="en-US" altLang="zh-CN" sz="2800" b="1" i="1" dirty="0">
                <a:latin typeface="宋体" panose="02010600030101010101" pitchFamily="2" charset="-122"/>
              </a:rPr>
              <a:t>v</a:t>
            </a:r>
            <a:r>
              <a:rPr lang="en-US" altLang="zh-CN" sz="2800" b="1" dirty="0">
                <a:latin typeface="宋体" panose="02010600030101010101" pitchFamily="2" charset="-122"/>
              </a:rPr>
              <a:t>) =</a:t>
            </a:r>
            <a:r>
              <a:rPr lang="en-US" altLang="zh-CN" sz="2800" b="1" i="1" dirty="0" err="1">
                <a:latin typeface="宋体" panose="02010600030101010101" pitchFamily="2" charset="-122"/>
              </a:rPr>
              <a:t>c</a:t>
            </a:r>
            <a:r>
              <a:rPr lang="en-US" altLang="zh-CN" sz="2800" b="1" i="1" baseline="-25000" dirty="0" err="1">
                <a:latin typeface="宋体" panose="02010600030101010101" pitchFamily="2" charset="-122"/>
              </a:rPr>
              <a:t>sv</a:t>
            </a:r>
            <a:r>
              <a:rPr lang="en-US" altLang="zh-CN" sz="2800" b="1" baseline="-25000" dirty="0">
                <a:latin typeface="宋体" panose="02010600030101010101" pitchFamily="2" charset="-122"/>
              </a:rPr>
              <a:t> </a:t>
            </a:r>
            <a:r>
              <a:rPr lang="en-US" altLang="zh-CN" sz="2800" b="1" dirty="0">
                <a:latin typeface="宋体" panose="02010600030101010101" pitchFamily="2" charset="-122"/>
              </a:rPr>
              <a:t>   </a:t>
            </a:r>
            <a:r>
              <a:rPr lang="en-US" altLang="zh-CN" sz="2800" b="1" dirty="0" smtClean="0">
                <a:latin typeface="宋体" panose="02010600030101010101" pitchFamily="2" charset="-122"/>
              </a:rPr>
              <a:t>              </a:t>
            </a:r>
            <a:r>
              <a:rPr lang="zh-CN" altLang="en-US" sz="2800" b="1" dirty="0">
                <a:latin typeface="宋体" panose="02010600030101010101" pitchFamily="2" charset="-122"/>
              </a:rPr>
              <a:t>（</a:t>
            </a:r>
            <a:r>
              <a:rPr lang="en-US" altLang="zh-CN" sz="2800" b="1" dirty="0">
                <a:latin typeface="宋体" panose="02010600030101010101" pitchFamily="2" charset="-122"/>
              </a:rPr>
              <a:t>&lt;</a:t>
            </a:r>
            <a:r>
              <a:rPr lang="en-US" altLang="zh-CN" sz="2800" b="1" i="1" dirty="0">
                <a:latin typeface="宋体" panose="02010600030101010101" pitchFamily="2" charset="-122"/>
              </a:rPr>
              <a:t>s</a:t>
            </a:r>
            <a:r>
              <a:rPr lang="en-US" altLang="zh-CN" sz="2800" b="1" dirty="0">
                <a:latin typeface="宋体" panose="02010600030101010101" pitchFamily="2" charset="-122"/>
              </a:rPr>
              <a:t>, </a:t>
            </a:r>
            <a:r>
              <a:rPr lang="en-US" altLang="zh-CN" sz="2800" b="1" i="1" dirty="0">
                <a:latin typeface="宋体" panose="02010600030101010101" pitchFamily="2" charset="-122"/>
              </a:rPr>
              <a:t>v</a:t>
            </a:r>
            <a:r>
              <a:rPr lang="en-US" altLang="zh-CN" sz="2800" b="1" dirty="0">
                <a:latin typeface="宋体" panose="02010600030101010101" pitchFamily="2" charset="-122"/>
              </a:rPr>
              <a:t>&gt;∈</a:t>
            </a:r>
            <a:r>
              <a:rPr lang="en-US" altLang="zh-CN" sz="2800" b="1" i="1" dirty="0">
                <a:latin typeface="宋体" panose="02010600030101010101" pitchFamily="2" charset="-122"/>
              </a:rPr>
              <a:t>E</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eaLnBrk="1" hangingPunct="1"/>
            <a:endParaRPr lang="zh-CN" altLang="en-US" sz="2400" b="1" i="1" dirty="0">
              <a:latin typeface="宋体" panose="02010600030101010101" pitchFamily="2" charset="-122"/>
            </a:endParaRPr>
          </a:p>
          <a:p>
            <a:pPr eaLnBrk="1" hangingPunct="1"/>
            <a:r>
              <a:rPr lang="en-US" altLang="zh-CN" sz="2800" b="1" i="1" dirty="0">
                <a:latin typeface="宋体" panose="02010600030101010101" pitchFamily="2" charset="-122"/>
              </a:rPr>
              <a:t>d</a:t>
            </a:r>
            <a:r>
              <a:rPr lang="en-US" altLang="zh-CN" sz="2800" b="1" dirty="0">
                <a:latin typeface="宋体" panose="02010600030101010101" pitchFamily="2" charset="-122"/>
              </a:rPr>
              <a:t>(</a:t>
            </a:r>
            <a:r>
              <a:rPr lang="en-US" altLang="zh-CN" sz="2800" b="1" i="1" dirty="0">
                <a:latin typeface="宋体" panose="02010600030101010101" pitchFamily="2" charset="-122"/>
              </a:rPr>
              <a:t>s</a:t>
            </a:r>
            <a:r>
              <a:rPr lang="en-US" altLang="zh-CN" sz="2800" b="1" dirty="0">
                <a:latin typeface="宋体" panose="02010600030101010101" pitchFamily="2" charset="-122"/>
              </a:rPr>
              <a:t>, </a:t>
            </a:r>
            <a:r>
              <a:rPr lang="en-US" altLang="zh-CN" sz="2800" b="1" i="1" dirty="0">
                <a:latin typeface="宋体" panose="02010600030101010101" pitchFamily="2" charset="-122"/>
              </a:rPr>
              <a:t>v</a:t>
            </a:r>
            <a:r>
              <a:rPr lang="en-US" altLang="zh-CN" sz="2800" b="1" dirty="0">
                <a:latin typeface="宋体" panose="02010600030101010101" pitchFamily="2" charset="-122"/>
              </a:rPr>
              <a:t>) = min{</a:t>
            </a:r>
            <a:r>
              <a:rPr lang="en-US" altLang="zh-CN" sz="2800" b="1" i="1" dirty="0">
                <a:latin typeface="宋体" panose="02010600030101010101" pitchFamily="2" charset="-122"/>
              </a:rPr>
              <a:t>d</a:t>
            </a:r>
            <a:r>
              <a:rPr lang="en-US" altLang="zh-CN" sz="2800" b="1" dirty="0">
                <a:latin typeface="宋体" panose="02010600030101010101" pitchFamily="2" charset="-122"/>
              </a:rPr>
              <a:t>(</a:t>
            </a:r>
            <a:r>
              <a:rPr lang="en-US" altLang="zh-CN" sz="2800" b="1" i="1" dirty="0">
                <a:latin typeface="宋体" panose="02010600030101010101" pitchFamily="2" charset="-122"/>
              </a:rPr>
              <a:t>s</a:t>
            </a:r>
            <a:r>
              <a:rPr lang="en-US" altLang="zh-CN" sz="2800" b="1" dirty="0">
                <a:latin typeface="宋体" panose="02010600030101010101" pitchFamily="2" charset="-122"/>
              </a:rPr>
              <a:t>, </a:t>
            </a:r>
            <a:r>
              <a:rPr lang="en-US" altLang="zh-CN" sz="2800" b="1" i="1" dirty="0">
                <a:latin typeface="宋体" panose="02010600030101010101" pitchFamily="2" charset="-122"/>
              </a:rPr>
              <a:t>u</a:t>
            </a:r>
            <a:r>
              <a:rPr lang="en-US" altLang="zh-CN" sz="2800" b="1" dirty="0">
                <a:latin typeface="宋体" panose="02010600030101010101" pitchFamily="2" charset="-122"/>
              </a:rPr>
              <a:t>) + </a:t>
            </a:r>
            <a:r>
              <a:rPr lang="en-US" altLang="zh-CN" sz="2800" b="1" i="1" dirty="0" err="1">
                <a:latin typeface="宋体" panose="02010600030101010101" pitchFamily="2" charset="-122"/>
              </a:rPr>
              <a:t>c</a:t>
            </a:r>
            <a:r>
              <a:rPr lang="en-US" altLang="zh-CN" sz="2800" b="1" i="1" baseline="-25000" dirty="0" err="1">
                <a:latin typeface="宋体" panose="02010600030101010101" pitchFamily="2" charset="-122"/>
              </a:rPr>
              <a:t>uv</a:t>
            </a:r>
            <a:r>
              <a:rPr lang="en-US" altLang="zh-CN" sz="2800" b="1" dirty="0">
                <a:latin typeface="宋体" panose="02010600030101010101" pitchFamily="2" charset="-122"/>
              </a:rPr>
              <a:t>}  </a:t>
            </a:r>
            <a:r>
              <a:rPr lang="zh-CN" altLang="en-US" sz="2800" b="1" dirty="0">
                <a:latin typeface="宋体" panose="02010600030101010101" pitchFamily="2" charset="-122"/>
              </a:rPr>
              <a:t>（</a:t>
            </a:r>
            <a:r>
              <a:rPr lang="en-US" altLang="zh-CN" sz="2800" b="1" dirty="0">
                <a:latin typeface="宋体" panose="02010600030101010101" pitchFamily="2" charset="-122"/>
              </a:rPr>
              <a:t>&lt;</a:t>
            </a:r>
            <a:r>
              <a:rPr lang="en-US" altLang="zh-CN" sz="2800" b="1" i="1" dirty="0">
                <a:latin typeface="宋体" panose="02010600030101010101" pitchFamily="2" charset="-122"/>
              </a:rPr>
              <a:t>u</a:t>
            </a:r>
            <a:r>
              <a:rPr lang="en-US" altLang="zh-CN" sz="2800" b="1" dirty="0">
                <a:latin typeface="宋体" panose="02010600030101010101" pitchFamily="2" charset="-122"/>
              </a:rPr>
              <a:t>, </a:t>
            </a:r>
            <a:r>
              <a:rPr lang="en-US" altLang="zh-CN" sz="2800" b="1" i="1" dirty="0">
                <a:latin typeface="宋体" panose="02010600030101010101" pitchFamily="2" charset="-122"/>
              </a:rPr>
              <a:t>v</a:t>
            </a:r>
            <a:r>
              <a:rPr lang="en-US" altLang="zh-CN" sz="2800" b="1" dirty="0">
                <a:latin typeface="宋体" panose="02010600030101010101" pitchFamily="2" charset="-122"/>
              </a:rPr>
              <a:t>&gt;∈</a:t>
            </a:r>
            <a:r>
              <a:rPr lang="en-US" altLang="zh-CN" sz="2800" b="1" i="1" dirty="0">
                <a:latin typeface="宋体" panose="02010600030101010101" pitchFamily="2" charset="-122"/>
              </a:rPr>
              <a:t>E</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4" name="Text Box 4"/>
          <p:cNvSpPr txBox="1">
            <a:spLocks noChangeArrowheads="1"/>
          </p:cNvSpPr>
          <p:nvPr/>
        </p:nvSpPr>
        <p:spPr bwMode="auto">
          <a:xfrm>
            <a:off x="1331640" y="404664"/>
            <a:ext cx="6552728"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第二步 建立动态规划函数</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78853" name="左大括号 1"/>
          <p:cNvSpPr/>
          <p:nvPr/>
        </p:nvSpPr>
        <p:spPr bwMode="auto">
          <a:xfrm>
            <a:off x="638175" y="3294380"/>
            <a:ext cx="189230" cy="1411605"/>
          </a:xfrm>
          <a:prstGeom prst="leftBrace">
            <a:avLst>
              <a:gd name="adj1" fmla="val 8372"/>
              <a:gd name="adj2" fmla="val 50000"/>
            </a:avLst>
          </a:prstGeom>
          <a:solidFill>
            <a:schemeClr val="bg1">
              <a:alpha val="0"/>
            </a:schemeClr>
          </a:solidFill>
          <a:ln w="9525" algn="ctr">
            <a:solidFill>
              <a:schemeClr val="tx1"/>
            </a:solidFill>
            <a:round/>
          </a:ln>
        </p:spPr>
        <p:txBody>
          <a:bodyPr wrap="none"/>
          <a:lstStyle/>
          <a:p>
            <a:endParaRPr lang="zh-CN" altLang="en-US"/>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1559974" y="294174"/>
            <a:ext cx="56896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第三步 填表</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pic>
        <p:nvPicPr>
          <p:cNvPr id="809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224" y="3209419"/>
            <a:ext cx="8172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Text Box 5"/>
          <p:cNvSpPr txBox="1">
            <a:spLocks noChangeArrowheads="1"/>
          </p:cNvSpPr>
          <p:nvPr/>
        </p:nvSpPr>
        <p:spPr bwMode="auto">
          <a:xfrm>
            <a:off x="116681" y="5438110"/>
            <a:ext cx="87136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dirty="0">
                <a:latin typeface="Times New Roman" panose="02020603050405020304" pitchFamily="18" charset="0"/>
              </a:rPr>
              <a:t>       </a:t>
            </a:r>
            <a:r>
              <a:rPr kumimoji="1" lang="zh-CN" altLang="en-US" sz="2400" b="1" dirty="0">
                <a:latin typeface="宋体" panose="02010600030101010101" pitchFamily="2" charset="-122"/>
              </a:rPr>
              <a:t>用一个数组</a:t>
            </a:r>
            <a:r>
              <a:rPr kumimoji="1" lang="en-US" altLang="zh-CN" sz="2400" b="1" dirty="0">
                <a:latin typeface="Times New Roman" panose="02020603050405020304" pitchFamily="18" charset="0"/>
              </a:rPr>
              <a:t>cost[n]</a:t>
            </a:r>
            <a:r>
              <a:rPr kumimoji="1" lang="zh-CN" altLang="en-US" sz="2400" b="1" dirty="0">
                <a:latin typeface="宋体" panose="02010600030101010101" pitchFamily="2" charset="-122"/>
              </a:rPr>
              <a:t>作为存储最短路径长度的表格，</a:t>
            </a:r>
            <a:r>
              <a:rPr kumimoji="1" lang="en-US" altLang="zh-CN" sz="2400" b="1" dirty="0">
                <a:latin typeface="Times New Roman" panose="02020603050405020304" pitchFamily="18" charset="0"/>
              </a:rPr>
              <a:t>cost[j]</a:t>
            </a:r>
            <a:r>
              <a:rPr kumimoji="1" lang="zh-CN" altLang="en-US" sz="2400" b="1" dirty="0">
                <a:latin typeface="宋体" panose="02010600030101010101" pitchFamily="2" charset="-122"/>
              </a:rPr>
              <a:t>表示从源点</a:t>
            </a:r>
            <a:r>
              <a:rPr kumimoji="1" lang="en-US" altLang="zh-CN" sz="2400" b="1" dirty="0">
                <a:latin typeface="Times New Roman" panose="02020603050405020304" pitchFamily="18" charset="0"/>
              </a:rPr>
              <a:t>s</a:t>
            </a:r>
            <a:r>
              <a:rPr kumimoji="1" lang="zh-CN" altLang="en-US" sz="2400" b="1" dirty="0">
                <a:latin typeface="宋体" panose="02010600030101010101" pitchFamily="2" charset="-122"/>
              </a:rPr>
              <a:t>到</a:t>
            </a:r>
            <a:r>
              <a:rPr kumimoji="1" lang="zh-CN" altLang="en-US" sz="2400" b="1" dirty="0">
                <a:latin typeface="Times New Roman" panose="02020603050405020304" pitchFamily="18" charset="0"/>
              </a:rPr>
              <a:t>顶点</a:t>
            </a:r>
            <a:r>
              <a:rPr kumimoji="1" lang="en-US" altLang="zh-CN" sz="2400" b="1" dirty="0">
                <a:latin typeface="Times New Roman" panose="02020603050405020304" pitchFamily="18" charset="0"/>
              </a:rPr>
              <a:t>j</a:t>
            </a:r>
            <a:r>
              <a:rPr kumimoji="1" lang="zh-CN" altLang="en-US" sz="2400" b="1" dirty="0">
                <a:latin typeface="宋体" panose="02010600030101010101" pitchFamily="2" charset="-122"/>
              </a:rPr>
              <a:t>的最短路径，数组</a:t>
            </a:r>
            <a:r>
              <a:rPr kumimoji="1" lang="en-US" altLang="zh-CN" sz="2400" b="1" dirty="0">
                <a:latin typeface="Times New Roman" panose="02020603050405020304" pitchFamily="18" charset="0"/>
              </a:rPr>
              <a:t>path[n]</a:t>
            </a:r>
            <a:r>
              <a:rPr kumimoji="1" lang="zh-CN" altLang="en-US" sz="2400" b="1" dirty="0">
                <a:latin typeface="宋体" panose="02010600030101010101" pitchFamily="2" charset="-122"/>
              </a:rPr>
              <a:t>存储状态转移，</a:t>
            </a:r>
            <a:r>
              <a:rPr kumimoji="1" lang="en-US" altLang="zh-CN" sz="2400" b="1" dirty="0">
                <a:latin typeface="Times New Roman" panose="02020603050405020304" pitchFamily="18" charset="0"/>
              </a:rPr>
              <a:t>path[j]</a:t>
            </a:r>
            <a:r>
              <a:rPr kumimoji="1" lang="zh-CN" altLang="en-US" sz="2400" b="1" dirty="0">
                <a:latin typeface="宋体" panose="02010600030101010101" pitchFamily="2" charset="-122"/>
              </a:rPr>
              <a:t>表示从源点</a:t>
            </a:r>
            <a:r>
              <a:rPr kumimoji="1" lang="en-US" altLang="zh-CN" sz="2400" b="1" dirty="0">
                <a:latin typeface="Times New Roman" panose="02020603050405020304" pitchFamily="18" charset="0"/>
              </a:rPr>
              <a:t>s</a:t>
            </a:r>
            <a:r>
              <a:rPr kumimoji="1" lang="zh-CN" altLang="en-US" sz="2400" b="1" dirty="0">
                <a:latin typeface="宋体" panose="02010600030101010101" pitchFamily="2" charset="-122"/>
              </a:rPr>
              <a:t>到顶点</a:t>
            </a:r>
            <a:r>
              <a:rPr kumimoji="1" lang="en-US" altLang="zh-CN" sz="2400" b="1" dirty="0">
                <a:latin typeface="Times New Roman" panose="02020603050405020304" pitchFamily="18" charset="0"/>
              </a:rPr>
              <a:t>j</a:t>
            </a:r>
            <a:r>
              <a:rPr kumimoji="1" lang="zh-CN" altLang="en-US" sz="2400" b="1" dirty="0">
                <a:latin typeface="宋体" panose="02010600030101010101" pitchFamily="2" charset="-122"/>
              </a:rPr>
              <a:t>的路径上顶点</a:t>
            </a:r>
            <a:r>
              <a:rPr kumimoji="1" lang="en-US" altLang="zh-CN" sz="2400" b="1" dirty="0">
                <a:latin typeface="Times New Roman" panose="02020603050405020304" pitchFamily="18" charset="0"/>
              </a:rPr>
              <a:t>j</a:t>
            </a:r>
            <a:r>
              <a:rPr kumimoji="1" lang="zh-CN" altLang="en-US" sz="2400" b="1" dirty="0">
                <a:latin typeface="宋体" panose="02010600030101010101" pitchFamily="2" charset="-122"/>
              </a:rPr>
              <a:t>的前一个顶点。</a:t>
            </a:r>
            <a:endParaRPr kumimoji="1" lang="zh-CN" altLang="en-US" sz="2400" b="1" dirty="0">
              <a:latin typeface="Times New Roman" panose="02020603050405020304" pitchFamily="18" charset="0"/>
            </a:endParaRPr>
          </a:p>
        </p:txBody>
      </p:sp>
      <p:sp>
        <p:nvSpPr>
          <p:cNvPr id="80903" name="矩形 1"/>
          <p:cNvSpPr>
            <a:spLocks noChangeArrowheads="1"/>
          </p:cNvSpPr>
          <p:nvPr/>
        </p:nvSpPr>
        <p:spPr bwMode="auto">
          <a:xfrm>
            <a:off x="185663" y="4005064"/>
            <a:ext cx="56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b="1" dirty="0">
                <a:latin typeface="Times New Roman" panose="02020603050405020304" pitchFamily="18" charset="0"/>
              </a:rPr>
              <a:t>cost</a:t>
            </a:r>
            <a:endParaRPr lang="zh-CN" altLang="en-US" dirty="0"/>
          </a:p>
        </p:txBody>
      </p:sp>
      <p:sp>
        <p:nvSpPr>
          <p:cNvPr id="80904" name="矩形 2"/>
          <p:cNvSpPr>
            <a:spLocks noChangeArrowheads="1"/>
          </p:cNvSpPr>
          <p:nvPr/>
        </p:nvSpPr>
        <p:spPr bwMode="auto">
          <a:xfrm>
            <a:off x="123379" y="4508301"/>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b="1">
                <a:latin typeface="Times New Roman" panose="02020603050405020304" pitchFamily="18" charset="0"/>
              </a:rPr>
              <a:t>path</a:t>
            </a:r>
            <a:endParaRPr lang="zh-CN" altLang="en-US"/>
          </a:p>
        </p:txBody>
      </p:sp>
      <p:grpSp>
        <p:nvGrpSpPr>
          <p:cNvPr id="9" name="Group 4"/>
          <p:cNvGrpSpPr/>
          <p:nvPr/>
        </p:nvGrpSpPr>
        <p:grpSpPr bwMode="auto">
          <a:xfrm>
            <a:off x="323528" y="1258089"/>
            <a:ext cx="8173863" cy="1770062"/>
            <a:chOff x="3198" y="411"/>
            <a:chExt cx="2404" cy="994"/>
          </a:xfrm>
        </p:grpSpPr>
        <p:sp>
          <p:nvSpPr>
            <p:cNvPr id="10" name="Text Box 5"/>
            <p:cNvSpPr txBox="1">
              <a:spLocks noChangeArrowheads="1"/>
            </p:cNvSpPr>
            <p:nvPr/>
          </p:nvSpPr>
          <p:spPr bwMode="auto">
            <a:xfrm>
              <a:off x="3435" y="834"/>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2</a:t>
              </a:r>
              <a:endParaRPr lang="en-US" altLang="zh-CN" sz="2000" b="1"/>
            </a:p>
          </p:txBody>
        </p:sp>
        <p:sp>
          <p:nvSpPr>
            <p:cNvPr id="11" name="Oval 6"/>
            <p:cNvSpPr>
              <a:spLocks noChangeArrowheads="1"/>
            </p:cNvSpPr>
            <p:nvPr/>
          </p:nvSpPr>
          <p:spPr bwMode="auto">
            <a:xfrm>
              <a:off x="3750" y="488"/>
              <a:ext cx="147" cy="153"/>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1</a:t>
              </a:r>
              <a:endParaRPr lang="en-US" altLang="zh-CN" sz="2000" b="1"/>
            </a:p>
          </p:txBody>
        </p:sp>
        <p:sp>
          <p:nvSpPr>
            <p:cNvPr id="12" name="Oval 7"/>
            <p:cNvSpPr>
              <a:spLocks noChangeArrowheads="1"/>
            </p:cNvSpPr>
            <p:nvPr/>
          </p:nvSpPr>
          <p:spPr bwMode="auto">
            <a:xfrm>
              <a:off x="3778" y="870"/>
              <a:ext cx="147"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2</a:t>
              </a:r>
              <a:endParaRPr lang="en-US" altLang="zh-CN" sz="2000" b="1"/>
            </a:p>
          </p:txBody>
        </p:sp>
        <p:sp>
          <p:nvSpPr>
            <p:cNvPr id="13" name="Oval 8"/>
            <p:cNvSpPr>
              <a:spLocks noChangeArrowheads="1"/>
            </p:cNvSpPr>
            <p:nvPr/>
          </p:nvSpPr>
          <p:spPr bwMode="auto">
            <a:xfrm>
              <a:off x="3198" y="881"/>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0</a:t>
              </a:r>
              <a:endParaRPr lang="en-US" altLang="zh-CN" sz="2000" b="1"/>
            </a:p>
          </p:txBody>
        </p:sp>
        <p:sp>
          <p:nvSpPr>
            <p:cNvPr id="14" name="Oval 9"/>
            <p:cNvSpPr>
              <a:spLocks noChangeArrowheads="1"/>
            </p:cNvSpPr>
            <p:nvPr/>
          </p:nvSpPr>
          <p:spPr bwMode="auto">
            <a:xfrm>
              <a:off x="3769" y="1242"/>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3</a:t>
              </a:r>
              <a:endParaRPr lang="en-US" altLang="zh-CN" sz="2000" b="1"/>
            </a:p>
          </p:txBody>
        </p:sp>
        <p:sp>
          <p:nvSpPr>
            <p:cNvPr id="15" name="Oval 10"/>
            <p:cNvSpPr>
              <a:spLocks noChangeArrowheads="1"/>
            </p:cNvSpPr>
            <p:nvPr/>
          </p:nvSpPr>
          <p:spPr bwMode="auto">
            <a:xfrm>
              <a:off x="4443" y="478"/>
              <a:ext cx="146" cy="147"/>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4</a:t>
              </a:r>
              <a:endParaRPr lang="en-US" altLang="zh-CN" sz="2000" b="1"/>
            </a:p>
          </p:txBody>
        </p:sp>
        <p:sp>
          <p:nvSpPr>
            <p:cNvPr id="16" name="Oval 11"/>
            <p:cNvSpPr>
              <a:spLocks noChangeArrowheads="1"/>
            </p:cNvSpPr>
            <p:nvPr/>
          </p:nvSpPr>
          <p:spPr bwMode="auto">
            <a:xfrm>
              <a:off x="4429" y="858"/>
              <a:ext cx="152" cy="145"/>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5</a:t>
              </a:r>
              <a:endParaRPr lang="en-US" altLang="zh-CN" sz="2000" b="1"/>
            </a:p>
          </p:txBody>
        </p:sp>
        <p:sp>
          <p:nvSpPr>
            <p:cNvPr id="17" name="Oval 12"/>
            <p:cNvSpPr>
              <a:spLocks noChangeArrowheads="1"/>
            </p:cNvSpPr>
            <p:nvPr/>
          </p:nvSpPr>
          <p:spPr bwMode="auto">
            <a:xfrm>
              <a:off x="4429" y="1252"/>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6</a:t>
              </a:r>
              <a:endParaRPr lang="en-US" altLang="zh-CN" sz="2000" b="1"/>
            </a:p>
          </p:txBody>
        </p:sp>
        <p:sp>
          <p:nvSpPr>
            <p:cNvPr id="18" name="Oval 13"/>
            <p:cNvSpPr>
              <a:spLocks noChangeArrowheads="1"/>
            </p:cNvSpPr>
            <p:nvPr/>
          </p:nvSpPr>
          <p:spPr bwMode="auto">
            <a:xfrm>
              <a:off x="4998" y="720"/>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7</a:t>
              </a:r>
              <a:endParaRPr lang="en-US" altLang="zh-CN" sz="2000" b="1"/>
            </a:p>
          </p:txBody>
        </p:sp>
        <p:sp>
          <p:nvSpPr>
            <p:cNvPr id="19" name="Oval 14"/>
            <p:cNvSpPr>
              <a:spLocks noChangeArrowheads="1"/>
            </p:cNvSpPr>
            <p:nvPr/>
          </p:nvSpPr>
          <p:spPr bwMode="auto">
            <a:xfrm>
              <a:off x="4990" y="1140"/>
              <a:ext cx="147" cy="151"/>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8</a:t>
              </a:r>
              <a:endParaRPr lang="en-US" altLang="zh-CN" sz="2000" b="1"/>
            </a:p>
          </p:txBody>
        </p:sp>
        <p:sp>
          <p:nvSpPr>
            <p:cNvPr id="20" name="Oval 15"/>
            <p:cNvSpPr>
              <a:spLocks noChangeArrowheads="1"/>
            </p:cNvSpPr>
            <p:nvPr/>
          </p:nvSpPr>
          <p:spPr bwMode="auto">
            <a:xfrm>
              <a:off x="5456" y="920"/>
              <a:ext cx="146" cy="152"/>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9</a:t>
              </a:r>
              <a:endParaRPr lang="en-US" altLang="zh-CN" sz="2000" b="1"/>
            </a:p>
          </p:txBody>
        </p:sp>
        <p:sp>
          <p:nvSpPr>
            <p:cNvPr id="21" name="Line 16"/>
            <p:cNvSpPr>
              <a:spLocks noChangeShapeType="1"/>
            </p:cNvSpPr>
            <p:nvPr/>
          </p:nvSpPr>
          <p:spPr bwMode="auto">
            <a:xfrm flipV="1">
              <a:off x="3335" y="604"/>
              <a:ext cx="419" cy="29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7"/>
            <p:cNvSpPr>
              <a:spLocks noChangeShapeType="1"/>
            </p:cNvSpPr>
            <p:nvPr/>
          </p:nvSpPr>
          <p:spPr bwMode="auto">
            <a:xfrm flipV="1">
              <a:off x="3920" y="934"/>
              <a:ext cx="518"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8"/>
            <p:cNvSpPr>
              <a:spLocks noChangeShapeType="1"/>
            </p:cNvSpPr>
            <p:nvPr/>
          </p:nvSpPr>
          <p:spPr bwMode="auto">
            <a:xfrm flipV="1">
              <a:off x="3910" y="552"/>
              <a:ext cx="519"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9"/>
            <p:cNvSpPr>
              <a:spLocks noChangeShapeType="1"/>
            </p:cNvSpPr>
            <p:nvPr/>
          </p:nvSpPr>
          <p:spPr bwMode="auto">
            <a:xfrm flipV="1">
              <a:off x="3349" y="949"/>
              <a:ext cx="42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0"/>
            <p:cNvSpPr>
              <a:spLocks noChangeShapeType="1"/>
            </p:cNvSpPr>
            <p:nvPr/>
          </p:nvSpPr>
          <p:spPr bwMode="auto">
            <a:xfrm>
              <a:off x="3330" y="998"/>
              <a:ext cx="429" cy="287"/>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p:cNvSpPr>
              <a:spLocks noChangeShapeType="1"/>
            </p:cNvSpPr>
            <p:nvPr/>
          </p:nvSpPr>
          <p:spPr bwMode="auto">
            <a:xfrm>
              <a:off x="3901" y="593"/>
              <a:ext cx="519" cy="29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2"/>
            <p:cNvSpPr>
              <a:spLocks noChangeShapeType="1"/>
            </p:cNvSpPr>
            <p:nvPr/>
          </p:nvSpPr>
          <p:spPr bwMode="auto">
            <a:xfrm flipV="1">
              <a:off x="4575" y="1225"/>
              <a:ext cx="411" cy="9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flipV="1">
              <a:off x="4584" y="802"/>
              <a:ext cx="411" cy="9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4"/>
            <p:cNvSpPr>
              <a:spLocks noChangeShapeType="1"/>
            </p:cNvSpPr>
            <p:nvPr/>
          </p:nvSpPr>
          <p:spPr bwMode="auto">
            <a:xfrm>
              <a:off x="5150" y="808"/>
              <a:ext cx="309" cy="145"/>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5"/>
            <p:cNvSpPr>
              <a:spLocks noChangeShapeType="1"/>
            </p:cNvSpPr>
            <p:nvPr/>
          </p:nvSpPr>
          <p:spPr bwMode="auto">
            <a:xfrm flipV="1">
              <a:off x="5141" y="1030"/>
              <a:ext cx="330" cy="178"/>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26"/>
            <p:cNvSpPr txBox="1">
              <a:spLocks noChangeArrowheads="1"/>
            </p:cNvSpPr>
            <p:nvPr/>
          </p:nvSpPr>
          <p:spPr bwMode="auto">
            <a:xfrm>
              <a:off x="3429" y="666"/>
              <a:ext cx="80" cy="11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dirty="0">
                  <a:latin typeface="Times New Roman" panose="02020603050405020304" pitchFamily="18" charset="0"/>
                </a:rPr>
                <a:t>4</a:t>
              </a:r>
              <a:endParaRPr lang="en-US" altLang="zh-CN" sz="2000" b="1" dirty="0"/>
            </a:p>
          </p:txBody>
        </p:sp>
        <p:sp>
          <p:nvSpPr>
            <p:cNvPr id="32" name="Text Box 27"/>
            <p:cNvSpPr txBox="1">
              <a:spLocks noChangeArrowheads="1"/>
            </p:cNvSpPr>
            <p:nvPr/>
          </p:nvSpPr>
          <p:spPr bwMode="auto">
            <a:xfrm>
              <a:off x="4093" y="418"/>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9</a:t>
              </a:r>
              <a:endParaRPr lang="en-US" altLang="zh-CN" sz="2000" b="1"/>
            </a:p>
          </p:txBody>
        </p:sp>
        <p:sp>
          <p:nvSpPr>
            <p:cNvPr id="33" name="Text Box 28"/>
            <p:cNvSpPr txBox="1">
              <a:spLocks noChangeArrowheads="1"/>
            </p:cNvSpPr>
            <p:nvPr/>
          </p:nvSpPr>
          <p:spPr bwMode="auto">
            <a:xfrm>
              <a:off x="3443" y="974"/>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3</a:t>
              </a:r>
              <a:endParaRPr lang="en-US" altLang="zh-CN" sz="2000" b="1"/>
            </a:p>
          </p:txBody>
        </p:sp>
        <p:sp>
          <p:nvSpPr>
            <p:cNvPr id="34" name="Text Box 29"/>
            <p:cNvSpPr txBox="1">
              <a:spLocks noChangeArrowheads="1"/>
            </p:cNvSpPr>
            <p:nvPr/>
          </p:nvSpPr>
          <p:spPr bwMode="auto">
            <a:xfrm>
              <a:off x="4023" y="552"/>
              <a:ext cx="82" cy="11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35" name="Text Box 30"/>
            <p:cNvSpPr txBox="1">
              <a:spLocks noChangeArrowheads="1"/>
            </p:cNvSpPr>
            <p:nvPr/>
          </p:nvSpPr>
          <p:spPr bwMode="auto">
            <a:xfrm>
              <a:off x="4136" y="815"/>
              <a:ext cx="8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36" name="Text Box 31"/>
            <p:cNvSpPr txBox="1">
              <a:spLocks noChangeArrowheads="1"/>
            </p:cNvSpPr>
            <p:nvPr/>
          </p:nvSpPr>
          <p:spPr bwMode="auto">
            <a:xfrm>
              <a:off x="3952" y="726"/>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37" name="Line 32"/>
            <p:cNvSpPr>
              <a:spLocks noChangeShapeType="1"/>
            </p:cNvSpPr>
            <p:nvPr/>
          </p:nvSpPr>
          <p:spPr bwMode="auto">
            <a:xfrm flipV="1">
              <a:off x="3915" y="595"/>
              <a:ext cx="523" cy="29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33"/>
            <p:cNvSpPr txBox="1">
              <a:spLocks noChangeArrowheads="1"/>
            </p:cNvSpPr>
            <p:nvPr/>
          </p:nvSpPr>
          <p:spPr bwMode="auto">
            <a:xfrm>
              <a:off x="4026" y="949"/>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39" name="Line 34"/>
            <p:cNvSpPr>
              <a:spLocks noChangeShapeType="1"/>
            </p:cNvSpPr>
            <p:nvPr/>
          </p:nvSpPr>
          <p:spPr bwMode="auto">
            <a:xfrm>
              <a:off x="3910" y="995"/>
              <a:ext cx="519" cy="28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35"/>
            <p:cNvSpPr txBox="1">
              <a:spLocks noChangeArrowheads="1"/>
            </p:cNvSpPr>
            <p:nvPr/>
          </p:nvSpPr>
          <p:spPr bwMode="auto">
            <a:xfrm>
              <a:off x="3941" y="1104"/>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4</a:t>
              </a:r>
              <a:endParaRPr lang="en-US" altLang="zh-CN" sz="2000" b="1"/>
            </a:p>
          </p:txBody>
        </p:sp>
        <p:sp>
          <p:nvSpPr>
            <p:cNvPr id="41" name="Line 36"/>
            <p:cNvSpPr>
              <a:spLocks noChangeShapeType="1"/>
            </p:cNvSpPr>
            <p:nvPr/>
          </p:nvSpPr>
          <p:spPr bwMode="auto">
            <a:xfrm flipV="1">
              <a:off x="3915" y="971"/>
              <a:ext cx="523" cy="299"/>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37"/>
            <p:cNvSpPr txBox="1">
              <a:spLocks noChangeArrowheads="1"/>
            </p:cNvSpPr>
            <p:nvPr/>
          </p:nvSpPr>
          <p:spPr bwMode="auto">
            <a:xfrm>
              <a:off x="4126" y="1187"/>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43" name="Line 38"/>
            <p:cNvSpPr>
              <a:spLocks noChangeShapeType="1"/>
            </p:cNvSpPr>
            <p:nvPr/>
          </p:nvSpPr>
          <p:spPr bwMode="auto">
            <a:xfrm flipV="1">
              <a:off x="3929" y="1305"/>
              <a:ext cx="519"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39"/>
            <p:cNvSpPr txBox="1">
              <a:spLocks noChangeArrowheads="1"/>
            </p:cNvSpPr>
            <p:nvPr/>
          </p:nvSpPr>
          <p:spPr bwMode="auto">
            <a:xfrm>
              <a:off x="4768" y="537"/>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5</a:t>
              </a:r>
              <a:endParaRPr lang="en-US" altLang="zh-CN" sz="2000" b="1"/>
            </a:p>
          </p:txBody>
        </p:sp>
        <p:sp>
          <p:nvSpPr>
            <p:cNvPr id="45" name="Text Box 40"/>
            <p:cNvSpPr txBox="1">
              <a:spLocks noChangeArrowheads="1"/>
            </p:cNvSpPr>
            <p:nvPr/>
          </p:nvSpPr>
          <p:spPr bwMode="auto">
            <a:xfrm>
              <a:off x="4672" y="621"/>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46" name="Line 41"/>
            <p:cNvSpPr>
              <a:spLocks noChangeShapeType="1"/>
            </p:cNvSpPr>
            <p:nvPr/>
          </p:nvSpPr>
          <p:spPr bwMode="auto">
            <a:xfrm>
              <a:off x="4563" y="604"/>
              <a:ext cx="455" cy="54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7" name="Line 42"/>
            <p:cNvSpPr>
              <a:spLocks noChangeShapeType="1"/>
            </p:cNvSpPr>
            <p:nvPr/>
          </p:nvSpPr>
          <p:spPr bwMode="auto">
            <a:xfrm>
              <a:off x="4594" y="552"/>
              <a:ext cx="401" cy="216"/>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8" name="Text Box 43"/>
            <p:cNvSpPr txBox="1">
              <a:spLocks noChangeArrowheads="1"/>
            </p:cNvSpPr>
            <p:nvPr/>
          </p:nvSpPr>
          <p:spPr bwMode="auto">
            <a:xfrm>
              <a:off x="4636" y="763"/>
              <a:ext cx="81" cy="9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49" name="Text Box 44"/>
            <p:cNvSpPr txBox="1">
              <a:spLocks noChangeArrowheads="1"/>
            </p:cNvSpPr>
            <p:nvPr/>
          </p:nvSpPr>
          <p:spPr bwMode="auto">
            <a:xfrm>
              <a:off x="4570" y="1099"/>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50" name="Text Box 45"/>
            <p:cNvSpPr txBox="1">
              <a:spLocks noChangeArrowheads="1"/>
            </p:cNvSpPr>
            <p:nvPr/>
          </p:nvSpPr>
          <p:spPr bwMode="auto">
            <a:xfrm>
              <a:off x="4703" y="896"/>
              <a:ext cx="81"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51" name="Text Box 46"/>
            <p:cNvSpPr txBox="1">
              <a:spLocks noChangeArrowheads="1"/>
            </p:cNvSpPr>
            <p:nvPr/>
          </p:nvSpPr>
          <p:spPr bwMode="auto">
            <a:xfrm>
              <a:off x="4753" y="1294"/>
              <a:ext cx="81"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5</a:t>
              </a:r>
              <a:endParaRPr lang="en-US" altLang="zh-CN" sz="2000" b="1"/>
            </a:p>
          </p:txBody>
        </p:sp>
        <p:sp>
          <p:nvSpPr>
            <p:cNvPr id="52" name="Text Box 47"/>
            <p:cNvSpPr txBox="1">
              <a:spLocks noChangeArrowheads="1"/>
            </p:cNvSpPr>
            <p:nvPr/>
          </p:nvSpPr>
          <p:spPr bwMode="auto">
            <a:xfrm>
              <a:off x="5296" y="1146"/>
              <a:ext cx="81"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3</a:t>
              </a:r>
              <a:endParaRPr lang="en-US" altLang="zh-CN" sz="2000" b="1"/>
            </a:p>
          </p:txBody>
        </p:sp>
        <p:sp>
          <p:nvSpPr>
            <p:cNvPr id="53" name="Text Box 48"/>
            <p:cNvSpPr txBox="1">
              <a:spLocks noChangeArrowheads="1"/>
            </p:cNvSpPr>
            <p:nvPr/>
          </p:nvSpPr>
          <p:spPr bwMode="auto">
            <a:xfrm>
              <a:off x="5300" y="765"/>
              <a:ext cx="8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54" name="Line 49"/>
            <p:cNvSpPr>
              <a:spLocks noChangeShapeType="1"/>
            </p:cNvSpPr>
            <p:nvPr/>
          </p:nvSpPr>
          <p:spPr bwMode="auto">
            <a:xfrm>
              <a:off x="4584" y="943"/>
              <a:ext cx="402" cy="217"/>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5" name="Line 50"/>
            <p:cNvSpPr>
              <a:spLocks noChangeShapeType="1"/>
            </p:cNvSpPr>
            <p:nvPr/>
          </p:nvSpPr>
          <p:spPr bwMode="auto">
            <a:xfrm flipV="1">
              <a:off x="4565" y="853"/>
              <a:ext cx="440" cy="41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6" name="Line 51"/>
            <p:cNvSpPr>
              <a:spLocks noChangeShapeType="1"/>
            </p:cNvSpPr>
            <p:nvPr/>
          </p:nvSpPr>
          <p:spPr bwMode="auto">
            <a:xfrm>
              <a:off x="3547" y="411"/>
              <a:ext cx="0" cy="9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7" name="Line 52"/>
            <p:cNvSpPr>
              <a:spLocks noChangeShapeType="1"/>
            </p:cNvSpPr>
            <p:nvPr/>
          </p:nvSpPr>
          <p:spPr bwMode="auto">
            <a:xfrm>
              <a:off x="4236" y="420"/>
              <a:ext cx="0" cy="96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8" name="Line 53"/>
            <p:cNvSpPr>
              <a:spLocks noChangeShapeType="1"/>
            </p:cNvSpPr>
            <p:nvPr/>
          </p:nvSpPr>
          <p:spPr bwMode="auto">
            <a:xfrm>
              <a:off x="4858" y="424"/>
              <a:ext cx="0" cy="96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9" name="Line 54"/>
            <p:cNvSpPr>
              <a:spLocks noChangeShapeType="1"/>
            </p:cNvSpPr>
            <p:nvPr/>
          </p:nvSpPr>
          <p:spPr bwMode="auto">
            <a:xfrm>
              <a:off x="5235" y="428"/>
              <a:ext cx="0" cy="9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69882" y="4934079"/>
            <a:ext cx="5864106" cy="461665"/>
          </a:xfrm>
          <a:prstGeom prst="rect">
            <a:avLst/>
          </a:prstGeom>
        </p:spPr>
        <p:txBody>
          <a:bodyPr wrap="none">
            <a:spAutoFit/>
          </a:bodyPr>
          <a:lstStyle/>
          <a:p>
            <a:pPr lvl="0" indent="276225" eaLnBrk="0" hangingPunct="0"/>
            <a:r>
              <a:rPr lang="zh-CN" altLang="en-US" sz="2400" b="1" dirty="0">
                <a:latin typeface="Times New Roman" panose="02020603050405020304" pitchFamily="18" charset="0"/>
                <a:cs typeface="Times New Roman" panose="02020603050405020304" pitchFamily="18" charset="0"/>
              </a:rPr>
              <a:t>最短路径为：</a:t>
            </a:r>
            <a:r>
              <a:rPr lang="en-US" altLang="zh-CN" sz="2400" b="1" dirty="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→3→5→</a:t>
            </a:r>
            <a:r>
              <a:rPr lang="en-US" altLang="zh-CN" sz="2400" b="1" dirty="0">
                <a:latin typeface="Times New Roman" panose="02020603050405020304" pitchFamily="18" charset="0"/>
                <a:cs typeface="Times New Roman" panose="02020603050405020304" pitchFamily="18" charset="0"/>
              </a:rPr>
              <a:t>8</a:t>
            </a:r>
            <a:r>
              <a:rPr lang="en-US" altLang="zh-CN" sz="2400" b="1" dirty="0" smtClean="0">
                <a:latin typeface="Times New Roman" panose="02020603050405020304" pitchFamily="18" charset="0"/>
                <a:cs typeface="Times New Roman" panose="02020603050405020304" pitchFamily="18" charset="0"/>
              </a:rPr>
              <a:t>→9    </a:t>
            </a:r>
            <a:r>
              <a:rPr lang="zh-CN" altLang="en-US" sz="2400" b="1" dirty="0" smtClean="0">
                <a:latin typeface="Times New Roman" panose="02020603050405020304" pitchFamily="18" charset="0"/>
                <a:cs typeface="Times New Roman" panose="02020603050405020304" pitchFamily="18" charset="0"/>
              </a:rPr>
              <a:t>长度为</a:t>
            </a:r>
            <a:r>
              <a:rPr lang="en-US" altLang="zh-CN" sz="2400" b="1" dirty="0" smtClean="0">
                <a:latin typeface="Times New Roman" panose="02020603050405020304" pitchFamily="18" charset="0"/>
                <a:cs typeface="Times New Roman" panose="02020603050405020304" pitchFamily="18" charset="0"/>
              </a:rPr>
              <a:t>16</a:t>
            </a:r>
            <a:endParaRPr lang="en-US" altLang="zh-CN" sz="2400" b="1" dirty="0">
              <a:latin typeface="Arial" panose="020B0604020202020204" pitchFamily="34" charset="0"/>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116013" y="1557338"/>
            <a:ext cx="7343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600" b="1"/>
          </a:p>
        </p:txBody>
      </p:sp>
      <p:sp>
        <p:nvSpPr>
          <p:cNvPr id="81923" name="Text Box 3"/>
          <p:cNvSpPr txBox="1">
            <a:spLocks noChangeArrowheads="1"/>
          </p:cNvSpPr>
          <p:nvPr/>
        </p:nvSpPr>
        <p:spPr bwMode="auto">
          <a:xfrm>
            <a:off x="985838" y="1152525"/>
            <a:ext cx="7777162" cy="5400675"/>
          </a:xfrm>
          <a:prstGeom prst="rect">
            <a:avLst/>
          </a:prstGeom>
          <a:solidFill>
            <a:srgbClr val="FFFFFF"/>
          </a:solidFill>
          <a:ln w="9525">
            <a:solidFill>
              <a:srgbClr val="000000"/>
            </a:solidFill>
            <a:prstDash val="dashDot"/>
            <a:miter lim="800000"/>
          </a:ln>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b="1" dirty="0">
                <a:latin typeface="Times New Roman" panose="02020603050405020304" pitchFamily="18" charset="0"/>
              </a:rPr>
              <a:t>算法</a:t>
            </a:r>
            <a:r>
              <a:rPr lang="zh-CN" altLang="pt-BR" sz="2400" b="1" dirty="0">
                <a:latin typeface="Times New Roman" panose="02020603050405020304" pitchFamily="18" charset="0"/>
              </a:rPr>
              <a:t>：</a:t>
            </a:r>
            <a:r>
              <a:rPr lang="zh-CN" altLang="en-US" sz="2400" b="1" dirty="0">
                <a:latin typeface="Times New Roman" panose="02020603050405020304" pitchFamily="18" charset="0"/>
              </a:rPr>
              <a:t>多段图的最短路径问题</a:t>
            </a:r>
            <a:endParaRPr lang="zh-CN" altLang="pt-BR"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输入：多段图的代价矩阵</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输出：最短路径长度及路径</a:t>
            </a:r>
            <a:endParaRPr lang="zh-CN" altLang="en-US"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循环变量</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从</a:t>
            </a:r>
            <a:r>
              <a:rPr lang="en-US" altLang="zh-CN" sz="2400" b="1" dirty="0">
                <a:latin typeface="Times New Roman" panose="02020603050405020304" pitchFamily="18" charset="0"/>
              </a:rPr>
              <a:t>1~n-1</a:t>
            </a:r>
            <a:r>
              <a:rPr lang="zh-CN" altLang="en-US" sz="2400" b="1" dirty="0">
                <a:latin typeface="Times New Roman" panose="02020603050405020304" pitchFamily="18" charset="0"/>
              </a:rPr>
              <a:t>重复下述操作，执行填表工作：</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1.1 </a:t>
            </a:r>
            <a:r>
              <a:rPr lang="zh-CN" altLang="en-US" sz="2400" b="1" dirty="0">
                <a:latin typeface="Times New Roman" panose="02020603050405020304" pitchFamily="18" charset="0"/>
              </a:rPr>
              <a:t>考察顶点</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的所有入边，对于边</a:t>
            </a:r>
            <a:r>
              <a:rPr lang="en-US" altLang="zh-CN" sz="2400" b="1" dirty="0">
                <a:latin typeface="Times New Roman" panose="02020603050405020304" pitchFamily="18" charset="0"/>
              </a:rPr>
              <a:t>(i, j)∈E</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1.1.1  cost[j]=min{cost[i]+</a:t>
            </a:r>
            <a:r>
              <a:rPr lang="en-US" altLang="zh-CN" sz="2400" b="1" dirty="0" err="1">
                <a:latin typeface="Times New Roman" panose="02020603050405020304" pitchFamily="18" charset="0"/>
              </a:rPr>
              <a:t>c</a:t>
            </a:r>
            <a:r>
              <a:rPr lang="en-US" altLang="zh-CN" sz="2400" b="1" baseline="-25000" dirty="0" err="1">
                <a:latin typeface="Times New Roman" panose="02020603050405020304" pitchFamily="18" charset="0"/>
              </a:rPr>
              <a:t>ij</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        1.1.2  path[j]=</a:t>
            </a:r>
            <a:r>
              <a:rPr lang="zh-CN" altLang="en-US" sz="2400" b="1" dirty="0">
                <a:latin typeface="Times New Roman" panose="02020603050405020304" pitchFamily="18" charset="0"/>
              </a:rPr>
              <a:t>使</a:t>
            </a:r>
            <a:r>
              <a:rPr lang="en-US" altLang="zh-CN" sz="2400" b="1" dirty="0">
                <a:latin typeface="Times New Roman" panose="02020603050405020304" pitchFamily="18" charset="0"/>
              </a:rPr>
              <a:t>cost[i]+</a:t>
            </a:r>
            <a:r>
              <a:rPr lang="en-US" altLang="zh-CN" sz="2400" b="1" dirty="0" err="1">
                <a:latin typeface="Times New Roman" panose="02020603050405020304" pitchFamily="18" charset="0"/>
              </a:rPr>
              <a:t>c</a:t>
            </a:r>
            <a:r>
              <a:rPr lang="en-US" altLang="zh-CN" sz="2400" b="1" baseline="-25000" dirty="0" err="1">
                <a:latin typeface="Times New Roman" panose="02020603050405020304" pitchFamily="18" charset="0"/>
              </a:rPr>
              <a:t>ij</a:t>
            </a:r>
            <a:r>
              <a:rPr lang="zh-CN" altLang="en-US" sz="2400" b="1" dirty="0">
                <a:latin typeface="Times New Roman" panose="02020603050405020304" pitchFamily="18" charset="0"/>
              </a:rPr>
              <a:t>最小的</a:t>
            </a:r>
            <a:r>
              <a:rPr lang="en-US" altLang="zh-CN" sz="2400" b="1" dirty="0">
                <a:latin typeface="Times New Roman" panose="02020603050405020304" pitchFamily="18" charset="0"/>
              </a:rPr>
              <a:t>i;</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    1.2  j++;</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2. </a:t>
            </a:r>
            <a:r>
              <a:rPr lang="zh-CN" altLang="en-US" sz="2400" b="1" dirty="0">
                <a:latin typeface="Times New Roman" panose="02020603050405020304" pitchFamily="18" charset="0"/>
              </a:rPr>
              <a:t>输出最短路径长度</a:t>
            </a:r>
            <a:r>
              <a:rPr lang="en-US" altLang="zh-CN" sz="2400" b="1" dirty="0">
                <a:latin typeface="Times New Roman" panose="02020603050405020304" pitchFamily="18" charset="0"/>
              </a:rPr>
              <a:t>cost[n-1];</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3. </a:t>
            </a:r>
            <a:r>
              <a:rPr lang="zh-CN" altLang="en-US" sz="2400" b="1" dirty="0">
                <a:latin typeface="Times New Roman" panose="02020603050405020304" pitchFamily="18" charset="0"/>
              </a:rPr>
              <a:t>循环变量</a:t>
            </a:r>
            <a:r>
              <a:rPr lang="en-US" altLang="zh-CN" sz="2400" b="1" dirty="0">
                <a:latin typeface="Times New Roman" panose="02020603050405020304" pitchFamily="18" charset="0"/>
              </a:rPr>
              <a:t>i=path[n-1]</a:t>
            </a:r>
            <a:r>
              <a:rPr lang="zh-CN" altLang="en-US" sz="2400" b="1" dirty="0">
                <a:latin typeface="Times New Roman" panose="02020603050405020304" pitchFamily="18" charset="0"/>
              </a:rPr>
              <a:t>，循环直到</a:t>
            </a:r>
            <a:r>
              <a:rPr lang="en-US" altLang="zh-CN" sz="2400" b="1" dirty="0">
                <a:latin typeface="Times New Roman" panose="02020603050405020304" pitchFamily="18" charset="0"/>
              </a:rPr>
              <a:t>path[i]=0</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3.1 </a:t>
            </a:r>
            <a:r>
              <a:rPr lang="zh-CN" altLang="en-US" sz="2400" b="1" dirty="0">
                <a:latin typeface="Times New Roman" panose="02020603050405020304" pitchFamily="18" charset="0"/>
              </a:rPr>
              <a:t>输出</a:t>
            </a:r>
            <a:r>
              <a:rPr lang="en-US" altLang="zh-CN" sz="2400" b="1" dirty="0">
                <a:latin typeface="Times New Roman" panose="02020603050405020304" pitchFamily="18" charset="0"/>
              </a:rPr>
              <a:t>path[i];</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    3.2  i=path[i];</a:t>
            </a:r>
            <a:endParaRPr lang="en-US" altLang="zh-CN" sz="2400" b="1" dirty="0">
              <a:latin typeface="Times New Roman" panose="02020603050405020304" pitchFamily="18" charset="0"/>
            </a:endParaRPr>
          </a:p>
        </p:txBody>
      </p:sp>
      <p:sp>
        <p:nvSpPr>
          <p:cNvPr id="81924" name="Text Box 4"/>
          <p:cNvSpPr txBox="1">
            <a:spLocks noChangeArrowheads="1"/>
          </p:cNvSpPr>
          <p:nvPr/>
        </p:nvSpPr>
        <p:spPr bwMode="auto">
          <a:xfrm>
            <a:off x="1116013" y="232093"/>
            <a:ext cx="7561262"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多段图最短路径——算法 </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660" y="-31115"/>
            <a:ext cx="9083675" cy="673925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err="1">
                <a:solidFill>
                  <a:schemeClr val="tx1"/>
                </a:solidFill>
                <a:latin typeface="Times New Roman" panose="02020603050405020304" pitchFamily="18" charset="0"/>
                <a:cs typeface="Times New Roman" panose="02020603050405020304" pitchFamily="18" charset="0"/>
              </a:rPr>
              <a:t>const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N = </a:t>
            </a:r>
            <a:r>
              <a:rPr lang="en-US" altLang="zh-CN" sz="2400" b="1" dirty="0" smtClean="0">
                <a:solidFill>
                  <a:schemeClr val="tx1"/>
                </a:solidFill>
                <a:latin typeface="Times New Roman" panose="02020603050405020304" pitchFamily="18" charset="0"/>
                <a:cs typeface="Times New Roman" panose="02020603050405020304" pitchFamily="18" charset="0"/>
              </a:rPr>
              <a:t>20;  </a:t>
            </a:r>
            <a:r>
              <a:rPr lang="en-US" altLang="zh-CN" sz="2400" b="1" dirty="0" err="1" smtClean="0">
                <a:solidFill>
                  <a:schemeClr val="tx1"/>
                </a:solidFill>
                <a:latin typeface="Times New Roman" panose="02020603050405020304" pitchFamily="18" charset="0"/>
                <a:cs typeface="Times New Roman" panose="02020603050405020304" pitchFamily="18" charset="0"/>
              </a:rPr>
              <a:t>const</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MAX = </a:t>
            </a:r>
            <a:r>
              <a:rPr lang="en-US" altLang="zh-CN" sz="2400" b="1" dirty="0" smtClean="0">
                <a:solidFill>
                  <a:schemeClr val="tx1"/>
                </a:solidFill>
                <a:latin typeface="Times New Roman" panose="02020603050405020304" pitchFamily="18" charset="0"/>
                <a:cs typeface="Times New Roman" panose="02020603050405020304" pitchFamily="18" charset="0"/>
              </a:rPr>
              <a:t>1000;     </a:t>
            </a:r>
            <a:r>
              <a:rPr lang="en-US" altLang="zh-CN" sz="2400" b="1" dirty="0" err="1" smtClean="0">
                <a:solidFill>
                  <a:schemeClr val="tx1"/>
                </a:solidFill>
                <a:latin typeface="Times New Roman" panose="02020603050405020304" pitchFamily="18" charset="0"/>
                <a:cs typeface="Times New Roman" panose="02020603050405020304" pitchFamily="18" charset="0"/>
              </a:rPr>
              <a:t>int</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en-US" altLang="zh-CN" sz="2400" b="1" dirty="0">
                <a:solidFill>
                  <a:schemeClr val="tx1"/>
                </a:solidFill>
                <a:latin typeface="Times New Roman" panose="02020603050405020304" pitchFamily="18" charset="0"/>
                <a:cs typeface="Times New Roman" panose="02020603050405020304" pitchFamily="18" charset="0"/>
              </a:rPr>
              <a:t>arc[N][</a:t>
            </a:r>
            <a:r>
              <a:rPr lang="en-US" altLang="zh-CN" sz="2400" b="1" dirty="0" smtClean="0">
                <a:solidFill>
                  <a:schemeClr val="tx1"/>
                </a:solidFill>
                <a:latin typeface="Times New Roman" panose="02020603050405020304" pitchFamily="18" charset="0"/>
                <a:cs typeface="Times New Roman" panose="02020603050405020304" pitchFamily="18" charset="0"/>
              </a:rPr>
              <a:t>N];</a:t>
            </a:r>
            <a:endParaRPr lang="en-US" altLang="zh-CN" sz="2400" b="1" dirty="0" smtClean="0">
              <a:solidFill>
                <a:schemeClr val="tx1"/>
              </a:solidFill>
              <a:latin typeface="Times New Roman" panose="02020603050405020304" pitchFamily="18" charset="0"/>
              <a:cs typeface="Times New Roman" panose="02020603050405020304" pitchFamily="18" charset="0"/>
            </a:endParaRPr>
          </a:p>
          <a:p>
            <a:r>
              <a:rPr lang="en-US" altLang="zh-CN" sz="2400" b="1" dirty="0" smtClean="0">
                <a:solidFill>
                  <a:schemeClr val="tx1"/>
                </a:solidFill>
                <a:latin typeface="Times New Roman" panose="02020603050405020304" pitchFamily="18" charset="0"/>
                <a:cs typeface="Times New Roman" panose="02020603050405020304" pitchFamily="18" charset="0"/>
              </a:rPr>
              <a:t>void </a:t>
            </a:r>
            <a:r>
              <a:rPr lang="en-US" altLang="zh-CN" sz="2400" b="1" dirty="0">
                <a:solidFill>
                  <a:schemeClr val="tx1"/>
                </a:solidFill>
                <a:latin typeface="Times New Roman" panose="02020603050405020304" pitchFamily="18" charset="0"/>
                <a:cs typeface="Times New Roman" panose="02020603050405020304" pitchFamily="18" charset="0"/>
              </a:rPr>
              <a:t>main()</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n = </a:t>
            </a:r>
            <a:r>
              <a:rPr lang="en-US" altLang="zh-CN" sz="2400" b="1" dirty="0" err="1" smtClean="0">
                <a:solidFill>
                  <a:schemeClr val="tx1"/>
                </a:solidFill>
                <a:latin typeface="Times New Roman" panose="02020603050405020304" pitchFamily="18" charset="0"/>
                <a:cs typeface="Times New Roman" panose="02020603050405020304" pitchFamily="18" charset="0"/>
              </a:rPr>
              <a:t>CreateGraph</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zh-CN" altLang="en-US" sz="2400" b="1" dirty="0" smtClean="0">
                <a:solidFill>
                  <a:schemeClr val="tx1"/>
                </a:solidFill>
                <a:latin typeface="Times New Roman" panose="02020603050405020304" pitchFamily="18" charset="0"/>
                <a:cs typeface="Times New Roman" panose="02020603050405020304" pitchFamily="18" charset="0"/>
              </a:rPr>
              <a:t>存储图的邻接矩阵</a:t>
            </a:r>
            <a:endParaRPr lang="zh-CN" altLang="en-US" sz="2400" b="1" dirty="0" smtClean="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pathLen</a:t>
            </a:r>
            <a:r>
              <a:rPr lang="en-US" altLang="zh-CN" sz="2400" b="1" dirty="0">
                <a:solidFill>
                  <a:schemeClr val="tx1"/>
                </a:solidFill>
                <a:latin typeface="Times New Roman" panose="02020603050405020304" pitchFamily="18" charset="0"/>
                <a:cs typeface="Times New Roman" panose="02020603050405020304" pitchFamily="18" charset="0"/>
              </a:rPr>
              <a:t> = </a:t>
            </a:r>
            <a:r>
              <a:rPr lang="en-US" altLang="zh-CN" sz="2400" b="1" dirty="0" err="1">
                <a:solidFill>
                  <a:schemeClr val="tx1"/>
                </a:solidFill>
                <a:latin typeface="Times New Roman" panose="02020603050405020304" pitchFamily="18" charset="0"/>
                <a:cs typeface="Times New Roman" panose="02020603050405020304" pitchFamily="18" charset="0"/>
              </a:rPr>
              <a:t>Backpath</a:t>
            </a:r>
            <a:r>
              <a:rPr lang="en-US" altLang="zh-CN" sz="2400" b="1" dirty="0">
                <a:solidFill>
                  <a:schemeClr val="tx1"/>
                </a:solidFill>
                <a:latin typeface="Times New Roman" panose="02020603050405020304" pitchFamily="18" charset="0"/>
                <a:cs typeface="Times New Roman" panose="02020603050405020304" pitchFamily="18" charset="0"/>
              </a:rPr>
              <a:t>(n);</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cout</a:t>
            </a:r>
            <a:r>
              <a:rPr lang="en-US" altLang="zh-CN" sz="2400" b="1" dirty="0">
                <a:solidFill>
                  <a:schemeClr val="tx1"/>
                </a:solidFill>
                <a:latin typeface="Times New Roman" panose="02020603050405020304" pitchFamily="18" charset="0"/>
                <a:cs typeface="Times New Roman" panose="02020603050405020304" pitchFamily="18" charset="0"/>
              </a:rPr>
              <a:t>&lt;&lt;"</a:t>
            </a:r>
            <a:r>
              <a:rPr lang="zh-CN" altLang="en-US" sz="2400" b="1" dirty="0">
                <a:solidFill>
                  <a:schemeClr val="tx1"/>
                </a:solidFill>
                <a:latin typeface="Times New Roman" panose="02020603050405020304" pitchFamily="18" charset="0"/>
                <a:cs typeface="Times New Roman" panose="02020603050405020304" pitchFamily="18" charset="0"/>
              </a:rPr>
              <a:t>最短路径的长度是：</a:t>
            </a:r>
            <a:r>
              <a:rPr lang="en-US" altLang="zh-CN" sz="2400" b="1" dirty="0">
                <a:solidFill>
                  <a:schemeClr val="tx1"/>
                </a:solidFill>
                <a:latin typeface="Times New Roman" panose="02020603050405020304" pitchFamily="18" charset="0"/>
                <a:cs typeface="Times New Roman" panose="02020603050405020304" pitchFamily="18" charset="0"/>
              </a:rPr>
              <a:t>"&lt;&lt;</a:t>
            </a:r>
            <a:r>
              <a:rPr lang="en-US" altLang="zh-CN" sz="2400" b="1" dirty="0" err="1">
                <a:solidFill>
                  <a:schemeClr val="tx1"/>
                </a:solidFill>
                <a:latin typeface="Times New Roman" panose="02020603050405020304" pitchFamily="18" charset="0"/>
                <a:cs typeface="Times New Roman" panose="02020603050405020304" pitchFamily="18" charset="0"/>
              </a:rPr>
              <a:t>pathLen</a:t>
            </a:r>
            <a:r>
              <a:rPr lang="en-US" altLang="zh-CN" sz="2400" b="1" dirty="0">
                <a:solidFill>
                  <a:schemeClr val="tx1"/>
                </a:solidFill>
                <a:latin typeface="Times New Roman" panose="02020603050405020304" pitchFamily="18" charset="0"/>
                <a:cs typeface="Times New Roman" panose="02020603050405020304" pitchFamily="18" charset="0"/>
              </a:rPr>
              <a:t>&lt;&lt;</a:t>
            </a:r>
            <a:r>
              <a:rPr lang="en-US" altLang="zh-CN" sz="2400" b="1" dirty="0" err="1">
                <a:solidFill>
                  <a:schemeClr val="tx1"/>
                </a:solidFill>
                <a:latin typeface="Times New Roman" panose="02020603050405020304" pitchFamily="18" charset="0"/>
                <a:cs typeface="Times New Roman" panose="02020603050405020304" pitchFamily="18" charset="0"/>
              </a:rPr>
              <a:t>endl</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smtClean="0">
                <a:solidFill>
                  <a:schemeClr val="tx1"/>
                </a:solidFill>
                <a:latin typeface="Times New Roman" panose="02020603050405020304" pitchFamily="18" charset="0"/>
                <a:cs typeface="Times New Roman" panose="02020603050405020304" pitchFamily="18" charset="0"/>
              </a:rPr>
              <a:t>}</a:t>
            </a:r>
            <a:endParaRPr lang="en-US" altLang="zh-CN" sz="2400" b="1" dirty="0" smtClean="0">
              <a:solidFill>
                <a:schemeClr val="tx1"/>
              </a:solidFill>
              <a:latin typeface="Times New Roman" panose="02020603050405020304" pitchFamily="18" charset="0"/>
              <a:cs typeface="Times New Roman" panose="02020603050405020304" pitchFamily="18" charset="0"/>
            </a:endParaRPr>
          </a:p>
          <a:p>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smtClean="0">
                <a:solidFill>
                  <a:schemeClr val="tx1"/>
                </a:solidFill>
                <a:latin typeface="Times New Roman" panose="02020603050405020304" pitchFamily="18" charset="0"/>
                <a:cs typeface="Times New Roman" panose="02020603050405020304" pitchFamily="18" charset="0"/>
              </a:rPr>
              <a:t>CreateGraph</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i, j, </a:t>
            </a:r>
            <a:r>
              <a:rPr lang="en-US" altLang="zh-CN" sz="2400" b="1" dirty="0" err="1" smtClean="0">
                <a:solidFill>
                  <a:schemeClr val="tx1"/>
                </a:solidFill>
                <a:latin typeface="Times New Roman" panose="02020603050405020304" pitchFamily="18" charset="0"/>
                <a:cs typeface="Times New Roman" panose="02020603050405020304" pitchFamily="18" charset="0"/>
              </a:rPr>
              <a:t>k,weight</a:t>
            </a:r>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int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vnum</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arcnum</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cout</a:t>
            </a:r>
            <a:r>
              <a:rPr lang="en-US" altLang="zh-CN" sz="2400" b="1" dirty="0">
                <a:solidFill>
                  <a:schemeClr val="tx1"/>
                </a:solidFill>
                <a:latin typeface="Times New Roman" panose="02020603050405020304" pitchFamily="18" charset="0"/>
                <a:cs typeface="Times New Roman" panose="02020603050405020304" pitchFamily="18" charset="0"/>
              </a:rPr>
              <a:t>&lt;&lt;"</a:t>
            </a:r>
            <a:r>
              <a:rPr lang="zh-CN" altLang="en-US" sz="2400" b="1" dirty="0">
                <a:solidFill>
                  <a:schemeClr val="tx1"/>
                </a:solidFill>
                <a:latin typeface="Times New Roman" panose="02020603050405020304" pitchFamily="18" charset="0"/>
                <a:cs typeface="Times New Roman" panose="02020603050405020304" pitchFamily="18" charset="0"/>
              </a:rPr>
              <a:t>请输入顶点的个数和边的个数：</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cin</a:t>
            </a:r>
            <a:r>
              <a:rPr lang="en-U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err="1">
                <a:solidFill>
                  <a:schemeClr val="tx1"/>
                </a:solidFill>
                <a:latin typeface="Times New Roman" panose="02020603050405020304" pitchFamily="18" charset="0"/>
                <a:cs typeface="Times New Roman" panose="02020603050405020304" pitchFamily="18" charset="0"/>
              </a:rPr>
              <a:t>vnum</a:t>
            </a:r>
            <a:r>
              <a:rPr lang="en-U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err="1">
                <a:solidFill>
                  <a:schemeClr val="tx1"/>
                </a:solidFill>
                <a:latin typeface="Times New Roman" panose="02020603050405020304" pitchFamily="18" charset="0"/>
                <a:cs typeface="Times New Roman" panose="02020603050405020304" pitchFamily="18" charset="0"/>
              </a:rPr>
              <a:t>arcnum</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for (i = 0; i &lt; </a:t>
            </a:r>
            <a:r>
              <a:rPr lang="en-US" altLang="zh-CN" sz="2400" b="1" dirty="0" err="1">
                <a:solidFill>
                  <a:schemeClr val="tx1"/>
                </a:solidFill>
                <a:latin typeface="Times New Roman" panose="02020603050405020304" pitchFamily="18" charset="0"/>
                <a:cs typeface="Times New Roman" panose="02020603050405020304" pitchFamily="18" charset="0"/>
              </a:rPr>
              <a:t>vnum</a:t>
            </a:r>
            <a:r>
              <a:rPr lang="en-US" altLang="zh-CN" sz="2400" b="1" dirty="0">
                <a:solidFill>
                  <a:schemeClr val="tx1"/>
                </a:solidFill>
                <a:latin typeface="Times New Roman" panose="02020603050405020304" pitchFamily="18" charset="0"/>
                <a:cs typeface="Times New Roman" panose="02020603050405020304" pitchFamily="18" charset="0"/>
              </a:rPr>
              <a:t>; i++)</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for (j = 0; j &lt; </a:t>
            </a:r>
            <a:r>
              <a:rPr lang="en-US" altLang="zh-CN" sz="2400" b="1" dirty="0" err="1">
                <a:solidFill>
                  <a:schemeClr val="tx1"/>
                </a:solidFill>
                <a:latin typeface="Times New Roman" panose="02020603050405020304" pitchFamily="18" charset="0"/>
                <a:cs typeface="Times New Roman" panose="02020603050405020304" pitchFamily="18" charset="0"/>
              </a:rPr>
              <a:t>vnum</a:t>
            </a:r>
            <a:r>
              <a:rPr lang="en-US" altLang="zh-CN" sz="2400" b="1" dirty="0">
                <a:solidFill>
                  <a:schemeClr val="tx1"/>
                </a:solidFill>
                <a:latin typeface="Times New Roman" panose="02020603050405020304" pitchFamily="18" charset="0"/>
                <a:cs typeface="Times New Roman" panose="02020603050405020304" pitchFamily="18" charset="0"/>
              </a:rPr>
              <a:t>; j</a:t>
            </a:r>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	arc[i][j] = MAX;</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for (k = 0; k &lt; </a:t>
            </a:r>
            <a:r>
              <a:rPr lang="en-US" altLang="zh-CN" sz="2400" b="1" dirty="0" err="1">
                <a:solidFill>
                  <a:schemeClr val="tx1"/>
                </a:solidFill>
                <a:latin typeface="Times New Roman" panose="02020603050405020304" pitchFamily="18" charset="0"/>
                <a:cs typeface="Times New Roman" panose="02020603050405020304" pitchFamily="18" charset="0"/>
              </a:rPr>
              <a:t>arcnum</a:t>
            </a:r>
            <a:r>
              <a:rPr lang="en-US" altLang="zh-CN" sz="2400" b="1" dirty="0">
                <a:solidFill>
                  <a:schemeClr val="tx1"/>
                </a:solidFill>
                <a:latin typeface="Times New Roman" panose="02020603050405020304" pitchFamily="18" charset="0"/>
                <a:cs typeface="Times New Roman" panose="02020603050405020304" pitchFamily="18" charset="0"/>
              </a:rPr>
              <a:t>; k++)</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cout</a:t>
            </a:r>
            <a:r>
              <a:rPr lang="en-US" altLang="zh-CN" sz="2400" b="1" dirty="0">
                <a:solidFill>
                  <a:schemeClr val="tx1"/>
                </a:solidFill>
                <a:latin typeface="Times New Roman" panose="02020603050405020304" pitchFamily="18" charset="0"/>
                <a:cs typeface="Times New Roman" panose="02020603050405020304" pitchFamily="18" charset="0"/>
              </a:rPr>
              <a:t>&lt;&lt;"</a:t>
            </a:r>
            <a:r>
              <a:rPr lang="zh-CN" altLang="en-US" sz="2400" b="1" dirty="0">
                <a:solidFill>
                  <a:schemeClr val="tx1"/>
                </a:solidFill>
                <a:latin typeface="Times New Roman" panose="02020603050405020304" pitchFamily="18" charset="0"/>
                <a:cs typeface="Times New Roman" panose="02020603050405020304" pitchFamily="18" charset="0"/>
              </a:rPr>
              <a:t>请输入边的两个顶点和权值：</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cin</a:t>
            </a:r>
            <a:r>
              <a:rPr lang="en-US" altLang="zh-CN" sz="2400" b="1" dirty="0">
                <a:solidFill>
                  <a:schemeClr val="tx1"/>
                </a:solidFill>
                <a:latin typeface="Times New Roman" panose="02020603050405020304" pitchFamily="18" charset="0"/>
                <a:cs typeface="Times New Roman" panose="02020603050405020304" pitchFamily="18" charset="0"/>
              </a:rPr>
              <a:t>&gt;&gt;i&gt;&gt;j&gt;&gt;weight</a:t>
            </a:r>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		arc[i][j] = weight;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return </a:t>
            </a:r>
            <a:r>
              <a:rPr lang="en-US" altLang="zh-CN" sz="2400" b="1" dirty="0" err="1">
                <a:solidFill>
                  <a:schemeClr val="tx1"/>
                </a:solidFill>
                <a:latin typeface="Times New Roman" panose="02020603050405020304" pitchFamily="18" charset="0"/>
                <a:cs typeface="Times New Roman" panose="02020603050405020304" pitchFamily="18" charset="0"/>
              </a:rPr>
              <a:t>vnum</a:t>
            </a:r>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a:t>
            </a:r>
            <a:endParaRPr lang="en-US" altLang="zh-CN"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17" y="244783"/>
            <a:ext cx="8856984" cy="6369685"/>
          </a:xfrm>
          <a:prstGeom prst="rect">
            <a:avLst/>
          </a:prstGeom>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spAutoFit/>
          </a:bodyPr>
          <a:lstStyle/>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int  Backpath ( int  n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int i, j, temp;	  int cost[N];	  int path[N];</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for( i = 0; i &lt; n; i++ )//初始化</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     cost[i] = MAX;	  path[i] = -1;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cost[0] = 0;</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for( j = 1; j &lt; n; j++ )//实现状态转移</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    for( i = j - 1; i &gt;= 0; i--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	if (arc[i][j] + cost[i] &lt; cost[j])</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   cost[j] = arc[i][j] + cost[i];   path[j] = i;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cout&lt;&lt;n-1;   i = n-1;</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while (path[i] &gt;= 0)//回溯路径</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	cout&lt;&lt;"&lt;-"&lt;&lt;path[i];	i = path[i];	}</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cout&lt;&lt;endl;</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	return   cost[n-1];//返回最短路径长度</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a:p>
            <a:pPr lvl="0" algn="l"/>
            <a:r>
              <a:rPr lang="en-US" altLang="zh-CN" sz="2400" b="1" dirty="0" err="1">
                <a:solidFill>
                  <a:schemeClr val="tx1"/>
                </a:solidFill>
                <a:latin typeface="Times New Roman" panose="02020603050405020304" pitchFamily="18" charset="0"/>
                <a:cs typeface="Times New Roman" panose="02020603050405020304" pitchFamily="18" charset="0"/>
                <a:sym typeface="+mn-ea"/>
              </a:rPr>
              <a:t>}</a:t>
            </a:r>
            <a:endParaRPr lang="en-US" altLang="zh-CN" sz="2400" b="1" dirty="0" err="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3"/>
          <p:cNvSpPr>
            <a:spLocks noChangeArrowheads="1"/>
          </p:cNvSpPr>
          <p:nvPr/>
        </p:nvSpPr>
        <p:spPr bwMode="auto">
          <a:xfrm>
            <a:off x="179512" y="113601"/>
            <a:ext cx="8712968"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8605"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练习：</a:t>
            </a:r>
            <a:r>
              <a:rPr kumimoji="0" lang="zh-CN"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对于图</a:t>
            </a:r>
            <a:r>
              <a:rPr kumimoji="0" lang="zh-CN" altLang="en-US"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所示多段图，用动态规划法求从顶点</a:t>
            </a:r>
            <a:r>
              <a:rPr kumimoji="0" lang="en-US" altLang="zh-CN"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0</a:t>
            </a:r>
            <a:r>
              <a:rPr kumimoji="0" lang="zh-CN" altLang="en-US"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到顶点</a:t>
            </a:r>
            <a:r>
              <a:rPr kumimoji="0" lang="en-US" altLang="zh-CN"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12</a:t>
            </a:r>
            <a:r>
              <a:rPr kumimoji="0" lang="zh-CN" altLang="en-US"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的最短路径，写出求解过程。</a:t>
            </a:r>
            <a:endParaRPr kumimoji="0" lang="zh-CN" altLang="en-US" sz="24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grpSp>
        <p:nvGrpSpPr>
          <p:cNvPr id="3" name="Group 1"/>
          <p:cNvGrpSpPr/>
          <p:nvPr/>
        </p:nvGrpSpPr>
        <p:grpSpPr bwMode="auto">
          <a:xfrm>
            <a:off x="144145" y="1362075"/>
            <a:ext cx="8676640" cy="2308225"/>
            <a:chOff x="0" y="0"/>
            <a:chExt cx="5600" cy="2207"/>
          </a:xfrm>
        </p:grpSpPr>
        <p:sp>
          <p:nvSpPr>
            <p:cNvPr id="4" name="Text Box 62"/>
            <p:cNvSpPr txBox="1">
              <a:spLocks noChangeArrowheads="1"/>
            </p:cNvSpPr>
            <p:nvPr/>
          </p:nvSpPr>
          <p:spPr bwMode="auto">
            <a:xfrm>
              <a:off x="2413" y="1712"/>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Text Box 61"/>
            <p:cNvSpPr txBox="1">
              <a:spLocks noChangeArrowheads="1"/>
            </p:cNvSpPr>
            <p:nvPr/>
          </p:nvSpPr>
          <p:spPr bwMode="auto">
            <a:xfrm>
              <a:off x="1190" y="1402"/>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 name="Text Box 60"/>
            <p:cNvSpPr txBox="1">
              <a:spLocks noChangeArrowheads="1"/>
            </p:cNvSpPr>
            <p:nvPr/>
          </p:nvSpPr>
          <p:spPr bwMode="auto">
            <a:xfrm>
              <a:off x="382" y="1459"/>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 name="Text Box 59"/>
            <p:cNvSpPr txBox="1">
              <a:spLocks noChangeArrowheads="1"/>
            </p:cNvSpPr>
            <p:nvPr/>
          </p:nvSpPr>
          <p:spPr bwMode="auto">
            <a:xfrm>
              <a:off x="382" y="586"/>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Oval 58"/>
            <p:cNvSpPr>
              <a:spLocks noChangeArrowheads="1"/>
            </p:cNvSpPr>
            <p:nvPr/>
          </p:nvSpPr>
          <p:spPr bwMode="auto">
            <a:xfrm>
              <a:off x="916" y="208"/>
              <a:ext cx="305"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9" name="Oval 57"/>
            <p:cNvSpPr>
              <a:spLocks noChangeArrowheads="1"/>
            </p:cNvSpPr>
            <p:nvPr/>
          </p:nvSpPr>
          <p:spPr bwMode="auto">
            <a:xfrm>
              <a:off x="0" y="970"/>
              <a:ext cx="305"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Oval 56"/>
            <p:cNvSpPr>
              <a:spLocks noChangeArrowheads="1"/>
            </p:cNvSpPr>
            <p:nvPr/>
          </p:nvSpPr>
          <p:spPr bwMode="auto">
            <a:xfrm>
              <a:off x="916" y="1669"/>
              <a:ext cx="305"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1" name="Oval 55"/>
            <p:cNvSpPr>
              <a:spLocks noChangeArrowheads="1"/>
            </p:cNvSpPr>
            <p:nvPr/>
          </p:nvSpPr>
          <p:spPr bwMode="auto">
            <a:xfrm>
              <a:off x="2097" y="31"/>
              <a:ext cx="306"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Oval 54"/>
            <p:cNvSpPr>
              <a:spLocks noChangeArrowheads="1"/>
            </p:cNvSpPr>
            <p:nvPr/>
          </p:nvSpPr>
          <p:spPr bwMode="auto">
            <a:xfrm>
              <a:off x="2097" y="598"/>
              <a:ext cx="306"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3" name="Oval 53"/>
            <p:cNvSpPr>
              <a:spLocks noChangeArrowheads="1"/>
            </p:cNvSpPr>
            <p:nvPr/>
          </p:nvSpPr>
          <p:spPr bwMode="auto">
            <a:xfrm>
              <a:off x="4428" y="595"/>
              <a:ext cx="312" cy="283"/>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Oval 52"/>
            <p:cNvSpPr>
              <a:spLocks noChangeArrowheads="1"/>
            </p:cNvSpPr>
            <p:nvPr/>
          </p:nvSpPr>
          <p:spPr bwMode="auto">
            <a:xfrm>
              <a:off x="4421" y="1411"/>
              <a:ext cx="312" cy="283"/>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5" name="Oval 51"/>
            <p:cNvSpPr>
              <a:spLocks noChangeArrowheads="1"/>
            </p:cNvSpPr>
            <p:nvPr/>
          </p:nvSpPr>
          <p:spPr bwMode="auto">
            <a:xfrm>
              <a:off x="5288" y="981"/>
              <a:ext cx="312" cy="283"/>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Line 50"/>
            <p:cNvSpPr>
              <a:spLocks noChangeShapeType="1"/>
            </p:cNvSpPr>
            <p:nvPr/>
          </p:nvSpPr>
          <p:spPr bwMode="auto">
            <a:xfrm flipV="1">
              <a:off x="226" y="433"/>
              <a:ext cx="700" cy="54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17" name="Line 49"/>
            <p:cNvSpPr>
              <a:spLocks noChangeShapeType="1"/>
            </p:cNvSpPr>
            <p:nvPr/>
          </p:nvSpPr>
          <p:spPr bwMode="auto">
            <a:xfrm>
              <a:off x="217" y="1231"/>
              <a:ext cx="709" cy="54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18" name="Line 48"/>
            <p:cNvSpPr>
              <a:spLocks noChangeShapeType="1"/>
            </p:cNvSpPr>
            <p:nvPr/>
          </p:nvSpPr>
          <p:spPr bwMode="auto">
            <a:xfrm>
              <a:off x="4756" y="769"/>
              <a:ext cx="571" cy="26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19" name="Line 47"/>
            <p:cNvSpPr>
              <a:spLocks noChangeShapeType="1"/>
            </p:cNvSpPr>
            <p:nvPr/>
          </p:nvSpPr>
          <p:spPr bwMode="auto">
            <a:xfrm flipV="1">
              <a:off x="4727" y="1199"/>
              <a:ext cx="593" cy="34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21" name="Oval 45"/>
            <p:cNvSpPr>
              <a:spLocks noChangeArrowheads="1"/>
            </p:cNvSpPr>
            <p:nvPr/>
          </p:nvSpPr>
          <p:spPr bwMode="auto">
            <a:xfrm>
              <a:off x="2097" y="1327"/>
              <a:ext cx="306"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Oval 44"/>
            <p:cNvSpPr>
              <a:spLocks noChangeArrowheads="1"/>
            </p:cNvSpPr>
            <p:nvPr/>
          </p:nvSpPr>
          <p:spPr bwMode="auto">
            <a:xfrm>
              <a:off x="2097" y="1883"/>
              <a:ext cx="306"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 name="Oval 43"/>
            <p:cNvSpPr>
              <a:spLocks noChangeArrowheads="1"/>
            </p:cNvSpPr>
            <p:nvPr/>
          </p:nvSpPr>
          <p:spPr bwMode="auto">
            <a:xfrm>
              <a:off x="3338" y="229"/>
              <a:ext cx="305"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Oval 42"/>
            <p:cNvSpPr>
              <a:spLocks noChangeArrowheads="1"/>
            </p:cNvSpPr>
            <p:nvPr/>
          </p:nvSpPr>
          <p:spPr bwMode="auto">
            <a:xfrm>
              <a:off x="3338" y="928"/>
              <a:ext cx="305"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 name="Oval 41"/>
            <p:cNvSpPr>
              <a:spLocks noChangeArrowheads="1"/>
            </p:cNvSpPr>
            <p:nvPr/>
          </p:nvSpPr>
          <p:spPr bwMode="auto">
            <a:xfrm>
              <a:off x="3338" y="1657"/>
              <a:ext cx="305" cy="283"/>
            </a:xfrm>
            <a:prstGeom prst="ellipse">
              <a:avLst/>
            </a:prstGeom>
            <a:solidFill>
              <a:srgbClr val="FFFFFF"/>
            </a:solidFill>
            <a:ln w="9525">
              <a:solidFill>
                <a:srgbClr val="000000"/>
              </a:solidFill>
              <a:round/>
            </a:ln>
          </p:spPr>
          <p:txBody>
            <a:bodyPr vert="horz" wrap="square" lIns="288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6" name="Line 40"/>
            <p:cNvSpPr>
              <a:spLocks noChangeShapeType="1"/>
            </p:cNvSpPr>
            <p:nvPr/>
          </p:nvSpPr>
          <p:spPr bwMode="auto">
            <a:xfrm flipV="1">
              <a:off x="1221" y="155"/>
              <a:ext cx="881" cy="12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27" name="Line 39"/>
            <p:cNvSpPr>
              <a:spLocks noChangeShapeType="1"/>
            </p:cNvSpPr>
            <p:nvPr/>
          </p:nvSpPr>
          <p:spPr bwMode="auto">
            <a:xfrm>
              <a:off x="1221" y="385"/>
              <a:ext cx="876" cy="31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28" name="Line 38"/>
            <p:cNvSpPr>
              <a:spLocks noChangeShapeType="1"/>
            </p:cNvSpPr>
            <p:nvPr/>
          </p:nvSpPr>
          <p:spPr bwMode="auto">
            <a:xfrm>
              <a:off x="1152" y="466"/>
              <a:ext cx="936" cy="97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29" name="Line 37"/>
            <p:cNvSpPr>
              <a:spLocks noChangeShapeType="1"/>
            </p:cNvSpPr>
            <p:nvPr/>
          </p:nvSpPr>
          <p:spPr bwMode="auto">
            <a:xfrm flipV="1">
              <a:off x="1192" y="793"/>
              <a:ext cx="905" cy="933"/>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0" name="Line 36"/>
            <p:cNvSpPr>
              <a:spLocks noChangeShapeType="1"/>
            </p:cNvSpPr>
            <p:nvPr/>
          </p:nvSpPr>
          <p:spPr bwMode="auto">
            <a:xfrm flipV="1">
              <a:off x="1221" y="1528"/>
              <a:ext cx="876" cy="276"/>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1" name="Line 35"/>
            <p:cNvSpPr>
              <a:spLocks noChangeShapeType="1"/>
            </p:cNvSpPr>
            <p:nvPr/>
          </p:nvSpPr>
          <p:spPr bwMode="auto">
            <a:xfrm>
              <a:off x="1201" y="1885"/>
              <a:ext cx="895" cy="18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2" name="Line 34"/>
            <p:cNvSpPr>
              <a:spLocks noChangeShapeType="1"/>
            </p:cNvSpPr>
            <p:nvPr/>
          </p:nvSpPr>
          <p:spPr bwMode="auto">
            <a:xfrm>
              <a:off x="2392" y="128"/>
              <a:ext cx="936" cy="19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3" name="Line 33"/>
            <p:cNvSpPr>
              <a:spLocks noChangeShapeType="1"/>
            </p:cNvSpPr>
            <p:nvPr/>
          </p:nvSpPr>
          <p:spPr bwMode="auto">
            <a:xfrm>
              <a:off x="2390" y="263"/>
              <a:ext cx="958" cy="713"/>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4" name="Line 32"/>
            <p:cNvSpPr>
              <a:spLocks noChangeShapeType="1"/>
            </p:cNvSpPr>
            <p:nvPr/>
          </p:nvSpPr>
          <p:spPr bwMode="auto">
            <a:xfrm flipV="1">
              <a:off x="2392" y="421"/>
              <a:ext cx="946" cy="265"/>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5" name="Line 31"/>
            <p:cNvSpPr>
              <a:spLocks noChangeShapeType="1"/>
            </p:cNvSpPr>
            <p:nvPr/>
          </p:nvSpPr>
          <p:spPr bwMode="auto">
            <a:xfrm>
              <a:off x="2412" y="788"/>
              <a:ext cx="906" cy="26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6" name="Line 30"/>
            <p:cNvSpPr>
              <a:spLocks noChangeShapeType="1"/>
            </p:cNvSpPr>
            <p:nvPr/>
          </p:nvSpPr>
          <p:spPr bwMode="auto">
            <a:xfrm flipV="1">
              <a:off x="2403" y="1102"/>
              <a:ext cx="915" cy="303"/>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7" name="Line 29"/>
            <p:cNvSpPr>
              <a:spLocks noChangeShapeType="1"/>
            </p:cNvSpPr>
            <p:nvPr/>
          </p:nvSpPr>
          <p:spPr bwMode="auto">
            <a:xfrm>
              <a:off x="2413" y="1483"/>
              <a:ext cx="915" cy="29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8" name="Line 28"/>
            <p:cNvSpPr>
              <a:spLocks noChangeShapeType="1"/>
            </p:cNvSpPr>
            <p:nvPr/>
          </p:nvSpPr>
          <p:spPr bwMode="auto">
            <a:xfrm flipV="1">
              <a:off x="2392" y="1153"/>
              <a:ext cx="956" cy="82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39" name="Line 27"/>
            <p:cNvSpPr>
              <a:spLocks noChangeShapeType="1"/>
            </p:cNvSpPr>
            <p:nvPr/>
          </p:nvSpPr>
          <p:spPr bwMode="auto">
            <a:xfrm flipV="1">
              <a:off x="2402" y="1825"/>
              <a:ext cx="916" cy="25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0" name="Line 26"/>
            <p:cNvSpPr>
              <a:spLocks noChangeShapeType="1"/>
            </p:cNvSpPr>
            <p:nvPr/>
          </p:nvSpPr>
          <p:spPr bwMode="auto">
            <a:xfrm>
              <a:off x="3624" y="435"/>
              <a:ext cx="837" cy="99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1" name="Line 25"/>
            <p:cNvSpPr>
              <a:spLocks noChangeShapeType="1"/>
            </p:cNvSpPr>
            <p:nvPr/>
          </p:nvSpPr>
          <p:spPr bwMode="auto">
            <a:xfrm>
              <a:off x="3653" y="366"/>
              <a:ext cx="768" cy="33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2" name="Line 24"/>
            <p:cNvSpPr>
              <a:spLocks noChangeShapeType="1"/>
            </p:cNvSpPr>
            <p:nvPr/>
          </p:nvSpPr>
          <p:spPr bwMode="auto">
            <a:xfrm flipV="1">
              <a:off x="3643" y="795"/>
              <a:ext cx="788" cy="26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3" name="Line 23"/>
            <p:cNvSpPr>
              <a:spLocks noChangeShapeType="1"/>
            </p:cNvSpPr>
            <p:nvPr/>
          </p:nvSpPr>
          <p:spPr bwMode="auto">
            <a:xfrm>
              <a:off x="3634" y="1125"/>
              <a:ext cx="777" cy="37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4" name="Line 22"/>
            <p:cNvSpPr>
              <a:spLocks noChangeShapeType="1"/>
            </p:cNvSpPr>
            <p:nvPr/>
          </p:nvSpPr>
          <p:spPr bwMode="auto">
            <a:xfrm flipV="1">
              <a:off x="3643" y="855"/>
              <a:ext cx="828" cy="90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5" name="Line 21"/>
            <p:cNvSpPr>
              <a:spLocks noChangeShapeType="1"/>
            </p:cNvSpPr>
            <p:nvPr/>
          </p:nvSpPr>
          <p:spPr bwMode="auto">
            <a:xfrm flipV="1">
              <a:off x="3643" y="1609"/>
              <a:ext cx="778" cy="23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46" name="Text Box 20"/>
            <p:cNvSpPr txBox="1">
              <a:spLocks noChangeArrowheads="1"/>
            </p:cNvSpPr>
            <p:nvPr/>
          </p:nvSpPr>
          <p:spPr bwMode="auto">
            <a:xfrm>
              <a:off x="1583" y="0"/>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7" name="Text Box 19"/>
            <p:cNvSpPr txBox="1">
              <a:spLocks noChangeArrowheads="1"/>
            </p:cNvSpPr>
            <p:nvPr/>
          </p:nvSpPr>
          <p:spPr bwMode="auto">
            <a:xfrm>
              <a:off x="1574" y="304"/>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8" name="Text Box 18"/>
            <p:cNvSpPr txBox="1">
              <a:spLocks noChangeArrowheads="1"/>
            </p:cNvSpPr>
            <p:nvPr/>
          </p:nvSpPr>
          <p:spPr bwMode="auto">
            <a:xfrm>
              <a:off x="1465" y="583"/>
              <a:ext cx="109"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9" name="Text Box 17"/>
            <p:cNvSpPr txBox="1">
              <a:spLocks noChangeArrowheads="1"/>
            </p:cNvSpPr>
            <p:nvPr/>
          </p:nvSpPr>
          <p:spPr bwMode="auto">
            <a:xfrm>
              <a:off x="1416" y="1501"/>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0" name="Text Box 16"/>
            <p:cNvSpPr txBox="1">
              <a:spLocks noChangeArrowheads="1"/>
            </p:cNvSpPr>
            <p:nvPr/>
          </p:nvSpPr>
          <p:spPr bwMode="auto">
            <a:xfrm>
              <a:off x="2747" y="5"/>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Text Box 15"/>
            <p:cNvSpPr txBox="1">
              <a:spLocks noChangeArrowheads="1"/>
            </p:cNvSpPr>
            <p:nvPr/>
          </p:nvSpPr>
          <p:spPr bwMode="auto">
            <a:xfrm>
              <a:off x="2537" y="180"/>
              <a:ext cx="108" cy="18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2" name="Text Box 14"/>
            <p:cNvSpPr txBox="1">
              <a:spLocks noChangeArrowheads="1"/>
            </p:cNvSpPr>
            <p:nvPr/>
          </p:nvSpPr>
          <p:spPr bwMode="auto">
            <a:xfrm>
              <a:off x="2957" y="305"/>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3" name="Text Box 13"/>
            <p:cNvSpPr txBox="1">
              <a:spLocks noChangeArrowheads="1"/>
            </p:cNvSpPr>
            <p:nvPr/>
          </p:nvSpPr>
          <p:spPr bwMode="auto">
            <a:xfrm>
              <a:off x="2676" y="661"/>
              <a:ext cx="109"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4" name="Text Box 12"/>
            <p:cNvSpPr txBox="1">
              <a:spLocks noChangeArrowheads="1"/>
            </p:cNvSpPr>
            <p:nvPr/>
          </p:nvSpPr>
          <p:spPr bwMode="auto">
            <a:xfrm>
              <a:off x="2460" y="1150"/>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Text Box 11"/>
            <p:cNvSpPr txBox="1">
              <a:spLocks noChangeArrowheads="1"/>
            </p:cNvSpPr>
            <p:nvPr/>
          </p:nvSpPr>
          <p:spPr bwMode="auto">
            <a:xfrm>
              <a:off x="2578" y="1348"/>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6" name="Text Box 10"/>
            <p:cNvSpPr txBox="1">
              <a:spLocks noChangeArrowheads="1"/>
            </p:cNvSpPr>
            <p:nvPr/>
          </p:nvSpPr>
          <p:spPr bwMode="auto">
            <a:xfrm>
              <a:off x="2724" y="2027"/>
              <a:ext cx="109"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7" name="Text Box 9"/>
            <p:cNvSpPr txBox="1">
              <a:spLocks noChangeArrowheads="1"/>
            </p:cNvSpPr>
            <p:nvPr/>
          </p:nvSpPr>
          <p:spPr bwMode="auto">
            <a:xfrm>
              <a:off x="1555" y="1994"/>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8" name="Text Box 8"/>
            <p:cNvSpPr txBox="1">
              <a:spLocks noChangeArrowheads="1"/>
            </p:cNvSpPr>
            <p:nvPr/>
          </p:nvSpPr>
          <p:spPr bwMode="auto">
            <a:xfrm>
              <a:off x="3976" y="297"/>
              <a:ext cx="109"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9" name="Text Box 7"/>
            <p:cNvSpPr txBox="1">
              <a:spLocks noChangeArrowheads="1"/>
            </p:cNvSpPr>
            <p:nvPr/>
          </p:nvSpPr>
          <p:spPr bwMode="auto">
            <a:xfrm>
              <a:off x="3858" y="519"/>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0" name="Text Box 6"/>
            <p:cNvSpPr txBox="1">
              <a:spLocks noChangeArrowheads="1"/>
            </p:cNvSpPr>
            <p:nvPr/>
          </p:nvSpPr>
          <p:spPr bwMode="auto">
            <a:xfrm>
              <a:off x="3691" y="789"/>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1" name="Text Box 5"/>
            <p:cNvSpPr txBox="1">
              <a:spLocks noChangeArrowheads="1"/>
            </p:cNvSpPr>
            <p:nvPr/>
          </p:nvSpPr>
          <p:spPr bwMode="auto">
            <a:xfrm>
              <a:off x="3799" y="1011"/>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2" name="Text Box 4"/>
            <p:cNvSpPr txBox="1">
              <a:spLocks noChangeArrowheads="1"/>
            </p:cNvSpPr>
            <p:nvPr/>
          </p:nvSpPr>
          <p:spPr bwMode="auto">
            <a:xfrm>
              <a:off x="3986" y="1743"/>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3" name="Text Box 3"/>
            <p:cNvSpPr txBox="1">
              <a:spLocks noChangeArrowheads="1"/>
            </p:cNvSpPr>
            <p:nvPr/>
          </p:nvSpPr>
          <p:spPr bwMode="auto">
            <a:xfrm>
              <a:off x="4961" y="657"/>
              <a:ext cx="10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4" name="Text Box 2"/>
            <p:cNvSpPr txBox="1">
              <a:spLocks noChangeArrowheads="1"/>
            </p:cNvSpPr>
            <p:nvPr/>
          </p:nvSpPr>
          <p:spPr bwMode="auto">
            <a:xfrm>
              <a:off x="4990" y="1425"/>
              <a:ext cx="109"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65" name="Rectangle 101"/>
          <p:cNvSpPr>
            <a:spLocks noChangeArrowheads="1"/>
          </p:cNvSpPr>
          <p:nvPr/>
        </p:nvSpPr>
        <p:spPr bwMode="auto">
          <a:xfrm>
            <a:off x="179512" y="3840108"/>
            <a:ext cx="8856984" cy="273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将该多段图分为四段；</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首先求解初始子问题，可直接获得：</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2)=</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再求解下一个阶段的子问题，有：</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d(0,3)=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=6</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d(0,4)=min{d(0,1)+</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,d(0,2)+</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}=8(1→4)</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。。。。。。。。（以此类推）</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最短路径为：</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0→1→3→8→11→12</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txBox="1">
            <a:spLocks noChangeArrowheads="1"/>
          </p:cNvSpPr>
          <p:nvPr/>
        </p:nvSpPr>
        <p:spPr bwMode="auto">
          <a:xfrm>
            <a:off x="858838" y="2565400"/>
            <a:ext cx="7745412" cy="70040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400" b="1" dirty="0" smtClean="0">
                <a:solidFill>
                  <a:srgbClr val="CC0099"/>
                </a:solidFill>
                <a:effectLst/>
                <a:latin typeface="黑体" panose="02010609060101010101" pitchFamily="49" charset="-122"/>
                <a:ea typeface="黑体" panose="02010609060101010101" pitchFamily="49" charset="-122"/>
                <a:sym typeface="+mn-ea"/>
              </a:rPr>
              <a:t>6.2.2  TSP 问 题</a:t>
            </a:r>
            <a:endParaRPr kumimoji="1" lang="en-US" altLang="zh-CN" sz="4400" b="1" dirty="0" smtClean="0">
              <a:solidFill>
                <a:srgbClr val="CC0099"/>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5"/>
          <p:cNvSpPr txBox="1">
            <a:spLocks noChangeArrowheads="1"/>
          </p:cNvSpPr>
          <p:nvPr/>
        </p:nvSpPr>
        <p:spPr bwMode="auto">
          <a:xfrm>
            <a:off x="280670" y="1096328"/>
            <a:ext cx="8582025"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en-US" altLang="zh-CN" sz="2800" b="1" dirty="0">
                <a:latin typeface="Times New Roman" panose="02020603050405020304" pitchFamily="18" charset="0"/>
              </a:rPr>
              <a:t>    TSP</a:t>
            </a:r>
            <a:r>
              <a:rPr kumimoji="1" lang="zh-CN" altLang="en-US" sz="2800" b="1" dirty="0">
                <a:latin typeface="Times New Roman" panose="02020603050405020304" pitchFamily="18" charset="0"/>
                <a:cs typeface="Times New Roman" panose="02020603050405020304" pitchFamily="18" charset="0"/>
              </a:rPr>
              <a:t>问题是指旅行家要旅行</a:t>
            </a:r>
            <a:r>
              <a:rPr kumimoji="1" lang="en-US" altLang="zh-CN" sz="2800" b="1" i="1" dirty="0">
                <a:latin typeface="Times New Roman" panose="02020603050405020304" pitchFamily="18" charset="0"/>
              </a:rPr>
              <a:t>n</a:t>
            </a:r>
            <a:r>
              <a:rPr kumimoji="1" lang="zh-CN" altLang="en-US" sz="2800" b="1" dirty="0">
                <a:latin typeface="Times New Roman" panose="02020603050405020304" pitchFamily="18" charset="0"/>
              </a:rPr>
              <a:t>个城市</a:t>
            </a:r>
            <a:r>
              <a:rPr kumimoji="1" lang="zh-CN" altLang="en-US" sz="2800" b="1" dirty="0" smtClean="0">
                <a:latin typeface="Times New Roman" panose="02020603050405020304" pitchFamily="18" charset="0"/>
              </a:rPr>
              <a:t>，从</a:t>
            </a:r>
            <a:r>
              <a:rPr kumimoji="1" lang="en-US" altLang="zh-CN" sz="2800" b="1" dirty="0" smtClean="0">
                <a:latin typeface="Times New Roman" panose="02020603050405020304" pitchFamily="18" charset="0"/>
              </a:rPr>
              <a:t>v0</a:t>
            </a:r>
            <a:r>
              <a:rPr kumimoji="1" lang="zh-CN" altLang="en-US" sz="2800" b="1" dirty="0" smtClean="0">
                <a:latin typeface="Times New Roman" panose="02020603050405020304" pitchFamily="18" charset="0"/>
              </a:rPr>
              <a:t>出发，要求</a:t>
            </a:r>
            <a:r>
              <a:rPr kumimoji="1" lang="zh-CN" altLang="en-US" sz="2800" b="1" dirty="0">
                <a:latin typeface="Times New Roman" panose="02020603050405020304" pitchFamily="18" charset="0"/>
              </a:rPr>
              <a:t>各个城市经历且仅经历一次然后回到出发城市，并要求所走的路程最短。</a:t>
            </a:r>
            <a:endParaRPr kumimoji="1" lang="zh-CN" altLang="en-US" sz="2800" b="1" dirty="0">
              <a:latin typeface="Times New Roman" panose="02020603050405020304" pitchFamily="18" charset="0"/>
            </a:endParaRPr>
          </a:p>
          <a:p>
            <a:pPr eaLnBrk="1" hangingPunct="1">
              <a:lnSpc>
                <a:spcPct val="90000"/>
              </a:lnSpc>
              <a:spcBef>
                <a:spcPct val="50000"/>
              </a:spcBef>
            </a:pPr>
            <a:r>
              <a:rPr kumimoji="1" lang="zh-CN" altLang="en-US" sz="2800" b="1" dirty="0">
                <a:latin typeface="Times New Roman" panose="02020603050405020304" pitchFamily="18" charset="0"/>
              </a:rPr>
              <a:t>    各个城市间的距离可以用代价矩阵来表示。</a:t>
            </a:r>
            <a:endParaRPr kumimoji="1" lang="zh-CN" altLang="en-US" sz="2800" b="1" dirty="0">
              <a:latin typeface="Times New Roman" panose="02020603050405020304" pitchFamily="18" charset="0"/>
            </a:endParaRPr>
          </a:p>
        </p:txBody>
      </p:sp>
      <p:grpSp>
        <p:nvGrpSpPr>
          <p:cNvPr id="84995" name="Group 10"/>
          <p:cNvGrpSpPr/>
          <p:nvPr/>
        </p:nvGrpSpPr>
        <p:grpSpPr bwMode="auto">
          <a:xfrm>
            <a:off x="5219700" y="3141663"/>
            <a:ext cx="3862388" cy="2879725"/>
            <a:chOff x="3909" y="1422"/>
            <a:chExt cx="2610" cy="1957"/>
          </a:xfrm>
        </p:grpSpPr>
        <p:sp>
          <p:nvSpPr>
            <p:cNvPr id="85028" name="Text Box 11"/>
            <p:cNvSpPr txBox="1">
              <a:spLocks noChangeArrowheads="1"/>
            </p:cNvSpPr>
            <p:nvPr/>
          </p:nvSpPr>
          <p:spPr bwMode="auto">
            <a:xfrm>
              <a:off x="3909" y="1422"/>
              <a:ext cx="2610" cy="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400" b="1">
                <a:latin typeface="Times New Roman" panose="02020603050405020304" pitchFamily="18" charset="0"/>
              </a:endParaRPr>
            </a:p>
            <a:p>
              <a:pPr algn="just"/>
              <a:endParaRPr lang="en-US" altLang="zh-CN" sz="2400" b="1">
                <a:latin typeface="Times New Roman" panose="02020603050405020304" pitchFamily="18" charset="0"/>
              </a:endParaRPr>
            </a:p>
            <a:p>
              <a:pPr algn="just"/>
              <a:r>
                <a:rPr lang="en-US" altLang="zh-CN" sz="2400" b="1" i="1">
                  <a:latin typeface="Times New Roman" panose="02020603050405020304" pitchFamily="18" charset="0"/>
                </a:rPr>
                <a:t>C</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85029" name="AutoShape 12"/>
            <p:cNvSpPr>
              <a:spLocks noChangeArrowheads="1"/>
            </p:cNvSpPr>
            <p:nvPr/>
          </p:nvSpPr>
          <p:spPr bwMode="auto">
            <a:xfrm>
              <a:off x="4399" y="1599"/>
              <a:ext cx="1358" cy="1311"/>
            </a:xfrm>
            <a:prstGeom prst="bracketPair">
              <a:avLst>
                <a:gd name="adj" fmla="val 851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54000" tIns="10800" rIns="18000" bIns="0"/>
            <a:lstStyle/>
            <a:p>
              <a:pPr algn="just" eaLnBrk="0" hangingPunct="0"/>
              <a:r>
                <a:rPr lang="en-US" altLang="zh-CN" sz="2800" b="1" dirty="0">
                  <a:latin typeface="Times New Roman" panose="02020603050405020304" pitchFamily="18" charset="0"/>
                </a:rPr>
                <a:t> ∞   3   6   7</a:t>
              </a:r>
              <a:endParaRPr lang="en-US" altLang="zh-CN" sz="2800" b="1" dirty="0">
                <a:latin typeface="Times New Roman" panose="02020603050405020304" pitchFamily="18" charset="0"/>
              </a:endParaRPr>
            </a:p>
            <a:p>
              <a:pPr algn="just" eaLnBrk="0" hangingPunct="0"/>
              <a:r>
                <a:rPr lang="en-US" altLang="zh-CN" sz="2800" b="1" dirty="0">
                  <a:latin typeface="Times New Roman" panose="02020603050405020304" pitchFamily="18" charset="0"/>
                </a:rPr>
                <a:t> 5   ∞   2   3</a:t>
              </a:r>
              <a:endParaRPr lang="en-US" altLang="zh-CN" sz="2800" b="1" dirty="0">
                <a:latin typeface="Times New Roman" panose="02020603050405020304" pitchFamily="18" charset="0"/>
              </a:endParaRPr>
            </a:p>
            <a:p>
              <a:pPr algn="just" eaLnBrk="0" hangingPunct="0"/>
              <a:r>
                <a:rPr lang="en-US" altLang="zh-CN" sz="2800" b="1" dirty="0">
                  <a:latin typeface="Times New Roman" panose="02020603050405020304" pitchFamily="18" charset="0"/>
                </a:rPr>
                <a:t> 6    4  ∞   2</a:t>
              </a:r>
              <a:endParaRPr lang="en-US" altLang="zh-CN" sz="2800" b="1" dirty="0">
                <a:latin typeface="Times New Roman" panose="02020603050405020304" pitchFamily="18" charset="0"/>
              </a:endParaRPr>
            </a:p>
            <a:p>
              <a:pPr algn="just" eaLnBrk="0" hangingPunct="0"/>
              <a:r>
                <a:rPr lang="en-US" altLang="zh-CN" sz="2800" b="1" dirty="0">
                  <a:latin typeface="Times New Roman" panose="02020603050405020304" pitchFamily="18" charset="0"/>
                </a:rPr>
                <a:t> 3    7   5   ∞</a:t>
              </a:r>
              <a:endParaRPr lang="en-US" altLang="zh-CN" sz="2800" b="1" dirty="0">
                <a:latin typeface="Times New Roman" panose="02020603050405020304" pitchFamily="18" charset="0"/>
              </a:endParaRPr>
            </a:p>
          </p:txBody>
        </p:sp>
        <p:sp>
          <p:nvSpPr>
            <p:cNvPr id="85030" name="Text Box 13"/>
            <p:cNvSpPr txBox="1">
              <a:spLocks noChangeArrowheads="1"/>
            </p:cNvSpPr>
            <p:nvPr/>
          </p:nvSpPr>
          <p:spPr bwMode="auto">
            <a:xfrm>
              <a:off x="4049" y="3099"/>
              <a:ext cx="219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dirty="0">
                  <a:latin typeface="Times New Roman" panose="02020603050405020304" pitchFamily="18" charset="0"/>
                </a:rPr>
                <a:t>  </a:t>
              </a:r>
              <a:r>
                <a:rPr lang="zh-CN" altLang="en-US" sz="2400" b="1" dirty="0">
                  <a:latin typeface="Times New Roman" panose="02020603050405020304" pitchFamily="18" charset="0"/>
                </a:rPr>
                <a:t>带权图的代价矩阵</a:t>
              </a:r>
              <a:endParaRPr lang="zh-CN" altLang="en-US" sz="2400" b="1" dirty="0">
                <a:latin typeface="Times New Roman" panose="02020603050405020304" pitchFamily="18" charset="0"/>
              </a:endParaRPr>
            </a:p>
          </p:txBody>
        </p:sp>
      </p:grpSp>
      <p:sp>
        <p:nvSpPr>
          <p:cNvPr id="84996" name="Rectangle 16"/>
          <p:cNvSpPr>
            <a:spLocks noChangeArrowheads="1"/>
          </p:cNvSpPr>
          <p:nvPr/>
        </p:nvSpPr>
        <p:spPr bwMode="auto">
          <a:xfrm>
            <a:off x="4510088"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84997" name="Group 2"/>
          <p:cNvGrpSpPr/>
          <p:nvPr/>
        </p:nvGrpSpPr>
        <p:grpSpPr bwMode="auto">
          <a:xfrm>
            <a:off x="390525" y="3222625"/>
            <a:ext cx="4284980" cy="2780308"/>
            <a:chOff x="612" y="663"/>
            <a:chExt cx="3719" cy="2249"/>
          </a:xfrm>
        </p:grpSpPr>
        <p:sp>
          <p:nvSpPr>
            <p:cNvPr id="85000" name="Oval 3"/>
            <p:cNvSpPr>
              <a:spLocks noChangeArrowheads="1"/>
            </p:cNvSpPr>
            <p:nvPr/>
          </p:nvSpPr>
          <p:spPr bwMode="auto">
            <a:xfrm>
              <a:off x="1383" y="125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endParaRPr lang="en-US" altLang="zh-CN"/>
            </a:p>
          </p:txBody>
        </p:sp>
        <p:sp>
          <p:nvSpPr>
            <p:cNvPr id="85001" name="Oval 4"/>
            <p:cNvSpPr>
              <a:spLocks noChangeArrowheads="1"/>
            </p:cNvSpPr>
            <p:nvPr/>
          </p:nvSpPr>
          <p:spPr bwMode="auto">
            <a:xfrm>
              <a:off x="2835" y="66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endParaRPr lang="en-US" altLang="zh-CN"/>
            </a:p>
          </p:txBody>
        </p:sp>
        <p:sp>
          <p:nvSpPr>
            <p:cNvPr id="85002" name="Oval 5"/>
            <p:cNvSpPr>
              <a:spLocks noChangeArrowheads="1"/>
            </p:cNvSpPr>
            <p:nvPr/>
          </p:nvSpPr>
          <p:spPr bwMode="auto">
            <a:xfrm>
              <a:off x="1882" y="2614"/>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endParaRPr lang="en-US" altLang="zh-CN"/>
            </a:p>
          </p:txBody>
        </p:sp>
        <p:sp>
          <p:nvSpPr>
            <p:cNvPr id="85003" name="Oval 6"/>
            <p:cNvSpPr>
              <a:spLocks noChangeArrowheads="1"/>
            </p:cNvSpPr>
            <p:nvPr/>
          </p:nvSpPr>
          <p:spPr bwMode="auto">
            <a:xfrm>
              <a:off x="3152" y="193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endParaRPr lang="en-US" altLang="zh-CN"/>
            </a:p>
          </p:txBody>
        </p:sp>
        <p:cxnSp>
          <p:nvCxnSpPr>
            <p:cNvPr id="85004" name="AutoShape 7"/>
            <p:cNvCxnSpPr>
              <a:cxnSpLocks noChangeShapeType="1"/>
              <a:stCxn id="85000" idx="0"/>
              <a:endCxn id="85001" idx="2"/>
            </p:cNvCxnSpPr>
            <p:nvPr/>
          </p:nvCxnSpPr>
          <p:spPr bwMode="auto">
            <a:xfrm rot="-5400000">
              <a:off x="1951" y="368"/>
              <a:ext cx="476" cy="1293"/>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05" name="AutoShape 8"/>
            <p:cNvCxnSpPr>
              <a:cxnSpLocks noChangeShapeType="1"/>
              <a:stCxn id="85002" idx="6"/>
              <a:endCxn id="85003" idx="3"/>
            </p:cNvCxnSpPr>
            <p:nvPr/>
          </p:nvCxnSpPr>
          <p:spPr bwMode="auto">
            <a:xfrm flipV="1">
              <a:off x="2199" y="2127"/>
              <a:ext cx="999" cy="601"/>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06" name="AutoShape 9"/>
            <p:cNvCxnSpPr>
              <a:cxnSpLocks noChangeShapeType="1"/>
              <a:stCxn id="85002" idx="0"/>
              <a:endCxn id="85000" idx="3"/>
            </p:cNvCxnSpPr>
            <p:nvPr/>
          </p:nvCxnSpPr>
          <p:spPr bwMode="auto">
            <a:xfrm rot="5400000" flipH="1">
              <a:off x="1151" y="1725"/>
              <a:ext cx="1167" cy="612"/>
            </a:xfrm>
            <a:prstGeom prst="curvedConnector3">
              <a:avLst>
                <a:gd name="adj1" fmla="val 48588"/>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07" name="AutoShape 10"/>
            <p:cNvCxnSpPr>
              <a:cxnSpLocks noChangeShapeType="1"/>
              <a:stCxn id="85003" idx="2"/>
              <a:endCxn id="85002" idx="7"/>
            </p:cNvCxnSpPr>
            <p:nvPr/>
          </p:nvCxnSpPr>
          <p:spPr bwMode="auto">
            <a:xfrm rot="10800000" flipV="1">
              <a:off x="2153" y="2047"/>
              <a:ext cx="999" cy="6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08" name="AutoShape 11"/>
            <p:cNvCxnSpPr>
              <a:cxnSpLocks noChangeShapeType="1"/>
              <a:stCxn id="85001" idx="3"/>
              <a:endCxn id="85000" idx="7"/>
            </p:cNvCxnSpPr>
            <p:nvPr/>
          </p:nvCxnSpPr>
          <p:spPr bwMode="auto">
            <a:xfrm rot="5400000">
              <a:off x="2053" y="458"/>
              <a:ext cx="429" cy="1227"/>
            </a:xfrm>
            <a:prstGeom prst="curvedConnector3">
              <a:avLst>
                <a:gd name="adj1" fmla="val 49884"/>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09" name="AutoShape 12"/>
            <p:cNvCxnSpPr>
              <a:cxnSpLocks noChangeShapeType="1"/>
              <a:stCxn id="85001" idx="0"/>
              <a:endCxn id="85002" idx="4"/>
            </p:cNvCxnSpPr>
            <p:nvPr/>
          </p:nvCxnSpPr>
          <p:spPr bwMode="auto">
            <a:xfrm rot="-5400000" flipH="1" flipV="1">
              <a:off x="1429" y="1275"/>
              <a:ext cx="2178" cy="953"/>
            </a:xfrm>
            <a:prstGeom prst="curvedConnector5">
              <a:avLst>
                <a:gd name="adj1" fmla="val -6611"/>
                <a:gd name="adj2" fmla="val 230426"/>
                <a:gd name="adj3" fmla="val 106565"/>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0" name="AutoShape 13"/>
            <p:cNvCxnSpPr>
              <a:cxnSpLocks noChangeShapeType="1"/>
              <a:stCxn id="85002" idx="5"/>
              <a:endCxn id="85001" idx="6"/>
            </p:cNvCxnSpPr>
            <p:nvPr/>
          </p:nvCxnSpPr>
          <p:spPr bwMode="auto">
            <a:xfrm rot="5400000" flipH="1" flipV="1">
              <a:off x="1637" y="1293"/>
              <a:ext cx="2031" cy="999"/>
            </a:xfrm>
            <a:prstGeom prst="curvedConnector4">
              <a:avLst>
                <a:gd name="adj1" fmla="val -24523"/>
                <a:gd name="adj2" fmla="val 203199"/>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1" name="AutoShape 14"/>
            <p:cNvCxnSpPr>
              <a:cxnSpLocks noChangeShapeType="1"/>
              <a:stCxn id="85000" idx="2"/>
              <a:endCxn id="85002" idx="2"/>
            </p:cNvCxnSpPr>
            <p:nvPr/>
          </p:nvCxnSpPr>
          <p:spPr bwMode="auto">
            <a:xfrm rot="10800000" flipH="1" flipV="1">
              <a:off x="1383" y="1367"/>
              <a:ext cx="499" cy="1361"/>
            </a:xfrm>
            <a:prstGeom prst="curvedConnector3">
              <a:avLst>
                <a:gd name="adj1" fmla="val -28856"/>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2" name="AutoShape 15"/>
            <p:cNvCxnSpPr>
              <a:cxnSpLocks noChangeShapeType="1"/>
              <a:stCxn id="85003" idx="0"/>
              <a:endCxn id="85000" idx="6"/>
            </p:cNvCxnSpPr>
            <p:nvPr/>
          </p:nvCxnSpPr>
          <p:spPr bwMode="auto">
            <a:xfrm rot="5400000" flipH="1">
              <a:off x="2223" y="844"/>
              <a:ext cx="566" cy="1611"/>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3" name="AutoShape 16"/>
            <p:cNvCxnSpPr>
              <a:cxnSpLocks noChangeShapeType="1"/>
              <a:stCxn id="85000" idx="4"/>
              <a:endCxn id="85003" idx="1"/>
            </p:cNvCxnSpPr>
            <p:nvPr/>
          </p:nvCxnSpPr>
          <p:spPr bwMode="auto">
            <a:xfrm rot="16200000" flipH="1">
              <a:off x="2127" y="895"/>
              <a:ext cx="486" cy="1656"/>
            </a:xfrm>
            <a:prstGeom prst="curvedConnector3">
              <a:avLst>
                <a:gd name="adj1" fmla="val 465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4" name="AutoShape 17"/>
            <p:cNvCxnSpPr>
              <a:cxnSpLocks noChangeShapeType="1"/>
              <a:stCxn id="85003" idx="7"/>
              <a:endCxn id="85001" idx="4"/>
            </p:cNvCxnSpPr>
            <p:nvPr/>
          </p:nvCxnSpPr>
          <p:spPr bwMode="auto">
            <a:xfrm rot="5400000" flipH="1">
              <a:off x="2671" y="1213"/>
              <a:ext cx="1076" cy="429"/>
            </a:xfrm>
            <a:prstGeom prst="curvedConnector3">
              <a:avLst>
                <a:gd name="adj1" fmla="val 51579"/>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5" name="AutoShape 18"/>
            <p:cNvCxnSpPr>
              <a:cxnSpLocks noChangeShapeType="1"/>
              <a:stCxn id="85001" idx="5"/>
              <a:endCxn id="85003" idx="6"/>
            </p:cNvCxnSpPr>
            <p:nvPr/>
          </p:nvCxnSpPr>
          <p:spPr bwMode="auto">
            <a:xfrm rot="16200000" flipH="1">
              <a:off x="2693" y="1270"/>
              <a:ext cx="1190" cy="363"/>
            </a:xfrm>
            <a:prstGeom prst="curvedConnector4">
              <a:avLst>
                <a:gd name="adj1" fmla="val 46556"/>
                <a:gd name="adj2" fmla="val 139394"/>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16" name="Text Box 19"/>
            <p:cNvSpPr txBox="1">
              <a:spLocks noChangeArrowheads="1"/>
            </p:cNvSpPr>
            <p:nvPr/>
          </p:nvSpPr>
          <p:spPr bwMode="auto">
            <a:xfrm>
              <a:off x="612" y="1298"/>
              <a:ext cx="363"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85017" name="Text Box 20"/>
            <p:cNvSpPr txBox="1">
              <a:spLocks noChangeArrowheads="1"/>
            </p:cNvSpPr>
            <p:nvPr/>
          </p:nvSpPr>
          <p:spPr bwMode="auto">
            <a:xfrm>
              <a:off x="3334" y="1207"/>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85018" name="Text Box 21"/>
            <p:cNvSpPr txBox="1">
              <a:spLocks noChangeArrowheads="1"/>
            </p:cNvSpPr>
            <p:nvPr/>
          </p:nvSpPr>
          <p:spPr bwMode="auto">
            <a:xfrm>
              <a:off x="4014" y="2614"/>
              <a:ext cx="31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85019" name="Text Box 22"/>
            <p:cNvSpPr txBox="1">
              <a:spLocks noChangeArrowheads="1"/>
            </p:cNvSpPr>
            <p:nvPr/>
          </p:nvSpPr>
          <p:spPr bwMode="auto">
            <a:xfrm>
              <a:off x="2699" y="2614"/>
              <a:ext cx="22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85020" name="Text Box 23"/>
            <p:cNvSpPr txBox="1">
              <a:spLocks noChangeArrowheads="1"/>
            </p:cNvSpPr>
            <p:nvPr/>
          </p:nvSpPr>
          <p:spPr bwMode="auto">
            <a:xfrm>
              <a:off x="1066" y="2251"/>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85021" name="Text Box 24"/>
            <p:cNvSpPr txBox="1">
              <a:spLocks noChangeArrowheads="1"/>
            </p:cNvSpPr>
            <p:nvPr/>
          </p:nvSpPr>
          <p:spPr bwMode="auto">
            <a:xfrm>
              <a:off x="1701" y="2115"/>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85022" name="Text Box 25"/>
            <p:cNvSpPr txBox="1">
              <a:spLocks noChangeArrowheads="1"/>
            </p:cNvSpPr>
            <p:nvPr/>
          </p:nvSpPr>
          <p:spPr bwMode="auto">
            <a:xfrm>
              <a:off x="2290" y="2069"/>
              <a:ext cx="22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85023" name="Text Box 26"/>
            <p:cNvSpPr txBox="1">
              <a:spLocks noChangeArrowheads="1"/>
            </p:cNvSpPr>
            <p:nvPr/>
          </p:nvSpPr>
          <p:spPr bwMode="auto">
            <a:xfrm>
              <a:off x="2018" y="1661"/>
              <a:ext cx="22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85024" name="Text Box 27"/>
            <p:cNvSpPr txBox="1">
              <a:spLocks noChangeArrowheads="1"/>
            </p:cNvSpPr>
            <p:nvPr/>
          </p:nvSpPr>
          <p:spPr bwMode="auto">
            <a:xfrm>
              <a:off x="2426" y="1253"/>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85025" name="Text Box 28"/>
            <p:cNvSpPr txBox="1">
              <a:spLocks noChangeArrowheads="1"/>
            </p:cNvSpPr>
            <p:nvPr/>
          </p:nvSpPr>
          <p:spPr bwMode="auto">
            <a:xfrm>
              <a:off x="1882" y="1117"/>
              <a:ext cx="22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85026" name="Text Box 29"/>
            <p:cNvSpPr txBox="1">
              <a:spLocks noChangeArrowheads="1"/>
            </p:cNvSpPr>
            <p:nvPr/>
          </p:nvSpPr>
          <p:spPr bwMode="auto">
            <a:xfrm>
              <a:off x="1837" y="709"/>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85027" name="Text Box 30"/>
            <p:cNvSpPr txBox="1">
              <a:spLocks noChangeArrowheads="1"/>
            </p:cNvSpPr>
            <p:nvPr/>
          </p:nvSpPr>
          <p:spPr bwMode="auto">
            <a:xfrm>
              <a:off x="2835" y="1117"/>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38" name="Text Box 4"/>
          <p:cNvSpPr txBox="1">
            <a:spLocks noChangeArrowheads="1"/>
          </p:cNvSpPr>
          <p:nvPr/>
        </p:nvSpPr>
        <p:spPr bwMode="auto">
          <a:xfrm>
            <a:off x="2585468" y="215798"/>
            <a:ext cx="3249613"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问题的定义</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23850" y="194523"/>
            <a:ext cx="8097838"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DP基本原理理解实例——数塔问题</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33795" name="Text Box 3"/>
          <p:cNvSpPr txBox="1">
            <a:spLocks noChangeArrowheads="1"/>
          </p:cNvSpPr>
          <p:nvPr/>
        </p:nvSpPr>
        <p:spPr bwMode="auto">
          <a:xfrm>
            <a:off x="83820" y="1125855"/>
            <a:ext cx="897636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CC0099"/>
                </a:solidFill>
              </a:rPr>
              <a:t>问题描述：</a:t>
            </a:r>
            <a:r>
              <a:rPr lang="zh-CN" altLang="en-US" sz="2400" b="1" dirty="0"/>
              <a:t>从数塔的顶层出发，寻找一条从顶部到底边的路径，使得路径上所经过的数字之和最大。路径上的每一步都只能往左下或右下走。只需要求出这个最大和即可，不必给出具体路径。 </a:t>
            </a:r>
            <a:endParaRPr lang="zh-CN" altLang="en-US" sz="2400" b="1" dirty="0"/>
          </a:p>
        </p:txBody>
      </p:sp>
      <p:grpSp>
        <p:nvGrpSpPr>
          <p:cNvPr id="33796" name="Group 4"/>
          <p:cNvGrpSpPr/>
          <p:nvPr/>
        </p:nvGrpSpPr>
        <p:grpSpPr bwMode="auto">
          <a:xfrm>
            <a:off x="4346162" y="3587710"/>
            <a:ext cx="3959225" cy="2736850"/>
            <a:chOff x="2621" y="9972"/>
            <a:chExt cx="2384" cy="2184"/>
          </a:xfrm>
        </p:grpSpPr>
        <p:sp>
          <p:nvSpPr>
            <p:cNvPr id="33798"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8</a:t>
              </a:r>
              <a:endParaRPr lang="en-US" altLang="zh-CN" sz="2800" b="1">
                <a:solidFill>
                  <a:schemeClr val="tx1"/>
                </a:solidFill>
                <a:latin typeface="Times New Roman" panose="02020603050405020304" pitchFamily="18" charset="0"/>
              </a:endParaRPr>
            </a:p>
          </p:txBody>
        </p:sp>
        <p:sp>
          <p:nvSpPr>
            <p:cNvPr id="33799"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12</a:t>
              </a:r>
              <a:endParaRPr lang="en-US" altLang="zh-CN" sz="2800" b="1"/>
            </a:p>
          </p:txBody>
        </p:sp>
        <p:sp>
          <p:nvSpPr>
            <p:cNvPr id="33800"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3</a:t>
              </a:r>
              <a:endParaRPr lang="en-US" altLang="zh-CN" sz="2800" b="1"/>
            </a:p>
          </p:txBody>
        </p:sp>
        <p:sp>
          <p:nvSpPr>
            <p:cNvPr id="33801"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9</a:t>
              </a:r>
              <a:endParaRPr lang="en-US" altLang="zh-CN" sz="2800" b="1">
                <a:solidFill>
                  <a:schemeClr val="tx1"/>
                </a:solidFill>
                <a:latin typeface="Times New Roman" panose="02020603050405020304" pitchFamily="18" charset="0"/>
              </a:endParaRPr>
            </a:p>
          </p:txBody>
        </p:sp>
        <p:sp>
          <p:nvSpPr>
            <p:cNvPr id="33802"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15</a:t>
              </a:r>
              <a:endParaRPr lang="en-US" altLang="zh-CN" sz="2800" b="1">
                <a:solidFill>
                  <a:schemeClr val="tx1"/>
                </a:solidFill>
                <a:latin typeface="Times New Roman" panose="02020603050405020304" pitchFamily="18" charset="0"/>
              </a:endParaRPr>
            </a:p>
          </p:txBody>
        </p:sp>
        <p:sp>
          <p:nvSpPr>
            <p:cNvPr id="33803"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6</a:t>
              </a:r>
              <a:endParaRPr lang="en-US" altLang="zh-CN" sz="2800" b="1"/>
            </a:p>
          </p:txBody>
        </p:sp>
        <p:sp>
          <p:nvSpPr>
            <p:cNvPr id="33804"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8</a:t>
              </a:r>
              <a:endParaRPr lang="en-US" altLang="zh-CN" sz="2800" b="1"/>
            </a:p>
          </p:txBody>
        </p:sp>
        <p:sp>
          <p:nvSpPr>
            <p:cNvPr id="33805"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10</a:t>
              </a:r>
              <a:endParaRPr lang="en-US" altLang="zh-CN" sz="2800" b="1">
                <a:solidFill>
                  <a:schemeClr val="tx1"/>
                </a:solidFill>
                <a:latin typeface="Times New Roman" panose="02020603050405020304" pitchFamily="18" charset="0"/>
              </a:endParaRPr>
            </a:p>
          </p:txBody>
        </p:sp>
        <p:sp>
          <p:nvSpPr>
            <p:cNvPr id="33806"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5</a:t>
              </a:r>
              <a:endParaRPr lang="en-US" altLang="zh-CN" sz="2800" b="1"/>
            </a:p>
          </p:txBody>
        </p:sp>
        <p:sp>
          <p:nvSpPr>
            <p:cNvPr id="33807"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12</a:t>
              </a:r>
              <a:endParaRPr lang="en-US" altLang="zh-CN" sz="2800" b="1"/>
            </a:p>
          </p:txBody>
        </p:sp>
        <p:sp>
          <p:nvSpPr>
            <p:cNvPr id="33808"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9</a:t>
              </a:r>
              <a:endParaRPr lang="en-US" altLang="zh-CN" sz="2800" b="1"/>
            </a:p>
          </p:txBody>
        </p:sp>
        <p:sp>
          <p:nvSpPr>
            <p:cNvPr id="33809"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10</a:t>
              </a:r>
              <a:endParaRPr lang="en-US" altLang="zh-CN" sz="2800" b="1"/>
            </a:p>
          </p:txBody>
        </p:sp>
        <p:sp>
          <p:nvSpPr>
            <p:cNvPr id="33810"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18</a:t>
              </a:r>
              <a:endParaRPr lang="en-US" altLang="zh-CN" sz="2800" b="1">
                <a:solidFill>
                  <a:schemeClr val="tx1"/>
                </a:solidFill>
                <a:latin typeface="Times New Roman" panose="02020603050405020304" pitchFamily="18" charset="0"/>
              </a:endParaRPr>
            </a:p>
          </p:txBody>
        </p:sp>
        <p:sp>
          <p:nvSpPr>
            <p:cNvPr id="33811"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4</a:t>
              </a:r>
              <a:endParaRPr lang="en-US" altLang="zh-CN" sz="2800" b="1"/>
            </a:p>
          </p:txBody>
        </p:sp>
        <p:sp>
          <p:nvSpPr>
            <p:cNvPr id="33812"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16</a:t>
              </a:r>
              <a:endParaRPr lang="en-US" altLang="zh-CN" sz="2800" b="1"/>
            </a:p>
          </p:txBody>
        </p:sp>
        <p:sp>
          <p:nvSpPr>
            <p:cNvPr id="33813"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4"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5"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6"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7"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8"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9"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0"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1"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2"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3"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4"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5"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6"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7"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8"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9"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0"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1"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9" name="文本框 38"/>
          <p:cNvSpPr txBox="1"/>
          <p:nvPr/>
        </p:nvSpPr>
        <p:spPr>
          <a:xfrm>
            <a:off x="92710" y="2419350"/>
            <a:ext cx="6851015" cy="460375"/>
          </a:xfrm>
          <a:prstGeom prst="rect">
            <a:avLst/>
          </a:prstGeom>
          <a:noFill/>
        </p:spPr>
        <p:txBody>
          <a:bodyPr wrap="square" rtlCol="0" anchor="t">
            <a:spAutoFit/>
          </a:bodyPr>
          <a:p>
            <a:r>
              <a:rPr lang="zh-CN" altLang="en-US" sz="2400" b="1"/>
              <a:t>三角形的行数大于1小于等于100，数字为 0 - 99</a:t>
            </a:r>
            <a:endParaRPr lang="zh-CN" altLang="en-US" sz="2400" b="1"/>
          </a:p>
        </p:txBody>
      </p:sp>
      <p:sp>
        <p:nvSpPr>
          <p:cNvPr id="40" name="文本框 39"/>
          <p:cNvSpPr txBox="1"/>
          <p:nvPr/>
        </p:nvSpPr>
        <p:spPr>
          <a:xfrm>
            <a:off x="269875" y="3054985"/>
            <a:ext cx="4306570" cy="3046095"/>
          </a:xfrm>
          <a:prstGeom prst="rect">
            <a:avLst/>
          </a:prstGeom>
          <a:noFill/>
        </p:spPr>
        <p:txBody>
          <a:bodyPr wrap="square" rtlCol="0" anchor="t">
            <a:spAutoFit/>
          </a:bodyPr>
          <a:p>
            <a:r>
              <a:rPr lang="zh-CN" altLang="en-US" sz="2400" b="1"/>
              <a:t>输入格式：</a:t>
            </a:r>
            <a:endParaRPr lang="zh-CN" altLang="en-US" sz="2400" b="1"/>
          </a:p>
          <a:p>
            <a:r>
              <a:rPr lang="zh-CN" altLang="en-US" sz="2400" b="1"/>
              <a:t>5 //三角形行数。下面是三角形</a:t>
            </a:r>
            <a:endParaRPr lang="zh-CN" altLang="en-US" sz="2400" b="1"/>
          </a:p>
          <a:p>
            <a:r>
              <a:rPr lang="en-US" altLang="zh-CN" sz="2400" b="1"/>
              <a:t>8</a:t>
            </a:r>
            <a:endParaRPr lang="en-US" altLang="zh-CN" sz="2400" b="1"/>
          </a:p>
          <a:p>
            <a:r>
              <a:rPr lang="en-US" altLang="zh-CN" sz="2400" b="1"/>
              <a:t>12</a:t>
            </a:r>
            <a:r>
              <a:rPr lang="zh-CN" altLang="en-US" sz="2400" b="1"/>
              <a:t> </a:t>
            </a:r>
            <a:r>
              <a:rPr lang="en-US" altLang="zh-CN" sz="2400" b="1"/>
              <a:t>15</a:t>
            </a:r>
            <a:endParaRPr lang="en-US" altLang="zh-CN" sz="2400" b="1"/>
          </a:p>
          <a:p>
            <a:r>
              <a:rPr lang="en-US" altLang="zh-CN" sz="2400" b="1"/>
              <a:t>3</a:t>
            </a:r>
            <a:r>
              <a:rPr lang="zh-CN" altLang="en-US" sz="2400" b="1"/>
              <a:t>    </a:t>
            </a:r>
            <a:r>
              <a:rPr lang="en-US" altLang="zh-CN" sz="2400" b="1"/>
              <a:t>9</a:t>
            </a:r>
            <a:r>
              <a:rPr lang="zh-CN" altLang="en-US" sz="2400" b="1"/>
              <a:t>   </a:t>
            </a:r>
            <a:r>
              <a:rPr lang="en-US" altLang="zh-CN" sz="2400" b="1"/>
              <a:t>6</a:t>
            </a:r>
            <a:endParaRPr lang="en-US" altLang="zh-CN" sz="2400" b="1"/>
          </a:p>
          <a:p>
            <a:r>
              <a:rPr lang="en-US" altLang="zh-CN" sz="2400" b="1"/>
              <a:t>8   10  5  12</a:t>
            </a:r>
            <a:endParaRPr lang="en-US" altLang="zh-CN" sz="2400" b="1"/>
          </a:p>
          <a:p>
            <a:r>
              <a:rPr lang="en-US" altLang="zh-CN" sz="2400" b="1"/>
              <a:t>16  </a:t>
            </a:r>
            <a:r>
              <a:rPr lang="zh-CN" altLang="en-US" sz="2400" b="1"/>
              <a:t>4  </a:t>
            </a:r>
            <a:r>
              <a:rPr lang="en-US" altLang="zh-CN" sz="2400" b="1"/>
              <a:t>18 10  9</a:t>
            </a:r>
            <a:endParaRPr lang="zh-CN" altLang="en-US" sz="2400" b="1"/>
          </a:p>
          <a:p>
            <a:r>
              <a:rPr lang="zh-CN" altLang="en-US" sz="2400" b="1"/>
              <a:t>要求输出最大和</a:t>
            </a:r>
            <a:endParaRPr lang="zh-CN" altLang="en-US" sz="24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67"/>
          <p:cNvSpPr txBox="1">
            <a:spLocks noChangeArrowheads="1"/>
          </p:cNvSpPr>
          <p:nvPr/>
        </p:nvSpPr>
        <p:spPr bwMode="auto">
          <a:xfrm>
            <a:off x="179388" y="3933825"/>
            <a:ext cx="8382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sz="2400">
              <a:latin typeface="宋体" panose="02010600030101010101" pitchFamily="2" charset="-122"/>
            </a:endParaRPr>
          </a:p>
          <a:p>
            <a:pPr algn="just" eaLnBrk="1" hangingPunct="1">
              <a:spcBef>
                <a:spcPct val="5000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86019" name="Text Box 68"/>
          <p:cNvSpPr txBox="1">
            <a:spLocks noChangeArrowheads="1"/>
          </p:cNvSpPr>
          <p:nvPr/>
        </p:nvSpPr>
        <p:spPr bwMode="auto">
          <a:xfrm>
            <a:off x="323850" y="1773238"/>
            <a:ext cx="83058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rPr>
              <a:t>    </a:t>
            </a:r>
            <a:r>
              <a:rPr kumimoji="1" lang="zh-CN" altLang="en-US" sz="2800" b="1">
                <a:latin typeface="宋体" panose="02010600030101010101" pitchFamily="2" charset="-122"/>
              </a:rPr>
              <a:t>设</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s</a:t>
            </a:r>
            <a:r>
              <a:rPr kumimoji="1" lang="en-US" altLang="zh-CN" sz="2800" b="1" i="1" baseline="-30000">
                <a:latin typeface="Times New Roman" panose="02020603050405020304" pitchFamily="18" charset="0"/>
              </a:rPr>
              <a:t>p</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是从</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出发的一条</a:t>
            </a:r>
            <a:r>
              <a:rPr kumimoji="1" lang="zh-CN" altLang="en-US" sz="2800" b="1">
                <a:solidFill>
                  <a:srgbClr val="3907F1"/>
                </a:solidFill>
                <a:latin typeface="宋体" panose="02010600030101010101" pitchFamily="2" charset="-122"/>
              </a:rPr>
              <a:t>路径长度最短</a:t>
            </a:r>
            <a:r>
              <a:rPr kumimoji="1" lang="zh-CN" altLang="en-US" sz="2800" b="1">
                <a:latin typeface="宋体" panose="02010600030101010101" pitchFamily="2" charset="-122"/>
              </a:rPr>
              <a:t>的简单回路，假设从</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到下一个城市</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zh-CN" altLang="en-US" sz="2800" b="1">
                <a:latin typeface="宋体" panose="02010600030101010101" pitchFamily="2" charset="-122"/>
              </a:rPr>
              <a:t>已经求出，则问题转化为求从</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zh-CN" altLang="en-US" sz="2800" b="1">
                <a:latin typeface="宋体" panose="02010600030101010101" pitchFamily="2" charset="-122"/>
              </a:rPr>
              <a:t>到</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的最短路径，显然</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s</a:t>
            </a:r>
            <a:r>
              <a:rPr kumimoji="1" lang="en-US" altLang="zh-CN" sz="2800" b="1" i="1" baseline="-30000">
                <a:latin typeface="Times New Roman" panose="02020603050405020304" pitchFamily="18" charset="0"/>
              </a:rPr>
              <a:t>p</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一定构成一条从</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zh-CN" altLang="en-US" sz="2800" b="1">
                <a:latin typeface="宋体" panose="02010600030101010101" pitchFamily="2" charset="-122"/>
              </a:rPr>
              <a:t>到</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的最短路径。</a:t>
            </a:r>
            <a:endParaRPr kumimoji="1" lang="zh-CN" altLang="en-US" sz="2800" b="1">
              <a:latin typeface="宋体" panose="02010600030101010101" pitchFamily="2" charset="-122"/>
            </a:endParaRPr>
          </a:p>
          <a:p>
            <a:pPr eaLnBrk="1" hangingPunct="1">
              <a:spcBef>
                <a:spcPct val="50000"/>
              </a:spcBef>
            </a:pPr>
            <a:r>
              <a:rPr kumimoji="1" lang="zh-CN" altLang="en-US" sz="2800" b="1">
                <a:latin typeface="宋体" panose="02010600030101010101" pitchFamily="2" charset="-122"/>
              </a:rPr>
              <a:t>    如若不然，设</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r</a:t>
            </a:r>
            <a:r>
              <a:rPr kumimoji="1" lang="en-US" altLang="zh-CN" sz="2800" b="1" i="1" baseline="-30000">
                <a:latin typeface="Times New Roman" panose="02020603050405020304" pitchFamily="18" charset="0"/>
              </a:rPr>
              <a:t>q</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是一条从</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zh-CN" altLang="en-US" sz="2800" b="1">
                <a:latin typeface="宋体" panose="02010600030101010101" pitchFamily="2" charset="-122"/>
              </a:rPr>
              <a:t>到</a:t>
            </a:r>
            <a:r>
              <a:rPr kumimoji="1" lang="en-US" altLang="zh-CN" sz="2800" b="1" i="1">
                <a:latin typeface="Times New Roman" panose="02020603050405020304" pitchFamily="18" charset="0"/>
              </a:rPr>
              <a:t>s</a:t>
            </a:r>
            <a:r>
              <a:rPr kumimoji="1" lang="zh-CN" altLang="en-US" sz="2800" b="1">
                <a:latin typeface="宋体" panose="02010600030101010101" pitchFamily="2" charset="-122"/>
              </a:rPr>
              <a:t>的最</a:t>
            </a:r>
            <a:r>
              <a:rPr kumimoji="1" lang="zh-CN" altLang="en-US" sz="2800" b="1"/>
              <a:t>短路径且经过</a:t>
            </a:r>
            <a:r>
              <a:rPr kumimoji="1" lang="en-US" altLang="zh-CN" sz="2800" b="1" i="1"/>
              <a:t>n</a:t>
            </a:r>
            <a:r>
              <a:rPr kumimoji="1" lang="en-US" altLang="zh-CN" sz="2800" b="1"/>
              <a:t>-1</a:t>
            </a:r>
            <a:r>
              <a:rPr kumimoji="1" lang="zh-CN" altLang="en-US" sz="2800" b="1"/>
              <a:t>个不同城市，则</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r</a:t>
            </a:r>
            <a:r>
              <a:rPr kumimoji="1" lang="en-US" altLang="zh-CN" sz="2800" b="1" i="1" baseline="-30000">
                <a:latin typeface="Times New Roman" panose="02020603050405020304" pitchFamily="18" charset="0"/>
              </a:rPr>
              <a:t>q</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zh-CN" altLang="en-US" sz="2800" b="1"/>
              <a:t>将是一条从</a:t>
            </a:r>
            <a:r>
              <a:rPr kumimoji="1" lang="en-US" altLang="zh-CN" sz="2800" b="1" i="1">
                <a:latin typeface="Times New Roman" panose="02020603050405020304" pitchFamily="18" charset="0"/>
              </a:rPr>
              <a:t>s</a:t>
            </a:r>
            <a:r>
              <a:rPr kumimoji="1" lang="zh-CN" altLang="en-US" sz="2800" b="1"/>
              <a:t>出发的路径长度最短的简单回路且比</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s</a:t>
            </a:r>
            <a:r>
              <a:rPr kumimoji="1" lang="en-US" altLang="zh-CN" sz="2800" b="1" i="1" baseline="-30000">
                <a:latin typeface="Times New Roman" panose="02020603050405020304" pitchFamily="18" charset="0"/>
              </a:rPr>
              <a:t>p</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s</a:t>
            </a:r>
            <a:r>
              <a:rPr kumimoji="1" lang="zh-CN" altLang="en-US" sz="2800" b="1"/>
              <a:t>要短，从而导致矛盾。所以，</a:t>
            </a:r>
            <a:r>
              <a:rPr kumimoji="1" lang="en-US" altLang="zh-CN" sz="2800" b="1">
                <a:solidFill>
                  <a:srgbClr val="3907F1"/>
                </a:solidFill>
              </a:rPr>
              <a:t>TSP</a:t>
            </a:r>
            <a:r>
              <a:rPr kumimoji="1" lang="zh-CN" altLang="en-US" sz="2800" b="1">
                <a:solidFill>
                  <a:srgbClr val="3907F1"/>
                </a:solidFill>
              </a:rPr>
              <a:t>问题满足最优性原理</a:t>
            </a:r>
            <a:r>
              <a:rPr kumimoji="1" lang="zh-CN" altLang="en-US" sz="2800" b="1"/>
              <a:t>。</a:t>
            </a:r>
            <a:endParaRPr kumimoji="1" lang="zh-CN" altLang="en-US" sz="2800" b="1"/>
          </a:p>
        </p:txBody>
      </p:sp>
      <p:sp>
        <p:nvSpPr>
          <p:cNvPr id="86020" name="Text Box 69"/>
          <p:cNvSpPr txBox="1">
            <a:spLocks noChangeArrowheads="1"/>
          </p:cNvSpPr>
          <p:nvPr/>
        </p:nvSpPr>
        <p:spPr bwMode="auto">
          <a:xfrm>
            <a:off x="449129" y="312381"/>
            <a:ext cx="8568952"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证明TSP问题满足最优性原理（反证法）</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p:nvPr/>
        </p:nvGrpSpPr>
        <p:grpSpPr bwMode="auto">
          <a:xfrm>
            <a:off x="0" y="1327150"/>
            <a:ext cx="3970655" cy="2649652"/>
            <a:chOff x="612" y="663"/>
            <a:chExt cx="3719" cy="2266"/>
          </a:xfrm>
        </p:grpSpPr>
        <p:sp>
          <p:nvSpPr>
            <p:cNvPr id="90117" name="Oval 3"/>
            <p:cNvSpPr>
              <a:spLocks noChangeArrowheads="1"/>
            </p:cNvSpPr>
            <p:nvPr/>
          </p:nvSpPr>
          <p:spPr bwMode="auto">
            <a:xfrm>
              <a:off x="1383" y="125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endParaRPr lang="en-US" altLang="zh-CN"/>
            </a:p>
          </p:txBody>
        </p:sp>
        <p:sp>
          <p:nvSpPr>
            <p:cNvPr id="90118" name="Oval 4"/>
            <p:cNvSpPr>
              <a:spLocks noChangeArrowheads="1"/>
            </p:cNvSpPr>
            <p:nvPr/>
          </p:nvSpPr>
          <p:spPr bwMode="auto">
            <a:xfrm>
              <a:off x="2835" y="66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endParaRPr lang="en-US" altLang="zh-CN"/>
            </a:p>
          </p:txBody>
        </p:sp>
        <p:sp>
          <p:nvSpPr>
            <p:cNvPr id="90119" name="Oval 5"/>
            <p:cNvSpPr>
              <a:spLocks noChangeArrowheads="1"/>
            </p:cNvSpPr>
            <p:nvPr/>
          </p:nvSpPr>
          <p:spPr bwMode="auto">
            <a:xfrm>
              <a:off x="1882" y="2614"/>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endParaRPr lang="en-US" altLang="zh-CN"/>
            </a:p>
          </p:txBody>
        </p:sp>
        <p:sp>
          <p:nvSpPr>
            <p:cNvPr id="90120" name="Oval 6"/>
            <p:cNvSpPr>
              <a:spLocks noChangeArrowheads="1"/>
            </p:cNvSpPr>
            <p:nvPr/>
          </p:nvSpPr>
          <p:spPr bwMode="auto">
            <a:xfrm>
              <a:off x="3152" y="193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endParaRPr lang="en-US" altLang="zh-CN"/>
            </a:p>
          </p:txBody>
        </p:sp>
        <p:cxnSp>
          <p:nvCxnSpPr>
            <p:cNvPr id="90121" name="AutoShape 7"/>
            <p:cNvCxnSpPr>
              <a:cxnSpLocks noChangeShapeType="1"/>
              <a:stCxn id="90117" idx="0"/>
              <a:endCxn id="90118" idx="2"/>
            </p:cNvCxnSpPr>
            <p:nvPr/>
          </p:nvCxnSpPr>
          <p:spPr bwMode="auto">
            <a:xfrm rot="-5400000">
              <a:off x="1951" y="368"/>
              <a:ext cx="476" cy="1293"/>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2" name="AutoShape 8"/>
            <p:cNvCxnSpPr>
              <a:cxnSpLocks noChangeShapeType="1"/>
              <a:stCxn id="90119" idx="6"/>
              <a:endCxn id="90120" idx="3"/>
            </p:cNvCxnSpPr>
            <p:nvPr/>
          </p:nvCxnSpPr>
          <p:spPr bwMode="auto">
            <a:xfrm flipV="1">
              <a:off x="2199" y="2127"/>
              <a:ext cx="999" cy="601"/>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3" name="AutoShape 9"/>
            <p:cNvCxnSpPr>
              <a:cxnSpLocks noChangeShapeType="1"/>
              <a:stCxn id="90119" idx="0"/>
              <a:endCxn id="90117" idx="3"/>
            </p:cNvCxnSpPr>
            <p:nvPr/>
          </p:nvCxnSpPr>
          <p:spPr bwMode="auto">
            <a:xfrm rot="5400000" flipH="1">
              <a:off x="1151" y="1725"/>
              <a:ext cx="1167" cy="612"/>
            </a:xfrm>
            <a:prstGeom prst="curvedConnector3">
              <a:avLst>
                <a:gd name="adj1" fmla="val 48588"/>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4" name="AutoShape 10"/>
            <p:cNvCxnSpPr>
              <a:cxnSpLocks noChangeShapeType="1"/>
              <a:stCxn id="90120" idx="2"/>
              <a:endCxn id="90119" idx="7"/>
            </p:cNvCxnSpPr>
            <p:nvPr/>
          </p:nvCxnSpPr>
          <p:spPr bwMode="auto">
            <a:xfrm rot="10800000" flipV="1">
              <a:off x="2153" y="2047"/>
              <a:ext cx="999" cy="6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5" name="AutoShape 11"/>
            <p:cNvCxnSpPr>
              <a:cxnSpLocks noChangeShapeType="1"/>
              <a:stCxn id="90118" idx="3"/>
              <a:endCxn id="90117" idx="7"/>
            </p:cNvCxnSpPr>
            <p:nvPr/>
          </p:nvCxnSpPr>
          <p:spPr bwMode="auto">
            <a:xfrm rot="5400000">
              <a:off x="2053" y="458"/>
              <a:ext cx="429" cy="1227"/>
            </a:xfrm>
            <a:prstGeom prst="curvedConnector3">
              <a:avLst>
                <a:gd name="adj1" fmla="val 49884"/>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6" name="AutoShape 12"/>
            <p:cNvCxnSpPr>
              <a:cxnSpLocks noChangeShapeType="1"/>
              <a:stCxn id="90118" idx="0"/>
              <a:endCxn id="90119" idx="4"/>
            </p:cNvCxnSpPr>
            <p:nvPr/>
          </p:nvCxnSpPr>
          <p:spPr bwMode="auto">
            <a:xfrm rot="-5400000" flipH="1" flipV="1">
              <a:off x="1429" y="1275"/>
              <a:ext cx="2178" cy="953"/>
            </a:xfrm>
            <a:prstGeom prst="curvedConnector5">
              <a:avLst>
                <a:gd name="adj1" fmla="val -6611"/>
                <a:gd name="adj2" fmla="val 230426"/>
                <a:gd name="adj3" fmla="val 106565"/>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7" name="AutoShape 13"/>
            <p:cNvCxnSpPr>
              <a:cxnSpLocks noChangeShapeType="1"/>
              <a:stCxn id="90119" idx="5"/>
              <a:endCxn id="90118" idx="6"/>
            </p:cNvCxnSpPr>
            <p:nvPr/>
          </p:nvCxnSpPr>
          <p:spPr bwMode="auto">
            <a:xfrm rot="5400000" flipH="1" flipV="1">
              <a:off x="1637" y="1293"/>
              <a:ext cx="2031" cy="999"/>
            </a:xfrm>
            <a:prstGeom prst="curvedConnector4">
              <a:avLst>
                <a:gd name="adj1" fmla="val -24523"/>
                <a:gd name="adj2" fmla="val 203199"/>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8" name="AutoShape 14"/>
            <p:cNvCxnSpPr>
              <a:cxnSpLocks noChangeShapeType="1"/>
              <a:stCxn id="90117" idx="2"/>
              <a:endCxn id="90119" idx="2"/>
            </p:cNvCxnSpPr>
            <p:nvPr/>
          </p:nvCxnSpPr>
          <p:spPr bwMode="auto">
            <a:xfrm rot="10800000" flipH="1" flipV="1">
              <a:off x="1383" y="1367"/>
              <a:ext cx="499" cy="1361"/>
            </a:xfrm>
            <a:prstGeom prst="curvedConnector3">
              <a:avLst>
                <a:gd name="adj1" fmla="val -28856"/>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9" name="AutoShape 15"/>
            <p:cNvCxnSpPr>
              <a:cxnSpLocks noChangeShapeType="1"/>
              <a:stCxn id="90120" idx="0"/>
              <a:endCxn id="90117" idx="6"/>
            </p:cNvCxnSpPr>
            <p:nvPr/>
          </p:nvCxnSpPr>
          <p:spPr bwMode="auto">
            <a:xfrm rot="5400000" flipH="1">
              <a:off x="2223" y="844"/>
              <a:ext cx="566" cy="1611"/>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0" name="AutoShape 16"/>
            <p:cNvCxnSpPr>
              <a:cxnSpLocks noChangeShapeType="1"/>
              <a:stCxn id="90117" idx="4"/>
              <a:endCxn id="90120" idx="1"/>
            </p:cNvCxnSpPr>
            <p:nvPr/>
          </p:nvCxnSpPr>
          <p:spPr bwMode="auto">
            <a:xfrm rot="16200000" flipH="1">
              <a:off x="2127" y="895"/>
              <a:ext cx="486" cy="1656"/>
            </a:xfrm>
            <a:prstGeom prst="curvedConnector3">
              <a:avLst>
                <a:gd name="adj1" fmla="val 465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1" name="AutoShape 17"/>
            <p:cNvCxnSpPr>
              <a:cxnSpLocks noChangeShapeType="1"/>
              <a:stCxn id="90120" idx="7"/>
              <a:endCxn id="90118" idx="4"/>
            </p:cNvCxnSpPr>
            <p:nvPr/>
          </p:nvCxnSpPr>
          <p:spPr bwMode="auto">
            <a:xfrm rot="5400000" flipH="1">
              <a:off x="2671" y="1213"/>
              <a:ext cx="1076" cy="429"/>
            </a:xfrm>
            <a:prstGeom prst="curvedConnector3">
              <a:avLst>
                <a:gd name="adj1" fmla="val 51579"/>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2" name="AutoShape 18"/>
            <p:cNvCxnSpPr>
              <a:cxnSpLocks noChangeShapeType="1"/>
              <a:stCxn id="90118" idx="5"/>
              <a:endCxn id="90120" idx="6"/>
            </p:cNvCxnSpPr>
            <p:nvPr/>
          </p:nvCxnSpPr>
          <p:spPr bwMode="auto">
            <a:xfrm rot="16200000" flipH="1">
              <a:off x="2693" y="1270"/>
              <a:ext cx="1190" cy="363"/>
            </a:xfrm>
            <a:prstGeom prst="curvedConnector4">
              <a:avLst>
                <a:gd name="adj1" fmla="val 46556"/>
                <a:gd name="adj2" fmla="val 139394"/>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33" name="Text Box 19"/>
            <p:cNvSpPr txBox="1">
              <a:spLocks noChangeArrowheads="1"/>
            </p:cNvSpPr>
            <p:nvPr/>
          </p:nvSpPr>
          <p:spPr bwMode="auto">
            <a:xfrm>
              <a:off x="612" y="1298"/>
              <a:ext cx="363"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90134" name="Text Box 20"/>
            <p:cNvSpPr txBox="1">
              <a:spLocks noChangeArrowheads="1"/>
            </p:cNvSpPr>
            <p:nvPr/>
          </p:nvSpPr>
          <p:spPr bwMode="auto">
            <a:xfrm>
              <a:off x="3334" y="1207"/>
              <a:ext cx="27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90135" name="Text Box 21"/>
            <p:cNvSpPr txBox="1">
              <a:spLocks noChangeArrowheads="1"/>
            </p:cNvSpPr>
            <p:nvPr/>
          </p:nvSpPr>
          <p:spPr bwMode="auto">
            <a:xfrm>
              <a:off x="4014" y="2614"/>
              <a:ext cx="31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90136" name="Text Box 22"/>
            <p:cNvSpPr txBox="1">
              <a:spLocks noChangeArrowheads="1"/>
            </p:cNvSpPr>
            <p:nvPr/>
          </p:nvSpPr>
          <p:spPr bwMode="auto">
            <a:xfrm>
              <a:off x="2699" y="2614"/>
              <a:ext cx="22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90137" name="Text Box 23"/>
            <p:cNvSpPr txBox="1">
              <a:spLocks noChangeArrowheads="1"/>
            </p:cNvSpPr>
            <p:nvPr/>
          </p:nvSpPr>
          <p:spPr bwMode="auto">
            <a:xfrm>
              <a:off x="1066" y="2251"/>
              <a:ext cx="27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90138" name="Text Box 24"/>
            <p:cNvSpPr txBox="1">
              <a:spLocks noChangeArrowheads="1"/>
            </p:cNvSpPr>
            <p:nvPr/>
          </p:nvSpPr>
          <p:spPr bwMode="auto">
            <a:xfrm>
              <a:off x="1701" y="2115"/>
              <a:ext cx="27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90139" name="Text Box 25"/>
            <p:cNvSpPr txBox="1">
              <a:spLocks noChangeArrowheads="1"/>
            </p:cNvSpPr>
            <p:nvPr/>
          </p:nvSpPr>
          <p:spPr bwMode="auto">
            <a:xfrm>
              <a:off x="2290" y="2069"/>
              <a:ext cx="22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90140" name="Text Box 26"/>
            <p:cNvSpPr txBox="1">
              <a:spLocks noChangeArrowheads="1"/>
            </p:cNvSpPr>
            <p:nvPr/>
          </p:nvSpPr>
          <p:spPr bwMode="auto">
            <a:xfrm>
              <a:off x="2018" y="1661"/>
              <a:ext cx="22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90141" name="Text Box 27"/>
            <p:cNvSpPr txBox="1">
              <a:spLocks noChangeArrowheads="1"/>
            </p:cNvSpPr>
            <p:nvPr/>
          </p:nvSpPr>
          <p:spPr bwMode="auto">
            <a:xfrm>
              <a:off x="2426" y="1253"/>
              <a:ext cx="27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90142" name="Text Box 28"/>
            <p:cNvSpPr txBox="1">
              <a:spLocks noChangeArrowheads="1"/>
            </p:cNvSpPr>
            <p:nvPr/>
          </p:nvSpPr>
          <p:spPr bwMode="auto">
            <a:xfrm>
              <a:off x="1882" y="1117"/>
              <a:ext cx="22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90143" name="Text Box 29"/>
            <p:cNvSpPr txBox="1">
              <a:spLocks noChangeArrowheads="1"/>
            </p:cNvSpPr>
            <p:nvPr/>
          </p:nvSpPr>
          <p:spPr bwMode="auto">
            <a:xfrm>
              <a:off x="1837" y="709"/>
              <a:ext cx="27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90144" name="Text Box 30"/>
            <p:cNvSpPr txBox="1">
              <a:spLocks noChangeArrowheads="1"/>
            </p:cNvSpPr>
            <p:nvPr/>
          </p:nvSpPr>
          <p:spPr bwMode="auto">
            <a:xfrm>
              <a:off x="2835" y="1117"/>
              <a:ext cx="27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90115" name="Rectangle 31"/>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16" name="Object 32"/>
          <p:cNvGraphicFramePr>
            <a:graphicFrameLocks noChangeAspect="1"/>
          </p:cNvGraphicFramePr>
          <p:nvPr/>
        </p:nvGraphicFramePr>
        <p:xfrm>
          <a:off x="3552190" y="2958465"/>
          <a:ext cx="5591810" cy="3603625"/>
        </p:xfrm>
        <a:graphic>
          <a:graphicData uri="http://schemas.openxmlformats.org/presentationml/2006/ole">
            <mc:AlternateContent xmlns:mc="http://schemas.openxmlformats.org/markup-compatibility/2006">
              <mc:Choice xmlns:v="urn:schemas-microsoft-com:vml" Requires="v">
                <p:oleObj spid="_x0000_s90259" name="图片" r:id="rId1" imgW="2872105" imgH="1362710" progId="Word.Picture.8">
                  <p:embed/>
                </p:oleObj>
              </mc:Choice>
              <mc:Fallback>
                <p:oleObj name="图片" r:id="rId1" imgW="2872105" imgH="1362710" progId="Word.Picture.8">
                  <p:embed/>
                  <p:pic>
                    <p:nvPicPr>
                      <p:cNvPr id="0" name="Object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190" y="2958465"/>
                        <a:ext cx="5591810" cy="3603625"/>
                      </a:xfrm>
                      <a:prstGeom prst="rect">
                        <a:avLst/>
                      </a:prstGeom>
                      <a:noFill/>
                      <a:ln>
                        <a:noFill/>
                      </a:ln>
                    </p:spPr>
                  </p:pic>
                </p:oleObj>
              </mc:Fallback>
            </mc:AlternateContent>
          </a:graphicData>
        </a:graphic>
      </p:graphicFrame>
      <p:sp>
        <p:nvSpPr>
          <p:cNvPr id="33" name="Text Box 4"/>
          <p:cNvSpPr txBox="1">
            <a:spLocks noChangeArrowheads="1"/>
          </p:cNvSpPr>
          <p:nvPr/>
        </p:nvSpPr>
        <p:spPr bwMode="auto">
          <a:xfrm>
            <a:off x="2033815" y="199076"/>
            <a:ext cx="4695825"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第一步 划分子问题</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2" name="矩形 1"/>
          <p:cNvSpPr/>
          <p:nvPr/>
        </p:nvSpPr>
        <p:spPr>
          <a:xfrm>
            <a:off x="4112805" y="1559643"/>
            <a:ext cx="487009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i="1" dirty="0" smtClean="0">
                <a:solidFill>
                  <a:srgbClr val="3907F1"/>
                </a:solidFill>
                <a:latin typeface="Times New Roman" panose="02020603050405020304" pitchFamily="18" charset="0"/>
              </a:rPr>
              <a:t>d</a:t>
            </a:r>
            <a:r>
              <a:rPr lang="en-US" altLang="zh-CN" sz="2400" b="1" dirty="0" smtClean="0">
                <a:solidFill>
                  <a:srgbClr val="3907F1"/>
                </a:solidFill>
                <a:latin typeface="Times New Roman" panose="02020603050405020304" pitchFamily="18" charset="0"/>
              </a:rPr>
              <a:t>(</a:t>
            </a:r>
            <a:r>
              <a:rPr lang="en-US" altLang="zh-CN" sz="2400" b="1" i="1" dirty="0" smtClean="0">
                <a:solidFill>
                  <a:srgbClr val="3907F1"/>
                </a:solidFill>
                <a:latin typeface="Times New Roman" panose="02020603050405020304" pitchFamily="18" charset="0"/>
              </a:rPr>
              <a:t>0</a:t>
            </a:r>
            <a:r>
              <a:rPr lang="en-US" altLang="zh-CN" sz="2400" b="1" dirty="0" smtClean="0">
                <a:solidFill>
                  <a:srgbClr val="3907F1"/>
                </a:solidFill>
                <a:latin typeface="Times New Roman" panose="02020603050405020304" pitchFamily="18" charset="0"/>
              </a:rPr>
              <a:t>, {1,2,3})</a:t>
            </a:r>
            <a:r>
              <a:rPr lang="zh-CN" altLang="en-US" sz="2400" b="1" dirty="0">
                <a:solidFill>
                  <a:srgbClr val="3907F1"/>
                </a:solidFill>
                <a:latin typeface="Times New Roman" panose="02020603050405020304" pitchFamily="18" charset="0"/>
              </a:rPr>
              <a:t>表示从</a:t>
            </a:r>
            <a:r>
              <a:rPr lang="zh-CN" altLang="en-US" sz="2400" b="1" dirty="0" smtClean="0">
                <a:solidFill>
                  <a:srgbClr val="3907F1"/>
                </a:solidFill>
                <a:latin typeface="Times New Roman" panose="02020603050405020304" pitchFamily="18" charset="0"/>
              </a:rPr>
              <a:t>顶点</a:t>
            </a:r>
            <a:r>
              <a:rPr lang="en-US" altLang="zh-CN" sz="2400" b="1" i="1" dirty="0" smtClean="0">
                <a:solidFill>
                  <a:srgbClr val="3907F1"/>
                </a:solidFill>
                <a:latin typeface="Times New Roman" panose="02020603050405020304" pitchFamily="18" charset="0"/>
              </a:rPr>
              <a:t>0</a:t>
            </a:r>
            <a:r>
              <a:rPr lang="zh-CN" altLang="en-US" sz="2400" b="1" dirty="0" smtClean="0">
                <a:solidFill>
                  <a:srgbClr val="3907F1"/>
                </a:solidFill>
                <a:latin typeface="Times New Roman" panose="02020603050405020304" pitchFamily="18" charset="0"/>
              </a:rPr>
              <a:t>出发经过</a:t>
            </a:r>
            <a:r>
              <a:rPr lang="en-US" altLang="zh-CN" sz="2400" b="1" dirty="0" smtClean="0">
                <a:solidFill>
                  <a:srgbClr val="3907F1"/>
                </a:solidFill>
                <a:latin typeface="Times New Roman" panose="02020603050405020304" pitchFamily="18" charset="0"/>
              </a:rPr>
              <a:t>{1,2,3}</a:t>
            </a:r>
            <a:r>
              <a:rPr lang="zh-CN" altLang="en-US" sz="2400" b="1" dirty="0" smtClean="0">
                <a:solidFill>
                  <a:srgbClr val="3907F1"/>
                </a:solidFill>
                <a:latin typeface="Times New Roman" panose="02020603050405020304" pitchFamily="18" charset="0"/>
              </a:rPr>
              <a:t>中</a:t>
            </a:r>
            <a:r>
              <a:rPr lang="zh-CN" altLang="en-US" sz="2400" b="1" dirty="0">
                <a:solidFill>
                  <a:srgbClr val="3907F1"/>
                </a:solidFill>
                <a:latin typeface="Times New Roman" panose="02020603050405020304" pitchFamily="18" charset="0"/>
              </a:rPr>
              <a:t>各个顶点一次且仅一次，最后回到</a:t>
            </a:r>
            <a:r>
              <a:rPr lang="zh-CN" altLang="en-US" sz="2400" b="1" dirty="0" smtClean="0">
                <a:solidFill>
                  <a:srgbClr val="3907F1"/>
                </a:solidFill>
                <a:latin typeface="Times New Roman" panose="02020603050405020304" pitchFamily="18" charset="0"/>
              </a:rPr>
              <a:t>出发点</a:t>
            </a:r>
            <a:r>
              <a:rPr lang="en-US" altLang="zh-CN" sz="2400" b="1" i="1" dirty="0" smtClean="0">
                <a:solidFill>
                  <a:srgbClr val="3907F1"/>
                </a:solidFill>
                <a:latin typeface="Times New Roman" panose="02020603050405020304" pitchFamily="18" charset="0"/>
              </a:rPr>
              <a:t>0</a:t>
            </a:r>
            <a:r>
              <a:rPr lang="zh-CN" altLang="en-US" sz="2400" b="1" dirty="0" smtClean="0">
                <a:solidFill>
                  <a:srgbClr val="3907F1"/>
                </a:solidFill>
                <a:latin typeface="Times New Roman" panose="02020603050405020304" pitchFamily="18" charset="0"/>
              </a:rPr>
              <a:t>的</a:t>
            </a:r>
            <a:r>
              <a:rPr lang="zh-CN" altLang="en-US" sz="2400" b="1" dirty="0">
                <a:solidFill>
                  <a:srgbClr val="3907F1"/>
                </a:solidFill>
                <a:latin typeface="Times New Roman" panose="02020603050405020304" pitchFamily="18" charset="0"/>
              </a:rPr>
              <a:t>最短路径长度</a:t>
            </a:r>
            <a:endParaRPr lang="zh-CN" altLang="en-US" sz="2400" dirty="0">
              <a:solidFill>
                <a:srgbClr val="3907F1"/>
              </a:solidFill>
            </a:endParaRPr>
          </a:p>
        </p:txBody>
      </p:sp>
      <p:sp>
        <p:nvSpPr>
          <p:cNvPr id="35" name="矩形 34"/>
          <p:cNvSpPr/>
          <p:nvPr/>
        </p:nvSpPr>
        <p:spPr>
          <a:xfrm>
            <a:off x="232570" y="4663807"/>
            <a:ext cx="3115294"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i="1" dirty="0" smtClean="0">
                <a:solidFill>
                  <a:srgbClr val="3907F1"/>
                </a:solidFill>
                <a:latin typeface="Times New Roman" panose="02020603050405020304" pitchFamily="18" charset="0"/>
              </a:rPr>
              <a:t>d</a:t>
            </a:r>
            <a:r>
              <a:rPr lang="en-US" altLang="zh-CN" sz="2400" b="1" dirty="0" smtClean="0">
                <a:solidFill>
                  <a:srgbClr val="3907F1"/>
                </a:solidFill>
                <a:latin typeface="Times New Roman" panose="02020603050405020304" pitchFamily="18" charset="0"/>
              </a:rPr>
              <a:t>(k, V’-{k})</a:t>
            </a:r>
            <a:r>
              <a:rPr lang="zh-CN" altLang="en-US" sz="2400" b="1" dirty="0">
                <a:solidFill>
                  <a:srgbClr val="3907F1"/>
                </a:solidFill>
                <a:latin typeface="Times New Roman" panose="02020603050405020304" pitchFamily="18" charset="0"/>
              </a:rPr>
              <a:t>表示从</a:t>
            </a:r>
            <a:r>
              <a:rPr lang="zh-CN" altLang="en-US" sz="2400" b="1" dirty="0" smtClean="0">
                <a:solidFill>
                  <a:srgbClr val="3907F1"/>
                </a:solidFill>
                <a:latin typeface="Times New Roman" panose="02020603050405020304" pitchFamily="18" charset="0"/>
              </a:rPr>
              <a:t>顶点</a:t>
            </a:r>
            <a:r>
              <a:rPr lang="en-US" altLang="zh-CN" sz="2400" b="1" i="1" dirty="0" smtClean="0">
                <a:solidFill>
                  <a:srgbClr val="3907F1"/>
                </a:solidFill>
                <a:latin typeface="Times New Roman" panose="02020603050405020304" pitchFamily="18" charset="0"/>
              </a:rPr>
              <a:t>0</a:t>
            </a:r>
            <a:r>
              <a:rPr lang="zh-CN" altLang="en-US" sz="2400" b="1" dirty="0" smtClean="0">
                <a:solidFill>
                  <a:srgbClr val="3907F1"/>
                </a:solidFill>
                <a:latin typeface="Times New Roman" panose="02020603050405020304" pitchFamily="18" charset="0"/>
              </a:rPr>
              <a:t>出发经过</a:t>
            </a:r>
            <a:r>
              <a:rPr lang="en-US" altLang="zh-CN" sz="2400" b="1" dirty="0">
                <a:solidFill>
                  <a:srgbClr val="3907F1"/>
                </a:solidFill>
                <a:latin typeface="Times New Roman" panose="02020603050405020304" pitchFamily="18" charset="0"/>
              </a:rPr>
              <a:t>V’-{k}</a:t>
            </a:r>
            <a:r>
              <a:rPr lang="zh-CN" altLang="en-US" sz="2400" b="1" dirty="0" smtClean="0">
                <a:solidFill>
                  <a:srgbClr val="3907F1"/>
                </a:solidFill>
                <a:latin typeface="Times New Roman" panose="02020603050405020304" pitchFamily="18" charset="0"/>
              </a:rPr>
              <a:t>中</a:t>
            </a:r>
            <a:r>
              <a:rPr lang="zh-CN" altLang="en-US" sz="2400" b="1" dirty="0">
                <a:solidFill>
                  <a:srgbClr val="3907F1"/>
                </a:solidFill>
                <a:latin typeface="Times New Roman" panose="02020603050405020304" pitchFamily="18" charset="0"/>
              </a:rPr>
              <a:t>各个顶点一次且仅一次，最后回到</a:t>
            </a:r>
            <a:r>
              <a:rPr lang="zh-CN" altLang="en-US" sz="2400" b="1" dirty="0" smtClean="0">
                <a:solidFill>
                  <a:srgbClr val="3907F1"/>
                </a:solidFill>
                <a:latin typeface="Times New Roman" panose="02020603050405020304" pitchFamily="18" charset="0"/>
              </a:rPr>
              <a:t>出发点</a:t>
            </a:r>
            <a:r>
              <a:rPr lang="en-US" altLang="zh-CN" sz="2400" b="1" i="1" dirty="0" smtClean="0">
                <a:solidFill>
                  <a:srgbClr val="3907F1"/>
                </a:solidFill>
                <a:latin typeface="Times New Roman" panose="02020603050405020304" pitchFamily="18" charset="0"/>
              </a:rPr>
              <a:t>0</a:t>
            </a:r>
            <a:r>
              <a:rPr lang="zh-CN" altLang="en-US" sz="2400" b="1" dirty="0" smtClean="0">
                <a:solidFill>
                  <a:srgbClr val="3907F1"/>
                </a:solidFill>
                <a:latin typeface="Times New Roman" panose="02020603050405020304" pitchFamily="18" charset="0"/>
              </a:rPr>
              <a:t>的</a:t>
            </a:r>
            <a:r>
              <a:rPr lang="zh-CN" altLang="en-US" sz="2400" b="1" dirty="0">
                <a:solidFill>
                  <a:srgbClr val="3907F1"/>
                </a:solidFill>
                <a:latin typeface="Times New Roman" panose="02020603050405020304" pitchFamily="18" charset="0"/>
              </a:rPr>
              <a:t>最短路径长度</a:t>
            </a:r>
            <a:endParaRPr lang="zh-CN" altLang="en-US" sz="2400" dirty="0">
              <a:solidFill>
                <a:srgbClr val="3907F1"/>
              </a:solidFill>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13665" y="1939925"/>
            <a:ext cx="8713788"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spcAft>
                <a:spcPct val="20000"/>
              </a:spcAft>
            </a:pPr>
            <a:r>
              <a:rPr kumimoji="1" lang="zh-CN" altLang="en-US" sz="2400" b="1">
                <a:solidFill>
                  <a:srgbClr val="3907F1"/>
                </a:solidFill>
                <a:latin typeface="宋体" panose="02010600030101010101" pitchFamily="2" charset="-122"/>
              </a:rPr>
              <a:t>这是最后一个阶段的决策，而：</a:t>
            </a:r>
            <a:r>
              <a:rPr kumimoji="1" lang="zh-CN" altLang="en-US" sz="2400" b="1">
                <a:solidFill>
                  <a:srgbClr val="3907F1"/>
                </a:solidFill>
                <a:latin typeface="Times New Roman" panose="02020603050405020304" pitchFamily="18" charset="0"/>
              </a:rPr>
              <a:t> </a:t>
            </a:r>
            <a:endParaRPr kumimoji="1" lang="zh-CN" altLang="en-US" sz="2400" b="1">
              <a:solidFill>
                <a:srgbClr val="3907F1"/>
              </a:solidFill>
              <a:latin typeface="Times New Roman" panose="02020603050405020304" pitchFamily="18" charset="0"/>
            </a:endParaRPr>
          </a:p>
          <a:p>
            <a:pPr algn="just" eaLnBrk="1" hangingPunct="1">
              <a:spcBef>
                <a:spcPct val="20000"/>
              </a:spcBef>
              <a:spcAft>
                <a:spcPct val="20000"/>
              </a:spcAft>
            </a:pP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{2, 3})=min{</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12</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{3}), </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13</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d</a:t>
            </a:r>
            <a:r>
              <a:rPr kumimoji="1" lang="en-US" altLang="zh-CN" sz="2400" b="1">
                <a:latin typeface="Times New Roman" panose="02020603050405020304" pitchFamily="18" charset="0"/>
              </a:rPr>
              <a:t>(3, {2})}</a:t>
            </a:r>
            <a:endParaRPr kumimoji="1" lang="en-US" altLang="zh-CN" sz="2400" b="1">
              <a:latin typeface="Times New Roman" panose="02020603050405020304" pitchFamily="18" charset="0"/>
            </a:endParaRPr>
          </a:p>
          <a:p>
            <a:pPr algn="just" eaLnBrk="1" hangingPunct="1">
              <a:spcBef>
                <a:spcPct val="20000"/>
              </a:spcBef>
              <a:spcAft>
                <a:spcPct val="20000"/>
              </a:spcAft>
            </a:pP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{1, 3})=min{</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21</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{3}), </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23</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d</a:t>
            </a:r>
            <a:r>
              <a:rPr kumimoji="1" lang="en-US" altLang="zh-CN" sz="2400" b="1">
                <a:latin typeface="Times New Roman" panose="02020603050405020304" pitchFamily="18" charset="0"/>
              </a:rPr>
              <a:t>(3, {1})}</a:t>
            </a:r>
            <a:endParaRPr kumimoji="1" lang="en-US" altLang="zh-CN" sz="2400" b="1">
              <a:latin typeface="Times New Roman" panose="02020603050405020304" pitchFamily="18" charset="0"/>
            </a:endParaRPr>
          </a:p>
          <a:p>
            <a:pPr algn="just" eaLnBrk="1" hangingPunct="1">
              <a:spcBef>
                <a:spcPct val="20000"/>
              </a:spcBef>
              <a:spcAft>
                <a:spcPct val="20000"/>
              </a:spcAft>
            </a:pP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(3, {1, 2})=min{</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31</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{2}), </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32</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d</a:t>
            </a:r>
            <a:r>
              <a:rPr kumimoji="1" lang="en-US" altLang="zh-CN" sz="2400" b="1">
                <a:latin typeface="Times New Roman" panose="02020603050405020304" pitchFamily="18" charset="0"/>
              </a:rPr>
              <a:t>(2, {1})}</a:t>
            </a:r>
            <a:endParaRPr kumimoji="1" lang="en-US" altLang="zh-CN" sz="2400" b="1">
              <a:latin typeface="Times New Roman" panose="02020603050405020304" pitchFamily="18" charset="0"/>
            </a:endParaRPr>
          </a:p>
          <a:p>
            <a:pPr algn="just" eaLnBrk="1" hangingPunct="1">
              <a:spcBef>
                <a:spcPct val="20000"/>
              </a:spcBef>
              <a:spcAft>
                <a:spcPct val="20000"/>
              </a:spcAft>
            </a:pPr>
            <a:r>
              <a:rPr kumimoji="1" lang="zh-CN" altLang="en-US" sz="2400" b="1">
                <a:solidFill>
                  <a:srgbClr val="3907F1"/>
                </a:solidFill>
                <a:latin typeface="Times New Roman" panose="02020603050405020304" pitchFamily="18" charset="0"/>
              </a:rPr>
              <a:t>这一阶段的决策又依赖于下面的计算结果：</a:t>
            </a:r>
            <a:endParaRPr kumimoji="1" lang="zh-CN" altLang="en-US" sz="2400" b="1">
              <a:solidFill>
                <a:srgbClr val="3907F1"/>
              </a:solidFill>
              <a:latin typeface="Times New Roman" panose="02020603050405020304" pitchFamily="18" charset="0"/>
            </a:endParaRPr>
          </a:p>
          <a:p>
            <a:pPr algn="just" eaLnBrk="1" hangingPunct="1">
              <a:spcBef>
                <a:spcPct val="20000"/>
              </a:spcBef>
              <a:spcAft>
                <a:spcPct val="20000"/>
              </a:spcAft>
            </a:pP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{2})=</a:t>
            </a:r>
            <a:r>
              <a:rPr kumimoji="1" lang="en-US" altLang="zh-CN" sz="2400" b="1" i="1">
                <a:latin typeface="Times New Roman" panose="02020603050405020304" pitchFamily="18" charset="0"/>
              </a:rPr>
              <a:t> c</a:t>
            </a:r>
            <a:r>
              <a:rPr kumimoji="1" lang="en-US" altLang="zh-CN" sz="2400" b="1" baseline="-30000">
                <a:latin typeface="Times New Roman" panose="02020603050405020304" pitchFamily="18" charset="0"/>
              </a:rPr>
              <a:t>12</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   </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{3})=</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23</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(3, {})  </a:t>
            </a:r>
            <a:endParaRPr kumimoji="1" lang="en-US" altLang="zh-CN" sz="2400" b="1">
              <a:latin typeface="Times New Roman" panose="02020603050405020304" pitchFamily="18" charset="0"/>
            </a:endParaRPr>
          </a:p>
          <a:p>
            <a:pPr algn="just" eaLnBrk="1" hangingPunct="1">
              <a:spcBef>
                <a:spcPct val="20000"/>
              </a:spcBef>
              <a:spcAft>
                <a:spcPct val="20000"/>
              </a:spcAft>
            </a:pP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(3, {2})=</a:t>
            </a:r>
            <a:r>
              <a:rPr kumimoji="1" lang="en-US" altLang="zh-CN" sz="2400" b="1" i="1">
                <a:latin typeface="Times New Roman" panose="02020603050405020304" pitchFamily="18" charset="0"/>
              </a:rPr>
              <a:t> c</a:t>
            </a:r>
            <a:r>
              <a:rPr kumimoji="1" lang="en-US" altLang="zh-CN" sz="2400" b="1" baseline="-30000">
                <a:latin typeface="Times New Roman" panose="02020603050405020304" pitchFamily="18" charset="0"/>
              </a:rPr>
              <a:t>32</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  </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{3})=</a:t>
            </a:r>
            <a:r>
              <a:rPr kumimoji="1" lang="en-US" altLang="zh-CN" sz="2400" b="1" i="1">
                <a:latin typeface="Times New Roman" panose="02020603050405020304" pitchFamily="18" charset="0"/>
              </a:rPr>
              <a:t> c</a:t>
            </a:r>
            <a:r>
              <a:rPr kumimoji="1" lang="en-US" altLang="zh-CN" sz="2400" b="1" baseline="-30000">
                <a:latin typeface="Times New Roman" panose="02020603050405020304" pitchFamily="18" charset="0"/>
              </a:rPr>
              <a:t>13</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(3, {}) </a:t>
            </a:r>
            <a:endParaRPr kumimoji="1" lang="en-US" altLang="zh-CN" sz="2400" b="1">
              <a:latin typeface="Times New Roman" panose="02020603050405020304" pitchFamily="18" charset="0"/>
            </a:endParaRPr>
          </a:p>
          <a:p>
            <a:pPr algn="just" eaLnBrk="1" hangingPunct="1">
              <a:spcBef>
                <a:spcPct val="20000"/>
              </a:spcBef>
              <a:spcAft>
                <a:spcPct val="20000"/>
              </a:spcAft>
            </a:pP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{1})=</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21</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   </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(3, {1})=</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31</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88067" name="Rectangle 3"/>
          <p:cNvSpPr>
            <a:spLocks noChangeArrowheads="1"/>
          </p:cNvSpPr>
          <p:nvPr/>
        </p:nvSpPr>
        <p:spPr bwMode="auto">
          <a:xfrm>
            <a:off x="123508" y="1063308"/>
            <a:ext cx="89963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0">
            <a:spAutoFit/>
          </a:bodyPr>
          <a:lstStyle/>
          <a:p>
            <a:r>
              <a:rPr kumimoji="1" lang="zh-CN" altLang="en-US" sz="2400" b="1">
                <a:solidFill>
                  <a:srgbClr val="3907F1"/>
                </a:solidFill>
              </a:rPr>
              <a:t>从城市</a:t>
            </a:r>
            <a:r>
              <a:rPr kumimoji="1" lang="en-US" altLang="zh-CN" sz="2400" b="1">
                <a:solidFill>
                  <a:srgbClr val="3907F1"/>
                </a:solidFill>
              </a:rPr>
              <a:t>0</a:t>
            </a:r>
            <a:r>
              <a:rPr kumimoji="1" lang="zh-CN" altLang="en-US" sz="2400" b="1">
                <a:solidFill>
                  <a:srgbClr val="3907F1"/>
                </a:solidFill>
              </a:rPr>
              <a:t>出发经城市</a:t>
            </a:r>
            <a:r>
              <a:rPr kumimoji="1" lang="en-US" altLang="zh-CN" sz="2400" b="1">
                <a:solidFill>
                  <a:srgbClr val="3907F1"/>
                </a:solidFill>
              </a:rPr>
              <a:t>1</a:t>
            </a:r>
            <a:r>
              <a:rPr kumimoji="1" lang="zh-CN" altLang="en-US" sz="2400" b="1">
                <a:solidFill>
                  <a:srgbClr val="3907F1"/>
                </a:solidFill>
              </a:rPr>
              <a:t>、</a:t>
            </a:r>
            <a:r>
              <a:rPr kumimoji="1" lang="en-US" altLang="zh-CN" sz="2400" b="1">
                <a:solidFill>
                  <a:srgbClr val="3907F1"/>
                </a:solidFill>
              </a:rPr>
              <a:t>2</a:t>
            </a:r>
            <a:r>
              <a:rPr kumimoji="1" lang="zh-CN" altLang="en-US" sz="2400" b="1">
                <a:solidFill>
                  <a:srgbClr val="3907F1"/>
                </a:solidFill>
              </a:rPr>
              <a:t>、</a:t>
            </a:r>
            <a:r>
              <a:rPr kumimoji="1" lang="en-US" altLang="zh-CN" sz="2400" b="1">
                <a:solidFill>
                  <a:srgbClr val="3907F1"/>
                </a:solidFill>
              </a:rPr>
              <a:t>3</a:t>
            </a:r>
            <a:r>
              <a:rPr kumimoji="1" lang="zh-CN" altLang="en-US" sz="2400" b="1">
                <a:solidFill>
                  <a:srgbClr val="3907F1"/>
                </a:solidFill>
              </a:rPr>
              <a:t>然后回到城市</a:t>
            </a:r>
            <a:r>
              <a:rPr kumimoji="1" lang="en-US" altLang="zh-CN" sz="2400" b="1">
                <a:solidFill>
                  <a:srgbClr val="3907F1"/>
                </a:solidFill>
              </a:rPr>
              <a:t>0</a:t>
            </a:r>
            <a:r>
              <a:rPr kumimoji="1" lang="zh-CN" altLang="en-US" sz="2400" b="1">
                <a:solidFill>
                  <a:srgbClr val="3907F1"/>
                </a:solidFill>
              </a:rPr>
              <a:t>的最短路径长度是：</a:t>
            </a:r>
            <a:endParaRPr kumimoji="1" lang="zh-CN" altLang="en-US" sz="2400" b="1">
              <a:solidFill>
                <a:srgbClr val="3907F1"/>
              </a:solidFill>
            </a:endParaRPr>
          </a:p>
          <a:p>
            <a:r>
              <a:rPr kumimoji="1" lang="en-US" altLang="zh-CN" sz="2400" b="1" i="1"/>
              <a:t>d</a:t>
            </a:r>
            <a:r>
              <a:rPr kumimoji="1" lang="en-US" altLang="zh-CN" sz="2400" b="1"/>
              <a:t>(0,{</a:t>
            </a:r>
            <a:r>
              <a:rPr kumimoji="1" lang="en-US" altLang="zh-CN" sz="2400" b="1">
                <a:latin typeface="Times New Roman" panose="02020603050405020304" pitchFamily="18" charset="0"/>
              </a:rPr>
              <a:t>1, 2, 3})=min{</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01</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(1, { 2, 3}), </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02</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(2, {1, 3}), </a:t>
            </a:r>
            <a:r>
              <a:rPr kumimoji="1" lang="en-US" altLang="zh-CN" sz="2400" b="1" i="1">
                <a:latin typeface="Times New Roman" panose="02020603050405020304" pitchFamily="18" charset="0"/>
              </a:rPr>
              <a:t>c</a:t>
            </a:r>
            <a:r>
              <a:rPr kumimoji="1" lang="en-US" altLang="zh-CN" sz="2400" b="1" baseline="-30000">
                <a:latin typeface="Times New Roman" panose="02020603050405020304" pitchFamily="18" charset="0"/>
              </a:rPr>
              <a:t>03</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(3, {1, 2})}</a:t>
            </a:r>
            <a:endParaRPr kumimoji="1" lang="en-US" altLang="zh-CN" sz="2400" b="1">
              <a:latin typeface="Times New Roman" panose="02020603050405020304" pitchFamily="18" charset="0"/>
            </a:endParaRPr>
          </a:p>
        </p:txBody>
      </p:sp>
      <p:sp>
        <p:nvSpPr>
          <p:cNvPr id="88068" name="Rectangle 4"/>
          <p:cNvSpPr>
            <a:spLocks noChangeArrowheads="1"/>
          </p:cNvSpPr>
          <p:nvPr/>
        </p:nvSpPr>
        <p:spPr bwMode="auto">
          <a:xfrm>
            <a:off x="28258" y="6021388"/>
            <a:ext cx="89646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3907F1"/>
                </a:solidFill>
              </a:rPr>
              <a:t>而下式可以直接获得（括号中是该决策引起的状态转移）：</a:t>
            </a:r>
            <a:endParaRPr kumimoji="1" lang="zh-CN" altLang="en-US" sz="2400" b="1">
              <a:solidFill>
                <a:srgbClr val="3907F1"/>
              </a:solidFill>
            </a:endParaRPr>
          </a:p>
          <a:p>
            <a:r>
              <a:rPr kumimoji="1" lang="en-US" altLang="zh-CN" sz="2400" b="1">
                <a:latin typeface="Times New Roman" panose="02020603050405020304" pitchFamily="18" charset="0"/>
              </a:rPr>
              <a:t>d(1, {})=c</a:t>
            </a:r>
            <a:r>
              <a:rPr kumimoji="1" lang="en-US" altLang="zh-CN" sz="2400" b="1" baseline="-30000">
                <a:latin typeface="Times New Roman" panose="02020603050405020304" pitchFamily="18" charset="0"/>
              </a:rPr>
              <a:t>10</a:t>
            </a:r>
            <a:r>
              <a:rPr kumimoji="1" lang="en-US" altLang="zh-CN" sz="2400" b="1">
                <a:latin typeface="Times New Roman" panose="02020603050405020304" pitchFamily="18" charset="0"/>
              </a:rPr>
              <a:t>=5(1→0)   d(2, {})=c</a:t>
            </a:r>
            <a:r>
              <a:rPr kumimoji="1" lang="en-US" altLang="zh-CN" sz="2400" b="1" baseline="-30000">
                <a:latin typeface="Times New Roman" panose="02020603050405020304" pitchFamily="18" charset="0"/>
              </a:rPr>
              <a:t>20</a:t>
            </a:r>
            <a:r>
              <a:rPr kumimoji="1" lang="en-US" altLang="zh-CN" sz="2400" b="1">
                <a:latin typeface="Times New Roman" panose="02020603050405020304" pitchFamily="18" charset="0"/>
              </a:rPr>
              <a:t>=6(2→0)  d(3, {})=c</a:t>
            </a:r>
            <a:r>
              <a:rPr kumimoji="1" lang="en-US" altLang="zh-CN" sz="2400" b="1" baseline="-30000">
                <a:latin typeface="Times New Roman" panose="02020603050405020304" pitchFamily="18" charset="0"/>
              </a:rPr>
              <a:t>30</a:t>
            </a:r>
            <a:r>
              <a:rPr kumimoji="1" lang="en-US" altLang="zh-CN" sz="2400" b="1">
                <a:latin typeface="Times New Roman" panose="02020603050405020304" pitchFamily="18" charset="0"/>
              </a:rPr>
              <a:t>=3(3→0)</a:t>
            </a:r>
            <a:endParaRPr kumimoji="1" lang="en-US" altLang="zh-CN" sz="2400" b="1">
              <a:latin typeface="Times New Roman" panose="02020603050405020304" pitchFamily="18" charset="0"/>
            </a:endParaRPr>
          </a:p>
        </p:txBody>
      </p:sp>
      <p:sp>
        <p:nvSpPr>
          <p:cNvPr id="88069" name="AutoShape 5"/>
          <p:cNvSpPr>
            <a:spLocks noChangeArrowheads="1"/>
          </p:cNvSpPr>
          <p:nvPr/>
        </p:nvSpPr>
        <p:spPr bwMode="auto">
          <a:xfrm>
            <a:off x="6037580" y="4510088"/>
            <a:ext cx="1757363" cy="1511300"/>
          </a:xfrm>
          <a:prstGeom prst="bracketPair">
            <a:avLst>
              <a:gd name="adj" fmla="val 8519"/>
            </a:avLst>
          </a:prstGeom>
          <a:solidFill>
            <a:schemeClr val="accent1"/>
          </a:solidFill>
          <a:ln w="9525">
            <a:solidFill>
              <a:srgbClr val="000000"/>
            </a:solidFill>
            <a:round/>
          </a:ln>
        </p:spPr>
        <p:txBody>
          <a:bodyPr lIns="18000" tIns="0" rIns="18000" bIns="0"/>
          <a:lstStyle/>
          <a:p>
            <a:pPr algn="just"/>
            <a:r>
              <a:rPr lang="en-US" altLang="zh-CN" sz="2400">
                <a:latin typeface="Times New Roman" panose="02020603050405020304" pitchFamily="18" charset="0"/>
              </a:rPr>
              <a:t> ∞   3   6   7</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 5   ∞   2    3</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 6    4  ∞    2</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 3    7   5   ∞</a:t>
            </a:r>
            <a:endParaRPr lang="en-US" altLang="zh-CN" sz="2400" b="1"/>
          </a:p>
        </p:txBody>
      </p:sp>
      <p:grpSp>
        <p:nvGrpSpPr>
          <p:cNvPr id="88070" name="Group 2"/>
          <p:cNvGrpSpPr/>
          <p:nvPr/>
        </p:nvGrpSpPr>
        <p:grpSpPr bwMode="auto">
          <a:xfrm>
            <a:off x="6015718" y="2059651"/>
            <a:ext cx="3203848" cy="2140557"/>
            <a:chOff x="612" y="663"/>
            <a:chExt cx="3719" cy="2182"/>
          </a:xfrm>
        </p:grpSpPr>
        <p:sp>
          <p:nvSpPr>
            <p:cNvPr id="88073" name="Oval 3"/>
            <p:cNvSpPr>
              <a:spLocks noChangeArrowheads="1"/>
            </p:cNvSpPr>
            <p:nvPr/>
          </p:nvSpPr>
          <p:spPr bwMode="auto">
            <a:xfrm>
              <a:off x="1383" y="125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endParaRPr lang="en-US" altLang="zh-CN"/>
            </a:p>
          </p:txBody>
        </p:sp>
        <p:sp>
          <p:nvSpPr>
            <p:cNvPr id="88074" name="Oval 4"/>
            <p:cNvSpPr>
              <a:spLocks noChangeArrowheads="1"/>
            </p:cNvSpPr>
            <p:nvPr/>
          </p:nvSpPr>
          <p:spPr bwMode="auto">
            <a:xfrm>
              <a:off x="2835" y="66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endParaRPr lang="en-US" altLang="zh-CN"/>
            </a:p>
          </p:txBody>
        </p:sp>
        <p:sp>
          <p:nvSpPr>
            <p:cNvPr id="88075" name="Oval 5"/>
            <p:cNvSpPr>
              <a:spLocks noChangeArrowheads="1"/>
            </p:cNvSpPr>
            <p:nvPr/>
          </p:nvSpPr>
          <p:spPr bwMode="auto">
            <a:xfrm>
              <a:off x="1882" y="2614"/>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endParaRPr lang="en-US" altLang="zh-CN"/>
            </a:p>
          </p:txBody>
        </p:sp>
        <p:sp>
          <p:nvSpPr>
            <p:cNvPr id="88076" name="Oval 6"/>
            <p:cNvSpPr>
              <a:spLocks noChangeArrowheads="1"/>
            </p:cNvSpPr>
            <p:nvPr/>
          </p:nvSpPr>
          <p:spPr bwMode="auto">
            <a:xfrm>
              <a:off x="3152" y="1933"/>
              <a:ext cx="31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endParaRPr lang="en-US" altLang="zh-CN"/>
            </a:p>
          </p:txBody>
        </p:sp>
        <p:cxnSp>
          <p:nvCxnSpPr>
            <p:cNvPr id="88077" name="AutoShape 7"/>
            <p:cNvCxnSpPr>
              <a:cxnSpLocks noChangeShapeType="1"/>
              <a:stCxn id="88073" idx="0"/>
              <a:endCxn id="88074" idx="2"/>
            </p:cNvCxnSpPr>
            <p:nvPr/>
          </p:nvCxnSpPr>
          <p:spPr bwMode="auto">
            <a:xfrm rot="-5400000">
              <a:off x="1951" y="368"/>
              <a:ext cx="476" cy="1293"/>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8" name="AutoShape 8"/>
            <p:cNvCxnSpPr>
              <a:cxnSpLocks noChangeShapeType="1"/>
              <a:stCxn id="88075" idx="6"/>
              <a:endCxn id="88076" idx="3"/>
            </p:cNvCxnSpPr>
            <p:nvPr/>
          </p:nvCxnSpPr>
          <p:spPr bwMode="auto">
            <a:xfrm flipV="1">
              <a:off x="2199" y="2127"/>
              <a:ext cx="999" cy="601"/>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9" name="AutoShape 9"/>
            <p:cNvCxnSpPr>
              <a:cxnSpLocks noChangeShapeType="1"/>
              <a:stCxn id="88075" idx="0"/>
              <a:endCxn id="88073" idx="3"/>
            </p:cNvCxnSpPr>
            <p:nvPr/>
          </p:nvCxnSpPr>
          <p:spPr bwMode="auto">
            <a:xfrm rot="5400000" flipH="1">
              <a:off x="1151" y="1725"/>
              <a:ext cx="1167" cy="612"/>
            </a:xfrm>
            <a:prstGeom prst="curvedConnector3">
              <a:avLst>
                <a:gd name="adj1" fmla="val 48588"/>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0" name="AutoShape 10"/>
            <p:cNvCxnSpPr>
              <a:cxnSpLocks noChangeShapeType="1"/>
              <a:stCxn id="88076" idx="2"/>
              <a:endCxn id="88075" idx="7"/>
            </p:cNvCxnSpPr>
            <p:nvPr/>
          </p:nvCxnSpPr>
          <p:spPr bwMode="auto">
            <a:xfrm rot="10800000" flipV="1">
              <a:off x="2153" y="2047"/>
              <a:ext cx="999" cy="6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1" name="AutoShape 11"/>
            <p:cNvCxnSpPr>
              <a:cxnSpLocks noChangeShapeType="1"/>
              <a:stCxn id="88074" idx="3"/>
              <a:endCxn id="88073" idx="7"/>
            </p:cNvCxnSpPr>
            <p:nvPr/>
          </p:nvCxnSpPr>
          <p:spPr bwMode="auto">
            <a:xfrm rot="5400000">
              <a:off x="2053" y="458"/>
              <a:ext cx="429" cy="1227"/>
            </a:xfrm>
            <a:prstGeom prst="curvedConnector3">
              <a:avLst>
                <a:gd name="adj1" fmla="val 49884"/>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2" name="AutoShape 12"/>
            <p:cNvCxnSpPr>
              <a:cxnSpLocks noChangeShapeType="1"/>
              <a:stCxn id="88074" idx="0"/>
              <a:endCxn id="88075" idx="4"/>
            </p:cNvCxnSpPr>
            <p:nvPr/>
          </p:nvCxnSpPr>
          <p:spPr bwMode="auto">
            <a:xfrm rot="-5400000" flipH="1" flipV="1">
              <a:off x="1429" y="1275"/>
              <a:ext cx="2178" cy="953"/>
            </a:xfrm>
            <a:prstGeom prst="curvedConnector5">
              <a:avLst>
                <a:gd name="adj1" fmla="val -6611"/>
                <a:gd name="adj2" fmla="val 230426"/>
                <a:gd name="adj3" fmla="val 106565"/>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3" name="AutoShape 13"/>
            <p:cNvCxnSpPr>
              <a:cxnSpLocks noChangeShapeType="1"/>
              <a:stCxn id="88075" idx="5"/>
              <a:endCxn id="88074" idx="6"/>
            </p:cNvCxnSpPr>
            <p:nvPr/>
          </p:nvCxnSpPr>
          <p:spPr bwMode="auto">
            <a:xfrm rot="5400000" flipH="1" flipV="1">
              <a:off x="1637" y="1293"/>
              <a:ext cx="2031" cy="999"/>
            </a:xfrm>
            <a:prstGeom prst="curvedConnector4">
              <a:avLst>
                <a:gd name="adj1" fmla="val -24523"/>
                <a:gd name="adj2" fmla="val 203199"/>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4" name="AutoShape 14"/>
            <p:cNvCxnSpPr>
              <a:cxnSpLocks noChangeShapeType="1"/>
              <a:stCxn id="88073" idx="2"/>
              <a:endCxn id="88075" idx="2"/>
            </p:cNvCxnSpPr>
            <p:nvPr/>
          </p:nvCxnSpPr>
          <p:spPr bwMode="auto">
            <a:xfrm rot="10800000" flipH="1" flipV="1">
              <a:off x="1383" y="1367"/>
              <a:ext cx="499" cy="1361"/>
            </a:xfrm>
            <a:prstGeom prst="curvedConnector3">
              <a:avLst>
                <a:gd name="adj1" fmla="val -28856"/>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5" name="AutoShape 15"/>
            <p:cNvCxnSpPr>
              <a:cxnSpLocks noChangeShapeType="1"/>
              <a:stCxn id="88076" idx="0"/>
              <a:endCxn id="88073" idx="6"/>
            </p:cNvCxnSpPr>
            <p:nvPr/>
          </p:nvCxnSpPr>
          <p:spPr bwMode="auto">
            <a:xfrm rot="5400000" flipH="1">
              <a:off x="2223" y="844"/>
              <a:ext cx="566" cy="1611"/>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6" name="AutoShape 16"/>
            <p:cNvCxnSpPr>
              <a:cxnSpLocks noChangeShapeType="1"/>
              <a:stCxn id="88073" idx="4"/>
              <a:endCxn id="88076" idx="1"/>
            </p:cNvCxnSpPr>
            <p:nvPr/>
          </p:nvCxnSpPr>
          <p:spPr bwMode="auto">
            <a:xfrm rot="16200000" flipH="1">
              <a:off x="2127" y="895"/>
              <a:ext cx="486" cy="1656"/>
            </a:xfrm>
            <a:prstGeom prst="curvedConnector3">
              <a:avLst>
                <a:gd name="adj1" fmla="val 465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7" name="AutoShape 17"/>
            <p:cNvCxnSpPr>
              <a:cxnSpLocks noChangeShapeType="1"/>
              <a:stCxn id="88076" idx="7"/>
              <a:endCxn id="88074" idx="4"/>
            </p:cNvCxnSpPr>
            <p:nvPr/>
          </p:nvCxnSpPr>
          <p:spPr bwMode="auto">
            <a:xfrm rot="5400000" flipH="1">
              <a:off x="2671" y="1213"/>
              <a:ext cx="1076" cy="429"/>
            </a:xfrm>
            <a:prstGeom prst="curvedConnector3">
              <a:avLst>
                <a:gd name="adj1" fmla="val 51579"/>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8" name="AutoShape 18"/>
            <p:cNvCxnSpPr>
              <a:cxnSpLocks noChangeShapeType="1"/>
              <a:stCxn id="88074" idx="5"/>
              <a:endCxn id="88076" idx="6"/>
            </p:cNvCxnSpPr>
            <p:nvPr/>
          </p:nvCxnSpPr>
          <p:spPr bwMode="auto">
            <a:xfrm rot="16200000" flipH="1">
              <a:off x="2693" y="1270"/>
              <a:ext cx="1190" cy="363"/>
            </a:xfrm>
            <a:prstGeom prst="curvedConnector4">
              <a:avLst>
                <a:gd name="adj1" fmla="val 46556"/>
                <a:gd name="adj2" fmla="val 139394"/>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89" name="Text Box 19"/>
            <p:cNvSpPr txBox="1">
              <a:spLocks noChangeArrowheads="1"/>
            </p:cNvSpPr>
            <p:nvPr/>
          </p:nvSpPr>
          <p:spPr bwMode="auto">
            <a:xfrm>
              <a:off x="612" y="129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88090" name="Text Box 20"/>
            <p:cNvSpPr txBox="1">
              <a:spLocks noChangeArrowheads="1"/>
            </p:cNvSpPr>
            <p:nvPr/>
          </p:nvSpPr>
          <p:spPr bwMode="auto">
            <a:xfrm>
              <a:off x="3334" y="120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88091" name="Text Box 21"/>
            <p:cNvSpPr txBox="1">
              <a:spLocks noChangeArrowheads="1"/>
            </p:cNvSpPr>
            <p:nvPr/>
          </p:nvSpPr>
          <p:spPr bwMode="auto">
            <a:xfrm>
              <a:off x="4014" y="261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88092" name="Text Box 22"/>
            <p:cNvSpPr txBox="1">
              <a:spLocks noChangeArrowheads="1"/>
            </p:cNvSpPr>
            <p:nvPr/>
          </p:nvSpPr>
          <p:spPr bwMode="auto">
            <a:xfrm>
              <a:off x="2699" y="261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88093" name="Text Box 23"/>
            <p:cNvSpPr txBox="1">
              <a:spLocks noChangeArrowheads="1"/>
            </p:cNvSpPr>
            <p:nvPr/>
          </p:nvSpPr>
          <p:spPr bwMode="auto">
            <a:xfrm>
              <a:off x="1066" y="2251"/>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88094" name="Text Box 24"/>
            <p:cNvSpPr txBox="1">
              <a:spLocks noChangeArrowheads="1"/>
            </p:cNvSpPr>
            <p:nvPr/>
          </p:nvSpPr>
          <p:spPr bwMode="auto">
            <a:xfrm>
              <a:off x="1701" y="2115"/>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88095" name="Text Box 25"/>
            <p:cNvSpPr txBox="1">
              <a:spLocks noChangeArrowheads="1"/>
            </p:cNvSpPr>
            <p:nvPr/>
          </p:nvSpPr>
          <p:spPr bwMode="auto">
            <a:xfrm>
              <a:off x="2290" y="206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88096" name="Text Box 26"/>
            <p:cNvSpPr txBox="1">
              <a:spLocks noChangeArrowheads="1"/>
            </p:cNvSpPr>
            <p:nvPr/>
          </p:nvSpPr>
          <p:spPr bwMode="auto">
            <a:xfrm>
              <a:off x="2018" y="1661"/>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88097" name="Text Box 27"/>
            <p:cNvSpPr txBox="1">
              <a:spLocks noChangeArrowheads="1"/>
            </p:cNvSpPr>
            <p:nvPr/>
          </p:nvSpPr>
          <p:spPr bwMode="auto">
            <a:xfrm>
              <a:off x="2426" y="1253"/>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88098" name="Text Box 28"/>
            <p:cNvSpPr txBox="1">
              <a:spLocks noChangeArrowheads="1"/>
            </p:cNvSpPr>
            <p:nvPr/>
          </p:nvSpPr>
          <p:spPr bwMode="auto">
            <a:xfrm>
              <a:off x="1882" y="111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88099" name="Text Box 29"/>
            <p:cNvSpPr txBox="1">
              <a:spLocks noChangeArrowheads="1"/>
            </p:cNvSpPr>
            <p:nvPr/>
          </p:nvSpPr>
          <p:spPr bwMode="auto">
            <a:xfrm>
              <a:off x="1837" y="709"/>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88100" name="Text Box 30"/>
            <p:cNvSpPr txBox="1">
              <a:spLocks noChangeArrowheads="1"/>
            </p:cNvSpPr>
            <p:nvPr/>
          </p:nvSpPr>
          <p:spPr bwMode="auto">
            <a:xfrm>
              <a:off x="2835" y="111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88071" name="Text Box 281"/>
          <p:cNvSpPr txBox="1">
            <a:spLocks noChangeArrowheads="1"/>
          </p:cNvSpPr>
          <p:nvPr/>
        </p:nvSpPr>
        <p:spPr bwMode="auto">
          <a:xfrm>
            <a:off x="211455" y="269721"/>
            <a:ext cx="882015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动态规划法求解TSP问题的过程——示例</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61"/>
          <p:cNvSpPr txBox="1">
            <a:spLocks noChangeArrowheads="1"/>
          </p:cNvSpPr>
          <p:nvPr/>
        </p:nvSpPr>
        <p:spPr bwMode="auto">
          <a:xfrm>
            <a:off x="0" y="993140"/>
            <a:ext cx="9144000" cy="311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10000"/>
              </a:spcBef>
              <a:spcAft>
                <a:spcPct val="10000"/>
              </a:spcAft>
            </a:pPr>
            <a:r>
              <a:rPr kumimoji="1" lang="zh-CN" altLang="en-US" sz="2200" b="1" dirty="0">
                <a:latin typeface="Times New Roman" panose="02020603050405020304" pitchFamily="18" charset="0"/>
              </a:rPr>
              <a:t>再向前倒推，有：</a:t>
            </a:r>
            <a:endParaRPr kumimoji="1" lang="zh-CN" altLang="en-US" sz="2200" b="1" dirty="0">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{2})= </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12</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(2, {})=2+6=8(1→2) </a:t>
            </a:r>
            <a:r>
              <a:rPr kumimoji="1" lang="en-US" altLang="zh-CN" sz="2200" b="1" dirty="0" smtClean="0">
                <a:latin typeface="Times New Roman" panose="02020603050405020304" pitchFamily="18" charset="0"/>
              </a:rPr>
              <a:t>     </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{3})=</a:t>
            </a:r>
            <a:r>
              <a:rPr kumimoji="1" lang="en-US" altLang="zh-CN" sz="2200" b="1" i="1" dirty="0">
                <a:latin typeface="Times New Roman" panose="02020603050405020304" pitchFamily="18" charset="0"/>
              </a:rPr>
              <a:t> c</a:t>
            </a:r>
            <a:r>
              <a:rPr kumimoji="1" lang="en-US" altLang="zh-CN" sz="2200" b="1" baseline="-30000" dirty="0">
                <a:latin typeface="Times New Roman" panose="02020603050405020304" pitchFamily="18" charset="0"/>
              </a:rPr>
              <a:t>13</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(3, {})=3+3=6(1→3) </a:t>
            </a:r>
            <a:endParaRPr kumimoji="1" lang="en-US" altLang="zh-CN" sz="2200" b="1" dirty="0">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(2, {3})= </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23</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(3, {})=</a:t>
            </a:r>
            <a:r>
              <a:rPr kumimoji="1" lang="en-US" altLang="zh-CN" sz="2200" b="1" dirty="0">
                <a:solidFill>
                  <a:srgbClr val="FF3300"/>
                </a:solidFill>
                <a:latin typeface="Times New Roman" panose="02020603050405020304" pitchFamily="18" charset="0"/>
              </a:rPr>
              <a:t>2+3</a:t>
            </a:r>
            <a:r>
              <a:rPr kumimoji="1" lang="en-US" altLang="zh-CN" sz="2200" b="1" dirty="0">
                <a:latin typeface="Times New Roman" panose="02020603050405020304" pitchFamily="18" charset="0"/>
              </a:rPr>
              <a:t>=5(</a:t>
            </a:r>
            <a:r>
              <a:rPr kumimoji="1" lang="en-US" altLang="zh-CN" sz="2200" b="1" dirty="0">
                <a:solidFill>
                  <a:srgbClr val="3907F1"/>
                </a:solidFill>
                <a:latin typeface="Times New Roman" panose="02020603050405020304" pitchFamily="18" charset="0"/>
              </a:rPr>
              <a:t>2→3</a:t>
            </a:r>
            <a:r>
              <a:rPr kumimoji="1" lang="en-US" altLang="zh-CN" sz="2200" b="1" dirty="0">
                <a:latin typeface="Times New Roman" panose="02020603050405020304" pitchFamily="18" charset="0"/>
              </a:rPr>
              <a:t>)  </a:t>
            </a:r>
            <a:r>
              <a:rPr kumimoji="1" lang="en-US" altLang="zh-CN" sz="2200" b="1" dirty="0" smtClean="0">
                <a:latin typeface="Times New Roman" panose="02020603050405020304" pitchFamily="18" charset="0"/>
              </a:rPr>
              <a:t>    </a:t>
            </a:r>
            <a:r>
              <a:rPr kumimoji="1" lang="en-US" altLang="zh-CN" sz="2200" b="1" i="1" dirty="0" smtClean="0">
                <a:latin typeface="Times New Roman" panose="02020603050405020304" pitchFamily="18" charset="0"/>
              </a:rPr>
              <a:t>d</a:t>
            </a:r>
            <a:r>
              <a:rPr kumimoji="1" lang="en-US" altLang="zh-CN" sz="2200" b="1" dirty="0" smtClean="0">
                <a:latin typeface="Times New Roman" panose="02020603050405020304" pitchFamily="18" charset="0"/>
              </a:rPr>
              <a:t>(2</a:t>
            </a:r>
            <a:r>
              <a:rPr kumimoji="1" lang="en-US" altLang="zh-CN" sz="2200" b="1" dirty="0">
                <a:latin typeface="Times New Roman" panose="02020603050405020304" pitchFamily="18" charset="0"/>
              </a:rPr>
              <a:t>, {1})=</a:t>
            </a:r>
            <a:r>
              <a:rPr kumimoji="1" lang="en-US" altLang="zh-CN" sz="2200" b="1" i="1" dirty="0">
                <a:latin typeface="Times New Roman" panose="02020603050405020304" pitchFamily="18" charset="0"/>
              </a:rPr>
              <a:t> c</a:t>
            </a:r>
            <a:r>
              <a:rPr kumimoji="1" lang="en-US" altLang="zh-CN" sz="2200" b="1" baseline="-30000" dirty="0">
                <a:latin typeface="Times New Roman" panose="02020603050405020304" pitchFamily="18" charset="0"/>
              </a:rPr>
              <a:t>21</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{})=4+5=9(2→1)</a:t>
            </a:r>
            <a:endParaRPr kumimoji="1" lang="en-US" altLang="zh-CN" sz="2200" b="1" dirty="0">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(3, {1})= </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31</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{})=7+5=12(3→1) </a:t>
            </a:r>
            <a:r>
              <a:rPr kumimoji="1" lang="en-US" altLang="zh-CN" sz="2200" b="1" dirty="0" smtClean="0">
                <a:latin typeface="Times New Roman" panose="02020603050405020304" pitchFamily="18" charset="0"/>
              </a:rPr>
              <a:t>   </a:t>
            </a:r>
            <a:r>
              <a:rPr kumimoji="1" lang="en-US" altLang="zh-CN" sz="2200" b="1" i="1" dirty="0" smtClean="0">
                <a:latin typeface="Times New Roman" panose="02020603050405020304" pitchFamily="18" charset="0"/>
              </a:rPr>
              <a:t>d</a:t>
            </a:r>
            <a:r>
              <a:rPr kumimoji="1" lang="en-US" altLang="zh-CN" sz="2200" b="1" dirty="0" smtClean="0">
                <a:latin typeface="Times New Roman" panose="02020603050405020304" pitchFamily="18" charset="0"/>
              </a:rPr>
              <a:t>(3</a:t>
            </a:r>
            <a:r>
              <a:rPr kumimoji="1" lang="en-US" altLang="zh-CN" sz="2200" b="1" dirty="0">
                <a:latin typeface="Times New Roman" panose="02020603050405020304" pitchFamily="18" charset="0"/>
              </a:rPr>
              <a:t>, {2})=</a:t>
            </a:r>
            <a:r>
              <a:rPr kumimoji="1" lang="en-US" altLang="zh-CN" sz="2200" b="1" i="1" dirty="0">
                <a:latin typeface="Times New Roman" panose="02020603050405020304" pitchFamily="18" charset="0"/>
              </a:rPr>
              <a:t> c</a:t>
            </a:r>
            <a:r>
              <a:rPr kumimoji="1" lang="en-US" altLang="zh-CN" sz="2200" b="1" baseline="-30000" dirty="0">
                <a:latin typeface="Times New Roman" panose="02020603050405020304" pitchFamily="18" charset="0"/>
              </a:rPr>
              <a:t>32</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(2, {})=5+6=11(3→2)</a:t>
            </a:r>
            <a:endParaRPr kumimoji="1" lang="en-US" altLang="zh-CN" sz="2200" b="1" dirty="0">
              <a:latin typeface="Times New Roman" panose="02020603050405020304" pitchFamily="18" charset="0"/>
            </a:endParaRPr>
          </a:p>
          <a:p>
            <a:pPr algn="just" eaLnBrk="1" hangingPunct="1">
              <a:lnSpc>
                <a:spcPct val="110000"/>
              </a:lnSpc>
              <a:spcBef>
                <a:spcPct val="10000"/>
              </a:spcBef>
              <a:spcAft>
                <a:spcPct val="10000"/>
              </a:spcAft>
            </a:pPr>
            <a:r>
              <a:rPr kumimoji="1" lang="zh-CN" altLang="en-US" sz="2200" b="1" dirty="0">
                <a:latin typeface="Times New Roman" panose="02020603050405020304" pitchFamily="18" charset="0"/>
              </a:rPr>
              <a:t>再向前倒退，有：</a:t>
            </a:r>
            <a:endParaRPr kumimoji="1" lang="zh-CN" altLang="en-US" sz="2200" b="1" dirty="0">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{2, 3})=min{</a:t>
            </a:r>
            <a:r>
              <a:rPr kumimoji="1" lang="en-US" altLang="zh-CN" sz="2200" b="1" i="1" dirty="0">
                <a:solidFill>
                  <a:srgbClr val="3907F1"/>
                </a:solidFill>
                <a:latin typeface="Times New Roman" panose="02020603050405020304" pitchFamily="18" charset="0"/>
              </a:rPr>
              <a:t>c</a:t>
            </a:r>
            <a:r>
              <a:rPr kumimoji="1" lang="en-US" altLang="zh-CN" sz="2200" b="1" baseline="-30000" dirty="0">
                <a:solidFill>
                  <a:srgbClr val="3907F1"/>
                </a:solidFill>
                <a:latin typeface="Times New Roman" panose="02020603050405020304" pitchFamily="18" charset="0"/>
              </a:rPr>
              <a:t>12</a:t>
            </a:r>
            <a:r>
              <a:rPr kumimoji="1" lang="en-US" altLang="zh-CN" sz="2200" b="1" dirty="0">
                <a:solidFill>
                  <a:srgbClr val="3907F1"/>
                </a:solidFill>
                <a:latin typeface="Times New Roman" panose="02020603050405020304" pitchFamily="18" charset="0"/>
              </a:rPr>
              <a:t>+</a:t>
            </a:r>
            <a:r>
              <a:rPr kumimoji="1" lang="en-US" altLang="zh-CN" sz="2200" b="1" i="1" dirty="0">
                <a:solidFill>
                  <a:srgbClr val="3907F1"/>
                </a:solidFill>
                <a:latin typeface="Times New Roman" panose="02020603050405020304" pitchFamily="18" charset="0"/>
              </a:rPr>
              <a:t>d</a:t>
            </a:r>
            <a:r>
              <a:rPr kumimoji="1" lang="en-US" altLang="zh-CN" sz="2200" b="1" dirty="0">
                <a:solidFill>
                  <a:srgbClr val="3907F1"/>
                </a:solidFill>
                <a:latin typeface="Times New Roman" panose="02020603050405020304" pitchFamily="18" charset="0"/>
              </a:rPr>
              <a:t>(2, {3})</a:t>
            </a:r>
            <a:r>
              <a:rPr kumimoji="1" lang="en-US" altLang="zh-CN" sz="2200" b="1" dirty="0">
                <a:latin typeface="Times New Roman" panose="02020603050405020304" pitchFamily="18" charset="0"/>
              </a:rPr>
              <a:t>, </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13</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 d</a:t>
            </a:r>
            <a:r>
              <a:rPr kumimoji="1" lang="en-US" altLang="zh-CN" sz="2200" b="1" dirty="0">
                <a:latin typeface="Times New Roman" panose="02020603050405020304" pitchFamily="18" charset="0"/>
              </a:rPr>
              <a:t>(3, {2})}=min{</a:t>
            </a:r>
            <a:r>
              <a:rPr kumimoji="1" lang="en-US" altLang="zh-CN" sz="2200" b="1" dirty="0">
                <a:solidFill>
                  <a:srgbClr val="FF3300"/>
                </a:solidFill>
                <a:latin typeface="Times New Roman" panose="02020603050405020304" pitchFamily="18" charset="0"/>
              </a:rPr>
              <a:t>2+5</a:t>
            </a:r>
            <a:r>
              <a:rPr kumimoji="1" lang="en-US" altLang="zh-CN" sz="2200" b="1" dirty="0">
                <a:latin typeface="Times New Roman" panose="02020603050405020304" pitchFamily="18" charset="0"/>
              </a:rPr>
              <a:t>, 3+11}=7(</a:t>
            </a:r>
            <a:r>
              <a:rPr kumimoji="1" lang="en-US" altLang="zh-CN" sz="2200" b="1" dirty="0">
                <a:solidFill>
                  <a:srgbClr val="3907F1"/>
                </a:solidFill>
                <a:latin typeface="Times New Roman" panose="02020603050405020304" pitchFamily="18" charset="0"/>
              </a:rPr>
              <a:t>1→2</a:t>
            </a:r>
            <a:r>
              <a:rPr kumimoji="1" lang="en-US" altLang="zh-CN" sz="2200" b="1" dirty="0">
                <a:latin typeface="Times New Roman" panose="02020603050405020304" pitchFamily="18" charset="0"/>
              </a:rPr>
              <a:t>)</a:t>
            </a:r>
            <a:endParaRPr kumimoji="1" lang="en-US" altLang="zh-CN" sz="2200" b="1" dirty="0">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(2, {1, 3})=min{</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21</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{3}), </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23</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 d</a:t>
            </a:r>
            <a:r>
              <a:rPr kumimoji="1" lang="en-US" altLang="zh-CN" sz="2200" b="1" dirty="0">
                <a:latin typeface="Times New Roman" panose="02020603050405020304" pitchFamily="18" charset="0"/>
              </a:rPr>
              <a:t>(3, {1})}=min{4+6, 2+12}=10(2→1)</a:t>
            </a:r>
            <a:endParaRPr kumimoji="1" lang="en-US" altLang="zh-CN" sz="2200" b="1" dirty="0">
              <a:latin typeface="Times New Roman" panose="02020603050405020304" pitchFamily="18" charset="0"/>
            </a:endParaRPr>
          </a:p>
        </p:txBody>
      </p:sp>
      <p:sp>
        <p:nvSpPr>
          <p:cNvPr id="89091" name="Text Box 63"/>
          <p:cNvSpPr txBox="1">
            <a:spLocks noChangeArrowheads="1"/>
          </p:cNvSpPr>
          <p:nvPr/>
        </p:nvSpPr>
        <p:spPr bwMode="auto">
          <a:xfrm>
            <a:off x="0" y="4038283"/>
            <a:ext cx="903605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10000"/>
              </a:spcBef>
              <a:spcAft>
                <a:spcPct val="10000"/>
              </a:spcAft>
            </a:pP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(3, {1, 2})=min{</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31</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d</a:t>
            </a:r>
            <a:r>
              <a:rPr kumimoji="1" lang="en-US" altLang="zh-CN" sz="2200" b="1" dirty="0">
                <a:latin typeface="Times New Roman" panose="02020603050405020304" pitchFamily="18" charset="0"/>
              </a:rPr>
              <a:t>(1, {2}), </a:t>
            </a:r>
            <a:r>
              <a:rPr kumimoji="1" lang="en-US" altLang="zh-CN" sz="2200" b="1" i="1" dirty="0">
                <a:latin typeface="Times New Roman" panose="02020603050405020304" pitchFamily="18" charset="0"/>
              </a:rPr>
              <a:t>c</a:t>
            </a:r>
            <a:r>
              <a:rPr kumimoji="1" lang="en-US" altLang="zh-CN" sz="2200" b="1" baseline="-30000" dirty="0">
                <a:latin typeface="Times New Roman" panose="02020603050405020304" pitchFamily="18" charset="0"/>
              </a:rPr>
              <a:t>32</a:t>
            </a:r>
            <a:r>
              <a:rPr kumimoji="1" lang="en-US" altLang="zh-CN" sz="2200" b="1" dirty="0">
                <a:latin typeface="Times New Roman" panose="02020603050405020304" pitchFamily="18" charset="0"/>
              </a:rPr>
              <a:t>+</a:t>
            </a:r>
            <a:r>
              <a:rPr kumimoji="1" lang="en-US" altLang="zh-CN" sz="2200" b="1" i="1" dirty="0">
                <a:latin typeface="Times New Roman" panose="02020603050405020304" pitchFamily="18" charset="0"/>
              </a:rPr>
              <a:t> d</a:t>
            </a:r>
            <a:r>
              <a:rPr kumimoji="1" lang="en-US" altLang="zh-CN" sz="2200" b="1" dirty="0">
                <a:latin typeface="Times New Roman" panose="02020603050405020304" pitchFamily="18" charset="0"/>
              </a:rPr>
              <a:t>(2, {1})}=min{7+8, 5+9}=14(3→2)</a:t>
            </a:r>
            <a:endParaRPr kumimoji="1" lang="en-US" altLang="zh-CN" sz="2200" b="1" dirty="0">
              <a:latin typeface="Times New Roman" panose="02020603050405020304" pitchFamily="18" charset="0"/>
            </a:endParaRPr>
          </a:p>
          <a:p>
            <a:pPr algn="just" eaLnBrk="1" hangingPunct="1">
              <a:lnSpc>
                <a:spcPct val="110000"/>
              </a:lnSpc>
              <a:spcBef>
                <a:spcPct val="10000"/>
              </a:spcBef>
              <a:spcAft>
                <a:spcPct val="10000"/>
              </a:spcAft>
            </a:pPr>
            <a:r>
              <a:rPr kumimoji="1" lang="zh-CN" altLang="en-US" sz="2200" b="1" dirty="0">
                <a:latin typeface="Times New Roman" panose="02020603050405020304" pitchFamily="18" charset="0"/>
              </a:rPr>
              <a:t>最后有：</a:t>
            </a:r>
            <a:endParaRPr kumimoji="1" lang="zh-CN" altLang="en-US" sz="2200" b="1" dirty="0">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i="1" dirty="0">
                <a:solidFill>
                  <a:srgbClr val="C00000"/>
                </a:solidFill>
                <a:latin typeface="Times New Roman" panose="02020603050405020304" pitchFamily="18" charset="0"/>
              </a:rPr>
              <a:t>d</a:t>
            </a:r>
            <a:r>
              <a:rPr kumimoji="1" lang="en-US" altLang="zh-CN" sz="2200" b="1" dirty="0">
                <a:solidFill>
                  <a:srgbClr val="C00000"/>
                </a:solidFill>
                <a:latin typeface="Times New Roman" panose="02020603050405020304" pitchFamily="18" charset="0"/>
              </a:rPr>
              <a:t>(0, {1, 2, 3})=</a:t>
            </a:r>
            <a:r>
              <a:rPr kumimoji="1" lang="en-US" altLang="zh-CN" sz="2200" b="1" dirty="0">
                <a:solidFill>
                  <a:srgbClr val="3907F1"/>
                </a:solidFill>
                <a:latin typeface="Times New Roman" panose="02020603050405020304" pitchFamily="18" charset="0"/>
              </a:rPr>
              <a:t>min{</a:t>
            </a:r>
            <a:r>
              <a:rPr kumimoji="1" lang="en-US" altLang="zh-CN" sz="2200" b="1" i="1" dirty="0">
                <a:solidFill>
                  <a:srgbClr val="3907F1"/>
                </a:solidFill>
                <a:latin typeface="Times New Roman" panose="02020603050405020304" pitchFamily="18" charset="0"/>
              </a:rPr>
              <a:t>c</a:t>
            </a:r>
            <a:r>
              <a:rPr kumimoji="1" lang="en-US" altLang="zh-CN" sz="2200" b="1" baseline="-30000" dirty="0">
                <a:solidFill>
                  <a:srgbClr val="3907F1"/>
                </a:solidFill>
                <a:latin typeface="Times New Roman" panose="02020603050405020304" pitchFamily="18" charset="0"/>
              </a:rPr>
              <a:t>01</a:t>
            </a:r>
            <a:r>
              <a:rPr kumimoji="1" lang="en-US" altLang="zh-CN" sz="2200" b="1" dirty="0">
                <a:solidFill>
                  <a:srgbClr val="3907F1"/>
                </a:solidFill>
                <a:latin typeface="Times New Roman" panose="02020603050405020304" pitchFamily="18" charset="0"/>
              </a:rPr>
              <a:t>+</a:t>
            </a:r>
            <a:r>
              <a:rPr kumimoji="1" lang="en-US" altLang="zh-CN" sz="2200" b="1" i="1" dirty="0">
                <a:solidFill>
                  <a:srgbClr val="3907F1"/>
                </a:solidFill>
                <a:latin typeface="Times New Roman" panose="02020603050405020304" pitchFamily="18" charset="0"/>
              </a:rPr>
              <a:t> d</a:t>
            </a:r>
            <a:r>
              <a:rPr kumimoji="1" lang="en-US" altLang="zh-CN" sz="2200" b="1" dirty="0">
                <a:solidFill>
                  <a:srgbClr val="3907F1"/>
                </a:solidFill>
                <a:latin typeface="Times New Roman" panose="02020603050405020304" pitchFamily="18" charset="0"/>
              </a:rPr>
              <a:t>(1, { 2, 3})</a:t>
            </a:r>
            <a:r>
              <a:rPr kumimoji="1" lang="en-US" altLang="zh-CN" sz="2200" b="1" dirty="0">
                <a:solidFill>
                  <a:srgbClr val="C00000"/>
                </a:solidFill>
                <a:latin typeface="Times New Roman" panose="02020603050405020304" pitchFamily="18" charset="0"/>
              </a:rPr>
              <a:t>, </a:t>
            </a:r>
            <a:r>
              <a:rPr kumimoji="1" lang="en-US" altLang="zh-CN" sz="2200" b="1" i="1" dirty="0">
                <a:solidFill>
                  <a:srgbClr val="C00000"/>
                </a:solidFill>
                <a:latin typeface="Times New Roman" panose="02020603050405020304" pitchFamily="18" charset="0"/>
              </a:rPr>
              <a:t>c</a:t>
            </a:r>
            <a:r>
              <a:rPr kumimoji="1" lang="en-US" altLang="zh-CN" sz="2200" b="1" baseline="-30000" dirty="0">
                <a:solidFill>
                  <a:srgbClr val="C00000"/>
                </a:solidFill>
                <a:latin typeface="Times New Roman" panose="02020603050405020304" pitchFamily="18" charset="0"/>
              </a:rPr>
              <a:t>02</a:t>
            </a:r>
            <a:r>
              <a:rPr kumimoji="1" lang="en-US" altLang="zh-CN" sz="2200" b="1" dirty="0">
                <a:solidFill>
                  <a:srgbClr val="C00000"/>
                </a:solidFill>
                <a:latin typeface="Times New Roman" panose="02020603050405020304" pitchFamily="18" charset="0"/>
              </a:rPr>
              <a:t>+</a:t>
            </a:r>
            <a:r>
              <a:rPr kumimoji="1" lang="en-US" altLang="zh-CN" sz="2200" b="1" i="1" dirty="0">
                <a:solidFill>
                  <a:srgbClr val="C00000"/>
                </a:solidFill>
                <a:latin typeface="Times New Roman" panose="02020603050405020304" pitchFamily="18" charset="0"/>
              </a:rPr>
              <a:t> d</a:t>
            </a:r>
            <a:r>
              <a:rPr kumimoji="1" lang="en-US" altLang="zh-CN" sz="2200" b="1" dirty="0">
                <a:solidFill>
                  <a:srgbClr val="C00000"/>
                </a:solidFill>
                <a:latin typeface="Times New Roman" panose="02020603050405020304" pitchFamily="18" charset="0"/>
              </a:rPr>
              <a:t>(2, {1, 3}), </a:t>
            </a:r>
            <a:r>
              <a:rPr kumimoji="1" lang="en-US" altLang="zh-CN" sz="2200" b="1" i="1" dirty="0">
                <a:solidFill>
                  <a:srgbClr val="C00000"/>
                </a:solidFill>
                <a:latin typeface="Times New Roman" panose="02020603050405020304" pitchFamily="18" charset="0"/>
              </a:rPr>
              <a:t>c</a:t>
            </a:r>
            <a:r>
              <a:rPr kumimoji="1" lang="en-US" altLang="zh-CN" sz="2200" b="1" baseline="-30000" dirty="0">
                <a:solidFill>
                  <a:srgbClr val="C00000"/>
                </a:solidFill>
                <a:latin typeface="Times New Roman" panose="02020603050405020304" pitchFamily="18" charset="0"/>
              </a:rPr>
              <a:t>03</a:t>
            </a:r>
            <a:r>
              <a:rPr kumimoji="1" lang="en-US" altLang="zh-CN" sz="2200" b="1" dirty="0">
                <a:solidFill>
                  <a:srgbClr val="C00000"/>
                </a:solidFill>
                <a:latin typeface="Times New Roman" panose="02020603050405020304" pitchFamily="18" charset="0"/>
              </a:rPr>
              <a:t>+</a:t>
            </a:r>
            <a:r>
              <a:rPr kumimoji="1" lang="en-US" altLang="zh-CN" sz="2200" b="1" i="1" dirty="0">
                <a:solidFill>
                  <a:srgbClr val="C00000"/>
                </a:solidFill>
                <a:latin typeface="Times New Roman" panose="02020603050405020304" pitchFamily="18" charset="0"/>
              </a:rPr>
              <a:t> d</a:t>
            </a:r>
            <a:r>
              <a:rPr kumimoji="1" lang="en-US" altLang="zh-CN" sz="2200" b="1" dirty="0">
                <a:solidFill>
                  <a:srgbClr val="C00000"/>
                </a:solidFill>
                <a:latin typeface="Times New Roman" panose="02020603050405020304" pitchFamily="18" charset="0"/>
              </a:rPr>
              <a:t>(3, {1, 2})}</a:t>
            </a:r>
            <a:endParaRPr kumimoji="1" lang="en-US" altLang="zh-CN" sz="2200" b="1" dirty="0">
              <a:solidFill>
                <a:srgbClr val="C00000"/>
              </a:solidFill>
              <a:latin typeface="Times New Roman" panose="02020603050405020304" pitchFamily="18" charset="0"/>
            </a:endParaRPr>
          </a:p>
          <a:p>
            <a:pPr algn="just" eaLnBrk="1" hangingPunct="1">
              <a:lnSpc>
                <a:spcPct val="110000"/>
              </a:lnSpc>
              <a:spcBef>
                <a:spcPct val="10000"/>
              </a:spcBef>
              <a:spcAft>
                <a:spcPct val="10000"/>
              </a:spcAft>
            </a:pPr>
            <a:r>
              <a:rPr kumimoji="1" lang="en-US" altLang="zh-CN" sz="2200" b="1" dirty="0">
                <a:solidFill>
                  <a:srgbClr val="C00000"/>
                </a:solidFill>
                <a:latin typeface="Times New Roman" panose="02020603050405020304" pitchFamily="18" charset="0"/>
              </a:rPr>
              <a:t>                     =min{3+7, 6+10, 7+14}=10(</a:t>
            </a:r>
            <a:r>
              <a:rPr kumimoji="1" lang="en-US" altLang="zh-CN" sz="2200" b="1" dirty="0">
                <a:solidFill>
                  <a:srgbClr val="3907F1"/>
                </a:solidFill>
                <a:latin typeface="Times New Roman" panose="02020603050405020304" pitchFamily="18" charset="0"/>
              </a:rPr>
              <a:t>0→1</a:t>
            </a:r>
            <a:r>
              <a:rPr kumimoji="1" lang="en-US" altLang="zh-CN" sz="2200" b="1" dirty="0">
                <a:solidFill>
                  <a:srgbClr val="C00000"/>
                </a:solidFill>
                <a:latin typeface="Times New Roman" panose="02020603050405020304" pitchFamily="18" charset="0"/>
              </a:rPr>
              <a:t>)</a:t>
            </a:r>
            <a:endParaRPr kumimoji="1" lang="en-US" altLang="zh-CN" sz="2200" b="1" dirty="0">
              <a:solidFill>
                <a:srgbClr val="C00000"/>
              </a:solidFill>
              <a:latin typeface="Times New Roman" panose="02020603050405020304" pitchFamily="18" charset="0"/>
            </a:endParaRPr>
          </a:p>
          <a:p>
            <a:pPr algn="just" eaLnBrk="1" hangingPunct="1">
              <a:lnSpc>
                <a:spcPct val="110000"/>
              </a:lnSpc>
              <a:spcBef>
                <a:spcPct val="10000"/>
              </a:spcBef>
              <a:spcAft>
                <a:spcPct val="10000"/>
              </a:spcAft>
            </a:pPr>
            <a:r>
              <a:rPr kumimoji="1" lang="zh-CN" altLang="en-US" sz="2400" b="1" dirty="0" smtClean="0">
                <a:latin typeface="Times New Roman" panose="02020603050405020304" pitchFamily="18" charset="0"/>
              </a:rPr>
              <a:t>所以</a:t>
            </a:r>
            <a:r>
              <a:rPr kumimoji="1" lang="zh-CN" altLang="en-US" sz="2400" b="1" dirty="0">
                <a:latin typeface="Times New Roman" panose="02020603050405020304" pitchFamily="18" charset="0"/>
              </a:rPr>
              <a:t>，从顶点</a:t>
            </a:r>
            <a:r>
              <a:rPr kumimoji="1" lang="en-US" altLang="zh-CN" sz="2400" b="1" dirty="0">
                <a:latin typeface="Times New Roman" panose="02020603050405020304" pitchFamily="18" charset="0"/>
              </a:rPr>
              <a:t>0</a:t>
            </a:r>
            <a:r>
              <a:rPr kumimoji="1" lang="zh-CN" altLang="en-US" sz="2400" b="1" dirty="0">
                <a:latin typeface="Times New Roman" panose="02020603050405020304" pitchFamily="18" charset="0"/>
              </a:rPr>
              <a:t>出发的</a:t>
            </a:r>
            <a:r>
              <a:rPr kumimoji="1" lang="en-US" altLang="zh-CN" sz="2400" b="1" dirty="0">
                <a:latin typeface="Times New Roman" panose="02020603050405020304" pitchFamily="18" charset="0"/>
              </a:rPr>
              <a:t>TSP</a:t>
            </a:r>
            <a:r>
              <a:rPr kumimoji="1" lang="zh-CN" altLang="en-US" sz="2400" b="1" dirty="0">
                <a:latin typeface="Times New Roman" panose="02020603050405020304" pitchFamily="18" charset="0"/>
              </a:rPr>
              <a:t>问题的最短路径长度为</a:t>
            </a:r>
            <a:r>
              <a:rPr kumimoji="1" lang="en-US" altLang="zh-CN" sz="2400" b="1" dirty="0">
                <a:latin typeface="Times New Roman" panose="02020603050405020304" pitchFamily="18" charset="0"/>
              </a:rPr>
              <a:t>10</a:t>
            </a:r>
            <a:r>
              <a:rPr kumimoji="1" lang="zh-CN" altLang="en-US" sz="2400" b="1" dirty="0">
                <a:latin typeface="Times New Roman" panose="02020603050405020304" pitchFamily="18" charset="0"/>
              </a:rPr>
              <a:t>，路径是</a:t>
            </a:r>
            <a:r>
              <a:rPr kumimoji="1" lang="en-US" altLang="zh-CN" sz="2400" b="1" dirty="0">
                <a:latin typeface="Times New Roman" panose="02020603050405020304" pitchFamily="18" charset="0"/>
              </a:rPr>
              <a:t>0→1→2→3→0</a:t>
            </a:r>
            <a:r>
              <a:rPr kumimoji="1" lang="zh-CN" altLang="en-US" sz="2400" b="1" dirty="0">
                <a:latin typeface="Times New Roman" panose="02020603050405020304" pitchFamily="18" charset="0"/>
              </a:rPr>
              <a:t>。</a:t>
            </a:r>
            <a:r>
              <a:rPr kumimoji="1" lang="zh-CN" altLang="en-US" sz="2400" b="1" dirty="0">
                <a:latin typeface="宋体" panose="02010600030101010101" pitchFamily="2" charset="-122"/>
              </a:rPr>
              <a:t>    </a:t>
            </a:r>
            <a:endParaRPr kumimoji="1" lang="zh-CN" altLang="en-US" sz="2400" b="1" dirty="0">
              <a:latin typeface="Times New Roman" panose="02020603050405020304" pitchFamily="18" charset="0"/>
            </a:endParaRPr>
          </a:p>
        </p:txBody>
      </p:sp>
      <p:sp>
        <p:nvSpPr>
          <p:cNvPr id="89092" name="AutoShape 65"/>
          <p:cNvSpPr>
            <a:spLocks noChangeArrowheads="1"/>
          </p:cNvSpPr>
          <p:nvPr/>
        </p:nvSpPr>
        <p:spPr bwMode="auto">
          <a:xfrm>
            <a:off x="7386638" y="0"/>
            <a:ext cx="1757362" cy="1511300"/>
          </a:xfrm>
          <a:prstGeom prst="bracketPair">
            <a:avLst>
              <a:gd name="adj" fmla="val 8519"/>
            </a:avLst>
          </a:prstGeom>
          <a:solidFill>
            <a:schemeClr val="accent1"/>
          </a:solidFill>
          <a:ln w="9525">
            <a:solidFill>
              <a:srgbClr val="000000"/>
            </a:solidFill>
            <a:round/>
          </a:ln>
        </p:spPr>
        <p:txBody>
          <a:bodyPr lIns="18000" tIns="0" rIns="18000" bIns="0"/>
          <a:lstStyle/>
          <a:p>
            <a:pPr algn="just"/>
            <a:r>
              <a:rPr lang="en-US" altLang="zh-CN" sz="2400">
                <a:latin typeface="Times New Roman" panose="02020603050405020304" pitchFamily="18" charset="0"/>
              </a:rPr>
              <a:t> ∞   3   6   7</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 5   ∞   2    3</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 6    4  ∞    2</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 3    7   5   ∞</a:t>
            </a:r>
            <a:endParaRPr lang="en-US" altLang="zh-CN" sz="2400" b="1"/>
          </a:p>
        </p:txBody>
      </p:sp>
      <p:sp>
        <p:nvSpPr>
          <p:cNvPr id="89093" name="Text Box 281"/>
          <p:cNvSpPr txBox="1">
            <a:spLocks noChangeArrowheads="1"/>
          </p:cNvSpPr>
          <p:nvPr/>
        </p:nvSpPr>
        <p:spPr bwMode="auto">
          <a:xfrm>
            <a:off x="215900" y="199390"/>
            <a:ext cx="6697345"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动态规划法求解过程——示例</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458788" y="1203643"/>
            <a:ext cx="8351837"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Arial" panose="020B0604020202020204" pitchFamily="34" charset="0"/>
              <a:buChar char="•"/>
              <a:defRPr/>
            </a:pPr>
            <a:r>
              <a:rPr lang="zh-CN" altLang="en-US" sz="2400" b="1" dirty="0" smtClean="0">
                <a:latin typeface="Times New Roman" panose="02020603050405020304" pitchFamily="18" charset="0"/>
              </a:rPr>
              <a:t>对于图</a:t>
            </a:r>
            <a:r>
              <a:rPr lang="en-US" altLang="zh-CN" sz="2400" b="1" i="1" dirty="0" smtClean="0">
                <a:latin typeface="Times New Roman" panose="02020603050405020304" pitchFamily="18" charset="0"/>
              </a:rPr>
              <a:t>G</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V</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E</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，假设从顶点</a:t>
            </a:r>
            <a:r>
              <a:rPr lang="en-US" altLang="zh-CN" sz="2400" b="1" i="1" dirty="0" smtClean="0">
                <a:latin typeface="Times New Roman" panose="02020603050405020304" pitchFamily="18" charset="0"/>
              </a:rPr>
              <a:t>i</a:t>
            </a:r>
            <a:r>
              <a:rPr lang="zh-CN" altLang="en-US" sz="2400" b="1" dirty="0" smtClean="0">
                <a:latin typeface="Times New Roman" panose="02020603050405020304" pitchFamily="18" charset="0"/>
              </a:rPr>
              <a:t>出发，令</a:t>
            </a:r>
            <a:r>
              <a:rPr lang="en-US" altLang="zh-CN" sz="2400" b="1" i="1" dirty="0" smtClean="0">
                <a:latin typeface="Times New Roman" panose="02020603050405020304" pitchFamily="18" charset="0"/>
              </a:rPr>
              <a:t>V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V</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i</a:t>
            </a:r>
            <a:r>
              <a:rPr lang="zh-CN" altLang="en-US" sz="2400" b="1" dirty="0" smtClean="0">
                <a:latin typeface="Times New Roman" panose="02020603050405020304" pitchFamily="18" charset="0"/>
              </a:rPr>
              <a:t>，则</a:t>
            </a:r>
            <a:r>
              <a:rPr lang="en-US" altLang="zh-CN" sz="2400" b="1" i="1" dirty="0" smtClean="0">
                <a:solidFill>
                  <a:srgbClr val="CC0099"/>
                </a:solidFill>
                <a:latin typeface="Times New Roman" panose="02020603050405020304" pitchFamily="18" charset="0"/>
              </a:rPr>
              <a:t>d</a:t>
            </a:r>
            <a:r>
              <a:rPr lang="en-US" altLang="zh-CN" sz="2400" b="1" dirty="0" smtClean="0">
                <a:solidFill>
                  <a:srgbClr val="CC0099"/>
                </a:solidFill>
                <a:latin typeface="Times New Roman" panose="02020603050405020304" pitchFamily="18" charset="0"/>
              </a:rPr>
              <a:t>(</a:t>
            </a:r>
            <a:r>
              <a:rPr lang="en-US" altLang="zh-CN" sz="2400" b="1" i="1" dirty="0" smtClean="0">
                <a:solidFill>
                  <a:srgbClr val="CC0099"/>
                </a:solidFill>
                <a:latin typeface="Times New Roman" panose="02020603050405020304" pitchFamily="18" charset="0"/>
              </a:rPr>
              <a:t>i</a:t>
            </a:r>
            <a:r>
              <a:rPr lang="en-US" altLang="zh-CN" sz="2400" b="1" dirty="0" smtClean="0">
                <a:solidFill>
                  <a:srgbClr val="CC0099"/>
                </a:solidFill>
                <a:latin typeface="Times New Roman" panose="02020603050405020304" pitchFamily="18" charset="0"/>
              </a:rPr>
              <a:t>, </a:t>
            </a:r>
            <a:r>
              <a:rPr lang="en-US" altLang="zh-CN" sz="2400" b="1" i="1" dirty="0" smtClean="0">
                <a:solidFill>
                  <a:srgbClr val="CC0099"/>
                </a:solidFill>
                <a:latin typeface="Times New Roman" panose="02020603050405020304" pitchFamily="18" charset="0"/>
              </a:rPr>
              <a:t>V </a:t>
            </a:r>
            <a:r>
              <a:rPr lang="en-US" altLang="zh-CN" sz="2400" b="1" dirty="0" smtClean="0">
                <a:solidFill>
                  <a:srgbClr val="CC0099"/>
                </a:solidFill>
                <a:latin typeface="Times New Roman" panose="02020603050405020304" pitchFamily="18" charset="0"/>
              </a:rPr>
              <a:t>´)</a:t>
            </a:r>
            <a:r>
              <a:rPr lang="zh-CN" altLang="en-US" sz="2400" b="1" dirty="0" smtClean="0">
                <a:solidFill>
                  <a:srgbClr val="CC0099"/>
                </a:solidFill>
                <a:latin typeface="Times New Roman" panose="02020603050405020304" pitchFamily="18" charset="0"/>
              </a:rPr>
              <a:t>表示从顶点</a:t>
            </a:r>
            <a:r>
              <a:rPr lang="en-US" altLang="zh-CN" sz="2400" b="1" i="1" dirty="0" smtClean="0">
                <a:solidFill>
                  <a:srgbClr val="CC0099"/>
                </a:solidFill>
                <a:latin typeface="Times New Roman" panose="02020603050405020304" pitchFamily="18" charset="0"/>
              </a:rPr>
              <a:t>i</a:t>
            </a:r>
            <a:r>
              <a:rPr lang="zh-CN" altLang="en-US" sz="2400" b="1" dirty="0" smtClean="0">
                <a:solidFill>
                  <a:srgbClr val="CC0099"/>
                </a:solidFill>
                <a:latin typeface="Times New Roman" panose="02020603050405020304" pitchFamily="18" charset="0"/>
              </a:rPr>
              <a:t>出发经过</a:t>
            </a:r>
            <a:r>
              <a:rPr lang="en-US" altLang="zh-CN" sz="2400" b="1" i="1" dirty="0" smtClean="0">
                <a:solidFill>
                  <a:srgbClr val="CC0099"/>
                </a:solidFill>
                <a:latin typeface="Times New Roman" panose="02020603050405020304" pitchFamily="18" charset="0"/>
              </a:rPr>
              <a:t>V </a:t>
            </a:r>
            <a:r>
              <a:rPr lang="en-US" altLang="zh-CN" sz="2400" b="1" dirty="0" smtClean="0">
                <a:solidFill>
                  <a:srgbClr val="CC0099"/>
                </a:solidFill>
                <a:latin typeface="Times New Roman" panose="02020603050405020304" pitchFamily="18" charset="0"/>
              </a:rPr>
              <a:t>´</a:t>
            </a:r>
            <a:r>
              <a:rPr lang="zh-CN" altLang="en-US" sz="2400" b="1" dirty="0" smtClean="0">
                <a:solidFill>
                  <a:srgbClr val="CC0099"/>
                </a:solidFill>
                <a:latin typeface="Times New Roman" panose="02020603050405020304" pitchFamily="18" charset="0"/>
              </a:rPr>
              <a:t>中各个顶点一次且仅一次，最后回到出发点</a:t>
            </a:r>
            <a:r>
              <a:rPr lang="en-US" altLang="zh-CN" sz="2400" b="1" i="1" dirty="0" smtClean="0">
                <a:solidFill>
                  <a:srgbClr val="CC0099"/>
                </a:solidFill>
                <a:latin typeface="Times New Roman" panose="02020603050405020304" pitchFamily="18" charset="0"/>
              </a:rPr>
              <a:t>i</a:t>
            </a:r>
            <a:r>
              <a:rPr lang="zh-CN" altLang="en-US" sz="2400" b="1" dirty="0" smtClean="0">
                <a:solidFill>
                  <a:srgbClr val="CC0099"/>
                </a:solidFill>
                <a:latin typeface="Times New Roman" panose="02020603050405020304" pitchFamily="18" charset="0"/>
              </a:rPr>
              <a:t>的最短路径长度</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marL="457200" indent="-457200" eaLnBrk="1" hangingPunct="1">
              <a:buFont typeface="Arial" panose="020B0604020202020204" pitchFamily="34" charset="0"/>
              <a:buChar char="•"/>
              <a:defRPr/>
            </a:pPr>
            <a:endParaRPr lang="zh-CN" altLang="en-US" sz="1800" b="1" dirty="0" smtClean="0">
              <a:latin typeface="Times New Roman" panose="02020603050405020304" pitchFamily="18" charset="0"/>
            </a:endParaRPr>
          </a:p>
          <a:p>
            <a:pPr marL="457200" indent="-457200" eaLnBrk="1" hangingPunct="1">
              <a:buFont typeface="Arial" panose="020B0604020202020204" pitchFamily="34" charset="0"/>
              <a:buChar char="•"/>
              <a:defRPr/>
            </a:pPr>
            <a:r>
              <a:rPr lang="zh-CN" altLang="en-US" sz="2400" b="1" dirty="0" smtClean="0">
                <a:solidFill>
                  <a:srgbClr val="3907F1"/>
                </a:solidFill>
                <a:latin typeface="Times New Roman" panose="02020603050405020304" pitchFamily="18" charset="0"/>
              </a:rPr>
              <a:t>初始子问题是</a:t>
            </a:r>
            <a:r>
              <a:rPr lang="en-US" altLang="zh-CN" sz="2400" b="1" i="1" dirty="0" smtClean="0">
                <a:solidFill>
                  <a:srgbClr val="3907F1"/>
                </a:solidFill>
                <a:latin typeface="Times New Roman" panose="02020603050405020304" pitchFamily="18" charset="0"/>
              </a:rPr>
              <a:t>d</a:t>
            </a:r>
            <a:r>
              <a:rPr lang="en-US" altLang="zh-CN" sz="2400" b="1" dirty="0" smtClean="0">
                <a:solidFill>
                  <a:srgbClr val="3907F1"/>
                </a:solidFill>
                <a:latin typeface="Times New Roman" panose="02020603050405020304" pitchFamily="18" charset="0"/>
              </a:rPr>
              <a:t>(</a:t>
            </a:r>
            <a:r>
              <a:rPr lang="en-US" altLang="zh-CN" sz="2400" b="1" i="1" dirty="0" smtClean="0">
                <a:solidFill>
                  <a:srgbClr val="3907F1"/>
                </a:solidFill>
                <a:latin typeface="Times New Roman" panose="02020603050405020304" pitchFamily="18" charset="0"/>
              </a:rPr>
              <a:t>k</a:t>
            </a:r>
            <a:r>
              <a:rPr lang="en-US" altLang="zh-CN" sz="2400" b="1" dirty="0" smtClean="0">
                <a:solidFill>
                  <a:srgbClr val="3907F1"/>
                </a:solidFill>
                <a:latin typeface="Times New Roman" panose="02020603050405020304" pitchFamily="18" charset="0"/>
              </a:rPr>
              <a:t>, { })</a:t>
            </a:r>
            <a:r>
              <a:rPr lang="zh-CN" altLang="en-US" sz="2400" b="1" dirty="0" smtClean="0">
                <a:latin typeface="Times New Roman" panose="02020603050405020304" pitchFamily="18" charset="0"/>
              </a:rPr>
              <a:t>，即从顶点</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出发回到出发点</a:t>
            </a:r>
            <a:r>
              <a:rPr lang="en-US" altLang="zh-CN" sz="2400" b="1" i="1" dirty="0" smtClean="0">
                <a:latin typeface="Times New Roman" panose="02020603050405020304" pitchFamily="18" charset="0"/>
              </a:rPr>
              <a:t>i</a:t>
            </a:r>
            <a:r>
              <a:rPr lang="zh-CN" altLang="en-US" sz="2400" b="1" dirty="0" smtClean="0">
                <a:latin typeface="Times New Roman" panose="02020603050405020304" pitchFamily="18" charset="0"/>
              </a:rPr>
              <a:t>。现在考虑原问题的一部分，</a:t>
            </a:r>
            <a:r>
              <a:rPr lang="en-US" altLang="zh-CN" sz="2400" b="1" i="1" dirty="0" smtClean="0">
                <a:latin typeface="Times New Roman" panose="02020603050405020304" pitchFamily="18" charset="0"/>
              </a:rPr>
              <a:t>d</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V </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表示从顶点</a:t>
            </a:r>
            <a:r>
              <a:rPr lang="en-US" altLang="zh-CN" sz="2400" b="1" i="1" dirty="0" smtClean="0">
                <a:latin typeface="Times New Roman" panose="02020603050405020304" pitchFamily="18" charset="0"/>
              </a:rPr>
              <a:t>k</a:t>
            </a:r>
            <a:r>
              <a:rPr lang="zh-CN" altLang="en-US" sz="2400" b="1" dirty="0" smtClean="0">
                <a:latin typeface="Times New Roman" panose="02020603050405020304" pitchFamily="18" charset="0"/>
              </a:rPr>
              <a:t>出发经过</a:t>
            </a:r>
            <a:r>
              <a:rPr lang="en-US" altLang="zh-CN" sz="2400" b="1" i="1" dirty="0" smtClean="0">
                <a:latin typeface="Times New Roman" panose="02020603050405020304" pitchFamily="18" charset="0"/>
              </a:rPr>
              <a:t>V </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中各个顶点一次且仅一次，最后回到出发点</a:t>
            </a:r>
            <a:r>
              <a:rPr lang="en-US" altLang="zh-CN" sz="2400" b="1" i="1" dirty="0" smtClean="0">
                <a:latin typeface="Times New Roman" panose="02020603050405020304" pitchFamily="18" charset="0"/>
              </a:rPr>
              <a:t>i</a:t>
            </a:r>
            <a:r>
              <a:rPr lang="zh-CN" altLang="en-US" sz="2000" b="1" dirty="0" smtClean="0">
                <a:latin typeface="Times New Roman" panose="02020603050405020304" pitchFamily="18" charset="0"/>
              </a:rPr>
              <a:t>的最短路径长度。</a:t>
            </a:r>
            <a:endParaRPr lang="zh-CN" altLang="en-US" sz="2000" b="1" dirty="0" smtClean="0">
              <a:latin typeface="Times New Roman" panose="02020603050405020304" pitchFamily="18" charset="0"/>
            </a:endParaRPr>
          </a:p>
          <a:p>
            <a:pPr marL="457200" indent="-457200" eaLnBrk="1" hangingPunct="1">
              <a:buFont typeface="Arial" panose="020B0604020202020204" pitchFamily="34" charset="0"/>
              <a:buChar char="•"/>
              <a:defRPr/>
            </a:pPr>
            <a:endParaRPr lang="zh-CN" altLang="en-US" sz="1800" b="1" dirty="0" smtClean="0">
              <a:latin typeface="Times New Roman" panose="02020603050405020304" pitchFamily="18" charset="0"/>
            </a:endParaRPr>
          </a:p>
          <a:p>
            <a:pPr marL="457200" indent="-457200" eaLnBrk="1" hangingPunct="1">
              <a:buFont typeface="Arial" panose="020B0604020202020204" pitchFamily="34" charset="0"/>
              <a:buChar char="•"/>
              <a:defRPr/>
            </a:pPr>
            <a:r>
              <a:rPr lang="en-US" altLang="zh-CN" sz="2400" b="1" dirty="0" smtClean="0">
                <a:solidFill>
                  <a:srgbClr val="3907F1"/>
                </a:solidFill>
                <a:latin typeface="Times New Roman" panose="02020603050405020304" pitchFamily="18" charset="0"/>
              </a:rPr>
              <a:t>TSP</a:t>
            </a:r>
            <a:r>
              <a:rPr lang="zh-CN" altLang="en-US" sz="2400" b="1" dirty="0" smtClean="0">
                <a:solidFill>
                  <a:srgbClr val="3907F1"/>
                </a:solidFill>
                <a:latin typeface="Times New Roman" panose="02020603050405020304" pitchFamily="18" charset="0"/>
              </a:rPr>
              <a:t>问题的动态规划函数为：</a:t>
            </a:r>
            <a:endParaRPr lang="zh-CN" altLang="en-US" sz="2400" b="1" dirty="0" smtClean="0">
              <a:solidFill>
                <a:srgbClr val="3907F1"/>
              </a:solidFill>
              <a:latin typeface="Times New Roman" panose="02020603050405020304" pitchFamily="18" charset="0"/>
            </a:endParaRPr>
          </a:p>
          <a:p>
            <a:pPr eaLnBrk="1" hangingPunct="1">
              <a:defRPr/>
            </a:pPr>
            <a:r>
              <a:rPr lang="en-US" altLang="zh-CN" sz="2400" b="1" i="1" dirty="0" smtClean="0">
                <a:latin typeface="Times New Roman" panose="02020603050405020304" pitchFamily="18" charset="0"/>
              </a:rPr>
              <a:t>      d</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 { }) = </a:t>
            </a:r>
            <a:r>
              <a:rPr lang="en-US" altLang="zh-CN" sz="2400" b="1" i="1" dirty="0" err="1" smtClean="0">
                <a:latin typeface="Times New Roman" panose="02020603050405020304" pitchFamily="18" charset="0"/>
              </a:rPr>
              <a:t>c</a:t>
            </a:r>
            <a:r>
              <a:rPr lang="en-US" altLang="zh-CN" sz="2400" b="1" i="1" baseline="-25000" dirty="0" err="1" smtClean="0">
                <a:latin typeface="Times New Roman" panose="02020603050405020304" pitchFamily="18" charset="0"/>
              </a:rPr>
              <a:t>ki</a:t>
            </a:r>
            <a:r>
              <a:rPr lang="en-US" altLang="zh-CN" sz="2400" b="1" i="1" baseline="-25000" dirty="0" smtClean="0">
                <a:latin typeface="Times New Roman" panose="02020603050405020304" pitchFamily="18" charset="0"/>
              </a:rPr>
              <a:t>  </a:t>
            </a:r>
            <a:r>
              <a:rPr lang="en-US" altLang="zh-CN" sz="2400" b="1" dirty="0" smtClean="0">
                <a:latin typeface="Times New Roman" panose="02020603050405020304" pitchFamily="18" charset="0"/>
              </a:rPr>
              <a:t>( k ≠ </a:t>
            </a:r>
            <a:r>
              <a:rPr lang="en-US" altLang="zh-CN" sz="2400" b="1" i="1" dirty="0" smtClean="0">
                <a:latin typeface="Times New Roman" panose="02020603050405020304" pitchFamily="18" charset="0"/>
              </a:rPr>
              <a:t>i</a:t>
            </a:r>
            <a:r>
              <a:rPr lang="en-US" altLang="zh-CN" sz="2400" b="1" dirty="0" smtClean="0">
                <a:latin typeface="Times New Roman" panose="02020603050405020304" pitchFamily="18" charset="0"/>
              </a:rPr>
              <a:t> )                        </a:t>
            </a:r>
            <a:r>
              <a:rPr lang="zh-CN" altLang="en-US" sz="2400" b="1" dirty="0" smtClean="0">
                <a:latin typeface="Times New Roman" panose="02020603050405020304" pitchFamily="18" charset="0"/>
              </a:rPr>
              <a:t>（</a:t>
            </a:r>
            <a:r>
              <a:rPr lang="en-US" altLang="zh-CN" sz="2400" b="1" i="1" dirty="0" smtClean="0">
                <a:latin typeface="Times New Roman" panose="02020603050405020304" pitchFamily="18" charset="0"/>
              </a:rPr>
              <a:t> </a:t>
            </a:r>
            <a:r>
              <a:rPr lang="en-US" altLang="zh-CN" sz="2400" b="1" i="1" dirty="0" err="1">
                <a:latin typeface="Times New Roman" panose="02020603050405020304" pitchFamily="18" charset="0"/>
              </a:rPr>
              <a:t>c</a:t>
            </a:r>
            <a:r>
              <a:rPr lang="en-US" altLang="zh-CN" sz="2400" b="1" i="1" baseline="-25000" dirty="0" err="1">
                <a:latin typeface="Times New Roman" panose="02020603050405020304" pitchFamily="18" charset="0"/>
              </a:rPr>
              <a:t>ki</a:t>
            </a:r>
            <a:r>
              <a:rPr lang="en-US" altLang="zh-CN" sz="2400" b="1" i="1" baseline="-25000"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E</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eaLnBrk="1" hangingPunct="1">
              <a:defRPr/>
            </a:pPr>
            <a:r>
              <a:rPr lang="en-US" altLang="zh-CN" sz="2400" b="1" i="1" dirty="0" smtClean="0">
                <a:latin typeface="Times New Roman" panose="02020603050405020304" pitchFamily="18" charset="0"/>
              </a:rPr>
              <a:t>      d</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V </a:t>
            </a:r>
            <a:r>
              <a:rPr lang="en-US" altLang="zh-CN" sz="2400" b="1" dirty="0" smtClean="0">
                <a:latin typeface="Times New Roman" panose="02020603050405020304" pitchFamily="18" charset="0"/>
              </a:rPr>
              <a:t>´) = min{</a:t>
            </a:r>
            <a:r>
              <a:rPr lang="en-US" altLang="zh-CN" sz="2400" b="1" i="1" dirty="0" err="1" smtClean="0">
                <a:latin typeface="Times New Roman" panose="02020603050405020304" pitchFamily="18" charset="0"/>
              </a:rPr>
              <a:t>c</a:t>
            </a:r>
            <a:r>
              <a:rPr lang="en-US" altLang="zh-CN" sz="2400" b="1" i="1" baseline="-25000" dirty="0" err="1" smtClean="0">
                <a:latin typeface="Times New Roman" panose="02020603050405020304" pitchFamily="18" charset="0"/>
              </a:rPr>
              <a:t>ik</a:t>
            </a:r>
            <a:r>
              <a:rPr lang="en-US" altLang="zh-CN" sz="2400" b="1" dirty="0" smtClean="0">
                <a:latin typeface="Times New Roman" panose="02020603050405020304" pitchFamily="18" charset="0"/>
              </a:rPr>
              <a:t> + </a:t>
            </a:r>
            <a:r>
              <a:rPr lang="en-US" altLang="zh-CN" sz="2400" b="1" i="1" dirty="0" smtClean="0">
                <a:latin typeface="Times New Roman" panose="02020603050405020304" pitchFamily="18" charset="0"/>
              </a:rPr>
              <a:t>d</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V </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 </a:t>
            </a:r>
            <a:r>
              <a:rPr lang="en-US" altLang="zh-CN" sz="2400" b="1" i="1" dirty="0" err="1" smtClean="0">
                <a:latin typeface="Times New Roman" panose="02020603050405020304" pitchFamily="18" charset="0"/>
              </a:rPr>
              <a:t>k</a:t>
            </a:r>
            <a:r>
              <a:rPr lang="en-US" altLang="zh-CN" sz="2400" b="1" dirty="0" err="1" smtClean="0">
                <a:latin typeface="Times New Roman" panose="02020603050405020304" pitchFamily="18" charset="0"/>
              </a:rPr>
              <a:t>∈</a:t>
            </a:r>
            <a:r>
              <a:rPr lang="en-US" altLang="zh-CN" sz="2400" b="1" i="1" dirty="0" err="1" smtClean="0">
                <a:latin typeface="Times New Roman" panose="02020603050405020304" pitchFamily="18" charset="0"/>
              </a:rPr>
              <a:t>V</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 </a:t>
            </a:r>
            <a:r>
              <a:rPr lang="zh-CN" altLang="en-US" sz="2400" b="1" dirty="0" smtClean="0">
                <a:latin typeface="Times New Roman" panose="02020603050405020304" pitchFamily="18" charset="0"/>
              </a:rPr>
              <a:t>）</a:t>
            </a:r>
            <a:endParaRPr lang="zh-CN" altLang="en-US" sz="2400" b="1" dirty="0" smtClean="0">
              <a:latin typeface="Times New Roman" panose="02020603050405020304" pitchFamily="18" charset="0"/>
            </a:endParaRPr>
          </a:p>
        </p:txBody>
      </p:sp>
      <p:sp>
        <p:nvSpPr>
          <p:cNvPr id="4" name="Rectangle 5"/>
          <p:cNvSpPr txBox="1">
            <a:spLocks noChangeArrowheads="1"/>
          </p:cNvSpPr>
          <p:nvPr/>
        </p:nvSpPr>
        <p:spPr bwMode="auto">
          <a:xfrm>
            <a:off x="1331640" y="188913"/>
            <a:ext cx="6768752"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第二步 建立动态规划函数</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87045" name="左大括号 1"/>
          <p:cNvSpPr/>
          <p:nvPr/>
        </p:nvSpPr>
        <p:spPr bwMode="auto">
          <a:xfrm>
            <a:off x="702628" y="4759960"/>
            <a:ext cx="215900" cy="720725"/>
          </a:xfrm>
          <a:prstGeom prst="leftBrace">
            <a:avLst>
              <a:gd name="adj1" fmla="val 8346"/>
              <a:gd name="adj2" fmla="val 50000"/>
            </a:avLst>
          </a:prstGeom>
          <a:solidFill>
            <a:schemeClr val="accent1">
              <a:alpha val="0"/>
            </a:schemeClr>
          </a:solidFill>
          <a:ln w="9525" algn="ctr">
            <a:solidFill>
              <a:schemeClr val="tx1"/>
            </a:solidFill>
            <a:round/>
          </a:ln>
        </p:spPr>
        <p:txBody>
          <a:bodyPr wrap="none"/>
          <a:lstStyle/>
          <a:p>
            <a:endParaRPr lang="zh-CN" altLang="en-US"/>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59775" y="1582832"/>
            <a:ext cx="872420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latin typeface="宋体" panose="02010600030101010101" pitchFamily="2" charset="-122"/>
              </a:rPr>
              <a:t>    假设</a:t>
            </a:r>
            <a:r>
              <a:rPr kumimoji="1" lang="en-US" altLang="zh-CN" sz="2400" b="1" dirty="0">
                <a:latin typeface="宋体" panose="02010600030101010101" pitchFamily="2" charset="-122"/>
              </a:rPr>
              <a:t>n</a:t>
            </a:r>
            <a:r>
              <a:rPr kumimoji="1" lang="zh-CN" altLang="en-US" sz="2400" b="1" dirty="0">
                <a:latin typeface="宋体" panose="02010600030101010101" pitchFamily="2" charset="-122"/>
              </a:rPr>
              <a:t>个顶点用</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n-1</a:t>
            </a:r>
            <a:r>
              <a:rPr kumimoji="1" lang="zh-CN" altLang="en-US" sz="2400" b="1" dirty="0">
                <a:latin typeface="宋体" panose="02010600030101010101" pitchFamily="2" charset="-122"/>
              </a:rPr>
              <a:t>的数字编号，首先生成</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n-1</a:t>
            </a:r>
            <a:r>
              <a:rPr kumimoji="1" lang="zh-CN" altLang="en-US" sz="2400" b="1" dirty="0">
                <a:latin typeface="宋体" panose="02010600030101010101" pitchFamily="2" charset="-122"/>
              </a:rPr>
              <a:t>个元素的子集存放在数组</a:t>
            </a:r>
            <a:r>
              <a:rPr kumimoji="1" lang="en-US" altLang="zh-CN" sz="2400" b="1" dirty="0">
                <a:latin typeface="宋体" panose="02010600030101010101" pitchFamily="2" charset="-122"/>
              </a:rPr>
              <a:t>V[2</a:t>
            </a:r>
            <a:r>
              <a:rPr kumimoji="1" lang="en-US" altLang="zh-CN" sz="2400" b="1" baseline="30000" dirty="0">
                <a:latin typeface="宋体" panose="02010600030101010101" pitchFamily="2" charset="-122"/>
              </a:rPr>
              <a:t>n-1</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中，设数组</a:t>
            </a:r>
            <a:r>
              <a:rPr kumimoji="1" lang="en-US" altLang="zh-CN" sz="2400" b="1" dirty="0">
                <a:latin typeface="宋体" panose="02010600030101010101" pitchFamily="2" charset="-122"/>
              </a:rPr>
              <a:t>d[n][2</a:t>
            </a:r>
            <a:r>
              <a:rPr kumimoji="1" lang="en-US" altLang="zh-CN" sz="2400" b="1" baseline="30000" dirty="0">
                <a:latin typeface="宋体" panose="02010600030101010101" pitchFamily="2" charset="-122"/>
              </a:rPr>
              <a:t>n-1</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存放迭代结果，其中</a:t>
            </a:r>
            <a:r>
              <a:rPr kumimoji="1" lang="en-US" altLang="zh-CN" sz="2400" b="1" dirty="0">
                <a:latin typeface="宋体" panose="02010600030101010101" pitchFamily="2" charset="-122"/>
              </a:rPr>
              <a:t>d[i][j]</a:t>
            </a:r>
            <a:r>
              <a:rPr kumimoji="1" lang="zh-CN" altLang="en-US" sz="2400" b="1" dirty="0">
                <a:latin typeface="宋体" panose="02010600030101010101" pitchFamily="2" charset="-122"/>
              </a:rPr>
              <a:t>表示从顶点</a:t>
            </a:r>
            <a:r>
              <a:rPr kumimoji="1" lang="en-US" altLang="zh-CN" sz="2400" b="1" dirty="0">
                <a:latin typeface="宋体" panose="02010600030101010101" pitchFamily="2" charset="-122"/>
              </a:rPr>
              <a:t>i</a:t>
            </a:r>
            <a:r>
              <a:rPr kumimoji="1" lang="zh-CN" altLang="en-US" sz="2400" b="1" dirty="0">
                <a:latin typeface="宋体" panose="02010600030101010101" pitchFamily="2" charset="-122"/>
              </a:rPr>
              <a:t>经过子集</a:t>
            </a:r>
            <a:r>
              <a:rPr kumimoji="1" lang="en-US" altLang="zh-CN" sz="2400" b="1" dirty="0">
                <a:latin typeface="宋体" panose="02010600030101010101" pitchFamily="2" charset="-122"/>
              </a:rPr>
              <a:t>V[j]</a:t>
            </a:r>
            <a:r>
              <a:rPr kumimoji="1" lang="zh-CN" altLang="en-US" sz="2400" b="1" dirty="0">
                <a:latin typeface="宋体" panose="02010600030101010101" pitchFamily="2" charset="-122"/>
              </a:rPr>
              <a:t>中的顶点一次且仅一次，最后回到出发点</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的最短路径长度。</a:t>
            </a:r>
            <a:endParaRPr kumimoji="1" lang="zh-CN" altLang="en-US" sz="2400" b="1" dirty="0">
              <a:latin typeface="宋体" panose="02010600030101010101" pitchFamily="2" charset="-122"/>
            </a:endParaRPr>
          </a:p>
        </p:txBody>
      </p:sp>
      <p:sp>
        <p:nvSpPr>
          <p:cNvPr id="91139" name="Text Box 281"/>
          <p:cNvSpPr txBox="1">
            <a:spLocks noChangeArrowheads="1"/>
          </p:cNvSpPr>
          <p:nvPr/>
        </p:nvSpPr>
        <p:spPr bwMode="auto">
          <a:xfrm>
            <a:off x="925880" y="254734"/>
            <a:ext cx="75692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第三步 填表</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3" name="矩形 2"/>
          <p:cNvSpPr/>
          <p:nvPr/>
        </p:nvSpPr>
        <p:spPr>
          <a:xfrm>
            <a:off x="207838" y="3789040"/>
            <a:ext cx="8828658" cy="1938020"/>
          </a:xfrm>
          <a:prstGeom prst="rect">
            <a:avLst/>
          </a:prstGeom>
        </p:spPr>
        <p:txBody>
          <a:bodyPr wrap="square">
            <a:spAutoFit/>
          </a:bodyPr>
          <a:lstStyle/>
          <a:p>
            <a:pPr lvl="0" indent="400050" eaLnBrk="0" hangingPunct="0"/>
            <a:r>
              <a:rPr lang="zh-CN" altLang="en-US" sz="2400" b="1" dirty="0" smtClean="0">
                <a:solidFill>
                  <a:srgbClr val="3907F1"/>
                </a:solidFill>
                <a:latin typeface="Times New Roman" panose="02020603050405020304" pitchFamily="18" charset="0"/>
                <a:cs typeface="Times New Roman" panose="02020603050405020304" pitchFamily="18" charset="0"/>
              </a:rPr>
              <a:t>填表</a:t>
            </a:r>
            <a:r>
              <a:rPr lang="zh-CN" altLang="en-US" sz="2400" b="1" dirty="0">
                <a:solidFill>
                  <a:srgbClr val="3907F1"/>
                </a:solidFill>
                <a:latin typeface="Times New Roman" panose="02020603050405020304" pitchFamily="18" charset="0"/>
                <a:cs typeface="Times New Roman" panose="02020603050405020304" pitchFamily="18" charset="0"/>
              </a:rPr>
              <a:t>方法：自底向上，逐步求值。利用前一步求</a:t>
            </a:r>
            <a:r>
              <a:rPr lang="zh-CN" altLang="en-US" sz="2400" b="1" dirty="0" smtClean="0">
                <a:solidFill>
                  <a:srgbClr val="3907F1"/>
                </a:solidFill>
                <a:latin typeface="Times New Roman" panose="02020603050405020304" pitchFamily="18" charset="0"/>
                <a:cs typeface="Times New Roman" panose="02020603050405020304" pitchFamily="18" charset="0"/>
              </a:rPr>
              <a:t>出的值</a:t>
            </a:r>
            <a:r>
              <a:rPr lang="zh-CN" altLang="en-US" sz="2400" b="1" dirty="0">
                <a:solidFill>
                  <a:srgbClr val="3907F1"/>
                </a:solidFill>
                <a:latin typeface="Times New Roman" panose="02020603050405020304" pitchFamily="18" charset="0"/>
                <a:cs typeface="Times New Roman" panose="02020603050405020304" pitchFamily="18" charset="0"/>
              </a:rPr>
              <a:t>计算出后一步的值填入表中，每一步结束后选择最小值作为子问题的最优值，最后一步为原问题的最优解。</a:t>
            </a:r>
            <a:endParaRPr lang="zh-CN" altLang="en-US" sz="2400" b="1" dirty="0">
              <a:solidFill>
                <a:srgbClr val="3907F1"/>
              </a:solidFill>
              <a:latin typeface="Times New Roman" panose="02020603050405020304" pitchFamily="18" charset="0"/>
              <a:cs typeface="Times New Roman" panose="02020603050405020304" pitchFamily="18" charset="0"/>
            </a:endParaRPr>
          </a:p>
          <a:p>
            <a:pPr lvl="0" indent="400050" eaLnBrk="0" hangingPunct="0"/>
            <a:endParaRPr lang="zh-CN" altLang="en-US" sz="2400" b="1" dirty="0">
              <a:solidFill>
                <a:srgbClr val="3907F1"/>
              </a:solidFill>
              <a:latin typeface="Times New Roman" panose="02020603050405020304" pitchFamily="18" charset="0"/>
              <a:cs typeface="Times New Roman" panose="02020603050405020304" pitchFamily="18" charset="0"/>
            </a:endParaRPr>
          </a:p>
          <a:p>
            <a:pPr lvl="0" indent="400050" eaLnBrk="0" hangingPunct="0"/>
            <a:r>
              <a:rPr lang="zh-CN" altLang="en-US" sz="2400" b="1" dirty="0">
                <a:solidFill>
                  <a:srgbClr val="3907F1"/>
                </a:solidFill>
                <a:latin typeface="Times New Roman" panose="02020603050405020304" pitchFamily="18" charset="0"/>
                <a:cs typeface="Times New Roman" panose="02020603050405020304" pitchFamily="18" charset="0"/>
              </a:rPr>
              <a:t>完成以下表格的填写</a:t>
            </a:r>
            <a:endParaRPr lang="zh-CN" altLang="en-US" sz="2400" b="1" dirty="0">
              <a:solidFill>
                <a:srgbClr val="3907F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5497" y="41067"/>
          <a:ext cx="9058275" cy="2281555"/>
        </p:xfrm>
        <a:graphic>
          <a:graphicData uri="http://schemas.openxmlformats.org/drawingml/2006/table">
            <a:tbl>
              <a:tblPr firstRow="1" firstCol="1" lastRow="1" lastCol="1" bandRow="1" bandCol="1">
                <a:tableStyleId>{073A0DAA-6AF3-43AB-8588-CEC1D06C72B9}</a:tableStyleId>
              </a:tblPr>
              <a:tblGrid>
                <a:gridCol w="1256957"/>
                <a:gridCol w="1106654"/>
                <a:gridCol w="835637"/>
                <a:gridCol w="835637"/>
                <a:gridCol w="835637"/>
                <a:gridCol w="872485"/>
                <a:gridCol w="1023447"/>
                <a:gridCol w="1023447"/>
                <a:gridCol w="1268095"/>
              </a:tblGrid>
              <a:tr h="625071">
                <a:tc>
                  <a:txBody>
                    <a:bodyPr/>
                    <a:lstStyle/>
                    <a:p>
                      <a:pPr indent="400050" algn="just">
                        <a:spcAft>
                          <a:spcPts val="0"/>
                        </a:spcAft>
                      </a:pPr>
                      <a:r>
                        <a:rPr lang="en-US" sz="2000" kern="100" dirty="0" smtClean="0">
                          <a:effectLst/>
                        </a:rPr>
                        <a:t>    j  </a:t>
                      </a:r>
                      <a:endParaRPr lang="zh-CN" sz="2000" kern="100" dirty="0">
                        <a:effectLst/>
                      </a:endParaRPr>
                    </a:p>
                    <a:p>
                      <a:pPr indent="200025" algn="just">
                        <a:spcAft>
                          <a:spcPts val="0"/>
                        </a:spcAft>
                      </a:pPr>
                      <a:r>
                        <a:rPr lang="en-US" sz="2000" kern="100" dirty="0">
                          <a:effectLst/>
                        </a:rPr>
                        <a:t>i       </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effectLst/>
                        </a:rPr>
                        <a:t>{}</a:t>
                      </a:r>
                      <a:endParaRPr lang="zh-CN" sz="2000" b="0" kern="100" dirty="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2000" kern="100">
                          <a:effectLst/>
                        </a:rPr>
                        <a:t>{1}</a:t>
                      </a:r>
                      <a:endParaRPr lang="zh-CN" sz="2000" b="0" kern="100">
                        <a:effectLst/>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en-US" sz="2000" kern="100">
                          <a:effectLst/>
                        </a:rPr>
                        <a:t>{2}</a:t>
                      </a:r>
                      <a:endParaRPr lang="zh-CN" sz="2000" b="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en-US" sz="2000" kern="100" dirty="0">
                          <a:effectLst/>
                        </a:rPr>
                        <a:t>{3}</a:t>
                      </a:r>
                      <a:endParaRPr lang="zh-CN" sz="2000" b="0" kern="100" dirty="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en-US" sz="2000" kern="100">
                          <a:effectLst/>
                        </a:rPr>
                        <a:t>{1,2}</a:t>
                      </a:r>
                      <a:endParaRPr lang="zh-CN" sz="2000" b="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en-US" sz="2000" kern="100">
                          <a:effectLst/>
                        </a:rPr>
                        <a:t>{1,3}</a:t>
                      </a:r>
                      <a:endParaRPr lang="zh-CN" sz="2000" b="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en-US" sz="2000" kern="100">
                          <a:effectLst/>
                        </a:rPr>
                        <a:t>{2,3}</a:t>
                      </a:r>
                      <a:endParaRPr lang="zh-CN" sz="2000" b="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en-US" sz="2000" kern="100">
                          <a:effectLst/>
                        </a:rPr>
                        <a:t>{1,2,3}</a:t>
                      </a:r>
                      <a:endParaRPr lang="zh-CN" sz="2000" b="0" kern="100">
                        <a:effectLst/>
                        <a:latin typeface="Times New Roman" panose="02020603050405020304"/>
                        <a:ea typeface="宋体" panose="02010600030101010101" pitchFamily="2" charset="-122"/>
                      </a:endParaRPr>
                    </a:p>
                  </a:txBody>
                  <a:tcPr marL="68580" marR="68580" marT="0" marB="0" anchor="ctr"/>
                </a:tc>
              </a:tr>
              <a:tr h="312536">
                <a:tc>
                  <a:txBody>
                    <a:bodyPr/>
                    <a:lstStyle/>
                    <a:p>
                      <a:pPr algn="ctr">
                        <a:spcAft>
                          <a:spcPts val="0"/>
                        </a:spcAft>
                      </a:pPr>
                      <a:r>
                        <a:rPr lang="en-US" sz="2000" kern="100">
                          <a:effectLst/>
                        </a:rPr>
                        <a:t>0</a:t>
                      </a:r>
                      <a:endParaRPr lang="zh-CN" sz="2000" b="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effectLst/>
                        </a:rPr>
                        <a:t> </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effectLst/>
                        </a:rPr>
                        <a:t> </a:t>
                      </a:r>
                      <a:endParaRPr lang="zh-CN" sz="2000" b="0" kern="100" dirty="0">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marL="0" algn="ctr" defTabSz="914400" rtl="0" eaLnBrk="1" latinLnBrk="0" hangingPunct="1">
                        <a:spcAft>
                          <a:spcPts val="0"/>
                        </a:spcAft>
                      </a:pPr>
                      <a:r>
                        <a:rPr lang="en-US" sz="2000" kern="100" dirty="0">
                          <a:solidFill>
                            <a:schemeClr val="dk1"/>
                          </a:solidFill>
                          <a:effectLst/>
                          <a:latin typeface="+mn-lt"/>
                          <a:ea typeface="+mn-ea"/>
                          <a:cs typeface="+mn-cs"/>
                        </a:rPr>
                        <a:t> </a:t>
                      </a:r>
                      <a:endParaRPr lang="zh-CN" sz="2000" kern="100" dirty="0">
                        <a:solidFill>
                          <a:schemeClr val="dk1"/>
                        </a:solidFill>
                        <a:effectLst/>
                        <a:latin typeface="+mn-lt"/>
                        <a:ea typeface="+mn-ea"/>
                        <a:cs typeface="+mn-cs"/>
                      </a:endParaRPr>
                    </a:p>
                  </a:txBody>
                  <a:tcPr marL="68580" marR="68580" marT="0" marB="0">
                    <a:solidFill>
                      <a:schemeClr val="bg1">
                        <a:lumMod val="50000"/>
                      </a:schemeClr>
                    </a:solidFill>
                  </a:tcPr>
                </a:tc>
                <a:tc>
                  <a:txBody>
                    <a:bodyPr/>
                    <a:lstStyle/>
                    <a:p>
                      <a:pPr algn="ctr">
                        <a:spcAft>
                          <a:spcPts val="0"/>
                        </a:spcAft>
                      </a:pPr>
                      <a:r>
                        <a:rPr lang="en-US" sz="2000" kern="100" dirty="0">
                          <a:effectLst/>
                        </a:rPr>
                        <a:t> </a:t>
                      </a:r>
                      <a:endParaRPr lang="zh-CN" sz="2000" b="0" kern="100" dirty="0">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effectLst/>
                        </a:rPr>
                        <a:t> </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effectLst/>
                        </a:rPr>
                        <a:t> </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effectLst/>
                        </a:rPr>
                        <a:t> </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spcAft>
                          <a:spcPts val="0"/>
                        </a:spcAft>
                      </a:pPr>
                      <a:r>
                        <a:rPr lang="en-US" sz="2000" kern="100" dirty="0">
                          <a:solidFill>
                            <a:schemeClr val="dk1"/>
                          </a:solidFill>
                          <a:effectLst/>
                          <a:latin typeface="+mn-lt"/>
                          <a:ea typeface="+mn-ea"/>
                          <a:cs typeface="+mn-cs"/>
                        </a:rPr>
                        <a:t>10</a:t>
                      </a:r>
                      <a:endParaRPr lang="zh-CN" sz="2000" kern="100" dirty="0">
                        <a:solidFill>
                          <a:schemeClr val="dk1"/>
                        </a:solidFill>
                        <a:effectLst/>
                        <a:latin typeface="+mn-lt"/>
                        <a:ea typeface="+mn-ea"/>
                        <a:cs typeface="+mn-cs"/>
                      </a:endParaRPr>
                    </a:p>
                  </a:txBody>
                  <a:tcPr marL="68580" marR="68580" marT="0" marB="0">
                    <a:solidFill>
                      <a:schemeClr val="bg1">
                        <a:lumMod val="50000"/>
                      </a:schemeClr>
                    </a:solidFill>
                  </a:tcPr>
                </a:tc>
              </a:tr>
              <a:tr h="312536">
                <a:tc>
                  <a:txBody>
                    <a:bodyPr/>
                    <a:lstStyle/>
                    <a:p>
                      <a:pPr algn="ctr">
                        <a:spcAft>
                          <a:spcPts val="0"/>
                        </a:spcAft>
                      </a:pPr>
                      <a:r>
                        <a:rPr lang="en-US" sz="2000" kern="100" dirty="0">
                          <a:effectLst/>
                        </a:rPr>
                        <a:t>1</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3907F1"/>
                          </a:solidFill>
                          <a:effectLst/>
                        </a:rPr>
                        <a:t>5</a:t>
                      </a:r>
                      <a:endParaRPr lang="zh-CN" sz="2000" b="0" kern="100" dirty="0">
                        <a:solidFill>
                          <a:srgbClr val="3907F1"/>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FF0000"/>
                          </a:solidFill>
                          <a:effectLst/>
                        </a:rPr>
                        <a:t> </a:t>
                      </a:r>
                      <a:endParaRPr lang="zh-CN" sz="2000" b="0" kern="100" dirty="0">
                        <a:solidFill>
                          <a:srgbClr val="FF000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FF0000"/>
                          </a:solidFill>
                          <a:effectLst/>
                        </a:rPr>
                        <a:t>8</a:t>
                      </a:r>
                      <a:endParaRPr lang="zh-CN" sz="2000" b="0" kern="100" dirty="0">
                        <a:solidFill>
                          <a:srgbClr val="FF000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FF0000"/>
                          </a:solidFill>
                          <a:effectLst/>
                        </a:rPr>
                        <a:t>6</a:t>
                      </a:r>
                      <a:endParaRPr lang="zh-CN" sz="2000" b="0" kern="100" dirty="0">
                        <a:solidFill>
                          <a:srgbClr val="FF000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00B0F0"/>
                          </a:solidFill>
                          <a:effectLst/>
                        </a:rPr>
                        <a:t> </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00B0F0"/>
                          </a:solidFill>
                          <a:effectLst/>
                        </a:rPr>
                        <a:t> </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solidFill>
                      <a:schemeClr val="bg1">
                        <a:lumMod val="75000"/>
                      </a:schemeClr>
                    </a:solidFill>
                  </a:tcPr>
                </a:tc>
                <a:tc>
                  <a:txBody>
                    <a:bodyPr/>
                    <a:lstStyle/>
                    <a:p>
                      <a:pPr algn="ctr">
                        <a:spcAft>
                          <a:spcPts val="0"/>
                        </a:spcAft>
                      </a:pPr>
                      <a:r>
                        <a:rPr lang="en-US" sz="2000" kern="100" dirty="0">
                          <a:solidFill>
                            <a:srgbClr val="00B0F0"/>
                          </a:solidFill>
                          <a:effectLst/>
                        </a:rPr>
                        <a:t>7</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spcAft>
                          <a:spcPts val="0"/>
                        </a:spcAft>
                      </a:pPr>
                      <a:r>
                        <a:rPr lang="en-US" sz="2000" kern="100" dirty="0">
                          <a:solidFill>
                            <a:schemeClr val="dk1"/>
                          </a:solidFill>
                          <a:effectLst/>
                          <a:latin typeface="+mn-lt"/>
                          <a:ea typeface="+mn-ea"/>
                          <a:cs typeface="+mn-cs"/>
                        </a:rPr>
                        <a:t> </a:t>
                      </a:r>
                      <a:endParaRPr lang="zh-CN" sz="2000" kern="100" dirty="0">
                        <a:solidFill>
                          <a:schemeClr val="dk1"/>
                        </a:solidFill>
                        <a:effectLst/>
                        <a:latin typeface="+mn-lt"/>
                        <a:ea typeface="+mn-ea"/>
                        <a:cs typeface="+mn-cs"/>
                      </a:endParaRPr>
                    </a:p>
                  </a:txBody>
                  <a:tcPr marL="68580" marR="68580" marT="0" marB="0">
                    <a:solidFill>
                      <a:schemeClr val="bg1">
                        <a:lumMod val="50000"/>
                      </a:schemeClr>
                    </a:solidFill>
                  </a:tcPr>
                </a:tc>
              </a:tr>
              <a:tr h="406041">
                <a:tc>
                  <a:txBody>
                    <a:bodyPr/>
                    <a:lstStyle/>
                    <a:p>
                      <a:pPr algn="ctr">
                        <a:spcAft>
                          <a:spcPts val="0"/>
                        </a:spcAft>
                      </a:pPr>
                      <a:r>
                        <a:rPr lang="en-US" sz="2000" kern="100" dirty="0">
                          <a:effectLst/>
                        </a:rPr>
                        <a:t>2</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3907F1"/>
                          </a:solidFill>
                          <a:effectLst/>
                        </a:rPr>
                        <a:t>6</a:t>
                      </a:r>
                      <a:endParaRPr lang="zh-CN" sz="2000" b="0" kern="100" dirty="0">
                        <a:solidFill>
                          <a:srgbClr val="3907F1"/>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00B050"/>
                          </a:solidFill>
                          <a:effectLst/>
                        </a:rPr>
                        <a:t>9</a:t>
                      </a:r>
                      <a:endParaRPr lang="zh-CN" sz="2000" b="0" kern="100" dirty="0">
                        <a:solidFill>
                          <a:srgbClr val="00B05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00B050"/>
                          </a:solidFill>
                          <a:effectLst/>
                        </a:rPr>
                        <a:t> </a:t>
                      </a:r>
                      <a:endParaRPr lang="zh-CN" sz="2000" b="0" kern="100" dirty="0">
                        <a:solidFill>
                          <a:srgbClr val="00B05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00B050"/>
                          </a:solidFill>
                          <a:effectLst/>
                        </a:rPr>
                        <a:t>5</a:t>
                      </a:r>
                      <a:endParaRPr lang="zh-CN" sz="2000" b="0" kern="100" dirty="0">
                        <a:solidFill>
                          <a:srgbClr val="00B05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00B0F0"/>
                          </a:solidFill>
                          <a:effectLst/>
                        </a:rPr>
                        <a:t> </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00B0F0"/>
                          </a:solidFill>
                          <a:effectLst/>
                        </a:rPr>
                        <a:t>10</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00B0F0"/>
                          </a:solidFill>
                          <a:effectLst/>
                        </a:rPr>
                        <a:t> </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spcAft>
                          <a:spcPts val="0"/>
                        </a:spcAft>
                      </a:pPr>
                      <a:r>
                        <a:rPr lang="en-US" sz="2000" kern="100" dirty="0">
                          <a:solidFill>
                            <a:schemeClr val="dk1"/>
                          </a:solidFill>
                          <a:effectLst/>
                          <a:latin typeface="+mn-lt"/>
                          <a:ea typeface="+mn-ea"/>
                          <a:cs typeface="+mn-cs"/>
                        </a:rPr>
                        <a:t> </a:t>
                      </a:r>
                      <a:endParaRPr lang="zh-CN" sz="2000" kern="100" dirty="0">
                        <a:solidFill>
                          <a:schemeClr val="dk1"/>
                        </a:solidFill>
                        <a:effectLst/>
                        <a:latin typeface="+mn-lt"/>
                        <a:ea typeface="+mn-ea"/>
                        <a:cs typeface="+mn-cs"/>
                      </a:endParaRPr>
                    </a:p>
                  </a:txBody>
                  <a:tcPr marL="68580" marR="68580" marT="0" marB="0">
                    <a:solidFill>
                      <a:schemeClr val="bg1">
                        <a:lumMod val="50000"/>
                      </a:schemeClr>
                    </a:solidFill>
                  </a:tcPr>
                </a:tc>
              </a:tr>
              <a:tr h="312536">
                <a:tc>
                  <a:txBody>
                    <a:bodyPr/>
                    <a:lstStyle/>
                    <a:p>
                      <a:pPr algn="ctr">
                        <a:spcAft>
                          <a:spcPts val="0"/>
                        </a:spcAft>
                      </a:pPr>
                      <a:r>
                        <a:rPr lang="en-US" sz="2000" kern="100">
                          <a:effectLst/>
                        </a:rPr>
                        <a:t>3</a:t>
                      </a:r>
                      <a:endParaRPr lang="zh-CN" sz="2000" b="0" kern="100">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3907F1"/>
                          </a:solidFill>
                          <a:effectLst/>
                        </a:rPr>
                        <a:t>3</a:t>
                      </a:r>
                      <a:endParaRPr lang="zh-CN" sz="2000" b="0" kern="100" dirty="0">
                        <a:solidFill>
                          <a:srgbClr val="3907F1"/>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002060"/>
                          </a:solidFill>
                          <a:effectLst/>
                        </a:rPr>
                        <a:t>12</a:t>
                      </a:r>
                      <a:endParaRPr lang="zh-CN" sz="2000" b="0" kern="100" dirty="0">
                        <a:solidFill>
                          <a:srgbClr val="00206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002060"/>
                          </a:solidFill>
                          <a:effectLst/>
                        </a:rPr>
                        <a:t>11</a:t>
                      </a:r>
                      <a:endParaRPr lang="zh-CN" sz="2000" b="0" kern="100" dirty="0">
                        <a:solidFill>
                          <a:srgbClr val="00206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dirty="0">
                          <a:solidFill>
                            <a:srgbClr val="002060"/>
                          </a:solidFill>
                          <a:effectLst/>
                        </a:rPr>
                        <a:t> </a:t>
                      </a:r>
                      <a:endParaRPr lang="zh-CN" sz="2000" b="0" kern="100" dirty="0">
                        <a:solidFill>
                          <a:srgbClr val="002060"/>
                        </a:solidFill>
                        <a:effectLst/>
                        <a:latin typeface="Times New Roman" panose="02020603050405020304"/>
                        <a:ea typeface="宋体" panose="02010600030101010101" pitchFamily="2" charset="-122"/>
                      </a:endParaRPr>
                    </a:p>
                  </a:txBody>
                  <a:tcPr marL="68580" marR="68580" marT="0" marB="0">
                    <a:solidFill>
                      <a:schemeClr val="bg1">
                        <a:lumMod val="50000"/>
                      </a:schemeClr>
                    </a:solidFill>
                  </a:tcPr>
                </a:tc>
                <a:tc>
                  <a:txBody>
                    <a:bodyPr/>
                    <a:lstStyle/>
                    <a:p>
                      <a:pPr algn="ctr">
                        <a:spcAft>
                          <a:spcPts val="0"/>
                        </a:spcAft>
                      </a:pPr>
                      <a:r>
                        <a:rPr lang="en-US" sz="2000" kern="100">
                          <a:solidFill>
                            <a:srgbClr val="00B0F0"/>
                          </a:solidFill>
                          <a:effectLst/>
                        </a:rPr>
                        <a:t>14</a:t>
                      </a:r>
                      <a:endParaRPr lang="zh-CN" sz="2000" b="0" kern="10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000" kern="100" dirty="0">
                          <a:solidFill>
                            <a:srgbClr val="00B0F0"/>
                          </a:solidFill>
                          <a:effectLst/>
                        </a:rPr>
                        <a:t> </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solidFill>
                      <a:schemeClr val="bg1">
                        <a:lumMod val="75000"/>
                      </a:schemeClr>
                    </a:solidFill>
                  </a:tcPr>
                </a:tc>
                <a:tc>
                  <a:txBody>
                    <a:bodyPr/>
                    <a:lstStyle/>
                    <a:p>
                      <a:pPr algn="ctr">
                        <a:spcAft>
                          <a:spcPts val="0"/>
                        </a:spcAft>
                      </a:pPr>
                      <a:r>
                        <a:rPr lang="en-US" sz="2000" kern="100" dirty="0">
                          <a:solidFill>
                            <a:srgbClr val="00B0F0"/>
                          </a:solidFill>
                          <a:effectLst/>
                        </a:rPr>
                        <a:t> </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spcAft>
                          <a:spcPts val="0"/>
                        </a:spcAft>
                      </a:pPr>
                      <a:r>
                        <a:rPr lang="en-US" sz="2000" kern="100" dirty="0">
                          <a:solidFill>
                            <a:schemeClr val="dk1"/>
                          </a:solidFill>
                          <a:effectLst/>
                          <a:latin typeface="+mn-lt"/>
                          <a:ea typeface="+mn-ea"/>
                          <a:cs typeface="+mn-cs"/>
                        </a:rPr>
                        <a:t> </a:t>
                      </a:r>
                      <a:endParaRPr lang="zh-CN" sz="2000" kern="100" dirty="0">
                        <a:solidFill>
                          <a:schemeClr val="dk1"/>
                        </a:solidFill>
                        <a:effectLst/>
                        <a:latin typeface="+mn-lt"/>
                        <a:ea typeface="+mn-ea"/>
                        <a:cs typeface="+mn-cs"/>
                      </a:endParaRPr>
                    </a:p>
                  </a:txBody>
                  <a:tcPr marL="68580" marR="68580" marT="0" marB="0">
                    <a:solidFill>
                      <a:schemeClr val="bg1">
                        <a:lumMod val="50000"/>
                      </a:schemeClr>
                    </a:solidFill>
                  </a:tcPr>
                </a:tc>
              </a:tr>
              <a:tr h="312536">
                <a:tc>
                  <a:txBody>
                    <a:bodyPr/>
                    <a:lstStyle/>
                    <a:p>
                      <a:pPr algn="just">
                        <a:spcAft>
                          <a:spcPts val="0"/>
                        </a:spcAft>
                      </a:pPr>
                      <a:r>
                        <a:rPr lang="en-US" sz="2000" kern="100" dirty="0">
                          <a:effectLst/>
                        </a:rPr>
                        <a:t> </a:t>
                      </a:r>
                      <a:r>
                        <a:rPr lang="zh-CN" altLang="en-US" sz="2000" kern="100" dirty="0" smtClean="0">
                          <a:effectLst/>
                        </a:rPr>
                        <a:t>填表顺序</a:t>
                      </a:r>
                      <a:endParaRPr lang="zh-CN" sz="2000" b="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2000" kern="100" dirty="0">
                          <a:solidFill>
                            <a:srgbClr val="3907F1"/>
                          </a:solidFill>
                          <a:effectLst/>
                        </a:rPr>
                        <a:t>第</a:t>
                      </a:r>
                      <a:r>
                        <a:rPr lang="en-US" sz="2000" kern="100" dirty="0">
                          <a:solidFill>
                            <a:srgbClr val="3907F1"/>
                          </a:solidFill>
                          <a:effectLst/>
                        </a:rPr>
                        <a:t>1</a:t>
                      </a:r>
                      <a:r>
                        <a:rPr lang="zh-CN" sz="2000" kern="100" dirty="0">
                          <a:solidFill>
                            <a:srgbClr val="3907F1"/>
                          </a:solidFill>
                          <a:effectLst/>
                        </a:rPr>
                        <a:t>步</a:t>
                      </a:r>
                      <a:endParaRPr lang="zh-CN" sz="2000" b="0" kern="100" dirty="0">
                        <a:solidFill>
                          <a:srgbClr val="3907F1"/>
                        </a:solidFill>
                        <a:effectLst/>
                        <a:latin typeface="Times New Roman" panose="02020603050405020304"/>
                        <a:ea typeface="宋体" panose="02010600030101010101" pitchFamily="2" charset="-122"/>
                      </a:endParaRPr>
                    </a:p>
                  </a:txBody>
                  <a:tcPr marL="68580" marR="68580" marT="0" marB="0"/>
                </a:tc>
                <a:tc gridSpan="3">
                  <a:txBody>
                    <a:bodyPr/>
                    <a:lstStyle/>
                    <a:p>
                      <a:pPr algn="ctr">
                        <a:spcAft>
                          <a:spcPts val="0"/>
                        </a:spcAft>
                      </a:pPr>
                      <a:r>
                        <a:rPr lang="zh-CN" sz="2000" kern="100" dirty="0">
                          <a:effectLst/>
                        </a:rPr>
                        <a:t>第</a:t>
                      </a:r>
                      <a:r>
                        <a:rPr lang="en-US" sz="2000" kern="100" dirty="0">
                          <a:effectLst/>
                        </a:rPr>
                        <a:t>2</a:t>
                      </a:r>
                      <a:r>
                        <a:rPr lang="zh-CN" sz="2000" kern="100" dirty="0">
                          <a:effectLst/>
                        </a:rPr>
                        <a:t>步</a:t>
                      </a:r>
                      <a:endParaRPr lang="zh-CN" sz="2000" b="0" kern="100" dirty="0">
                        <a:effectLst/>
                        <a:latin typeface="Times New Roman" panose="02020603050405020304"/>
                        <a:ea typeface="宋体" panose="02010600030101010101" pitchFamily="2" charset="-122"/>
                      </a:endParaRPr>
                    </a:p>
                  </a:txBody>
                  <a:tcPr marL="68580" marR="68580" marT="0" marB="0" anchor="ctr"/>
                </a:tc>
                <a:tc hMerge="1">
                  <a:tcPr/>
                </a:tc>
                <a:tc hMerge="1">
                  <a:tcPr/>
                </a:tc>
                <a:tc gridSpan="3">
                  <a:txBody>
                    <a:bodyPr/>
                    <a:lstStyle/>
                    <a:p>
                      <a:pPr algn="ctr">
                        <a:spcAft>
                          <a:spcPts val="0"/>
                        </a:spcAft>
                      </a:pPr>
                      <a:r>
                        <a:rPr lang="zh-CN" sz="2000" kern="100" dirty="0">
                          <a:solidFill>
                            <a:srgbClr val="00B0F0"/>
                          </a:solidFill>
                          <a:effectLst/>
                        </a:rPr>
                        <a:t>第</a:t>
                      </a:r>
                      <a:r>
                        <a:rPr lang="en-US" sz="2000" kern="100" dirty="0">
                          <a:solidFill>
                            <a:srgbClr val="00B0F0"/>
                          </a:solidFill>
                          <a:effectLst/>
                        </a:rPr>
                        <a:t>3</a:t>
                      </a:r>
                      <a:r>
                        <a:rPr lang="zh-CN" sz="2000" kern="100" dirty="0">
                          <a:solidFill>
                            <a:srgbClr val="00B0F0"/>
                          </a:solidFill>
                          <a:effectLst/>
                        </a:rPr>
                        <a:t>步</a:t>
                      </a:r>
                      <a:endParaRPr lang="zh-CN" sz="2000" b="0" kern="100" dirty="0">
                        <a:solidFill>
                          <a:srgbClr val="00B0F0"/>
                        </a:solidFill>
                        <a:effectLst/>
                        <a:latin typeface="Times New Roman" panose="02020603050405020304"/>
                        <a:ea typeface="宋体" panose="02010600030101010101" pitchFamily="2" charset="-122"/>
                      </a:endParaRPr>
                    </a:p>
                  </a:txBody>
                  <a:tcPr marL="68580" marR="68580" marT="0" marB="0" anchor="ctr"/>
                </a:tc>
                <a:tc hMerge="1">
                  <a:tcPr/>
                </a:tc>
                <a:tc hMerge="1">
                  <a:tcPr/>
                </a:tc>
                <a:tc>
                  <a:txBody>
                    <a:bodyPr/>
                    <a:lstStyle/>
                    <a:p>
                      <a:pPr algn="ctr">
                        <a:spcAft>
                          <a:spcPts val="0"/>
                        </a:spcAft>
                      </a:pPr>
                      <a:r>
                        <a:rPr lang="zh-CN" sz="2000" kern="100" dirty="0">
                          <a:solidFill>
                            <a:srgbClr val="FF0000"/>
                          </a:solidFill>
                          <a:effectLst/>
                        </a:rPr>
                        <a:t>第</a:t>
                      </a:r>
                      <a:r>
                        <a:rPr lang="en-US" sz="2000" kern="100" dirty="0">
                          <a:solidFill>
                            <a:srgbClr val="FF0000"/>
                          </a:solidFill>
                          <a:effectLst/>
                        </a:rPr>
                        <a:t>4</a:t>
                      </a:r>
                      <a:r>
                        <a:rPr lang="zh-CN" sz="2000" kern="100" dirty="0">
                          <a:solidFill>
                            <a:srgbClr val="FF0000"/>
                          </a:solidFill>
                          <a:effectLst/>
                        </a:rPr>
                        <a:t>步</a:t>
                      </a:r>
                      <a:endParaRPr lang="zh-CN" sz="2000" b="0" kern="100" dirty="0">
                        <a:solidFill>
                          <a:srgbClr val="FF0000"/>
                        </a:solidFill>
                        <a:effectLst/>
                        <a:latin typeface="Times New Roman" panose="02020603050405020304"/>
                        <a:ea typeface="宋体" panose="02010600030101010101" pitchFamily="2" charset="-122"/>
                      </a:endParaRPr>
                    </a:p>
                  </a:txBody>
                  <a:tcPr marL="68580" marR="68580" marT="0" marB="0" anchor="ctr"/>
                </a:tc>
              </a:tr>
            </a:tbl>
          </a:graphicData>
        </a:graphic>
      </p:graphicFrame>
      <p:sp>
        <p:nvSpPr>
          <p:cNvPr id="3" name="Line 1"/>
          <p:cNvSpPr>
            <a:spLocks noChangeShapeType="1"/>
          </p:cNvSpPr>
          <p:nvPr/>
        </p:nvSpPr>
        <p:spPr bwMode="auto">
          <a:xfrm>
            <a:off x="0" y="116632"/>
            <a:ext cx="1259632" cy="57606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000"/>
          </a:p>
        </p:txBody>
      </p:sp>
      <p:sp>
        <p:nvSpPr>
          <p:cNvPr id="6" name="Rectangle 5"/>
          <p:cNvSpPr>
            <a:spLocks noChangeArrowheads="1"/>
          </p:cNvSpPr>
          <p:nvPr/>
        </p:nvSpPr>
        <p:spPr bwMode="auto">
          <a:xfrm>
            <a:off x="0" y="2341766"/>
            <a:ext cx="9144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2255" algn="l" defTabSz="914400" rtl="0" eaLnBrk="0" fontAlgn="base" latinLnBrk="0" hangingPunct="0">
              <a:lnSpc>
                <a:spcPct val="100000"/>
              </a:lnSpc>
              <a:spcBef>
                <a:spcPct val="0"/>
              </a:spcBef>
              <a:spcAft>
                <a:spcPct val="0"/>
              </a:spcAft>
              <a:buClrTx/>
              <a:buSzTx/>
              <a:buFontTx/>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最短路径为：</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0→1→2→3→0</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，最短路径长度为：</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填表过程如下：</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步：填写第</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列，</a:t>
            </a:r>
            <a:endParaRPr kumimoji="0" lang="zh-CN" altLang="en-US" sz="2000" b="1" i="0" u="none" strike="noStrike" cap="none" normalizeH="0" baseline="0" dirty="0" smtClean="0">
              <a:ln>
                <a:noFill/>
              </a:ln>
              <a:solidFill>
                <a:srgbClr val="3907F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d(1, {})=c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=5  (1→0)</a:t>
            </a:r>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d(2, {})=c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=6  (2→0)</a:t>
            </a:r>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d(3, {})=c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30</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  (3→0)</a:t>
            </a:r>
            <a:endParaRPr kumimoji="0" lang="en-US" altLang="zh-CN" sz="2000" b="1" i="0" u="none" strike="noStrike" cap="none" normalizeH="0" baseline="0" dirty="0" smtClean="0">
              <a:ln>
                <a:noFill/>
              </a:ln>
              <a:solidFill>
                <a:srgbClr val="3907F1"/>
              </a:solidFill>
              <a:effectLst/>
              <a:latin typeface="Arial" panose="020B0604020202020204" pitchFamily="34" charset="0"/>
              <a:ea typeface="宋体" panose="02010600030101010101" pitchFamily="2" charset="-122"/>
              <a:cs typeface="宋体" panose="02010600030101010101" pitchFamily="2" charset="-122"/>
            </a:endParaRPr>
          </a:p>
          <a:p>
            <a:pPr lvl="0" indent="262255" eaLnBrk="0" hangingPunct="0"/>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a:t>
            </a:r>
            <a:r>
              <a:rPr lang="zh-CN" altLang="en-US" sz="2000" b="1" dirty="0">
                <a:solidFill>
                  <a:srgbClr val="3907F1"/>
                </a:solidFill>
                <a:latin typeface="Times New Roman" panose="02020603050405020304" pitchFamily="18" charset="0"/>
                <a:cs typeface="Times New Roman" panose="02020603050405020304" pitchFamily="18" charset="0"/>
              </a:rPr>
              <a:t>填写第</a:t>
            </a:r>
            <a:r>
              <a:rPr lang="en-US" altLang="zh-CN" sz="2000" b="1" dirty="0" smtClean="0">
                <a:solidFill>
                  <a:srgbClr val="3907F1"/>
                </a:solidFill>
                <a:latin typeface="Times New Roman" panose="02020603050405020304" pitchFamily="18" charset="0"/>
                <a:cs typeface="Times New Roman" panose="02020603050405020304" pitchFamily="18" charset="0"/>
              </a:rPr>
              <a:t>1</a:t>
            </a:r>
            <a:r>
              <a:rPr lang="zh-CN" altLang="en-US" sz="2000" b="1" dirty="0" smtClean="0">
                <a:solidFill>
                  <a:srgbClr val="3907F1"/>
                </a:solidFill>
                <a:latin typeface="Times New Roman" panose="02020603050405020304" pitchFamily="18" charset="0"/>
                <a:cs typeface="Times New Roman" panose="02020603050405020304" pitchFamily="18" charset="0"/>
              </a:rPr>
              <a:t>行，第</a:t>
            </a:r>
            <a:r>
              <a:rPr lang="en-US" altLang="zh-CN" sz="2000" b="1" dirty="0" smtClean="0">
                <a:solidFill>
                  <a:srgbClr val="3907F1"/>
                </a:solidFill>
                <a:latin typeface="Times New Roman" panose="02020603050405020304" pitchFamily="18" charset="0"/>
                <a:cs typeface="Times New Roman" panose="02020603050405020304" pitchFamily="18" charset="0"/>
              </a:rPr>
              <a:t>2</a:t>
            </a:r>
            <a:r>
              <a:rPr lang="zh-CN" altLang="en-US" sz="2000" b="1" dirty="0" smtClean="0">
                <a:solidFill>
                  <a:srgbClr val="3907F1"/>
                </a:solidFill>
                <a:latin typeface="Times New Roman" panose="02020603050405020304" pitchFamily="18" charset="0"/>
                <a:cs typeface="Times New Roman" panose="02020603050405020304" pitchFamily="18" charset="0"/>
              </a:rPr>
              <a:t>行，</a:t>
            </a:r>
            <a:r>
              <a:rPr lang="en-US" altLang="zh-CN" sz="2000" b="1" dirty="0" smtClean="0">
                <a:solidFill>
                  <a:srgbClr val="3907F1"/>
                </a:solidFill>
                <a:latin typeface="Times New Roman" panose="02020603050405020304" pitchFamily="18" charset="0"/>
                <a:cs typeface="Times New Roman" panose="02020603050405020304" pitchFamily="18" charset="0"/>
              </a:rPr>
              <a:t>……</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 {2})= </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 {})=2+6=8(1→2)        </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 {3})=</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2000" b="1" i="0" u="none" strike="noStrike" cap="none" normalizeH="0" baseline="-300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 {})=3+3=6(1→3)</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(2, {1})=</a:t>
            </a:r>
            <a:r>
              <a:rPr kumimoji="0" lang="en-US" altLang="zh-CN" sz="2000" b="1" i="1"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2000" b="1" i="0" u="none" strike="noStrike" cap="none" normalizeH="0" baseline="-3000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0" lang="en-US" altLang="zh-CN" sz="2000" b="1"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(1, {})=4+5=9(2→1)        </a:t>
            </a:r>
            <a:r>
              <a:rPr kumimoji="0" lang="en-US" altLang="zh-CN" sz="2000" b="1" i="1"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(2, {3})= </a:t>
            </a:r>
            <a:r>
              <a:rPr kumimoji="0" lang="en-US" altLang="zh-CN" sz="2000" b="1" i="1"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0" lang="en-US" altLang="zh-CN" sz="2000" b="1"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(3, {})=2+3=5(2→3)</a:t>
            </a:r>
            <a:endParaRPr kumimoji="0" lang="en-US" altLang="zh-CN" sz="20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d(3, {1})=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{})=7+5=12(3→1)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{2})=</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{})=5+6=11(3→2)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indent="262255" eaLnBrk="0" hangingPunct="0"/>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步：</a:t>
            </a:r>
            <a:r>
              <a:rPr lang="zh-CN" altLang="en-US" sz="2000" b="1" dirty="0">
                <a:solidFill>
                  <a:srgbClr val="3907F1"/>
                </a:solidFill>
                <a:latin typeface="Times New Roman" panose="02020603050405020304" pitchFamily="18" charset="0"/>
                <a:cs typeface="Times New Roman" panose="02020603050405020304" pitchFamily="18" charset="0"/>
              </a:rPr>
              <a:t>填写第</a:t>
            </a:r>
            <a:r>
              <a:rPr lang="en-US" altLang="zh-CN" sz="2000" b="1" dirty="0">
                <a:solidFill>
                  <a:srgbClr val="3907F1"/>
                </a:solidFill>
                <a:latin typeface="Times New Roman" panose="02020603050405020304" pitchFamily="18" charset="0"/>
                <a:cs typeface="Times New Roman" panose="02020603050405020304" pitchFamily="18" charset="0"/>
              </a:rPr>
              <a:t>1</a:t>
            </a:r>
            <a:r>
              <a:rPr lang="zh-CN" altLang="en-US" sz="2000" b="1" dirty="0">
                <a:solidFill>
                  <a:srgbClr val="3907F1"/>
                </a:solidFill>
                <a:latin typeface="Times New Roman" panose="02020603050405020304" pitchFamily="18" charset="0"/>
                <a:cs typeface="Times New Roman" panose="02020603050405020304" pitchFamily="18" charset="0"/>
              </a:rPr>
              <a:t>行，第</a:t>
            </a:r>
            <a:r>
              <a:rPr lang="en-US" altLang="zh-CN" sz="2000" b="1" dirty="0">
                <a:solidFill>
                  <a:srgbClr val="3907F1"/>
                </a:solidFill>
                <a:latin typeface="Times New Roman" panose="02020603050405020304" pitchFamily="18" charset="0"/>
                <a:cs typeface="Times New Roman" panose="02020603050405020304" pitchFamily="18" charset="0"/>
              </a:rPr>
              <a:t>2</a:t>
            </a:r>
            <a:r>
              <a:rPr lang="zh-CN" altLang="en-US" sz="2000" b="1" dirty="0">
                <a:solidFill>
                  <a:srgbClr val="3907F1"/>
                </a:solidFill>
                <a:latin typeface="Times New Roman" panose="02020603050405020304" pitchFamily="18" charset="0"/>
                <a:cs typeface="Times New Roman" panose="02020603050405020304" pitchFamily="18" charset="0"/>
              </a:rPr>
              <a:t>行，</a:t>
            </a:r>
            <a:r>
              <a:rPr lang="en-US" altLang="zh-CN" sz="2000" b="1" dirty="0" smtClean="0">
                <a:solidFill>
                  <a:srgbClr val="3907F1"/>
                </a:solidFill>
                <a:latin typeface="Times New Roman" panose="02020603050405020304" pitchFamily="18" charset="0"/>
                <a:cs typeface="Times New Roman" panose="02020603050405020304" pitchFamily="18" charset="0"/>
              </a:rPr>
              <a:t>……</a:t>
            </a:r>
            <a:endParaRPr kumimoji="0" lang="zh-CN" altLang="en-US" sz="2000" b="1" i="0" u="none" strike="noStrike" cap="none" normalizeH="0" baseline="0" dirty="0" smtClean="0">
              <a:ln>
                <a:noFill/>
              </a:ln>
              <a:solidFill>
                <a:srgbClr val="3907F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 {2, 3})=min{</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 {3}), </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 {2})}=min{2+5, 3+11}=7(1→2)</a:t>
            </a:r>
            <a:endParaRPr kumimoji="0" lang="en-US" altLang="zh-CN" sz="2000" b="1" i="0" u="none" strike="noStrike" cap="none" normalizeH="0" baseline="0" dirty="0" smtClean="0">
              <a:ln>
                <a:noFill/>
              </a:ln>
              <a:solidFill>
                <a:srgbClr val="3907F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 {1, 3})=min{</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 {3}), </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 {1})}=min{4+6, 2+12}=10(2→1)</a:t>
            </a:r>
            <a:endParaRPr kumimoji="0" lang="en-US" altLang="zh-CN" sz="2000" b="1" i="0" u="none" strike="noStrike" cap="none" normalizeH="0" baseline="0" dirty="0" smtClean="0">
              <a:ln>
                <a:noFill/>
              </a:ln>
              <a:solidFill>
                <a:srgbClr val="3907F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 {1, 2})=min{</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(1, {2}), </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2000" b="1" i="0" u="none" strike="noStrike" cap="none" normalizeH="0" baseline="0" dirty="0" smtClean="0">
                <a:ln>
                  <a:noFill/>
                </a:ln>
                <a:solidFill>
                  <a:srgbClr val="3907F1"/>
                </a:solidFill>
                <a:effectLst/>
                <a:latin typeface="Times New Roman" panose="02020603050405020304" pitchFamily="18" charset="0"/>
                <a:ea typeface="宋体" panose="02010600030101010101" pitchFamily="2" charset="-122"/>
                <a:cs typeface="Times New Roman" panose="02020603050405020304" pitchFamily="18" charset="0"/>
              </a:rPr>
              <a:t>(2, {1})}=min{7+8, 5+9}=14(3→2)</a:t>
            </a:r>
            <a:endParaRPr kumimoji="0" lang="en-US" altLang="zh-CN" sz="2000" b="1" i="0" u="none" strike="noStrike" cap="none" normalizeH="0" baseline="0" dirty="0" smtClean="0">
              <a:ln>
                <a:noFill/>
              </a:ln>
              <a:solidFill>
                <a:srgbClr val="3907F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步：</a:t>
            </a:r>
            <a:endParaRPr kumimoji="0" lang="zh-CN" altLang="en-US"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 {1, 2, 3})=min{</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 { 2, 3}), </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02</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 {1, 3}), </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i="0" u="none" strike="noStrike" cap="none" normalizeH="0" baseline="-3000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 {1, 2})}</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2255"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=min{3+7, 6+10, 7+14}=10(0→1)</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Line 410"/>
          <p:cNvSpPr>
            <a:spLocks noChangeShapeType="1"/>
          </p:cNvSpPr>
          <p:nvPr/>
        </p:nvSpPr>
        <p:spPr bwMode="auto">
          <a:xfrm flipH="1">
            <a:off x="7335945" y="860875"/>
            <a:ext cx="792088" cy="251618"/>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11"/>
          <p:cNvSpPr>
            <a:spLocks noChangeShapeType="1"/>
          </p:cNvSpPr>
          <p:nvPr/>
        </p:nvSpPr>
        <p:spPr bwMode="auto">
          <a:xfrm flipH="1">
            <a:off x="4644006" y="1112493"/>
            <a:ext cx="2376265" cy="360362"/>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412"/>
          <p:cNvSpPr>
            <a:spLocks noChangeShapeType="1"/>
          </p:cNvSpPr>
          <p:nvPr/>
        </p:nvSpPr>
        <p:spPr bwMode="auto">
          <a:xfrm flipH="1">
            <a:off x="2051720" y="1472855"/>
            <a:ext cx="2159918" cy="443977"/>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281"/>
          <p:cNvSpPr txBox="1">
            <a:spLocks noChangeArrowheads="1"/>
          </p:cNvSpPr>
          <p:nvPr/>
        </p:nvSpPr>
        <p:spPr bwMode="auto">
          <a:xfrm>
            <a:off x="1043608" y="271319"/>
            <a:ext cx="75692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动态规划法求解TSP问题的填表过程</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graphicFrame>
        <p:nvGraphicFramePr>
          <p:cNvPr id="92575" name="Group 415"/>
          <p:cNvGraphicFramePr>
            <a:graphicFrameLocks noGrp="1"/>
          </p:cNvGraphicFramePr>
          <p:nvPr/>
        </p:nvGraphicFramePr>
        <p:xfrm>
          <a:off x="539750" y="1167100"/>
          <a:ext cx="7777163" cy="4968240"/>
        </p:xfrm>
        <a:graphic>
          <a:graphicData uri="http://schemas.openxmlformats.org/drawingml/2006/table">
            <a:tbl>
              <a:tblPr/>
              <a:tblGrid>
                <a:gridCol w="863898"/>
                <a:gridCol w="988715"/>
                <a:gridCol w="795337"/>
                <a:gridCol w="808038"/>
                <a:gridCol w="784225"/>
                <a:gridCol w="795337"/>
                <a:gridCol w="795338"/>
                <a:gridCol w="795337"/>
                <a:gridCol w="1150938"/>
              </a:tblGrid>
              <a:tr h="65316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出发点</a:t>
                      </a:r>
                      <a:endParaRPr kumimoji="1" lang="zh-CN" altLang="en-US" sz="4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2}</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3}</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3}</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2, 3}</a:t>
                      </a:r>
                      <a:endParaRPr kumimoji="1" lang="en-US" altLang="zh-CN" sz="4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3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195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195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195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5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algn="ctr">
                        <a:spcAft>
                          <a:spcPts val="0"/>
                        </a:spcAft>
                      </a:pPr>
                      <a:r>
                        <a:rPr lang="en-US" sz="2400" b="1" kern="100" dirty="0">
                          <a:effectLst/>
                        </a:rPr>
                        <a:t> </a:t>
                      </a:r>
                      <a:endParaRPr lang="zh-CN" sz="2400" b="1"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Aft>
                          <a:spcPts val="0"/>
                        </a:spcAft>
                      </a:pPr>
                      <a:r>
                        <a:rPr lang="zh-CN" sz="2000" b="1" kern="100" dirty="0" smtClean="0">
                          <a:solidFill>
                            <a:schemeClr val="tx1"/>
                          </a:solidFill>
                          <a:effectLst/>
                          <a:latin typeface="+mn-lt"/>
                          <a:ea typeface="+mn-ea"/>
                          <a:cs typeface="+mn-cs"/>
                        </a:rPr>
                        <a:t>第</a:t>
                      </a:r>
                      <a:r>
                        <a:rPr lang="en-US" sz="2000" b="1" kern="100" dirty="0" smtClean="0">
                          <a:solidFill>
                            <a:schemeClr val="tx1"/>
                          </a:solidFill>
                          <a:effectLst/>
                          <a:latin typeface="+mn-lt"/>
                          <a:ea typeface="+mn-ea"/>
                          <a:cs typeface="+mn-cs"/>
                        </a:rPr>
                        <a:t>1</a:t>
                      </a:r>
                      <a:r>
                        <a:rPr lang="zh-CN" altLang="en-US" sz="2000" b="1" kern="100" dirty="0" smtClean="0">
                          <a:solidFill>
                            <a:schemeClr val="tx1"/>
                          </a:solidFill>
                          <a:effectLst/>
                          <a:latin typeface="+mn-lt"/>
                          <a:ea typeface="+mn-ea"/>
                          <a:cs typeface="+mn-cs"/>
                        </a:rPr>
                        <a:t>阶段</a:t>
                      </a:r>
                      <a:endParaRPr lang="zh-CN" sz="2000" b="1" kern="100" dirty="0">
                        <a:solidFill>
                          <a:schemeClr val="tx1"/>
                        </a:solidFill>
                        <a:effectLst/>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algn="ctr">
                        <a:spcAft>
                          <a:spcPts val="0"/>
                        </a:spcAft>
                      </a:pPr>
                      <a:r>
                        <a:rPr lang="zh-CN" sz="2000" b="1" kern="100" dirty="0">
                          <a:effectLst/>
                        </a:rPr>
                        <a:t>第</a:t>
                      </a:r>
                      <a:r>
                        <a:rPr lang="en-US" sz="2000" b="1" kern="100" dirty="0" smtClean="0">
                          <a:effectLst/>
                        </a:rPr>
                        <a:t>2</a:t>
                      </a:r>
                      <a:r>
                        <a:rPr lang="zh-CN" altLang="en-US" sz="2000" b="1" kern="100" dirty="0" smtClean="0">
                          <a:effectLst/>
                        </a:rPr>
                        <a:t>阶段</a:t>
                      </a:r>
                      <a:endParaRPr lang="zh-CN" sz="2000" b="1"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algn="ctr">
                        <a:spcAft>
                          <a:spcPts val="0"/>
                        </a:spcAft>
                      </a:pPr>
                      <a:r>
                        <a:rPr lang="zh-CN" sz="2000" b="1" kern="100" dirty="0">
                          <a:effectLst/>
                        </a:rPr>
                        <a:t>第</a:t>
                      </a:r>
                      <a:r>
                        <a:rPr lang="en-US" sz="2000" b="1" kern="100" dirty="0" smtClean="0">
                          <a:effectLst/>
                        </a:rPr>
                        <a:t>3</a:t>
                      </a:r>
                      <a:r>
                        <a:rPr lang="zh-CN" altLang="en-US" sz="2000" b="1" kern="100" dirty="0" smtClean="0">
                          <a:effectLst/>
                        </a:rPr>
                        <a:t>阶段</a:t>
                      </a:r>
                      <a:endParaRPr lang="zh-CN" sz="2000" b="1"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Aft>
                          <a:spcPts val="0"/>
                        </a:spcAft>
                      </a:pPr>
                      <a:r>
                        <a:rPr lang="zh-CN" sz="2000" b="1" kern="100" dirty="0">
                          <a:effectLst/>
                        </a:rPr>
                        <a:t>第</a:t>
                      </a:r>
                      <a:r>
                        <a:rPr lang="en-US" sz="2000" b="1" kern="100" dirty="0" smtClean="0">
                          <a:effectLst/>
                        </a:rPr>
                        <a:t>4</a:t>
                      </a:r>
                      <a:r>
                        <a:rPr lang="zh-CN" altLang="en-US" sz="2000" b="1" kern="100" dirty="0" smtClean="0">
                          <a:effectLst/>
                        </a:rPr>
                        <a:t>阶段</a:t>
                      </a:r>
                      <a:endParaRPr lang="zh-CN" sz="2000" b="1"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1202" name="Line 410"/>
          <p:cNvSpPr>
            <a:spLocks noChangeShapeType="1"/>
          </p:cNvSpPr>
          <p:nvPr/>
        </p:nvSpPr>
        <p:spPr bwMode="auto">
          <a:xfrm flipH="1">
            <a:off x="7019925" y="2277145"/>
            <a:ext cx="504825" cy="503237"/>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03" name="Line 411"/>
          <p:cNvSpPr>
            <a:spLocks noChangeShapeType="1"/>
          </p:cNvSpPr>
          <p:nvPr/>
        </p:nvSpPr>
        <p:spPr bwMode="auto">
          <a:xfrm flipH="1">
            <a:off x="4643438" y="3069307"/>
            <a:ext cx="1800225" cy="720725"/>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04" name="Line 412"/>
          <p:cNvSpPr>
            <a:spLocks noChangeShapeType="1"/>
          </p:cNvSpPr>
          <p:nvPr/>
        </p:nvSpPr>
        <p:spPr bwMode="auto">
          <a:xfrm flipH="1">
            <a:off x="2195513" y="4077370"/>
            <a:ext cx="2016125" cy="576262"/>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3175" y="6103620"/>
            <a:ext cx="9180195" cy="534035"/>
          </a:xfrm>
          <a:prstGeom prst="rect">
            <a:avLst/>
          </a:prstGeom>
        </p:spPr>
        <p:txBody>
          <a:bodyPr wrap="square">
            <a:spAutoFit/>
          </a:bodyPr>
          <a:lstStyle/>
          <a:p>
            <a:pPr algn="l" eaLnBrk="1" hangingPunct="1">
              <a:lnSpc>
                <a:spcPct val="120000"/>
              </a:lnSpc>
              <a:spcBef>
                <a:spcPct val="10000"/>
              </a:spcBef>
              <a:spcAft>
                <a:spcPct val="10000"/>
              </a:spcAft>
            </a:pPr>
            <a:r>
              <a:rPr kumimoji="1" lang="zh-CN" altLang="en-US" sz="2400" b="1" dirty="0" smtClean="0">
                <a:solidFill>
                  <a:srgbClr val="3907F1"/>
                </a:solidFill>
                <a:latin typeface="宋体" panose="02010600030101010101" pitchFamily="2" charset="-122"/>
              </a:rPr>
              <a:t>从</a:t>
            </a:r>
            <a:r>
              <a:rPr kumimoji="1" lang="zh-CN" altLang="en-US" sz="2400" b="1" dirty="0">
                <a:solidFill>
                  <a:srgbClr val="3907F1"/>
                </a:solidFill>
                <a:latin typeface="宋体" panose="02010600030101010101" pitchFamily="2" charset="-122"/>
              </a:rPr>
              <a:t>顶点</a:t>
            </a:r>
            <a:r>
              <a:rPr kumimoji="1" lang="en-US" altLang="zh-CN" sz="2400" b="1" dirty="0">
                <a:solidFill>
                  <a:srgbClr val="3907F1"/>
                </a:solidFill>
                <a:latin typeface="宋体" panose="02010600030101010101" pitchFamily="2" charset="-122"/>
              </a:rPr>
              <a:t>0</a:t>
            </a:r>
            <a:r>
              <a:rPr kumimoji="1" lang="zh-CN" altLang="en-US" sz="2400" b="1" dirty="0">
                <a:solidFill>
                  <a:srgbClr val="3907F1"/>
                </a:solidFill>
                <a:latin typeface="宋体" panose="02010600030101010101" pitchFamily="2" charset="-122"/>
              </a:rPr>
              <a:t>出发的</a:t>
            </a:r>
            <a:r>
              <a:rPr kumimoji="1" lang="en-US" altLang="zh-CN" sz="2400" b="1" dirty="0">
                <a:solidFill>
                  <a:srgbClr val="3907F1"/>
                </a:solidFill>
                <a:latin typeface="宋体" panose="02010600030101010101" pitchFamily="2" charset="-122"/>
              </a:rPr>
              <a:t>TSP</a:t>
            </a:r>
            <a:r>
              <a:rPr kumimoji="1" lang="zh-CN" altLang="en-US" sz="2400" b="1" dirty="0">
                <a:solidFill>
                  <a:srgbClr val="3907F1"/>
                </a:solidFill>
                <a:latin typeface="宋体" panose="02010600030101010101" pitchFamily="2" charset="-122"/>
              </a:rPr>
              <a:t>问题的最短路径长度为</a:t>
            </a:r>
            <a:r>
              <a:rPr kumimoji="1" lang="en-US" altLang="zh-CN" sz="2400" b="1" dirty="0">
                <a:solidFill>
                  <a:srgbClr val="3907F1"/>
                </a:solidFill>
                <a:latin typeface="宋体" panose="02010600030101010101" pitchFamily="2" charset="-122"/>
              </a:rPr>
              <a:t>10</a:t>
            </a:r>
            <a:r>
              <a:rPr kumimoji="1" lang="zh-CN" altLang="en-US" sz="2400" b="1" dirty="0">
                <a:solidFill>
                  <a:srgbClr val="3907F1"/>
                </a:solidFill>
                <a:latin typeface="宋体" panose="02010600030101010101" pitchFamily="2" charset="-122"/>
              </a:rPr>
              <a:t>，路径是</a:t>
            </a:r>
            <a:r>
              <a:rPr kumimoji="1" lang="en-US" altLang="zh-CN" sz="2400" b="1" dirty="0">
                <a:solidFill>
                  <a:srgbClr val="3907F1"/>
                </a:solidFill>
                <a:latin typeface="宋体" panose="02010600030101010101" pitchFamily="2" charset="-122"/>
              </a:rPr>
              <a:t>→1→2→3→0</a:t>
            </a:r>
            <a:r>
              <a:rPr kumimoji="1" lang="zh-CN" altLang="en-US" sz="2400" b="1" dirty="0">
                <a:solidFill>
                  <a:srgbClr val="3907F1"/>
                </a:solidFill>
                <a:latin typeface="宋体" panose="02010600030101010101" pitchFamily="2" charset="-122"/>
              </a:rPr>
              <a:t>。    </a:t>
            </a:r>
            <a:endParaRPr kumimoji="1" lang="zh-CN" altLang="en-US" sz="2400" b="1" dirty="0">
              <a:solidFill>
                <a:srgbClr val="3907F1"/>
              </a:solidFill>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7" name="Text Box 3"/>
          <p:cNvSpPr txBox="1">
            <a:spLocks noChangeArrowheads="1"/>
          </p:cNvSpPr>
          <p:nvPr/>
        </p:nvSpPr>
        <p:spPr bwMode="auto">
          <a:xfrm>
            <a:off x="97790" y="1738314"/>
            <a:ext cx="9014271" cy="3562894"/>
          </a:xfrm>
          <a:prstGeom prst="rect">
            <a:avLst/>
          </a:prstGeom>
          <a:noFill/>
          <a:ln w="9525">
            <a:solidFill>
              <a:srgbClr val="000000"/>
            </a:solidFill>
            <a:prstDash val="lgDashDot"/>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775"/>
              </a:spcAft>
            </a:pPr>
            <a:r>
              <a:rPr lang="zh-CN" altLang="en-US" sz="2400" b="1" dirty="0">
                <a:solidFill>
                  <a:schemeClr val="tx1"/>
                </a:solidFill>
                <a:latin typeface="Times New Roman" panose="02020603050405020304" pitchFamily="18" charset="0"/>
              </a:rPr>
              <a:t>算法</a:t>
            </a:r>
            <a:r>
              <a:rPr lang="en-US" altLang="zh-CN" sz="2400" b="1" dirty="0">
                <a:solidFill>
                  <a:schemeClr val="tx1"/>
                </a:solidFill>
                <a:latin typeface="Times New Roman" panose="02020603050405020304" pitchFamily="18" charset="0"/>
              </a:rPr>
              <a:t>——TSP</a:t>
            </a:r>
            <a:r>
              <a:rPr lang="zh-CN" altLang="en-US" sz="2400" b="1" dirty="0">
                <a:solidFill>
                  <a:schemeClr val="tx1"/>
                </a:solidFill>
                <a:latin typeface="Times New Roman" panose="02020603050405020304" pitchFamily="18" charset="0"/>
              </a:rPr>
              <a:t>问题</a:t>
            </a:r>
            <a:endParaRPr lang="zh-CN" altLang="en-US" sz="2400" b="1" dirty="0">
              <a:solidFill>
                <a:schemeClr val="tx1"/>
              </a:solidFill>
              <a:latin typeface="Times New Roman" panose="02020603050405020304" pitchFamily="18" charset="0"/>
            </a:endParaRPr>
          </a:p>
          <a:p>
            <a:pPr algn="just"/>
            <a:r>
              <a:rPr lang="en-US" altLang="zh-CN" sz="2400" b="1" dirty="0" smtClean="0">
                <a:solidFill>
                  <a:schemeClr val="tx1"/>
                </a:solidFill>
                <a:latin typeface="Times New Roman" panose="02020603050405020304" pitchFamily="18" charset="0"/>
              </a:rPr>
              <a:t>1</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for (i=1; i&lt;n; i++) </a:t>
            </a:r>
            <a:r>
              <a:rPr lang="en-US" altLang="zh-CN" sz="2400" b="1" dirty="0" smtClean="0">
                <a:solidFill>
                  <a:schemeClr val="tx1"/>
                </a:solidFill>
                <a:latin typeface="Times New Roman" panose="02020603050405020304" pitchFamily="18" charset="0"/>
              </a:rPr>
              <a:t> d[i</a:t>
            </a:r>
            <a:r>
              <a:rPr lang="en-US" altLang="zh-CN" sz="2400" b="1" dirty="0">
                <a:solidFill>
                  <a:schemeClr val="tx1"/>
                </a:solidFill>
                <a:latin typeface="Times New Roman" panose="02020603050405020304" pitchFamily="18" charset="0"/>
              </a:rPr>
              <a:t>][0</a:t>
            </a:r>
            <a:r>
              <a:rPr lang="en-US" altLang="zh-CN" sz="2400" b="1" dirty="0" smtClean="0">
                <a:solidFill>
                  <a:schemeClr val="tx1"/>
                </a:solidFill>
                <a:latin typeface="Times New Roman" panose="02020603050405020304" pitchFamily="18" charset="0"/>
              </a:rPr>
              <a:t>]=c[i</a:t>
            </a:r>
            <a:r>
              <a:rPr lang="en-US" altLang="zh-CN" sz="2400" b="1" dirty="0">
                <a:solidFill>
                  <a:schemeClr val="tx1"/>
                </a:solidFill>
                <a:latin typeface="Times New Roman" panose="02020603050405020304" pitchFamily="18" charset="0"/>
              </a:rPr>
              <a:t>][0]; </a:t>
            </a:r>
            <a:r>
              <a:rPr lang="en-US" altLang="zh-CN"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a:t>
            </a:r>
            <a:r>
              <a:rPr lang="zh-CN" altLang="en-US" sz="2400" b="1" dirty="0">
                <a:solidFill>
                  <a:schemeClr val="tx1"/>
                </a:solidFill>
                <a:latin typeface="Times New Roman" panose="02020603050405020304" pitchFamily="18" charset="0"/>
              </a:rPr>
              <a:t>初始化第</a:t>
            </a:r>
            <a:r>
              <a:rPr lang="en-US" altLang="zh-CN" sz="2400" b="1" dirty="0">
                <a:solidFill>
                  <a:schemeClr val="tx1"/>
                </a:solidFill>
                <a:latin typeface="Times New Roman" panose="02020603050405020304" pitchFamily="18" charset="0"/>
              </a:rPr>
              <a:t>0</a:t>
            </a:r>
            <a:r>
              <a:rPr lang="zh-CN" altLang="en-US" sz="2400" b="1" dirty="0">
                <a:solidFill>
                  <a:schemeClr val="tx1"/>
                </a:solidFill>
                <a:latin typeface="Times New Roman" panose="02020603050405020304" pitchFamily="18" charset="0"/>
              </a:rPr>
              <a:t>列</a:t>
            </a:r>
            <a:endParaRPr lang="zh-CN" altLang="en-US" sz="2400" b="1" dirty="0">
              <a:solidFill>
                <a:schemeClr val="tx1"/>
              </a:solidFill>
              <a:latin typeface="Times New Roman" panose="02020603050405020304" pitchFamily="18" charset="0"/>
            </a:endParaRPr>
          </a:p>
          <a:p>
            <a:pPr algn="just"/>
            <a:r>
              <a:rPr lang="en-US" altLang="zh-CN" sz="2400" b="1" dirty="0" smtClean="0">
                <a:solidFill>
                  <a:schemeClr val="tx1"/>
                </a:solidFill>
                <a:latin typeface="Times New Roman" panose="02020603050405020304" pitchFamily="18" charset="0"/>
              </a:rPr>
              <a:t>2</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for (j=1; j&lt;2</a:t>
            </a:r>
            <a:r>
              <a:rPr lang="en-US" altLang="zh-CN" sz="2400" b="1" baseline="30000" dirty="0">
                <a:solidFill>
                  <a:schemeClr val="tx1"/>
                </a:solidFill>
                <a:latin typeface="Times New Roman" panose="02020603050405020304" pitchFamily="18" charset="0"/>
              </a:rPr>
              <a:t>n-1</a:t>
            </a:r>
            <a:r>
              <a:rPr lang="en-US" altLang="zh-CN" sz="2400" b="1" dirty="0">
                <a:solidFill>
                  <a:schemeClr val="tx1"/>
                </a:solidFill>
                <a:latin typeface="宋体" panose="02010600030101010101" pitchFamily="2" charset="-122"/>
              </a:rPr>
              <a:t>-</a:t>
            </a:r>
            <a:r>
              <a:rPr lang="en-US" altLang="zh-CN" sz="2400" b="1" dirty="0">
                <a:solidFill>
                  <a:schemeClr val="tx1"/>
                </a:solidFill>
                <a:latin typeface="Times New Roman" panose="02020603050405020304" pitchFamily="18" charset="0"/>
              </a:rPr>
              <a:t>1; j++)  </a:t>
            </a:r>
            <a:endParaRPr lang="en-US" altLang="zh-CN" sz="2400" b="1" dirty="0">
              <a:solidFill>
                <a:schemeClr val="tx1"/>
              </a:solidFill>
              <a:latin typeface="Times New Roman" panose="02020603050405020304" pitchFamily="18" charset="0"/>
            </a:endParaRPr>
          </a:p>
          <a:p>
            <a:pPr algn="just"/>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for (i=1; i&lt;n; i++)   //</a:t>
            </a:r>
            <a:r>
              <a:rPr lang="zh-CN" altLang="en-US" sz="2400" b="1" dirty="0">
                <a:solidFill>
                  <a:schemeClr val="tx1"/>
                </a:solidFill>
                <a:latin typeface="Times New Roman" panose="02020603050405020304" pitchFamily="18" charset="0"/>
              </a:rPr>
              <a:t>依次进行第</a:t>
            </a:r>
            <a:r>
              <a:rPr lang="en-US" altLang="zh-CN" sz="2400" b="1" dirty="0">
                <a:solidFill>
                  <a:schemeClr val="tx1"/>
                </a:solidFill>
                <a:latin typeface="Times New Roman" panose="02020603050405020304" pitchFamily="18" charset="0"/>
              </a:rPr>
              <a:t>i</a:t>
            </a:r>
            <a:r>
              <a:rPr lang="zh-CN" altLang="en-US" sz="2400" b="1" dirty="0">
                <a:solidFill>
                  <a:schemeClr val="tx1"/>
                </a:solidFill>
                <a:latin typeface="Times New Roman" panose="02020603050405020304" pitchFamily="18" charset="0"/>
              </a:rPr>
              <a:t>次迭代</a:t>
            </a:r>
            <a:endParaRPr lang="zh-CN" altLang="en-US" sz="2400" b="1" dirty="0">
              <a:solidFill>
                <a:schemeClr val="tx1"/>
              </a:solidFill>
              <a:latin typeface="Times New Roman" panose="02020603050405020304" pitchFamily="18" charset="0"/>
            </a:endParaRPr>
          </a:p>
          <a:p>
            <a:pPr algn="just"/>
            <a:r>
              <a:rPr lang="zh-CN" altLang="en-US" sz="2400" b="1" dirty="0">
                <a:solidFill>
                  <a:schemeClr val="tx1"/>
                </a:solidFill>
                <a:latin typeface="Times New Roman" panose="02020603050405020304" pitchFamily="18" charset="0"/>
              </a:rPr>
              <a:t>       </a:t>
            </a:r>
            <a:r>
              <a:rPr lang="zh-CN" altLang="en-US"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if (</a:t>
            </a:r>
            <a:r>
              <a:rPr lang="zh-CN" altLang="en-US" sz="2400" b="1" dirty="0">
                <a:solidFill>
                  <a:schemeClr val="tx1"/>
                </a:solidFill>
                <a:latin typeface="Times New Roman" panose="02020603050405020304" pitchFamily="18" charset="0"/>
              </a:rPr>
              <a:t>子集</a:t>
            </a:r>
            <a:r>
              <a:rPr lang="en-US" altLang="zh-CN" sz="2400" b="1" dirty="0">
                <a:solidFill>
                  <a:schemeClr val="tx1"/>
                </a:solidFill>
                <a:latin typeface="Times New Roman" panose="02020603050405020304" pitchFamily="18" charset="0"/>
              </a:rPr>
              <a:t>V[j]</a:t>
            </a:r>
            <a:r>
              <a:rPr lang="zh-CN" altLang="en-US" sz="2400" b="1" dirty="0">
                <a:solidFill>
                  <a:schemeClr val="tx1"/>
                </a:solidFill>
                <a:latin typeface="Times New Roman" panose="02020603050405020304" pitchFamily="18" charset="0"/>
              </a:rPr>
              <a:t>中不包含</a:t>
            </a:r>
            <a:r>
              <a:rPr lang="en-US" altLang="zh-CN" sz="2400" b="1" dirty="0">
                <a:solidFill>
                  <a:schemeClr val="tx1"/>
                </a:solidFill>
                <a:latin typeface="Times New Roman" panose="02020603050405020304" pitchFamily="18" charset="0"/>
              </a:rPr>
              <a:t>i) </a:t>
            </a:r>
            <a:endParaRPr lang="en-US" altLang="zh-CN" sz="2400" b="1" dirty="0">
              <a:solidFill>
                <a:schemeClr val="tx1"/>
              </a:solidFill>
              <a:latin typeface="Times New Roman" panose="02020603050405020304" pitchFamily="18" charset="0"/>
            </a:endParaRPr>
          </a:p>
          <a:p>
            <a:pPr algn="just"/>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              </a:t>
            </a:r>
            <a:r>
              <a:rPr lang="zh-CN" altLang="en-US" sz="2400" b="1" dirty="0" smtClean="0">
                <a:solidFill>
                  <a:schemeClr val="tx1"/>
                </a:solidFill>
                <a:latin typeface="Times New Roman" panose="02020603050405020304" pitchFamily="18" charset="0"/>
              </a:rPr>
              <a:t>对</a:t>
            </a:r>
            <a:r>
              <a:rPr lang="en-US" altLang="zh-CN" sz="2400" b="1" dirty="0">
                <a:solidFill>
                  <a:schemeClr val="tx1"/>
                </a:solidFill>
                <a:latin typeface="Times New Roman" panose="02020603050405020304" pitchFamily="18" charset="0"/>
              </a:rPr>
              <a:t>V[j]</a:t>
            </a:r>
            <a:r>
              <a:rPr lang="zh-CN" altLang="en-US" sz="2400" b="1" dirty="0">
                <a:solidFill>
                  <a:schemeClr val="tx1"/>
                </a:solidFill>
                <a:latin typeface="Times New Roman" panose="02020603050405020304" pitchFamily="18" charset="0"/>
              </a:rPr>
              <a:t>中的每个元素</a:t>
            </a:r>
            <a:r>
              <a:rPr lang="en-US" altLang="zh-CN" sz="2400" b="1" dirty="0" smtClean="0">
                <a:solidFill>
                  <a:schemeClr val="tx1"/>
                </a:solidFill>
                <a:latin typeface="Times New Roman" panose="02020603050405020304" pitchFamily="18" charset="0"/>
              </a:rPr>
              <a:t>k</a:t>
            </a:r>
            <a:r>
              <a:rPr lang="zh-CN" altLang="en-US" sz="2400" b="1" dirty="0" smtClean="0">
                <a:solidFill>
                  <a:schemeClr val="tx1"/>
                </a:solidFill>
                <a:latin typeface="Times New Roman" panose="02020603050405020304" pitchFamily="18" charset="0"/>
              </a:rPr>
              <a:t>，计算</a:t>
            </a:r>
            <a:r>
              <a:rPr lang="en-US" altLang="zh-CN" sz="2400" b="1" dirty="0">
                <a:solidFill>
                  <a:schemeClr val="tx1"/>
                </a:solidFill>
                <a:latin typeface="Times New Roman" panose="02020603050405020304" pitchFamily="18" charset="0"/>
              </a:rPr>
              <a:t>d[i][j]=</a:t>
            </a:r>
            <a:r>
              <a:rPr lang="en-US" altLang="zh-CN" sz="2400" b="1" dirty="0" smtClean="0">
                <a:solidFill>
                  <a:schemeClr val="tx1"/>
                </a:solidFill>
                <a:latin typeface="Times New Roman" panose="02020603050405020304" pitchFamily="18" charset="0"/>
              </a:rPr>
              <a:t>min(c[i</a:t>
            </a:r>
            <a:r>
              <a:rPr lang="en-US" altLang="zh-CN" sz="2400" b="1" dirty="0">
                <a:solidFill>
                  <a:schemeClr val="tx1"/>
                </a:solidFill>
                <a:latin typeface="Times New Roman" panose="02020603050405020304" pitchFamily="18" charset="0"/>
              </a:rPr>
              <a:t>][k]+d[k][j</a:t>
            </a:r>
            <a:r>
              <a:rPr lang="en-US" altLang="zh-CN" sz="2400" b="1" dirty="0">
                <a:solidFill>
                  <a:schemeClr val="tx1"/>
                </a:solidFill>
                <a:latin typeface="宋体" panose="02010600030101010101" pitchFamily="2" charset="-122"/>
              </a:rPr>
              <a:t>-</a:t>
            </a:r>
            <a:r>
              <a:rPr lang="en-US" altLang="zh-CN" sz="2400" b="1" dirty="0">
                <a:solidFill>
                  <a:schemeClr val="tx1"/>
                </a:solidFill>
                <a:latin typeface="Times New Roman" panose="02020603050405020304" pitchFamily="18" charset="0"/>
              </a:rPr>
              <a:t>1]);</a:t>
            </a:r>
            <a:endParaRPr lang="en-US" altLang="zh-CN" sz="2400" b="1" dirty="0">
              <a:solidFill>
                <a:schemeClr val="tx1"/>
              </a:solidFill>
              <a:latin typeface="Times New Roman" panose="02020603050405020304" pitchFamily="18" charset="0"/>
            </a:endParaRPr>
          </a:p>
          <a:p>
            <a:pPr algn="just"/>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3.  </a:t>
            </a:r>
            <a:r>
              <a:rPr lang="zh-CN" altLang="en-US" sz="2400" b="1" dirty="0" smtClean="0">
                <a:solidFill>
                  <a:schemeClr val="tx1"/>
                </a:solidFill>
                <a:latin typeface="Times New Roman" panose="02020603050405020304" pitchFamily="18" charset="0"/>
              </a:rPr>
              <a:t>对</a:t>
            </a:r>
            <a:r>
              <a:rPr lang="en-US" altLang="zh-CN" sz="2400" b="1" dirty="0">
                <a:solidFill>
                  <a:schemeClr val="tx1"/>
                </a:solidFill>
                <a:latin typeface="Times New Roman" panose="02020603050405020304" pitchFamily="18" charset="0"/>
              </a:rPr>
              <a:t>V[2</a:t>
            </a:r>
            <a:r>
              <a:rPr lang="en-US" altLang="zh-CN" sz="2400" b="1" baseline="30000" dirty="0">
                <a:solidFill>
                  <a:schemeClr val="tx1"/>
                </a:solidFill>
                <a:latin typeface="Times New Roman" panose="02020603050405020304" pitchFamily="18" charset="0"/>
              </a:rPr>
              <a:t>n-1</a:t>
            </a:r>
            <a:r>
              <a:rPr lang="en-US" altLang="zh-CN" sz="2400" b="1" dirty="0">
                <a:solidFill>
                  <a:schemeClr val="tx1"/>
                </a:solidFill>
                <a:latin typeface="宋体" panose="02010600030101010101" pitchFamily="2" charset="-122"/>
              </a:rPr>
              <a:t>-</a:t>
            </a:r>
            <a:r>
              <a:rPr lang="en-US" altLang="zh-CN" sz="2400" b="1" dirty="0">
                <a:solidFill>
                  <a:schemeClr val="tx1"/>
                </a:solidFill>
                <a:latin typeface="Times New Roman" panose="02020603050405020304" pitchFamily="18" charset="0"/>
              </a:rPr>
              <a:t>1]</a:t>
            </a:r>
            <a:r>
              <a:rPr lang="zh-CN" altLang="en-US" sz="2400" b="1" dirty="0">
                <a:solidFill>
                  <a:schemeClr val="tx1"/>
                </a:solidFill>
                <a:latin typeface="Times New Roman" panose="02020603050405020304" pitchFamily="18" charset="0"/>
              </a:rPr>
              <a:t>中的每一个元素</a:t>
            </a:r>
            <a:r>
              <a:rPr lang="en-US" altLang="zh-CN" sz="2400" b="1" dirty="0">
                <a:solidFill>
                  <a:schemeClr val="tx1"/>
                </a:solidFill>
                <a:latin typeface="Times New Roman" panose="02020603050405020304" pitchFamily="18" charset="0"/>
              </a:rPr>
              <a:t>k</a:t>
            </a:r>
            <a:r>
              <a:rPr lang="zh-CN" altLang="en-US" sz="2400" b="1" dirty="0" smtClean="0">
                <a:solidFill>
                  <a:schemeClr val="tx1"/>
                </a:solidFill>
                <a:latin typeface="Times New Roman" panose="02020603050405020304" pitchFamily="18" charset="0"/>
              </a:rPr>
              <a:t>，</a:t>
            </a:r>
            <a:endParaRPr lang="zh-CN" altLang="en-US" sz="2400" b="1" dirty="0" smtClean="0">
              <a:solidFill>
                <a:schemeClr val="tx1"/>
              </a:solidFill>
              <a:latin typeface="Times New Roman" panose="02020603050405020304" pitchFamily="18" charset="0"/>
            </a:endParaRPr>
          </a:p>
          <a:p>
            <a:pPr algn="just"/>
            <a:r>
              <a:rPr lang="zh-CN" altLang="en-US" sz="2400" b="1" dirty="0" smtClean="0">
                <a:solidFill>
                  <a:schemeClr val="tx1"/>
                </a:solidFill>
                <a:latin typeface="Times New Roman" panose="02020603050405020304" pitchFamily="18" charset="0"/>
              </a:rPr>
              <a:t>      计算</a:t>
            </a:r>
            <a:r>
              <a:rPr lang="en-US" altLang="zh-CN" sz="2400" b="1" dirty="0">
                <a:solidFill>
                  <a:schemeClr val="tx1"/>
                </a:solidFill>
                <a:latin typeface="Times New Roman" panose="02020603050405020304" pitchFamily="18" charset="0"/>
              </a:rPr>
              <a:t>d[0][2</a:t>
            </a:r>
            <a:r>
              <a:rPr lang="en-US" altLang="zh-CN" sz="2400" b="1" baseline="30000" dirty="0">
                <a:solidFill>
                  <a:schemeClr val="tx1"/>
                </a:solidFill>
                <a:latin typeface="Times New Roman" panose="02020603050405020304" pitchFamily="18" charset="0"/>
              </a:rPr>
              <a:t>n-1</a:t>
            </a:r>
            <a:r>
              <a:rPr lang="en-US" altLang="zh-CN" sz="2400" b="1" dirty="0">
                <a:solidFill>
                  <a:schemeClr val="tx1"/>
                </a:solidFill>
                <a:latin typeface="Times New Roman" panose="02020603050405020304" pitchFamily="18" charset="0"/>
              </a:rPr>
              <a:t>-1]=</a:t>
            </a:r>
            <a:r>
              <a:rPr lang="en-US" altLang="zh-CN" sz="2400" b="1" dirty="0" smtClean="0">
                <a:solidFill>
                  <a:schemeClr val="tx1"/>
                </a:solidFill>
                <a:latin typeface="Times New Roman" panose="02020603050405020304" pitchFamily="18" charset="0"/>
              </a:rPr>
              <a:t>min(c[0</a:t>
            </a:r>
            <a:r>
              <a:rPr lang="en-US" altLang="zh-CN" sz="2400" b="1" dirty="0">
                <a:solidFill>
                  <a:schemeClr val="tx1"/>
                </a:solidFill>
                <a:latin typeface="Times New Roman" panose="02020603050405020304" pitchFamily="18" charset="0"/>
              </a:rPr>
              <a:t>][k]+d[k][2</a:t>
            </a:r>
            <a:r>
              <a:rPr lang="en-US" altLang="zh-CN" sz="2400" b="1" baseline="30000" dirty="0">
                <a:solidFill>
                  <a:schemeClr val="tx1"/>
                </a:solidFill>
                <a:latin typeface="Times New Roman" panose="02020603050405020304" pitchFamily="18" charset="0"/>
              </a:rPr>
              <a:t>n-1</a:t>
            </a:r>
            <a:r>
              <a:rPr lang="en-US" altLang="zh-CN" sz="2400" b="1" dirty="0">
                <a:solidFill>
                  <a:schemeClr val="tx1"/>
                </a:solidFill>
                <a:latin typeface="宋体" panose="02010600030101010101" pitchFamily="2" charset="-122"/>
              </a:rPr>
              <a:t>-</a:t>
            </a:r>
            <a:r>
              <a:rPr lang="en-US" altLang="zh-CN" sz="2400" b="1" dirty="0">
                <a:solidFill>
                  <a:schemeClr val="tx1"/>
                </a:solidFill>
                <a:latin typeface="Times New Roman" panose="02020603050405020304" pitchFamily="18" charset="0"/>
              </a:rPr>
              <a:t>2]);</a:t>
            </a:r>
            <a:endParaRPr lang="en-US" altLang="zh-CN" sz="2400" b="1" dirty="0">
              <a:solidFill>
                <a:schemeClr val="tx1"/>
              </a:solidFill>
              <a:latin typeface="Times New Roman" panose="02020603050405020304" pitchFamily="18" charset="0"/>
            </a:endParaRPr>
          </a:p>
          <a:p>
            <a:pPr algn="just"/>
            <a:r>
              <a:rPr lang="en-US" altLang="zh-CN" sz="2400" b="1" dirty="0">
                <a:solidFill>
                  <a:schemeClr val="tx1"/>
                </a:solidFill>
                <a:latin typeface="Times New Roman" panose="02020603050405020304" pitchFamily="18" charset="0"/>
              </a:rPr>
              <a:t> 4</a:t>
            </a:r>
            <a:r>
              <a:rPr lang="zh-CN" altLang="en-US" sz="2400" b="1" dirty="0">
                <a:solidFill>
                  <a:schemeClr val="tx1"/>
                </a:solidFill>
                <a:latin typeface="Times New Roman" panose="02020603050405020304" pitchFamily="18" charset="0"/>
              </a:rPr>
              <a:t>．输出最短路径长度</a:t>
            </a:r>
            <a:r>
              <a:rPr lang="en-US" altLang="zh-CN" sz="2400" b="1" dirty="0">
                <a:solidFill>
                  <a:schemeClr val="tx1"/>
                </a:solidFill>
                <a:latin typeface="Times New Roman" panose="02020603050405020304" pitchFamily="18" charset="0"/>
              </a:rPr>
              <a:t>d[0][2</a:t>
            </a:r>
            <a:r>
              <a:rPr lang="en-US" altLang="zh-CN" sz="2400" b="1" baseline="30000" dirty="0">
                <a:solidFill>
                  <a:schemeClr val="tx1"/>
                </a:solidFill>
                <a:latin typeface="Times New Roman" panose="02020603050405020304" pitchFamily="18" charset="0"/>
              </a:rPr>
              <a:t>n-1</a:t>
            </a:r>
            <a:r>
              <a:rPr lang="en-US" altLang="zh-CN" sz="2400" b="1" dirty="0">
                <a:solidFill>
                  <a:schemeClr val="tx1"/>
                </a:solidFill>
                <a:latin typeface="宋体" panose="02010600030101010101" pitchFamily="2" charset="-122"/>
              </a:rPr>
              <a:t>-</a:t>
            </a:r>
            <a:r>
              <a:rPr lang="en-US" altLang="zh-CN" sz="2400" b="1" dirty="0">
                <a:solidFill>
                  <a:schemeClr val="tx1"/>
                </a:solidFill>
                <a:latin typeface="Times New Roman" panose="02020603050405020304" pitchFamily="18" charset="0"/>
              </a:rPr>
              <a:t>1];</a:t>
            </a:r>
            <a:endParaRPr lang="en-US" altLang="zh-CN" sz="2400" b="1" dirty="0">
              <a:solidFill>
                <a:schemeClr val="tx1"/>
              </a:solidFill>
              <a:latin typeface="Times New Roman" panose="02020603050405020304" pitchFamily="18" charset="0"/>
            </a:endParaRPr>
          </a:p>
        </p:txBody>
      </p:sp>
      <p:sp>
        <p:nvSpPr>
          <p:cNvPr id="92163" name="Text Box 7"/>
          <p:cNvSpPr txBox="1">
            <a:spLocks noChangeArrowheads="1"/>
          </p:cNvSpPr>
          <p:nvPr/>
        </p:nvSpPr>
        <p:spPr bwMode="auto">
          <a:xfrm>
            <a:off x="85835" y="5524346"/>
            <a:ext cx="8856984"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dirty="0">
                <a:latin typeface="宋体" panose="02010600030101010101" pitchFamily="2" charset="-122"/>
              </a:rPr>
              <a:t>  </a:t>
            </a:r>
            <a:r>
              <a:rPr kumimoji="1" lang="zh-CN" altLang="en-US" sz="2000" b="1" dirty="0">
                <a:latin typeface="宋体" panose="02010600030101010101" pitchFamily="2" charset="-122"/>
              </a:rPr>
              <a:t>显然，算法的</a:t>
            </a:r>
            <a:r>
              <a:rPr kumimoji="1" lang="zh-CN" altLang="en-US" sz="2000" b="1" dirty="0" smtClean="0">
                <a:latin typeface="宋体" panose="02010600030101010101" pitchFamily="2" charset="-122"/>
              </a:rPr>
              <a:t>时间和空间复杂度为</a:t>
            </a:r>
            <a:r>
              <a:rPr kumimoji="1" lang="en-US" altLang="zh-CN" sz="2000" b="1" i="1" dirty="0">
                <a:latin typeface="宋体" panose="02010600030101010101" pitchFamily="2" charset="-122"/>
              </a:rPr>
              <a:t>O</a:t>
            </a:r>
            <a:r>
              <a:rPr kumimoji="1" lang="en-US" altLang="zh-CN" sz="2000" b="1" dirty="0">
                <a:latin typeface="宋体" panose="02010600030101010101" pitchFamily="2" charset="-122"/>
              </a:rPr>
              <a:t>(2</a:t>
            </a:r>
            <a:r>
              <a:rPr kumimoji="1" lang="en-US" altLang="zh-CN" sz="2000" b="1" i="1" baseline="30000" dirty="0">
                <a:latin typeface="宋体" panose="02010600030101010101" pitchFamily="2" charset="-122"/>
              </a:rPr>
              <a:t>n</a:t>
            </a:r>
            <a:r>
              <a:rPr kumimoji="1" lang="en-US" altLang="zh-CN" sz="2000" b="1" dirty="0">
                <a:latin typeface="宋体" panose="02010600030101010101" pitchFamily="2" charset="-122"/>
              </a:rPr>
              <a:t>)</a:t>
            </a:r>
            <a:r>
              <a:rPr kumimoji="1" lang="zh-CN" altLang="en-US" sz="2000" b="1" dirty="0">
                <a:latin typeface="宋体" panose="02010600030101010101" pitchFamily="2" charset="-122"/>
              </a:rPr>
              <a:t>。和蛮力法相比，动态规划法求解</a:t>
            </a:r>
            <a:r>
              <a:rPr kumimoji="1" lang="en-US" altLang="zh-CN" sz="2000" b="1" dirty="0">
                <a:latin typeface="宋体" panose="02010600030101010101" pitchFamily="2" charset="-122"/>
              </a:rPr>
              <a:t>TSP</a:t>
            </a:r>
            <a:r>
              <a:rPr kumimoji="1" lang="zh-CN" altLang="en-US" sz="2000" b="1" dirty="0">
                <a:latin typeface="宋体" panose="02010600030101010101" pitchFamily="2" charset="-122"/>
              </a:rPr>
              <a:t>问题，把原来的时间复杂性是</a:t>
            </a:r>
            <a:r>
              <a:rPr kumimoji="1" lang="en-US" altLang="zh-CN" sz="2000" b="1" i="1" dirty="0">
                <a:latin typeface="宋体" panose="02010600030101010101" pitchFamily="2" charset="-122"/>
              </a:rPr>
              <a:t>O</a:t>
            </a:r>
            <a:r>
              <a:rPr kumimoji="1" lang="en-US" altLang="zh-CN" sz="2000" b="1" dirty="0">
                <a:latin typeface="宋体" panose="02010600030101010101" pitchFamily="2" charset="-122"/>
              </a:rPr>
              <a:t>(</a:t>
            </a:r>
            <a:r>
              <a:rPr kumimoji="1" lang="en-US" altLang="zh-CN" sz="2000" b="1" i="1" dirty="0">
                <a:latin typeface="宋体" panose="02010600030101010101" pitchFamily="2" charset="-122"/>
              </a:rPr>
              <a:t>n</a:t>
            </a:r>
            <a:r>
              <a:rPr kumimoji="1" lang="en-US" altLang="zh-CN" sz="2000" b="1" dirty="0">
                <a:latin typeface="宋体" panose="02010600030101010101" pitchFamily="2" charset="-122"/>
              </a:rPr>
              <a:t>!)</a:t>
            </a:r>
            <a:r>
              <a:rPr kumimoji="1" lang="zh-CN" altLang="en-US" sz="2000" b="1" dirty="0">
                <a:latin typeface="宋体" panose="02010600030101010101" pitchFamily="2" charset="-122"/>
              </a:rPr>
              <a:t>的排列问题，转化为组合问题，从而降低了算法的时间复杂性，但它仍需要指数时间。 </a:t>
            </a:r>
            <a:endParaRPr kumimoji="1" lang="zh-CN" altLang="en-US" sz="2000" b="1" dirty="0">
              <a:latin typeface="宋体" panose="02010600030101010101" pitchFamily="2" charset="-122"/>
            </a:endParaRPr>
          </a:p>
        </p:txBody>
      </p:sp>
      <p:sp>
        <p:nvSpPr>
          <p:cNvPr id="92164" name="Text Box 8"/>
          <p:cNvSpPr txBox="1">
            <a:spLocks noChangeArrowheads="1"/>
          </p:cNvSpPr>
          <p:nvPr/>
        </p:nvSpPr>
        <p:spPr bwMode="auto">
          <a:xfrm>
            <a:off x="100868" y="1134745"/>
            <a:ext cx="8856984"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smtClean="0">
                <a:latin typeface="宋体" panose="02010600030101010101" pitchFamily="2" charset="-122"/>
              </a:rPr>
              <a:t>设顶点之间的代价（邻接矩阵）存放</a:t>
            </a:r>
            <a:r>
              <a:rPr kumimoji="1" lang="zh-CN" altLang="en-US" sz="2000" b="1" dirty="0">
                <a:latin typeface="宋体" panose="02010600030101010101" pitchFamily="2" charset="-122"/>
              </a:rPr>
              <a:t>在</a:t>
            </a:r>
            <a:r>
              <a:rPr kumimoji="1" lang="zh-CN" altLang="en-US" sz="2000" b="1" dirty="0" smtClean="0">
                <a:latin typeface="宋体" panose="02010600030101010101" pitchFamily="2" charset="-122"/>
              </a:rPr>
              <a:t>数组</a:t>
            </a:r>
            <a:r>
              <a:rPr lang="en-US" altLang="zh-CN" sz="2000" dirty="0" smtClean="0"/>
              <a:t>c</a:t>
            </a:r>
            <a:r>
              <a:rPr kumimoji="1" lang="en-US" altLang="zh-CN" sz="2000" b="1" dirty="0" smtClean="0">
                <a:latin typeface="Times New Roman" panose="02020603050405020304" pitchFamily="18" charset="0"/>
              </a:rPr>
              <a:t>[n</a:t>
            </a:r>
            <a:r>
              <a:rPr kumimoji="1" lang="en-US" altLang="zh-CN" sz="2000" b="1" dirty="0">
                <a:latin typeface="Times New Roman" panose="02020603050405020304" pitchFamily="18" charset="0"/>
              </a:rPr>
              <a:t>][n]</a:t>
            </a:r>
            <a:r>
              <a:rPr kumimoji="1" lang="zh-CN" altLang="en-US" sz="2000" b="1" dirty="0">
                <a:latin typeface="宋体" panose="02010600030101010101" pitchFamily="2" charset="-122"/>
              </a:rPr>
              <a:t>中，</a:t>
            </a:r>
            <a:r>
              <a:rPr kumimoji="1" lang="zh-CN" altLang="en-US" sz="2000" b="1" dirty="0" smtClean="0">
                <a:latin typeface="宋体" panose="02010600030101010101" pitchFamily="2" charset="-122"/>
              </a:rPr>
              <a:t>动态规划法算法</a:t>
            </a:r>
            <a:r>
              <a:rPr kumimoji="1" lang="zh-CN" altLang="en-US" sz="2000" b="1" dirty="0">
                <a:latin typeface="宋体" panose="02010600030101010101" pitchFamily="2" charset="-122"/>
              </a:rPr>
              <a:t>如下：</a:t>
            </a:r>
            <a:r>
              <a:rPr kumimoji="1" lang="zh-CN" altLang="en-US" sz="2000" b="1" dirty="0">
                <a:latin typeface="Times New Roman" panose="02020603050405020304" pitchFamily="18" charset="0"/>
              </a:rPr>
              <a:t> </a:t>
            </a:r>
            <a:endParaRPr kumimoji="1" lang="zh-CN" altLang="en-US" sz="2000" b="1" dirty="0">
              <a:latin typeface="Times New Roman" panose="02020603050405020304" pitchFamily="18" charset="0"/>
            </a:endParaRPr>
          </a:p>
        </p:txBody>
      </p:sp>
      <p:sp>
        <p:nvSpPr>
          <p:cNvPr id="92166" name="Text Box 4"/>
          <p:cNvSpPr txBox="1">
            <a:spLocks noChangeArrowheads="1"/>
          </p:cNvSpPr>
          <p:nvPr/>
        </p:nvSpPr>
        <p:spPr bwMode="auto">
          <a:xfrm>
            <a:off x="1116013" y="232093"/>
            <a:ext cx="7561262"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TSP问题——算法分析 </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31858"/>
            <a:ext cx="8568952" cy="5262245"/>
          </a:xfrm>
          <a:prstGeom prst="rect">
            <a:avLst/>
          </a:prstGeom>
        </p:spPr>
        <p:txBody>
          <a:bodyPr wrap="square">
            <a:spAutoFit/>
          </a:bodyPr>
          <a:lstStyle/>
          <a:p>
            <a:r>
              <a:rPr lang="zh-CN" altLang="en-US" sz="2400" b="1" dirty="0">
                <a:solidFill>
                  <a:srgbClr val="3907F1"/>
                </a:solidFill>
              </a:rPr>
              <a:t>状态压缩动态规划（</a:t>
            </a:r>
            <a:r>
              <a:rPr sz="2400" b="1">
                <a:solidFill>
                  <a:srgbClr val="3907F1"/>
                </a:solidFill>
              </a:rPr>
              <a:t>又称滚动数组、滑动窗口，用于优化动态规划法的空间复杂度</a:t>
            </a:r>
            <a:r>
              <a:rPr lang="zh-CN" altLang="en-US" sz="2400" b="1" dirty="0">
                <a:solidFill>
                  <a:srgbClr val="3907F1"/>
                </a:solidFill>
              </a:rPr>
              <a:t>）</a:t>
            </a:r>
            <a:r>
              <a:rPr lang="zh-CN" altLang="en-US" sz="2400" b="1" dirty="0"/>
              <a:t>是另一类非常典型的动态规划，通常使用在</a:t>
            </a:r>
            <a:r>
              <a:rPr lang="en-US" altLang="zh-CN" sz="2400" b="1" dirty="0"/>
              <a:t>NP</a:t>
            </a:r>
            <a:r>
              <a:rPr lang="zh-CN" altLang="en-US" sz="2400" b="1" dirty="0"/>
              <a:t>问题的小规模求解中，虽然是指数级别的复杂度，但速度比搜索快。</a:t>
            </a:r>
            <a:endParaRPr lang="zh-CN" altLang="en-US" sz="2400" b="1" dirty="0"/>
          </a:p>
          <a:p>
            <a:r>
              <a:rPr lang="zh-CN" altLang="en-US" sz="2400" b="1" dirty="0"/>
              <a:t>为了更好的理解状压</a:t>
            </a:r>
            <a:r>
              <a:rPr lang="en-US" altLang="zh-CN" sz="2400" b="1" dirty="0" err="1"/>
              <a:t>dp</a:t>
            </a:r>
            <a:r>
              <a:rPr lang="zh-CN" altLang="en-US" sz="2400" b="1" dirty="0"/>
              <a:t>，首先介绍位运算相关的知识。</a:t>
            </a:r>
            <a:endParaRPr lang="zh-CN" altLang="en-US" sz="2400" b="1" dirty="0"/>
          </a:p>
          <a:p>
            <a:pPr>
              <a:lnSpc>
                <a:spcPct val="120000"/>
              </a:lnSpc>
            </a:pPr>
            <a:r>
              <a:rPr lang="en-US" altLang="zh-CN" sz="2000" b="1" dirty="0">
                <a:latin typeface="宋体" panose="02010600030101010101" pitchFamily="2" charset="-122"/>
              </a:rPr>
              <a:t>1.’&amp;’</a:t>
            </a:r>
            <a:r>
              <a:rPr lang="zh-CN" altLang="en-US" sz="2000" b="1" dirty="0">
                <a:latin typeface="宋体" panose="02010600030101010101" pitchFamily="2" charset="-122"/>
              </a:rPr>
              <a:t>符号，</a:t>
            </a:r>
            <a:r>
              <a:rPr lang="en-US" altLang="zh-CN" sz="2000" b="1" dirty="0" err="1">
                <a:latin typeface="宋体" panose="02010600030101010101" pitchFamily="2" charset="-122"/>
              </a:rPr>
              <a:t>x&amp;y</a:t>
            </a:r>
            <a:r>
              <a:rPr lang="zh-CN" altLang="en-US" sz="2000" b="1" dirty="0">
                <a:latin typeface="宋体" panose="02010600030101010101" pitchFamily="2" charset="-122"/>
              </a:rPr>
              <a:t>，会将两个十进制数在二进制下进行与运算，然后返回其十进制下的值。例如</a:t>
            </a:r>
            <a:r>
              <a:rPr lang="en-US" altLang="zh-CN" sz="2000" b="1" dirty="0">
                <a:latin typeface="宋体" panose="02010600030101010101" pitchFamily="2" charset="-122"/>
              </a:rPr>
              <a:t>3(11)&amp;2(10)=2(10)</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nSpc>
                <a:spcPct val="120000"/>
              </a:lnSpc>
            </a:pPr>
            <a:r>
              <a:rPr lang="en-US" altLang="zh-CN" sz="2000" b="1" dirty="0">
                <a:latin typeface="宋体" panose="02010600030101010101" pitchFamily="2" charset="-122"/>
              </a:rPr>
              <a:t>2.’|’</a:t>
            </a:r>
            <a:r>
              <a:rPr lang="zh-CN" altLang="en-US" sz="2000" b="1" dirty="0">
                <a:latin typeface="宋体" panose="02010600030101010101" pitchFamily="2" charset="-122"/>
              </a:rPr>
              <a:t>符号，</a:t>
            </a:r>
            <a:r>
              <a:rPr lang="en-US" altLang="zh-CN" sz="2000" b="1" dirty="0" err="1">
                <a:latin typeface="宋体" panose="02010600030101010101" pitchFamily="2" charset="-122"/>
              </a:rPr>
              <a:t>x|y</a:t>
            </a:r>
            <a:r>
              <a:rPr lang="zh-CN" altLang="en-US" sz="2000" b="1" dirty="0">
                <a:latin typeface="宋体" panose="02010600030101010101" pitchFamily="2" charset="-122"/>
              </a:rPr>
              <a:t>，会将两个十进制数在二进制下进行或运算，然后返回其十进制下的值。例如</a:t>
            </a:r>
            <a:r>
              <a:rPr lang="en-US" altLang="zh-CN" sz="2000" b="1" dirty="0">
                <a:latin typeface="宋体" panose="02010600030101010101" pitchFamily="2" charset="-122"/>
              </a:rPr>
              <a:t>3(11)|2(10)=3(11)</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nSpc>
                <a:spcPct val="120000"/>
              </a:lnSpc>
            </a:pPr>
            <a:r>
              <a:rPr lang="en-US" altLang="zh-CN" sz="2000" b="1" dirty="0">
                <a:latin typeface="宋体" panose="02010600030101010101" pitchFamily="2" charset="-122"/>
              </a:rPr>
              <a:t>3.’^’</a:t>
            </a:r>
            <a:r>
              <a:rPr lang="zh-CN" altLang="en-US" sz="2000" b="1" dirty="0">
                <a:latin typeface="宋体" panose="02010600030101010101" pitchFamily="2" charset="-122"/>
              </a:rPr>
              <a:t>符号，</a:t>
            </a:r>
            <a:r>
              <a:rPr lang="en-US" altLang="zh-CN" sz="2000" b="1" dirty="0" err="1">
                <a:latin typeface="宋体" panose="02010600030101010101" pitchFamily="2" charset="-122"/>
              </a:rPr>
              <a:t>x^y</a:t>
            </a:r>
            <a:r>
              <a:rPr lang="zh-CN" altLang="en-US" sz="2000" b="1" dirty="0">
                <a:latin typeface="宋体" panose="02010600030101010101" pitchFamily="2" charset="-122"/>
              </a:rPr>
              <a:t>，会将两个十进制数在二进制下进行异或运算，然后返回其十进制下的值。例如</a:t>
            </a:r>
            <a:r>
              <a:rPr lang="en-US" altLang="zh-CN" sz="2000" b="1" dirty="0">
                <a:latin typeface="宋体" panose="02010600030101010101" pitchFamily="2" charset="-122"/>
              </a:rPr>
              <a:t>3(11)^2(10)=1(01)</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nSpc>
                <a:spcPct val="120000"/>
              </a:lnSpc>
            </a:pPr>
            <a:r>
              <a:rPr lang="en-US" altLang="zh-CN" sz="2000" b="1" dirty="0">
                <a:latin typeface="宋体" panose="02010600030101010101" pitchFamily="2" charset="-122"/>
              </a:rPr>
              <a:t>4.’&lt;&lt;’</a:t>
            </a:r>
            <a:r>
              <a:rPr lang="zh-CN" altLang="en-US" sz="2000" b="1" dirty="0">
                <a:latin typeface="宋体" panose="02010600030101010101" pitchFamily="2" charset="-122"/>
              </a:rPr>
              <a:t>符号，左移操作，</a:t>
            </a:r>
            <a:r>
              <a:rPr lang="en-US" altLang="zh-CN" sz="2000" b="1" dirty="0">
                <a:latin typeface="宋体" panose="02010600030101010101" pitchFamily="2" charset="-122"/>
              </a:rPr>
              <a:t>x&lt;&lt;2</a:t>
            </a:r>
            <a:r>
              <a:rPr lang="zh-CN" altLang="en-US" sz="2000" b="1" dirty="0">
                <a:latin typeface="宋体" panose="02010600030101010101" pitchFamily="2" charset="-122"/>
              </a:rPr>
              <a:t>，将</a:t>
            </a:r>
            <a:r>
              <a:rPr lang="en-US" altLang="zh-CN" sz="2000" b="1" dirty="0">
                <a:latin typeface="宋体" panose="02010600030101010101" pitchFamily="2" charset="-122"/>
              </a:rPr>
              <a:t>x</a:t>
            </a:r>
            <a:r>
              <a:rPr lang="zh-CN" altLang="en-US" sz="2000" b="1" dirty="0">
                <a:latin typeface="宋体" panose="02010600030101010101" pitchFamily="2" charset="-122"/>
              </a:rPr>
              <a:t>在二进制下的每一位向左移动两位，最右边用</a:t>
            </a:r>
            <a:r>
              <a:rPr lang="en-US" altLang="zh-CN" sz="2000" b="1" dirty="0">
                <a:latin typeface="宋体" panose="02010600030101010101" pitchFamily="2" charset="-122"/>
              </a:rPr>
              <a:t>0</a:t>
            </a:r>
            <a:r>
              <a:rPr lang="zh-CN" altLang="en-US" sz="2000" b="1" dirty="0">
                <a:latin typeface="宋体" panose="02010600030101010101" pitchFamily="2" charset="-122"/>
              </a:rPr>
              <a:t>填充，</a:t>
            </a:r>
            <a:r>
              <a:rPr lang="en-US" altLang="zh-CN" sz="2000" b="1" dirty="0">
                <a:latin typeface="宋体" panose="02010600030101010101" pitchFamily="2" charset="-122"/>
              </a:rPr>
              <a:t>x&lt;&lt;2</a:t>
            </a:r>
            <a:r>
              <a:rPr lang="zh-CN" altLang="en-US" sz="2000" b="1" dirty="0">
                <a:latin typeface="宋体" panose="02010600030101010101" pitchFamily="2" charset="-122"/>
              </a:rPr>
              <a:t>相当于让</a:t>
            </a:r>
            <a:r>
              <a:rPr lang="en-US" altLang="zh-CN" sz="2000" b="1" dirty="0">
                <a:latin typeface="宋体" panose="02010600030101010101" pitchFamily="2" charset="-122"/>
              </a:rPr>
              <a:t>x</a:t>
            </a:r>
            <a:r>
              <a:rPr lang="zh-CN" altLang="en-US" sz="2000" b="1" dirty="0">
                <a:latin typeface="宋体" panose="02010600030101010101" pitchFamily="2" charset="-122"/>
              </a:rPr>
              <a:t>乘以</a:t>
            </a:r>
            <a:r>
              <a:rPr lang="en-US" altLang="zh-CN" sz="2000" b="1" dirty="0">
                <a:latin typeface="宋体" panose="02010600030101010101" pitchFamily="2" charset="-122"/>
              </a:rPr>
              <a:t>4</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nSpc>
                <a:spcPct val="120000"/>
              </a:lnSpc>
            </a:pPr>
            <a:r>
              <a:rPr lang="en-US" altLang="zh-CN" sz="2000" b="1" dirty="0">
                <a:latin typeface="宋体" panose="02010600030101010101" pitchFamily="2" charset="-122"/>
              </a:rPr>
              <a:t>5.</a:t>
            </a:r>
            <a:r>
              <a:rPr lang="zh-CN" altLang="en-US" sz="2000" b="1" dirty="0">
                <a:latin typeface="宋体" panose="02010600030101010101" pitchFamily="2" charset="-122"/>
              </a:rPr>
              <a:t>’</a:t>
            </a:r>
            <a:r>
              <a:rPr lang="en-US" altLang="zh-CN" sz="2000" b="1" dirty="0">
                <a:latin typeface="宋体" panose="02010600030101010101" pitchFamily="2" charset="-122"/>
              </a:rPr>
              <a:t>&gt;&gt;’</a:t>
            </a:r>
            <a:r>
              <a:rPr lang="zh-CN" altLang="en-US" sz="2000" b="1" dirty="0">
                <a:latin typeface="宋体" panose="02010600030101010101" pitchFamily="2" charset="-122"/>
              </a:rPr>
              <a:t>是右移操作，</a:t>
            </a:r>
            <a:r>
              <a:rPr lang="en-US" altLang="zh-CN" sz="2000" b="1" dirty="0">
                <a:latin typeface="宋体" panose="02010600030101010101" pitchFamily="2" charset="-122"/>
              </a:rPr>
              <a:t>x&gt;&gt;1</a:t>
            </a:r>
            <a:r>
              <a:rPr lang="zh-CN" altLang="en-US" sz="2000" b="1" dirty="0">
                <a:latin typeface="宋体" panose="02010600030101010101" pitchFamily="2" charset="-122"/>
              </a:rPr>
              <a:t>相当于给</a:t>
            </a:r>
            <a:r>
              <a:rPr lang="en-US" altLang="zh-CN" sz="2000" b="1" dirty="0">
                <a:latin typeface="宋体" panose="02010600030101010101" pitchFamily="2" charset="-122"/>
              </a:rPr>
              <a:t>x/2</a:t>
            </a:r>
            <a:r>
              <a:rPr lang="zh-CN" altLang="en-US" sz="2000" b="1" dirty="0">
                <a:latin typeface="宋体" panose="02010600030101010101" pitchFamily="2" charset="-122"/>
              </a:rPr>
              <a:t>，去掉</a:t>
            </a:r>
            <a:r>
              <a:rPr lang="en-US" altLang="zh-CN" sz="2000" b="1" dirty="0">
                <a:latin typeface="宋体" panose="02010600030101010101" pitchFamily="2" charset="-122"/>
              </a:rPr>
              <a:t>x</a:t>
            </a:r>
            <a:r>
              <a:rPr lang="zh-CN" altLang="en-US" sz="2000" b="1" dirty="0">
                <a:latin typeface="宋体" panose="02010600030101010101" pitchFamily="2" charset="-122"/>
              </a:rPr>
              <a:t>二进制下的最有一位</a:t>
            </a:r>
            <a:r>
              <a:rPr lang="zh-CN" altLang="en-US" sz="2000" b="1" dirty="0" smtClean="0">
                <a:latin typeface="宋体" panose="02010600030101010101" pitchFamily="2" charset="-122"/>
              </a:rPr>
              <a:t>。</a:t>
            </a:r>
            <a:endParaRPr lang="zh-CN" altLang="en-US" sz="2000" b="1" dirty="0" smtClean="0">
              <a:latin typeface="宋体" panose="02010600030101010101" pitchFamily="2" charset="-122"/>
            </a:endParaRPr>
          </a:p>
        </p:txBody>
      </p:sp>
      <p:sp>
        <p:nvSpPr>
          <p:cNvPr id="6" name="文本框 5"/>
          <p:cNvSpPr txBox="1"/>
          <p:nvPr/>
        </p:nvSpPr>
        <p:spPr bwMode="auto">
          <a:xfrm>
            <a:off x="1666875" y="260350"/>
            <a:ext cx="437896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状态压缩动态规划</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23850" y="194523"/>
            <a:ext cx="8097838"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DP基本原理理解实例——数塔问题</a:t>
            </a:r>
            <a:endParaRPr kumimoji="1"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33795" name="Text Box 3"/>
          <p:cNvSpPr txBox="1">
            <a:spLocks noChangeArrowheads="1"/>
          </p:cNvSpPr>
          <p:nvPr/>
        </p:nvSpPr>
        <p:spPr bwMode="auto">
          <a:xfrm>
            <a:off x="40640" y="1125855"/>
            <a:ext cx="897636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CC0099"/>
                </a:solidFill>
              </a:rPr>
              <a:t>问题描述：</a:t>
            </a:r>
            <a:r>
              <a:rPr lang="zh-CN" altLang="en-US" sz="2400" b="1" dirty="0"/>
              <a:t>从数塔的顶层出发，寻找一条从顶部到底边的路径，使得路径上所经过的数字之和最大。路径上的每一步都只能往左下或右下走。只需要求出这个最大和即可，不必给出具体路径。 </a:t>
            </a:r>
            <a:endParaRPr lang="zh-CN" altLang="en-US" sz="2400" b="1" dirty="0"/>
          </a:p>
        </p:txBody>
      </p:sp>
      <p:grpSp>
        <p:nvGrpSpPr>
          <p:cNvPr id="33796" name="Group 4"/>
          <p:cNvGrpSpPr/>
          <p:nvPr/>
        </p:nvGrpSpPr>
        <p:grpSpPr bwMode="auto">
          <a:xfrm>
            <a:off x="416782" y="2680930"/>
            <a:ext cx="3959225" cy="2736850"/>
            <a:chOff x="2621" y="9972"/>
            <a:chExt cx="2384" cy="2184"/>
          </a:xfrm>
        </p:grpSpPr>
        <p:sp>
          <p:nvSpPr>
            <p:cNvPr id="33798"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8</a:t>
              </a:r>
              <a:endParaRPr lang="en-US" altLang="zh-CN" sz="2800" b="1">
                <a:solidFill>
                  <a:schemeClr val="tx1"/>
                </a:solidFill>
                <a:latin typeface="Times New Roman" panose="02020603050405020304" pitchFamily="18" charset="0"/>
              </a:endParaRPr>
            </a:p>
          </p:txBody>
        </p:sp>
        <p:sp>
          <p:nvSpPr>
            <p:cNvPr id="33799"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12</a:t>
              </a:r>
              <a:endParaRPr lang="en-US" altLang="zh-CN" sz="2800" b="1"/>
            </a:p>
          </p:txBody>
        </p:sp>
        <p:sp>
          <p:nvSpPr>
            <p:cNvPr id="33800"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3</a:t>
              </a:r>
              <a:endParaRPr lang="en-US" altLang="zh-CN" sz="2800" b="1"/>
            </a:p>
          </p:txBody>
        </p:sp>
        <p:sp>
          <p:nvSpPr>
            <p:cNvPr id="33801"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9</a:t>
              </a:r>
              <a:endParaRPr lang="en-US" altLang="zh-CN" sz="2800" b="1">
                <a:solidFill>
                  <a:schemeClr val="tx1"/>
                </a:solidFill>
                <a:latin typeface="Times New Roman" panose="02020603050405020304" pitchFamily="18" charset="0"/>
              </a:endParaRPr>
            </a:p>
          </p:txBody>
        </p:sp>
        <p:sp>
          <p:nvSpPr>
            <p:cNvPr id="33802"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15</a:t>
              </a:r>
              <a:endParaRPr lang="en-US" altLang="zh-CN" sz="2800" b="1">
                <a:solidFill>
                  <a:schemeClr val="tx1"/>
                </a:solidFill>
                <a:latin typeface="Times New Roman" panose="02020603050405020304" pitchFamily="18" charset="0"/>
              </a:endParaRPr>
            </a:p>
          </p:txBody>
        </p:sp>
        <p:sp>
          <p:nvSpPr>
            <p:cNvPr id="33803"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6</a:t>
              </a:r>
              <a:endParaRPr lang="en-US" altLang="zh-CN" sz="2800" b="1"/>
            </a:p>
          </p:txBody>
        </p:sp>
        <p:sp>
          <p:nvSpPr>
            <p:cNvPr id="33804"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8</a:t>
              </a:r>
              <a:endParaRPr lang="en-US" altLang="zh-CN" sz="2800" b="1"/>
            </a:p>
          </p:txBody>
        </p:sp>
        <p:sp>
          <p:nvSpPr>
            <p:cNvPr id="33805"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10</a:t>
              </a:r>
              <a:endParaRPr lang="en-US" altLang="zh-CN" sz="2800" b="1">
                <a:solidFill>
                  <a:schemeClr val="tx1"/>
                </a:solidFill>
                <a:latin typeface="Times New Roman" panose="02020603050405020304" pitchFamily="18" charset="0"/>
              </a:endParaRPr>
            </a:p>
          </p:txBody>
        </p:sp>
        <p:sp>
          <p:nvSpPr>
            <p:cNvPr id="33806"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5</a:t>
              </a:r>
              <a:endParaRPr lang="en-US" altLang="zh-CN" sz="2800" b="1"/>
            </a:p>
          </p:txBody>
        </p:sp>
        <p:sp>
          <p:nvSpPr>
            <p:cNvPr id="33807"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12</a:t>
              </a:r>
              <a:endParaRPr lang="en-US" altLang="zh-CN" sz="2800" b="1"/>
            </a:p>
          </p:txBody>
        </p:sp>
        <p:sp>
          <p:nvSpPr>
            <p:cNvPr id="33808"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9</a:t>
              </a:r>
              <a:endParaRPr lang="en-US" altLang="zh-CN" sz="2800" b="1"/>
            </a:p>
          </p:txBody>
        </p:sp>
        <p:sp>
          <p:nvSpPr>
            <p:cNvPr id="33809"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10</a:t>
              </a:r>
              <a:endParaRPr lang="en-US" altLang="zh-CN" sz="2800" b="1"/>
            </a:p>
          </p:txBody>
        </p:sp>
        <p:sp>
          <p:nvSpPr>
            <p:cNvPr id="33810"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chemeClr val="tx1"/>
                  </a:solidFill>
                  <a:latin typeface="Times New Roman" panose="02020603050405020304" pitchFamily="18" charset="0"/>
                </a:rPr>
                <a:t>18</a:t>
              </a:r>
              <a:endParaRPr lang="en-US" altLang="zh-CN" sz="2800" b="1">
                <a:solidFill>
                  <a:schemeClr val="tx1"/>
                </a:solidFill>
                <a:latin typeface="Times New Roman" panose="02020603050405020304" pitchFamily="18" charset="0"/>
              </a:endParaRPr>
            </a:p>
          </p:txBody>
        </p:sp>
        <p:sp>
          <p:nvSpPr>
            <p:cNvPr id="33811"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4</a:t>
              </a:r>
              <a:endParaRPr lang="en-US" altLang="zh-CN" sz="2800" b="1"/>
            </a:p>
          </p:txBody>
        </p:sp>
        <p:sp>
          <p:nvSpPr>
            <p:cNvPr id="33812"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16</a:t>
              </a:r>
              <a:endParaRPr lang="en-US" altLang="zh-CN" sz="2800" b="1"/>
            </a:p>
          </p:txBody>
        </p:sp>
        <p:sp>
          <p:nvSpPr>
            <p:cNvPr id="33813"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4"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5"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6"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7"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8"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9"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0"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1"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2"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3"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4"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5"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6"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7"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8"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9"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0"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1"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689156" y="5877272"/>
            <a:ext cx="7915093" cy="460375"/>
          </a:xfrm>
          <a:prstGeom prst="rect">
            <a:avLst/>
          </a:prstGeom>
        </p:spPr>
        <p:txBody>
          <a:bodyPr wrap="square">
            <a:spAutoFit/>
          </a:bodyPr>
          <a:lstStyle/>
          <a:p>
            <a:pPr eaLnBrk="1" hangingPunct="1">
              <a:spcBef>
                <a:spcPct val="50000"/>
              </a:spcBef>
            </a:pPr>
            <a:r>
              <a:rPr lang="zh-CN" altLang="en-US" sz="2400" b="1" dirty="0">
                <a:latin typeface="宋体" panose="02010600030101010101" pitchFamily="2" charset="-122"/>
              </a:rPr>
              <a:t>此</a:t>
            </a:r>
            <a:r>
              <a:rPr lang="zh-CN" altLang="en-US" sz="2400" b="1" dirty="0" smtClean="0">
                <a:latin typeface="宋体" panose="02010600030101010101" pitchFamily="2" charset="-122"/>
              </a:rPr>
              <a:t>数</a:t>
            </a:r>
            <a:r>
              <a:rPr lang="zh-CN" altLang="en-US" sz="2400" b="1" dirty="0">
                <a:latin typeface="宋体" panose="02010600030101010101" pitchFamily="2" charset="-122"/>
              </a:rPr>
              <a:t>塔的最大数值和是</a:t>
            </a:r>
            <a:r>
              <a:rPr lang="en-US" altLang="zh-CN" sz="2400" b="1" dirty="0">
                <a:latin typeface="宋体" panose="02010600030101010101" pitchFamily="2" charset="-122"/>
              </a:rPr>
              <a:t>8+15+9+10+18=60</a:t>
            </a:r>
            <a:endParaRPr lang="en-US" altLang="zh-CN" sz="2400" b="1" dirty="0">
              <a:latin typeface="宋体" panose="02010600030101010101" pitchFamily="2" charset="-122"/>
            </a:endParaRPr>
          </a:p>
        </p:txBody>
      </p:sp>
      <p:grpSp>
        <p:nvGrpSpPr>
          <p:cNvPr id="3" name="Group 4"/>
          <p:cNvGrpSpPr/>
          <p:nvPr/>
        </p:nvGrpSpPr>
        <p:grpSpPr bwMode="auto">
          <a:xfrm>
            <a:off x="4726527" y="2713950"/>
            <a:ext cx="3959225" cy="2736850"/>
            <a:chOff x="2621" y="9972"/>
            <a:chExt cx="2384" cy="2184"/>
          </a:xfrm>
        </p:grpSpPr>
        <p:sp>
          <p:nvSpPr>
            <p:cNvPr id="4"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rgbClr val="3907F1"/>
                  </a:solidFill>
                  <a:latin typeface="Times New Roman" panose="02020603050405020304" pitchFamily="18" charset="0"/>
                </a:rPr>
                <a:t>8</a:t>
              </a:r>
              <a:endParaRPr lang="en-US" altLang="zh-CN" sz="2800" b="1">
                <a:solidFill>
                  <a:srgbClr val="3907F1"/>
                </a:solidFill>
              </a:endParaRPr>
            </a:p>
          </p:txBody>
        </p:sp>
        <p:sp>
          <p:nvSpPr>
            <p:cNvPr id="5"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12</a:t>
              </a:r>
              <a:endParaRPr lang="en-US" altLang="zh-CN" sz="2800" b="1"/>
            </a:p>
          </p:txBody>
        </p:sp>
        <p:sp>
          <p:nvSpPr>
            <p:cNvPr id="6"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3</a:t>
              </a:r>
              <a:endParaRPr lang="en-US" altLang="zh-CN" sz="2800" b="1"/>
            </a:p>
          </p:txBody>
        </p:sp>
        <p:sp>
          <p:nvSpPr>
            <p:cNvPr id="7"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rgbClr val="3907F1"/>
                  </a:solidFill>
                  <a:latin typeface="Times New Roman" panose="02020603050405020304" pitchFamily="18" charset="0"/>
                </a:rPr>
                <a:t>9</a:t>
              </a:r>
              <a:endParaRPr lang="en-US" altLang="zh-CN" sz="2800" b="1">
                <a:solidFill>
                  <a:srgbClr val="3907F1"/>
                </a:solidFill>
              </a:endParaRPr>
            </a:p>
          </p:txBody>
        </p:sp>
        <p:sp>
          <p:nvSpPr>
            <p:cNvPr id="8"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rgbClr val="3907F1"/>
                  </a:solidFill>
                  <a:latin typeface="Times New Roman" panose="02020603050405020304" pitchFamily="18" charset="0"/>
                </a:rPr>
                <a:t>15</a:t>
              </a:r>
              <a:endParaRPr lang="en-US" altLang="zh-CN" sz="2800" b="1">
                <a:solidFill>
                  <a:srgbClr val="3907F1"/>
                </a:solidFill>
              </a:endParaRPr>
            </a:p>
          </p:txBody>
        </p:sp>
        <p:sp>
          <p:nvSpPr>
            <p:cNvPr id="9"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6</a:t>
              </a:r>
              <a:endParaRPr lang="en-US" altLang="zh-CN" sz="2800" b="1"/>
            </a:p>
          </p:txBody>
        </p:sp>
        <p:sp>
          <p:nvSpPr>
            <p:cNvPr id="10"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8</a:t>
              </a:r>
              <a:endParaRPr lang="en-US" altLang="zh-CN" sz="2800" b="1"/>
            </a:p>
          </p:txBody>
        </p:sp>
        <p:sp>
          <p:nvSpPr>
            <p:cNvPr id="11"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rgbClr val="3907F1"/>
                  </a:solidFill>
                  <a:latin typeface="Times New Roman" panose="02020603050405020304" pitchFamily="18" charset="0"/>
                </a:rPr>
                <a:t>10</a:t>
              </a:r>
              <a:endParaRPr lang="en-US" altLang="zh-CN" sz="2800" b="1">
                <a:solidFill>
                  <a:srgbClr val="3907F1"/>
                </a:solidFill>
              </a:endParaRPr>
            </a:p>
          </p:txBody>
        </p:sp>
        <p:sp>
          <p:nvSpPr>
            <p:cNvPr id="12"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5</a:t>
              </a:r>
              <a:endParaRPr lang="en-US" altLang="zh-CN" sz="2800" b="1"/>
            </a:p>
          </p:txBody>
        </p:sp>
        <p:sp>
          <p:nvSpPr>
            <p:cNvPr id="13"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12</a:t>
              </a:r>
              <a:endParaRPr lang="en-US" altLang="zh-CN" sz="2800" b="1"/>
            </a:p>
          </p:txBody>
        </p:sp>
        <p:sp>
          <p:nvSpPr>
            <p:cNvPr id="14"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9</a:t>
              </a:r>
              <a:endParaRPr lang="en-US" altLang="zh-CN" sz="2800" b="1"/>
            </a:p>
          </p:txBody>
        </p:sp>
        <p:sp>
          <p:nvSpPr>
            <p:cNvPr id="15"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10</a:t>
              </a:r>
              <a:endParaRPr lang="en-US" altLang="zh-CN" sz="2800" b="1"/>
            </a:p>
          </p:txBody>
        </p:sp>
        <p:sp>
          <p:nvSpPr>
            <p:cNvPr id="16"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solidFill>
                    <a:srgbClr val="3907F1"/>
                  </a:solidFill>
                  <a:latin typeface="Times New Roman" panose="02020603050405020304" pitchFamily="18" charset="0"/>
                </a:rPr>
                <a:t>18</a:t>
              </a:r>
              <a:endParaRPr lang="en-US" altLang="zh-CN" sz="2800" b="1">
                <a:solidFill>
                  <a:srgbClr val="3907F1"/>
                </a:solidFill>
              </a:endParaRPr>
            </a:p>
          </p:txBody>
        </p:sp>
        <p:sp>
          <p:nvSpPr>
            <p:cNvPr id="17"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4</a:t>
              </a:r>
              <a:endParaRPr lang="en-US" altLang="zh-CN" sz="2800" b="1"/>
            </a:p>
          </p:txBody>
        </p:sp>
        <p:sp>
          <p:nvSpPr>
            <p:cNvPr id="18"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800">
                  <a:latin typeface="Times New Roman" panose="02020603050405020304" pitchFamily="18" charset="0"/>
                </a:rPr>
                <a:t>16</a:t>
              </a:r>
              <a:endParaRPr lang="en-US" altLang="zh-CN" sz="2800" b="1"/>
            </a:p>
          </p:txBody>
        </p:sp>
        <p:sp>
          <p:nvSpPr>
            <p:cNvPr id="19"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903" y="1268222"/>
            <a:ext cx="8136904" cy="4892675"/>
          </a:xfrm>
          <a:prstGeom prst="rect">
            <a:avLst/>
          </a:prstGeom>
        </p:spPr>
        <p:txBody>
          <a:bodyPr wrap="square">
            <a:spAutoFit/>
          </a:bodyPr>
          <a:lstStyle/>
          <a:p>
            <a:r>
              <a:rPr lang="zh-CN" altLang="en-US" sz="2400" b="1" dirty="0" smtClean="0"/>
              <a:t>这</a:t>
            </a:r>
            <a:r>
              <a:rPr lang="zh-CN" altLang="en-US" sz="2400" b="1" dirty="0"/>
              <a:t>四种运算在状压</a:t>
            </a:r>
            <a:r>
              <a:rPr lang="en-US" altLang="zh-CN" sz="2400" b="1" dirty="0" err="1"/>
              <a:t>dp</a:t>
            </a:r>
            <a:r>
              <a:rPr lang="zh-CN" altLang="en-US" sz="2400" b="1" dirty="0"/>
              <a:t>中有着广泛的应用，常见的应用如下</a:t>
            </a:r>
            <a:r>
              <a:rPr lang="zh-CN" altLang="en-US" sz="2400" b="1" dirty="0" smtClean="0"/>
              <a:t>：</a:t>
            </a:r>
            <a:endParaRPr lang="en-US" altLang="zh-CN" sz="2400" b="1" dirty="0" smtClean="0"/>
          </a:p>
          <a:p>
            <a:endParaRPr lang="zh-CN" altLang="en-US" sz="2400" b="1" dirty="0"/>
          </a:p>
          <a:p>
            <a:r>
              <a:rPr lang="en-US" altLang="zh-CN" sz="2400" b="1" dirty="0">
                <a:solidFill>
                  <a:srgbClr val="CC0099"/>
                </a:solidFill>
                <a:latin typeface="宋体" panose="02010600030101010101" pitchFamily="2" charset="-122"/>
              </a:rPr>
              <a:t>1.</a:t>
            </a:r>
            <a:r>
              <a:rPr lang="zh-CN" altLang="en-US" sz="2400" b="1" dirty="0">
                <a:solidFill>
                  <a:srgbClr val="CC0099"/>
                </a:solidFill>
                <a:latin typeface="宋体" panose="02010600030101010101" pitchFamily="2" charset="-122"/>
              </a:rPr>
              <a:t>判断一个数字</a:t>
            </a:r>
            <a:r>
              <a:rPr lang="en-US" altLang="zh-CN" sz="2400" b="1" dirty="0">
                <a:solidFill>
                  <a:srgbClr val="CC0099"/>
                </a:solidFill>
                <a:latin typeface="宋体" panose="02010600030101010101" pitchFamily="2" charset="-122"/>
              </a:rPr>
              <a:t>x</a:t>
            </a:r>
            <a:r>
              <a:rPr lang="zh-CN" altLang="en-US" sz="2400" b="1" dirty="0">
                <a:solidFill>
                  <a:srgbClr val="CC0099"/>
                </a:solidFill>
                <a:latin typeface="宋体" panose="02010600030101010101" pitchFamily="2" charset="-122"/>
              </a:rPr>
              <a:t>二进制下第</a:t>
            </a:r>
            <a:r>
              <a:rPr lang="en-US" altLang="zh-CN" sz="2400" b="1" dirty="0">
                <a:solidFill>
                  <a:srgbClr val="CC0099"/>
                </a:solidFill>
                <a:latin typeface="宋体" panose="02010600030101010101" pitchFamily="2" charset="-122"/>
              </a:rPr>
              <a:t>i</a:t>
            </a:r>
            <a:r>
              <a:rPr lang="zh-CN" altLang="en-US" sz="2400" b="1" dirty="0">
                <a:solidFill>
                  <a:srgbClr val="CC0099"/>
                </a:solidFill>
                <a:latin typeface="宋体" panose="02010600030101010101" pitchFamily="2" charset="-122"/>
              </a:rPr>
              <a:t>位是不是等于</a:t>
            </a:r>
            <a:r>
              <a:rPr lang="en-US" altLang="zh-CN" sz="2400" b="1" dirty="0">
                <a:solidFill>
                  <a:srgbClr val="CC0099"/>
                </a:solidFill>
                <a:latin typeface="宋体" panose="02010600030101010101" pitchFamily="2" charset="-122"/>
              </a:rPr>
              <a:t>1</a:t>
            </a:r>
            <a:r>
              <a:rPr lang="zh-CN" altLang="en-US" sz="2400" b="1" dirty="0">
                <a:solidFill>
                  <a:srgbClr val="CC0099"/>
                </a:solidFill>
                <a:latin typeface="宋体" panose="02010600030101010101" pitchFamily="2" charset="-122"/>
              </a:rPr>
              <a:t>。</a:t>
            </a:r>
            <a:endParaRPr lang="zh-CN" altLang="en-US" sz="2400" b="1" dirty="0">
              <a:solidFill>
                <a:srgbClr val="CC0099"/>
              </a:solidFill>
              <a:latin typeface="宋体" panose="02010600030101010101" pitchFamily="2" charset="-122"/>
            </a:endParaRPr>
          </a:p>
          <a:p>
            <a:r>
              <a:rPr lang="zh-CN" altLang="en-US" sz="2400" b="1" dirty="0"/>
              <a:t>方法：</a:t>
            </a:r>
            <a:r>
              <a:rPr lang="en-US" altLang="zh-CN" sz="2400" b="1" dirty="0"/>
              <a:t>if ( ( ( 1 &lt;&lt; ( i - 1 ) ) &amp; x ) &gt; 0)</a:t>
            </a:r>
            <a:endParaRPr lang="en-US" altLang="zh-CN" sz="2400" b="1" dirty="0"/>
          </a:p>
          <a:p>
            <a:r>
              <a:rPr lang="zh-CN" altLang="en-US" sz="2400" b="1" dirty="0"/>
              <a:t>将</a:t>
            </a:r>
            <a:r>
              <a:rPr lang="en-US" altLang="zh-CN" sz="2400" b="1" dirty="0"/>
              <a:t>1</a:t>
            </a:r>
            <a:r>
              <a:rPr lang="zh-CN" altLang="en-US" sz="2400" b="1" dirty="0"/>
              <a:t>左移</a:t>
            </a:r>
            <a:r>
              <a:rPr lang="en-US" altLang="zh-CN" sz="2400" b="1" dirty="0"/>
              <a:t>i-1</a:t>
            </a:r>
            <a:r>
              <a:rPr lang="zh-CN" altLang="en-US" sz="2400" b="1" dirty="0"/>
              <a:t>位得到一个只有第</a:t>
            </a:r>
            <a:r>
              <a:rPr lang="en-US" altLang="zh-CN" sz="2400" b="1" dirty="0"/>
              <a:t>i</a:t>
            </a:r>
            <a:r>
              <a:rPr lang="zh-CN" altLang="en-US" sz="2400" b="1" dirty="0"/>
              <a:t>位上是</a:t>
            </a:r>
            <a:r>
              <a:rPr lang="en-US" altLang="zh-CN" sz="2400" b="1" dirty="0"/>
              <a:t>1</a:t>
            </a:r>
            <a:r>
              <a:rPr lang="zh-CN" altLang="en-US" sz="2400" b="1" dirty="0"/>
              <a:t>，其他位上都是</a:t>
            </a:r>
            <a:r>
              <a:rPr lang="en-US" altLang="zh-CN" sz="2400" b="1" dirty="0"/>
              <a:t>0</a:t>
            </a:r>
            <a:r>
              <a:rPr lang="zh-CN" altLang="en-US" sz="2400" b="1" dirty="0"/>
              <a:t>的二进制数。然后与</a:t>
            </a:r>
            <a:r>
              <a:rPr lang="en-US" altLang="zh-CN" sz="2400" b="1" dirty="0"/>
              <a:t>x</a:t>
            </a:r>
            <a:r>
              <a:rPr lang="zh-CN" altLang="en-US" sz="2400" b="1" dirty="0"/>
              <a:t>做与运算，如果结果</a:t>
            </a:r>
            <a:r>
              <a:rPr lang="en-US" altLang="zh-CN" sz="2400" b="1" dirty="0"/>
              <a:t>&gt;0</a:t>
            </a:r>
            <a:r>
              <a:rPr lang="zh-CN" altLang="en-US" sz="2400" b="1" dirty="0"/>
              <a:t>，说明</a:t>
            </a:r>
            <a:r>
              <a:rPr lang="en-US" altLang="zh-CN" sz="2400" b="1" dirty="0"/>
              <a:t>x</a:t>
            </a:r>
            <a:r>
              <a:rPr lang="zh-CN" altLang="en-US" sz="2400" b="1" dirty="0"/>
              <a:t>第</a:t>
            </a:r>
            <a:r>
              <a:rPr lang="en-US" altLang="zh-CN" sz="2400" b="1" dirty="0"/>
              <a:t>i</a:t>
            </a:r>
            <a:r>
              <a:rPr lang="zh-CN" altLang="en-US" sz="2400" b="1" dirty="0"/>
              <a:t>位上是</a:t>
            </a:r>
            <a:r>
              <a:rPr lang="en-US" altLang="zh-CN" sz="2400" b="1" dirty="0"/>
              <a:t>1</a:t>
            </a:r>
            <a:r>
              <a:rPr lang="zh-CN" altLang="en-US" sz="2400" b="1" dirty="0"/>
              <a:t>，反之则是</a:t>
            </a:r>
            <a:r>
              <a:rPr lang="en-US" altLang="zh-CN" sz="2400" b="1" dirty="0"/>
              <a:t>0</a:t>
            </a:r>
            <a:r>
              <a:rPr lang="zh-CN" altLang="en-US" sz="2400" b="1" dirty="0" smtClean="0"/>
              <a:t>。</a:t>
            </a:r>
            <a:endParaRPr lang="en-US" altLang="zh-CN" sz="2400" b="1" dirty="0" smtClean="0"/>
          </a:p>
          <a:p>
            <a:endParaRPr lang="zh-CN" altLang="en-US" sz="2400" b="1" dirty="0"/>
          </a:p>
          <a:p>
            <a:r>
              <a:rPr lang="en-US" altLang="zh-CN" sz="2400" b="1" dirty="0">
                <a:solidFill>
                  <a:srgbClr val="CC0099"/>
                </a:solidFill>
              </a:rPr>
              <a:t>2.</a:t>
            </a:r>
            <a:r>
              <a:rPr lang="zh-CN" altLang="en-US" sz="2400" b="1" dirty="0">
                <a:solidFill>
                  <a:srgbClr val="CC0099"/>
                </a:solidFill>
              </a:rPr>
              <a:t>将一个数字</a:t>
            </a:r>
            <a:r>
              <a:rPr lang="en-US" altLang="zh-CN" sz="2400" b="1" dirty="0">
                <a:solidFill>
                  <a:srgbClr val="CC0099"/>
                </a:solidFill>
              </a:rPr>
              <a:t>x</a:t>
            </a:r>
            <a:r>
              <a:rPr lang="zh-CN" altLang="en-US" sz="2400" b="1" dirty="0">
                <a:solidFill>
                  <a:srgbClr val="CC0099"/>
                </a:solidFill>
              </a:rPr>
              <a:t>二进制下第</a:t>
            </a:r>
            <a:r>
              <a:rPr lang="en-US" altLang="zh-CN" sz="2400" b="1" dirty="0">
                <a:solidFill>
                  <a:srgbClr val="CC0099"/>
                </a:solidFill>
              </a:rPr>
              <a:t>i</a:t>
            </a:r>
            <a:r>
              <a:rPr lang="zh-CN" altLang="en-US" sz="2400" b="1" dirty="0">
                <a:solidFill>
                  <a:srgbClr val="CC0099"/>
                </a:solidFill>
              </a:rPr>
              <a:t>位更改成</a:t>
            </a:r>
            <a:r>
              <a:rPr lang="en-US" altLang="zh-CN" sz="2400" b="1" dirty="0">
                <a:solidFill>
                  <a:srgbClr val="CC0099"/>
                </a:solidFill>
              </a:rPr>
              <a:t>1</a:t>
            </a:r>
            <a:r>
              <a:rPr lang="zh-CN" altLang="en-US" sz="2400" b="1" dirty="0">
                <a:solidFill>
                  <a:srgbClr val="CC0099"/>
                </a:solidFill>
              </a:rPr>
              <a:t>。</a:t>
            </a:r>
            <a:endParaRPr lang="zh-CN" altLang="en-US" sz="2400" b="1" dirty="0">
              <a:solidFill>
                <a:srgbClr val="CC0099"/>
              </a:solidFill>
            </a:endParaRPr>
          </a:p>
          <a:p>
            <a:r>
              <a:rPr lang="zh-CN" altLang="en-US" sz="2400" b="1" dirty="0"/>
              <a:t>方法：</a:t>
            </a:r>
            <a:r>
              <a:rPr lang="en-US" altLang="zh-CN" sz="2400" b="1" dirty="0"/>
              <a:t>x = x | ( 1&lt;&lt;(i-1) )</a:t>
            </a:r>
            <a:endParaRPr lang="en-US" altLang="zh-CN" sz="2400" b="1" dirty="0"/>
          </a:p>
          <a:p>
            <a:endParaRPr lang="zh-CN" altLang="en-US" sz="2400" b="1" dirty="0"/>
          </a:p>
          <a:p>
            <a:r>
              <a:rPr lang="en-US" altLang="zh-CN" sz="2400" b="1" dirty="0">
                <a:solidFill>
                  <a:srgbClr val="CC0099"/>
                </a:solidFill>
              </a:rPr>
              <a:t>3.</a:t>
            </a:r>
            <a:r>
              <a:rPr lang="zh-CN" altLang="en-US" sz="2400" b="1" dirty="0">
                <a:solidFill>
                  <a:srgbClr val="CC0099"/>
                </a:solidFill>
              </a:rPr>
              <a:t>把一个数字二进制下最靠右的第一个</a:t>
            </a:r>
            <a:r>
              <a:rPr lang="en-US" altLang="zh-CN" sz="2400" b="1" dirty="0">
                <a:solidFill>
                  <a:srgbClr val="CC0099"/>
                </a:solidFill>
              </a:rPr>
              <a:t>1</a:t>
            </a:r>
            <a:r>
              <a:rPr lang="zh-CN" altLang="en-US" sz="2400" b="1" dirty="0">
                <a:solidFill>
                  <a:srgbClr val="CC0099"/>
                </a:solidFill>
              </a:rPr>
              <a:t>去掉。</a:t>
            </a:r>
            <a:endParaRPr lang="zh-CN" altLang="en-US" sz="2400" b="1" dirty="0">
              <a:solidFill>
                <a:srgbClr val="CC0099"/>
              </a:solidFill>
            </a:endParaRPr>
          </a:p>
          <a:p>
            <a:r>
              <a:rPr lang="zh-CN" altLang="en-US" sz="2400" b="1" dirty="0"/>
              <a:t>方法：</a:t>
            </a:r>
            <a:r>
              <a:rPr lang="en-US" altLang="zh-CN" sz="2400" b="1" dirty="0"/>
              <a:t>x=x&amp;(x-1)</a:t>
            </a:r>
            <a:endParaRPr lang="zh-CN" altLang="en-US" sz="2400" b="1" dirty="0"/>
          </a:p>
        </p:txBody>
      </p:sp>
      <p:sp>
        <p:nvSpPr>
          <p:cNvPr id="3" name="文本框 2"/>
          <p:cNvSpPr txBox="1"/>
          <p:nvPr/>
        </p:nvSpPr>
        <p:spPr bwMode="auto">
          <a:xfrm>
            <a:off x="1666875" y="260350"/>
            <a:ext cx="437896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状态压缩动态规划</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831"/>
            <a:ext cx="9144000" cy="68624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smtClean="0">
                <a:solidFill>
                  <a:schemeClr val="tx1"/>
                </a:solidFill>
                <a:latin typeface="Times New Roman" panose="02020603050405020304" pitchFamily="18" charset="0"/>
              </a:rPr>
              <a:t>void TSP_DP( )//</a:t>
            </a:r>
            <a:r>
              <a:rPr lang="zh-CN" altLang="en-US" sz="2000" b="1" dirty="0">
                <a:solidFill>
                  <a:schemeClr val="tx1"/>
                </a:solidFill>
                <a:latin typeface="Times New Roman" panose="02020603050405020304" pitchFamily="18" charset="0"/>
              </a:rPr>
              <a:t>状态压缩</a:t>
            </a:r>
            <a:r>
              <a:rPr lang="en-US" altLang="zh-CN" sz="2000" b="1" dirty="0" smtClean="0">
                <a:solidFill>
                  <a:schemeClr val="tx1"/>
                </a:solidFill>
                <a:latin typeface="Times New Roman" panose="02020603050405020304" pitchFamily="18" charset="0"/>
              </a:rPr>
              <a:t>DP</a:t>
            </a:r>
            <a:r>
              <a:rPr lang="zh-CN" altLang="en-US" sz="2000" b="1" dirty="0">
                <a:solidFill>
                  <a:schemeClr val="tx1"/>
                </a:solidFill>
                <a:latin typeface="Times New Roman" panose="02020603050405020304" pitchFamily="18" charset="0"/>
              </a:rPr>
              <a:t>算法</a:t>
            </a:r>
            <a:endParaRPr lang="zh-CN" altLang="en-US" sz="1800" b="1" dirty="0" smtClean="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  </a:t>
            </a:r>
            <a:r>
              <a:rPr lang="en-US" altLang="zh-CN" sz="2000" b="1" dirty="0" err="1" smtClean="0">
                <a:solidFill>
                  <a:schemeClr val="tx1"/>
                </a:solidFill>
                <a:latin typeface="Times New Roman" panose="02020603050405020304" pitchFamily="18" charset="0"/>
              </a:rPr>
              <a:t>const</a:t>
            </a:r>
            <a:r>
              <a:rPr lang="en-US" altLang="zh-CN" sz="2000" b="1" dirty="0" smtClean="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N=10</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double c[N][N];double d[N][</a:t>
            </a:r>
            <a:r>
              <a:rPr lang="en-US" altLang="zh-CN" sz="2000" b="1" dirty="0">
                <a:solidFill>
                  <a:schemeClr val="tx1"/>
                </a:solidFill>
                <a:latin typeface="Times New Roman" panose="02020603050405020304" pitchFamily="18" charset="0"/>
              </a:rPr>
              <a:t>1</a:t>
            </a:r>
            <a:r>
              <a:rPr lang="en-US" altLang="zh-CN" sz="2000" b="1" dirty="0" smtClean="0">
                <a:solidFill>
                  <a:schemeClr val="tx1"/>
                </a:solidFill>
                <a:latin typeface="Times New Roman" panose="02020603050405020304" pitchFamily="18" charset="0"/>
              </a:rPr>
              <a:t>&lt;&lt;N];</a:t>
            </a:r>
            <a:endParaRPr lang="en-US" altLang="zh-CN"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n</a:t>
            </a:r>
            <a:r>
              <a:rPr lang="en-US" altLang="zh-CN" sz="2000" b="1" dirty="0" smtClean="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scanf</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d",&amp;n</a:t>
            </a:r>
            <a:r>
              <a:rPr lang="en-US" altLang="zh-CN" sz="2000" b="1" dirty="0">
                <a:solidFill>
                  <a:schemeClr val="tx1"/>
                </a:solidFill>
                <a:latin typeface="Times New Roman" panose="02020603050405020304" pitchFamily="18" charset="0"/>
              </a:rPr>
              <a:t>);</a:t>
            </a:r>
            <a:endParaRPr lang="en-US" altLang="zh-CN" sz="2000" b="1" dirty="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for(</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i=0;i&lt;n</a:t>
            </a:r>
            <a:r>
              <a:rPr lang="en-US" altLang="zh-CN" sz="2000" b="1" dirty="0" smtClean="0">
                <a:solidFill>
                  <a:schemeClr val="tx1"/>
                </a:solidFill>
                <a:latin typeface="Times New Roman" panose="02020603050405020304" pitchFamily="18" charset="0"/>
              </a:rPr>
              <a:t>; i++)</a:t>
            </a:r>
            <a:endParaRPr lang="en-US" altLang="zh-CN" sz="2000" b="1" dirty="0" smtClean="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       for(</a:t>
            </a:r>
            <a:r>
              <a:rPr lang="en-US" altLang="zh-CN" sz="2000" b="1" dirty="0" err="1" smtClean="0">
                <a:solidFill>
                  <a:schemeClr val="tx1"/>
                </a:solidFill>
                <a:latin typeface="Times New Roman" panose="02020603050405020304" pitchFamily="18" charset="0"/>
              </a:rPr>
              <a:t>int</a:t>
            </a:r>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j=0;j&lt;n</a:t>
            </a:r>
            <a:r>
              <a:rPr lang="en-US" altLang="zh-CN" sz="2000" b="1" dirty="0" smtClean="0">
                <a:solidFill>
                  <a:schemeClr val="tx1"/>
                </a:solidFill>
                <a:latin typeface="Times New Roman" panose="02020603050405020304" pitchFamily="18" charset="0"/>
              </a:rPr>
              <a:t>; j++)    </a:t>
            </a:r>
            <a:r>
              <a:rPr lang="en-US" altLang="zh-CN" sz="2000" b="1" dirty="0" err="1" smtClean="0">
                <a:solidFill>
                  <a:schemeClr val="tx1"/>
                </a:solidFill>
                <a:latin typeface="Times New Roman" panose="02020603050405020304" pitchFamily="18" charset="0"/>
              </a:rPr>
              <a:t>scanf</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lf</a:t>
            </a:r>
            <a:r>
              <a:rPr lang="en-US" altLang="zh-CN" sz="2000" b="1" dirty="0" err="1" smtClean="0">
                <a:solidFill>
                  <a:schemeClr val="tx1"/>
                </a:solidFill>
                <a:latin typeface="Times New Roman" panose="02020603050405020304" pitchFamily="18" charset="0"/>
              </a:rPr>
              <a:t>",&amp;c</a:t>
            </a:r>
            <a:r>
              <a:rPr lang="en-US" altLang="zh-CN" sz="2000" b="1" dirty="0" smtClean="0">
                <a:solidFill>
                  <a:schemeClr val="tx1"/>
                </a:solidFill>
                <a:latin typeface="Times New Roman" panose="02020603050405020304" pitchFamily="18" charset="0"/>
              </a:rPr>
              <a:t>[i</a:t>
            </a:r>
            <a:r>
              <a:rPr lang="en-US" altLang="zh-CN" sz="2000" b="1" dirty="0">
                <a:solidFill>
                  <a:schemeClr val="tx1"/>
                </a:solidFill>
                <a:latin typeface="Times New Roman" panose="02020603050405020304" pitchFamily="18" charset="0"/>
              </a:rPr>
              <a:t>][j</a:t>
            </a:r>
            <a:r>
              <a:rPr lang="en-US" altLang="zh-CN" sz="2000" b="1" dirty="0" smtClean="0">
                <a:solidFill>
                  <a:schemeClr val="tx1"/>
                </a:solidFill>
                <a:latin typeface="Times New Roman" panose="02020603050405020304" pitchFamily="18" charset="0"/>
              </a:rPr>
              <a:t>]);//</a:t>
            </a:r>
            <a:r>
              <a:rPr lang="zh-CN" altLang="en-US" sz="2000" b="1" dirty="0" smtClean="0">
                <a:solidFill>
                  <a:schemeClr val="tx1"/>
                </a:solidFill>
                <a:latin typeface="Times New Roman" panose="02020603050405020304" pitchFamily="18" charset="0"/>
              </a:rPr>
              <a:t>输入邻接矩阵</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for(</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i=1;i&lt;n; i</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d[i][</a:t>
            </a:r>
            <a:r>
              <a:rPr lang="en-US" altLang="zh-CN" sz="2000" b="1" dirty="0">
                <a:solidFill>
                  <a:schemeClr val="tx1"/>
                </a:solidFill>
                <a:latin typeface="Times New Roman" panose="02020603050405020304" pitchFamily="18" charset="0"/>
              </a:rPr>
              <a:t>0</a:t>
            </a:r>
            <a:r>
              <a:rPr lang="en-US" altLang="zh-CN" sz="2000" b="1" dirty="0" smtClean="0">
                <a:solidFill>
                  <a:schemeClr val="tx1"/>
                </a:solidFill>
                <a:latin typeface="Times New Roman" panose="02020603050405020304" pitchFamily="18" charset="0"/>
              </a:rPr>
              <a:t>]=c[i][</a:t>
            </a:r>
            <a:r>
              <a:rPr lang="en-US" altLang="zh-CN" sz="2000" b="1" dirty="0">
                <a:solidFill>
                  <a:schemeClr val="tx1"/>
                </a:solidFill>
                <a:latin typeface="Times New Roman" panose="02020603050405020304" pitchFamily="18" charset="0"/>
              </a:rPr>
              <a:t>0</a:t>
            </a: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a:t>
            </a:r>
            <a:r>
              <a:rPr lang="zh-CN" altLang="en-US" sz="2000" b="1" dirty="0">
                <a:solidFill>
                  <a:schemeClr val="tx1"/>
                </a:solidFill>
                <a:latin typeface="Times New Roman" panose="02020603050405020304" pitchFamily="18" charset="0"/>
              </a:rPr>
              <a:t>初始化第</a:t>
            </a:r>
            <a:r>
              <a:rPr lang="en-US" altLang="zh-CN" sz="2000" b="1" dirty="0">
                <a:solidFill>
                  <a:schemeClr val="tx1"/>
                </a:solidFill>
                <a:latin typeface="Times New Roman" panose="02020603050405020304" pitchFamily="18" charset="0"/>
              </a:rPr>
              <a:t>0</a:t>
            </a:r>
            <a:r>
              <a:rPr lang="zh-CN" altLang="en-US" sz="2000" b="1" dirty="0" smtClean="0">
                <a:solidFill>
                  <a:schemeClr val="tx1"/>
                </a:solidFill>
                <a:latin typeface="Times New Roman" panose="02020603050405020304" pitchFamily="18" charset="0"/>
              </a:rPr>
              <a:t>列</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upperBound</a:t>
            </a:r>
            <a:r>
              <a:rPr lang="en-US" altLang="zh-CN" sz="2000" b="1" dirty="0">
                <a:solidFill>
                  <a:schemeClr val="tx1"/>
                </a:solidFill>
                <a:latin typeface="Times New Roman" panose="02020603050405020304" pitchFamily="18" charset="0"/>
              </a:rPr>
              <a:t>=1&lt;&lt;(n-1</a:t>
            </a: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2</a:t>
            </a:r>
            <a:r>
              <a:rPr lang="en-US" altLang="zh-CN" sz="2000" b="1" baseline="30000" dirty="0">
                <a:solidFill>
                  <a:schemeClr val="tx1"/>
                </a:solidFill>
                <a:latin typeface="Times New Roman" panose="02020603050405020304" pitchFamily="18" charset="0"/>
              </a:rPr>
              <a:t>n-1</a:t>
            </a:r>
            <a:endParaRPr lang="en-US" altLang="zh-CN" sz="2000" b="1" baseline="30000" dirty="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for(</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j=1;j&lt;</a:t>
            </a:r>
            <a:r>
              <a:rPr lang="en-US" altLang="zh-CN" sz="2000" b="1" dirty="0" err="1" smtClean="0">
                <a:solidFill>
                  <a:schemeClr val="tx1"/>
                </a:solidFill>
                <a:latin typeface="Times New Roman" panose="02020603050405020304" pitchFamily="18" charset="0"/>
              </a:rPr>
              <a:t>upperBound</a:t>
            </a:r>
            <a:r>
              <a:rPr lang="en-US" altLang="zh-CN" sz="2000" b="1" dirty="0" smtClean="0">
                <a:solidFill>
                  <a:schemeClr val="tx1"/>
                </a:solidFill>
                <a:latin typeface="Times New Roman" panose="02020603050405020304" pitchFamily="18" charset="0"/>
              </a:rPr>
              <a:t>; j++)//</a:t>
            </a:r>
            <a:r>
              <a:rPr lang="zh-CN" altLang="en-US" sz="2000" b="1" dirty="0" smtClean="0">
                <a:solidFill>
                  <a:schemeClr val="tx1"/>
                </a:solidFill>
                <a:latin typeface="Times New Roman" panose="02020603050405020304" pitchFamily="18" charset="0"/>
              </a:rPr>
              <a:t>子集数即列数</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   </a:t>
            </a:r>
            <a:r>
              <a:rPr lang="en-US" altLang="zh-CN" sz="2000" b="1" dirty="0">
                <a:solidFill>
                  <a:schemeClr val="tx1"/>
                </a:solidFill>
                <a:latin typeface="Times New Roman" panose="02020603050405020304" pitchFamily="18" charset="0"/>
              </a:rPr>
              <a:t>for(</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i=0;i&lt;n; i++)//</a:t>
            </a:r>
            <a:r>
              <a:rPr lang="zh-CN" altLang="en-US" sz="2000" b="1" dirty="0" smtClean="0">
                <a:solidFill>
                  <a:schemeClr val="tx1"/>
                </a:solidFill>
                <a:latin typeface="Times New Roman" panose="02020603050405020304" pitchFamily="18" charset="0"/>
              </a:rPr>
              <a:t>行</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  if(i!=</a:t>
            </a:r>
            <a:r>
              <a:rPr lang="en-US" altLang="zh-CN" sz="2000" b="1" dirty="0">
                <a:solidFill>
                  <a:schemeClr val="tx1"/>
                </a:solidFill>
                <a:latin typeface="Times New Roman" panose="02020603050405020304" pitchFamily="18" charset="0"/>
              </a:rPr>
              <a:t>0 </a:t>
            </a:r>
            <a:r>
              <a:rPr lang="en-US" altLang="zh-CN" sz="2000" b="1" dirty="0" smtClean="0">
                <a:solidFill>
                  <a:schemeClr val="tx1"/>
                </a:solidFill>
                <a:latin typeface="Times New Roman" panose="02020603050405020304" pitchFamily="18" charset="0"/>
              </a:rPr>
              <a:t>&amp;&amp;(j&amp;(</a:t>
            </a:r>
            <a:r>
              <a:rPr lang="en-US" altLang="zh-CN" sz="2000" b="1" dirty="0">
                <a:solidFill>
                  <a:schemeClr val="tx1"/>
                </a:solidFill>
                <a:latin typeface="Times New Roman" panose="02020603050405020304" pitchFamily="18" charset="0"/>
              </a:rPr>
              <a:t>1</a:t>
            </a:r>
            <a:r>
              <a:rPr lang="en-US" altLang="zh-CN" sz="2000" b="1" dirty="0" smtClean="0">
                <a:solidFill>
                  <a:schemeClr val="tx1"/>
                </a:solidFill>
                <a:latin typeface="Times New Roman" panose="02020603050405020304" pitchFamily="18" charset="0"/>
              </a:rPr>
              <a:t>&lt;&lt;(i-1</a:t>
            </a:r>
            <a:r>
              <a:rPr lang="en-US" altLang="zh-CN" sz="2000" b="1" dirty="0">
                <a:solidFill>
                  <a:schemeClr val="tx1"/>
                </a:solidFill>
                <a:latin typeface="Times New Roman" panose="02020603050405020304" pitchFamily="18" charset="0"/>
              </a:rPr>
              <a:t>)))) continue</a:t>
            </a:r>
            <a:r>
              <a:rPr lang="en-US" altLang="zh-CN" sz="2000" b="1" dirty="0" smtClean="0">
                <a:solidFill>
                  <a:schemeClr val="tx1"/>
                </a:solidFill>
                <a:latin typeface="Times New Roman" panose="02020603050405020304" pitchFamily="18" charset="0"/>
              </a:rPr>
              <a:t>;//</a:t>
            </a:r>
            <a:r>
              <a:rPr lang="zh-CN" altLang="en-US" sz="2000" b="1" dirty="0" smtClean="0">
                <a:solidFill>
                  <a:schemeClr val="tx1"/>
                </a:solidFill>
                <a:latin typeface="Times New Roman" panose="02020603050405020304" pitchFamily="18" charset="0"/>
              </a:rPr>
              <a:t>如果</a:t>
            </a:r>
            <a:r>
              <a:rPr lang="en-US" altLang="zh-CN" sz="2000" b="1" dirty="0" smtClean="0">
                <a:solidFill>
                  <a:schemeClr val="tx1"/>
                </a:solidFill>
                <a:latin typeface="Times New Roman" panose="02020603050405020304" pitchFamily="18" charset="0"/>
              </a:rPr>
              <a:t>j</a:t>
            </a:r>
            <a:r>
              <a:rPr lang="zh-CN" altLang="en-US" sz="2000" b="1" dirty="0" smtClean="0">
                <a:solidFill>
                  <a:schemeClr val="tx1"/>
                </a:solidFill>
                <a:latin typeface="Times New Roman" panose="02020603050405020304" pitchFamily="18" charset="0"/>
              </a:rPr>
              <a:t>的第</a:t>
            </a:r>
            <a:r>
              <a:rPr lang="en-US" altLang="zh-CN" sz="2000" b="1" dirty="0" smtClean="0">
                <a:solidFill>
                  <a:schemeClr val="tx1"/>
                </a:solidFill>
                <a:latin typeface="Times New Roman" panose="02020603050405020304" pitchFamily="18" charset="0"/>
              </a:rPr>
              <a:t>i</a:t>
            </a:r>
            <a:r>
              <a:rPr lang="zh-CN" altLang="en-US" sz="2000" b="1" dirty="0" smtClean="0">
                <a:solidFill>
                  <a:schemeClr val="tx1"/>
                </a:solidFill>
                <a:latin typeface="Times New Roman" panose="02020603050405020304" pitchFamily="18" charset="0"/>
              </a:rPr>
              <a:t>位等于</a:t>
            </a:r>
            <a:r>
              <a:rPr lang="en-US" altLang="zh-CN" sz="2000" b="1" dirty="0" smtClean="0">
                <a:solidFill>
                  <a:schemeClr val="tx1"/>
                </a:solidFill>
                <a:latin typeface="Times New Roman" panose="02020603050405020304" pitchFamily="18" charset="0"/>
              </a:rPr>
              <a:t>1</a:t>
            </a:r>
            <a:r>
              <a:rPr lang="zh-CN" altLang="en-US" sz="2000" b="1" dirty="0" smtClean="0">
                <a:solidFill>
                  <a:schemeClr val="tx1"/>
                </a:solidFill>
                <a:latin typeface="Times New Roman" panose="02020603050405020304" pitchFamily="18" charset="0"/>
              </a:rPr>
              <a:t>，状态包含</a:t>
            </a:r>
            <a:r>
              <a:rPr lang="en-US" altLang="zh-CN" sz="2000" b="1" dirty="0" smtClean="0">
                <a:solidFill>
                  <a:schemeClr val="tx1"/>
                </a:solidFill>
                <a:latin typeface="Times New Roman" panose="02020603050405020304" pitchFamily="18" charset="0"/>
              </a:rPr>
              <a:t>i,</a:t>
            </a:r>
            <a:r>
              <a:rPr lang="zh-CN" altLang="en-US" sz="2000" b="1" dirty="0" smtClean="0">
                <a:solidFill>
                  <a:schemeClr val="tx1"/>
                </a:solidFill>
                <a:latin typeface="Times New Roman" panose="02020603050405020304" pitchFamily="18" charset="0"/>
              </a:rPr>
              <a:t>不合法</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for(</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k=1;k&lt;n</a:t>
            </a:r>
            <a:r>
              <a:rPr lang="en-US" altLang="zh-CN" sz="2000" b="1" dirty="0" smtClean="0">
                <a:solidFill>
                  <a:schemeClr val="tx1"/>
                </a:solidFill>
                <a:latin typeface="Times New Roman" panose="02020603050405020304" pitchFamily="18" charset="0"/>
              </a:rPr>
              <a:t>; k</a:t>
            </a:r>
            <a:r>
              <a:rPr lang="en-US" altLang="zh-CN" sz="2000" b="1" dirty="0">
                <a:solidFill>
                  <a:schemeClr val="tx1"/>
                </a:solidFill>
                <a:latin typeface="Times New Roman" panose="02020603050405020304" pitchFamily="18" charset="0"/>
              </a:rPr>
              <a:t>++)</a:t>
            </a:r>
            <a:endParaRPr lang="en-US" altLang="zh-CN" sz="18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    if(i==</a:t>
            </a:r>
            <a:r>
              <a:rPr lang="en-US" altLang="zh-CN" sz="2000" b="1" dirty="0">
                <a:solidFill>
                  <a:schemeClr val="tx1"/>
                </a:solidFill>
                <a:latin typeface="Times New Roman" panose="02020603050405020304" pitchFamily="18" charset="0"/>
              </a:rPr>
              <a:t>k</a:t>
            </a:r>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continue</a:t>
            </a:r>
            <a:r>
              <a:rPr lang="en-US" altLang="zh-CN" sz="2000" b="1" dirty="0" smtClean="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子集</a:t>
            </a:r>
            <a:r>
              <a:rPr lang="en-US" altLang="zh-CN" sz="2000" b="1" dirty="0">
                <a:solidFill>
                  <a:schemeClr val="tx1"/>
                </a:solidFill>
                <a:latin typeface="Times New Roman" panose="02020603050405020304" pitchFamily="18" charset="0"/>
              </a:rPr>
              <a:t>V[j]</a:t>
            </a:r>
            <a:r>
              <a:rPr lang="zh-CN" altLang="en-US" sz="2000" b="1" dirty="0" smtClean="0">
                <a:solidFill>
                  <a:schemeClr val="tx1"/>
                </a:solidFill>
                <a:latin typeface="Times New Roman" panose="02020603050405020304" pitchFamily="18" charset="0"/>
              </a:rPr>
              <a:t>中包含</a:t>
            </a:r>
            <a:r>
              <a:rPr lang="en-US" altLang="zh-CN" sz="2000" b="1" dirty="0" smtClean="0">
                <a:solidFill>
                  <a:schemeClr val="tx1"/>
                </a:solidFill>
                <a:latin typeface="Times New Roman" panose="02020603050405020304" pitchFamily="18" charset="0"/>
              </a:rPr>
              <a:t>i</a:t>
            </a:r>
            <a:r>
              <a:rPr lang="zh-CN" altLang="en-US" sz="2000" b="1" dirty="0" smtClean="0">
                <a:solidFill>
                  <a:schemeClr val="tx1"/>
                </a:solidFill>
                <a:latin typeface="Times New Roman" panose="02020603050405020304" pitchFamily="18" charset="0"/>
              </a:rPr>
              <a:t>不合法，不需要求</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if( </a:t>
            </a:r>
            <a:r>
              <a:rPr lang="en-US" altLang="zh-CN" sz="2000" b="1" dirty="0" smtClean="0">
                <a:solidFill>
                  <a:schemeClr val="tx1"/>
                </a:solidFill>
                <a:latin typeface="Times New Roman" panose="02020603050405020304" pitchFamily="18" charset="0"/>
              </a:rPr>
              <a:t>j&amp;(</a:t>
            </a:r>
            <a:r>
              <a:rPr lang="en-US" altLang="zh-CN" sz="2000" b="1" dirty="0">
                <a:solidFill>
                  <a:schemeClr val="tx1"/>
                </a:solidFill>
                <a:latin typeface="Times New Roman" panose="02020603050405020304" pitchFamily="18" charset="0"/>
              </a:rPr>
              <a:t>1&lt;&lt;(k-1)) </a:t>
            </a:r>
            <a:r>
              <a:rPr lang="en-US" altLang="zh-CN" sz="2000" b="1" dirty="0" smtClean="0">
                <a:solidFill>
                  <a:schemeClr val="tx1"/>
                </a:solidFill>
                <a:latin typeface="Times New Roman" panose="02020603050405020304" pitchFamily="18" charset="0"/>
              </a:rPr>
              <a:t>)//</a:t>
            </a:r>
            <a:r>
              <a:rPr lang="zh-CN" altLang="en-US" sz="2000" b="1" dirty="0" smtClean="0">
                <a:solidFill>
                  <a:schemeClr val="tx1"/>
                </a:solidFill>
                <a:latin typeface="Times New Roman" panose="02020603050405020304" pitchFamily="18" charset="0"/>
              </a:rPr>
              <a:t>针对</a:t>
            </a:r>
            <a:r>
              <a:rPr lang="en-US" altLang="zh-CN" sz="2000" b="1" dirty="0" smtClean="0">
                <a:solidFill>
                  <a:schemeClr val="tx1"/>
                </a:solidFill>
                <a:latin typeface="Times New Roman" panose="02020603050405020304" pitchFamily="18" charset="0"/>
              </a:rPr>
              <a:t>V[j</a:t>
            </a:r>
            <a:r>
              <a:rPr lang="en-US" altLang="zh-CN" sz="2000" b="1" dirty="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中的每个元素</a:t>
            </a:r>
            <a:r>
              <a:rPr lang="en-US" altLang="zh-CN" sz="2000" b="1" dirty="0">
                <a:solidFill>
                  <a:schemeClr val="tx1"/>
                </a:solidFill>
                <a:latin typeface="Times New Roman" panose="02020603050405020304" pitchFamily="18" charset="0"/>
              </a:rPr>
              <a:t>k</a:t>
            </a:r>
            <a:endParaRPr lang="en-US" altLang="zh-CN" sz="18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    if(d[i][j]==</a:t>
            </a:r>
            <a:r>
              <a:rPr lang="en-US" altLang="zh-CN" sz="2000" b="1" dirty="0">
                <a:solidFill>
                  <a:schemeClr val="tx1"/>
                </a:solidFill>
                <a:latin typeface="Times New Roman" panose="02020603050405020304" pitchFamily="18" charset="0"/>
              </a:rPr>
              <a:t>0</a:t>
            </a:r>
            <a:r>
              <a:rPr lang="en-US" altLang="zh-CN" sz="2000" b="1" dirty="0" smtClean="0">
                <a:solidFill>
                  <a:schemeClr val="tx1"/>
                </a:solidFill>
                <a:latin typeface="Times New Roman" panose="02020603050405020304" pitchFamily="18" charset="0"/>
              </a:rPr>
              <a:t>) </a:t>
            </a:r>
            <a:endParaRPr lang="en-US" altLang="zh-CN" sz="2000" b="1" dirty="0" smtClean="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                           d[i][</a:t>
            </a:r>
            <a:r>
              <a:rPr lang="en-US" altLang="zh-CN" sz="2000" b="1" dirty="0">
                <a:solidFill>
                  <a:schemeClr val="tx1"/>
                </a:solidFill>
                <a:latin typeface="Times New Roman" panose="02020603050405020304" pitchFamily="18" charset="0"/>
              </a:rPr>
              <a:t>j</a:t>
            </a:r>
            <a:r>
              <a:rPr lang="en-US" altLang="zh-CN" sz="2000" b="1" dirty="0" smtClean="0">
                <a:solidFill>
                  <a:schemeClr val="tx1"/>
                </a:solidFill>
                <a:latin typeface="Times New Roman" panose="02020603050405020304" pitchFamily="18" charset="0"/>
              </a:rPr>
              <a:t>]=c[i][</a:t>
            </a:r>
            <a:r>
              <a:rPr lang="en-US" altLang="zh-CN" sz="2000" b="1" dirty="0">
                <a:solidFill>
                  <a:schemeClr val="tx1"/>
                </a:solidFill>
                <a:latin typeface="Times New Roman" panose="02020603050405020304" pitchFamily="18" charset="0"/>
              </a:rPr>
              <a:t>k]+</a:t>
            </a:r>
            <a:r>
              <a:rPr lang="en-US" altLang="zh-CN" sz="2000" b="1" dirty="0" smtClean="0">
                <a:solidFill>
                  <a:schemeClr val="tx1"/>
                </a:solidFill>
                <a:latin typeface="Times New Roman" panose="02020603050405020304" pitchFamily="18" charset="0"/>
              </a:rPr>
              <a:t>d[k][j-</a:t>
            </a:r>
            <a:r>
              <a:rPr lang="en-US" altLang="zh-CN" sz="2000" b="1" dirty="0">
                <a:solidFill>
                  <a:schemeClr val="tx1"/>
                </a:solidFill>
                <a:latin typeface="Times New Roman" panose="02020603050405020304" pitchFamily="18" charset="0"/>
              </a:rPr>
              <a:t>(1&lt;&lt;(k-1</a:t>
            </a:r>
            <a:r>
              <a:rPr lang="en-US" altLang="zh-CN" sz="2000" b="1" dirty="0" smtClean="0">
                <a:solidFill>
                  <a:schemeClr val="tx1"/>
                </a:solidFill>
                <a:latin typeface="Times New Roman" panose="02020603050405020304" pitchFamily="18" charset="0"/>
              </a:rPr>
              <a:t>))];//</a:t>
            </a:r>
            <a:r>
              <a:rPr lang="zh-CN" altLang="en-US" sz="2000" b="1" dirty="0" smtClean="0">
                <a:solidFill>
                  <a:schemeClr val="tx1"/>
                </a:solidFill>
                <a:latin typeface="Times New Roman" panose="02020603050405020304" pitchFamily="18" charset="0"/>
              </a:rPr>
              <a:t>前一个状态</a:t>
            </a:r>
            <a:endParaRPr lang="zh-CN" altLang="en-US"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else  d[i][j]=MIN(d[i][</a:t>
            </a:r>
            <a:r>
              <a:rPr lang="en-US" altLang="zh-CN" sz="2000" b="1" dirty="0">
                <a:solidFill>
                  <a:schemeClr val="tx1"/>
                </a:solidFill>
                <a:latin typeface="Times New Roman" panose="02020603050405020304" pitchFamily="18" charset="0"/>
              </a:rPr>
              <a:t>j], </a:t>
            </a:r>
            <a:r>
              <a:rPr lang="en-US" altLang="zh-CN" sz="2000" b="1" dirty="0" smtClean="0">
                <a:solidFill>
                  <a:schemeClr val="tx1"/>
                </a:solidFill>
                <a:latin typeface="Times New Roman" panose="02020603050405020304" pitchFamily="18" charset="0"/>
              </a:rPr>
              <a:t>c[i][</a:t>
            </a:r>
            <a:r>
              <a:rPr lang="en-US" altLang="zh-CN" sz="2000" b="1" dirty="0">
                <a:solidFill>
                  <a:schemeClr val="tx1"/>
                </a:solidFill>
                <a:latin typeface="Times New Roman" panose="02020603050405020304" pitchFamily="18" charset="0"/>
              </a:rPr>
              <a:t>k]+</a:t>
            </a:r>
            <a:r>
              <a:rPr lang="en-US" altLang="zh-CN" sz="2000" b="1" dirty="0" smtClean="0">
                <a:solidFill>
                  <a:schemeClr val="tx1"/>
                </a:solidFill>
                <a:latin typeface="Times New Roman" panose="02020603050405020304" pitchFamily="18" charset="0"/>
              </a:rPr>
              <a:t>d[k][j-</a:t>
            </a:r>
            <a:r>
              <a:rPr lang="en-US" altLang="zh-CN" sz="2000" b="1" dirty="0">
                <a:solidFill>
                  <a:schemeClr val="tx1"/>
                </a:solidFill>
                <a:latin typeface="Times New Roman" panose="02020603050405020304" pitchFamily="18" charset="0"/>
              </a:rPr>
              <a:t>(1&lt;&lt;(k-1</a:t>
            </a:r>
            <a:r>
              <a:rPr lang="en-US" altLang="zh-CN" sz="2000" b="1" dirty="0" smtClean="0">
                <a:solidFill>
                  <a:schemeClr val="tx1"/>
                </a:solidFill>
                <a:latin typeface="Times New Roman" panose="02020603050405020304" pitchFamily="18" charset="0"/>
              </a:rPr>
              <a:t>))]);   </a:t>
            </a:r>
            <a:endParaRPr lang="en-US" altLang="zh-CN" sz="2000" b="1" dirty="0" smtClean="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endParaRPr lang="en-US" altLang="zh-CN" sz="2000" b="1" dirty="0" smtClean="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          }</a:t>
            </a:r>
            <a:endParaRPr lang="en-US" altLang="zh-CN"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endParaRPr lang="en-US" altLang="zh-CN"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endParaRPr lang="en-US" altLang="zh-CN" sz="2000" b="1" dirty="0" smtClean="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printf</a:t>
            </a:r>
            <a:r>
              <a:rPr lang="en-US" altLang="zh-CN" sz="2000" b="1" dirty="0" smtClean="0">
                <a:solidFill>
                  <a:schemeClr val="tx1"/>
                </a:solidFill>
                <a:latin typeface="Times New Roman" panose="02020603050405020304" pitchFamily="18" charset="0"/>
              </a:rPr>
              <a:t>(“%lf\</a:t>
            </a:r>
            <a:r>
              <a:rPr lang="en-US" altLang="zh-CN" sz="2000" b="1" dirty="0" err="1" smtClean="0">
                <a:solidFill>
                  <a:schemeClr val="tx1"/>
                </a:solidFill>
                <a:latin typeface="Times New Roman" panose="02020603050405020304" pitchFamily="18" charset="0"/>
              </a:rPr>
              <a:t>n”,d</a:t>
            </a:r>
            <a:r>
              <a:rPr lang="en-US" altLang="zh-CN" sz="2000" b="1" dirty="0" smtClean="0">
                <a:solidFill>
                  <a:schemeClr val="tx1"/>
                </a:solidFill>
                <a:latin typeface="Times New Roman" panose="02020603050405020304" pitchFamily="18" charset="0"/>
              </a:rPr>
              <a:t>[0</a:t>
            </a:r>
            <a:r>
              <a:rPr lang="en-US" altLang="zh-CN" sz="2000" b="1" dirty="0">
                <a:solidFill>
                  <a:schemeClr val="tx1"/>
                </a:solidFill>
                <a:latin typeface="Times New Roman" panose="02020603050405020304" pitchFamily="18" charset="0"/>
              </a:rPr>
              <a:t>][upperBound-1</a:t>
            </a:r>
            <a:r>
              <a:rPr lang="en-US" altLang="zh-CN" sz="2000" b="1" dirty="0" smtClean="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 </a:t>
            </a:r>
            <a:endParaRPr lang="zh-CN" altLang="en-US" sz="2000" b="1" dirty="0">
              <a:solidFill>
                <a:schemeClr val="tx1"/>
              </a:solidFill>
              <a:latin typeface="Times New Roman" panose="02020603050405020304" pitchFamily="18" charset="0"/>
            </a:endParaRPr>
          </a:p>
          <a:p>
            <a:r>
              <a:rPr lang="en-US" altLang="zh-CN" sz="2000" b="1" dirty="0" smtClean="0">
                <a:solidFill>
                  <a:schemeClr val="tx1"/>
                </a:solidFill>
                <a:latin typeface="Times New Roman" panose="02020603050405020304" pitchFamily="18" charset="0"/>
              </a:rPr>
              <a:t>}</a:t>
            </a:r>
            <a:endParaRPr lang="en-US" altLang="zh-CN" sz="2000" b="1"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blinds(horizontal)">
                                      <p:cBhvr>
                                        <p:cTn id="97" dur="500"/>
                                        <p:tgtEl>
                                          <p:spTgt spid="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
                                            <p:txEl>
                                              <p:pRg st="19" end="19"/>
                                            </p:txEl>
                                          </p:spTgt>
                                        </p:tgtEl>
                                        <p:attrNameLst>
                                          <p:attrName>style.visibility</p:attrName>
                                        </p:attrNameLst>
                                      </p:cBhvr>
                                      <p:to>
                                        <p:strVal val="visible"/>
                                      </p:to>
                                    </p:set>
                                    <p:animEffect transition="in" filter="blinds(horizontal)">
                                      <p:cBhvr>
                                        <p:cTn id="102" dur="500"/>
                                        <p:tgtEl>
                                          <p:spTgt spid="2">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
                                            <p:txEl>
                                              <p:pRg st="20" end="20"/>
                                            </p:txEl>
                                          </p:spTgt>
                                        </p:tgtEl>
                                        <p:attrNameLst>
                                          <p:attrName>style.visibility</p:attrName>
                                        </p:attrNameLst>
                                      </p:cBhvr>
                                      <p:to>
                                        <p:strVal val="visible"/>
                                      </p:to>
                                    </p:set>
                                    <p:animEffect transition="in" filter="blinds(horizontal)">
                                      <p:cBhvr>
                                        <p:cTn id="107" dur="500"/>
                                        <p:tgtEl>
                                          <p:spTgt spid="2">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
                                            <p:txEl>
                                              <p:pRg st="21" end="21"/>
                                            </p:txEl>
                                          </p:spTgt>
                                        </p:tgtEl>
                                        <p:attrNameLst>
                                          <p:attrName>style.visibility</p:attrName>
                                        </p:attrNameLst>
                                      </p:cBhvr>
                                      <p:to>
                                        <p:strVal val="visible"/>
                                      </p:to>
                                    </p:set>
                                    <p:animEffect transition="in" filter="blinds(horizontal)">
                                      <p:cBhvr>
                                        <p:cTn id="112" dur="500"/>
                                        <p:tgtEl>
                                          <p:spTgt spid="2">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028700" y="235268"/>
            <a:ext cx="70866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6.3  组合问题中的动态规划法 </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96259" name="Text Box 3">
            <a:hlinkClick r:id="" action="ppaction://hlinkshowjump?jump=nextslide"/>
          </p:cNvPr>
          <p:cNvSpPr txBox="1">
            <a:spLocks noChangeArrowheads="1"/>
          </p:cNvSpPr>
          <p:nvPr/>
        </p:nvSpPr>
        <p:spPr bwMode="auto">
          <a:xfrm>
            <a:off x="1979613" y="38608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6.3.3  0/1</a:t>
            </a:r>
            <a:r>
              <a:rPr kumimoji="1" lang="zh-CN" altLang="en-US" sz="3200" b="1">
                <a:latin typeface="Times New Roman" panose="02020603050405020304" pitchFamily="18" charset="0"/>
              </a:rPr>
              <a:t>背包问题</a:t>
            </a:r>
            <a:r>
              <a:rPr kumimoji="1" lang="zh-CN" altLang="en-US" sz="3200" b="1">
                <a:latin typeface="Times New Roman" panose="02020603050405020304" pitchFamily="18" charset="0"/>
                <a:ea typeface="黑体" panose="02010609060101010101" pitchFamily="49" charset="-122"/>
              </a:rPr>
              <a:t> </a:t>
            </a:r>
            <a:endParaRPr kumimoji="1" lang="zh-CN" altLang="en-US" sz="3200" b="1">
              <a:latin typeface="Times New Roman" panose="02020603050405020304" pitchFamily="18" charset="0"/>
            </a:endParaRPr>
          </a:p>
        </p:txBody>
      </p:sp>
      <p:sp>
        <p:nvSpPr>
          <p:cNvPr id="96260" name="Text Box 4">
            <a:hlinkClick r:id="rId1" action="ppaction://hlinksldjump"/>
          </p:cNvPr>
          <p:cNvSpPr txBox="1">
            <a:spLocks noChangeArrowheads="1"/>
          </p:cNvSpPr>
          <p:nvPr/>
        </p:nvSpPr>
        <p:spPr bwMode="auto">
          <a:xfrm>
            <a:off x="1981200" y="3103563"/>
            <a:ext cx="5486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6.3.2  </a:t>
            </a:r>
            <a:r>
              <a:rPr kumimoji="1" lang="zh-CN" altLang="en-US" sz="3200" b="1">
                <a:latin typeface="Times New Roman" panose="02020603050405020304" pitchFamily="18" charset="0"/>
              </a:rPr>
              <a:t>最长公共子序列问题</a:t>
            </a:r>
            <a:endParaRPr kumimoji="1" lang="zh-CN" altLang="en-US" sz="3200" b="1">
              <a:latin typeface="Times New Roman" panose="02020603050405020304" pitchFamily="18" charset="0"/>
            </a:endParaRPr>
          </a:p>
        </p:txBody>
      </p:sp>
      <p:sp>
        <p:nvSpPr>
          <p:cNvPr id="96261" name="Text Box 5">
            <a:hlinkClick r:id="rId1" action="ppaction://hlinksldjump"/>
          </p:cNvPr>
          <p:cNvSpPr txBox="1">
            <a:spLocks noChangeArrowheads="1"/>
          </p:cNvSpPr>
          <p:nvPr/>
        </p:nvSpPr>
        <p:spPr bwMode="auto">
          <a:xfrm>
            <a:off x="1979613" y="2349500"/>
            <a:ext cx="5486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6.3.1  </a:t>
            </a:r>
            <a:r>
              <a:rPr kumimoji="1" lang="zh-CN" altLang="en-US" sz="3200" b="1">
                <a:latin typeface="Times New Roman" panose="02020603050405020304" pitchFamily="18" charset="0"/>
              </a:rPr>
              <a:t>最长递增子序列问题</a:t>
            </a:r>
            <a:endParaRPr kumimoji="1" lang="zh-CN" altLang="en-US" sz="3200" b="1">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858838" y="2565400"/>
            <a:ext cx="7745412" cy="11988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6.3.1 最长递增子序列问题</a:t>
            </a:r>
            <a:endParaRPr kumimoji="1" lang="en-US" altLang="zh-CN" sz="4000" b="1" dirty="0" smtClean="0">
              <a:solidFill>
                <a:srgbClr val="CC0099"/>
              </a:solidFill>
              <a:effectLst/>
              <a:latin typeface="黑体" panose="02010609060101010101" pitchFamily="49" charset="-122"/>
              <a:ea typeface="黑体" panose="02010609060101010101" pitchFamily="49" charset="-122"/>
              <a:sym typeface="+mn-ea"/>
            </a:endParaRPr>
          </a:p>
          <a:p>
            <a:pPr lvl="0" algn="ctr" eaLnBrk="1" hangingPunct="1">
              <a:lnSpc>
                <a:spcPct val="90000"/>
              </a:lnSpc>
            </a:pP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     </a:t>
            </a:r>
            <a:r>
              <a:rPr kumimoji="1" lang="zh-CN" altLang="en-US" sz="4000" b="1" dirty="0" smtClean="0">
                <a:solidFill>
                  <a:srgbClr val="CC0099"/>
                </a:solidFill>
                <a:effectLst/>
                <a:latin typeface="黑体" panose="02010609060101010101" pitchFamily="49" charset="-122"/>
                <a:ea typeface="黑体" panose="02010609060101010101" pitchFamily="49" charset="-122"/>
                <a:sym typeface="+mn-ea"/>
              </a:rPr>
              <a:t>（</a:t>
            </a: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最长</a:t>
            </a:r>
            <a:r>
              <a:rPr kumimoji="1" lang="zh-CN" altLang="en-US" sz="4000" b="1" dirty="0" smtClean="0">
                <a:solidFill>
                  <a:srgbClr val="CC0099"/>
                </a:solidFill>
                <a:effectLst/>
                <a:latin typeface="黑体" panose="02010609060101010101" pitchFamily="49" charset="-122"/>
                <a:ea typeface="黑体" panose="02010609060101010101" pitchFamily="49" charset="-122"/>
                <a:sym typeface="+mn-ea"/>
              </a:rPr>
              <a:t>上升</a:t>
            </a:r>
            <a:r>
              <a:rPr kumimoji="1" lang="en-US" altLang="zh-CN" sz="4000" b="1" dirty="0" smtClean="0">
                <a:solidFill>
                  <a:srgbClr val="CC0099"/>
                </a:solidFill>
                <a:effectLst/>
                <a:latin typeface="黑体" panose="02010609060101010101" pitchFamily="49" charset="-122"/>
                <a:ea typeface="黑体" panose="02010609060101010101" pitchFamily="49" charset="-122"/>
                <a:sym typeface="+mn-ea"/>
              </a:rPr>
              <a:t>子序列问题</a:t>
            </a:r>
            <a:r>
              <a:rPr kumimoji="1" lang="zh-CN" altLang="en-US" sz="4000" b="1" dirty="0" smtClean="0">
                <a:solidFill>
                  <a:srgbClr val="CC0099"/>
                </a:solidFill>
                <a:effectLst/>
                <a:latin typeface="黑体" panose="02010609060101010101" pitchFamily="49" charset="-122"/>
                <a:ea typeface="黑体" panose="02010609060101010101" pitchFamily="49" charset="-122"/>
                <a:sym typeface="+mn-ea"/>
              </a:rPr>
              <a:t>）</a:t>
            </a:r>
            <a:endParaRPr kumimoji="1" lang="zh-CN" altLang="en-US" sz="4000" b="1" dirty="0" smtClean="0">
              <a:solidFill>
                <a:srgbClr val="CC0099"/>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250825" y="1207770"/>
            <a:ext cx="8866188" cy="292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907F1"/>
                </a:solidFill>
                <a:latin typeface="宋体" panose="02010600030101010101" pitchFamily="2" charset="-122"/>
              </a:rPr>
              <a:t>问题描述</a:t>
            </a:r>
            <a:endParaRPr lang="zh-CN" altLang="en-US" sz="2800" b="1" dirty="0">
              <a:solidFill>
                <a:srgbClr val="3907F1"/>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一个数的序列a</a:t>
            </a:r>
            <a:r>
              <a:rPr lang="zh-CN" altLang="en-US" sz="2400" b="1" baseline="-25000" dirty="0">
                <a:solidFill>
                  <a:schemeClr val="tx1"/>
                </a:solidFill>
                <a:latin typeface="宋体" panose="02010600030101010101" pitchFamily="2" charset="-122"/>
              </a:rPr>
              <a:t>i</a:t>
            </a:r>
            <a:r>
              <a:rPr lang="zh-CN" altLang="en-US" sz="2400" b="1" dirty="0">
                <a:solidFill>
                  <a:schemeClr val="tx1"/>
                </a:solidFill>
                <a:latin typeface="宋体" panose="02010600030101010101" pitchFamily="2" charset="-122"/>
              </a:rPr>
              <a:t>，当a</a:t>
            </a:r>
            <a:r>
              <a:rPr lang="zh-CN" altLang="en-US" sz="2400" b="1" baseline="-25000" dirty="0">
                <a:solidFill>
                  <a:schemeClr val="tx1"/>
                </a:solidFill>
                <a:latin typeface="宋体" panose="02010600030101010101" pitchFamily="2" charset="-122"/>
              </a:rPr>
              <a:t>1</a:t>
            </a:r>
            <a:r>
              <a:rPr lang="zh-CN" altLang="en-US" sz="2400" b="1" dirty="0">
                <a:solidFill>
                  <a:schemeClr val="tx1"/>
                </a:solidFill>
                <a:latin typeface="宋体" panose="02010600030101010101" pitchFamily="2" charset="-122"/>
              </a:rPr>
              <a:t>&lt;a</a:t>
            </a:r>
            <a:r>
              <a:rPr lang="zh-CN" altLang="en-US" sz="2400" b="1" baseline="-25000" dirty="0">
                <a:solidFill>
                  <a:schemeClr val="tx1"/>
                </a:solidFill>
                <a:latin typeface="宋体" panose="02010600030101010101" pitchFamily="2" charset="-122"/>
              </a:rPr>
              <a:t>2</a:t>
            </a:r>
            <a:r>
              <a:rPr lang="zh-CN" altLang="en-US" sz="2400" b="1" dirty="0">
                <a:solidFill>
                  <a:schemeClr val="tx1"/>
                </a:solidFill>
                <a:latin typeface="宋体" panose="02010600030101010101" pitchFamily="2" charset="-122"/>
              </a:rPr>
              <a:t>&lt;...&lt;a</a:t>
            </a:r>
            <a:r>
              <a:rPr lang="zh-CN" altLang="en-US" sz="2400" b="1" baseline="-25000" dirty="0">
                <a:solidFill>
                  <a:schemeClr val="tx1"/>
                </a:solidFill>
                <a:latin typeface="宋体" panose="02010600030101010101" pitchFamily="2" charset="-122"/>
              </a:rPr>
              <a:t>S</a:t>
            </a:r>
            <a:r>
              <a:rPr lang="zh-CN" altLang="en-US" sz="2400" b="1" dirty="0">
                <a:solidFill>
                  <a:schemeClr val="tx1"/>
                </a:solidFill>
                <a:latin typeface="宋体" panose="02010600030101010101" pitchFamily="2" charset="-122"/>
              </a:rPr>
              <a:t>的时候，我们称这个序列是上升的。对于给定的一个序列(a</a:t>
            </a:r>
            <a:r>
              <a:rPr lang="zh-CN" altLang="en-US" sz="2400" b="1" baseline="-25000" dirty="0">
                <a:solidFill>
                  <a:schemeClr val="tx1"/>
                </a:solidFill>
                <a:latin typeface="宋体" panose="02010600030101010101" pitchFamily="2" charset="-122"/>
              </a:rPr>
              <a:t>1</a:t>
            </a:r>
            <a:r>
              <a:rPr lang="zh-CN" altLang="en-US" sz="2400" b="1" dirty="0">
                <a:solidFill>
                  <a:schemeClr val="tx1"/>
                </a:solidFill>
                <a:latin typeface="宋体" panose="02010600030101010101" pitchFamily="2" charset="-122"/>
              </a:rPr>
              <a:t>, a</a:t>
            </a:r>
            <a:r>
              <a:rPr lang="zh-CN" altLang="en-US" sz="2400" b="1" baseline="-25000" dirty="0">
                <a:solidFill>
                  <a:schemeClr val="tx1"/>
                </a:solidFill>
                <a:latin typeface="宋体" panose="02010600030101010101" pitchFamily="2" charset="-122"/>
              </a:rPr>
              <a:t>2</a:t>
            </a:r>
            <a:r>
              <a:rPr lang="zh-CN" altLang="en-US" sz="2400" b="1" dirty="0">
                <a:solidFill>
                  <a:schemeClr val="tx1"/>
                </a:solidFill>
                <a:latin typeface="宋体" panose="02010600030101010101" pitchFamily="2" charset="-122"/>
              </a:rPr>
              <a:t>, ..., a</a:t>
            </a:r>
            <a:r>
              <a:rPr lang="zh-CN" altLang="en-US" sz="2400" b="1" baseline="-25000" dirty="0">
                <a:solidFill>
                  <a:schemeClr val="tx1"/>
                </a:solidFill>
                <a:latin typeface="宋体" panose="02010600030101010101" pitchFamily="2" charset="-122"/>
              </a:rPr>
              <a:t>N</a:t>
            </a:r>
            <a:r>
              <a:rPr lang="zh-CN" altLang="en-US" sz="2400" b="1" dirty="0">
                <a:solidFill>
                  <a:schemeClr val="tx1"/>
                </a:solidFill>
                <a:latin typeface="宋体" panose="02010600030101010101" pitchFamily="2" charset="-122"/>
              </a:rPr>
              <a:t>)，我们可以得到一些上升的子序列(a</a:t>
            </a:r>
            <a:r>
              <a:rPr lang="zh-CN" altLang="en-US" sz="2400" b="1" baseline="-25000" dirty="0">
                <a:solidFill>
                  <a:schemeClr val="tx1"/>
                </a:solidFill>
                <a:latin typeface="宋体" panose="02010600030101010101" pitchFamily="2" charset="-122"/>
              </a:rPr>
              <a:t>i1</a:t>
            </a:r>
            <a:r>
              <a:rPr lang="zh-CN" altLang="en-US" sz="2400" b="1" dirty="0">
                <a:solidFill>
                  <a:schemeClr val="tx1"/>
                </a:solidFill>
                <a:latin typeface="宋体" panose="02010600030101010101" pitchFamily="2" charset="-122"/>
              </a:rPr>
              <a:t>, a</a:t>
            </a:r>
            <a:r>
              <a:rPr lang="zh-CN" altLang="en-US" sz="2400" b="1" baseline="-25000" dirty="0">
                <a:solidFill>
                  <a:schemeClr val="tx1"/>
                </a:solidFill>
                <a:latin typeface="宋体" panose="02010600030101010101" pitchFamily="2" charset="-122"/>
              </a:rPr>
              <a:t>i2</a:t>
            </a:r>
            <a:r>
              <a:rPr lang="zh-CN" altLang="en-US" sz="2400" b="1" dirty="0">
                <a:solidFill>
                  <a:schemeClr val="tx1"/>
                </a:solidFill>
                <a:latin typeface="宋体" panose="02010600030101010101" pitchFamily="2" charset="-122"/>
              </a:rPr>
              <a:t>, ..., a</a:t>
            </a:r>
            <a:r>
              <a:rPr lang="zh-CN" altLang="en-US" sz="2400" b="1" baseline="-25000" dirty="0">
                <a:solidFill>
                  <a:schemeClr val="tx1"/>
                </a:solidFill>
                <a:latin typeface="宋体" panose="02010600030101010101" pitchFamily="2" charset="-122"/>
              </a:rPr>
              <a:t>iK</a:t>
            </a:r>
            <a:r>
              <a:rPr lang="zh-CN" altLang="en-US" sz="2400" b="1" dirty="0">
                <a:solidFill>
                  <a:schemeClr val="tx1"/>
                </a:solidFill>
                <a:latin typeface="宋体" panose="02010600030101010101" pitchFamily="2" charset="-122"/>
              </a:rPr>
              <a:t>)，这里1&lt;=i1&lt;i2&lt;...&lt;iK&lt;=N。</a:t>
            </a:r>
            <a:endParaRPr lang="zh-CN" altLang="en-US" sz="2400" b="1" dirty="0">
              <a:solidFill>
                <a:schemeClr val="tx1"/>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问题的任务就是对于给定的序列，求出最长上升子序列的长度。</a:t>
            </a:r>
            <a:endParaRPr lang="zh-CN" altLang="en-US" sz="2400" b="1" dirty="0">
              <a:solidFill>
                <a:schemeClr val="tx1"/>
              </a:solidFill>
              <a:latin typeface="宋体" panose="02010600030101010101" pitchFamily="2" charset="-122"/>
            </a:endParaRPr>
          </a:p>
          <a:p>
            <a:pPr eaLnBrk="1" hangingPunct="1">
              <a:spcBef>
                <a:spcPct val="50000"/>
              </a:spcBef>
            </a:pPr>
            <a:endParaRPr lang="zh-CN" altLang="en-US" sz="2400" b="1" dirty="0" smtClean="0">
              <a:solidFill>
                <a:schemeClr val="tx1"/>
              </a:solidFill>
              <a:latin typeface="宋体" panose="02010600030101010101" pitchFamily="2" charset="-122"/>
            </a:endParaRPr>
          </a:p>
        </p:txBody>
      </p:sp>
      <p:sp>
        <p:nvSpPr>
          <p:cNvPr id="2" name="矩形 1"/>
          <p:cNvSpPr/>
          <p:nvPr/>
        </p:nvSpPr>
        <p:spPr>
          <a:xfrm>
            <a:off x="337690" y="4950420"/>
            <a:ext cx="8692837" cy="829945"/>
          </a:xfrm>
          <a:prstGeom prst="rect">
            <a:avLst/>
          </a:prstGeom>
        </p:spPr>
        <p:txBody>
          <a:bodyPr wrap="square">
            <a:spAutoFit/>
          </a:bodyPr>
          <a:lstStyle/>
          <a:p>
            <a:pPr eaLnBrk="1" hangingPunct="1">
              <a:spcBef>
                <a:spcPct val="50000"/>
              </a:spcBef>
            </a:pPr>
            <a:r>
              <a:rPr lang="zh-CN" altLang="en-US" sz="2400" b="1" dirty="0">
                <a:solidFill>
                  <a:schemeClr val="tx1"/>
                </a:solidFill>
                <a:latin typeface="宋体" panose="02010600030101010101" pitchFamily="2" charset="-122"/>
              </a:rPr>
              <a:t>序列</a:t>
            </a:r>
            <a:r>
              <a:rPr lang="en-US" altLang="zh-CN" sz="2400" b="1" dirty="0">
                <a:solidFill>
                  <a:schemeClr val="tx1"/>
                </a:solidFill>
                <a:latin typeface="宋体" panose="02010600030101010101" pitchFamily="2" charset="-122"/>
              </a:rPr>
              <a:t>A</a:t>
            </a:r>
            <a:r>
              <a:rPr lang="zh-CN" altLang="en-US" sz="2400" b="1" dirty="0">
                <a:solidFill>
                  <a:schemeClr val="tx1"/>
                </a:solidFill>
                <a:latin typeface="宋体" panose="02010600030101010101" pitchFamily="2" charset="-122"/>
              </a:rPr>
              <a:t>的最长递增子序列的长度为</a:t>
            </a:r>
            <a:r>
              <a:rPr lang="en-US" altLang="zh-CN" sz="2400" b="1" dirty="0">
                <a:solidFill>
                  <a:schemeClr val="tx1"/>
                </a:solidFill>
                <a:latin typeface="宋体" panose="02010600030101010101" pitchFamily="2" charset="-122"/>
              </a:rPr>
              <a:t>4</a:t>
            </a:r>
            <a:r>
              <a:rPr lang="zh-CN" altLang="en-US" sz="2400" b="1" dirty="0">
                <a:solidFill>
                  <a:schemeClr val="tx1"/>
                </a:solidFill>
                <a:latin typeface="宋体" panose="02010600030101010101" pitchFamily="2" charset="-122"/>
              </a:rPr>
              <a:t>，有两个最长递增子序列，分别是</a:t>
            </a:r>
            <a:r>
              <a:rPr lang="en-US" altLang="zh-CN" sz="2400" b="1" dirty="0">
                <a:solidFill>
                  <a:schemeClr val="tx1"/>
                </a:solidFill>
                <a:latin typeface="宋体" panose="02010600030101010101" pitchFamily="2" charset="-122"/>
              </a:rPr>
              <a:t>{2, 3, 6, 9}</a:t>
            </a:r>
            <a:r>
              <a:rPr lang="zh-CN" altLang="en-US" sz="2400" b="1" dirty="0">
                <a:solidFill>
                  <a:schemeClr val="tx1"/>
                </a:solidFill>
                <a:latin typeface="宋体" panose="02010600030101010101" pitchFamily="2" charset="-122"/>
              </a:rPr>
              <a:t>和</a:t>
            </a:r>
            <a:r>
              <a:rPr lang="en-US" altLang="zh-CN" sz="2400" b="1" dirty="0">
                <a:solidFill>
                  <a:schemeClr val="tx1"/>
                </a:solidFill>
                <a:latin typeface="宋体" panose="02010600030101010101" pitchFamily="2" charset="-122"/>
              </a:rPr>
              <a:t>{2, 3, 6, 7})</a:t>
            </a:r>
            <a:endParaRPr lang="en-US" altLang="zh-CN" sz="2400" b="1" dirty="0">
              <a:solidFill>
                <a:schemeClr val="tx1"/>
              </a:solidFill>
              <a:latin typeface="宋体" panose="02010600030101010101" pitchFamily="2" charset="-122"/>
            </a:endParaRPr>
          </a:p>
        </p:txBody>
      </p:sp>
      <p:sp>
        <p:nvSpPr>
          <p:cNvPr id="3" name="文本框 2"/>
          <p:cNvSpPr txBox="1"/>
          <p:nvPr/>
        </p:nvSpPr>
        <p:spPr>
          <a:xfrm>
            <a:off x="386715" y="4069080"/>
            <a:ext cx="5096510" cy="460375"/>
          </a:xfrm>
          <a:prstGeom prst="rect">
            <a:avLst/>
          </a:prstGeom>
          <a:noFill/>
        </p:spPr>
        <p:txBody>
          <a:bodyPr wrap="none" rtlCol="0">
            <a:spAutoFit/>
          </a:bodyPr>
          <a:p>
            <a:pPr algn="l" eaLnBrk="1" hangingPunct="1">
              <a:spcBef>
                <a:spcPct val="50000"/>
              </a:spcBef>
            </a:pPr>
            <a:r>
              <a:rPr lang="zh-CN" altLang="en-US" sz="2400" b="1" dirty="0">
                <a:solidFill>
                  <a:srgbClr val="3907F1"/>
                </a:solidFill>
                <a:latin typeface="宋体" panose="02010600030101010101" pitchFamily="2" charset="-122"/>
                <a:sym typeface="+mn-ea"/>
              </a:rPr>
              <a:t>例如：</a:t>
            </a:r>
            <a:r>
              <a:rPr lang="en-US" altLang="zh-CN" sz="2400" b="1" dirty="0">
                <a:solidFill>
                  <a:srgbClr val="3907F1"/>
                </a:solidFill>
                <a:latin typeface="宋体" panose="02010600030101010101" pitchFamily="2" charset="-122"/>
                <a:sym typeface="+mn-ea"/>
              </a:rPr>
              <a:t>A={5, 2, 8, 6, 3, 6, 9, 7</a:t>
            </a:r>
            <a:r>
              <a:rPr lang="en-US" altLang="zh-CN" sz="2400" b="1" dirty="0" smtClean="0">
                <a:solidFill>
                  <a:srgbClr val="3907F1"/>
                </a:solidFill>
                <a:latin typeface="宋体" panose="02010600030101010101" pitchFamily="2" charset="-122"/>
                <a:sym typeface="+mn-ea"/>
              </a:rPr>
              <a:t>}</a:t>
            </a:r>
            <a:endParaRPr lang="en-US" altLang="zh-CN" sz="2400" b="1" dirty="0" smtClean="0">
              <a:solidFill>
                <a:srgbClr val="3907F1"/>
              </a:solidFill>
              <a:latin typeface="宋体" panose="02010600030101010101" pitchFamily="2" charset="-122"/>
            </a:endParaRPr>
          </a:p>
        </p:txBody>
      </p:sp>
      <p:sp>
        <p:nvSpPr>
          <p:cNvPr id="5" name="文本框 4"/>
          <p:cNvSpPr txBox="1"/>
          <p:nvPr/>
        </p:nvSpPr>
        <p:spPr>
          <a:xfrm>
            <a:off x="1634490" y="220345"/>
            <a:ext cx="4777740" cy="706755"/>
          </a:xfrm>
          <a:prstGeom prst="rect">
            <a:avLst/>
          </a:prstGeom>
          <a:noFill/>
        </p:spPr>
        <p:txBody>
          <a:bodyPr wrap="none" rtlCol="0" anchor="t">
            <a:spAutoFit/>
          </a:bodyPr>
          <a:p>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最长递增子序列问题</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49530" y="1207770"/>
            <a:ext cx="9067800" cy="5446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CC0099"/>
                </a:solidFill>
                <a:latin typeface="宋体" panose="02010600030101010101" pitchFamily="2" charset="-122"/>
              </a:rPr>
              <a:t>输入数据</a:t>
            </a:r>
            <a:endParaRPr lang="zh-CN" altLang="en-US" sz="2400" b="1" dirty="0">
              <a:solidFill>
                <a:srgbClr val="CC0099"/>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输入的第一行是序列的长度N (1 &lt;= N &lt;= 1000)。</a:t>
            </a:r>
            <a:endParaRPr lang="zh-CN" altLang="en-US" sz="2400" b="1" dirty="0">
              <a:solidFill>
                <a:schemeClr val="tx1"/>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第二行给出序列中的N个整数，这些整数的取值范围都在0到10000。</a:t>
            </a:r>
            <a:endParaRPr lang="zh-CN" altLang="en-US" sz="2400" b="1" dirty="0">
              <a:solidFill>
                <a:schemeClr val="tx1"/>
              </a:solidFill>
              <a:latin typeface="宋体" panose="02010600030101010101" pitchFamily="2" charset="-122"/>
            </a:endParaRPr>
          </a:p>
          <a:p>
            <a:pPr eaLnBrk="1" hangingPunct="1">
              <a:spcBef>
                <a:spcPct val="50000"/>
              </a:spcBef>
            </a:pPr>
            <a:r>
              <a:rPr lang="zh-CN" altLang="en-US" sz="2400" b="1" dirty="0">
                <a:solidFill>
                  <a:srgbClr val="CC0099"/>
                </a:solidFill>
                <a:latin typeface="宋体" panose="02010600030101010101" pitchFamily="2" charset="-122"/>
              </a:rPr>
              <a:t>输出要求</a:t>
            </a:r>
            <a:endParaRPr lang="zh-CN" altLang="en-US" sz="2400" b="1" dirty="0">
              <a:solidFill>
                <a:srgbClr val="CC0099"/>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最长上升子序列的长度。</a:t>
            </a:r>
            <a:endParaRPr lang="zh-CN" altLang="en-US" sz="2400" b="1" dirty="0">
              <a:solidFill>
                <a:schemeClr val="tx1"/>
              </a:solidFill>
              <a:latin typeface="宋体" panose="02010600030101010101" pitchFamily="2" charset="-122"/>
            </a:endParaRPr>
          </a:p>
          <a:p>
            <a:pPr eaLnBrk="1" hangingPunct="1">
              <a:spcBef>
                <a:spcPct val="50000"/>
              </a:spcBef>
            </a:pPr>
            <a:r>
              <a:rPr lang="zh-CN" altLang="en-US" sz="2400" b="1" dirty="0">
                <a:solidFill>
                  <a:srgbClr val="CC0099"/>
                </a:solidFill>
                <a:latin typeface="宋体" panose="02010600030101010101" pitchFamily="2" charset="-122"/>
              </a:rPr>
              <a:t>输入样例</a:t>
            </a:r>
            <a:endParaRPr lang="zh-CN" altLang="en-US" sz="2400" b="1" dirty="0">
              <a:solidFill>
                <a:srgbClr val="CC0099"/>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7</a:t>
            </a:r>
            <a:endParaRPr lang="zh-CN" altLang="en-US" sz="2400" b="1" dirty="0">
              <a:solidFill>
                <a:schemeClr val="tx1"/>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1 7 3 5 9 4 8</a:t>
            </a:r>
            <a:endParaRPr lang="zh-CN" altLang="en-US" sz="2400" b="1" dirty="0">
              <a:solidFill>
                <a:schemeClr val="tx1"/>
              </a:solidFill>
              <a:latin typeface="宋体" panose="02010600030101010101" pitchFamily="2" charset="-122"/>
            </a:endParaRPr>
          </a:p>
          <a:p>
            <a:pPr eaLnBrk="1" hangingPunct="1">
              <a:spcBef>
                <a:spcPct val="50000"/>
              </a:spcBef>
            </a:pPr>
            <a:r>
              <a:rPr lang="zh-CN" altLang="en-US" sz="2400" b="1" dirty="0">
                <a:solidFill>
                  <a:srgbClr val="CC0099"/>
                </a:solidFill>
                <a:latin typeface="宋体" panose="02010600030101010101" pitchFamily="2" charset="-122"/>
              </a:rPr>
              <a:t>输出样例</a:t>
            </a:r>
            <a:endParaRPr lang="zh-CN" altLang="en-US" sz="2400" b="1" dirty="0">
              <a:solidFill>
                <a:srgbClr val="CC0099"/>
              </a:solidFill>
              <a:latin typeface="宋体" panose="02010600030101010101" pitchFamily="2" charset="-122"/>
            </a:endParaRPr>
          </a:p>
          <a:p>
            <a:pPr eaLnBrk="1" hangingPunct="1">
              <a:spcBef>
                <a:spcPct val="50000"/>
              </a:spcBef>
            </a:pPr>
            <a:r>
              <a:rPr lang="zh-CN" altLang="en-US" sz="2400" b="1" dirty="0">
                <a:solidFill>
                  <a:schemeClr val="tx1"/>
                </a:solidFill>
                <a:latin typeface="宋体" panose="02010600030101010101" pitchFamily="2" charset="-122"/>
              </a:rPr>
              <a:t>4</a:t>
            </a:r>
            <a:endParaRPr lang="zh-CN" altLang="en-US" sz="2400" b="1" dirty="0">
              <a:solidFill>
                <a:schemeClr val="tx1"/>
              </a:solidFill>
              <a:latin typeface="宋体" panose="02010600030101010101" pitchFamily="2" charset="-122"/>
            </a:endParaRPr>
          </a:p>
        </p:txBody>
      </p:sp>
      <p:sp>
        <p:nvSpPr>
          <p:cNvPr id="5" name="文本框 4"/>
          <p:cNvSpPr txBox="1"/>
          <p:nvPr/>
        </p:nvSpPr>
        <p:spPr>
          <a:xfrm>
            <a:off x="1634490" y="220345"/>
            <a:ext cx="4777740" cy="706755"/>
          </a:xfrm>
          <a:prstGeom prst="rect">
            <a:avLst/>
          </a:prstGeom>
          <a:noFill/>
        </p:spPr>
        <p:txBody>
          <a:bodyPr wrap="none" rtlCol="0" anchor="t">
            <a:spAutoFit/>
          </a:bodyPr>
          <a:p>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最长递增子序列问题</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200" y="1801495"/>
            <a:ext cx="7727315" cy="4078605"/>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400" b="1" dirty="0"/>
              <a:t>“求以a</a:t>
            </a:r>
            <a:r>
              <a:rPr lang="zh-CN" altLang="en-US" sz="2400" b="1" baseline="-25000" dirty="0"/>
              <a:t>k</a:t>
            </a:r>
            <a:r>
              <a:rPr lang="zh-CN" altLang="en-US" sz="2400" b="1" dirty="0"/>
              <a:t>（k=1, 2, 3…N）为终点的最长上升子序列的长度”</a:t>
            </a:r>
            <a:endParaRPr lang="zh-CN" altLang="en-US" sz="2400" b="1" dirty="0"/>
          </a:p>
          <a:p>
            <a:pPr marL="342900" indent="-342900">
              <a:lnSpc>
                <a:spcPct val="120000"/>
              </a:lnSpc>
              <a:buFont typeface="Arial" panose="020B0604020202020204" pitchFamily="34" charset="0"/>
              <a:buChar char="•"/>
            </a:pPr>
            <a:endParaRPr lang="zh-CN" altLang="en-US" sz="2400" b="1" dirty="0"/>
          </a:p>
          <a:p>
            <a:pPr marL="342900" indent="-342900">
              <a:lnSpc>
                <a:spcPct val="120000"/>
              </a:lnSpc>
              <a:buFont typeface="Arial" panose="020B0604020202020204" pitchFamily="34" charset="0"/>
              <a:buChar char="•"/>
            </a:pPr>
            <a:r>
              <a:rPr lang="zh-CN" altLang="en-US" sz="2400" b="1" dirty="0"/>
              <a:t>一个上升子序列中最右边的那个数，称为该子序列的“终点”。</a:t>
            </a:r>
            <a:endParaRPr lang="zh-CN" altLang="en-US" sz="2400" b="1" dirty="0"/>
          </a:p>
          <a:p>
            <a:pPr marL="342900" indent="-342900">
              <a:lnSpc>
                <a:spcPct val="120000"/>
              </a:lnSpc>
              <a:buFont typeface="Arial" panose="020B0604020202020204" pitchFamily="34" charset="0"/>
              <a:buChar char="•"/>
            </a:pPr>
            <a:endParaRPr lang="zh-CN" altLang="en-US" sz="2400" b="1" dirty="0"/>
          </a:p>
          <a:p>
            <a:pPr marL="342900" indent="-342900">
              <a:lnSpc>
                <a:spcPct val="120000"/>
              </a:lnSpc>
              <a:buFont typeface="Arial" panose="020B0604020202020204" pitchFamily="34" charset="0"/>
              <a:buChar char="•"/>
            </a:pPr>
            <a:r>
              <a:rPr lang="zh-CN" altLang="en-US" sz="2400" b="1" dirty="0"/>
              <a:t>虽然这个子问题和原问题形式上并不完全一样，但是只要这N个子问题都解决了，那么这N个子问题的解中，最大的那个就是整个问题的解。</a:t>
            </a:r>
            <a:endParaRPr lang="zh-CN" altLang="en-US" sz="2400" b="1" dirty="0"/>
          </a:p>
        </p:txBody>
      </p:sp>
      <p:sp>
        <p:nvSpPr>
          <p:cNvPr id="5" name="文本框 4"/>
          <p:cNvSpPr txBox="1"/>
          <p:nvPr/>
        </p:nvSpPr>
        <p:spPr bwMode="auto">
          <a:xfrm>
            <a:off x="415603" y="214511"/>
            <a:ext cx="777686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第一步 划分子问题</a:t>
            </a:r>
            <a:endParaRPr kumimoji="1"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200" y="1801495"/>
            <a:ext cx="7727315" cy="2306320"/>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400" b="1" dirty="0"/>
              <a:t>子问题只和一个变量</a:t>
            </a:r>
            <a:r>
              <a:rPr lang="en-US" altLang="zh-CN" sz="2400" b="1" dirty="0"/>
              <a:t>——</a:t>
            </a:r>
            <a:r>
              <a:rPr lang="zh-CN" altLang="en-US" sz="2400" b="1" dirty="0"/>
              <a:t>数字的位置相关。因此序列中数的位置k 就是“状态”，而状态 k 对应的“值”，就是以a</a:t>
            </a:r>
            <a:r>
              <a:rPr lang="zh-CN" altLang="en-US" sz="2400" b="1" baseline="-25000" dirty="0"/>
              <a:t>k</a:t>
            </a:r>
            <a:r>
              <a:rPr lang="zh-CN" altLang="en-US" sz="2400" b="1" dirty="0"/>
              <a:t>做为“终点”的最长上升子序列的长度。</a:t>
            </a:r>
            <a:endParaRPr lang="zh-CN" altLang="en-US" sz="2400" b="1" dirty="0"/>
          </a:p>
          <a:p>
            <a:pPr marL="342900" indent="-342900">
              <a:lnSpc>
                <a:spcPct val="120000"/>
              </a:lnSpc>
              <a:buFont typeface="Arial" panose="020B0604020202020204" pitchFamily="34" charset="0"/>
              <a:buChar char="•"/>
            </a:pPr>
            <a:endParaRPr lang="zh-CN" altLang="en-US" sz="2400" b="1" dirty="0"/>
          </a:p>
          <a:p>
            <a:pPr marL="342900" indent="-342900">
              <a:lnSpc>
                <a:spcPct val="120000"/>
              </a:lnSpc>
              <a:buFont typeface="Arial" panose="020B0604020202020204" pitchFamily="34" charset="0"/>
              <a:buChar char="•"/>
            </a:pPr>
            <a:r>
              <a:rPr lang="zh-CN" altLang="en-US" sz="2400" b="1" dirty="0"/>
              <a:t>状态一共有N个。</a:t>
            </a:r>
            <a:endParaRPr lang="zh-CN" altLang="en-US" sz="2400" b="1" dirty="0"/>
          </a:p>
        </p:txBody>
      </p:sp>
      <p:sp>
        <p:nvSpPr>
          <p:cNvPr id="5" name="文本框 4"/>
          <p:cNvSpPr txBox="1"/>
          <p:nvPr/>
        </p:nvSpPr>
        <p:spPr bwMode="auto">
          <a:xfrm>
            <a:off x="415603" y="214511"/>
            <a:ext cx="777686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二</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步 </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确定状态</a:t>
            </a:r>
            <a:endParaRPr kumimoji="1" lang="zh-CN" altLang="en-US" sz="40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 y="1913255"/>
            <a:ext cx="8772525" cy="1938020"/>
          </a:xfrm>
          <a:prstGeom prst="rect">
            <a:avLst/>
          </a:prstGeom>
        </p:spPr>
        <p:txBody>
          <a:bodyPr wrap="square">
            <a:spAutoFit/>
          </a:bodyPr>
          <a:lstStyle/>
          <a:p>
            <a:r>
              <a:rPr lang="zh-CN" altLang="en-US" sz="2000" b="1" dirty="0" smtClean="0">
                <a:solidFill>
                  <a:srgbClr val="3907F1"/>
                </a:solidFill>
                <a:latin typeface="宋体" panose="02010600030101010101" pitchFamily="2" charset="-122"/>
              </a:rPr>
              <a:t>例如：对于序列：</a:t>
            </a:r>
            <a:r>
              <a:rPr lang="en-US" altLang="zh-CN" sz="2000" b="1" dirty="0" smtClean="0">
                <a:solidFill>
                  <a:srgbClr val="3907F1"/>
                </a:solidFill>
                <a:latin typeface="宋体" panose="02010600030101010101" pitchFamily="2" charset="-122"/>
              </a:rPr>
              <a:t>5</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3</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4</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8</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6</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7</a:t>
            </a:r>
            <a:r>
              <a:rPr lang="zh-CN" altLang="en-US" sz="2000" b="1" dirty="0">
                <a:solidFill>
                  <a:srgbClr val="3907F1"/>
                </a:solidFill>
                <a:latin typeface="宋体" panose="02010600030101010101" pitchFamily="2" charset="-122"/>
              </a:rPr>
              <a:t>，</a:t>
            </a:r>
            <a:r>
              <a:rPr lang="zh-CN" altLang="en-US" sz="2000" b="1" dirty="0">
                <a:latin typeface="宋体" panose="02010600030101010101" pitchFamily="2" charset="-122"/>
              </a:rPr>
              <a:t>可以得到</a:t>
            </a:r>
            <a:r>
              <a:rPr lang="zh-CN" altLang="en-US" sz="2000" b="1" dirty="0" smtClean="0">
                <a:latin typeface="宋体" panose="02010600030101010101" pitchFamily="2" charset="-122"/>
              </a:rPr>
              <a:t>：</a:t>
            </a:r>
            <a:endParaRPr lang="zh-CN" altLang="en-US" sz="2000" b="1" dirty="0" smtClean="0">
              <a:latin typeface="宋体" panose="02010600030101010101" pitchFamily="2" charset="-122"/>
            </a:endParaRPr>
          </a:p>
          <a:p>
            <a:r>
              <a:rPr lang="en-US" altLang="zh-CN" sz="2000" b="1" dirty="0" smtClean="0">
                <a:latin typeface="宋体" panose="02010600030101010101" pitchFamily="2" charset="-122"/>
              </a:rPr>
              <a:t>L(1</a:t>
            </a:r>
            <a:r>
              <a:rPr lang="en-US" altLang="zh-CN" sz="2000" b="1" dirty="0">
                <a:latin typeface="宋体" panose="02010600030101010101" pitchFamily="2" charset="-122"/>
              </a:rPr>
              <a:t>)=</a:t>
            </a:r>
            <a:r>
              <a:rPr lang="en-US" altLang="zh-CN" sz="2000" b="1" dirty="0" smtClean="0">
                <a:latin typeface="宋体" panose="02010600030101010101" pitchFamily="2" charset="-122"/>
              </a:rPr>
              <a:t>1 (</a:t>
            </a:r>
            <a:r>
              <a:rPr lang="zh-CN" altLang="en-US" sz="2000" b="1" dirty="0">
                <a:latin typeface="宋体" panose="02010600030101010101" pitchFamily="2" charset="-122"/>
              </a:rPr>
              <a:t>序列：</a:t>
            </a:r>
            <a:r>
              <a:rPr lang="en-US" altLang="zh-CN" sz="2000" b="1" dirty="0">
                <a:solidFill>
                  <a:srgbClr val="3907F1"/>
                </a:solidFill>
                <a:latin typeface="宋体" panose="02010600030101010101" pitchFamily="2" charset="-122"/>
              </a:rPr>
              <a:t>5</a:t>
            </a:r>
            <a:r>
              <a:rPr lang="en-US" altLang="zh-CN" sz="2000" b="1" dirty="0">
                <a:latin typeface="宋体" panose="02010600030101010101" pitchFamily="2" charset="-122"/>
              </a:rPr>
              <a:t>)</a:t>
            </a:r>
            <a:endParaRPr lang="en-US" altLang="zh-CN" sz="2000" b="1" dirty="0">
              <a:latin typeface="宋体" panose="02010600030101010101" pitchFamily="2" charset="-122"/>
            </a:endParaRPr>
          </a:p>
          <a:p>
            <a:r>
              <a:rPr lang="en-US" altLang="zh-CN" sz="2000" b="1" dirty="0">
                <a:latin typeface="宋体" panose="02010600030101010101" pitchFamily="2" charset="-122"/>
              </a:rPr>
              <a:t>L(2)=</a:t>
            </a:r>
            <a:r>
              <a:rPr lang="en-US" altLang="zh-CN" sz="2000" b="1" dirty="0" smtClean="0">
                <a:latin typeface="宋体" panose="02010600030101010101" pitchFamily="2" charset="-122"/>
              </a:rPr>
              <a:t>1 (</a:t>
            </a:r>
            <a:r>
              <a:rPr lang="zh-CN" altLang="en-US" sz="2000" b="1" dirty="0">
                <a:latin typeface="宋体" panose="02010600030101010101" pitchFamily="2" charset="-122"/>
              </a:rPr>
              <a:t>序列：</a:t>
            </a:r>
            <a:r>
              <a:rPr lang="en-US" altLang="zh-CN" sz="2000" b="1" dirty="0">
                <a:solidFill>
                  <a:srgbClr val="3907F1"/>
                </a:solidFill>
                <a:latin typeface="宋体" panose="02010600030101010101" pitchFamily="2" charset="-122"/>
              </a:rPr>
              <a:t>3</a:t>
            </a:r>
            <a:r>
              <a:rPr lang="zh-CN" altLang="en-US" sz="2000" b="1" dirty="0">
                <a:latin typeface="宋体" panose="02010600030101010101" pitchFamily="2" charset="-122"/>
              </a:rPr>
              <a:t>；</a:t>
            </a:r>
            <a:r>
              <a:rPr lang="en-US" altLang="zh-CN" sz="2000" b="1" dirty="0">
                <a:latin typeface="宋体" panose="02010600030101010101" pitchFamily="2" charset="-122"/>
              </a:rPr>
              <a:t>3</a:t>
            </a:r>
            <a:r>
              <a:rPr lang="zh-CN" altLang="en-US" sz="2000" b="1" dirty="0">
                <a:latin typeface="宋体" panose="02010600030101010101" pitchFamily="2" charset="-122"/>
              </a:rPr>
              <a:t>前面没有比</a:t>
            </a:r>
            <a:r>
              <a:rPr lang="en-US" altLang="zh-CN" sz="2000" b="1" dirty="0">
                <a:latin typeface="宋体" panose="02010600030101010101" pitchFamily="2" charset="-122"/>
              </a:rPr>
              <a:t>3</a:t>
            </a:r>
            <a:r>
              <a:rPr lang="zh-CN" altLang="en-US" sz="2000" b="1" dirty="0">
                <a:latin typeface="宋体" panose="02010600030101010101" pitchFamily="2" charset="-122"/>
              </a:rPr>
              <a:t>小的</a:t>
            </a:r>
            <a:r>
              <a:rPr lang="en-US" altLang="zh-CN" sz="2000" b="1" dirty="0">
                <a:latin typeface="宋体" panose="02010600030101010101" pitchFamily="2" charset="-122"/>
              </a:rPr>
              <a:t>)</a:t>
            </a:r>
            <a:endParaRPr lang="en-US" altLang="zh-CN" sz="2000" b="1" dirty="0">
              <a:latin typeface="宋体" panose="02010600030101010101" pitchFamily="2" charset="-122"/>
            </a:endParaRPr>
          </a:p>
          <a:p>
            <a:r>
              <a:rPr lang="en-US" altLang="zh-CN" sz="2000" b="1" dirty="0">
                <a:latin typeface="宋体" panose="02010600030101010101" pitchFamily="2" charset="-122"/>
              </a:rPr>
              <a:t>L(3)=</a:t>
            </a:r>
            <a:r>
              <a:rPr lang="en-US" altLang="zh-CN" sz="2000" b="1" dirty="0" smtClean="0">
                <a:latin typeface="宋体" panose="02010600030101010101" pitchFamily="2" charset="-122"/>
              </a:rPr>
              <a:t>2 (</a:t>
            </a:r>
            <a:r>
              <a:rPr lang="zh-CN" altLang="en-US" sz="2000" b="1" dirty="0">
                <a:latin typeface="宋体" panose="02010600030101010101" pitchFamily="2" charset="-122"/>
              </a:rPr>
              <a:t>序列：</a:t>
            </a:r>
            <a:r>
              <a:rPr lang="en-US" altLang="zh-CN" sz="2000" b="1" dirty="0">
                <a:solidFill>
                  <a:srgbClr val="3907F1"/>
                </a:solidFill>
                <a:latin typeface="宋体" panose="02010600030101010101" pitchFamily="2" charset="-122"/>
              </a:rPr>
              <a:t>3</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4</a:t>
            </a:r>
            <a:r>
              <a:rPr lang="zh-CN" altLang="en-US" sz="2000" b="1" dirty="0">
                <a:latin typeface="宋体" panose="02010600030101010101" pitchFamily="2" charset="-122"/>
              </a:rPr>
              <a:t>；</a:t>
            </a:r>
            <a:r>
              <a:rPr lang="en-US" altLang="zh-CN" sz="2000" b="1" dirty="0">
                <a:latin typeface="宋体" panose="02010600030101010101" pitchFamily="2" charset="-122"/>
              </a:rPr>
              <a:t>4</a:t>
            </a:r>
            <a:r>
              <a:rPr lang="zh-CN" altLang="en-US" sz="2000" b="1" dirty="0">
                <a:latin typeface="宋体" panose="02010600030101010101" pitchFamily="2" charset="-122"/>
              </a:rPr>
              <a:t>前面有个比它小的</a:t>
            </a:r>
            <a:r>
              <a:rPr lang="en-US" altLang="zh-CN" sz="2000" b="1" dirty="0">
                <a:latin typeface="宋体" panose="02010600030101010101" pitchFamily="2" charset="-122"/>
              </a:rPr>
              <a:t>3</a:t>
            </a:r>
            <a:r>
              <a:rPr lang="zh-CN" altLang="en-US" sz="2000" b="1" dirty="0">
                <a:latin typeface="宋体" panose="02010600030101010101" pitchFamily="2" charset="-122"/>
              </a:rPr>
              <a:t>，</a:t>
            </a:r>
            <a:r>
              <a:rPr lang="zh-CN" altLang="en-US" sz="2000" b="1" dirty="0" smtClean="0">
                <a:latin typeface="宋体" panose="02010600030101010101" pitchFamily="2" charset="-122"/>
              </a:rPr>
              <a:t>所以</a:t>
            </a:r>
            <a:r>
              <a:rPr lang="en-US" altLang="zh-CN" sz="2000" b="1" dirty="0">
                <a:latin typeface="宋体" panose="02010600030101010101" pitchFamily="2" charset="-122"/>
              </a:rPr>
              <a:t>L(3)=L(2)+</a:t>
            </a:r>
            <a:r>
              <a:rPr lang="en-US" altLang="zh-CN" sz="2000" b="1" dirty="0" smtClean="0">
                <a:latin typeface="宋体" panose="02010600030101010101" pitchFamily="2" charset="-122"/>
              </a:rPr>
              <a:t>1)</a:t>
            </a:r>
            <a:endParaRPr lang="en-US" altLang="zh-CN" sz="2000" b="1" dirty="0" smtClean="0">
              <a:latin typeface="宋体" panose="02010600030101010101" pitchFamily="2" charset="-122"/>
            </a:endParaRPr>
          </a:p>
          <a:p>
            <a:r>
              <a:rPr lang="en-US" altLang="zh-CN" sz="2000" b="1" dirty="0">
                <a:latin typeface="宋体" panose="02010600030101010101" pitchFamily="2" charset="-122"/>
              </a:rPr>
              <a:t>L(4)=</a:t>
            </a:r>
            <a:r>
              <a:rPr lang="en-US" altLang="zh-CN" sz="2000" b="1" dirty="0" smtClean="0">
                <a:latin typeface="宋体" panose="02010600030101010101" pitchFamily="2" charset="-122"/>
              </a:rPr>
              <a:t>3 (</a:t>
            </a:r>
            <a:r>
              <a:rPr lang="zh-CN" altLang="en-US" sz="2000" b="1" dirty="0" smtClean="0">
                <a:latin typeface="宋体" panose="02010600030101010101" pitchFamily="2" charset="-122"/>
              </a:rPr>
              <a:t>序列</a:t>
            </a:r>
            <a:r>
              <a:rPr lang="zh-CN" altLang="en-US" sz="2000" b="1" dirty="0">
                <a:latin typeface="宋体" panose="02010600030101010101" pitchFamily="2" charset="-122"/>
              </a:rPr>
              <a:t>：</a:t>
            </a:r>
            <a:r>
              <a:rPr lang="en-US" altLang="zh-CN" sz="2000" b="1" dirty="0">
                <a:solidFill>
                  <a:srgbClr val="3907F1"/>
                </a:solidFill>
                <a:latin typeface="宋体" panose="02010600030101010101" pitchFamily="2" charset="-122"/>
              </a:rPr>
              <a:t>3</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4</a:t>
            </a:r>
            <a:r>
              <a:rPr lang="zh-CN" altLang="en-US" sz="2000" b="1" dirty="0">
                <a:solidFill>
                  <a:srgbClr val="3907F1"/>
                </a:solidFill>
                <a:latin typeface="宋体" panose="02010600030101010101" pitchFamily="2" charset="-122"/>
              </a:rPr>
              <a:t>，</a:t>
            </a:r>
            <a:r>
              <a:rPr lang="en-US" altLang="zh-CN" sz="2000" b="1" dirty="0">
                <a:solidFill>
                  <a:srgbClr val="3907F1"/>
                </a:solidFill>
                <a:latin typeface="宋体" panose="02010600030101010101" pitchFamily="2" charset="-122"/>
              </a:rPr>
              <a:t>8</a:t>
            </a:r>
            <a:r>
              <a:rPr lang="zh-CN" altLang="en-US" sz="2000" b="1" dirty="0">
                <a:latin typeface="宋体" panose="02010600030101010101" pitchFamily="2" charset="-122"/>
              </a:rPr>
              <a:t>；</a:t>
            </a:r>
            <a:r>
              <a:rPr lang="en-US" altLang="zh-CN" sz="2000" b="1" dirty="0">
                <a:latin typeface="宋体" panose="02010600030101010101" pitchFamily="2" charset="-122"/>
              </a:rPr>
              <a:t>8</a:t>
            </a:r>
            <a:r>
              <a:rPr lang="zh-CN" altLang="en-US" sz="2000" b="1" dirty="0">
                <a:latin typeface="宋体" panose="02010600030101010101" pitchFamily="2" charset="-122"/>
              </a:rPr>
              <a:t>前面比它小的有</a:t>
            </a:r>
            <a:r>
              <a:rPr lang="en-US" altLang="zh-CN" sz="2000" b="1" dirty="0">
                <a:latin typeface="宋体" panose="02010600030101010101" pitchFamily="2" charset="-122"/>
              </a:rPr>
              <a:t>3</a:t>
            </a:r>
            <a:r>
              <a:rPr lang="zh-CN" altLang="en-US" sz="2000" b="1" dirty="0">
                <a:latin typeface="宋体" panose="02010600030101010101" pitchFamily="2" charset="-122"/>
              </a:rPr>
              <a:t>个数，所以</a:t>
            </a:r>
            <a:r>
              <a:rPr lang="en-US" altLang="zh-CN" sz="2000" b="1" dirty="0">
                <a:latin typeface="宋体" panose="02010600030101010101" pitchFamily="2" charset="-122"/>
              </a:rPr>
              <a:t>L(4</a:t>
            </a:r>
            <a:r>
              <a:rPr lang="en-US" altLang="zh-CN" sz="2000" b="1" dirty="0" smtClean="0">
                <a:latin typeface="宋体" panose="02010600030101010101" pitchFamily="2" charset="-122"/>
              </a:rPr>
              <a:t>)=max{</a:t>
            </a:r>
            <a:r>
              <a:rPr lang="en-US" altLang="zh-CN" sz="2000" b="1" dirty="0">
                <a:latin typeface="宋体" panose="02010600030101010101" pitchFamily="2" charset="-122"/>
              </a:rPr>
              <a:t>L(1)+1, L(2)+1,L(3)+1</a:t>
            </a:r>
            <a:r>
              <a:rPr lang="en-US" altLang="zh-CN" sz="2000" b="1" dirty="0" smtClean="0">
                <a:latin typeface="宋体" panose="02010600030101010101" pitchFamily="2" charset="-122"/>
              </a:rPr>
              <a:t>}=3)</a:t>
            </a:r>
            <a:endParaRPr lang="zh-CN" altLang="en-US" sz="2000" b="1" dirty="0" smtClean="0">
              <a:latin typeface="宋体" panose="02010600030101010101" pitchFamily="2" charset="-122"/>
            </a:endParaRPr>
          </a:p>
        </p:txBody>
      </p:sp>
      <p:grpSp>
        <p:nvGrpSpPr>
          <p:cNvPr id="3" name="Group 5"/>
          <p:cNvGrpSpPr/>
          <p:nvPr/>
        </p:nvGrpSpPr>
        <p:grpSpPr bwMode="auto">
          <a:xfrm>
            <a:off x="1331913" y="5505593"/>
            <a:ext cx="7129462" cy="1081088"/>
            <a:chOff x="1977" y="5148"/>
            <a:chExt cx="5542" cy="678"/>
          </a:xfrm>
        </p:grpSpPr>
        <p:sp>
          <p:nvSpPr>
            <p:cNvPr id="4" name="Text Box 6"/>
            <p:cNvSpPr txBox="1">
              <a:spLocks noChangeArrowheads="1"/>
            </p:cNvSpPr>
            <p:nvPr/>
          </p:nvSpPr>
          <p:spPr bwMode="auto">
            <a:xfrm>
              <a:off x="2639" y="5148"/>
              <a:ext cx="4880" cy="6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000" b="1" dirty="0">
                  <a:solidFill>
                    <a:srgbClr val="CC0099"/>
                  </a:solidFill>
                  <a:latin typeface="Times New Roman" panose="02020603050405020304" pitchFamily="18" charset="0"/>
                </a:rPr>
                <a:t> </a:t>
              </a:r>
              <a:endParaRPr lang="en-US" altLang="zh-CN" sz="1000" b="1" dirty="0">
                <a:solidFill>
                  <a:srgbClr val="CC0099"/>
                </a:solidFill>
                <a:latin typeface="Times New Roman" panose="02020603050405020304" pitchFamily="18" charset="0"/>
              </a:endParaRPr>
            </a:p>
            <a:p>
              <a:pPr algn="just" eaLnBrk="1" hangingPunct="1"/>
              <a:r>
                <a:rPr lang="en-US" altLang="zh-CN" sz="2400" b="1" dirty="0">
                  <a:solidFill>
                    <a:srgbClr val="CC0099"/>
                  </a:solidFill>
                  <a:latin typeface="Times New Roman" panose="02020603050405020304" pitchFamily="18" charset="0"/>
                </a:rPr>
                <a:t>         1                </a:t>
              </a:r>
              <a:r>
                <a:rPr lang="en-US" altLang="zh-CN" sz="2400" b="1" i="1" dirty="0">
                  <a:solidFill>
                    <a:srgbClr val="CC0099"/>
                  </a:solidFill>
                  <a:latin typeface="Times New Roman" panose="02020603050405020304" pitchFamily="18" charset="0"/>
                </a:rPr>
                <a:t>i</a:t>
              </a:r>
              <a:r>
                <a:rPr lang="en-US" altLang="zh-CN" sz="2400" b="1" dirty="0">
                  <a:solidFill>
                    <a:srgbClr val="CC0099"/>
                  </a:solidFill>
                  <a:latin typeface="Times New Roman" panose="02020603050405020304" pitchFamily="18" charset="0"/>
                </a:rPr>
                <a:t> = 1</a:t>
              </a:r>
              <a:r>
                <a:rPr lang="zh-CN" altLang="en-US" sz="2400" b="1" dirty="0">
                  <a:solidFill>
                    <a:srgbClr val="CC0099"/>
                  </a:solidFill>
                  <a:latin typeface="Times New Roman" panose="02020603050405020304" pitchFamily="18" charset="0"/>
                </a:rPr>
                <a:t>或不存在</a:t>
              </a:r>
              <a:r>
                <a:rPr lang="en-US" altLang="zh-CN" sz="2400" b="1" i="1" dirty="0" err="1">
                  <a:solidFill>
                    <a:srgbClr val="CC0099"/>
                  </a:solidFill>
                  <a:latin typeface="Times New Roman" panose="02020603050405020304" pitchFamily="18" charset="0"/>
                </a:rPr>
                <a:t>a</a:t>
              </a:r>
              <a:r>
                <a:rPr lang="en-US" altLang="zh-CN" sz="2400" b="1" i="1" baseline="-25000" dirty="0" err="1">
                  <a:solidFill>
                    <a:srgbClr val="CC0099"/>
                  </a:solidFill>
                  <a:latin typeface="Times New Roman" panose="02020603050405020304" pitchFamily="18" charset="0"/>
                </a:rPr>
                <a:t>j</a:t>
              </a:r>
              <a:r>
                <a:rPr lang="en-US" altLang="zh-CN" sz="2400" b="1" dirty="0">
                  <a:solidFill>
                    <a:srgbClr val="CC0099"/>
                  </a:solidFill>
                  <a:latin typeface="Times New Roman" panose="02020603050405020304" pitchFamily="18" charset="0"/>
                </a:rPr>
                <a:t>&lt;</a:t>
              </a:r>
              <a:r>
                <a:rPr lang="en-US" altLang="zh-CN" sz="2400" b="1" i="1" dirty="0" err="1">
                  <a:solidFill>
                    <a:srgbClr val="CC0099"/>
                  </a:solidFill>
                  <a:latin typeface="Times New Roman" panose="02020603050405020304" pitchFamily="18" charset="0"/>
                </a:rPr>
                <a:t>a</a:t>
              </a:r>
              <a:r>
                <a:rPr lang="en-US" altLang="zh-CN" sz="2400" b="1" i="1" baseline="-25000" dirty="0" err="1">
                  <a:solidFill>
                    <a:srgbClr val="CC0099"/>
                  </a:solidFill>
                  <a:latin typeface="Times New Roman" panose="02020603050405020304" pitchFamily="18" charset="0"/>
                </a:rPr>
                <a:t>i</a:t>
              </a:r>
              <a:r>
                <a:rPr lang="zh-CN" altLang="en-US" sz="2400" b="1" dirty="0">
                  <a:solidFill>
                    <a:srgbClr val="CC0099"/>
                  </a:solidFill>
                  <a:latin typeface="Times New Roman" panose="02020603050405020304" pitchFamily="18" charset="0"/>
                </a:rPr>
                <a:t>（</a:t>
              </a:r>
              <a:r>
                <a:rPr lang="en-US" altLang="zh-CN" sz="2400" b="1" dirty="0">
                  <a:solidFill>
                    <a:srgbClr val="CC0099"/>
                  </a:solidFill>
                  <a:latin typeface="Times New Roman" panose="02020603050405020304" pitchFamily="18" charset="0"/>
                </a:rPr>
                <a:t>1≤</a:t>
              </a:r>
              <a:r>
                <a:rPr lang="en-US" altLang="zh-CN" sz="2400" b="1" i="1" dirty="0">
                  <a:solidFill>
                    <a:srgbClr val="CC0099"/>
                  </a:solidFill>
                  <a:latin typeface="Times New Roman" panose="02020603050405020304" pitchFamily="18" charset="0"/>
                </a:rPr>
                <a:t>j</a:t>
              </a:r>
              <a:r>
                <a:rPr lang="zh-CN" altLang="en-US" sz="2400" b="1" dirty="0">
                  <a:solidFill>
                    <a:srgbClr val="CC0099"/>
                  </a:solidFill>
                  <a:latin typeface="Times New Roman" panose="02020603050405020304" pitchFamily="18" charset="0"/>
                </a:rPr>
                <a:t>＜</a:t>
              </a:r>
              <a:r>
                <a:rPr lang="en-US" altLang="zh-CN" sz="2400" b="1" i="1" dirty="0">
                  <a:solidFill>
                    <a:srgbClr val="CC0099"/>
                  </a:solidFill>
                  <a:latin typeface="Times New Roman" panose="02020603050405020304" pitchFamily="18" charset="0"/>
                </a:rPr>
                <a:t>i</a:t>
              </a:r>
              <a:r>
                <a:rPr lang="zh-CN" altLang="en-US" sz="2400" b="1" dirty="0">
                  <a:solidFill>
                    <a:srgbClr val="CC0099"/>
                  </a:solidFill>
                  <a:latin typeface="Times New Roman" panose="02020603050405020304" pitchFamily="18" charset="0"/>
                </a:rPr>
                <a:t>）</a:t>
              </a:r>
              <a:endParaRPr lang="zh-CN" altLang="en-US" sz="2400" b="1" dirty="0">
                <a:solidFill>
                  <a:srgbClr val="CC0099"/>
                </a:solidFill>
                <a:latin typeface="Times New Roman" panose="02020603050405020304" pitchFamily="18" charset="0"/>
              </a:endParaRPr>
            </a:p>
            <a:p>
              <a:pPr algn="just" eaLnBrk="1" hangingPunct="1"/>
              <a:r>
                <a:rPr lang="en-US" altLang="zh-CN" sz="2400" b="1" dirty="0">
                  <a:solidFill>
                    <a:srgbClr val="CC0099"/>
                  </a:solidFill>
                  <a:latin typeface="Times New Roman" panose="02020603050405020304" pitchFamily="18" charset="0"/>
                </a:rPr>
                <a:t>max{</a:t>
              </a:r>
              <a:r>
                <a:rPr lang="en-US" altLang="zh-CN" sz="2400" b="1" i="1" dirty="0">
                  <a:solidFill>
                    <a:srgbClr val="CC0099"/>
                  </a:solidFill>
                  <a:latin typeface="Times New Roman" panose="02020603050405020304" pitchFamily="18" charset="0"/>
                </a:rPr>
                <a:t>L</a:t>
              </a:r>
              <a:r>
                <a:rPr lang="en-US" altLang="zh-CN" sz="2400" b="1" dirty="0">
                  <a:solidFill>
                    <a:srgbClr val="CC0099"/>
                  </a:solidFill>
                  <a:latin typeface="Times New Roman" panose="02020603050405020304" pitchFamily="18" charset="0"/>
                </a:rPr>
                <a:t>(</a:t>
              </a:r>
              <a:r>
                <a:rPr lang="en-US" altLang="zh-CN" sz="2400" b="1" i="1" dirty="0">
                  <a:solidFill>
                    <a:srgbClr val="CC0099"/>
                  </a:solidFill>
                  <a:latin typeface="Times New Roman" panose="02020603050405020304" pitchFamily="18" charset="0"/>
                </a:rPr>
                <a:t>j</a:t>
              </a:r>
              <a:r>
                <a:rPr lang="en-US" altLang="zh-CN" sz="2400" b="1" dirty="0">
                  <a:solidFill>
                    <a:srgbClr val="CC0099"/>
                  </a:solidFill>
                  <a:latin typeface="Times New Roman" panose="02020603050405020304" pitchFamily="18" charset="0"/>
                </a:rPr>
                <a:t>) + 1}    </a:t>
              </a:r>
              <a:r>
                <a:rPr lang="zh-CN" altLang="en-US" sz="2400" b="1" dirty="0">
                  <a:solidFill>
                    <a:srgbClr val="CC0099"/>
                  </a:solidFill>
                  <a:latin typeface="Times New Roman" panose="02020603050405020304" pitchFamily="18" charset="0"/>
                </a:rPr>
                <a:t>对于所有的</a:t>
              </a:r>
              <a:r>
                <a:rPr lang="en-US" altLang="zh-CN" sz="2400" b="1" i="1" dirty="0" err="1">
                  <a:solidFill>
                    <a:srgbClr val="CC0099"/>
                  </a:solidFill>
                  <a:latin typeface="Times New Roman" panose="02020603050405020304" pitchFamily="18" charset="0"/>
                </a:rPr>
                <a:t>a</a:t>
              </a:r>
              <a:r>
                <a:rPr lang="en-US" altLang="zh-CN" sz="2400" b="1" i="1" baseline="-25000" dirty="0" err="1">
                  <a:solidFill>
                    <a:srgbClr val="CC0099"/>
                  </a:solidFill>
                  <a:latin typeface="Times New Roman" panose="02020603050405020304" pitchFamily="18" charset="0"/>
                </a:rPr>
                <a:t>j</a:t>
              </a:r>
              <a:r>
                <a:rPr lang="en-US" altLang="zh-CN" sz="2400" b="1" dirty="0">
                  <a:solidFill>
                    <a:srgbClr val="CC0099"/>
                  </a:solidFill>
                  <a:latin typeface="Times New Roman" panose="02020603050405020304" pitchFamily="18" charset="0"/>
                </a:rPr>
                <a:t>&lt;</a:t>
              </a:r>
              <a:r>
                <a:rPr lang="en-US" altLang="zh-CN" sz="2400" b="1" i="1" dirty="0" err="1">
                  <a:solidFill>
                    <a:srgbClr val="CC0099"/>
                  </a:solidFill>
                  <a:latin typeface="Times New Roman" panose="02020603050405020304" pitchFamily="18" charset="0"/>
                </a:rPr>
                <a:t>a</a:t>
              </a:r>
              <a:r>
                <a:rPr lang="en-US" altLang="zh-CN" sz="2400" b="1" i="1" baseline="-25000" dirty="0" err="1">
                  <a:solidFill>
                    <a:srgbClr val="CC0099"/>
                  </a:solidFill>
                  <a:latin typeface="Times New Roman" panose="02020603050405020304" pitchFamily="18" charset="0"/>
                </a:rPr>
                <a:t>i</a:t>
              </a:r>
              <a:r>
                <a:rPr lang="zh-CN" altLang="en-US" sz="2400" b="1" dirty="0">
                  <a:solidFill>
                    <a:srgbClr val="CC0099"/>
                  </a:solidFill>
                  <a:latin typeface="Times New Roman" panose="02020603050405020304" pitchFamily="18" charset="0"/>
                </a:rPr>
                <a:t>（</a:t>
              </a:r>
              <a:r>
                <a:rPr lang="en-US" altLang="zh-CN" sz="2400" b="1" dirty="0">
                  <a:solidFill>
                    <a:srgbClr val="CC0099"/>
                  </a:solidFill>
                  <a:latin typeface="Times New Roman" panose="02020603050405020304" pitchFamily="18" charset="0"/>
                </a:rPr>
                <a:t>1≤</a:t>
              </a:r>
              <a:r>
                <a:rPr lang="en-US" altLang="zh-CN" sz="2400" b="1" i="1" dirty="0">
                  <a:solidFill>
                    <a:srgbClr val="CC0099"/>
                  </a:solidFill>
                  <a:latin typeface="Times New Roman" panose="02020603050405020304" pitchFamily="18" charset="0"/>
                </a:rPr>
                <a:t>j</a:t>
              </a:r>
              <a:r>
                <a:rPr lang="zh-CN" altLang="en-US" sz="2400" b="1" dirty="0">
                  <a:solidFill>
                    <a:srgbClr val="CC0099"/>
                  </a:solidFill>
                  <a:latin typeface="Times New Roman" panose="02020603050405020304" pitchFamily="18" charset="0"/>
                </a:rPr>
                <a:t>＜</a:t>
              </a:r>
              <a:r>
                <a:rPr lang="en-US" altLang="zh-CN" sz="2400" b="1" i="1" dirty="0">
                  <a:solidFill>
                    <a:srgbClr val="CC0099"/>
                  </a:solidFill>
                  <a:latin typeface="Times New Roman" panose="02020603050405020304" pitchFamily="18" charset="0"/>
                </a:rPr>
                <a:t>i</a:t>
              </a:r>
              <a:r>
                <a:rPr lang="zh-CN" altLang="en-US" sz="2400" b="1" dirty="0">
                  <a:solidFill>
                    <a:srgbClr val="CC0099"/>
                  </a:solidFill>
                  <a:latin typeface="Times New Roman" panose="02020603050405020304" pitchFamily="18" charset="0"/>
                </a:rPr>
                <a:t>）</a:t>
              </a:r>
              <a:endParaRPr lang="zh-CN" altLang="en-US" sz="2400" b="1" dirty="0">
                <a:solidFill>
                  <a:srgbClr val="CC0099"/>
                </a:solidFill>
                <a:latin typeface="Times New Roman" panose="02020603050405020304" pitchFamily="18" charset="0"/>
              </a:endParaRPr>
            </a:p>
          </p:txBody>
        </p:sp>
        <p:sp>
          <p:nvSpPr>
            <p:cNvPr id="5" name="Text Box 7"/>
            <p:cNvSpPr txBox="1">
              <a:spLocks noChangeArrowheads="1"/>
            </p:cNvSpPr>
            <p:nvPr/>
          </p:nvSpPr>
          <p:spPr bwMode="auto">
            <a:xfrm>
              <a:off x="1977" y="5320"/>
              <a:ext cx="650" cy="25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i="1">
                  <a:solidFill>
                    <a:srgbClr val="CC0099"/>
                  </a:solidFill>
                  <a:latin typeface="Times New Roman" panose="02020603050405020304" pitchFamily="18" charset="0"/>
                </a:rPr>
                <a:t>L</a:t>
              </a:r>
              <a:r>
                <a:rPr lang="en-US" altLang="zh-CN" sz="2400" b="1">
                  <a:solidFill>
                    <a:srgbClr val="CC0099"/>
                  </a:solidFill>
                  <a:latin typeface="Times New Roman" panose="02020603050405020304" pitchFamily="18" charset="0"/>
                </a:rPr>
                <a:t>(</a:t>
              </a:r>
              <a:r>
                <a:rPr lang="en-US" altLang="zh-CN" sz="2400" b="1" i="1">
                  <a:solidFill>
                    <a:srgbClr val="CC0099"/>
                  </a:solidFill>
                  <a:latin typeface="Times New Roman" panose="02020603050405020304" pitchFamily="18" charset="0"/>
                </a:rPr>
                <a:t>i</a:t>
              </a:r>
              <a:r>
                <a:rPr lang="en-US" altLang="zh-CN" sz="2400" b="1">
                  <a:solidFill>
                    <a:srgbClr val="CC0099"/>
                  </a:solidFill>
                  <a:latin typeface="Times New Roman" panose="02020603050405020304" pitchFamily="18" charset="0"/>
                </a:rPr>
                <a:t>) =</a:t>
              </a:r>
              <a:endParaRPr lang="en-US" altLang="zh-CN" sz="2400" b="1">
                <a:solidFill>
                  <a:srgbClr val="CC0099"/>
                </a:solidFill>
                <a:latin typeface="Times New Roman" panose="02020603050405020304" pitchFamily="18" charset="0"/>
              </a:endParaRPr>
            </a:p>
          </p:txBody>
        </p:sp>
        <p:sp>
          <p:nvSpPr>
            <p:cNvPr id="6" name="AutoShape 8"/>
            <p:cNvSpPr/>
            <p:nvPr/>
          </p:nvSpPr>
          <p:spPr bwMode="auto">
            <a:xfrm>
              <a:off x="2519" y="5279"/>
              <a:ext cx="90" cy="391"/>
            </a:xfrm>
            <a:prstGeom prst="leftBrace">
              <a:avLst>
                <a:gd name="adj1" fmla="val 3620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3600" b="1">
                <a:solidFill>
                  <a:srgbClr val="CC0099"/>
                </a:solidFill>
              </a:endParaRPr>
            </a:p>
          </p:txBody>
        </p:sp>
      </p:grpSp>
      <p:sp>
        <p:nvSpPr>
          <p:cNvPr id="7" name="Rectangle 5"/>
          <p:cNvSpPr txBox="1">
            <a:spLocks noChangeArrowheads="1"/>
          </p:cNvSpPr>
          <p:nvPr/>
        </p:nvSpPr>
        <p:spPr bwMode="auto">
          <a:xfrm>
            <a:off x="195580" y="197485"/>
            <a:ext cx="8822690" cy="53403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200" b="1" dirty="0" smtClean="0">
                <a:solidFill>
                  <a:schemeClr val="bg1"/>
                </a:solidFill>
                <a:effectLst/>
                <a:latin typeface="黑体" panose="02010609060101010101" pitchFamily="49" charset="-122"/>
                <a:ea typeface="黑体" panose="02010609060101010101" pitchFamily="49" charset="-122"/>
                <a:sym typeface="+mn-ea"/>
              </a:rPr>
              <a:t>第</a:t>
            </a:r>
            <a:r>
              <a:rPr kumimoji="1" lang="zh-CN" altLang="en-US" sz="3200" b="1" dirty="0" smtClean="0">
                <a:solidFill>
                  <a:schemeClr val="bg1"/>
                </a:solidFill>
                <a:effectLst/>
                <a:latin typeface="黑体" panose="02010609060101010101" pitchFamily="49" charset="-122"/>
                <a:ea typeface="黑体" panose="02010609060101010101" pitchFamily="49" charset="-122"/>
                <a:sym typeface="+mn-ea"/>
              </a:rPr>
              <a:t>三</a:t>
            </a:r>
            <a:r>
              <a:rPr kumimoji="1" lang="en-US" altLang="zh-CN" sz="3200" b="1" dirty="0" smtClean="0">
                <a:solidFill>
                  <a:schemeClr val="bg1"/>
                </a:solidFill>
                <a:effectLst/>
                <a:latin typeface="黑体" panose="02010609060101010101" pitchFamily="49" charset="-122"/>
                <a:ea typeface="黑体" panose="02010609060101010101" pitchFamily="49" charset="-122"/>
                <a:sym typeface="+mn-ea"/>
              </a:rPr>
              <a:t>步 建立动态规划函数</a:t>
            </a:r>
            <a:r>
              <a:rPr kumimoji="1" lang="zh-CN" altLang="en-US" sz="3200" b="1" dirty="0" smtClean="0">
                <a:solidFill>
                  <a:schemeClr val="bg1"/>
                </a:solidFill>
                <a:effectLst/>
                <a:latin typeface="黑体" panose="02010609060101010101" pitchFamily="49" charset="-122"/>
                <a:ea typeface="黑体" panose="02010609060101010101" pitchFamily="49" charset="-122"/>
                <a:sym typeface="+mn-ea"/>
              </a:rPr>
              <a:t>（状态转移方程）</a:t>
            </a:r>
            <a:endParaRPr kumimoji="1" lang="zh-CN" altLang="en-US" sz="32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8" name="文本框 7"/>
          <p:cNvSpPr txBox="1"/>
          <p:nvPr/>
        </p:nvSpPr>
        <p:spPr>
          <a:xfrm>
            <a:off x="281940" y="4935855"/>
            <a:ext cx="7466330" cy="398780"/>
          </a:xfrm>
          <a:prstGeom prst="rect">
            <a:avLst/>
          </a:prstGeom>
          <a:noFill/>
        </p:spPr>
        <p:txBody>
          <a:bodyPr wrap="none" rtlCol="0">
            <a:spAutoFit/>
          </a:bodyPr>
          <a:p>
            <a:pPr algn="l"/>
            <a:r>
              <a:rPr lang="zh-CN" altLang="en-US" sz="2000" b="1" dirty="0">
                <a:latin typeface="宋体" panose="02010600030101010101" pitchFamily="2" charset="-122"/>
                <a:sym typeface="+mn-ea"/>
              </a:rPr>
              <a:t>如果已经求出</a:t>
            </a:r>
            <a:r>
              <a:rPr lang="zh-CN" altLang="en-US" sz="2000" b="1" dirty="0" smtClean="0">
                <a:latin typeface="宋体" panose="02010600030101010101" pitchFamily="2" charset="-122"/>
                <a:sym typeface="+mn-ea"/>
              </a:rPr>
              <a:t>了</a:t>
            </a:r>
            <a:r>
              <a:rPr lang="en-US" altLang="zh-CN" sz="2000" b="1" dirty="0">
                <a:latin typeface="宋体" panose="02010600030101010101" pitchFamily="2" charset="-122"/>
                <a:sym typeface="+mn-ea"/>
              </a:rPr>
              <a:t>L (1)</a:t>
            </a:r>
            <a:r>
              <a:rPr lang="zh-CN" altLang="en-US" sz="2000" b="1" dirty="0" smtClean="0">
                <a:latin typeface="宋体" panose="02010600030101010101" pitchFamily="2" charset="-122"/>
                <a:sym typeface="+mn-ea"/>
              </a:rPr>
              <a:t>到</a:t>
            </a:r>
            <a:r>
              <a:rPr lang="en-US" altLang="zh-CN" sz="2000" b="1" dirty="0">
                <a:latin typeface="宋体" panose="02010600030101010101" pitchFamily="2" charset="-122"/>
                <a:sym typeface="+mn-ea"/>
              </a:rPr>
              <a:t>L (i-1)</a:t>
            </a:r>
            <a:r>
              <a:rPr lang="zh-CN" altLang="en-US" sz="2000" b="1" dirty="0">
                <a:latin typeface="宋体" panose="02010600030101010101" pitchFamily="2" charset="-122"/>
                <a:sym typeface="+mn-ea"/>
              </a:rPr>
              <a:t>， </a:t>
            </a:r>
            <a:r>
              <a:rPr lang="zh-CN" altLang="en-US" sz="2000" b="1" dirty="0" smtClean="0">
                <a:latin typeface="宋体" panose="02010600030101010101" pitchFamily="2" charset="-122"/>
                <a:sym typeface="+mn-ea"/>
              </a:rPr>
              <a:t>那么</a:t>
            </a:r>
            <a:r>
              <a:rPr lang="zh-CN" altLang="en-US" sz="2000" b="1" dirty="0">
                <a:latin typeface="宋体" panose="02010600030101010101" pitchFamily="2" charset="-122"/>
                <a:sym typeface="+mn-ea"/>
              </a:rPr>
              <a:t>可以</a:t>
            </a:r>
            <a:r>
              <a:rPr lang="zh-CN" altLang="en-US" sz="2000" b="1" dirty="0" smtClean="0">
                <a:latin typeface="宋体" panose="02010600030101010101" pitchFamily="2" charset="-122"/>
                <a:sym typeface="+mn-ea"/>
              </a:rPr>
              <a:t>得到</a:t>
            </a:r>
            <a:r>
              <a:rPr lang="zh-CN" altLang="en-US" sz="2000" b="1" dirty="0" smtClean="0">
                <a:solidFill>
                  <a:srgbClr val="CC0099"/>
                </a:solidFill>
                <a:latin typeface="宋体" panose="02010600030101010101" pitchFamily="2" charset="-122"/>
                <a:sym typeface="+mn-ea"/>
              </a:rPr>
              <a:t>动态规划函数</a:t>
            </a:r>
            <a:r>
              <a:rPr lang="zh-CN" altLang="en-US" sz="2000" b="1" dirty="0" smtClean="0">
                <a:latin typeface="宋体" panose="02010600030101010101" pitchFamily="2" charset="-122"/>
                <a:sym typeface="+mn-ea"/>
              </a:rPr>
              <a:t>：</a:t>
            </a:r>
            <a:endParaRPr lang="zh-CN" altLang="en-US" sz="2000" b="1" dirty="0" smtClean="0">
              <a:latin typeface="宋体" panose="02010600030101010101" pitchFamily="2" charset="-122"/>
            </a:endParaRPr>
          </a:p>
        </p:txBody>
      </p:sp>
      <p:sp>
        <p:nvSpPr>
          <p:cNvPr id="9" name="文本框 8"/>
          <p:cNvSpPr txBox="1"/>
          <p:nvPr/>
        </p:nvSpPr>
        <p:spPr>
          <a:xfrm>
            <a:off x="345440" y="3927475"/>
            <a:ext cx="8580120" cy="1014730"/>
          </a:xfrm>
          <a:prstGeom prst="rect">
            <a:avLst/>
          </a:prstGeom>
          <a:noFill/>
        </p:spPr>
        <p:txBody>
          <a:bodyPr wrap="square" rtlCol="0" anchor="t">
            <a:spAutoFit/>
          </a:bodyPr>
          <a:p>
            <a:r>
              <a:rPr lang="en-US" altLang="zh-CN" sz="2000" b="1">
                <a:latin typeface="宋体" panose="02010600030101010101" pitchFamily="2" charset="-122"/>
                <a:sym typeface="+mn-ea"/>
              </a:rPr>
              <a:t>L</a:t>
            </a:r>
            <a:r>
              <a:rPr lang="zh-CN" altLang="en-US" sz="2000" b="1">
                <a:latin typeface="宋体" panose="02010600030101010101" pitchFamily="2" charset="-122"/>
                <a:sym typeface="+mn-ea"/>
              </a:rPr>
              <a:t>(k)的值，就是在a</a:t>
            </a:r>
            <a:r>
              <a:rPr lang="zh-CN" altLang="en-US" sz="2000" b="1" baseline="-25000">
                <a:latin typeface="宋体" panose="02010600030101010101" pitchFamily="2" charset="-122"/>
                <a:sym typeface="+mn-ea"/>
              </a:rPr>
              <a:t>k</a:t>
            </a:r>
            <a:r>
              <a:rPr lang="zh-CN" altLang="en-US" sz="2000" b="1">
                <a:latin typeface="宋体" panose="02010600030101010101" pitchFamily="2" charset="-122"/>
                <a:sym typeface="+mn-ea"/>
              </a:rPr>
              <a:t>左边，“终点”数值小于a</a:t>
            </a:r>
            <a:r>
              <a:rPr lang="zh-CN" altLang="en-US" sz="2000" b="1" baseline="-25000">
                <a:latin typeface="宋体" panose="02010600030101010101" pitchFamily="2" charset="-122"/>
                <a:sym typeface="+mn-ea"/>
              </a:rPr>
              <a:t>k</a:t>
            </a:r>
            <a:r>
              <a:rPr lang="zh-CN" altLang="en-US" sz="2000" b="1">
                <a:latin typeface="宋体" panose="02010600030101010101" pitchFamily="2" charset="-122"/>
                <a:sym typeface="+mn-ea"/>
              </a:rPr>
              <a:t> ，且长度最大的那个上升子序列的长度再加1。因为a</a:t>
            </a:r>
            <a:r>
              <a:rPr lang="zh-CN" altLang="en-US" sz="2000" b="1" baseline="-25000">
                <a:latin typeface="宋体" panose="02010600030101010101" pitchFamily="2" charset="-122"/>
                <a:sym typeface="+mn-ea"/>
              </a:rPr>
              <a:t>k</a:t>
            </a:r>
            <a:r>
              <a:rPr lang="zh-CN" altLang="en-US" sz="2000" b="1">
                <a:latin typeface="宋体" panose="02010600030101010101" pitchFamily="2" charset="-122"/>
                <a:sym typeface="+mn-ea"/>
              </a:rPr>
              <a:t>左边任何“终点”小于a</a:t>
            </a:r>
            <a:r>
              <a:rPr lang="zh-CN" altLang="en-US" sz="2000" b="1" baseline="-25000">
                <a:latin typeface="宋体" panose="02010600030101010101" pitchFamily="2" charset="-122"/>
                <a:sym typeface="+mn-ea"/>
              </a:rPr>
              <a:t>k</a:t>
            </a:r>
            <a:r>
              <a:rPr lang="zh-CN" altLang="en-US" sz="2000" b="1">
                <a:latin typeface="宋体" panose="02010600030101010101" pitchFamily="2" charset="-122"/>
                <a:sym typeface="+mn-ea"/>
              </a:rPr>
              <a:t>的子序列，加上a</a:t>
            </a:r>
            <a:r>
              <a:rPr lang="zh-CN" altLang="en-US" sz="2000" b="1" baseline="-25000">
                <a:latin typeface="宋体" panose="02010600030101010101" pitchFamily="2" charset="-122"/>
                <a:sym typeface="+mn-ea"/>
              </a:rPr>
              <a:t>k</a:t>
            </a:r>
            <a:r>
              <a:rPr lang="zh-CN" altLang="en-US" sz="2000" b="1">
                <a:latin typeface="宋体" panose="02010600030101010101" pitchFamily="2" charset="-122"/>
                <a:sym typeface="+mn-ea"/>
              </a:rPr>
              <a:t>后就能形成一个更长的上升子序列。</a:t>
            </a:r>
            <a:endParaRPr lang="zh-CN" altLang="en-US" sz="2000" b="1">
              <a:latin typeface="宋体" panose="02010600030101010101" pitchFamily="2" charset="-122"/>
              <a:sym typeface="+mn-ea"/>
            </a:endParaRPr>
          </a:p>
        </p:txBody>
      </p:sp>
      <p:sp>
        <p:nvSpPr>
          <p:cNvPr id="10" name="文本框 9"/>
          <p:cNvSpPr txBox="1"/>
          <p:nvPr/>
        </p:nvSpPr>
        <p:spPr>
          <a:xfrm>
            <a:off x="281940" y="1130300"/>
            <a:ext cx="5288280" cy="706755"/>
          </a:xfrm>
          <a:prstGeom prst="rect">
            <a:avLst/>
          </a:prstGeom>
          <a:noFill/>
        </p:spPr>
        <p:txBody>
          <a:bodyPr wrap="none" rtlCol="0">
            <a:spAutoFit/>
          </a:bodyPr>
          <a:p>
            <a:pPr algn="l"/>
            <a:r>
              <a:rPr lang="zh-CN" altLang="en-US" sz="2000" b="1" dirty="0" smtClean="0">
                <a:solidFill>
                  <a:srgbClr val="CC0099"/>
                </a:solidFill>
                <a:latin typeface="宋体" panose="02010600030101010101" pitchFamily="2" charset="-122"/>
                <a:sym typeface="+mn-ea"/>
              </a:rPr>
              <a:t>分析原</a:t>
            </a:r>
            <a:r>
              <a:rPr lang="zh-CN" altLang="en-US" sz="2000" b="1" dirty="0">
                <a:solidFill>
                  <a:srgbClr val="CC0099"/>
                </a:solidFill>
                <a:latin typeface="宋体" panose="02010600030101010101" pitchFamily="2" charset="-122"/>
                <a:sym typeface="+mn-ea"/>
              </a:rPr>
              <a:t>问题的解如何由子问题的解组合而</a:t>
            </a:r>
            <a:r>
              <a:rPr lang="zh-CN" altLang="en-US" sz="2000" b="1" dirty="0" smtClean="0">
                <a:solidFill>
                  <a:srgbClr val="CC0099"/>
                </a:solidFill>
                <a:latin typeface="宋体" panose="02010600030101010101" pitchFamily="2" charset="-122"/>
                <a:sym typeface="+mn-ea"/>
              </a:rPr>
              <a:t>成。</a:t>
            </a:r>
            <a:endParaRPr lang="zh-CN" altLang="en-US" sz="2000" b="1" dirty="0" smtClean="0">
              <a:solidFill>
                <a:srgbClr val="CC0099"/>
              </a:solidFill>
              <a:latin typeface="宋体" panose="02010600030101010101" pitchFamily="2" charset="-122"/>
            </a:endParaRPr>
          </a:p>
          <a:p>
            <a:pPr algn="l"/>
            <a:endParaRPr lang="zh-CN" altLang="en-US" sz="2000" b="1" dirty="0" smtClean="0">
              <a:solidFill>
                <a:srgbClr val="CC0099"/>
              </a:solidFill>
              <a:latin typeface="宋体" panose="02010600030101010101" pitchFamily="2" charset="-122"/>
              <a:sym typeface="+mn-ea"/>
            </a:endParaRPr>
          </a:p>
        </p:txBody>
      </p:sp>
      <p:sp>
        <p:nvSpPr>
          <p:cNvPr id="11" name="文本框 10"/>
          <p:cNvSpPr txBox="1"/>
          <p:nvPr/>
        </p:nvSpPr>
        <p:spPr>
          <a:xfrm>
            <a:off x="345440" y="1514475"/>
            <a:ext cx="6013450" cy="398780"/>
          </a:xfrm>
          <a:prstGeom prst="rect">
            <a:avLst/>
          </a:prstGeom>
          <a:noFill/>
        </p:spPr>
        <p:txBody>
          <a:bodyPr wrap="none" rtlCol="0">
            <a:spAutoFit/>
          </a:bodyPr>
          <a:p>
            <a:pPr algn="l"/>
            <a:r>
              <a:rPr lang="en-US" sz="2000" b="1" dirty="0" smtClean="0">
                <a:latin typeface="宋体" panose="02010600030101010101" pitchFamily="2" charset="-122"/>
                <a:sym typeface="+mn-ea"/>
              </a:rPr>
              <a:t>L</a:t>
            </a:r>
            <a:r>
              <a:rPr sz="2000" b="1" dirty="0" smtClean="0">
                <a:latin typeface="宋体" panose="02010600030101010101" pitchFamily="2" charset="-122"/>
                <a:sym typeface="+mn-ea"/>
              </a:rPr>
              <a:t>(k)表示以a</a:t>
            </a:r>
            <a:r>
              <a:rPr sz="2000" b="1" baseline="-25000" dirty="0" smtClean="0">
                <a:latin typeface="宋体" panose="02010600030101010101" pitchFamily="2" charset="-122"/>
                <a:sym typeface="+mn-ea"/>
              </a:rPr>
              <a:t>k</a:t>
            </a:r>
            <a:r>
              <a:rPr sz="2000" b="1" dirty="0" smtClean="0">
                <a:latin typeface="宋体" panose="02010600030101010101" pitchFamily="2" charset="-122"/>
                <a:sym typeface="+mn-ea"/>
              </a:rPr>
              <a:t>做为“终点”的最长上升子序列的长度</a:t>
            </a:r>
            <a:endParaRPr lang="zh-CN" altLang="en-US" sz="2000" b="1" dirty="0" smtClean="0">
              <a:solidFill>
                <a:srgbClr val="CC0099"/>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9" grpId="0"/>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79388" y="1913255"/>
            <a:ext cx="8839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smtClean="0">
                <a:solidFill>
                  <a:srgbClr val="CC0099"/>
                </a:solidFill>
                <a:latin typeface="宋体" panose="02010600030101010101" pitchFamily="2" charset="-122"/>
              </a:rPr>
              <a:t>序列</a:t>
            </a:r>
            <a:r>
              <a:rPr lang="en-US" altLang="zh-CN" sz="2400" b="1" i="1" dirty="0">
                <a:solidFill>
                  <a:srgbClr val="CC0099"/>
                </a:solidFill>
                <a:latin typeface="宋体" panose="02010600030101010101" pitchFamily="2" charset="-122"/>
              </a:rPr>
              <a:t>A</a:t>
            </a:r>
            <a:r>
              <a:rPr lang="en-US" altLang="zh-CN" sz="2400" b="1" dirty="0">
                <a:solidFill>
                  <a:srgbClr val="CC0099"/>
                </a:solidFill>
                <a:latin typeface="宋体" panose="02010600030101010101" pitchFamily="2" charset="-122"/>
              </a:rPr>
              <a:t>={5, 2, 8, 6, 3, 6, 9, 7</a:t>
            </a:r>
            <a:r>
              <a:rPr lang="en-US" altLang="zh-CN" sz="2400" b="1" dirty="0" smtClean="0">
                <a:solidFill>
                  <a:srgbClr val="CC0099"/>
                </a:solidFill>
                <a:latin typeface="宋体" panose="02010600030101010101" pitchFamily="2" charset="-122"/>
              </a:rPr>
              <a:t>}</a:t>
            </a:r>
            <a:r>
              <a:rPr lang="zh-CN" altLang="en-US" sz="2400" b="1" dirty="0" smtClean="0">
                <a:solidFill>
                  <a:srgbClr val="CC0099"/>
                </a:solidFill>
                <a:latin typeface="宋体" panose="02010600030101010101" pitchFamily="2" charset="-122"/>
              </a:rPr>
              <a:t>，写出求解过程并填表。</a:t>
            </a:r>
            <a:endParaRPr lang="zh-CN" altLang="en-US" sz="2400" b="1" dirty="0" smtClean="0">
              <a:solidFill>
                <a:srgbClr val="CC0099"/>
              </a:solidFill>
              <a:latin typeface="宋体" panose="02010600030101010101" pitchFamily="2" charset="-122"/>
            </a:endParaRPr>
          </a:p>
        </p:txBody>
      </p:sp>
      <p:sp>
        <p:nvSpPr>
          <p:cNvPr id="100355" name="Text Box 3"/>
          <p:cNvSpPr txBox="1">
            <a:spLocks noChangeArrowheads="1"/>
          </p:cNvSpPr>
          <p:nvPr/>
        </p:nvSpPr>
        <p:spPr bwMode="auto">
          <a:xfrm>
            <a:off x="1084263" y="163830"/>
            <a:ext cx="77597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smtClean="0">
                <a:solidFill>
                  <a:schemeClr val="bg1"/>
                </a:solidFill>
                <a:effectLst/>
                <a:latin typeface="黑体" panose="02010609060101010101" pitchFamily="49" charset="-122"/>
                <a:ea typeface="黑体" panose="02010609060101010101" pitchFamily="49" charset="-122"/>
                <a:sym typeface="+mn-ea"/>
              </a:rPr>
              <a:t>最长递增子序列问题——实例练习</a:t>
            </a:r>
            <a:endParaRPr kumimoji="1" lang="en-US" altLang="zh-CN" sz="36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100356" name="Text Box 4"/>
          <p:cNvSpPr txBox="1">
            <a:spLocks noChangeArrowheads="1"/>
          </p:cNvSpPr>
          <p:nvPr/>
        </p:nvSpPr>
        <p:spPr bwMode="auto">
          <a:xfrm>
            <a:off x="0" y="2276872"/>
            <a:ext cx="9251950"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b="1" dirty="0">
                <a:solidFill>
                  <a:srgbClr val="000099"/>
                </a:solidFill>
                <a:latin typeface="华文楷体" panose="02010600040101010101" pitchFamily="2" charset="-122"/>
                <a:ea typeface="华文楷体" panose="02010600040101010101" pitchFamily="2" charset="-122"/>
              </a:rPr>
              <a:t>首先计算初始子问题，可以直接获得：</a:t>
            </a:r>
            <a:r>
              <a:rPr lang="en-US" altLang="zh-CN" sz="2400" b="1" dirty="0">
                <a:solidFill>
                  <a:srgbClr val="000099"/>
                </a:solidFill>
                <a:latin typeface="华文楷体" panose="02010600040101010101" pitchFamily="2" charset="-122"/>
                <a:ea typeface="华文楷体" panose="02010600040101010101" pitchFamily="2" charset="-122"/>
              </a:rPr>
              <a:t>L(1)=1({5})</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zh-CN" altLang="en-US" sz="2400" b="1" dirty="0">
                <a:solidFill>
                  <a:srgbClr val="000099"/>
                </a:solidFill>
                <a:latin typeface="华文楷体" panose="02010600040101010101" pitchFamily="2" charset="-122"/>
                <a:ea typeface="华文楷体" panose="02010600040101010101" pitchFamily="2" charset="-122"/>
              </a:rPr>
              <a:t>然后依次求解下一个阶段的子问题，有：</a:t>
            </a:r>
            <a:r>
              <a:rPr lang="en-US" altLang="zh-CN" sz="2400" b="1" dirty="0">
                <a:solidFill>
                  <a:srgbClr val="000099"/>
                </a:solidFill>
                <a:latin typeface="华文楷体" panose="02010600040101010101" pitchFamily="2" charset="-122"/>
                <a:ea typeface="华文楷体" panose="02010600040101010101" pitchFamily="2" charset="-122"/>
              </a:rPr>
              <a:t>L(2)=1({2})</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400" b="1" dirty="0">
                <a:solidFill>
                  <a:srgbClr val="000099"/>
                </a:solidFill>
                <a:latin typeface="华文楷体" panose="02010600040101010101" pitchFamily="2" charset="-122"/>
                <a:ea typeface="华文楷体" panose="02010600040101010101" pitchFamily="2" charset="-122"/>
              </a:rPr>
              <a:t>L(3)=max{L(1)+1, L(2)+1}=2({5, 8}, {2, 8})</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400" b="1" dirty="0">
                <a:solidFill>
                  <a:srgbClr val="000099"/>
                </a:solidFill>
                <a:latin typeface="华文楷体" panose="02010600040101010101" pitchFamily="2" charset="-122"/>
                <a:ea typeface="华文楷体" panose="02010600040101010101" pitchFamily="2" charset="-122"/>
              </a:rPr>
              <a:t>L(4)= max{L(1)+1, L(2)+1}=2({5, 6}, {2, 6})</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400" b="1" dirty="0">
                <a:solidFill>
                  <a:srgbClr val="000099"/>
                </a:solidFill>
                <a:latin typeface="华文楷体" panose="02010600040101010101" pitchFamily="2" charset="-122"/>
                <a:ea typeface="华文楷体" panose="02010600040101010101" pitchFamily="2" charset="-122"/>
              </a:rPr>
              <a:t>L(5)=L(2)+1=2({2, 3})</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400" b="1" dirty="0">
                <a:solidFill>
                  <a:srgbClr val="000099"/>
                </a:solidFill>
                <a:latin typeface="华文楷体" panose="02010600040101010101" pitchFamily="2" charset="-122"/>
                <a:ea typeface="华文楷体" panose="02010600040101010101" pitchFamily="2" charset="-122"/>
              </a:rPr>
              <a:t>L(6)=max{L(1)+1, L(2)+1, L(5)+1)}=3({2, 3, 6})</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400" b="1" dirty="0">
                <a:solidFill>
                  <a:srgbClr val="000099"/>
                </a:solidFill>
                <a:latin typeface="华文楷体" panose="02010600040101010101" pitchFamily="2" charset="-122"/>
                <a:ea typeface="华文楷体" panose="02010600040101010101" pitchFamily="2" charset="-122"/>
              </a:rPr>
              <a:t>L(7)=max{L(1)+1, L(2)+1, L(3)+1, L(4)+1, L(5)+1, L(6)+1}=4({2, 3, 6, 9})</a:t>
            </a:r>
            <a:endParaRPr lang="en-US" altLang="zh-CN" sz="2400" b="1" dirty="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400" b="1" dirty="0">
                <a:solidFill>
                  <a:srgbClr val="000099"/>
                </a:solidFill>
                <a:latin typeface="华文楷体" panose="02010600040101010101" pitchFamily="2" charset="-122"/>
                <a:ea typeface="华文楷体" panose="02010600040101010101" pitchFamily="2" charset="-122"/>
              </a:rPr>
              <a:t>L(8)=max{L(1)+1, L(2)+1, L(4)+1, L(5)+1, L(6)+1}=4({2, 3, 6, 7</a:t>
            </a:r>
            <a:r>
              <a:rPr lang="en-US" altLang="zh-CN" sz="2400" b="1" dirty="0" smtClean="0">
                <a:solidFill>
                  <a:srgbClr val="000099"/>
                </a:solidFill>
                <a:latin typeface="华文楷体" panose="02010600040101010101" pitchFamily="2" charset="-122"/>
                <a:ea typeface="华文楷体" panose="02010600040101010101" pitchFamily="2" charset="-122"/>
              </a:rPr>
              <a:t>})</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eaLnBrk="1" hangingPunct="1">
              <a:lnSpc>
                <a:spcPct val="110000"/>
              </a:lnSpc>
            </a:pPr>
            <a:r>
              <a:rPr lang="zh-CN" altLang="en-US" sz="2400" b="1" dirty="0" smtClean="0">
                <a:latin typeface="+mn-ea"/>
                <a:ea typeface="+mn-ea"/>
              </a:rPr>
              <a:t>（注意</a:t>
            </a:r>
            <a:r>
              <a:rPr lang="zh-CN" altLang="en-US" sz="2400" b="1" dirty="0">
                <a:latin typeface="+mn-ea"/>
                <a:ea typeface="+mn-ea"/>
              </a:rPr>
              <a:t>这里没有</a:t>
            </a:r>
            <a:r>
              <a:rPr lang="en-US" altLang="zh-CN" sz="2400" b="1" dirty="0">
                <a:latin typeface="+mn-ea"/>
                <a:ea typeface="+mn-ea"/>
              </a:rPr>
              <a:t>L(3)</a:t>
            </a:r>
            <a:r>
              <a:rPr lang="zh-CN" altLang="en-US" sz="2400" b="1" dirty="0">
                <a:latin typeface="+mn-ea"/>
                <a:ea typeface="+mn-ea"/>
              </a:rPr>
              <a:t>因为</a:t>
            </a:r>
            <a:r>
              <a:rPr lang="en-US" altLang="zh-CN" sz="2400" b="1" dirty="0">
                <a:latin typeface="+mn-ea"/>
                <a:ea typeface="+mn-ea"/>
              </a:rPr>
              <a:t>A</a:t>
            </a:r>
            <a:r>
              <a:rPr lang="zh-CN" altLang="en-US" sz="2400" b="1" dirty="0">
                <a:latin typeface="+mn-ea"/>
                <a:ea typeface="+mn-ea"/>
              </a:rPr>
              <a:t>（</a:t>
            </a:r>
            <a:r>
              <a:rPr lang="en-US" altLang="zh-CN" sz="2400" b="1" dirty="0">
                <a:latin typeface="+mn-ea"/>
                <a:ea typeface="+mn-ea"/>
              </a:rPr>
              <a:t>3</a:t>
            </a:r>
            <a:r>
              <a:rPr lang="zh-CN" altLang="en-US" sz="2400" b="1" dirty="0">
                <a:latin typeface="+mn-ea"/>
                <a:ea typeface="+mn-ea"/>
              </a:rPr>
              <a:t>）</a:t>
            </a:r>
            <a:r>
              <a:rPr lang="en-US" altLang="zh-CN" sz="2400" b="1" dirty="0">
                <a:latin typeface="+mn-ea"/>
                <a:ea typeface="+mn-ea"/>
              </a:rPr>
              <a:t>=8&gt;A(8)=7,</a:t>
            </a:r>
            <a:r>
              <a:rPr lang="zh-CN" altLang="en-US" sz="2400" b="1" dirty="0">
                <a:latin typeface="+mn-ea"/>
                <a:ea typeface="+mn-ea"/>
              </a:rPr>
              <a:t>不满足</a:t>
            </a:r>
            <a:r>
              <a:rPr lang="en-US" altLang="zh-CN" sz="2400" b="1" i="1" dirty="0" err="1" smtClean="0">
                <a:solidFill>
                  <a:srgbClr val="CC0099"/>
                </a:solidFill>
              </a:rPr>
              <a:t>a</a:t>
            </a:r>
            <a:r>
              <a:rPr lang="en-US" altLang="zh-CN" sz="2400" b="1" i="1" baseline="-25000" dirty="0" err="1" smtClean="0">
                <a:solidFill>
                  <a:srgbClr val="CC0099"/>
                </a:solidFill>
              </a:rPr>
              <a:t>j</a:t>
            </a:r>
            <a:r>
              <a:rPr lang="en-US" altLang="zh-CN" sz="2400" b="1" dirty="0" smtClean="0">
                <a:solidFill>
                  <a:srgbClr val="CC0099"/>
                </a:solidFill>
              </a:rPr>
              <a:t>&lt;</a:t>
            </a:r>
            <a:r>
              <a:rPr lang="en-US" altLang="zh-CN" sz="2400" b="1" i="1" dirty="0" err="1" smtClean="0">
                <a:solidFill>
                  <a:srgbClr val="CC0099"/>
                </a:solidFill>
              </a:rPr>
              <a:t>a</a:t>
            </a:r>
            <a:r>
              <a:rPr lang="en-US" altLang="zh-CN" sz="2400" b="1" i="1" baseline="-25000" dirty="0" err="1" smtClean="0">
                <a:solidFill>
                  <a:srgbClr val="CC0099"/>
                </a:solidFill>
              </a:rPr>
              <a:t>i</a:t>
            </a:r>
            <a:r>
              <a:rPr lang="zh-CN" altLang="en-US" sz="2400" b="1" i="1" baseline="-25000" dirty="0">
                <a:solidFill>
                  <a:srgbClr val="CC0099"/>
                </a:solidFill>
              </a:rPr>
              <a:t> </a:t>
            </a:r>
            <a:r>
              <a:rPr lang="zh-CN" altLang="en-US" sz="2400" b="1" dirty="0" smtClean="0">
                <a:latin typeface="+mn-ea"/>
                <a:ea typeface="+mn-ea"/>
              </a:rPr>
              <a:t>）</a:t>
            </a:r>
            <a:endParaRPr lang="en-US" altLang="zh-CN" sz="2400" b="1" dirty="0">
              <a:latin typeface="+mn-ea"/>
              <a:ea typeface="+mn-ea"/>
            </a:endParaRPr>
          </a:p>
          <a:p>
            <a:pPr eaLnBrk="1" hangingPunct="1">
              <a:lnSpc>
                <a:spcPct val="110000"/>
              </a:lnSpc>
            </a:pPr>
            <a:r>
              <a:rPr lang="zh-CN" altLang="en-US" sz="2400" b="1" dirty="0">
                <a:solidFill>
                  <a:srgbClr val="000099"/>
                </a:solidFill>
                <a:latin typeface="华文楷体" panose="02010600040101010101" pitchFamily="2" charset="-122"/>
                <a:ea typeface="华文楷体" panose="02010600040101010101" pitchFamily="2" charset="-122"/>
              </a:rPr>
              <a:t>序列</a:t>
            </a:r>
            <a:r>
              <a:rPr lang="en-US" altLang="zh-CN" sz="2400" b="1" dirty="0">
                <a:solidFill>
                  <a:srgbClr val="000099"/>
                </a:solidFill>
                <a:latin typeface="华文楷体" panose="02010600040101010101" pitchFamily="2" charset="-122"/>
                <a:ea typeface="华文楷体" panose="02010600040101010101" pitchFamily="2" charset="-122"/>
              </a:rPr>
              <a:t>A</a:t>
            </a:r>
            <a:r>
              <a:rPr lang="zh-CN" altLang="en-US" sz="2400" b="1" dirty="0">
                <a:solidFill>
                  <a:srgbClr val="000099"/>
                </a:solidFill>
                <a:latin typeface="华文楷体" panose="02010600040101010101" pitchFamily="2" charset="-122"/>
                <a:ea typeface="华文楷体" panose="02010600040101010101" pitchFamily="2" charset="-122"/>
              </a:rPr>
              <a:t>的最长递增子序列的长度为</a:t>
            </a:r>
            <a:r>
              <a:rPr lang="en-US" altLang="zh-CN" sz="2400" b="1" dirty="0">
                <a:solidFill>
                  <a:srgbClr val="000099"/>
                </a:solidFill>
                <a:latin typeface="华文楷体" panose="02010600040101010101" pitchFamily="2" charset="-122"/>
                <a:ea typeface="华文楷体" panose="02010600040101010101" pitchFamily="2" charset="-122"/>
              </a:rPr>
              <a:t>4</a:t>
            </a:r>
            <a:r>
              <a:rPr lang="zh-CN" altLang="en-US" sz="2400" b="1" dirty="0">
                <a:solidFill>
                  <a:srgbClr val="000099"/>
                </a:solidFill>
                <a:latin typeface="华文楷体" panose="02010600040101010101" pitchFamily="2" charset="-122"/>
                <a:ea typeface="华文楷体" panose="02010600040101010101" pitchFamily="2" charset="-122"/>
              </a:rPr>
              <a:t>，有两个最长递增子序列，分别是</a:t>
            </a:r>
            <a:r>
              <a:rPr lang="en-US" altLang="zh-CN" sz="2400" b="1" dirty="0">
                <a:solidFill>
                  <a:srgbClr val="000099"/>
                </a:solidFill>
                <a:latin typeface="华文楷体" panose="02010600040101010101" pitchFamily="2" charset="-122"/>
                <a:ea typeface="华文楷体" panose="02010600040101010101" pitchFamily="2" charset="-122"/>
              </a:rPr>
              <a:t>{2, 3, 6, 9}</a:t>
            </a:r>
            <a:r>
              <a:rPr lang="zh-CN" altLang="en-US" sz="2400" b="1" dirty="0">
                <a:solidFill>
                  <a:srgbClr val="000099"/>
                </a:solidFill>
                <a:latin typeface="华文楷体" panose="02010600040101010101" pitchFamily="2" charset="-122"/>
                <a:ea typeface="华文楷体" panose="02010600040101010101" pitchFamily="2" charset="-122"/>
              </a:rPr>
              <a:t>和</a:t>
            </a:r>
            <a:r>
              <a:rPr lang="en-US" altLang="zh-CN" sz="2400" b="1" dirty="0">
                <a:solidFill>
                  <a:srgbClr val="000099"/>
                </a:solidFill>
                <a:latin typeface="华文楷体" panose="02010600040101010101" pitchFamily="2" charset="-122"/>
                <a:ea typeface="华文楷体" panose="02010600040101010101" pitchFamily="2" charset="-122"/>
              </a:rPr>
              <a:t>{2, 3, 6, 7})</a:t>
            </a:r>
            <a:r>
              <a:rPr lang="zh-CN" altLang="en-US" sz="2400" b="1" dirty="0">
                <a:solidFill>
                  <a:srgbClr val="000099"/>
                </a:solidFill>
                <a:latin typeface="华文楷体" panose="02010600040101010101" pitchFamily="2" charset="-122"/>
                <a:ea typeface="华文楷体" panose="02010600040101010101" pitchFamily="2" charset="-122"/>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grpSp>
        <p:nvGrpSpPr>
          <p:cNvPr id="100358" name="Group 5"/>
          <p:cNvGrpSpPr/>
          <p:nvPr/>
        </p:nvGrpSpPr>
        <p:grpSpPr bwMode="auto">
          <a:xfrm>
            <a:off x="1332230" y="1054100"/>
            <a:ext cx="7129145" cy="943610"/>
            <a:chOff x="1977" y="5148"/>
            <a:chExt cx="5542" cy="678"/>
          </a:xfrm>
        </p:grpSpPr>
        <p:sp>
          <p:nvSpPr>
            <p:cNvPr id="100359" name="Text Box 6"/>
            <p:cNvSpPr txBox="1">
              <a:spLocks noChangeArrowheads="1"/>
            </p:cNvSpPr>
            <p:nvPr/>
          </p:nvSpPr>
          <p:spPr bwMode="auto">
            <a:xfrm>
              <a:off x="2639" y="5148"/>
              <a:ext cx="4880" cy="6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000" b="1">
                  <a:latin typeface="Times New Roman" panose="02020603050405020304" pitchFamily="18" charset="0"/>
                </a:rPr>
                <a:t> </a:t>
              </a:r>
              <a:endParaRPr lang="en-US" altLang="zh-CN" sz="1000" b="1">
                <a:latin typeface="Times New Roman" panose="02020603050405020304" pitchFamily="18" charset="0"/>
              </a:endParaRPr>
            </a:p>
            <a:p>
              <a:pPr algn="just" eaLnBrk="1" hangingPunct="1"/>
              <a:r>
                <a:rPr lang="en-US" altLang="zh-CN" sz="2400" b="1">
                  <a:latin typeface="Times New Roman" panose="02020603050405020304" pitchFamily="18" charset="0"/>
                </a:rPr>
                <a:t>         1                </a:t>
              </a:r>
              <a:r>
                <a:rPr lang="en-US" altLang="zh-CN" sz="2400" b="1" i="1">
                  <a:latin typeface="Times New Roman" panose="02020603050405020304" pitchFamily="18" charset="0"/>
                </a:rPr>
                <a:t>i</a:t>
              </a:r>
              <a:r>
                <a:rPr lang="en-US" altLang="zh-CN" sz="2400" b="1">
                  <a:latin typeface="Times New Roman" panose="02020603050405020304" pitchFamily="18" charset="0"/>
                </a:rPr>
                <a:t> = 1</a:t>
              </a:r>
              <a:r>
                <a:rPr lang="zh-CN" altLang="en-US" sz="2400" b="1">
                  <a:latin typeface="Times New Roman" panose="02020603050405020304" pitchFamily="18" charset="0"/>
                </a:rPr>
                <a:t>或不存在</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j</a:t>
              </a:r>
              <a:r>
                <a:rPr lang="en-US" altLang="zh-CN" sz="2400" b="1">
                  <a:latin typeface="Times New Roman" panose="02020603050405020304" pitchFamily="18" charset="0"/>
                </a:rPr>
                <a:t>&lt;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i</a:t>
              </a: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en-US" altLang="zh-CN" sz="2400" b="1" i="1">
                  <a:latin typeface="Times New Roman" panose="02020603050405020304" pitchFamily="18" charset="0"/>
                </a:rPr>
                <a:t>j</a:t>
              </a:r>
              <a:r>
                <a:rPr lang="zh-CN" altLang="en-US" sz="2400" b="1">
                  <a:latin typeface="Times New Roman" panose="02020603050405020304" pitchFamily="18" charset="0"/>
                </a:rPr>
                <a:t>＜</a:t>
              </a:r>
              <a:r>
                <a:rPr lang="en-US" altLang="zh-CN" sz="2400" b="1" i="1">
                  <a:latin typeface="Times New Roman" panose="02020603050405020304" pitchFamily="18" charset="0"/>
                </a:rPr>
                <a:t>i</a:t>
              </a:r>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algn="just" eaLnBrk="1" hangingPunct="1"/>
              <a:r>
                <a:rPr lang="en-US" altLang="zh-CN" sz="2400" b="1">
                  <a:latin typeface="Times New Roman" panose="02020603050405020304" pitchFamily="18" charset="0"/>
                </a:rPr>
                <a:t>max{</a:t>
              </a:r>
              <a:r>
                <a:rPr lang="en-US" altLang="zh-CN" sz="2400" b="1" i="1">
                  <a:latin typeface="Times New Roman" panose="02020603050405020304" pitchFamily="18" charset="0"/>
                </a:rPr>
                <a:t>L</a:t>
              </a:r>
              <a:r>
                <a:rPr lang="en-US" altLang="zh-CN" sz="2400" b="1">
                  <a:latin typeface="Times New Roman" panose="02020603050405020304" pitchFamily="18" charset="0"/>
                </a:rPr>
                <a:t>(</a:t>
              </a:r>
              <a:r>
                <a:rPr lang="en-US" altLang="zh-CN" sz="2400" b="1" i="1">
                  <a:solidFill>
                    <a:srgbClr val="CC0099"/>
                  </a:solidFill>
                  <a:latin typeface="Times New Roman" panose="02020603050405020304" pitchFamily="18" charset="0"/>
                </a:rPr>
                <a:t>j</a:t>
              </a:r>
              <a:r>
                <a:rPr lang="en-US" altLang="zh-CN" sz="2400" b="1">
                  <a:latin typeface="Times New Roman" panose="02020603050405020304" pitchFamily="18" charset="0"/>
                </a:rPr>
                <a:t>) + 1}    </a:t>
              </a:r>
              <a:r>
                <a:rPr lang="zh-CN" altLang="en-US" sz="2400" b="1">
                  <a:latin typeface="Times New Roman" panose="02020603050405020304" pitchFamily="18" charset="0"/>
                </a:rPr>
                <a:t>对于所有的</a:t>
              </a:r>
              <a:r>
                <a:rPr lang="en-US" altLang="zh-CN" sz="2400" b="1" i="1">
                  <a:solidFill>
                    <a:srgbClr val="CC0099"/>
                  </a:solidFill>
                  <a:latin typeface="Times New Roman" panose="02020603050405020304" pitchFamily="18" charset="0"/>
                </a:rPr>
                <a:t>a</a:t>
              </a:r>
              <a:r>
                <a:rPr lang="en-US" altLang="zh-CN" sz="2400" b="1" i="1" baseline="-25000">
                  <a:solidFill>
                    <a:srgbClr val="CC0099"/>
                  </a:solidFill>
                  <a:latin typeface="Times New Roman" panose="02020603050405020304" pitchFamily="18" charset="0"/>
                </a:rPr>
                <a:t>j</a:t>
              </a:r>
              <a:r>
                <a:rPr lang="en-US" altLang="zh-CN" sz="2400" b="1">
                  <a:solidFill>
                    <a:srgbClr val="CC0099"/>
                  </a:solidFill>
                  <a:latin typeface="Times New Roman" panose="02020603050405020304" pitchFamily="18" charset="0"/>
                </a:rPr>
                <a:t>&lt;</a:t>
              </a:r>
              <a:r>
                <a:rPr lang="en-US" altLang="zh-CN" sz="2400" b="1" i="1">
                  <a:solidFill>
                    <a:srgbClr val="CC0099"/>
                  </a:solidFill>
                  <a:latin typeface="Times New Roman" panose="02020603050405020304" pitchFamily="18" charset="0"/>
                </a:rPr>
                <a:t>a</a:t>
              </a:r>
              <a:r>
                <a:rPr lang="en-US" altLang="zh-CN" sz="2400" b="1" i="1" baseline="-25000">
                  <a:solidFill>
                    <a:srgbClr val="CC0099"/>
                  </a:solidFill>
                  <a:latin typeface="Times New Roman" panose="02020603050405020304" pitchFamily="18" charset="0"/>
                </a:rPr>
                <a:t>i</a:t>
              </a: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en-US" altLang="zh-CN" sz="2400" b="1" i="1">
                  <a:latin typeface="Times New Roman" panose="02020603050405020304" pitchFamily="18" charset="0"/>
                </a:rPr>
                <a:t>j</a:t>
              </a:r>
              <a:r>
                <a:rPr lang="zh-CN" altLang="en-US" sz="2400" b="1">
                  <a:latin typeface="Times New Roman" panose="02020603050405020304" pitchFamily="18" charset="0"/>
                </a:rPr>
                <a:t>＜</a:t>
              </a:r>
              <a:r>
                <a:rPr lang="en-US" altLang="zh-CN" sz="2400" b="1" i="1">
                  <a:latin typeface="Times New Roman" panose="02020603050405020304" pitchFamily="18" charset="0"/>
                </a:rPr>
                <a:t>i</a:t>
              </a:r>
              <a:r>
                <a:rPr lang="zh-CN" altLang="en-US" sz="2400" b="1">
                  <a:latin typeface="Times New Roman" panose="02020603050405020304" pitchFamily="18" charset="0"/>
                </a:rPr>
                <a:t>）</a:t>
              </a:r>
              <a:endParaRPr lang="zh-CN" altLang="en-US" sz="4800" b="1"/>
            </a:p>
          </p:txBody>
        </p:sp>
        <p:sp>
          <p:nvSpPr>
            <p:cNvPr id="100360" name="Text Box 7"/>
            <p:cNvSpPr txBox="1">
              <a:spLocks noChangeArrowheads="1"/>
            </p:cNvSpPr>
            <p:nvPr/>
          </p:nvSpPr>
          <p:spPr bwMode="auto">
            <a:xfrm>
              <a:off x="1977" y="5320"/>
              <a:ext cx="650" cy="25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i="1">
                  <a:latin typeface="Times New Roman" panose="02020603050405020304" pitchFamily="18" charset="0"/>
                </a:rPr>
                <a:t>L</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 =</a:t>
              </a:r>
              <a:endParaRPr lang="en-US" altLang="zh-CN" sz="4800" b="1"/>
            </a:p>
          </p:txBody>
        </p:sp>
        <p:sp>
          <p:nvSpPr>
            <p:cNvPr id="100361" name="AutoShape 8"/>
            <p:cNvSpPr/>
            <p:nvPr/>
          </p:nvSpPr>
          <p:spPr bwMode="auto">
            <a:xfrm>
              <a:off x="2519" y="5279"/>
              <a:ext cx="90" cy="391"/>
            </a:xfrm>
            <a:prstGeom prst="leftBrace">
              <a:avLst>
                <a:gd name="adj1" fmla="val 3620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3600" b="1"/>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3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3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3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43877</Words>
  <Application>WPS 演示</Application>
  <PresentationFormat>全屏显示(4:3)</PresentationFormat>
  <Paragraphs>3640</Paragraphs>
  <Slides>172</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50</vt:i4>
      </vt:variant>
      <vt:variant>
        <vt:lpstr>幻灯片标题</vt:lpstr>
      </vt:variant>
      <vt:variant>
        <vt:i4>172</vt:i4>
      </vt:variant>
    </vt:vector>
  </HeadingPairs>
  <TitlesOfParts>
    <vt:vector size="243" baseType="lpstr">
      <vt:lpstr>Arial</vt:lpstr>
      <vt:lpstr>宋体</vt:lpstr>
      <vt:lpstr>Wingdings</vt:lpstr>
      <vt:lpstr>黑体</vt:lpstr>
      <vt:lpstr>华文行楷</vt:lpstr>
      <vt:lpstr>Times New Roman</vt:lpstr>
      <vt:lpstr>Symbol</vt:lpstr>
      <vt:lpstr>Times New Roman</vt:lpstr>
      <vt:lpstr>微软雅黑</vt:lpstr>
      <vt:lpstr>Arial Unicode MS</vt:lpstr>
      <vt:lpstr>楷体</vt:lpstr>
      <vt:lpstr>楷体_GB2312</vt:lpstr>
      <vt:lpstr>华文楷体</vt:lpstr>
      <vt:lpstr>Helvetica Neue</vt:lpstr>
      <vt:lpstr>幼圆</vt:lpstr>
      <vt:lpstr>Calibri</vt:lpstr>
      <vt:lpstr>Verdana</vt:lpstr>
      <vt:lpstr>华文新魏</vt:lpstr>
      <vt:lpstr>Symbol</vt:lpstr>
      <vt:lpstr>新宋体</vt:lpstr>
      <vt:lpstr>默认设计模板</vt:lpstr>
      <vt:lpstr>Equation.3</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Equation.3</vt:lpstr>
      <vt:lpstr>Word.Picture.8</vt:lpstr>
      <vt:lpstr>Word.Picture.8</vt:lpstr>
      <vt:lpstr>Equation.DSMT4</vt:lpstr>
      <vt:lpstr>Word.Picture.8</vt:lpstr>
      <vt:lpstr>Word.Picture.8</vt:lpstr>
      <vt:lpstr>Word.Picture.8</vt:lpstr>
      <vt:lpstr>Word.Picture.8</vt:lpstr>
      <vt:lpstr>Word.Picture.8</vt:lpstr>
      <vt:lpstr>Equation.DSMT4</vt:lpstr>
      <vt:lpstr>Equation.DSMT4</vt:lpstr>
      <vt:lpstr>Equation.3</vt:lpstr>
      <vt:lpstr>Equation.3</vt:lpstr>
      <vt:lpstr>Equation.DSMT4</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Word.Picture.8</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简单的整数划分问题</vt:lpstr>
      <vt:lpstr>简单的整数划分问题</vt:lpstr>
      <vt:lpstr>简单的整数划分问题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下边开始设计求解最优矩阵链乘问题的Dynamic Programming算法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MatrixChain的运行举例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滑雪问题</vt:lpstr>
      <vt:lpstr>滑雪问题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Administrator</cp:lastModifiedBy>
  <cp:revision>221</cp:revision>
  <dcterms:created xsi:type="dcterms:W3CDTF">2018-01-27T07:09:00Z</dcterms:created>
  <dcterms:modified xsi:type="dcterms:W3CDTF">2018-04-11T10:04:11Z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