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6"/>
  </p:notesMasterIdLst>
  <p:sldIdLst>
    <p:sldId id="606" r:id="rId2"/>
    <p:sldId id="607" r:id="rId3"/>
    <p:sldId id="816" r:id="rId4"/>
    <p:sldId id="609" r:id="rId5"/>
    <p:sldId id="610" r:id="rId6"/>
    <p:sldId id="611" r:id="rId7"/>
    <p:sldId id="613" r:id="rId8"/>
    <p:sldId id="614" r:id="rId9"/>
    <p:sldId id="615" r:id="rId10"/>
    <p:sldId id="616" r:id="rId11"/>
    <p:sldId id="618" r:id="rId12"/>
    <p:sldId id="619" r:id="rId13"/>
    <p:sldId id="620" r:id="rId14"/>
    <p:sldId id="621" r:id="rId15"/>
    <p:sldId id="622" r:id="rId16"/>
    <p:sldId id="623" r:id="rId17"/>
    <p:sldId id="624" r:id="rId18"/>
    <p:sldId id="625" r:id="rId19"/>
    <p:sldId id="626" r:id="rId20"/>
    <p:sldId id="627" r:id="rId21"/>
    <p:sldId id="628" r:id="rId22"/>
    <p:sldId id="630" r:id="rId23"/>
    <p:sldId id="631" r:id="rId24"/>
    <p:sldId id="632" r:id="rId25"/>
    <p:sldId id="634" r:id="rId26"/>
    <p:sldId id="636" r:id="rId27"/>
    <p:sldId id="635" r:id="rId28"/>
    <p:sldId id="637" r:id="rId29"/>
    <p:sldId id="638" r:id="rId30"/>
    <p:sldId id="639" r:id="rId31"/>
    <p:sldId id="640" r:id="rId32"/>
    <p:sldId id="1085" r:id="rId33"/>
    <p:sldId id="641" r:id="rId34"/>
    <p:sldId id="642" r:id="rId35"/>
    <p:sldId id="643" r:id="rId36"/>
    <p:sldId id="646" r:id="rId37"/>
    <p:sldId id="1086" r:id="rId38"/>
    <p:sldId id="1087" r:id="rId39"/>
    <p:sldId id="1088" r:id="rId40"/>
    <p:sldId id="1090" r:id="rId41"/>
    <p:sldId id="1091" r:id="rId42"/>
    <p:sldId id="1092" r:id="rId43"/>
    <p:sldId id="653" r:id="rId44"/>
    <p:sldId id="654" r:id="rId45"/>
    <p:sldId id="830" r:id="rId46"/>
    <p:sldId id="1006" r:id="rId47"/>
    <p:sldId id="1084" r:id="rId48"/>
    <p:sldId id="660" r:id="rId49"/>
    <p:sldId id="824" r:id="rId50"/>
    <p:sldId id="662" r:id="rId51"/>
    <p:sldId id="663" r:id="rId52"/>
    <p:sldId id="706" r:id="rId53"/>
    <p:sldId id="707" r:id="rId54"/>
    <p:sldId id="708" r:id="rId55"/>
    <p:sldId id="709" r:id="rId56"/>
    <p:sldId id="710" r:id="rId57"/>
    <p:sldId id="941" r:id="rId58"/>
    <p:sldId id="1146" r:id="rId59"/>
    <p:sldId id="1101" r:id="rId60"/>
    <p:sldId id="942" r:id="rId61"/>
    <p:sldId id="943" r:id="rId62"/>
    <p:sldId id="944" r:id="rId63"/>
    <p:sldId id="946" r:id="rId64"/>
    <p:sldId id="1095" r:id="rId65"/>
    <p:sldId id="947" r:id="rId66"/>
    <p:sldId id="1098" r:id="rId67"/>
    <p:sldId id="1097" r:id="rId68"/>
    <p:sldId id="949" r:id="rId69"/>
    <p:sldId id="680" r:id="rId70"/>
    <p:sldId id="1102" r:id="rId71"/>
    <p:sldId id="682" r:id="rId72"/>
    <p:sldId id="960" r:id="rId73"/>
    <p:sldId id="961" r:id="rId74"/>
    <p:sldId id="962" r:id="rId75"/>
    <p:sldId id="1147" r:id="rId76"/>
    <p:sldId id="1148" r:id="rId77"/>
    <p:sldId id="685" r:id="rId78"/>
    <p:sldId id="832" r:id="rId79"/>
    <p:sldId id="833" r:id="rId80"/>
    <p:sldId id="837" r:id="rId81"/>
    <p:sldId id="838" r:id="rId82"/>
    <p:sldId id="839" r:id="rId83"/>
    <p:sldId id="840" r:id="rId84"/>
    <p:sldId id="1093" r:id="rId8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0000FF"/>
    <a:srgbClr val="FF3300"/>
    <a:srgbClr val="666633"/>
    <a:srgbClr val="CC6600"/>
    <a:srgbClr val="EAEAEA"/>
    <a:srgbClr val="00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5" d="100"/>
          <a:sy n="65" d="100"/>
        </p:scale>
        <p:origin x="-66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532" name="Rectangle 4"/>
          <p:cNvSpPr>
            <a:spLocks noGrp="1" noRot="1" noChangeAspect="1"/>
          </p:cNvSpPr>
          <p:nvPr>
            <p:ph type="sldImg" idx="2"/>
          </p:nvPr>
        </p:nvSpPr>
        <p:spPr>
          <a:xfrm>
            <a:off x="1143000" y="685800"/>
            <a:ext cx="4572000" cy="3429000"/>
          </a:xfrm>
          <a:prstGeom prst="rect">
            <a:avLst/>
          </a:prstGeom>
          <a:noFill/>
          <a:ln w="9525">
            <a:noFill/>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p>
            <a:pPr lvl="0" algn="r" eaLnBrk="1" hangingPunct="1"/>
            <a:fld id="{9A0DB2DC-4C9A-4742-B13C-FB6460FD3503}" type="slidenum">
              <a:rPr lang="en-US" altLang="zh-CN" sz="1200" dirty="0"/>
              <a:pPr lvl="0" algn="r" eaLnBrk="1" hangingPunct="1"/>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50EA14-E500-4356-87C7-A7A2D591B115}" type="slidenum">
              <a:rPr lang="zh-CN" altLang="en-US"/>
              <a:pPr/>
              <a:t>4</a:t>
            </a:fld>
            <a:endParaRPr lang="en-US" altLang="zh-CN"/>
          </a:p>
        </p:txBody>
      </p:sp>
      <p:sp>
        <p:nvSpPr>
          <p:cNvPr id="462850" name="Rectangle 2"/>
          <p:cNvSpPr>
            <a:spLocks noGrp="1" noRot="1" noChangeAspect="1" noChangeArrowheads="1" noTextEdit="1"/>
          </p:cNvSpPr>
          <p:nvPr>
            <p:ph type="sldImg"/>
          </p:nvPr>
        </p:nvSpPr>
        <p:spPr>
          <a:xfrm>
            <a:off x="1146175" y="687388"/>
            <a:ext cx="4570413" cy="3427412"/>
          </a:xfrm>
        </p:spPr>
      </p:sp>
      <p:sp>
        <p:nvSpPr>
          <p:cNvPr id="462851" name="Rectangle 3"/>
          <p:cNvSpPr>
            <a:spLocks noGrp="1" noChangeArrowheads="1"/>
          </p:cNvSpPr>
          <p:nvPr>
            <p:ph type="body" idx="1"/>
          </p:nvPr>
        </p:nvSpPr>
        <p:spPr>
          <a:xfrm>
            <a:off x="914400" y="4341813"/>
            <a:ext cx="5029200" cy="4114800"/>
          </a:xfrm>
        </p:spPr>
        <p:txBody>
          <a:bodyPr/>
          <a:lstStyle/>
          <a:p>
            <a:endParaRPr lang="zh-CN" altLang="en-US" sz="8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D063A4-5FED-4980-BCF6-5AD7E1BF1953}" type="slidenum">
              <a:rPr lang="zh-CN" altLang="en-US"/>
              <a:pPr/>
              <a:t>50</a:t>
            </a:fld>
            <a:endParaRPr lang="en-US" altLang="zh-CN"/>
          </a:p>
        </p:txBody>
      </p:sp>
      <p:sp>
        <p:nvSpPr>
          <p:cNvPr id="458754" name="Rectangle 2"/>
          <p:cNvSpPr>
            <a:spLocks noGrp="1" noRot="1" noChangeAspect="1" noChangeArrowheads="1" noTextEdit="1"/>
          </p:cNvSpPr>
          <p:nvPr>
            <p:ph type="sldImg"/>
          </p:nvPr>
        </p:nvSpPr>
        <p:spPr/>
      </p:sp>
      <p:sp>
        <p:nvSpPr>
          <p:cNvPr id="458755"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D6A18251-D8A2-491B-B36D-9B510B068D0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smtClean="0"/>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smtClean="0"/>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3" name="标题 1"/>
          <p:cNvSpPr>
            <a:spLocks noGrp="1"/>
          </p:cNvSpPr>
          <p:nvPr>
            <p:ph type="title" idx="10"/>
          </p:nvPr>
        </p:nvSpPr>
        <p:spPr>
          <a:xfrm>
            <a:off x="1143000" y="76200"/>
            <a:ext cx="8001000" cy="914400"/>
          </a:xfrm>
        </p:spPr>
        <p:txBody>
          <a:bodyPr/>
          <a:lstStyle/>
          <a:p>
            <a:r>
              <a:rPr lang="zh-CN" altLang="en-US" dirty="0"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5D480729-DA56-4984-BF95-D10BA6ABBF86}"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192056F0-8E2D-4AC3-8213-6B86F65B187C}"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6553200" y="6248400"/>
            <a:ext cx="1905000" cy="457200"/>
          </a:xfrm>
        </p:spPr>
        <p:txBody>
          <a:bodyPr/>
          <a:lstStyle>
            <a:lvl1pPr>
              <a:defRPr/>
            </a:lvl1pPr>
          </a:lstStyle>
          <a:p>
            <a:pPr>
              <a:defRPr/>
            </a:pPr>
            <a:fld id="{81C44DAB-5370-4D2C-867F-A9A4B81877F9}" type="slidenum">
              <a:rPr lang="en-US" altLang="zh-CN"/>
              <a:pPr>
                <a:defRPr/>
              </a:pPr>
              <a:t>‹#›</a:t>
            </a:fld>
            <a:endParaRPr lang="en-US" altLang="zh-CN"/>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7" name="Rectangle 7"/>
          <p:cNvSpPr>
            <a:spLocks noChangeArrowheads="1"/>
          </p:cNvSpPr>
          <p:nvPr/>
        </p:nvSpPr>
        <p:spPr bwMode="auto">
          <a:xfrm>
            <a:off x="0" y="0"/>
            <a:ext cx="9144000" cy="1066800"/>
          </a:xfrm>
          <a:prstGeom prst="rect">
            <a:avLst/>
          </a:prstGeom>
          <a:solidFill>
            <a:srgbClr val="0056AC"/>
          </a:solidFill>
          <a:ln w="9525">
            <a:solidFill>
              <a:schemeClr val="tx1"/>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Rectangle 11"/>
          <p:cNvSpPr>
            <a:spLocks noGrp="1"/>
          </p:cNvSpPr>
          <p:nvPr>
            <p:ph type="title"/>
          </p:nvPr>
        </p:nvSpPr>
        <p:spPr>
          <a:xfrm>
            <a:off x="1143000" y="76200"/>
            <a:ext cx="8001000" cy="914400"/>
          </a:xfrm>
          <a:prstGeom prst="rect">
            <a:avLst/>
          </a:prstGeom>
          <a:noFill/>
          <a:ln w="9525">
            <a:noFill/>
          </a:ln>
        </p:spPr>
        <p:txBody>
          <a:bodyPr anchor="ctr"/>
          <a:lstStyle/>
          <a:p>
            <a:pPr lvl="0"/>
            <a:r>
              <a:rPr lang="zh-CN" altLang="en-US" dirty="0"/>
              <a:t>单击此处编辑母版标题样式</a:t>
            </a:r>
          </a:p>
        </p:txBody>
      </p:sp>
      <p:sp>
        <p:nvSpPr>
          <p:cNvPr id="1030" name="Rectangle 12"/>
          <p:cNvSpPr>
            <a:spLocks noChangeArrowheads="1"/>
          </p:cNvSpPr>
          <p:nvPr/>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slide" Target="slide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763270" y="188595"/>
            <a:ext cx="7955280" cy="7067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4000" b="1" dirty="0">
                <a:solidFill>
                  <a:schemeClr val="bg1"/>
                </a:solidFill>
                <a:latin typeface="黑体" panose="02010609060101010101" pitchFamily="49" charset="-122"/>
                <a:ea typeface="黑体" panose="02010609060101010101" pitchFamily="49" charset="-122"/>
              </a:rPr>
              <a:t>第</a:t>
            </a:r>
            <a:r>
              <a:rPr kumimoji="1" lang="en-US" altLang="zh-CN" sz="4000" b="1" dirty="0">
                <a:solidFill>
                  <a:schemeClr val="bg1"/>
                </a:solidFill>
                <a:latin typeface="黑体" panose="02010609060101010101" pitchFamily="49" charset="-122"/>
                <a:ea typeface="黑体" panose="02010609060101010101" pitchFamily="49" charset="-122"/>
              </a:rPr>
              <a:t>7</a:t>
            </a:r>
            <a:r>
              <a:rPr kumimoji="1" lang="zh-CN" altLang="en-US" sz="4000" b="1" dirty="0">
                <a:solidFill>
                  <a:schemeClr val="bg1"/>
                </a:solidFill>
                <a:latin typeface="黑体" panose="02010609060101010101" pitchFamily="49" charset="-122"/>
                <a:ea typeface="黑体" panose="02010609060101010101" pitchFamily="49" charset="-122"/>
              </a:rPr>
              <a:t>章  贪心</a:t>
            </a:r>
            <a:r>
              <a:rPr kumimoji="1" lang="zh-CN" altLang="en-US" sz="4000" b="1" dirty="0" smtClean="0">
                <a:solidFill>
                  <a:schemeClr val="bg1"/>
                </a:solidFill>
                <a:latin typeface="黑体" panose="02010609060101010101" pitchFamily="49" charset="-122"/>
                <a:ea typeface="黑体" panose="02010609060101010101" pitchFamily="49" charset="-122"/>
              </a:rPr>
              <a:t>法 </a:t>
            </a:r>
            <a:r>
              <a:rPr kumimoji="1" lang="en-US" altLang="zh-CN" sz="4000" b="1" dirty="0">
                <a:solidFill>
                  <a:schemeClr val="bg1"/>
                </a:solidFill>
                <a:latin typeface="黑体" panose="02010609060101010101" pitchFamily="49" charset="-122"/>
                <a:ea typeface="黑体" panose="02010609060101010101" pitchFamily="49" charset="-122"/>
              </a:rPr>
              <a:t>Greedy Algorithm</a:t>
            </a:r>
            <a:r>
              <a:rPr kumimoji="1" lang="zh-CN" altLang="en-US" sz="4000" b="1" dirty="0">
                <a:solidFill>
                  <a:schemeClr val="bg1"/>
                </a:solidFill>
                <a:latin typeface="黑体" panose="02010609060101010101" pitchFamily="49" charset="-122"/>
                <a:ea typeface="黑体" panose="02010609060101010101" pitchFamily="49" charset="-122"/>
              </a:rPr>
              <a:t> </a:t>
            </a:r>
          </a:p>
        </p:txBody>
      </p:sp>
      <p:sp>
        <p:nvSpPr>
          <p:cNvPr id="7173" name="Text Box 5">
            <a:hlinkClick r:id="" action="ppaction://hlinkshowjump?jump=nextslide"/>
          </p:cNvPr>
          <p:cNvSpPr txBox="1">
            <a:spLocks noChangeArrowheads="1"/>
          </p:cNvSpPr>
          <p:nvPr/>
        </p:nvSpPr>
        <p:spPr bwMode="auto">
          <a:xfrm>
            <a:off x="2133600" y="2482850"/>
            <a:ext cx="6324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a:solidFill>
                  <a:schemeClr val="tx1"/>
                </a:solidFill>
                <a:latin typeface="Times New Roman" panose="02020603050405020304" pitchFamily="18" charset="0"/>
                <a:ea typeface="宋体" panose="02010600030101010101" pitchFamily="2" charset="-122"/>
              </a:rPr>
              <a:t>7.1  </a:t>
            </a:r>
            <a:r>
              <a:rPr kumimoji="1" lang="zh-CN" altLang="en-US" sz="3200" b="1">
                <a:solidFill>
                  <a:schemeClr val="tx1"/>
                </a:solidFill>
                <a:latin typeface="Times New Roman" panose="02020603050405020304" pitchFamily="18" charset="0"/>
                <a:ea typeface="宋体" panose="02010600030101010101" pitchFamily="2" charset="-122"/>
              </a:rPr>
              <a:t>概  述 </a:t>
            </a:r>
          </a:p>
        </p:txBody>
      </p:sp>
      <p:sp>
        <p:nvSpPr>
          <p:cNvPr id="7176" name="Text Box 8">
            <a:hlinkClick r:id="" action="ppaction://noaction"/>
          </p:cNvPr>
          <p:cNvSpPr txBox="1">
            <a:spLocks noChangeArrowheads="1"/>
          </p:cNvSpPr>
          <p:nvPr/>
        </p:nvSpPr>
        <p:spPr bwMode="auto">
          <a:xfrm>
            <a:off x="2133600" y="3200400"/>
            <a:ext cx="54102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dirty="0">
                <a:solidFill>
                  <a:schemeClr val="tx1"/>
                </a:solidFill>
                <a:latin typeface="Times New Roman" panose="02020603050405020304" pitchFamily="18" charset="0"/>
                <a:ea typeface="宋体" panose="02010600030101010101" pitchFamily="2" charset="-122"/>
              </a:rPr>
              <a:t>7.2  </a:t>
            </a:r>
            <a:r>
              <a:rPr kumimoji="1" lang="zh-CN" altLang="en-US" sz="3200" b="1" dirty="0">
                <a:solidFill>
                  <a:schemeClr val="tx1"/>
                </a:solidFill>
                <a:latin typeface="Times New Roman" panose="02020603050405020304" pitchFamily="18" charset="0"/>
                <a:ea typeface="宋体" panose="02010600030101010101" pitchFamily="2" charset="-122"/>
              </a:rPr>
              <a:t>图问题中的贪心法</a:t>
            </a:r>
          </a:p>
        </p:txBody>
      </p:sp>
      <p:sp>
        <p:nvSpPr>
          <p:cNvPr id="7177" name="Text Box 9">
            <a:hlinkClick r:id="" action="ppaction://noaction"/>
          </p:cNvPr>
          <p:cNvSpPr txBox="1">
            <a:spLocks noChangeArrowheads="1"/>
          </p:cNvSpPr>
          <p:nvPr/>
        </p:nvSpPr>
        <p:spPr bwMode="auto">
          <a:xfrm>
            <a:off x="2133600" y="3916363"/>
            <a:ext cx="5486400"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a:solidFill>
                  <a:schemeClr val="tx1"/>
                </a:solidFill>
                <a:latin typeface="Times New Roman" panose="02020603050405020304" pitchFamily="18" charset="0"/>
                <a:ea typeface="宋体" panose="02010600030101010101" pitchFamily="2" charset="-122"/>
              </a:rPr>
              <a:t>7.3  </a:t>
            </a:r>
            <a:r>
              <a:rPr kumimoji="1" lang="zh-CN" altLang="en-US" sz="3200" b="1">
                <a:solidFill>
                  <a:schemeClr val="tx1"/>
                </a:solidFill>
                <a:latin typeface="Times New Roman" panose="02020603050405020304" pitchFamily="18" charset="0"/>
                <a:ea typeface="宋体" panose="02010600030101010101" pitchFamily="2" charset="-122"/>
              </a:rPr>
              <a:t>组合问题中的贪心法</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内容占位符 2"/>
          <p:cNvSpPr>
            <a:spLocks noGrp="1"/>
          </p:cNvSpPr>
          <p:nvPr>
            <p:ph idx="1"/>
          </p:nvPr>
        </p:nvSpPr>
        <p:spPr>
          <a:xfrm>
            <a:off x="179388" y="1135062"/>
            <a:ext cx="8856662" cy="5722937"/>
          </a:xfrm>
        </p:spPr>
        <p:txBody>
          <a:bodyPr/>
          <a:lstStyle/>
          <a:p>
            <a:pPr marL="0" indent="0">
              <a:buFontTx/>
              <a:buNone/>
              <a:defRPr/>
            </a:pPr>
            <a:r>
              <a:rPr lang="zh-CN" altLang="zh-CN" sz="2400" b="1" dirty="0" smtClean="0">
                <a:solidFill>
                  <a:srgbClr val="CC0099"/>
                </a:solidFill>
                <a:latin typeface="宋体" panose="02010600030101010101" pitchFamily="2" charset="-122"/>
                <a:ea typeface="宋体" panose="02010600030101010101" pitchFamily="2" charset="-122"/>
              </a:rPr>
              <a:t>共同点：</a:t>
            </a:r>
            <a:r>
              <a:rPr lang="zh-CN" altLang="zh-CN" sz="2400" b="1" dirty="0" smtClean="0">
                <a:latin typeface="宋体" panose="02010600030101010101" pitchFamily="2" charset="-122"/>
                <a:ea typeface="宋体" panose="02010600030101010101" pitchFamily="2" charset="-122"/>
              </a:rPr>
              <a:t>都需要最优子结构性质，都用来求</a:t>
            </a:r>
            <a:r>
              <a:rPr lang="zh-CN" altLang="en-US" sz="2400" b="1" dirty="0" smtClean="0">
                <a:latin typeface="宋体" panose="02010600030101010101" pitchFamily="2" charset="-122"/>
                <a:ea typeface="宋体" panose="02010600030101010101" pitchFamily="2" charset="-122"/>
              </a:rPr>
              <a:t>最</a:t>
            </a:r>
            <a:r>
              <a:rPr lang="zh-CN" altLang="zh-CN" sz="2400" b="1" dirty="0" smtClean="0">
                <a:latin typeface="宋体" panose="02010600030101010101" pitchFamily="2" charset="-122"/>
                <a:ea typeface="宋体" panose="02010600030101010101" pitchFamily="2" charset="-122"/>
              </a:rPr>
              <a:t>优化问题。</a:t>
            </a:r>
          </a:p>
          <a:p>
            <a:pPr marL="0" indent="0">
              <a:buFontTx/>
              <a:buNone/>
              <a:defRPr/>
            </a:pPr>
            <a:r>
              <a:rPr lang="zh-CN" altLang="zh-CN" sz="2400" b="1" dirty="0" smtClean="0">
                <a:solidFill>
                  <a:srgbClr val="CC0099"/>
                </a:solidFill>
                <a:latin typeface="宋体" panose="02010600030101010101" pitchFamily="2" charset="-122"/>
                <a:ea typeface="宋体" panose="02010600030101010101" pitchFamily="2" charset="-122"/>
              </a:rPr>
              <a:t>不同点：</a:t>
            </a:r>
          </a:p>
          <a:p>
            <a:pPr>
              <a:buFont typeface="Wingdings" panose="05000000000000000000" pitchFamily="2" charset="2"/>
              <a:buChar char="ü"/>
              <a:defRPr/>
            </a:pPr>
            <a:r>
              <a:rPr lang="zh-CN" altLang="zh-CN" sz="2400" b="1" dirty="0" smtClean="0">
                <a:solidFill>
                  <a:srgbClr val="3907F1"/>
                </a:solidFill>
                <a:latin typeface="宋体" panose="02010600030101010101" pitchFamily="2" charset="-122"/>
                <a:ea typeface="宋体" panose="02010600030101010101" pitchFamily="2" charset="-122"/>
              </a:rPr>
              <a:t>动态规划：每一步</a:t>
            </a:r>
            <a:r>
              <a:rPr lang="zh-CN" altLang="en-US" sz="2400" b="1" dirty="0" smtClean="0">
                <a:solidFill>
                  <a:srgbClr val="3907F1"/>
                </a:solidFill>
                <a:latin typeface="宋体" panose="02010600030101010101" pitchFamily="2" charset="-122"/>
                <a:ea typeface="宋体" panose="02010600030101010101" pitchFamily="2" charset="-122"/>
              </a:rPr>
              <a:t>做</a:t>
            </a:r>
            <a:r>
              <a:rPr lang="zh-CN" altLang="zh-CN" sz="2400" b="1" dirty="0" smtClean="0">
                <a:solidFill>
                  <a:srgbClr val="3907F1"/>
                </a:solidFill>
                <a:latin typeface="宋体" panose="02010600030101010101" pitchFamily="2" charset="-122"/>
                <a:ea typeface="宋体" panose="02010600030101010101" pitchFamily="2" charset="-122"/>
              </a:rPr>
              <a:t>一个选择</a:t>
            </a:r>
            <a:r>
              <a:rPr lang="en-US" altLang="zh-CN" sz="2400" b="1" dirty="0" smtClean="0">
                <a:solidFill>
                  <a:srgbClr val="3907F1"/>
                </a:solidFill>
                <a:latin typeface="宋体" panose="02010600030101010101" pitchFamily="2" charset="-122"/>
                <a:ea typeface="宋体" panose="02010600030101010101" pitchFamily="2" charset="-122"/>
              </a:rPr>
              <a:t>——</a:t>
            </a:r>
            <a:r>
              <a:rPr lang="zh-CN" altLang="zh-CN" sz="2400" b="1" dirty="0" smtClean="0">
                <a:solidFill>
                  <a:srgbClr val="3907F1"/>
                </a:solidFill>
                <a:latin typeface="宋体" panose="02010600030101010101" pitchFamily="2" charset="-122"/>
                <a:ea typeface="宋体" panose="02010600030101010101" pitchFamily="2" charset="-122"/>
              </a:rPr>
              <a:t>依赖于子问题的解。</a:t>
            </a:r>
          </a:p>
          <a:p>
            <a:pPr>
              <a:buFont typeface="Wingdings" panose="05000000000000000000" pitchFamily="2" charset="2"/>
              <a:buChar char="ü"/>
              <a:defRPr/>
            </a:pPr>
            <a:r>
              <a:rPr lang="zh-CN" altLang="zh-CN" sz="2400" b="1" dirty="0" smtClean="0">
                <a:solidFill>
                  <a:srgbClr val="3907F1"/>
                </a:solidFill>
                <a:latin typeface="宋体" panose="02010600030101010101" pitchFamily="2" charset="-122"/>
                <a:ea typeface="宋体" panose="02010600030101010101" pitchFamily="2" charset="-122"/>
              </a:rPr>
              <a:t>贪心方法：每一步</a:t>
            </a:r>
            <a:r>
              <a:rPr lang="zh-CN" altLang="en-US" sz="2400" b="1" dirty="0" smtClean="0">
                <a:solidFill>
                  <a:srgbClr val="3907F1"/>
                </a:solidFill>
                <a:latin typeface="宋体" panose="02010600030101010101" pitchFamily="2" charset="-122"/>
                <a:ea typeface="宋体" panose="02010600030101010101" pitchFamily="2" charset="-122"/>
              </a:rPr>
              <a:t>做</a:t>
            </a:r>
            <a:r>
              <a:rPr lang="zh-CN" altLang="zh-CN" sz="2400" b="1" dirty="0" smtClean="0">
                <a:solidFill>
                  <a:srgbClr val="3907F1"/>
                </a:solidFill>
                <a:latin typeface="宋体" panose="02010600030101010101" pitchFamily="2" charset="-122"/>
                <a:ea typeface="宋体" panose="02010600030101010101" pitchFamily="2" charset="-122"/>
              </a:rPr>
              <a:t>一个选择</a:t>
            </a:r>
            <a:r>
              <a:rPr lang="en-US" altLang="zh-CN" sz="2400" b="1" dirty="0" smtClean="0">
                <a:solidFill>
                  <a:srgbClr val="3907F1"/>
                </a:solidFill>
                <a:latin typeface="宋体" panose="02010600030101010101" pitchFamily="2" charset="-122"/>
                <a:ea typeface="宋体" panose="02010600030101010101" pitchFamily="2" charset="-122"/>
              </a:rPr>
              <a:t>——</a:t>
            </a:r>
            <a:r>
              <a:rPr lang="zh-CN" altLang="zh-CN" sz="2400" b="1" dirty="0" smtClean="0">
                <a:solidFill>
                  <a:srgbClr val="3907F1"/>
                </a:solidFill>
                <a:latin typeface="宋体" panose="02010600030101010101" pitchFamily="2" charset="-122"/>
                <a:ea typeface="宋体" panose="02010600030101010101" pitchFamily="2" charset="-122"/>
              </a:rPr>
              <a:t>不依赖于子问题的解。</a:t>
            </a:r>
            <a:endParaRPr lang="en-US" altLang="zh-CN" sz="2400" b="1" dirty="0" smtClean="0">
              <a:solidFill>
                <a:srgbClr val="3907F1"/>
              </a:solidFill>
              <a:latin typeface="宋体" panose="02010600030101010101" pitchFamily="2" charset="-122"/>
              <a:ea typeface="宋体" panose="02010600030101010101" pitchFamily="2" charset="-122"/>
            </a:endParaRPr>
          </a:p>
          <a:p>
            <a:pPr>
              <a:defRPr/>
            </a:pPr>
            <a:r>
              <a:rPr lang="zh-CN" altLang="en-US" sz="2400" b="1" dirty="0">
                <a:latin typeface="宋体" panose="02010600030101010101" pitchFamily="2" charset="-122"/>
                <a:ea typeface="宋体" panose="02010600030101010101" pitchFamily="2" charset="-122"/>
              </a:rPr>
              <a:t>在动态规划法中，只有在求出相关子问题的解后，才能做出选择。</a:t>
            </a:r>
          </a:p>
          <a:p>
            <a:pPr>
              <a:defRPr/>
            </a:pPr>
            <a:r>
              <a:rPr lang="zh-CN" altLang="en-US" sz="2400" b="1" dirty="0">
                <a:latin typeface="宋体" panose="02010600030101010101" pitchFamily="2" charset="-122"/>
                <a:ea typeface="宋体" panose="02010600030101010101" pitchFamily="2" charset="-122"/>
              </a:rPr>
              <a:t>而贪心法仅在当前状态下做出最好选择，即局部最优选择，然后再去求解做出这个选择后产生的相应子问题的解</a:t>
            </a:r>
            <a:r>
              <a:rPr lang="zh-CN" altLang="en-US" sz="2400" b="1" dirty="0" smtClean="0">
                <a:latin typeface="宋体" panose="02010600030101010101" pitchFamily="2" charset="-122"/>
                <a:ea typeface="宋体" panose="02010600030101010101" pitchFamily="2" charset="-122"/>
              </a:rPr>
              <a:t>。</a:t>
            </a:r>
          </a:p>
          <a:p>
            <a:pPr>
              <a:defRPr/>
            </a:pPr>
            <a:endParaRPr lang="zh-CN" altLang="en-US" sz="2400" b="1" dirty="0">
              <a:latin typeface="宋体" panose="02010600030101010101" pitchFamily="2" charset="-122"/>
              <a:ea typeface="宋体" panose="02010600030101010101" pitchFamily="2" charset="-122"/>
            </a:endParaRPr>
          </a:p>
          <a:p>
            <a:pPr>
              <a:defRPr/>
            </a:pPr>
            <a:r>
              <a:rPr lang="zh-CN" altLang="en-US" sz="2400" b="1" dirty="0" smtClean="0">
                <a:latin typeface="宋体" panose="02010600030101010101" pitchFamily="2" charset="-122"/>
                <a:ea typeface="宋体" panose="02010600030101010101" pitchFamily="2" charset="-122"/>
              </a:rPr>
              <a:t>因此</a:t>
            </a:r>
            <a:r>
              <a:rPr lang="zh-CN" altLang="en-US" sz="2400" b="1" dirty="0">
                <a:latin typeface="宋体" panose="02010600030101010101" pitchFamily="2" charset="-122"/>
                <a:ea typeface="宋体" panose="02010600030101010101" pitchFamily="2" charset="-122"/>
              </a:rPr>
              <a:t>，动态规划法通常以自底向上的方式求解各个子问题，而贪心法则通常以自顶向下的方式做出一系列的贪心选择，每做一次贪心选择就将问题简化为规模更小的子问题</a:t>
            </a:r>
            <a:r>
              <a:rPr lang="zh-CN" altLang="en-US" sz="2400" b="1" dirty="0" smtClean="0">
                <a:latin typeface="宋体" panose="02010600030101010101" pitchFamily="2" charset="-122"/>
                <a:ea typeface="宋体" panose="02010600030101010101" pitchFamily="2" charset="-122"/>
              </a:rPr>
              <a:t>。</a:t>
            </a:r>
          </a:p>
        </p:txBody>
      </p:sp>
      <p:sp>
        <p:nvSpPr>
          <p:cNvPr id="15363" name="Rectangle 2"/>
          <p:cNvSpPr txBox="1">
            <a:spLocks noGrp="1" noChangeArrowheads="1"/>
          </p:cNvSpPr>
          <p:nvPr>
            <p:ph type="title"/>
          </p:nvPr>
        </p:nvSpPr>
        <p:spPr bwMode="auto">
          <a:xfrm>
            <a:off x="1259632" y="260648"/>
            <a:ext cx="5364163" cy="706755"/>
          </a:xfr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t">
            <a:spAutoFit/>
          </a:bodyPr>
          <a:lstStyle/>
          <a:p>
            <a:pPr lvl="0" algn="ctr" eaLnBrk="1" hangingPunct="1">
              <a:spcBef>
                <a:spcPct val="50000"/>
              </a:spcBef>
            </a:pPr>
            <a:r>
              <a:rPr kumimoji="1" lang="en-US" altLang="zh-CN" sz="4000" b="1" kern="1200">
                <a:solidFill>
                  <a:schemeClr val="bg1"/>
                </a:solidFill>
                <a:latin typeface="黑体" panose="02010609060101010101" pitchFamily="49" charset="-122"/>
                <a:ea typeface="黑体" panose="02010609060101010101" pitchFamily="49" charset="-122"/>
                <a:cs typeface="+mn-cs"/>
                <a:sym typeface="+mn-ea"/>
              </a:rPr>
              <a:t>与动态规划方法的比较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7" dur="500"/>
                                        <p:tgtEl>
                                          <p:spTgt spid="60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12" dur="500"/>
                                        <p:tgtEl>
                                          <p:spTgt spid="604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17" dur="500"/>
                                        <p:tgtEl>
                                          <p:spTgt spid="604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22" dur="500"/>
                                        <p:tgtEl>
                                          <p:spTgt spid="604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419">
                                            <p:txEl>
                                              <p:pRg st="5" end="5"/>
                                            </p:txEl>
                                          </p:spTgt>
                                        </p:tgtEl>
                                        <p:attrNameLst>
                                          <p:attrName>style.visibility</p:attrName>
                                        </p:attrNameLst>
                                      </p:cBhvr>
                                      <p:to>
                                        <p:strVal val="visible"/>
                                      </p:to>
                                    </p:set>
                                    <p:animEffect transition="in" filter="blinds(horizontal)">
                                      <p:cBhvr>
                                        <p:cTn id="27" dur="500"/>
                                        <p:tgtEl>
                                          <p:spTgt spid="6041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419">
                                            <p:txEl>
                                              <p:pRg st="7" end="7"/>
                                            </p:txEl>
                                          </p:spTgt>
                                        </p:tgtEl>
                                        <p:attrNameLst>
                                          <p:attrName>style.visibility</p:attrName>
                                        </p:attrNameLst>
                                      </p:cBhvr>
                                      <p:to>
                                        <p:strVal val="visible"/>
                                      </p:to>
                                    </p:set>
                                    <p:animEffect transition="in" filter="blinds(horizontal)">
                                      <p:cBhvr>
                                        <p:cTn id="32" dur="500"/>
                                        <p:tgtEl>
                                          <p:spTgt spid="604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5"/>
          <p:cNvSpPr txBox="1">
            <a:spLocks noChangeArrowheads="1"/>
          </p:cNvSpPr>
          <p:nvPr/>
        </p:nvSpPr>
        <p:spPr bwMode="auto">
          <a:xfrm>
            <a:off x="611188" y="1196975"/>
            <a:ext cx="8077200" cy="378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400" b="1" dirty="0">
                <a:solidFill>
                  <a:srgbClr val="3907F1"/>
                </a:solidFill>
                <a:latin typeface="宋体" panose="02010600030101010101" pitchFamily="2" charset="-122"/>
              </a:rPr>
              <a:t>用贪心法求解问题应该考虑如下几个方面：</a:t>
            </a:r>
          </a:p>
          <a:p>
            <a:pPr algn="just" eaLnBrk="1" hangingPunct="1">
              <a:spcBef>
                <a:spcPct val="50000"/>
              </a:spcBef>
            </a:pP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a:t>
            </a:r>
            <a:r>
              <a:rPr kumimoji="1" lang="zh-CN" altLang="en-US" sz="2400" b="1" dirty="0">
                <a:solidFill>
                  <a:srgbClr val="CC0099"/>
                </a:solidFill>
                <a:latin typeface="宋体" panose="02010600030101010101" pitchFamily="2" charset="-122"/>
              </a:rPr>
              <a:t>候选集合</a:t>
            </a:r>
            <a:r>
              <a:rPr kumimoji="1" lang="en-US" altLang="zh-CN" sz="2400" b="1" dirty="0">
                <a:latin typeface="宋体" panose="02010600030101010101" pitchFamily="2" charset="-122"/>
              </a:rPr>
              <a:t>C</a:t>
            </a:r>
            <a:r>
              <a:rPr kumimoji="1" lang="zh-CN" altLang="en-US" sz="2400" b="1" dirty="0">
                <a:latin typeface="宋体" panose="02010600030101010101" pitchFamily="2" charset="-122"/>
              </a:rPr>
              <a:t>：</a:t>
            </a:r>
            <a:r>
              <a:rPr kumimoji="1" lang="zh-CN" altLang="en-US" sz="2400" b="1" dirty="0">
                <a:solidFill>
                  <a:srgbClr val="3907F1"/>
                </a:solidFill>
                <a:latin typeface="宋体" panose="02010600030101010101" pitchFamily="2" charset="-122"/>
              </a:rPr>
              <a:t>为了构造问题的解决方案，有一个候选集合</a:t>
            </a:r>
            <a:r>
              <a:rPr kumimoji="1" lang="en-US" altLang="zh-CN" sz="2400" b="1" dirty="0">
                <a:solidFill>
                  <a:srgbClr val="3907F1"/>
                </a:solidFill>
                <a:latin typeface="宋体" panose="02010600030101010101" pitchFamily="2" charset="-122"/>
              </a:rPr>
              <a:t>C</a:t>
            </a:r>
            <a:r>
              <a:rPr kumimoji="1" lang="zh-CN" altLang="en-US" sz="2400" b="1" dirty="0">
                <a:solidFill>
                  <a:srgbClr val="3907F1"/>
                </a:solidFill>
                <a:latin typeface="宋体" panose="02010600030101010101" pitchFamily="2" charset="-122"/>
              </a:rPr>
              <a:t>作为问题的可能解，即问题的最终解均取自于候选集合</a:t>
            </a:r>
            <a:r>
              <a:rPr kumimoji="1" lang="en-US" altLang="zh-CN" sz="2400" b="1" dirty="0">
                <a:solidFill>
                  <a:srgbClr val="3907F1"/>
                </a:solidFill>
                <a:latin typeface="宋体" panose="02010600030101010101" pitchFamily="2" charset="-122"/>
              </a:rPr>
              <a:t>C</a:t>
            </a:r>
            <a:r>
              <a:rPr kumimoji="1" lang="zh-CN" altLang="en-US" sz="2400" b="1" dirty="0">
                <a:solidFill>
                  <a:srgbClr val="3907F1"/>
                </a:solidFill>
                <a:latin typeface="宋体" panose="02010600030101010101" pitchFamily="2" charset="-122"/>
              </a:rPr>
              <a:t>。</a:t>
            </a:r>
          </a:p>
          <a:p>
            <a:pPr algn="just" eaLnBrk="1" hangingPunct="1">
              <a:spcBef>
                <a:spcPct val="50000"/>
              </a:spcBef>
            </a:pPr>
            <a:r>
              <a:rPr kumimoji="1" lang="zh-CN" altLang="en-US" sz="2400" b="1" dirty="0">
                <a:latin typeface="宋体" panose="02010600030101010101" pitchFamily="2" charset="-122"/>
              </a:rPr>
              <a:t>例如，在付款问题中，各种面值的货币构成候选集合。</a:t>
            </a:r>
          </a:p>
          <a:p>
            <a:pPr algn="just" eaLnBrk="1" hangingPunct="1">
              <a:spcBef>
                <a:spcPct val="50000"/>
              </a:spcBef>
            </a:pP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2</a:t>
            </a:r>
            <a:r>
              <a:rPr kumimoji="1" lang="zh-CN" altLang="en-US" sz="2400" b="1" dirty="0">
                <a:latin typeface="宋体" panose="02010600030101010101" pitchFamily="2" charset="-122"/>
              </a:rPr>
              <a:t>）</a:t>
            </a:r>
            <a:r>
              <a:rPr kumimoji="1" lang="zh-CN" altLang="en-US" sz="2400" b="1" dirty="0">
                <a:solidFill>
                  <a:srgbClr val="CC0099"/>
                </a:solidFill>
                <a:latin typeface="宋体" panose="02010600030101010101" pitchFamily="2" charset="-122"/>
              </a:rPr>
              <a:t>解集合</a:t>
            </a:r>
            <a:r>
              <a:rPr kumimoji="1" lang="en-US" altLang="zh-CN" sz="2400" b="1" dirty="0">
                <a:latin typeface="宋体" panose="02010600030101010101" pitchFamily="2" charset="-122"/>
              </a:rPr>
              <a:t>S</a:t>
            </a:r>
            <a:r>
              <a:rPr kumimoji="1" lang="zh-CN" altLang="en-US" sz="2400" b="1" dirty="0">
                <a:latin typeface="宋体" panose="02010600030101010101" pitchFamily="2" charset="-122"/>
              </a:rPr>
              <a:t>：</a:t>
            </a:r>
            <a:r>
              <a:rPr kumimoji="1" lang="zh-CN" altLang="en-US" sz="2400" b="1" dirty="0">
                <a:solidFill>
                  <a:srgbClr val="3907F1"/>
                </a:solidFill>
                <a:latin typeface="宋体" panose="02010600030101010101" pitchFamily="2" charset="-122"/>
              </a:rPr>
              <a:t>随着贪心选择的进行，解集合</a:t>
            </a:r>
            <a:r>
              <a:rPr kumimoji="1" lang="en-US" altLang="zh-CN" sz="2400" b="1" dirty="0">
                <a:solidFill>
                  <a:srgbClr val="3907F1"/>
                </a:solidFill>
                <a:latin typeface="宋体" panose="02010600030101010101" pitchFamily="2" charset="-122"/>
              </a:rPr>
              <a:t>S</a:t>
            </a:r>
            <a:r>
              <a:rPr kumimoji="1" lang="zh-CN" altLang="en-US" sz="2400" b="1" dirty="0">
                <a:solidFill>
                  <a:srgbClr val="3907F1"/>
                </a:solidFill>
                <a:latin typeface="宋体" panose="02010600030101010101" pitchFamily="2" charset="-122"/>
              </a:rPr>
              <a:t>不断扩展，直到构成一个满足问题的完整解。</a:t>
            </a:r>
          </a:p>
          <a:p>
            <a:pPr algn="just" eaLnBrk="1" hangingPunct="1">
              <a:spcBef>
                <a:spcPct val="50000"/>
              </a:spcBef>
            </a:pPr>
            <a:r>
              <a:rPr kumimoji="1" lang="zh-CN" altLang="en-US" sz="2400" b="1" dirty="0">
                <a:latin typeface="宋体" panose="02010600030101010101" pitchFamily="2" charset="-122"/>
              </a:rPr>
              <a:t>例如，在付款问题中，已付出的货币构成解集合。</a:t>
            </a:r>
          </a:p>
        </p:txBody>
      </p:sp>
      <p:sp>
        <p:nvSpPr>
          <p:cNvPr id="5" name="Text Box 4"/>
          <p:cNvSpPr txBox="1">
            <a:spLocks noChangeArrowheads="1"/>
          </p:cNvSpPr>
          <p:nvPr/>
        </p:nvSpPr>
        <p:spPr bwMode="auto">
          <a:xfrm>
            <a:off x="1106726" y="127738"/>
            <a:ext cx="6553200"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rPr>
              <a:t>7.1.2  </a:t>
            </a:r>
            <a:r>
              <a:rPr kumimoji="1" lang="zh-CN" altLang="en-US" sz="3600" b="1" dirty="0">
                <a:solidFill>
                  <a:schemeClr val="bg1"/>
                </a:solidFill>
                <a:latin typeface="黑体" panose="02010609060101010101" pitchFamily="49" charset="-122"/>
                <a:ea typeface="黑体" panose="02010609060101010101" pitchFamily="49" charset="-122"/>
              </a:rPr>
              <a:t>贪心法的求解过程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Effect transition="in" filter="blinds(horizontal)">
                                      <p:cBhvr>
                                        <p:cTn id="7" dur="500"/>
                                        <p:tgtEl>
                                          <p:spTgt spid="266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6">
                                            <p:txEl>
                                              <p:pRg st="1" end="1"/>
                                            </p:txEl>
                                          </p:spTgt>
                                        </p:tgtEl>
                                        <p:attrNameLst>
                                          <p:attrName>style.visibility</p:attrName>
                                        </p:attrNameLst>
                                      </p:cBhvr>
                                      <p:to>
                                        <p:strVal val="visible"/>
                                      </p:to>
                                    </p:set>
                                    <p:animEffect transition="in" filter="blinds(horizontal)">
                                      <p:cBhvr>
                                        <p:cTn id="12" dur="500"/>
                                        <p:tgtEl>
                                          <p:spTgt spid="266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626">
                                            <p:txEl>
                                              <p:pRg st="2" end="2"/>
                                            </p:txEl>
                                          </p:spTgt>
                                        </p:tgtEl>
                                        <p:attrNameLst>
                                          <p:attrName>style.visibility</p:attrName>
                                        </p:attrNameLst>
                                      </p:cBhvr>
                                      <p:to>
                                        <p:strVal val="visible"/>
                                      </p:to>
                                    </p:set>
                                    <p:animEffect transition="in" filter="blinds(horizontal)">
                                      <p:cBhvr>
                                        <p:cTn id="17" dur="500"/>
                                        <p:tgtEl>
                                          <p:spTgt spid="266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626">
                                            <p:txEl>
                                              <p:pRg st="3" end="3"/>
                                            </p:txEl>
                                          </p:spTgt>
                                        </p:tgtEl>
                                        <p:attrNameLst>
                                          <p:attrName>style.visibility</p:attrName>
                                        </p:attrNameLst>
                                      </p:cBhvr>
                                      <p:to>
                                        <p:strVal val="visible"/>
                                      </p:to>
                                    </p:set>
                                    <p:animEffect transition="in" filter="blinds(horizontal)">
                                      <p:cBhvr>
                                        <p:cTn id="22" dur="500"/>
                                        <p:tgtEl>
                                          <p:spTgt spid="266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626">
                                            <p:txEl>
                                              <p:pRg st="4" end="4"/>
                                            </p:txEl>
                                          </p:spTgt>
                                        </p:tgtEl>
                                        <p:attrNameLst>
                                          <p:attrName>style.visibility</p:attrName>
                                        </p:attrNameLst>
                                      </p:cBhvr>
                                      <p:to>
                                        <p:strVal val="visible"/>
                                      </p:to>
                                    </p:set>
                                    <p:animEffect transition="in" filter="blinds(horizontal)">
                                      <p:cBhvr>
                                        <p:cTn id="27" dur="500"/>
                                        <p:tgtEl>
                                          <p:spTgt spid="266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3"/>
          <p:cNvSpPr txBox="1">
            <a:spLocks noChangeArrowheads="1"/>
          </p:cNvSpPr>
          <p:nvPr/>
        </p:nvSpPr>
        <p:spPr bwMode="auto">
          <a:xfrm>
            <a:off x="359093" y="1271588"/>
            <a:ext cx="8424862" cy="52622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400" b="1">
                <a:latin typeface="宋体" panose="02010600030101010101" pitchFamily="2" charset="-122"/>
                <a:cs typeface="Times New Roman" panose="02020603050405020304" pitchFamily="18" charset="0"/>
              </a:rPr>
              <a:t>（</a:t>
            </a:r>
            <a:r>
              <a:rPr kumimoji="1" lang="en-US" altLang="zh-CN" sz="2400" b="1">
                <a:latin typeface="宋体" panose="02010600030101010101" pitchFamily="2" charset="-122"/>
                <a:cs typeface="Times New Roman" panose="02020603050405020304" pitchFamily="18" charset="0"/>
              </a:rPr>
              <a:t>3</a:t>
            </a:r>
            <a:r>
              <a:rPr kumimoji="1" lang="zh-CN" altLang="en-US" sz="2400" b="1">
                <a:latin typeface="宋体" panose="02010600030101010101" pitchFamily="2" charset="-122"/>
                <a:cs typeface="Times New Roman" panose="02020603050405020304" pitchFamily="18" charset="0"/>
              </a:rPr>
              <a:t>）</a:t>
            </a:r>
            <a:r>
              <a:rPr kumimoji="1" lang="zh-CN" altLang="en-US" sz="2400" b="1">
                <a:solidFill>
                  <a:srgbClr val="CC0099"/>
                </a:solidFill>
                <a:latin typeface="宋体" panose="02010600030101010101" pitchFamily="2" charset="-122"/>
                <a:cs typeface="Times New Roman" panose="02020603050405020304" pitchFamily="18" charset="0"/>
              </a:rPr>
              <a:t>解决函数</a:t>
            </a:r>
            <a:r>
              <a:rPr kumimoji="1" lang="en-US" altLang="zh-CN" sz="2400" b="1">
                <a:latin typeface="宋体" panose="02010600030101010101" pitchFamily="2" charset="-122"/>
                <a:cs typeface="Times New Roman" panose="02020603050405020304" pitchFamily="18" charset="0"/>
              </a:rPr>
              <a:t>solution</a:t>
            </a:r>
            <a:r>
              <a:rPr kumimoji="1" lang="zh-CN" altLang="en-US" sz="2400" b="1">
                <a:latin typeface="宋体" panose="02010600030101010101" pitchFamily="2" charset="-122"/>
                <a:cs typeface="Times New Roman" panose="02020603050405020304" pitchFamily="18" charset="0"/>
              </a:rPr>
              <a:t>：</a:t>
            </a:r>
            <a:r>
              <a:rPr kumimoji="1" lang="zh-CN" altLang="en-US" sz="2400" b="1">
                <a:solidFill>
                  <a:srgbClr val="3907F1"/>
                </a:solidFill>
                <a:latin typeface="宋体" panose="02010600030101010101" pitchFamily="2" charset="-122"/>
                <a:cs typeface="Times New Roman" panose="02020603050405020304" pitchFamily="18" charset="0"/>
              </a:rPr>
              <a:t>检查解集合</a:t>
            </a:r>
            <a:r>
              <a:rPr kumimoji="1" lang="en-US" altLang="zh-CN" sz="2400" b="1">
                <a:solidFill>
                  <a:srgbClr val="3907F1"/>
                </a:solidFill>
                <a:latin typeface="宋体" panose="02010600030101010101" pitchFamily="2" charset="-122"/>
                <a:cs typeface="Times New Roman" panose="02020603050405020304" pitchFamily="18" charset="0"/>
              </a:rPr>
              <a:t>S</a:t>
            </a:r>
            <a:r>
              <a:rPr kumimoji="1" lang="zh-CN" altLang="en-US" sz="2400" b="1">
                <a:solidFill>
                  <a:srgbClr val="3907F1"/>
                </a:solidFill>
                <a:latin typeface="宋体" panose="02010600030101010101" pitchFamily="2" charset="-122"/>
                <a:cs typeface="Times New Roman" panose="02020603050405020304" pitchFamily="18" charset="0"/>
              </a:rPr>
              <a:t>是否构成问题的完整解。</a:t>
            </a:r>
            <a:r>
              <a:rPr kumimoji="1" lang="zh-CN" altLang="en-US" sz="2400" b="1">
                <a:latin typeface="宋体" panose="02010600030101010101" pitchFamily="2" charset="-122"/>
                <a:cs typeface="Times New Roman" panose="02020603050405020304" pitchFamily="18" charset="0"/>
              </a:rPr>
              <a:t>例如，在付款问题中，解决函数是已付出的货币金额恰好等于应付款。 </a:t>
            </a:r>
          </a:p>
          <a:p>
            <a:pPr algn="just" eaLnBrk="1" hangingPunct="1">
              <a:spcBef>
                <a:spcPct val="50000"/>
              </a:spcBef>
            </a:pPr>
            <a:r>
              <a:rPr kumimoji="1" lang="zh-CN" altLang="en-US" sz="2400" b="1">
                <a:latin typeface="宋体" panose="02010600030101010101" pitchFamily="2" charset="-122"/>
                <a:cs typeface="Times New Roman" panose="02020603050405020304" pitchFamily="18" charset="0"/>
              </a:rPr>
              <a:t>（</a:t>
            </a:r>
            <a:r>
              <a:rPr kumimoji="1" lang="en-US" altLang="zh-CN" sz="2400" b="1">
                <a:latin typeface="宋体" panose="02010600030101010101" pitchFamily="2" charset="-122"/>
                <a:cs typeface="Times New Roman" panose="02020603050405020304" pitchFamily="18" charset="0"/>
              </a:rPr>
              <a:t>4</a:t>
            </a:r>
            <a:r>
              <a:rPr kumimoji="1" lang="zh-CN" altLang="en-US" sz="2400" b="1">
                <a:latin typeface="宋体" panose="02010600030101010101" pitchFamily="2" charset="-122"/>
                <a:cs typeface="Times New Roman" panose="02020603050405020304" pitchFamily="18" charset="0"/>
              </a:rPr>
              <a:t>）</a:t>
            </a:r>
            <a:r>
              <a:rPr kumimoji="1" lang="zh-CN" altLang="en-US" sz="2400" b="1">
                <a:solidFill>
                  <a:srgbClr val="CC0099"/>
                </a:solidFill>
                <a:latin typeface="宋体" panose="02010600030101010101" pitchFamily="2" charset="-122"/>
                <a:cs typeface="Times New Roman" panose="02020603050405020304" pitchFamily="18" charset="0"/>
              </a:rPr>
              <a:t>选择函数</a:t>
            </a:r>
            <a:r>
              <a:rPr kumimoji="1" lang="en-US" altLang="zh-CN" sz="2400" b="1">
                <a:latin typeface="宋体" panose="02010600030101010101" pitchFamily="2" charset="-122"/>
                <a:cs typeface="Times New Roman" panose="02020603050405020304" pitchFamily="18" charset="0"/>
              </a:rPr>
              <a:t>select</a:t>
            </a:r>
            <a:r>
              <a:rPr kumimoji="1" lang="zh-CN" altLang="en-US" sz="2400" b="1">
                <a:latin typeface="宋体" panose="02010600030101010101" pitchFamily="2" charset="-122"/>
                <a:cs typeface="Times New Roman" panose="02020603050405020304" pitchFamily="18" charset="0"/>
              </a:rPr>
              <a:t>：</a:t>
            </a:r>
            <a:r>
              <a:rPr kumimoji="1" lang="zh-CN" altLang="en-US" sz="2400" b="1">
                <a:solidFill>
                  <a:srgbClr val="3907F1"/>
                </a:solidFill>
                <a:latin typeface="宋体" panose="02010600030101010101" pitchFamily="2" charset="-122"/>
                <a:cs typeface="Times New Roman" panose="02020603050405020304" pitchFamily="18" charset="0"/>
              </a:rPr>
              <a:t>即贪心策略，这是贪心法的关键，它指出哪个候选对象最有希望构成问题的解，选择函数通常和目标函数有关</a:t>
            </a:r>
            <a:r>
              <a:rPr kumimoji="1" lang="zh-CN" altLang="en-US" sz="2400" b="1">
                <a:latin typeface="宋体" panose="02010600030101010101" pitchFamily="2" charset="-122"/>
                <a:cs typeface="Times New Roman" panose="02020603050405020304" pitchFamily="18" charset="0"/>
              </a:rPr>
              <a:t>。</a:t>
            </a:r>
          </a:p>
          <a:p>
            <a:pPr algn="just" eaLnBrk="1" hangingPunct="1">
              <a:spcBef>
                <a:spcPct val="50000"/>
              </a:spcBef>
            </a:pPr>
            <a:r>
              <a:rPr kumimoji="1" lang="zh-CN" altLang="en-US" sz="2400" b="1">
                <a:latin typeface="宋体" panose="02010600030101010101" pitchFamily="2" charset="-122"/>
                <a:cs typeface="Times New Roman" panose="02020603050405020304" pitchFamily="18" charset="0"/>
              </a:rPr>
              <a:t>例如，在付款问题中，贪心策略就是在候选集合中选择面值最大的货币。</a:t>
            </a:r>
          </a:p>
          <a:p>
            <a:pPr algn="just" eaLnBrk="1" hangingPunct="1">
              <a:spcBef>
                <a:spcPct val="50000"/>
              </a:spcBef>
            </a:pPr>
            <a:r>
              <a:rPr kumimoji="1" lang="zh-CN" altLang="en-US" sz="2400" b="1">
                <a:latin typeface="宋体" panose="02010600030101010101" pitchFamily="2" charset="-122"/>
                <a:cs typeface="Times New Roman" panose="02020603050405020304" pitchFamily="18" charset="0"/>
              </a:rPr>
              <a:t>（</a:t>
            </a:r>
            <a:r>
              <a:rPr kumimoji="1" lang="en-US" altLang="zh-CN" sz="2400" b="1">
                <a:latin typeface="宋体" panose="02010600030101010101" pitchFamily="2" charset="-122"/>
                <a:cs typeface="Times New Roman" panose="02020603050405020304" pitchFamily="18" charset="0"/>
              </a:rPr>
              <a:t>5</a:t>
            </a:r>
            <a:r>
              <a:rPr kumimoji="1" lang="zh-CN" altLang="en-US" sz="2400" b="1">
                <a:latin typeface="宋体" panose="02010600030101010101" pitchFamily="2" charset="-122"/>
                <a:cs typeface="Times New Roman" panose="02020603050405020304" pitchFamily="18" charset="0"/>
              </a:rPr>
              <a:t>）</a:t>
            </a:r>
            <a:r>
              <a:rPr kumimoji="1" lang="zh-CN" altLang="en-US" sz="2400" b="1">
                <a:solidFill>
                  <a:srgbClr val="CC0099"/>
                </a:solidFill>
                <a:latin typeface="宋体" panose="02010600030101010101" pitchFamily="2" charset="-122"/>
                <a:cs typeface="Times New Roman" panose="02020603050405020304" pitchFamily="18" charset="0"/>
              </a:rPr>
              <a:t>可行函数</a:t>
            </a:r>
            <a:r>
              <a:rPr kumimoji="1" lang="en-US" altLang="zh-CN" sz="2400" b="1">
                <a:latin typeface="宋体" panose="02010600030101010101" pitchFamily="2" charset="-122"/>
                <a:cs typeface="Times New Roman" panose="02020603050405020304" pitchFamily="18" charset="0"/>
              </a:rPr>
              <a:t>feasible</a:t>
            </a:r>
            <a:r>
              <a:rPr kumimoji="1" lang="zh-CN" altLang="en-US" sz="2400" b="1">
                <a:latin typeface="宋体" panose="02010600030101010101" pitchFamily="2" charset="-122"/>
                <a:cs typeface="Times New Roman" panose="02020603050405020304" pitchFamily="18" charset="0"/>
              </a:rPr>
              <a:t>：</a:t>
            </a:r>
            <a:r>
              <a:rPr kumimoji="1" lang="zh-CN" altLang="en-US" sz="2400" b="1">
                <a:solidFill>
                  <a:srgbClr val="3907F1"/>
                </a:solidFill>
                <a:latin typeface="宋体" panose="02010600030101010101" pitchFamily="2" charset="-122"/>
                <a:cs typeface="Times New Roman" panose="02020603050405020304" pitchFamily="18" charset="0"/>
              </a:rPr>
              <a:t>检查解集合中加入一个候选对象是否可行，即解集合扩展后是否满足</a:t>
            </a:r>
            <a:r>
              <a:rPr kumimoji="1" lang="zh-CN" altLang="en-US" sz="2400" b="1">
                <a:solidFill>
                  <a:srgbClr val="CC0099"/>
                </a:solidFill>
                <a:latin typeface="宋体" panose="02010600030101010101" pitchFamily="2" charset="-122"/>
                <a:cs typeface="Times New Roman" panose="02020603050405020304" pitchFamily="18" charset="0"/>
              </a:rPr>
              <a:t>约束条件</a:t>
            </a:r>
            <a:r>
              <a:rPr kumimoji="1" lang="zh-CN" altLang="en-US" sz="2400" b="1">
                <a:latin typeface="宋体" panose="02010600030101010101" pitchFamily="2" charset="-122"/>
                <a:cs typeface="Times New Roman" panose="02020603050405020304" pitchFamily="18" charset="0"/>
              </a:rPr>
              <a:t>。</a:t>
            </a:r>
          </a:p>
          <a:p>
            <a:pPr algn="just" eaLnBrk="1" hangingPunct="1">
              <a:spcBef>
                <a:spcPct val="50000"/>
              </a:spcBef>
            </a:pPr>
            <a:r>
              <a:rPr kumimoji="1" lang="zh-CN" altLang="en-US" sz="2400" b="1">
                <a:latin typeface="宋体" panose="02010600030101010101" pitchFamily="2" charset="-122"/>
                <a:cs typeface="Times New Roman" panose="02020603050405020304" pitchFamily="18" charset="0"/>
              </a:rPr>
              <a:t>例如，在付款问题中，可行函数是每一步选择的货币和已付出的货币相加不超过应付款。        </a:t>
            </a:r>
          </a:p>
        </p:txBody>
      </p:sp>
      <p:sp>
        <p:nvSpPr>
          <p:cNvPr id="5" name="Text Box 4"/>
          <p:cNvSpPr txBox="1">
            <a:spLocks noChangeArrowheads="1"/>
          </p:cNvSpPr>
          <p:nvPr/>
        </p:nvSpPr>
        <p:spPr bwMode="auto">
          <a:xfrm>
            <a:off x="1115616" y="127738"/>
            <a:ext cx="6553200"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vl="0" algn="ctr">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sym typeface="+mn-ea"/>
              </a:rPr>
              <a:t>7.1.2  贪心法的求解过程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blinds(horizontal)">
                                      <p:cBhvr>
                                        <p:cTn id="7" dur="500"/>
                                        <p:tgtEl>
                                          <p:spTgt spid="276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50">
                                            <p:txEl>
                                              <p:pRg st="1" end="1"/>
                                            </p:txEl>
                                          </p:spTgt>
                                        </p:tgtEl>
                                        <p:attrNameLst>
                                          <p:attrName>style.visibility</p:attrName>
                                        </p:attrNameLst>
                                      </p:cBhvr>
                                      <p:to>
                                        <p:strVal val="visible"/>
                                      </p:to>
                                    </p:set>
                                    <p:animEffect transition="in" filter="blinds(horizontal)">
                                      <p:cBhvr>
                                        <p:cTn id="12" dur="500"/>
                                        <p:tgtEl>
                                          <p:spTgt spid="276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650">
                                            <p:txEl>
                                              <p:pRg st="2" end="2"/>
                                            </p:txEl>
                                          </p:spTgt>
                                        </p:tgtEl>
                                        <p:attrNameLst>
                                          <p:attrName>style.visibility</p:attrName>
                                        </p:attrNameLst>
                                      </p:cBhvr>
                                      <p:to>
                                        <p:strVal val="visible"/>
                                      </p:to>
                                    </p:set>
                                    <p:animEffect transition="in" filter="blinds(horizontal)">
                                      <p:cBhvr>
                                        <p:cTn id="17" dur="500"/>
                                        <p:tgtEl>
                                          <p:spTgt spid="276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650">
                                            <p:txEl>
                                              <p:pRg st="3" end="3"/>
                                            </p:txEl>
                                          </p:spTgt>
                                        </p:tgtEl>
                                        <p:attrNameLst>
                                          <p:attrName>style.visibility</p:attrName>
                                        </p:attrNameLst>
                                      </p:cBhvr>
                                      <p:to>
                                        <p:strVal val="visible"/>
                                      </p:to>
                                    </p:set>
                                    <p:animEffect transition="in" filter="blinds(horizontal)">
                                      <p:cBhvr>
                                        <p:cTn id="22" dur="500"/>
                                        <p:tgtEl>
                                          <p:spTgt spid="276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650">
                                            <p:txEl>
                                              <p:pRg st="4" end="4"/>
                                            </p:txEl>
                                          </p:spTgt>
                                        </p:tgtEl>
                                        <p:attrNameLst>
                                          <p:attrName>style.visibility</p:attrName>
                                        </p:attrNameLst>
                                      </p:cBhvr>
                                      <p:to>
                                        <p:strVal val="visible"/>
                                      </p:to>
                                    </p:set>
                                    <p:animEffect transition="in" filter="blinds(horizontal)">
                                      <p:cBhvr>
                                        <p:cTn id="27" dur="500"/>
                                        <p:tgtEl>
                                          <p:spTgt spid="276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69"/>
          <p:cNvSpPr txBox="1">
            <a:spLocks noChangeArrowheads="1"/>
          </p:cNvSpPr>
          <p:nvPr/>
        </p:nvSpPr>
        <p:spPr bwMode="auto">
          <a:xfrm>
            <a:off x="46355" y="1125855"/>
            <a:ext cx="8905875" cy="5466080"/>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04000"/>
              </a:lnSpc>
            </a:pPr>
            <a:r>
              <a:rPr lang="en-US" altLang="zh-CN" sz="2400" b="1" dirty="0" err="1">
                <a:latin typeface="Times New Roman" panose="02020603050405020304" pitchFamily="18" charset="0"/>
                <a:ea typeface="楷体" panose="02010609060101010101" pitchFamily="49" charset="-122"/>
                <a:sym typeface="+mn-ea"/>
              </a:rPr>
              <a:t>SolutionType</a:t>
            </a:r>
            <a:r>
              <a:rPr lang="en-US" altLang="zh-CN" sz="2400" b="1" dirty="0">
                <a:latin typeface="Times New Roman" panose="02020603050405020304" pitchFamily="18" charset="0"/>
                <a:ea typeface="楷体" panose="02010609060101010101" pitchFamily="49" charset="-122"/>
                <a:sym typeface="+mn-ea"/>
              </a:rPr>
              <a:t> </a:t>
            </a:r>
            <a:r>
              <a:rPr lang="en-US" altLang="zh-CN" sz="2400" b="1" dirty="0">
                <a:solidFill>
                  <a:srgbClr val="CC0099"/>
                </a:solidFill>
                <a:latin typeface="Times New Roman" panose="02020603050405020304" pitchFamily="18" charset="0"/>
                <a:ea typeface="楷体" panose="02010609060101010101" pitchFamily="49" charset="-122"/>
                <a:sym typeface="+mn-ea"/>
              </a:rPr>
              <a:t>Greedy</a:t>
            </a:r>
            <a:r>
              <a:rPr lang="en-US" altLang="zh-CN" sz="2400" b="1" dirty="0">
                <a:latin typeface="Times New Roman" panose="02020603050405020304" pitchFamily="18" charset="0"/>
                <a:ea typeface="楷体" panose="02010609060101010101" pitchFamily="49" charset="-122"/>
                <a:sym typeface="+mn-ea"/>
              </a:rPr>
              <a:t>(</a:t>
            </a:r>
            <a:r>
              <a:rPr lang="en-US" altLang="zh-CN" sz="2400" b="1" dirty="0" err="1">
                <a:latin typeface="Times New Roman" panose="02020603050405020304" pitchFamily="18" charset="0"/>
                <a:ea typeface="楷体" panose="02010609060101010101" pitchFamily="49" charset="-122"/>
                <a:sym typeface="+mn-ea"/>
              </a:rPr>
              <a:t>SType</a:t>
            </a:r>
            <a:r>
              <a:rPr lang="en-US" altLang="zh-CN" sz="2400" b="1" dirty="0">
                <a:latin typeface="Times New Roman" panose="02020603050405020304" pitchFamily="18" charset="0"/>
                <a:ea typeface="楷体" panose="02010609060101010101" pitchFamily="49" charset="-122"/>
                <a:sym typeface="+mn-ea"/>
              </a:rPr>
              <a:t> C[])</a:t>
            </a:r>
          </a:p>
          <a:p>
            <a:pPr algn="just">
              <a:lnSpc>
                <a:spcPct val="104000"/>
              </a:lnSpc>
            </a:pPr>
            <a:r>
              <a:rPr lang="en-US" altLang="zh-CN" sz="2400" b="1">
                <a:latin typeface="Times New Roman" panose="02020603050405020304" pitchFamily="18" charset="0"/>
              </a:rPr>
              <a:t>//C</a:t>
            </a:r>
            <a:r>
              <a:rPr lang="zh-CN" altLang="en-US" sz="2400" b="1">
                <a:latin typeface="Times New Roman" panose="02020603050405020304" pitchFamily="18" charset="0"/>
              </a:rPr>
              <a:t>是问题的输入集合即候选集合</a:t>
            </a:r>
          </a:p>
          <a:p>
            <a:pPr algn="just">
              <a:lnSpc>
                <a:spcPct val="104000"/>
              </a:lnSpc>
            </a:pPr>
            <a:r>
              <a:rPr lang="en-US" altLang="zh-CN" sz="2400" b="1" dirty="0">
                <a:latin typeface="Times New Roman" panose="02020603050405020304" pitchFamily="18" charset="0"/>
                <a:sym typeface="+mn-ea"/>
              </a:rPr>
              <a:t>//</a:t>
            </a:r>
            <a:r>
              <a:rPr lang="zh-CN" altLang="en-US" sz="2400" b="1" dirty="0">
                <a:latin typeface="Times New Roman" panose="02020603050405020304" pitchFamily="18" charset="0"/>
                <a:sym typeface="+mn-ea"/>
              </a:rPr>
              <a:t>假设解向量为</a:t>
            </a:r>
            <a:r>
              <a:rPr lang="en-US" altLang="zh-CN" sz="2400" b="1" dirty="0">
                <a:latin typeface="Times New Roman" panose="02020603050405020304" pitchFamily="18" charset="0"/>
                <a:sym typeface="+mn-ea"/>
              </a:rPr>
              <a:t>(</a:t>
            </a:r>
            <a:r>
              <a:rPr lang="en-US" altLang="zh-CN" sz="2400" b="1" dirty="0" err="1">
                <a:latin typeface="Times New Roman" panose="02020603050405020304" pitchFamily="18" charset="0"/>
                <a:sym typeface="+mn-ea"/>
              </a:rPr>
              <a:t>x</a:t>
            </a:r>
            <a:r>
              <a:rPr lang="en-US" altLang="zh-CN" sz="2400" b="1" baseline="-25000" dirty="0" err="1">
                <a:latin typeface="Times New Roman" panose="02020603050405020304" pitchFamily="18" charset="0"/>
                <a:sym typeface="+mn-ea"/>
              </a:rPr>
              <a:t>0</a:t>
            </a:r>
            <a:r>
              <a:rPr lang="en-US" altLang="zh-CN" sz="2400" b="1" dirty="0" err="1">
                <a:latin typeface="Times New Roman" panose="02020603050405020304" pitchFamily="18" charset="0"/>
                <a:sym typeface="+mn-ea"/>
              </a:rPr>
              <a:t>,x</a:t>
            </a:r>
            <a:r>
              <a:rPr lang="en-US" altLang="zh-CN" sz="2400" b="1" baseline="-25000" dirty="0" err="1">
                <a:latin typeface="Times New Roman" panose="02020603050405020304" pitchFamily="18" charset="0"/>
                <a:sym typeface="+mn-ea"/>
              </a:rPr>
              <a:t>1</a:t>
            </a:r>
            <a:r>
              <a:rPr lang="en-US" altLang="zh-CN" sz="2400" b="1" dirty="0">
                <a:latin typeface="Times New Roman" panose="02020603050405020304" pitchFamily="18" charset="0"/>
                <a:sym typeface="+mn-ea"/>
              </a:rPr>
              <a:t>,</a:t>
            </a:r>
            <a:r>
              <a:rPr lang="en-US" altLang="zh-CN" sz="2400" b="1" dirty="0">
                <a:latin typeface="Times New Roman" panose="02020603050405020304" pitchFamily="18" charset="0"/>
                <a:cs typeface="Courier New" panose="02070309020205020404" pitchFamily="49" charset="0"/>
                <a:sym typeface="+mn-ea"/>
              </a:rPr>
              <a:t>…</a:t>
            </a:r>
            <a:r>
              <a:rPr lang="en-US" altLang="zh-CN" sz="2400" b="1" dirty="0">
                <a:latin typeface="Times New Roman" panose="02020603050405020304" pitchFamily="18" charset="0"/>
                <a:sym typeface="+mn-ea"/>
              </a:rPr>
              <a:t>,</a:t>
            </a:r>
            <a:r>
              <a:rPr lang="en-US" altLang="zh-CN" sz="2400" b="1" dirty="0" err="1">
                <a:latin typeface="Times New Roman" panose="02020603050405020304" pitchFamily="18" charset="0"/>
                <a:sym typeface="+mn-ea"/>
              </a:rPr>
              <a:t>x</a:t>
            </a:r>
            <a:r>
              <a:rPr lang="en-US" altLang="zh-CN" sz="2400" b="1" baseline="-25000" dirty="0" err="1">
                <a:latin typeface="Times New Roman" panose="02020603050405020304" pitchFamily="18" charset="0"/>
                <a:sym typeface="+mn-ea"/>
              </a:rPr>
              <a:t>n</a:t>
            </a:r>
            <a:r>
              <a:rPr lang="en-US" altLang="zh-CN" sz="2400" b="1" baseline="-25000" dirty="0">
                <a:latin typeface="Times New Roman" panose="02020603050405020304" pitchFamily="18" charset="0"/>
                <a:sym typeface="+mn-ea"/>
              </a:rPr>
              <a:t>-1</a:t>
            </a:r>
            <a:r>
              <a:rPr lang="en-US" altLang="zh-CN" sz="2400" b="1" dirty="0">
                <a:latin typeface="Times New Roman" panose="02020603050405020304" pitchFamily="18" charset="0"/>
                <a:sym typeface="+mn-ea"/>
              </a:rPr>
              <a:t>)</a:t>
            </a:r>
            <a:r>
              <a:rPr lang="zh-CN" altLang="en-US" sz="2400" b="1" dirty="0">
                <a:latin typeface="Times New Roman" panose="02020603050405020304" pitchFamily="18" charset="0"/>
                <a:sym typeface="+mn-ea"/>
              </a:rPr>
              <a:t>，其分量为</a:t>
            </a:r>
            <a:r>
              <a:rPr lang="en-US" altLang="zh-CN" sz="2400" b="1" dirty="0" err="1">
                <a:latin typeface="Times New Roman" panose="02020603050405020304" pitchFamily="18" charset="0"/>
                <a:sym typeface="+mn-ea"/>
              </a:rPr>
              <a:t>SType</a:t>
            </a:r>
            <a:r>
              <a:rPr lang="zh-CN" altLang="en-US" sz="2400" b="1" dirty="0">
                <a:latin typeface="Times New Roman" panose="02020603050405020304" pitchFamily="18" charset="0"/>
                <a:sym typeface="+mn-ea"/>
              </a:rPr>
              <a:t>类型</a:t>
            </a:r>
            <a:endParaRPr lang="zh-CN" altLang="en-US" sz="2400" b="1" dirty="0">
              <a:latin typeface="Times New Roman" panose="02020603050405020304" pitchFamily="18" charset="0"/>
            </a:endParaRPr>
          </a:p>
          <a:p>
            <a:pPr algn="just">
              <a:lnSpc>
                <a:spcPct val="104000"/>
              </a:lnSpc>
            </a:pPr>
            <a:r>
              <a:rPr lang="en-US" altLang="zh-CN" sz="2400" b="1">
                <a:latin typeface="Times New Roman" panose="02020603050405020304" pitchFamily="18" charset="0"/>
              </a:rPr>
              <a:t>{</a:t>
            </a:r>
          </a:p>
          <a:p>
            <a:pPr algn="just">
              <a:lnSpc>
                <a:spcPct val="104000"/>
              </a:lnSpc>
            </a:pPr>
            <a:r>
              <a:rPr lang="en-US" altLang="zh-CN" sz="2400" b="1">
                <a:latin typeface="Times New Roman" panose="02020603050405020304" pitchFamily="18" charset="0"/>
              </a:rPr>
              <a:t>      S={ };  //</a:t>
            </a:r>
            <a:r>
              <a:rPr lang="zh-CN" altLang="en-US" sz="2400" b="1">
                <a:latin typeface="Times New Roman" panose="02020603050405020304" pitchFamily="18" charset="0"/>
              </a:rPr>
              <a:t>初始解集合为空集</a:t>
            </a:r>
          </a:p>
          <a:p>
            <a:pPr algn="just">
              <a:lnSpc>
                <a:spcPct val="104000"/>
              </a:lnSpc>
            </a:pPr>
            <a:r>
              <a:rPr lang="zh-CN" altLang="en-US" sz="2400" b="1">
                <a:latin typeface="Times New Roman" panose="02020603050405020304" pitchFamily="18" charset="0"/>
              </a:rPr>
              <a:t>      </a:t>
            </a:r>
            <a:r>
              <a:rPr lang="en-US" altLang="zh-CN" sz="2400" b="1">
                <a:latin typeface="Times New Roman" panose="02020603050405020304" pitchFamily="18" charset="0"/>
              </a:rPr>
              <a:t>while (not solution(S))  //</a:t>
            </a:r>
            <a:r>
              <a:rPr lang="zh-CN" altLang="en-US" sz="2400" b="1">
                <a:latin typeface="Times New Roman" panose="02020603050405020304" pitchFamily="18" charset="0"/>
              </a:rPr>
              <a:t>集合</a:t>
            </a:r>
            <a:r>
              <a:rPr lang="en-US" altLang="zh-CN" sz="2400" b="1">
                <a:latin typeface="Times New Roman" panose="02020603050405020304" pitchFamily="18" charset="0"/>
              </a:rPr>
              <a:t>S</a:t>
            </a:r>
            <a:r>
              <a:rPr lang="zh-CN" altLang="en-US" sz="2400" b="1">
                <a:latin typeface="Times New Roman" panose="02020603050405020304" pitchFamily="18" charset="0"/>
              </a:rPr>
              <a:t>没有构成问题的一个解</a:t>
            </a:r>
          </a:p>
          <a:p>
            <a:pPr algn="just">
              <a:lnSpc>
                <a:spcPct val="104000"/>
              </a:lnSpc>
            </a:pPr>
            <a:r>
              <a:rPr lang="zh-CN" altLang="en-US" sz="2400" b="1">
                <a:latin typeface="Times New Roman" panose="02020603050405020304" pitchFamily="18" charset="0"/>
              </a:rPr>
              <a:t>     </a:t>
            </a:r>
            <a:r>
              <a:rPr lang="en-US" altLang="zh-CN" sz="2400" b="1">
                <a:latin typeface="Times New Roman" panose="02020603050405020304" pitchFamily="18" charset="0"/>
              </a:rPr>
              <a:t>{</a:t>
            </a:r>
          </a:p>
          <a:p>
            <a:pPr algn="just">
              <a:lnSpc>
                <a:spcPct val="104000"/>
              </a:lnSpc>
            </a:pPr>
            <a:r>
              <a:rPr lang="en-US" altLang="zh-CN" sz="2400" b="1">
                <a:latin typeface="Times New Roman" panose="02020603050405020304" pitchFamily="18" charset="0"/>
              </a:rPr>
              <a:t>          </a:t>
            </a:r>
            <a:r>
              <a:rPr lang="en-US" altLang="zh-CN" sz="2400" b="1" dirty="0" err="1">
                <a:latin typeface="Times New Roman" panose="02020603050405020304" pitchFamily="18" charset="0"/>
                <a:ea typeface="楷体" panose="02010609060101010101" pitchFamily="49" charset="-122"/>
                <a:sym typeface="+mn-ea"/>
              </a:rPr>
              <a:t>SType</a:t>
            </a:r>
            <a:r>
              <a:rPr lang="en-US" altLang="zh-CN" sz="2400" b="1" dirty="0">
                <a:latin typeface="Times New Roman" panose="02020603050405020304" pitchFamily="18" charset="0"/>
                <a:ea typeface="楷体" panose="02010609060101010101" pitchFamily="49" charset="-122"/>
                <a:sym typeface="+mn-ea"/>
              </a:rPr>
              <a:t> </a:t>
            </a:r>
            <a:r>
              <a:rPr lang="en-US" altLang="zh-CN" sz="2400" b="1">
                <a:latin typeface="Times New Roman" panose="02020603050405020304" pitchFamily="18" charset="0"/>
              </a:rPr>
              <a:t>x=select(C);    //</a:t>
            </a:r>
            <a:r>
              <a:rPr lang="zh-CN" altLang="en-US" sz="2400" b="1">
                <a:latin typeface="Times New Roman" panose="02020603050405020304" pitchFamily="18" charset="0"/>
              </a:rPr>
              <a:t>在候选集合</a:t>
            </a:r>
            <a:r>
              <a:rPr lang="en-US" altLang="zh-CN" sz="2400" b="1">
                <a:latin typeface="Times New Roman" panose="02020603050405020304" pitchFamily="18" charset="0"/>
              </a:rPr>
              <a:t>C</a:t>
            </a:r>
            <a:r>
              <a:rPr lang="zh-CN" altLang="en-US" sz="2400" b="1">
                <a:latin typeface="Times New Roman" panose="02020603050405020304" pitchFamily="18" charset="0"/>
              </a:rPr>
              <a:t>中做贪心选择</a:t>
            </a:r>
          </a:p>
          <a:p>
            <a:pPr algn="just">
              <a:lnSpc>
                <a:spcPct val="104000"/>
              </a:lnSpc>
            </a:pPr>
            <a:r>
              <a:rPr lang="zh-CN" altLang="en-US" sz="2400" b="1">
                <a:latin typeface="Times New Roman" panose="02020603050405020304" pitchFamily="18" charset="0"/>
              </a:rPr>
              <a:t>          </a:t>
            </a:r>
            <a:r>
              <a:rPr lang="en-US" altLang="zh-CN" sz="2400" b="1">
                <a:latin typeface="Times New Roman" panose="02020603050405020304" pitchFamily="18" charset="0"/>
              </a:rPr>
              <a:t>if (Feasible(S, x))  //</a:t>
            </a:r>
            <a:r>
              <a:rPr lang="zh-CN" altLang="en-US" sz="2400" b="1">
                <a:latin typeface="Times New Roman" panose="02020603050405020304" pitchFamily="18" charset="0"/>
              </a:rPr>
              <a:t>判断集合</a:t>
            </a:r>
            <a:r>
              <a:rPr lang="en-US" altLang="zh-CN" sz="2400" b="1">
                <a:latin typeface="Times New Roman" panose="02020603050405020304" pitchFamily="18" charset="0"/>
              </a:rPr>
              <a:t>S</a:t>
            </a:r>
            <a:r>
              <a:rPr lang="zh-CN" altLang="en-US" sz="2400" b="1">
                <a:latin typeface="Times New Roman" panose="02020603050405020304" pitchFamily="18" charset="0"/>
              </a:rPr>
              <a:t>中加入</a:t>
            </a:r>
            <a:r>
              <a:rPr lang="en-US" altLang="zh-CN" sz="2400" b="1">
                <a:latin typeface="Times New Roman" panose="02020603050405020304" pitchFamily="18" charset="0"/>
              </a:rPr>
              <a:t>x</a:t>
            </a:r>
            <a:r>
              <a:rPr lang="zh-CN" altLang="en-US" sz="2400" b="1">
                <a:latin typeface="Times New Roman" panose="02020603050405020304" pitchFamily="18" charset="0"/>
              </a:rPr>
              <a:t>后的解是否可行</a:t>
            </a:r>
          </a:p>
          <a:p>
            <a:pPr algn="just">
              <a:lnSpc>
                <a:spcPct val="104000"/>
              </a:lnSpc>
            </a:pPr>
            <a:r>
              <a:rPr lang="zh-CN" altLang="en-US" sz="2400" b="1">
                <a:latin typeface="Times New Roman" panose="02020603050405020304" pitchFamily="18" charset="0"/>
              </a:rPr>
              <a:t>                 </a:t>
            </a:r>
            <a:r>
              <a:rPr lang="en-US" altLang="zh-CN" sz="2400" b="1">
                <a:latin typeface="Times New Roman" panose="02020603050405020304" pitchFamily="18" charset="0"/>
              </a:rPr>
              <a:t>S=S+{x};</a:t>
            </a:r>
          </a:p>
          <a:p>
            <a:pPr algn="just">
              <a:lnSpc>
                <a:spcPct val="104000"/>
              </a:lnSpc>
            </a:pPr>
            <a:r>
              <a:rPr lang="en-US" altLang="zh-CN" sz="2400" b="1">
                <a:latin typeface="Times New Roman" panose="02020603050405020304" pitchFamily="18" charset="0"/>
              </a:rPr>
              <a:t>          C=C-{x};</a:t>
            </a:r>
          </a:p>
          <a:p>
            <a:pPr algn="just">
              <a:lnSpc>
                <a:spcPct val="104000"/>
              </a:lnSpc>
            </a:pPr>
            <a:r>
              <a:rPr lang="en-US" altLang="zh-CN" sz="2400" b="1">
                <a:latin typeface="Times New Roman" panose="02020603050405020304" pitchFamily="18" charset="0"/>
              </a:rPr>
              <a:t>     }</a:t>
            </a:r>
          </a:p>
          <a:p>
            <a:pPr algn="just">
              <a:lnSpc>
                <a:spcPct val="104000"/>
              </a:lnSpc>
            </a:pPr>
            <a:r>
              <a:rPr lang="en-US" altLang="zh-CN" sz="2400" b="1">
                <a:latin typeface="Times New Roman" panose="02020603050405020304" pitchFamily="18" charset="0"/>
              </a:rPr>
              <a:t>    return S;</a:t>
            </a:r>
          </a:p>
          <a:p>
            <a:pPr algn="just">
              <a:lnSpc>
                <a:spcPct val="104000"/>
              </a:lnSpc>
            </a:pPr>
            <a:r>
              <a:rPr lang="en-US" altLang="zh-CN" sz="2400" b="1">
                <a:latin typeface="Times New Roman" panose="02020603050405020304" pitchFamily="18" charset="0"/>
              </a:rPr>
              <a:t>}</a:t>
            </a:r>
          </a:p>
        </p:txBody>
      </p:sp>
      <p:sp>
        <p:nvSpPr>
          <p:cNvPr id="5" name="Text Box 4"/>
          <p:cNvSpPr txBox="1">
            <a:spLocks noChangeArrowheads="1"/>
          </p:cNvSpPr>
          <p:nvPr/>
        </p:nvSpPr>
        <p:spPr bwMode="auto">
          <a:xfrm>
            <a:off x="1371600" y="195362"/>
            <a:ext cx="6553200"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vl="0" algn="ctr">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sym typeface="+mn-ea"/>
              </a:rPr>
              <a:t>7.1.2  贪心法的求解过程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blinds(horizontal)">
                                      <p:cBhvr>
                                        <p:cTn id="7" dur="500"/>
                                        <p:tgtEl>
                                          <p:spTgt spid="28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4">
                                            <p:txEl>
                                              <p:pRg st="1" end="1"/>
                                            </p:txEl>
                                          </p:spTgt>
                                        </p:tgtEl>
                                        <p:attrNameLst>
                                          <p:attrName>style.visibility</p:attrName>
                                        </p:attrNameLst>
                                      </p:cBhvr>
                                      <p:to>
                                        <p:strVal val="visible"/>
                                      </p:to>
                                    </p:set>
                                    <p:animEffect transition="in" filter="blinds(horizontal)">
                                      <p:cBhvr>
                                        <p:cTn id="12" dur="500"/>
                                        <p:tgtEl>
                                          <p:spTgt spid="28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674">
                                            <p:txEl>
                                              <p:pRg st="2" end="2"/>
                                            </p:txEl>
                                          </p:spTgt>
                                        </p:tgtEl>
                                        <p:attrNameLst>
                                          <p:attrName>style.visibility</p:attrName>
                                        </p:attrNameLst>
                                      </p:cBhvr>
                                      <p:to>
                                        <p:strVal val="visible"/>
                                      </p:to>
                                    </p:set>
                                    <p:animEffect transition="in" filter="blinds(horizontal)">
                                      <p:cBhvr>
                                        <p:cTn id="17" dur="500"/>
                                        <p:tgtEl>
                                          <p:spTgt spid="28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674">
                                            <p:txEl>
                                              <p:pRg st="3" end="3"/>
                                            </p:txEl>
                                          </p:spTgt>
                                        </p:tgtEl>
                                        <p:attrNameLst>
                                          <p:attrName>style.visibility</p:attrName>
                                        </p:attrNameLst>
                                      </p:cBhvr>
                                      <p:to>
                                        <p:strVal val="visible"/>
                                      </p:to>
                                    </p:set>
                                    <p:animEffect transition="in" filter="blinds(horizontal)">
                                      <p:cBhvr>
                                        <p:cTn id="22" dur="500"/>
                                        <p:tgtEl>
                                          <p:spTgt spid="28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8674">
                                            <p:txEl>
                                              <p:pRg st="4" end="4"/>
                                            </p:txEl>
                                          </p:spTgt>
                                        </p:tgtEl>
                                        <p:attrNameLst>
                                          <p:attrName>style.visibility</p:attrName>
                                        </p:attrNameLst>
                                      </p:cBhvr>
                                      <p:to>
                                        <p:strVal val="visible"/>
                                      </p:to>
                                    </p:set>
                                    <p:animEffect transition="in" filter="blinds(horizontal)">
                                      <p:cBhvr>
                                        <p:cTn id="27" dur="500"/>
                                        <p:tgtEl>
                                          <p:spTgt spid="286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8674">
                                            <p:txEl>
                                              <p:pRg st="5" end="5"/>
                                            </p:txEl>
                                          </p:spTgt>
                                        </p:tgtEl>
                                        <p:attrNameLst>
                                          <p:attrName>style.visibility</p:attrName>
                                        </p:attrNameLst>
                                      </p:cBhvr>
                                      <p:to>
                                        <p:strVal val="visible"/>
                                      </p:to>
                                    </p:set>
                                    <p:animEffect transition="in" filter="blinds(horizontal)">
                                      <p:cBhvr>
                                        <p:cTn id="32" dur="500"/>
                                        <p:tgtEl>
                                          <p:spTgt spid="286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8674">
                                            <p:txEl>
                                              <p:pRg st="6" end="6"/>
                                            </p:txEl>
                                          </p:spTgt>
                                        </p:tgtEl>
                                        <p:attrNameLst>
                                          <p:attrName>style.visibility</p:attrName>
                                        </p:attrNameLst>
                                      </p:cBhvr>
                                      <p:to>
                                        <p:strVal val="visible"/>
                                      </p:to>
                                    </p:set>
                                    <p:animEffect transition="in" filter="blinds(horizontal)">
                                      <p:cBhvr>
                                        <p:cTn id="37" dur="500"/>
                                        <p:tgtEl>
                                          <p:spTgt spid="2867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8674">
                                            <p:txEl>
                                              <p:pRg st="7" end="7"/>
                                            </p:txEl>
                                          </p:spTgt>
                                        </p:tgtEl>
                                        <p:attrNameLst>
                                          <p:attrName>style.visibility</p:attrName>
                                        </p:attrNameLst>
                                      </p:cBhvr>
                                      <p:to>
                                        <p:strVal val="visible"/>
                                      </p:to>
                                    </p:set>
                                    <p:animEffect transition="in" filter="blinds(horizontal)">
                                      <p:cBhvr>
                                        <p:cTn id="42" dur="500"/>
                                        <p:tgtEl>
                                          <p:spTgt spid="2867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8674">
                                            <p:txEl>
                                              <p:pRg st="8" end="8"/>
                                            </p:txEl>
                                          </p:spTgt>
                                        </p:tgtEl>
                                        <p:attrNameLst>
                                          <p:attrName>style.visibility</p:attrName>
                                        </p:attrNameLst>
                                      </p:cBhvr>
                                      <p:to>
                                        <p:strVal val="visible"/>
                                      </p:to>
                                    </p:set>
                                    <p:animEffect transition="in" filter="blinds(horizontal)">
                                      <p:cBhvr>
                                        <p:cTn id="47" dur="500"/>
                                        <p:tgtEl>
                                          <p:spTgt spid="2867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8674">
                                            <p:txEl>
                                              <p:pRg st="9" end="9"/>
                                            </p:txEl>
                                          </p:spTgt>
                                        </p:tgtEl>
                                        <p:attrNameLst>
                                          <p:attrName>style.visibility</p:attrName>
                                        </p:attrNameLst>
                                      </p:cBhvr>
                                      <p:to>
                                        <p:strVal val="visible"/>
                                      </p:to>
                                    </p:set>
                                    <p:animEffect transition="in" filter="blinds(horizontal)">
                                      <p:cBhvr>
                                        <p:cTn id="52" dur="500"/>
                                        <p:tgtEl>
                                          <p:spTgt spid="2867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8674">
                                            <p:txEl>
                                              <p:pRg st="10" end="10"/>
                                            </p:txEl>
                                          </p:spTgt>
                                        </p:tgtEl>
                                        <p:attrNameLst>
                                          <p:attrName>style.visibility</p:attrName>
                                        </p:attrNameLst>
                                      </p:cBhvr>
                                      <p:to>
                                        <p:strVal val="visible"/>
                                      </p:to>
                                    </p:set>
                                    <p:animEffect transition="in" filter="blinds(horizontal)">
                                      <p:cBhvr>
                                        <p:cTn id="57" dur="500"/>
                                        <p:tgtEl>
                                          <p:spTgt spid="2867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8674">
                                            <p:txEl>
                                              <p:pRg st="11" end="11"/>
                                            </p:txEl>
                                          </p:spTgt>
                                        </p:tgtEl>
                                        <p:attrNameLst>
                                          <p:attrName>style.visibility</p:attrName>
                                        </p:attrNameLst>
                                      </p:cBhvr>
                                      <p:to>
                                        <p:strVal val="visible"/>
                                      </p:to>
                                    </p:set>
                                    <p:animEffect transition="in" filter="blinds(horizontal)">
                                      <p:cBhvr>
                                        <p:cTn id="62" dur="500"/>
                                        <p:tgtEl>
                                          <p:spTgt spid="2867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8674">
                                            <p:txEl>
                                              <p:pRg st="12" end="12"/>
                                            </p:txEl>
                                          </p:spTgt>
                                        </p:tgtEl>
                                        <p:attrNameLst>
                                          <p:attrName>style.visibility</p:attrName>
                                        </p:attrNameLst>
                                      </p:cBhvr>
                                      <p:to>
                                        <p:strVal val="visible"/>
                                      </p:to>
                                    </p:set>
                                    <p:animEffect transition="in" filter="blinds(horizontal)">
                                      <p:cBhvr>
                                        <p:cTn id="67" dur="500"/>
                                        <p:tgtEl>
                                          <p:spTgt spid="2867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8674">
                                            <p:txEl>
                                              <p:pRg st="13" end="13"/>
                                            </p:txEl>
                                          </p:spTgt>
                                        </p:tgtEl>
                                        <p:attrNameLst>
                                          <p:attrName>style.visibility</p:attrName>
                                        </p:attrNameLst>
                                      </p:cBhvr>
                                      <p:to>
                                        <p:strVal val="visible"/>
                                      </p:to>
                                    </p:set>
                                    <p:animEffect transition="in" filter="blinds(horizontal)">
                                      <p:cBhvr>
                                        <p:cTn id="72" dur="500"/>
                                        <p:tgtEl>
                                          <p:spTgt spid="2867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026"/>
          <p:cNvSpPr txBox="1">
            <a:spLocks noChangeArrowheads="1"/>
          </p:cNvSpPr>
          <p:nvPr/>
        </p:nvSpPr>
        <p:spPr bwMode="auto">
          <a:xfrm>
            <a:off x="1019810" y="269558"/>
            <a:ext cx="7391400"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vl="0" algn="ctr">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sym typeface="+mn-ea"/>
              </a:rPr>
              <a:t>7.2  图问题中的贪心法 </a:t>
            </a:r>
          </a:p>
        </p:txBody>
      </p:sp>
      <p:sp>
        <p:nvSpPr>
          <p:cNvPr id="48131" name="Text Box 1027">
            <a:hlinkClick r:id="" action="ppaction://hlinkshowjump?jump=nextslide"/>
          </p:cNvPr>
          <p:cNvSpPr txBox="1">
            <a:spLocks noChangeArrowheads="1"/>
          </p:cNvSpPr>
          <p:nvPr/>
        </p:nvSpPr>
        <p:spPr bwMode="auto">
          <a:xfrm>
            <a:off x="1981200" y="1850708"/>
            <a:ext cx="5791200" cy="5219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宋体" panose="02010600030101010101" pitchFamily="2" charset="-122"/>
              </a:rPr>
              <a:t>7.2.1  TSP</a:t>
            </a:r>
            <a:r>
              <a:rPr kumimoji="1" lang="zh-CN" altLang="en-US" sz="2800" b="1">
                <a:latin typeface="宋体" panose="02010600030101010101" pitchFamily="2" charset="-122"/>
              </a:rPr>
              <a:t>问题 </a:t>
            </a:r>
          </a:p>
        </p:txBody>
      </p:sp>
      <p:sp>
        <p:nvSpPr>
          <p:cNvPr id="48132" name="Text Box 1028">
            <a:hlinkClick r:id="rId2" action="ppaction://hlinksldjump"/>
          </p:cNvPr>
          <p:cNvSpPr txBox="1">
            <a:spLocks noChangeArrowheads="1"/>
          </p:cNvSpPr>
          <p:nvPr/>
        </p:nvSpPr>
        <p:spPr bwMode="auto">
          <a:xfrm>
            <a:off x="1981200" y="2582545"/>
            <a:ext cx="3886200" cy="5219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宋体" panose="02010600030101010101" pitchFamily="2" charset="-122"/>
              </a:rPr>
              <a:t>7.2.2  </a:t>
            </a:r>
            <a:r>
              <a:rPr kumimoji="1" lang="zh-CN" altLang="en-US" sz="2800" b="1">
                <a:latin typeface="宋体" panose="02010600030101010101" pitchFamily="2" charset="-122"/>
              </a:rPr>
              <a:t>图着色问题</a:t>
            </a:r>
          </a:p>
        </p:txBody>
      </p:sp>
      <p:sp>
        <p:nvSpPr>
          <p:cNvPr id="48133" name="Text Box 1029">
            <a:hlinkClick r:id="rId3" action="ppaction://hlinksldjump"/>
          </p:cNvPr>
          <p:cNvSpPr txBox="1">
            <a:spLocks noChangeArrowheads="1"/>
          </p:cNvSpPr>
          <p:nvPr/>
        </p:nvSpPr>
        <p:spPr bwMode="auto">
          <a:xfrm>
            <a:off x="1981200" y="3314383"/>
            <a:ext cx="4343400" cy="5219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dirty="0">
                <a:latin typeface="宋体" panose="02010600030101010101" pitchFamily="2" charset="-122"/>
              </a:rPr>
              <a:t>7.2.3  </a:t>
            </a:r>
            <a:r>
              <a:rPr kumimoji="1" lang="zh-CN" altLang="en-US" sz="2800" b="1" dirty="0">
                <a:latin typeface="宋体" panose="02010600030101010101" pitchFamily="2" charset="-122"/>
              </a:rPr>
              <a:t>最小生成树问题</a:t>
            </a:r>
          </a:p>
        </p:txBody>
      </p:sp>
      <p:sp>
        <p:nvSpPr>
          <p:cNvPr id="6" name="Text Box 1029">
            <a:hlinkClick r:id="rId3" action="ppaction://hlinksldjump"/>
          </p:cNvPr>
          <p:cNvSpPr txBox="1">
            <a:spLocks noChangeArrowheads="1"/>
          </p:cNvSpPr>
          <p:nvPr/>
        </p:nvSpPr>
        <p:spPr bwMode="auto">
          <a:xfrm>
            <a:off x="1979712" y="4031015"/>
            <a:ext cx="5792688" cy="5219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dirty="0" smtClean="0">
                <a:latin typeface="宋体" panose="02010600030101010101" pitchFamily="2" charset="-122"/>
              </a:rPr>
              <a:t>7.2.4  </a:t>
            </a:r>
            <a:r>
              <a:rPr kumimoji="1" lang="zh-CN" altLang="en-US" sz="2800" b="1" dirty="0" smtClean="0">
                <a:latin typeface="宋体" panose="02010600030101010101" pitchFamily="2" charset="-122"/>
              </a:rPr>
              <a:t>单源最短路径问题</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1564005" y="206375"/>
            <a:ext cx="5943600" cy="706755"/>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vl="0" algn="ctr">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7.2.1  TSP问题 </a:t>
            </a:r>
          </a:p>
        </p:txBody>
      </p:sp>
      <p:sp>
        <p:nvSpPr>
          <p:cNvPr id="49155" name="Text Box 5"/>
          <p:cNvSpPr txBox="1">
            <a:spLocks noChangeArrowheads="1"/>
          </p:cNvSpPr>
          <p:nvPr/>
        </p:nvSpPr>
        <p:spPr bwMode="auto">
          <a:xfrm>
            <a:off x="503739" y="3170238"/>
            <a:ext cx="8136904" cy="23736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dirty="0">
                <a:solidFill>
                  <a:srgbClr val="CC0099"/>
                </a:solidFill>
                <a:latin typeface="黑体" panose="02010609060101010101" pitchFamily="49" charset="-122"/>
                <a:ea typeface="黑体" panose="02010609060101010101" pitchFamily="49" charset="-122"/>
              </a:rPr>
              <a:t>贪心策略</a:t>
            </a:r>
            <a:r>
              <a:rPr kumimoji="1" lang="zh-CN" altLang="en-US" sz="2800" dirty="0">
                <a:latin typeface="黑体" panose="02010609060101010101" pitchFamily="49" charset="-122"/>
                <a:ea typeface="黑体" panose="02010609060101010101" pitchFamily="49" charset="-122"/>
              </a:rPr>
              <a:t>：</a:t>
            </a:r>
          </a:p>
          <a:p>
            <a:pPr algn="just" eaLnBrk="1" hangingPunct="1">
              <a:lnSpc>
                <a:spcPct val="120000"/>
              </a:lnSpc>
              <a:spcBef>
                <a:spcPct val="50000"/>
              </a:spcBef>
            </a:pPr>
            <a:r>
              <a:rPr kumimoji="1" lang="zh-CN" altLang="en-US" sz="2800" dirty="0">
                <a:latin typeface="黑体" panose="02010609060101010101" pitchFamily="49" charset="-122"/>
                <a:ea typeface="黑体" panose="02010609060101010101" pitchFamily="49" charset="-122"/>
              </a:rPr>
              <a:t>（</a:t>
            </a:r>
            <a:r>
              <a:rPr kumimoji="1" lang="en-US" altLang="zh-CN" sz="2800" dirty="0">
                <a:latin typeface="黑体" panose="02010609060101010101" pitchFamily="49" charset="-122"/>
                <a:ea typeface="黑体" panose="02010609060101010101" pitchFamily="49" charset="-122"/>
              </a:rPr>
              <a:t>1</a:t>
            </a:r>
            <a:r>
              <a:rPr kumimoji="1" lang="zh-CN" altLang="en-US" sz="2800" dirty="0">
                <a:latin typeface="黑体" panose="02010609060101010101" pitchFamily="49" charset="-122"/>
                <a:ea typeface="黑体" panose="02010609060101010101" pitchFamily="49" charset="-122"/>
              </a:rPr>
              <a:t>）</a:t>
            </a:r>
            <a:r>
              <a:rPr kumimoji="1" lang="zh-CN" altLang="en-US" sz="2800" dirty="0">
                <a:solidFill>
                  <a:srgbClr val="CC0099"/>
                </a:solidFill>
                <a:latin typeface="黑体" panose="02010609060101010101" pitchFamily="49" charset="-122"/>
                <a:ea typeface="黑体" panose="02010609060101010101" pitchFamily="49" charset="-122"/>
              </a:rPr>
              <a:t>最近邻点</a:t>
            </a:r>
            <a:r>
              <a:rPr kumimoji="1" lang="zh-CN" altLang="en-US" sz="2800" dirty="0">
                <a:latin typeface="黑体" panose="02010609060101010101" pitchFamily="49" charset="-122"/>
                <a:ea typeface="黑体" panose="02010609060101010101" pitchFamily="49" charset="-122"/>
              </a:rPr>
              <a:t>策略：从任意城市出发，每次在没有到过的城市中选择最近的一个，直到经过了所有的城市，最后回到出发城市。    </a:t>
            </a:r>
          </a:p>
        </p:txBody>
      </p:sp>
      <p:sp>
        <p:nvSpPr>
          <p:cNvPr id="260099" name="文本框 260098"/>
          <p:cNvSpPr txBox="1"/>
          <p:nvPr/>
        </p:nvSpPr>
        <p:spPr>
          <a:xfrm>
            <a:off x="467360" y="1252220"/>
            <a:ext cx="8275320" cy="1512570"/>
          </a:xfrm>
          <a:prstGeom prst="rect">
            <a:avLst/>
          </a:prstGeom>
          <a:noFill/>
          <a:ln w="9525">
            <a:noFill/>
          </a:ln>
        </p:spPr>
        <p:txBody>
          <a:bodyPr wrap="square">
            <a:spAutoFit/>
          </a:bodyPr>
          <a:lstStyle/>
          <a:p>
            <a:pPr>
              <a:lnSpc>
                <a:spcPct val="110000"/>
              </a:lnSpc>
              <a:spcBef>
                <a:spcPct val="50000"/>
              </a:spcBef>
              <a:buClr>
                <a:schemeClr val="bg1"/>
              </a:buClr>
            </a:pPr>
            <a:r>
              <a:rPr lang="zh-CN" altLang="en-US" sz="2800" b="1" dirty="0">
                <a:latin typeface="宋体" panose="02010600030101010101" pitchFamily="2" charset="-122"/>
              </a:rPr>
              <a:t>问题描述：</a:t>
            </a:r>
            <a:r>
              <a:rPr lang="en-US" altLang="zh-CN" sz="2800" b="1" dirty="0">
                <a:latin typeface="宋体" panose="02010600030101010101" pitchFamily="2" charset="-122"/>
              </a:rPr>
              <a:t>TSP</a:t>
            </a:r>
            <a:r>
              <a:rPr lang="zh-CN" altLang="en-US" sz="2800" b="1" dirty="0">
                <a:latin typeface="宋体" panose="02010600030101010101" pitchFamily="2" charset="-122"/>
              </a:rPr>
              <a:t>问题是指旅行家要旅行</a:t>
            </a:r>
            <a:r>
              <a:rPr lang="en-US" altLang="zh-CN" sz="2800" b="1" i="1">
                <a:latin typeface="宋体" panose="02010600030101010101" pitchFamily="2" charset="-122"/>
              </a:rPr>
              <a:t>n</a:t>
            </a:r>
            <a:r>
              <a:rPr lang="zh-CN" altLang="en-US" sz="2800" b="1" dirty="0">
                <a:latin typeface="宋体" panose="02010600030101010101" pitchFamily="2" charset="-122"/>
              </a:rPr>
              <a:t>个城市，要求各个城市经历且仅经历一次然后回到出发城市，并要求所走的路程最短。</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blinds(horizontal)">
                                      <p:cBhvr>
                                        <p:cTn id="7"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144"/>
          <p:cNvGrpSpPr/>
          <p:nvPr/>
        </p:nvGrpSpPr>
        <p:grpSpPr bwMode="auto">
          <a:xfrm>
            <a:off x="250825" y="1133475"/>
            <a:ext cx="8714105" cy="4942205"/>
            <a:chOff x="1511" y="3168"/>
            <a:chExt cx="7608" cy="5106"/>
          </a:xfrm>
        </p:grpSpPr>
        <p:sp>
          <p:nvSpPr>
            <p:cNvPr id="50181" name="Text Box 145"/>
            <p:cNvSpPr txBox="1">
              <a:spLocks noChangeArrowheads="1"/>
            </p:cNvSpPr>
            <p:nvPr/>
          </p:nvSpPr>
          <p:spPr bwMode="auto">
            <a:xfrm>
              <a:off x="2169" y="7494"/>
              <a:ext cx="6950" cy="7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dirty="0">
                  <a:latin typeface="Times New Roman" panose="02020603050405020304" pitchFamily="18" charset="0"/>
                </a:rPr>
                <a:t>(d) </a:t>
              </a:r>
              <a:r>
                <a:rPr lang="zh-CN" altLang="en-US" sz="2000" b="1" dirty="0">
                  <a:latin typeface="Times New Roman" panose="02020603050405020304" pitchFamily="18" charset="0"/>
                </a:rPr>
                <a:t>城市</a:t>
              </a:r>
              <a:r>
                <a:rPr lang="en-US" altLang="zh-CN" sz="2000" b="1" dirty="0">
                  <a:latin typeface="Times New Roman" panose="02020603050405020304" pitchFamily="18" charset="0"/>
                </a:rPr>
                <a:t>3→</a:t>
              </a:r>
              <a:r>
                <a:rPr lang="zh-CN" altLang="en-US" sz="2000" b="1" dirty="0">
                  <a:latin typeface="Times New Roman" panose="02020603050405020304" pitchFamily="18" charset="0"/>
                </a:rPr>
                <a:t>城市</a:t>
              </a:r>
              <a:r>
                <a:rPr lang="en-US" altLang="zh-CN" sz="2000" b="1" dirty="0">
                  <a:latin typeface="Times New Roman" panose="02020603050405020304" pitchFamily="18" charset="0"/>
                </a:rPr>
                <a:t>5         (e) </a:t>
              </a:r>
              <a:r>
                <a:rPr lang="zh-CN" altLang="en-US" sz="2000" b="1" dirty="0">
                  <a:latin typeface="Times New Roman" panose="02020603050405020304" pitchFamily="18" charset="0"/>
                </a:rPr>
                <a:t>城市</a:t>
              </a:r>
              <a:r>
                <a:rPr lang="en-US" altLang="zh-CN" sz="2000" b="1" dirty="0">
                  <a:latin typeface="Times New Roman" panose="02020603050405020304" pitchFamily="18" charset="0"/>
                </a:rPr>
                <a:t>5→</a:t>
              </a:r>
              <a:r>
                <a:rPr lang="zh-CN" altLang="en-US" sz="2000" b="1" dirty="0">
                  <a:latin typeface="Times New Roman" panose="02020603050405020304" pitchFamily="18" charset="0"/>
                </a:rPr>
                <a:t>城市</a:t>
              </a:r>
              <a:r>
                <a:rPr lang="en-US" altLang="zh-CN" sz="2000" b="1" dirty="0">
                  <a:latin typeface="Times New Roman" panose="02020603050405020304" pitchFamily="18" charset="0"/>
                </a:rPr>
                <a:t>2                (f) </a:t>
              </a:r>
              <a:r>
                <a:rPr lang="zh-CN" altLang="en-US" sz="2000" b="1" dirty="0">
                  <a:latin typeface="Times New Roman" panose="02020603050405020304" pitchFamily="18" charset="0"/>
                </a:rPr>
                <a:t>城市</a:t>
              </a:r>
              <a:r>
                <a:rPr lang="en-US" altLang="zh-CN" sz="2000" b="1" dirty="0">
                  <a:latin typeface="Times New Roman" panose="02020603050405020304" pitchFamily="18" charset="0"/>
                </a:rPr>
                <a:t>2→</a:t>
              </a:r>
              <a:r>
                <a:rPr lang="zh-CN" altLang="en-US" sz="2000" b="1" dirty="0">
                  <a:latin typeface="Times New Roman" panose="02020603050405020304" pitchFamily="18" charset="0"/>
                </a:rPr>
                <a:t>城市</a:t>
              </a:r>
              <a:r>
                <a:rPr lang="en-US" altLang="zh-CN" sz="2000" b="1" dirty="0">
                  <a:latin typeface="Times New Roman" panose="02020603050405020304" pitchFamily="18" charset="0"/>
                </a:rPr>
                <a:t>1</a:t>
              </a:r>
            </a:p>
            <a:p>
              <a:pPr algn="ctr">
                <a:spcBef>
                  <a:spcPts val="775"/>
                </a:spcBef>
              </a:pPr>
              <a:r>
                <a:rPr lang="en-US" altLang="zh-CN" sz="2000" b="1" dirty="0">
                  <a:latin typeface="Times New Roman" panose="02020603050405020304" pitchFamily="18" charset="0"/>
                </a:rPr>
                <a:t>   </a:t>
              </a:r>
              <a:r>
                <a:rPr lang="zh-CN" altLang="en-US" sz="2400" b="1" dirty="0">
                  <a:solidFill>
                    <a:srgbClr val="3907F1"/>
                  </a:solidFill>
                  <a:latin typeface="Times New Roman" panose="02020603050405020304" pitchFamily="18" charset="0"/>
                </a:rPr>
                <a:t>最近邻点贪心策略求解</a:t>
              </a:r>
              <a:r>
                <a:rPr lang="en-US" altLang="zh-CN" sz="2400" b="1" dirty="0">
                  <a:solidFill>
                    <a:srgbClr val="3907F1"/>
                  </a:solidFill>
                  <a:latin typeface="Times New Roman" panose="02020603050405020304" pitchFamily="18" charset="0"/>
                </a:rPr>
                <a:t>TSP</a:t>
              </a:r>
              <a:r>
                <a:rPr lang="zh-CN" altLang="en-US" sz="2400" b="1" dirty="0">
                  <a:solidFill>
                    <a:srgbClr val="3907F1"/>
                  </a:solidFill>
                  <a:latin typeface="Times New Roman" panose="02020603050405020304" pitchFamily="18" charset="0"/>
                </a:rPr>
                <a:t>问题的</a:t>
              </a:r>
              <a:r>
                <a:rPr lang="zh-CN" altLang="en-US" sz="2400" b="1" dirty="0" smtClean="0">
                  <a:solidFill>
                    <a:srgbClr val="3907F1"/>
                  </a:solidFill>
                  <a:latin typeface="Times New Roman" panose="02020603050405020304" pitchFamily="18" charset="0"/>
                </a:rPr>
                <a:t>过程</a:t>
              </a:r>
              <a:endParaRPr lang="en-US" altLang="zh-CN" sz="2400" b="1" dirty="0" smtClean="0">
                <a:solidFill>
                  <a:srgbClr val="3907F1"/>
                </a:solidFill>
                <a:latin typeface="Times New Roman" panose="02020603050405020304" pitchFamily="18" charset="0"/>
              </a:endParaRPr>
            </a:p>
            <a:p>
              <a:pPr>
                <a:spcBef>
                  <a:spcPts val="775"/>
                </a:spcBef>
              </a:pPr>
              <a:r>
                <a:rPr lang="zh-CN" altLang="en-US" sz="2400" b="1" dirty="0" smtClean="0">
                  <a:solidFill>
                    <a:srgbClr val="3907F1"/>
                  </a:solidFill>
                  <a:latin typeface="Times New Roman" panose="02020603050405020304" pitchFamily="18" charset="0"/>
                </a:rPr>
                <a:t>求出的最短路径为</a:t>
              </a:r>
              <a:r>
                <a:rPr lang="en-US" altLang="zh-CN" sz="2400" b="1" dirty="0" smtClean="0">
                  <a:solidFill>
                    <a:srgbClr val="3907F1"/>
                  </a:solidFill>
                  <a:latin typeface="Times New Roman" panose="02020603050405020304" pitchFamily="18" charset="0"/>
                </a:rPr>
                <a:t>1-4-3-5-2-1</a:t>
              </a:r>
              <a:r>
                <a:rPr lang="zh-CN" altLang="en-US" sz="2400" b="1" dirty="0" smtClean="0">
                  <a:solidFill>
                    <a:srgbClr val="3907F1"/>
                  </a:solidFill>
                  <a:latin typeface="Times New Roman" panose="02020603050405020304" pitchFamily="18" charset="0"/>
                </a:rPr>
                <a:t>，长度为</a:t>
              </a:r>
              <a:r>
                <a:rPr lang="en-US" altLang="zh-CN" sz="2400" b="1" dirty="0" smtClean="0">
                  <a:solidFill>
                    <a:srgbClr val="3907F1"/>
                  </a:solidFill>
                  <a:latin typeface="Times New Roman" panose="02020603050405020304" pitchFamily="18" charset="0"/>
                </a:rPr>
                <a:t>14</a:t>
              </a:r>
              <a:endParaRPr lang="zh-CN" altLang="en-US" sz="2400" b="1" dirty="0">
                <a:solidFill>
                  <a:srgbClr val="3907F1"/>
                </a:solidFill>
                <a:latin typeface="Times New Roman" panose="02020603050405020304" pitchFamily="18" charset="0"/>
              </a:endParaRPr>
            </a:p>
          </p:txBody>
        </p:sp>
        <p:sp>
          <p:nvSpPr>
            <p:cNvPr id="50182" name="Line 146"/>
            <p:cNvSpPr>
              <a:spLocks noChangeShapeType="1"/>
            </p:cNvSpPr>
            <p:nvPr/>
          </p:nvSpPr>
          <p:spPr bwMode="auto">
            <a:xfrm flipH="1">
              <a:off x="4739" y="5853"/>
              <a:ext cx="540" cy="114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0183" name="Text Box 147"/>
            <p:cNvSpPr txBox="1">
              <a:spLocks noChangeArrowheads="1"/>
            </p:cNvSpPr>
            <p:nvPr/>
          </p:nvSpPr>
          <p:spPr bwMode="auto">
            <a:xfrm>
              <a:off x="5219" y="7146"/>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0184" name="Text Box 148"/>
            <p:cNvSpPr txBox="1">
              <a:spLocks noChangeArrowheads="1"/>
            </p:cNvSpPr>
            <p:nvPr/>
          </p:nvSpPr>
          <p:spPr bwMode="auto">
            <a:xfrm>
              <a:off x="5259" y="6504"/>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p>
          </p:txBody>
        </p:sp>
        <p:sp>
          <p:nvSpPr>
            <p:cNvPr id="50185" name="Text Box 149"/>
            <p:cNvSpPr txBox="1">
              <a:spLocks noChangeArrowheads="1"/>
            </p:cNvSpPr>
            <p:nvPr/>
          </p:nvSpPr>
          <p:spPr bwMode="auto">
            <a:xfrm>
              <a:off x="5419" y="6036"/>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0186" name="Text Box 150"/>
            <p:cNvSpPr txBox="1">
              <a:spLocks noChangeArrowheads="1"/>
            </p:cNvSpPr>
            <p:nvPr/>
          </p:nvSpPr>
          <p:spPr bwMode="auto">
            <a:xfrm>
              <a:off x="4969" y="5955"/>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0187" name="Oval 151"/>
            <p:cNvSpPr>
              <a:spLocks noChangeArrowheads="1"/>
            </p:cNvSpPr>
            <p:nvPr/>
          </p:nvSpPr>
          <p:spPr bwMode="auto">
            <a:xfrm>
              <a:off x="5199" y="5613"/>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1</a:t>
              </a:r>
            </a:p>
          </p:txBody>
        </p:sp>
        <p:sp>
          <p:nvSpPr>
            <p:cNvPr id="50188" name="Oval 152"/>
            <p:cNvSpPr>
              <a:spLocks noChangeArrowheads="1"/>
            </p:cNvSpPr>
            <p:nvPr/>
          </p:nvSpPr>
          <p:spPr bwMode="auto">
            <a:xfrm>
              <a:off x="4259" y="6120"/>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5</a:t>
              </a:r>
            </a:p>
          </p:txBody>
        </p:sp>
        <p:sp>
          <p:nvSpPr>
            <p:cNvPr id="50189" name="Oval 153"/>
            <p:cNvSpPr>
              <a:spLocks noChangeArrowheads="1"/>
            </p:cNvSpPr>
            <p:nvPr/>
          </p:nvSpPr>
          <p:spPr bwMode="auto">
            <a:xfrm>
              <a:off x="4549" y="6972"/>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4</a:t>
              </a:r>
            </a:p>
          </p:txBody>
        </p:sp>
        <p:sp>
          <p:nvSpPr>
            <p:cNvPr id="50190" name="Oval 154"/>
            <p:cNvSpPr>
              <a:spLocks noChangeArrowheads="1"/>
            </p:cNvSpPr>
            <p:nvPr/>
          </p:nvSpPr>
          <p:spPr bwMode="auto">
            <a:xfrm>
              <a:off x="5699" y="6990"/>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3</a:t>
              </a:r>
            </a:p>
          </p:txBody>
        </p:sp>
        <p:sp>
          <p:nvSpPr>
            <p:cNvPr id="50191" name="Oval 155"/>
            <p:cNvSpPr>
              <a:spLocks noChangeArrowheads="1"/>
            </p:cNvSpPr>
            <p:nvPr/>
          </p:nvSpPr>
          <p:spPr bwMode="auto">
            <a:xfrm>
              <a:off x="6107" y="6132"/>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2</a:t>
              </a:r>
            </a:p>
          </p:txBody>
        </p:sp>
        <p:sp>
          <p:nvSpPr>
            <p:cNvPr id="50192" name="Line 156"/>
            <p:cNvSpPr>
              <a:spLocks noChangeShapeType="1"/>
            </p:cNvSpPr>
            <p:nvPr/>
          </p:nvSpPr>
          <p:spPr bwMode="auto">
            <a:xfrm>
              <a:off x="4849" y="7122"/>
              <a:ext cx="850"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0193" name="Line 157"/>
            <p:cNvSpPr>
              <a:spLocks noChangeShapeType="1"/>
            </p:cNvSpPr>
            <p:nvPr/>
          </p:nvSpPr>
          <p:spPr bwMode="auto">
            <a:xfrm flipH="1" flipV="1">
              <a:off x="4529" y="6303"/>
              <a:ext cx="1250" cy="69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0194" name="Line 158"/>
            <p:cNvSpPr>
              <a:spLocks noChangeShapeType="1"/>
            </p:cNvSpPr>
            <p:nvPr/>
          </p:nvSpPr>
          <p:spPr bwMode="auto">
            <a:xfrm>
              <a:off x="4559" y="6246"/>
              <a:ext cx="1560"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0195" name="Line 159"/>
            <p:cNvSpPr>
              <a:spLocks noChangeShapeType="1"/>
            </p:cNvSpPr>
            <p:nvPr/>
          </p:nvSpPr>
          <p:spPr bwMode="auto">
            <a:xfrm flipH="1">
              <a:off x="7229" y="5874"/>
              <a:ext cx="540" cy="114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0196" name="Text Box 160"/>
            <p:cNvSpPr txBox="1">
              <a:spLocks noChangeArrowheads="1"/>
            </p:cNvSpPr>
            <p:nvPr/>
          </p:nvSpPr>
          <p:spPr bwMode="auto">
            <a:xfrm>
              <a:off x="7709" y="7167"/>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0197" name="Text Box 161"/>
            <p:cNvSpPr txBox="1">
              <a:spLocks noChangeArrowheads="1"/>
            </p:cNvSpPr>
            <p:nvPr/>
          </p:nvSpPr>
          <p:spPr bwMode="auto">
            <a:xfrm>
              <a:off x="7749" y="6525"/>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p>
          </p:txBody>
        </p:sp>
        <p:sp>
          <p:nvSpPr>
            <p:cNvPr id="50198" name="Text Box 162"/>
            <p:cNvSpPr txBox="1">
              <a:spLocks noChangeArrowheads="1"/>
            </p:cNvSpPr>
            <p:nvPr/>
          </p:nvSpPr>
          <p:spPr bwMode="auto">
            <a:xfrm>
              <a:off x="7909" y="6057"/>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0199" name="Text Box 163"/>
            <p:cNvSpPr txBox="1">
              <a:spLocks noChangeArrowheads="1"/>
            </p:cNvSpPr>
            <p:nvPr/>
          </p:nvSpPr>
          <p:spPr bwMode="auto">
            <a:xfrm>
              <a:off x="7459" y="5976"/>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0200" name="Oval 164"/>
            <p:cNvSpPr>
              <a:spLocks noChangeArrowheads="1"/>
            </p:cNvSpPr>
            <p:nvPr/>
          </p:nvSpPr>
          <p:spPr bwMode="auto">
            <a:xfrm>
              <a:off x="7689" y="5634"/>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1</a:t>
              </a:r>
            </a:p>
          </p:txBody>
        </p:sp>
        <p:sp>
          <p:nvSpPr>
            <p:cNvPr id="50201" name="Oval 165"/>
            <p:cNvSpPr>
              <a:spLocks noChangeArrowheads="1"/>
            </p:cNvSpPr>
            <p:nvPr/>
          </p:nvSpPr>
          <p:spPr bwMode="auto">
            <a:xfrm>
              <a:off x="6749" y="6144"/>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5</a:t>
              </a:r>
            </a:p>
          </p:txBody>
        </p:sp>
        <p:sp>
          <p:nvSpPr>
            <p:cNvPr id="50202" name="Oval 166"/>
            <p:cNvSpPr>
              <a:spLocks noChangeArrowheads="1"/>
            </p:cNvSpPr>
            <p:nvPr/>
          </p:nvSpPr>
          <p:spPr bwMode="auto">
            <a:xfrm>
              <a:off x="7042" y="6993"/>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4</a:t>
              </a:r>
            </a:p>
          </p:txBody>
        </p:sp>
        <p:sp>
          <p:nvSpPr>
            <p:cNvPr id="50203" name="Oval 167"/>
            <p:cNvSpPr>
              <a:spLocks noChangeArrowheads="1"/>
            </p:cNvSpPr>
            <p:nvPr/>
          </p:nvSpPr>
          <p:spPr bwMode="auto">
            <a:xfrm>
              <a:off x="8189" y="7011"/>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3</a:t>
              </a:r>
            </a:p>
          </p:txBody>
        </p:sp>
        <p:sp>
          <p:nvSpPr>
            <p:cNvPr id="50204" name="Oval 168"/>
            <p:cNvSpPr>
              <a:spLocks noChangeArrowheads="1"/>
            </p:cNvSpPr>
            <p:nvPr/>
          </p:nvSpPr>
          <p:spPr bwMode="auto">
            <a:xfrm>
              <a:off x="8599" y="6162"/>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2</a:t>
              </a:r>
            </a:p>
          </p:txBody>
        </p:sp>
        <p:sp>
          <p:nvSpPr>
            <p:cNvPr id="50205" name="Line 169"/>
            <p:cNvSpPr>
              <a:spLocks noChangeShapeType="1"/>
            </p:cNvSpPr>
            <p:nvPr/>
          </p:nvSpPr>
          <p:spPr bwMode="auto">
            <a:xfrm>
              <a:off x="7339" y="7143"/>
              <a:ext cx="850"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0206" name="Line 170"/>
            <p:cNvSpPr>
              <a:spLocks noChangeShapeType="1"/>
            </p:cNvSpPr>
            <p:nvPr/>
          </p:nvSpPr>
          <p:spPr bwMode="auto">
            <a:xfrm flipH="1" flipV="1">
              <a:off x="7019" y="6324"/>
              <a:ext cx="1250" cy="69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0207" name="Line 171"/>
            <p:cNvSpPr>
              <a:spLocks noChangeShapeType="1"/>
            </p:cNvSpPr>
            <p:nvPr/>
          </p:nvSpPr>
          <p:spPr bwMode="auto">
            <a:xfrm>
              <a:off x="7029" y="6276"/>
              <a:ext cx="1560"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0208" name="Line 172"/>
            <p:cNvSpPr>
              <a:spLocks noChangeShapeType="1"/>
            </p:cNvSpPr>
            <p:nvPr/>
          </p:nvSpPr>
          <p:spPr bwMode="auto">
            <a:xfrm>
              <a:off x="7959" y="5835"/>
              <a:ext cx="670" cy="369"/>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0209" name="Text Box 173"/>
            <p:cNvSpPr txBox="1">
              <a:spLocks noChangeArrowheads="1"/>
            </p:cNvSpPr>
            <p:nvPr/>
          </p:nvSpPr>
          <p:spPr bwMode="auto">
            <a:xfrm>
              <a:off x="8299" y="5838"/>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50210" name="Line 174"/>
            <p:cNvSpPr>
              <a:spLocks noChangeShapeType="1"/>
            </p:cNvSpPr>
            <p:nvPr/>
          </p:nvSpPr>
          <p:spPr bwMode="auto">
            <a:xfrm flipH="1">
              <a:off x="2249" y="5820"/>
              <a:ext cx="540" cy="114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0211" name="Text Box 175"/>
            <p:cNvSpPr txBox="1">
              <a:spLocks noChangeArrowheads="1"/>
            </p:cNvSpPr>
            <p:nvPr/>
          </p:nvSpPr>
          <p:spPr bwMode="auto">
            <a:xfrm>
              <a:off x="2729" y="7113"/>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0212" name="Text Box 176"/>
            <p:cNvSpPr txBox="1">
              <a:spLocks noChangeArrowheads="1"/>
            </p:cNvSpPr>
            <p:nvPr/>
          </p:nvSpPr>
          <p:spPr bwMode="auto">
            <a:xfrm>
              <a:off x="2769" y="6471"/>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p>
          </p:txBody>
        </p:sp>
        <p:sp>
          <p:nvSpPr>
            <p:cNvPr id="50213" name="Text Box 177"/>
            <p:cNvSpPr txBox="1">
              <a:spLocks noChangeArrowheads="1"/>
            </p:cNvSpPr>
            <p:nvPr/>
          </p:nvSpPr>
          <p:spPr bwMode="auto">
            <a:xfrm>
              <a:off x="2929" y="6003"/>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0214" name="Text Box 178"/>
            <p:cNvSpPr txBox="1">
              <a:spLocks noChangeArrowheads="1"/>
            </p:cNvSpPr>
            <p:nvPr/>
          </p:nvSpPr>
          <p:spPr bwMode="auto">
            <a:xfrm>
              <a:off x="2479" y="5922"/>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0215" name="Oval 179"/>
            <p:cNvSpPr>
              <a:spLocks noChangeArrowheads="1"/>
            </p:cNvSpPr>
            <p:nvPr/>
          </p:nvSpPr>
          <p:spPr bwMode="auto">
            <a:xfrm>
              <a:off x="2709" y="5580"/>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1</a:t>
              </a:r>
            </a:p>
          </p:txBody>
        </p:sp>
        <p:sp>
          <p:nvSpPr>
            <p:cNvPr id="50216" name="Oval 180"/>
            <p:cNvSpPr>
              <a:spLocks noChangeArrowheads="1"/>
            </p:cNvSpPr>
            <p:nvPr/>
          </p:nvSpPr>
          <p:spPr bwMode="auto">
            <a:xfrm>
              <a:off x="1769" y="6090"/>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5</a:t>
              </a:r>
            </a:p>
          </p:txBody>
        </p:sp>
        <p:sp>
          <p:nvSpPr>
            <p:cNvPr id="50217" name="Oval 181"/>
            <p:cNvSpPr>
              <a:spLocks noChangeArrowheads="1"/>
            </p:cNvSpPr>
            <p:nvPr/>
          </p:nvSpPr>
          <p:spPr bwMode="auto">
            <a:xfrm>
              <a:off x="2059" y="6939"/>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4</a:t>
              </a:r>
            </a:p>
          </p:txBody>
        </p:sp>
        <p:sp>
          <p:nvSpPr>
            <p:cNvPr id="50218" name="Oval 182"/>
            <p:cNvSpPr>
              <a:spLocks noChangeArrowheads="1"/>
            </p:cNvSpPr>
            <p:nvPr/>
          </p:nvSpPr>
          <p:spPr bwMode="auto">
            <a:xfrm>
              <a:off x="3209" y="6960"/>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3</a:t>
              </a:r>
            </a:p>
          </p:txBody>
        </p:sp>
        <p:sp>
          <p:nvSpPr>
            <p:cNvPr id="50219" name="Oval 183"/>
            <p:cNvSpPr>
              <a:spLocks noChangeArrowheads="1"/>
            </p:cNvSpPr>
            <p:nvPr/>
          </p:nvSpPr>
          <p:spPr bwMode="auto">
            <a:xfrm>
              <a:off x="3619" y="6117"/>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2</a:t>
              </a:r>
            </a:p>
          </p:txBody>
        </p:sp>
        <p:sp>
          <p:nvSpPr>
            <p:cNvPr id="50220" name="Line 184"/>
            <p:cNvSpPr>
              <a:spLocks noChangeShapeType="1"/>
            </p:cNvSpPr>
            <p:nvPr/>
          </p:nvSpPr>
          <p:spPr bwMode="auto">
            <a:xfrm>
              <a:off x="2349" y="7089"/>
              <a:ext cx="850"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0221" name="Line 185"/>
            <p:cNvSpPr>
              <a:spLocks noChangeShapeType="1"/>
            </p:cNvSpPr>
            <p:nvPr/>
          </p:nvSpPr>
          <p:spPr bwMode="auto">
            <a:xfrm flipH="1" flipV="1">
              <a:off x="2039" y="6270"/>
              <a:ext cx="1250" cy="69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0222" name="Line 186"/>
            <p:cNvSpPr>
              <a:spLocks noChangeShapeType="1"/>
            </p:cNvSpPr>
            <p:nvPr/>
          </p:nvSpPr>
          <p:spPr bwMode="auto">
            <a:xfrm flipV="1">
              <a:off x="3409" y="6399"/>
              <a:ext cx="310" cy="561"/>
            </a:xfrm>
            <a:prstGeom prst="line">
              <a:avLst/>
            </a:prstGeom>
            <a:noFill/>
            <a:ln w="9525">
              <a:solidFill>
                <a:srgbClr val="000000"/>
              </a:solidFill>
              <a:prstDash val="dash"/>
              <a:round/>
            </a:ln>
            <a:extLst>
              <a:ext uri="{909E8E84-426E-40DD-AFC4-6F175D3DCCD1}">
                <a14:hiddenFill xmlns:a14="http://schemas.microsoft.com/office/drawing/2010/main" xmlns="">
                  <a:noFill/>
                </a14:hiddenFill>
              </a:ext>
            </a:extLst>
          </p:spPr>
          <p:txBody>
            <a:bodyPr/>
            <a:lstStyle/>
            <a:p>
              <a:endParaRPr lang="zh-CN" altLang="en-US"/>
            </a:p>
          </p:txBody>
        </p:sp>
        <p:sp>
          <p:nvSpPr>
            <p:cNvPr id="50223" name="Text Box 187"/>
            <p:cNvSpPr txBox="1">
              <a:spLocks noChangeArrowheads="1"/>
            </p:cNvSpPr>
            <p:nvPr/>
          </p:nvSpPr>
          <p:spPr bwMode="auto">
            <a:xfrm>
              <a:off x="3629" y="6621"/>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7</a:t>
              </a:r>
            </a:p>
          </p:txBody>
        </p:sp>
        <p:sp>
          <p:nvSpPr>
            <p:cNvPr id="50224" name="Line 188"/>
            <p:cNvSpPr>
              <a:spLocks noChangeShapeType="1"/>
            </p:cNvSpPr>
            <p:nvPr/>
          </p:nvSpPr>
          <p:spPr bwMode="auto">
            <a:xfrm flipH="1">
              <a:off x="4529" y="3453"/>
              <a:ext cx="720" cy="387"/>
            </a:xfrm>
            <a:prstGeom prst="line">
              <a:avLst/>
            </a:prstGeom>
            <a:noFill/>
            <a:ln w="9525">
              <a:solidFill>
                <a:srgbClr val="000000"/>
              </a:solidFill>
              <a:prstDash val="dash"/>
              <a:round/>
            </a:ln>
            <a:extLst>
              <a:ext uri="{909E8E84-426E-40DD-AFC4-6F175D3DCCD1}">
                <a14:hiddenFill xmlns:a14="http://schemas.microsoft.com/office/drawing/2010/main" xmlns="">
                  <a:noFill/>
                </a14:hiddenFill>
              </a:ext>
            </a:extLst>
          </p:spPr>
          <p:txBody>
            <a:bodyPr/>
            <a:lstStyle/>
            <a:p>
              <a:endParaRPr lang="zh-CN" altLang="en-US"/>
            </a:p>
          </p:txBody>
        </p:sp>
        <p:sp>
          <p:nvSpPr>
            <p:cNvPr id="50225" name="Line 189"/>
            <p:cNvSpPr>
              <a:spLocks noChangeShapeType="1"/>
            </p:cNvSpPr>
            <p:nvPr/>
          </p:nvSpPr>
          <p:spPr bwMode="auto">
            <a:xfrm flipH="1">
              <a:off x="4769" y="3510"/>
              <a:ext cx="540" cy="114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0226" name="Line 190"/>
            <p:cNvSpPr>
              <a:spLocks noChangeShapeType="1"/>
            </p:cNvSpPr>
            <p:nvPr/>
          </p:nvSpPr>
          <p:spPr bwMode="auto">
            <a:xfrm flipH="1" flipV="1">
              <a:off x="5459" y="3465"/>
              <a:ext cx="700" cy="429"/>
            </a:xfrm>
            <a:prstGeom prst="line">
              <a:avLst/>
            </a:prstGeom>
            <a:noFill/>
            <a:ln w="9525">
              <a:solidFill>
                <a:srgbClr val="000000"/>
              </a:solidFill>
              <a:prstDash val="dash"/>
              <a:round/>
            </a:ln>
            <a:extLst>
              <a:ext uri="{909E8E84-426E-40DD-AFC4-6F175D3DCCD1}">
                <a14:hiddenFill xmlns:a14="http://schemas.microsoft.com/office/drawing/2010/main" xmlns="">
                  <a:noFill/>
                </a14:hiddenFill>
              </a:ext>
            </a:extLst>
          </p:spPr>
          <p:txBody>
            <a:bodyPr/>
            <a:lstStyle/>
            <a:p>
              <a:endParaRPr lang="zh-CN" altLang="en-US"/>
            </a:p>
          </p:txBody>
        </p:sp>
        <p:sp>
          <p:nvSpPr>
            <p:cNvPr id="50227" name="Line 191"/>
            <p:cNvSpPr>
              <a:spLocks noChangeShapeType="1"/>
            </p:cNvSpPr>
            <p:nvPr/>
          </p:nvSpPr>
          <p:spPr bwMode="auto">
            <a:xfrm flipH="1" flipV="1">
              <a:off x="5399" y="3501"/>
              <a:ext cx="450" cy="1164"/>
            </a:xfrm>
            <a:prstGeom prst="line">
              <a:avLst/>
            </a:prstGeom>
            <a:noFill/>
            <a:ln w="9525">
              <a:solidFill>
                <a:srgbClr val="000000"/>
              </a:solidFill>
              <a:prstDash val="dash"/>
              <a:round/>
            </a:ln>
            <a:extLst>
              <a:ext uri="{909E8E84-426E-40DD-AFC4-6F175D3DCCD1}">
                <a14:hiddenFill xmlns:a14="http://schemas.microsoft.com/office/drawing/2010/main" xmlns="">
                  <a:noFill/>
                </a14:hiddenFill>
              </a:ext>
            </a:extLst>
          </p:spPr>
          <p:txBody>
            <a:bodyPr/>
            <a:lstStyle/>
            <a:p>
              <a:endParaRPr lang="zh-CN" altLang="en-US"/>
            </a:p>
          </p:txBody>
        </p:sp>
        <p:sp>
          <p:nvSpPr>
            <p:cNvPr id="50228" name="Text Box 192"/>
            <p:cNvSpPr txBox="1">
              <a:spLocks noChangeArrowheads="1"/>
            </p:cNvSpPr>
            <p:nvPr/>
          </p:nvSpPr>
          <p:spPr bwMode="auto">
            <a:xfrm>
              <a:off x="5799" y="3462"/>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50229" name="Text Box 193"/>
            <p:cNvSpPr txBox="1">
              <a:spLocks noChangeArrowheads="1"/>
            </p:cNvSpPr>
            <p:nvPr/>
          </p:nvSpPr>
          <p:spPr bwMode="auto">
            <a:xfrm>
              <a:off x="4719" y="3432"/>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6</a:t>
              </a:r>
            </a:p>
          </p:txBody>
        </p:sp>
        <p:sp>
          <p:nvSpPr>
            <p:cNvPr id="50230" name="Text Box 194"/>
            <p:cNvSpPr txBox="1">
              <a:spLocks noChangeArrowheads="1"/>
            </p:cNvSpPr>
            <p:nvPr/>
          </p:nvSpPr>
          <p:spPr bwMode="auto">
            <a:xfrm>
              <a:off x="5639" y="3861"/>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50231" name="Text Box 195"/>
            <p:cNvSpPr txBox="1">
              <a:spLocks noChangeArrowheads="1"/>
            </p:cNvSpPr>
            <p:nvPr/>
          </p:nvSpPr>
          <p:spPr bwMode="auto">
            <a:xfrm>
              <a:off x="4899" y="3861"/>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0232" name="Oval 196"/>
            <p:cNvSpPr>
              <a:spLocks noChangeArrowheads="1"/>
            </p:cNvSpPr>
            <p:nvPr/>
          </p:nvSpPr>
          <p:spPr bwMode="auto">
            <a:xfrm>
              <a:off x="5229" y="3270"/>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1</a:t>
              </a:r>
            </a:p>
          </p:txBody>
        </p:sp>
        <p:sp>
          <p:nvSpPr>
            <p:cNvPr id="50233" name="Oval 197"/>
            <p:cNvSpPr>
              <a:spLocks noChangeArrowheads="1"/>
            </p:cNvSpPr>
            <p:nvPr/>
          </p:nvSpPr>
          <p:spPr bwMode="auto">
            <a:xfrm>
              <a:off x="4292" y="3777"/>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5</a:t>
              </a:r>
            </a:p>
          </p:txBody>
        </p:sp>
        <p:sp>
          <p:nvSpPr>
            <p:cNvPr id="50234" name="Oval 198"/>
            <p:cNvSpPr>
              <a:spLocks noChangeArrowheads="1"/>
            </p:cNvSpPr>
            <p:nvPr/>
          </p:nvSpPr>
          <p:spPr bwMode="auto">
            <a:xfrm>
              <a:off x="4579" y="4629"/>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4</a:t>
              </a:r>
            </a:p>
          </p:txBody>
        </p:sp>
        <p:sp>
          <p:nvSpPr>
            <p:cNvPr id="50235" name="Oval 199"/>
            <p:cNvSpPr>
              <a:spLocks noChangeArrowheads="1"/>
            </p:cNvSpPr>
            <p:nvPr/>
          </p:nvSpPr>
          <p:spPr bwMode="auto">
            <a:xfrm>
              <a:off x="5726" y="4668"/>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3</a:t>
              </a:r>
            </a:p>
          </p:txBody>
        </p:sp>
        <p:sp>
          <p:nvSpPr>
            <p:cNvPr id="50236" name="Oval 200"/>
            <p:cNvSpPr>
              <a:spLocks noChangeArrowheads="1"/>
            </p:cNvSpPr>
            <p:nvPr/>
          </p:nvSpPr>
          <p:spPr bwMode="auto">
            <a:xfrm>
              <a:off x="6129" y="3849"/>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2</a:t>
              </a:r>
            </a:p>
          </p:txBody>
        </p:sp>
        <p:sp>
          <p:nvSpPr>
            <p:cNvPr id="50237" name="Line 201"/>
            <p:cNvSpPr>
              <a:spLocks noChangeShapeType="1"/>
            </p:cNvSpPr>
            <p:nvPr/>
          </p:nvSpPr>
          <p:spPr bwMode="auto">
            <a:xfrm flipH="1">
              <a:off x="7259" y="3591"/>
              <a:ext cx="540" cy="114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0238" name="Text Box 202"/>
            <p:cNvSpPr txBox="1">
              <a:spLocks noChangeArrowheads="1"/>
            </p:cNvSpPr>
            <p:nvPr/>
          </p:nvSpPr>
          <p:spPr bwMode="auto">
            <a:xfrm>
              <a:off x="7739" y="4884"/>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0239" name="Text Box 203"/>
            <p:cNvSpPr txBox="1">
              <a:spLocks noChangeArrowheads="1"/>
            </p:cNvSpPr>
            <p:nvPr/>
          </p:nvSpPr>
          <p:spPr bwMode="auto">
            <a:xfrm>
              <a:off x="6809" y="4332"/>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50240" name="Text Box 204"/>
            <p:cNvSpPr txBox="1">
              <a:spLocks noChangeArrowheads="1"/>
            </p:cNvSpPr>
            <p:nvPr/>
          </p:nvSpPr>
          <p:spPr bwMode="auto">
            <a:xfrm>
              <a:off x="7899" y="4203"/>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50241" name="Text Box 205"/>
            <p:cNvSpPr txBox="1">
              <a:spLocks noChangeArrowheads="1"/>
            </p:cNvSpPr>
            <p:nvPr/>
          </p:nvSpPr>
          <p:spPr bwMode="auto">
            <a:xfrm>
              <a:off x="7389" y="3942"/>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0242" name="Oval 206"/>
            <p:cNvSpPr>
              <a:spLocks noChangeArrowheads="1"/>
            </p:cNvSpPr>
            <p:nvPr/>
          </p:nvSpPr>
          <p:spPr bwMode="auto">
            <a:xfrm>
              <a:off x="7716" y="3351"/>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1</a:t>
              </a:r>
            </a:p>
          </p:txBody>
        </p:sp>
        <p:sp>
          <p:nvSpPr>
            <p:cNvPr id="50243" name="Oval 207"/>
            <p:cNvSpPr>
              <a:spLocks noChangeArrowheads="1"/>
            </p:cNvSpPr>
            <p:nvPr/>
          </p:nvSpPr>
          <p:spPr bwMode="auto">
            <a:xfrm>
              <a:off x="6779" y="3861"/>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5</a:t>
              </a:r>
            </a:p>
          </p:txBody>
        </p:sp>
        <p:sp>
          <p:nvSpPr>
            <p:cNvPr id="50244" name="Oval 208"/>
            <p:cNvSpPr>
              <a:spLocks noChangeArrowheads="1"/>
            </p:cNvSpPr>
            <p:nvPr/>
          </p:nvSpPr>
          <p:spPr bwMode="auto">
            <a:xfrm>
              <a:off x="7069" y="4710"/>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4</a:t>
              </a:r>
            </a:p>
          </p:txBody>
        </p:sp>
        <p:sp>
          <p:nvSpPr>
            <p:cNvPr id="50245" name="Oval 209"/>
            <p:cNvSpPr>
              <a:spLocks noChangeArrowheads="1"/>
            </p:cNvSpPr>
            <p:nvPr/>
          </p:nvSpPr>
          <p:spPr bwMode="auto">
            <a:xfrm>
              <a:off x="8219" y="4728"/>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3</a:t>
              </a:r>
            </a:p>
          </p:txBody>
        </p:sp>
        <p:sp>
          <p:nvSpPr>
            <p:cNvPr id="50246" name="Oval 210"/>
            <p:cNvSpPr>
              <a:spLocks noChangeArrowheads="1"/>
            </p:cNvSpPr>
            <p:nvPr/>
          </p:nvSpPr>
          <p:spPr bwMode="auto">
            <a:xfrm>
              <a:off x="8619" y="3930"/>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2</a:t>
              </a:r>
            </a:p>
          </p:txBody>
        </p:sp>
        <p:sp>
          <p:nvSpPr>
            <p:cNvPr id="50247" name="Line 211"/>
            <p:cNvSpPr>
              <a:spLocks noChangeShapeType="1"/>
            </p:cNvSpPr>
            <p:nvPr/>
          </p:nvSpPr>
          <p:spPr bwMode="auto">
            <a:xfrm>
              <a:off x="7349" y="4860"/>
              <a:ext cx="850"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0248" name="Line 212"/>
            <p:cNvSpPr>
              <a:spLocks noChangeShapeType="1"/>
            </p:cNvSpPr>
            <p:nvPr/>
          </p:nvSpPr>
          <p:spPr bwMode="auto">
            <a:xfrm flipV="1">
              <a:off x="7339" y="4122"/>
              <a:ext cx="1280" cy="660"/>
            </a:xfrm>
            <a:prstGeom prst="line">
              <a:avLst/>
            </a:prstGeom>
            <a:noFill/>
            <a:ln w="9525">
              <a:solidFill>
                <a:srgbClr val="000000"/>
              </a:solidFill>
              <a:prstDash val="dash"/>
              <a:round/>
            </a:ln>
            <a:extLst>
              <a:ext uri="{909E8E84-426E-40DD-AFC4-6F175D3DCCD1}">
                <a14:hiddenFill xmlns:a14="http://schemas.microsoft.com/office/drawing/2010/main" xmlns="">
                  <a:noFill/>
                </a14:hiddenFill>
              </a:ext>
            </a:extLst>
          </p:spPr>
          <p:txBody>
            <a:bodyPr/>
            <a:lstStyle/>
            <a:p>
              <a:endParaRPr lang="zh-CN" altLang="en-US"/>
            </a:p>
          </p:txBody>
        </p:sp>
        <p:sp>
          <p:nvSpPr>
            <p:cNvPr id="50249" name="Line 213"/>
            <p:cNvSpPr>
              <a:spLocks noChangeShapeType="1"/>
            </p:cNvSpPr>
            <p:nvPr/>
          </p:nvSpPr>
          <p:spPr bwMode="auto">
            <a:xfrm flipH="1" flipV="1">
              <a:off x="6969" y="4101"/>
              <a:ext cx="180" cy="621"/>
            </a:xfrm>
            <a:prstGeom prst="line">
              <a:avLst/>
            </a:prstGeom>
            <a:noFill/>
            <a:ln w="9525">
              <a:solidFill>
                <a:srgbClr val="000000"/>
              </a:solidFill>
              <a:prstDash val="dash"/>
              <a:round/>
            </a:ln>
            <a:extLst>
              <a:ext uri="{909E8E84-426E-40DD-AFC4-6F175D3DCCD1}">
                <a14:hiddenFill xmlns:a14="http://schemas.microsoft.com/office/drawing/2010/main" xmlns="">
                  <a:noFill/>
                </a14:hiddenFill>
              </a:ext>
            </a:extLst>
          </p:spPr>
          <p:txBody>
            <a:bodyPr/>
            <a:lstStyle/>
            <a:p>
              <a:endParaRPr lang="zh-CN" altLang="en-US"/>
            </a:p>
          </p:txBody>
        </p:sp>
        <p:grpSp>
          <p:nvGrpSpPr>
            <p:cNvPr id="50250" name="Group 214"/>
            <p:cNvGrpSpPr/>
            <p:nvPr/>
          </p:nvGrpSpPr>
          <p:grpSpPr bwMode="auto">
            <a:xfrm>
              <a:off x="1511" y="3168"/>
              <a:ext cx="2650" cy="1989"/>
              <a:chOff x="2529" y="3021"/>
              <a:chExt cx="2650" cy="1989"/>
            </a:xfrm>
          </p:grpSpPr>
          <p:sp>
            <p:nvSpPr>
              <p:cNvPr id="50252" name="Text Box 215"/>
              <p:cNvSpPr txBox="1">
                <a:spLocks noChangeArrowheads="1"/>
              </p:cNvSpPr>
              <p:nvPr/>
            </p:nvSpPr>
            <p:spPr bwMode="auto">
              <a:xfrm>
                <a:off x="2529" y="3021"/>
                <a:ext cx="2650" cy="1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a:p>
                <a:pPr algn="just"/>
                <a:r>
                  <a:rPr lang="en-US" altLang="zh-CN" sz="2000" b="1">
                    <a:latin typeface="Times New Roman" panose="02020603050405020304" pitchFamily="18" charset="0"/>
                  </a:rPr>
                  <a:t>C=</a:t>
                </a:r>
              </a:p>
              <a:p>
                <a:pPr algn="just"/>
                <a:endParaRPr lang="en-US" altLang="zh-CN" sz="2000" b="1">
                  <a:latin typeface="Times New Roman" panose="02020603050405020304" pitchFamily="18" charset="0"/>
                </a:endParaRPr>
              </a:p>
            </p:txBody>
          </p:sp>
          <p:sp>
            <p:nvSpPr>
              <p:cNvPr id="50253" name="AutoShape 216"/>
              <p:cNvSpPr>
                <a:spLocks noChangeArrowheads="1"/>
              </p:cNvSpPr>
              <p:nvPr/>
            </p:nvSpPr>
            <p:spPr bwMode="auto">
              <a:xfrm>
                <a:off x="3139" y="3201"/>
                <a:ext cx="1680" cy="1671"/>
              </a:xfrm>
              <a:prstGeom prst="bracketPair">
                <a:avLst>
                  <a:gd name="adj" fmla="val 5866"/>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54000" tIns="10800" rIns="54000" bIns="0"/>
              <a:lstStyle/>
              <a:p>
                <a:pPr algn="just" eaLnBrk="0" hangingPunct="0">
                  <a:lnSpc>
                    <a:spcPct val="110000"/>
                  </a:lnSpc>
                </a:pPr>
                <a:r>
                  <a:rPr lang="en-US" altLang="zh-CN" sz="2000" b="1" dirty="0">
                    <a:latin typeface="Times New Roman" panose="02020603050405020304" pitchFamily="18" charset="0"/>
                  </a:rPr>
                  <a:t>∞   3    3    2    6</a:t>
                </a:r>
              </a:p>
              <a:p>
                <a:pPr algn="just" eaLnBrk="0" hangingPunct="0">
                  <a:lnSpc>
                    <a:spcPct val="110000"/>
                  </a:lnSpc>
                </a:pPr>
                <a:r>
                  <a:rPr lang="en-US" altLang="zh-CN" sz="2000" b="1" dirty="0">
                    <a:latin typeface="Times New Roman" panose="02020603050405020304" pitchFamily="18" charset="0"/>
                  </a:rPr>
                  <a:t>3   ∞    7    3    2</a:t>
                </a:r>
              </a:p>
              <a:p>
                <a:pPr algn="just" eaLnBrk="0" hangingPunct="0">
                  <a:lnSpc>
                    <a:spcPct val="110000"/>
                  </a:lnSpc>
                </a:pPr>
                <a:r>
                  <a:rPr lang="en-US" altLang="zh-CN" sz="2000" b="1" dirty="0">
                    <a:latin typeface="Times New Roman" panose="02020603050405020304" pitchFamily="18" charset="0"/>
                  </a:rPr>
                  <a:t>3    7    ∞   2    5</a:t>
                </a:r>
              </a:p>
              <a:p>
                <a:pPr algn="just" eaLnBrk="0" hangingPunct="0">
                  <a:lnSpc>
                    <a:spcPct val="110000"/>
                  </a:lnSpc>
                </a:pPr>
                <a:r>
                  <a:rPr lang="en-US" altLang="zh-CN" sz="2000" b="1" dirty="0">
                    <a:latin typeface="Times New Roman" panose="02020603050405020304" pitchFamily="18" charset="0"/>
                  </a:rPr>
                  <a:t>2    3     2   ∞   3</a:t>
                </a:r>
              </a:p>
              <a:p>
                <a:pPr algn="just" eaLnBrk="0" hangingPunct="0">
                  <a:lnSpc>
                    <a:spcPct val="110000"/>
                  </a:lnSpc>
                </a:pPr>
                <a:r>
                  <a:rPr lang="en-US" altLang="zh-CN" sz="2000" b="1" dirty="0">
                    <a:latin typeface="Times New Roman" panose="02020603050405020304" pitchFamily="18" charset="0"/>
                  </a:rPr>
                  <a:t>6    2     5    3  ∞</a:t>
                </a:r>
              </a:p>
            </p:txBody>
          </p:sp>
        </p:grpSp>
        <p:sp>
          <p:nvSpPr>
            <p:cNvPr id="50251" name="Text Box 217"/>
            <p:cNvSpPr txBox="1">
              <a:spLocks noChangeArrowheads="1"/>
            </p:cNvSpPr>
            <p:nvPr/>
          </p:nvSpPr>
          <p:spPr bwMode="auto">
            <a:xfrm>
              <a:off x="2031" y="5160"/>
              <a:ext cx="6940"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(a) 5</a:t>
              </a:r>
              <a:r>
                <a:rPr lang="zh-CN" altLang="en-US" sz="2000" b="1">
                  <a:latin typeface="Times New Roman" panose="02020603050405020304" pitchFamily="18" charset="0"/>
                </a:rPr>
                <a:t>城市的代价矩阵       </a:t>
              </a:r>
              <a:r>
                <a:rPr lang="en-US" altLang="zh-CN" sz="2000" b="1">
                  <a:latin typeface="Times New Roman" panose="02020603050405020304" pitchFamily="18" charset="0"/>
                </a:rPr>
                <a:t>(b) </a:t>
              </a:r>
              <a:r>
                <a:rPr lang="zh-CN" altLang="en-US" sz="2000" b="1">
                  <a:latin typeface="Times New Roman" panose="02020603050405020304" pitchFamily="18" charset="0"/>
                </a:rPr>
                <a:t>城市</a:t>
              </a:r>
              <a:r>
                <a:rPr lang="en-US" altLang="zh-CN" sz="2000" b="1">
                  <a:latin typeface="Times New Roman" panose="02020603050405020304" pitchFamily="18" charset="0"/>
                </a:rPr>
                <a:t>1→</a:t>
              </a:r>
              <a:r>
                <a:rPr lang="zh-CN" altLang="en-US" sz="2000" b="1">
                  <a:latin typeface="Times New Roman" panose="02020603050405020304" pitchFamily="18" charset="0"/>
                </a:rPr>
                <a:t>城市</a:t>
              </a:r>
              <a:r>
                <a:rPr lang="en-US" altLang="zh-CN" sz="2000" b="1">
                  <a:latin typeface="Times New Roman" panose="02020603050405020304" pitchFamily="18" charset="0"/>
                </a:rPr>
                <a:t>4          (c) </a:t>
              </a:r>
              <a:r>
                <a:rPr lang="zh-CN" altLang="en-US" sz="2000" b="1">
                  <a:latin typeface="Times New Roman" panose="02020603050405020304" pitchFamily="18" charset="0"/>
                </a:rPr>
                <a:t>城市</a:t>
              </a:r>
              <a:r>
                <a:rPr lang="en-US" altLang="zh-CN" sz="2000" b="1">
                  <a:latin typeface="Times New Roman" panose="02020603050405020304" pitchFamily="18" charset="0"/>
                </a:rPr>
                <a:t>4→</a:t>
              </a:r>
              <a:r>
                <a:rPr lang="zh-CN" altLang="en-US" sz="2000" b="1">
                  <a:latin typeface="Times New Roman" panose="02020603050405020304" pitchFamily="18" charset="0"/>
                </a:rPr>
                <a:t>城市</a:t>
              </a:r>
              <a:r>
                <a:rPr lang="en-US" altLang="zh-CN" sz="2000" b="1">
                  <a:latin typeface="Times New Roman" panose="02020603050405020304" pitchFamily="18" charset="0"/>
                </a:rPr>
                <a:t>3</a:t>
              </a:r>
            </a:p>
          </p:txBody>
        </p:sp>
      </p:grpSp>
      <p:sp>
        <p:nvSpPr>
          <p:cNvPr id="76" name="Text Box 2052"/>
          <p:cNvSpPr txBox="1">
            <a:spLocks noChangeArrowheads="1"/>
          </p:cNvSpPr>
          <p:nvPr/>
        </p:nvSpPr>
        <p:spPr bwMode="auto">
          <a:xfrm>
            <a:off x="878473" y="124103"/>
            <a:ext cx="7652625"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lvl="0" algn="ctr">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sym typeface="+mn-ea"/>
              </a:rPr>
              <a:t>贪心策略——最近邻点</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Text Box 58"/>
          <p:cNvSpPr txBox="1">
            <a:spLocks noChangeArrowheads="1"/>
          </p:cNvSpPr>
          <p:nvPr/>
        </p:nvSpPr>
        <p:spPr bwMode="auto">
          <a:xfrm>
            <a:off x="107315" y="2341245"/>
            <a:ext cx="8893175" cy="3349625"/>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ts val="775"/>
              </a:spcAft>
            </a:pPr>
            <a:r>
              <a:rPr lang="zh-CN" altLang="en-US" sz="2400" b="1">
                <a:solidFill>
                  <a:srgbClr val="0000FF"/>
                </a:solidFill>
                <a:latin typeface="宋体" panose="02010600030101010101" pitchFamily="2" charset="-122"/>
              </a:rPr>
              <a:t>算法</a:t>
            </a:r>
            <a:r>
              <a:rPr lang="en-US" altLang="zh-CN" sz="2400" b="1">
                <a:solidFill>
                  <a:srgbClr val="0000FF"/>
                </a:solidFill>
                <a:latin typeface="宋体" panose="02010600030101010101" pitchFamily="2" charset="-122"/>
              </a:rPr>
              <a:t>——</a:t>
            </a:r>
            <a:r>
              <a:rPr lang="zh-CN" altLang="en-US" sz="2400" b="1">
                <a:solidFill>
                  <a:srgbClr val="0000FF"/>
                </a:solidFill>
                <a:latin typeface="宋体" panose="02010600030101010101" pitchFamily="2" charset="-122"/>
              </a:rPr>
              <a:t>最近邻点策略求解</a:t>
            </a:r>
            <a:r>
              <a:rPr lang="en-US" altLang="zh-CN" sz="2400" b="1">
                <a:solidFill>
                  <a:srgbClr val="0000FF"/>
                </a:solidFill>
                <a:latin typeface="宋体" panose="02010600030101010101" pitchFamily="2" charset="-122"/>
              </a:rPr>
              <a:t>TSP</a:t>
            </a:r>
            <a:r>
              <a:rPr lang="zh-CN" altLang="en-US" sz="2400" b="1">
                <a:solidFill>
                  <a:srgbClr val="0000FF"/>
                </a:solidFill>
                <a:latin typeface="宋体" panose="02010600030101010101" pitchFamily="2" charset="-122"/>
              </a:rPr>
              <a:t>问题</a:t>
            </a:r>
          </a:p>
          <a:p>
            <a:pPr>
              <a:spcAft>
                <a:spcPts val="775"/>
              </a:spcAft>
            </a:pPr>
            <a:r>
              <a:rPr lang="en-US" altLang="zh-CN" sz="2400" b="1">
                <a:solidFill>
                  <a:srgbClr val="0000FF"/>
                </a:solidFill>
                <a:latin typeface="宋体" panose="02010600030101010101" pitchFamily="2" charset="-122"/>
              </a:rPr>
              <a:t>1</a:t>
            </a:r>
            <a:r>
              <a:rPr lang="zh-CN" altLang="en-US" sz="2400" b="1">
                <a:solidFill>
                  <a:srgbClr val="0000FF"/>
                </a:solidFill>
                <a:latin typeface="宋体" panose="02010600030101010101" pitchFamily="2" charset="-122"/>
              </a:rPr>
              <a:t>． </a:t>
            </a:r>
            <a:r>
              <a:rPr lang="en-US" altLang="zh-CN" sz="2400" b="1">
                <a:solidFill>
                  <a:srgbClr val="0000FF"/>
                </a:solidFill>
                <a:latin typeface="宋体" panose="02010600030101010101" pitchFamily="2" charset="-122"/>
              </a:rPr>
              <a:t>S={ };     </a:t>
            </a:r>
          </a:p>
          <a:p>
            <a:pPr algn="just"/>
            <a:r>
              <a:rPr lang="en-US" altLang="zh-CN" sz="2400" b="1">
                <a:solidFill>
                  <a:srgbClr val="0000FF"/>
                </a:solidFill>
                <a:latin typeface="宋体" panose="02010600030101010101" pitchFamily="2" charset="-122"/>
              </a:rPr>
              <a:t>2</a:t>
            </a:r>
            <a:r>
              <a:rPr lang="zh-CN" altLang="en-US" sz="2400" b="1">
                <a:solidFill>
                  <a:srgbClr val="0000FF"/>
                </a:solidFill>
                <a:latin typeface="宋体" panose="02010600030101010101" pitchFamily="2" charset="-122"/>
              </a:rPr>
              <a:t>． </a:t>
            </a:r>
            <a:r>
              <a:rPr lang="en-US" altLang="zh-CN" sz="2400" b="1">
                <a:solidFill>
                  <a:srgbClr val="0000FF"/>
                </a:solidFill>
                <a:latin typeface="宋体" panose="02010600030101010101" pitchFamily="2" charset="-122"/>
              </a:rPr>
              <a:t>C=C-{u</a:t>
            </a:r>
            <a:r>
              <a:rPr lang="en-US" altLang="zh-CN" sz="2400" b="1" baseline="-25000">
                <a:solidFill>
                  <a:srgbClr val="0000FF"/>
                </a:solidFill>
                <a:latin typeface="宋体" panose="02010600030101010101" pitchFamily="2" charset="-122"/>
              </a:rPr>
              <a:t>0</a:t>
            </a:r>
            <a:r>
              <a:rPr lang="en-US" altLang="zh-CN" sz="2400" b="1">
                <a:solidFill>
                  <a:srgbClr val="0000FF"/>
                </a:solidFill>
                <a:latin typeface="宋体" panose="02010600030101010101" pitchFamily="2" charset="-122"/>
              </a:rPr>
              <a:t>}; u=u</a:t>
            </a:r>
            <a:r>
              <a:rPr lang="en-US" altLang="zh-CN" sz="2400" b="1" baseline="-25000">
                <a:solidFill>
                  <a:srgbClr val="0000FF"/>
                </a:solidFill>
                <a:latin typeface="宋体" panose="02010600030101010101" pitchFamily="2" charset="-122"/>
              </a:rPr>
              <a:t>0</a:t>
            </a:r>
            <a:r>
              <a:rPr lang="en-US" altLang="zh-CN" sz="2400" b="1">
                <a:solidFill>
                  <a:srgbClr val="0000FF"/>
                </a:solidFill>
                <a:latin typeface="宋体" panose="02010600030101010101" pitchFamily="2" charset="-122"/>
              </a:rPr>
              <a:t>;   //</a:t>
            </a:r>
            <a:r>
              <a:rPr lang="zh-CN" altLang="en-US" sz="2400" b="1">
                <a:solidFill>
                  <a:srgbClr val="0000FF"/>
                </a:solidFill>
                <a:latin typeface="宋体" panose="02010600030101010101" pitchFamily="2" charset="-122"/>
              </a:rPr>
              <a:t>从顶点</a:t>
            </a:r>
            <a:r>
              <a:rPr lang="en-US" altLang="zh-CN" sz="2400" b="1">
                <a:solidFill>
                  <a:srgbClr val="0000FF"/>
                </a:solidFill>
                <a:latin typeface="宋体" panose="02010600030101010101" pitchFamily="2" charset="-122"/>
              </a:rPr>
              <a:t>u</a:t>
            </a:r>
            <a:r>
              <a:rPr lang="en-US" altLang="zh-CN" sz="2400" b="1" baseline="-25000">
                <a:solidFill>
                  <a:srgbClr val="0000FF"/>
                </a:solidFill>
                <a:latin typeface="宋体" panose="02010600030101010101" pitchFamily="2" charset="-122"/>
              </a:rPr>
              <a:t>0</a:t>
            </a:r>
            <a:r>
              <a:rPr lang="zh-CN" altLang="en-US" sz="2400" b="1">
                <a:solidFill>
                  <a:srgbClr val="0000FF"/>
                </a:solidFill>
                <a:latin typeface="宋体" panose="02010600030101010101" pitchFamily="2" charset="-122"/>
              </a:rPr>
              <a:t>出发</a:t>
            </a:r>
          </a:p>
          <a:p>
            <a:pPr algn="just"/>
            <a:r>
              <a:rPr lang="en-US" altLang="zh-CN" sz="2400" b="1">
                <a:solidFill>
                  <a:srgbClr val="0000FF"/>
                </a:solidFill>
                <a:latin typeface="宋体" panose="02010600030101010101" pitchFamily="2" charset="-122"/>
              </a:rPr>
              <a:t>3</a:t>
            </a:r>
            <a:r>
              <a:rPr lang="zh-CN" altLang="en-US" sz="2400" b="1">
                <a:solidFill>
                  <a:srgbClr val="0000FF"/>
                </a:solidFill>
                <a:latin typeface="宋体" panose="02010600030101010101" pitchFamily="2" charset="-122"/>
              </a:rPr>
              <a:t>． 循环直到集合</a:t>
            </a:r>
            <a:r>
              <a:rPr lang="en-US" altLang="zh-CN" sz="2400" b="1">
                <a:solidFill>
                  <a:srgbClr val="0000FF"/>
                </a:solidFill>
                <a:latin typeface="宋体" panose="02010600030101010101" pitchFamily="2" charset="-122"/>
              </a:rPr>
              <a:t>S</a:t>
            </a:r>
            <a:r>
              <a:rPr lang="zh-CN" altLang="en-US" sz="2400" b="1">
                <a:solidFill>
                  <a:srgbClr val="0000FF"/>
                </a:solidFill>
                <a:latin typeface="宋体" panose="02010600030101010101" pitchFamily="2" charset="-122"/>
              </a:rPr>
              <a:t>中包含</a:t>
            </a:r>
            <a:r>
              <a:rPr lang="en-US" altLang="zh-CN" sz="2400" b="1">
                <a:solidFill>
                  <a:srgbClr val="0000FF"/>
                </a:solidFill>
                <a:latin typeface="宋体" panose="02010600030101010101" pitchFamily="2" charset="-122"/>
              </a:rPr>
              <a:t>n-1</a:t>
            </a:r>
            <a:r>
              <a:rPr lang="zh-CN" altLang="en-US" sz="2400" b="1">
                <a:solidFill>
                  <a:srgbClr val="0000FF"/>
                </a:solidFill>
                <a:latin typeface="宋体" panose="02010600030101010101" pitchFamily="2" charset="-122"/>
              </a:rPr>
              <a:t>条边</a:t>
            </a:r>
          </a:p>
          <a:p>
            <a:pPr algn="just"/>
            <a:r>
              <a:rPr lang="zh-CN" altLang="en-US" sz="2400" b="1">
                <a:solidFill>
                  <a:srgbClr val="0000FF"/>
                </a:solidFill>
                <a:latin typeface="宋体" panose="02010600030101010101" pitchFamily="2" charset="-122"/>
              </a:rPr>
              <a:t>  </a:t>
            </a:r>
            <a:r>
              <a:rPr lang="en-US" altLang="zh-CN" sz="2400" b="1">
                <a:solidFill>
                  <a:srgbClr val="0000FF"/>
                </a:solidFill>
                <a:latin typeface="宋体" panose="02010600030101010101" pitchFamily="2" charset="-122"/>
              </a:rPr>
              <a:t>3.1  </a:t>
            </a:r>
            <a:r>
              <a:rPr lang="zh-CN" altLang="en-US" sz="2400" b="1">
                <a:solidFill>
                  <a:srgbClr val="0000FF"/>
                </a:solidFill>
                <a:latin typeface="宋体" panose="02010600030101010101" pitchFamily="2" charset="-122"/>
              </a:rPr>
              <a:t>查找与顶点</a:t>
            </a:r>
            <a:r>
              <a:rPr lang="en-US" altLang="zh-CN" sz="2400" b="1">
                <a:solidFill>
                  <a:srgbClr val="0000FF"/>
                </a:solidFill>
                <a:latin typeface="宋体" panose="02010600030101010101" pitchFamily="2" charset="-122"/>
              </a:rPr>
              <a:t>u</a:t>
            </a:r>
            <a:r>
              <a:rPr lang="zh-CN" altLang="en-US" sz="2400" b="1">
                <a:solidFill>
                  <a:srgbClr val="0000FF"/>
                </a:solidFill>
                <a:latin typeface="宋体" panose="02010600030101010101" pitchFamily="2" charset="-122"/>
              </a:rPr>
              <a:t>邻接的最小代价边</a:t>
            </a:r>
            <a:r>
              <a:rPr lang="en-US" altLang="zh-CN" sz="2400" b="1">
                <a:solidFill>
                  <a:srgbClr val="0000FF"/>
                </a:solidFill>
                <a:latin typeface="宋体" panose="02010600030101010101" pitchFamily="2" charset="-122"/>
              </a:rPr>
              <a:t>(u, v)</a:t>
            </a:r>
            <a:r>
              <a:rPr lang="zh-CN" altLang="en-US" sz="2400" b="1">
                <a:solidFill>
                  <a:srgbClr val="0000FF"/>
                </a:solidFill>
                <a:latin typeface="宋体" panose="02010600030101010101" pitchFamily="2" charset="-122"/>
              </a:rPr>
              <a:t>并且</a:t>
            </a:r>
            <a:r>
              <a:rPr lang="en-US" altLang="zh-CN" sz="2400" b="1">
                <a:solidFill>
                  <a:srgbClr val="0000FF"/>
                </a:solidFill>
                <a:latin typeface="宋体" panose="02010600030101010101" pitchFamily="2" charset="-122"/>
              </a:rPr>
              <a:t>v</a:t>
            </a:r>
            <a:r>
              <a:rPr lang="zh-CN" altLang="en-US" sz="2400" b="1">
                <a:solidFill>
                  <a:srgbClr val="0000FF"/>
                </a:solidFill>
                <a:latin typeface="宋体" panose="02010600030101010101" pitchFamily="2" charset="-122"/>
              </a:rPr>
              <a:t>属于集合</a:t>
            </a:r>
            <a:r>
              <a:rPr lang="en-US" altLang="zh-CN" sz="2400" b="1">
                <a:solidFill>
                  <a:srgbClr val="0000FF"/>
                </a:solidFill>
                <a:latin typeface="宋体" panose="02010600030101010101" pitchFamily="2" charset="-122"/>
              </a:rPr>
              <a:t>C</a:t>
            </a:r>
            <a:r>
              <a:rPr lang="zh-CN" altLang="en-US" sz="2400" b="1">
                <a:solidFill>
                  <a:srgbClr val="0000FF"/>
                </a:solidFill>
                <a:latin typeface="宋体" panose="02010600030101010101" pitchFamily="2" charset="-122"/>
              </a:rPr>
              <a:t>；</a:t>
            </a:r>
          </a:p>
          <a:p>
            <a:pPr algn="just"/>
            <a:r>
              <a:rPr lang="zh-CN" altLang="en-US" sz="2400" b="1">
                <a:solidFill>
                  <a:srgbClr val="0000FF"/>
                </a:solidFill>
                <a:latin typeface="宋体" panose="02010600030101010101" pitchFamily="2" charset="-122"/>
              </a:rPr>
              <a:t>  </a:t>
            </a:r>
            <a:r>
              <a:rPr lang="en-US" altLang="zh-CN" sz="2400" b="1">
                <a:solidFill>
                  <a:srgbClr val="0000FF"/>
                </a:solidFill>
                <a:latin typeface="宋体" panose="02010600030101010101" pitchFamily="2" charset="-122"/>
              </a:rPr>
              <a:t>3.2  S=S+{(u, v)};</a:t>
            </a:r>
          </a:p>
          <a:p>
            <a:pPr algn="just"/>
            <a:r>
              <a:rPr lang="en-US" altLang="zh-CN" sz="2400" b="1">
                <a:solidFill>
                  <a:srgbClr val="0000FF"/>
                </a:solidFill>
                <a:latin typeface="宋体" panose="02010600030101010101" pitchFamily="2" charset="-122"/>
              </a:rPr>
              <a:t>  3.3  C=C-{v};</a:t>
            </a:r>
          </a:p>
          <a:p>
            <a:pPr algn="just"/>
            <a:r>
              <a:rPr lang="en-US" altLang="zh-CN" sz="2400" b="1">
                <a:solidFill>
                  <a:srgbClr val="0000FF"/>
                </a:solidFill>
                <a:latin typeface="宋体" panose="02010600030101010101" pitchFamily="2" charset="-122"/>
              </a:rPr>
              <a:t>  3.4  u=v;   //</a:t>
            </a:r>
            <a:r>
              <a:rPr lang="zh-CN" altLang="en-US" sz="2400" b="1">
                <a:solidFill>
                  <a:srgbClr val="0000FF"/>
                </a:solidFill>
                <a:latin typeface="宋体" panose="02010600030101010101" pitchFamily="2" charset="-122"/>
              </a:rPr>
              <a:t>从顶点</a:t>
            </a:r>
            <a:r>
              <a:rPr lang="en-US" altLang="zh-CN" sz="2400" b="1">
                <a:solidFill>
                  <a:srgbClr val="0000FF"/>
                </a:solidFill>
                <a:latin typeface="宋体" panose="02010600030101010101" pitchFamily="2" charset="-122"/>
              </a:rPr>
              <a:t>v</a:t>
            </a:r>
            <a:r>
              <a:rPr lang="zh-CN" altLang="en-US" sz="2400" b="1">
                <a:solidFill>
                  <a:srgbClr val="0000FF"/>
                </a:solidFill>
                <a:latin typeface="宋体" panose="02010600030101010101" pitchFamily="2" charset="-122"/>
              </a:rPr>
              <a:t>出发继续求解</a:t>
            </a:r>
          </a:p>
        </p:txBody>
      </p:sp>
      <p:sp>
        <p:nvSpPr>
          <p:cNvPr id="51203" name="Text Box 63"/>
          <p:cNvSpPr txBox="1">
            <a:spLocks noChangeArrowheads="1"/>
          </p:cNvSpPr>
          <p:nvPr/>
        </p:nvSpPr>
        <p:spPr bwMode="auto">
          <a:xfrm>
            <a:off x="109127" y="1142529"/>
            <a:ext cx="8891552" cy="11988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chemeClr val="tx1"/>
                </a:solidFill>
                <a:latin typeface="宋体" panose="02010600030101010101" pitchFamily="2" charset="-122"/>
              </a:rPr>
              <a:t>设图</a:t>
            </a:r>
            <a:r>
              <a:rPr kumimoji="1" lang="en-US" altLang="zh-CN" sz="2400" b="1" dirty="0">
                <a:solidFill>
                  <a:schemeClr val="tx1"/>
                </a:solidFill>
                <a:latin typeface="宋体" panose="02010600030101010101" pitchFamily="2" charset="-122"/>
              </a:rPr>
              <a:t>G</a:t>
            </a:r>
            <a:r>
              <a:rPr kumimoji="1" lang="zh-CN" altLang="en-US" sz="2400" b="1" dirty="0">
                <a:solidFill>
                  <a:schemeClr val="tx1"/>
                </a:solidFill>
                <a:latin typeface="宋体" panose="02010600030101010101" pitchFamily="2" charset="-122"/>
              </a:rPr>
              <a:t>有</a:t>
            </a:r>
            <a:r>
              <a:rPr kumimoji="1" lang="en-US" altLang="zh-CN" sz="2400" b="1" dirty="0">
                <a:solidFill>
                  <a:schemeClr val="tx1"/>
                </a:solidFill>
                <a:latin typeface="宋体" panose="02010600030101010101" pitchFamily="2" charset="-122"/>
              </a:rPr>
              <a:t>n</a:t>
            </a:r>
            <a:r>
              <a:rPr kumimoji="1" lang="zh-CN" altLang="en-US" sz="2400" b="1" dirty="0">
                <a:solidFill>
                  <a:schemeClr val="tx1"/>
                </a:solidFill>
                <a:latin typeface="宋体" panose="02010600030101010101" pitchFamily="2" charset="-122"/>
              </a:rPr>
              <a:t>个顶点，边上的代价存储在二维数组</a:t>
            </a:r>
            <a:r>
              <a:rPr kumimoji="1" lang="en-US" altLang="zh-CN" sz="2400" b="1" dirty="0">
                <a:solidFill>
                  <a:schemeClr val="tx1"/>
                </a:solidFill>
                <a:latin typeface="宋体" panose="02010600030101010101" pitchFamily="2" charset="-122"/>
              </a:rPr>
              <a:t>w[n][n]</a:t>
            </a:r>
            <a:r>
              <a:rPr kumimoji="1" lang="zh-CN" altLang="en-US" sz="2400" b="1" dirty="0">
                <a:solidFill>
                  <a:schemeClr val="tx1"/>
                </a:solidFill>
                <a:latin typeface="宋体" panose="02010600030101010101" pitchFamily="2" charset="-122"/>
              </a:rPr>
              <a:t>中，集合</a:t>
            </a:r>
            <a:r>
              <a:rPr kumimoji="1" lang="en-US" altLang="zh-CN" sz="2400" b="1" dirty="0">
                <a:solidFill>
                  <a:schemeClr val="tx1"/>
                </a:solidFill>
                <a:latin typeface="宋体" panose="02010600030101010101" pitchFamily="2" charset="-122"/>
              </a:rPr>
              <a:t>C</a:t>
            </a:r>
            <a:r>
              <a:rPr kumimoji="1" lang="zh-CN" altLang="en-US" sz="2400" b="1" dirty="0">
                <a:solidFill>
                  <a:schemeClr val="tx1"/>
                </a:solidFill>
                <a:latin typeface="宋体" panose="02010600030101010101" pitchFamily="2" charset="-122"/>
              </a:rPr>
              <a:t>存储图的顶点，集合</a:t>
            </a:r>
            <a:r>
              <a:rPr kumimoji="1" lang="en-US" altLang="zh-CN" sz="2400" b="1" dirty="0">
                <a:solidFill>
                  <a:schemeClr val="tx1"/>
                </a:solidFill>
                <a:latin typeface="宋体" panose="02010600030101010101" pitchFamily="2" charset="-122"/>
              </a:rPr>
              <a:t>P</a:t>
            </a:r>
            <a:r>
              <a:rPr kumimoji="1" lang="zh-CN" altLang="en-US" sz="2400" b="1" dirty="0">
                <a:solidFill>
                  <a:schemeClr val="tx1"/>
                </a:solidFill>
                <a:latin typeface="宋体" panose="02010600030101010101" pitchFamily="2" charset="-122"/>
              </a:rPr>
              <a:t>存储经过的边，最近邻点策略求解</a:t>
            </a:r>
            <a:r>
              <a:rPr kumimoji="1" lang="en-US" altLang="zh-CN" sz="2400" b="1" dirty="0">
                <a:solidFill>
                  <a:schemeClr val="tx1"/>
                </a:solidFill>
                <a:latin typeface="宋体" panose="02010600030101010101" pitchFamily="2" charset="-122"/>
              </a:rPr>
              <a:t>TSP</a:t>
            </a:r>
            <a:r>
              <a:rPr kumimoji="1" lang="zh-CN" altLang="en-US" sz="2400" b="1" dirty="0">
                <a:solidFill>
                  <a:schemeClr val="tx1"/>
                </a:solidFill>
                <a:latin typeface="宋体" panose="02010600030101010101" pitchFamily="2" charset="-122"/>
              </a:rPr>
              <a:t>问题的算法如下： </a:t>
            </a:r>
          </a:p>
        </p:txBody>
      </p:sp>
      <p:sp>
        <p:nvSpPr>
          <p:cNvPr id="8" name="Rectangle 6"/>
          <p:cNvSpPr txBox="1">
            <a:spLocks noChangeArrowheads="1"/>
          </p:cNvSpPr>
          <p:nvPr/>
        </p:nvSpPr>
        <p:spPr bwMode="auto">
          <a:xfrm>
            <a:off x="836672" y="195754"/>
            <a:ext cx="7767776"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lvl="0" algn="ctr">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sym typeface="+mn-ea"/>
              </a:rPr>
              <a:t>最近邻点贪心策略算法的设计</a:t>
            </a:r>
          </a:p>
        </p:txBody>
      </p:sp>
      <p:sp>
        <p:nvSpPr>
          <p:cNvPr id="2" name="矩形 1"/>
          <p:cNvSpPr/>
          <p:nvPr/>
        </p:nvSpPr>
        <p:spPr>
          <a:xfrm>
            <a:off x="148559" y="5805656"/>
            <a:ext cx="8852119" cy="82994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kumimoji="1" lang="zh-CN" altLang="en-US" sz="2400" b="1" dirty="0">
                <a:latin typeface="宋体" panose="02010600030101010101" pitchFamily="2" charset="-122"/>
              </a:rPr>
              <a:t>算法的时间性能为</a:t>
            </a:r>
            <a:r>
              <a:rPr kumimoji="1" lang="en-US" altLang="zh-CN" sz="2400" b="1" i="1" dirty="0">
                <a:latin typeface="宋体" panose="02010600030101010101" pitchFamily="2" charset="-122"/>
              </a:rPr>
              <a:t>O</a:t>
            </a:r>
            <a:r>
              <a:rPr kumimoji="1" lang="en-US" altLang="zh-CN" sz="2400" b="1" dirty="0">
                <a:latin typeface="宋体" panose="02010600030101010101" pitchFamily="2" charset="-122"/>
              </a:rPr>
              <a:t>(</a:t>
            </a:r>
            <a:r>
              <a:rPr kumimoji="1" lang="en-US" altLang="zh-CN" sz="2400" b="1" i="1" dirty="0">
                <a:latin typeface="宋体" panose="02010600030101010101" pitchFamily="2" charset="-122"/>
              </a:rPr>
              <a:t>n</a:t>
            </a:r>
            <a:r>
              <a:rPr kumimoji="1" lang="en-US" altLang="zh-CN" sz="2400" b="1" baseline="30000" dirty="0">
                <a:latin typeface="宋体" panose="02010600030101010101" pitchFamily="2" charset="-122"/>
              </a:rPr>
              <a:t>2</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，因为共进行</a:t>
            </a:r>
            <a:r>
              <a:rPr kumimoji="1" lang="en-US" altLang="zh-CN" sz="2400" b="1" dirty="0">
                <a:latin typeface="宋体" panose="02010600030101010101" pitchFamily="2" charset="-122"/>
              </a:rPr>
              <a:t>n-1</a:t>
            </a:r>
            <a:r>
              <a:rPr kumimoji="1" lang="zh-CN" altLang="en-US" sz="2400" b="1" dirty="0">
                <a:latin typeface="宋体" panose="02010600030101010101" pitchFamily="2" charset="-122"/>
              </a:rPr>
              <a:t>次贪心选择，每一次选择都需要查找满足贪心条件的最短边。</a:t>
            </a:r>
            <a:endParaRPr lang="zh-CN" altLang="en-US" sz="2400" b="1" dirty="0">
              <a:latin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6">
                                            <p:txEl>
                                              <p:pRg st="0" end="0"/>
                                            </p:txEl>
                                          </p:spTgt>
                                        </p:tgtEl>
                                        <p:attrNameLst>
                                          <p:attrName>style.visibility</p:attrName>
                                        </p:attrNameLst>
                                      </p:cBhvr>
                                      <p:to>
                                        <p:strVal val="visible"/>
                                      </p:to>
                                    </p:set>
                                    <p:animEffect transition="in" filter="blinds(horizontal)">
                                      <p:cBhvr>
                                        <p:cTn id="7" dur="500"/>
                                        <p:tgtEl>
                                          <p:spTgt spid="512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6">
                                            <p:txEl>
                                              <p:pRg st="1" end="1"/>
                                            </p:txEl>
                                          </p:spTgt>
                                        </p:tgtEl>
                                        <p:attrNameLst>
                                          <p:attrName>style.visibility</p:attrName>
                                        </p:attrNameLst>
                                      </p:cBhvr>
                                      <p:to>
                                        <p:strVal val="visible"/>
                                      </p:to>
                                    </p:set>
                                    <p:animEffect transition="in" filter="blinds(horizontal)">
                                      <p:cBhvr>
                                        <p:cTn id="12" dur="500"/>
                                        <p:tgtEl>
                                          <p:spTgt spid="512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06">
                                            <p:txEl>
                                              <p:pRg st="2" end="2"/>
                                            </p:txEl>
                                          </p:spTgt>
                                        </p:tgtEl>
                                        <p:attrNameLst>
                                          <p:attrName>style.visibility</p:attrName>
                                        </p:attrNameLst>
                                      </p:cBhvr>
                                      <p:to>
                                        <p:strVal val="visible"/>
                                      </p:to>
                                    </p:set>
                                    <p:animEffect transition="in" filter="blinds(horizontal)">
                                      <p:cBhvr>
                                        <p:cTn id="17" dur="500"/>
                                        <p:tgtEl>
                                          <p:spTgt spid="512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06">
                                            <p:txEl>
                                              <p:pRg st="3" end="3"/>
                                            </p:txEl>
                                          </p:spTgt>
                                        </p:tgtEl>
                                        <p:attrNameLst>
                                          <p:attrName>style.visibility</p:attrName>
                                        </p:attrNameLst>
                                      </p:cBhvr>
                                      <p:to>
                                        <p:strVal val="visible"/>
                                      </p:to>
                                    </p:set>
                                    <p:animEffect transition="in" filter="blinds(horizontal)">
                                      <p:cBhvr>
                                        <p:cTn id="22" dur="500"/>
                                        <p:tgtEl>
                                          <p:spTgt spid="512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206">
                                            <p:txEl>
                                              <p:pRg st="4" end="4"/>
                                            </p:txEl>
                                          </p:spTgt>
                                        </p:tgtEl>
                                        <p:attrNameLst>
                                          <p:attrName>style.visibility</p:attrName>
                                        </p:attrNameLst>
                                      </p:cBhvr>
                                      <p:to>
                                        <p:strVal val="visible"/>
                                      </p:to>
                                    </p:set>
                                    <p:animEffect transition="in" filter="blinds(horizontal)">
                                      <p:cBhvr>
                                        <p:cTn id="27" dur="500"/>
                                        <p:tgtEl>
                                          <p:spTgt spid="512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206">
                                            <p:txEl>
                                              <p:pRg st="5" end="5"/>
                                            </p:txEl>
                                          </p:spTgt>
                                        </p:tgtEl>
                                        <p:attrNameLst>
                                          <p:attrName>style.visibility</p:attrName>
                                        </p:attrNameLst>
                                      </p:cBhvr>
                                      <p:to>
                                        <p:strVal val="visible"/>
                                      </p:to>
                                    </p:set>
                                    <p:animEffect transition="in" filter="blinds(horizontal)">
                                      <p:cBhvr>
                                        <p:cTn id="32" dur="500"/>
                                        <p:tgtEl>
                                          <p:spTgt spid="5120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206">
                                            <p:txEl>
                                              <p:pRg st="6" end="6"/>
                                            </p:txEl>
                                          </p:spTgt>
                                        </p:tgtEl>
                                        <p:attrNameLst>
                                          <p:attrName>style.visibility</p:attrName>
                                        </p:attrNameLst>
                                      </p:cBhvr>
                                      <p:to>
                                        <p:strVal val="visible"/>
                                      </p:to>
                                    </p:set>
                                    <p:animEffect transition="in" filter="blinds(horizontal)">
                                      <p:cBhvr>
                                        <p:cTn id="37" dur="500"/>
                                        <p:tgtEl>
                                          <p:spTgt spid="5120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1206">
                                            <p:txEl>
                                              <p:pRg st="7" end="7"/>
                                            </p:txEl>
                                          </p:spTgt>
                                        </p:tgtEl>
                                        <p:attrNameLst>
                                          <p:attrName>style.visibility</p:attrName>
                                        </p:attrNameLst>
                                      </p:cBhvr>
                                      <p:to>
                                        <p:strVal val="visible"/>
                                      </p:to>
                                    </p:set>
                                    <p:animEffect transition="in" filter="blinds(horizontal)">
                                      <p:cBhvr>
                                        <p:cTn id="42" dur="500"/>
                                        <p:tgtEl>
                                          <p:spTgt spid="5120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linds(horizontal)">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p:cNvSpPr txBox="1">
            <a:spLocks noChangeArrowheads="1"/>
          </p:cNvSpPr>
          <p:nvPr/>
        </p:nvSpPr>
        <p:spPr bwMode="auto">
          <a:xfrm>
            <a:off x="684213" y="1341438"/>
            <a:ext cx="8077200" cy="2861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400" b="1" dirty="0" smtClean="0">
                <a:solidFill>
                  <a:srgbClr val="FF0000"/>
                </a:solidFill>
                <a:latin typeface="宋体" panose="02010600030101010101" pitchFamily="2" charset="-122"/>
              </a:rPr>
              <a:t>    </a:t>
            </a:r>
            <a:r>
              <a:rPr kumimoji="1" lang="zh-CN" altLang="en-US" sz="2400" b="1" dirty="0" smtClean="0">
                <a:latin typeface="宋体" panose="02010600030101010101" pitchFamily="2" charset="-122"/>
              </a:rPr>
              <a:t>通过实例分析，</a:t>
            </a:r>
            <a:r>
              <a:rPr kumimoji="1" lang="zh-CN" altLang="en-US" sz="2400" b="1" dirty="0">
                <a:latin typeface="宋体" panose="02010600030101010101" pitchFamily="2" charset="-122"/>
              </a:rPr>
              <a:t>图中从城市</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出发的</a:t>
            </a:r>
            <a:r>
              <a:rPr kumimoji="1" lang="zh-CN" altLang="en-US" sz="2400" b="1" dirty="0">
                <a:solidFill>
                  <a:srgbClr val="3907F1"/>
                </a:solidFill>
                <a:latin typeface="宋体" panose="02010600030101010101" pitchFamily="2" charset="-122"/>
              </a:rPr>
              <a:t>最优解是</a:t>
            </a:r>
            <a:r>
              <a:rPr kumimoji="1" lang="en-US" altLang="zh-CN" sz="2400" b="1" dirty="0">
                <a:solidFill>
                  <a:srgbClr val="3907F1"/>
                </a:solidFill>
                <a:latin typeface="宋体" panose="02010600030101010101" pitchFamily="2" charset="-122"/>
              </a:rPr>
              <a:t>1→2→5→4→3→1</a:t>
            </a:r>
            <a:r>
              <a:rPr kumimoji="1" lang="zh-CN" altLang="en-US" sz="2400" b="1" dirty="0">
                <a:solidFill>
                  <a:srgbClr val="3907F1"/>
                </a:solidFill>
                <a:latin typeface="宋体" panose="02010600030101010101" pitchFamily="2" charset="-122"/>
              </a:rPr>
              <a:t>，总代价只有</a:t>
            </a:r>
            <a:r>
              <a:rPr kumimoji="1" lang="en-US" altLang="zh-CN" sz="2400" b="1" dirty="0">
                <a:solidFill>
                  <a:srgbClr val="3907F1"/>
                </a:solidFill>
                <a:latin typeface="宋体" panose="02010600030101010101" pitchFamily="2" charset="-122"/>
              </a:rPr>
              <a:t>13</a:t>
            </a:r>
            <a:r>
              <a:rPr kumimoji="1" lang="zh-CN" altLang="en-US" sz="2400" b="1" dirty="0">
                <a:latin typeface="宋体" panose="02010600030101010101" pitchFamily="2" charset="-122"/>
              </a:rPr>
              <a:t>。</a:t>
            </a:r>
            <a:endParaRPr kumimoji="1" lang="zh-CN" altLang="en-US" sz="2400" b="1" dirty="0" smtClean="0">
              <a:solidFill>
                <a:srgbClr val="3907F1"/>
              </a:solidFill>
              <a:latin typeface="宋体" panose="02010600030101010101" pitchFamily="2" charset="-122"/>
            </a:endParaRPr>
          </a:p>
          <a:p>
            <a:pPr algn="just" eaLnBrk="1" hangingPunct="1">
              <a:spcBef>
                <a:spcPct val="50000"/>
              </a:spcBef>
            </a:pPr>
            <a:r>
              <a:rPr kumimoji="1" lang="en-US" altLang="zh-CN" sz="2400" b="1" dirty="0">
                <a:latin typeface="宋体" panose="02010600030101010101" pitchFamily="2" charset="-122"/>
              </a:rPr>
              <a:t> </a:t>
            </a:r>
            <a:r>
              <a:rPr kumimoji="1" lang="en-US" altLang="zh-CN" sz="2400" b="1" dirty="0" smtClean="0">
                <a:latin typeface="宋体" panose="02010600030101010101" pitchFamily="2" charset="-122"/>
              </a:rPr>
              <a:t>   </a:t>
            </a:r>
            <a:r>
              <a:rPr kumimoji="1" lang="zh-CN" altLang="en-US" sz="2400" b="1" dirty="0" smtClean="0">
                <a:latin typeface="宋体" panose="02010600030101010101" pitchFamily="2" charset="-122"/>
              </a:rPr>
              <a:t>当</a:t>
            </a:r>
            <a:r>
              <a:rPr kumimoji="1" lang="zh-CN" altLang="en-US" sz="2400" b="1" dirty="0">
                <a:latin typeface="宋体" panose="02010600030101010101" pitchFamily="2" charset="-122"/>
              </a:rPr>
              <a:t>图中顶点个数较多并且各边的代价值分布比较均匀时，最近邻点策略可以给出较好的</a:t>
            </a:r>
            <a:r>
              <a:rPr kumimoji="1" lang="zh-CN" altLang="en-US" sz="2400" b="1" dirty="0" smtClean="0">
                <a:latin typeface="宋体" panose="02010600030101010101" pitchFamily="2" charset="-122"/>
              </a:rPr>
              <a:t>近似解。不过</a:t>
            </a:r>
            <a:r>
              <a:rPr kumimoji="1" lang="zh-CN" altLang="en-US" sz="2400" b="1" dirty="0">
                <a:latin typeface="宋体" panose="02010600030101010101" pitchFamily="2" charset="-122"/>
              </a:rPr>
              <a:t>，这个近似解以何种程度近似于最优解，却难以保证。例如，在图中，如果增大边</a:t>
            </a:r>
            <a:r>
              <a:rPr kumimoji="1" lang="en-US" altLang="zh-CN" sz="2400" b="1" dirty="0">
                <a:latin typeface="宋体" panose="02010600030101010101" pitchFamily="2" charset="-122"/>
              </a:rPr>
              <a:t>(2, 1)</a:t>
            </a:r>
            <a:r>
              <a:rPr kumimoji="1" lang="zh-CN" altLang="en-US" sz="2400" b="1" dirty="0">
                <a:latin typeface="宋体" panose="02010600030101010101" pitchFamily="2" charset="-122"/>
              </a:rPr>
              <a:t>的代价，则总代价只好随之增加，没有选择的余地。 </a:t>
            </a:r>
          </a:p>
        </p:txBody>
      </p:sp>
      <p:sp>
        <p:nvSpPr>
          <p:cNvPr id="3" name="Rectangle 5"/>
          <p:cNvSpPr txBox="1">
            <a:spLocks noChangeArrowheads="1"/>
          </p:cNvSpPr>
          <p:nvPr/>
        </p:nvSpPr>
        <p:spPr bwMode="auto">
          <a:xfrm>
            <a:off x="323528" y="260648"/>
            <a:ext cx="8568952"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lvl="0" algn="ctr">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sym typeface="+mn-ea"/>
              </a:rPr>
              <a:t>最近邻点贪心策略正确性分析</a:t>
            </a:r>
          </a:p>
        </p:txBody>
      </p:sp>
      <p:sp>
        <p:nvSpPr>
          <p:cNvPr id="2" name="文本框 1"/>
          <p:cNvSpPr txBox="1"/>
          <p:nvPr/>
        </p:nvSpPr>
        <p:spPr>
          <a:xfrm>
            <a:off x="327025" y="4540885"/>
            <a:ext cx="8601710" cy="460375"/>
          </a:xfrm>
          <a:prstGeom prst="rect">
            <a:avLst/>
          </a:prstGeom>
          <a:solidFill>
            <a:srgbClr val="EAEAEA"/>
          </a:solidFill>
          <a:ln>
            <a:solidFill>
              <a:srgbClr val="92D050"/>
            </a:solidFill>
          </a:ln>
        </p:spPr>
        <p:txBody>
          <a:bodyPr wrap="none" rtlCol="0">
            <a:spAutoFit/>
          </a:bodyPr>
          <a:lstStyle/>
          <a:p>
            <a:pPr algn="l"/>
            <a:r>
              <a:rPr kumimoji="1" lang="zh-CN" altLang="en-US" sz="2400" b="1" dirty="0" smtClean="0">
                <a:solidFill>
                  <a:srgbClr val="CC0099"/>
                </a:solidFill>
                <a:latin typeface="宋体" panose="02010600030101010101" pitchFamily="2" charset="-122"/>
                <a:sym typeface="+mn-ea"/>
              </a:rPr>
              <a:t>用</a:t>
            </a:r>
            <a:r>
              <a:rPr kumimoji="1" lang="zh-CN" altLang="en-US" sz="2400" b="1" dirty="0">
                <a:solidFill>
                  <a:srgbClr val="CC0099"/>
                </a:solidFill>
                <a:latin typeface="宋体" panose="02010600030101010101" pitchFamily="2" charset="-122"/>
                <a:sym typeface="+mn-ea"/>
              </a:rPr>
              <a:t>最近邻点贪心策略求解</a:t>
            </a:r>
            <a:r>
              <a:rPr kumimoji="1" lang="en-US" altLang="zh-CN" sz="2400" b="1" dirty="0">
                <a:solidFill>
                  <a:srgbClr val="CC0099"/>
                </a:solidFill>
                <a:latin typeface="宋体" panose="02010600030101010101" pitchFamily="2" charset="-122"/>
                <a:sym typeface="+mn-ea"/>
              </a:rPr>
              <a:t>TSP</a:t>
            </a:r>
            <a:r>
              <a:rPr kumimoji="1" lang="zh-CN" altLang="en-US" sz="2400" b="1" dirty="0">
                <a:solidFill>
                  <a:srgbClr val="CC0099"/>
                </a:solidFill>
                <a:latin typeface="宋体" panose="02010600030101010101" pitchFamily="2" charset="-122"/>
                <a:sym typeface="+mn-ea"/>
              </a:rPr>
              <a:t>问题所得的结果不一定是</a:t>
            </a:r>
            <a:r>
              <a:rPr kumimoji="1" lang="zh-CN" altLang="en-US" sz="2400" b="1" dirty="0" smtClean="0">
                <a:solidFill>
                  <a:srgbClr val="CC0099"/>
                </a:solidFill>
                <a:latin typeface="宋体" panose="02010600030101010101" pitchFamily="2" charset="-122"/>
                <a:sym typeface="+mn-ea"/>
              </a:rPr>
              <a:t>最优解</a:t>
            </a:r>
            <a:r>
              <a:rPr kumimoji="1" lang="zh-CN" altLang="en-US" sz="2400" b="1" dirty="0" smtClean="0">
                <a:solidFill>
                  <a:srgbClr val="3907F1"/>
                </a:solidFill>
                <a:latin typeface="宋体" panose="02010600030101010101" pitchFamily="2" charset="-122"/>
                <a:sym typeface="+mn-ea"/>
              </a:rPr>
              <a:t>。</a:t>
            </a:r>
            <a:endParaRPr kumimoji="1" lang="zh-CN" altLang="en-US" sz="2400" b="1" dirty="0" smtClean="0">
              <a:solidFill>
                <a:srgbClr val="3907F1"/>
              </a:solidFill>
              <a:latin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68"/>
          <p:cNvSpPr txBox="1">
            <a:spLocks noChangeArrowheads="1"/>
          </p:cNvSpPr>
          <p:nvPr/>
        </p:nvSpPr>
        <p:spPr bwMode="auto">
          <a:xfrm>
            <a:off x="611188" y="1268413"/>
            <a:ext cx="8153400" cy="32302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2</a:t>
            </a:r>
            <a:r>
              <a:rPr kumimoji="1" lang="zh-CN" altLang="en-US" sz="2400" b="1" dirty="0">
                <a:latin typeface="宋体" panose="02010600030101010101" pitchFamily="2" charset="-122"/>
              </a:rPr>
              <a:t>）</a:t>
            </a:r>
            <a:r>
              <a:rPr kumimoji="1" lang="zh-CN" altLang="en-US" sz="2400" b="1" dirty="0">
                <a:solidFill>
                  <a:srgbClr val="CC0099"/>
                </a:solidFill>
                <a:latin typeface="宋体" panose="02010600030101010101" pitchFamily="2" charset="-122"/>
              </a:rPr>
              <a:t>最短链接策略</a:t>
            </a:r>
            <a:r>
              <a:rPr kumimoji="1" lang="zh-CN" altLang="en-US" sz="2400" b="1" dirty="0">
                <a:latin typeface="宋体" panose="02010600030101010101" pitchFamily="2" charset="-122"/>
              </a:rPr>
              <a:t>：每次在整个图的范围内选择最短边加入到解集合中，但是，</a:t>
            </a:r>
            <a:r>
              <a:rPr kumimoji="1" lang="zh-CN" altLang="en-US" sz="2400" b="1" dirty="0">
                <a:solidFill>
                  <a:srgbClr val="CC0099"/>
                </a:solidFill>
                <a:latin typeface="宋体" panose="02010600030101010101" pitchFamily="2" charset="-122"/>
              </a:rPr>
              <a:t>要保证加入解集合中的边最终形成一个哈密顿回路</a:t>
            </a:r>
            <a:r>
              <a:rPr kumimoji="1" lang="zh-CN" altLang="en-US" sz="2400" b="1" dirty="0">
                <a:latin typeface="宋体" panose="02010600030101010101" pitchFamily="2" charset="-122"/>
              </a:rPr>
              <a:t>。因此，当从剩余边集</a:t>
            </a:r>
            <a:r>
              <a:rPr kumimoji="1" lang="en-US" altLang="zh-CN" sz="2400" b="1" dirty="0">
                <a:latin typeface="宋体" panose="02010600030101010101" pitchFamily="2" charset="-122"/>
              </a:rPr>
              <a:t>E'</a:t>
            </a:r>
            <a:r>
              <a:rPr kumimoji="1" lang="zh-CN" altLang="en-US" sz="2400" b="1" dirty="0">
                <a:latin typeface="宋体" panose="02010600030101010101" pitchFamily="2" charset="-122"/>
              </a:rPr>
              <a:t>中选择一条边</a:t>
            </a:r>
            <a:r>
              <a:rPr kumimoji="1" lang="en-US" altLang="zh-CN" sz="2400" b="1" dirty="0">
                <a:latin typeface="宋体" panose="02010600030101010101" pitchFamily="2" charset="-122"/>
              </a:rPr>
              <a:t>(u, v)</a:t>
            </a:r>
            <a:r>
              <a:rPr kumimoji="1" lang="zh-CN" altLang="en-US" sz="2400" b="1" dirty="0">
                <a:latin typeface="宋体" panose="02010600030101010101" pitchFamily="2" charset="-122"/>
              </a:rPr>
              <a:t>加入解集合</a:t>
            </a:r>
            <a:r>
              <a:rPr kumimoji="1" lang="en-US" altLang="zh-CN" sz="2400" b="1" dirty="0">
                <a:latin typeface="宋体" panose="02010600030101010101" pitchFamily="2" charset="-122"/>
              </a:rPr>
              <a:t>S</a:t>
            </a:r>
            <a:r>
              <a:rPr kumimoji="1" lang="zh-CN" altLang="en-US" sz="2400" b="1" dirty="0">
                <a:latin typeface="宋体" panose="02010600030101010101" pitchFamily="2" charset="-122"/>
              </a:rPr>
              <a:t>中，应满足以下条件：</a:t>
            </a:r>
          </a:p>
          <a:p>
            <a:pPr algn="just" eaLnBrk="1" hangingPunct="1">
              <a:spcBef>
                <a:spcPct val="50000"/>
              </a:spcBef>
            </a:pPr>
            <a:r>
              <a:rPr kumimoji="1" lang="zh-CN" altLang="en-US" sz="2400" b="1" dirty="0">
                <a:latin typeface="宋体" panose="02010600030101010101" pitchFamily="2" charset="-122"/>
              </a:rPr>
              <a:t>① 边</a:t>
            </a:r>
            <a:r>
              <a:rPr kumimoji="1" lang="en-US" altLang="zh-CN" sz="2400" b="1" dirty="0">
                <a:latin typeface="宋体" panose="02010600030101010101" pitchFamily="2" charset="-122"/>
              </a:rPr>
              <a:t>(u, v)</a:t>
            </a:r>
            <a:r>
              <a:rPr kumimoji="1" lang="zh-CN" altLang="en-US" sz="2400" b="1" dirty="0">
                <a:latin typeface="宋体" panose="02010600030101010101" pitchFamily="2" charset="-122"/>
              </a:rPr>
              <a:t>是边集</a:t>
            </a:r>
            <a:r>
              <a:rPr kumimoji="1" lang="en-US" altLang="zh-CN" sz="2400" b="1" dirty="0">
                <a:latin typeface="宋体" panose="02010600030101010101" pitchFamily="2" charset="-122"/>
              </a:rPr>
              <a:t>E'</a:t>
            </a:r>
            <a:r>
              <a:rPr kumimoji="1" lang="zh-CN" altLang="en-US" sz="2400" b="1" dirty="0">
                <a:latin typeface="宋体" panose="02010600030101010101" pitchFamily="2" charset="-122"/>
              </a:rPr>
              <a:t>中代价最小的边；</a:t>
            </a:r>
          </a:p>
          <a:p>
            <a:pPr algn="just" eaLnBrk="1" hangingPunct="1">
              <a:spcBef>
                <a:spcPct val="50000"/>
              </a:spcBef>
            </a:pPr>
            <a:r>
              <a:rPr kumimoji="1" lang="zh-CN" altLang="en-US" sz="2400" b="1" dirty="0">
                <a:latin typeface="宋体" panose="02010600030101010101" pitchFamily="2" charset="-122"/>
              </a:rPr>
              <a:t>② 边</a:t>
            </a:r>
            <a:r>
              <a:rPr kumimoji="1" lang="en-US" altLang="zh-CN" sz="2400" b="1" dirty="0">
                <a:latin typeface="宋体" panose="02010600030101010101" pitchFamily="2" charset="-122"/>
              </a:rPr>
              <a:t>(u, v)</a:t>
            </a:r>
            <a:r>
              <a:rPr kumimoji="1" lang="zh-CN" altLang="en-US" sz="2400" b="1" dirty="0">
                <a:latin typeface="宋体" panose="02010600030101010101" pitchFamily="2" charset="-122"/>
              </a:rPr>
              <a:t>加入解集合</a:t>
            </a:r>
            <a:r>
              <a:rPr kumimoji="1" lang="en-US" altLang="zh-CN" sz="2400" b="1" dirty="0">
                <a:latin typeface="宋体" panose="02010600030101010101" pitchFamily="2" charset="-122"/>
              </a:rPr>
              <a:t>S</a:t>
            </a:r>
            <a:r>
              <a:rPr kumimoji="1" lang="zh-CN" altLang="en-US" sz="2400" b="1" dirty="0">
                <a:latin typeface="宋体" panose="02010600030101010101" pitchFamily="2" charset="-122"/>
              </a:rPr>
              <a:t>后，</a:t>
            </a:r>
            <a:r>
              <a:rPr kumimoji="1" lang="en-US" altLang="zh-CN" sz="2400" b="1" dirty="0">
                <a:latin typeface="宋体" panose="02010600030101010101" pitchFamily="2" charset="-122"/>
              </a:rPr>
              <a:t>S</a:t>
            </a:r>
            <a:r>
              <a:rPr kumimoji="1" lang="zh-CN" altLang="en-US" sz="2400" b="1" dirty="0">
                <a:latin typeface="宋体" panose="02010600030101010101" pitchFamily="2" charset="-122"/>
              </a:rPr>
              <a:t>中不产生回路；</a:t>
            </a:r>
          </a:p>
          <a:p>
            <a:pPr algn="just" eaLnBrk="1" hangingPunct="1">
              <a:spcBef>
                <a:spcPct val="50000"/>
              </a:spcBef>
            </a:pPr>
            <a:r>
              <a:rPr kumimoji="1" lang="zh-CN" altLang="en-US" sz="2400" b="1" dirty="0">
                <a:latin typeface="宋体" panose="02010600030101010101" pitchFamily="2" charset="-122"/>
              </a:rPr>
              <a:t>③ 边</a:t>
            </a:r>
            <a:r>
              <a:rPr kumimoji="1" lang="en-US" altLang="zh-CN" sz="2400" b="1" dirty="0">
                <a:latin typeface="宋体" panose="02010600030101010101" pitchFamily="2" charset="-122"/>
              </a:rPr>
              <a:t>(u, v) </a:t>
            </a:r>
            <a:r>
              <a:rPr kumimoji="1" lang="zh-CN" altLang="en-US" sz="2400" b="1" dirty="0">
                <a:latin typeface="宋体" panose="02010600030101010101" pitchFamily="2" charset="-122"/>
              </a:rPr>
              <a:t>加入解集合</a:t>
            </a:r>
            <a:r>
              <a:rPr kumimoji="1" lang="en-US" altLang="zh-CN" sz="2400" b="1" dirty="0">
                <a:latin typeface="宋体" panose="02010600030101010101" pitchFamily="2" charset="-122"/>
              </a:rPr>
              <a:t>S</a:t>
            </a:r>
            <a:r>
              <a:rPr kumimoji="1" lang="zh-CN" altLang="en-US" sz="2400" b="1" dirty="0">
                <a:latin typeface="宋体" panose="02010600030101010101" pitchFamily="2" charset="-122"/>
              </a:rPr>
              <a:t>后，</a:t>
            </a:r>
            <a:r>
              <a:rPr kumimoji="1" lang="en-US" altLang="zh-CN" sz="2400" b="1" dirty="0">
                <a:latin typeface="宋体" panose="02010600030101010101" pitchFamily="2" charset="-122"/>
              </a:rPr>
              <a:t>S</a:t>
            </a:r>
            <a:r>
              <a:rPr kumimoji="1" lang="zh-CN" altLang="en-US" sz="2400" b="1" dirty="0">
                <a:latin typeface="宋体" panose="02010600030101010101" pitchFamily="2" charset="-122"/>
              </a:rPr>
              <a:t>中不产生分枝；</a:t>
            </a:r>
          </a:p>
        </p:txBody>
      </p:sp>
      <p:sp>
        <p:nvSpPr>
          <p:cNvPr id="3" name="Text Box 2052"/>
          <p:cNvSpPr txBox="1">
            <a:spLocks noChangeArrowheads="1"/>
          </p:cNvSpPr>
          <p:nvPr/>
        </p:nvSpPr>
        <p:spPr bwMode="auto">
          <a:xfrm>
            <a:off x="1088058" y="246296"/>
            <a:ext cx="7200800" cy="645160"/>
          </a:xfrm>
          <a:prstGeom prst="rect">
            <a:avLst/>
          </a:prstGeom>
          <a:noFill/>
          <a:ln>
            <a:noFill/>
          </a:ln>
          <a:effectLst/>
          <a:extLst>
            <a:ext uri="{909E8E84-426E-40DD-AFC4-6F175D3DCCD1}">
              <a14:hiddenFill xmlns:a14="http://schemas.microsoft.com/office/drawing/2010/main" xmlns="">
                <a:solidFill>
                  <a:schemeClr val="hlink"/>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defRPr/>
            </a:pPr>
            <a:r>
              <a:rPr kumimoji="1" lang="en-US" altLang="zh-CN" sz="36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贪心</a:t>
            </a:r>
            <a:r>
              <a:rPr kumimoji="1" lang="zh-CN" altLang="en-US" sz="3600" b="1" dirty="0" smtClean="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策略</a:t>
            </a:r>
            <a:r>
              <a:rPr kumimoji="1" lang="en-US" altLang="zh-CN" sz="3600" b="1" dirty="0" smtClean="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kumimoji="1" lang="zh-CN" altLang="en-US" sz="36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最短链接</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0">
                                            <p:txEl>
                                              <p:pRg st="1" end="1"/>
                                            </p:txEl>
                                          </p:spTgt>
                                        </p:tgtEl>
                                        <p:attrNameLst>
                                          <p:attrName>style.visibility</p:attrName>
                                        </p:attrNameLst>
                                      </p:cBhvr>
                                      <p:to>
                                        <p:strVal val="visible"/>
                                      </p:to>
                                    </p:set>
                                    <p:animEffect transition="in" filter="blinds(horizontal)">
                                      <p:cBhvr>
                                        <p:cTn id="7" dur="500"/>
                                        <p:tgtEl>
                                          <p:spTgt spid="5325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50">
                                            <p:txEl>
                                              <p:pRg st="2" end="2"/>
                                            </p:txEl>
                                          </p:spTgt>
                                        </p:tgtEl>
                                        <p:attrNameLst>
                                          <p:attrName>style.visibility</p:attrName>
                                        </p:attrNameLst>
                                      </p:cBhvr>
                                      <p:to>
                                        <p:strVal val="visible"/>
                                      </p:to>
                                    </p:set>
                                    <p:animEffect transition="in" filter="blinds(horizontal)">
                                      <p:cBhvr>
                                        <p:cTn id="12" dur="500"/>
                                        <p:tgtEl>
                                          <p:spTgt spid="5325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250">
                                            <p:txEl>
                                              <p:pRg st="3" end="3"/>
                                            </p:txEl>
                                          </p:spTgt>
                                        </p:tgtEl>
                                        <p:attrNameLst>
                                          <p:attrName>style.visibility</p:attrName>
                                        </p:attrNameLst>
                                      </p:cBhvr>
                                      <p:to>
                                        <p:strVal val="visible"/>
                                      </p:to>
                                    </p:set>
                                    <p:animEffect transition="in" filter="blinds(horizontal)">
                                      <p:cBhvr>
                                        <p:cTn id="17" dur="500"/>
                                        <p:tgtEl>
                                          <p:spTgt spid="532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1317625" y="224790"/>
            <a:ext cx="6934200" cy="7067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4000" b="1">
                <a:solidFill>
                  <a:schemeClr val="bg1"/>
                </a:solidFill>
                <a:latin typeface="黑体" panose="02010609060101010101" pitchFamily="49" charset="-122"/>
                <a:ea typeface="黑体" panose="02010609060101010101" pitchFamily="49" charset="-122"/>
              </a:rPr>
              <a:t>7.1  </a:t>
            </a:r>
            <a:r>
              <a:rPr kumimoji="1" lang="zh-CN" altLang="en-US" sz="4000" b="1">
                <a:solidFill>
                  <a:schemeClr val="bg1"/>
                </a:solidFill>
                <a:latin typeface="黑体" panose="02010609060101010101" pitchFamily="49" charset="-122"/>
                <a:ea typeface="黑体" panose="02010609060101010101" pitchFamily="49" charset="-122"/>
              </a:rPr>
              <a:t>概  述 </a:t>
            </a:r>
          </a:p>
        </p:txBody>
      </p:sp>
      <p:sp>
        <p:nvSpPr>
          <p:cNvPr id="10245" name="Text Box 5">
            <a:hlinkClick r:id="" action="ppaction://hlinkshowjump?jump=nextslide"/>
          </p:cNvPr>
          <p:cNvSpPr txBox="1">
            <a:spLocks noChangeArrowheads="1"/>
          </p:cNvSpPr>
          <p:nvPr/>
        </p:nvSpPr>
        <p:spPr bwMode="auto">
          <a:xfrm>
            <a:off x="2514600" y="3108325"/>
            <a:ext cx="57912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a:solidFill>
                  <a:schemeClr val="tx1"/>
                </a:solidFill>
                <a:latin typeface="Times New Roman" panose="02020603050405020304" pitchFamily="18" charset="0"/>
                <a:ea typeface="宋体" panose="02010600030101010101" pitchFamily="2" charset="-122"/>
              </a:rPr>
              <a:t>7.1.1  </a:t>
            </a:r>
            <a:r>
              <a:rPr kumimoji="1" lang="zh-CN" altLang="en-US" sz="3200" b="1">
                <a:solidFill>
                  <a:schemeClr val="tx1"/>
                </a:solidFill>
                <a:latin typeface="Times New Roman" panose="02020603050405020304" pitchFamily="18" charset="0"/>
                <a:ea typeface="宋体" panose="02010600030101010101" pitchFamily="2" charset="-122"/>
              </a:rPr>
              <a:t>贪心法的设计思想 </a:t>
            </a:r>
          </a:p>
        </p:txBody>
      </p:sp>
      <p:sp>
        <p:nvSpPr>
          <p:cNvPr id="10247" name="Text Box 7">
            <a:hlinkClick r:id="" action="ppaction://noaction"/>
          </p:cNvPr>
          <p:cNvSpPr txBox="1">
            <a:spLocks noChangeArrowheads="1"/>
          </p:cNvSpPr>
          <p:nvPr/>
        </p:nvSpPr>
        <p:spPr bwMode="auto">
          <a:xfrm>
            <a:off x="2514600" y="3840163"/>
            <a:ext cx="5105400"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a:solidFill>
                  <a:schemeClr val="tx1"/>
                </a:solidFill>
                <a:latin typeface="Times New Roman" panose="02020603050405020304" pitchFamily="18" charset="0"/>
                <a:ea typeface="宋体" panose="02010600030101010101" pitchFamily="2" charset="-122"/>
              </a:rPr>
              <a:t>7.1.2  </a:t>
            </a:r>
            <a:r>
              <a:rPr kumimoji="1" lang="zh-CN" altLang="en-US" sz="3200" b="1">
                <a:solidFill>
                  <a:schemeClr val="tx1"/>
                </a:solidFill>
                <a:latin typeface="Times New Roman" panose="02020603050405020304" pitchFamily="18" charset="0"/>
                <a:ea typeface="宋体" panose="02010600030101010101" pitchFamily="2" charset="-122"/>
              </a:rPr>
              <a:t>贪心法的求解过程</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Group 71"/>
          <p:cNvGrpSpPr/>
          <p:nvPr/>
        </p:nvGrpSpPr>
        <p:grpSpPr bwMode="auto">
          <a:xfrm>
            <a:off x="611505" y="1184275"/>
            <a:ext cx="8064500" cy="4977765"/>
            <a:chOff x="1421" y="5055"/>
            <a:chExt cx="7598" cy="4941"/>
          </a:xfrm>
        </p:grpSpPr>
        <p:sp>
          <p:nvSpPr>
            <p:cNvPr id="54277" name="Line 72"/>
            <p:cNvSpPr>
              <a:spLocks noChangeShapeType="1"/>
            </p:cNvSpPr>
            <p:nvPr/>
          </p:nvSpPr>
          <p:spPr bwMode="auto">
            <a:xfrm flipH="1">
              <a:off x="4679" y="5397"/>
              <a:ext cx="540" cy="114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4278" name="Text Box 73"/>
            <p:cNvSpPr txBox="1">
              <a:spLocks noChangeArrowheads="1"/>
            </p:cNvSpPr>
            <p:nvPr/>
          </p:nvSpPr>
          <p:spPr bwMode="auto">
            <a:xfrm>
              <a:off x="4809" y="5748"/>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4279" name="Oval 74"/>
            <p:cNvSpPr>
              <a:spLocks noChangeArrowheads="1"/>
            </p:cNvSpPr>
            <p:nvPr/>
          </p:nvSpPr>
          <p:spPr bwMode="auto">
            <a:xfrm>
              <a:off x="5139" y="5187"/>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1</a:t>
              </a:r>
            </a:p>
          </p:txBody>
        </p:sp>
        <p:sp>
          <p:nvSpPr>
            <p:cNvPr id="54280" name="Oval 75"/>
            <p:cNvSpPr>
              <a:spLocks noChangeArrowheads="1"/>
            </p:cNvSpPr>
            <p:nvPr/>
          </p:nvSpPr>
          <p:spPr bwMode="auto">
            <a:xfrm>
              <a:off x="4209" y="5709"/>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5</a:t>
              </a:r>
            </a:p>
          </p:txBody>
        </p:sp>
        <p:sp>
          <p:nvSpPr>
            <p:cNvPr id="54281" name="Oval 76"/>
            <p:cNvSpPr>
              <a:spLocks noChangeArrowheads="1"/>
            </p:cNvSpPr>
            <p:nvPr/>
          </p:nvSpPr>
          <p:spPr bwMode="auto">
            <a:xfrm>
              <a:off x="4489" y="6516"/>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4</a:t>
              </a:r>
            </a:p>
          </p:txBody>
        </p:sp>
        <p:sp>
          <p:nvSpPr>
            <p:cNvPr id="54282" name="Oval 77"/>
            <p:cNvSpPr>
              <a:spLocks noChangeArrowheads="1"/>
            </p:cNvSpPr>
            <p:nvPr/>
          </p:nvSpPr>
          <p:spPr bwMode="auto">
            <a:xfrm>
              <a:off x="5639" y="6513"/>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3</a:t>
              </a:r>
            </a:p>
          </p:txBody>
        </p:sp>
        <p:sp>
          <p:nvSpPr>
            <p:cNvPr id="54283" name="Oval 78"/>
            <p:cNvSpPr>
              <a:spLocks noChangeArrowheads="1"/>
            </p:cNvSpPr>
            <p:nvPr/>
          </p:nvSpPr>
          <p:spPr bwMode="auto">
            <a:xfrm>
              <a:off x="6039" y="5736"/>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2</a:t>
              </a:r>
            </a:p>
          </p:txBody>
        </p:sp>
        <p:sp>
          <p:nvSpPr>
            <p:cNvPr id="54284" name="Line 79"/>
            <p:cNvSpPr>
              <a:spLocks noChangeShapeType="1"/>
            </p:cNvSpPr>
            <p:nvPr/>
          </p:nvSpPr>
          <p:spPr bwMode="auto">
            <a:xfrm flipH="1">
              <a:off x="7169" y="5460"/>
              <a:ext cx="560" cy="1158"/>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4285" name="Text Box 80"/>
            <p:cNvSpPr txBox="1">
              <a:spLocks noChangeArrowheads="1"/>
            </p:cNvSpPr>
            <p:nvPr/>
          </p:nvSpPr>
          <p:spPr bwMode="auto">
            <a:xfrm>
              <a:off x="7359" y="5538"/>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4286" name="Oval 81"/>
            <p:cNvSpPr>
              <a:spLocks noChangeArrowheads="1"/>
            </p:cNvSpPr>
            <p:nvPr/>
          </p:nvSpPr>
          <p:spPr bwMode="auto">
            <a:xfrm>
              <a:off x="7639" y="5190"/>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1</a:t>
              </a:r>
            </a:p>
          </p:txBody>
        </p:sp>
        <p:sp>
          <p:nvSpPr>
            <p:cNvPr id="54287" name="Oval 82"/>
            <p:cNvSpPr>
              <a:spLocks noChangeArrowheads="1"/>
            </p:cNvSpPr>
            <p:nvPr/>
          </p:nvSpPr>
          <p:spPr bwMode="auto">
            <a:xfrm>
              <a:off x="6689" y="5721"/>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5</a:t>
              </a:r>
            </a:p>
          </p:txBody>
        </p:sp>
        <p:sp>
          <p:nvSpPr>
            <p:cNvPr id="54288" name="Oval 83"/>
            <p:cNvSpPr>
              <a:spLocks noChangeArrowheads="1"/>
            </p:cNvSpPr>
            <p:nvPr/>
          </p:nvSpPr>
          <p:spPr bwMode="auto">
            <a:xfrm>
              <a:off x="6979" y="6597"/>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4</a:t>
              </a:r>
            </a:p>
          </p:txBody>
        </p:sp>
        <p:sp>
          <p:nvSpPr>
            <p:cNvPr id="54289" name="Oval 84"/>
            <p:cNvSpPr>
              <a:spLocks noChangeArrowheads="1"/>
            </p:cNvSpPr>
            <p:nvPr/>
          </p:nvSpPr>
          <p:spPr bwMode="auto">
            <a:xfrm>
              <a:off x="8129" y="6588"/>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3</a:t>
              </a:r>
            </a:p>
          </p:txBody>
        </p:sp>
        <p:sp>
          <p:nvSpPr>
            <p:cNvPr id="54290" name="Oval 85"/>
            <p:cNvSpPr>
              <a:spLocks noChangeArrowheads="1"/>
            </p:cNvSpPr>
            <p:nvPr/>
          </p:nvSpPr>
          <p:spPr bwMode="auto">
            <a:xfrm>
              <a:off x="8489" y="5721"/>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2</a:t>
              </a:r>
            </a:p>
          </p:txBody>
        </p:sp>
        <p:sp>
          <p:nvSpPr>
            <p:cNvPr id="54291" name="Line 86"/>
            <p:cNvSpPr>
              <a:spLocks noChangeShapeType="1"/>
            </p:cNvSpPr>
            <p:nvPr/>
          </p:nvSpPr>
          <p:spPr bwMode="auto">
            <a:xfrm>
              <a:off x="6979" y="5859"/>
              <a:ext cx="1519"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4292" name="Text Box 87"/>
            <p:cNvSpPr txBox="1">
              <a:spLocks noChangeArrowheads="1"/>
            </p:cNvSpPr>
            <p:nvPr/>
          </p:nvSpPr>
          <p:spPr bwMode="auto">
            <a:xfrm>
              <a:off x="1421" y="5055"/>
              <a:ext cx="2650" cy="18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a:p>
              <a:pPr algn="just"/>
              <a:r>
                <a:rPr lang="en-US" altLang="zh-CN" sz="2000" b="1">
                  <a:latin typeface="Times New Roman" panose="02020603050405020304" pitchFamily="18" charset="0"/>
                </a:rPr>
                <a:t>C=</a:t>
              </a:r>
            </a:p>
            <a:p>
              <a:pPr algn="just"/>
              <a:endParaRPr lang="en-US" altLang="zh-CN" sz="2000" b="1">
                <a:latin typeface="Times New Roman" panose="02020603050405020304" pitchFamily="18" charset="0"/>
              </a:endParaRPr>
            </a:p>
          </p:txBody>
        </p:sp>
        <p:sp>
          <p:nvSpPr>
            <p:cNvPr id="54293" name="AutoShape 88"/>
            <p:cNvSpPr>
              <a:spLocks noChangeArrowheads="1"/>
            </p:cNvSpPr>
            <p:nvPr/>
          </p:nvSpPr>
          <p:spPr bwMode="auto">
            <a:xfrm>
              <a:off x="2031" y="5235"/>
              <a:ext cx="1680" cy="1581"/>
            </a:xfrm>
            <a:prstGeom prst="bracketPair">
              <a:avLst>
                <a:gd name="adj" fmla="val 5866"/>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54000" tIns="0" rIns="54000" bIns="0"/>
            <a:lstStyle/>
            <a:p>
              <a:pPr algn="just" eaLnBrk="0" hangingPunct="0">
                <a:lnSpc>
                  <a:spcPct val="110000"/>
                </a:lnSpc>
              </a:pPr>
              <a:r>
                <a:rPr lang="en-US" altLang="zh-CN" sz="2000" b="1">
                  <a:latin typeface="Times New Roman" panose="02020603050405020304" pitchFamily="18" charset="0"/>
                </a:rPr>
                <a:t>∞  3   3   2   6</a:t>
              </a:r>
            </a:p>
            <a:p>
              <a:pPr algn="just" eaLnBrk="0" hangingPunct="0">
                <a:lnSpc>
                  <a:spcPct val="110000"/>
                </a:lnSpc>
              </a:pPr>
              <a:r>
                <a:rPr lang="en-US" altLang="zh-CN" sz="2000" b="1">
                  <a:latin typeface="Times New Roman" panose="02020603050405020304" pitchFamily="18" charset="0"/>
                </a:rPr>
                <a:t>3  ∞   7   3   2</a:t>
              </a:r>
            </a:p>
            <a:p>
              <a:pPr algn="just" eaLnBrk="0" hangingPunct="0">
                <a:lnSpc>
                  <a:spcPct val="110000"/>
                </a:lnSpc>
              </a:pPr>
              <a:r>
                <a:rPr lang="en-US" altLang="zh-CN" sz="2000" b="1">
                  <a:latin typeface="Times New Roman" panose="02020603050405020304" pitchFamily="18" charset="0"/>
                </a:rPr>
                <a:t>3   7   ∞  2   5</a:t>
              </a:r>
            </a:p>
            <a:p>
              <a:pPr algn="just" eaLnBrk="0" hangingPunct="0">
                <a:lnSpc>
                  <a:spcPct val="110000"/>
                </a:lnSpc>
              </a:pPr>
              <a:r>
                <a:rPr lang="en-US" altLang="zh-CN" sz="2000" b="1">
                  <a:latin typeface="Times New Roman" panose="02020603050405020304" pitchFamily="18" charset="0"/>
                </a:rPr>
                <a:t>2   3    2  ∞  3</a:t>
              </a:r>
            </a:p>
            <a:p>
              <a:pPr algn="just" eaLnBrk="0" hangingPunct="0">
                <a:lnSpc>
                  <a:spcPct val="110000"/>
                </a:lnSpc>
              </a:pPr>
              <a:r>
                <a:rPr lang="en-US" altLang="zh-CN" sz="2000" b="1">
                  <a:latin typeface="Times New Roman" panose="02020603050405020304" pitchFamily="18" charset="0"/>
                </a:rPr>
                <a:t>6   2    5   3  ∞</a:t>
              </a:r>
            </a:p>
          </p:txBody>
        </p:sp>
        <p:sp>
          <p:nvSpPr>
            <p:cNvPr id="54294" name="Text Box 89"/>
            <p:cNvSpPr txBox="1">
              <a:spLocks noChangeArrowheads="1"/>
            </p:cNvSpPr>
            <p:nvPr/>
          </p:nvSpPr>
          <p:spPr bwMode="auto">
            <a:xfrm>
              <a:off x="1911" y="6927"/>
              <a:ext cx="6940"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(a) 5</a:t>
              </a:r>
              <a:r>
                <a:rPr lang="zh-CN" altLang="en-US" sz="2000" b="1">
                  <a:latin typeface="Times New Roman" panose="02020603050405020304" pitchFamily="18" charset="0"/>
                </a:rPr>
                <a:t>城市的代价矩阵      </a:t>
              </a:r>
              <a:r>
                <a:rPr lang="en-US" altLang="zh-CN" sz="2000" b="1">
                  <a:latin typeface="Times New Roman" panose="02020603050405020304" pitchFamily="18" charset="0"/>
                </a:rPr>
                <a:t>(b) </a:t>
              </a:r>
              <a:r>
                <a:rPr lang="zh-CN" altLang="en-US" sz="2000" b="1">
                  <a:latin typeface="Times New Roman" panose="02020603050405020304" pitchFamily="18" charset="0"/>
                </a:rPr>
                <a:t>城市</a:t>
              </a:r>
              <a:r>
                <a:rPr lang="en-US" altLang="zh-CN" sz="2000" b="1">
                  <a:latin typeface="Times New Roman" panose="02020603050405020304" pitchFamily="18" charset="0"/>
                </a:rPr>
                <a:t>1→</a:t>
              </a:r>
              <a:r>
                <a:rPr lang="zh-CN" altLang="en-US" sz="2000" b="1">
                  <a:latin typeface="Times New Roman" panose="02020603050405020304" pitchFamily="18" charset="0"/>
                </a:rPr>
                <a:t>城市</a:t>
              </a:r>
              <a:r>
                <a:rPr lang="en-US" altLang="zh-CN" sz="2000" b="1">
                  <a:latin typeface="Times New Roman" panose="02020603050405020304" pitchFamily="18" charset="0"/>
                </a:rPr>
                <a:t>4          (c) </a:t>
              </a:r>
              <a:r>
                <a:rPr lang="zh-CN" altLang="en-US" sz="2000" b="1">
                  <a:latin typeface="Times New Roman" panose="02020603050405020304" pitchFamily="18" charset="0"/>
                </a:rPr>
                <a:t>城市</a:t>
              </a:r>
              <a:r>
                <a:rPr lang="en-US" altLang="zh-CN" sz="2000" b="1">
                  <a:latin typeface="Times New Roman" panose="02020603050405020304" pitchFamily="18" charset="0"/>
                </a:rPr>
                <a:t>5→</a:t>
              </a:r>
              <a:r>
                <a:rPr lang="zh-CN" altLang="en-US" sz="2000" b="1">
                  <a:latin typeface="Times New Roman" panose="02020603050405020304" pitchFamily="18" charset="0"/>
                </a:rPr>
                <a:t>城市</a:t>
              </a:r>
              <a:r>
                <a:rPr lang="en-US" altLang="zh-CN" sz="2000" b="1">
                  <a:latin typeface="Times New Roman" panose="02020603050405020304" pitchFamily="18" charset="0"/>
                </a:rPr>
                <a:t>2</a:t>
              </a:r>
            </a:p>
          </p:txBody>
        </p:sp>
        <p:sp>
          <p:nvSpPr>
            <p:cNvPr id="54295" name="Text Box 90"/>
            <p:cNvSpPr txBox="1">
              <a:spLocks noChangeArrowheads="1"/>
            </p:cNvSpPr>
            <p:nvPr/>
          </p:nvSpPr>
          <p:spPr bwMode="auto">
            <a:xfrm>
              <a:off x="8179" y="5628"/>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4296" name="Text Box 91"/>
            <p:cNvSpPr txBox="1">
              <a:spLocks noChangeArrowheads="1"/>
            </p:cNvSpPr>
            <p:nvPr/>
          </p:nvSpPr>
          <p:spPr bwMode="auto">
            <a:xfrm>
              <a:off x="2069" y="9216"/>
              <a:ext cx="6950" cy="7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dirty="0">
                  <a:latin typeface="Times New Roman" panose="02020603050405020304" pitchFamily="18" charset="0"/>
                </a:rPr>
                <a:t>(d) </a:t>
              </a:r>
              <a:r>
                <a:rPr lang="zh-CN" altLang="en-US" sz="2000" b="1" dirty="0">
                  <a:latin typeface="Times New Roman" panose="02020603050405020304" pitchFamily="18" charset="0"/>
                </a:rPr>
                <a:t>城市</a:t>
              </a:r>
              <a:r>
                <a:rPr lang="en-US" altLang="zh-CN" sz="2000" b="1" dirty="0">
                  <a:latin typeface="Times New Roman" panose="02020603050405020304" pitchFamily="18" charset="0"/>
                </a:rPr>
                <a:t>4→</a:t>
              </a:r>
              <a:r>
                <a:rPr lang="zh-CN" altLang="en-US" sz="2000" b="1" dirty="0">
                  <a:latin typeface="Times New Roman" panose="02020603050405020304" pitchFamily="18" charset="0"/>
                </a:rPr>
                <a:t>城市</a:t>
              </a:r>
              <a:r>
                <a:rPr lang="en-US" altLang="zh-CN" sz="2000" b="1" dirty="0">
                  <a:latin typeface="Times New Roman" panose="02020603050405020304" pitchFamily="18" charset="0"/>
                </a:rPr>
                <a:t>3        (e) </a:t>
              </a:r>
              <a:r>
                <a:rPr lang="zh-CN" altLang="en-US" sz="2000" b="1" dirty="0">
                  <a:latin typeface="Times New Roman" panose="02020603050405020304" pitchFamily="18" charset="0"/>
                </a:rPr>
                <a:t>城市</a:t>
              </a:r>
              <a:r>
                <a:rPr lang="en-US" altLang="zh-CN" sz="2000" b="1" dirty="0">
                  <a:latin typeface="Times New Roman" panose="02020603050405020304" pitchFamily="18" charset="0"/>
                </a:rPr>
                <a:t>3→</a:t>
              </a:r>
              <a:r>
                <a:rPr lang="zh-CN" altLang="en-US" sz="2000" b="1" dirty="0">
                  <a:latin typeface="Times New Roman" panose="02020603050405020304" pitchFamily="18" charset="0"/>
                </a:rPr>
                <a:t>城市</a:t>
              </a:r>
              <a:r>
                <a:rPr lang="en-US" altLang="zh-CN" sz="2000" b="1" dirty="0">
                  <a:latin typeface="Times New Roman" panose="02020603050405020304" pitchFamily="18" charset="0"/>
                </a:rPr>
                <a:t>5      (f) </a:t>
              </a:r>
              <a:r>
                <a:rPr lang="zh-CN" altLang="en-US" sz="2000" b="1" dirty="0">
                  <a:latin typeface="Times New Roman" panose="02020603050405020304" pitchFamily="18" charset="0"/>
                </a:rPr>
                <a:t>城市</a:t>
              </a:r>
              <a:r>
                <a:rPr lang="en-US" altLang="zh-CN" sz="2000" b="1" dirty="0">
                  <a:latin typeface="Times New Roman" panose="02020603050405020304" pitchFamily="18" charset="0"/>
                </a:rPr>
                <a:t>2</a:t>
              </a:r>
              <a:r>
                <a:rPr lang="zh-CN" altLang="en-US" sz="2000" b="1" dirty="0">
                  <a:latin typeface="Times New Roman" panose="02020603050405020304" pitchFamily="18" charset="0"/>
                </a:rPr>
                <a:t>回到出发城市</a:t>
              </a:r>
              <a:r>
                <a:rPr lang="en-US" altLang="zh-CN" sz="2000" b="1" dirty="0">
                  <a:latin typeface="Times New Roman" panose="02020603050405020304" pitchFamily="18" charset="0"/>
                </a:rPr>
                <a:t>1</a:t>
              </a:r>
            </a:p>
            <a:p>
              <a:pPr>
                <a:spcBef>
                  <a:spcPts val="775"/>
                </a:spcBef>
              </a:pPr>
              <a:r>
                <a:rPr lang="zh-CN" altLang="en-US" sz="2400" b="1" dirty="0">
                  <a:latin typeface="Times New Roman" panose="02020603050405020304" pitchFamily="18" charset="0"/>
                </a:rPr>
                <a:t>      </a:t>
              </a:r>
              <a:r>
                <a:rPr lang="zh-CN" altLang="en-US" sz="2400" b="1" dirty="0">
                  <a:solidFill>
                    <a:srgbClr val="3907F1"/>
                  </a:solidFill>
                  <a:latin typeface="Times New Roman" panose="02020603050405020304" pitchFamily="18" charset="0"/>
                </a:rPr>
                <a:t>最短链接贪心策略求解</a:t>
              </a:r>
              <a:r>
                <a:rPr lang="en-US" altLang="zh-CN" sz="2400" b="1" dirty="0">
                  <a:solidFill>
                    <a:srgbClr val="3907F1"/>
                  </a:solidFill>
                  <a:latin typeface="Times New Roman" panose="02020603050405020304" pitchFamily="18" charset="0"/>
                </a:rPr>
                <a:t>TSP</a:t>
              </a:r>
              <a:r>
                <a:rPr lang="zh-CN" altLang="en-US" sz="2400" b="1" dirty="0">
                  <a:solidFill>
                    <a:srgbClr val="3907F1"/>
                  </a:solidFill>
                  <a:latin typeface="Times New Roman" panose="02020603050405020304" pitchFamily="18" charset="0"/>
                </a:rPr>
                <a:t>问题的</a:t>
              </a:r>
              <a:r>
                <a:rPr lang="zh-CN" altLang="en-US" sz="2400" b="1" dirty="0" smtClean="0">
                  <a:solidFill>
                    <a:srgbClr val="3907F1"/>
                  </a:solidFill>
                  <a:latin typeface="Times New Roman" panose="02020603050405020304" pitchFamily="18" charset="0"/>
                </a:rPr>
                <a:t>过程</a:t>
              </a:r>
              <a:endParaRPr lang="en-US" altLang="zh-CN" sz="2400" b="1" dirty="0" smtClean="0">
                <a:solidFill>
                  <a:srgbClr val="3907F1"/>
                </a:solidFill>
                <a:latin typeface="Times New Roman" panose="02020603050405020304" pitchFamily="18" charset="0"/>
              </a:endParaRPr>
            </a:p>
            <a:p>
              <a:pPr>
                <a:spcBef>
                  <a:spcPts val="775"/>
                </a:spcBef>
              </a:pPr>
              <a:r>
                <a:rPr lang="zh-CN" altLang="en-US" sz="2400" b="1" dirty="0">
                  <a:solidFill>
                    <a:srgbClr val="3907F1"/>
                  </a:solidFill>
                  <a:latin typeface="Times New Roman" panose="02020603050405020304" pitchFamily="18" charset="0"/>
                </a:rPr>
                <a:t>求出的最短路径为</a:t>
              </a:r>
              <a:r>
                <a:rPr lang="en-US" altLang="zh-CN" sz="2400" b="1" dirty="0">
                  <a:solidFill>
                    <a:srgbClr val="3907F1"/>
                  </a:solidFill>
                  <a:latin typeface="Times New Roman" panose="02020603050405020304" pitchFamily="18" charset="0"/>
                </a:rPr>
                <a:t>1-4-3-5-2-1</a:t>
              </a:r>
              <a:r>
                <a:rPr lang="zh-CN" altLang="en-US" sz="2400" b="1" dirty="0">
                  <a:solidFill>
                    <a:srgbClr val="3907F1"/>
                  </a:solidFill>
                  <a:latin typeface="Times New Roman" panose="02020603050405020304" pitchFamily="18" charset="0"/>
                </a:rPr>
                <a:t>，长度为</a:t>
              </a:r>
              <a:r>
                <a:rPr lang="en-US" altLang="zh-CN" sz="2400" b="1" dirty="0" smtClean="0">
                  <a:solidFill>
                    <a:srgbClr val="3907F1"/>
                  </a:solidFill>
                  <a:latin typeface="Times New Roman" panose="02020603050405020304" pitchFamily="18" charset="0"/>
                </a:rPr>
                <a:t>14</a:t>
              </a:r>
              <a:endParaRPr lang="zh-CN" altLang="en-US" sz="2400" b="1" dirty="0">
                <a:solidFill>
                  <a:srgbClr val="3907F1"/>
                </a:solidFill>
                <a:latin typeface="Times New Roman" panose="02020603050405020304" pitchFamily="18" charset="0"/>
              </a:endParaRPr>
            </a:p>
          </p:txBody>
        </p:sp>
        <p:sp>
          <p:nvSpPr>
            <p:cNvPr id="54297" name="Line 92"/>
            <p:cNvSpPr>
              <a:spLocks noChangeShapeType="1"/>
            </p:cNvSpPr>
            <p:nvPr/>
          </p:nvSpPr>
          <p:spPr bwMode="auto">
            <a:xfrm flipH="1">
              <a:off x="4639" y="7623"/>
              <a:ext cx="540" cy="114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4298" name="Text Box 93"/>
            <p:cNvSpPr txBox="1">
              <a:spLocks noChangeArrowheads="1"/>
            </p:cNvSpPr>
            <p:nvPr/>
          </p:nvSpPr>
          <p:spPr bwMode="auto">
            <a:xfrm>
              <a:off x="5119" y="8916"/>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4299" name="Text Box 94"/>
            <p:cNvSpPr txBox="1">
              <a:spLocks noChangeArrowheads="1"/>
            </p:cNvSpPr>
            <p:nvPr/>
          </p:nvSpPr>
          <p:spPr bwMode="auto">
            <a:xfrm>
              <a:off x="5319" y="7806"/>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4300" name="Text Box 95"/>
            <p:cNvSpPr txBox="1">
              <a:spLocks noChangeArrowheads="1"/>
            </p:cNvSpPr>
            <p:nvPr/>
          </p:nvSpPr>
          <p:spPr bwMode="auto">
            <a:xfrm>
              <a:off x="4869" y="7725"/>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4301" name="Oval 96"/>
            <p:cNvSpPr>
              <a:spLocks noChangeArrowheads="1"/>
            </p:cNvSpPr>
            <p:nvPr/>
          </p:nvSpPr>
          <p:spPr bwMode="auto">
            <a:xfrm>
              <a:off x="5099" y="7383"/>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1</a:t>
              </a:r>
            </a:p>
          </p:txBody>
        </p:sp>
        <p:sp>
          <p:nvSpPr>
            <p:cNvPr id="54302" name="Oval 97"/>
            <p:cNvSpPr>
              <a:spLocks noChangeArrowheads="1"/>
            </p:cNvSpPr>
            <p:nvPr/>
          </p:nvSpPr>
          <p:spPr bwMode="auto">
            <a:xfrm>
              <a:off x="4159" y="7893"/>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5</a:t>
              </a:r>
            </a:p>
          </p:txBody>
        </p:sp>
        <p:sp>
          <p:nvSpPr>
            <p:cNvPr id="54303" name="Oval 98"/>
            <p:cNvSpPr>
              <a:spLocks noChangeArrowheads="1"/>
            </p:cNvSpPr>
            <p:nvPr/>
          </p:nvSpPr>
          <p:spPr bwMode="auto">
            <a:xfrm>
              <a:off x="4449" y="8742"/>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4</a:t>
              </a:r>
            </a:p>
          </p:txBody>
        </p:sp>
        <p:sp>
          <p:nvSpPr>
            <p:cNvPr id="54304" name="Oval 99"/>
            <p:cNvSpPr>
              <a:spLocks noChangeArrowheads="1"/>
            </p:cNvSpPr>
            <p:nvPr/>
          </p:nvSpPr>
          <p:spPr bwMode="auto">
            <a:xfrm>
              <a:off x="5603" y="8730"/>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3</a:t>
              </a:r>
            </a:p>
          </p:txBody>
        </p:sp>
        <p:sp>
          <p:nvSpPr>
            <p:cNvPr id="54305" name="Oval 100"/>
            <p:cNvSpPr>
              <a:spLocks noChangeArrowheads="1"/>
            </p:cNvSpPr>
            <p:nvPr/>
          </p:nvSpPr>
          <p:spPr bwMode="auto">
            <a:xfrm>
              <a:off x="5999" y="7878"/>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2</a:t>
              </a:r>
            </a:p>
          </p:txBody>
        </p:sp>
        <p:sp>
          <p:nvSpPr>
            <p:cNvPr id="54306" name="Line 101"/>
            <p:cNvSpPr>
              <a:spLocks noChangeShapeType="1"/>
            </p:cNvSpPr>
            <p:nvPr/>
          </p:nvSpPr>
          <p:spPr bwMode="auto">
            <a:xfrm>
              <a:off x="4729" y="8892"/>
              <a:ext cx="860"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4307" name="Line 102"/>
            <p:cNvSpPr>
              <a:spLocks noChangeShapeType="1"/>
            </p:cNvSpPr>
            <p:nvPr/>
          </p:nvSpPr>
          <p:spPr bwMode="auto">
            <a:xfrm>
              <a:off x="4439" y="7995"/>
              <a:ext cx="1560"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4308" name="Line 103"/>
            <p:cNvSpPr>
              <a:spLocks noChangeShapeType="1"/>
            </p:cNvSpPr>
            <p:nvPr/>
          </p:nvSpPr>
          <p:spPr bwMode="auto">
            <a:xfrm flipH="1">
              <a:off x="7129" y="7632"/>
              <a:ext cx="540" cy="114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4309" name="Text Box 104"/>
            <p:cNvSpPr txBox="1">
              <a:spLocks noChangeArrowheads="1"/>
            </p:cNvSpPr>
            <p:nvPr/>
          </p:nvSpPr>
          <p:spPr bwMode="auto">
            <a:xfrm>
              <a:off x="7609" y="8925"/>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4310" name="Text Box 105"/>
            <p:cNvSpPr txBox="1">
              <a:spLocks noChangeArrowheads="1"/>
            </p:cNvSpPr>
            <p:nvPr/>
          </p:nvSpPr>
          <p:spPr bwMode="auto">
            <a:xfrm>
              <a:off x="7809" y="7815"/>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4311" name="Text Box 106"/>
            <p:cNvSpPr txBox="1">
              <a:spLocks noChangeArrowheads="1"/>
            </p:cNvSpPr>
            <p:nvPr/>
          </p:nvSpPr>
          <p:spPr bwMode="auto">
            <a:xfrm>
              <a:off x="7359" y="7734"/>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4312" name="Oval 107"/>
            <p:cNvSpPr>
              <a:spLocks noChangeArrowheads="1"/>
            </p:cNvSpPr>
            <p:nvPr/>
          </p:nvSpPr>
          <p:spPr bwMode="auto">
            <a:xfrm>
              <a:off x="7592" y="7392"/>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1</a:t>
              </a:r>
            </a:p>
          </p:txBody>
        </p:sp>
        <p:sp>
          <p:nvSpPr>
            <p:cNvPr id="54313" name="Oval 108"/>
            <p:cNvSpPr>
              <a:spLocks noChangeArrowheads="1"/>
            </p:cNvSpPr>
            <p:nvPr/>
          </p:nvSpPr>
          <p:spPr bwMode="auto">
            <a:xfrm>
              <a:off x="6649" y="7902"/>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5</a:t>
              </a:r>
            </a:p>
          </p:txBody>
        </p:sp>
        <p:sp>
          <p:nvSpPr>
            <p:cNvPr id="54314" name="Oval 109"/>
            <p:cNvSpPr>
              <a:spLocks noChangeArrowheads="1"/>
            </p:cNvSpPr>
            <p:nvPr/>
          </p:nvSpPr>
          <p:spPr bwMode="auto">
            <a:xfrm>
              <a:off x="6939" y="8748"/>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4</a:t>
              </a:r>
            </a:p>
          </p:txBody>
        </p:sp>
        <p:sp>
          <p:nvSpPr>
            <p:cNvPr id="54315" name="Oval 110"/>
            <p:cNvSpPr>
              <a:spLocks noChangeArrowheads="1"/>
            </p:cNvSpPr>
            <p:nvPr/>
          </p:nvSpPr>
          <p:spPr bwMode="auto">
            <a:xfrm>
              <a:off x="8089" y="8751"/>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3</a:t>
              </a:r>
            </a:p>
          </p:txBody>
        </p:sp>
        <p:sp>
          <p:nvSpPr>
            <p:cNvPr id="54316" name="Oval 111"/>
            <p:cNvSpPr>
              <a:spLocks noChangeArrowheads="1"/>
            </p:cNvSpPr>
            <p:nvPr/>
          </p:nvSpPr>
          <p:spPr bwMode="auto">
            <a:xfrm>
              <a:off x="8489" y="7899"/>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2</a:t>
              </a:r>
            </a:p>
          </p:txBody>
        </p:sp>
        <p:sp>
          <p:nvSpPr>
            <p:cNvPr id="54317" name="Line 112"/>
            <p:cNvSpPr>
              <a:spLocks noChangeShapeType="1"/>
            </p:cNvSpPr>
            <p:nvPr/>
          </p:nvSpPr>
          <p:spPr bwMode="auto">
            <a:xfrm>
              <a:off x="7219" y="8901"/>
              <a:ext cx="850"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4318" name="Line 113"/>
            <p:cNvSpPr>
              <a:spLocks noChangeShapeType="1"/>
            </p:cNvSpPr>
            <p:nvPr/>
          </p:nvSpPr>
          <p:spPr bwMode="auto">
            <a:xfrm>
              <a:off x="6929" y="8004"/>
              <a:ext cx="1560"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4319" name="Line 114"/>
            <p:cNvSpPr>
              <a:spLocks noChangeShapeType="1"/>
            </p:cNvSpPr>
            <p:nvPr/>
          </p:nvSpPr>
          <p:spPr bwMode="auto">
            <a:xfrm flipH="1">
              <a:off x="2149" y="7590"/>
              <a:ext cx="540" cy="114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4320" name="Text Box 115"/>
            <p:cNvSpPr txBox="1">
              <a:spLocks noChangeArrowheads="1"/>
            </p:cNvSpPr>
            <p:nvPr/>
          </p:nvSpPr>
          <p:spPr bwMode="auto">
            <a:xfrm>
              <a:off x="2629" y="8883"/>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4321" name="Text Box 116"/>
            <p:cNvSpPr txBox="1">
              <a:spLocks noChangeArrowheads="1"/>
            </p:cNvSpPr>
            <p:nvPr/>
          </p:nvSpPr>
          <p:spPr bwMode="auto">
            <a:xfrm>
              <a:off x="2829" y="7773"/>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4322" name="Text Box 117"/>
            <p:cNvSpPr txBox="1">
              <a:spLocks noChangeArrowheads="1"/>
            </p:cNvSpPr>
            <p:nvPr/>
          </p:nvSpPr>
          <p:spPr bwMode="auto">
            <a:xfrm>
              <a:off x="2379" y="7692"/>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54323" name="Oval 118"/>
            <p:cNvSpPr>
              <a:spLocks noChangeArrowheads="1"/>
            </p:cNvSpPr>
            <p:nvPr/>
          </p:nvSpPr>
          <p:spPr bwMode="auto">
            <a:xfrm>
              <a:off x="2609" y="7350"/>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1</a:t>
              </a:r>
            </a:p>
          </p:txBody>
        </p:sp>
        <p:sp>
          <p:nvSpPr>
            <p:cNvPr id="54324" name="Oval 119"/>
            <p:cNvSpPr>
              <a:spLocks noChangeArrowheads="1"/>
            </p:cNvSpPr>
            <p:nvPr/>
          </p:nvSpPr>
          <p:spPr bwMode="auto">
            <a:xfrm>
              <a:off x="1669" y="7860"/>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5</a:t>
              </a:r>
            </a:p>
          </p:txBody>
        </p:sp>
        <p:sp>
          <p:nvSpPr>
            <p:cNvPr id="54325" name="Oval 120"/>
            <p:cNvSpPr>
              <a:spLocks noChangeArrowheads="1"/>
            </p:cNvSpPr>
            <p:nvPr/>
          </p:nvSpPr>
          <p:spPr bwMode="auto">
            <a:xfrm>
              <a:off x="1959" y="8709"/>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4</a:t>
              </a:r>
            </a:p>
          </p:txBody>
        </p:sp>
        <p:sp>
          <p:nvSpPr>
            <p:cNvPr id="54326" name="Oval 121"/>
            <p:cNvSpPr>
              <a:spLocks noChangeArrowheads="1"/>
            </p:cNvSpPr>
            <p:nvPr/>
          </p:nvSpPr>
          <p:spPr bwMode="auto">
            <a:xfrm>
              <a:off x="3109" y="8697"/>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3</a:t>
              </a:r>
            </a:p>
          </p:txBody>
        </p:sp>
        <p:sp>
          <p:nvSpPr>
            <p:cNvPr id="54327" name="Oval 122"/>
            <p:cNvSpPr>
              <a:spLocks noChangeArrowheads="1"/>
            </p:cNvSpPr>
            <p:nvPr/>
          </p:nvSpPr>
          <p:spPr bwMode="auto">
            <a:xfrm>
              <a:off x="3499" y="7866"/>
              <a:ext cx="283" cy="283"/>
            </a:xfrm>
            <a:prstGeom prst="ellipse">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lIns="28800" tIns="0" rIns="0" bIns="0"/>
            <a:lstStyle/>
            <a:p>
              <a:pPr algn="just" eaLnBrk="0" hangingPunct="0">
                <a:lnSpc>
                  <a:spcPct val="80000"/>
                </a:lnSpc>
              </a:pPr>
              <a:r>
                <a:rPr lang="en-US" altLang="zh-CN" sz="2000" b="1">
                  <a:latin typeface="Times New Roman" panose="02020603050405020304" pitchFamily="18" charset="0"/>
                </a:rPr>
                <a:t>2</a:t>
              </a:r>
            </a:p>
          </p:txBody>
        </p:sp>
        <p:sp>
          <p:nvSpPr>
            <p:cNvPr id="54328" name="Line 123"/>
            <p:cNvSpPr>
              <a:spLocks noChangeShapeType="1"/>
            </p:cNvSpPr>
            <p:nvPr/>
          </p:nvSpPr>
          <p:spPr bwMode="auto">
            <a:xfrm>
              <a:off x="2239" y="8859"/>
              <a:ext cx="850"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4329" name="Line 124"/>
            <p:cNvSpPr>
              <a:spLocks noChangeShapeType="1"/>
            </p:cNvSpPr>
            <p:nvPr/>
          </p:nvSpPr>
          <p:spPr bwMode="auto">
            <a:xfrm>
              <a:off x="1969" y="7989"/>
              <a:ext cx="1519"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4330" name="Line 125"/>
            <p:cNvSpPr>
              <a:spLocks noChangeShapeType="1"/>
            </p:cNvSpPr>
            <p:nvPr/>
          </p:nvSpPr>
          <p:spPr bwMode="auto">
            <a:xfrm>
              <a:off x="4439" y="8028"/>
              <a:ext cx="1170" cy="78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4331" name="Text Box 126"/>
            <p:cNvSpPr txBox="1">
              <a:spLocks noChangeArrowheads="1"/>
            </p:cNvSpPr>
            <p:nvPr/>
          </p:nvSpPr>
          <p:spPr bwMode="auto">
            <a:xfrm>
              <a:off x="5199" y="8334"/>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p>
          </p:txBody>
        </p:sp>
        <p:sp>
          <p:nvSpPr>
            <p:cNvPr id="54332" name="Line 127"/>
            <p:cNvSpPr>
              <a:spLocks noChangeShapeType="1"/>
            </p:cNvSpPr>
            <p:nvPr/>
          </p:nvSpPr>
          <p:spPr bwMode="auto">
            <a:xfrm>
              <a:off x="7869" y="7566"/>
              <a:ext cx="650" cy="381"/>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4333" name="Text Box 128"/>
            <p:cNvSpPr txBox="1">
              <a:spLocks noChangeArrowheads="1"/>
            </p:cNvSpPr>
            <p:nvPr/>
          </p:nvSpPr>
          <p:spPr bwMode="auto">
            <a:xfrm>
              <a:off x="8199" y="7554"/>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54334" name="Line 129"/>
            <p:cNvSpPr>
              <a:spLocks noChangeShapeType="1"/>
            </p:cNvSpPr>
            <p:nvPr/>
          </p:nvSpPr>
          <p:spPr bwMode="auto">
            <a:xfrm>
              <a:off x="6919" y="8046"/>
              <a:ext cx="1190" cy="771"/>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4335" name="Text Box 130"/>
            <p:cNvSpPr txBox="1">
              <a:spLocks noChangeArrowheads="1"/>
            </p:cNvSpPr>
            <p:nvPr/>
          </p:nvSpPr>
          <p:spPr bwMode="auto">
            <a:xfrm>
              <a:off x="7699" y="8352"/>
              <a:ext cx="150"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p>
          </p:txBody>
        </p:sp>
      </p:grpSp>
      <p:sp>
        <p:nvSpPr>
          <p:cNvPr id="62" name="Text Box 2052"/>
          <p:cNvSpPr txBox="1">
            <a:spLocks noChangeArrowheads="1"/>
          </p:cNvSpPr>
          <p:nvPr/>
        </p:nvSpPr>
        <p:spPr bwMode="auto">
          <a:xfrm>
            <a:off x="1152227" y="123825"/>
            <a:ext cx="6536087" cy="645160"/>
          </a:xfrm>
          <a:prstGeom prst="rect">
            <a:avLst/>
          </a:prstGeom>
          <a:noFill/>
          <a:ln>
            <a:noFill/>
          </a:ln>
          <a:effectLst/>
          <a:extLst>
            <a:ext uri="{909E8E84-426E-40DD-AFC4-6F175D3DCCD1}">
              <a14:hiddenFill xmlns:a14="http://schemas.microsoft.com/office/drawing/2010/main" xmlns="">
                <a:solidFill>
                  <a:schemeClr val="hlink"/>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lvl="0" algn="ctr">
              <a:defRPr/>
            </a:pPr>
            <a:r>
              <a:rPr kumimoji="1" lang="en-US" altLang="zh-CN" sz="3600" b="1" dirty="0">
                <a:solidFill>
                  <a:schemeClr val="bg1"/>
                </a:solidFill>
                <a:latin typeface="黑体" panose="02010609060101010101" pitchFamily="49" charset="-122"/>
                <a:ea typeface="黑体" panose="02010609060101010101" pitchFamily="49" charset="-122"/>
                <a:sym typeface="+mn-ea"/>
              </a:rPr>
              <a:t>贪心策略——最短链接</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Text Box 1027"/>
          <p:cNvSpPr txBox="1">
            <a:spLocks noChangeArrowheads="1"/>
          </p:cNvSpPr>
          <p:nvPr/>
        </p:nvSpPr>
        <p:spPr bwMode="auto">
          <a:xfrm>
            <a:off x="186690" y="2540635"/>
            <a:ext cx="8836660" cy="3349625"/>
          </a:xfrm>
          <a:prstGeom prst="rect">
            <a:avLst/>
          </a:prstGeom>
          <a:extLst>
            <a:ext uri="{909E8E84-426E-40DD-AFC4-6F175D3DCCD1}">
              <a14:hiddenFill xmlns:a14="http://schemas.microsoft.com/office/drawing/2010/main" xmlns="">
                <a:solidFill>
                  <a:srgbClr val="FFFFFF"/>
                </a:solidFill>
              </a14:hiddenFill>
            </a:ext>
          </a:extLst>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ts val="775"/>
              </a:spcAft>
            </a:pPr>
            <a:r>
              <a:rPr lang="zh-CN" altLang="en-US" sz="2400" b="1">
                <a:solidFill>
                  <a:srgbClr val="0000FF"/>
                </a:solidFill>
                <a:latin typeface="宋体" panose="02010600030101010101" pitchFamily="2" charset="-122"/>
              </a:rPr>
              <a:t>算法</a:t>
            </a:r>
            <a:r>
              <a:rPr lang="en-US" altLang="zh-CN" sz="2400" b="1">
                <a:solidFill>
                  <a:srgbClr val="0000FF"/>
                </a:solidFill>
                <a:latin typeface="宋体" panose="02010600030101010101" pitchFamily="2" charset="-122"/>
              </a:rPr>
              <a:t>——</a:t>
            </a:r>
            <a:r>
              <a:rPr lang="zh-CN" altLang="en-US" sz="2400" b="1">
                <a:solidFill>
                  <a:srgbClr val="0000FF"/>
                </a:solidFill>
                <a:latin typeface="宋体" panose="02010600030101010101" pitchFamily="2" charset="-122"/>
              </a:rPr>
              <a:t>最短链接策略求解</a:t>
            </a:r>
            <a:r>
              <a:rPr lang="en-US" altLang="zh-CN" sz="2400" b="1">
                <a:solidFill>
                  <a:srgbClr val="0000FF"/>
                </a:solidFill>
                <a:latin typeface="宋体" panose="02010600030101010101" pitchFamily="2" charset="-122"/>
              </a:rPr>
              <a:t>TSP</a:t>
            </a:r>
            <a:r>
              <a:rPr lang="zh-CN" altLang="en-US" sz="2400" b="1">
                <a:solidFill>
                  <a:srgbClr val="0000FF"/>
                </a:solidFill>
                <a:latin typeface="宋体" panose="02010600030101010101" pitchFamily="2" charset="-122"/>
              </a:rPr>
              <a:t>问题</a:t>
            </a:r>
          </a:p>
          <a:p>
            <a:pPr algn="just"/>
            <a:r>
              <a:rPr lang="zh-CN" altLang="en-US" sz="2400" b="1">
                <a:solidFill>
                  <a:srgbClr val="0000FF"/>
                </a:solidFill>
                <a:latin typeface="宋体" panose="02010600030101010101" pitchFamily="2" charset="-122"/>
              </a:rPr>
              <a:t>    </a:t>
            </a:r>
            <a:r>
              <a:rPr lang="en-US" altLang="zh-CN" sz="2400" b="1">
                <a:solidFill>
                  <a:srgbClr val="0000FF"/>
                </a:solidFill>
                <a:latin typeface="宋体" panose="02010600030101010101" pitchFamily="2" charset="-122"/>
              </a:rPr>
              <a:t>1</a:t>
            </a:r>
            <a:r>
              <a:rPr lang="zh-CN" altLang="en-US" sz="2400" b="1">
                <a:solidFill>
                  <a:srgbClr val="0000FF"/>
                </a:solidFill>
                <a:latin typeface="宋体" panose="02010600030101010101" pitchFamily="2" charset="-122"/>
              </a:rPr>
              <a:t>．</a:t>
            </a:r>
            <a:r>
              <a:rPr lang="en-US" altLang="zh-CN" sz="2400" b="1">
                <a:solidFill>
                  <a:srgbClr val="0000FF"/>
                </a:solidFill>
                <a:latin typeface="宋体" panose="02010600030101010101" pitchFamily="2" charset="-122"/>
              </a:rPr>
              <a:t>S={ };     </a:t>
            </a:r>
          </a:p>
          <a:p>
            <a:pPr algn="just"/>
            <a:r>
              <a:rPr lang="en-US" altLang="zh-CN" sz="2400" b="1">
                <a:solidFill>
                  <a:srgbClr val="0000FF"/>
                </a:solidFill>
                <a:latin typeface="宋体" panose="02010600030101010101" pitchFamily="2" charset="-122"/>
              </a:rPr>
              <a:t>    2</a:t>
            </a:r>
            <a:r>
              <a:rPr lang="zh-CN" altLang="en-US" sz="2400" b="1">
                <a:solidFill>
                  <a:srgbClr val="0000FF"/>
                </a:solidFill>
                <a:latin typeface="宋体" panose="02010600030101010101" pitchFamily="2" charset="-122"/>
              </a:rPr>
              <a:t>．</a:t>
            </a:r>
            <a:r>
              <a:rPr lang="en-US" altLang="zh-CN" sz="2400" b="1">
                <a:solidFill>
                  <a:srgbClr val="0000FF"/>
                </a:solidFill>
                <a:latin typeface="宋体" panose="02010600030101010101" pitchFamily="2" charset="-122"/>
              </a:rPr>
              <a:t>C=E;     //</a:t>
            </a:r>
            <a:r>
              <a:rPr lang="zh-CN" altLang="en-US" sz="2400" b="1">
                <a:solidFill>
                  <a:srgbClr val="0000FF"/>
                </a:solidFill>
                <a:latin typeface="宋体" panose="02010600030101010101" pitchFamily="2" charset="-122"/>
              </a:rPr>
              <a:t>候选集合，初始时为图中所有边</a:t>
            </a:r>
          </a:p>
          <a:p>
            <a:pPr algn="just"/>
            <a:r>
              <a:rPr lang="zh-CN" altLang="en-US" sz="2400" b="1">
                <a:solidFill>
                  <a:srgbClr val="0000FF"/>
                </a:solidFill>
                <a:latin typeface="宋体" panose="02010600030101010101" pitchFamily="2" charset="-122"/>
              </a:rPr>
              <a:t>    </a:t>
            </a:r>
            <a:r>
              <a:rPr lang="en-US" altLang="zh-CN" sz="2400" b="1">
                <a:solidFill>
                  <a:srgbClr val="0000FF"/>
                </a:solidFill>
                <a:latin typeface="宋体" panose="02010600030101010101" pitchFamily="2" charset="-122"/>
              </a:rPr>
              <a:t>3</a:t>
            </a:r>
            <a:r>
              <a:rPr lang="zh-CN" altLang="en-US" sz="2400" b="1">
                <a:solidFill>
                  <a:srgbClr val="0000FF"/>
                </a:solidFill>
                <a:latin typeface="宋体" panose="02010600030101010101" pitchFamily="2" charset="-122"/>
              </a:rPr>
              <a:t>．循环直到集合</a:t>
            </a:r>
            <a:r>
              <a:rPr lang="en-US" altLang="zh-CN" sz="2400" b="1">
                <a:solidFill>
                  <a:srgbClr val="0000FF"/>
                </a:solidFill>
                <a:latin typeface="宋体" panose="02010600030101010101" pitchFamily="2" charset="-122"/>
              </a:rPr>
              <a:t>S</a:t>
            </a:r>
            <a:r>
              <a:rPr lang="zh-CN" altLang="en-US" sz="2400" b="1">
                <a:solidFill>
                  <a:srgbClr val="0000FF"/>
                </a:solidFill>
                <a:latin typeface="宋体" panose="02010600030101010101" pitchFamily="2" charset="-122"/>
              </a:rPr>
              <a:t>中包含</a:t>
            </a:r>
            <a:r>
              <a:rPr lang="en-US" altLang="zh-CN" sz="2400" b="1">
                <a:solidFill>
                  <a:srgbClr val="0000FF"/>
                </a:solidFill>
                <a:latin typeface="宋体" panose="02010600030101010101" pitchFamily="2" charset="-122"/>
              </a:rPr>
              <a:t>n-1</a:t>
            </a:r>
            <a:r>
              <a:rPr lang="zh-CN" altLang="en-US" sz="2400" b="1">
                <a:solidFill>
                  <a:srgbClr val="0000FF"/>
                </a:solidFill>
                <a:latin typeface="宋体" panose="02010600030101010101" pitchFamily="2" charset="-122"/>
              </a:rPr>
              <a:t>条边</a:t>
            </a:r>
          </a:p>
          <a:p>
            <a:pPr algn="just"/>
            <a:r>
              <a:rPr lang="zh-CN" altLang="en-US" sz="2400" b="1">
                <a:solidFill>
                  <a:srgbClr val="0000FF"/>
                </a:solidFill>
                <a:latin typeface="宋体" panose="02010600030101010101" pitchFamily="2" charset="-122"/>
              </a:rPr>
              <a:t>          </a:t>
            </a:r>
            <a:r>
              <a:rPr lang="en-US" altLang="zh-CN" sz="2400" b="1">
                <a:solidFill>
                  <a:srgbClr val="0000FF"/>
                </a:solidFill>
                <a:latin typeface="宋体" panose="02010600030101010101" pitchFamily="2" charset="-122"/>
              </a:rPr>
              <a:t>3.1 </a:t>
            </a:r>
            <a:r>
              <a:rPr lang="zh-CN" altLang="en-US" sz="2400" b="1">
                <a:solidFill>
                  <a:srgbClr val="0000FF"/>
                </a:solidFill>
                <a:latin typeface="宋体" panose="02010600030101010101" pitchFamily="2" charset="-122"/>
              </a:rPr>
              <a:t>在</a:t>
            </a:r>
            <a:r>
              <a:rPr lang="en-US" altLang="zh-CN" sz="2400" b="1">
                <a:solidFill>
                  <a:srgbClr val="0000FF"/>
                </a:solidFill>
                <a:latin typeface="宋体" panose="02010600030101010101" pitchFamily="2" charset="-122"/>
              </a:rPr>
              <a:t>C</a:t>
            </a:r>
            <a:r>
              <a:rPr lang="zh-CN" altLang="en-US" sz="2400" b="1">
                <a:solidFill>
                  <a:srgbClr val="0000FF"/>
                </a:solidFill>
                <a:latin typeface="宋体" panose="02010600030101010101" pitchFamily="2" charset="-122"/>
              </a:rPr>
              <a:t>中选取最短边</a:t>
            </a:r>
            <a:r>
              <a:rPr lang="en-US" altLang="zh-CN" sz="2400" b="1">
                <a:solidFill>
                  <a:srgbClr val="0000FF"/>
                </a:solidFill>
                <a:latin typeface="宋体" panose="02010600030101010101" pitchFamily="2" charset="-122"/>
              </a:rPr>
              <a:t>(u, v);</a:t>
            </a:r>
          </a:p>
          <a:p>
            <a:pPr algn="just"/>
            <a:r>
              <a:rPr lang="en-US" altLang="zh-CN" sz="2400" b="1">
                <a:solidFill>
                  <a:srgbClr val="0000FF"/>
                </a:solidFill>
                <a:latin typeface="宋体" panose="02010600030101010101" pitchFamily="2" charset="-122"/>
              </a:rPr>
              <a:t>          3.2  C=C-{(u, v)};</a:t>
            </a:r>
          </a:p>
          <a:p>
            <a:pPr algn="just"/>
            <a:r>
              <a:rPr lang="en-US" altLang="zh-CN" sz="2400" b="1">
                <a:solidFill>
                  <a:srgbClr val="0000FF"/>
                </a:solidFill>
                <a:latin typeface="宋体" panose="02010600030101010101" pitchFamily="2" charset="-122"/>
              </a:rPr>
              <a:t>          3.3 </a:t>
            </a:r>
            <a:r>
              <a:rPr lang="zh-CN" altLang="en-US" sz="2400" b="1">
                <a:solidFill>
                  <a:srgbClr val="0000FF"/>
                </a:solidFill>
                <a:latin typeface="宋体" panose="02010600030101010101" pitchFamily="2" charset="-122"/>
              </a:rPr>
              <a:t>如果 </a:t>
            </a:r>
            <a:r>
              <a:rPr lang="en-US" altLang="zh-CN" sz="2400" b="1">
                <a:solidFill>
                  <a:srgbClr val="0000FF"/>
                </a:solidFill>
                <a:latin typeface="宋体" panose="02010600030101010101" pitchFamily="2" charset="-122"/>
              </a:rPr>
              <a:t>(</a:t>
            </a:r>
            <a:r>
              <a:rPr lang="zh-CN" altLang="en-US" sz="2400" b="1">
                <a:solidFill>
                  <a:srgbClr val="0000FF"/>
                </a:solidFill>
                <a:latin typeface="宋体" panose="02010600030101010101" pitchFamily="2" charset="-122"/>
              </a:rPr>
              <a:t>顶点</a:t>
            </a:r>
            <a:r>
              <a:rPr lang="en-US" altLang="zh-CN" sz="2400" b="1">
                <a:solidFill>
                  <a:srgbClr val="0000FF"/>
                </a:solidFill>
                <a:latin typeface="宋体" panose="02010600030101010101" pitchFamily="2" charset="-122"/>
              </a:rPr>
              <a:t>u</a:t>
            </a:r>
            <a:r>
              <a:rPr lang="zh-CN" altLang="en-US" sz="2400" b="1">
                <a:solidFill>
                  <a:srgbClr val="0000FF"/>
                </a:solidFill>
                <a:latin typeface="宋体" panose="02010600030101010101" pitchFamily="2" charset="-122"/>
              </a:rPr>
              <a:t>和</a:t>
            </a:r>
            <a:r>
              <a:rPr lang="en-US" altLang="zh-CN" sz="2400" b="1">
                <a:solidFill>
                  <a:srgbClr val="0000FF"/>
                </a:solidFill>
                <a:latin typeface="宋体" panose="02010600030101010101" pitchFamily="2" charset="-122"/>
              </a:rPr>
              <a:t>v</a:t>
            </a:r>
            <a:r>
              <a:rPr lang="zh-CN" altLang="en-US" sz="2400" b="1">
                <a:solidFill>
                  <a:srgbClr val="0000FF"/>
                </a:solidFill>
                <a:latin typeface="宋体" panose="02010600030101010101" pitchFamily="2" charset="-122"/>
              </a:rPr>
              <a:t>在</a:t>
            </a:r>
            <a:r>
              <a:rPr lang="en-US" altLang="zh-CN" sz="2400" b="1">
                <a:solidFill>
                  <a:srgbClr val="0000FF"/>
                </a:solidFill>
                <a:latin typeface="宋体" panose="02010600030101010101" pitchFamily="2" charset="-122"/>
              </a:rPr>
              <a:t>S</a:t>
            </a:r>
            <a:r>
              <a:rPr lang="zh-CN" altLang="en-US" sz="2400" b="1">
                <a:solidFill>
                  <a:srgbClr val="0000FF"/>
                </a:solidFill>
                <a:latin typeface="宋体" panose="02010600030101010101" pitchFamily="2" charset="-122"/>
              </a:rPr>
              <a:t>中不连通 </a:t>
            </a:r>
            <a:r>
              <a:rPr lang="en-US" altLang="zh-CN" sz="2400" b="1">
                <a:solidFill>
                  <a:srgbClr val="0000FF"/>
                </a:solidFill>
                <a:latin typeface="宋体" panose="02010600030101010101" pitchFamily="2" charset="-122"/>
              </a:rPr>
              <a:t>and </a:t>
            </a:r>
            <a:r>
              <a:rPr lang="zh-CN" altLang="en-US" sz="2400" b="1">
                <a:solidFill>
                  <a:srgbClr val="0000FF"/>
                </a:solidFill>
                <a:latin typeface="宋体" panose="02010600030101010101" pitchFamily="2" charset="-122"/>
              </a:rPr>
              <a:t>不产生分枝</a:t>
            </a:r>
            <a:r>
              <a:rPr lang="en-US" altLang="zh-CN" sz="2400" b="1">
                <a:solidFill>
                  <a:srgbClr val="0000FF"/>
                </a:solidFill>
                <a:latin typeface="宋体" panose="02010600030101010101" pitchFamily="2" charset="-122"/>
              </a:rPr>
              <a:t>) </a:t>
            </a:r>
          </a:p>
          <a:p>
            <a:pPr algn="just"/>
            <a:r>
              <a:rPr lang="en-US" altLang="zh-CN" sz="2400" b="1">
                <a:solidFill>
                  <a:srgbClr val="0000FF"/>
                </a:solidFill>
                <a:latin typeface="宋体" panose="02010600030101010101" pitchFamily="2" charset="-122"/>
              </a:rPr>
              <a:t>                </a:t>
            </a:r>
            <a:r>
              <a:rPr lang="zh-CN" altLang="en-US" sz="2400" b="1">
                <a:solidFill>
                  <a:srgbClr val="0000FF"/>
                </a:solidFill>
                <a:latin typeface="宋体" panose="02010600030101010101" pitchFamily="2" charset="-122"/>
              </a:rPr>
              <a:t>则</a:t>
            </a:r>
            <a:r>
              <a:rPr lang="en-US" altLang="zh-CN" sz="2400" b="1">
                <a:solidFill>
                  <a:srgbClr val="0000FF"/>
                </a:solidFill>
                <a:latin typeface="宋体" panose="02010600030101010101" pitchFamily="2" charset="-122"/>
              </a:rPr>
              <a:t>S=S+{(u, v)};</a:t>
            </a:r>
          </a:p>
        </p:txBody>
      </p:sp>
      <p:sp>
        <p:nvSpPr>
          <p:cNvPr id="55299" name="Text Box 1032"/>
          <p:cNvSpPr txBox="1">
            <a:spLocks noChangeArrowheads="1"/>
          </p:cNvSpPr>
          <p:nvPr/>
        </p:nvSpPr>
        <p:spPr bwMode="auto">
          <a:xfrm>
            <a:off x="187325" y="1128395"/>
            <a:ext cx="8666480" cy="11988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宋体" panose="02010600030101010101" pitchFamily="2" charset="-122"/>
              </a:rPr>
              <a:t>    </a:t>
            </a:r>
            <a:r>
              <a:rPr kumimoji="1" lang="zh-CN" altLang="en-US" sz="2400" b="1">
                <a:latin typeface="宋体" panose="02010600030101010101" pitchFamily="2" charset="-122"/>
              </a:rPr>
              <a:t>设图</a:t>
            </a:r>
            <a:r>
              <a:rPr kumimoji="1" lang="en-US" altLang="zh-CN" sz="2400" b="1">
                <a:latin typeface="宋体" panose="02010600030101010101" pitchFamily="2" charset="-122"/>
              </a:rPr>
              <a:t>G</a:t>
            </a:r>
            <a:r>
              <a:rPr kumimoji="1" lang="zh-CN" altLang="en-US" sz="2400" b="1">
                <a:latin typeface="宋体" panose="02010600030101010101" pitchFamily="2" charset="-122"/>
              </a:rPr>
              <a:t>有</a:t>
            </a:r>
            <a:r>
              <a:rPr kumimoji="1" lang="en-US" altLang="zh-CN" sz="2400" b="1">
                <a:latin typeface="宋体" panose="02010600030101010101" pitchFamily="2" charset="-122"/>
              </a:rPr>
              <a:t>n</a:t>
            </a:r>
            <a:r>
              <a:rPr kumimoji="1" lang="zh-CN" altLang="en-US" sz="2400" b="1">
                <a:latin typeface="宋体" panose="02010600030101010101" pitchFamily="2" charset="-122"/>
              </a:rPr>
              <a:t>个顶点，边上的代价存储在二维数组</a:t>
            </a:r>
            <a:r>
              <a:rPr kumimoji="1" lang="en-US" altLang="zh-CN" sz="2400" b="1">
                <a:latin typeface="宋体" panose="02010600030101010101" pitchFamily="2" charset="-122"/>
              </a:rPr>
              <a:t>w[n][n]</a:t>
            </a:r>
            <a:r>
              <a:rPr kumimoji="1" lang="zh-CN" altLang="en-US" sz="2400" b="1">
                <a:latin typeface="宋体" panose="02010600030101010101" pitchFamily="2" charset="-122"/>
              </a:rPr>
              <a:t>中，集合</a:t>
            </a:r>
            <a:r>
              <a:rPr kumimoji="1" lang="en-US" altLang="zh-CN" sz="2400" b="1">
                <a:latin typeface="宋体" panose="02010600030101010101" pitchFamily="2" charset="-122"/>
              </a:rPr>
              <a:t>C</a:t>
            </a:r>
            <a:r>
              <a:rPr kumimoji="1" lang="zh-CN" altLang="en-US" sz="2400" b="1">
                <a:latin typeface="宋体" panose="02010600030101010101" pitchFamily="2" charset="-122"/>
              </a:rPr>
              <a:t>是候选集合即存储所有未选取的边，集合</a:t>
            </a:r>
            <a:r>
              <a:rPr kumimoji="1" lang="en-US" altLang="zh-CN" sz="2400" b="1">
                <a:latin typeface="宋体" panose="02010600030101010101" pitchFamily="2" charset="-122"/>
              </a:rPr>
              <a:t>S</a:t>
            </a:r>
            <a:r>
              <a:rPr kumimoji="1" lang="zh-CN" altLang="en-US" sz="2400" b="1">
                <a:latin typeface="宋体" panose="02010600030101010101" pitchFamily="2" charset="-122"/>
              </a:rPr>
              <a:t>存储经过的边，最短链接策略求解</a:t>
            </a:r>
            <a:r>
              <a:rPr kumimoji="1" lang="en-US" altLang="zh-CN" sz="2400" b="1">
                <a:latin typeface="宋体" panose="02010600030101010101" pitchFamily="2" charset="-122"/>
              </a:rPr>
              <a:t>TSP</a:t>
            </a:r>
            <a:r>
              <a:rPr kumimoji="1" lang="zh-CN" altLang="en-US" sz="2400" b="1">
                <a:latin typeface="宋体" panose="02010600030101010101" pitchFamily="2" charset="-122"/>
              </a:rPr>
              <a:t>问题的算法如下： </a:t>
            </a:r>
          </a:p>
        </p:txBody>
      </p:sp>
      <p:sp>
        <p:nvSpPr>
          <p:cNvPr id="8" name="Rectangle 6"/>
          <p:cNvSpPr>
            <a:spLocks noChangeArrowheads="1"/>
          </p:cNvSpPr>
          <p:nvPr/>
        </p:nvSpPr>
        <p:spPr bwMode="auto">
          <a:xfrm>
            <a:off x="481055" y="188190"/>
            <a:ext cx="8372433" cy="865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defRPr/>
            </a:pPr>
            <a:r>
              <a:rPr kumimoji="1" lang="zh-CN" altLang="en-US" sz="3600" b="1" dirty="0">
                <a:solidFill>
                  <a:schemeClr val="bg1"/>
                </a:solidFill>
                <a:effectLst/>
                <a:latin typeface="黑体" panose="02010609060101010101" pitchFamily="49" charset="-122"/>
                <a:ea typeface="黑体" panose="02010609060101010101" pitchFamily="49" charset="-122"/>
              </a:rPr>
              <a:t>最短</a:t>
            </a:r>
            <a:r>
              <a:rPr kumimoji="1" lang="zh-CN" altLang="en-US" sz="3600" b="1" dirty="0" smtClean="0">
                <a:solidFill>
                  <a:schemeClr val="bg1"/>
                </a:solidFill>
                <a:effectLst/>
                <a:latin typeface="黑体" panose="02010609060101010101" pitchFamily="49" charset="-122"/>
                <a:ea typeface="黑体" panose="02010609060101010101" pitchFamily="49" charset="-122"/>
              </a:rPr>
              <a:t>链接贪心策略算法</a:t>
            </a:r>
            <a:r>
              <a:rPr kumimoji="1" lang="zh-CN" altLang="en-US" sz="3600" b="1" dirty="0">
                <a:solidFill>
                  <a:schemeClr val="bg1"/>
                </a:solidFill>
                <a:effectLst/>
                <a:latin typeface="黑体" panose="02010609060101010101" pitchFamily="49" charset="-122"/>
                <a:ea typeface="黑体" panose="02010609060101010101" pitchFamily="49" charset="-122"/>
              </a:rPr>
              <a:t>的设计</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blinds(horizontal)">
                                      <p:cBhvr>
                                        <p:cTn id="7" dur="500"/>
                                        <p:tgtEl>
                                          <p:spTgt spid="553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302">
                                            <p:txEl>
                                              <p:pRg st="0" end="0"/>
                                            </p:txEl>
                                          </p:spTgt>
                                        </p:tgtEl>
                                        <p:attrNameLst>
                                          <p:attrName>style.visibility</p:attrName>
                                        </p:attrNameLst>
                                      </p:cBhvr>
                                      <p:to>
                                        <p:strVal val="visible"/>
                                      </p:to>
                                    </p:set>
                                    <p:animEffect transition="in" filter="blinds(horizontal)">
                                      <p:cBhvr>
                                        <p:cTn id="12" dur="500"/>
                                        <p:tgtEl>
                                          <p:spTgt spid="5530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302">
                                            <p:txEl>
                                              <p:pRg st="1" end="1"/>
                                            </p:txEl>
                                          </p:spTgt>
                                        </p:tgtEl>
                                        <p:attrNameLst>
                                          <p:attrName>style.visibility</p:attrName>
                                        </p:attrNameLst>
                                      </p:cBhvr>
                                      <p:to>
                                        <p:strVal val="visible"/>
                                      </p:to>
                                    </p:set>
                                    <p:animEffect transition="in" filter="blinds(horizontal)">
                                      <p:cBhvr>
                                        <p:cTn id="17" dur="500"/>
                                        <p:tgtEl>
                                          <p:spTgt spid="5530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302">
                                            <p:txEl>
                                              <p:pRg st="2" end="2"/>
                                            </p:txEl>
                                          </p:spTgt>
                                        </p:tgtEl>
                                        <p:attrNameLst>
                                          <p:attrName>style.visibility</p:attrName>
                                        </p:attrNameLst>
                                      </p:cBhvr>
                                      <p:to>
                                        <p:strVal val="visible"/>
                                      </p:to>
                                    </p:set>
                                    <p:animEffect transition="in" filter="blinds(horizontal)">
                                      <p:cBhvr>
                                        <p:cTn id="22" dur="500"/>
                                        <p:tgtEl>
                                          <p:spTgt spid="5530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302">
                                            <p:txEl>
                                              <p:pRg st="3" end="3"/>
                                            </p:txEl>
                                          </p:spTgt>
                                        </p:tgtEl>
                                        <p:attrNameLst>
                                          <p:attrName>style.visibility</p:attrName>
                                        </p:attrNameLst>
                                      </p:cBhvr>
                                      <p:to>
                                        <p:strVal val="visible"/>
                                      </p:to>
                                    </p:set>
                                    <p:animEffect transition="in" filter="blinds(horizontal)">
                                      <p:cBhvr>
                                        <p:cTn id="27" dur="500"/>
                                        <p:tgtEl>
                                          <p:spTgt spid="5530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302">
                                            <p:txEl>
                                              <p:pRg st="4" end="4"/>
                                            </p:txEl>
                                          </p:spTgt>
                                        </p:tgtEl>
                                        <p:attrNameLst>
                                          <p:attrName>style.visibility</p:attrName>
                                        </p:attrNameLst>
                                      </p:cBhvr>
                                      <p:to>
                                        <p:strVal val="visible"/>
                                      </p:to>
                                    </p:set>
                                    <p:animEffect transition="in" filter="blinds(horizontal)">
                                      <p:cBhvr>
                                        <p:cTn id="32" dur="500"/>
                                        <p:tgtEl>
                                          <p:spTgt spid="5530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5302">
                                            <p:txEl>
                                              <p:pRg st="5" end="5"/>
                                            </p:txEl>
                                          </p:spTgt>
                                        </p:tgtEl>
                                        <p:attrNameLst>
                                          <p:attrName>style.visibility</p:attrName>
                                        </p:attrNameLst>
                                      </p:cBhvr>
                                      <p:to>
                                        <p:strVal val="visible"/>
                                      </p:to>
                                    </p:set>
                                    <p:animEffect transition="in" filter="blinds(horizontal)">
                                      <p:cBhvr>
                                        <p:cTn id="37" dur="500"/>
                                        <p:tgtEl>
                                          <p:spTgt spid="5530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5302">
                                            <p:txEl>
                                              <p:pRg st="6" end="6"/>
                                            </p:txEl>
                                          </p:spTgt>
                                        </p:tgtEl>
                                        <p:attrNameLst>
                                          <p:attrName>style.visibility</p:attrName>
                                        </p:attrNameLst>
                                      </p:cBhvr>
                                      <p:to>
                                        <p:strVal val="visible"/>
                                      </p:to>
                                    </p:set>
                                    <p:animEffect transition="in" filter="blinds(horizontal)">
                                      <p:cBhvr>
                                        <p:cTn id="42" dur="500"/>
                                        <p:tgtEl>
                                          <p:spTgt spid="5530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5302">
                                            <p:txEl>
                                              <p:pRg st="7" end="7"/>
                                            </p:txEl>
                                          </p:spTgt>
                                        </p:tgtEl>
                                        <p:attrNameLst>
                                          <p:attrName>style.visibility</p:attrName>
                                        </p:attrNameLst>
                                      </p:cBhvr>
                                      <p:to>
                                        <p:strVal val="visible"/>
                                      </p:to>
                                    </p:set>
                                    <p:animEffect transition="in" filter="blinds(horizontal)">
                                      <p:cBhvr>
                                        <p:cTn id="47" dur="500"/>
                                        <p:tgtEl>
                                          <p:spTgt spid="5530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p:cNvSpPr txBox="1">
            <a:spLocks noChangeArrowheads="1"/>
          </p:cNvSpPr>
          <p:nvPr/>
        </p:nvSpPr>
        <p:spPr bwMode="auto">
          <a:xfrm>
            <a:off x="533083" y="1396683"/>
            <a:ext cx="8077200" cy="1383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400" b="1" dirty="0" smtClean="0">
                <a:solidFill>
                  <a:srgbClr val="FF0000"/>
                </a:solidFill>
                <a:latin typeface="宋体" panose="02010600030101010101" pitchFamily="2" charset="-122"/>
              </a:rPr>
              <a:t>    </a:t>
            </a:r>
            <a:r>
              <a:rPr kumimoji="1" lang="zh-CN" altLang="en-US" sz="2400" b="1" dirty="0" smtClean="0">
                <a:latin typeface="宋体" panose="02010600030101010101" pitchFamily="2" charset="-122"/>
              </a:rPr>
              <a:t>通过</a:t>
            </a:r>
            <a:r>
              <a:rPr kumimoji="1" lang="zh-CN" altLang="en-US" sz="2400" b="1" dirty="0">
                <a:latin typeface="宋体" panose="02010600030101010101" pitchFamily="2" charset="-122"/>
              </a:rPr>
              <a:t>实例分析，图中从城市</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出发的</a:t>
            </a:r>
            <a:r>
              <a:rPr kumimoji="1" lang="zh-CN" altLang="en-US" sz="2400" b="1" dirty="0">
                <a:solidFill>
                  <a:srgbClr val="3907F1"/>
                </a:solidFill>
                <a:latin typeface="宋体" panose="02010600030101010101" pitchFamily="2" charset="-122"/>
              </a:rPr>
              <a:t>最优解是</a:t>
            </a:r>
            <a:r>
              <a:rPr kumimoji="1" lang="en-US" altLang="zh-CN" sz="2400" b="1" dirty="0">
                <a:solidFill>
                  <a:srgbClr val="3907F1"/>
                </a:solidFill>
                <a:latin typeface="宋体" panose="02010600030101010101" pitchFamily="2" charset="-122"/>
              </a:rPr>
              <a:t>1→2→5→4→3→1</a:t>
            </a:r>
            <a:r>
              <a:rPr kumimoji="1" lang="zh-CN" altLang="en-US" sz="2400" b="1" dirty="0">
                <a:solidFill>
                  <a:srgbClr val="3907F1"/>
                </a:solidFill>
                <a:latin typeface="宋体" panose="02010600030101010101" pitchFamily="2" charset="-122"/>
              </a:rPr>
              <a:t>，总代价只有</a:t>
            </a:r>
            <a:r>
              <a:rPr kumimoji="1" lang="en-US" altLang="zh-CN" sz="2400" b="1" dirty="0">
                <a:solidFill>
                  <a:srgbClr val="3907F1"/>
                </a:solidFill>
                <a:latin typeface="宋体" panose="02010600030101010101" pitchFamily="2" charset="-122"/>
              </a:rPr>
              <a:t>13</a:t>
            </a:r>
            <a:r>
              <a:rPr kumimoji="1" lang="zh-CN" altLang="en-US" sz="2400" b="1" dirty="0" smtClean="0">
                <a:latin typeface="宋体" panose="02010600030101010101" pitchFamily="2" charset="-122"/>
              </a:rPr>
              <a:t>。</a:t>
            </a:r>
          </a:p>
          <a:p>
            <a:pPr algn="just" eaLnBrk="1" hangingPunct="1">
              <a:spcBef>
                <a:spcPct val="50000"/>
              </a:spcBef>
            </a:pPr>
            <a:r>
              <a:rPr kumimoji="1" lang="en-US" altLang="zh-CN" sz="2400" b="1" dirty="0">
                <a:solidFill>
                  <a:srgbClr val="FF0000"/>
                </a:solidFill>
                <a:latin typeface="宋体" panose="02010600030101010101" pitchFamily="2" charset="-122"/>
              </a:rPr>
              <a:t> </a:t>
            </a:r>
            <a:r>
              <a:rPr kumimoji="1" lang="en-US" altLang="zh-CN" sz="2400" b="1" dirty="0" smtClean="0">
                <a:solidFill>
                  <a:srgbClr val="FF0000"/>
                </a:solidFill>
                <a:latin typeface="宋体" panose="02010600030101010101" pitchFamily="2" charset="-122"/>
              </a:rPr>
              <a:t>   </a:t>
            </a:r>
            <a:endParaRPr kumimoji="1" lang="zh-CN" altLang="en-US" sz="2400" b="1" dirty="0">
              <a:solidFill>
                <a:srgbClr val="CC0099"/>
              </a:solidFill>
              <a:latin typeface="宋体" panose="02010600030101010101" pitchFamily="2" charset="-122"/>
            </a:endParaRPr>
          </a:p>
        </p:txBody>
      </p:sp>
      <p:sp>
        <p:nvSpPr>
          <p:cNvPr id="3" name="Rectangle 5"/>
          <p:cNvSpPr>
            <a:spLocks noChangeArrowheads="1"/>
          </p:cNvSpPr>
          <p:nvPr/>
        </p:nvSpPr>
        <p:spPr bwMode="auto">
          <a:xfrm>
            <a:off x="323528" y="260648"/>
            <a:ext cx="8568952" cy="865187"/>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oAutofit/>
          </a:bodyPr>
          <a:lstStyle/>
          <a:p>
            <a:pPr lvl="0" algn="ctr">
              <a:defRPr/>
            </a:pPr>
            <a:r>
              <a:rPr kumimoji="1" lang="zh-CN" altLang="en-US" sz="3600" b="1" dirty="0">
                <a:solidFill>
                  <a:schemeClr val="bg1"/>
                </a:solidFill>
                <a:effectLst/>
                <a:latin typeface="黑体" panose="02010609060101010101" pitchFamily="49" charset="-122"/>
                <a:ea typeface="黑体" panose="02010609060101010101" pitchFamily="49" charset="-122"/>
                <a:sym typeface="+mn-ea"/>
              </a:rPr>
              <a:t>最短链接贪心策略正确性分析</a:t>
            </a:r>
          </a:p>
        </p:txBody>
      </p:sp>
      <p:sp>
        <p:nvSpPr>
          <p:cNvPr id="2" name="文本框 1"/>
          <p:cNvSpPr txBox="1"/>
          <p:nvPr/>
        </p:nvSpPr>
        <p:spPr>
          <a:xfrm>
            <a:off x="308610" y="2992120"/>
            <a:ext cx="8601710" cy="460375"/>
          </a:xfrm>
          <a:prstGeom prst="rect">
            <a:avLst/>
          </a:prstGeom>
          <a:solidFill>
            <a:srgbClr val="EAEAEA"/>
          </a:solidFill>
          <a:ln>
            <a:solidFill>
              <a:srgbClr val="92D050"/>
            </a:solidFill>
          </a:ln>
        </p:spPr>
        <p:txBody>
          <a:bodyPr wrap="none" rtlCol="0">
            <a:spAutoFit/>
          </a:bodyPr>
          <a:lstStyle/>
          <a:p>
            <a:pPr algn="just" eaLnBrk="1" hangingPunct="1">
              <a:spcBef>
                <a:spcPct val="50000"/>
              </a:spcBef>
            </a:pPr>
            <a:r>
              <a:rPr kumimoji="1" lang="zh-CN" altLang="en-US" sz="2400" b="1" dirty="0" smtClean="0">
                <a:ln>
                  <a:noFill/>
                </a:ln>
                <a:solidFill>
                  <a:srgbClr val="CC0099"/>
                </a:solidFill>
                <a:latin typeface="宋体" panose="02010600030101010101" pitchFamily="2" charset="-122"/>
                <a:sym typeface="+mn-ea"/>
              </a:rPr>
              <a:t>用</a:t>
            </a:r>
            <a:r>
              <a:rPr kumimoji="1" lang="zh-CN" altLang="en-US" sz="2400" b="1" dirty="0">
                <a:ln>
                  <a:noFill/>
                </a:ln>
                <a:solidFill>
                  <a:srgbClr val="CC0099"/>
                </a:solidFill>
                <a:latin typeface="宋体" panose="02010600030101010101" pitchFamily="2" charset="-122"/>
                <a:sym typeface="+mn-ea"/>
              </a:rPr>
              <a:t>最短链接贪心策略求解</a:t>
            </a:r>
            <a:r>
              <a:rPr kumimoji="1" lang="en-US" altLang="zh-CN" sz="2400" b="1" dirty="0">
                <a:ln>
                  <a:noFill/>
                </a:ln>
                <a:solidFill>
                  <a:srgbClr val="CC0099"/>
                </a:solidFill>
                <a:latin typeface="宋体" panose="02010600030101010101" pitchFamily="2" charset="-122"/>
                <a:sym typeface="+mn-ea"/>
              </a:rPr>
              <a:t>TSP</a:t>
            </a:r>
            <a:r>
              <a:rPr kumimoji="1" lang="zh-CN" altLang="en-US" sz="2400" b="1" dirty="0">
                <a:ln>
                  <a:noFill/>
                </a:ln>
                <a:solidFill>
                  <a:srgbClr val="CC0099"/>
                </a:solidFill>
                <a:latin typeface="宋体" panose="02010600030101010101" pitchFamily="2" charset="-122"/>
                <a:sym typeface="+mn-ea"/>
              </a:rPr>
              <a:t>问题所得的结果不一定是最优解。</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215008" y="2993177"/>
            <a:ext cx="8928992" cy="82994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latin typeface="宋体" panose="02010600030101010101" pitchFamily="2" charset="-122"/>
              </a:rPr>
              <a:t>若</a:t>
            </a:r>
            <a:r>
              <a:rPr lang="zh-CN" altLang="en-US" sz="2400" b="1" dirty="0">
                <a:latin typeface="宋体" panose="02010600030101010101" pitchFamily="2" charset="-122"/>
              </a:rPr>
              <a:t>一个图最少</a:t>
            </a:r>
            <a:r>
              <a:rPr lang="zh-CN" altLang="en-US" sz="2400" b="1" dirty="0" smtClean="0">
                <a:latin typeface="宋体" panose="02010600030101010101" pitchFamily="2" charset="-122"/>
              </a:rPr>
              <a:t>需要</a:t>
            </a:r>
            <a:r>
              <a:rPr lang="en-US" altLang="zh-CN" sz="2400" b="1" dirty="0" smtClean="0">
                <a:latin typeface="宋体" panose="02010600030101010101" pitchFamily="2" charset="-122"/>
              </a:rPr>
              <a:t>k</a:t>
            </a:r>
            <a:r>
              <a:rPr lang="zh-CN" altLang="en-US" sz="2400" b="1" dirty="0" smtClean="0">
                <a:latin typeface="宋体" panose="02010600030101010101" pitchFamily="2" charset="-122"/>
              </a:rPr>
              <a:t>种</a:t>
            </a:r>
            <a:r>
              <a:rPr lang="zh-CN" altLang="en-US" sz="2400" b="1" dirty="0">
                <a:latin typeface="宋体" panose="02010600030101010101" pitchFamily="2" charset="-122"/>
              </a:rPr>
              <a:t>颜色才能使图中每条边连接的</a:t>
            </a:r>
            <a:r>
              <a:rPr lang="en-US" altLang="zh-CN" sz="2400" b="1" dirty="0">
                <a:latin typeface="宋体" panose="02010600030101010101" pitchFamily="2" charset="-122"/>
              </a:rPr>
              <a:t>2</a:t>
            </a:r>
            <a:r>
              <a:rPr lang="zh-CN" altLang="en-US" sz="2400" b="1" dirty="0">
                <a:latin typeface="宋体" panose="02010600030101010101" pitchFamily="2" charset="-122"/>
              </a:rPr>
              <a:t>个顶点着不同颜色，则称这</a:t>
            </a:r>
            <a:r>
              <a:rPr lang="zh-CN" altLang="en-US" sz="2400" b="1" dirty="0" smtClean="0">
                <a:latin typeface="宋体" panose="02010600030101010101" pitchFamily="2" charset="-122"/>
              </a:rPr>
              <a:t>个数</a:t>
            </a:r>
            <a:r>
              <a:rPr lang="en-US" altLang="zh-CN" sz="2400" b="1" dirty="0" smtClean="0">
                <a:solidFill>
                  <a:srgbClr val="CC0099"/>
                </a:solidFill>
                <a:latin typeface="宋体" panose="02010600030101010101" pitchFamily="2" charset="-122"/>
              </a:rPr>
              <a:t>k</a:t>
            </a:r>
            <a:r>
              <a:rPr lang="zh-CN" altLang="en-US" sz="2400" b="1" dirty="0" smtClean="0">
                <a:solidFill>
                  <a:srgbClr val="CC0099"/>
                </a:solidFill>
                <a:latin typeface="宋体" panose="02010600030101010101" pitchFamily="2" charset="-122"/>
              </a:rPr>
              <a:t>为</a:t>
            </a:r>
            <a:r>
              <a:rPr lang="zh-CN" altLang="en-US" sz="2400" b="1" dirty="0">
                <a:solidFill>
                  <a:srgbClr val="CC0099"/>
                </a:solidFill>
                <a:latin typeface="宋体" panose="02010600030101010101" pitchFamily="2" charset="-122"/>
              </a:rPr>
              <a:t>该图的色数</a:t>
            </a:r>
            <a:r>
              <a:rPr lang="zh-CN" altLang="en-US" sz="2400" b="1" dirty="0" smtClean="0">
                <a:latin typeface="宋体" panose="02010600030101010101" pitchFamily="2" charset="-122"/>
              </a:rPr>
              <a:t>。</a:t>
            </a:r>
          </a:p>
        </p:txBody>
      </p:sp>
      <p:sp>
        <p:nvSpPr>
          <p:cNvPr id="5" name="Rectangle 15"/>
          <p:cNvSpPr>
            <a:spLocks noChangeArrowheads="1"/>
          </p:cNvSpPr>
          <p:nvPr/>
        </p:nvSpPr>
        <p:spPr bwMode="auto">
          <a:xfrm>
            <a:off x="188860" y="1130756"/>
            <a:ext cx="8631612" cy="1641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nSpc>
                <a:spcPct val="140000"/>
              </a:lnSpc>
              <a:spcBef>
                <a:spcPct val="50000"/>
              </a:spcBef>
            </a:pPr>
            <a:r>
              <a:rPr kumimoji="1" lang="en-US" altLang="zh-CN" sz="2400" b="1" dirty="0" smtClean="0">
                <a:latin typeface="宋体" panose="02010600030101010101" pitchFamily="2" charset="-122"/>
              </a:rPr>
              <a:t>【</a:t>
            </a:r>
            <a:r>
              <a:rPr kumimoji="1" lang="zh-CN" altLang="en-US" sz="2400" b="1" dirty="0" smtClean="0">
                <a:latin typeface="宋体" panose="02010600030101010101" pitchFamily="2" charset="-122"/>
              </a:rPr>
              <a:t>问题描述</a:t>
            </a:r>
            <a:r>
              <a:rPr kumimoji="1" lang="en-US" altLang="zh-CN" sz="2400" b="1" dirty="0" smtClean="0">
                <a:latin typeface="宋体" panose="02010600030101010101" pitchFamily="2" charset="-122"/>
              </a:rPr>
              <a:t>】</a:t>
            </a:r>
            <a:r>
              <a:rPr kumimoji="1" lang="zh-CN" altLang="en-US" sz="2400" b="1" dirty="0" smtClean="0">
                <a:latin typeface="宋体" panose="02010600030101010101" pitchFamily="2" charset="-122"/>
              </a:rPr>
              <a:t>给定</a:t>
            </a:r>
            <a:r>
              <a:rPr kumimoji="1" lang="zh-CN" altLang="en-US" sz="2400" b="1" dirty="0">
                <a:latin typeface="宋体" panose="02010600030101010101" pitchFamily="2" charset="-122"/>
              </a:rPr>
              <a:t>无向连通图</a:t>
            </a:r>
            <a:r>
              <a:rPr kumimoji="1" lang="en-US" altLang="zh-CN" sz="2400" b="1" i="1" dirty="0">
                <a:latin typeface="宋体" panose="02010600030101010101" pitchFamily="2" charset="-122"/>
              </a:rPr>
              <a:t>G</a:t>
            </a:r>
            <a:r>
              <a:rPr kumimoji="1" lang="en-US" altLang="zh-CN" sz="2400" b="1" dirty="0">
                <a:latin typeface="宋体" panose="02010600030101010101" pitchFamily="2" charset="-122"/>
              </a:rPr>
              <a:t>=(</a:t>
            </a:r>
            <a:r>
              <a:rPr kumimoji="1" lang="en-US" altLang="zh-CN" sz="2400" b="1" i="1" dirty="0">
                <a:latin typeface="宋体" panose="02010600030101010101" pitchFamily="2" charset="-122"/>
              </a:rPr>
              <a:t>V</a:t>
            </a:r>
            <a:r>
              <a:rPr kumimoji="1" lang="en-US" altLang="zh-CN" sz="2400" b="1" dirty="0">
                <a:latin typeface="宋体" panose="02010600030101010101" pitchFamily="2" charset="-122"/>
              </a:rPr>
              <a:t>, </a:t>
            </a:r>
            <a:r>
              <a:rPr kumimoji="1" lang="en-US" altLang="zh-CN" sz="2400" b="1" i="1" dirty="0">
                <a:latin typeface="宋体" panose="02010600030101010101" pitchFamily="2" charset="-122"/>
              </a:rPr>
              <a:t>E</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和</a:t>
            </a:r>
            <a:r>
              <a:rPr kumimoji="1" lang="zh-CN" altLang="en-US" sz="2400" b="1" dirty="0" smtClean="0">
                <a:latin typeface="宋体" panose="02010600030101010101" pitchFamily="2" charset="-122"/>
              </a:rPr>
              <a:t>正整数</a:t>
            </a:r>
            <a:r>
              <a:rPr kumimoji="1" lang="en-US" altLang="zh-CN" sz="2400" b="1" i="1" dirty="0" smtClean="0">
                <a:latin typeface="宋体" panose="02010600030101010101" pitchFamily="2" charset="-122"/>
              </a:rPr>
              <a:t>k</a:t>
            </a:r>
            <a:r>
              <a:rPr kumimoji="1" lang="zh-CN" altLang="en-US" sz="2400" b="1" dirty="0" smtClean="0">
                <a:latin typeface="宋体" panose="02010600030101010101" pitchFamily="2" charset="-122"/>
              </a:rPr>
              <a:t>，</a:t>
            </a:r>
            <a:r>
              <a:rPr kumimoji="1" lang="zh-CN" altLang="en-US" sz="2400" b="1" dirty="0">
                <a:latin typeface="宋体" panose="02010600030101010101" pitchFamily="2" charset="-122"/>
              </a:rPr>
              <a:t>求</a:t>
            </a:r>
            <a:r>
              <a:rPr kumimoji="1" lang="zh-CN" altLang="en-US" sz="2400" b="1" dirty="0">
                <a:solidFill>
                  <a:srgbClr val="3907F1"/>
                </a:solidFill>
                <a:latin typeface="宋体" panose="02010600030101010101" pitchFamily="2" charset="-122"/>
              </a:rPr>
              <a:t>最小的</a:t>
            </a:r>
            <a:r>
              <a:rPr kumimoji="1" lang="zh-CN" altLang="en-US" sz="2400" b="1" dirty="0" smtClean="0">
                <a:solidFill>
                  <a:srgbClr val="3907F1"/>
                </a:solidFill>
                <a:latin typeface="宋体" panose="02010600030101010101" pitchFamily="2" charset="-122"/>
              </a:rPr>
              <a:t>整数</a:t>
            </a:r>
            <a:r>
              <a:rPr kumimoji="1" lang="en-US" altLang="zh-CN" sz="2400" b="1" i="1" dirty="0" smtClean="0">
                <a:solidFill>
                  <a:srgbClr val="3907F1"/>
                </a:solidFill>
                <a:latin typeface="宋体" panose="02010600030101010101" pitchFamily="2" charset="-122"/>
              </a:rPr>
              <a:t>k</a:t>
            </a:r>
            <a:r>
              <a:rPr kumimoji="1" lang="zh-CN" altLang="en-US" sz="2400" b="1" dirty="0" smtClean="0">
                <a:latin typeface="宋体" panose="02010600030101010101" pitchFamily="2" charset="-122"/>
              </a:rPr>
              <a:t>，</a:t>
            </a:r>
            <a:r>
              <a:rPr kumimoji="1" lang="zh-CN" altLang="en-US" sz="2400" b="1" dirty="0">
                <a:latin typeface="宋体" panose="02010600030101010101" pitchFamily="2" charset="-122"/>
              </a:rPr>
              <a:t>使得</a:t>
            </a:r>
            <a:r>
              <a:rPr kumimoji="1" lang="zh-CN" altLang="en-US" sz="2400" b="1" dirty="0" smtClean="0">
                <a:latin typeface="宋体" panose="02010600030101010101" pitchFamily="2" charset="-122"/>
              </a:rPr>
              <a:t>用</a:t>
            </a:r>
            <a:r>
              <a:rPr kumimoji="1" lang="en-US" altLang="zh-CN" sz="2400" b="1" i="1" dirty="0" smtClean="0">
                <a:latin typeface="宋体" panose="02010600030101010101" pitchFamily="2" charset="-122"/>
              </a:rPr>
              <a:t>k</a:t>
            </a:r>
            <a:r>
              <a:rPr kumimoji="1" lang="zh-CN" altLang="en-US" sz="2400" b="1" dirty="0" smtClean="0">
                <a:latin typeface="宋体" panose="02010600030101010101" pitchFamily="2" charset="-122"/>
              </a:rPr>
              <a:t>种</a:t>
            </a:r>
            <a:r>
              <a:rPr kumimoji="1" lang="zh-CN" altLang="en-US" sz="2400" b="1" dirty="0">
                <a:latin typeface="宋体" panose="02010600030101010101" pitchFamily="2" charset="-122"/>
              </a:rPr>
              <a:t>颜色对</a:t>
            </a:r>
            <a:r>
              <a:rPr kumimoji="1" lang="en-US" altLang="zh-CN" sz="2400" b="1" i="1" dirty="0">
                <a:latin typeface="宋体" panose="02010600030101010101" pitchFamily="2" charset="-122"/>
              </a:rPr>
              <a:t>G</a:t>
            </a:r>
            <a:r>
              <a:rPr kumimoji="1" lang="zh-CN" altLang="en-US" sz="2400" b="1" dirty="0">
                <a:latin typeface="宋体" panose="02010600030101010101" pitchFamily="2" charset="-122"/>
              </a:rPr>
              <a:t>中的顶点着色，使得</a:t>
            </a:r>
            <a:r>
              <a:rPr kumimoji="1" lang="zh-CN" altLang="en-US" sz="2400" b="1" dirty="0">
                <a:solidFill>
                  <a:srgbClr val="3907F1"/>
                </a:solidFill>
                <a:latin typeface="宋体" panose="02010600030101010101" pitchFamily="2" charset="-122"/>
              </a:rPr>
              <a:t>任意两个相邻顶点着色不同</a:t>
            </a:r>
            <a:r>
              <a:rPr kumimoji="1" lang="zh-CN" altLang="en-US" sz="2400" b="1" dirty="0">
                <a:latin typeface="宋体" panose="02010600030101010101" pitchFamily="2" charset="-122"/>
              </a:rPr>
              <a:t>。</a:t>
            </a:r>
          </a:p>
        </p:txBody>
      </p:sp>
      <p:grpSp>
        <p:nvGrpSpPr>
          <p:cNvPr id="7" name="Group 4"/>
          <p:cNvGrpSpPr/>
          <p:nvPr/>
        </p:nvGrpSpPr>
        <p:grpSpPr bwMode="auto">
          <a:xfrm>
            <a:off x="683568" y="4509120"/>
            <a:ext cx="2915815" cy="2057128"/>
            <a:chOff x="3072" y="1872"/>
            <a:chExt cx="1857" cy="1287"/>
          </a:xfrm>
        </p:grpSpPr>
        <p:grpSp>
          <p:nvGrpSpPr>
            <p:cNvPr id="8" name="Group 5"/>
            <p:cNvGrpSpPr/>
            <p:nvPr/>
          </p:nvGrpSpPr>
          <p:grpSpPr bwMode="auto">
            <a:xfrm>
              <a:off x="3072" y="1872"/>
              <a:ext cx="1857" cy="1272"/>
              <a:chOff x="2653" y="1570"/>
              <a:chExt cx="2948" cy="1964"/>
            </a:xfrm>
          </p:grpSpPr>
          <p:sp>
            <p:nvSpPr>
              <p:cNvPr id="16" name="_Area_1"/>
              <p:cNvSpPr/>
              <p:nvPr/>
            </p:nvSpPr>
            <p:spPr bwMode="auto">
              <a:xfrm>
                <a:off x="2653" y="3054"/>
                <a:ext cx="979" cy="479"/>
              </a:xfrm>
              <a:custGeom>
                <a:avLst/>
                <a:gdLst>
                  <a:gd name="T0" fmla="*/ 0 w 1592"/>
                  <a:gd name="T1" fmla="*/ 68 h 779"/>
                  <a:gd name="T2" fmla="*/ 140 w 1592"/>
                  <a:gd name="T3" fmla="*/ 68 h 779"/>
                  <a:gd name="T4" fmla="*/ 103 w 1592"/>
                  <a:gd name="T5" fmla="*/ 0 h 779"/>
                  <a:gd name="T6" fmla="*/ 0 w 1592"/>
                  <a:gd name="T7" fmla="*/ 68 h 779"/>
                  <a:gd name="T8" fmla="*/ 0 60000 65536"/>
                  <a:gd name="T9" fmla="*/ 0 60000 65536"/>
                  <a:gd name="T10" fmla="*/ 0 60000 65536"/>
                  <a:gd name="T11" fmla="*/ 0 60000 65536"/>
                  <a:gd name="T12" fmla="*/ 0 w 1592"/>
                  <a:gd name="T13" fmla="*/ 0 h 779"/>
                  <a:gd name="T14" fmla="*/ 1592 w 1592"/>
                  <a:gd name="T15" fmla="*/ 779 h 779"/>
                </a:gdLst>
                <a:ahLst/>
                <a:cxnLst>
                  <a:cxn ang="T8">
                    <a:pos x="T0" y="T1"/>
                  </a:cxn>
                  <a:cxn ang="T9">
                    <a:pos x="T2" y="T3"/>
                  </a:cxn>
                  <a:cxn ang="T10">
                    <a:pos x="T4" y="T5"/>
                  </a:cxn>
                  <a:cxn ang="T11">
                    <a:pos x="T6" y="T7"/>
                  </a:cxn>
                </a:cxnLst>
                <a:rect l="T12" t="T13" r="T14" b="T15"/>
                <a:pathLst>
                  <a:path w="1592" h="779">
                    <a:moveTo>
                      <a:pt x="0" y="779"/>
                    </a:moveTo>
                    <a:lnTo>
                      <a:pt x="1592" y="779"/>
                    </a:lnTo>
                    <a:lnTo>
                      <a:pt x="1162" y="0"/>
                    </a:lnTo>
                    <a:lnTo>
                      <a:pt x="0" y="779"/>
                    </a:lnTo>
                    <a:close/>
                  </a:path>
                </a:pathLst>
              </a:custGeom>
              <a:solidFill>
                <a:schemeClr val="bg1"/>
              </a:solidFill>
              <a:ln w="9525">
                <a:solidFill>
                  <a:schemeClr val="tx1"/>
                </a:solidFill>
                <a:round/>
              </a:ln>
            </p:spPr>
            <p:txBody>
              <a:bodyPr wrap="none" anchor="ctr"/>
              <a:lstStyle/>
              <a:p>
                <a:endParaRPr lang="zh-CN" altLang="en-US"/>
              </a:p>
            </p:txBody>
          </p:sp>
          <p:sp>
            <p:nvSpPr>
              <p:cNvPr id="17" name="_Area_2"/>
              <p:cNvSpPr/>
              <p:nvPr/>
            </p:nvSpPr>
            <p:spPr bwMode="auto">
              <a:xfrm>
                <a:off x="3370" y="2130"/>
                <a:ext cx="1388" cy="1404"/>
              </a:xfrm>
              <a:custGeom>
                <a:avLst/>
                <a:gdLst>
                  <a:gd name="T0" fmla="*/ 38 w 2256"/>
                  <a:gd name="T1" fmla="*/ 201 h 2283"/>
                  <a:gd name="T2" fmla="*/ 143 w 2256"/>
                  <a:gd name="T3" fmla="*/ 201 h 2283"/>
                  <a:gd name="T4" fmla="*/ 199 w 2256"/>
                  <a:gd name="T5" fmla="*/ 0 h 2283"/>
                  <a:gd name="T6" fmla="*/ 0 w 2256"/>
                  <a:gd name="T7" fmla="*/ 132 h 2283"/>
                  <a:gd name="T8" fmla="*/ 38 w 2256"/>
                  <a:gd name="T9" fmla="*/ 201 h 2283"/>
                  <a:gd name="T10" fmla="*/ 0 60000 65536"/>
                  <a:gd name="T11" fmla="*/ 0 60000 65536"/>
                  <a:gd name="T12" fmla="*/ 0 60000 65536"/>
                  <a:gd name="T13" fmla="*/ 0 60000 65536"/>
                  <a:gd name="T14" fmla="*/ 0 60000 65536"/>
                  <a:gd name="T15" fmla="*/ 0 w 2256"/>
                  <a:gd name="T16" fmla="*/ 0 h 2283"/>
                  <a:gd name="T17" fmla="*/ 2256 w 2256"/>
                  <a:gd name="T18" fmla="*/ 2283 h 2283"/>
                </a:gdLst>
                <a:ahLst/>
                <a:cxnLst>
                  <a:cxn ang="T10">
                    <a:pos x="T0" y="T1"/>
                  </a:cxn>
                  <a:cxn ang="T11">
                    <a:pos x="T2" y="T3"/>
                  </a:cxn>
                  <a:cxn ang="T12">
                    <a:pos x="T4" y="T5"/>
                  </a:cxn>
                  <a:cxn ang="T13">
                    <a:pos x="T6" y="T7"/>
                  </a:cxn>
                  <a:cxn ang="T14">
                    <a:pos x="T8" y="T9"/>
                  </a:cxn>
                </a:cxnLst>
                <a:rect l="T15" t="T16" r="T17" b="T18"/>
                <a:pathLst>
                  <a:path w="2256" h="2283">
                    <a:moveTo>
                      <a:pt x="427" y="2282"/>
                    </a:moveTo>
                    <a:lnTo>
                      <a:pt x="1623" y="2283"/>
                    </a:lnTo>
                    <a:lnTo>
                      <a:pt x="2256" y="0"/>
                    </a:lnTo>
                    <a:lnTo>
                      <a:pt x="0" y="1503"/>
                    </a:lnTo>
                    <a:lnTo>
                      <a:pt x="427" y="2282"/>
                    </a:lnTo>
                    <a:close/>
                  </a:path>
                </a:pathLst>
              </a:custGeom>
              <a:solidFill>
                <a:schemeClr val="bg1"/>
              </a:solidFill>
              <a:ln w="9525">
                <a:solidFill>
                  <a:schemeClr val="tx1"/>
                </a:solidFill>
                <a:round/>
              </a:ln>
            </p:spPr>
            <p:txBody>
              <a:bodyPr wrap="none" anchor="ctr"/>
              <a:lstStyle/>
              <a:p>
                <a:endParaRPr lang="zh-CN" altLang="en-US"/>
              </a:p>
            </p:txBody>
          </p:sp>
          <p:sp>
            <p:nvSpPr>
              <p:cNvPr id="18" name="_Area_3"/>
              <p:cNvSpPr/>
              <p:nvPr/>
            </p:nvSpPr>
            <p:spPr bwMode="auto">
              <a:xfrm>
                <a:off x="4368" y="2759"/>
                <a:ext cx="1233" cy="775"/>
              </a:xfrm>
              <a:custGeom>
                <a:avLst/>
                <a:gdLst>
                  <a:gd name="T0" fmla="*/ 0 w 2004"/>
                  <a:gd name="T1" fmla="*/ 111 h 1260"/>
                  <a:gd name="T2" fmla="*/ 177 w 2004"/>
                  <a:gd name="T3" fmla="*/ 111 h 1260"/>
                  <a:gd name="T4" fmla="*/ 177 w 2004"/>
                  <a:gd name="T5" fmla="*/ 40 h 1260"/>
                  <a:gd name="T6" fmla="*/ 31 w 2004"/>
                  <a:gd name="T7" fmla="*/ 0 h 1260"/>
                  <a:gd name="T8" fmla="*/ 0 w 2004"/>
                  <a:gd name="T9" fmla="*/ 111 h 1260"/>
                  <a:gd name="T10" fmla="*/ 0 60000 65536"/>
                  <a:gd name="T11" fmla="*/ 0 60000 65536"/>
                  <a:gd name="T12" fmla="*/ 0 60000 65536"/>
                  <a:gd name="T13" fmla="*/ 0 60000 65536"/>
                  <a:gd name="T14" fmla="*/ 0 60000 65536"/>
                  <a:gd name="T15" fmla="*/ 0 w 2004"/>
                  <a:gd name="T16" fmla="*/ 0 h 1260"/>
                  <a:gd name="T17" fmla="*/ 2004 w 2004"/>
                  <a:gd name="T18" fmla="*/ 1260 h 1260"/>
                </a:gdLst>
                <a:ahLst/>
                <a:cxnLst>
                  <a:cxn ang="T10">
                    <a:pos x="T0" y="T1"/>
                  </a:cxn>
                  <a:cxn ang="T11">
                    <a:pos x="T2" y="T3"/>
                  </a:cxn>
                  <a:cxn ang="T12">
                    <a:pos x="T4" y="T5"/>
                  </a:cxn>
                  <a:cxn ang="T13">
                    <a:pos x="T6" y="T7"/>
                  </a:cxn>
                  <a:cxn ang="T14">
                    <a:pos x="T8" y="T9"/>
                  </a:cxn>
                </a:cxnLst>
                <a:rect l="T15" t="T16" r="T17" b="T18"/>
                <a:pathLst>
                  <a:path w="2004" h="1260">
                    <a:moveTo>
                      <a:pt x="0" y="1260"/>
                    </a:moveTo>
                    <a:lnTo>
                      <a:pt x="2004" y="1259"/>
                    </a:lnTo>
                    <a:lnTo>
                      <a:pt x="2004" y="459"/>
                    </a:lnTo>
                    <a:lnTo>
                      <a:pt x="351" y="0"/>
                    </a:lnTo>
                    <a:lnTo>
                      <a:pt x="0" y="1260"/>
                    </a:lnTo>
                    <a:close/>
                  </a:path>
                </a:pathLst>
              </a:custGeom>
              <a:solidFill>
                <a:schemeClr val="bg1"/>
              </a:solidFill>
              <a:ln w="9525">
                <a:solidFill>
                  <a:schemeClr val="tx1"/>
                </a:solidFill>
                <a:round/>
              </a:ln>
            </p:spPr>
            <p:txBody>
              <a:bodyPr wrap="none" anchor="ctr"/>
              <a:lstStyle/>
              <a:p>
                <a:endParaRPr lang="zh-CN" altLang="en-US"/>
              </a:p>
            </p:txBody>
          </p:sp>
          <p:sp>
            <p:nvSpPr>
              <p:cNvPr id="19" name="_Area_4"/>
              <p:cNvSpPr/>
              <p:nvPr/>
            </p:nvSpPr>
            <p:spPr bwMode="auto">
              <a:xfrm>
                <a:off x="4584" y="1570"/>
                <a:ext cx="1017" cy="1471"/>
              </a:xfrm>
              <a:custGeom>
                <a:avLst/>
                <a:gdLst>
                  <a:gd name="T0" fmla="*/ 146 w 1653"/>
                  <a:gd name="T1" fmla="*/ 211 h 2392"/>
                  <a:gd name="T2" fmla="*/ 146 w 1653"/>
                  <a:gd name="T3" fmla="*/ 0 h 2392"/>
                  <a:gd name="T4" fmla="*/ 25 w 1653"/>
                  <a:gd name="T5" fmla="*/ 80 h 2392"/>
                  <a:gd name="T6" fmla="*/ 0 w 1653"/>
                  <a:gd name="T7" fmla="*/ 170 h 2392"/>
                  <a:gd name="T8" fmla="*/ 146 w 1653"/>
                  <a:gd name="T9" fmla="*/ 211 h 2392"/>
                  <a:gd name="T10" fmla="*/ 0 60000 65536"/>
                  <a:gd name="T11" fmla="*/ 0 60000 65536"/>
                  <a:gd name="T12" fmla="*/ 0 60000 65536"/>
                  <a:gd name="T13" fmla="*/ 0 60000 65536"/>
                  <a:gd name="T14" fmla="*/ 0 60000 65536"/>
                  <a:gd name="T15" fmla="*/ 0 w 1653"/>
                  <a:gd name="T16" fmla="*/ 0 h 2392"/>
                  <a:gd name="T17" fmla="*/ 1653 w 1653"/>
                  <a:gd name="T18" fmla="*/ 2392 h 2392"/>
                </a:gdLst>
                <a:ahLst/>
                <a:cxnLst>
                  <a:cxn ang="T10">
                    <a:pos x="T0" y="T1"/>
                  </a:cxn>
                  <a:cxn ang="T11">
                    <a:pos x="T2" y="T3"/>
                  </a:cxn>
                  <a:cxn ang="T12">
                    <a:pos x="T4" y="T5"/>
                  </a:cxn>
                  <a:cxn ang="T13">
                    <a:pos x="T6" y="T7"/>
                  </a:cxn>
                  <a:cxn ang="T14">
                    <a:pos x="T8" y="T9"/>
                  </a:cxn>
                </a:cxnLst>
                <a:rect l="T15" t="T16" r="T17" b="T18"/>
                <a:pathLst>
                  <a:path w="1653" h="2392">
                    <a:moveTo>
                      <a:pt x="1653" y="2392"/>
                    </a:moveTo>
                    <a:lnTo>
                      <a:pt x="1653" y="0"/>
                    </a:lnTo>
                    <a:lnTo>
                      <a:pt x="282" y="910"/>
                    </a:lnTo>
                    <a:lnTo>
                      <a:pt x="0" y="1933"/>
                    </a:lnTo>
                    <a:lnTo>
                      <a:pt x="1653" y="2392"/>
                    </a:lnTo>
                    <a:close/>
                  </a:path>
                </a:pathLst>
              </a:custGeom>
              <a:solidFill>
                <a:schemeClr val="bg1"/>
              </a:solidFill>
              <a:ln w="9525">
                <a:solidFill>
                  <a:schemeClr val="tx1"/>
                </a:solidFill>
                <a:round/>
              </a:ln>
            </p:spPr>
            <p:txBody>
              <a:bodyPr wrap="none" anchor="ctr"/>
              <a:lstStyle/>
              <a:p>
                <a:endParaRPr lang="zh-CN" altLang="en-US"/>
              </a:p>
            </p:txBody>
          </p:sp>
          <p:sp>
            <p:nvSpPr>
              <p:cNvPr id="20" name="_Area_5"/>
              <p:cNvSpPr/>
              <p:nvPr/>
            </p:nvSpPr>
            <p:spPr bwMode="auto">
              <a:xfrm>
                <a:off x="4125" y="1570"/>
                <a:ext cx="1476" cy="783"/>
              </a:xfrm>
              <a:custGeom>
                <a:avLst/>
                <a:gdLst>
                  <a:gd name="T0" fmla="*/ 211 w 2400"/>
                  <a:gd name="T1" fmla="*/ 0 h 1273"/>
                  <a:gd name="T2" fmla="*/ 0 w 2400"/>
                  <a:gd name="T3" fmla="*/ 0 h 1273"/>
                  <a:gd name="T4" fmla="*/ 42 w 2400"/>
                  <a:gd name="T5" fmla="*/ 112 h 1273"/>
                  <a:gd name="T6" fmla="*/ 211 w 2400"/>
                  <a:gd name="T7" fmla="*/ 0 h 1273"/>
                  <a:gd name="T8" fmla="*/ 0 60000 65536"/>
                  <a:gd name="T9" fmla="*/ 0 60000 65536"/>
                  <a:gd name="T10" fmla="*/ 0 60000 65536"/>
                  <a:gd name="T11" fmla="*/ 0 60000 65536"/>
                  <a:gd name="T12" fmla="*/ 0 w 2400"/>
                  <a:gd name="T13" fmla="*/ 0 h 1273"/>
                  <a:gd name="T14" fmla="*/ 2400 w 2400"/>
                  <a:gd name="T15" fmla="*/ 1273 h 1273"/>
                </a:gdLst>
                <a:ahLst/>
                <a:cxnLst>
                  <a:cxn ang="T8">
                    <a:pos x="T0" y="T1"/>
                  </a:cxn>
                  <a:cxn ang="T9">
                    <a:pos x="T2" y="T3"/>
                  </a:cxn>
                  <a:cxn ang="T10">
                    <a:pos x="T4" y="T5"/>
                  </a:cxn>
                  <a:cxn ang="T11">
                    <a:pos x="T6" y="T7"/>
                  </a:cxn>
                </a:cxnLst>
                <a:rect l="T12" t="T13" r="T14" b="T15"/>
                <a:pathLst>
                  <a:path w="2400" h="1273">
                    <a:moveTo>
                      <a:pt x="2400" y="0"/>
                    </a:moveTo>
                    <a:lnTo>
                      <a:pt x="0" y="0"/>
                    </a:lnTo>
                    <a:lnTo>
                      <a:pt x="480" y="1273"/>
                    </a:lnTo>
                    <a:lnTo>
                      <a:pt x="2400" y="0"/>
                    </a:lnTo>
                    <a:close/>
                  </a:path>
                </a:pathLst>
              </a:custGeom>
              <a:solidFill>
                <a:schemeClr val="bg1"/>
              </a:solidFill>
              <a:ln w="9525">
                <a:solidFill>
                  <a:schemeClr val="tx1"/>
                </a:solidFill>
                <a:round/>
              </a:ln>
            </p:spPr>
            <p:txBody>
              <a:bodyPr wrap="none" anchor="ctr"/>
              <a:lstStyle/>
              <a:p>
                <a:endParaRPr lang="zh-CN" altLang="en-US"/>
              </a:p>
            </p:txBody>
          </p:sp>
          <p:sp>
            <p:nvSpPr>
              <p:cNvPr id="21" name="_Area_6"/>
              <p:cNvSpPr/>
              <p:nvPr/>
            </p:nvSpPr>
            <p:spPr bwMode="auto">
              <a:xfrm>
                <a:off x="3140" y="1570"/>
                <a:ext cx="1279" cy="1082"/>
              </a:xfrm>
              <a:custGeom>
                <a:avLst/>
                <a:gdLst>
                  <a:gd name="T0" fmla="*/ 142 w 2078"/>
                  <a:gd name="T1" fmla="*/ 0 h 1759"/>
                  <a:gd name="T2" fmla="*/ 0 w 2078"/>
                  <a:gd name="T3" fmla="*/ 0 h 1759"/>
                  <a:gd name="T4" fmla="*/ 119 w 2078"/>
                  <a:gd name="T5" fmla="*/ 155 h 1759"/>
                  <a:gd name="T6" fmla="*/ 183 w 2078"/>
                  <a:gd name="T7" fmla="*/ 112 h 1759"/>
                  <a:gd name="T8" fmla="*/ 142 w 2078"/>
                  <a:gd name="T9" fmla="*/ 0 h 1759"/>
                  <a:gd name="T10" fmla="*/ 0 60000 65536"/>
                  <a:gd name="T11" fmla="*/ 0 60000 65536"/>
                  <a:gd name="T12" fmla="*/ 0 60000 65536"/>
                  <a:gd name="T13" fmla="*/ 0 60000 65536"/>
                  <a:gd name="T14" fmla="*/ 0 60000 65536"/>
                  <a:gd name="T15" fmla="*/ 0 w 2078"/>
                  <a:gd name="T16" fmla="*/ 0 h 1759"/>
                  <a:gd name="T17" fmla="*/ 2078 w 2078"/>
                  <a:gd name="T18" fmla="*/ 1759 h 1759"/>
                </a:gdLst>
                <a:ahLst/>
                <a:cxnLst>
                  <a:cxn ang="T10">
                    <a:pos x="T0" y="T1"/>
                  </a:cxn>
                  <a:cxn ang="T11">
                    <a:pos x="T2" y="T3"/>
                  </a:cxn>
                  <a:cxn ang="T12">
                    <a:pos x="T4" y="T5"/>
                  </a:cxn>
                  <a:cxn ang="T13">
                    <a:pos x="T6" y="T7"/>
                  </a:cxn>
                  <a:cxn ang="T14">
                    <a:pos x="T8" y="T9"/>
                  </a:cxn>
                </a:cxnLst>
                <a:rect l="T15" t="T16" r="T17" b="T18"/>
                <a:pathLst>
                  <a:path w="2078" h="1759">
                    <a:moveTo>
                      <a:pt x="1600" y="0"/>
                    </a:moveTo>
                    <a:lnTo>
                      <a:pt x="0" y="0"/>
                    </a:lnTo>
                    <a:lnTo>
                      <a:pt x="1352" y="1759"/>
                    </a:lnTo>
                    <a:lnTo>
                      <a:pt x="2078" y="1275"/>
                    </a:lnTo>
                    <a:lnTo>
                      <a:pt x="1600" y="0"/>
                    </a:lnTo>
                    <a:close/>
                  </a:path>
                </a:pathLst>
              </a:custGeom>
              <a:solidFill>
                <a:schemeClr val="bg1"/>
              </a:solidFill>
              <a:ln w="9525">
                <a:solidFill>
                  <a:schemeClr val="tx1"/>
                </a:solidFill>
                <a:round/>
              </a:ln>
            </p:spPr>
            <p:txBody>
              <a:bodyPr wrap="none" anchor="ctr"/>
              <a:lstStyle/>
              <a:p>
                <a:endParaRPr lang="zh-CN" altLang="en-US"/>
              </a:p>
            </p:txBody>
          </p:sp>
          <p:sp>
            <p:nvSpPr>
              <p:cNvPr id="22" name="_Area_7"/>
              <p:cNvSpPr/>
              <p:nvPr/>
            </p:nvSpPr>
            <p:spPr bwMode="auto">
              <a:xfrm>
                <a:off x="2653" y="1570"/>
                <a:ext cx="1319" cy="1963"/>
              </a:xfrm>
              <a:custGeom>
                <a:avLst/>
                <a:gdLst>
                  <a:gd name="T0" fmla="*/ 0 w 2144"/>
                  <a:gd name="T1" fmla="*/ 0 h 3192"/>
                  <a:gd name="T2" fmla="*/ 0 w 2144"/>
                  <a:gd name="T3" fmla="*/ 280 h 3192"/>
                  <a:gd name="T4" fmla="*/ 189 w 2144"/>
                  <a:gd name="T5" fmla="*/ 155 h 3192"/>
                  <a:gd name="T6" fmla="*/ 70 w 2144"/>
                  <a:gd name="T7" fmla="*/ 0 h 3192"/>
                  <a:gd name="T8" fmla="*/ 0 w 2144"/>
                  <a:gd name="T9" fmla="*/ 0 h 3192"/>
                  <a:gd name="T10" fmla="*/ 0 60000 65536"/>
                  <a:gd name="T11" fmla="*/ 0 60000 65536"/>
                  <a:gd name="T12" fmla="*/ 0 60000 65536"/>
                  <a:gd name="T13" fmla="*/ 0 60000 65536"/>
                  <a:gd name="T14" fmla="*/ 0 60000 65536"/>
                  <a:gd name="T15" fmla="*/ 0 w 2144"/>
                  <a:gd name="T16" fmla="*/ 0 h 3192"/>
                  <a:gd name="T17" fmla="*/ 2144 w 2144"/>
                  <a:gd name="T18" fmla="*/ 3192 h 3192"/>
                </a:gdLst>
                <a:ahLst/>
                <a:cxnLst>
                  <a:cxn ang="T10">
                    <a:pos x="T0" y="T1"/>
                  </a:cxn>
                  <a:cxn ang="T11">
                    <a:pos x="T2" y="T3"/>
                  </a:cxn>
                  <a:cxn ang="T12">
                    <a:pos x="T4" y="T5"/>
                  </a:cxn>
                  <a:cxn ang="T13">
                    <a:pos x="T6" y="T7"/>
                  </a:cxn>
                  <a:cxn ang="T14">
                    <a:pos x="T8" y="T9"/>
                  </a:cxn>
                </a:cxnLst>
                <a:rect l="T15" t="T16" r="T17" b="T18"/>
                <a:pathLst>
                  <a:path w="2144" h="3192">
                    <a:moveTo>
                      <a:pt x="0" y="0"/>
                    </a:moveTo>
                    <a:lnTo>
                      <a:pt x="0" y="3192"/>
                    </a:lnTo>
                    <a:lnTo>
                      <a:pt x="2144" y="1759"/>
                    </a:lnTo>
                    <a:lnTo>
                      <a:pt x="792" y="0"/>
                    </a:lnTo>
                    <a:lnTo>
                      <a:pt x="0" y="0"/>
                    </a:lnTo>
                    <a:close/>
                  </a:path>
                </a:pathLst>
              </a:custGeom>
              <a:solidFill>
                <a:schemeClr val="bg1"/>
              </a:solidFill>
              <a:ln w="9525">
                <a:solidFill>
                  <a:schemeClr val="tx1"/>
                </a:solidFill>
                <a:round/>
              </a:ln>
            </p:spPr>
            <p:txBody>
              <a:bodyPr wrap="none" anchor="ctr"/>
              <a:lstStyle/>
              <a:p>
                <a:endParaRPr lang="zh-CN" altLang="en-US"/>
              </a:p>
            </p:txBody>
          </p:sp>
        </p:grpSp>
        <p:sp>
          <p:nvSpPr>
            <p:cNvPr id="9" name="Text Box 13"/>
            <p:cNvSpPr txBox="1">
              <a:spLocks noChangeArrowheads="1"/>
            </p:cNvSpPr>
            <p:nvPr/>
          </p:nvSpPr>
          <p:spPr bwMode="auto">
            <a:xfrm>
              <a:off x="3347" y="2928"/>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dirty="0" smtClean="0">
                  <a:effectLst>
                    <a:outerShdw blurRad="38100" dist="38100" dir="2700000" algn="tl">
                      <a:srgbClr val="C0C0C0"/>
                    </a:outerShdw>
                  </a:effectLst>
                  <a:latin typeface="Bookman Old Style" panose="02050604050505020204" pitchFamily="18" charset="0"/>
                  <a:ea typeface="楷体_GB2312" pitchFamily="49" charset="-122"/>
                </a:rPr>
                <a:t>1</a:t>
              </a:r>
            </a:p>
          </p:txBody>
        </p:sp>
        <p:sp>
          <p:nvSpPr>
            <p:cNvPr id="10" name="Text Box 14"/>
            <p:cNvSpPr txBox="1">
              <a:spLocks noChangeArrowheads="1"/>
            </p:cNvSpPr>
            <p:nvPr/>
          </p:nvSpPr>
          <p:spPr bwMode="auto">
            <a:xfrm>
              <a:off x="3872" y="2784"/>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mtClean="0">
                  <a:effectLst>
                    <a:outerShdw blurRad="38100" dist="38100" dir="2700000" algn="tl">
                      <a:srgbClr val="C0C0C0"/>
                    </a:outerShdw>
                  </a:effectLst>
                  <a:latin typeface="Bookman Old Style" panose="02050604050505020204" pitchFamily="18" charset="0"/>
                  <a:ea typeface="楷体_GB2312" pitchFamily="49" charset="-122"/>
                </a:rPr>
                <a:t>2</a:t>
              </a:r>
            </a:p>
          </p:txBody>
        </p:sp>
        <p:sp>
          <p:nvSpPr>
            <p:cNvPr id="11" name="Text Box 15"/>
            <p:cNvSpPr txBox="1">
              <a:spLocks noChangeArrowheads="1"/>
            </p:cNvSpPr>
            <p:nvPr/>
          </p:nvSpPr>
          <p:spPr bwMode="auto">
            <a:xfrm>
              <a:off x="4464" y="2832"/>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mtClean="0">
                  <a:effectLst>
                    <a:outerShdw blurRad="38100" dist="38100" dir="2700000" algn="tl">
                      <a:srgbClr val="C0C0C0"/>
                    </a:outerShdw>
                  </a:effectLst>
                  <a:latin typeface="Bookman Old Style" panose="02050604050505020204" pitchFamily="18" charset="0"/>
                  <a:ea typeface="楷体_GB2312" pitchFamily="49" charset="-122"/>
                </a:rPr>
                <a:t>3</a:t>
              </a:r>
            </a:p>
          </p:txBody>
        </p:sp>
        <p:sp>
          <p:nvSpPr>
            <p:cNvPr id="12" name="Text Box 16"/>
            <p:cNvSpPr txBox="1">
              <a:spLocks noChangeArrowheads="1"/>
            </p:cNvSpPr>
            <p:nvPr/>
          </p:nvSpPr>
          <p:spPr bwMode="auto">
            <a:xfrm>
              <a:off x="4586" y="2371"/>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mtClean="0">
                  <a:effectLst>
                    <a:outerShdw blurRad="38100" dist="38100" dir="2700000" algn="tl">
                      <a:srgbClr val="C0C0C0"/>
                    </a:outerShdw>
                  </a:effectLst>
                  <a:latin typeface="Bookman Old Style" panose="02050604050505020204" pitchFamily="18" charset="0"/>
                  <a:ea typeface="楷体_GB2312" pitchFamily="49" charset="-122"/>
                </a:rPr>
                <a:t>4</a:t>
              </a:r>
            </a:p>
          </p:txBody>
        </p:sp>
        <p:sp>
          <p:nvSpPr>
            <p:cNvPr id="13" name="Text Box 17"/>
            <p:cNvSpPr txBox="1">
              <a:spLocks noChangeArrowheads="1"/>
            </p:cNvSpPr>
            <p:nvPr/>
          </p:nvSpPr>
          <p:spPr bwMode="auto">
            <a:xfrm>
              <a:off x="4301" y="1960"/>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mtClean="0">
                  <a:effectLst>
                    <a:outerShdw blurRad="38100" dist="38100" dir="2700000" algn="tl">
                      <a:srgbClr val="C0C0C0"/>
                    </a:outerShdw>
                  </a:effectLst>
                  <a:latin typeface="Bookman Old Style" panose="02050604050505020204" pitchFamily="18" charset="0"/>
                  <a:ea typeface="楷体_GB2312" pitchFamily="49" charset="-122"/>
                </a:rPr>
                <a:t>5</a:t>
              </a:r>
            </a:p>
          </p:txBody>
        </p:sp>
        <p:sp>
          <p:nvSpPr>
            <p:cNvPr id="14" name="Text Box 18"/>
            <p:cNvSpPr txBox="1">
              <a:spLocks noChangeArrowheads="1"/>
            </p:cNvSpPr>
            <p:nvPr/>
          </p:nvSpPr>
          <p:spPr bwMode="auto">
            <a:xfrm>
              <a:off x="3815" y="2105"/>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mtClean="0">
                  <a:effectLst>
                    <a:outerShdw blurRad="38100" dist="38100" dir="2700000" algn="tl">
                      <a:srgbClr val="C0C0C0"/>
                    </a:outerShdw>
                  </a:effectLst>
                  <a:latin typeface="Bookman Old Style" panose="02050604050505020204" pitchFamily="18" charset="0"/>
                  <a:ea typeface="楷体_GB2312" pitchFamily="49" charset="-122"/>
                </a:rPr>
                <a:t>6</a:t>
              </a:r>
            </a:p>
          </p:txBody>
        </p:sp>
        <p:sp>
          <p:nvSpPr>
            <p:cNvPr id="15" name="Text Box 19"/>
            <p:cNvSpPr txBox="1">
              <a:spLocks noChangeArrowheads="1"/>
            </p:cNvSpPr>
            <p:nvPr/>
          </p:nvSpPr>
          <p:spPr bwMode="auto">
            <a:xfrm>
              <a:off x="3330" y="2371"/>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dirty="0" smtClean="0">
                  <a:effectLst>
                    <a:outerShdw blurRad="38100" dist="38100" dir="2700000" algn="tl">
                      <a:srgbClr val="C0C0C0"/>
                    </a:outerShdw>
                  </a:effectLst>
                  <a:latin typeface="Bookman Old Style" panose="02050604050505020204" pitchFamily="18" charset="0"/>
                  <a:ea typeface="楷体_GB2312" pitchFamily="49" charset="-122"/>
                </a:rPr>
                <a:t>7</a:t>
              </a:r>
            </a:p>
          </p:txBody>
        </p:sp>
      </p:grpSp>
      <p:grpSp>
        <p:nvGrpSpPr>
          <p:cNvPr id="23" name="Group 42"/>
          <p:cNvGrpSpPr/>
          <p:nvPr/>
        </p:nvGrpSpPr>
        <p:grpSpPr bwMode="auto">
          <a:xfrm>
            <a:off x="4644008" y="4293195"/>
            <a:ext cx="3818832" cy="2016125"/>
            <a:chOff x="2562" y="1616"/>
            <a:chExt cx="2087" cy="1270"/>
          </a:xfrm>
        </p:grpSpPr>
        <p:grpSp>
          <p:nvGrpSpPr>
            <p:cNvPr id="24" name="Group 41"/>
            <p:cNvGrpSpPr/>
            <p:nvPr/>
          </p:nvGrpSpPr>
          <p:grpSpPr bwMode="auto">
            <a:xfrm>
              <a:off x="3243" y="1888"/>
              <a:ext cx="1406" cy="998"/>
              <a:chOff x="3243" y="1888"/>
              <a:chExt cx="1406" cy="998"/>
            </a:xfrm>
          </p:grpSpPr>
          <p:sp>
            <p:nvSpPr>
              <p:cNvPr id="34" name="Oval 27"/>
              <p:cNvSpPr>
                <a:spLocks noChangeArrowheads="1"/>
              </p:cNvSpPr>
              <p:nvPr/>
            </p:nvSpPr>
            <p:spPr bwMode="auto">
              <a:xfrm>
                <a:off x="3243" y="1888"/>
                <a:ext cx="227" cy="227"/>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1</a:t>
                </a:r>
              </a:p>
            </p:txBody>
          </p:sp>
          <p:sp>
            <p:nvSpPr>
              <p:cNvPr id="35" name="Oval 28"/>
              <p:cNvSpPr>
                <a:spLocks noChangeArrowheads="1"/>
              </p:cNvSpPr>
              <p:nvPr/>
            </p:nvSpPr>
            <p:spPr bwMode="auto">
              <a:xfrm>
                <a:off x="3243" y="2659"/>
                <a:ext cx="227" cy="227"/>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smtClean="0"/>
                  <a:t>6</a:t>
                </a:r>
                <a:endParaRPr lang="en-US" altLang="zh-CN" dirty="0"/>
              </a:p>
            </p:txBody>
          </p:sp>
          <p:sp>
            <p:nvSpPr>
              <p:cNvPr id="36" name="Oval 30"/>
              <p:cNvSpPr>
                <a:spLocks noChangeArrowheads="1"/>
              </p:cNvSpPr>
              <p:nvPr/>
            </p:nvSpPr>
            <p:spPr bwMode="auto">
              <a:xfrm>
                <a:off x="4422" y="1888"/>
                <a:ext cx="227" cy="227"/>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a:t>3</a:t>
                </a:r>
              </a:p>
            </p:txBody>
          </p:sp>
          <p:sp>
            <p:nvSpPr>
              <p:cNvPr id="37" name="Oval 31"/>
              <p:cNvSpPr>
                <a:spLocks noChangeArrowheads="1"/>
              </p:cNvSpPr>
              <p:nvPr/>
            </p:nvSpPr>
            <p:spPr bwMode="auto">
              <a:xfrm>
                <a:off x="4422" y="2659"/>
                <a:ext cx="227" cy="227"/>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a:t>4</a:t>
                </a:r>
              </a:p>
            </p:txBody>
          </p:sp>
          <p:sp>
            <p:nvSpPr>
              <p:cNvPr id="38" name="Line 32"/>
              <p:cNvSpPr>
                <a:spLocks noChangeShapeType="1"/>
              </p:cNvSpPr>
              <p:nvPr/>
            </p:nvSpPr>
            <p:spPr bwMode="auto">
              <a:xfrm>
                <a:off x="4559" y="2115"/>
                <a:ext cx="0" cy="544"/>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9" name="Oval 33"/>
              <p:cNvSpPr>
                <a:spLocks noChangeArrowheads="1"/>
              </p:cNvSpPr>
              <p:nvPr/>
            </p:nvSpPr>
            <p:spPr bwMode="auto">
              <a:xfrm>
                <a:off x="3833" y="1888"/>
                <a:ext cx="227" cy="227"/>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2</a:t>
                </a:r>
              </a:p>
            </p:txBody>
          </p:sp>
          <p:sp>
            <p:nvSpPr>
              <p:cNvPr id="40" name="Line 34"/>
              <p:cNvSpPr>
                <a:spLocks noChangeShapeType="1"/>
              </p:cNvSpPr>
              <p:nvPr/>
            </p:nvSpPr>
            <p:spPr bwMode="auto">
              <a:xfrm>
                <a:off x="3470" y="1979"/>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1" name="Line 35"/>
              <p:cNvSpPr>
                <a:spLocks noChangeShapeType="1"/>
              </p:cNvSpPr>
              <p:nvPr/>
            </p:nvSpPr>
            <p:spPr bwMode="auto">
              <a:xfrm>
                <a:off x="4059" y="1979"/>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2" name="Line 36"/>
              <p:cNvSpPr>
                <a:spLocks noChangeShapeType="1"/>
              </p:cNvSpPr>
              <p:nvPr/>
            </p:nvSpPr>
            <p:spPr bwMode="auto">
              <a:xfrm flipV="1">
                <a:off x="3470" y="2115"/>
                <a:ext cx="499" cy="589"/>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3" name="Line 37"/>
              <p:cNvSpPr>
                <a:spLocks noChangeShapeType="1"/>
              </p:cNvSpPr>
              <p:nvPr/>
            </p:nvSpPr>
            <p:spPr bwMode="auto">
              <a:xfrm>
                <a:off x="3969" y="2115"/>
                <a:ext cx="499" cy="589"/>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grpSp>
          <p:nvGrpSpPr>
            <p:cNvPr id="25" name="Group 40"/>
            <p:cNvGrpSpPr/>
            <p:nvPr/>
          </p:nvGrpSpPr>
          <p:grpSpPr bwMode="auto">
            <a:xfrm>
              <a:off x="2562" y="1616"/>
              <a:ext cx="1861" cy="1270"/>
              <a:chOff x="2562" y="1616"/>
              <a:chExt cx="1861" cy="1270"/>
            </a:xfrm>
          </p:grpSpPr>
          <p:sp>
            <p:nvSpPr>
              <p:cNvPr id="26" name="Oval 11"/>
              <p:cNvSpPr>
                <a:spLocks noChangeArrowheads="1"/>
              </p:cNvSpPr>
              <p:nvPr/>
            </p:nvSpPr>
            <p:spPr bwMode="auto">
              <a:xfrm>
                <a:off x="2562" y="1879"/>
                <a:ext cx="227" cy="227"/>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smtClean="0"/>
                  <a:t>7</a:t>
                </a:r>
                <a:endParaRPr lang="en-US" altLang="zh-CN" dirty="0"/>
              </a:p>
            </p:txBody>
          </p:sp>
          <p:sp>
            <p:nvSpPr>
              <p:cNvPr id="27" name="Line 14"/>
              <p:cNvSpPr>
                <a:spLocks noChangeShapeType="1"/>
              </p:cNvSpPr>
              <p:nvPr/>
            </p:nvSpPr>
            <p:spPr bwMode="auto">
              <a:xfrm flipV="1">
                <a:off x="2804" y="1993"/>
                <a:ext cx="439" cy="9"/>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28" name="Oval 18"/>
              <p:cNvSpPr>
                <a:spLocks noChangeArrowheads="1"/>
              </p:cNvSpPr>
              <p:nvPr/>
            </p:nvSpPr>
            <p:spPr bwMode="auto">
              <a:xfrm>
                <a:off x="3855" y="2659"/>
                <a:ext cx="227" cy="227"/>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smtClean="0"/>
                  <a:t>5</a:t>
                </a:r>
                <a:endParaRPr lang="en-US" altLang="zh-CN" dirty="0"/>
              </a:p>
            </p:txBody>
          </p:sp>
          <p:sp>
            <p:nvSpPr>
              <p:cNvPr id="29" name="Line 20"/>
              <p:cNvSpPr>
                <a:spLocks noChangeShapeType="1"/>
              </p:cNvSpPr>
              <p:nvPr/>
            </p:nvSpPr>
            <p:spPr bwMode="auto">
              <a:xfrm>
                <a:off x="3470" y="2796"/>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0" name="Line 21"/>
              <p:cNvSpPr>
                <a:spLocks noChangeShapeType="1"/>
              </p:cNvSpPr>
              <p:nvPr/>
            </p:nvSpPr>
            <p:spPr bwMode="auto">
              <a:xfrm>
                <a:off x="4060" y="2787"/>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1" name="Line 22"/>
              <p:cNvSpPr>
                <a:spLocks noChangeShapeType="1"/>
              </p:cNvSpPr>
              <p:nvPr/>
            </p:nvSpPr>
            <p:spPr bwMode="auto">
              <a:xfrm>
                <a:off x="2729" y="2101"/>
                <a:ext cx="514" cy="603"/>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2" name="Freeform 24"/>
              <p:cNvSpPr/>
              <p:nvPr/>
            </p:nvSpPr>
            <p:spPr bwMode="auto">
              <a:xfrm>
                <a:off x="2725" y="1616"/>
                <a:ext cx="1134" cy="272"/>
              </a:xfrm>
              <a:custGeom>
                <a:avLst/>
                <a:gdLst>
                  <a:gd name="T0" fmla="*/ 0 w 1134"/>
                  <a:gd name="T1" fmla="*/ 272 h 272"/>
                  <a:gd name="T2" fmla="*/ 544 w 1134"/>
                  <a:gd name="T3" fmla="*/ 0 h 272"/>
                  <a:gd name="T4" fmla="*/ 1134 w 1134"/>
                  <a:gd name="T5" fmla="*/ 272 h 272"/>
                </a:gdLst>
                <a:ahLst/>
                <a:cxnLst>
                  <a:cxn ang="0">
                    <a:pos x="T0" y="T1"/>
                  </a:cxn>
                  <a:cxn ang="0">
                    <a:pos x="T2" y="T3"/>
                  </a:cxn>
                  <a:cxn ang="0">
                    <a:pos x="T4" y="T5"/>
                  </a:cxn>
                </a:cxnLst>
                <a:rect l="0" t="0" r="r" b="b"/>
                <a:pathLst>
                  <a:path w="1134" h="272">
                    <a:moveTo>
                      <a:pt x="0" y="272"/>
                    </a:moveTo>
                    <a:cubicBezTo>
                      <a:pt x="177" y="136"/>
                      <a:pt x="355" y="0"/>
                      <a:pt x="544" y="0"/>
                    </a:cubicBezTo>
                    <a:cubicBezTo>
                      <a:pt x="733" y="0"/>
                      <a:pt x="1028" y="227"/>
                      <a:pt x="1134" y="272"/>
                    </a:cubicBezTo>
                  </a:path>
                </a:pathLst>
              </a:cu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3" name="Line 26"/>
              <p:cNvSpPr>
                <a:spLocks noChangeShapeType="1"/>
              </p:cNvSpPr>
              <p:nvPr/>
            </p:nvSpPr>
            <p:spPr bwMode="auto">
              <a:xfrm>
                <a:off x="3969" y="2122"/>
                <a:ext cx="0" cy="544"/>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grpSp>
      <p:sp>
        <p:nvSpPr>
          <p:cNvPr id="44" name="Text Box 4"/>
          <p:cNvSpPr>
            <a:spLocks noChangeArrowheads="1"/>
          </p:cNvSpPr>
          <p:nvPr/>
        </p:nvSpPr>
        <p:spPr bwMode="auto">
          <a:xfrm>
            <a:off x="1883573" y="116632"/>
            <a:ext cx="6096000" cy="706755"/>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oAutofit/>
          </a:bodyPr>
          <a:lstStyle/>
          <a:p>
            <a:pPr lvl="0" algn="ctr">
              <a:defRPr/>
            </a:pPr>
            <a:r>
              <a:rPr kumimoji="1" lang="zh-CN" altLang="en-US" sz="3600" b="1" dirty="0">
                <a:solidFill>
                  <a:schemeClr val="bg1"/>
                </a:solidFill>
                <a:effectLst/>
                <a:latin typeface="黑体" panose="02010609060101010101" pitchFamily="49" charset="-122"/>
                <a:ea typeface="黑体" panose="02010609060101010101" pitchFamily="49" charset="-122"/>
                <a:sym typeface="+mn-ea"/>
              </a:rPr>
              <a:t>7.2.2  图着色问题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4"/>
          <p:cNvSpPr txBox="1">
            <a:spLocks noChangeArrowheads="1"/>
          </p:cNvSpPr>
          <p:nvPr/>
        </p:nvSpPr>
        <p:spPr bwMode="auto">
          <a:xfrm>
            <a:off x="1945422" y="246296"/>
            <a:ext cx="6096000"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dirty="0">
                <a:solidFill>
                  <a:schemeClr val="bg1"/>
                </a:solidFill>
                <a:effectLst/>
                <a:latin typeface="黑体" panose="02010609060101010101" pitchFamily="49" charset="-122"/>
                <a:ea typeface="黑体" panose="02010609060101010101" pitchFamily="49" charset="-122"/>
              </a:rPr>
              <a:t>7.</a:t>
            </a:r>
            <a:r>
              <a:rPr lang="zh-CN" altLang="en-US" sz="3600" b="1" dirty="0">
                <a:solidFill>
                  <a:schemeClr val="bg1"/>
                </a:solidFill>
                <a:effectLst/>
                <a:latin typeface="黑体" panose="02010609060101010101" pitchFamily="49" charset="-122"/>
                <a:ea typeface="黑体" panose="02010609060101010101" pitchFamily="49" charset="-122"/>
              </a:rPr>
              <a:t>2</a:t>
            </a:r>
            <a:r>
              <a:rPr kumimoji="1" lang="en-US" altLang="zh-CN" sz="3600" b="1" dirty="0">
                <a:solidFill>
                  <a:schemeClr val="bg1"/>
                </a:solidFill>
                <a:effectLst/>
                <a:latin typeface="黑体" panose="02010609060101010101" pitchFamily="49" charset="-122"/>
                <a:ea typeface="黑体" panose="02010609060101010101" pitchFamily="49" charset="-122"/>
              </a:rPr>
              <a:t>.2  </a:t>
            </a:r>
            <a:r>
              <a:rPr kumimoji="1" lang="zh-CN" altLang="en-US" sz="3600" b="1" dirty="0">
                <a:solidFill>
                  <a:schemeClr val="bg1"/>
                </a:solidFill>
                <a:effectLst/>
                <a:latin typeface="黑体" panose="02010609060101010101" pitchFamily="49" charset="-122"/>
                <a:ea typeface="黑体" panose="02010609060101010101" pitchFamily="49" charset="-122"/>
              </a:rPr>
              <a:t>图着色问题 </a:t>
            </a:r>
          </a:p>
        </p:txBody>
      </p:sp>
      <p:sp>
        <p:nvSpPr>
          <p:cNvPr id="57350" name="矩形 1"/>
          <p:cNvSpPr>
            <a:spLocks noChangeArrowheads="1"/>
          </p:cNvSpPr>
          <p:nvPr/>
        </p:nvSpPr>
        <p:spPr bwMode="auto">
          <a:xfrm>
            <a:off x="267970" y="1437164"/>
            <a:ext cx="8607425" cy="15068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kumimoji="1" lang="zh-CN" altLang="en-US" sz="2400" b="1" dirty="0" smtClean="0">
                <a:latin typeface="宋体" panose="02010600030101010101" pitchFamily="2" charset="-122"/>
              </a:rPr>
              <a:t>   若</a:t>
            </a:r>
            <a:r>
              <a:rPr kumimoji="1" lang="zh-CN" altLang="en-US" sz="2400" b="1" dirty="0">
                <a:latin typeface="宋体" panose="02010600030101010101" pitchFamily="2" charset="-122"/>
              </a:rPr>
              <a:t>图</a:t>
            </a:r>
            <a:r>
              <a:rPr kumimoji="1" lang="en-US" altLang="zh-CN" sz="2400" b="1" dirty="0">
                <a:latin typeface="宋体" panose="02010600030101010101" pitchFamily="2" charset="-122"/>
              </a:rPr>
              <a:t>G</a:t>
            </a:r>
            <a:r>
              <a:rPr kumimoji="1" lang="zh-CN" altLang="en-US" sz="2400" b="1" dirty="0">
                <a:latin typeface="宋体" panose="02010600030101010101" pitchFamily="2" charset="-122"/>
              </a:rPr>
              <a:t>是可平面图</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则它的色数不超过</a:t>
            </a:r>
            <a:r>
              <a:rPr kumimoji="1" lang="en-US" altLang="zh-CN" sz="2400" b="1" dirty="0">
                <a:latin typeface="宋体" panose="02010600030101010101" pitchFamily="2" charset="-122"/>
              </a:rPr>
              <a:t>4</a:t>
            </a:r>
            <a:r>
              <a:rPr kumimoji="1" lang="zh-CN" altLang="en-US" sz="2400" b="1" dirty="0">
                <a:latin typeface="宋体" panose="02010600030101010101" pitchFamily="2" charset="-122"/>
              </a:rPr>
              <a:t>色</a:t>
            </a:r>
            <a:r>
              <a:rPr kumimoji="1" lang="en-US" altLang="zh-CN" sz="2400" b="1" dirty="0">
                <a:latin typeface="宋体" panose="02010600030101010101" pitchFamily="2" charset="-122"/>
              </a:rPr>
              <a:t>(4</a:t>
            </a:r>
            <a:r>
              <a:rPr kumimoji="1" lang="zh-CN" altLang="en-US" sz="2400" b="1" dirty="0">
                <a:latin typeface="宋体" panose="02010600030101010101" pitchFamily="2" charset="-122"/>
              </a:rPr>
              <a:t>色定理</a:t>
            </a:r>
            <a:r>
              <a:rPr kumimoji="1" lang="en-US" altLang="zh-CN" sz="2400" b="1" dirty="0">
                <a:latin typeface="宋体" panose="02010600030101010101" pitchFamily="2" charset="-122"/>
              </a:rPr>
              <a:t>).</a:t>
            </a:r>
          </a:p>
          <a:p>
            <a:endParaRPr kumimoji="1" lang="en-US" altLang="zh-CN" sz="2000" b="1" dirty="0">
              <a:solidFill>
                <a:srgbClr val="CC0099"/>
              </a:solidFill>
              <a:latin typeface="宋体" panose="02010600030101010101" pitchFamily="2" charset="-122"/>
            </a:endParaRPr>
          </a:p>
          <a:p>
            <a:r>
              <a:rPr kumimoji="1" lang="en-US" altLang="zh-CN" sz="2400" b="1" dirty="0" smtClean="0">
                <a:solidFill>
                  <a:srgbClr val="CC0099"/>
                </a:solidFill>
                <a:latin typeface="宋体" panose="02010600030101010101" pitchFamily="2" charset="-122"/>
              </a:rPr>
              <a:t>   4</a:t>
            </a:r>
            <a:r>
              <a:rPr kumimoji="1" lang="zh-CN" altLang="en-US" sz="2400" b="1" dirty="0">
                <a:solidFill>
                  <a:srgbClr val="CC0099"/>
                </a:solidFill>
                <a:latin typeface="宋体" panose="02010600030101010101" pitchFamily="2" charset="-122"/>
              </a:rPr>
              <a:t>色定理的应用</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在一个平面或球面上的任何地图能够只用</a:t>
            </a:r>
            <a:r>
              <a:rPr kumimoji="1" lang="en-US" altLang="zh-CN" sz="2400" b="1" dirty="0">
                <a:latin typeface="宋体" panose="02010600030101010101" pitchFamily="2" charset="-122"/>
              </a:rPr>
              <a:t>4</a:t>
            </a:r>
            <a:r>
              <a:rPr kumimoji="1" lang="zh-CN" altLang="en-US" sz="2400" b="1" dirty="0">
                <a:latin typeface="宋体" panose="02010600030101010101" pitchFamily="2" charset="-122"/>
              </a:rPr>
              <a:t>种颜色来着色使得相邻的国家在地图上着有不同颜色</a:t>
            </a:r>
          </a:p>
        </p:txBody>
      </p:sp>
      <p:grpSp>
        <p:nvGrpSpPr>
          <p:cNvPr id="5" name="Group 4"/>
          <p:cNvGrpSpPr/>
          <p:nvPr/>
        </p:nvGrpSpPr>
        <p:grpSpPr bwMode="auto">
          <a:xfrm>
            <a:off x="285750" y="3573016"/>
            <a:ext cx="3710186" cy="2561085"/>
            <a:chOff x="3072" y="1872"/>
            <a:chExt cx="1857" cy="1287"/>
          </a:xfrm>
        </p:grpSpPr>
        <p:grpSp>
          <p:nvGrpSpPr>
            <p:cNvPr id="6" name="Group 5"/>
            <p:cNvGrpSpPr/>
            <p:nvPr/>
          </p:nvGrpSpPr>
          <p:grpSpPr bwMode="auto">
            <a:xfrm>
              <a:off x="3072" y="1872"/>
              <a:ext cx="1857" cy="1272"/>
              <a:chOff x="2653" y="1570"/>
              <a:chExt cx="2948" cy="1964"/>
            </a:xfrm>
          </p:grpSpPr>
          <p:sp>
            <p:nvSpPr>
              <p:cNvPr id="14" name="_Area_1"/>
              <p:cNvSpPr/>
              <p:nvPr/>
            </p:nvSpPr>
            <p:spPr bwMode="auto">
              <a:xfrm>
                <a:off x="2653" y="3054"/>
                <a:ext cx="979" cy="479"/>
              </a:xfrm>
              <a:custGeom>
                <a:avLst/>
                <a:gdLst>
                  <a:gd name="T0" fmla="*/ 0 w 1592"/>
                  <a:gd name="T1" fmla="*/ 68 h 779"/>
                  <a:gd name="T2" fmla="*/ 140 w 1592"/>
                  <a:gd name="T3" fmla="*/ 68 h 779"/>
                  <a:gd name="T4" fmla="*/ 103 w 1592"/>
                  <a:gd name="T5" fmla="*/ 0 h 779"/>
                  <a:gd name="T6" fmla="*/ 0 w 1592"/>
                  <a:gd name="T7" fmla="*/ 68 h 779"/>
                  <a:gd name="T8" fmla="*/ 0 60000 65536"/>
                  <a:gd name="T9" fmla="*/ 0 60000 65536"/>
                  <a:gd name="T10" fmla="*/ 0 60000 65536"/>
                  <a:gd name="T11" fmla="*/ 0 60000 65536"/>
                  <a:gd name="T12" fmla="*/ 0 w 1592"/>
                  <a:gd name="T13" fmla="*/ 0 h 779"/>
                  <a:gd name="T14" fmla="*/ 1592 w 1592"/>
                  <a:gd name="T15" fmla="*/ 779 h 779"/>
                </a:gdLst>
                <a:ahLst/>
                <a:cxnLst>
                  <a:cxn ang="T8">
                    <a:pos x="T0" y="T1"/>
                  </a:cxn>
                  <a:cxn ang="T9">
                    <a:pos x="T2" y="T3"/>
                  </a:cxn>
                  <a:cxn ang="T10">
                    <a:pos x="T4" y="T5"/>
                  </a:cxn>
                  <a:cxn ang="T11">
                    <a:pos x="T6" y="T7"/>
                  </a:cxn>
                </a:cxnLst>
                <a:rect l="T12" t="T13" r="T14" b="T15"/>
                <a:pathLst>
                  <a:path w="1592" h="779">
                    <a:moveTo>
                      <a:pt x="0" y="779"/>
                    </a:moveTo>
                    <a:lnTo>
                      <a:pt x="1592" y="779"/>
                    </a:lnTo>
                    <a:lnTo>
                      <a:pt x="1162" y="0"/>
                    </a:lnTo>
                    <a:lnTo>
                      <a:pt x="0" y="779"/>
                    </a:lnTo>
                    <a:close/>
                  </a:path>
                </a:pathLst>
              </a:custGeom>
              <a:solidFill>
                <a:srgbClr val="FF0000"/>
              </a:solidFill>
              <a:ln w="9525">
                <a:solidFill>
                  <a:schemeClr val="tx1"/>
                </a:solidFill>
                <a:round/>
              </a:ln>
            </p:spPr>
            <p:txBody>
              <a:bodyPr wrap="none" anchor="ctr"/>
              <a:lstStyle/>
              <a:p>
                <a:endParaRPr lang="zh-CN" altLang="en-US"/>
              </a:p>
            </p:txBody>
          </p:sp>
          <p:sp>
            <p:nvSpPr>
              <p:cNvPr id="15" name="_Area_2"/>
              <p:cNvSpPr/>
              <p:nvPr/>
            </p:nvSpPr>
            <p:spPr bwMode="auto">
              <a:xfrm>
                <a:off x="3370" y="2130"/>
                <a:ext cx="1388" cy="1404"/>
              </a:xfrm>
              <a:custGeom>
                <a:avLst/>
                <a:gdLst>
                  <a:gd name="T0" fmla="*/ 38 w 2256"/>
                  <a:gd name="T1" fmla="*/ 201 h 2283"/>
                  <a:gd name="T2" fmla="*/ 143 w 2256"/>
                  <a:gd name="T3" fmla="*/ 201 h 2283"/>
                  <a:gd name="T4" fmla="*/ 199 w 2256"/>
                  <a:gd name="T5" fmla="*/ 0 h 2283"/>
                  <a:gd name="T6" fmla="*/ 0 w 2256"/>
                  <a:gd name="T7" fmla="*/ 132 h 2283"/>
                  <a:gd name="T8" fmla="*/ 38 w 2256"/>
                  <a:gd name="T9" fmla="*/ 201 h 2283"/>
                  <a:gd name="T10" fmla="*/ 0 60000 65536"/>
                  <a:gd name="T11" fmla="*/ 0 60000 65536"/>
                  <a:gd name="T12" fmla="*/ 0 60000 65536"/>
                  <a:gd name="T13" fmla="*/ 0 60000 65536"/>
                  <a:gd name="T14" fmla="*/ 0 60000 65536"/>
                  <a:gd name="T15" fmla="*/ 0 w 2256"/>
                  <a:gd name="T16" fmla="*/ 0 h 2283"/>
                  <a:gd name="T17" fmla="*/ 2256 w 2256"/>
                  <a:gd name="T18" fmla="*/ 2283 h 2283"/>
                </a:gdLst>
                <a:ahLst/>
                <a:cxnLst>
                  <a:cxn ang="T10">
                    <a:pos x="T0" y="T1"/>
                  </a:cxn>
                  <a:cxn ang="T11">
                    <a:pos x="T2" y="T3"/>
                  </a:cxn>
                  <a:cxn ang="T12">
                    <a:pos x="T4" y="T5"/>
                  </a:cxn>
                  <a:cxn ang="T13">
                    <a:pos x="T6" y="T7"/>
                  </a:cxn>
                  <a:cxn ang="T14">
                    <a:pos x="T8" y="T9"/>
                  </a:cxn>
                </a:cxnLst>
                <a:rect l="T15" t="T16" r="T17" b="T18"/>
                <a:pathLst>
                  <a:path w="2256" h="2283">
                    <a:moveTo>
                      <a:pt x="427" y="2282"/>
                    </a:moveTo>
                    <a:lnTo>
                      <a:pt x="1623" y="2283"/>
                    </a:lnTo>
                    <a:lnTo>
                      <a:pt x="2256" y="0"/>
                    </a:lnTo>
                    <a:lnTo>
                      <a:pt x="0" y="1503"/>
                    </a:lnTo>
                    <a:lnTo>
                      <a:pt x="427" y="2282"/>
                    </a:lnTo>
                    <a:close/>
                  </a:path>
                </a:pathLst>
              </a:custGeom>
              <a:solidFill>
                <a:srgbClr val="00B0F0"/>
              </a:solidFill>
              <a:ln w="9525">
                <a:solidFill>
                  <a:schemeClr val="tx1"/>
                </a:solidFill>
                <a:round/>
              </a:ln>
            </p:spPr>
            <p:txBody>
              <a:bodyPr wrap="none" anchor="ctr"/>
              <a:lstStyle/>
              <a:p>
                <a:endParaRPr lang="zh-CN" altLang="en-US"/>
              </a:p>
            </p:txBody>
          </p:sp>
          <p:sp>
            <p:nvSpPr>
              <p:cNvPr id="16" name="_Area_3"/>
              <p:cNvSpPr/>
              <p:nvPr/>
            </p:nvSpPr>
            <p:spPr bwMode="auto">
              <a:xfrm>
                <a:off x="4368" y="2759"/>
                <a:ext cx="1233" cy="775"/>
              </a:xfrm>
              <a:custGeom>
                <a:avLst/>
                <a:gdLst>
                  <a:gd name="T0" fmla="*/ 0 w 2004"/>
                  <a:gd name="T1" fmla="*/ 111 h 1260"/>
                  <a:gd name="T2" fmla="*/ 177 w 2004"/>
                  <a:gd name="T3" fmla="*/ 111 h 1260"/>
                  <a:gd name="T4" fmla="*/ 177 w 2004"/>
                  <a:gd name="T5" fmla="*/ 40 h 1260"/>
                  <a:gd name="T6" fmla="*/ 31 w 2004"/>
                  <a:gd name="T7" fmla="*/ 0 h 1260"/>
                  <a:gd name="T8" fmla="*/ 0 w 2004"/>
                  <a:gd name="T9" fmla="*/ 111 h 1260"/>
                  <a:gd name="T10" fmla="*/ 0 60000 65536"/>
                  <a:gd name="T11" fmla="*/ 0 60000 65536"/>
                  <a:gd name="T12" fmla="*/ 0 60000 65536"/>
                  <a:gd name="T13" fmla="*/ 0 60000 65536"/>
                  <a:gd name="T14" fmla="*/ 0 60000 65536"/>
                  <a:gd name="T15" fmla="*/ 0 w 2004"/>
                  <a:gd name="T16" fmla="*/ 0 h 1260"/>
                  <a:gd name="T17" fmla="*/ 2004 w 2004"/>
                  <a:gd name="T18" fmla="*/ 1260 h 1260"/>
                </a:gdLst>
                <a:ahLst/>
                <a:cxnLst>
                  <a:cxn ang="T10">
                    <a:pos x="T0" y="T1"/>
                  </a:cxn>
                  <a:cxn ang="T11">
                    <a:pos x="T2" y="T3"/>
                  </a:cxn>
                  <a:cxn ang="T12">
                    <a:pos x="T4" y="T5"/>
                  </a:cxn>
                  <a:cxn ang="T13">
                    <a:pos x="T6" y="T7"/>
                  </a:cxn>
                  <a:cxn ang="T14">
                    <a:pos x="T8" y="T9"/>
                  </a:cxn>
                </a:cxnLst>
                <a:rect l="T15" t="T16" r="T17" b="T18"/>
                <a:pathLst>
                  <a:path w="2004" h="1260">
                    <a:moveTo>
                      <a:pt x="0" y="1260"/>
                    </a:moveTo>
                    <a:lnTo>
                      <a:pt x="2004" y="1259"/>
                    </a:lnTo>
                    <a:lnTo>
                      <a:pt x="2004" y="459"/>
                    </a:lnTo>
                    <a:lnTo>
                      <a:pt x="351" y="0"/>
                    </a:lnTo>
                    <a:lnTo>
                      <a:pt x="0" y="1260"/>
                    </a:lnTo>
                    <a:close/>
                  </a:path>
                </a:pathLst>
              </a:custGeom>
              <a:solidFill>
                <a:srgbClr val="FF0000"/>
              </a:solidFill>
              <a:ln w="9525">
                <a:solidFill>
                  <a:schemeClr val="tx1"/>
                </a:solidFill>
                <a:round/>
              </a:ln>
            </p:spPr>
            <p:txBody>
              <a:bodyPr wrap="none" anchor="ctr"/>
              <a:lstStyle/>
              <a:p>
                <a:endParaRPr lang="zh-CN" altLang="en-US"/>
              </a:p>
            </p:txBody>
          </p:sp>
          <p:sp>
            <p:nvSpPr>
              <p:cNvPr id="17" name="_Area_4"/>
              <p:cNvSpPr/>
              <p:nvPr/>
            </p:nvSpPr>
            <p:spPr bwMode="auto">
              <a:xfrm>
                <a:off x="4584" y="1570"/>
                <a:ext cx="1017" cy="1471"/>
              </a:xfrm>
              <a:custGeom>
                <a:avLst/>
                <a:gdLst>
                  <a:gd name="T0" fmla="*/ 146 w 1653"/>
                  <a:gd name="T1" fmla="*/ 211 h 2392"/>
                  <a:gd name="T2" fmla="*/ 146 w 1653"/>
                  <a:gd name="T3" fmla="*/ 0 h 2392"/>
                  <a:gd name="T4" fmla="*/ 25 w 1653"/>
                  <a:gd name="T5" fmla="*/ 80 h 2392"/>
                  <a:gd name="T6" fmla="*/ 0 w 1653"/>
                  <a:gd name="T7" fmla="*/ 170 h 2392"/>
                  <a:gd name="T8" fmla="*/ 146 w 1653"/>
                  <a:gd name="T9" fmla="*/ 211 h 2392"/>
                  <a:gd name="T10" fmla="*/ 0 60000 65536"/>
                  <a:gd name="T11" fmla="*/ 0 60000 65536"/>
                  <a:gd name="T12" fmla="*/ 0 60000 65536"/>
                  <a:gd name="T13" fmla="*/ 0 60000 65536"/>
                  <a:gd name="T14" fmla="*/ 0 60000 65536"/>
                  <a:gd name="T15" fmla="*/ 0 w 1653"/>
                  <a:gd name="T16" fmla="*/ 0 h 2392"/>
                  <a:gd name="T17" fmla="*/ 1653 w 1653"/>
                  <a:gd name="T18" fmla="*/ 2392 h 2392"/>
                </a:gdLst>
                <a:ahLst/>
                <a:cxnLst>
                  <a:cxn ang="T10">
                    <a:pos x="T0" y="T1"/>
                  </a:cxn>
                  <a:cxn ang="T11">
                    <a:pos x="T2" y="T3"/>
                  </a:cxn>
                  <a:cxn ang="T12">
                    <a:pos x="T4" y="T5"/>
                  </a:cxn>
                  <a:cxn ang="T13">
                    <a:pos x="T6" y="T7"/>
                  </a:cxn>
                  <a:cxn ang="T14">
                    <a:pos x="T8" y="T9"/>
                  </a:cxn>
                </a:cxnLst>
                <a:rect l="T15" t="T16" r="T17" b="T18"/>
                <a:pathLst>
                  <a:path w="1653" h="2392">
                    <a:moveTo>
                      <a:pt x="1653" y="2392"/>
                    </a:moveTo>
                    <a:lnTo>
                      <a:pt x="1653" y="0"/>
                    </a:lnTo>
                    <a:lnTo>
                      <a:pt x="282" y="910"/>
                    </a:lnTo>
                    <a:lnTo>
                      <a:pt x="0" y="1933"/>
                    </a:lnTo>
                    <a:lnTo>
                      <a:pt x="1653" y="2392"/>
                    </a:lnTo>
                    <a:close/>
                  </a:path>
                </a:pathLst>
              </a:custGeom>
              <a:solidFill>
                <a:srgbClr val="FFC000"/>
              </a:solidFill>
              <a:ln w="9525">
                <a:solidFill>
                  <a:schemeClr val="tx1"/>
                </a:solidFill>
                <a:round/>
              </a:ln>
            </p:spPr>
            <p:txBody>
              <a:bodyPr wrap="none" anchor="ctr"/>
              <a:lstStyle/>
              <a:p>
                <a:endParaRPr lang="zh-CN" altLang="en-US"/>
              </a:p>
            </p:txBody>
          </p:sp>
          <p:sp>
            <p:nvSpPr>
              <p:cNvPr id="18" name="_Area_5"/>
              <p:cNvSpPr/>
              <p:nvPr/>
            </p:nvSpPr>
            <p:spPr bwMode="auto">
              <a:xfrm>
                <a:off x="4125" y="1570"/>
                <a:ext cx="1476" cy="783"/>
              </a:xfrm>
              <a:custGeom>
                <a:avLst/>
                <a:gdLst>
                  <a:gd name="T0" fmla="*/ 211 w 2400"/>
                  <a:gd name="T1" fmla="*/ 0 h 1273"/>
                  <a:gd name="T2" fmla="*/ 0 w 2400"/>
                  <a:gd name="T3" fmla="*/ 0 h 1273"/>
                  <a:gd name="T4" fmla="*/ 42 w 2400"/>
                  <a:gd name="T5" fmla="*/ 112 h 1273"/>
                  <a:gd name="T6" fmla="*/ 211 w 2400"/>
                  <a:gd name="T7" fmla="*/ 0 h 1273"/>
                  <a:gd name="T8" fmla="*/ 0 60000 65536"/>
                  <a:gd name="T9" fmla="*/ 0 60000 65536"/>
                  <a:gd name="T10" fmla="*/ 0 60000 65536"/>
                  <a:gd name="T11" fmla="*/ 0 60000 65536"/>
                  <a:gd name="T12" fmla="*/ 0 w 2400"/>
                  <a:gd name="T13" fmla="*/ 0 h 1273"/>
                  <a:gd name="T14" fmla="*/ 2400 w 2400"/>
                  <a:gd name="T15" fmla="*/ 1273 h 1273"/>
                </a:gdLst>
                <a:ahLst/>
                <a:cxnLst>
                  <a:cxn ang="T8">
                    <a:pos x="T0" y="T1"/>
                  </a:cxn>
                  <a:cxn ang="T9">
                    <a:pos x="T2" y="T3"/>
                  </a:cxn>
                  <a:cxn ang="T10">
                    <a:pos x="T4" y="T5"/>
                  </a:cxn>
                  <a:cxn ang="T11">
                    <a:pos x="T6" y="T7"/>
                  </a:cxn>
                </a:cxnLst>
                <a:rect l="T12" t="T13" r="T14" b="T15"/>
                <a:pathLst>
                  <a:path w="2400" h="1273">
                    <a:moveTo>
                      <a:pt x="2400" y="0"/>
                    </a:moveTo>
                    <a:lnTo>
                      <a:pt x="0" y="0"/>
                    </a:lnTo>
                    <a:lnTo>
                      <a:pt x="480" y="1273"/>
                    </a:lnTo>
                    <a:lnTo>
                      <a:pt x="2400" y="0"/>
                    </a:lnTo>
                    <a:close/>
                  </a:path>
                </a:pathLst>
              </a:custGeom>
              <a:solidFill>
                <a:srgbClr val="FF0000"/>
              </a:solidFill>
              <a:ln w="9525">
                <a:solidFill>
                  <a:schemeClr val="tx1"/>
                </a:solidFill>
                <a:round/>
              </a:ln>
            </p:spPr>
            <p:txBody>
              <a:bodyPr wrap="none" anchor="ctr"/>
              <a:lstStyle/>
              <a:p>
                <a:endParaRPr lang="zh-CN" altLang="en-US"/>
              </a:p>
            </p:txBody>
          </p:sp>
          <p:sp>
            <p:nvSpPr>
              <p:cNvPr id="19" name="_Area_6"/>
              <p:cNvSpPr/>
              <p:nvPr/>
            </p:nvSpPr>
            <p:spPr bwMode="auto">
              <a:xfrm>
                <a:off x="3140" y="1570"/>
                <a:ext cx="1279" cy="1082"/>
              </a:xfrm>
              <a:custGeom>
                <a:avLst/>
                <a:gdLst>
                  <a:gd name="T0" fmla="*/ 142 w 2078"/>
                  <a:gd name="T1" fmla="*/ 0 h 1759"/>
                  <a:gd name="T2" fmla="*/ 0 w 2078"/>
                  <a:gd name="T3" fmla="*/ 0 h 1759"/>
                  <a:gd name="T4" fmla="*/ 119 w 2078"/>
                  <a:gd name="T5" fmla="*/ 155 h 1759"/>
                  <a:gd name="T6" fmla="*/ 183 w 2078"/>
                  <a:gd name="T7" fmla="*/ 112 h 1759"/>
                  <a:gd name="T8" fmla="*/ 142 w 2078"/>
                  <a:gd name="T9" fmla="*/ 0 h 1759"/>
                  <a:gd name="T10" fmla="*/ 0 60000 65536"/>
                  <a:gd name="T11" fmla="*/ 0 60000 65536"/>
                  <a:gd name="T12" fmla="*/ 0 60000 65536"/>
                  <a:gd name="T13" fmla="*/ 0 60000 65536"/>
                  <a:gd name="T14" fmla="*/ 0 60000 65536"/>
                  <a:gd name="T15" fmla="*/ 0 w 2078"/>
                  <a:gd name="T16" fmla="*/ 0 h 1759"/>
                  <a:gd name="T17" fmla="*/ 2078 w 2078"/>
                  <a:gd name="T18" fmla="*/ 1759 h 1759"/>
                </a:gdLst>
                <a:ahLst/>
                <a:cxnLst>
                  <a:cxn ang="T10">
                    <a:pos x="T0" y="T1"/>
                  </a:cxn>
                  <a:cxn ang="T11">
                    <a:pos x="T2" y="T3"/>
                  </a:cxn>
                  <a:cxn ang="T12">
                    <a:pos x="T4" y="T5"/>
                  </a:cxn>
                  <a:cxn ang="T13">
                    <a:pos x="T6" y="T7"/>
                  </a:cxn>
                  <a:cxn ang="T14">
                    <a:pos x="T8" y="T9"/>
                  </a:cxn>
                </a:cxnLst>
                <a:rect l="T15" t="T16" r="T17" b="T18"/>
                <a:pathLst>
                  <a:path w="2078" h="1759">
                    <a:moveTo>
                      <a:pt x="1600" y="0"/>
                    </a:moveTo>
                    <a:lnTo>
                      <a:pt x="0" y="0"/>
                    </a:lnTo>
                    <a:lnTo>
                      <a:pt x="1352" y="1759"/>
                    </a:lnTo>
                    <a:lnTo>
                      <a:pt x="2078" y="1275"/>
                    </a:lnTo>
                    <a:lnTo>
                      <a:pt x="1600" y="0"/>
                    </a:lnTo>
                    <a:close/>
                  </a:path>
                </a:pathLst>
              </a:custGeom>
              <a:solidFill>
                <a:srgbClr val="FFC000"/>
              </a:solidFill>
              <a:ln w="9525">
                <a:solidFill>
                  <a:schemeClr val="tx1"/>
                </a:solidFill>
                <a:round/>
              </a:ln>
            </p:spPr>
            <p:txBody>
              <a:bodyPr wrap="none" anchor="ctr"/>
              <a:lstStyle/>
              <a:p>
                <a:endParaRPr lang="zh-CN" altLang="en-US"/>
              </a:p>
            </p:txBody>
          </p:sp>
          <p:sp>
            <p:nvSpPr>
              <p:cNvPr id="20" name="_Area_7"/>
              <p:cNvSpPr/>
              <p:nvPr/>
            </p:nvSpPr>
            <p:spPr bwMode="auto">
              <a:xfrm>
                <a:off x="2653" y="1570"/>
                <a:ext cx="1319" cy="1963"/>
              </a:xfrm>
              <a:custGeom>
                <a:avLst/>
                <a:gdLst>
                  <a:gd name="T0" fmla="*/ 0 w 2144"/>
                  <a:gd name="T1" fmla="*/ 0 h 3192"/>
                  <a:gd name="T2" fmla="*/ 0 w 2144"/>
                  <a:gd name="T3" fmla="*/ 280 h 3192"/>
                  <a:gd name="T4" fmla="*/ 189 w 2144"/>
                  <a:gd name="T5" fmla="*/ 155 h 3192"/>
                  <a:gd name="T6" fmla="*/ 70 w 2144"/>
                  <a:gd name="T7" fmla="*/ 0 h 3192"/>
                  <a:gd name="T8" fmla="*/ 0 w 2144"/>
                  <a:gd name="T9" fmla="*/ 0 h 3192"/>
                  <a:gd name="T10" fmla="*/ 0 60000 65536"/>
                  <a:gd name="T11" fmla="*/ 0 60000 65536"/>
                  <a:gd name="T12" fmla="*/ 0 60000 65536"/>
                  <a:gd name="T13" fmla="*/ 0 60000 65536"/>
                  <a:gd name="T14" fmla="*/ 0 60000 65536"/>
                  <a:gd name="T15" fmla="*/ 0 w 2144"/>
                  <a:gd name="T16" fmla="*/ 0 h 3192"/>
                  <a:gd name="T17" fmla="*/ 2144 w 2144"/>
                  <a:gd name="T18" fmla="*/ 3192 h 3192"/>
                </a:gdLst>
                <a:ahLst/>
                <a:cxnLst>
                  <a:cxn ang="T10">
                    <a:pos x="T0" y="T1"/>
                  </a:cxn>
                  <a:cxn ang="T11">
                    <a:pos x="T2" y="T3"/>
                  </a:cxn>
                  <a:cxn ang="T12">
                    <a:pos x="T4" y="T5"/>
                  </a:cxn>
                  <a:cxn ang="T13">
                    <a:pos x="T6" y="T7"/>
                  </a:cxn>
                  <a:cxn ang="T14">
                    <a:pos x="T8" y="T9"/>
                  </a:cxn>
                </a:cxnLst>
                <a:rect l="T15" t="T16" r="T17" b="T18"/>
                <a:pathLst>
                  <a:path w="2144" h="3192">
                    <a:moveTo>
                      <a:pt x="0" y="0"/>
                    </a:moveTo>
                    <a:lnTo>
                      <a:pt x="0" y="3192"/>
                    </a:lnTo>
                    <a:lnTo>
                      <a:pt x="2144" y="1759"/>
                    </a:lnTo>
                    <a:lnTo>
                      <a:pt x="792" y="0"/>
                    </a:lnTo>
                    <a:lnTo>
                      <a:pt x="0" y="0"/>
                    </a:lnTo>
                    <a:close/>
                  </a:path>
                </a:pathLst>
              </a:custGeom>
              <a:solidFill>
                <a:srgbClr val="83A355"/>
              </a:solidFill>
              <a:ln w="9525">
                <a:solidFill>
                  <a:schemeClr val="tx1"/>
                </a:solidFill>
                <a:round/>
              </a:ln>
            </p:spPr>
            <p:txBody>
              <a:bodyPr wrap="none" anchor="ctr"/>
              <a:lstStyle/>
              <a:p>
                <a:endParaRPr lang="zh-CN" altLang="en-US"/>
              </a:p>
            </p:txBody>
          </p:sp>
        </p:grpSp>
        <p:sp>
          <p:nvSpPr>
            <p:cNvPr id="7" name="Text Box 13"/>
            <p:cNvSpPr txBox="1">
              <a:spLocks noChangeArrowheads="1"/>
            </p:cNvSpPr>
            <p:nvPr/>
          </p:nvSpPr>
          <p:spPr bwMode="auto">
            <a:xfrm>
              <a:off x="3347" y="2928"/>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dirty="0" smtClean="0">
                  <a:effectLst>
                    <a:outerShdw blurRad="38100" dist="38100" dir="2700000" algn="tl">
                      <a:srgbClr val="C0C0C0"/>
                    </a:outerShdw>
                  </a:effectLst>
                  <a:latin typeface="Bookman Old Style" panose="02050604050505020204" pitchFamily="18" charset="0"/>
                  <a:ea typeface="楷体_GB2312" pitchFamily="49" charset="-122"/>
                </a:rPr>
                <a:t>1</a:t>
              </a:r>
            </a:p>
          </p:txBody>
        </p:sp>
        <p:sp>
          <p:nvSpPr>
            <p:cNvPr id="8" name="Text Box 14"/>
            <p:cNvSpPr txBox="1">
              <a:spLocks noChangeArrowheads="1"/>
            </p:cNvSpPr>
            <p:nvPr/>
          </p:nvSpPr>
          <p:spPr bwMode="auto">
            <a:xfrm>
              <a:off x="3872" y="2784"/>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mtClean="0">
                  <a:effectLst>
                    <a:outerShdw blurRad="38100" dist="38100" dir="2700000" algn="tl">
                      <a:srgbClr val="C0C0C0"/>
                    </a:outerShdw>
                  </a:effectLst>
                  <a:latin typeface="Bookman Old Style" panose="02050604050505020204" pitchFamily="18" charset="0"/>
                  <a:ea typeface="楷体_GB2312" pitchFamily="49" charset="-122"/>
                </a:rPr>
                <a:t>2</a:t>
              </a:r>
            </a:p>
          </p:txBody>
        </p:sp>
        <p:sp>
          <p:nvSpPr>
            <p:cNvPr id="9" name="Text Box 15"/>
            <p:cNvSpPr txBox="1">
              <a:spLocks noChangeArrowheads="1"/>
            </p:cNvSpPr>
            <p:nvPr/>
          </p:nvSpPr>
          <p:spPr bwMode="auto">
            <a:xfrm>
              <a:off x="4464" y="2832"/>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mtClean="0">
                  <a:effectLst>
                    <a:outerShdw blurRad="38100" dist="38100" dir="2700000" algn="tl">
                      <a:srgbClr val="C0C0C0"/>
                    </a:outerShdw>
                  </a:effectLst>
                  <a:latin typeface="Bookman Old Style" panose="02050604050505020204" pitchFamily="18" charset="0"/>
                  <a:ea typeface="楷体_GB2312" pitchFamily="49" charset="-122"/>
                </a:rPr>
                <a:t>3</a:t>
              </a:r>
            </a:p>
          </p:txBody>
        </p:sp>
        <p:sp>
          <p:nvSpPr>
            <p:cNvPr id="10" name="Text Box 16"/>
            <p:cNvSpPr txBox="1">
              <a:spLocks noChangeArrowheads="1"/>
            </p:cNvSpPr>
            <p:nvPr/>
          </p:nvSpPr>
          <p:spPr bwMode="auto">
            <a:xfrm>
              <a:off x="4586" y="2371"/>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mtClean="0">
                  <a:effectLst>
                    <a:outerShdw blurRad="38100" dist="38100" dir="2700000" algn="tl">
                      <a:srgbClr val="C0C0C0"/>
                    </a:outerShdw>
                  </a:effectLst>
                  <a:latin typeface="Bookman Old Style" panose="02050604050505020204" pitchFamily="18" charset="0"/>
                  <a:ea typeface="楷体_GB2312" pitchFamily="49" charset="-122"/>
                </a:rPr>
                <a:t>4</a:t>
              </a:r>
            </a:p>
          </p:txBody>
        </p:sp>
        <p:sp>
          <p:nvSpPr>
            <p:cNvPr id="11" name="Text Box 17"/>
            <p:cNvSpPr txBox="1">
              <a:spLocks noChangeArrowheads="1"/>
            </p:cNvSpPr>
            <p:nvPr/>
          </p:nvSpPr>
          <p:spPr bwMode="auto">
            <a:xfrm>
              <a:off x="4301" y="1960"/>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mtClean="0">
                  <a:effectLst>
                    <a:outerShdw blurRad="38100" dist="38100" dir="2700000" algn="tl">
                      <a:srgbClr val="C0C0C0"/>
                    </a:outerShdw>
                  </a:effectLst>
                  <a:latin typeface="Bookman Old Style" panose="02050604050505020204" pitchFamily="18" charset="0"/>
                  <a:ea typeface="楷体_GB2312" pitchFamily="49" charset="-122"/>
                </a:rPr>
                <a:t>5</a:t>
              </a:r>
            </a:p>
          </p:txBody>
        </p:sp>
        <p:sp>
          <p:nvSpPr>
            <p:cNvPr id="12" name="Text Box 18"/>
            <p:cNvSpPr txBox="1">
              <a:spLocks noChangeArrowheads="1"/>
            </p:cNvSpPr>
            <p:nvPr/>
          </p:nvSpPr>
          <p:spPr bwMode="auto">
            <a:xfrm>
              <a:off x="3815" y="2105"/>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mtClean="0">
                  <a:effectLst>
                    <a:outerShdw blurRad="38100" dist="38100" dir="2700000" algn="tl">
                      <a:srgbClr val="C0C0C0"/>
                    </a:outerShdw>
                  </a:effectLst>
                  <a:latin typeface="Bookman Old Style" panose="02050604050505020204" pitchFamily="18" charset="0"/>
                  <a:ea typeface="楷体_GB2312" pitchFamily="49" charset="-122"/>
                </a:rPr>
                <a:t>6</a:t>
              </a:r>
            </a:p>
          </p:txBody>
        </p:sp>
        <p:sp>
          <p:nvSpPr>
            <p:cNvPr id="13" name="Text Box 19"/>
            <p:cNvSpPr txBox="1">
              <a:spLocks noChangeArrowheads="1"/>
            </p:cNvSpPr>
            <p:nvPr/>
          </p:nvSpPr>
          <p:spPr bwMode="auto">
            <a:xfrm>
              <a:off x="3330" y="2371"/>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dirty="0" smtClean="0">
                  <a:effectLst>
                    <a:outerShdw blurRad="38100" dist="38100" dir="2700000" algn="tl">
                      <a:srgbClr val="C0C0C0"/>
                    </a:outerShdw>
                  </a:effectLst>
                  <a:latin typeface="Bookman Old Style" panose="02050604050505020204" pitchFamily="18" charset="0"/>
                  <a:ea typeface="楷体_GB2312" pitchFamily="49" charset="-122"/>
                </a:rPr>
                <a:t>7</a:t>
              </a:r>
            </a:p>
          </p:txBody>
        </p:sp>
      </p:grpSp>
      <p:grpSp>
        <p:nvGrpSpPr>
          <p:cNvPr id="22" name="Group 42"/>
          <p:cNvGrpSpPr/>
          <p:nvPr/>
        </p:nvGrpSpPr>
        <p:grpSpPr bwMode="auto">
          <a:xfrm>
            <a:off x="4644008" y="3660775"/>
            <a:ext cx="3818832" cy="2504529"/>
            <a:chOff x="2562" y="1616"/>
            <a:chExt cx="2087" cy="1270"/>
          </a:xfrm>
        </p:grpSpPr>
        <p:grpSp>
          <p:nvGrpSpPr>
            <p:cNvPr id="23" name="Group 41"/>
            <p:cNvGrpSpPr/>
            <p:nvPr/>
          </p:nvGrpSpPr>
          <p:grpSpPr bwMode="auto">
            <a:xfrm>
              <a:off x="3243" y="1888"/>
              <a:ext cx="1406" cy="998"/>
              <a:chOff x="3243" y="1888"/>
              <a:chExt cx="1406" cy="998"/>
            </a:xfrm>
          </p:grpSpPr>
          <p:sp>
            <p:nvSpPr>
              <p:cNvPr id="33" name="Oval 27"/>
              <p:cNvSpPr>
                <a:spLocks noChangeArrowheads="1"/>
              </p:cNvSpPr>
              <p:nvPr/>
            </p:nvSpPr>
            <p:spPr bwMode="auto">
              <a:xfrm>
                <a:off x="3243" y="1888"/>
                <a:ext cx="227" cy="22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1</a:t>
                </a:r>
              </a:p>
            </p:txBody>
          </p:sp>
          <p:sp>
            <p:nvSpPr>
              <p:cNvPr id="34" name="Oval 28"/>
              <p:cNvSpPr>
                <a:spLocks noChangeArrowheads="1"/>
              </p:cNvSpPr>
              <p:nvPr/>
            </p:nvSpPr>
            <p:spPr bwMode="auto">
              <a:xfrm>
                <a:off x="3243" y="2659"/>
                <a:ext cx="227" cy="227"/>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smtClean="0"/>
                  <a:t>6</a:t>
                </a:r>
                <a:endParaRPr lang="en-US" altLang="zh-CN" dirty="0"/>
              </a:p>
            </p:txBody>
          </p:sp>
          <p:sp>
            <p:nvSpPr>
              <p:cNvPr id="35" name="Oval 30"/>
              <p:cNvSpPr>
                <a:spLocks noChangeArrowheads="1"/>
              </p:cNvSpPr>
              <p:nvPr/>
            </p:nvSpPr>
            <p:spPr bwMode="auto">
              <a:xfrm>
                <a:off x="4422" y="1888"/>
                <a:ext cx="227" cy="22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a:t>3</a:t>
                </a:r>
              </a:p>
            </p:txBody>
          </p:sp>
          <p:sp>
            <p:nvSpPr>
              <p:cNvPr id="36" name="Oval 31"/>
              <p:cNvSpPr>
                <a:spLocks noChangeArrowheads="1"/>
              </p:cNvSpPr>
              <p:nvPr/>
            </p:nvSpPr>
            <p:spPr bwMode="auto">
              <a:xfrm>
                <a:off x="4422" y="2659"/>
                <a:ext cx="227" cy="227"/>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a:t>4</a:t>
                </a:r>
              </a:p>
            </p:txBody>
          </p:sp>
          <p:sp>
            <p:nvSpPr>
              <p:cNvPr id="37" name="Line 32"/>
              <p:cNvSpPr>
                <a:spLocks noChangeShapeType="1"/>
              </p:cNvSpPr>
              <p:nvPr/>
            </p:nvSpPr>
            <p:spPr bwMode="auto">
              <a:xfrm>
                <a:off x="4559" y="2115"/>
                <a:ext cx="0" cy="544"/>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8" name="Oval 33"/>
              <p:cNvSpPr>
                <a:spLocks noChangeArrowheads="1"/>
              </p:cNvSpPr>
              <p:nvPr/>
            </p:nvSpPr>
            <p:spPr bwMode="auto">
              <a:xfrm>
                <a:off x="3833" y="1888"/>
                <a:ext cx="227" cy="227"/>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2</a:t>
                </a:r>
              </a:p>
            </p:txBody>
          </p:sp>
          <p:sp>
            <p:nvSpPr>
              <p:cNvPr id="39" name="Line 34"/>
              <p:cNvSpPr>
                <a:spLocks noChangeShapeType="1"/>
              </p:cNvSpPr>
              <p:nvPr/>
            </p:nvSpPr>
            <p:spPr bwMode="auto">
              <a:xfrm>
                <a:off x="3470" y="1979"/>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0" name="Line 35"/>
              <p:cNvSpPr>
                <a:spLocks noChangeShapeType="1"/>
              </p:cNvSpPr>
              <p:nvPr/>
            </p:nvSpPr>
            <p:spPr bwMode="auto">
              <a:xfrm>
                <a:off x="4059" y="1979"/>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1" name="Line 36"/>
              <p:cNvSpPr>
                <a:spLocks noChangeShapeType="1"/>
              </p:cNvSpPr>
              <p:nvPr/>
            </p:nvSpPr>
            <p:spPr bwMode="auto">
              <a:xfrm flipV="1">
                <a:off x="3470" y="2115"/>
                <a:ext cx="499" cy="589"/>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2" name="Line 37"/>
              <p:cNvSpPr>
                <a:spLocks noChangeShapeType="1"/>
              </p:cNvSpPr>
              <p:nvPr/>
            </p:nvSpPr>
            <p:spPr bwMode="auto">
              <a:xfrm>
                <a:off x="3969" y="2115"/>
                <a:ext cx="499" cy="589"/>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grpSp>
          <p:nvGrpSpPr>
            <p:cNvPr id="24" name="Group 40"/>
            <p:cNvGrpSpPr/>
            <p:nvPr/>
          </p:nvGrpSpPr>
          <p:grpSpPr bwMode="auto">
            <a:xfrm>
              <a:off x="2562" y="1616"/>
              <a:ext cx="1861" cy="1270"/>
              <a:chOff x="2562" y="1616"/>
              <a:chExt cx="1861" cy="1270"/>
            </a:xfrm>
          </p:grpSpPr>
          <p:sp>
            <p:nvSpPr>
              <p:cNvPr id="25" name="Oval 11"/>
              <p:cNvSpPr>
                <a:spLocks noChangeArrowheads="1"/>
              </p:cNvSpPr>
              <p:nvPr/>
            </p:nvSpPr>
            <p:spPr bwMode="auto">
              <a:xfrm>
                <a:off x="2562" y="1879"/>
                <a:ext cx="227" cy="227"/>
              </a:xfrm>
              <a:prstGeom prst="ellipse">
                <a:avLst/>
              </a:prstGeom>
              <a:solidFill>
                <a:srgbClr val="83A355"/>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smtClean="0"/>
                  <a:t>7</a:t>
                </a:r>
                <a:endParaRPr lang="en-US" altLang="zh-CN" dirty="0"/>
              </a:p>
            </p:txBody>
          </p:sp>
          <p:sp>
            <p:nvSpPr>
              <p:cNvPr id="26" name="Line 14"/>
              <p:cNvSpPr>
                <a:spLocks noChangeShapeType="1"/>
              </p:cNvSpPr>
              <p:nvPr/>
            </p:nvSpPr>
            <p:spPr bwMode="auto">
              <a:xfrm flipV="1">
                <a:off x="2804" y="1993"/>
                <a:ext cx="439" cy="9"/>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27" name="Oval 18"/>
              <p:cNvSpPr>
                <a:spLocks noChangeArrowheads="1"/>
              </p:cNvSpPr>
              <p:nvPr/>
            </p:nvSpPr>
            <p:spPr bwMode="auto">
              <a:xfrm>
                <a:off x="3855" y="2659"/>
                <a:ext cx="227" cy="22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smtClean="0"/>
                  <a:t>5</a:t>
                </a:r>
                <a:endParaRPr lang="en-US" altLang="zh-CN" dirty="0"/>
              </a:p>
            </p:txBody>
          </p:sp>
          <p:sp>
            <p:nvSpPr>
              <p:cNvPr id="28" name="Line 20"/>
              <p:cNvSpPr>
                <a:spLocks noChangeShapeType="1"/>
              </p:cNvSpPr>
              <p:nvPr/>
            </p:nvSpPr>
            <p:spPr bwMode="auto">
              <a:xfrm>
                <a:off x="3470" y="2796"/>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29" name="Line 21"/>
              <p:cNvSpPr>
                <a:spLocks noChangeShapeType="1"/>
              </p:cNvSpPr>
              <p:nvPr/>
            </p:nvSpPr>
            <p:spPr bwMode="auto">
              <a:xfrm>
                <a:off x="4060" y="2787"/>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0" name="Line 22"/>
              <p:cNvSpPr>
                <a:spLocks noChangeShapeType="1"/>
              </p:cNvSpPr>
              <p:nvPr/>
            </p:nvSpPr>
            <p:spPr bwMode="auto">
              <a:xfrm>
                <a:off x="2729" y="2101"/>
                <a:ext cx="514" cy="603"/>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1" name="Freeform 24"/>
              <p:cNvSpPr/>
              <p:nvPr/>
            </p:nvSpPr>
            <p:spPr bwMode="auto">
              <a:xfrm>
                <a:off x="2725" y="1616"/>
                <a:ext cx="1134" cy="272"/>
              </a:xfrm>
              <a:custGeom>
                <a:avLst/>
                <a:gdLst>
                  <a:gd name="T0" fmla="*/ 0 w 1134"/>
                  <a:gd name="T1" fmla="*/ 272 h 272"/>
                  <a:gd name="T2" fmla="*/ 544 w 1134"/>
                  <a:gd name="T3" fmla="*/ 0 h 272"/>
                  <a:gd name="T4" fmla="*/ 1134 w 1134"/>
                  <a:gd name="T5" fmla="*/ 272 h 272"/>
                </a:gdLst>
                <a:ahLst/>
                <a:cxnLst>
                  <a:cxn ang="0">
                    <a:pos x="T0" y="T1"/>
                  </a:cxn>
                  <a:cxn ang="0">
                    <a:pos x="T2" y="T3"/>
                  </a:cxn>
                  <a:cxn ang="0">
                    <a:pos x="T4" y="T5"/>
                  </a:cxn>
                </a:cxnLst>
                <a:rect l="0" t="0" r="r" b="b"/>
                <a:pathLst>
                  <a:path w="1134" h="272">
                    <a:moveTo>
                      <a:pt x="0" y="272"/>
                    </a:moveTo>
                    <a:cubicBezTo>
                      <a:pt x="177" y="136"/>
                      <a:pt x="355" y="0"/>
                      <a:pt x="544" y="0"/>
                    </a:cubicBezTo>
                    <a:cubicBezTo>
                      <a:pt x="733" y="0"/>
                      <a:pt x="1028" y="227"/>
                      <a:pt x="1134" y="272"/>
                    </a:cubicBezTo>
                  </a:path>
                </a:pathLst>
              </a:cu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2" name="Line 26"/>
              <p:cNvSpPr>
                <a:spLocks noChangeShapeType="1"/>
              </p:cNvSpPr>
              <p:nvPr/>
            </p:nvSpPr>
            <p:spPr bwMode="auto">
              <a:xfrm>
                <a:off x="3969" y="2122"/>
                <a:ext cx="0" cy="544"/>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75"/>
          <p:cNvSpPr>
            <a:spLocks noChangeArrowheads="1"/>
          </p:cNvSpPr>
          <p:nvPr/>
        </p:nvSpPr>
        <p:spPr bwMode="auto">
          <a:xfrm>
            <a:off x="441325" y="1624965"/>
            <a:ext cx="8006080" cy="34150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kumimoji="1" lang="zh-CN" altLang="en-US" sz="2400" b="1" dirty="0">
                <a:solidFill>
                  <a:srgbClr val="3907F1"/>
                </a:solidFill>
                <a:latin typeface="宋体" panose="02010600030101010101" pitchFamily="2" charset="-122"/>
              </a:rPr>
              <a:t>贪心策略：</a:t>
            </a:r>
            <a:r>
              <a:rPr kumimoji="1" lang="zh-CN" altLang="en-US" sz="2400" b="1" dirty="0">
                <a:latin typeface="宋体" panose="02010600030101010101" pitchFamily="2" charset="-122"/>
              </a:rPr>
              <a:t>以任意顶点作为开始顶点，依次考察图中的未被着色的每个顶点，如果一个顶点可以用颜色</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着色，则用颜色</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为该顶点着色，</a:t>
            </a:r>
            <a:r>
              <a:rPr kumimoji="1" lang="zh-CN" altLang="en-US" sz="2400" b="1" dirty="0">
                <a:solidFill>
                  <a:srgbClr val="3907F1"/>
                </a:solidFill>
                <a:latin typeface="宋体" panose="02010600030101010101" pitchFamily="2" charset="-122"/>
              </a:rPr>
              <a:t>当没有顶点能以这种颜色着色时</a:t>
            </a:r>
            <a:r>
              <a:rPr kumimoji="1" lang="zh-CN" altLang="en-US" sz="2400" b="1" dirty="0">
                <a:latin typeface="宋体" panose="02010600030101010101" pitchFamily="2" charset="-122"/>
              </a:rPr>
              <a:t>，选择颜色</a:t>
            </a:r>
            <a:r>
              <a:rPr kumimoji="1" lang="en-US" altLang="zh-CN" sz="2400" b="1" dirty="0">
                <a:latin typeface="宋体" panose="02010600030101010101" pitchFamily="2" charset="-122"/>
              </a:rPr>
              <a:t>2</a:t>
            </a:r>
            <a:r>
              <a:rPr kumimoji="1" lang="zh-CN" altLang="en-US" sz="2400" b="1" dirty="0">
                <a:latin typeface="宋体" panose="02010600030101010101" pitchFamily="2" charset="-122"/>
              </a:rPr>
              <a:t>和一个未被着色的顶点作为开始顶点，用第二种颜色为尽可能多的顶点着色，如果还有未着色的顶点，则选取颜色</a:t>
            </a:r>
            <a:r>
              <a:rPr kumimoji="1" lang="en-US" altLang="zh-CN" sz="2400" b="1" dirty="0">
                <a:latin typeface="宋体" panose="02010600030101010101" pitchFamily="2" charset="-122"/>
              </a:rPr>
              <a:t>3</a:t>
            </a:r>
            <a:r>
              <a:rPr kumimoji="1" lang="zh-CN" altLang="en-US" sz="2400" b="1" dirty="0">
                <a:latin typeface="宋体" panose="02010600030101010101" pitchFamily="2" charset="-122"/>
              </a:rPr>
              <a:t>并为尽可能多的顶点着色，依此类推。  </a:t>
            </a:r>
          </a:p>
        </p:txBody>
      </p:sp>
      <p:sp>
        <p:nvSpPr>
          <p:cNvPr id="14" name="Text Box 2052"/>
          <p:cNvSpPr txBox="1">
            <a:spLocks noChangeArrowheads="1"/>
          </p:cNvSpPr>
          <p:nvPr/>
        </p:nvSpPr>
        <p:spPr bwMode="auto">
          <a:xfrm>
            <a:off x="2794331" y="260648"/>
            <a:ext cx="3111500" cy="708025"/>
          </a:xfrm>
          <a:prstGeom prst="rect">
            <a:avLst/>
          </a:prstGeom>
          <a:noFill/>
          <a:ln>
            <a:noFill/>
          </a:ln>
          <a:effectLst/>
          <a:extLst>
            <a:ext uri="{909E8E84-426E-40DD-AFC4-6F175D3DCCD1}">
              <a14:hiddenFill xmlns:a14="http://schemas.microsoft.com/office/drawing/2010/main" xmlns="">
                <a:solidFill>
                  <a:schemeClr val="hlink"/>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defRPr/>
            </a:pPr>
            <a:r>
              <a:rPr kumimoji="1" lang="zh-CN" altLang="en-US" sz="4000" b="1" dirty="0">
                <a:solidFill>
                  <a:schemeClr val="bg1"/>
                </a:solidFill>
                <a:effectLst/>
                <a:latin typeface="黑体" panose="02010609060101010101" pitchFamily="49" charset="-122"/>
                <a:ea typeface="黑体" panose="02010609060101010101" pitchFamily="49" charset="-122"/>
              </a:rPr>
              <a:t>贪心策略</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65125" y="1281430"/>
            <a:ext cx="8399145" cy="5181600"/>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ts val="775"/>
              </a:spcAft>
            </a:pPr>
            <a:r>
              <a:rPr lang="en-US" altLang="zh-CN" sz="2400" b="1" dirty="0">
                <a:latin typeface="宋体" panose="02010600030101010101" pitchFamily="2" charset="-122"/>
              </a:rPr>
              <a:t> 1</a:t>
            </a:r>
            <a:r>
              <a:rPr lang="zh-CN" altLang="en-US" sz="2400" b="1" dirty="0">
                <a:latin typeface="宋体" panose="02010600030101010101" pitchFamily="2" charset="-122"/>
              </a:rPr>
              <a:t>．所有顶点置未着色状态；</a:t>
            </a:r>
          </a:p>
          <a:p>
            <a:pPr>
              <a:spcAft>
                <a:spcPts val="775"/>
              </a:spcAft>
            </a:pPr>
            <a:r>
              <a:rPr lang="zh-CN" altLang="en-US" sz="2400" b="1" dirty="0">
                <a:latin typeface="宋体" panose="02010600030101010101" pitchFamily="2" charset="-122"/>
              </a:rPr>
              <a:t> </a:t>
            </a:r>
            <a:r>
              <a:rPr lang="en-US" altLang="zh-CN" sz="2400" b="1" dirty="0">
                <a:latin typeface="宋体" panose="02010600030101010101" pitchFamily="2" charset="-122"/>
              </a:rPr>
              <a:t>2</a:t>
            </a:r>
            <a:r>
              <a:rPr lang="zh-CN" altLang="en-US" sz="2400" b="1" dirty="0">
                <a:latin typeface="宋体" panose="02010600030101010101" pitchFamily="2" charset="-122"/>
              </a:rPr>
              <a:t>．</a:t>
            </a:r>
            <a:r>
              <a:rPr lang="zh-CN" altLang="en-US" sz="2400" b="1" dirty="0" smtClean="0">
                <a:latin typeface="宋体" panose="02010600030101010101" pitchFamily="2" charset="-122"/>
              </a:rPr>
              <a:t>颜色</a:t>
            </a:r>
            <a:r>
              <a:rPr lang="en-US" altLang="zh-CN" sz="2400" b="1" dirty="0" smtClean="0">
                <a:latin typeface="宋体" panose="02010600030101010101" pitchFamily="2" charset="-122"/>
              </a:rPr>
              <a:t>k</a:t>
            </a:r>
            <a:r>
              <a:rPr lang="zh-CN" altLang="en-US" sz="2400" b="1" dirty="0" smtClean="0">
                <a:latin typeface="宋体" panose="02010600030101010101" pitchFamily="2" charset="-122"/>
              </a:rPr>
              <a:t>初始化</a:t>
            </a:r>
            <a:r>
              <a:rPr lang="zh-CN" altLang="en-US" sz="2400" b="1" dirty="0">
                <a:latin typeface="宋体" panose="02010600030101010101" pitchFamily="2" charset="-122"/>
              </a:rPr>
              <a:t>为</a:t>
            </a:r>
            <a:r>
              <a:rPr lang="en-US" altLang="zh-CN" sz="2400" b="1" dirty="0">
                <a:latin typeface="宋体" panose="02010600030101010101" pitchFamily="2" charset="-122"/>
              </a:rPr>
              <a:t>0</a:t>
            </a:r>
            <a:r>
              <a:rPr lang="zh-CN" altLang="en-US" sz="2400" b="1" dirty="0">
                <a:latin typeface="宋体" panose="02010600030101010101" pitchFamily="2" charset="-122"/>
              </a:rPr>
              <a:t>；</a:t>
            </a:r>
          </a:p>
          <a:p>
            <a:pPr algn="just">
              <a:lnSpc>
                <a:spcPct val="104000"/>
              </a:lnSpc>
            </a:pPr>
            <a:r>
              <a:rPr lang="zh-CN" altLang="en-US" sz="2400" b="1" dirty="0">
                <a:latin typeface="宋体" panose="02010600030101010101" pitchFamily="2" charset="-122"/>
              </a:rPr>
              <a:t> </a:t>
            </a:r>
            <a:r>
              <a:rPr lang="en-US" altLang="zh-CN" sz="2400" b="1" dirty="0">
                <a:latin typeface="宋体" panose="02010600030101010101" pitchFamily="2" charset="-122"/>
              </a:rPr>
              <a:t>3</a:t>
            </a:r>
            <a:r>
              <a:rPr lang="zh-CN" altLang="en-US" sz="2400" b="1" dirty="0">
                <a:latin typeface="宋体" panose="02010600030101010101" pitchFamily="2" charset="-122"/>
              </a:rPr>
              <a:t>．循环直到所有顶点均着色</a:t>
            </a:r>
          </a:p>
          <a:p>
            <a:pPr algn="just">
              <a:lnSpc>
                <a:spcPct val="104000"/>
              </a:lnSpc>
            </a:pPr>
            <a:r>
              <a:rPr lang="zh-CN" altLang="en-US" sz="2400" b="1" dirty="0">
                <a:latin typeface="宋体" panose="02010600030101010101" pitchFamily="2" charset="-122"/>
              </a:rPr>
              <a:t>        </a:t>
            </a:r>
            <a:r>
              <a:rPr lang="en-US" altLang="zh-CN" sz="2400" b="1" dirty="0">
                <a:latin typeface="宋体" panose="02010600030101010101" pitchFamily="2" charset="-122"/>
              </a:rPr>
              <a:t>3.1  </a:t>
            </a:r>
            <a:r>
              <a:rPr lang="zh-CN" altLang="en-US" sz="2400" b="1" dirty="0">
                <a:latin typeface="宋体" panose="02010600030101010101" pitchFamily="2" charset="-122"/>
              </a:rPr>
              <a:t>取下一种颜色</a:t>
            </a:r>
            <a:r>
              <a:rPr lang="en-US" altLang="zh-CN" sz="2400" b="1" dirty="0">
                <a:latin typeface="宋体" panose="02010600030101010101" pitchFamily="2" charset="-122"/>
              </a:rPr>
              <a:t>k++;  </a:t>
            </a:r>
          </a:p>
          <a:p>
            <a:pPr algn="just">
              <a:lnSpc>
                <a:spcPct val="104000"/>
              </a:lnSpc>
            </a:pPr>
            <a:r>
              <a:rPr lang="en-US" altLang="zh-CN" sz="2400" b="1" dirty="0">
                <a:latin typeface="宋体" panose="02010600030101010101" pitchFamily="2" charset="-122"/>
              </a:rPr>
              <a:t>        3.2  </a:t>
            </a:r>
            <a:r>
              <a:rPr lang="zh-CN" altLang="en-US" sz="2400" b="1" dirty="0">
                <a:latin typeface="宋体" panose="02010600030101010101" pitchFamily="2" charset="-122"/>
              </a:rPr>
              <a:t>依次考察所有顶点 </a:t>
            </a:r>
          </a:p>
          <a:p>
            <a:pPr algn="just">
              <a:lnSpc>
                <a:spcPct val="104000"/>
              </a:lnSpc>
            </a:pPr>
            <a:r>
              <a:rPr lang="zh-CN" altLang="en-US" sz="2400" b="1" dirty="0">
                <a:latin typeface="宋体" panose="02010600030101010101" pitchFamily="2" charset="-122"/>
              </a:rPr>
              <a:t>            </a:t>
            </a:r>
            <a:r>
              <a:rPr lang="en-US" altLang="zh-CN" sz="2400" b="1" dirty="0">
                <a:latin typeface="宋体" panose="02010600030101010101" pitchFamily="2" charset="-122"/>
              </a:rPr>
              <a:t>3.2.1 </a:t>
            </a:r>
            <a:r>
              <a:rPr lang="zh-CN" altLang="en-US" sz="2400" b="1" dirty="0">
                <a:latin typeface="宋体" panose="02010600030101010101" pitchFamily="2" charset="-122"/>
              </a:rPr>
              <a:t>若顶点</a:t>
            </a:r>
            <a:r>
              <a:rPr lang="en-US" altLang="zh-CN" sz="2400" b="1" dirty="0">
                <a:latin typeface="宋体" panose="02010600030101010101" pitchFamily="2" charset="-122"/>
              </a:rPr>
              <a:t>i</a:t>
            </a:r>
            <a:r>
              <a:rPr lang="zh-CN" altLang="en-US" sz="2400" b="1" dirty="0">
                <a:latin typeface="宋体" panose="02010600030101010101" pitchFamily="2" charset="-122"/>
              </a:rPr>
              <a:t>已着色，则转步骤</a:t>
            </a:r>
            <a:r>
              <a:rPr lang="en-US" altLang="zh-CN" sz="2400" b="1" dirty="0">
                <a:latin typeface="宋体" panose="02010600030101010101" pitchFamily="2" charset="-122"/>
              </a:rPr>
              <a:t>3.2;</a:t>
            </a:r>
          </a:p>
          <a:p>
            <a:pPr algn="just">
              <a:lnSpc>
                <a:spcPct val="104000"/>
              </a:lnSpc>
            </a:pPr>
            <a:r>
              <a:rPr lang="en-US" altLang="zh-CN" sz="2400" b="1" dirty="0">
                <a:latin typeface="宋体" panose="02010600030101010101" pitchFamily="2" charset="-122"/>
              </a:rPr>
              <a:t>            3.2.2 </a:t>
            </a:r>
            <a:r>
              <a:rPr lang="zh-CN" altLang="en-US" sz="2400" b="1" dirty="0">
                <a:latin typeface="宋体" panose="02010600030101010101" pitchFamily="2" charset="-122"/>
              </a:rPr>
              <a:t>若顶点</a:t>
            </a:r>
            <a:r>
              <a:rPr lang="en-US" altLang="zh-CN" sz="2400" b="1" dirty="0">
                <a:latin typeface="宋体" panose="02010600030101010101" pitchFamily="2" charset="-122"/>
              </a:rPr>
              <a:t>i</a:t>
            </a:r>
            <a:r>
              <a:rPr lang="zh-CN" altLang="en-US" sz="2400" b="1" dirty="0">
                <a:latin typeface="宋体" panose="02010600030101010101" pitchFamily="2" charset="-122"/>
              </a:rPr>
              <a:t>着颜色</a:t>
            </a:r>
            <a:r>
              <a:rPr lang="en-US" altLang="zh-CN" sz="2400" b="1" dirty="0">
                <a:latin typeface="宋体" panose="02010600030101010101" pitchFamily="2" charset="-122"/>
              </a:rPr>
              <a:t>k</a:t>
            </a:r>
            <a:r>
              <a:rPr lang="zh-CN" altLang="en-US" sz="2400" b="1" dirty="0">
                <a:latin typeface="宋体" panose="02010600030101010101" pitchFamily="2" charset="-122"/>
              </a:rPr>
              <a:t>不冲突，则</a:t>
            </a:r>
            <a:r>
              <a:rPr lang="en-US" altLang="zh-CN" sz="2400" b="1" dirty="0">
                <a:latin typeface="宋体" panose="02010600030101010101" pitchFamily="2" charset="-122"/>
              </a:rPr>
              <a:t>color[i]=k;</a:t>
            </a:r>
          </a:p>
          <a:p>
            <a:pPr algn="just">
              <a:lnSpc>
                <a:spcPct val="104000"/>
              </a:lnSpc>
            </a:pPr>
            <a:r>
              <a:rPr lang="en-US" altLang="zh-CN" sz="2400" b="1" dirty="0">
                <a:latin typeface="宋体" panose="02010600030101010101" pitchFamily="2" charset="-122"/>
              </a:rPr>
              <a:t> 4</a:t>
            </a:r>
            <a:r>
              <a:rPr lang="zh-CN" altLang="en-US" sz="2400" b="1" dirty="0">
                <a:latin typeface="宋体" panose="02010600030101010101" pitchFamily="2" charset="-122"/>
              </a:rPr>
              <a:t>．输出各顶点的着色</a:t>
            </a:r>
            <a:r>
              <a:rPr lang="en-US" altLang="zh-CN" sz="2400" b="1" dirty="0">
                <a:latin typeface="宋体" panose="02010600030101010101" pitchFamily="2" charset="-122"/>
              </a:rPr>
              <a:t>;</a:t>
            </a:r>
          </a:p>
          <a:p>
            <a:pPr algn="just">
              <a:lnSpc>
                <a:spcPct val="104000"/>
              </a:lnSpc>
            </a:pPr>
            <a:endParaRPr lang="en-US" altLang="zh-CN" sz="2400" b="1" dirty="0">
              <a:latin typeface="宋体" panose="02010600030101010101" pitchFamily="2" charset="-122"/>
            </a:endParaRPr>
          </a:p>
          <a:p>
            <a:pPr algn="just">
              <a:lnSpc>
                <a:spcPct val="104000"/>
              </a:lnSpc>
            </a:pPr>
            <a:r>
              <a:rPr lang="zh-CN" altLang="en-US" sz="2400" b="1" dirty="0">
                <a:latin typeface="宋体" panose="02010600030101010101" pitchFamily="2" charset="-122"/>
              </a:rPr>
              <a:t>说明： </a:t>
            </a:r>
            <a:r>
              <a:rPr lang="en-US" altLang="zh-CN" sz="2400" b="1" dirty="0">
                <a:latin typeface="宋体" panose="02010600030101010101" pitchFamily="2" charset="-122"/>
              </a:rPr>
              <a:t>color[n]</a:t>
            </a:r>
            <a:r>
              <a:rPr lang="zh-CN" altLang="en-US" sz="2400" b="1" dirty="0">
                <a:latin typeface="宋体" panose="02010600030101010101" pitchFamily="2" charset="-122"/>
              </a:rPr>
              <a:t>表示顶点</a:t>
            </a:r>
            <a:r>
              <a:rPr lang="en-US" altLang="zh-CN" sz="2400" b="1" dirty="0">
                <a:latin typeface="宋体" panose="02010600030101010101" pitchFamily="2" charset="-122"/>
              </a:rPr>
              <a:t>n</a:t>
            </a:r>
            <a:r>
              <a:rPr lang="zh-CN" altLang="en-US" sz="2400" b="1" dirty="0">
                <a:latin typeface="宋体" panose="02010600030101010101" pitchFamily="2" charset="-122"/>
              </a:rPr>
              <a:t>的着色情况。</a:t>
            </a:r>
          </a:p>
        </p:txBody>
      </p:sp>
      <p:sp>
        <p:nvSpPr>
          <p:cNvPr id="61443" name="Text Box 3"/>
          <p:cNvSpPr txBox="1">
            <a:spLocks noChangeArrowheads="1"/>
          </p:cNvSpPr>
          <p:nvPr/>
        </p:nvSpPr>
        <p:spPr bwMode="auto">
          <a:xfrm>
            <a:off x="900113" y="333375"/>
            <a:ext cx="7391400"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600" b="1">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图问题中的贪心法 </a:t>
            </a:r>
            <a:r>
              <a:rPr lang="en-US" altLang="zh-CN" sz="3600" b="1">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3600" b="1">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图着色问题</a:t>
            </a:r>
            <a:r>
              <a:rPr kumimoji="1" lang="zh-CN" altLang="en-US" sz="3600" b="1">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animEffect transition="in" filter="blinds(horizontal)">
                                      <p:cBhvr>
                                        <p:cTn id="7" dur="500"/>
                                        <p:tgtEl>
                                          <p:spTgt spid="614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42">
                                            <p:txEl>
                                              <p:pRg st="1" end="1"/>
                                            </p:txEl>
                                          </p:spTgt>
                                        </p:tgtEl>
                                        <p:attrNameLst>
                                          <p:attrName>style.visibility</p:attrName>
                                        </p:attrNameLst>
                                      </p:cBhvr>
                                      <p:to>
                                        <p:strVal val="visible"/>
                                      </p:to>
                                    </p:set>
                                    <p:animEffect transition="in" filter="blinds(horizontal)">
                                      <p:cBhvr>
                                        <p:cTn id="12" dur="500"/>
                                        <p:tgtEl>
                                          <p:spTgt spid="614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42">
                                            <p:txEl>
                                              <p:pRg st="2" end="2"/>
                                            </p:txEl>
                                          </p:spTgt>
                                        </p:tgtEl>
                                        <p:attrNameLst>
                                          <p:attrName>style.visibility</p:attrName>
                                        </p:attrNameLst>
                                      </p:cBhvr>
                                      <p:to>
                                        <p:strVal val="visible"/>
                                      </p:to>
                                    </p:set>
                                    <p:animEffect transition="in" filter="blinds(horizontal)">
                                      <p:cBhvr>
                                        <p:cTn id="17" dur="500"/>
                                        <p:tgtEl>
                                          <p:spTgt spid="614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42">
                                            <p:txEl>
                                              <p:pRg st="3" end="3"/>
                                            </p:txEl>
                                          </p:spTgt>
                                        </p:tgtEl>
                                        <p:attrNameLst>
                                          <p:attrName>style.visibility</p:attrName>
                                        </p:attrNameLst>
                                      </p:cBhvr>
                                      <p:to>
                                        <p:strVal val="visible"/>
                                      </p:to>
                                    </p:set>
                                    <p:animEffect transition="in" filter="blinds(horizontal)">
                                      <p:cBhvr>
                                        <p:cTn id="22" dur="500"/>
                                        <p:tgtEl>
                                          <p:spTgt spid="614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442">
                                            <p:txEl>
                                              <p:pRg st="4" end="4"/>
                                            </p:txEl>
                                          </p:spTgt>
                                        </p:tgtEl>
                                        <p:attrNameLst>
                                          <p:attrName>style.visibility</p:attrName>
                                        </p:attrNameLst>
                                      </p:cBhvr>
                                      <p:to>
                                        <p:strVal val="visible"/>
                                      </p:to>
                                    </p:set>
                                    <p:animEffect transition="in" filter="blinds(horizontal)">
                                      <p:cBhvr>
                                        <p:cTn id="27" dur="500"/>
                                        <p:tgtEl>
                                          <p:spTgt spid="6144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442">
                                            <p:txEl>
                                              <p:pRg st="5" end="5"/>
                                            </p:txEl>
                                          </p:spTgt>
                                        </p:tgtEl>
                                        <p:attrNameLst>
                                          <p:attrName>style.visibility</p:attrName>
                                        </p:attrNameLst>
                                      </p:cBhvr>
                                      <p:to>
                                        <p:strVal val="visible"/>
                                      </p:to>
                                    </p:set>
                                    <p:animEffect transition="in" filter="blinds(horizontal)">
                                      <p:cBhvr>
                                        <p:cTn id="32" dur="500"/>
                                        <p:tgtEl>
                                          <p:spTgt spid="6144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442">
                                            <p:txEl>
                                              <p:pRg st="6" end="6"/>
                                            </p:txEl>
                                          </p:spTgt>
                                        </p:tgtEl>
                                        <p:attrNameLst>
                                          <p:attrName>style.visibility</p:attrName>
                                        </p:attrNameLst>
                                      </p:cBhvr>
                                      <p:to>
                                        <p:strVal val="visible"/>
                                      </p:to>
                                    </p:set>
                                    <p:animEffect transition="in" filter="blinds(horizontal)">
                                      <p:cBhvr>
                                        <p:cTn id="37" dur="500"/>
                                        <p:tgtEl>
                                          <p:spTgt spid="6144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442">
                                            <p:txEl>
                                              <p:pRg st="7" end="7"/>
                                            </p:txEl>
                                          </p:spTgt>
                                        </p:tgtEl>
                                        <p:attrNameLst>
                                          <p:attrName>style.visibility</p:attrName>
                                        </p:attrNameLst>
                                      </p:cBhvr>
                                      <p:to>
                                        <p:strVal val="visible"/>
                                      </p:to>
                                    </p:set>
                                    <p:animEffect transition="in" filter="blinds(horizontal)">
                                      <p:cBhvr>
                                        <p:cTn id="42" dur="500"/>
                                        <p:tgtEl>
                                          <p:spTgt spid="6144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1442">
                                            <p:txEl>
                                              <p:pRg st="9" end="9"/>
                                            </p:txEl>
                                          </p:spTgt>
                                        </p:tgtEl>
                                        <p:attrNameLst>
                                          <p:attrName>style.visibility</p:attrName>
                                        </p:attrNameLst>
                                      </p:cBhvr>
                                      <p:to>
                                        <p:strVal val="visible"/>
                                      </p:to>
                                    </p:set>
                                    <p:animEffect transition="in" filter="blinds(horizontal)">
                                      <p:cBhvr>
                                        <p:cTn id="47" dur="500"/>
                                        <p:tgtEl>
                                          <p:spTgt spid="6144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2"/>
          <p:cNvGrpSpPr/>
          <p:nvPr/>
        </p:nvGrpSpPr>
        <p:grpSpPr bwMode="auto">
          <a:xfrm>
            <a:off x="3509645" y="3997960"/>
            <a:ext cx="5023485" cy="1651000"/>
            <a:chOff x="2958" y="2042"/>
            <a:chExt cx="2097" cy="746"/>
          </a:xfrm>
        </p:grpSpPr>
        <p:sp>
          <p:nvSpPr>
            <p:cNvPr id="60433" name="Oval 3"/>
            <p:cNvSpPr>
              <a:spLocks noChangeArrowheads="1"/>
            </p:cNvSpPr>
            <p:nvPr/>
          </p:nvSpPr>
          <p:spPr bwMode="auto">
            <a:xfrm>
              <a:off x="4259" y="2042"/>
              <a:ext cx="199" cy="160"/>
            </a:xfrm>
            <a:prstGeom prst="ellipse">
              <a:avLst/>
            </a:prstGeom>
            <a:solidFill>
              <a:schemeClr val="hlink"/>
            </a:solidFill>
            <a:ln w="9525">
              <a:solidFill>
                <a:srgbClr val="000000"/>
              </a:solidFill>
              <a:round/>
            </a:ln>
          </p:spPr>
          <p:txBody>
            <a:bodyPr lIns="43200" tIns="0" rIns="0" bIns="0"/>
            <a:lstStyle/>
            <a:p>
              <a:pPr algn="just" eaLnBrk="0" hangingPunct="0">
                <a:lnSpc>
                  <a:spcPct val="80000"/>
                </a:lnSpc>
              </a:pPr>
              <a:r>
                <a:rPr lang="en-US" altLang="zh-CN" sz="2400">
                  <a:latin typeface="Times New Roman" panose="02020603050405020304" pitchFamily="18" charset="0"/>
                </a:rPr>
                <a:t>3</a:t>
              </a:r>
            </a:p>
          </p:txBody>
        </p:sp>
        <p:sp>
          <p:nvSpPr>
            <p:cNvPr id="60434" name="Oval 4"/>
            <p:cNvSpPr>
              <a:spLocks noChangeArrowheads="1"/>
            </p:cNvSpPr>
            <p:nvPr/>
          </p:nvSpPr>
          <p:spPr bwMode="auto">
            <a:xfrm>
              <a:off x="4240" y="2628"/>
              <a:ext cx="199" cy="160"/>
            </a:xfrm>
            <a:prstGeom prst="ellipse">
              <a:avLst/>
            </a:prstGeom>
            <a:solidFill>
              <a:schemeClr val="hlink"/>
            </a:solidFill>
            <a:ln w="9525">
              <a:solidFill>
                <a:srgbClr val="000000"/>
              </a:solidFill>
              <a:round/>
            </a:ln>
          </p:spPr>
          <p:txBody>
            <a:bodyPr lIns="43200" tIns="0" rIns="0" bIns="0"/>
            <a:lstStyle/>
            <a:p>
              <a:pPr algn="just" eaLnBrk="0" hangingPunct="0">
                <a:lnSpc>
                  <a:spcPct val="80000"/>
                </a:lnSpc>
              </a:pPr>
              <a:r>
                <a:rPr lang="en-US" altLang="zh-CN" sz="2400">
                  <a:latin typeface="Times New Roman" panose="02020603050405020304" pitchFamily="18" charset="0"/>
                </a:rPr>
                <a:t>4</a:t>
              </a:r>
            </a:p>
          </p:txBody>
        </p:sp>
        <p:sp>
          <p:nvSpPr>
            <p:cNvPr id="60435" name="Oval 5"/>
            <p:cNvSpPr>
              <a:spLocks noChangeArrowheads="1"/>
            </p:cNvSpPr>
            <p:nvPr/>
          </p:nvSpPr>
          <p:spPr bwMode="auto">
            <a:xfrm>
              <a:off x="4856" y="2346"/>
              <a:ext cx="199" cy="160"/>
            </a:xfrm>
            <a:prstGeom prst="ellipse">
              <a:avLst/>
            </a:prstGeom>
            <a:solidFill>
              <a:srgbClr val="99FF33"/>
            </a:solidFill>
            <a:ln w="9525">
              <a:solidFill>
                <a:srgbClr val="000000"/>
              </a:solidFill>
              <a:round/>
            </a:ln>
          </p:spPr>
          <p:txBody>
            <a:bodyPr lIns="43200" tIns="0" rIns="0" bIns="0"/>
            <a:lstStyle/>
            <a:p>
              <a:pPr algn="just" eaLnBrk="0" hangingPunct="0">
                <a:lnSpc>
                  <a:spcPct val="80000"/>
                </a:lnSpc>
              </a:pPr>
              <a:r>
                <a:rPr lang="en-US" altLang="zh-CN" sz="2400">
                  <a:latin typeface="Times New Roman" panose="02020603050405020304" pitchFamily="18" charset="0"/>
                </a:rPr>
                <a:t>5</a:t>
              </a:r>
            </a:p>
          </p:txBody>
        </p:sp>
        <p:sp>
          <p:nvSpPr>
            <p:cNvPr id="60436" name="Line 6"/>
            <p:cNvSpPr>
              <a:spLocks noChangeShapeType="1"/>
            </p:cNvSpPr>
            <p:nvPr/>
          </p:nvSpPr>
          <p:spPr bwMode="auto">
            <a:xfrm flipV="1">
              <a:off x="3823" y="2148"/>
              <a:ext cx="442" cy="203"/>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0437" name="Line 7"/>
            <p:cNvSpPr>
              <a:spLocks noChangeShapeType="1"/>
            </p:cNvSpPr>
            <p:nvPr/>
          </p:nvSpPr>
          <p:spPr bwMode="auto">
            <a:xfrm>
              <a:off x="3823" y="2442"/>
              <a:ext cx="429" cy="219"/>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0438" name="Line 8"/>
            <p:cNvSpPr>
              <a:spLocks noChangeShapeType="1"/>
            </p:cNvSpPr>
            <p:nvPr/>
          </p:nvSpPr>
          <p:spPr bwMode="auto">
            <a:xfrm flipV="1">
              <a:off x="4439" y="2495"/>
              <a:ext cx="461" cy="219"/>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0439" name="Line 9"/>
            <p:cNvSpPr>
              <a:spLocks noChangeShapeType="1"/>
            </p:cNvSpPr>
            <p:nvPr/>
          </p:nvSpPr>
          <p:spPr bwMode="auto">
            <a:xfrm flipH="1" flipV="1">
              <a:off x="4458" y="2138"/>
              <a:ext cx="435" cy="224"/>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0440" name="Oval 10"/>
            <p:cNvSpPr>
              <a:spLocks noChangeArrowheads="1"/>
            </p:cNvSpPr>
            <p:nvPr/>
          </p:nvSpPr>
          <p:spPr bwMode="auto">
            <a:xfrm>
              <a:off x="2958" y="2311"/>
              <a:ext cx="199" cy="160"/>
            </a:xfrm>
            <a:prstGeom prst="ellipse">
              <a:avLst/>
            </a:prstGeom>
            <a:solidFill>
              <a:srgbClr val="99FF33"/>
            </a:solidFill>
            <a:ln w="9525">
              <a:solidFill>
                <a:srgbClr val="000000"/>
              </a:solidFill>
              <a:round/>
            </a:ln>
          </p:spPr>
          <p:txBody>
            <a:bodyPr lIns="43200" tIns="0" rIns="0" bIns="0"/>
            <a:lstStyle/>
            <a:p>
              <a:pPr algn="just" eaLnBrk="0" hangingPunct="0">
                <a:lnSpc>
                  <a:spcPct val="80000"/>
                </a:lnSpc>
              </a:pPr>
              <a:r>
                <a:rPr lang="en-US" altLang="zh-CN" sz="2400">
                  <a:latin typeface="Times New Roman" panose="02020603050405020304" pitchFamily="18" charset="0"/>
                </a:rPr>
                <a:t>1</a:t>
              </a:r>
            </a:p>
          </p:txBody>
        </p:sp>
        <p:sp>
          <p:nvSpPr>
            <p:cNvPr id="60441" name="Oval 11"/>
            <p:cNvSpPr>
              <a:spLocks noChangeArrowheads="1"/>
            </p:cNvSpPr>
            <p:nvPr/>
          </p:nvSpPr>
          <p:spPr bwMode="auto">
            <a:xfrm>
              <a:off x="3630" y="2317"/>
              <a:ext cx="199" cy="160"/>
            </a:xfrm>
            <a:prstGeom prst="ellipse">
              <a:avLst/>
            </a:prstGeom>
            <a:solidFill>
              <a:srgbClr val="FF9900"/>
            </a:solidFill>
            <a:ln w="9525">
              <a:solidFill>
                <a:srgbClr val="000000"/>
              </a:solidFill>
              <a:round/>
            </a:ln>
          </p:spPr>
          <p:txBody>
            <a:bodyPr lIns="43200" tIns="0" rIns="0" bIns="0"/>
            <a:lstStyle/>
            <a:p>
              <a:pPr algn="just" eaLnBrk="0" hangingPunct="0">
                <a:lnSpc>
                  <a:spcPct val="80000"/>
                </a:lnSpc>
              </a:pPr>
              <a:r>
                <a:rPr lang="en-US" altLang="zh-CN" sz="2400">
                  <a:latin typeface="Times New Roman" panose="02020603050405020304" pitchFamily="18" charset="0"/>
                </a:rPr>
                <a:t>2</a:t>
              </a:r>
            </a:p>
          </p:txBody>
        </p:sp>
        <p:sp>
          <p:nvSpPr>
            <p:cNvPr id="60442" name="Line 12"/>
            <p:cNvSpPr>
              <a:spLocks noChangeShapeType="1"/>
            </p:cNvSpPr>
            <p:nvPr/>
          </p:nvSpPr>
          <p:spPr bwMode="auto">
            <a:xfrm>
              <a:off x="3170" y="2394"/>
              <a:ext cx="454"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0419" name="Group 13"/>
          <p:cNvGrpSpPr/>
          <p:nvPr/>
        </p:nvGrpSpPr>
        <p:grpSpPr bwMode="auto">
          <a:xfrm>
            <a:off x="3832860" y="1541780"/>
            <a:ext cx="4627245" cy="1843405"/>
            <a:chOff x="569" y="2026"/>
            <a:chExt cx="2097" cy="746"/>
          </a:xfrm>
        </p:grpSpPr>
        <p:sp>
          <p:nvSpPr>
            <p:cNvPr id="60423" name="Oval 14"/>
            <p:cNvSpPr>
              <a:spLocks noChangeArrowheads="1"/>
            </p:cNvSpPr>
            <p:nvPr/>
          </p:nvSpPr>
          <p:spPr bwMode="auto">
            <a:xfrm>
              <a:off x="569" y="2295"/>
              <a:ext cx="199" cy="160"/>
            </a:xfrm>
            <a:prstGeom prst="ellipse">
              <a:avLst/>
            </a:prstGeom>
            <a:solidFill>
              <a:srgbClr val="99FF33"/>
            </a:solidFill>
            <a:ln w="9525">
              <a:solidFill>
                <a:srgbClr val="000000"/>
              </a:solidFill>
              <a:round/>
            </a:ln>
          </p:spPr>
          <p:txBody>
            <a:bodyPr lIns="43200" tIns="0" rIns="0" bIns="0"/>
            <a:lstStyle/>
            <a:p>
              <a:pPr algn="just" eaLnBrk="0" hangingPunct="0">
                <a:lnSpc>
                  <a:spcPct val="80000"/>
                </a:lnSpc>
              </a:pPr>
              <a:r>
                <a:rPr lang="en-US" altLang="zh-CN" sz="2400">
                  <a:latin typeface="Times New Roman" panose="02020603050405020304" pitchFamily="18" charset="0"/>
                </a:rPr>
                <a:t>1</a:t>
              </a:r>
            </a:p>
          </p:txBody>
        </p:sp>
        <p:sp>
          <p:nvSpPr>
            <p:cNvPr id="60424" name="Oval 15"/>
            <p:cNvSpPr>
              <a:spLocks noChangeArrowheads="1"/>
            </p:cNvSpPr>
            <p:nvPr/>
          </p:nvSpPr>
          <p:spPr bwMode="auto">
            <a:xfrm>
              <a:off x="1241" y="2301"/>
              <a:ext cx="199" cy="160"/>
            </a:xfrm>
            <a:prstGeom prst="ellipse">
              <a:avLst/>
            </a:prstGeom>
            <a:solidFill>
              <a:schemeClr val="hlink"/>
            </a:solidFill>
            <a:ln w="9525">
              <a:solidFill>
                <a:srgbClr val="000000"/>
              </a:solidFill>
              <a:round/>
            </a:ln>
          </p:spPr>
          <p:txBody>
            <a:bodyPr lIns="43200" tIns="0" rIns="0" bIns="0"/>
            <a:lstStyle/>
            <a:p>
              <a:pPr algn="just" eaLnBrk="0" hangingPunct="0">
                <a:lnSpc>
                  <a:spcPct val="80000"/>
                </a:lnSpc>
              </a:pPr>
              <a:r>
                <a:rPr lang="en-US" altLang="zh-CN" sz="2400">
                  <a:latin typeface="Times New Roman" panose="02020603050405020304" pitchFamily="18" charset="0"/>
                </a:rPr>
                <a:t>2</a:t>
              </a:r>
            </a:p>
          </p:txBody>
        </p:sp>
        <p:sp>
          <p:nvSpPr>
            <p:cNvPr id="60425" name="Line 16"/>
            <p:cNvSpPr>
              <a:spLocks noChangeShapeType="1"/>
            </p:cNvSpPr>
            <p:nvPr/>
          </p:nvSpPr>
          <p:spPr bwMode="auto">
            <a:xfrm>
              <a:off x="780" y="2378"/>
              <a:ext cx="455"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0426" name="Oval 17"/>
            <p:cNvSpPr>
              <a:spLocks noChangeArrowheads="1"/>
            </p:cNvSpPr>
            <p:nvPr/>
          </p:nvSpPr>
          <p:spPr bwMode="auto">
            <a:xfrm>
              <a:off x="1869" y="2026"/>
              <a:ext cx="199" cy="160"/>
            </a:xfrm>
            <a:prstGeom prst="ellipse">
              <a:avLst/>
            </a:prstGeom>
            <a:solidFill>
              <a:srgbClr val="99FF33"/>
            </a:solidFill>
            <a:ln w="9525">
              <a:solidFill>
                <a:srgbClr val="000000"/>
              </a:solidFill>
              <a:round/>
            </a:ln>
          </p:spPr>
          <p:txBody>
            <a:bodyPr lIns="43200" tIns="0" rIns="0" bIns="0"/>
            <a:lstStyle/>
            <a:p>
              <a:pPr algn="just" eaLnBrk="0" hangingPunct="0">
                <a:lnSpc>
                  <a:spcPct val="80000"/>
                </a:lnSpc>
              </a:pPr>
              <a:r>
                <a:rPr lang="en-US" altLang="zh-CN" sz="2400">
                  <a:latin typeface="Times New Roman" panose="02020603050405020304" pitchFamily="18" charset="0"/>
                </a:rPr>
                <a:t>3</a:t>
              </a:r>
            </a:p>
          </p:txBody>
        </p:sp>
        <p:sp>
          <p:nvSpPr>
            <p:cNvPr id="60427" name="Oval 18"/>
            <p:cNvSpPr>
              <a:spLocks noChangeArrowheads="1"/>
            </p:cNvSpPr>
            <p:nvPr/>
          </p:nvSpPr>
          <p:spPr bwMode="auto">
            <a:xfrm>
              <a:off x="1851" y="2612"/>
              <a:ext cx="199" cy="160"/>
            </a:xfrm>
            <a:prstGeom prst="ellipse">
              <a:avLst/>
            </a:prstGeom>
            <a:solidFill>
              <a:srgbClr val="99FF33"/>
            </a:solidFill>
            <a:ln w="9525">
              <a:solidFill>
                <a:srgbClr val="000000"/>
              </a:solidFill>
              <a:round/>
            </a:ln>
          </p:spPr>
          <p:txBody>
            <a:bodyPr lIns="43200" tIns="0" rIns="0" bIns="0"/>
            <a:lstStyle/>
            <a:p>
              <a:pPr algn="just" eaLnBrk="0" hangingPunct="0">
                <a:lnSpc>
                  <a:spcPct val="80000"/>
                </a:lnSpc>
              </a:pPr>
              <a:r>
                <a:rPr lang="en-US" altLang="zh-CN" sz="2400">
                  <a:latin typeface="Times New Roman" panose="02020603050405020304" pitchFamily="18" charset="0"/>
                </a:rPr>
                <a:t>4</a:t>
              </a:r>
            </a:p>
          </p:txBody>
        </p:sp>
        <p:sp>
          <p:nvSpPr>
            <p:cNvPr id="60428" name="Oval 19"/>
            <p:cNvSpPr>
              <a:spLocks noChangeArrowheads="1"/>
            </p:cNvSpPr>
            <p:nvPr/>
          </p:nvSpPr>
          <p:spPr bwMode="auto">
            <a:xfrm>
              <a:off x="2467" y="2330"/>
              <a:ext cx="199" cy="160"/>
            </a:xfrm>
            <a:prstGeom prst="ellipse">
              <a:avLst/>
            </a:prstGeom>
            <a:solidFill>
              <a:schemeClr val="hlink"/>
            </a:solidFill>
            <a:ln w="9525">
              <a:solidFill>
                <a:srgbClr val="000000"/>
              </a:solidFill>
              <a:round/>
            </a:ln>
          </p:spPr>
          <p:txBody>
            <a:bodyPr lIns="43200" tIns="0" rIns="0" bIns="0"/>
            <a:lstStyle/>
            <a:p>
              <a:pPr algn="just" eaLnBrk="0" hangingPunct="0">
                <a:lnSpc>
                  <a:spcPct val="80000"/>
                </a:lnSpc>
              </a:pPr>
              <a:r>
                <a:rPr lang="en-US" altLang="zh-CN" sz="2400">
                  <a:latin typeface="Times New Roman" panose="02020603050405020304" pitchFamily="18" charset="0"/>
                </a:rPr>
                <a:t>5</a:t>
              </a:r>
            </a:p>
          </p:txBody>
        </p:sp>
        <p:sp>
          <p:nvSpPr>
            <p:cNvPr id="60429" name="Line 20"/>
            <p:cNvSpPr>
              <a:spLocks noChangeShapeType="1"/>
            </p:cNvSpPr>
            <p:nvPr/>
          </p:nvSpPr>
          <p:spPr bwMode="auto">
            <a:xfrm flipV="1">
              <a:off x="1434" y="2132"/>
              <a:ext cx="442" cy="203"/>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0430" name="Line 21"/>
            <p:cNvSpPr>
              <a:spLocks noChangeShapeType="1"/>
            </p:cNvSpPr>
            <p:nvPr/>
          </p:nvSpPr>
          <p:spPr bwMode="auto">
            <a:xfrm>
              <a:off x="1434" y="2426"/>
              <a:ext cx="429" cy="219"/>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0431" name="Line 22"/>
            <p:cNvSpPr>
              <a:spLocks noChangeShapeType="1"/>
            </p:cNvSpPr>
            <p:nvPr/>
          </p:nvSpPr>
          <p:spPr bwMode="auto">
            <a:xfrm flipV="1">
              <a:off x="2050" y="2479"/>
              <a:ext cx="460" cy="219"/>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0432" name="Line 23"/>
            <p:cNvSpPr>
              <a:spLocks noChangeShapeType="1"/>
            </p:cNvSpPr>
            <p:nvPr/>
          </p:nvSpPr>
          <p:spPr bwMode="auto">
            <a:xfrm flipH="1" flipV="1">
              <a:off x="2068" y="2122"/>
              <a:ext cx="436" cy="224"/>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grpSp>
      <p:sp>
        <p:nvSpPr>
          <p:cNvPr id="60420" name="Text Box 24"/>
          <p:cNvSpPr txBox="1">
            <a:spLocks noChangeArrowheads="1"/>
          </p:cNvSpPr>
          <p:nvPr/>
        </p:nvSpPr>
        <p:spPr bwMode="auto">
          <a:xfrm>
            <a:off x="271145" y="3384550"/>
            <a:ext cx="5568315" cy="460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zh-CN"/>
            </a:defPPr>
            <a:lvl1pPr eaLnBrk="1" hangingPunct="1">
              <a:spcBef>
                <a:spcPct val="50000"/>
              </a:spcBef>
              <a:defRPr sz="2800" b="1">
                <a:latin typeface="华文楷体" panose="02010600040101010101" pitchFamily="2" charset="-122"/>
                <a:ea typeface="华文楷体" panose="02010600040101010101" pitchFamily="2" charset="-122"/>
              </a:defRPr>
            </a:lvl1pPr>
            <a:lvl2pPr marL="742950" indent="-285750" eaLnBrk="0" hangingPunct="0">
              <a:defRPr>
                <a:latin typeface="Arial" panose="020B0604020202020204" pitchFamily="34" charset="0"/>
              </a:defRPr>
            </a:lvl2pPr>
            <a:lvl3pPr marL="1143000" indent="-228600" eaLnBrk="0" hangingPunct="0">
              <a:defRPr>
                <a:latin typeface="Arial" panose="020B0604020202020204" pitchFamily="34" charset="0"/>
              </a:defRPr>
            </a:lvl3pPr>
            <a:lvl4pPr marL="1600200" indent="-228600" eaLnBrk="0" hangingPunct="0">
              <a:defRPr>
                <a:latin typeface="Arial" panose="020B0604020202020204" pitchFamily="34" charset="0"/>
              </a:defRPr>
            </a:lvl4pPr>
            <a:lvl5pPr marL="2057400" indent="-228600" eaLnBrk="0" hangingPunct="0">
              <a:defRPr>
                <a:latin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defRPr>
            </a:lvl9pPr>
          </a:lstStyle>
          <a:p>
            <a:r>
              <a:rPr lang="zh-CN" altLang="en-US" sz="2400" dirty="0">
                <a:latin typeface="宋体" panose="02010600030101010101" pitchFamily="2" charset="-122"/>
                <a:ea typeface="宋体" panose="02010600030101010101" pitchFamily="2" charset="-122"/>
              </a:rPr>
              <a:t>考虑顶点顺序为</a:t>
            </a:r>
            <a:r>
              <a:rPr lang="en-US" altLang="zh-CN" sz="2400" dirty="0">
                <a:latin typeface="宋体" panose="02010600030101010101" pitchFamily="2" charset="-122"/>
                <a:ea typeface="宋体" panose="02010600030101010101" pitchFamily="2" charset="-122"/>
              </a:rPr>
              <a:t>1,5,2,3,4</a:t>
            </a:r>
            <a:r>
              <a:rPr lang="zh-CN" altLang="en-US" sz="2400" dirty="0">
                <a:latin typeface="宋体" panose="02010600030101010101" pitchFamily="2" charset="-122"/>
                <a:ea typeface="宋体" panose="02010600030101010101" pitchFamily="2" charset="-122"/>
              </a:rPr>
              <a:t>得到近似解</a:t>
            </a:r>
          </a:p>
        </p:txBody>
      </p:sp>
      <p:sp>
        <p:nvSpPr>
          <p:cNvPr id="60421" name="Text Box 25"/>
          <p:cNvSpPr txBox="1">
            <a:spLocks noChangeArrowheads="1"/>
          </p:cNvSpPr>
          <p:nvPr/>
        </p:nvSpPr>
        <p:spPr bwMode="auto">
          <a:xfrm>
            <a:off x="270930" y="1138972"/>
            <a:ext cx="5975350" cy="460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latin typeface="宋体" panose="02010600030101010101" pitchFamily="2" charset="-122"/>
              </a:rPr>
              <a:t>考虑顶点顺序为</a:t>
            </a:r>
            <a:r>
              <a:rPr lang="en-US" altLang="zh-CN" sz="2400" b="1" dirty="0">
                <a:latin typeface="宋体" panose="02010600030101010101" pitchFamily="2" charset="-122"/>
              </a:rPr>
              <a:t>1,2,3,4,5</a:t>
            </a:r>
            <a:r>
              <a:rPr lang="zh-CN" altLang="en-US" sz="2400" b="1" dirty="0">
                <a:latin typeface="宋体" panose="02010600030101010101" pitchFamily="2" charset="-122"/>
              </a:rPr>
              <a:t>得到最优解</a:t>
            </a:r>
          </a:p>
        </p:txBody>
      </p:sp>
      <p:sp>
        <p:nvSpPr>
          <p:cNvPr id="60422" name="Text Box 26"/>
          <p:cNvSpPr txBox="1">
            <a:spLocks noChangeArrowheads="1"/>
          </p:cNvSpPr>
          <p:nvPr/>
        </p:nvSpPr>
        <p:spPr bwMode="auto">
          <a:xfrm>
            <a:off x="755650" y="116632"/>
            <a:ext cx="7391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6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图问题中的贪心法 </a:t>
            </a:r>
            <a:r>
              <a:rPr lang="en-US" altLang="zh-CN" sz="36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36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图着色问题</a:t>
            </a:r>
            <a:r>
              <a:rPr kumimoji="1" lang="zh-CN" altLang="en-US" sz="36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p>
        </p:txBody>
      </p:sp>
      <p:sp>
        <p:nvSpPr>
          <p:cNvPr id="27" name="Text Box 4"/>
          <p:cNvSpPr txBox="1">
            <a:spLocks noChangeArrowheads="1"/>
          </p:cNvSpPr>
          <p:nvPr/>
        </p:nvSpPr>
        <p:spPr bwMode="auto">
          <a:xfrm>
            <a:off x="425395" y="6000958"/>
            <a:ext cx="8293224" cy="460375"/>
          </a:xfrm>
          <a:prstGeom prst="rect">
            <a:avLst/>
          </a:prstGeom>
          <a:solidFill>
            <a:srgbClr val="EAEAEA"/>
          </a:solidFill>
          <a:ln>
            <a:solidFill>
              <a:srgbClr val="92D050"/>
            </a:solid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400" b="1" dirty="0" smtClean="0">
                <a:solidFill>
                  <a:srgbClr val="3907F1"/>
                </a:solidFill>
                <a:latin typeface="宋体" panose="02010600030101010101" pitchFamily="2" charset="-122"/>
              </a:rPr>
              <a:t>用此贪心</a:t>
            </a:r>
            <a:r>
              <a:rPr kumimoji="1" lang="zh-CN" altLang="en-US" sz="2400" b="1" dirty="0">
                <a:solidFill>
                  <a:srgbClr val="3907F1"/>
                </a:solidFill>
                <a:latin typeface="宋体" panose="02010600030101010101" pitchFamily="2" charset="-122"/>
              </a:rPr>
              <a:t>策略</a:t>
            </a:r>
            <a:r>
              <a:rPr kumimoji="1" lang="zh-CN" altLang="en-US" sz="2400" b="1" dirty="0" smtClean="0">
                <a:solidFill>
                  <a:srgbClr val="3907F1"/>
                </a:solidFill>
                <a:latin typeface="宋体" panose="02010600030101010101" pitchFamily="2" charset="-122"/>
              </a:rPr>
              <a:t>求解图着色问题</a:t>
            </a:r>
            <a:r>
              <a:rPr kumimoji="1" lang="zh-CN" altLang="en-US" sz="2400" b="1" dirty="0">
                <a:solidFill>
                  <a:srgbClr val="3907F1"/>
                </a:solidFill>
                <a:latin typeface="宋体" panose="02010600030101010101" pitchFamily="2" charset="-122"/>
              </a:rPr>
              <a:t>所得的结果不一定是最优解。</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blinds(horizontal)">
                                      <p:cBhvr>
                                        <p:cTn id="7" dur="500"/>
                                        <p:tgtEl>
                                          <p:spTgt spid="604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20"/>
                                        </p:tgtEl>
                                        <p:attrNameLst>
                                          <p:attrName>style.visibility</p:attrName>
                                        </p:attrNameLst>
                                      </p:cBhvr>
                                      <p:to>
                                        <p:strVal val="visible"/>
                                      </p:to>
                                    </p:set>
                                    <p:animEffect transition="in" filter="blinds(horizontal)">
                                      <p:cBhvr>
                                        <p:cTn id="12" dur="500"/>
                                        <p:tgtEl>
                                          <p:spTgt spid="604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418"/>
                                        </p:tgtEl>
                                        <p:attrNameLst>
                                          <p:attrName>style.visibility</p:attrName>
                                        </p:attrNameLst>
                                      </p:cBhvr>
                                      <p:to>
                                        <p:strVal val="visible"/>
                                      </p:to>
                                    </p:set>
                                    <p:animEffect transition="in" filter="blinds(horizontal)">
                                      <p:cBhvr>
                                        <p:cTn id="17" dur="500"/>
                                        <p:tgtEl>
                                          <p:spTgt spid="604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nimBg="1"/>
      <p:bldP spid="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0"/>
          <p:cNvSpPr txBox="1">
            <a:spLocks noChangeArrowheads="1"/>
          </p:cNvSpPr>
          <p:nvPr/>
        </p:nvSpPr>
        <p:spPr bwMode="auto">
          <a:xfrm>
            <a:off x="529908" y="220980"/>
            <a:ext cx="8001000"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zh-CN" altLang="en-US" sz="3600" b="1">
                <a:solidFill>
                  <a:schemeClr val="bg1"/>
                </a:solidFill>
                <a:effectLst/>
                <a:latin typeface="黑体" panose="02010609060101010101" pitchFamily="49" charset="-122"/>
                <a:ea typeface="黑体" panose="02010609060101010101" pitchFamily="49" charset="-122"/>
                <a:sym typeface="+mn-ea"/>
              </a:rPr>
              <a:t>7.2.3  最小生成树问题 </a:t>
            </a:r>
          </a:p>
        </p:txBody>
      </p:sp>
      <p:sp>
        <p:nvSpPr>
          <p:cNvPr id="62467" name="Text Box 11"/>
          <p:cNvSpPr txBox="1">
            <a:spLocks noChangeArrowheads="1"/>
          </p:cNvSpPr>
          <p:nvPr/>
        </p:nvSpPr>
        <p:spPr bwMode="auto">
          <a:xfrm>
            <a:off x="602298" y="1632585"/>
            <a:ext cx="7704137" cy="2890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solidFill>
                  <a:srgbClr val="CC0099"/>
                </a:solidFill>
                <a:latin typeface="宋体" panose="02010600030101010101" pitchFamily="2" charset="-122"/>
                <a:sym typeface="+mn-ea"/>
              </a:rPr>
              <a:t>最小生成树</a:t>
            </a:r>
            <a:r>
              <a:rPr kumimoji="1" lang="en-US" altLang="zh-CN" sz="2800" b="1" dirty="0">
                <a:solidFill>
                  <a:srgbClr val="CC0099"/>
                </a:solidFill>
                <a:latin typeface="宋体" panose="02010600030101010101" pitchFamily="2" charset="-122"/>
                <a:sym typeface="+mn-ea"/>
              </a:rPr>
              <a:t>:</a:t>
            </a:r>
            <a:r>
              <a:rPr kumimoji="1" lang="zh-CN" altLang="en-US" sz="2800" b="1" dirty="0">
                <a:latin typeface="宋体" panose="02010600030101010101" pitchFamily="2" charset="-122"/>
              </a:rPr>
              <a:t>设</a:t>
            </a:r>
            <a:r>
              <a:rPr kumimoji="1" lang="en-US" altLang="zh-CN" sz="2800" b="1" i="1" dirty="0">
                <a:latin typeface="宋体" panose="02010600030101010101" pitchFamily="2" charset="-122"/>
              </a:rPr>
              <a:t>G</a:t>
            </a:r>
            <a:r>
              <a:rPr kumimoji="1" lang="en-US" altLang="zh-CN" sz="2800" b="1" dirty="0">
                <a:latin typeface="宋体" panose="02010600030101010101" pitchFamily="2" charset="-122"/>
              </a:rPr>
              <a:t>=(</a:t>
            </a:r>
            <a:r>
              <a:rPr kumimoji="1" lang="en-US" altLang="zh-CN" sz="2800" b="1" i="1" dirty="0">
                <a:latin typeface="宋体" panose="02010600030101010101" pitchFamily="2" charset="-122"/>
              </a:rPr>
              <a:t>V</a:t>
            </a:r>
            <a:r>
              <a:rPr kumimoji="1" lang="zh-CN" altLang="en-US" sz="2800" b="1" dirty="0">
                <a:latin typeface="宋体" panose="02010600030101010101" pitchFamily="2" charset="-122"/>
              </a:rPr>
              <a:t>，</a:t>
            </a:r>
            <a:r>
              <a:rPr kumimoji="1" lang="en-US" altLang="zh-CN" sz="2800" b="1" i="1" dirty="0">
                <a:latin typeface="宋体" panose="02010600030101010101" pitchFamily="2" charset="-122"/>
              </a:rPr>
              <a:t>E</a:t>
            </a:r>
            <a:r>
              <a:rPr kumimoji="1" lang="en-US" altLang="zh-CN" sz="2800" b="1" dirty="0">
                <a:latin typeface="宋体" panose="02010600030101010101" pitchFamily="2" charset="-122"/>
              </a:rPr>
              <a:t>)</a:t>
            </a:r>
            <a:r>
              <a:rPr kumimoji="1" lang="zh-CN" altLang="en-US" sz="2800" b="1" dirty="0">
                <a:latin typeface="宋体" panose="02010600030101010101" pitchFamily="2" charset="-122"/>
              </a:rPr>
              <a:t>是一个无向连通网，生成树上各边的权值之和称为该生成树的代价，在</a:t>
            </a:r>
            <a:r>
              <a:rPr kumimoji="1" lang="en-US" altLang="zh-CN" sz="2800" b="1" i="1" dirty="0">
                <a:latin typeface="宋体" panose="02010600030101010101" pitchFamily="2" charset="-122"/>
              </a:rPr>
              <a:t>G</a:t>
            </a:r>
            <a:r>
              <a:rPr kumimoji="1" lang="zh-CN" altLang="en-US" sz="2800" b="1" dirty="0">
                <a:latin typeface="宋体" panose="02010600030101010101" pitchFamily="2" charset="-122"/>
              </a:rPr>
              <a:t>的所有生成树中，代价最小的生成树称为最小生成树（</a:t>
            </a:r>
            <a:r>
              <a:rPr kumimoji="1" lang="en-US" altLang="zh-CN" sz="2800" b="1" dirty="0">
                <a:latin typeface="宋体" panose="02010600030101010101" pitchFamily="2" charset="-122"/>
              </a:rPr>
              <a:t>Minimal Spanning Trees</a:t>
            </a:r>
            <a:r>
              <a:rPr kumimoji="1" lang="zh-CN" altLang="en-US" sz="2800" b="1" dirty="0">
                <a:latin typeface="宋体" panose="02010600030101010101" pitchFamily="2" charset="-122"/>
              </a:rPr>
              <a:t>）。 </a:t>
            </a:r>
          </a:p>
          <a:p>
            <a:pPr algn="just" eaLnBrk="1" hangingPunct="1">
              <a:lnSpc>
                <a:spcPct val="120000"/>
              </a:lnSpc>
              <a:spcBef>
                <a:spcPct val="50000"/>
              </a:spcBef>
            </a:pPr>
            <a:r>
              <a:rPr kumimoji="1" lang="zh-CN" altLang="en-US" sz="2800" b="1" dirty="0">
                <a:latin typeface="宋体" panose="02010600030101010101" pitchFamily="2" charset="-122"/>
              </a:rPr>
              <a:t>       </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251460" y="1341755"/>
            <a:ext cx="8423910" cy="1609725"/>
          </a:xfrm>
        </p:spPr>
        <p:txBody>
          <a:bodyPr/>
          <a:lstStyle/>
          <a:p>
            <a:pPr marL="0" indent="0">
              <a:lnSpc>
                <a:spcPct val="120000"/>
              </a:lnSpc>
              <a:buFontTx/>
              <a:buNone/>
            </a:pPr>
            <a:r>
              <a:rPr lang="zh-CN" altLang="en-US" sz="2400" b="1" dirty="0" smtClean="0">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1</a:t>
            </a:r>
            <a:r>
              <a:rPr lang="zh-CN" altLang="en-US" sz="2400" b="1" dirty="0" smtClean="0">
                <a:latin typeface="宋体" panose="02010600030101010101" pitchFamily="2" charset="-122"/>
                <a:ea typeface="宋体" panose="02010600030101010101" pitchFamily="2" charset="-122"/>
              </a:rPr>
              <a:t>）</a:t>
            </a:r>
            <a:r>
              <a:rPr lang="zh-CN" altLang="en-US" sz="2400" b="1" dirty="0" smtClean="0">
                <a:solidFill>
                  <a:srgbClr val="3907F1"/>
                </a:solidFill>
                <a:latin typeface="宋体" panose="02010600030101010101" pitchFamily="2" charset="-122"/>
                <a:ea typeface="宋体" panose="02010600030101010101" pitchFamily="2" charset="-122"/>
              </a:rPr>
              <a:t>最近顶点策略</a:t>
            </a:r>
            <a:r>
              <a:rPr lang="zh-CN" altLang="en-US" sz="2400" b="1" dirty="0" smtClean="0">
                <a:latin typeface="宋体" panose="02010600030101010101" pitchFamily="2" charset="-122"/>
                <a:ea typeface="宋体" panose="02010600030101010101" pitchFamily="2" charset="-122"/>
              </a:rPr>
              <a:t>：任选一个顶点，并以此建立起生成树，每一步的</a:t>
            </a:r>
            <a:r>
              <a:rPr lang="zh-CN" altLang="en-US" sz="2400" b="1" dirty="0" smtClean="0">
                <a:solidFill>
                  <a:srgbClr val="3907F1"/>
                </a:solidFill>
                <a:latin typeface="宋体" panose="02010600030101010101" pitchFamily="2" charset="-122"/>
                <a:ea typeface="宋体" panose="02010600030101010101" pitchFamily="2" charset="-122"/>
              </a:rPr>
              <a:t>贪心选择</a:t>
            </a:r>
            <a:r>
              <a:rPr lang="zh-CN" altLang="en-US" sz="2400" b="1" dirty="0" smtClean="0">
                <a:latin typeface="宋体" panose="02010600030101010101" pitchFamily="2" charset="-122"/>
                <a:ea typeface="宋体" panose="02010600030101010101" pitchFamily="2" charset="-122"/>
              </a:rPr>
              <a:t>是简单地</a:t>
            </a:r>
            <a:r>
              <a:rPr lang="zh-CN" altLang="en-US" sz="2400" b="1" dirty="0" smtClean="0">
                <a:solidFill>
                  <a:srgbClr val="3907F1"/>
                </a:solidFill>
                <a:latin typeface="宋体" panose="02010600030101010101" pitchFamily="2" charset="-122"/>
                <a:ea typeface="宋体" panose="02010600030101010101" pitchFamily="2" charset="-122"/>
              </a:rPr>
              <a:t>把不在生成树中的最近顶点添加到生成树中</a:t>
            </a:r>
            <a:r>
              <a:rPr lang="zh-CN" altLang="en-US" sz="2400" b="1" dirty="0" smtClean="0">
                <a:latin typeface="宋体" panose="02010600030101010101" pitchFamily="2" charset="-122"/>
                <a:ea typeface="宋体" panose="02010600030101010101" pitchFamily="2" charset="-122"/>
              </a:rPr>
              <a:t>。</a:t>
            </a:r>
          </a:p>
          <a:p>
            <a:pPr marL="0" indent="0">
              <a:lnSpc>
                <a:spcPct val="120000"/>
              </a:lnSpc>
              <a:buFontTx/>
              <a:buNone/>
            </a:pPr>
            <a:endParaRPr lang="zh-CN" altLang="en-US" sz="2400" b="1" dirty="0" smtClean="0">
              <a:latin typeface="宋体" panose="02010600030101010101" pitchFamily="2" charset="-122"/>
              <a:ea typeface="宋体" panose="02010600030101010101" pitchFamily="2" charset="-122"/>
            </a:endParaRPr>
          </a:p>
        </p:txBody>
      </p:sp>
      <p:sp>
        <p:nvSpPr>
          <p:cNvPr id="3" name="Text Box 2052"/>
          <p:cNvSpPr txBox="1">
            <a:spLocks noChangeArrowheads="1"/>
          </p:cNvSpPr>
          <p:nvPr/>
        </p:nvSpPr>
        <p:spPr bwMode="auto">
          <a:xfrm>
            <a:off x="1127125" y="233045"/>
            <a:ext cx="5501005"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zh-CN" altLang="en-US" sz="3600" b="1">
                <a:solidFill>
                  <a:schemeClr val="bg1"/>
                </a:solidFill>
                <a:effectLst/>
                <a:latin typeface="黑体" panose="02010609060101010101" pitchFamily="49" charset="-122"/>
                <a:ea typeface="黑体" panose="02010609060101010101" pitchFamily="49" charset="-122"/>
                <a:sym typeface="+mn-ea"/>
              </a:rPr>
              <a:t>贪心策略一</a:t>
            </a:r>
            <a:r>
              <a:rPr lang="en-US" altLang="zh-CN" sz="3600" b="1">
                <a:solidFill>
                  <a:schemeClr val="bg1"/>
                </a:solidFill>
                <a:effectLst/>
                <a:latin typeface="黑体" panose="02010609060101010101" pitchFamily="49" charset="-122"/>
                <a:ea typeface="黑体" panose="02010609060101010101" pitchFamily="49" charset="-122"/>
                <a:sym typeface="+mn-ea"/>
              </a:rPr>
              <a:t>(</a:t>
            </a:r>
            <a:r>
              <a:rPr lang="zh-CN" altLang="en-US" sz="3600" b="1">
                <a:solidFill>
                  <a:schemeClr val="bg1"/>
                </a:solidFill>
                <a:effectLst/>
                <a:latin typeface="黑体" panose="02010609060101010101" pitchFamily="49" charset="-122"/>
                <a:ea typeface="黑体" panose="02010609060101010101" pitchFamily="49" charset="-122"/>
                <a:sym typeface="+mn-ea"/>
              </a:rPr>
              <a:t>Prim算法</a:t>
            </a:r>
            <a:r>
              <a:rPr lang="en-US" altLang="zh-CN" sz="3600" b="1">
                <a:solidFill>
                  <a:schemeClr val="bg1"/>
                </a:solidFill>
                <a:effectLst/>
                <a:latin typeface="黑体" panose="02010609060101010101" pitchFamily="49" charset="-122"/>
                <a:ea typeface="黑体" panose="02010609060101010101" pitchFamily="49" charset="-122"/>
                <a:sym typeface="+mn-ea"/>
              </a:rPr>
              <a:t>)</a:t>
            </a:r>
          </a:p>
        </p:txBody>
      </p:sp>
      <p:sp>
        <p:nvSpPr>
          <p:cNvPr id="2" name="文本框 1"/>
          <p:cNvSpPr txBox="1"/>
          <p:nvPr/>
        </p:nvSpPr>
        <p:spPr>
          <a:xfrm>
            <a:off x="313690" y="3111500"/>
            <a:ext cx="8361680" cy="1420495"/>
          </a:xfrm>
          <a:prstGeom prst="rect">
            <a:avLst/>
          </a:prstGeom>
          <a:noFill/>
        </p:spPr>
        <p:txBody>
          <a:bodyPr wrap="square" rtlCol="0">
            <a:spAutoFit/>
          </a:bodyPr>
          <a:lstStyle/>
          <a:p>
            <a:pPr marL="0" indent="0" algn="l">
              <a:lnSpc>
                <a:spcPct val="120000"/>
              </a:lnSpc>
              <a:buFontTx/>
              <a:buNone/>
            </a:pPr>
            <a:r>
              <a:rPr lang="zh-CN" altLang="en-US" sz="2400" b="1" dirty="0" smtClean="0">
                <a:latin typeface="宋体" panose="02010600030101010101" pitchFamily="2" charset="-122"/>
                <a:sym typeface="+mn-ea"/>
              </a:rPr>
              <a:t>    </a:t>
            </a:r>
            <a:r>
              <a:rPr lang="zh-CN" altLang="en-US" sz="2400" b="1" dirty="0" smtClean="0">
                <a:solidFill>
                  <a:srgbClr val="CC0099"/>
                </a:solidFill>
                <a:latin typeface="宋体" panose="02010600030101010101" pitchFamily="2" charset="-122"/>
                <a:sym typeface="+mn-ea"/>
              </a:rPr>
              <a:t>普里姆算法（</a:t>
            </a:r>
            <a:r>
              <a:rPr lang="en-US" altLang="zh-CN" sz="2400" b="1" dirty="0" smtClean="0">
                <a:solidFill>
                  <a:srgbClr val="CC0099"/>
                </a:solidFill>
                <a:latin typeface="宋体" panose="02010600030101010101" pitchFamily="2" charset="-122"/>
                <a:sym typeface="+mn-ea"/>
              </a:rPr>
              <a:t>Prim</a:t>
            </a:r>
            <a:r>
              <a:rPr lang="zh-CN" altLang="en-US" sz="2400" b="1" dirty="0" smtClean="0">
                <a:solidFill>
                  <a:srgbClr val="CC0099"/>
                </a:solidFill>
                <a:latin typeface="宋体" panose="02010600030101010101" pitchFamily="2" charset="-122"/>
                <a:sym typeface="+mn-ea"/>
              </a:rPr>
              <a:t>算法）</a:t>
            </a:r>
            <a:r>
              <a:rPr lang="zh-CN" altLang="en-US" sz="2400" b="1" dirty="0" smtClean="0">
                <a:latin typeface="宋体" panose="02010600030101010101" pitchFamily="2" charset="-122"/>
                <a:sym typeface="+mn-ea"/>
              </a:rPr>
              <a:t>就应用了这个贪心策略</a:t>
            </a:r>
            <a:r>
              <a:rPr lang="en-US" altLang="zh-CN" sz="2400" b="1" dirty="0" smtClean="0">
                <a:latin typeface="宋体" panose="02010600030101010101" pitchFamily="2" charset="-122"/>
                <a:sym typeface="+mn-ea"/>
              </a:rPr>
              <a:t>,</a:t>
            </a:r>
            <a:r>
              <a:rPr lang="zh-CN" altLang="en-US" sz="2400" b="1" dirty="0" smtClean="0">
                <a:latin typeface="宋体" panose="02010600030101010101" pitchFamily="2" charset="-122"/>
                <a:sym typeface="+mn-ea"/>
              </a:rPr>
              <a:t>它使生成树以一种自然的方式生长，即从任意顶点开始，每一步为这棵树添加一个分枝，直到生成树中包含全部顶点。   </a:t>
            </a:r>
            <a:endParaRPr lang="zh-CN" altLang="en-US" sz="2400" b="1" dirty="0" smtClean="0">
              <a:latin typeface="宋体" panose="02010600030101010101" pitchFamily="2" charset="-122"/>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animEffect transition="in" filter="blinds(horizontal)">
                                      <p:cBhvr>
                                        <p:cTn id="7" dur="500"/>
                                        <p:tgtEl>
                                          <p:spTgt spid="634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340360" y="1171575"/>
            <a:ext cx="8547735" cy="5256530"/>
          </a:xfrm>
          <a:prstGeom prst="rect">
            <a:avLst/>
          </a:prstGeom>
          <a:noFill/>
          <a:ln w="9525">
            <a:noFill/>
            <a:miter lim="800000"/>
          </a:ln>
          <a:effectLst/>
        </p:spPr>
        <p:txBody>
          <a:bodyPr wrap="square">
            <a:spAutoFit/>
          </a:bodyPr>
          <a:lstStyle/>
          <a:p>
            <a:pPr>
              <a:lnSpc>
                <a:spcPct val="130000"/>
              </a:lnSpc>
              <a:spcBef>
                <a:spcPct val="50000"/>
              </a:spcBef>
            </a:pPr>
            <a:r>
              <a:rPr lang="zh-CN" altLang="en-US" sz="2400" b="1" dirty="0">
                <a:latin typeface="宋体" panose="02010600030101010101" pitchFamily="2" charset="-122"/>
                <a:cs typeface="Times New Roman" panose="02020603050405020304" pitchFamily="18" charset="0"/>
              </a:rPr>
              <a:t>　　</a:t>
            </a:r>
            <a:r>
              <a:rPr lang="zh-CN" altLang="en-US" sz="2400" b="1" dirty="0">
                <a:solidFill>
                  <a:srgbClr val="CC0099"/>
                </a:solidFill>
                <a:latin typeface="宋体" panose="02010600030101010101" pitchFamily="2" charset="-122"/>
                <a:cs typeface="Times New Roman" panose="02020603050405020304" pitchFamily="18" charset="0"/>
              </a:rPr>
              <a:t>贪心法（</a:t>
            </a:r>
            <a:r>
              <a:rPr lang="en-US" altLang="zh-CN" sz="2400" b="1" dirty="0">
                <a:solidFill>
                  <a:srgbClr val="CC0099"/>
                </a:solidFill>
                <a:latin typeface="宋体" panose="02010600030101010101" pitchFamily="2" charset="-122"/>
                <a:cs typeface="Times New Roman" panose="02020603050405020304" pitchFamily="18" charset="0"/>
              </a:rPr>
              <a:t>Greedy algorithms</a:t>
            </a:r>
            <a:r>
              <a:rPr lang="zh-CN" altLang="en-US" sz="2400" b="1" dirty="0">
                <a:solidFill>
                  <a:srgbClr val="CC0099"/>
                </a:solidFill>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的基本思路是在对问题求解时总是做出在当前看来是最好的选择，也就是说贪心法不从整体最优上加以考虑，所做出的仅是在某种意义上的局部最优解。</a:t>
            </a:r>
            <a:r>
              <a:rPr kumimoji="1" lang="zh-CN" altLang="en-US" sz="2400" b="1" dirty="0">
                <a:latin typeface="宋体" panose="02010600030101010101" pitchFamily="2" charset="-122"/>
                <a:sym typeface="+mn-ea"/>
              </a:rPr>
              <a:t>这种局部最优选择并不总能获得</a:t>
            </a:r>
            <a:r>
              <a:rPr kumimoji="1" lang="zh-CN" altLang="en-US" sz="2400" b="1" dirty="0">
                <a:solidFill>
                  <a:srgbClr val="3907F1"/>
                </a:solidFill>
                <a:latin typeface="宋体" panose="02010600030101010101" pitchFamily="2" charset="-122"/>
                <a:sym typeface="+mn-ea"/>
              </a:rPr>
              <a:t>整体最优解</a:t>
            </a:r>
            <a:r>
              <a:rPr kumimoji="1" lang="zh-CN" altLang="en-US" sz="2400" b="1" dirty="0">
                <a:latin typeface="宋体" panose="02010600030101010101" pitchFamily="2" charset="-122"/>
                <a:sym typeface="+mn-ea"/>
              </a:rPr>
              <a:t>（</a:t>
            </a:r>
            <a:r>
              <a:rPr kumimoji="1" lang="en-US" altLang="zh-CN" sz="2400" b="1" dirty="0">
                <a:latin typeface="宋体" panose="02010600030101010101" pitchFamily="2" charset="-122"/>
                <a:sym typeface="+mn-ea"/>
              </a:rPr>
              <a:t>Optimal Solution</a:t>
            </a:r>
            <a:r>
              <a:rPr kumimoji="1" lang="zh-CN" altLang="en-US" sz="2400" b="1" dirty="0">
                <a:latin typeface="宋体" panose="02010600030101010101" pitchFamily="2" charset="-122"/>
                <a:sym typeface="+mn-ea"/>
              </a:rPr>
              <a:t>），但</a:t>
            </a:r>
            <a:r>
              <a:rPr kumimoji="1" lang="zh-CN" altLang="en-US" sz="2400" b="1" dirty="0">
                <a:solidFill>
                  <a:srgbClr val="3907F1"/>
                </a:solidFill>
                <a:latin typeface="宋体" panose="02010600030101010101" pitchFamily="2" charset="-122"/>
                <a:sym typeface="+mn-ea"/>
              </a:rPr>
              <a:t>通常能获得近似最优解</a:t>
            </a:r>
            <a:r>
              <a:rPr kumimoji="1" lang="zh-CN" altLang="en-US" sz="2400" b="1" dirty="0">
                <a:latin typeface="宋体" panose="02010600030101010101" pitchFamily="2" charset="-122"/>
                <a:sym typeface="+mn-ea"/>
              </a:rPr>
              <a:t>（</a:t>
            </a:r>
            <a:r>
              <a:rPr kumimoji="1" lang="en-US" altLang="zh-CN" sz="2400" b="1" dirty="0">
                <a:latin typeface="宋体" panose="02010600030101010101" pitchFamily="2" charset="-122"/>
                <a:sym typeface="+mn-ea"/>
              </a:rPr>
              <a:t>Near-Optimal Solution</a:t>
            </a:r>
            <a:r>
              <a:rPr kumimoji="1" lang="zh-CN" altLang="en-US" sz="2400" b="1" dirty="0">
                <a:latin typeface="宋体" panose="02010600030101010101" pitchFamily="2" charset="-122"/>
                <a:sym typeface="+mn-ea"/>
              </a:rPr>
              <a:t>）。</a:t>
            </a:r>
            <a:endParaRPr kumimoji="1" lang="zh-CN" altLang="en-US" sz="2400" b="1" dirty="0">
              <a:latin typeface="宋体" panose="02010600030101010101" pitchFamily="2" charset="-122"/>
              <a:ea typeface="宋体" panose="02010600030101010101" pitchFamily="2" charset="-122"/>
            </a:endParaRPr>
          </a:p>
          <a:p>
            <a:pPr>
              <a:lnSpc>
                <a:spcPct val="130000"/>
              </a:lnSpc>
              <a:spcBef>
                <a:spcPct val="50000"/>
              </a:spcBef>
            </a:pPr>
            <a:r>
              <a:rPr lang="zh-CN" altLang="en-US" sz="2400" b="1" dirty="0">
                <a:latin typeface="宋体" panose="02010600030101010101" pitchFamily="2" charset="-122"/>
                <a:cs typeface="Times New Roman" panose="02020603050405020304" pitchFamily="18" charset="0"/>
              </a:rPr>
              <a:t>　　</a:t>
            </a:r>
            <a:r>
              <a:rPr lang="zh-CN" altLang="en-US" sz="2400" b="1" dirty="0">
                <a:latin typeface="宋体" panose="02010600030101010101" pitchFamily="2" charset="-122"/>
                <a:cs typeface="Times New Roman" panose="02020603050405020304" pitchFamily="18" charset="0"/>
                <a:sym typeface="+mn-ea"/>
              </a:rPr>
              <a:t>如果一个问题的最优解只能用蛮力法穷举得到，则贪心法不失为寻找问题近似最优解的一个较好办法。</a:t>
            </a:r>
          </a:p>
          <a:p>
            <a:pPr>
              <a:lnSpc>
                <a:spcPct val="130000"/>
              </a:lnSpc>
              <a:spcBef>
                <a:spcPct val="50000"/>
              </a:spcBef>
            </a:pPr>
            <a:r>
              <a:rPr lang="zh-CN" altLang="en-US" sz="2400" b="1" dirty="0">
                <a:latin typeface="宋体" panose="02010600030101010101" pitchFamily="2" charset="-122"/>
                <a:cs typeface="Times New Roman" panose="02020603050405020304" pitchFamily="18" charset="0"/>
                <a:sym typeface="+mn-ea"/>
              </a:rPr>
              <a:t>    </a:t>
            </a:r>
            <a:r>
              <a:rPr lang="zh-CN" altLang="en-US" sz="2400" b="1" dirty="0">
                <a:solidFill>
                  <a:srgbClr val="CC0099"/>
                </a:solidFill>
                <a:latin typeface="宋体" panose="02010600030101010101" pitchFamily="2" charset="-122"/>
                <a:cs typeface="Times New Roman" panose="02020603050405020304" pitchFamily="18" charset="0"/>
              </a:rPr>
              <a:t>贪心法的困难部分在于证明</a:t>
            </a:r>
            <a:r>
              <a:rPr lang="zh-CN" altLang="en-US" sz="2400" b="1" dirty="0">
                <a:latin typeface="宋体" panose="02010600030101010101" pitchFamily="2" charset="-122"/>
                <a:cs typeface="Times New Roman" panose="02020603050405020304" pitchFamily="18" charset="0"/>
              </a:rPr>
              <a:t>所设计的算法确实是整体最优解或求解了它要解决的问题。 </a:t>
            </a:r>
          </a:p>
        </p:txBody>
      </p:sp>
      <p:sp>
        <p:nvSpPr>
          <p:cNvPr id="7172" name="Text Box 4"/>
          <p:cNvSpPr txBox="1">
            <a:spLocks noChangeArrowheads="1"/>
          </p:cNvSpPr>
          <p:nvPr/>
        </p:nvSpPr>
        <p:spPr bwMode="auto">
          <a:xfrm>
            <a:off x="763270" y="188595"/>
            <a:ext cx="7955280" cy="7067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4000" b="1" dirty="0">
                <a:solidFill>
                  <a:schemeClr val="bg1"/>
                </a:solidFill>
                <a:latin typeface="黑体" panose="02010609060101010101" pitchFamily="49" charset="-122"/>
                <a:ea typeface="黑体" panose="02010609060101010101" pitchFamily="49" charset="-122"/>
              </a:rPr>
              <a:t>第</a:t>
            </a:r>
            <a:r>
              <a:rPr kumimoji="1" lang="en-US" altLang="zh-CN" sz="4000" b="1" dirty="0">
                <a:solidFill>
                  <a:schemeClr val="bg1"/>
                </a:solidFill>
                <a:latin typeface="黑体" panose="02010609060101010101" pitchFamily="49" charset="-122"/>
                <a:ea typeface="黑体" panose="02010609060101010101" pitchFamily="49" charset="-122"/>
              </a:rPr>
              <a:t>7</a:t>
            </a:r>
            <a:r>
              <a:rPr kumimoji="1" lang="zh-CN" altLang="en-US" sz="4000" b="1" dirty="0">
                <a:solidFill>
                  <a:schemeClr val="bg1"/>
                </a:solidFill>
                <a:latin typeface="黑体" panose="02010609060101010101" pitchFamily="49" charset="-122"/>
                <a:ea typeface="黑体" panose="02010609060101010101" pitchFamily="49" charset="-122"/>
              </a:rPr>
              <a:t>章  贪心</a:t>
            </a:r>
            <a:r>
              <a:rPr kumimoji="1" lang="zh-CN" altLang="en-US" sz="4000" b="1" dirty="0" smtClean="0">
                <a:solidFill>
                  <a:schemeClr val="bg1"/>
                </a:solidFill>
                <a:latin typeface="黑体" panose="02010609060101010101" pitchFamily="49" charset="-122"/>
                <a:ea typeface="黑体" panose="02010609060101010101" pitchFamily="49" charset="-122"/>
              </a:rPr>
              <a:t>法 </a:t>
            </a:r>
            <a:r>
              <a:rPr kumimoji="1" lang="en-US" altLang="zh-CN" sz="4000" b="1" dirty="0">
                <a:solidFill>
                  <a:schemeClr val="bg1"/>
                </a:solidFill>
                <a:latin typeface="黑体" panose="02010609060101010101" pitchFamily="49" charset="-122"/>
                <a:ea typeface="黑体" panose="02010609060101010101" pitchFamily="49" charset="-122"/>
              </a:rPr>
              <a:t>Greedy Algorithm</a:t>
            </a:r>
            <a:r>
              <a:rPr kumimoji="1" lang="zh-CN" altLang="en-US" sz="4000" b="1" dirty="0">
                <a:solidFill>
                  <a:schemeClr val="bg1"/>
                </a:solidFill>
                <a:latin typeface="黑体" panose="02010609060101010101" pitchFamily="49" charset="-122"/>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9">
                                            <p:txEl>
                                              <p:pRg st="0" end="0"/>
                                            </p:txEl>
                                          </p:spTgt>
                                        </p:tgtEl>
                                        <p:attrNameLst>
                                          <p:attrName>style.visibility</p:attrName>
                                        </p:attrNameLst>
                                      </p:cBhvr>
                                      <p:to>
                                        <p:strVal val="visible"/>
                                      </p:to>
                                    </p:set>
                                    <p:animEffect transition="in" filter="blinds(horizontal)">
                                      <p:cBhvr>
                                        <p:cTn id="7" dur="500"/>
                                        <p:tgtEl>
                                          <p:spTgt spid="30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9">
                                            <p:txEl>
                                              <p:pRg st="1" end="1"/>
                                            </p:txEl>
                                          </p:spTgt>
                                        </p:tgtEl>
                                        <p:attrNameLst>
                                          <p:attrName>style.visibility</p:attrName>
                                        </p:attrNameLst>
                                      </p:cBhvr>
                                      <p:to>
                                        <p:strVal val="visible"/>
                                      </p:to>
                                    </p:set>
                                    <p:animEffect transition="in" filter="blinds(horizontal)">
                                      <p:cBhvr>
                                        <p:cTn id="12" dur="500"/>
                                        <p:tgtEl>
                                          <p:spTgt spid="30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9">
                                            <p:txEl>
                                              <p:pRg st="2" end="2"/>
                                            </p:txEl>
                                          </p:spTgt>
                                        </p:tgtEl>
                                        <p:attrNameLst>
                                          <p:attrName>style.visibility</p:attrName>
                                        </p:attrNameLst>
                                      </p:cBhvr>
                                      <p:to>
                                        <p:strVal val="visible"/>
                                      </p:to>
                                    </p:set>
                                    <p:animEffect transition="in" filter="blinds(horizontal)">
                                      <p:cBhvr>
                                        <p:cTn id="17" dur="500"/>
                                        <p:tgtEl>
                                          <p:spTgt spid="30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2"/>
          <p:cNvGrpSpPr/>
          <p:nvPr/>
        </p:nvGrpSpPr>
        <p:grpSpPr bwMode="auto">
          <a:xfrm>
            <a:off x="130175" y="1153160"/>
            <a:ext cx="9013825" cy="5735320"/>
            <a:chOff x="1249" y="8041"/>
            <a:chExt cx="8008" cy="6146"/>
          </a:xfrm>
        </p:grpSpPr>
        <p:sp>
          <p:nvSpPr>
            <p:cNvPr id="64517" name="Text Box 3"/>
            <p:cNvSpPr txBox="1">
              <a:spLocks noChangeArrowheads="1"/>
            </p:cNvSpPr>
            <p:nvPr/>
          </p:nvSpPr>
          <p:spPr bwMode="auto">
            <a:xfrm>
              <a:off x="1295" y="13316"/>
              <a:ext cx="7845" cy="8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10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sz="1600" b="1" dirty="0">
                  <a:latin typeface="Times New Roman" panose="02020603050405020304" pitchFamily="18" charset="0"/>
                </a:rPr>
                <a:t>   (d) </a:t>
              </a:r>
              <a:r>
                <a:rPr lang="en-US" altLang="zh-CN" sz="1600" b="1" i="1" dirty="0">
                  <a:latin typeface="Times New Roman" panose="02020603050405020304" pitchFamily="18" charset="0"/>
                </a:rPr>
                <a:t>U</a:t>
              </a:r>
              <a:r>
                <a:rPr lang="en-US" altLang="zh-CN" sz="1600" b="1" dirty="0">
                  <a:latin typeface="Times New Roman" panose="02020603050405020304" pitchFamily="18" charset="0"/>
                </a:rPr>
                <a:t>={</a:t>
              </a:r>
              <a:r>
                <a:rPr lang="en-US" altLang="zh-CN" sz="1600" b="1" i="1" dirty="0">
                  <a:latin typeface="Times New Roman" panose="02020603050405020304" pitchFamily="18" charset="0"/>
                </a:rPr>
                <a:t>A</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F</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C</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D</a:t>
              </a:r>
              <a:r>
                <a:rPr lang="en-US" altLang="zh-CN" sz="1600" b="1" dirty="0">
                  <a:latin typeface="Times New Roman" panose="02020603050405020304" pitchFamily="18" charset="0"/>
                </a:rPr>
                <a:t>}                               (e) </a:t>
              </a:r>
              <a:r>
                <a:rPr lang="en-US" altLang="zh-CN" sz="1600" b="1" i="1" dirty="0">
                  <a:latin typeface="Times New Roman" panose="02020603050405020304" pitchFamily="18" charset="0"/>
                </a:rPr>
                <a:t>U</a:t>
              </a:r>
              <a:r>
                <a:rPr lang="en-US" altLang="zh-CN" sz="1600" b="1" dirty="0">
                  <a:latin typeface="Times New Roman" panose="02020603050405020304" pitchFamily="18" charset="0"/>
                </a:rPr>
                <a:t>={</a:t>
              </a:r>
              <a:r>
                <a:rPr lang="en-US" altLang="zh-CN" sz="1600" b="1" i="1" dirty="0">
                  <a:latin typeface="Times New Roman" panose="02020603050405020304" pitchFamily="18" charset="0"/>
                </a:rPr>
                <a:t>A</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F</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C</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D</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E</a:t>
              </a:r>
              <a:r>
                <a:rPr lang="en-US" altLang="zh-CN" sz="1600" b="1" dirty="0">
                  <a:latin typeface="Times New Roman" panose="02020603050405020304" pitchFamily="18" charset="0"/>
                </a:rPr>
                <a:t>}                           (f) </a:t>
              </a:r>
              <a:r>
                <a:rPr lang="en-US" altLang="zh-CN" sz="1600" b="1" i="1" dirty="0">
                  <a:latin typeface="Times New Roman" panose="02020603050405020304" pitchFamily="18" charset="0"/>
                </a:rPr>
                <a:t>U</a:t>
              </a:r>
              <a:r>
                <a:rPr lang="en-US" altLang="zh-CN" sz="1600" b="1" dirty="0">
                  <a:latin typeface="Times New Roman" panose="02020603050405020304" pitchFamily="18" charset="0"/>
                </a:rPr>
                <a:t>={</a:t>
              </a:r>
              <a:r>
                <a:rPr lang="en-US" altLang="zh-CN" sz="1600" b="1" i="1" dirty="0">
                  <a:latin typeface="Times New Roman" panose="02020603050405020304" pitchFamily="18" charset="0"/>
                </a:rPr>
                <a:t>A</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F</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C</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D</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E</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B</a:t>
              </a:r>
              <a:r>
                <a:rPr lang="en-US" altLang="zh-CN" sz="1600" b="1" dirty="0">
                  <a:latin typeface="Times New Roman" panose="02020603050405020304" pitchFamily="18" charset="0"/>
                </a:rPr>
                <a:t>}</a:t>
              </a:r>
            </a:p>
            <a:p>
              <a:pPr algn="just">
                <a:lnSpc>
                  <a:spcPct val="96000"/>
                </a:lnSpc>
              </a:pPr>
              <a:r>
                <a:rPr lang="en-US" altLang="zh-CN" sz="1600" b="1" dirty="0">
                  <a:latin typeface="Times New Roman" panose="02020603050405020304" pitchFamily="18" charset="0"/>
                </a:rPr>
                <a:t> cost={(</a:t>
              </a:r>
              <a:r>
                <a:rPr lang="en-US" altLang="zh-CN" sz="1600" b="1" i="1" dirty="0">
                  <a:latin typeface="Times New Roman" panose="02020603050405020304" pitchFamily="18" charset="0"/>
                </a:rPr>
                <a:t>A</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B</a:t>
              </a:r>
              <a:r>
                <a:rPr lang="en-US" altLang="zh-CN" sz="1600" b="1" dirty="0">
                  <a:latin typeface="Times New Roman" panose="02020603050405020304" pitchFamily="18" charset="0"/>
                </a:rPr>
                <a:t>)34, (</a:t>
              </a:r>
              <a:r>
                <a:rPr lang="en-US" altLang="zh-CN" sz="1600" b="1" i="1" dirty="0">
                  <a:latin typeface="Times New Roman" panose="02020603050405020304" pitchFamily="18" charset="0"/>
                </a:rPr>
                <a:t>F</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E</a:t>
              </a:r>
              <a:r>
                <a:rPr lang="en-US" altLang="zh-CN" sz="1600" b="1" dirty="0">
                  <a:latin typeface="Times New Roman" panose="02020603050405020304" pitchFamily="18" charset="0"/>
                </a:rPr>
                <a:t>)26}                      cost={(</a:t>
              </a:r>
              <a:r>
                <a:rPr lang="en-US" altLang="zh-CN" sz="1600" b="1" i="1" dirty="0">
                  <a:latin typeface="Times New Roman" panose="02020603050405020304" pitchFamily="18" charset="0"/>
                </a:rPr>
                <a:t>E</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B</a:t>
              </a:r>
              <a:r>
                <a:rPr lang="en-US" altLang="zh-CN" sz="1600" b="1" dirty="0">
                  <a:latin typeface="Times New Roman" panose="02020603050405020304" pitchFamily="18" charset="0"/>
                </a:rPr>
                <a:t>)12}                                        cost={ }</a:t>
              </a:r>
            </a:p>
            <a:p>
              <a:pPr algn="ctr">
                <a:spcBef>
                  <a:spcPts val="300"/>
                </a:spcBef>
              </a:pPr>
              <a:r>
                <a:rPr lang="en-US" altLang="zh-CN" sz="1600" b="1" dirty="0">
                  <a:latin typeface="Times New Roman" panose="02020603050405020304" pitchFamily="18" charset="0"/>
                </a:rPr>
                <a:t> </a:t>
              </a:r>
              <a:r>
                <a:rPr lang="en-US" altLang="zh-CN" b="1" dirty="0">
                  <a:solidFill>
                    <a:srgbClr val="3907F1"/>
                  </a:solidFill>
                  <a:latin typeface="Times New Roman" panose="02020603050405020304" pitchFamily="18" charset="0"/>
                </a:rPr>
                <a:t>Prim</a:t>
              </a:r>
              <a:r>
                <a:rPr lang="zh-CN" altLang="en-US" b="1" dirty="0">
                  <a:solidFill>
                    <a:srgbClr val="3907F1"/>
                  </a:solidFill>
                  <a:latin typeface="Times New Roman" panose="02020603050405020304" pitchFamily="18" charset="0"/>
                </a:rPr>
                <a:t>算法构造最小生成树的过程示意</a:t>
              </a:r>
            </a:p>
            <a:p>
              <a:pPr algn="just"/>
              <a:endParaRPr lang="en-US" altLang="zh-CN" sz="1600" b="1" dirty="0">
                <a:latin typeface="Times New Roman" panose="02020603050405020304" pitchFamily="18" charset="0"/>
              </a:endParaRPr>
            </a:p>
          </p:txBody>
        </p:sp>
        <p:sp>
          <p:nvSpPr>
            <p:cNvPr id="64518" name="Oval 4"/>
            <p:cNvSpPr>
              <a:spLocks noChangeArrowheads="1"/>
            </p:cNvSpPr>
            <p:nvPr/>
          </p:nvSpPr>
          <p:spPr bwMode="auto">
            <a:xfrm>
              <a:off x="2343" y="11133"/>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B</a:t>
              </a:r>
            </a:p>
          </p:txBody>
        </p:sp>
        <p:sp>
          <p:nvSpPr>
            <p:cNvPr id="64519" name="Freeform 5"/>
            <p:cNvSpPr/>
            <p:nvPr/>
          </p:nvSpPr>
          <p:spPr bwMode="auto">
            <a:xfrm>
              <a:off x="1700" y="11330"/>
              <a:ext cx="647" cy="415"/>
            </a:xfrm>
            <a:custGeom>
              <a:avLst/>
              <a:gdLst>
                <a:gd name="T0" fmla="*/ 647 w 647"/>
                <a:gd name="T1" fmla="*/ 0 h 415"/>
                <a:gd name="T2" fmla="*/ 0 w 647"/>
                <a:gd name="T3" fmla="*/ 415 h 415"/>
                <a:gd name="T4" fmla="*/ 0 60000 65536"/>
                <a:gd name="T5" fmla="*/ 0 60000 65536"/>
              </a:gdLst>
              <a:ahLst/>
              <a:cxnLst>
                <a:cxn ang="T4">
                  <a:pos x="T0" y="T1"/>
                </a:cxn>
                <a:cxn ang="T5">
                  <a:pos x="T2" y="T3"/>
                </a:cxn>
              </a:cxnLst>
              <a:rect l="0" t="0" r="r" b="b"/>
              <a:pathLst>
                <a:path w="647" h="415">
                  <a:moveTo>
                    <a:pt x="647" y="0"/>
                  </a:moveTo>
                  <a:lnTo>
                    <a:pt x="0" y="415"/>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20" name="Freeform 6"/>
            <p:cNvSpPr/>
            <p:nvPr/>
          </p:nvSpPr>
          <p:spPr bwMode="auto">
            <a:xfrm>
              <a:off x="2991" y="11940"/>
              <a:ext cx="314" cy="780"/>
            </a:xfrm>
            <a:custGeom>
              <a:avLst/>
              <a:gdLst>
                <a:gd name="T0" fmla="*/ 123 w 345"/>
                <a:gd name="T1" fmla="*/ 0 h 810"/>
                <a:gd name="T2" fmla="*/ 0 w 345"/>
                <a:gd name="T3" fmla="*/ 534 h 810"/>
                <a:gd name="T4" fmla="*/ 0 60000 65536"/>
                <a:gd name="T5" fmla="*/ 0 60000 65536"/>
              </a:gdLst>
              <a:ahLst/>
              <a:cxnLst>
                <a:cxn ang="T4">
                  <a:pos x="T0" y="T1"/>
                </a:cxn>
                <a:cxn ang="T5">
                  <a:pos x="T2" y="T3"/>
                </a:cxn>
              </a:cxnLst>
              <a:rect l="0" t="0" r="r" b="b"/>
              <a:pathLst>
                <a:path w="345" h="810">
                  <a:moveTo>
                    <a:pt x="345" y="0"/>
                  </a:moveTo>
                  <a:lnTo>
                    <a:pt x="0" y="810"/>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21" name="Freeform 7"/>
            <p:cNvSpPr/>
            <p:nvPr/>
          </p:nvSpPr>
          <p:spPr bwMode="auto">
            <a:xfrm>
              <a:off x="2534" y="12209"/>
              <a:ext cx="309" cy="511"/>
            </a:xfrm>
            <a:custGeom>
              <a:avLst/>
              <a:gdLst>
                <a:gd name="T0" fmla="*/ 319 w 308"/>
                <a:gd name="T1" fmla="*/ 348 h 531"/>
                <a:gd name="T2" fmla="*/ 0 w 308"/>
                <a:gd name="T3" fmla="*/ 0 h 531"/>
                <a:gd name="T4" fmla="*/ 0 60000 65536"/>
                <a:gd name="T5" fmla="*/ 0 60000 65536"/>
              </a:gdLst>
              <a:ahLst/>
              <a:cxnLst>
                <a:cxn ang="T4">
                  <a:pos x="T0" y="T1"/>
                </a:cxn>
                <a:cxn ang="T5">
                  <a:pos x="T2" y="T3"/>
                </a:cxn>
              </a:cxnLst>
              <a:rect l="0" t="0" r="r" b="b"/>
              <a:pathLst>
                <a:path w="308" h="531">
                  <a:moveTo>
                    <a:pt x="308" y="531"/>
                  </a:moveTo>
                  <a:lnTo>
                    <a:pt x="0" y="0"/>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22" name="Freeform 8"/>
            <p:cNvSpPr/>
            <p:nvPr/>
          </p:nvSpPr>
          <p:spPr bwMode="auto">
            <a:xfrm>
              <a:off x="2129" y="12818"/>
              <a:ext cx="636" cy="1"/>
            </a:xfrm>
            <a:custGeom>
              <a:avLst/>
              <a:gdLst>
                <a:gd name="T0" fmla="*/ 636 w 636"/>
                <a:gd name="T1" fmla="*/ 0 h 7"/>
                <a:gd name="T2" fmla="*/ 0 w 636"/>
                <a:gd name="T3" fmla="*/ 0 h 7"/>
                <a:gd name="T4" fmla="*/ 0 60000 65536"/>
                <a:gd name="T5" fmla="*/ 0 60000 65536"/>
              </a:gdLst>
              <a:ahLst/>
              <a:cxnLst>
                <a:cxn ang="T4">
                  <a:pos x="T0" y="T1"/>
                </a:cxn>
                <a:cxn ang="T5">
                  <a:pos x="T2" y="T3"/>
                </a:cxn>
              </a:cxnLst>
              <a:rect l="0" t="0" r="r" b="b"/>
              <a:pathLst>
                <a:path w="636" h="7">
                  <a:moveTo>
                    <a:pt x="636" y="7"/>
                  </a:moveTo>
                  <a:lnTo>
                    <a:pt x="0" y="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23" name="Freeform 9"/>
            <p:cNvSpPr/>
            <p:nvPr/>
          </p:nvSpPr>
          <p:spPr bwMode="auto">
            <a:xfrm>
              <a:off x="1655" y="11940"/>
              <a:ext cx="309" cy="758"/>
            </a:xfrm>
            <a:custGeom>
              <a:avLst/>
              <a:gdLst>
                <a:gd name="T0" fmla="*/ 0 w 309"/>
                <a:gd name="T1" fmla="*/ 0 h 758"/>
                <a:gd name="T2" fmla="*/ 309 w 309"/>
                <a:gd name="T3" fmla="*/ 758 h 758"/>
                <a:gd name="T4" fmla="*/ 0 60000 65536"/>
                <a:gd name="T5" fmla="*/ 0 60000 65536"/>
              </a:gdLst>
              <a:ahLst/>
              <a:cxnLst>
                <a:cxn ang="T4">
                  <a:pos x="T0" y="T1"/>
                </a:cxn>
                <a:cxn ang="T5">
                  <a:pos x="T2" y="T3"/>
                </a:cxn>
              </a:cxnLst>
              <a:rect l="0" t="0" r="r" b="b"/>
              <a:pathLst>
                <a:path w="309" h="758">
                  <a:moveTo>
                    <a:pt x="0" y="0"/>
                  </a:moveTo>
                  <a:lnTo>
                    <a:pt x="309" y="758"/>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24" name="Text Box 10"/>
            <p:cNvSpPr txBox="1">
              <a:spLocks noChangeArrowheads="1"/>
            </p:cNvSpPr>
            <p:nvPr/>
          </p:nvSpPr>
          <p:spPr bwMode="auto">
            <a:xfrm>
              <a:off x="2729" y="12231"/>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25</a:t>
              </a:r>
            </a:p>
          </p:txBody>
        </p:sp>
        <p:sp>
          <p:nvSpPr>
            <p:cNvPr id="64525" name="Text Box 11"/>
            <p:cNvSpPr txBox="1">
              <a:spLocks noChangeArrowheads="1"/>
            </p:cNvSpPr>
            <p:nvPr/>
          </p:nvSpPr>
          <p:spPr bwMode="auto">
            <a:xfrm>
              <a:off x="2954" y="11234"/>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12</a:t>
              </a:r>
            </a:p>
          </p:txBody>
        </p:sp>
        <p:sp>
          <p:nvSpPr>
            <p:cNvPr id="64526" name="Text Box 12"/>
            <p:cNvSpPr txBox="1">
              <a:spLocks noChangeArrowheads="1"/>
            </p:cNvSpPr>
            <p:nvPr/>
          </p:nvSpPr>
          <p:spPr bwMode="auto">
            <a:xfrm>
              <a:off x="1904" y="11198"/>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34</a:t>
              </a:r>
            </a:p>
          </p:txBody>
        </p:sp>
        <p:sp>
          <p:nvSpPr>
            <p:cNvPr id="64527" name="Text Box 13"/>
            <p:cNvSpPr txBox="1">
              <a:spLocks noChangeArrowheads="1"/>
            </p:cNvSpPr>
            <p:nvPr/>
          </p:nvSpPr>
          <p:spPr bwMode="auto">
            <a:xfrm>
              <a:off x="2009" y="11636"/>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19</a:t>
              </a:r>
            </a:p>
          </p:txBody>
        </p:sp>
        <p:sp>
          <p:nvSpPr>
            <p:cNvPr id="64528" name="Text Box 14"/>
            <p:cNvSpPr txBox="1">
              <a:spLocks noChangeArrowheads="1"/>
            </p:cNvSpPr>
            <p:nvPr/>
          </p:nvSpPr>
          <p:spPr bwMode="auto">
            <a:xfrm>
              <a:off x="2759" y="11636"/>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26</a:t>
              </a:r>
            </a:p>
          </p:txBody>
        </p:sp>
        <p:sp>
          <p:nvSpPr>
            <p:cNvPr id="64529" name="Text Box 15"/>
            <p:cNvSpPr txBox="1">
              <a:spLocks noChangeArrowheads="1"/>
            </p:cNvSpPr>
            <p:nvPr/>
          </p:nvSpPr>
          <p:spPr bwMode="auto">
            <a:xfrm>
              <a:off x="1529" y="12134"/>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46</a:t>
              </a:r>
            </a:p>
          </p:txBody>
        </p:sp>
        <p:sp>
          <p:nvSpPr>
            <p:cNvPr id="64530" name="Text Box 16"/>
            <p:cNvSpPr txBox="1">
              <a:spLocks noChangeArrowheads="1"/>
            </p:cNvSpPr>
            <p:nvPr/>
          </p:nvSpPr>
          <p:spPr bwMode="auto">
            <a:xfrm>
              <a:off x="3179" y="12245"/>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38</a:t>
              </a:r>
            </a:p>
          </p:txBody>
        </p:sp>
        <p:sp>
          <p:nvSpPr>
            <p:cNvPr id="64531" name="Text Box 17"/>
            <p:cNvSpPr txBox="1">
              <a:spLocks noChangeArrowheads="1"/>
            </p:cNvSpPr>
            <p:nvPr/>
          </p:nvSpPr>
          <p:spPr bwMode="auto">
            <a:xfrm>
              <a:off x="2384" y="12884"/>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17</a:t>
              </a:r>
            </a:p>
          </p:txBody>
        </p:sp>
        <p:sp>
          <p:nvSpPr>
            <p:cNvPr id="64532" name="Text Box 18"/>
            <p:cNvSpPr txBox="1">
              <a:spLocks noChangeArrowheads="1"/>
            </p:cNvSpPr>
            <p:nvPr/>
          </p:nvSpPr>
          <p:spPr bwMode="auto">
            <a:xfrm>
              <a:off x="2024" y="12230"/>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25</a:t>
              </a:r>
            </a:p>
          </p:txBody>
        </p:sp>
        <p:sp>
          <p:nvSpPr>
            <p:cNvPr id="64533" name="Freeform 19"/>
            <p:cNvSpPr/>
            <p:nvPr/>
          </p:nvSpPr>
          <p:spPr bwMode="auto">
            <a:xfrm>
              <a:off x="2069" y="12195"/>
              <a:ext cx="321" cy="521"/>
            </a:xfrm>
            <a:custGeom>
              <a:avLst/>
              <a:gdLst>
                <a:gd name="T0" fmla="*/ 321 w 321"/>
                <a:gd name="T1" fmla="*/ 0 h 521"/>
                <a:gd name="T2" fmla="*/ 0 w 321"/>
                <a:gd name="T3" fmla="*/ 521 h 521"/>
                <a:gd name="T4" fmla="*/ 0 60000 65536"/>
                <a:gd name="T5" fmla="*/ 0 60000 65536"/>
              </a:gdLst>
              <a:ahLst/>
              <a:cxnLst>
                <a:cxn ang="T4">
                  <a:pos x="T0" y="T1"/>
                </a:cxn>
                <a:cxn ang="T5">
                  <a:pos x="T2" y="T3"/>
                </a:cxn>
              </a:cxnLst>
              <a:rect l="0" t="0" r="r" b="b"/>
              <a:pathLst>
                <a:path w="321" h="521">
                  <a:moveTo>
                    <a:pt x="321" y="0"/>
                  </a:moveTo>
                  <a:lnTo>
                    <a:pt x="0" y="521"/>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34" name="Freeform 20"/>
            <p:cNvSpPr/>
            <p:nvPr/>
          </p:nvSpPr>
          <p:spPr bwMode="auto">
            <a:xfrm>
              <a:off x="2615" y="11820"/>
              <a:ext cx="615" cy="270"/>
            </a:xfrm>
            <a:custGeom>
              <a:avLst/>
              <a:gdLst>
                <a:gd name="T0" fmla="*/ 615 w 615"/>
                <a:gd name="T1" fmla="*/ 0 h 270"/>
                <a:gd name="T2" fmla="*/ 0 w 615"/>
                <a:gd name="T3" fmla="*/ 270 h 270"/>
                <a:gd name="T4" fmla="*/ 0 60000 65536"/>
                <a:gd name="T5" fmla="*/ 0 60000 65536"/>
              </a:gdLst>
              <a:ahLst/>
              <a:cxnLst>
                <a:cxn ang="T4">
                  <a:pos x="T0" y="T1"/>
                </a:cxn>
                <a:cxn ang="T5">
                  <a:pos x="T2" y="T3"/>
                </a:cxn>
              </a:cxnLst>
              <a:rect l="0" t="0" r="r" b="b"/>
              <a:pathLst>
                <a:path w="615" h="270">
                  <a:moveTo>
                    <a:pt x="615" y="0"/>
                  </a:moveTo>
                  <a:lnTo>
                    <a:pt x="0" y="27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35" name="Freeform 21"/>
            <p:cNvSpPr/>
            <p:nvPr/>
          </p:nvSpPr>
          <p:spPr bwMode="auto">
            <a:xfrm>
              <a:off x="2617" y="11315"/>
              <a:ext cx="615" cy="405"/>
            </a:xfrm>
            <a:custGeom>
              <a:avLst/>
              <a:gdLst>
                <a:gd name="T0" fmla="*/ 0 w 615"/>
                <a:gd name="T1" fmla="*/ 0 h 405"/>
                <a:gd name="T2" fmla="*/ 615 w 615"/>
                <a:gd name="T3" fmla="*/ 405 h 405"/>
                <a:gd name="T4" fmla="*/ 0 60000 65536"/>
                <a:gd name="T5" fmla="*/ 0 60000 65536"/>
              </a:gdLst>
              <a:ahLst/>
              <a:cxnLst>
                <a:cxn ang="T4">
                  <a:pos x="T0" y="T1"/>
                </a:cxn>
                <a:cxn ang="T5">
                  <a:pos x="T2" y="T3"/>
                </a:cxn>
              </a:cxnLst>
              <a:rect l="0" t="0" r="r" b="b"/>
              <a:pathLst>
                <a:path w="615" h="405">
                  <a:moveTo>
                    <a:pt x="0" y="0"/>
                  </a:moveTo>
                  <a:lnTo>
                    <a:pt x="615" y="405"/>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36" name="Freeform 22"/>
            <p:cNvSpPr/>
            <p:nvPr/>
          </p:nvSpPr>
          <p:spPr bwMode="auto">
            <a:xfrm>
              <a:off x="1355" y="11385"/>
              <a:ext cx="1866" cy="1885"/>
            </a:xfrm>
            <a:custGeom>
              <a:avLst/>
              <a:gdLst>
                <a:gd name="T0" fmla="*/ 0 w 1866"/>
                <a:gd name="T1" fmla="*/ 0 h 1885"/>
                <a:gd name="T2" fmla="*/ 513 w 1866"/>
                <a:gd name="T3" fmla="*/ 149 h 1885"/>
                <a:gd name="T4" fmla="*/ 918 w 1866"/>
                <a:gd name="T5" fmla="*/ 299 h 1885"/>
                <a:gd name="T6" fmla="*/ 1278 w 1866"/>
                <a:gd name="T7" fmla="*/ 494 h 1885"/>
                <a:gd name="T8" fmla="*/ 1485 w 1866"/>
                <a:gd name="T9" fmla="*/ 711 h 1885"/>
                <a:gd name="T10" fmla="*/ 1660 w 1866"/>
                <a:gd name="T11" fmla="*/ 958 h 1885"/>
                <a:gd name="T12" fmla="*/ 1785 w 1866"/>
                <a:gd name="T13" fmla="*/ 1236 h 1885"/>
                <a:gd name="T14" fmla="*/ 1860 w 1866"/>
                <a:gd name="T15" fmla="*/ 1521 h 1885"/>
                <a:gd name="T16" fmla="*/ 1748 w 1866"/>
                <a:gd name="T17" fmla="*/ 1785 h 1885"/>
                <a:gd name="T18" fmla="*/ 1497 w 1866"/>
                <a:gd name="T19" fmla="*/ 1885 h 18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66" h="1885">
                  <a:moveTo>
                    <a:pt x="0" y="0"/>
                  </a:moveTo>
                  <a:cubicBezTo>
                    <a:pt x="86" y="25"/>
                    <a:pt x="360" y="99"/>
                    <a:pt x="513" y="149"/>
                  </a:cubicBezTo>
                  <a:cubicBezTo>
                    <a:pt x="666" y="199"/>
                    <a:pt x="791" y="242"/>
                    <a:pt x="918" y="299"/>
                  </a:cubicBezTo>
                  <a:cubicBezTo>
                    <a:pt x="1045" y="356"/>
                    <a:pt x="1184" y="425"/>
                    <a:pt x="1278" y="494"/>
                  </a:cubicBezTo>
                  <a:cubicBezTo>
                    <a:pt x="1372" y="563"/>
                    <a:pt x="1421" y="634"/>
                    <a:pt x="1485" y="711"/>
                  </a:cubicBezTo>
                  <a:cubicBezTo>
                    <a:pt x="1515" y="807"/>
                    <a:pt x="1610" y="870"/>
                    <a:pt x="1660" y="958"/>
                  </a:cubicBezTo>
                  <a:cubicBezTo>
                    <a:pt x="1710" y="1046"/>
                    <a:pt x="1752" y="1142"/>
                    <a:pt x="1785" y="1236"/>
                  </a:cubicBezTo>
                  <a:cubicBezTo>
                    <a:pt x="1818" y="1330"/>
                    <a:pt x="1866" y="1430"/>
                    <a:pt x="1860" y="1521"/>
                  </a:cubicBezTo>
                  <a:cubicBezTo>
                    <a:pt x="1854" y="1602"/>
                    <a:pt x="1806" y="1735"/>
                    <a:pt x="1748" y="1785"/>
                  </a:cubicBezTo>
                  <a:cubicBezTo>
                    <a:pt x="1688" y="1846"/>
                    <a:pt x="1549" y="1864"/>
                    <a:pt x="1497" y="1885"/>
                  </a:cubicBez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10800" rIns="0" bIns="10800"/>
            <a:lstStyle/>
            <a:p>
              <a:endParaRPr lang="zh-CN" altLang="en-US"/>
            </a:p>
          </p:txBody>
        </p:sp>
        <p:sp>
          <p:nvSpPr>
            <p:cNvPr id="64537" name="Freeform 23"/>
            <p:cNvSpPr/>
            <p:nvPr/>
          </p:nvSpPr>
          <p:spPr bwMode="auto">
            <a:xfrm>
              <a:off x="1717" y="11870"/>
              <a:ext cx="613" cy="205"/>
            </a:xfrm>
            <a:custGeom>
              <a:avLst/>
              <a:gdLst>
                <a:gd name="T0" fmla="*/ 613 w 613"/>
                <a:gd name="T1" fmla="*/ 205 h 205"/>
                <a:gd name="T2" fmla="*/ 0 w 613"/>
                <a:gd name="T3" fmla="*/ 0 h 205"/>
                <a:gd name="T4" fmla="*/ 0 60000 65536"/>
                <a:gd name="T5" fmla="*/ 0 60000 65536"/>
              </a:gdLst>
              <a:ahLst/>
              <a:cxnLst>
                <a:cxn ang="T4">
                  <a:pos x="T0" y="T1"/>
                </a:cxn>
                <a:cxn ang="T5">
                  <a:pos x="T2" y="T3"/>
                </a:cxn>
              </a:cxnLst>
              <a:rect l="0" t="0" r="r" b="b"/>
              <a:pathLst>
                <a:path w="613" h="205">
                  <a:moveTo>
                    <a:pt x="613" y="205"/>
                  </a:moveTo>
                  <a:lnTo>
                    <a:pt x="0" y="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38" name="Freeform 24"/>
            <p:cNvSpPr/>
            <p:nvPr/>
          </p:nvSpPr>
          <p:spPr bwMode="auto">
            <a:xfrm>
              <a:off x="4115" y="11300"/>
              <a:ext cx="632" cy="430"/>
            </a:xfrm>
            <a:custGeom>
              <a:avLst/>
              <a:gdLst>
                <a:gd name="T0" fmla="*/ 632 w 632"/>
                <a:gd name="T1" fmla="*/ 0 h 430"/>
                <a:gd name="T2" fmla="*/ 0 w 632"/>
                <a:gd name="T3" fmla="*/ 430 h 430"/>
                <a:gd name="T4" fmla="*/ 0 60000 65536"/>
                <a:gd name="T5" fmla="*/ 0 60000 65536"/>
              </a:gdLst>
              <a:ahLst/>
              <a:cxnLst>
                <a:cxn ang="T4">
                  <a:pos x="T0" y="T1"/>
                </a:cxn>
                <a:cxn ang="T5">
                  <a:pos x="T2" y="T3"/>
                </a:cxn>
              </a:cxnLst>
              <a:rect l="0" t="0" r="r" b="b"/>
              <a:pathLst>
                <a:path w="632" h="430">
                  <a:moveTo>
                    <a:pt x="632" y="0"/>
                  </a:moveTo>
                  <a:lnTo>
                    <a:pt x="0" y="430"/>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39" name="Freeform 25"/>
            <p:cNvSpPr/>
            <p:nvPr/>
          </p:nvSpPr>
          <p:spPr bwMode="auto">
            <a:xfrm>
              <a:off x="5375" y="11925"/>
              <a:ext cx="345" cy="810"/>
            </a:xfrm>
            <a:custGeom>
              <a:avLst/>
              <a:gdLst>
                <a:gd name="T0" fmla="*/ 345 w 345"/>
                <a:gd name="T1" fmla="*/ 0 h 810"/>
                <a:gd name="T2" fmla="*/ 0 w 345"/>
                <a:gd name="T3" fmla="*/ 810 h 810"/>
                <a:gd name="T4" fmla="*/ 0 60000 65536"/>
                <a:gd name="T5" fmla="*/ 0 60000 65536"/>
              </a:gdLst>
              <a:ahLst/>
              <a:cxnLst>
                <a:cxn ang="T4">
                  <a:pos x="T0" y="T1"/>
                </a:cxn>
                <a:cxn ang="T5">
                  <a:pos x="T2" y="T3"/>
                </a:cxn>
              </a:cxnLst>
              <a:rect l="0" t="0" r="r" b="b"/>
              <a:pathLst>
                <a:path w="345" h="810">
                  <a:moveTo>
                    <a:pt x="345" y="0"/>
                  </a:moveTo>
                  <a:lnTo>
                    <a:pt x="0" y="810"/>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40" name="Freeform 26"/>
            <p:cNvSpPr/>
            <p:nvPr/>
          </p:nvSpPr>
          <p:spPr bwMode="auto">
            <a:xfrm>
              <a:off x="4949" y="12194"/>
              <a:ext cx="314" cy="559"/>
            </a:xfrm>
            <a:custGeom>
              <a:avLst/>
              <a:gdLst>
                <a:gd name="T0" fmla="*/ 629 w 293"/>
                <a:gd name="T1" fmla="*/ 933 h 531"/>
                <a:gd name="T2" fmla="*/ 0 w 293"/>
                <a:gd name="T3" fmla="*/ 0 h 531"/>
                <a:gd name="T4" fmla="*/ 0 60000 65536"/>
                <a:gd name="T5" fmla="*/ 0 60000 65536"/>
              </a:gdLst>
              <a:ahLst/>
              <a:cxnLst>
                <a:cxn ang="T4">
                  <a:pos x="T0" y="T1"/>
                </a:cxn>
                <a:cxn ang="T5">
                  <a:pos x="T2" y="T3"/>
                </a:cxn>
              </a:cxnLst>
              <a:rect l="0" t="0" r="r" b="b"/>
              <a:pathLst>
                <a:path w="293" h="531">
                  <a:moveTo>
                    <a:pt x="293" y="531"/>
                  </a:moveTo>
                  <a:lnTo>
                    <a:pt x="0" y="0"/>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41" name="Freeform 27"/>
            <p:cNvSpPr/>
            <p:nvPr/>
          </p:nvSpPr>
          <p:spPr bwMode="auto">
            <a:xfrm>
              <a:off x="4557" y="12829"/>
              <a:ext cx="636" cy="1"/>
            </a:xfrm>
            <a:custGeom>
              <a:avLst/>
              <a:gdLst>
                <a:gd name="T0" fmla="*/ 636 w 636"/>
                <a:gd name="T1" fmla="*/ 0 h 7"/>
                <a:gd name="T2" fmla="*/ 0 w 636"/>
                <a:gd name="T3" fmla="*/ 0 h 7"/>
                <a:gd name="T4" fmla="*/ 0 60000 65536"/>
                <a:gd name="T5" fmla="*/ 0 60000 65536"/>
              </a:gdLst>
              <a:ahLst/>
              <a:cxnLst>
                <a:cxn ang="T4">
                  <a:pos x="T0" y="T1"/>
                </a:cxn>
                <a:cxn ang="T5">
                  <a:pos x="T2" y="T3"/>
                </a:cxn>
              </a:cxnLst>
              <a:rect l="0" t="0" r="r" b="b"/>
              <a:pathLst>
                <a:path w="636" h="7">
                  <a:moveTo>
                    <a:pt x="636" y="7"/>
                  </a:moveTo>
                  <a:lnTo>
                    <a:pt x="0" y="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42" name="Freeform 28"/>
            <p:cNvSpPr/>
            <p:nvPr/>
          </p:nvSpPr>
          <p:spPr bwMode="auto">
            <a:xfrm>
              <a:off x="4070" y="11925"/>
              <a:ext cx="309" cy="758"/>
            </a:xfrm>
            <a:custGeom>
              <a:avLst/>
              <a:gdLst>
                <a:gd name="T0" fmla="*/ 0 w 309"/>
                <a:gd name="T1" fmla="*/ 0 h 758"/>
                <a:gd name="T2" fmla="*/ 309 w 309"/>
                <a:gd name="T3" fmla="*/ 758 h 758"/>
                <a:gd name="T4" fmla="*/ 0 60000 65536"/>
                <a:gd name="T5" fmla="*/ 0 60000 65536"/>
              </a:gdLst>
              <a:ahLst/>
              <a:cxnLst>
                <a:cxn ang="T4">
                  <a:pos x="T0" y="T1"/>
                </a:cxn>
                <a:cxn ang="T5">
                  <a:pos x="T2" y="T3"/>
                </a:cxn>
              </a:cxnLst>
              <a:rect l="0" t="0" r="r" b="b"/>
              <a:pathLst>
                <a:path w="309" h="758">
                  <a:moveTo>
                    <a:pt x="0" y="0"/>
                  </a:moveTo>
                  <a:lnTo>
                    <a:pt x="309" y="758"/>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43" name="Text Box 29"/>
            <p:cNvSpPr txBox="1">
              <a:spLocks noChangeArrowheads="1"/>
            </p:cNvSpPr>
            <p:nvPr/>
          </p:nvSpPr>
          <p:spPr bwMode="auto">
            <a:xfrm>
              <a:off x="5145" y="12216"/>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25</a:t>
              </a:r>
            </a:p>
          </p:txBody>
        </p:sp>
        <p:sp>
          <p:nvSpPr>
            <p:cNvPr id="64544" name="Text Box 30"/>
            <p:cNvSpPr txBox="1">
              <a:spLocks noChangeArrowheads="1"/>
            </p:cNvSpPr>
            <p:nvPr/>
          </p:nvSpPr>
          <p:spPr bwMode="auto">
            <a:xfrm>
              <a:off x="5369" y="11219"/>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12</a:t>
              </a:r>
            </a:p>
          </p:txBody>
        </p:sp>
        <p:sp>
          <p:nvSpPr>
            <p:cNvPr id="64545" name="Text Box 31"/>
            <p:cNvSpPr txBox="1">
              <a:spLocks noChangeArrowheads="1"/>
            </p:cNvSpPr>
            <p:nvPr/>
          </p:nvSpPr>
          <p:spPr bwMode="auto">
            <a:xfrm>
              <a:off x="4279" y="11181"/>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34</a:t>
              </a:r>
            </a:p>
          </p:txBody>
        </p:sp>
        <p:sp>
          <p:nvSpPr>
            <p:cNvPr id="64546" name="Text Box 32"/>
            <p:cNvSpPr txBox="1">
              <a:spLocks noChangeArrowheads="1"/>
            </p:cNvSpPr>
            <p:nvPr/>
          </p:nvSpPr>
          <p:spPr bwMode="auto">
            <a:xfrm>
              <a:off x="4424" y="11621"/>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19</a:t>
              </a:r>
            </a:p>
          </p:txBody>
        </p:sp>
        <p:sp>
          <p:nvSpPr>
            <p:cNvPr id="64547" name="Text Box 33"/>
            <p:cNvSpPr txBox="1">
              <a:spLocks noChangeArrowheads="1"/>
            </p:cNvSpPr>
            <p:nvPr/>
          </p:nvSpPr>
          <p:spPr bwMode="auto">
            <a:xfrm>
              <a:off x="5174" y="11621"/>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26</a:t>
              </a:r>
            </a:p>
          </p:txBody>
        </p:sp>
        <p:sp>
          <p:nvSpPr>
            <p:cNvPr id="64548" name="Text Box 34"/>
            <p:cNvSpPr txBox="1">
              <a:spLocks noChangeArrowheads="1"/>
            </p:cNvSpPr>
            <p:nvPr/>
          </p:nvSpPr>
          <p:spPr bwMode="auto">
            <a:xfrm>
              <a:off x="3944" y="12119"/>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46</a:t>
              </a:r>
            </a:p>
          </p:txBody>
        </p:sp>
        <p:sp>
          <p:nvSpPr>
            <p:cNvPr id="64549" name="Text Box 35"/>
            <p:cNvSpPr txBox="1">
              <a:spLocks noChangeArrowheads="1"/>
            </p:cNvSpPr>
            <p:nvPr/>
          </p:nvSpPr>
          <p:spPr bwMode="auto">
            <a:xfrm>
              <a:off x="5594" y="12230"/>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38</a:t>
              </a:r>
            </a:p>
          </p:txBody>
        </p:sp>
        <p:sp>
          <p:nvSpPr>
            <p:cNvPr id="64550" name="Text Box 36"/>
            <p:cNvSpPr txBox="1">
              <a:spLocks noChangeArrowheads="1"/>
            </p:cNvSpPr>
            <p:nvPr/>
          </p:nvSpPr>
          <p:spPr bwMode="auto">
            <a:xfrm>
              <a:off x="4799" y="12869"/>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17</a:t>
              </a:r>
            </a:p>
          </p:txBody>
        </p:sp>
        <p:sp>
          <p:nvSpPr>
            <p:cNvPr id="64551" name="Text Box 37"/>
            <p:cNvSpPr txBox="1">
              <a:spLocks noChangeArrowheads="1"/>
            </p:cNvSpPr>
            <p:nvPr/>
          </p:nvSpPr>
          <p:spPr bwMode="auto">
            <a:xfrm>
              <a:off x="4439" y="12215"/>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25</a:t>
              </a:r>
            </a:p>
          </p:txBody>
        </p:sp>
        <p:sp>
          <p:nvSpPr>
            <p:cNvPr id="64552" name="Freeform 38"/>
            <p:cNvSpPr/>
            <p:nvPr/>
          </p:nvSpPr>
          <p:spPr bwMode="auto">
            <a:xfrm>
              <a:off x="4484" y="12180"/>
              <a:ext cx="321" cy="521"/>
            </a:xfrm>
            <a:custGeom>
              <a:avLst/>
              <a:gdLst>
                <a:gd name="T0" fmla="*/ 321 w 321"/>
                <a:gd name="T1" fmla="*/ 0 h 521"/>
                <a:gd name="T2" fmla="*/ 0 w 321"/>
                <a:gd name="T3" fmla="*/ 521 h 521"/>
                <a:gd name="T4" fmla="*/ 0 60000 65536"/>
                <a:gd name="T5" fmla="*/ 0 60000 65536"/>
              </a:gdLst>
              <a:ahLst/>
              <a:cxnLst>
                <a:cxn ang="T4">
                  <a:pos x="T0" y="T1"/>
                </a:cxn>
                <a:cxn ang="T5">
                  <a:pos x="T2" y="T3"/>
                </a:cxn>
              </a:cxnLst>
              <a:rect l="0" t="0" r="r" b="b"/>
              <a:pathLst>
                <a:path w="321" h="521">
                  <a:moveTo>
                    <a:pt x="321" y="0"/>
                  </a:moveTo>
                  <a:lnTo>
                    <a:pt x="0" y="521"/>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53" name="Freeform 39"/>
            <p:cNvSpPr/>
            <p:nvPr/>
          </p:nvSpPr>
          <p:spPr bwMode="auto">
            <a:xfrm>
              <a:off x="5030" y="11805"/>
              <a:ext cx="615" cy="270"/>
            </a:xfrm>
            <a:custGeom>
              <a:avLst/>
              <a:gdLst>
                <a:gd name="T0" fmla="*/ 615 w 615"/>
                <a:gd name="T1" fmla="*/ 0 h 270"/>
                <a:gd name="T2" fmla="*/ 0 w 615"/>
                <a:gd name="T3" fmla="*/ 270 h 270"/>
                <a:gd name="T4" fmla="*/ 0 60000 65536"/>
                <a:gd name="T5" fmla="*/ 0 60000 65536"/>
              </a:gdLst>
              <a:ahLst/>
              <a:cxnLst>
                <a:cxn ang="T4">
                  <a:pos x="T0" y="T1"/>
                </a:cxn>
                <a:cxn ang="T5">
                  <a:pos x="T2" y="T3"/>
                </a:cxn>
              </a:cxnLst>
              <a:rect l="0" t="0" r="r" b="b"/>
              <a:pathLst>
                <a:path w="615" h="270">
                  <a:moveTo>
                    <a:pt x="615" y="0"/>
                  </a:moveTo>
                  <a:lnTo>
                    <a:pt x="0" y="27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54" name="Freeform 40"/>
            <p:cNvSpPr/>
            <p:nvPr/>
          </p:nvSpPr>
          <p:spPr bwMode="auto">
            <a:xfrm>
              <a:off x="5019" y="11295"/>
              <a:ext cx="663" cy="410"/>
            </a:xfrm>
            <a:custGeom>
              <a:avLst/>
              <a:gdLst>
                <a:gd name="T0" fmla="*/ 0 w 633"/>
                <a:gd name="T1" fmla="*/ 0 h 420"/>
                <a:gd name="T2" fmla="*/ 1052 w 633"/>
                <a:gd name="T3" fmla="*/ 322 h 420"/>
                <a:gd name="T4" fmla="*/ 0 60000 65536"/>
                <a:gd name="T5" fmla="*/ 0 60000 65536"/>
              </a:gdLst>
              <a:ahLst/>
              <a:cxnLst>
                <a:cxn ang="T4">
                  <a:pos x="T0" y="T1"/>
                </a:cxn>
                <a:cxn ang="T5">
                  <a:pos x="T2" y="T3"/>
                </a:cxn>
              </a:cxnLst>
              <a:rect l="0" t="0" r="r" b="b"/>
              <a:pathLst>
                <a:path w="633" h="420">
                  <a:moveTo>
                    <a:pt x="0" y="0"/>
                  </a:moveTo>
                  <a:lnTo>
                    <a:pt x="633" y="42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55" name="Freeform 41"/>
            <p:cNvSpPr/>
            <p:nvPr/>
          </p:nvSpPr>
          <p:spPr bwMode="auto">
            <a:xfrm>
              <a:off x="3680" y="11416"/>
              <a:ext cx="2370" cy="1805"/>
            </a:xfrm>
            <a:custGeom>
              <a:avLst/>
              <a:gdLst>
                <a:gd name="T0" fmla="*/ 0 w 2370"/>
                <a:gd name="T1" fmla="*/ 95 h 1805"/>
                <a:gd name="T2" fmla="*/ 600 w 2370"/>
                <a:gd name="T3" fmla="*/ 5 h 1805"/>
                <a:gd name="T4" fmla="*/ 1065 w 2370"/>
                <a:gd name="T5" fmla="*/ 65 h 1805"/>
                <a:gd name="T6" fmla="*/ 1485 w 2370"/>
                <a:gd name="T7" fmla="*/ 80 h 1805"/>
                <a:gd name="T8" fmla="*/ 2040 w 2370"/>
                <a:gd name="T9" fmla="*/ 155 h 1805"/>
                <a:gd name="T10" fmla="*/ 2340 w 2370"/>
                <a:gd name="T11" fmla="*/ 290 h 1805"/>
                <a:gd name="T12" fmla="*/ 2355 w 2370"/>
                <a:gd name="T13" fmla="*/ 800 h 1805"/>
                <a:gd name="T14" fmla="*/ 2325 w 2370"/>
                <a:gd name="T15" fmla="*/ 1145 h 1805"/>
                <a:gd name="T16" fmla="*/ 2085 w 2370"/>
                <a:gd name="T17" fmla="*/ 1505 h 1805"/>
                <a:gd name="T18" fmla="*/ 1470 w 2370"/>
                <a:gd name="T19" fmla="*/ 1805 h 18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70" h="1805">
                  <a:moveTo>
                    <a:pt x="0" y="95"/>
                  </a:moveTo>
                  <a:cubicBezTo>
                    <a:pt x="100" y="80"/>
                    <a:pt x="423" y="10"/>
                    <a:pt x="600" y="5"/>
                  </a:cubicBezTo>
                  <a:cubicBezTo>
                    <a:pt x="777" y="0"/>
                    <a:pt x="918" y="53"/>
                    <a:pt x="1065" y="65"/>
                  </a:cubicBezTo>
                  <a:cubicBezTo>
                    <a:pt x="1212" y="77"/>
                    <a:pt x="1323" y="65"/>
                    <a:pt x="1485" y="80"/>
                  </a:cubicBezTo>
                  <a:cubicBezTo>
                    <a:pt x="1647" y="95"/>
                    <a:pt x="1897" y="120"/>
                    <a:pt x="2040" y="155"/>
                  </a:cubicBezTo>
                  <a:cubicBezTo>
                    <a:pt x="2183" y="190"/>
                    <a:pt x="2288" y="183"/>
                    <a:pt x="2340" y="290"/>
                  </a:cubicBezTo>
                  <a:cubicBezTo>
                    <a:pt x="2370" y="386"/>
                    <a:pt x="2357" y="658"/>
                    <a:pt x="2355" y="800"/>
                  </a:cubicBezTo>
                  <a:cubicBezTo>
                    <a:pt x="2353" y="942"/>
                    <a:pt x="2370" y="1028"/>
                    <a:pt x="2325" y="1145"/>
                  </a:cubicBezTo>
                  <a:cubicBezTo>
                    <a:pt x="2280" y="1262"/>
                    <a:pt x="2227" y="1395"/>
                    <a:pt x="2085" y="1505"/>
                  </a:cubicBezTo>
                  <a:cubicBezTo>
                    <a:pt x="2053" y="1622"/>
                    <a:pt x="1598" y="1742"/>
                    <a:pt x="1470" y="1805"/>
                  </a:cubicBez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10800" rIns="0" bIns="10800"/>
            <a:lstStyle/>
            <a:p>
              <a:endParaRPr lang="zh-CN" altLang="en-US"/>
            </a:p>
          </p:txBody>
        </p:sp>
        <p:sp>
          <p:nvSpPr>
            <p:cNvPr id="64556" name="Freeform 42"/>
            <p:cNvSpPr/>
            <p:nvPr/>
          </p:nvSpPr>
          <p:spPr bwMode="auto">
            <a:xfrm>
              <a:off x="4102" y="11855"/>
              <a:ext cx="643" cy="205"/>
            </a:xfrm>
            <a:custGeom>
              <a:avLst/>
              <a:gdLst>
                <a:gd name="T0" fmla="*/ 643 w 643"/>
                <a:gd name="T1" fmla="*/ 205 h 205"/>
                <a:gd name="T2" fmla="*/ 0 w 643"/>
                <a:gd name="T3" fmla="*/ 0 h 205"/>
                <a:gd name="T4" fmla="*/ 0 60000 65536"/>
                <a:gd name="T5" fmla="*/ 0 60000 65536"/>
              </a:gdLst>
              <a:ahLst/>
              <a:cxnLst>
                <a:cxn ang="T4">
                  <a:pos x="T0" y="T1"/>
                </a:cxn>
                <a:cxn ang="T5">
                  <a:pos x="T2" y="T3"/>
                </a:cxn>
              </a:cxnLst>
              <a:rect l="0" t="0" r="r" b="b"/>
              <a:pathLst>
                <a:path w="643" h="205">
                  <a:moveTo>
                    <a:pt x="643" y="205"/>
                  </a:moveTo>
                  <a:lnTo>
                    <a:pt x="0" y="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57" name="Freeform 43"/>
            <p:cNvSpPr/>
            <p:nvPr/>
          </p:nvSpPr>
          <p:spPr bwMode="auto">
            <a:xfrm>
              <a:off x="8191" y="11925"/>
              <a:ext cx="325" cy="759"/>
            </a:xfrm>
            <a:custGeom>
              <a:avLst/>
              <a:gdLst>
                <a:gd name="T0" fmla="*/ 178 w 345"/>
                <a:gd name="T1" fmla="*/ 0 h 810"/>
                <a:gd name="T2" fmla="*/ 0 w 345"/>
                <a:gd name="T3" fmla="*/ 396 h 810"/>
                <a:gd name="T4" fmla="*/ 0 60000 65536"/>
                <a:gd name="T5" fmla="*/ 0 60000 65536"/>
              </a:gdLst>
              <a:ahLst/>
              <a:cxnLst>
                <a:cxn ang="T4">
                  <a:pos x="T0" y="T1"/>
                </a:cxn>
                <a:cxn ang="T5">
                  <a:pos x="T2" y="T3"/>
                </a:cxn>
              </a:cxnLst>
              <a:rect l="0" t="0" r="r" b="b"/>
              <a:pathLst>
                <a:path w="345" h="810">
                  <a:moveTo>
                    <a:pt x="345" y="0"/>
                  </a:moveTo>
                  <a:lnTo>
                    <a:pt x="0" y="810"/>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58" name="Freeform 44"/>
            <p:cNvSpPr/>
            <p:nvPr/>
          </p:nvSpPr>
          <p:spPr bwMode="auto">
            <a:xfrm>
              <a:off x="7340" y="12803"/>
              <a:ext cx="647" cy="2"/>
            </a:xfrm>
            <a:custGeom>
              <a:avLst/>
              <a:gdLst>
                <a:gd name="T0" fmla="*/ 768 w 636"/>
                <a:gd name="T1" fmla="*/ 0 h 7"/>
                <a:gd name="T2" fmla="*/ 0 w 636"/>
                <a:gd name="T3" fmla="*/ 0 h 7"/>
                <a:gd name="T4" fmla="*/ 0 60000 65536"/>
                <a:gd name="T5" fmla="*/ 0 60000 65536"/>
              </a:gdLst>
              <a:ahLst/>
              <a:cxnLst>
                <a:cxn ang="T4">
                  <a:pos x="T0" y="T1"/>
                </a:cxn>
                <a:cxn ang="T5">
                  <a:pos x="T2" y="T3"/>
                </a:cxn>
              </a:cxnLst>
              <a:rect l="0" t="0" r="r" b="b"/>
              <a:pathLst>
                <a:path w="636" h="7">
                  <a:moveTo>
                    <a:pt x="636" y="7"/>
                  </a:moveTo>
                  <a:lnTo>
                    <a:pt x="0" y="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59" name="Freeform 45"/>
            <p:cNvSpPr/>
            <p:nvPr/>
          </p:nvSpPr>
          <p:spPr bwMode="auto">
            <a:xfrm>
              <a:off x="6867" y="11946"/>
              <a:ext cx="308" cy="737"/>
            </a:xfrm>
            <a:custGeom>
              <a:avLst/>
              <a:gdLst>
                <a:gd name="T0" fmla="*/ 0 w 309"/>
                <a:gd name="T1" fmla="*/ 0 h 758"/>
                <a:gd name="T2" fmla="*/ 298 w 309"/>
                <a:gd name="T3" fmla="*/ 557 h 758"/>
                <a:gd name="T4" fmla="*/ 0 60000 65536"/>
                <a:gd name="T5" fmla="*/ 0 60000 65536"/>
              </a:gdLst>
              <a:ahLst/>
              <a:cxnLst>
                <a:cxn ang="T4">
                  <a:pos x="T0" y="T1"/>
                </a:cxn>
                <a:cxn ang="T5">
                  <a:pos x="T2" y="T3"/>
                </a:cxn>
              </a:cxnLst>
              <a:rect l="0" t="0" r="r" b="b"/>
              <a:pathLst>
                <a:path w="309" h="758">
                  <a:moveTo>
                    <a:pt x="0" y="0"/>
                  </a:moveTo>
                  <a:lnTo>
                    <a:pt x="309" y="758"/>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60" name="Text Box 46"/>
            <p:cNvSpPr txBox="1">
              <a:spLocks noChangeArrowheads="1"/>
            </p:cNvSpPr>
            <p:nvPr/>
          </p:nvSpPr>
          <p:spPr bwMode="auto">
            <a:xfrm>
              <a:off x="7940" y="12245"/>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25</a:t>
              </a:r>
            </a:p>
          </p:txBody>
        </p:sp>
        <p:sp>
          <p:nvSpPr>
            <p:cNvPr id="64561" name="Text Box 47"/>
            <p:cNvSpPr txBox="1">
              <a:spLocks noChangeArrowheads="1"/>
            </p:cNvSpPr>
            <p:nvPr/>
          </p:nvSpPr>
          <p:spPr bwMode="auto">
            <a:xfrm>
              <a:off x="8165" y="11219"/>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12</a:t>
              </a:r>
            </a:p>
          </p:txBody>
        </p:sp>
        <p:sp>
          <p:nvSpPr>
            <p:cNvPr id="64562" name="Text Box 48"/>
            <p:cNvSpPr txBox="1">
              <a:spLocks noChangeArrowheads="1"/>
            </p:cNvSpPr>
            <p:nvPr/>
          </p:nvSpPr>
          <p:spPr bwMode="auto">
            <a:xfrm>
              <a:off x="7115" y="11183"/>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34</a:t>
              </a:r>
            </a:p>
          </p:txBody>
        </p:sp>
        <p:sp>
          <p:nvSpPr>
            <p:cNvPr id="64563" name="Text Box 49"/>
            <p:cNvSpPr txBox="1">
              <a:spLocks noChangeArrowheads="1"/>
            </p:cNvSpPr>
            <p:nvPr/>
          </p:nvSpPr>
          <p:spPr bwMode="auto">
            <a:xfrm>
              <a:off x="7220" y="11621"/>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19</a:t>
              </a:r>
            </a:p>
          </p:txBody>
        </p:sp>
        <p:sp>
          <p:nvSpPr>
            <p:cNvPr id="64564" name="Text Box 50"/>
            <p:cNvSpPr txBox="1">
              <a:spLocks noChangeArrowheads="1"/>
            </p:cNvSpPr>
            <p:nvPr/>
          </p:nvSpPr>
          <p:spPr bwMode="auto">
            <a:xfrm>
              <a:off x="7970" y="11621"/>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26</a:t>
              </a:r>
            </a:p>
          </p:txBody>
        </p:sp>
        <p:sp>
          <p:nvSpPr>
            <p:cNvPr id="64565" name="Text Box 51"/>
            <p:cNvSpPr txBox="1">
              <a:spLocks noChangeArrowheads="1"/>
            </p:cNvSpPr>
            <p:nvPr/>
          </p:nvSpPr>
          <p:spPr bwMode="auto">
            <a:xfrm>
              <a:off x="6740" y="12119"/>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46</a:t>
              </a:r>
            </a:p>
          </p:txBody>
        </p:sp>
        <p:sp>
          <p:nvSpPr>
            <p:cNvPr id="64566" name="Text Box 52"/>
            <p:cNvSpPr txBox="1">
              <a:spLocks noChangeArrowheads="1"/>
            </p:cNvSpPr>
            <p:nvPr/>
          </p:nvSpPr>
          <p:spPr bwMode="auto">
            <a:xfrm>
              <a:off x="8390" y="12230"/>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38</a:t>
              </a:r>
            </a:p>
          </p:txBody>
        </p:sp>
        <p:sp>
          <p:nvSpPr>
            <p:cNvPr id="64567" name="Text Box 53"/>
            <p:cNvSpPr txBox="1">
              <a:spLocks noChangeArrowheads="1"/>
            </p:cNvSpPr>
            <p:nvPr/>
          </p:nvSpPr>
          <p:spPr bwMode="auto">
            <a:xfrm>
              <a:off x="7595" y="12869"/>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17</a:t>
              </a:r>
            </a:p>
          </p:txBody>
        </p:sp>
        <p:sp>
          <p:nvSpPr>
            <p:cNvPr id="64568" name="Text Box 54"/>
            <p:cNvSpPr txBox="1">
              <a:spLocks noChangeArrowheads="1"/>
            </p:cNvSpPr>
            <p:nvPr/>
          </p:nvSpPr>
          <p:spPr bwMode="auto">
            <a:xfrm>
              <a:off x="7235" y="12215"/>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25</a:t>
              </a:r>
            </a:p>
          </p:txBody>
        </p:sp>
        <p:sp>
          <p:nvSpPr>
            <p:cNvPr id="64569" name="Freeform 55"/>
            <p:cNvSpPr/>
            <p:nvPr/>
          </p:nvSpPr>
          <p:spPr bwMode="auto">
            <a:xfrm>
              <a:off x="7285" y="12180"/>
              <a:ext cx="316" cy="539"/>
            </a:xfrm>
            <a:custGeom>
              <a:avLst/>
              <a:gdLst>
                <a:gd name="T0" fmla="*/ 316 w 316"/>
                <a:gd name="T1" fmla="*/ 0 h 539"/>
                <a:gd name="T2" fmla="*/ 0 w 316"/>
                <a:gd name="T3" fmla="*/ 539 h 539"/>
                <a:gd name="T4" fmla="*/ 0 60000 65536"/>
                <a:gd name="T5" fmla="*/ 0 60000 65536"/>
              </a:gdLst>
              <a:ahLst/>
              <a:cxnLst>
                <a:cxn ang="T4">
                  <a:pos x="T0" y="T1"/>
                </a:cxn>
                <a:cxn ang="T5">
                  <a:pos x="T2" y="T3"/>
                </a:cxn>
              </a:cxnLst>
              <a:rect l="0" t="0" r="r" b="b"/>
              <a:pathLst>
                <a:path w="316" h="539">
                  <a:moveTo>
                    <a:pt x="316" y="0"/>
                  </a:moveTo>
                  <a:lnTo>
                    <a:pt x="0" y="539"/>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70" name="Freeform 56"/>
            <p:cNvSpPr/>
            <p:nvPr/>
          </p:nvSpPr>
          <p:spPr bwMode="auto">
            <a:xfrm>
              <a:off x="7826" y="11805"/>
              <a:ext cx="615" cy="270"/>
            </a:xfrm>
            <a:custGeom>
              <a:avLst/>
              <a:gdLst>
                <a:gd name="T0" fmla="*/ 615 w 615"/>
                <a:gd name="T1" fmla="*/ 0 h 270"/>
                <a:gd name="T2" fmla="*/ 0 w 615"/>
                <a:gd name="T3" fmla="*/ 270 h 270"/>
                <a:gd name="T4" fmla="*/ 0 60000 65536"/>
                <a:gd name="T5" fmla="*/ 0 60000 65536"/>
              </a:gdLst>
              <a:ahLst/>
              <a:cxnLst>
                <a:cxn ang="T4">
                  <a:pos x="T0" y="T1"/>
                </a:cxn>
                <a:cxn ang="T5">
                  <a:pos x="T2" y="T3"/>
                </a:cxn>
              </a:cxnLst>
              <a:rect l="0" t="0" r="r" b="b"/>
              <a:pathLst>
                <a:path w="615" h="270">
                  <a:moveTo>
                    <a:pt x="615" y="0"/>
                  </a:moveTo>
                  <a:lnTo>
                    <a:pt x="0" y="27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71" name="Freeform 57"/>
            <p:cNvSpPr/>
            <p:nvPr/>
          </p:nvSpPr>
          <p:spPr bwMode="auto">
            <a:xfrm>
              <a:off x="7813" y="11271"/>
              <a:ext cx="645" cy="435"/>
            </a:xfrm>
            <a:custGeom>
              <a:avLst/>
              <a:gdLst>
                <a:gd name="T0" fmla="*/ 0 w 606"/>
                <a:gd name="T1" fmla="*/ 0 h 436"/>
                <a:gd name="T2" fmla="*/ 1203 w 606"/>
                <a:gd name="T3" fmla="*/ 425 h 436"/>
                <a:gd name="T4" fmla="*/ 0 60000 65536"/>
                <a:gd name="T5" fmla="*/ 0 60000 65536"/>
              </a:gdLst>
              <a:ahLst/>
              <a:cxnLst>
                <a:cxn ang="T4">
                  <a:pos x="T0" y="T1"/>
                </a:cxn>
                <a:cxn ang="T5">
                  <a:pos x="T2" y="T3"/>
                </a:cxn>
              </a:cxnLst>
              <a:rect l="0" t="0" r="r" b="b"/>
              <a:pathLst>
                <a:path w="606" h="436">
                  <a:moveTo>
                    <a:pt x="0" y="0"/>
                  </a:moveTo>
                  <a:lnTo>
                    <a:pt x="606" y="436"/>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72" name="Freeform 58"/>
            <p:cNvSpPr/>
            <p:nvPr/>
          </p:nvSpPr>
          <p:spPr bwMode="auto">
            <a:xfrm>
              <a:off x="6937" y="11870"/>
              <a:ext cx="604" cy="190"/>
            </a:xfrm>
            <a:custGeom>
              <a:avLst/>
              <a:gdLst>
                <a:gd name="T0" fmla="*/ 604 w 604"/>
                <a:gd name="T1" fmla="*/ 190 h 190"/>
                <a:gd name="T2" fmla="*/ 0 w 604"/>
                <a:gd name="T3" fmla="*/ 0 h 190"/>
                <a:gd name="T4" fmla="*/ 0 60000 65536"/>
                <a:gd name="T5" fmla="*/ 0 60000 65536"/>
              </a:gdLst>
              <a:ahLst/>
              <a:cxnLst>
                <a:cxn ang="T4">
                  <a:pos x="T0" y="T1"/>
                </a:cxn>
                <a:cxn ang="T5">
                  <a:pos x="T2" y="T3"/>
                </a:cxn>
              </a:cxnLst>
              <a:rect l="0" t="0" r="r" b="b"/>
              <a:pathLst>
                <a:path w="604" h="190">
                  <a:moveTo>
                    <a:pt x="604" y="190"/>
                  </a:moveTo>
                  <a:lnTo>
                    <a:pt x="0" y="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73" name="Freeform 59"/>
            <p:cNvSpPr/>
            <p:nvPr/>
          </p:nvSpPr>
          <p:spPr bwMode="auto">
            <a:xfrm>
              <a:off x="6926" y="11285"/>
              <a:ext cx="641" cy="430"/>
            </a:xfrm>
            <a:custGeom>
              <a:avLst/>
              <a:gdLst>
                <a:gd name="T0" fmla="*/ 641 w 641"/>
                <a:gd name="T1" fmla="*/ 0 h 430"/>
                <a:gd name="T2" fmla="*/ 0 w 641"/>
                <a:gd name="T3" fmla="*/ 430 h 430"/>
                <a:gd name="T4" fmla="*/ 0 60000 65536"/>
                <a:gd name="T5" fmla="*/ 0 60000 65536"/>
              </a:gdLst>
              <a:ahLst/>
              <a:cxnLst>
                <a:cxn ang="T4">
                  <a:pos x="T0" y="T1"/>
                </a:cxn>
                <a:cxn ang="T5">
                  <a:pos x="T2" y="T3"/>
                </a:cxn>
              </a:cxnLst>
              <a:rect l="0" t="0" r="r" b="b"/>
              <a:pathLst>
                <a:path w="641" h="430">
                  <a:moveTo>
                    <a:pt x="641" y="0"/>
                  </a:moveTo>
                  <a:lnTo>
                    <a:pt x="0" y="430"/>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74" name="Freeform 60"/>
            <p:cNvSpPr/>
            <p:nvPr/>
          </p:nvSpPr>
          <p:spPr bwMode="auto">
            <a:xfrm>
              <a:off x="7784" y="12194"/>
              <a:ext cx="259" cy="499"/>
            </a:xfrm>
            <a:custGeom>
              <a:avLst/>
              <a:gdLst>
                <a:gd name="T0" fmla="*/ 128 w 278"/>
                <a:gd name="T1" fmla="*/ 235 h 538"/>
                <a:gd name="T2" fmla="*/ 0 w 278"/>
                <a:gd name="T3" fmla="*/ 0 h 538"/>
                <a:gd name="T4" fmla="*/ 0 60000 65536"/>
                <a:gd name="T5" fmla="*/ 0 60000 65536"/>
              </a:gdLst>
              <a:ahLst/>
              <a:cxnLst>
                <a:cxn ang="T4">
                  <a:pos x="T0" y="T1"/>
                </a:cxn>
                <a:cxn ang="T5">
                  <a:pos x="T2" y="T3"/>
                </a:cxn>
              </a:cxnLst>
              <a:rect l="0" t="0" r="r" b="b"/>
              <a:pathLst>
                <a:path w="278" h="538">
                  <a:moveTo>
                    <a:pt x="278" y="538"/>
                  </a:moveTo>
                  <a:lnTo>
                    <a:pt x="0" y="0"/>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575" name="Oval 61"/>
            <p:cNvSpPr>
              <a:spLocks noChangeArrowheads="1"/>
            </p:cNvSpPr>
            <p:nvPr/>
          </p:nvSpPr>
          <p:spPr bwMode="auto">
            <a:xfrm>
              <a:off x="1433" y="11694"/>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A</a:t>
              </a:r>
            </a:p>
          </p:txBody>
        </p:sp>
        <p:sp>
          <p:nvSpPr>
            <p:cNvPr id="64576" name="Oval 62"/>
            <p:cNvSpPr>
              <a:spLocks noChangeArrowheads="1"/>
            </p:cNvSpPr>
            <p:nvPr/>
          </p:nvSpPr>
          <p:spPr bwMode="auto">
            <a:xfrm>
              <a:off x="3863" y="11664"/>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A</a:t>
              </a:r>
            </a:p>
          </p:txBody>
        </p:sp>
        <p:sp>
          <p:nvSpPr>
            <p:cNvPr id="64577" name="Oval 63"/>
            <p:cNvSpPr>
              <a:spLocks noChangeArrowheads="1"/>
            </p:cNvSpPr>
            <p:nvPr/>
          </p:nvSpPr>
          <p:spPr bwMode="auto">
            <a:xfrm>
              <a:off x="6683" y="11673"/>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A</a:t>
              </a:r>
            </a:p>
          </p:txBody>
        </p:sp>
        <p:sp>
          <p:nvSpPr>
            <p:cNvPr id="64578" name="Oval 64"/>
            <p:cNvSpPr>
              <a:spLocks noChangeArrowheads="1"/>
            </p:cNvSpPr>
            <p:nvPr/>
          </p:nvSpPr>
          <p:spPr bwMode="auto">
            <a:xfrm>
              <a:off x="7553" y="11073"/>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B</a:t>
              </a:r>
            </a:p>
          </p:txBody>
        </p:sp>
        <p:sp>
          <p:nvSpPr>
            <p:cNvPr id="64579" name="Oval 65"/>
            <p:cNvSpPr>
              <a:spLocks noChangeArrowheads="1"/>
            </p:cNvSpPr>
            <p:nvPr/>
          </p:nvSpPr>
          <p:spPr bwMode="auto">
            <a:xfrm>
              <a:off x="4743" y="11103"/>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B</a:t>
              </a:r>
            </a:p>
          </p:txBody>
        </p:sp>
        <p:sp>
          <p:nvSpPr>
            <p:cNvPr id="64580" name="Oval 66"/>
            <p:cNvSpPr>
              <a:spLocks noChangeArrowheads="1"/>
            </p:cNvSpPr>
            <p:nvPr/>
          </p:nvSpPr>
          <p:spPr bwMode="auto">
            <a:xfrm>
              <a:off x="8433" y="11643"/>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E</a:t>
              </a:r>
            </a:p>
          </p:txBody>
        </p:sp>
        <p:sp>
          <p:nvSpPr>
            <p:cNvPr id="64581" name="Oval 67"/>
            <p:cNvSpPr>
              <a:spLocks noChangeArrowheads="1"/>
            </p:cNvSpPr>
            <p:nvPr/>
          </p:nvSpPr>
          <p:spPr bwMode="auto">
            <a:xfrm>
              <a:off x="5633" y="11652"/>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E</a:t>
              </a:r>
            </a:p>
          </p:txBody>
        </p:sp>
        <p:sp>
          <p:nvSpPr>
            <p:cNvPr id="64582" name="Oval 68"/>
            <p:cNvSpPr>
              <a:spLocks noChangeArrowheads="1"/>
            </p:cNvSpPr>
            <p:nvPr/>
          </p:nvSpPr>
          <p:spPr bwMode="auto">
            <a:xfrm>
              <a:off x="3223" y="11661"/>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E</a:t>
              </a:r>
            </a:p>
          </p:txBody>
        </p:sp>
        <p:sp>
          <p:nvSpPr>
            <p:cNvPr id="64583" name="Oval 69"/>
            <p:cNvSpPr>
              <a:spLocks noChangeArrowheads="1"/>
            </p:cNvSpPr>
            <p:nvPr/>
          </p:nvSpPr>
          <p:spPr bwMode="auto">
            <a:xfrm>
              <a:off x="2333" y="11943"/>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F</a:t>
              </a:r>
            </a:p>
          </p:txBody>
        </p:sp>
        <p:sp>
          <p:nvSpPr>
            <p:cNvPr id="64584" name="Oval 70"/>
            <p:cNvSpPr>
              <a:spLocks noChangeArrowheads="1"/>
            </p:cNvSpPr>
            <p:nvPr/>
          </p:nvSpPr>
          <p:spPr bwMode="auto">
            <a:xfrm>
              <a:off x="4753" y="11922"/>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F</a:t>
              </a:r>
            </a:p>
          </p:txBody>
        </p:sp>
        <p:sp>
          <p:nvSpPr>
            <p:cNvPr id="64585" name="Oval 71"/>
            <p:cNvSpPr>
              <a:spLocks noChangeArrowheads="1"/>
            </p:cNvSpPr>
            <p:nvPr/>
          </p:nvSpPr>
          <p:spPr bwMode="auto">
            <a:xfrm>
              <a:off x="7543" y="11922"/>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F</a:t>
              </a:r>
            </a:p>
          </p:txBody>
        </p:sp>
        <p:sp>
          <p:nvSpPr>
            <p:cNvPr id="64586" name="Oval 72"/>
            <p:cNvSpPr>
              <a:spLocks noChangeArrowheads="1"/>
            </p:cNvSpPr>
            <p:nvPr/>
          </p:nvSpPr>
          <p:spPr bwMode="auto">
            <a:xfrm>
              <a:off x="7993" y="12684"/>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D</a:t>
              </a:r>
            </a:p>
          </p:txBody>
        </p:sp>
        <p:sp>
          <p:nvSpPr>
            <p:cNvPr id="64587" name="Oval 73"/>
            <p:cNvSpPr>
              <a:spLocks noChangeArrowheads="1"/>
            </p:cNvSpPr>
            <p:nvPr/>
          </p:nvSpPr>
          <p:spPr bwMode="auto">
            <a:xfrm>
              <a:off x="2763" y="12705"/>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D</a:t>
              </a:r>
            </a:p>
          </p:txBody>
        </p:sp>
        <p:sp>
          <p:nvSpPr>
            <p:cNvPr id="64588" name="Oval 74"/>
            <p:cNvSpPr>
              <a:spLocks noChangeArrowheads="1"/>
            </p:cNvSpPr>
            <p:nvPr/>
          </p:nvSpPr>
          <p:spPr bwMode="auto">
            <a:xfrm>
              <a:off x="5213" y="12723"/>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D</a:t>
              </a:r>
            </a:p>
          </p:txBody>
        </p:sp>
        <p:grpSp>
          <p:nvGrpSpPr>
            <p:cNvPr id="64589" name="Group 75"/>
            <p:cNvGrpSpPr/>
            <p:nvPr/>
          </p:nvGrpSpPr>
          <p:grpSpPr bwMode="auto">
            <a:xfrm>
              <a:off x="1249" y="8041"/>
              <a:ext cx="8008" cy="2932"/>
              <a:chOff x="1249" y="7811"/>
              <a:chExt cx="8008" cy="2932"/>
            </a:xfrm>
          </p:grpSpPr>
          <p:sp>
            <p:nvSpPr>
              <p:cNvPr id="64593" name="Text Box 76"/>
              <p:cNvSpPr txBox="1">
                <a:spLocks noChangeArrowheads="1"/>
              </p:cNvSpPr>
              <p:nvPr/>
            </p:nvSpPr>
            <p:spPr bwMode="auto">
              <a:xfrm>
                <a:off x="7039" y="7925"/>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34</a:t>
                </a:r>
              </a:p>
            </p:txBody>
          </p:sp>
          <p:sp>
            <p:nvSpPr>
              <p:cNvPr id="64594" name="Text Box 77"/>
              <p:cNvSpPr txBox="1">
                <a:spLocks noChangeArrowheads="1"/>
              </p:cNvSpPr>
              <p:nvPr/>
            </p:nvSpPr>
            <p:spPr bwMode="auto">
              <a:xfrm>
                <a:off x="4360" y="7851"/>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34</a:t>
                </a:r>
              </a:p>
            </p:txBody>
          </p:sp>
          <p:sp>
            <p:nvSpPr>
              <p:cNvPr id="64595" name="Text Box 78"/>
              <p:cNvSpPr txBox="1">
                <a:spLocks noChangeArrowheads="1"/>
              </p:cNvSpPr>
              <p:nvPr/>
            </p:nvSpPr>
            <p:spPr bwMode="auto">
              <a:xfrm>
                <a:off x="1798" y="7895"/>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34</a:t>
                </a:r>
              </a:p>
            </p:txBody>
          </p:sp>
          <p:sp>
            <p:nvSpPr>
              <p:cNvPr id="64596" name="Text Box 79"/>
              <p:cNvSpPr txBox="1">
                <a:spLocks noChangeArrowheads="1"/>
              </p:cNvSpPr>
              <p:nvPr/>
            </p:nvSpPr>
            <p:spPr bwMode="auto">
              <a:xfrm>
                <a:off x="2278" y="9636"/>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17</a:t>
                </a:r>
              </a:p>
            </p:txBody>
          </p:sp>
          <p:sp>
            <p:nvSpPr>
              <p:cNvPr id="64597" name="Text Box 80"/>
              <p:cNvSpPr txBox="1">
                <a:spLocks noChangeArrowheads="1"/>
              </p:cNvSpPr>
              <p:nvPr/>
            </p:nvSpPr>
            <p:spPr bwMode="auto">
              <a:xfrm>
                <a:off x="7519" y="9669"/>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17</a:t>
                </a:r>
              </a:p>
            </p:txBody>
          </p:sp>
          <p:sp>
            <p:nvSpPr>
              <p:cNvPr id="64598" name="Text Box 81"/>
              <p:cNvSpPr txBox="1">
                <a:spLocks noChangeArrowheads="1"/>
              </p:cNvSpPr>
              <p:nvPr/>
            </p:nvSpPr>
            <p:spPr bwMode="auto">
              <a:xfrm>
                <a:off x="4840" y="9542"/>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17</a:t>
                </a:r>
              </a:p>
            </p:txBody>
          </p:sp>
          <p:sp>
            <p:nvSpPr>
              <p:cNvPr id="64599" name="Text Box 82"/>
              <p:cNvSpPr txBox="1">
                <a:spLocks noChangeArrowheads="1"/>
              </p:cNvSpPr>
              <p:nvPr/>
            </p:nvSpPr>
            <p:spPr bwMode="auto">
              <a:xfrm>
                <a:off x="1377" y="8333"/>
                <a:ext cx="237" cy="3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ts val="1400"/>
                  </a:spcBef>
                  <a:spcAft>
                    <a:spcPts val="1450"/>
                  </a:spcAft>
                </a:pPr>
                <a:endParaRPr lang="zh-CN" altLang="zh-CN" sz="1400" b="1">
                  <a:ea typeface="黑体" panose="02010609060101010101" pitchFamily="49" charset="-122"/>
                </a:endParaRPr>
              </a:p>
            </p:txBody>
          </p:sp>
          <p:sp>
            <p:nvSpPr>
              <p:cNvPr id="64600" name="Freeform 83"/>
              <p:cNvSpPr/>
              <p:nvPr/>
            </p:nvSpPr>
            <p:spPr bwMode="auto">
              <a:xfrm>
                <a:off x="1594" y="8034"/>
                <a:ext cx="657" cy="408"/>
              </a:xfrm>
              <a:custGeom>
                <a:avLst/>
                <a:gdLst>
                  <a:gd name="T0" fmla="*/ 495 w 676"/>
                  <a:gd name="T1" fmla="*/ 0 h 429"/>
                  <a:gd name="T2" fmla="*/ 0 w 676"/>
                  <a:gd name="T3" fmla="*/ 247 h 429"/>
                  <a:gd name="T4" fmla="*/ 0 60000 65536"/>
                  <a:gd name="T5" fmla="*/ 0 60000 65536"/>
                </a:gdLst>
                <a:ahLst/>
                <a:cxnLst>
                  <a:cxn ang="T4">
                    <a:pos x="T0" y="T1"/>
                  </a:cxn>
                  <a:cxn ang="T5">
                    <a:pos x="T2" y="T3"/>
                  </a:cxn>
                </a:cxnLst>
                <a:rect l="0" t="0" r="r" b="b"/>
                <a:pathLst>
                  <a:path w="676" h="429">
                    <a:moveTo>
                      <a:pt x="676" y="0"/>
                    </a:moveTo>
                    <a:lnTo>
                      <a:pt x="0" y="429"/>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01" name="Freeform 84"/>
              <p:cNvSpPr/>
              <p:nvPr/>
            </p:nvSpPr>
            <p:spPr bwMode="auto">
              <a:xfrm>
                <a:off x="2885" y="8637"/>
                <a:ext cx="314" cy="801"/>
              </a:xfrm>
              <a:custGeom>
                <a:avLst/>
                <a:gdLst>
                  <a:gd name="T0" fmla="*/ 123 w 345"/>
                  <a:gd name="T1" fmla="*/ 0 h 810"/>
                  <a:gd name="T2" fmla="*/ 0 w 345"/>
                  <a:gd name="T3" fmla="*/ 717 h 810"/>
                  <a:gd name="T4" fmla="*/ 0 60000 65536"/>
                  <a:gd name="T5" fmla="*/ 0 60000 65536"/>
                </a:gdLst>
                <a:ahLst/>
                <a:cxnLst>
                  <a:cxn ang="T4">
                    <a:pos x="T0" y="T1"/>
                  </a:cxn>
                  <a:cxn ang="T5">
                    <a:pos x="T2" y="T3"/>
                  </a:cxn>
                </a:cxnLst>
                <a:rect l="0" t="0" r="r" b="b"/>
                <a:pathLst>
                  <a:path w="345" h="810">
                    <a:moveTo>
                      <a:pt x="345" y="0"/>
                    </a:moveTo>
                    <a:lnTo>
                      <a:pt x="0" y="810"/>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02" name="Freeform 85"/>
              <p:cNvSpPr/>
              <p:nvPr/>
            </p:nvSpPr>
            <p:spPr bwMode="auto">
              <a:xfrm>
                <a:off x="2428" y="8906"/>
                <a:ext cx="281" cy="538"/>
              </a:xfrm>
              <a:custGeom>
                <a:avLst/>
                <a:gdLst>
                  <a:gd name="T0" fmla="*/ 198 w 291"/>
                  <a:gd name="T1" fmla="*/ 388 h 556"/>
                  <a:gd name="T2" fmla="*/ 0 w 291"/>
                  <a:gd name="T3" fmla="*/ 0 h 556"/>
                  <a:gd name="T4" fmla="*/ 0 60000 65536"/>
                  <a:gd name="T5" fmla="*/ 0 60000 65536"/>
                </a:gdLst>
                <a:ahLst/>
                <a:cxnLst>
                  <a:cxn ang="T4">
                    <a:pos x="T0" y="T1"/>
                  </a:cxn>
                  <a:cxn ang="T5">
                    <a:pos x="T2" y="T3"/>
                  </a:cxn>
                </a:cxnLst>
                <a:rect l="0" t="0" r="r" b="b"/>
                <a:pathLst>
                  <a:path w="291" h="556">
                    <a:moveTo>
                      <a:pt x="291" y="556"/>
                    </a:moveTo>
                    <a:lnTo>
                      <a:pt x="0" y="0"/>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03" name="Freeform 86"/>
              <p:cNvSpPr/>
              <p:nvPr/>
            </p:nvSpPr>
            <p:spPr bwMode="auto">
              <a:xfrm>
                <a:off x="2008" y="9512"/>
                <a:ext cx="647" cy="1"/>
              </a:xfrm>
              <a:custGeom>
                <a:avLst/>
                <a:gdLst>
                  <a:gd name="T0" fmla="*/ 768 w 636"/>
                  <a:gd name="T1" fmla="*/ 0 h 7"/>
                  <a:gd name="T2" fmla="*/ 0 w 636"/>
                  <a:gd name="T3" fmla="*/ 0 h 7"/>
                  <a:gd name="T4" fmla="*/ 0 60000 65536"/>
                  <a:gd name="T5" fmla="*/ 0 60000 65536"/>
                </a:gdLst>
                <a:ahLst/>
                <a:cxnLst>
                  <a:cxn ang="T4">
                    <a:pos x="T0" y="T1"/>
                  </a:cxn>
                  <a:cxn ang="T5">
                    <a:pos x="T2" y="T3"/>
                  </a:cxn>
                </a:cxnLst>
                <a:rect l="0" t="0" r="r" b="b"/>
                <a:pathLst>
                  <a:path w="636" h="7">
                    <a:moveTo>
                      <a:pt x="636" y="7"/>
                    </a:moveTo>
                    <a:lnTo>
                      <a:pt x="0" y="0"/>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04" name="Freeform 87"/>
              <p:cNvSpPr/>
              <p:nvPr/>
            </p:nvSpPr>
            <p:spPr bwMode="auto">
              <a:xfrm>
                <a:off x="1549" y="8676"/>
                <a:ext cx="309" cy="719"/>
              </a:xfrm>
              <a:custGeom>
                <a:avLst/>
                <a:gdLst>
                  <a:gd name="T0" fmla="*/ 0 w 309"/>
                  <a:gd name="T1" fmla="*/ 0 h 758"/>
                  <a:gd name="T2" fmla="*/ 309 w 309"/>
                  <a:gd name="T3" fmla="*/ 424 h 758"/>
                  <a:gd name="T4" fmla="*/ 0 60000 65536"/>
                  <a:gd name="T5" fmla="*/ 0 60000 65536"/>
                </a:gdLst>
                <a:ahLst/>
                <a:cxnLst>
                  <a:cxn ang="T4">
                    <a:pos x="T0" y="T1"/>
                  </a:cxn>
                  <a:cxn ang="T5">
                    <a:pos x="T2" y="T3"/>
                  </a:cxn>
                </a:cxnLst>
                <a:rect l="0" t="0" r="r" b="b"/>
                <a:pathLst>
                  <a:path w="309" h="758">
                    <a:moveTo>
                      <a:pt x="0" y="0"/>
                    </a:moveTo>
                    <a:lnTo>
                      <a:pt x="309" y="758"/>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05" name="Text Box 88"/>
              <p:cNvSpPr txBox="1">
                <a:spLocks noChangeArrowheads="1"/>
              </p:cNvSpPr>
              <p:nvPr/>
            </p:nvSpPr>
            <p:spPr bwMode="auto">
              <a:xfrm>
                <a:off x="2623" y="8957"/>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25</a:t>
                </a:r>
              </a:p>
            </p:txBody>
          </p:sp>
          <p:sp>
            <p:nvSpPr>
              <p:cNvPr id="64606" name="Text Box 89"/>
              <p:cNvSpPr txBox="1">
                <a:spLocks noChangeArrowheads="1"/>
              </p:cNvSpPr>
              <p:nvPr/>
            </p:nvSpPr>
            <p:spPr bwMode="auto">
              <a:xfrm>
                <a:off x="2848" y="7931"/>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12</a:t>
                </a:r>
              </a:p>
            </p:txBody>
          </p:sp>
          <p:sp>
            <p:nvSpPr>
              <p:cNvPr id="64607" name="Text Box 90"/>
              <p:cNvSpPr txBox="1">
                <a:spLocks noChangeArrowheads="1"/>
              </p:cNvSpPr>
              <p:nvPr/>
            </p:nvSpPr>
            <p:spPr bwMode="auto">
              <a:xfrm>
                <a:off x="1903" y="8333"/>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19</a:t>
                </a:r>
              </a:p>
            </p:txBody>
          </p:sp>
          <p:sp>
            <p:nvSpPr>
              <p:cNvPr id="64608" name="Text Box 91"/>
              <p:cNvSpPr txBox="1">
                <a:spLocks noChangeArrowheads="1"/>
              </p:cNvSpPr>
              <p:nvPr/>
            </p:nvSpPr>
            <p:spPr bwMode="auto">
              <a:xfrm>
                <a:off x="2653" y="8333"/>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26</a:t>
                </a:r>
              </a:p>
            </p:txBody>
          </p:sp>
          <p:sp>
            <p:nvSpPr>
              <p:cNvPr id="64609" name="Text Box 92"/>
              <p:cNvSpPr txBox="1">
                <a:spLocks noChangeArrowheads="1"/>
              </p:cNvSpPr>
              <p:nvPr/>
            </p:nvSpPr>
            <p:spPr bwMode="auto">
              <a:xfrm>
                <a:off x="1423" y="8831"/>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46</a:t>
                </a:r>
              </a:p>
            </p:txBody>
          </p:sp>
          <p:sp>
            <p:nvSpPr>
              <p:cNvPr id="64610" name="Text Box 93"/>
              <p:cNvSpPr txBox="1">
                <a:spLocks noChangeArrowheads="1"/>
              </p:cNvSpPr>
              <p:nvPr/>
            </p:nvSpPr>
            <p:spPr bwMode="auto">
              <a:xfrm>
                <a:off x="3073" y="8942"/>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38</a:t>
                </a:r>
              </a:p>
            </p:txBody>
          </p:sp>
          <p:sp>
            <p:nvSpPr>
              <p:cNvPr id="64611" name="Text Box 94"/>
              <p:cNvSpPr txBox="1">
                <a:spLocks noChangeArrowheads="1"/>
              </p:cNvSpPr>
              <p:nvPr/>
            </p:nvSpPr>
            <p:spPr bwMode="auto">
              <a:xfrm>
                <a:off x="1918" y="8927"/>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25</a:t>
                </a:r>
              </a:p>
            </p:txBody>
          </p:sp>
          <p:sp>
            <p:nvSpPr>
              <p:cNvPr id="64612" name="Freeform 95"/>
              <p:cNvSpPr/>
              <p:nvPr/>
            </p:nvSpPr>
            <p:spPr bwMode="auto">
              <a:xfrm>
                <a:off x="1963" y="8892"/>
                <a:ext cx="321" cy="521"/>
              </a:xfrm>
              <a:custGeom>
                <a:avLst/>
                <a:gdLst>
                  <a:gd name="T0" fmla="*/ 321 w 321"/>
                  <a:gd name="T1" fmla="*/ 0 h 521"/>
                  <a:gd name="T2" fmla="*/ 0 w 321"/>
                  <a:gd name="T3" fmla="*/ 521 h 521"/>
                  <a:gd name="T4" fmla="*/ 0 60000 65536"/>
                  <a:gd name="T5" fmla="*/ 0 60000 65536"/>
                </a:gdLst>
                <a:ahLst/>
                <a:cxnLst>
                  <a:cxn ang="T4">
                    <a:pos x="T0" y="T1"/>
                  </a:cxn>
                  <a:cxn ang="T5">
                    <a:pos x="T2" y="T3"/>
                  </a:cxn>
                </a:cxnLst>
                <a:rect l="0" t="0" r="r" b="b"/>
                <a:pathLst>
                  <a:path w="321" h="521">
                    <a:moveTo>
                      <a:pt x="321" y="0"/>
                    </a:moveTo>
                    <a:lnTo>
                      <a:pt x="0" y="521"/>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13" name="Freeform 96"/>
              <p:cNvSpPr/>
              <p:nvPr/>
            </p:nvSpPr>
            <p:spPr bwMode="auto">
              <a:xfrm>
                <a:off x="2509" y="8517"/>
                <a:ext cx="615" cy="270"/>
              </a:xfrm>
              <a:custGeom>
                <a:avLst/>
                <a:gdLst>
                  <a:gd name="T0" fmla="*/ 615 w 615"/>
                  <a:gd name="T1" fmla="*/ 0 h 270"/>
                  <a:gd name="T2" fmla="*/ 0 w 615"/>
                  <a:gd name="T3" fmla="*/ 270 h 270"/>
                  <a:gd name="T4" fmla="*/ 0 60000 65536"/>
                  <a:gd name="T5" fmla="*/ 0 60000 65536"/>
                </a:gdLst>
                <a:ahLst/>
                <a:cxnLst>
                  <a:cxn ang="T4">
                    <a:pos x="T0" y="T1"/>
                  </a:cxn>
                  <a:cxn ang="T5">
                    <a:pos x="T2" y="T3"/>
                  </a:cxn>
                </a:cxnLst>
                <a:rect l="0" t="0" r="r" b="b"/>
                <a:pathLst>
                  <a:path w="615" h="270">
                    <a:moveTo>
                      <a:pt x="615" y="0"/>
                    </a:moveTo>
                    <a:lnTo>
                      <a:pt x="0" y="270"/>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14" name="Freeform 97"/>
              <p:cNvSpPr/>
              <p:nvPr/>
            </p:nvSpPr>
            <p:spPr bwMode="auto">
              <a:xfrm>
                <a:off x="2525" y="8028"/>
                <a:ext cx="612" cy="405"/>
              </a:xfrm>
              <a:custGeom>
                <a:avLst/>
                <a:gdLst>
                  <a:gd name="T0" fmla="*/ 0 w 632"/>
                  <a:gd name="T1" fmla="*/ 0 h 417"/>
                  <a:gd name="T2" fmla="*/ 444 w 632"/>
                  <a:gd name="T3" fmla="*/ 303 h 417"/>
                  <a:gd name="T4" fmla="*/ 0 60000 65536"/>
                  <a:gd name="T5" fmla="*/ 0 60000 65536"/>
                </a:gdLst>
                <a:ahLst/>
                <a:cxnLst>
                  <a:cxn ang="T4">
                    <a:pos x="T0" y="T1"/>
                  </a:cxn>
                  <a:cxn ang="T5">
                    <a:pos x="T2" y="T3"/>
                  </a:cxn>
                </a:cxnLst>
                <a:rect l="0" t="0" r="r" b="b"/>
                <a:pathLst>
                  <a:path w="632" h="417">
                    <a:moveTo>
                      <a:pt x="0" y="0"/>
                    </a:moveTo>
                    <a:lnTo>
                      <a:pt x="632" y="417"/>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15" name="Freeform 98"/>
              <p:cNvSpPr/>
              <p:nvPr/>
            </p:nvSpPr>
            <p:spPr bwMode="auto">
              <a:xfrm>
                <a:off x="1249" y="8082"/>
                <a:ext cx="667" cy="885"/>
              </a:xfrm>
              <a:custGeom>
                <a:avLst/>
                <a:gdLst>
                  <a:gd name="T0" fmla="*/ 0 w 667"/>
                  <a:gd name="T1" fmla="*/ 0 h 885"/>
                  <a:gd name="T2" fmla="*/ 420 w 667"/>
                  <a:gd name="T3" fmla="*/ 240 h 885"/>
                  <a:gd name="T4" fmla="*/ 600 w 667"/>
                  <a:gd name="T5" fmla="*/ 540 h 885"/>
                  <a:gd name="T6" fmla="*/ 15 w 667"/>
                  <a:gd name="T7" fmla="*/ 885 h 8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7" h="885">
                    <a:moveTo>
                      <a:pt x="0" y="0"/>
                    </a:moveTo>
                    <a:cubicBezTo>
                      <a:pt x="70" y="40"/>
                      <a:pt x="320" y="150"/>
                      <a:pt x="420" y="240"/>
                    </a:cubicBezTo>
                    <a:cubicBezTo>
                      <a:pt x="520" y="330"/>
                      <a:pt x="667" y="433"/>
                      <a:pt x="600" y="540"/>
                    </a:cubicBezTo>
                    <a:cubicBezTo>
                      <a:pt x="600" y="722"/>
                      <a:pt x="137" y="813"/>
                      <a:pt x="15" y="885"/>
                    </a:cubicBez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10800" rIns="0" bIns="10800"/>
              <a:lstStyle/>
              <a:p>
                <a:endParaRPr lang="zh-CN" altLang="en-US"/>
              </a:p>
            </p:txBody>
          </p:sp>
          <p:sp>
            <p:nvSpPr>
              <p:cNvPr id="64616" name="Freeform 99"/>
              <p:cNvSpPr/>
              <p:nvPr/>
            </p:nvSpPr>
            <p:spPr bwMode="auto">
              <a:xfrm>
                <a:off x="4156" y="7968"/>
                <a:ext cx="664" cy="430"/>
              </a:xfrm>
              <a:custGeom>
                <a:avLst/>
                <a:gdLst>
                  <a:gd name="T0" fmla="*/ 664 w 664"/>
                  <a:gd name="T1" fmla="*/ 0 h 430"/>
                  <a:gd name="T2" fmla="*/ 0 w 664"/>
                  <a:gd name="T3" fmla="*/ 430 h 430"/>
                  <a:gd name="T4" fmla="*/ 0 60000 65536"/>
                  <a:gd name="T5" fmla="*/ 0 60000 65536"/>
                </a:gdLst>
                <a:ahLst/>
                <a:cxnLst>
                  <a:cxn ang="T4">
                    <a:pos x="T0" y="T1"/>
                  </a:cxn>
                  <a:cxn ang="T5">
                    <a:pos x="T2" y="T3"/>
                  </a:cxn>
                </a:cxnLst>
                <a:rect l="0" t="0" r="r" b="b"/>
                <a:pathLst>
                  <a:path w="664" h="430">
                    <a:moveTo>
                      <a:pt x="664" y="0"/>
                    </a:moveTo>
                    <a:lnTo>
                      <a:pt x="0" y="430"/>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17" name="Freeform 100"/>
              <p:cNvSpPr/>
              <p:nvPr/>
            </p:nvSpPr>
            <p:spPr bwMode="auto">
              <a:xfrm>
                <a:off x="5437" y="8593"/>
                <a:ext cx="324" cy="788"/>
              </a:xfrm>
              <a:custGeom>
                <a:avLst/>
                <a:gdLst>
                  <a:gd name="T0" fmla="*/ 173 w 345"/>
                  <a:gd name="T1" fmla="*/ 0 h 810"/>
                  <a:gd name="T2" fmla="*/ 0 w 345"/>
                  <a:gd name="T3" fmla="*/ 598 h 810"/>
                  <a:gd name="T4" fmla="*/ 0 60000 65536"/>
                  <a:gd name="T5" fmla="*/ 0 60000 65536"/>
                </a:gdLst>
                <a:ahLst/>
                <a:cxnLst>
                  <a:cxn ang="T4">
                    <a:pos x="T0" y="T1"/>
                  </a:cxn>
                  <a:cxn ang="T5">
                    <a:pos x="T2" y="T3"/>
                  </a:cxn>
                </a:cxnLst>
                <a:rect l="0" t="0" r="r" b="b"/>
                <a:pathLst>
                  <a:path w="345" h="810">
                    <a:moveTo>
                      <a:pt x="345" y="0"/>
                    </a:moveTo>
                    <a:lnTo>
                      <a:pt x="0" y="810"/>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18" name="Freeform 101"/>
              <p:cNvSpPr/>
              <p:nvPr/>
            </p:nvSpPr>
            <p:spPr bwMode="auto">
              <a:xfrm>
                <a:off x="4990" y="8862"/>
                <a:ext cx="291" cy="525"/>
              </a:xfrm>
              <a:custGeom>
                <a:avLst/>
                <a:gdLst>
                  <a:gd name="T0" fmla="*/ 291 w 291"/>
                  <a:gd name="T1" fmla="*/ 296 h 556"/>
                  <a:gd name="T2" fmla="*/ 0 w 291"/>
                  <a:gd name="T3" fmla="*/ 0 h 556"/>
                  <a:gd name="T4" fmla="*/ 0 60000 65536"/>
                  <a:gd name="T5" fmla="*/ 0 60000 65536"/>
                </a:gdLst>
                <a:ahLst/>
                <a:cxnLst>
                  <a:cxn ang="T4">
                    <a:pos x="T0" y="T1"/>
                  </a:cxn>
                  <a:cxn ang="T5">
                    <a:pos x="T2" y="T3"/>
                  </a:cxn>
                </a:cxnLst>
                <a:rect l="0" t="0" r="r" b="b"/>
                <a:pathLst>
                  <a:path w="291" h="556">
                    <a:moveTo>
                      <a:pt x="291" y="556"/>
                    </a:moveTo>
                    <a:lnTo>
                      <a:pt x="0" y="0"/>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19" name="Freeform 102"/>
              <p:cNvSpPr/>
              <p:nvPr/>
            </p:nvSpPr>
            <p:spPr bwMode="auto">
              <a:xfrm>
                <a:off x="4571" y="9489"/>
                <a:ext cx="636" cy="1"/>
              </a:xfrm>
              <a:custGeom>
                <a:avLst/>
                <a:gdLst>
                  <a:gd name="T0" fmla="*/ 636 w 636"/>
                  <a:gd name="T1" fmla="*/ 0 h 7"/>
                  <a:gd name="T2" fmla="*/ 0 w 636"/>
                  <a:gd name="T3" fmla="*/ 0 h 7"/>
                  <a:gd name="T4" fmla="*/ 0 60000 65536"/>
                  <a:gd name="T5" fmla="*/ 0 60000 65536"/>
                </a:gdLst>
                <a:ahLst/>
                <a:cxnLst>
                  <a:cxn ang="T4">
                    <a:pos x="T0" y="T1"/>
                  </a:cxn>
                  <a:cxn ang="T5">
                    <a:pos x="T2" y="T3"/>
                  </a:cxn>
                </a:cxnLst>
                <a:rect l="0" t="0" r="r" b="b"/>
                <a:pathLst>
                  <a:path w="636" h="7">
                    <a:moveTo>
                      <a:pt x="636" y="7"/>
                    </a:moveTo>
                    <a:lnTo>
                      <a:pt x="0" y="0"/>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20" name="Freeform 103"/>
              <p:cNvSpPr/>
              <p:nvPr/>
            </p:nvSpPr>
            <p:spPr bwMode="auto">
              <a:xfrm>
                <a:off x="4111" y="8593"/>
                <a:ext cx="309" cy="758"/>
              </a:xfrm>
              <a:custGeom>
                <a:avLst/>
                <a:gdLst>
                  <a:gd name="T0" fmla="*/ 0 w 309"/>
                  <a:gd name="T1" fmla="*/ 0 h 758"/>
                  <a:gd name="T2" fmla="*/ 309 w 309"/>
                  <a:gd name="T3" fmla="*/ 758 h 758"/>
                  <a:gd name="T4" fmla="*/ 0 60000 65536"/>
                  <a:gd name="T5" fmla="*/ 0 60000 65536"/>
                </a:gdLst>
                <a:ahLst/>
                <a:cxnLst>
                  <a:cxn ang="T4">
                    <a:pos x="T0" y="T1"/>
                  </a:cxn>
                  <a:cxn ang="T5">
                    <a:pos x="T2" y="T3"/>
                  </a:cxn>
                </a:cxnLst>
                <a:rect l="0" t="0" r="r" b="b"/>
                <a:pathLst>
                  <a:path w="309" h="758">
                    <a:moveTo>
                      <a:pt x="0" y="0"/>
                    </a:moveTo>
                    <a:lnTo>
                      <a:pt x="309" y="758"/>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21" name="Text Box 104"/>
              <p:cNvSpPr txBox="1">
                <a:spLocks noChangeArrowheads="1"/>
              </p:cNvSpPr>
              <p:nvPr/>
            </p:nvSpPr>
            <p:spPr bwMode="auto">
              <a:xfrm>
                <a:off x="5185" y="8913"/>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25</a:t>
                </a:r>
              </a:p>
            </p:txBody>
          </p:sp>
          <p:sp>
            <p:nvSpPr>
              <p:cNvPr id="64622" name="Text Box 105"/>
              <p:cNvSpPr txBox="1">
                <a:spLocks noChangeArrowheads="1"/>
              </p:cNvSpPr>
              <p:nvPr/>
            </p:nvSpPr>
            <p:spPr bwMode="auto">
              <a:xfrm>
                <a:off x="5410" y="7887"/>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12</a:t>
                </a:r>
              </a:p>
            </p:txBody>
          </p:sp>
          <p:sp>
            <p:nvSpPr>
              <p:cNvPr id="64623" name="Text Box 106"/>
              <p:cNvSpPr txBox="1">
                <a:spLocks noChangeArrowheads="1"/>
              </p:cNvSpPr>
              <p:nvPr/>
            </p:nvSpPr>
            <p:spPr bwMode="auto">
              <a:xfrm>
                <a:off x="4465" y="8289"/>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19</a:t>
                </a:r>
              </a:p>
            </p:txBody>
          </p:sp>
          <p:sp>
            <p:nvSpPr>
              <p:cNvPr id="64624" name="Text Box 107"/>
              <p:cNvSpPr txBox="1">
                <a:spLocks noChangeArrowheads="1"/>
              </p:cNvSpPr>
              <p:nvPr/>
            </p:nvSpPr>
            <p:spPr bwMode="auto">
              <a:xfrm>
                <a:off x="5215" y="8289"/>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26</a:t>
                </a:r>
              </a:p>
            </p:txBody>
          </p:sp>
          <p:sp>
            <p:nvSpPr>
              <p:cNvPr id="64625" name="Text Box 108"/>
              <p:cNvSpPr txBox="1">
                <a:spLocks noChangeArrowheads="1"/>
              </p:cNvSpPr>
              <p:nvPr/>
            </p:nvSpPr>
            <p:spPr bwMode="auto">
              <a:xfrm>
                <a:off x="3985" y="8787"/>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46</a:t>
                </a:r>
              </a:p>
            </p:txBody>
          </p:sp>
          <p:sp>
            <p:nvSpPr>
              <p:cNvPr id="64626" name="Text Box 109"/>
              <p:cNvSpPr txBox="1">
                <a:spLocks noChangeArrowheads="1"/>
              </p:cNvSpPr>
              <p:nvPr/>
            </p:nvSpPr>
            <p:spPr bwMode="auto">
              <a:xfrm>
                <a:off x="5635" y="8898"/>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38</a:t>
                </a:r>
              </a:p>
            </p:txBody>
          </p:sp>
          <p:sp>
            <p:nvSpPr>
              <p:cNvPr id="64627" name="Text Box 110"/>
              <p:cNvSpPr txBox="1">
                <a:spLocks noChangeArrowheads="1"/>
              </p:cNvSpPr>
              <p:nvPr/>
            </p:nvSpPr>
            <p:spPr bwMode="auto">
              <a:xfrm>
                <a:off x="4480" y="8883"/>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25</a:t>
                </a:r>
              </a:p>
            </p:txBody>
          </p:sp>
          <p:sp>
            <p:nvSpPr>
              <p:cNvPr id="64628" name="Freeform 111"/>
              <p:cNvSpPr/>
              <p:nvPr/>
            </p:nvSpPr>
            <p:spPr bwMode="auto">
              <a:xfrm>
                <a:off x="4525" y="8848"/>
                <a:ext cx="321" cy="521"/>
              </a:xfrm>
              <a:custGeom>
                <a:avLst/>
                <a:gdLst>
                  <a:gd name="T0" fmla="*/ 321 w 321"/>
                  <a:gd name="T1" fmla="*/ 0 h 521"/>
                  <a:gd name="T2" fmla="*/ 0 w 321"/>
                  <a:gd name="T3" fmla="*/ 521 h 521"/>
                  <a:gd name="T4" fmla="*/ 0 60000 65536"/>
                  <a:gd name="T5" fmla="*/ 0 60000 65536"/>
                </a:gdLst>
                <a:ahLst/>
                <a:cxnLst>
                  <a:cxn ang="T4">
                    <a:pos x="T0" y="T1"/>
                  </a:cxn>
                  <a:cxn ang="T5">
                    <a:pos x="T2" y="T3"/>
                  </a:cxn>
                </a:cxnLst>
                <a:rect l="0" t="0" r="r" b="b"/>
                <a:pathLst>
                  <a:path w="321" h="521">
                    <a:moveTo>
                      <a:pt x="321" y="0"/>
                    </a:moveTo>
                    <a:lnTo>
                      <a:pt x="0" y="521"/>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29" name="Freeform 112"/>
              <p:cNvSpPr/>
              <p:nvPr/>
            </p:nvSpPr>
            <p:spPr bwMode="auto">
              <a:xfrm>
                <a:off x="5071" y="8473"/>
                <a:ext cx="615" cy="270"/>
              </a:xfrm>
              <a:custGeom>
                <a:avLst/>
                <a:gdLst>
                  <a:gd name="T0" fmla="*/ 615 w 615"/>
                  <a:gd name="T1" fmla="*/ 0 h 270"/>
                  <a:gd name="T2" fmla="*/ 0 w 615"/>
                  <a:gd name="T3" fmla="*/ 270 h 270"/>
                  <a:gd name="T4" fmla="*/ 0 60000 65536"/>
                  <a:gd name="T5" fmla="*/ 0 60000 65536"/>
                </a:gdLst>
                <a:ahLst/>
                <a:cxnLst>
                  <a:cxn ang="T4">
                    <a:pos x="T0" y="T1"/>
                  </a:cxn>
                  <a:cxn ang="T5">
                    <a:pos x="T2" y="T3"/>
                  </a:cxn>
                </a:cxnLst>
                <a:rect l="0" t="0" r="r" b="b"/>
                <a:pathLst>
                  <a:path w="615" h="270">
                    <a:moveTo>
                      <a:pt x="615" y="0"/>
                    </a:moveTo>
                    <a:lnTo>
                      <a:pt x="0" y="270"/>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30" name="Freeform 113"/>
              <p:cNvSpPr/>
              <p:nvPr/>
            </p:nvSpPr>
            <p:spPr bwMode="auto">
              <a:xfrm>
                <a:off x="5075" y="7968"/>
                <a:ext cx="637" cy="427"/>
              </a:xfrm>
              <a:custGeom>
                <a:avLst/>
                <a:gdLst>
                  <a:gd name="T0" fmla="*/ 0 w 637"/>
                  <a:gd name="T1" fmla="*/ 0 h 427"/>
                  <a:gd name="T2" fmla="*/ 637 w 637"/>
                  <a:gd name="T3" fmla="*/ 427 h 427"/>
                  <a:gd name="T4" fmla="*/ 0 60000 65536"/>
                  <a:gd name="T5" fmla="*/ 0 60000 65536"/>
                </a:gdLst>
                <a:ahLst/>
                <a:cxnLst>
                  <a:cxn ang="T4">
                    <a:pos x="T0" y="T1"/>
                  </a:cxn>
                  <a:cxn ang="T5">
                    <a:pos x="T2" y="T3"/>
                  </a:cxn>
                </a:cxnLst>
                <a:rect l="0" t="0" r="r" b="b"/>
                <a:pathLst>
                  <a:path w="637" h="427">
                    <a:moveTo>
                      <a:pt x="0" y="0"/>
                    </a:moveTo>
                    <a:lnTo>
                      <a:pt x="637" y="427"/>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31" name="Freeform 114"/>
              <p:cNvSpPr/>
              <p:nvPr/>
            </p:nvSpPr>
            <p:spPr bwMode="auto">
              <a:xfrm>
                <a:off x="3811" y="8038"/>
                <a:ext cx="1443" cy="1169"/>
              </a:xfrm>
              <a:custGeom>
                <a:avLst/>
                <a:gdLst>
                  <a:gd name="T0" fmla="*/ 0 w 1443"/>
                  <a:gd name="T1" fmla="*/ 0 h 1169"/>
                  <a:gd name="T2" fmla="*/ 513 w 1443"/>
                  <a:gd name="T3" fmla="*/ 149 h 1169"/>
                  <a:gd name="T4" fmla="*/ 918 w 1443"/>
                  <a:gd name="T5" fmla="*/ 299 h 1169"/>
                  <a:gd name="T6" fmla="*/ 1278 w 1443"/>
                  <a:gd name="T7" fmla="*/ 494 h 1169"/>
                  <a:gd name="T8" fmla="*/ 1413 w 1443"/>
                  <a:gd name="T9" fmla="*/ 734 h 1169"/>
                  <a:gd name="T10" fmla="*/ 1158 w 1443"/>
                  <a:gd name="T11" fmla="*/ 1004 h 1169"/>
                  <a:gd name="T12" fmla="*/ 738 w 1443"/>
                  <a:gd name="T13" fmla="*/ 1124 h 1169"/>
                  <a:gd name="T14" fmla="*/ 153 w 1443"/>
                  <a:gd name="T15" fmla="*/ 1169 h 11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43" h="1169">
                    <a:moveTo>
                      <a:pt x="0" y="0"/>
                    </a:moveTo>
                    <a:cubicBezTo>
                      <a:pt x="86" y="25"/>
                      <a:pt x="360" y="99"/>
                      <a:pt x="513" y="149"/>
                    </a:cubicBezTo>
                    <a:cubicBezTo>
                      <a:pt x="666" y="199"/>
                      <a:pt x="791" y="242"/>
                      <a:pt x="918" y="299"/>
                    </a:cubicBezTo>
                    <a:cubicBezTo>
                      <a:pt x="1045" y="356"/>
                      <a:pt x="1196" y="422"/>
                      <a:pt x="1278" y="494"/>
                    </a:cubicBezTo>
                    <a:cubicBezTo>
                      <a:pt x="1360" y="566"/>
                      <a:pt x="1433" y="649"/>
                      <a:pt x="1413" y="734"/>
                    </a:cubicBezTo>
                    <a:cubicBezTo>
                      <a:pt x="1443" y="830"/>
                      <a:pt x="1271" y="939"/>
                      <a:pt x="1158" y="1004"/>
                    </a:cubicBezTo>
                    <a:cubicBezTo>
                      <a:pt x="1045" y="1069"/>
                      <a:pt x="905" y="1097"/>
                      <a:pt x="738" y="1124"/>
                    </a:cubicBezTo>
                    <a:cubicBezTo>
                      <a:pt x="571" y="1151"/>
                      <a:pt x="275" y="1160"/>
                      <a:pt x="153" y="1169"/>
                    </a:cubicBez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10800" rIns="0" bIns="10800"/>
              <a:lstStyle/>
              <a:p>
                <a:endParaRPr lang="zh-CN" altLang="en-US"/>
              </a:p>
            </p:txBody>
          </p:sp>
          <p:sp>
            <p:nvSpPr>
              <p:cNvPr id="64632" name="Freeform 115"/>
              <p:cNvSpPr/>
              <p:nvPr/>
            </p:nvSpPr>
            <p:spPr bwMode="auto">
              <a:xfrm>
                <a:off x="4145" y="8523"/>
                <a:ext cx="641" cy="205"/>
              </a:xfrm>
              <a:custGeom>
                <a:avLst/>
                <a:gdLst>
                  <a:gd name="T0" fmla="*/ 641 w 641"/>
                  <a:gd name="T1" fmla="*/ 205 h 205"/>
                  <a:gd name="T2" fmla="*/ 0 w 641"/>
                  <a:gd name="T3" fmla="*/ 0 h 205"/>
                  <a:gd name="T4" fmla="*/ 0 60000 65536"/>
                  <a:gd name="T5" fmla="*/ 0 60000 65536"/>
                </a:gdLst>
                <a:ahLst/>
                <a:cxnLst>
                  <a:cxn ang="T4">
                    <a:pos x="T0" y="T1"/>
                  </a:cxn>
                  <a:cxn ang="T5">
                    <a:pos x="T2" y="T3"/>
                  </a:cxn>
                </a:cxnLst>
                <a:rect l="0" t="0" r="r" b="b"/>
                <a:pathLst>
                  <a:path w="641" h="205">
                    <a:moveTo>
                      <a:pt x="641" y="205"/>
                    </a:moveTo>
                    <a:lnTo>
                      <a:pt x="0" y="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33" name="Freeform 116"/>
              <p:cNvSpPr/>
              <p:nvPr/>
            </p:nvSpPr>
            <p:spPr bwMode="auto">
              <a:xfrm>
                <a:off x="6835" y="8043"/>
                <a:ext cx="685" cy="429"/>
              </a:xfrm>
              <a:custGeom>
                <a:avLst/>
                <a:gdLst>
                  <a:gd name="T0" fmla="*/ 685 w 685"/>
                  <a:gd name="T1" fmla="*/ 0 h 429"/>
                  <a:gd name="T2" fmla="*/ 0 w 685"/>
                  <a:gd name="T3" fmla="*/ 429 h 429"/>
                  <a:gd name="T4" fmla="*/ 0 60000 65536"/>
                  <a:gd name="T5" fmla="*/ 0 60000 65536"/>
                </a:gdLst>
                <a:ahLst/>
                <a:cxnLst>
                  <a:cxn ang="T4">
                    <a:pos x="T0" y="T1"/>
                  </a:cxn>
                  <a:cxn ang="T5">
                    <a:pos x="T2" y="T3"/>
                  </a:cxn>
                </a:cxnLst>
                <a:rect l="0" t="0" r="r" b="b"/>
                <a:pathLst>
                  <a:path w="685" h="429">
                    <a:moveTo>
                      <a:pt x="685" y="0"/>
                    </a:moveTo>
                    <a:lnTo>
                      <a:pt x="0" y="429"/>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34" name="Freeform 117"/>
              <p:cNvSpPr/>
              <p:nvPr/>
            </p:nvSpPr>
            <p:spPr bwMode="auto">
              <a:xfrm>
                <a:off x="8115" y="8667"/>
                <a:ext cx="325" cy="759"/>
              </a:xfrm>
              <a:custGeom>
                <a:avLst/>
                <a:gdLst>
                  <a:gd name="T0" fmla="*/ 178 w 345"/>
                  <a:gd name="T1" fmla="*/ 0 h 810"/>
                  <a:gd name="T2" fmla="*/ 0 w 345"/>
                  <a:gd name="T3" fmla="*/ 396 h 810"/>
                  <a:gd name="T4" fmla="*/ 0 60000 65536"/>
                  <a:gd name="T5" fmla="*/ 0 60000 65536"/>
                </a:gdLst>
                <a:ahLst/>
                <a:cxnLst>
                  <a:cxn ang="T4">
                    <a:pos x="T0" y="T1"/>
                  </a:cxn>
                  <a:cxn ang="T5">
                    <a:pos x="T2" y="T3"/>
                  </a:cxn>
                </a:cxnLst>
                <a:rect l="0" t="0" r="r" b="b"/>
                <a:pathLst>
                  <a:path w="345" h="810">
                    <a:moveTo>
                      <a:pt x="345" y="0"/>
                    </a:moveTo>
                    <a:lnTo>
                      <a:pt x="0" y="810"/>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35" name="Freeform 118"/>
              <p:cNvSpPr/>
              <p:nvPr/>
            </p:nvSpPr>
            <p:spPr bwMode="auto">
              <a:xfrm>
                <a:off x="7669" y="8936"/>
                <a:ext cx="282" cy="523"/>
              </a:xfrm>
              <a:custGeom>
                <a:avLst/>
                <a:gdLst>
                  <a:gd name="T0" fmla="*/ 206 w 291"/>
                  <a:gd name="T1" fmla="*/ 284 h 556"/>
                  <a:gd name="T2" fmla="*/ 0 w 291"/>
                  <a:gd name="T3" fmla="*/ 0 h 556"/>
                  <a:gd name="T4" fmla="*/ 0 60000 65536"/>
                  <a:gd name="T5" fmla="*/ 0 60000 65536"/>
                </a:gdLst>
                <a:ahLst/>
                <a:cxnLst>
                  <a:cxn ang="T4">
                    <a:pos x="T0" y="T1"/>
                  </a:cxn>
                  <a:cxn ang="T5">
                    <a:pos x="T2" y="T3"/>
                  </a:cxn>
                </a:cxnLst>
                <a:rect l="0" t="0" r="r" b="b"/>
                <a:pathLst>
                  <a:path w="291" h="556">
                    <a:moveTo>
                      <a:pt x="291" y="556"/>
                    </a:moveTo>
                    <a:lnTo>
                      <a:pt x="0" y="0"/>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36" name="Freeform 119"/>
              <p:cNvSpPr/>
              <p:nvPr/>
            </p:nvSpPr>
            <p:spPr bwMode="auto">
              <a:xfrm>
                <a:off x="7264" y="9545"/>
                <a:ext cx="636" cy="1"/>
              </a:xfrm>
              <a:custGeom>
                <a:avLst/>
                <a:gdLst>
                  <a:gd name="T0" fmla="*/ 636 w 636"/>
                  <a:gd name="T1" fmla="*/ 0 h 7"/>
                  <a:gd name="T2" fmla="*/ 0 w 636"/>
                  <a:gd name="T3" fmla="*/ 0 h 7"/>
                  <a:gd name="T4" fmla="*/ 0 60000 65536"/>
                  <a:gd name="T5" fmla="*/ 0 60000 65536"/>
                </a:gdLst>
                <a:ahLst/>
                <a:cxnLst>
                  <a:cxn ang="T4">
                    <a:pos x="T0" y="T1"/>
                  </a:cxn>
                  <a:cxn ang="T5">
                    <a:pos x="T2" y="T3"/>
                  </a:cxn>
                </a:cxnLst>
                <a:rect l="0" t="0" r="r" b="b"/>
                <a:pathLst>
                  <a:path w="636" h="7">
                    <a:moveTo>
                      <a:pt x="636" y="7"/>
                    </a:moveTo>
                    <a:lnTo>
                      <a:pt x="0" y="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37" name="Freeform 120"/>
              <p:cNvSpPr/>
              <p:nvPr/>
            </p:nvSpPr>
            <p:spPr bwMode="auto">
              <a:xfrm>
                <a:off x="6790" y="8667"/>
                <a:ext cx="309" cy="758"/>
              </a:xfrm>
              <a:custGeom>
                <a:avLst/>
                <a:gdLst>
                  <a:gd name="T0" fmla="*/ 0 w 309"/>
                  <a:gd name="T1" fmla="*/ 0 h 758"/>
                  <a:gd name="T2" fmla="*/ 309 w 309"/>
                  <a:gd name="T3" fmla="*/ 758 h 758"/>
                  <a:gd name="T4" fmla="*/ 0 60000 65536"/>
                  <a:gd name="T5" fmla="*/ 0 60000 65536"/>
                </a:gdLst>
                <a:ahLst/>
                <a:cxnLst>
                  <a:cxn ang="T4">
                    <a:pos x="T0" y="T1"/>
                  </a:cxn>
                  <a:cxn ang="T5">
                    <a:pos x="T2" y="T3"/>
                  </a:cxn>
                </a:cxnLst>
                <a:rect l="0" t="0" r="r" b="b"/>
                <a:pathLst>
                  <a:path w="309" h="758">
                    <a:moveTo>
                      <a:pt x="0" y="0"/>
                    </a:moveTo>
                    <a:lnTo>
                      <a:pt x="309" y="758"/>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38" name="Text Box 121"/>
              <p:cNvSpPr txBox="1">
                <a:spLocks noChangeArrowheads="1"/>
              </p:cNvSpPr>
              <p:nvPr/>
            </p:nvSpPr>
            <p:spPr bwMode="auto">
              <a:xfrm>
                <a:off x="7864" y="8987"/>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25</a:t>
                </a:r>
              </a:p>
            </p:txBody>
          </p:sp>
          <p:sp>
            <p:nvSpPr>
              <p:cNvPr id="64639" name="Text Box 122"/>
              <p:cNvSpPr txBox="1">
                <a:spLocks noChangeArrowheads="1"/>
              </p:cNvSpPr>
              <p:nvPr/>
            </p:nvSpPr>
            <p:spPr bwMode="auto">
              <a:xfrm>
                <a:off x="8089" y="7961"/>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12</a:t>
                </a:r>
              </a:p>
            </p:txBody>
          </p:sp>
          <p:sp>
            <p:nvSpPr>
              <p:cNvPr id="64640" name="Text Box 123"/>
              <p:cNvSpPr txBox="1">
                <a:spLocks noChangeArrowheads="1"/>
              </p:cNvSpPr>
              <p:nvPr/>
            </p:nvSpPr>
            <p:spPr bwMode="auto">
              <a:xfrm>
                <a:off x="7144" y="8363"/>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19</a:t>
                </a:r>
              </a:p>
            </p:txBody>
          </p:sp>
          <p:sp>
            <p:nvSpPr>
              <p:cNvPr id="64641" name="Text Box 124"/>
              <p:cNvSpPr txBox="1">
                <a:spLocks noChangeArrowheads="1"/>
              </p:cNvSpPr>
              <p:nvPr/>
            </p:nvSpPr>
            <p:spPr bwMode="auto">
              <a:xfrm>
                <a:off x="7894" y="8363"/>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26</a:t>
                </a:r>
              </a:p>
            </p:txBody>
          </p:sp>
          <p:sp>
            <p:nvSpPr>
              <p:cNvPr id="64642" name="Text Box 125"/>
              <p:cNvSpPr txBox="1">
                <a:spLocks noChangeArrowheads="1"/>
              </p:cNvSpPr>
              <p:nvPr/>
            </p:nvSpPr>
            <p:spPr bwMode="auto">
              <a:xfrm>
                <a:off x="6664" y="8861"/>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46</a:t>
                </a:r>
              </a:p>
            </p:txBody>
          </p:sp>
          <p:sp>
            <p:nvSpPr>
              <p:cNvPr id="64643" name="Text Box 126"/>
              <p:cNvSpPr txBox="1">
                <a:spLocks noChangeArrowheads="1"/>
              </p:cNvSpPr>
              <p:nvPr/>
            </p:nvSpPr>
            <p:spPr bwMode="auto">
              <a:xfrm>
                <a:off x="8314" y="8972"/>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38</a:t>
                </a:r>
              </a:p>
            </p:txBody>
          </p:sp>
          <p:sp>
            <p:nvSpPr>
              <p:cNvPr id="64644" name="Text Box 127"/>
              <p:cNvSpPr txBox="1">
                <a:spLocks noChangeArrowheads="1"/>
              </p:cNvSpPr>
              <p:nvPr/>
            </p:nvSpPr>
            <p:spPr bwMode="auto">
              <a:xfrm>
                <a:off x="7159" y="8957"/>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latin typeface="Times New Roman" panose="02020603050405020304" pitchFamily="18" charset="0"/>
                  </a:rPr>
                  <a:t>25</a:t>
                </a:r>
              </a:p>
            </p:txBody>
          </p:sp>
          <p:sp>
            <p:nvSpPr>
              <p:cNvPr id="64645" name="Freeform 128"/>
              <p:cNvSpPr/>
              <p:nvPr/>
            </p:nvSpPr>
            <p:spPr bwMode="auto">
              <a:xfrm>
                <a:off x="7204" y="8922"/>
                <a:ext cx="321" cy="521"/>
              </a:xfrm>
              <a:custGeom>
                <a:avLst/>
                <a:gdLst>
                  <a:gd name="T0" fmla="*/ 321 w 321"/>
                  <a:gd name="T1" fmla="*/ 0 h 521"/>
                  <a:gd name="T2" fmla="*/ 0 w 321"/>
                  <a:gd name="T3" fmla="*/ 521 h 521"/>
                  <a:gd name="T4" fmla="*/ 0 60000 65536"/>
                  <a:gd name="T5" fmla="*/ 0 60000 65536"/>
                </a:gdLst>
                <a:ahLst/>
                <a:cxnLst>
                  <a:cxn ang="T4">
                    <a:pos x="T0" y="T1"/>
                  </a:cxn>
                  <a:cxn ang="T5">
                    <a:pos x="T2" y="T3"/>
                  </a:cxn>
                </a:cxnLst>
                <a:rect l="0" t="0" r="r" b="b"/>
                <a:pathLst>
                  <a:path w="321" h="521">
                    <a:moveTo>
                      <a:pt x="321" y="0"/>
                    </a:moveTo>
                    <a:lnTo>
                      <a:pt x="0" y="521"/>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46" name="Freeform 129"/>
              <p:cNvSpPr/>
              <p:nvPr/>
            </p:nvSpPr>
            <p:spPr bwMode="auto">
              <a:xfrm>
                <a:off x="7750" y="8547"/>
                <a:ext cx="615" cy="270"/>
              </a:xfrm>
              <a:custGeom>
                <a:avLst/>
                <a:gdLst>
                  <a:gd name="T0" fmla="*/ 615 w 615"/>
                  <a:gd name="T1" fmla="*/ 0 h 270"/>
                  <a:gd name="T2" fmla="*/ 0 w 615"/>
                  <a:gd name="T3" fmla="*/ 270 h 270"/>
                  <a:gd name="T4" fmla="*/ 0 60000 65536"/>
                  <a:gd name="T5" fmla="*/ 0 60000 65536"/>
                </a:gdLst>
                <a:ahLst/>
                <a:cxnLst>
                  <a:cxn ang="T4">
                    <a:pos x="T0" y="T1"/>
                  </a:cxn>
                  <a:cxn ang="T5">
                    <a:pos x="T2" y="T3"/>
                  </a:cxn>
                </a:cxnLst>
                <a:rect l="0" t="0" r="r" b="b"/>
                <a:pathLst>
                  <a:path w="615" h="270">
                    <a:moveTo>
                      <a:pt x="615" y="0"/>
                    </a:moveTo>
                    <a:lnTo>
                      <a:pt x="0" y="270"/>
                    </a:lnTo>
                  </a:path>
                </a:pathLst>
              </a:custGeom>
              <a:noFill/>
              <a:ln w="12700"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47" name="Freeform 130"/>
              <p:cNvSpPr/>
              <p:nvPr/>
            </p:nvSpPr>
            <p:spPr bwMode="auto">
              <a:xfrm>
                <a:off x="7760" y="8043"/>
                <a:ext cx="644" cy="402"/>
              </a:xfrm>
              <a:custGeom>
                <a:avLst/>
                <a:gdLst>
                  <a:gd name="T0" fmla="*/ 0 w 644"/>
                  <a:gd name="T1" fmla="*/ 0 h 402"/>
                  <a:gd name="T2" fmla="*/ 644 w 644"/>
                  <a:gd name="T3" fmla="*/ 402 h 402"/>
                  <a:gd name="T4" fmla="*/ 0 60000 65536"/>
                  <a:gd name="T5" fmla="*/ 0 60000 65536"/>
                </a:gdLst>
                <a:ahLst/>
                <a:cxnLst>
                  <a:cxn ang="T4">
                    <a:pos x="T0" y="T1"/>
                  </a:cxn>
                  <a:cxn ang="T5">
                    <a:pos x="T2" y="T3"/>
                  </a:cxn>
                </a:cxnLst>
                <a:rect l="0" t="0" r="r" b="b"/>
                <a:pathLst>
                  <a:path w="644" h="402">
                    <a:moveTo>
                      <a:pt x="0" y="0"/>
                    </a:moveTo>
                    <a:lnTo>
                      <a:pt x="644" y="402"/>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48" name="Freeform 131"/>
              <p:cNvSpPr/>
              <p:nvPr/>
            </p:nvSpPr>
            <p:spPr bwMode="auto">
              <a:xfrm>
                <a:off x="6830" y="8598"/>
                <a:ext cx="635" cy="204"/>
              </a:xfrm>
              <a:custGeom>
                <a:avLst/>
                <a:gdLst>
                  <a:gd name="T0" fmla="*/ 635 w 635"/>
                  <a:gd name="T1" fmla="*/ 204 h 204"/>
                  <a:gd name="T2" fmla="*/ 0 w 635"/>
                  <a:gd name="T3" fmla="*/ 0 h 204"/>
                  <a:gd name="T4" fmla="*/ 0 60000 65536"/>
                  <a:gd name="T5" fmla="*/ 0 60000 65536"/>
                </a:gdLst>
                <a:ahLst/>
                <a:cxnLst>
                  <a:cxn ang="T4">
                    <a:pos x="T0" y="T1"/>
                  </a:cxn>
                  <a:cxn ang="T5">
                    <a:pos x="T2" y="T3"/>
                  </a:cxn>
                </a:cxnLst>
                <a:rect l="0" t="0" r="r" b="b"/>
                <a:pathLst>
                  <a:path w="635" h="204">
                    <a:moveTo>
                      <a:pt x="635" y="204"/>
                    </a:moveTo>
                    <a:lnTo>
                      <a:pt x="0" y="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49" name="Freeform 132"/>
              <p:cNvSpPr/>
              <p:nvPr/>
            </p:nvSpPr>
            <p:spPr bwMode="auto">
              <a:xfrm>
                <a:off x="1610" y="8553"/>
                <a:ext cx="621" cy="213"/>
              </a:xfrm>
              <a:custGeom>
                <a:avLst/>
                <a:gdLst>
                  <a:gd name="T0" fmla="*/ 460 w 640"/>
                  <a:gd name="T1" fmla="*/ 53 h 245"/>
                  <a:gd name="T2" fmla="*/ 0 w 640"/>
                  <a:gd name="T3" fmla="*/ 0 h 245"/>
                  <a:gd name="T4" fmla="*/ 0 60000 65536"/>
                  <a:gd name="T5" fmla="*/ 0 60000 65536"/>
                </a:gdLst>
                <a:ahLst/>
                <a:cxnLst>
                  <a:cxn ang="T4">
                    <a:pos x="T0" y="T1"/>
                  </a:cxn>
                  <a:cxn ang="T5">
                    <a:pos x="T2" y="T3"/>
                  </a:cxn>
                </a:cxnLst>
                <a:rect l="0" t="0" r="r" b="b"/>
                <a:pathLst>
                  <a:path w="640" h="245">
                    <a:moveTo>
                      <a:pt x="640" y="245"/>
                    </a:moveTo>
                    <a:lnTo>
                      <a:pt x="0" y="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4650" name="Freeform 133"/>
              <p:cNvSpPr/>
              <p:nvPr/>
            </p:nvSpPr>
            <p:spPr bwMode="auto">
              <a:xfrm>
                <a:off x="6490" y="8166"/>
                <a:ext cx="1382" cy="1805"/>
              </a:xfrm>
              <a:custGeom>
                <a:avLst/>
                <a:gdLst>
                  <a:gd name="T0" fmla="*/ 0 w 1382"/>
                  <a:gd name="T1" fmla="*/ 0 h 1805"/>
                  <a:gd name="T2" fmla="*/ 524 w 1382"/>
                  <a:gd name="T3" fmla="*/ 117 h 1805"/>
                  <a:gd name="T4" fmla="*/ 937 w 1382"/>
                  <a:gd name="T5" fmla="*/ 255 h 1805"/>
                  <a:gd name="T6" fmla="*/ 1313 w 1382"/>
                  <a:gd name="T7" fmla="*/ 493 h 1805"/>
                  <a:gd name="T8" fmla="*/ 1350 w 1382"/>
                  <a:gd name="T9" fmla="*/ 718 h 1805"/>
                  <a:gd name="T10" fmla="*/ 1212 w 1382"/>
                  <a:gd name="T11" fmla="*/ 1131 h 1805"/>
                  <a:gd name="T12" fmla="*/ 1050 w 1382"/>
                  <a:gd name="T13" fmla="*/ 1382 h 1805"/>
                  <a:gd name="T14" fmla="*/ 843 w 1382"/>
                  <a:gd name="T15" fmla="*/ 1625 h 1805"/>
                  <a:gd name="T16" fmla="*/ 513 w 1382"/>
                  <a:gd name="T17" fmla="*/ 1805 h 18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2" h="1805">
                    <a:moveTo>
                      <a:pt x="0" y="0"/>
                    </a:moveTo>
                    <a:cubicBezTo>
                      <a:pt x="87" y="19"/>
                      <a:pt x="368" y="75"/>
                      <a:pt x="524" y="117"/>
                    </a:cubicBezTo>
                    <a:cubicBezTo>
                      <a:pt x="680" y="159"/>
                      <a:pt x="806" y="192"/>
                      <a:pt x="937" y="255"/>
                    </a:cubicBezTo>
                    <a:cubicBezTo>
                      <a:pt x="1068" y="318"/>
                      <a:pt x="1244" y="416"/>
                      <a:pt x="1313" y="493"/>
                    </a:cubicBezTo>
                    <a:cubicBezTo>
                      <a:pt x="1382" y="570"/>
                      <a:pt x="1367" y="612"/>
                      <a:pt x="1350" y="718"/>
                    </a:cubicBezTo>
                    <a:cubicBezTo>
                      <a:pt x="1380" y="814"/>
                      <a:pt x="1262" y="1020"/>
                      <a:pt x="1212" y="1131"/>
                    </a:cubicBezTo>
                    <a:cubicBezTo>
                      <a:pt x="1162" y="1242"/>
                      <a:pt x="1112" y="1300"/>
                      <a:pt x="1050" y="1382"/>
                    </a:cubicBezTo>
                    <a:cubicBezTo>
                      <a:pt x="988" y="1464"/>
                      <a:pt x="932" y="1555"/>
                      <a:pt x="843" y="1625"/>
                    </a:cubicBezTo>
                    <a:cubicBezTo>
                      <a:pt x="754" y="1695"/>
                      <a:pt x="582" y="1768"/>
                      <a:pt x="513" y="1805"/>
                    </a:cubicBez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10800" rIns="0" bIns="10800"/>
              <a:lstStyle/>
              <a:p>
                <a:endParaRPr lang="zh-CN" altLang="en-US"/>
              </a:p>
            </p:txBody>
          </p:sp>
          <p:sp>
            <p:nvSpPr>
              <p:cNvPr id="64651" name="Rectangle 134"/>
              <p:cNvSpPr>
                <a:spLocks noChangeArrowheads="1"/>
              </p:cNvSpPr>
              <p:nvPr/>
            </p:nvSpPr>
            <p:spPr bwMode="auto">
              <a:xfrm>
                <a:off x="1295" y="9957"/>
                <a:ext cx="7962" cy="7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just" eaLnBrk="0" hangingPunct="0">
                  <a:lnSpc>
                    <a:spcPct val="96000"/>
                  </a:lnSpc>
                </a:pPr>
                <a:r>
                  <a:rPr lang="en-US" altLang="zh-CN" sz="1600" b="1" dirty="0">
                    <a:latin typeface="Times New Roman" panose="02020603050405020304" pitchFamily="18" charset="0"/>
                  </a:rPr>
                  <a:t>(a) </a:t>
                </a:r>
                <a:r>
                  <a:rPr lang="zh-CN" altLang="en-US" sz="1600" b="1" dirty="0">
                    <a:latin typeface="Times New Roman" panose="02020603050405020304" pitchFamily="18" charset="0"/>
                  </a:rPr>
                  <a:t>连通网，</a:t>
                </a:r>
                <a:r>
                  <a:rPr lang="en-US" altLang="zh-CN" sz="1600" b="1" i="1" dirty="0">
                    <a:latin typeface="Times New Roman" panose="02020603050405020304" pitchFamily="18" charset="0"/>
                  </a:rPr>
                  <a:t>U</a:t>
                </a:r>
                <a:r>
                  <a:rPr lang="en-US" altLang="zh-CN" sz="1600" b="1" dirty="0">
                    <a:latin typeface="Times New Roman" panose="02020603050405020304" pitchFamily="18" charset="0"/>
                  </a:rPr>
                  <a:t>={</a:t>
                </a:r>
                <a:r>
                  <a:rPr lang="en-US" altLang="zh-CN" sz="1600" b="1" i="1" dirty="0">
                    <a:latin typeface="Times New Roman" panose="02020603050405020304" pitchFamily="18" charset="0"/>
                  </a:rPr>
                  <a:t>A</a:t>
                </a:r>
                <a:r>
                  <a:rPr lang="en-US" altLang="zh-CN" sz="1600" b="1" dirty="0">
                    <a:latin typeface="Times New Roman" panose="02020603050405020304" pitchFamily="18" charset="0"/>
                  </a:rPr>
                  <a:t>}                              (b)</a:t>
                </a:r>
                <a:r>
                  <a:rPr lang="en-US" altLang="zh-CN" sz="1600" b="1" i="1" dirty="0">
                    <a:latin typeface="Times New Roman" panose="02020603050405020304" pitchFamily="18" charset="0"/>
                  </a:rPr>
                  <a:t> U</a:t>
                </a:r>
                <a:r>
                  <a:rPr lang="en-US" altLang="zh-CN" sz="1600" b="1" dirty="0">
                    <a:latin typeface="Times New Roman" panose="02020603050405020304" pitchFamily="18" charset="0"/>
                  </a:rPr>
                  <a:t>={</a:t>
                </a:r>
                <a:r>
                  <a:rPr lang="en-US" altLang="zh-CN" sz="1600" b="1" i="1" dirty="0">
                    <a:latin typeface="Times New Roman" panose="02020603050405020304" pitchFamily="18" charset="0"/>
                  </a:rPr>
                  <a:t>A</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F</a:t>
                </a:r>
                <a:r>
                  <a:rPr lang="en-US" altLang="zh-CN" sz="1600" b="1" dirty="0">
                    <a:latin typeface="Times New Roman" panose="02020603050405020304" pitchFamily="18" charset="0"/>
                  </a:rPr>
                  <a:t>}                                          (c) </a:t>
                </a:r>
                <a:r>
                  <a:rPr lang="en-US" altLang="zh-CN" sz="1600" b="1" i="1" dirty="0">
                    <a:latin typeface="Times New Roman" panose="02020603050405020304" pitchFamily="18" charset="0"/>
                  </a:rPr>
                  <a:t>U</a:t>
                </a:r>
                <a:r>
                  <a:rPr lang="en-US" altLang="zh-CN" sz="1600" b="1" dirty="0">
                    <a:latin typeface="Times New Roman" panose="02020603050405020304" pitchFamily="18" charset="0"/>
                  </a:rPr>
                  <a:t>={</a:t>
                </a:r>
                <a:r>
                  <a:rPr lang="en-US" altLang="zh-CN" sz="1600" b="1" i="1" dirty="0">
                    <a:latin typeface="Times New Roman" panose="02020603050405020304" pitchFamily="18" charset="0"/>
                  </a:rPr>
                  <a:t>A</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F</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C</a:t>
                </a:r>
                <a:r>
                  <a:rPr lang="en-US" altLang="zh-CN" sz="1600" b="1" dirty="0">
                    <a:latin typeface="Times New Roman" panose="02020603050405020304" pitchFamily="18" charset="0"/>
                  </a:rPr>
                  <a:t>}</a:t>
                </a:r>
              </a:p>
              <a:p>
                <a:pPr eaLnBrk="0" hangingPunct="0">
                  <a:lnSpc>
                    <a:spcPct val="96000"/>
                  </a:lnSpc>
                </a:pPr>
                <a:r>
                  <a:rPr lang="en-US" altLang="zh-CN" sz="1600" b="1" dirty="0">
                    <a:latin typeface="Times New Roman" panose="02020603050405020304" pitchFamily="18" charset="0"/>
                  </a:rPr>
                  <a:t>cost={(</a:t>
                </a:r>
                <a:r>
                  <a:rPr lang="en-US" altLang="zh-CN" sz="1600" b="1" i="1" dirty="0">
                    <a:latin typeface="Times New Roman" panose="02020603050405020304" pitchFamily="18" charset="0"/>
                  </a:rPr>
                  <a:t>A</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B</a:t>
                </a:r>
                <a:r>
                  <a:rPr lang="en-US" altLang="zh-CN" sz="1600" b="1" dirty="0">
                    <a:latin typeface="Times New Roman" panose="02020603050405020304" pitchFamily="18" charset="0"/>
                  </a:rPr>
                  <a:t>)34,(</a:t>
                </a:r>
                <a:r>
                  <a:rPr lang="en-US" altLang="zh-CN" sz="1600" b="1" i="1" dirty="0">
                    <a:latin typeface="Times New Roman" panose="02020603050405020304" pitchFamily="18" charset="0"/>
                  </a:rPr>
                  <a:t>A</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C</a:t>
                </a:r>
                <a:r>
                  <a:rPr lang="en-US" altLang="zh-CN" sz="1600" b="1" dirty="0">
                    <a:latin typeface="Times New Roman" panose="02020603050405020304" pitchFamily="18" charset="0"/>
                  </a:rPr>
                  <a:t>)46,       cost={(</a:t>
                </a:r>
                <a:r>
                  <a:rPr lang="en-US" altLang="zh-CN" sz="1600" b="1" i="1" dirty="0">
                    <a:latin typeface="Times New Roman" panose="02020603050405020304" pitchFamily="18" charset="0"/>
                  </a:rPr>
                  <a:t>A</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B</a:t>
                </a:r>
                <a:r>
                  <a:rPr lang="en-US" altLang="zh-CN" sz="1600" b="1" dirty="0">
                    <a:latin typeface="Times New Roman" panose="02020603050405020304" pitchFamily="18" charset="0"/>
                  </a:rPr>
                  <a:t>)34,(</a:t>
                </a:r>
                <a:r>
                  <a:rPr lang="en-US" altLang="zh-CN" sz="1600" b="1" i="1" dirty="0">
                    <a:latin typeface="Times New Roman" panose="02020603050405020304" pitchFamily="18" charset="0"/>
                  </a:rPr>
                  <a:t>F</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C</a:t>
                </a:r>
                <a:r>
                  <a:rPr lang="en-US" altLang="zh-CN" sz="1600" b="1" dirty="0">
                    <a:latin typeface="Times New Roman" panose="02020603050405020304" pitchFamily="18" charset="0"/>
                  </a:rPr>
                  <a:t>)25,         cost={(</a:t>
                </a:r>
                <a:r>
                  <a:rPr lang="en-US" altLang="zh-CN" sz="1600" b="1" i="1" dirty="0">
                    <a:latin typeface="Times New Roman" panose="02020603050405020304" pitchFamily="18" charset="0"/>
                  </a:rPr>
                  <a:t>A</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B</a:t>
                </a:r>
                <a:r>
                  <a:rPr lang="en-US" altLang="zh-CN" sz="1600" b="1" dirty="0">
                    <a:latin typeface="Times New Roman" panose="02020603050405020304" pitchFamily="18" charset="0"/>
                  </a:rPr>
                  <a:t>)34, (</a:t>
                </a:r>
                <a:r>
                  <a:rPr lang="en-US" altLang="zh-CN" sz="1600" b="1" i="1" dirty="0">
                    <a:latin typeface="Times New Roman" panose="02020603050405020304" pitchFamily="18" charset="0"/>
                  </a:rPr>
                  <a:t>C</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D</a:t>
                </a:r>
                <a:r>
                  <a:rPr lang="en-US" altLang="zh-CN" sz="1600" b="1" dirty="0">
                    <a:latin typeface="Times New Roman" panose="02020603050405020304" pitchFamily="18" charset="0"/>
                  </a:rPr>
                  <a:t>)17,(</a:t>
                </a:r>
                <a:r>
                  <a:rPr lang="en-US" altLang="zh-CN" sz="1600" b="1" i="1" dirty="0">
                    <a:latin typeface="Times New Roman" panose="02020603050405020304" pitchFamily="18" charset="0"/>
                  </a:rPr>
                  <a:t>F</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E</a:t>
                </a:r>
                <a:r>
                  <a:rPr lang="en-US" altLang="zh-CN" sz="1600" b="1" dirty="0">
                    <a:latin typeface="Times New Roman" panose="02020603050405020304" pitchFamily="18" charset="0"/>
                  </a:rPr>
                  <a:t>)26}</a:t>
                </a:r>
              </a:p>
              <a:p>
                <a:pPr algn="just" eaLnBrk="0" hangingPunct="0">
                  <a:lnSpc>
                    <a:spcPct val="96000"/>
                  </a:lnSpc>
                </a:pPr>
                <a:r>
                  <a:rPr lang="en-US" altLang="zh-CN" sz="1600" b="1" dirty="0">
                    <a:latin typeface="Times New Roman" panose="02020603050405020304" pitchFamily="18" charset="0"/>
                  </a:rPr>
                  <a:t>(</a:t>
                </a:r>
                <a:r>
                  <a:rPr lang="en-US" altLang="zh-CN" sz="1600" b="1" i="1" dirty="0">
                    <a:latin typeface="Times New Roman" panose="02020603050405020304" pitchFamily="18" charset="0"/>
                  </a:rPr>
                  <a:t>A</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D</a:t>
                </a:r>
                <a:r>
                  <a:rPr lang="en-US" altLang="zh-CN" sz="1600" b="1" dirty="0">
                    <a:latin typeface="Times New Roman" panose="02020603050405020304" pitchFamily="18" charset="0"/>
                  </a:rPr>
                  <a:t>)∞,(</a:t>
                </a:r>
                <a:r>
                  <a:rPr lang="en-US" altLang="zh-CN" sz="1600" b="1" i="1" dirty="0">
                    <a:latin typeface="Times New Roman" panose="02020603050405020304" pitchFamily="18" charset="0"/>
                  </a:rPr>
                  <a:t>A</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E</a:t>
                </a:r>
                <a:r>
                  <a:rPr lang="en-US" altLang="zh-CN" sz="1600" b="1" dirty="0">
                    <a:latin typeface="Times New Roman" panose="02020603050405020304" pitchFamily="18" charset="0"/>
                  </a:rPr>
                  <a:t>)∞,(</a:t>
                </a:r>
                <a:r>
                  <a:rPr lang="en-US" altLang="zh-CN" sz="1600" b="1" i="1" dirty="0">
                    <a:latin typeface="Times New Roman" panose="02020603050405020304" pitchFamily="18" charset="0"/>
                  </a:rPr>
                  <a:t>A</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F</a:t>
                </a:r>
                <a:r>
                  <a:rPr lang="en-US" altLang="zh-CN" sz="1600" b="1" dirty="0">
                    <a:latin typeface="Times New Roman" panose="02020603050405020304" pitchFamily="18" charset="0"/>
                  </a:rPr>
                  <a:t>)19}             (</a:t>
                </a:r>
                <a:r>
                  <a:rPr lang="en-US" altLang="zh-CN" sz="1600" b="1" i="1" dirty="0">
                    <a:latin typeface="Times New Roman" panose="02020603050405020304" pitchFamily="18" charset="0"/>
                  </a:rPr>
                  <a:t>F</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D</a:t>
                </a:r>
                <a:r>
                  <a:rPr lang="en-US" altLang="zh-CN" sz="1600" b="1" dirty="0">
                    <a:latin typeface="Times New Roman" panose="02020603050405020304" pitchFamily="18" charset="0"/>
                  </a:rPr>
                  <a:t>)25,(</a:t>
                </a:r>
                <a:r>
                  <a:rPr lang="en-US" altLang="zh-CN" sz="1600" b="1" i="1" dirty="0">
                    <a:latin typeface="Times New Roman" panose="02020603050405020304" pitchFamily="18" charset="0"/>
                  </a:rPr>
                  <a:t>F</a:t>
                </a:r>
                <a:r>
                  <a:rPr lang="en-US" altLang="zh-CN" sz="1600" b="1" dirty="0">
                    <a:latin typeface="Times New Roman" panose="02020603050405020304" pitchFamily="18" charset="0"/>
                  </a:rPr>
                  <a:t>, </a:t>
                </a:r>
                <a:r>
                  <a:rPr lang="en-US" altLang="zh-CN" sz="1600" b="1" i="1" dirty="0">
                    <a:latin typeface="Times New Roman" panose="02020603050405020304" pitchFamily="18" charset="0"/>
                  </a:rPr>
                  <a:t>E</a:t>
                </a:r>
                <a:r>
                  <a:rPr lang="en-US" altLang="zh-CN" sz="1600" b="1" dirty="0">
                    <a:latin typeface="Times New Roman" panose="02020603050405020304" pitchFamily="18" charset="0"/>
                  </a:rPr>
                  <a:t>)26}</a:t>
                </a:r>
              </a:p>
            </p:txBody>
          </p:sp>
          <p:sp>
            <p:nvSpPr>
              <p:cNvPr id="64652" name="Oval 135"/>
              <p:cNvSpPr>
                <a:spLocks noChangeArrowheads="1"/>
              </p:cNvSpPr>
              <p:nvPr/>
            </p:nvSpPr>
            <p:spPr bwMode="auto">
              <a:xfrm>
                <a:off x="2243" y="7833"/>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B</a:t>
                </a:r>
              </a:p>
            </p:txBody>
          </p:sp>
          <p:sp>
            <p:nvSpPr>
              <p:cNvPr id="64653" name="Oval 136"/>
              <p:cNvSpPr>
                <a:spLocks noChangeArrowheads="1"/>
              </p:cNvSpPr>
              <p:nvPr/>
            </p:nvSpPr>
            <p:spPr bwMode="auto">
              <a:xfrm>
                <a:off x="4803" y="7811"/>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B</a:t>
                </a:r>
              </a:p>
            </p:txBody>
          </p:sp>
          <p:sp>
            <p:nvSpPr>
              <p:cNvPr id="64654" name="Oval 137"/>
              <p:cNvSpPr>
                <a:spLocks noChangeArrowheads="1"/>
              </p:cNvSpPr>
              <p:nvPr/>
            </p:nvSpPr>
            <p:spPr bwMode="auto">
              <a:xfrm>
                <a:off x="7503" y="7842"/>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B</a:t>
                </a:r>
              </a:p>
            </p:txBody>
          </p:sp>
          <p:sp>
            <p:nvSpPr>
              <p:cNvPr id="64655" name="Oval 138"/>
              <p:cNvSpPr>
                <a:spLocks noChangeArrowheads="1"/>
              </p:cNvSpPr>
              <p:nvPr/>
            </p:nvSpPr>
            <p:spPr bwMode="auto">
              <a:xfrm>
                <a:off x="1353" y="8403"/>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A</a:t>
                </a:r>
              </a:p>
            </p:txBody>
          </p:sp>
          <p:sp>
            <p:nvSpPr>
              <p:cNvPr id="64656" name="Oval 139"/>
              <p:cNvSpPr>
                <a:spLocks noChangeArrowheads="1"/>
              </p:cNvSpPr>
              <p:nvPr/>
            </p:nvSpPr>
            <p:spPr bwMode="auto">
              <a:xfrm>
                <a:off x="3903" y="8340"/>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A</a:t>
                </a:r>
              </a:p>
            </p:txBody>
          </p:sp>
          <p:sp>
            <p:nvSpPr>
              <p:cNvPr id="64657" name="Oval 140"/>
              <p:cNvSpPr>
                <a:spLocks noChangeArrowheads="1"/>
              </p:cNvSpPr>
              <p:nvPr/>
            </p:nvSpPr>
            <p:spPr bwMode="auto">
              <a:xfrm>
                <a:off x="6563" y="8400"/>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A</a:t>
                </a:r>
              </a:p>
            </p:txBody>
          </p:sp>
          <p:sp>
            <p:nvSpPr>
              <p:cNvPr id="64658" name="Oval 141"/>
              <p:cNvSpPr>
                <a:spLocks noChangeArrowheads="1"/>
              </p:cNvSpPr>
              <p:nvPr/>
            </p:nvSpPr>
            <p:spPr bwMode="auto">
              <a:xfrm>
                <a:off x="3133" y="8373"/>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E</a:t>
                </a:r>
              </a:p>
            </p:txBody>
          </p:sp>
          <p:sp>
            <p:nvSpPr>
              <p:cNvPr id="64659" name="Oval 142"/>
              <p:cNvSpPr>
                <a:spLocks noChangeArrowheads="1"/>
              </p:cNvSpPr>
              <p:nvPr/>
            </p:nvSpPr>
            <p:spPr bwMode="auto">
              <a:xfrm>
                <a:off x="5673" y="8352"/>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E</a:t>
                </a:r>
              </a:p>
            </p:txBody>
          </p:sp>
          <p:sp>
            <p:nvSpPr>
              <p:cNvPr id="64660" name="Oval 143"/>
              <p:cNvSpPr>
                <a:spLocks noChangeArrowheads="1"/>
              </p:cNvSpPr>
              <p:nvPr/>
            </p:nvSpPr>
            <p:spPr bwMode="auto">
              <a:xfrm>
                <a:off x="8383" y="8403"/>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E</a:t>
                </a:r>
              </a:p>
            </p:txBody>
          </p:sp>
          <p:sp>
            <p:nvSpPr>
              <p:cNvPr id="64661" name="Oval 144"/>
              <p:cNvSpPr>
                <a:spLocks noChangeArrowheads="1"/>
              </p:cNvSpPr>
              <p:nvPr/>
            </p:nvSpPr>
            <p:spPr bwMode="auto">
              <a:xfrm>
                <a:off x="2233" y="8643"/>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F</a:t>
                </a:r>
              </a:p>
            </p:txBody>
          </p:sp>
          <p:sp>
            <p:nvSpPr>
              <p:cNvPr id="64662" name="Oval 145"/>
              <p:cNvSpPr>
                <a:spLocks noChangeArrowheads="1"/>
              </p:cNvSpPr>
              <p:nvPr/>
            </p:nvSpPr>
            <p:spPr bwMode="auto">
              <a:xfrm>
                <a:off x="4793" y="8613"/>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F</a:t>
                </a:r>
              </a:p>
            </p:txBody>
          </p:sp>
          <p:sp>
            <p:nvSpPr>
              <p:cNvPr id="64663" name="Oval 146"/>
              <p:cNvSpPr>
                <a:spLocks noChangeArrowheads="1"/>
              </p:cNvSpPr>
              <p:nvPr/>
            </p:nvSpPr>
            <p:spPr bwMode="auto">
              <a:xfrm>
                <a:off x="7473" y="8694"/>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F</a:t>
                </a:r>
              </a:p>
            </p:txBody>
          </p:sp>
          <p:sp>
            <p:nvSpPr>
              <p:cNvPr id="64664" name="Oval 147"/>
              <p:cNvSpPr>
                <a:spLocks noChangeArrowheads="1"/>
              </p:cNvSpPr>
              <p:nvPr/>
            </p:nvSpPr>
            <p:spPr bwMode="auto">
              <a:xfrm>
                <a:off x="2673" y="9405"/>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D</a:t>
                </a:r>
              </a:p>
            </p:txBody>
          </p:sp>
          <p:sp>
            <p:nvSpPr>
              <p:cNvPr id="64665" name="Oval 148"/>
              <p:cNvSpPr>
                <a:spLocks noChangeArrowheads="1"/>
              </p:cNvSpPr>
              <p:nvPr/>
            </p:nvSpPr>
            <p:spPr bwMode="auto">
              <a:xfrm>
                <a:off x="5213" y="9357"/>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D</a:t>
                </a:r>
              </a:p>
            </p:txBody>
          </p:sp>
          <p:sp>
            <p:nvSpPr>
              <p:cNvPr id="64666" name="Oval 149"/>
              <p:cNvSpPr>
                <a:spLocks noChangeArrowheads="1"/>
              </p:cNvSpPr>
              <p:nvPr/>
            </p:nvSpPr>
            <p:spPr bwMode="auto">
              <a:xfrm>
                <a:off x="7903" y="9417"/>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D</a:t>
                </a:r>
              </a:p>
            </p:txBody>
          </p:sp>
          <p:sp>
            <p:nvSpPr>
              <p:cNvPr id="64667" name="Oval 150"/>
              <p:cNvSpPr>
                <a:spLocks noChangeArrowheads="1"/>
              </p:cNvSpPr>
              <p:nvPr/>
            </p:nvSpPr>
            <p:spPr bwMode="auto">
              <a:xfrm>
                <a:off x="1743" y="9393"/>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C</a:t>
                </a:r>
              </a:p>
            </p:txBody>
          </p:sp>
          <p:sp>
            <p:nvSpPr>
              <p:cNvPr id="64668" name="Oval 151"/>
              <p:cNvSpPr>
                <a:spLocks noChangeArrowheads="1"/>
              </p:cNvSpPr>
              <p:nvPr/>
            </p:nvSpPr>
            <p:spPr bwMode="auto">
              <a:xfrm>
                <a:off x="4293" y="9351"/>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C</a:t>
                </a:r>
              </a:p>
            </p:txBody>
          </p:sp>
          <p:sp>
            <p:nvSpPr>
              <p:cNvPr id="64669" name="Oval 152"/>
              <p:cNvSpPr>
                <a:spLocks noChangeArrowheads="1"/>
              </p:cNvSpPr>
              <p:nvPr/>
            </p:nvSpPr>
            <p:spPr bwMode="auto">
              <a:xfrm>
                <a:off x="6983" y="9411"/>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C</a:t>
                </a:r>
              </a:p>
            </p:txBody>
          </p:sp>
        </p:grpSp>
        <p:sp>
          <p:nvSpPr>
            <p:cNvPr id="64590" name="Oval 153"/>
            <p:cNvSpPr>
              <a:spLocks noChangeArrowheads="1"/>
            </p:cNvSpPr>
            <p:nvPr/>
          </p:nvSpPr>
          <p:spPr bwMode="auto">
            <a:xfrm>
              <a:off x="7063" y="12681"/>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C</a:t>
              </a:r>
            </a:p>
          </p:txBody>
        </p:sp>
        <p:sp>
          <p:nvSpPr>
            <p:cNvPr id="64591" name="Oval 154"/>
            <p:cNvSpPr>
              <a:spLocks noChangeArrowheads="1"/>
            </p:cNvSpPr>
            <p:nvPr/>
          </p:nvSpPr>
          <p:spPr bwMode="auto">
            <a:xfrm>
              <a:off x="4263" y="12692"/>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C</a:t>
              </a:r>
            </a:p>
          </p:txBody>
        </p:sp>
        <p:sp>
          <p:nvSpPr>
            <p:cNvPr id="64592" name="Oval 155"/>
            <p:cNvSpPr>
              <a:spLocks noChangeArrowheads="1"/>
            </p:cNvSpPr>
            <p:nvPr/>
          </p:nvSpPr>
          <p:spPr bwMode="auto">
            <a:xfrm>
              <a:off x="1843" y="12692"/>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400" i="1">
                  <a:latin typeface="Times New Roman" panose="02020603050405020304" pitchFamily="18" charset="0"/>
                </a:rPr>
                <a:t>C</a:t>
              </a:r>
            </a:p>
          </p:txBody>
        </p:sp>
      </p:grpSp>
      <p:sp>
        <p:nvSpPr>
          <p:cNvPr id="3" name="Text Box 2052"/>
          <p:cNvSpPr txBox="1">
            <a:spLocks noChangeArrowheads="1"/>
          </p:cNvSpPr>
          <p:nvPr/>
        </p:nvSpPr>
        <p:spPr bwMode="auto">
          <a:xfrm>
            <a:off x="1127125" y="233045"/>
            <a:ext cx="5501005"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zh-CN" altLang="en-US" sz="3600" b="1">
                <a:solidFill>
                  <a:schemeClr val="bg1"/>
                </a:solidFill>
                <a:effectLst/>
                <a:latin typeface="黑体" panose="02010609060101010101" pitchFamily="49" charset="-122"/>
                <a:ea typeface="黑体" panose="02010609060101010101" pitchFamily="49" charset="-122"/>
                <a:sym typeface="+mn-ea"/>
              </a:rPr>
              <a:t>贪心策略一</a:t>
            </a:r>
            <a:r>
              <a:rPr lang="en-US" altLang="zh-CN" sz="3600" b="1">
                <a:solidFill>
                  <a:schemeClr val="bg1"/>
                </a:solidFill>
                <a:effectLst/>
                <a:latin typeface="黑体" panose="02010609060101010101" pitchFamily="49" charset="-122"/>
                <a:ea typeface="黑体" panose="02010609060101010101" pitchFamily="49" charset="-122"/>
                <a:sym typeface="+mn-ea"/>
              </a:rPr>
              <a:t>(</a:t>
            </a:r>
            <a:r>
              <a:rPr lang="zh-CN" altLang="en-US" sz="3600" b="1">
                <a:solidFill>
                  <a:schemeClr val="bg1"/>
                </a:solidFill>
                <a:effectLst/>
                <a:latin typeface="黑体" panose="02010609060101010101" pitchFamily="49" charset="-122"/>
                <a:ea typeface="黑体" panose="02010609060101010101" pitchFamily="49" charset="-122"/>
                <a:sym typeface="+mn-ea"/>
              </a:rPr>
              <a:t>Prim算法</a:t>
            </a:r>
            <a:r>
              <a:rPr lang="en-US" altLang="zh-CN" sz="3600" b="1">
                <a:solidFill>
                  <a:schemeClr val="bg1"/>
                </a:solidFill>
                <a:effectLst/>
                <a:latin typeface="黑体" panose="02010609060101010101" pitchFamily="49" charset="-122"/>
                <a:ea typeface="黑体" panose="02010609060101010101" pitchFamily="49" charset="-122"/>
                <a:sym typeface="+mn-ea"/>
              </a:rPr>
              <a:t>)</a:t>
            </a: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79705" y="1113790"/>
            <a:ext cx="8796020" cy="5631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ts val="0"/>
              </a:spcBef>
            </a:pPr>
            <a:r>
              <a:rPr kumimoji="1" sz="2400" b="1" dirty="0">
                <a:solidFill>
                  <a:srgbClr val="CC0099"/>
                </a:solidFill>
                <a:latin typeface="宋体" panose="02010600030101010101" pitchFamily="2" charset="-122"/>
              </a:rPr>
              <a:t>贪心策略：</a:t>
            </a:r>
          </a:p>
          <a:p>
            <a:pPr eaLnBrk="1" hangingPunct="1">
              <a:lnSpc>
                <a:spcPct val="100000"/>
              </a:lnSpc>
              <a:spcBef>
                <a:spcPts val="0"/>
              </a:spcBef>
            </a:pPr>
            <a:r>
              <a:rPr lang="zh-CN" altLang="en-US" sz="2400" b="1" dirty="0" smtClean="0">
                <a:solidFill>
                  <a:schemeClr val="tx1"/>
                </a:solidFill>
                <a:latin typeface="宋体" panose="02010600030101010101" pitchFamily="2" charset="-122"/>
                <a:sym typeface="+mn-ea"/>
              </a:rPr>
              <a:t>把不在生成树</a:t>
            </a:r>
            <a:r>
              <a:rPr lang="en-US" altLang="zh-CN" sz="2400" b="1" dirty="0" smtClean="0">
                <a:solidFill>
                  <a:schemeClr val="tx1"/>
                </a:solidFill>
                <a:latin typeface="宋体" panose="02010600030101010101" pitchFamily="2" charset="-122"/>
                <a:sym typeface="+mn-ea"/>
              </a:rPr>
              <a:t>U</a:t>
            </a:r>
            <a:r>
              <a:rPr lang="zh-CN" altLang="en-US" sz="2400" b="1" dirty="0" smtClean="0">
                <a:solidFill>
                  <a:schemeClr val="tx1"/>
                </a:solidFill>
                <a:latin typeface="宋体" panose="02010600030101010101" pitchFamily="2" charset="-122"/>
                <a:sym typeface="+mn-ea"/>
              </a:rPr>
              <a:t>中的最近顶点通过选取权重最小的边添加到生成树中。</a:t>
            </a:r>
            <a:endParaRPr kumimoji="1" lang="zh-CN" altLang="en-US" sz="2800" b="1" dirty="0" smtClean="0">
              <a:solidFill>
                <a:schemeClr val="tx1"/>
              </a:solidFill>
              <a:latin typeface="宋体" panose="02010600030101010101" pitchFamily="2" charset="-122"/>
              <a:sym typeface="+mn-ea"/>
            </a:endParaRPr>
          </a:p>
          <a:p>
            <a:pPr eaLnBrk="1" hangingPunct="1">
              <a:lnSpc>
                <a:spcPct val="100000"/>
              </a:lnSpc>
              <a:spcBef>
                <a:spcPts val="0"/>
              </a:spcBef>
            </a:pPr>
            <a:r>
              <a:rPr kumimoji="1" sz="2400" b="1" dirty="0">
                <a:solidFill>
                  <a:srgbClr val="CC0099"/>
                </a:solidFill>
                <a:latin typeface="宋体" panose="02010600030101010101" pitchFamily="2" charset="-122"/>
              </a:rPr>
              <a:t>贪心选择</a:t>
            </a:r>
            <a:r>
              <a:rPr kumimoji="1" lang="zh-CN" sz="2400" b="1" dirty="0">
                <a:solidFill>
                  <a:srgbClr val="CC0099"/>
                </a:solidFill>
                <a:latin typeface="宋体" panose="02010600030101010101" pitchFamily="2" charset="-122"/>
              </a:rPr>
              <a:t>性质证明（反证法）</a:t>
            </a:r>
            <a:r>
              <a:rPr kumimoji="1" sz="2400" b="1" dirty="0">
                <a:solidFill>
                  <a:srgbClr val="CC0099"/>
                </a:solidFill>
                <a:latin typeface="宋体" panose="02010600030101010101" pitchFamily="2" charset="-122"/>
              </a:rPr>
              <a:t>：</a:t>
            </a:r>
          </a:p>
          <a:p>
            <a:pPr eaLnBrk="1" hangingPunct="1">
              <a:lnSpc>
                <a:spcPct val="100000"/>
              </a:lnSpc>
              <a:spcBef>
                <a:spcPts val="0"/>
              </a:spcBef>
            </a:pPr>
            <a:r>
              <a:rPr kumimoji="1" sz="2400" b="1" dirty="0">
                <a:latin typeface="宋体" panose="02010600030101010101" pitchFamily="2" charset="-122"/>
              </a:rPr>
              <a:t>最优解包含了权值最小的边e</a:t>
            </a:r>
            <a:r>
              <a:rPr kumimoji="1" sz="2400" b="1" baseline="-25000" dirty="0">
                <a:latin typeface="宋体" panose="02010600030101010101" pitchFamily="2" charset="-122"/>
              </a:rPr>
              <a:t>1</a:t>
            </a:r>
            <a:r>
              <a:rPr kumimoji="1" sz="2400" b="1" dirty="0">
                <a:latin typeface="宋体" panose="02010600030101010101" pitchFamily="2" charset="-122"/>
              </a:rPr>
              <a:t>,假设不是这样，将e</a:t>
            </a:r>
            <a:r>
              <a:rPr kumimoji="1" sz="2400" b="1" baseline="-25000" dirty="0">
                <a:latin typeface="宋体" panose="02010600030101010101" pitchFamily="2" charset="-122"/>
              </a:rPr>
              <a:t>1</a:t>
            </a:r>
            <a:r>
              <a:rPr kumimoji="1" sz="2400" b="1" dirty="0">
                <a:latin typeface="宋体" panose="02010600030101010101" pitchFamily="2" charset="-122"/>
              </a:rPr>
              <a:t>加入，则会形成环，去掉环中任意比e</a:t>
            </a:r>
            <a:r>
              <a:rPr kumimoji="1" sz="2400" b="1" baseline="-25000" dirty="0">
                <a:latin typeface="宋体" panose="02010600030101010101" pitchFamily="2" charset="-122"/>
              </a:rPr>
              <a:t>1</a:t>
            </a:r>
            <a:r>
              <a:rPr kumimoji="1" sz="2400" b="1" dirty="0">
                <a:latin typeface="宋体" panose="02010600030101010101" pitchFamily="2" charset="-122"/>
              </a:rPr>
              <a:t>大的边,就构造了更优解，与题目矛盾。假设e</a:t>
            </a:r>
            <a:r>
              <a:rPr kumimoji="1" sz="2400" b="1" baseline="-25000" dirty="0">
                <a:latin typeface="宋体" panose="02010600030101010101" pitchFamily="2" charset="-122"/>
              </a:rPr>
              <a:t>2</a:t>
            </a:r>
            <a:r>
              <a:rPr kumimoji="1" sz="2400" b="1" dirty="0">
                <a:latin typeface="宋体" panose="02010600030101010101" pitchFamily="2" charset="-122"/>
              </a:rPr>
              <a:t>,e</a:t>
            </a:r>
            <a:r>
              <a:rPr kumimoji="1" sz="2400" b="1" baseline="-25000" dirty="0">
                <a:latin typeface="宋体" panose="02010600030101010101" pitchFamily="2" charset="-122"/>
              </a:rPr>
              <a:t>3</a:t>
            </a:r>
            <a:r>
              <a:rPr kumimoji="1" sz="2400" b="1" dirty="0">
                <a:latin typeface="宋体" panose="02010600030101010101" pitchFamily="2" charset="-122"/>
              </a:rPr>
              <a:t>,…,e</a:t>
            </a:r>
            <a:r>
              <a:rPr kumimoji="1" sz="2400" b="1" baseline="-25000" dirty="0">
                <a:latin typeface="宋体" panose="02010600030101010101" pitchFamily="2" charset="-122"/>
              </a:rPr>
              <a:t>k</a:t>
            </a:r>
            <a:r>
              <a:rPr kumimoji="1" sz="2400" b="1" dirty="0">
                <a:latin typeface="宋体" panose="02010600030101010101" pitchFamily="2" charset="-122"/>
              </a:rPr>
              <a:t>也是按照同样方式选择出来的边，同样按照该方法，可以证明e</a:t>
            </a:r>
            <a:r>
              <a:rPr kumimoji="1" sz="2400" b="1" baseline="-25000" dirty="0">
                <a:latin typeface="宋体" panose="02010600030101010101" pitchFamily="2" charset="-122"/>
              </a:rPr>
              <a:t>k+1</a:t>
            </a:r>
            <a:r>
              <a:rPr kumimoji="1" sz="2400" b="1" dirty="0">
                <a:latin typeface="宋体" panose="02010600030101010101" pitchFamily="2" charset="-122"/>
              </a:rPr>
              <a:t>也能构造出最优解</a:t>
            </a:r>
            <a:r>
              <a:rPr kumimoji="1" lang="zh-CN" sz="2400" b="1" dirty="0">
                <a:latin typeface="宋体" panose="02010600030101010101" pitchFamily="2" charset="-122"/>
              </a:rPr>
              <a:t>。</a:t>
            </a:r>
          </a:p>
          <a:p>
            <a:pPr eaLnBrk="1" hangingPunct="1">
              <a:lnSpc>
                <a:spcPct val="100000"/>
              </a:lnSpc>
              <a:spcBef>
                <a:spcPts val="0"/>
              </a:spcBef>
            </a:pPr>
            <a:r>
              <a:rPr kumimoji="1" sz="2400" b="1" dirty="0">
                <a:solidFill>
                  <a:srgbClr val="CC0099"/>
                </a:solidFill>
                <a:latin typeface="宋体" panose="02010600030101010101" pitchFamily="2" charset="-122"/>
              </a:rPr>
              <a:t>最优子结构</a:t>
            </a:r>
            <a:r>
              <a:rPr kumimoji="1" lang="zh-CN" sz="2400" b="1" dirty="0">
                <a:solidFill>
                  <a:srgbClr val="CC0099"/>
                </a:solidFill>
                <a:latin typeface="宋体" panose="02010600030101010101" pitchFamily="2" charset="-122"/>
              </a:rPr>
              <a:t>性质证明（反证法）</a:t>
            </a:r>
            <a:r>
              <a:rPr kumimoji="1" sz="2400" b="1" dirty="0">
                <a:solidFill>
                  <a:srgbClr val="CC0099"/>
                </a:solidFill>
                <a:latin typeface="宋体" panose="02010600030101010101" pitchFamily="2" charset="-122"/>
              </a:rPr>
              <a:t>：</a:t>
            </a:r>
          </a:p>
          <a:p>
            <a:pPr eaLnBrk="1" hangingPunct="1">
              <a:lnSpc>
                <a:spcPct val="100000"/>
              </a:lnSpc>
              <a:spcBef>
                <a:spcPts val="0"/>
              </a:spcBef>
            </a:pPr>
            <a:r>
              <a:rPr kumimoji="1" sz="2400" b="1" dirty="0">
                <a:latin typeface="宋体" panose="02010600030101010101" pitchFamily="2" charset="-122"/>
              </a:rPr>
              <a:t>设Prim算法生成的最小生成树为T,图G的最小生成树是T</a:t>
            </a:r>
            <a:r>
              <a:rPr kumimoji="1" sz="2400" b="1" baseline="30000" dirty="0">
                <a:latin typeface="宋体" panose="02010600030101010101" pitchFamily="2" charset="-122"/>
              </a:rPr>
              <a:t>*</a:t>
            </a:r>
            <a:r>
              <a:rPr kumimoji="1" sz="2400" b="1" dirty="0">
                <a:latin typeface="宋体" panose="02010600030101010101" pitchFamily="2" charset="-122"/>
              </a:rPr>
              <a:t>。</a:t>
            </a:r>
          </a:p>
          <a:p>
            <a:pPr eaLnBrk="1" hangingPunct="1">
              <a:lnSpc>
                <a:spcPct val="100000"/>
              </a:lnSpc>
              <a:spcBef>
                <a:spcPts val="0"/>
              </a:spcBef>
            </a:pPr>
            <a:r>
              <a:rPr kumimoji="1" sz="2400" b="1" dirty="0">
                <a:latin typeface="宋体" panose="02010600030101010101" pitchFamily="2" charset="-122"/>
              </a:rPr>
              <a:t>假设边e加入到T之前，G</a:t>
            </a:r>
            <a:r>
              <a:rPr kumimoji="1" lang="en-US" sz="2400" b="1" dirty="0">
                <a:latin typeface="宋体" panose="02010600030101010101" pitchFamily="2" charset="-122"/>
              </a:rPr>
              <a:t>'</a:t>
            </a:r>
            <a:r>
              <a:rPr kumimoji="1" sz="2400" b="1" dirty="0">
                <a:latin typeface="宋体" panose="02010600030101010101" pitchFamily="2" charset="-122"/>
              </a:rPr>
              <a:t>是G的最小生成树的子树，把e加入T中，G</a:t>
            </a:r>
            <a:r>
              <a:rPr kumimoji="1" lang="en-US" sz="2400" b="1" dirty="0">
                <a:latin typeface="宋体" panose="02010600030101010101" pitchFamily="2" charset="-122"/>
              </a:rPr>
              <a:t>'</a:t>
            </a:r>
            <a:r>
              <a:rPr kumimoji="1" sz="2400" b="1" dirty="0">
                <a:latin typeface="宋体" panose="02010600030101010101" pitchFamily="2" charset="-122"/>
              </a:rPr>
              <a:t>无回路且连通，G</a:t>
            </a:r>
            <a:r>
              <a:rPr kumimoji="1" lang="en-US" sz="2400" b="1" dirty="0">
                <a:latin typeface="宋体" panose="02010600030101010101" pitchFamily="2" charset="-122"/>
              </a:rPr>
              <a:t>'</a:t>
            </a:r>
            <a:r>
              <a:rPr kumimoji="1" sz="2400" b="1" dirty="0">
                <a:latin typeface="宋体" panose="02010600030101010101" pitchFamily="2" charset="-122"/>
              </a:rPr>
              <a:t>是G的最小生成树，当e</a:t>
            </a:r>
            <a:r>
              <a:rPr kumimoji="1" lang="zh-CN" sz="2400" b="1" dirty="0">
                <a:latin typeface="宋体" panose="02010600030101010101" pitchFamily="2" charset="-122"/>
              </a:rPr>
              <a:t>包含于</a:t>
            </a:r>
            <a:r>
              <a:rPr kumimoji="1" sz="2400" b="1" dirty="0">
                <a:latin typeface="宋体" panose="02010600030101010101" pitchFamily="2" charset="-122"/>
              </a:rPr>
              <a:t>T</a:t>
            </a:r>
            <a:r>
              <a:rPr kumimoji="1" sz="2400" b="1" baseline="30000" dirty="0">
                <a:latin typeface="宋体" panose="02010600030101010101" pitchFamily="2" charset="-122"/>
              </a:rPr>
              <a:t>*</a:t>
            </a:r>
            <a:r>
              <a:rPr kumimoji="1" sz="2400" b="1" dirty="0">
                <a:latin typeface="宋体" panose="02010600030101010101" pitchFamily="2" charset="-122"/>
              </a:rPr>
              <a:t>，结论成立。</a:t>
            </a:r>
          </a:p>
          <a:p>
            <a:pPr eaLnBrk="1" hangingPunct="1">
              <a:lnSpc>
                <a:spcPct val="100000"/>
              </a:lnSpc>
              <a:spcBef>
                <a:spcPts val="0"/>
              </a:spcBef>
            </a:pPr>
            <a:r>
              <a:rPr kumimoji="1" sz="2400" b="1" dirty="0">
                <a:latin typeface="宋体" panose="02010600030101010101" pitchFamily="2" charset="-122"/>
              </a:rPr>
              <a:t>假设e</a:t>
            </a:r>
            <a:r>
              <a:rPr kumimoji="1" lang="zh-CN" sz="2400" b="1" dirty="0">
                <a:latin typeface="宋体" panose="02010600030101010101" pitchFamily="2" charset="-122"/>
              </a:rPr>
              <a:t>不包含于</a:t>
            </a:r>
            <a:r>
              <a:rPr kumimoji="1" sz="2400" b="1" dirty="0">
                <a:latin typeface="宋体" panose="02010600030101010101" pitchFamily="2" charset="-122"/>
              </a:rPr>
              <a:t>T</a:t>
            </a:r>
            <a:r>
              <a:rPr kumimoji="1" sz="2400" b="1" baseline="30000" dirty="0">
                <a:latin typeface="宋体" panose="02010600030101010101" pitchFamily="2" charset="-122"/>
              </a:rPr>
              <a:t>*</a:t>
            </a:r>
            <a:r>
              <a:rPr kumimoji="1" sz="2400" b="1" dirty="0">
                <a:latin typeface="宋体" panose="02010600030101010101" pitchFamily="2" charset="-122"/>
              </a:rPr>
              <a:t>,T</a:t>
            </a:r>
            <a:r>
              <a:rPr kumimoji="1" sz="2400" b="1" baseline="30000" dirty="0">
                <a:latin typeface="宋体" panose="02010600030101010101" pitchFamily="2" charset="-122"/>
              </a:rPr>
              <a:t>*</a:t>
            </a:r>
            <a:r>
              <a:rPr kumimoji="1" sz="2400" b="1" dirty="0">
                <a:latin typeface="宋体" panose="02010600030101010101" pitchFamily="2" charset="-122"/>
              </a:rPr>
              <a:t>U{e}包含回路，回路中存在边e</a:t>
            </a:r>
            <a:r>
              <a:rPr kumimoji="1" lang="en-US" sz="2400" b="1" dirty="0">
                <a:latin typeface="宋体" panose="02010600030101010101" pitchFamily="2" charset="-122"/>
              </a:rPr>
              <a:t>’</a:t>
            </a:r>
            <a:r>
              <a:rPr kumimoji="1" sz="2400" b="1" dirty="0">
                <a:latin typeface="宋体" panose="02010600030101010101" pitchFamily="2" charset="-122"/>
              </a:rPr>
              <a:t>,令T</a:t>
            </a:r>
            <a:r>
              <a:rPr kumimoji="1" sz="2400" b="1" baseline="30000" dirty="0">
                <a:latin typeface="宋体" panose="02010600030101010101" pitchFamily="2" charset="-122"/>
              </a:rPr>
              <a:t>**</a:t>
            </a:r>
            <a:r>
              <a:rPr kumimoji="1" sz="2400" b="1" dirty="0">
                <a:latin typeface="宋体" panose="02010600030101010101" pitchFamily="2" charset="-122"/>
              </a:rPr>
              <a:t>=T</a:t>
            </a:r>
            <a:r>
              <a:rPr kumimoji="1" sz="2400" b="1" baseline="30000" dirty="0">
                <a:latin typeface="宋体" panose="02010600030101010101" pitchFamily="2" charset="-122"/>
              </a:rPr>
              <a:t>*</a:t>
            </a:r>
            <a:r>
              <a:rPr kumimoji="1" sz="2400" b="1" dirty="0">
                <a:latin typeface="宋体" panose="02010600030101010101" pitchFamily="2" charset="-122"/>
              </a:rPr>
              <a:t>U{e}-{e</a:t>
            </a:r>
            <a:r>
              <a:rPr kumimoji="1" lang="en-US" sz="2400" b="1" dirty="0">
                <a:latin typeface="宋体" panose="02010600030101010101" pitchFamily="2" charset="-122"/>
              </a:rPr>
              <a:t>'</a:t>
            </a:r>
            <a:r>
              <a:rPr kumimoji="1" sz="2400" b="1" dirty="0">
                <a:latin typeface="宋体" panose="02010600030101010101" pitchFamily="2" charset="-122"/>
              </a:rPr>
              <a:t>},则T</a:t>
            </a:r>
            <a:r>
              <a:rPr kumimoji="1" sz="2400" b="1" baseline="30000" dirty="0">
                <a:latin typeface="宋体" panose="02010600030101010101" pitchFamily="2" charset="-122"/>
              </a:rPr>
              <a:t>**</a:t>
            </a:r>
            <a:r>
              <a:rPr kumimoji="1" sz="2400" b="1" dirty="0">
                <a:latin typeface="宋体" panose="02010600030101010101" pitchFamily="2" charset="-122"/>
              </a:rPr>
              <a:t>的权&lt;=T</a:t>
            </a:r>
            <a:r>
              <a:rPr kumimoji="1" sz="2400" b="1" baseline="30000" dirty="0">
                <a:latin typeface="宋体" panose="02010600030101010101" pitchFamily="2" charset="-122"/>
              </a:rPr>
              <a:t>*</a:t>
            </a:r>
            <a:r>
              <a:rPr kumimoji="1" sz="2400" b="1" dirty="0">
                <a:latin typeface="宋体" panose="02010600030101010101" pitchFamily="2" charset="-122"/>
              </a:rPr>
              <a:t>的权，与T</a:t>
            </a:r>
            <a:r>
              <a:rPr kumimoji="1" sz="2400" b="1" baseline="30000" dirty="0">
                <a:latin typeface="宋体" panose="02010600030101010101" pitchFamily="2" charset="-122"/>
              </a:rPr>
              <a:t>*</a:t>
            </a:r>
            <a:r>
              <a:rPr kumimoji="1" sz="2400" b="1" dirty="0">
                <a:latin typeface="宋体" panose="02010600030101010101" pitchFamily="2" charset="-122"/>
              </a:rPr>
              <a:t>是最小生成树矛盾，所以T=T</a:t>
            </a:r>
            <a:r>
              <a:rPr kumimoji="1" sz="2400" b="1" baseline="30000" dirty="0">
                <a:latin typeface="宋体" panose="02010600030101010101" pitchFamily="2" charset="-122"/>
              </a:rPr>
              <a:t>*</a:t>
            </a:r>
            <a:r>
              <a:rPr kumimoji="1" lang="zh-CN" sz="2400" b="1" dirty="0">
                <a:latin typeface="宋体" panose="02010600030101010101" pitchFamily="2" charset="-122"/>
              </a:rPr>
              <a:t>。</a:t>
            </a:r>
          </a:p>
        </p:txBody>
      </p:sp>
      <p:sp>
        <p:nvSpPr>
          <p:cNvPr id="3" name="Text Box 2052"/>
          <p:cNvSpPr txBox="1">
            <a:spLocks noChangeArrowheads="1"/>
          </p:cNvSpPr>
          <p:nvPr/>
        </p:nvSpPr>
        <p:spPr bwMode="auto">
          <a:xfrm>
            <a:off x="1127125" y="233045"/>
            <a:ext cx="5501005"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zh-CN" altLang="en-US" sz="3600" b="1">
                <a:solidFill>
                  <a:schemeClr val="bg1"/>
                </a:solidFill>
                <a:effectLst/>
                <a:latin typeface="黑体" panose="02010609060101010101" pitchFamily="49" charset="-122"/>
                <a:ea typeface="黑体" panose="02010609060101010101" pitchFamily="49" charset="-122"/>
                <a:sym typeface="+mn-ea"/>
              </a:rPr>
              <a:t>Prim算法正确性证明</a:t>
            </a:r>
            <a:endParaRPr lang="en-US" altLang="zh-CN" sz="3600" b="1">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80018" y="1113790"/>
            <a:ext cx="7848600" cy="460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宋体" panose="02010600030101010101" pitchFamily="2" charset="-122"/>
              </a:rPr>
              <a:t>设图</a:t>
            </a:r>
            <a:r>
              <a:rPr kumimoji="1" lang="en-US" altLang="zh-CN" sz="2400" b="1" dirty="0">
                <a:latin typeface="宋体" panose="02010600030101010101" pitchFamily="2" charset="-122"/>
              </a:rPr>
              <a:t>G</a:t>
            </a:r>
            <a:r>
              <a:rPr kumimoji="1" lang="zh-CN" altLang="en-US" sz="2400" b="1" dirty="0">
                <a:latin typeface="宋体" panose="02010600030101010101" pitchFamily="2" charset="-122"/>
              </a:rPr>
              <a:t>中顶点的编号为</a:t>
            </a:r>
            <a:r>
              <a:rPr kumimoji="1" lang="en-US" altLang="zh-CN" sz="2400" b="1" dirty="0">
                <a:latin typeface="宋体" panose="02010600030101010101" pitchFamily="2" charset="-122"/>
              </a:rPr>
              <a:t>0</a:t>
            </a: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n-1</a:t>
            </a: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Prim</a:t>
            </a:r>
            <a:r>
              <a:rPr kumimoji="1" lang="zh-CN" altLang="en-US" sz="2400" b="1" dirty="0">
                <a:latin typeface="宋体" panose="02010600030101010101" pitchFamily="2" charset="-122"/>
              </a:rPr>
              <a:t>算法如下： </a:t>
            </a:r>
          </a:p>
        </p:txBody>
      </p:sp>
      <p:sp>
        <p:nvSpPr>
          <p:cNvPr id="65543" name="Text Box 4"/>
          <p:cNvSpPr txBox="1">
            <a:spLocks noChangeArrowheads="1"/>
          </p:cNvSpPr>
          <p:nvPr/>
        </p:nvSpPr>
        <p:spPr bwMode="auto">
          <a:xfrm>
            <a:off x="77470" y="1740535"/>
            <a:ext cx="8926195" cy="4272280"/>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spcAft>
                <a:spcPts val="775"/>
              </a:spcAft>
            </a:pPr>
            <a:r>
              <a:rPr lang="zh-CN" altLang="en-US" sz="2400" b="1" dirty="0">
                <a:solidFill>
                  <a:srgbClr val="0000FF"/>
                </a:solidFill>
                <a:latin typeface="宋体" panose="02010600030101010101" pitchFamily="2" charset="-122"/>
              </a:rPr>
              <a:t>算法</a:t>
            </a:r>
            <a:r>
              <a:rPr lang="en-US" altLang="zh-CN" sz="2400" b="1" dirty="0">
                <a:solidFill>
                  <a:srgbClr val="0000FF"/>
                </a:solidFill>
                <a:latin typeface="宋体" panose="02010600030101010101" pitchFamily="2" charset="-122"/>
              </a:rPr>
              <a:t>——Prim</a:t>
            </a:r>
            <a:r>
              <a:rPr lang="zh-CN" altLang="en-US" sz="2400" b="1" dirty="0">
                <a:solidFill>
                  <a:srgbClr val="0000FF"/>
                </a:solidFill>
                <a:latin typeface="宋体" panose="02010600030101010101" pitchFamily="2" charset="-122"/>
              </a:rPr>
              <a:t>算法</a:t>
            </a:r>
          </a:p>
          <a:p>
            <a:pPr algn="just">
              <a:lnSpc>
                <a:spcPct val="115000"/>
              </a:lnSpc>
            </a:pPr>
            <a:r>
              <a:rPr lang="en-US" altLang="zh-CN" sz="2400" b="1" dirty="0">
                <a:solidFill>
                  <a:srgbClr val="0000FF"/>
                </a:solidFill>
                <a:latin typeface="宋体" panose="02010600030101010101" pitchFamily="2" charset="-122"/>
              </a:rPr>
              <a:t>1. </a:t>
            </a:r>
            <a:r>
              <a:rPr lang="zh-CN" altLang="en-US" sz="2400" b="1" dirty="0" smtClean="0">
                <a:solidFill>
                  <a:srgbClr val="0000FF"/>
                </a:solidFill>
                <a:latin typeface="宋体" panose="02010600030101010101" pitchFamily="2" charset="-122"/>
              </a:rPr>
              <a:t>初始化辅助数组</a:t>
            </a:r>
            <a:r>
              <a:rPr lang="en-US" altLang="zh-CN" sz="2400" b="1" dirty="0" err="1" smtClean="0">
                <a:solidFill>
                  <a:srgbClr val="0000FF"/>
                </a:solidFill>
                <a:latin typeface="宋体" panose="02010600030101010101" pitchFamily="2" charset="-122"/>
              </a:rPr>
              <a:t>shortEdge</a:t>
            </a:r>
            <a:r>
              <a:rPr lang="zh-CN" altLang="en-US" sz="2400" b="1" dirty="0" smtClean="0">
                <a:solidFill>
                  <a:srgbClr val="0000FF"/>
                </a:solidFill>
                <a:latin typeface="宋体" panose="02010600030101010101" pitchFamily="2" charset="-122"/>
              </a:rPr>
              <a:t>；</a:t>
            </a:r>
            <a:r>
              <a:rPr lang="en-US" altLang="zh-CN" sz="2400" b="1" dirty="0" smtClean="0">
                <a:solidFill>
                  <a:srgbClr val="0000FF"/>
                </a:solidFill>
                <a:latin typeface="宋体" panose="02010600030101010101" pitchFamily="2" charset="-122"/>
              </a:rPr>
              <a:t>//</a:t>
            </a:r>
            <a:r>
              <a:rPr lang="zh-CN" altLang="en-US" sz="2400" b="1" dirty="0" smtClean="0">
                <a:solidFill>
                  <a:srgbClr val="0000FF"/>
                </a:solidFill>
                <a:latin typeface="宋体" panose="02010600030101010101" pitchFamily="2" charset="-122"/>
              </a:rPr>
              <a:t>数组元素包含</a:t>
            </a:r>
            <a:r>
              <a:rPr lang="zh-CN" altLang="en-US" sz="2400" b="1" dirty="0">
                <a:solidFill>
                  <a:srgbClr val="0000FF"/>
                </a:solidFill>
                <a:latin typeface="宋体" panose="02010600030101010101" pitchFamily="2" charset="-122"/>
              </a:rPr>
              <a:t>最短</a:t>
            </a:r>
            <a:r>
              <a:rPr lang="zh-CN" altLang="en-US" sz="2400" b="1" dirty="0" smtClean="0">
                <a:solidFill>
                  <a:srgbClr val="0000FF"/>
                </a:solidFill>
                <a:latin typeface="宋体" panose="02010600030101010101" pitchFamily="2" charset="-122"/>
              </a:rPr>
              <a:t>边的邻接点</a:t>
            </a:r>
            <a:r>
              <a:rPr lang="en-US" altLang="zh-CN" sz="2400" b="1" dirty="0" err="1" smtClean="0">
                <a:solidFill>
                  <a:srgbClr val="0000FF"/>
                </a:solidFill>
                <a:latin typeface="宋体" panose="02010600030101010101" pitchFamily="2" charset="-122"/>
              </a:rPr>
              <a:t>adjvex</a:t>
            </a:r>
            <a:r>
              <a:rPr lang="zh-CN" altLang="en-US" sz="2400" b="1" dirty="0" smtClean="0">
                <a:solidFill>
                  <a:srgbClr val="0000FF"/>
                </a:solidFill>
                <a:latin typeface="宋体" panose="02010600030101010101" pitchFamily="2" charset="-122"/>
              </a:rPr>
              <a:t>和权值</a:t>
            </a:r>
            <a:r>
              <a:rPr lang="en-US" altLang="zh-CN" sz="2400" b="1" dirty="0" err="1" smtClean="0">
                <a:solidFill>
                  <a:srgbClr val="0000FF"/>
                </a:solidFill>
                <a:latin typeface="宋体" panose="02010600030101010101" pitchFamily="2" charset="-122"/>
              </a:rPr>
              <a:t>lowcost</a:t>
            </a:r>
          </a:p>
          <a:p>
            <a:pPr algn="just">
              <a:lnSpc>
                <a:spcPct val="115000"/>
              </a:lnSpc>
            </a:pPr>
            <a:r>
              <a:rPr lang="en-US" altLang="zh-CN" sz="2400" b="1" dirty="0">
                <a:solidFill>
                  <a:srgbClr val="0000FF"/>
                </a:solidFill>
                <a:latin typeface="宋体" panose="02010600030101010101" pitchFamily="2" charset="-122"/>
              </a:rPr>
              <a:t>2. U</a:t>
            </a:r>
            <a:r>
              <a:rPr lang="en-US" altLang="zh-CN" sz="2400" b="1" dirty="0" smtClean="0">
                <a:solidFill>
                  <a:srgbClr val="0000FF"/>
                </a:solidFill>
                <a:latin typeface="宋体" panose="02010600030101010101" pitchFamily="2" charset="-122"/>
              </a:rPr>
              <a:t>={w}; </a:t>
            </a:r>
            <a:r>
              <a:rPr lang="zh-CN" altLang="en-US" sz="2400" b="1" dirty="0">
                <a:solidFill>
                  <a:srgbClr val="0000FF"/>
                </a:solidFill>
                <a:latin typeface="宋体" panose="02010600030101010101" pitchFamily="2" charset="-122"/>
              </a:rPr>
              <a:t>输出</a:t>
            </a:r>
            <a:r>
              <a:rPr lang="zh-CN" altLang="en-US" sz="2400" b="1" dirty="0" smtClean="0">
                <a:solidFill>
                  <a:srgbClr val="0000FF"/>
                </a:solidFill>
                <a:latin typeface="宋体" panose="02010600030101010101" pitchFamily="2" charset="-122"/>
              </a:rPr>
              <a:t>顶点</a:t>
            </a:r>
            <a:r>
              <a:rPr lang="en-US" altLang="zh-CN" sz="2400" b="1" dirty="0" smtClean="0">
                <a:solidFill>
                  <a:srgbClr val="0000FF"/>
                </a:solidFill>
                <a:latin typeface="宋体" panose="02010600030101010101" pitchFamily="2" charset="-122"/>
              </a:rPr>
              <a:t>w; </a:t>
            </a:r>
          </a:p>
          <a:p>
            <a:pPr algn="just">
              <a:lnSpc>
                <a:spcPct val="115000"/>
              </a:lnSpc>
            </a:pPr>
            <a:r>
              <a:rPr lang="en-US" altLang="zh-CN" sz="2400" b="1" dirty="0" smtClean="0">
                <a:solidFill>
                  <a:srgbClr val="0000FF"/>
                </a:solidFill>
                <a:latin typeface="宋体" panose="02010600030101010101" pitchFamily="2" charset="-122"/>
              </a:rPr>
              <a:t>3</a:t>
            </a:r>
            <a:r>
              <a:rPr lang="en-US" altLang="zh-CN" sz="2400" b="1" dirty="0">
                <a:solidFill>
                  <a:srgbClr val="0000FF"/>
                </a:solidFill>
                <a:latin typeface="宋体" panose="02010600030101010101" pitchFamily="2" charset="-122"/>
              </a:rPr>
              <a:t>. </a:t>
            </a:r>
            <a:r>
              <a:rPr lang="zh-CN" altLang="en-US" sz="2400" b="1" dirty="0">
                <a:solidFill>
                  <a:srgbClr val="0000FF"/>
                </a:solidFill>
                <a:latin typeface="宋体" panose="02010600030101010101" pitchFamily="2" charset="-122"/>
              </a:rPr>
              <a:t>重复执行下列操作</a:t>
            </a:r>
            <a:r>
              <a:rPr lang="en-US" altLang="zh-CN" sz="2400" b="1" dirty="0">
                <a:solidFill>
                  <a:srgbClr val="0000FF"/>
                </a:solidFill>
                <a:latin typeface="宋体" panose="02010600030101010101" pitchFamily="2" charset="-122"/>
              </a:rPr>
              <a:t>n-1</a:t>
            </a:r>
            <a:r>
              <a:rPr lang="zh-CN" altLang="en-US" sz="2400" b="1" dirty="0">
                <a:solidFill>
                  <a:srgbClr val="0000FF"/>
                </a:solidFill>
                <a:latin typeface="宋体" panose="02010600030101010101" pitchFamily="2" charset="-122"/>
              </a:rPr>
              <a:t>次</a:t>
            </a:r>
          </a:p>
          <a:p>
            <a:pPr algn="just">
              <a:lnSpc>
                <a:spcPct val="115000"/>
              </a:lnSpc>
            </a:pPr>
            <a:r>
              <a:rPr lang="zh-CN" altLang="en-US" sz="2400" b="1" dirty="0">
                <a:solidFill>
                  <a:srgbClr val="0000FF"/>
                </a:solidFill>
                <a:latin typeface="宋体" panose="02010600030101010101" pitchFamily="2" charset="-122"/>
              </a:rPr>
              <a:t>   </a:t>
            </a:r>
            <a:r>
              <a:rPr lang="en-US" altLang="zh-CN" sz="2400" b="1" dirty="0">
                <a:solidFill>
                  <a:srgbClr val="0000FF"/>
                </a:solidFill>
                <a:latin typeface="宋体" panose="02010600030101010101" pitchFamily="2" charset="-122"/>
              </a:rPr>
              <a:t>3.1 </a:t>
            </a:r>
            <a:r>
              <a:rPr lang="zh-CN" altLang="en-US" sz="2400" b="1" dirty="0">
                <a:solidFill>
                  <a:srgbClr val="0000FF"/>
                </a:solidFill>
                <a:latin typeface="宋体" panose="02010600030101010101" pitchFamily="2" charset="-122"/>
              </a:rPr>
              <a:t>在</a:t>
            </a:r>
            <a:r>
              <a:rPr lang="en-US" altLang="zh-CN" sz="2400" b="1" dirty="0" err="1">
                <a:solidFill>
                  <a:srgbClr val="0000FF"/>
                </a:solidFill>
                <a:latin typeface="宋体" panose="02010600030101010101" pitchFamily="2" charset="-122"/>
              </a:rPr>
              <a:t>lowcost</a:t>
            </a:r>
            <a:r>
              <a:rPr lang="zh-CN" altLang="en-US" sz="2400" b="1" dirty="0">
                <a:solidFill>
                  <a:srgbClr val="0000FF"/>
                </a:solidFill>
                <a:latin typeface="宋体" panose="02010600030101010101" pitchFamily="2" charset="-122"/>
              </a:rPr>
              <a:t>中选取最短边，取</a:t>
            </a:r>
            <a:r>
              <a:rPr lang="en-US" altLang="zh-CN" sz="2400" b="1" dirty="0" err="1">
                <a:solidFill>
                  <a:srgbClr val="0000FF"/>
                </a:solidFill>
                <a:latin typeface="宋体" panose="02010600030101010101" pitchFamily="2" charset="-122"/>
              </a:rPr>
              <a:t>adjvex</a:t>
            </a:r>
            <a:r>
              <a:rPr lang="zh-CN" altLang="en-US" sz="2400" b="1" dirty="0">
                <a:solidFill>
                  <a:srgbClr val="0000FF"/>
                </a:solidFill>
                <a:latin typeface="宋体" panose="02010600030101010101" pitchFamily="2" charset="-122"/>
              </a:rPr>
              <a:t>中对应的顶点序号</a:t>
            </a:r>
            <a:r>
              <a:rPr lang="en-US" altLang="zh-CN" sz="2400" b="1" dirty="0">
                <a:solidFill>
                  <a:srgbClr val="0000FF"/>
                </a:solidFill>
                <a:latin typeface="宋体" panose="02010600030101010101" pitchFamily="2" charset="-122"/>
              </a:rPr>
              <a:t>k</a:t>
            </a:r>
            <a:r>
              <a:rPr lang="zh-CN" altLang="en-US" sz="2400" b="1" dirty="0">
                <a:solidFill>
                  <a:srgbClr val="0000FF"/>
                </a:solidFill>
                <a:latin typeface="宋体" panose="02010600030101010101" pitchFamily="2" charset="-122"/>
              </a:rPr>
              <a:t>；</a:t>
            </a:r>
          </a:p>
          <a:p>
            <a:pPr algn="just">
              <a:lnSpc>
                <a:spcPct val="115000"/>
              </a:lnSpc>
            </a:pPr>
            <a:r>
              <a:rPr lang="zh-CN" altLang="en-US" sz="2400" b="1" dirty="0">
                <a:solidFill>
                  <a:srgbClr val="0000FF"/>
                </a:solidFill>
                <a:latin typeface="宋体" panose="02010600030101010101" pitchFamily="2" charset="-122"/>
              </a:rPr>
              <a:t>   </a:t>
            </a:r>
            <a:r>
              <a:rPr lang="en-US" altLang="zh-CN" sz="2400" b="1" dirty="0">
                <a:solidFill>
                  <a:srgbClr val="0000FF"/>
                </a:solidFill>
                <a:latin typeface="宋体" panose="02010600030101010101" pitchFamily="2" charset="-122"/>
              </a:rPr>
              <a:t>3.2 </a:t>
            </a:r>
            <a:r>
              <a:rPr lang="zh-CN" altLang="en-US" sz="2400" b="1" dirty="0">
                <a:solidFill>
                  <a:srgbClr val="0000FF"/>
                </a:solidFill>
                <a:latin typeface="宋体" panose="02010600030101010101" pitchFamily="2" charset="-122"/>
              </a:rPr>
              <a:t>输出顶点</a:t>
            </a:r>
            <a:r>
              <a:rPr lang="en-US" altLang="zh-CN" sz="2400" b="1" dirty="0">
                <a:solidFill>
                  <a:srgbClr val="0000FF"/>
                </a:solidFill>
                <a:latin typeface="宋体" panose="02010600030101010101" pitchFamily="2" charset="-122"/>
              </a:rPr>
              <a:t>k</a:t>
            </a:r>
            <a:r>
              <a:rPr lang="zh-CN" altLang="en-US" sz="2400" b="1" dirty="0">
                <a:solidFill>
                  <a:srgbClr val="0000FF"/>
                </a:solidFill>
                <a:latin typeface="宋体" panose="02010600030101010101" pitchFamily="2" charset="-122"/>
              </a:rPr>
              <a:t>和对应的权值；</a:t>
            </a:r>
          </a:p>
          <a:p>
            <a:pPr algn="just">
              <a:lnSpc>
                <a:spcPct val="115000"/>
              </a:lnSpc>
            </a:pPr>
            <a:r>
              <a:rPr lang="zh-CN" altLang="en-US" sz="2400" b="1" dirty="0">
                <a:solidFill>
                  <a:srgbClr val="0000FF"/>
                </a:solidFill>
                <a:latin typeface="宋体" panose="02010600030101010101" pitchFamily="2" charset="-122"/>
              </a:rPr>
              <a:t>   </a:t>
            </a:r>
            <a:r>
              <a:rPr lang="en-US" altLang="zh-CN" sz="2400" b="1" dirty="0">
                <a:solidFill>
                  <a:srgbClr val="0000FF"/>
                </a:solidFill>
                <a:latin typeface="宋体" panose="02010600030101010101" pitchFamily="2" charset="-122"/>
              </a:rPr>
              <a:t>3.3 U=U+{k}</a:t>
            </a:r>
            <a:r>
              <a:rPr lang="zh-CN" altLang="en-US" sz="2400" b="1" dirty="0">
                <a:solidFill>
                  <a:srgbClr val="0000FF"/>
                </a:solidFill>
                <a:latin typeface="宋体" panose="02010600030101010101" pitchFamily="2" charset="-122"/>
              </a:rPr>
              <a:t>；</a:t>
            </a:r>
          </a:p>
          <a:p>
            <a:pPr algn="just">
              <a:lnSpc>
                <a:spcPct val="115000"/>
              </a:lnSpc>
            </a:pPr>
            <a:r>
              <a:rPr lang="zh-CN" altLang="en-US" sz="2400" b="1" dirty="0">
                <a:solidFill>
                  <a:srgbClr val="0000FF"/>
                </a:solidFill>
                <a:latin typeface="宋体" panose="02010600030101010101" pitchFamily="2" charset="-122"/>
              </a:rPr>
              <a:t>   </a:t>
            </a:r>
            <a:r>
              <a:rPr lang="en-US" altLang="zh-CN" sz="2400" b="1" dirty="0">
                <a:solidFill>
                  <a:srgbClr val="0000FF"/>
                </a:solidFill>
                <a:latin typeface="宋体" panose="02010600030101010101" pitchFamily="2" charset="-122"/>
              </a:rPr>
              <a:t>3.4 </a:t>
            </a:r>
            <a:r>
              <a:rPr lang="zh-CN" altLang="en-US" sz="2400" b="1" dirty="0">
                <a:solidFill>
                  <a:srgbClr val="0000FF"/>
                </a:solidFill>
                <a:latin typeface="宋体" panose="02010600030101010101" pitchFamily="2" charset="-122"/>
              </a:rPr>
              <a:t>调整</a:t>
            </a:r>
            <a:r>
              <a:rPr lang="zh-CN" altLang="en-US" sz="2400" b="1" dirty="0" smtClean="0">
                <a:solidFill>
                  <a:srgbClr val="0000FF"/>
                </a:solidFill>
                <a:latin typeface="宋体" panose="02010600030101010101" pitchFamily="2" charset="-122"/>
              </a:rPr>
              <a:t>数组</a:t>
            </a:r>
            <a:r>
              <a:rPr lang="en-US" altLang="zh-CN" sz="2400" b="1" dirty="0" err="1" smtClean="0">
                <a:solidFill>
                  <a:srgbClr val="0000FF"/>
                </a:solidFill>
                <a:latin typeface="宋体" panose="02010600030101010101" pitchFamily="2" charset="-122"/>
              </a:rPr>
              <a:t>shortEdge</a:t>
            </a:r>
            <a:r>
              <a:rPr lang="zh-CN" altLang="en-US" sz="2400" b="1" dirty="0" smtClean="0">
                <a:solidFill>
                  <a:srgbClr val="0000FF"/>
                </a:solidFill>
                <a:latin typeface="宋体" panose="02010600030101010101" pitchFamily="2" charset="-122"/>
              </a:rPr>
              <a:t>。</a:t>
            </a:r>
          </a:p>
        </p:txBody>
      </p:sp>
      <p:sp>
        <p:nvSpPr>
          <p:cNvPr id="65540" name="Text Box 8"/>
          <p:cNvSpPr txBox="1">
            <a:spLocks noChangeArrowheads="1"/>
          </p:cNvSpPr>
          <p:nvPr/>
        </p:nvSpPr>
        <p:spPr bwMode="auto">
          <a:xfrm>
            <a:off x="77470" y="6141085"/>
            <a:ext cx="8702040" cy="460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dirty="0">
                <a:solidFill>
                  <a:srgbClr val="CC0099"/>
                </a:solidFill>
                <a:latin typeface="宋体" panose="02010600030101010101" pitchFamily="2" charset="-122"/>
              </a:rPr>
              <a:t>Prim</a:t>
            </a:r>
            <a:r>
              <a:rPr kumimoji="1" lang="zh-CN" altLang="en-US" sz="2400" b="1" dirty="0">
                <a:solidFill>
                  <a:srgbClr val="CC0099"/>
                </a:solidFill>
                <a:latin typeface="宋体" panose="02010600030101010101" pitchFamily="2" charset="-122"/>
              </a:rPr>
              <a:t>算法的时间复杂度为</a:t>
            </a:r>
            <a:r>
              <a:rPr kumimoji="1" lang="en-US" altLang="zh-CN" sz="2400" b="1" i="1" dirty="0">
                <a:solidFill>
                  <a:srgbClr val="CC0099"/>
                </a:solidFill>
                <a:latin typeface="宋体" panose="02010600030101010101" pitchFamily="2" charset="-122"/>
              </a:rPr>
              <a:t>O</a:t>
            </a:r>
            <a:r>
              <a:rPr kumimoji="1" lang="en-US" altLang="zh-CN" sz="2400" b="1" dirty="0">
                <a:solidFill>
                  <a:srgbClr val="CC0099"/>
                </a:solidFill>
                <a:latin typeface="宋体" panose="02010600030101010101" pitchFamily="2" charset="-122"/>
              </a:rPr>
              <a:t>(</a:t>
            </a:r>
            <a:r>
              <a:rPr kumimoji="1" lang="en-US" altLang="zh-CN" sz="2400" b="1" i="1" dirty="0">
                <a:solidFill>
                  <a:srgbClr val="CC0099"/>
                </a:solidFill>
                <a:latin typeface="宋体" panose="02010600030101010101" pitchFamily="2" charset="-122"/>
              </a:rPr>
              <a:t>n</a:t>
            </a:r>
            <a:r>
              <a:rPr kumimoji="1" lang="en-US" altLang="zh-CN" sz="2400" b="1" baseline="30000" dirty="0">
                <a:solidFill>
                  <a:srgbClr val="CC0099"/>
                </a:solidFill>
                <a:latin typeface="宋体" panose="02010600030101010101" pitchFamily="2" charset="-122"/>
              </a:rPr>
              <a:t>2</a:t>
            </a:r>
            <a:r>
              <a:rPr kumimoji="1" lang="en-US" altLang="zh-CN" sz="2400" b="1" dirty="0">
                <a:solidFill>
                  <a:srgbClr val="CC0099"/>
                </a:solidFill>
                <a:latin typeface="宋体" panose="02010600030101010101" pitchFamily="2" charset="-122"/>
              </a:rPr>
              <a:t>)</a:t>
            </a:r>
            <a:r>
              <a:rPr kumimoji="1" lang="zh-CN" altLang="en-US" sz="2400" b="1" dirty="0">
                <a:latin typeface="宋体" panose="02010600030101010101" pitchFamily="2" charset="-122"/>
              </a:rPr>
              <a:t>。 </a:t>
            </a:r>
          </a:p>
        </p:txBody>
      </p:sp>
      <p:sp>
        <p:nvSpPr>
          <p:cNvPr id="3" name="Text Box 2052"/>
          <p:cNvSpPr txBox="1">
            <a:spLocks noChangeArrowheads="1"/>
          </p:cNvSpPr>
          <p:nvPr/>
        </p:nvSpPr>
        <p:spPr bwMode="auto">
          <a:xfrm>
            <a:off x="1127125" y="233045"/>
            <a:ext cx="5501005"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zh-CN" altLang="en-US" sz="3600" b="1">
                <a:solidFill>
                  <a:schemeClr val="bg1"/>
                </a:solidFill>
                <a:effectLst/>
                <a:latin typeface="黑体" panose="02010609060101010101" pitchFamily="49" charset="-122"/>
                <a:ea typeface="黑体" panose="02010609060101010101" pitchFamily="49" charset="-122"/>
                <a:sym typeface="+mn-ea"/>
              </a:rPr>
              <a:t>贪心策略一</a:t>
            </a:r>
            <a:r>
              <a:rPr lang="en-US" altLang="zh-CN" sz="3600" b="1">
                <a:solidFill>
                  <a:schemeClr val="bg1"/>
                </a:solidFill>
                <a:effectLst/>
                <a:latin typeface="黑体" panose="02010609060101010101" pitchFamily="49" charset="-122"/>
                <a:ea typeface="黑体" panose="02010609060101010101" pitchFamily="49" charset="-122"/>
                <a:sym typeface="+mn-ea"/>
              </a:rPr>
              <a:t>(</a:t>
            </a:r>
            <a:r>
              <a:rPr lang="zh-CN" altLang="en-US" sz="3600" b="1">
                <a:solidFill>
                  <a:schemeClr val="bg1"/>
                </a:solidFill>
                <a:effectLst/>
                <a:latin typeface="黑体" panose="02010609060101010101" pitchFamily="49" charset="-122"/>
                <a:ea typeface="黑体" panose="02010609060101010101" pitchFamily="49" charset="-122"/>
                <a:sym typeface="+mn-ea"/>
              </a:rPr>
              <a:t>Prim算法</a:t>
            </a:r>
            <a:r>
              <a:rPr lang="en-US" altLang="zh-CN" sz="3600" b="1">
                <a:solidFill>
                  <a:schemeClr val="bg1"/>
                </a:solidFill>
                <a:effectLst/>
                <a:latin typeface="黑体" panose="02010609060101010101" pitchFamily="49" charset="-122"/>
                <a:ea typeface="黑体" panose="02010609060101010101" pitchFamily="49" charset="-122"/>
                <a:sym typeface="+mn-ea"/>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43">
                                            <p:txEl>
                                              <p:pRg st="0" end="0"/>
                                            </p:txEl>
                                          </p:spTgt>
                                        </p:tgtEl>
                                        <p:attrNameLst>
                                          <p:attrName>style.visibility</p:attrName>
                                        </p:attrNameLst>
                                      </p:cBhvr>
                                      <p:to>
                                        <p:strVal val="visible"/>
                                      </p:to>
                                    </p:set>
                                    <p:animEffect transition="in" filter="blinds(horizontal)">
                                      <p:cBhvr>
                                        <p:cTn id="7" dur="500"/>
                                        <p:tgtEl>
                                          <p:spTgt spid="655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543">
                                            <p:txEl>
                                              <p:pRg st="1" end="1"/>
                                            </p:txEl>
                                          </p:spTgt>
                                        </p:tgtEl>
                                        <p:attrNameLst>
                                          <p:attrName>style.visibility</p:attrName>
                                        </p:attrNameLst>
                                      </p:cBhvr>
                                      <p:to>
                                        <p:strVal val="visible"/>
                                      </p:to>
                                    </p:set>
                                    <p:animEffect transition="in" filter="blinds(horizontal)">
                                      <p:cBhvr>
                                        <p:cTn id="12" dur="500"/>
                                        <p:tgtEl>
                                          <p:spTgt spid="655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543">
                                            <p:txEl>
                                              <p:pRg st="2" end="2"/>
                                            </p:txEl>
                                          </p:spTgt>
                                        </p:tgtEl>
                                        <p:attrNameLst>
                                          <p:attrName>style.visibility</p:attrName>
                                        </p:attrNameLst>
                                      </p:cBhvr>
                                      <p:to>
                                        <p:strVal val="visible"/>
                                      </p:to>
                                    </p:set>
                                    <p:animEffect transition="in" filter="blinds(horizontal)">
                                      <p:cBhvr>
                                        <p:cTn id="17" dur="500"/>
                                        <p:tgtEl>
                                          <p:spTgt spid="655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543">
                                            <p:txEl>
                                              <p:pRg st="3" end="3"/>
                                            </p:txEl>
                                          </p:spTgt>
                                        </p:tgtEl>
                                        <p:attrNameLst>
                                          <p:attrName>style.visibility</p:attrName>
                                        </p:attrNameLst>
                                      </p:cBhvr>
                                      <p:to>
                                        <p:strVal val="visible"/>
                                      </p:to>
                                    </p:set>
                                    <p:animEffect transition="in" filter="blinds(horizontal)">
                                      <p:cBhvr>
                                        <p:cTn id="22" dur="500"/>
                                        <p:tgtEl>
                                          <p:spTgt spid="655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5543">
                                            <p:txEl>
                                              <p:pRg st="4" end="4"/>
                                            </p:txEl>
                                          </p:spTgt>
                                        </p:tgtEl>
                                        <p:attrNameLst>
                                          <p:attrName>style.visibility</p:attrName>
                                        </p:attrNameLst>
                                      </p:cBhvr>
                                      <p:to>
                                        <p:strVal val="visible"/>
                                      </p:to>
                                    </p:set>
                                    <p:animEffect transition="in" filter="blinds(horizontal)">
                                      <p:cBhvr>
                                        <p:cTn id="27" dur="500"/>
                                        <p:tgtEl>
                                          <p:spTgt spid="655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5543">
                                            <p:txEl>
                                              <p:pRg st="5" end="5"/>
                                            </p:txEl>
                                          </p:spTgt>
                                        </p:tgtEl>
                                        <p:attrNameLst>
                                          <p:attrName>style.visibility</p:attrName>
                                        </p:attrNameLst>
                                      </p:cBhvr>
                                      <p:to>
                                        <p:strVal val="visible"/>
                                      </p:to>
                                    </p:set>
                                    <p:animEffect transition="in" filter="blinds(horizontal)">
                                      <p:cBhvr>
                                        <p:cTn id="32" dur="500"/>
                                        <p:tgtEl>
                                          <p:spTgt spid="655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5543">
                                            <p:txEl>
                                              <p:pRg st="6" end="6"/>
                                            </p:txEl>
                                          </p:spTgt>
                                        </p:tgtEl>
                                        <p:attrNameLst>
                                          <p:attrName>style.visibility</p:attrName>
                                        </p:attrNameLst>
                                      </p:cBhvr>
                                      <p:to>
                                        <p:strVal val="visible"/>
                                      </p:to>
                                    </p:set>
                                    <p:animEffect transition="in" filter="blinds(horizontal)">
                                      <p:cBhvr>
                                        <p:cTn id="37" dur="500"/>
                                        <p:tgtEl>
                                          <p:spTgt spid="655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5543">
                                            <p:txEl>
                                              <p:pRg st="7" end="7"/>
                                            </p:txEl>
                                          </p:spTgt>
                                        </p:tgtEl>
                                        <p:attrNameLst>
                                          <p:attrName>style.visibility</p:attrName>
                                        </p:attrNameLst>
                                      </p:cBhvr>
                                      <p:to>
                                        <p:strVal val="visible"/>
                                      </p:to>
                                    </p:set>
                                    <p:animEffect transition="in" filter="blinds(horizontal)">
                                      <p:cBhvr>
                                        <p:cTn id="42" dur="500"/>
                                        <p:tgtEl>
                                          <p:spTgt spid="655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5540"/>
                                        </p:tgtEl>
                                        <p:attrNameLst>
                                          <p:attrName>style.visibility</p:attrName>
                                        </p:attrNameLst>
                                      </p:cBhvr>
                                      <p:to>
                                        <p:strVal val="visible"/>
                                      </p:to>
                                    </p:set>
                                    <p:animEffect transition="in" filter="blinds(horizontal)">
                                      <p:cBhvr>
                                        <p:cTn id="47"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79512" y="1295083"/>
            <a:ext cx="8507288" cy="35998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2</a:t>
            </a:r>
            <a:r>
              <a:rPr kumimoji="1" lang="zh-CN" altLang="en-US" sz="2400" b="1" dirty="0">
                <a:latin typeface="宋体" panose="02010600030101010101" pitchFamily="2" charset="-122"/>
              </a:rPr>
              <a:t>）</a:t>
            </a:r>
            <a:r>
              <a:rPr kumimoji="1" lang="zh-CN" altLang="en-US" sz="2400" b="1" dirty="0">
                <a:solidFill>
                  <a:srgbClr val="3907F1"/>
                </a:solidFill>
                <a:latin typeface="宋体" panose="02010600030101010101" pitchFamily="2" charset="-122"/>
              </a:rPr>
              <a:t>最短边策略</a:t>
            </a:r>
            <a:r>
              <a:rPr kumimoji="1" lang="zh-CN" altLang="en-US" sz="2400" b="1" dirty="0" smtClean="0">
                <a:latin typeface="宋体" panose="02010600030101010101" pitchFamily="2" charset="-122"/>
              </a:rPr>
              <a:t>：</a:t>
            </a:r>
          </a:p>
          <a:p>
            <a:pPr algn="just" eaLnBrk="1" hangingPunct="1">
              <a:spcBef>
                <a:spcPct val="50000"/>
              </a:spcBef>
            </a:pPr>
            <a:r>
              <a:rPr kumimoji="1" lang="en-US" altLang="zh-CN" sz="2400" b="1" dirty="0">
                <a:latin typeface="宋体" panose="02010600030101010101" pitchFamily="2" charset="-122"/>
              </a:rPr>
              <a:t> </a:t>
            </a:r>
            <a:r>
              <a:rPr kumimoji="1" lang="en-US" altLang="zh-CN" sz="2400" b="1" dirty="0" smtClean="0">
                <a:latin typeface="宋体" panose="02010600030101010101" pitchFamily="2" charset="-122"/>
              </a:rPr>
              <a:t>   </a:t>
            </a:r>
            <a:r>
              <a:rPr lang="zh-CN" altLang="en-US" sz="2400" b="1">
                <a:sym typeface="+mn-ea"/>
              </a:rPr>
              <a:t>选取属于不同联通分量且构成权值最小且不形成回路的两个顶点组成的边。</a:t>
            </a:r>
            <a:endParaRPr lang="zh-CN" altLang="en-US" sz="2400" b="1"/>
          </a:p>
          <a:p>
            <a:pPr algn="just" eaLnBrk="1" hangingPunct="1">
              <a:spcBef>
                <a:spcPct val="50000"/>
              </a:spcBef>
            </a:pPr>
            <a:r>
              <a:rPr kumimoji="1" lang="zh-CN" altLang="en-US" sz="2400" b="1" dirty="0" smtClean="0">
                <a:latin typeface="宋体" panose="02010600030101010101" pitchFamily="2" charset="-122"/>
              </a:rPr>
              <a:t>    设</a:t>
            </a:r>
            <a:r>
              <a:rPr kumimoji="1" lang="en-US" altLang="zh-CN" sz="2400" b="1" i="1" dirty="0">
                <a:latin typeface="宋体" panose="02010600030101010101" pitchFamily="2" charset="-122"/>
              </a:rPr>
              <a:t>G</a:t>
            </a:r>
            <a:r>
              <a:rPr kumimoji="1" lang="en-US" altLang="zh-CN" sz="2400" b="1" dirty="0">
                <a:latin typeface="宋体" panose="02010600030101010101" pitchFamily="2" charset="-122"/>
              </a:rPr>
              <a:t>=(</a:t>
            </a:r>
            <a:r>
              <a:rPr kumimoji="1" lang="en-US" altLang="zh-CN" sz="2400" b="1" i="1" dirty="0">
                <a:latin typeface="宋体" panose="02010600030101010101" pitchFamily="2" charset="-122"/>
              </a:rPr>
              <a:t>V</a:t>
            </a:r>
            <a:r>
              <a:rPr kumimoji="1" lang="zh-CN" altLang="en-US" sz="2400" b="1" dirty="0">
                <a:latin typeface="宋体" panose="02010600030101010101" pitchFamily="2" charset="-122"/>
              </a:rPr>
              <a:t>，</a:t>
            </a:r>
            <a:r>
              <a:rPr kumimoji="1" lang="en-US" altLang="zh-CN" sz="2400" b="1" i="1" dirty="0">
                <a:latin typeface="宋体" panose="02010600030101010101" pitchFamily="2" charset="-122"/>
              </a:rPr>
              <a:t>E</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是一个无向连通网，令</a:t>
            </a:r>
            <a:r>
              <a:rPr kumimoji="1" lang="en-US" altLang="zh-CN" sz="2400" b="1" i="1" dirty="0">
                <a:latin typeface="宋体" panose="02010600030101010101" pitchFamily="2" charset="-122"/>
              </a:rPr>
              <a:t>T</a:t>
            </a:r>
            <a:r>
              <a:rPr kumimoji="1" lang="en-US" altLang="zh-CN" sz="2400" b="1" dirty="0">
                <a:latin typeface="宋体" panose="02010600030101010101" pitchFamily="2" charset="-122"/>
              </a:rPr>
              <a:t>=(</a:t>
            </a:r>
            <a:r>
              <a:rPr kumimoji="1" lang="en-US" altLang="zh-CN" sz="2400" b="1" i="1" dirty="0">
                <a:latin typeface="宋体" panose="02010600030101010101" pitchFamily="2" charset="-122"/>
              </a:rPr>
              <a:t>U</a:t>
            </a:r>
            <a:r>
              <a:rPr kumimoji="1" lang="zh-CN" altLang="en-US" sz="2400" b="1" dirty="0">
                <a:latin typeface="宋体" panose="02010600030101010101" pitchFamily="2" charset="-122"/>
              </a:rPr>
              <a:t>，</a:t>
            </a:r>
            <a:r>
              <a:rPr kumimoji="1" lang="en-US" altLang="zh-CN" sz="2400" b="1" i="1" dirty="0">
                <a:latin typeface="宋体" panose="02010600030101010101" pitchFamily="2" charset="-122"/>
              </a:rPr>
              <a:t>TE</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是</a:t>
            </a:r>
            <a:r>
              <a:rPr kumimoji="1" lang="en-US" altLang="zh-CN" sz="2400" b="1" i="1" dirty="0">
                <a:latin typeface="宋体" panose="02010600030101010101" pitchFamily="2" charset="-122"/>
              </a:rPr>
              <a:t>G</a:t>
            </a:r>
            <a:r>
              <a:rPr kumimoji="1" lang="zh-CN" altLang="en-US" sz="2400" b="1" dirty="0">
                <a:latin typeface="宋体" panose="02010600030101010101" pitchFamily="2" charset="-122"/>
              </a:rPr>
              <a:t>的最小生成树。最短边策略从</a:t>
            </a:r>
            <a:r>
              <a:rPr kumimoji="1" lang="en-US" altLang="zh-CN" sz="2400" b="1" i="1" dirty="0">
                <a:latin typeface="宋体" panose="02010600030101010101" pitchFamily="2" charset="-122"/>
              </a:rPr>
              <a:t>TE</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开始，每一次贪心选择都是在边集</a:t>
            </a:r>
            <a:r>
              <a:rPr kumimoji="1" lang="en-US" altLang="zh-CN" sz="2400" b="1" i="1" dirty="0">
                <a:latin typeface="宋体" panose="02010600030101010101" pitchFamily="2" charset="-122"/>
              </a:rPr>
              <a:t>E</a:t>
            </a:r>
            <a:r>
              <a:rPr kumimoji="1" lang="zh-CN" altLang="en-US" sz="2400" b="1" dirty="0">
                <a:latin typeface="宋体" panose="02010600030101010101" pitchFamily="2" charset="-122"/>
              </a:rPr>
              <a:t>中选取最短边</a:t>
            </a:r>
            <a:r>
              <a:rPr kumimoji="1" lang="en-US" altLang="zh-CN" sz="2400" b="1" dirty="0">
                <a:latin typeface="宋体" panose="02010600030101010101" pitchFamily="2" charset="-122"/>
              </a:rPr>
              <a:t>(</a:t>
            </a:r>
            <a:r>
              <a:rPr kumimoji="1" lang="en-US" altLang="zh-CN" sz="2400" b="1" i="1" dirty="0">
                <a:latin typeface="宋体" panose="02010600030101010101" pitchFamily="2" charset="-122"/>
              </a:rPr>
              <a:t>u</a:t>
            </a:r>
            <a:r>
              <a:rPr kumimoji="1" lang="en-US" altLang="zh-CN" sz="2400" b="1" dirty="0">
                <a:latin typeface="宋体" panose="02010600030101010101" pitchFamily="2" charset="-122"/>
              </a:rPr>
              <a:t>, </a:t>
            </a:r>
            <a:r>
              <a:rPr kumimoji="1" lang="en-US" altLang="zh-CN" sz="2400" b="1" i="1" dirty="0">
                <a:latin typeface="宋体" panose="02010600030101010101" pitchFamily="2" charset="-122"/>
              </a:rPr>
              <a:t>v</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，如果边</a:t>
            </a:r>
            <a:r>
              <a:rPr kumimoji="1" lang="en-US" altLang="zh-CN" sz="2400" b="1" dirty="0">
                <a:latin typeface="宋体" panose="02010600030101010101" pitchFamily="2" charset="-122"/>
              </a:rPr>
              <a:t>(</a:t>
            </a:r>
            <a:r>
              <a:rPr kumimoji="1" lang="en-US" altLang="zh-CN" sz="2400" b="1" i="1" dirty="0">
                <a:latin typeface="宋体" panose="02010600030101010101" pitchFamily="2" charset="-122"/>
              </a:rPr>
              <a:t>u</a:t>
            </a:r>
            <a:r>
              <a:rPr kumimoji="1" lang="en-US" altLang="zh-CN" sz="2400" b="1" dirty="0">
                <a:latin typeface="宋体" panose="02010600030101010101" pitchFamily="2" charset="-122"/>
              </a:rPr>
              <a:t>, </a:t>
            </a:r>
            <a:r>
              <a:rPr kumimoji="1" lang="en-US" altLang="zh-CN" sz="2400" b="1" i="1" dirty="0">
                <a:latin typeface="宋体" panose="02010600030101010101" pitchFamily="2" charset="-122"/>
              </a:rPr>
              <a:t>v</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加入集合</a:t>
            </a:r>
            <a:r>
              <a:rPr kumimoji="1" lang="en-US" altLang="zh-CN" sz="2400" b="1" i="1" dirty="0">
                <a:latin typeface="宋体" panose="02010600030101010101" pitchFamily="2" charset="-122"/>
              </a:rPr>
              <a:t>TE</a:t>
            </a:r>
            <a:r>
              <a:rPr kumimoji="1" lang="zh-CN" altLang="en-US" sz="2400" b="1" dirty="0">
                <a:latin typeface="宋体" panose="02010600030101010101" pitchFamily="2" charset="-122"/>
              </a:rPr>
              <a:t>中不产生回路，则将边</a:t>
            </a:r>
            <a:r>
              <a:rPr kumimoji="1" lang="en-US" altLang="zh-CN" sz="2400" b="1" dirty="0">
                <a:latin typeface="宋体" panose="02010600030101010101" pitchFamily="2" charset="-122"/>
              </a:rPr>
              <a:t>(</a:t>
            </a:r>
            <a:r>
              <a:rPr kumimoji="1" lang="en-US" altLang="zh-CN" sz="2400" b="1" i="1" dirty="0">
                <a:latin typeface="宋体" panose="02010600030101010101" pitchFamily="2" charset="-122"/>
              </a:rPr>
              <a:t>u</a:t>
            </a:r>
            <a:r>
              <a:rPr kumimoji="1" lang="en-US" altLang="zh-CN" sz="2400" b="1" dirty="0">
                <a:latin typeface="宋体" panose="02010600030101010101" pitchFamily="2" charset="-122"/>
              </a:rPr>
              <a:t>, </a:t>
            </a:r>
            <a:r>
              <a:rPr kumimoji="1" lang="en-US" altLang="zh-CN" sz="2400" b="1" i="1" dirty="0">
                <a:latin typeface="宋体" panose="02010600030101010101" pitchFamily="2" charset="-122"/>
              </a:rPr>
              <a:t>v</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加入边集</a:t>
            </a:r>
            <a:r>
              <a:rPr kumimoji="1" lang="en-US" altLang="zh-CN" sz="2400" b="1" i="1" dirty="0">
                <a:latin typeface="宋体" panose="02010600030101010101" pitchFamily="2" charset="-122"/>
              </a:rPr>
              <a:t>TE</a:t>
            </a:r>
            <a:r>
              <a:rPr kumimoji="1" lang="zh-CN" altLang="en-US" sz="2400" b="1" dirty="0">
                <a:latin typeface="宋体" panose="02010600030101010101" pitchFamily="2" charset="-122"/>
              </a:rPr>
              <a:t>中，并将它在集合</a:t>
            </a:r>
            <a:r>
              <a:rPr kumimoji="1" lang="en-US" altLang="zh-CN" sz="2400" b="1" i="1" dirty="0">
                <a:latin typeface="宋体" panose="02010600030101010101" pitchFamily="2" charset="-122"/>
              </a:rPr>
              <a:t>E</a:t>
            </a:r>
            <a:r>
              <a:rPr kumimoji="1" lang="zh-CN" altLang="en-US" sz="2400" b="1" dirty="0">
                <a:latin typeface="宋体" panose="02010600030101010101" pitchFamily="2" charset="-122"/>
              </a:rPr>
              <a:t>中删去。</a:t>
            </a:r>
          </a:p>
          <a:p>
            <a:pPr eaLnBrk="1" hangingPunct="1">
              <a:spcBef>
                <a:spcPct val="50000"/>
              </a:spcBef>
            </a:pPr>
            <a:r>
              <a:rPr kumimoji="1" lang="zh-CN" altLang="en-US" sz="2400" b="1" dirty="0">
                <a:latin typeface="宋体" panose="02010600030101010101" pitchFamily="2" charset="-122"/>
              </a:rPr>
              <a:t>        </a:t>
            </a:r>
          </a:p>
        </p:txBody>
      </p:sp>
      <p:sp>
        <p:nvSpPr>
          <p:cNvPr id="3" name="Text Box 2052"/>
          <p:cNvSpPr txBox="1">
            <a:spLocks noChangeArrowheads="1"/>
          </p:cNvSpPr>
          <p:nvPr/>
        </p:nvSpPr>
        <p:spPr bwMode="auto">
          <a:xfrm>
            <a:off x="1737995" y="186690"/>
            <a:ext cx="5391150"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zh-CN" altLang="en-US" sz="3600" b="1">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贪心策略二</a:t>
            </a:r>
            <a:r>
              <a:rPr lang="en-US" altLang="zh-CN" sz="3600" b="1">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a:t>
            </a:r>
            <a:r>
              <a:rPr kumimoji="1" lang="en-US" altLang="zh-CN" sz="3600" b="1" dirty="0" err="1">
                <a:solidFill>
                  <a:schemeClr val="bg1"/>
                </a:solidFill>
                <a:latin typeface="黑体" panose="02010609060101010101" pitchFamily="49" charset="-122"/>
                <a:ea typeface="黑体" panose="02010609060101010101" pitchFamily="49" charset="-122"/>
                <a:sym typeface="+mn-ea"/>
              </a:rPr>
              <a:t>Kruskal</a:t>
            </a:r>
            <a:r>
              <a:rPr kumimoji="1" lang="zh-CN" altLang="en-US" sz="3600" b="1" dirty="0">
                <a:solidFill>
                  <a:schemeClr val="bg1"/>
                </a:solidFill>
                <a:latin typeface="黑体" panose="02010609060101010101" pitchFamily="49" charset="-122"/>
                <a:ea typeface="黑体" panose="02010609060101010101" pitchFamily="49" charset="-122"/>
                <a:sym typeface="+mn-ea"/>
              </a:rPr>
              <a:t>算法</a:t>
            </a:r>
            <a:r>
              <a:rPr kumimoji="1" lang="en-US" altLang="zh-CN" sz="3600" b="1" dirty="0">
                <a:solidFill>
                  <a:schemeClr val="bg1"/>
                </a:solidFill>
                <a:latin typeface="黑体" panose="02010609060101010101" pitchFamily="49" charset="-122"/>
                <a:ea typeface="黑体" panose="02010609060101010101" pitchFamily="49" charset="-122"/>
                <a:sym typeface="+mn-ea"/>
              </a:rPr>
              <a:t>)</a:t>
            </a:r>
            <a:endParaRPr kumimoji="1" lang="en-US" altLang="zh-CN" sz="36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endParaRPr>
          </a:p>
        </p:txBody>
      </p:sp>
      <p:sp>
        <p:nvSpPr>
          <p:cNvPr id="2" name="文本框 1"/>
          <p:cNvSpPr txBox="1"/>
          <p:nvPr/>
        </p:nvSpPr>
        <p:spPr>
          <a:xfrm>
            <a:off x="179705" y="4664710"/>
            <a:ext cx="8409305" cy="1198880"/>
          </a:xfrm>
          <a:prstGeom prst="rect">
            <a:avLst/>
          </a:prstGeom>
          <a:noFill/>
        </p:spPr>
        <p:txBody>
          <a:bodyPr wrap="square" rtlCol="0">
            <a:spAutoFit/>
          </a:bodyPr>
          <a:lstStyle/>
          <a:p>
            <a:pPr algn="just" eaLnBrk="1" hangingPunct="1">
              <a:spcBef>
                <a:spcPct val="50000"/>
              </a:spcBef>
            </a:pPr>
            <a:r>
              <a:rPr kumimoji="1" lang="zh-CN" altLang="en-US" sz="2400" b="1" dirty="0">
                <a:latin typeface="宋体" panose="02010600030101010101" pitchFamily="2" charset="-122"/>
                <a:sym typeface="+mn-ea"/>
              </a:rPr>
              <a:t>    </a:t>
            </a:r>
            <a:r>
              <a:rPr kumimoji="1" lang="zh-CN" altLang="en-US" sz="2400" b="1" dirty="0">
                <a:solidFill>
                  <a:srgbClr val="3907F1"/>
                </a:solidFill>
                <a:latin typeface="宋体" panose="02010600030101010101" pitchFamily="2" charset="-122"/>
                <a:sym typeface="+mn-ea"/>
              </a:rPr>
              <a:t>克鲁斯卡尔算法（</a:t>
            </a:r>
            <a:r>
              <a:rPr kumimoji="1" lang="en-US" altLang="zh-CN" sz="2400" b="1" dirty="0" err="1">
                <a:solidFill>
                  <a:srgbClr val="3907F1"/>
                </a:solidFill>
                <a:latin typeface="宋体" panose="02010600030101010101" pitchFamily="2" charset="-122"/>
                <a:sym typeface="+mn-ea"/>
              </a:rPr>
              <a:t>Kruskal</a:t>
            </a:r>
            <a:r>
              <a:rPr kumimoji="1" lang="zh-CN" altLang="en-US" sz="2400" b="1" dirty="0">
                <a:solidFill>
                  <a:srgbClr val="3907F1"/>
                </a:solidFill>
                <a:latin typeface="宋体" panose="02010600030101010101" pitchFamily="2" charset="-122"/>
                <a:sym typeface="+mn-ea"/>
              </a:rPr>
              <a:t>算法）</a:t>
            </a:r>
            <a:r>
              <a:rPr kumimoji="1" lang="zh-CN" altLang="en-US" sz="2400" b="1" dirty="0">
                <a:latin typeface="宋体" panose="02010600030101010101" pitchFamily="2" charset="-122"/>
                <a:sym typeface="+mn-ea"/>
              </a:rPr>
              <a:t>就应用了这个贪心策略，它使生成树以一种随意的方式生长，先让森林中的树木随意生长，每生长一次就将两棵树合并，到最后合并成一棵树。</a:t>
            </a:r>
            <a:endParaRPr kumimoji="1" lang="zh-CN" altLang="en-US" sz="2400" b="1" dirty="0">
              <a:latin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linds(horizontal)">
                                      <p:cBhvr>
                                        <p:cTn id="7" dur="500"/>
                                        <p:tgtEl>
                                          <p:spTgt spid="665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bldLvl="0" animBg="1"/>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Group 2"/>
          <p:cNvGrpSpPr/>
          <p:nvPr/>
        </p:nvGrpSpPr>
        <p:grpSpPr bwMode="auto">
          <a:xfrm>
            <a:off x="539750" y="1143000"/>
            <a:ext cx="8135938" cy="5310188"/>
            <a:chOff x="1495" y="8148"/>
            <a:chExt cx="7518" cy="5215"/>
          </a:xfrm>
        </p:grpSpPr>
        <p:grpSp>
          <p:nvGrpSpPr>
            <p:cNvPr id="67589" name="Group 3"/>
            <p:cNvGrpSpPr/>
            <p:nvPr/>
          </p:nvGrpSpPr>
          <p:grpSpPr bwMode="auto">
            <a:xfrm>
              <a:off x="1495" y="8148"/>
              <a:ext cx="7518" cy="2439"/>
              <a:chOff x="1495" y="8148"/>
              <a:chExt cx="7518" cy="2439"/>
            </a:xfrm>
          </p:grpSpPr>
          <p:sp>
            <p:nvSpPr>
              <p:cNvPr id="67634" name="Text Box 4"/>
              <p:cNvSpPr txBox="1">
                <a:spLocks noChangeArrowheads="1"/>
              </p:cNvSpPr>
              <p:nvPr/>
            </p:nvSpPr>
            <p:spPr bwMode="auto">
              <a:xfrm>
                <a:off x="5652" y="8305"/>
                <a:ext cx="254" cy="1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12</a:t>
                </a:r>
              </a:p>
            </p:txBody>
          </p:sp>
          <p:sp>
            <p:nvSpPr>
              <p:cNvPr id="67635" name="Text Box 5"/>
              <p:cNvSpPr txBox="1">
                <a:spLocks noChangeArrowheads="1"/>
              </p:cNvSpPr>
              <p:nvPr/>
            </p:nvSpPr>
            <p:spPr bwMode="auto">
              <a:xfrm>
                <a:off x="8214" y="8313"/>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12</a:t>
                </a:r>
              </a:p>
            </p:txBody>
          </p:sp>
          <p:sp>
            <p:nvSpPr>
              <p:cNvPr id="67636" name="Text Box 6"/>
              <p:cNvSpPr txBox="1">
                <a:spLocks noChangeArrowheads="1"/>
              </p:cNvSpPr>
              <p:nvPr/>
            </p:nvSpPr>
            <p:spPr bwMode="auto">
              <a:xfrm>
                <a:off x="7644" y="10275"/>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17</a:t>
                </a:r>
              </a:p>
            </p:txBody>
          </p:sp>
          <p:sp>
            <p:nvSpPr>
              <p:cNvPr id="67637" name="Freeform 7"/>
              <p:cNvSpPr/>
              <p:nvPr/>
            </p:nvSpPr>
            <p:spPr bwMode="auto">
              <a:xfrm>
                <a:off x="7876" y="8373"/>
                <a:ext cx="630" cy="465"/>
              </a:xfrm>
              <a:custGeom>
                <a:avLst/>
                <a:gdLst>
                  <a:gd name="T0" fmla="*/ 0 w 630"/>
                  <a:gd name="T1" fmla="*/ 0 h 465"/>
                  <a:gd name="T2" fmla="*/ 630 w 630"/>
                  <a:gd name="T3" fmla="*/ 465 h 465"/>
                  <a:gd name="T4" fmla="*/ 0 60000 65536"/>
                  <a:gd name="T5" fmla="*/ 0 60000 65536"/>
                </a:gdLst>
                <a:ahLst/>
                <a:cxnLst>
                  <a:cxn ang="T4">
                    <a:pos x="T0" y="T1"/>
                  </a:cxn>
                  <a:cxn ang="T5">
                    <a:pos x="T2" y="T3"/>
                  </a:cxn>
                </a:cxnLst>
                <a:rect l="0" t="0" r="r" b="b"/>
                <a:pathLst>
                  <a:path w="630" h="465">
                    <a:moveTo>
                      <a:pt x="0" y="0"/>
                    </a:moveTo>
                    <a:lnTo>
                      <a:pt x="630" y="465"/>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38" name="Oval 8"/>
              <p:cNvSpPr>
                <a:spLocks noChangeArrowheads="1"/>
              </p:cNvSpPr>
              <p:nvPr/>
            </p:nvSpPr>
            <p:spPr bwMode="auto">
              <a:xfrm>
                <a:off x="2425" y="8148"/>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B</a:t>
                </a:r>
              </a:p>
            </p:txBody>
          </p:sp>
          <p:sp>
            <p:nvSpPr>
              <p:cNvPr id="67639" name="Text Box 9"/>
              <p:cNvSpPr txBox="1">
                <a:spLocks noChangeArrowheads="1"/>
              </p:cNvSpPr>
              <p:nvPr/>
            </p:nvSpPr>
            <p:spPr bwMode="auto">
              <a:xfrm>
                <a:off x="2800" y="9299"/>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25</a:t>
                </a:r>
              </a:p>
            </p:txBody>
          </p:sp>
          <p:sp>
            <p:nvSpPr>
              <p:cNvPr id="67640" name="Text Box 10"/>
              <p:cNvSpPr txBox="1">
                <a:spLocks noChangeArrowheads="1"/>
              </p:cNvSpPr>
              <p:nvPr/>
            </p:nvSpPr>
            <p:spPr bwMode="auto">
              <a:xfrm>
                <a:off x="3025" y="8273"/>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12</a:t>
                </a:r>
              </a:p>
            </p:txBody>
          </p:sp>
          <p:sp>
            <p:nvSpPr>
              <p:cNvPr id="67641" name="Text Box 11"/>
              <p:cNvSpPr txBox="1">
                <a:spLocks noChangeArrowheads="1"/>
              </p:cNvSpPr>
              <p:nvPr/>
            </p:nvSpPr>
            <p:spPr bwMode="auto">
              <a:xfrm>
                <a:off x="1915" y="8277"/>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34</a:t>
                </a:r>
              </a:p>
            </p:txBody>
          </p:sp>
          <p:sp>
            <p:nvSpPr>
              <p:cNvPr id="67642" name="Text Box 12"/>
              <p:cNvSpPr txBox="1">
                <a:spLocks noChangeArrowheads="1"/>
              </p:cNvSpPr>
              <p:nvPr/>
            </p:nvSpPr>
            <p:spPr bwMode="auto">
              <a:xfrm>
                <a:off x="2080" y="8675"/>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19</a:t>
                </a:r>
              </a:p>
            </p:txBody>
          </p:sp>
          <p:sp>
            <p:nvSpPr>
              <p:cNvPr id="67643" name="Text Box 13"/>
              <p:cNvSpPr txBox="1">
                <a:spLocks noChangeArrowheads="1"/>
              </p:cNvSpPr>
              <p:nvPr/>
            </p:nvSpPr>
            <p:spPr bwMode="auto">
              <a:xfrm>
                <a:off x="2830" y="8675"/>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26</a:t>
                </a:r>
              </a:p>
            </p:txBody>
          </p:sp>
          <p:sp>
            <p:nvSpPr>
              <p:cNvPr id="67644" name="Text Box 14"/>
              <p:cNvSpPr txBox="1">
                <a:spLocks noChangeArrowheads="1"/>
              </p:cNvSpPr>
              <p:nvPr/>
            </p:nvSpPr>
            <p:spPr bwMode="auto">
              <a:xfrm>
                <a:off x="1600" y="9173"/>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46</a:t>
                </a:r>
              </a:p>
            </p:txBody>
          </p:sp>
          <p:sp>
            <p:nvSpPr>
              <p:cNvPr id="67645" name="Text Box 15"/>
              <p:cNvSpPr txBox="1">
                <a:spLocks noChangeArrowheads="1"/>
              </p:cNvSpPr>
              <p:nvPr/>
            </p:nvSpPr>
            <p:spPr bwMode="auto">
              <a:xfrm>
                <a:off x="3250" y="9284"/>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38</a:t>
                </a:r>
              </a:p>
            </p:txBody>
          </p:sp>
          <p:sp>
            <p:nvSpPr>
              <p:cNvPr id="67646" name="Text Box 16"/>
              <p:cNvSpPr txBox="1">
                <a:spLocks noChangeArrowheads="1"/>
              </p:cNvSpPr>
              <p:nvPr/>
            </p:nvSpPr>
            <p:spPr bwMode="auto">
              <a:xfrm>
                <a:off x="2095" y="9269"/>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25</a:t>
                </a:r>
              </a:p>
            </p:txBody>
          </p:sp>
          <p:sp>
            <p:nvSpPr>
              <p:cNvPr id="67647" name="Freeform 17"/>
              <p:cNvSpPr/>
              <p:nvPr/>
            </p:nvSpPr>
            <p:spPr bwMode="auto">
              <a:xfrm>
                <a:off x="2162" y="9247"/>
                <a:ext cx="286" cy="511"/>
              </a:xfrm>
              <a:custGeom>
                <a:avLst/>
                <a:gdLst>
                  <a:gd name="T0" fmla="*/ 286 w 286"/>
                  <a:gd name="T1" fmla="*/ 0 h 511"/>
                  <a:gd name="T2" fmla="*/ 0 w 286"/>
                  <a:gd name="T3" fmla="*/ 511 h 511"/>
                  <a:gd name="T4" fmla="*/ 0 60000 65536"/>
                  <a:gd name="T5" fmla="*/ 0 60000 65536"/>
                </a:gdLst>
                <a:ahLst/>
                <a:cxnLst>
                  <a:cxn ang="T4">
                    <a:pos x="T0" y="T1"/>
                  </a:cxn>
                  <a:cxn ang="T5">
                    <a:pos x="T2" y="T3"/>
                  </a:cxn>
                </a:cxnLst>
                <a:rect l="0" t="0" r="r" b="b"/>
                <a:pathLst>
                  <a:path w="286" h="511">
                    <a:moveTo>
                      <a:pt x="286" y="0"/>
                    </a:moveTo>
                    <a:lnTo>
                      <a:pt x="0" y="511"/>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48" name="Freeform 18"/>
              <p:cNvSpPr/>
              <p:nvPr/>
            </p:nvSpPr>
            <p:spPr bwMode="auto">
              <a:xfrm>
                <a:off x="2686" y="8894"/>
                <a:ext cx="603" cy="248"/>
              </a:xfrm>
              <a:custGeom>
                <a:avLst/>
                <a:gdLst>
                  <a:gd name="T0" fmla="*/ 603 w 603"/>
                  <a:gd name="T1" fmla="*/ 0 h 248"/>
                  <a:gd name="T2" fmla="*/ 0 w 603"/>
                  <a:gd name="T3" fmla="*/ 248 h 248"/>
                  <a:gd name="T4" fmla="*/ 0 60000 65536"/>
                  <a:gd name="T5" fmla="*/ 0 60000 65536"/>
                </a:gdLst>
                <a:ahLst/>
                <a:cxnLst>
                  <a:cxn ang="T4">
                    <a:pos x="T0" y="T1"/>
                  </a:cxn>
                  <a:cxn ang="T5">
                    <a:pos x="T2" y="T3"/>
                  </a:cxn>
                </a:cxnLst>
                <a:rect l="0" t="0" r="r" b="b"/>
                <a:pathLst>
                  <a:path w="603" h="248">
                    <a:moveTo>
                      <a:pt x="603" y="0"/>
                    </a:moveTo>
                    <a:lnTo>
                      <a:pt x="0" y="248"/>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49" name="Freeform 19"/>
              <p:cNvSpPr/>
              <p:nvPr/>
            </p:nvSpPr>
            <p:spPr bwMode="auto">
              <a:xfrm>
                <a:off x="2693" y="8355"/>
                <a:ext cx="638" cy="423"/>
              </a:xfrm>
              <a:custGeom>
                <a:avLst/>
                <a:gdLst>
                  <a:gd name="T0" fmla="*/ 0 w 589"/>
                  <a:gd name="T1" fmla="*/ 0 h 422"/>
                  <a:gd name="T2" fmla="*/ 1417 w 589"/>
                  <a:gd name="T3" fmla="*/ 433 h 422"/>
                  <a:gd name="T4" fmla="*/ 0 60000 65536"/>
                  <a:gd name="T5" fmla="*/ 0 60000 65536"/>
                </a:gdLst>
                <a:ahLst/>
                <a:cxnLst>
                  <a:cxn ang="T4">
                    <a:pos x="T0" y="T1"/>
                  </a:cxn>
                  <a:cxn ang="T5">
                    <a:pos x="T2" y="T3"/>
                  </a:cxn>
                </a:cxnLst>
                <a:rect l="0" t="0" r="r" b="b"/>
                <a:pathLst>
                  <a:path w="589" h="422">
                    <a:moveTo>
                      <a:pt x="0" y="0"/>
                    </a:moveTo>
                    <a:lnTo>
                      <a:pt x="589" y="422"/>
                    </a:lnTo>
                  </a:path>
                </a:pathLst>
              </a:custGeom>
              <a:noFill/>
              <a:ln w="12700"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50" name="Freeform 20"/>
              <p:cNvSpPr/>
              <p:nvPr/>
            </p:nvSpPr>
            <p:spPr bwMode="auto">
              <a:xfrm>
                <a:off x="1771" y="8859"/>
                <a:ext cx="630" cy="255"/>
              </a:xfrm>
              <a:custGeom>
                <a:avLst/>
                <a:gdLst>
                  <a:gd name="T0" fmla="*/ 630 w 630"/>
                  <a:gd name="T1" fmla="*/ 255 h 255"/>
                  <a:gd name="T2" fmla="*/ 0 w 630"/>
                  <a:gd name="T3" fmla="*/ 0 h 255"/>
                  <a:gd name="T4" fmla="*/ 0 60000 65536"/>
                  <a:gd name="T5" fmla="*/ 0 60000 65536"/>
                </a:gdLst>
                <a:ahLst/>
                <a:cxnLst>
                  <a:cxn ang="T4">
                    <a:pos x="T0" y="T1"/>
                  </a:cxn>
                  <a:cxn ang="T5">
                    <a:pos x="T2" y="T3"/>
                  </a:cxn>
                </a:cxnLst>
                <a:rect l="0" t="0" r="r" b="b"/>
                <a:pathLst>
                  <a:path w="630" h="255">
                    <a:moveTo>
                      <a:pt x="630" y="255"/>
                    </a:moveTo>
                    <a:lnTo>
                      <a:pt x="0" y="0"/>
                    </a:lnTo>
                  </a:path>
                </a:pathLst>
              </a:custGeom>
              <a:noFill/>
              <a:ln w="12700"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51" name="Text Box 21"/>
              <p:cNvSpPr txBox="1">
                <a:spLocks noChangeArrowheads="1"/>
              </p:cNvSpPr>
              <p:nvPr/>
            </p:nvSpPr>
            <p:spPr bwMode="auto">
              <a:xfrm>
                <a:off x="2503" y="10226"/>
                <a:ext cx="65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10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04000"/>
                  </a:lnSpc>
                </a:pPr>
                <a:r>
                  <a:rPr lang="en-US" altLang="zh-CN" sz="1600" b="1">
                    <a:latin typeface="Times New Roman" panose="02020603050405020304" pitchFamily="18" charset="0"/>
                  </a:rPr>
                  <a:t>(a)                                                    (b)                                                       (c)</a:t>
                </a:r>
              </a:p>
            </p:txBody>
          </p:sp>
          <p:sp>
            <p:nvSpPr>
              <p:cNvPr id="67652" name="Freeform 22"/>
              <p:cNvSpPr/>
              <p:nvPr/>
            </p:nvSpPr>
            <p:spPr bwMode="auto">
              <a:xfrm>
                <a:off x="1771" y="8349"/>
                <a:ext cx="656" cy="420"/>
              </a:xfrm>
              <a:custGeom>
                <a:avLst/>
                <a:gdLst>
                  <a:gd name="T0" fmla="*/ 318 w 705"/>
                  <a:gd name="T1" fmla="*/ 0 h 411"/>
                  <a:gd name="T2" fmla="*/ 0 w 705"/>
                  <a:gd name="T3" fmla="*/ 521 h 411"/>
                  <a:gd name="T4" fmla="*/ 0 60000 65536"/>
                  <a:gd name="T5" fmla="*/ 0 60000 65536"/>
                </a:gdLst>
                <a:ahLst/>
                <a:cxnLst>
                  <a:cxn ang="T4">
                    <a:pos x="T0" y="T1"/>
                  </a:cxn>
                  <a:cxn ang="T5">
                    <a:pos x="T2" y="T3"/>
                  </a:cxn>
                </a:cxnLst>
                <a:rect l="0" t="0" r="r" b="b"/>
                <a:pathLst>
                  <a:path w="705" h="411">
                    <a:moveTo>
                      <a:pt x="705" y="0"/>
                    </a:moveTo>
                    <a:lnTo>
                      <a:pt x="0" y="411"/>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53" name="Freeform 23"/>
              <p:cNvSpPr/>
              <p:nvPr/>
            </p:nvSpPr>
            <p:spPr bwMode="auto">
              <a:xfrm>
                <a:off x="2631" y="9248"/>
                <a:ext cx="283" cy="522"/>
              </a:xfrm>
              <a:custGeom>
                <a:avLst/>
                <a:gdLst>
                  <a:gd name="T0" fmla="*/ 283 w 283"/>
                  <a:gd name="T1" fmla="*/ 522 h 522"/>
                  <a:gd name="T2" fmla="*/ 0 w 283"/>
                  <a:gd name="T3" fmla="*/ 0 h 522"/>
                  <a:gd name="T4" fmla="*/ 0 60000 65536"/>
                  <a:gd name="T5" fmla="*/ 0 60000 65536"/>
                </a:gdLst>
                <a:ahLst/>
                <a:cxnLst>
                  <a:cxn ang="T4">
                    <a:pos x="T0" y="T1"/>
                  </a:cxn>
                  <a:cxn ang="T5">
                    <a:pos x="T2" y="T3"/>
                  </a:cxn>
                </a:cxnLst>
                <a:rect l="0" t="0" r="r" b="b"/>
                <a:pathLst>
                  <a:path w="283" h="522">
                    <a:moveTo>
                      <a:pt x="283" y="522"/>
                    </a:moveTo>
                    <a:lnTo>
                      <a:pt x="0" y="0"/>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54" name="Freeform 24"/>
              <p:cNvSpPr/>
              <p:nvPr/>
            </p:nvSpPr>
            <p:spPr bwMode="auto">
              <a:xfrm>
                <a:off x="3064" y="8992"/>
                <a:ext cx="312" cy="828"/>
              </a:xfrm>
              <a:custGeom>
                <a:avLst/>
                <a:gdLst>
                  <a:gd name="T0" fmla="*/ 312 w 312"/>
                  <a:gd name="T1" fmla="*/ 0 h 828"/>
                  <a:gd name="T2" fmla="*/ 0 w 312"/>
                  <a:gd name="T3" fmla="*/ 828 h 828"/>
                  <a:gd name="T4" fmla="*/ 0 60000 65536"/>
                  <a:gd name="T5" fmla="*/ 0 60000 65536"/>
                </a:gdLst>
                <a:ahLst/>
                <a:cxnLst>
                  <a:cxn ang="T4">
                    <a:pos x="T0" y="T1"/>
                  </a:cxn>
                  <a:cxn ang="T5">
                    <a:pos x="T2" y="T3"/>
                  </a:cxn>
                </a:cxnLst>
                <a:rect l="0" t="0" r="r" b="b"/>
                <a:pathLst>
                  <a:path w="312" h="828">
                    <a:moveTo>
                      <a:pt x="312" y="0"/>
                    </a:moveTo>
                    <a:lnTo>
                      <a:pt x="0" y="828"/>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55" name="Freeform 25"/>
              <p:cNvSpPr/>
              <p:nvPr/>
            </p:nvSpPr>
            <p:spPr bwMode="auto">
              <a:xfrm>
                <a:off x="2210" y="9927"/>
                <a:ext cx="596" cy="1"/>
              </a:xfrm>
              <a:custGeom>
                <a:avLst/>
                <a:gdLst>
                  <a:gd name="T0" fmla="*/ 596 w 596"/>
                  <a:gd name="T1" fmla="*/ 0 h 1"/>
                  <a:gd name="T2" fmla="*/ 0 w 596"/>
                  <a:gd name="T3" fmla="*/ 0 h 1"/>
                  <a:gd name="T4" fmla="*/ 0 60000 65536"/>
                  <a:gd name="T5" fmla="*/ 0 60000 65536"/>
                </a:gdLst>
                <a:ahLst/>
                <a:cxnLst>
                  <a:cxn ang="T4">
                    <a:pos x="T0" y="T1"/>
                  </a:cxn>
                  <a:cxn ang="T5">
                    <a:pos x="T2" y="T3"/>
                  </a:cxn>
                </a:cxnLst>
                <a:rect l="0" t="0" r="r" b="b"/>
                <a:pathLst>
                  <a:path w="596" h="1">
                    <a:moveTo>
                      <a:pt x="596" y="0"/>
                    </a:moveTo>
                    <a:lnTo>
                      <a:pt x="0" y="0"/>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56" name="Freeform 26"/>
              <p:cNvSpPr/>
              <p:nvPr/>
            </p:nvSpPr>
            <p:spPr bwMode="auto">
              <a:xfrm>
                <a:off x="1707" y="8970"/>
                <a:ext cx="286" cy="803"/>
              </a:xfrm>
              <a:custGeom>
                <a:avLst/>
                <a:gdLst>
                  <a:gd name="T0" fmla="*/ 0 w 286"/>
                  <a:gd name="T1" fmla="*/ 0 h 803"/>
                  <a:gd name="T2" fmla="*/ 286 w 286"/>
                  <a:gd name="T3" fmla="*/ 803 h 803"/>
                  <a:gd name="T4" fmla="*/ 0 60000 65536"/>
                  <a:gd name="T5" fmla="*/ 0 60000 65536"/>
                </a:gdLst>
                <a:ahLst/>
                <a:cxnLst>
                  <a:cxn ang="T4">
                    <a:pos x="T0" y="T1"/>
                  </a:cxn>
                  <a:cxn ang="T5">
                    <a:pos x="T2" y="T3"/>
                  </a:cxn>
                </a:cxnLst>
                <a:rect l="0" t="0" r="r" b="b"/>
                <a:pathLst>
                  <a:path w="286" h="803">
                    <a:moveTo>
                      <a:pt x="0" y="0"/>
                    </a:moveTo>
                    <a:lnTo>
                      <a:pt x="286" y="803"/>
                    </a:lnTo>
                  </a:path>
                </a:pathLst>
              </a:cu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57" name="Freeform 27"/>
              <p:cNvSpPr/>
              <p:nvPr/>
            </p:nvSpPr>
            <p:spPr bwMode="auto">
              <a:xfrm>
                <a:off x="7388" y="9990"/>
                <a:ext cx="636" cy="1"/>
              </a:xfrm>
              <a:custGeom>
                <a:avLst/>
                <a:gdLst>
                  <a:gd name="T0" fmla="*/ 636 w 636"/>
                  <a:gd name="T1" fmla="*/ 0 h 7"/>
                  <a:gd name="T2" fmla="*/ 0 w 636"/>
                  <a:gd name="T3" fmla="*/ 0 h 7"/>
                  <a:gd name="T4" fmla="*/ 0 60000 65536"/>
                  <a:gd name="T5" fmla="*/ 0 60000 65536"/>
                </a:gdLst>
                <a:ahLst/>
                <a:cxnLst>
                  <a:cxn ang="T4">
                    <a:pos x="T0" y="T1"/>
                  </a:cxn>
                  <a:cxn ang="T5">
                    <a:pos x="T2" y="T3"/>
                  </a:cxn>
                </a:cxnLst>
                <a:rect l="0" t="0" r="r" b="b"/>
                <a:pathLst>
                  <a:path w="636" h="7">
                    <a:moveTo>
                      <a:pt x="636" y="7"/>
                    </a:moveTo>
                    <a:lnTo>
                      <a:pt x="0" y="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58" name="Freeform 28"/>
              <p:cNvSpPr/>
              <p:nvPr/>
            </p:nvSpPr>
            <p:spPr bwMode="auto">
              <a:xfrm>
                <a:off x="5311" y="8373"/>
                <a:ext cx="647" cy="432"/>
              </a:xfrm>
              <a:custGeom>
                <a:avLst/>
                <a:gdLst>
                  <a:gd name="T0" fmla="*/ 0 w 647"/>
                  <a:gd name="T1" fmla="*/ 0 h 432"/>
                  <a:gd name="T2" fmla="*/ 647 w 647"/>
                  <a:gd name="T3" fmla="*/ 432 h 432"/>
                  <a:gd name="T4" fmla="*/ 0 60000 65536"/>
                  <a:gd name="T5" fmla="*/ 0 60000 65536"/>
                </a:gdLst>
                <a:ahLst/>
                <a:cxnLst>
                  <a:cxn ang="T4">
                    <a:pos x="T0" y="T1"/>
                  </a:cxn>
                  <a:cxn ang="T5">
                    <a:pos x="T2" y="T3"/>
                  </a:cxn>
                </a:cxnLst>
                <a:rect l="0" t="0" r="r" b="b"/>
                <a:pathLst>
                  <a:path w="647" h="432">
                    <a:moveTo>
                      <a:pt x="0" y="0"/>
                    </a:moveTo>
                    <a:lnTo>
                      <a:pt x="647" y="432"/>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59" name="Text Box 29"/>
              <p:cNvSpPr txBox="1">
                <a:spLocks noChangeArrowheads="1"/>
              </p:cNvSpPr>
              <p:nvPr/>
            </p:nvSpPr>
            <p:spPr bwMode="auto">
              <a:xfrm>
                <a:off x="2442" y="9699"/>
                <a:ext cx="254" cy="1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17</a:t>
                </a:r>
              </a:p>
            </p:txBody>
          </p:sp>
          <p:sp>
            <p:nvSpPr>
              <p:cNvPr id="67660" name="Text Box 30"/>
              <p:cNvSpPr txBox="1">
                <a:spLocks noChangeArrowheads="1"/>
              </p:cNvSpPr>
              <p:nvPr/>
            </p:nvSpPr>
            <p:spPr bwMode="auto">
              <a:xfrm>
                <a:off x="7602" y="9759"/>
                <a:ext cx="254" cy="1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17</a:t>
                </a:r>
              </a:p>
            </p:txBody>
          </p:sp>
          <p:sp>
            <p:nvSpPr>
              <p:cNvPr id="67661" name="Oval 31"/>
              <p:cNvSpPr>
                <a:spLocks noChangeArrowheads="1"/>
              </p:cNvSpPr>
              <p:nvPr/>
            </p:nvSpPr>
            <p:spPr bwMode="auto">
              <a:xfrm>
                <a:off x="5015" y="8187"/>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B</a:t>
                </a:r>
              </a:p>
            </p:txBody>
          </p:sp>
          <p:sp>
            <p:nvSpPr>
              <p:cNvPr id="67662" name="Oval 32"/>
              <p:cNvSpPr>
                <a:spLocks noChangeArrowheads="1"/>
              </p:cNvSpPr>
              <p:nvPr/>
            </p:nvSpPr>
            <p:spPr bwMode="auto">
              <a:xfrm>
                <a:off x="7585" y="8187"/>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B</a:t>
                </a:r>
              </a:p>
            </p:txBody>
          </p:sp>
          <p:sp>
            <p:nvSpPr>
              <p:cNvPr id="67663" name="Oval 33"/>
              <p:cNvSpPr>
                <a:spLocks noChangeArrowheads="1"/>
              </p:cNvSpPr>
              <p:nvPr/>
            </p:nvSpPr>
            <p:spPr bwMode="auto">
              <a:xfrm>
                <a:off x="1495" y="8697"/>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A</a:t>
                </a:r>
              </a:p>
            </p:txBody>
          </p:sp>
          <p:sp>
            <p:nvSpPr>
              <p:cNvPr id="67664" name="Oval 34"/>
              <p:cNvSpPr>
                <a:spLocks noChangeArrowheads="1"/>
              </p:cNvSpPr>
              <p:nvPr/>
            </p:nvSpPr>
            <p:spPr bwMode="auto">
              <a:xfrm>
                <a:off x="4195" y="8757"/>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A</a:t>
                </a:r>
              </a:p>
            </p:txBody>
          </p:sp>
          <p:sp>
            <p:nvSpPr>
              <p:cNvPr id="67665" name="Oval 35"/>
              <p:cNvSpPr>
                <a:spLocks noChangeArrowheads="1"/>
              </p:cNvSpPr>
              <p:nvPr/>
            </p:nvSpPr>
            <p:spPr bwMode="auto">
              <a:xfrm>
                <a:off x="6745" y="8787"/>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A</a:t>
                </a:r>
              </a:p>
            </p:txBody>
          </p:sp>
          <p:sp>
            <p:nvSpPr>
              <p:cNvPr id="67666" name="Oval 36"/>
              <p:cNvSpPr>
                <a:spLocks noChangeArrowheads="1"/>
              </p:cNvSpPr>
              <p:nvPr/>
            </p:nvSpPr>
            <p:spPr bwMode="auto">
              <a:xfrm>
                <a:off x="2385" y="8997"/>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F</a:t>
                </a:r>
              </a:p>
            </p:txBody>
          </p:sp>
          <p:sp>
            <p:nvSpPr>
              <p:cNvPr id="67667" name="Oval 37"/>
              <p:cNvSpPr>
                <a:spLocks noChangeArrowheads="1"/>
              </p:cNvSpPr>
              <p:nvPr/>
            </p:nvSpPr>
            <p:spPr bwMode="auto">
              <a:xfrm>
                <a:off x="5015" y="9096"/>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F</a:t>
                </a:r>
              </a:p>
            </p:txBody>
          </p:sp>
          <p:sp>
            <p:nvSpPr>
              <p:cNvPr id="67668" name="Oval 38"/>
              <p:cNvSpPr>
                <a:spLocks noChangeArrowheads="1"/>
              </p:cNvSpPr>
              <p:nvPr/>
            </p:nvSpPr>
            <p:spPr bwMode="auto">
              <a:xfrm>
                <a:off x="7575" y="9135"/>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F</a:t>
                </a:r>
              </a:p>
            </p:txBody>
          </p:sp>
          <p:sp>
            <p:nvSpPr>
              <p:cNvPr id="67669" name="Oval 39"/>
              <p:cNvSpPr>
                <a:spLocks noChangeArrowheads="1"/>
              </p:cNvSpPr>
              <p:nvPr/>
            </p:nvSpPr>
            <p:spPr bwMode="auto">
              <a:xfrm>
                <a:off x="1955" y="9738"/>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C</a:t>
                </a:r>
              </a:p>
            </p:txBody>
          </p:sp>
          <p:sp>
            <p:nvSpPr>
              <p:cNvPr id="67670" name="Oval 40"/>
              <p:cNvSpPr>
                <a:spLocks noChangeArrowheads="1"/>
              </p:cNvSpPr>
              <p:nvPr/>
            </p:nvSpPr>
            <p:spPr bwMode="auto">
              <a:xfrm>
                <a:off x="4575" y="9786"/>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C</a:t>
                </a:r>
              </a:p>
            </p:txBody>
          </p:sp>
          <p:sp>
            <p:nvSpPr>
              <p:cNvPr id="67671" name="Oval 41"/>
              <p:cNvSpPr>
                <a:spLocks noChangeArrowheads="1"/>
              </p:cNvSpPr>
              <p:nvPr/>
            </p:nvSpPr>
            <p:spPr bwMode="auto">
              <a:xfrm>
                <a:off x="7105" y="9849"/>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C</a:t>
                </a:r>
              </a:p>
            </p:txBody>
          </p:sp>
          <p:sp>
            <p:nvSpPr>
              <p:cNvPr id="67672" name="Oval 42"/>
              <p:cNvSpPr>
                <a:spLocks noChangeArrowheads="1"/>
              </p:cNvSpPr>
              <p:nvPr/>
            </p:nvSpPr>
            <p:spPr bwMode="auto">
              <a:xfrm>
                <a:off x="3285" y="8727"/>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E</a:t>
                </a:r>
              </a:p>
            </p:txBody>
          </p:sp>
          <p:sp>
            <p:nvSpPr>
              <p:cNvPr id="67673" name="Oval 43"/>
              <p:cNvSpPr>
                <a:spLocks noChangeArrowheads="1"/>
              </p:cNvSpPr>
              <p:nvPr/>
            </p:nvSpPr>
            <p:spPr bwMode="auto">
              <a:xfrm>
                <a:off x="5875" y="8787"/>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E</a:t>
                </a:r>
              </a:p>
            </p:txBody>
          </p:sp>
          <p:sp>
            <p:nvSpPr>
              <p:cNvPr id="67674" name="Oval 44"/>
              <p:cNvSpPr>
                <a:spLocks noChangeArrowheads="1"/>
              </p:cNvSpPr>
              <p:nvPr/>
            </p:nvSpPr>
            <p:spPr bwMode="auto">
              <a:xfrm>
                <a:off x="8415" y="8817"/>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E</a:t>
                </a:r>
              </a:p>
            </p:txBody>
          </p:sp>
          <p:sp>
            <p:nvSpPr>
              <p:cNvPr id="67675" name="Oval 45"/>
              <p:cNvSpPr>
                <a:spLocks noChangeArrowheads="1"/>
              </p:cNvSpPr>
              <p:nvPr/>
            </p:nvSpPr>
            <p:spPr bwMode="auto">
              <a:xfrm>
                <a:off x="2825" y="9777"/>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D</a:t>
                </a:r>
              </a:p>
            </p:txBody>
          </p:sp>
          <p:sp>
            <p:nvSpPr>
              <p:cNvPr id="67676" name="Oval 46"/>
              <p:cNvSpPr>
                <a:spLocks noChangeArrowheads="1"/>
              </p:cNvSpPr>
              <p:nvPr/>
            </p:nvSpPr>
            <p:spPr bwMode="auto">
              <a:xfrm>
                <a:off x="5405" y="9807"/>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D</a:t>
                </a:r>
              </a:p>
            </p:txBody>
          </p:sp>
          <p:sp>
            <p:nvSpPr>
              <p:cNvPr id="67677" name="Oval 47"/>
              <p:cNvSpPr>
                <a:spLocks noChangeArrowheads="1"/>
              </p:cNvSpPr>
              <p:nvPr/>
            </p:nvSpPr>
            <p:spPr bwMode="auto">
              <a:xfrm>
                <a:off x="8025" y="9867"/>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D</a:t>
                </a:r>
              </a:p>
            </p:txBody>
          </p:sp>
        </p:grpSp>
        <p:grpSp>
          <p:nvGrpSpPr>
            <p:cNvPr id="67590" name="Group 48"/>
            <p:cNvGrpSpPr/>
            <p:nvPr/>
          </p:nvGrpSpPr>
          <p:grpSpPr bwMode="auto">
            <a:xfrm>
              <a:off x="1615" y="10710"/>
              <a:ext cx="7245" cy="2653"/>
              <a:chOff x="1635" y="10790"/>
              <a:chExt cx="7245" cy="2653"/>
            </a:xfrm>
          </p:grpSpPr>
          <p:sp>
            <p:nvSpPr>
              <p:cNvPr id="67591" name="Text Box 49"/>
              <p:cNvSpPr txBox="1">
                <a:spLocks noChangeArrowheads="1"/>
              </p:cNvSpPr>
              <p:nvPr/>
            </p:nvSpPr>
            <p:spPr bwMode="auto">
              <a:xfrm>
                <a:off x="1635" y="12812"/>
                <a:ext cx="7245" cy="6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(d)                                                                        (e)                                                    (f)</a:t>
                </a:r>
              </a:p>
              <a:p>
                <a:pPr algn="just">
                  <a:spcBef>
                    <a:spcPts val="300"/>
                  </a:spcBef>
                </a:pPr>
                <a:r>
                  <a:rPr lang="en-US" altLang="zh-CN" sz="2400" b="1">
                    <a:latin typeface="Times New Roman" panose="02020603050405020304" pitchFamily="18" charset="0"/>
                  </a:rPr>
                  <a:t>                           Kruskal</a:t>
                </a:r>
                <a:r>
                  <a:rPr lang="zh-CN" altLang="en-US" sz="2400" b="1">
                    <a:latin typeface="Times New Roman" panose="02020603050405020304" pitchFamily="18" charset="0"/>
                  </a:rPr>
                  <a:t>方法构造最小生成树的过程</a:t>
                </a:r>
              </a:p>
            </p:txBody>
          </p:sp>
          <p:sp>
            <p:nvSpPr>
              <p:cNvPr id="67592" name="Text Box 50"/>
              <p:cNvSpPr txBox="1">
                <a:spLocks noChangeArrowheads="1"/>
              </p:cNvSpPr>
              <p:nvPr/>
            </p:nvSpPr>
            <p:spPr bwMode="auto">
              <a:xfrm>
                <a:off x="3195" y="10928"/>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12</a:t>
                </a:r>
              </a:p>
            </p:txBody>
          </p:sp>
          <p:sp>
            <p:nvSpPr>
              <p:cNvPr id="67593" name="Text Box 51"/>
              <p:cNvSpPr txBox="1">
                <a:spLocks noChangeArrowheads="1"/>
              </p:cNvSpPr>
              <p:nvPr/>
            </p:nvSpPr>
            <p:spPr bwMode="auto">
              <a:xfrm>
                <a:off x="2250" y="11358"/>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19</a:t>
                </a:r>
              </a:p>
            </p:txBody>
          </p:sp>
          <p:sp>
            <p:nvSpPr>
              <p:cNvPr id="67594" name="Freeform 52"/>
              <p:cNvSpPr/>
              <p:nvPr/>
            </p:nvSpPr>
            <p:spPr bwMode="auto">
              <a:xfrm>
                <a:off x="2846" y="10967"/>
                <a:ext cx="630" cy="480"/>
              </a:xfrm>
              <a:custGeom>
                <a:avLst/>
                <a:gdLst>
                  <a:gd name="T0" fmla="*/ 0 w 630"/>
                  <a:gd name="T1" fmla="*/ 0 h 480"/>
                  <a:gd name="T2" fmla="*/ 630 w 630"/>
                  <a:gd name="T3" fmla="*/ 480 h 480"/>
                  <a:gd name="T4" fmla="*/ 0 60000 65536"/>
                  <a:gd name="T5" fmla="*/ 0 60000 65536"/>
                </a:gdLst>
                <a:ahLst/>
                <a:cxnLst>
                  <a:cxn ang="T4">
                    <a:pos x="T0" y="T1"/>
                  </a:cxn>
                  <a:cxn ang="T5">
                    <a:pos x="T2" y="T3"/>
                  </a:cxn>
                </a:cxnLst>
                <a:rect l="0" t="0" r="r" b="b"/>
                <a:pathLst>
                  <a:path w="630" h="480">
                    <a:moveTo>
                      <a:pt x="0" y="0"/>
                    </a:moveTo>
                    <a:lnTo>
                      <a:pt x="630" y="48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595" name="Freeform 53"/>
              <p:cNvSpPr/>
              <p:nvPr/>
            </p:nvSpPr>
            <p:spPr bwMode="auto">
              <a:xfrm>
                <a:off x="1941" y="11542"/>
                <a:ext cx="630" cy="255"/>
              </a:xfrm>
              <a:custGeom>
                <a:avLst/>
                <a:gdLst>
                  <a:gd name="T0" fmla="*/ 630 w 630"/>
                  <a:gd name="T1" fmla="*/ 255 h 255"/>
                  <a:gd name="T2" fmla="*/ 0 w 630"/>
                  <a:gd name="T3" fmla="*/ 0 h 255"/>
                  <a:gd name="T4" fmla="*/ 0 60000 65536"/>
                  <a:gd name="T5" fmla="*/ 0 60000 65536"/>
                </a:gdLst>
                <a:ahLst/>
                <a:cxnLst>
                  <a:cxn ang="T4">
                    <a:pos x="T0" y="T1"/>
                  </a:cxn>
                  <a:cxn ang="T5">
                    <a:pos x="T2" y="T3"/>
                  </a:cxn>
                </a:cxnLst>
                <a:rect l="0" t="0" r="r" b="b"/>
                <a:pathLst>
                  <a:path w="630" h="255">
                    <a:moveTo>
                      <a:pt x="630" y="255"/>
                    </a:moveTo>
                    <a:lnTo>
                      <a:pt x="0" y="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596" name="Text Box 54"/>
              <p:cNvSpPr txBox="1">
                <a:spLocks noChangeArrowheads="1"/>
              </p:cNvSpPr>
              <p:nvPr/>
            </p:nvSpPr>
            <p:spPr bwMode="auto">
              <a:xfrm>
                <a:off x="5700" y="11980"/>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25</a:t>
                </a:r>
              </a:p>
            </p:txBody>
          </p:sp>
          <p:sp>
            <p:nvSpPr>
              <p:cNvPr id="67597" name="Text Box 55"/>
              <p:cNvSpPr txBox="1">
                <a:spLocks noChangeArrowheads="1"/>
              </p:cNvSpPr>
              <p:nvPr/>
            </p:nvSpPr>
            <p:spPr bwMode="auto">
              <a:xfrm>
                <a:off x="5850" y="10926"/>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12</a:t>
                </a:r>
              </a:p>
            </p:txBody>
          </p:sp>
          <p:sp>
            <p:nvSpPr>
              <p:cNvPr id="67598" name="Text Box 56"/>
              <p:cNvSpPr txBox="1">
                <a:spLocks noChangeArrowheads="1"/>
              </p:cNvSpPr>
              <p:nvPr/>
            </p:nvSpPr>
            <p:spPr bwMode="auto">
              <a:xfrm>
                <a:off x="4905" y="11356"/>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19</a:t>
                </a:r>
              </a:p>
            </p:txBody>
          </p:sp>
          <p:sp>
            <p:nvSpPr>
              <p:cNvPr id="67599" name="Freeform 57"/>
              <p:cNvSpPr/>
              <p:nvPr/>
            </p:nvSpPr>
            <p:spPr bwMode="auto">
              <a:xfrm>
                <a:off x="5511" y="10997"/>
                <a:ext cx="625" cy="455"/>
              </a:xfrm>
              <a:custGeom>
                <a:avLst/>
                <a:gdLst>
                  <a:gd name="T0" fmla="*/ 0 w 625"/>
                  <a:gd name="T1" fmla="*/ 0 h 455"/>
                  <a:gd name="T2" fmla="*/ 625 w 625"/>
                  <a:gd name="T3" fmla="*/ 455 h 455"/>
                  <a:gd name="T4" fmla="*/ 0 60000 65536"/>
                  <a:gd name="T5" fmla="*/ 0 60000 65536"/>
                </a:gdLst>
                <a:ahLst/>
                <a:cxnLst>
                  <a:cxn ang="T4">
                    <a:pos x="T0" y="T1"/>
                  </a:cxn>
                  <a:cxn ang="T5">
                    <a:pos x="T2" y="T3"/>
                  </a:cxn>
                </a:cxnLst>
                <a:rect l="0" t="0" r="r" b="b"/>
                <a:pathLst>
                  <a:path w="625" h="455">
                    <a:moveTo>
                      <a:pt x="0" y="0"/>
                    </a:moveTo>
                    <a:lnTo>
                      <a:pt x="625" y="455"/>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00" name="Freeform 58"/>
              <p:cNvSpPr/>
              <p:nvPr/>
            </p:nvSpPr>
            <p:spPr bwMode="auto">
              <a:xfrm>
                <a:off x="4596" y="11540"/>
                <a:ext cx="630" cy="255"/>
              </a:xfrm>
              <a:custGeom>
                <a:avLst/>
                <a:gdLst>
                  <a:gd name="T0" fmla="*/ 630 w 630"/>
                  <a:gd name="T1" fmla="*/ 255 h 255"/>
                  <a:gd name="T2" fmla="*/ 0 w 630"/>
                  <a:gd name="T3" fmla="*/ 0 h 255"/>
                  <a:gd name="T4" fmla="*/ 0 60000 65536"/>
                  <a:gd name="T5" fmla="*/ 0 60000 65536"/>
                </a:gdLst>
                <a:ahLst/>
                <a:cxnLst>
                  <a:cxn ang="T4">
                    <a:pos x="T0" y="T1"/>
                  </a:cxn>
                  <a:cxn ang="T5">
                    <a:pos x="T2" y="T3"/>
                  </a:cxn>
                </a:cxnLst>
                <a:rect l="0" t="0" r="r" b="b"/>
                <a:pathLst>
                  <a:path w="630" h="255">
                    <a:moveTo>
                      <a:pt x="630" y="255"/>
                    </a:moveTo>
                    <a:lnTo>
                      <a:pt x="0" y="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01" name="Freeform 59"/>
              <p:cNvSpPr/>
              <p:nvPr/>
            </p:nvSpPr>
            <p:spPr bwMode="auto">
              <a:xfrm>
                <a:off x="5025" y="12564"/>
                <a:ext cx="636" cy="1"/>
              </a:xfrm>
              <a:custGeom>
                <a:avLst/>
                <a:gdLst>
                  <a:gd name="T0" fmla="*/ 636 w 636"/>
                  <a:gd name="T1" fmla="*/ 0 h 7"/>
                  <a:gd name="T2" fmla="*/ 0 w 636"/>
                  <a:gd name="T3" fmla="*/ 0 h 7"/>
                  <a:gd name="T4" fmla="*/ 0 60000 65536"/>
                  <a:gd name="T5" fmla="*/ 0 60000 65536"/>
                </a:gdLst>
                <a:ahLst/>
                <a:cxnLst>
                  <a:cxn ang="T4">
                    <a:pos x="T0" y="T1"/>
                  </a:cxn>
                  <a:cxn ang="T5">
                    <a:pos x="T2" y="T3"/>
                  </a:cxn>
                </a:cxnLst>
                <a:rect l="0" t="0" r="r" b="b"/>
                <a:pathLst>
                  <a:path w="636" h="7">
                    <a:moveTo>
                      <a:pt x="636" y="7"/>
                    </a:moveTo>
                    <a:lnTo>
                      <a:pt x="0" y="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02" name="Text Box 60"/>
              <p:cNvSpPr txBox="1">
                <a:spLocks noChangeArrowheads="1"/>
              </p:cNvSpPr>
              <p:nvPr/>
            </p:nvSpPr>
            <p:spPr bwMode="auto">
              <a:xfrm>
                <a:off x="8109" y="11967"/>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25</a:t>
                </a:r>
              </a:p>
            </p:txBody>
          </p:sp>
          <p:sp>
            <p:nvSpPr>
              <p:cNvPr id="67603" name="Text Box 61"/>
              <p:cNvSpPr txBox="1">
                <a:spLocks noChangeArrowheads="1"/>
              </p:cNvSpPr>
              <p:nvPr/>
            </p:nvSpPr>
            <p:spPr bwMode="auto">
              <a:xfrm>
                <a:off x="8334" y="10913"/>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12</a:t>
                </a:r>
              </a:p>
            </p:txBody>
          </p:sp>
          <p:sp>
            <p:nvSpPr>
              <p:cNvPr id="67604" name="Text Box 62"/>
              <p:cNvSpPr txBox="1">
                <a:spLocks noChangeArrowheads="1"/>
              </p:cNvSpPr>
              <p:nvPr/>
            </p:nvSpPr>
            <p:spPr bwMode="auto">
              <a:xfrm>
                <a:off x="7389" y="11343"/>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19</a:t>
                </a:r>
              </a:p>
            </p:txBody>
          </p:sp>
          <p:sp>
            <p:nvSpPr>
              <p:cNvPr id="67605" name="Text Box 63"/>
              <p:cNvSpPr txBox="1">
                <a:spLocks noChangeArrowheads="1"/>
              </p:cNvSpPr>
              <p:nvPr/>
            </p:nvSpPr>
            <p:spPr bwMode="auto">
              <a:xfrm>
                <a:off x="8139" y="11343"/>
                <a:ext cx="210" cy="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26</a:t>
                </a:r>
              </a:p>
            </p:txBody>
          </p:sp>
          <p:sp>
            <p:nvSpPr>
              <p:cNvPr id="67606" name="Freeform 64"/>
              <p:cNvSpPr/>
              <p:nvPr/>
            </p:nvSpPr>
            <p:spPr bwMode="auto">
              <a:xfrm>
                <a:off x="7995" y="11565"/>
                <a:ext cx="581" cy="232"/>
              </a:xfrm>
              <a:custGeom>
                <a:avLst/>
                <a:gdLst>
                  <a:gd name="T0" fmla="*/ 581 w 581"/>
                  <a:gd name="T1" fmla="*/ 0 h 232"/>
                  <a:gd name="T2" fmla="*/ 0 w 581"/>
                  <a:gd name="T3" fmla="*/ 232 h 232"/>
                  <a:gd name="T4" fmla="*/ 0 60000 65536"/>
                  <a:gd name="T5" fmla="*/ 0 60000 65536"/>
                </a:gdLst>
                <a:ahLst/>
                <a:cxnLst>
                  <a:cxn ang="T4">
                    <a:pos x="T0" y="T1"/>
                  </a:cxn>
                  <a:cxn ang="T5">
                    <a:pos x="T2" y="T3"/>
                  </a:cxn>
                </a:cxnLst>
                <a:rect l="0" t="0" r="r" b="b"/>
                <a:pathLst>
                  <a:path w="581" h="232">
                    <a:moveTo>
                      <a:pt x="581" y="0"/>
                    </a:moveTo>
                    <a:lnTo>
                      <a:pt x="0" y="232"/>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07" name="Freeform 65"/>
              <p:cNvSpPr/>
              <p:nvPr/>
            </p:nvSpPr>
            <p:spPr bwMode="auto">
              <a:xfrm>
                <a:off x="7976" y="10997"/>
                <a:ext cx="651" cy="416"/>
              </a:xfrm>
              <a:custGeom>
                <a:avLst/>
                <a:gdLst>
                  <a:gd name="T0" fmla="*/ 0 w 651"/>
                  <a:gd name="T1" fmla="*/ 0 h 416"/>
                  <a:gd name="T2" fmla="*/ 651 w 651"/>
                  <a:gd name="T3" fmla="*/ 416 h 416"/>
                  <a:gd name="T4" fmla="*/ 0 60000 65536"/>
                  <a:gd name="T5" fmla="*/ 0 60000 65536"/>
                </a:gdLst>
                <a:ahLst/>
                <a:cxnLst>
                  <a:cxn ang="T4">
                    <a:pos x="T0" y="T1"/>
                  </a:cxn>
                  <a:cxn ang="T5">
                    <a:pos x="T2" y="T3"/>
                  </a:cxn>
                </a:cxnLst>
                <a:rect l="0" t="0" r="r" b="b"/>
                <a:pathLst>
                  <a:path w="651" h="416">
                    <a:moveTo>
                      <a:pt x="0" y="0"/>
                    </a:moveTo>
                    <a:lnTo>
                      <a:pt x="651" y="416"/>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08" name="Freeform 66"/>
              <p:cNvSpPr/>
              <p:nvPr/>
            </p:nvSpPr>
            <p:spPr bwMode="auto">
              <a:xfrm>
                <a:off x="7093" y="11527"/>
                <a:ext cx="630" cy="255"/>
              </a:xfrm>
              <a:custGeom>
                <a:avLst/>
                <a:gdLst>
                  <a:gd name="T0" fmla="*/ 630 w 630"/>
                  <a:gd name="T1" fmla="*/ 255 h 255"/>
                  <a:gd name="T2" fmla="*/ 0 w 630"/>
                  <a:gd name="T3" fmla="*/ 0 h 255"/>
                  <a:gd name="T4" fmla="*/ 0 60000 65536"/>
                  <a:gd name="T5" fmla="*/ 0 60000 65536"/>
                </a:gdLst>
                <a:ahLst/>
                <a:cxnLst>
                  <a:cxn ang="T4">
                    <a:pos x="T0" y="T1"/>
                  </a:cxn>
                  <a:cxn ang="T5">
                    <a:pos x="T2" y="T3"/>
                  </a:cxn>
                </a:cxnLst>
                <a:rect l="0" t="0" r="r" b="b"/>
                <a:pathLst>
                  <a:path w="630" h="255">
                    <a:moveTo>
                      <a:pt x="630" y="255"/>
                    </a:moveTo>
                    <a:lnTo>
                      <a:pt x="0" y="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09" name="Freeform 67"/>
              <p:cNvSpPr/>
              <p:nvPr/>
            </p:nvSpPr>
            <p:spPr bwMode="auto">
              <a:xfrm>
                <a:off x="7509" y="12551"/>
                <a:ext cx="636" cy="1"/>
              </a:xfrm>
              <a:custGeom>
                <a:avLst/>
                <a:gdLst>
                  <a:gd name="T0" fmla="*/ 636 w 636"/>
                  <a:gd name="T1" fmla="*/ 0 h 7"/>
                  <a:gd name="T2" fmla="*/ 0 w 636"/>
                  <a:gd name="T3" fmla="*/ 0 h 7"/>
                  <a:gd name="T4" fmla="*/ 0 60000 65536"/>
                  <a:gd name="T5" fmla="*/ 0 60000 65536"/>
                </a:gdLst>
                <a:ahLst/>
                <a:cxnLst>
                  <a:cxn ang="T4">
                    <a:pos x="T0" y="T1"/>
                  </a:cxn>
                  <a:cxn ang="T5">
                    <a:pos x="T2" y="T3"/>
                  </a:cxn>
                </a:cxnLst>
                <a:rect l="0" t="0" r="r" b="b"/>
                <a:pathLst>
                  <a:path w="636" h="7">
                    <a:moveTo>
                      <a:pt x="636" y="7"/>
                    </a:moveTo>
                    <a:lnTo>
                      <a:pt x="0" y="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10" name="Freeform 68"/>
              <p:cNvSpPr/>
              <p:nvPr/>
            </p:nvSpPr>
            <p:spPr bwMode="auto">
              <a:xfrm>
                <a:off x="2370" y="12566"/>
                <a:ext cx="636" cy="1"/>
              </a:xfrm>
              <a:custGeom>
                <a:avLst/>
                <a:gdLst>
                  <a:gd name="T0" fmla="*/ 636 w 636"/>
                  <a:gd name="T1" fmla="*/ 0 h 7"/>
                  <a:gd name="T2" fmla="*/ 0 w 636"/>
                  <a:gd name="T3" fmla="*/ 0 h 7"/>
                  <a:gd name="T4" fmla="*/ 0 60000 65536"/>
                  <a:gd name="T5" fmla="*/ 0 60000 65536"/>
                </a:gdLst>
                <a:ahLst/>
                <a:cxnLst>
                  <a:cxn ang="T4">
                    <a:pos x="T0" y="T1"/>
                  </a:cxn>
                  <a:cxn ang="T5">
                    <a:pos x="T2" y="T3"/>
                  </a:cxn>
                </a:cxnLst>
                <a:rect l="0" t="0" r="r" b="b"/>
                <a:pathLst>
                  <a:path w="636" h="7">
                    <a:moveTo>
                      <a:pt x="636" y="7"/>
                    </a:moveTo>
                    <a:lnTo>
                      <a:pt x="0" y="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11" name="Freeform 69"/>
              <p:cNvSpPr/>
              <p:nvPr/>
            </p:nvSpPr>
            <p:spPr bwMode="auto">
              <a:xfrm>
                <a:off x="7914" y="11916"/>
                <a:ext cx="291" cy="556"/>
              </a:xfrm>
              <a:custGeom>
                <a:avLst/>
                <a:gdLst>
                  <a:gd name="T0" fmla="*/ 291 w 291"/>
                  <a:gd name="T1" fmla="*/ 556 h 556"/>
                  <a:gd name="T2" fmla="*/ 0 w 291"/>
                  <a:gd name="T3" fmla="*/ 0 h 556"/>
                  <a:gd name="T4" fmla="*/ 0 60000 65536"/>
                  <a:gd name="T5" fmla="*/ 0 60000 65536"/>
                </a:gdLst>
                <a:ahLst/>
                <a:cxnLst>
                  <a:cxn ang="T4">
                    <a:pos x="T0" y="T1"/>
                  </a:cxn>
                  <a:cxn ang="T5">
                    <a:pos x="T2" y="T3"/>
                  </a:cxn>
                </a:cxnLst>
                <a:rect l="0" t="0" r="r" b="b"/>
                <a:pathLst>
                  <a:path w="291" h="556">
                    <a:moveTo>
                      <a:pt x="291" y="556"/>
                    </a:moveTo>
                    <a:lnTo>
                      <a:pt x="0" y="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12" name="Freeform 70"/>
              <p:cNvSpPr/>
              <p:nvPr/>
            </p:nvSpPr>
            <p:spPr bwMode="auto">
              <a:xfrm>
                <a:off x="5430" y="11929"/>
                <a:ext cx="291" cy="556"/>
              </a:xfrm>
              <a:custGeom>
                <a:avLst/>
                <a:gdLst>
                  <a:gd name="T0" fmla="*/ 291 w 291"/>
                  <a:gd name="T1" fmla="*/ 556 h 556"/>
                  <a:gd name="T2" fmla="*/ 0 w 291"/>
                  <a:gd name="T3" fmla="*/ 0 h 556"/>
                  <a:gd name="T4" fmla="*/ 0 60000 65536"/>
                  <a:gd name="T5" fmla="*/ 0 60000 65536"/>
                </a:gdLst>
                <a:ahLst/>
                <a:cxnLst>
                  <a:cxn ang="T4">
                    <a:pos x="T0" y="T1"/>
                  </a:cxn>
                  <a:cxn ang="T5">
                    <a:pos x="T2" y="T3"/>
                  </a:cxn>
                </a:cxnLst>
                <a:rect l="0" t="0" r="r" b="b"/>
                <a:pathLst>
                  <a:path w="291" h="556">
                    <a:moveTo>
                      <a:pt x="291" y="556"/>
                    </a:moveTo>
                    <a:lnTo>
                      <a:pt x="0" y="0"/>
                    </a:lnTo>
                  </a:path>
                </a:pathLst>
              </a:custGeom>
              <a:noFill/>
              <a:ln w="28575" cmpd="sng">
                <a:solidFill>
                  <a:srgbClr val="000000"/>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7613" name="Text Box 71"/>
              <p:cNvSpPr txBox="1">
                <a:spLocks noChangeArrowheads="1"/>
              </p:cNvSpPr>
              <p:nvPr/>
            </p:nvSpPr>
            <p:spPr bwMode="auto">
              <a:xfrm>
                <a:off x="2572" y="12321"/>
                <a:ext cx="254" cy="1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17</a:t>
                </a:r>
              </a:p>
            </p:txBody>
          </p:sp>
          <p:sp>
            <p:nvSpPr>
              <p:cNvPr id="67614" name="Text Box 72"/>
              <p:cNvSpPr txBox="1">
                <a:spLocks noChangeArrowheads="1"/>
              </p:cNvSpPr>
              <p:nvPr/>
            </p:nvSpPr>
            <p:spPr bwMode="auto">
              <a:xfrm>
                <a:off x="5258" y="12351"/>
                <a:ext cx="254" cy="1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17</a:t>
                </a:r>
              </a:p>
            </p:txBody>
          </p:sp>
          <p:sp>
            <p:nvSpPr>
              <p:cNvPr id="67615" name="Text Box 73"/>
              <p:cNvSpPr txBox="1">
                <a:spLocks noChangeArrowheads="1"/>
              </p:cNvSpPr>
              <p:nvPr/>
            </p:nvSpPr>
            <p:spPr bwMode="auto">
              <a:xfrm>
                <a:off x="7702" y="12336"/>
                <a:ext cx="254" cy="1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17</a:t>
                </a:r>
              </a:p>
            </p:txBody>
          </p:sp>
          <p:sp>
            <p:nvSpPr>
              <p:cNvPr id="67616" name="Oval 74"/>
              <p:cNvSpPr>
                <a:spLocks noChangeArrowheads="1"/>
              </p:cNvSpPr>
              <p:nvPr/>
            </p:nvSpPr>
            <p:spPr bwMode="auto">
              <a:xfrm>
                <a:off x="7675" y="10829"/>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B</a:t>
                </a:r>
              </a:p>
            </p:txBody>
          </p:sp>
          <p:sp>
            <p:nvSpPr>
              <p:cNvPr id="67617" name="Oval 75"/>
              <p:cNvSpPr>
                <a:spLocks noChangeArrowheads="1"/>
              </p:cNvSpPr>
              <p:nvPr/>
            </p:nvSpPr>
            <p:spPr bwMode="auto">
              <a:xfrm>
                <a:off x="5245" y="10808"/>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B</a:t>
                </a:r>
              </a:p>
            </p:txBody>
          </p:sp>
          <p:sp>
            <p:nvSpPr>
              <p:cNvPr id="67618" name="Oval 76"/>
              <p:cNvSpPr>
                <a:spLocks noChangeArrowheads="1"/>
              </p:cNvSpPr>
              <p:nvPr/>
            </p:nvSpPr>
            <p:spPr bwMode="auto">
              <a:xfrm>
                <a:off x="2555" y="10790"/>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B</a:t>
                </a:r>
              </a:p>
            </p:txBody>
          </p:sp>
          <p:sp>
            <p:nvSpPr>
              <p:cNvPr id="67619" name="Oval 77"/>
              <p:cNvSpPr>
                <a:spLocks noChangeArrowheads="1"/>
              </p:cNvSpPr>
              <p:nvPr/>
            </p:nvSpPr>
            <p:spPr bwMode="auto">
              <a:xfrm>
                <a:off x="6795" y="11409"/>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A</a:t>
                </a:r>
              </a:p>
            </p:txBody>
          </p:sp>
          <p:sp>
            <p:nvSpPr>
              <p:cNvPr id="67620" name="Oval 78"/>
              <p:cNvSpPr>
                <a:spLocks noChangeArrowheads="1"/>
              </p:cNvSpPr>
              <p:nvPr/>
            </p:nvSpPr>
            <p:spPr bwMode="auto">
              <a:xfrm>
                <a:off x="1675" y="11358"/>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A</a:t>
                </a:r>
              </a:p>
            </p:txBody>
          </p:sp>
          <p:sp>
            <p:nvSpPr>
              <p:cNvPr id="67621" name="Oval 79"/>
              <p:cNvSpPr>
                <a:spLocks noChangeArrowheads="1"/>
              </p:cNvSpPr>
              <p:nvPr/>
            </p:nvSpPr>
            <p:spPr bwMode="auto">
              <a:xfrm>
                <a:off x="4305" y="11427"/>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A</a:t>
                </a:r>
              </a:p>
            </p:txBody>
          </p:sp>
          <p:sp>
            <p:nvSpPr>
              <p:cNvPr id="67622" name="Oval 80"/>
              <p:cNvSpPr>
                <a:spLocks noChangeArrowheads="1"/>
              </p:cNvSpPr>
              <p:nvPr/>
            </p:nvSpPr>
            <p:spPr bwMode="auto">
              <a:xfrm>
                <a:off x="7715" y="11667"/>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F</a:t>
                </a:r>
              </a:p>
            </p:txBody>
          </p:sp>
          <p:sp>
            <p:nvSpPr>
              <p:cNvPr id="67623" name="Oval 81"/>
              <p:cNvSpPr>
                <a:spLocks noChangeArrowheads="1"/>
              </p:cNvSpPr>
              <p:nvPr/>
            </p:nvSpPr>
            <p:spPr bwMode="auto">
              <a:xfrm>
                <a:off x="5215" y="11667"/>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F</a:t>
                </a:r>
              </a:p>
            </p:txBody>
          </p:sp>
          <p:sp>
            <p:nvSpPr>
              <p:cNvPr id="67624" name="Oval 82"/>
              <p:cNvSpPr>
                <a:spLocks noChangeArrowheads="1"/>
              </p:cNvSpPr>
              <p:nvPr/>
            </p:nvSpPr>
            <p:spPr bwMode="auto">
              <a:xfrm>
                <a:off x="2525" y="11745"/>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F</a:t>
                </a:r>
              </a:p>
            </p:txBody>
          </p:sp>
          <p:sp>
            <p:nvSpPr>
              <p:cNvPr id="67625" name="Oval 83"/>
              <p:cNvSpPr>
                <a:spLocks noChangeArrowheads="1"/>
              </p:cNvSpPr>
              <p:nvPr/>
            </p:nvSpPr>
            <p:spPr bwMode="auto">
              <a:xfrm>
                <a:off x="7215" y="12438"/>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C</a:t>
                </a:r>
              </a:p>
            </p:txBody>
          </p:sp>
          <p:sp>
            <p:nvSpPr>
              <p:cNvPr id="67626" name="Oval 84"/>
              <p:cNvSpPr>
                <a:spLocks noChangeArrowheads="1"/>
              </p:cNvSpPr>
              <p:nvPr/>
            </p:nvSpPr>
            <p:spPr bwMode="auto">
              <a:xfrm>
                <a:off x="4735" y="12456"/>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C</a:t>
                </a:r>
              </a:p>
            </p:txBody>
          </p:sp>
          <p:sp>
            <p:nvSpPr>
              <p:cNvPr id="67627" name="Oval 85"/>
              <p:cNvSpPr>
                <a:spLocks noChangeArrowheads="1"/>
              </p:cNvSpPr>
              <p:nvPr/>
            </p:nvSpPr>
            <p:spPr bwMode="auto">
              <a:xfrm>
                <a:off x="2085" y="12456"/>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C</a:t>
                </a:r>
              </a:p>
            </p:txBody>
          </p:sp>
          <p:sp>
            <p:nvSpPr>
              <p:cNvPr id="67628" name="Oval 86"/>
              <p:cNvSpPr>
                <a:spLocks noChangeArrowheads="1"/>
              </p:cNvSpPr>
              <p:nvPr/>
            </p:nvSpPr>
            <p:spPr bwMode="auto">
              <a:xfrm>
                <a:off x="3425" y="11388"/>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E</a:t>
                </a:r>
              </a:p>
            </p:txBody>
          </p:sp>
          <p:sp>
            <p:nvSpPr>
              <p:cNvPr id="67629" name="Oval 87"/>
              <p:cNvSpPr>
                <a:spLocks noChangeArrowheads="1"/>
              </p:cNvSpPr>
              <p:nvPr/>
            </p:nvSpPr>
            <p:spPr bwMode="auto">
              <a:xfrm>
                <a:off x="8565" y="11388"/>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E</a:t>
                </a:r>
              </a:p>
            </p:txBody>
          </p:sp>
          <p:sp>
            <p:nvSpPr>
              <p:cNvPr id="67630" name="Oval 88"/>
              <p:cNvSpPr>
                <a:spLocks noChangeArrowheads="1"/>
              </p:cNvSpPr>
              <p:nvPr/>
            </p:nvSpPr>
            <p:spPr bwMode="auto">
              <a:xfrm>
                <a:off x="6085" y="11406"/>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E</a:t>
                </a:r>
              </a:p>
            </p:txBody>
          </p:sp>
          <p:sp>
            <p:nvSpPr>
              <p:cNvPr id="67631" name="Oval 89"/>
              <p:cNvSpPr>
                <a:spLocks noChangeArrowheads="1"/>
              </p:cNvSpPr>
              <p:nvPr/>
            </p:nvSpPr>
            <p:spPr bwMode="auto">
              <a:xfrm>
                <a:off x="8135" y="12447"/>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D</a:t>
                </a:r>
              </a:p>
            </p:txBody>
          </p:sp>
          <p:sp>
            <p:nvSpPr>
              <p:cNvPr id="67632" name="Oval 90"/>
              <p:cNvSpPr>
                <a:spLocks noChangeArrowheads="1"/>
              </p:cNvSpPr>
              <p:nvPr/>
            </p:nvSpPr>
            <p:spPr bwMode="auto">
              <a:xfrm>
                <a:off x="5645" y="12468"/>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D</a:t>
                </a:r>
              </a:p>
            </p:txBody>
          </p:sp>
          <p:sp>
            <p:nvSpPr>
              <p:cNvPr id="67633" name="Oval 91"/>
              <p:cNvSpPr>
                <a:spLocks noChangeArrowheads="1"/>
              </p:cNvSpPr>
              <p:nvPr/>
            </p:nvSpPr>
            <p:spPr bwMode="auto">
              <a:xfrm>
                <a:off x="2995" y="12488"/>
                <a:ext cx="280" cy="280"/>
              </a:xfrm>
              <a:prstGeom prst="ellipse">
                <a:avLst/>
              </a:prstGeom>
              <a:noFill/>
              <a:ln w="9525">
                <a:solidFill>
                  <a:srgbClr val="000000"/>
                </a:solidFill>
                <a:rou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800" tIns="0" rIns="0" bIns="0"/>
              <a:lstStyle/>
              <a:p>
                <a:pPr algn="just" eaLnBrk="0" hangingPunct="0">
                  <a:lnSpc>
                    <a:spcPct val="80000"/>
                  </a:lnSpc>
                </a:pPr>
                <a:r>
                  <a:rPr lang="en-US" altLang="zh-CN" sz="1600" b="1" i="1">
                    <a:latin typeface="Times New Roman" panose="02020603050405020304" pitchFamily="18" charset="0"/>
                  </a:rPr>
                  <a:t>D</a:t>
                </a:r>
              </a:p>
            </p:txBody>
          </p:sp>
        </p:grpSp>
      </p:grpSp>
      <p:sp>
        <p:nvSpPr>
          <p:cNvPr id="2" name="Text Box 2052"/>
          <p:cNvSpPr txBox="1">
            <a:spLocks noChangeArrowheads="1"/>
          </p:cNvSpPr>
          <p:nvPr/>
        </p:nvSpPr>
        <p:spPr bwMode="auto">
          <a:xfrm>
            <a:off x="1737995" y="186690"/>
            <a:ext cx="5391150"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zh-CN" altLang="en-US" sz="3600" b="1">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贪心策略二</a:t>
            </a:r>
            <a:r>
              <a:rPr lang="en-US" altLang="zh-CN" sz="3600" b="1">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a:t>
            </a:r>
            <a:r>
              <a:rPr kumimoji="1" lang="en-US" altLang="zh-CN" sz="3600" b="1" dirty="0" err="1">
                <a:solidFill>
                  <a:schemeClr val="bg1"/>
                </a:solidFill>
                <a:latin typeface="黑体" panose="02010609060101010101" pitchFamily="49" charset="-122"/>
                <a:ea typeface="黑体" panose="02010609060101010101" pitchFamily="49" charset="-122"/>
                <a:sym typeface="+mn-ea"/>
              </a:rPr>
              <a:t>Kruskal</a:t>
            </a:r>
            <a:r>
              <a:rPr kumimoji="1" lang="zh-CN" altLang="en-US" sz="3600" b="1" dirty="0">
                <a:solidFill>
                  <a:schemeClr val="bg1"/>
                </a:solidFill>
                <a:latin typeface="黑体" panose="02010609060101010101" pitchFamily="49" charset="-122"/>
                <a:ea typeface="黑体" panose="02010609060101010101" pitchFamily="49" charset="-122"/>
                <a:sym typeface="+mn-ea"/>
              </a:rPr>
              <a:t>算法</a:t>
            </a:r>
            <a:r>
              <a:rPr kumimoji="1" lang="en-US" altLang="zh-CN" sz="3600" b="1" dirty="0">
                <a:solidFill>
                  <a:schemeClr val="bg1"/>
                </a:solidFill>
                <a:latin typeface="黑体" panose="02010609060101010101" pitchFamily="49" charset="-122"/>
                <a:ea typeface="黑体" panose="02010609060101010101" pitchFamily="49" charset="-122"/>
                <a:sym typeface="+mn-ea"/>
              </a:rPr>
              <a:t>)</a:t>
            </a:r>
            <a:endParaRPr kumimoji="1" lang="en-US" altLang="zh-CN" sz="36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4" name="Text Box 3"/>
          <p:cNvSpPr txBox="1">
            <a:spLocks noChangeArrowheads="1"/>
          </p:cNvSpPr>
          <p:nvPr/>
        </p:nvSpPr>
        <p:spPr bwMode="auto">
          <a:xfrm>
            <a:off x="255905" y="1314450"/>
            <a:ext cx="8632190" cy="4229100"/>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5000"/>
              </a:lnSpc>
              <a:spcAft>
                <a:spcPts val="775"/>
              </a:spcAft>
            </a:pPr>
            <a:r>
              <a:rPr lang="zh-CN" altLang="en-US" sz="2400" b="1" dirty="0">
                <a:latin typeface="Times New Roman" panose="02020603050405020304" pitchFamily="18" charset="0"/>
              </a:rPr>
              <a:t>算法</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Kruskal</a:t>
            </a:r>
            <a:r>
              <a:rPr lang="zh-CN" altLang="en-US" sz="2400" b="1" dirty="0">
                <a:latin typeface="Times New Roman" panose="02020603050405020304" pitchFamily="18" charset="0"/>
              </a:rPr>
              <a:t>算法</a:t>
            </a:r>
          </a:p>
          <a:p>
            <a:pPr algn="just">
              <a:lnSpc>
                <a:spcPct val="135000"/>
              </a:lnSpc>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1. </a:t>
            </a:r>
            <a:r>
              <a:rPr lang="zh-CN" altLang="en-US" sz="2400" b="1" dirty="0">
                <a:latin typeface="Times New Roman" panose="02020603050405020304" pitchFamily="18" charset="0"/>
              </a:rPr>
              <a:t>初始化：</a:t>
            </a:r>
            <a:r>
              <a:rPr lang="en-US" altLang="zh-CN" sz="2400" b="1" dirty="0">
                <a:latin typeface="Times New Roman" panose="02020603050405020304" pitchFamily="18" charset="0"/>
              </a:rPr>
              <a:t>U=V</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TE={ }</a:t>
            </a:r>
            <a:r>
              <a:rPr lang="zh-CN" altLang="en-US" sz="2400" b="1" dirty="0">
                <a:latin typeface="Times New Roman" panose="02020603050405020304" pitchFamily="18" charset="0"/>
              </a:rPr>
              <a:t>； </a:t>
            </a:r>
          </a:p>
          <a:p>
            <a:pPr algn="just">
              <a:lnSpc>
                <a:spcPct val="135000"/>
              </a:lnSpc>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2. </a:t>
            </a:r>
            <a:r>
              <a:rPr lang="zh-CN" altLang="en-US" sz="2400" b="1" dirty="0">
                <a:latin typeface="Times New Roman" panose="02020603050405020304" pitchFamily="18" charset="0"/>
              </a:rPr>
              <a:t>循环</a:t>
            </a:r>
            <a:r>
              <a:rPr lang="zh-CN" altLang="en-US" sz="2400" b="1" dirty="0" smtClean="0">
                <a:latin typeface="Times New Roman" panose="02020603050405020304" pitchFamily="18" charset="0"/>
              </a:rPr>
              <a:t>直到最小生成树</a:t>
            </a:r>
            <a:r>
              <a:rPr lang="en-US" altLang="zh-CN" sz="2400" b="1" dirty="0" smtClean="0">
                <a:latin typeface="Times New Roman" panose="02020603050405020304" pitchFamily="18" charset="0"/>
              </a:rPr>
              <a:t>T</a:t>
            </a:r>
            <a:r>
              <a:rPr lang="zh-CN" altLang="en-US" sz="2400" b="1" dirty="0">
                <a:latin typeface="Times New Roman" panose="02020603050405020304" pitchFamily="18" charset="0"/>
              </a:rPr>
              <a:t>中的连通分量个数为</a:t>
            </a:r>
            <a:r>
              <a:rPr lang="en-US" altLang="zh-CN" sz="2400" b="1" dirty="0">
                <a:latin typeface="Times New Roman" panose="02020603050405020304" pitchFamily="18" charset="0"/>
              </a:rPr>
              <a:t>1  </a:t>
            </a:r>
          </a:p>
          <a:p>
            <a:pPr algn="just">
              <a:lnSpc>
                <a:spcPct val="135000"/>
              </a:lnSpc>
            </a:pPr>
            <a:r>
              <a:rPr lang="en-US" altLang="zh-CN" sz="2400" b="1" dirty="0">
                <a:latin typeface="Times New Roman" panose="02020603050405020304" pitchFamily="18" charset="0"/>
              </a:rPr>
              <a:t>          2.1 </a:t>
            </a:r>
            <a:r>
              <a:rPr lang="zh-CN" altLang="en-US" sz="2400" b="1" dirty="0">
                <a:latin typeface="Times New Roman" panose="02020603050405020304" pitchFamily="18" charset="0"/>
              </a:rPr>
              <a:t>在</a:t>
            </a:r>
            <a:r>
              <a:rPr lang="en-US" altLang="zh-CN" sz="2400" b="1" dirty="0">
                <a:latin typeface="Times New Roman" panose="02020603050405020304" pitchFamily="18" charset="0"/>
              </a:rPr>
              <a:t>E</a:t>
            </a:r>
            <a:r>
              <a:rPr lang="zh-CN" altLang="en-US" sz="2400" b="1" dirty="0">
                <a:latin typeface="Times New Roman" panose="02020603050405020304" pitchFamily="18" charset="0"/>
              </a:rPr>
              <a:t>中寻找最短边</a:t>
            </a:r>
            <a:r>
              <a:rPr lang="en-US" altLang="zh-CN" sz="2400" b="1" dirty="0">
                <a:latin typeface="宋体" panose="02010600030101010101" pitchFamily="2" charset="-122"/>
              </a:rPr>
              <a:t>(</a:t>
            </a:r>
            <a:r>
              <a:rPr lang="en-US" altLang="zh-CN" sz="2400" b="1" dirty="0">
                <a:latin typeface="Times New Roman" panose="02020603050405020304" pitchFamily="18" charset="0"/>
              </a:rPr>
              <a:t>u</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v</a:t>
            </a:r>
            <a:r>
              <a:rPr lang="en-US" altLang="zh-CN" sz="2400" b="1" dirty="0">
                <a:latin typeface="宋体" panose="02010600030101010101" pitchFamily="2" charset="-122"/>
              </a:rPr>
              <a:t>)</a:t>
            </a:r>
            <a:r>
              <a:rPr lang="en-US" altLang="zh-CN" sz="2400" b="1" dirty="0">
                <a:latin typeface="Times New Roman" panose="02020603050405020304" pitchFamily="18" charset="0"/>
              </a:rPr>
              <a:t>;</a:t>
            </a:r>
          </a:p>
          <a:p>
            <a:pPr algn="just">
              <a:lnSpc>
                <a:spcPct val="135000"/>
              </a:lnSpc>
            </a:pPr>
            <a:r>
              <a:rPr lang="en-US" altLang="zh-CN" sz="2400" b="1" dirty="0">
                <a:latin typeface="Times New Roman" panose="02020603050405020304" pitchFamily="18" charset="0"/>
              </a:rPr>
              <a:t>          2.2 </a:t>
            </a:r>
            <a:r>
              <a:rPr lang="zh-CN" altLang="en-US" sz="2400" b="1" dirty="0">
                <a:latin typeface="Times New Roman" panose="02020603050405020304" pitchFamily="18" charset="0"/>
              </a:rPr>
              <a:t>如果顶点</a:t>
            </a:r>
            <a:r>
              <a:rPr lang="en-US" altLang="zh-CN" sz="2400" b="1" dirty="0">
                <a:latin typeface="Times New Roman" panose="02020603050405020304" pitchFamily="18" charset="0"/>
              </a:rPr>
              <a:t>u</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v</a:t>
            </a:r>
            <a:r>
              <a:rPr lang="zh-CN" altLang="en-US" sz="2400" b="1" dirty="0">
                <a:latin typeface="Times New Roman" panose="02020603050405020304" pitchFamily="18" charset="0"/>
              </a:rPr>
              <a:t>位于</a:t>
            </a:r>
            <a:r>
              <a:rPr lang="en-US" altLang="zh-CN" sz="2400" b="1" dirty="0">
                <a:latin typeface="Times New Roman" panose="02020603050405020304" pitchFamily="18" charset="0"/>
              </a:rPr>
              <a:t>T</a:t>
            </a:r>
            <a:r>
              <a:rPr lang="zh-CN" altLang="en-US" sz="2400" b="1" dirty="0">
                <a:latin typeface="Times New Roman" panose="02020603050405020304" pitchFamily="18" charset="0"/>
              </a:rPr>
              <a:t>的两个不同连通分量，则</a:t>
            </a:r>
          </a:p>
          <a:p>
            <a:pPr algn="just">
              <a:lnSpc>
                <a:spcPct val="135000"/>
              </a:lnSpc>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2.2.1 </a:t>
            </a:r>
            <a:r>
              <a:rPr lang="zh-CN" altLang="en-US" sz="2400" b="1" dirty="0">
                <a:latin typeface="Times New Roman" panose="02020603050405020304" pitchFamily="18" charset="0"/>
              </a:rPr>
              <a:t>将边</a:t>
            </a:r>
            <a:r>
              <a:rPr lang="en-US" altLang="zh-CN" sz="2400" b="1" dirty="0">
                <a:latin typeface="宋体" panose="02010600030101010101" pitchFamily="2" charset="-122"/>
              </a:rPr>
              <a:t>(</a:t>
            </a:r>
            <a:r>
              <a:rPr lang="en-US" altLang="zh-CN" sz="2400" b="1" dirty="0">
                <a:latin typeface="Times New Roman" panose="02020603050405020304" pitchFamily="18" charset="0"/>
              </a:rPr>
              <a:t>u</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v</a:t>
            </a:r>
            <a:r>
              <a:rPr lang="en-US" altLang="zh-CN" sz="2400" b="1" dirty="0">
                <a:latin typeface="宋体" panose="02010600030101010101" pitchFamily="2" charset="-122"/>
              </a:rPr>
              <a:t>)</a:t>
            </a:r>
            <a:r>
              <a:rPr lang="zh-CN" altLang="en-US" sz="2400" b="1" dirty="0">
                <a:latin typeface="Times New Roman" panose="02020603050405020304" pitchFamily="18" charset="0"/>
              </a:rPr>
              <a:t>并入</a:t>
            </a:r>
            <a:r>
              <a:rPr lang="en-US" altLang="zh-CN" sz="2400" b="1" dirty="0">
                <a:latin typeface="Times New Roman" panose="02020603050405020304" pitchFamily="18" charset="0"/>
              </a:rPr>
              <a:t>TE</a:t>
            </a:r>
            <a:r>
              <a:rPr lang="zh-CN" altLang="en-US" sz="2400" b="1" dirty="0">
                <a:latin typeface="Times New Roman" panose="02020603050405020304" pitchFamily="18" charset="0"/>
              </a:rPr>
              <a:t>；</a:t>
            </a:r>
          </a:p>
          <a:p>
            <a:pPr algn="just">
              <a:lnSpc>
                <a:spcPct val="135000"/>
              </a:lnSpc>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2.2.2 </a:t>
            </a:r>
            <a:r>
              <a:rPr lang="zh-CN" altLang="en-US" sz="2400" b="1" dirty="0">
                <a:latin typeface="Times New Roman" panose="02020603050405020304" pitchFamily="18" charset="0"/>
              </a:rPr>
              <a:t>将这两个连通分量合为一个；</a:t>
            </a:r>
          </a:p>
          <a:p>
            <a:pPr algn="just">
              <a:lnSpc>
                <a:spcPct val="135000"/>
              </a:lnSpc>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2.3  E=E-{</a:t>
            </a:r>
            <a:r>
              <a:rPr lang="en-US" altLang="zh-CN" sz="2400" b="1" dirty="0">
                <a:latin typeface="宋体" panose="02010600030101010101" pitchFamily="2" charset="-122"/>
              </a:rPr>
              <a:t>(</a:t>
            </a:r>
            <a:r>
              <a:rPr lang="en-US" altLang="zh-CN" sz="2400" b="1" dirty="0">
                <a:latin typeface="Times New Roman" panose="02020603050405020304" pitchFamily="18" charset="0"/>
              </a:rPr>
              <a:t>u</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v</a:t>
            </a:r>
            <a:r>
              <a:rPr lang="en-US" altLang="zh-CN" sz="2400" b="1" dirty="0">
                <a:latin typeface="宋体" panose="02010600030101010101" pitchFamily="2" charset="-122"/>
              </a:rPr>
              <a:t>)</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p>
        </p:txBody>
      </p:sp>
      <p:sp>
        <p:nvSpPr>
          <p:cNvPr id="68611" name="Text Box 7"/>
          <p:cNvSpPr txBox="1">
            <a:spLocks noChangeArrowheads="1"/>
          </p:cNvSpPr>
          <p:nvPr/>
        </p:nvSpPr>
        <p:spPr bwMode="auto">
          <a:xfrm>
            <a:off x="332740" y="5840095"/>
            <a:ext cx="6766560" cy="460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dirty="0" err="1">
                <a:solidFill>
                  <a:srgbClr val="CC0099"/>
                </a:solidFill>
                <a:latin typeface="宋体" panose="02010600030101010101" pitchFamily="2" charset="-122"/>
              </a:rPr>
              <a:t>Kruskal</a:t>
            </a:r>
            <a:r>
              <a:rPr kumimoji="1" lang="zh-CN" altLang="en-US" sz="2400" b="1" dirty="0">
                <a:solidFill>
                  <a:srgbClr val="CC0099"/>
                </a:solidFill>
                <a:latin typeface="宋体" panose="02010600030101010101" pitchFamily="2" charset="-122"/>
              </a:rPr>
              <a:t>算法的时间性能是</a:t>
            </a:r>
            <a:r>
              <a:rPr kumimoji="1" lang="en-US" altLang="zh-CN" sz="2400" b="1" i="1" dirty="0">
                <a:solidFill>
                  <a:srgbClr val="CC0099"/>
                </a:solidFill>
                <a:latin typeface="宋体" panose="02010600030101010101" pitchFamily="2" charset="-122"/>
              </a:rPr>
              <a:t>O</a:t>
            </a:r>
            <a:r>
              <a:rPr kumimoji="1" lang="en-US" altLang="zh-CN" sz="2400" b="1" dirty="0">
                <a:solidFill>
                  <a:srgbClr val="CC0099"/>
                </a:solidFill>
                <a:latin typeface="宋体" panose="02010600030101010101" pitchFamily="2" charset="-122"/>
              </a:rPr>
              <a:t>(</a:t>
            </a:r>
            <a:r>
              <a:rPr kumimoji="1" lang="en-US" altLang="zh-CN" sz="2400" b="1" i="1" dirty="0">
                <a:solidFill>
                  <a:srgbClr val="CC0099"/>
                </a:solidFill>
                <a:latin typeface="宋体" panose="02010600030101010101" pitchFamily="2" charset="-122"/>
              </a:rPr>
              <a:t>e</a:t>
            </a:r>
            <a:r>
              <a:rPr kumimoji="1" lang="en-US" altLang="zh-CN" sz="2400" b="1" dirty="0">
                <a:solidFill>
                  <a:srgbClr val="CC0099"/>
                </a:solidFill>
                <a:latin typeface="宋体" panose="02010600030101010101" pitchFamily="2" charset="-122"/>
              </a:rPr>
              <a:t>log</a:t>
            </a:r>
            <a:r>
              <a:rPr kumimoji="1" lang="en-US" altLang="zh-CN" sz="2400" b="1" baseline="-30000" dirty="0">
                <a:solidFill>
                  <a:srgbClr val="CC0099"/>
                </a:solidFill>
                <a:latin typeface="宋体" panose="02010600030101010101" pitchFamily="2" charset="-122"/>
              </a:rPr>
              <a:t>2</a:t>
            </a:r>
            <a:r>
              <a:rPr kumimoji="1" lang="en-US" altLang="zh-CN" sz="2400" b="1" i="1" dirty="0">
                <a:solidFill>
                  <a:srgbClr val="CC0099"/>
                </a:solidFill>
                <a:latin typeface="宋体" panose="02010600030101010101" pitchFamily="2" charset="-122"/>
              </a:rPr>
              <a:t>e</a:t>
            </a:r>
            <a:r>
              <a:rPr kumimoji="1" lang="en-US" altLang="zh-CN" sz="2400" b="1" dirty="0">
                <a:solidFill>
                  <a:srgbClr val="CC0099"/>
                </a:solidFill>
                <a:latin typeface="宋体" panose="02010600030101010101" pitchFamily="2" charset="-122"/>
              </a:rPr>
              <a:t>)</a:t>
            </a:r>
            <a:r>
              <a:rPr kumimoji="1" lang="zh-CN" altLang="en-US" sz="2400" b="1" dirty="0">
                <a:latin typeface="宋体" panose="02010600030101010101" pitchFamily="2" charset="-122"/>
              </a:rPr>
              <a:t>。 </a:t>
            </a:r>
          </a:p>
        </p:txBody>
      </p:sp>
      <p:sp>
        <p:nvSpPr>
          <p:cNvPr id="2" name="Text Box 2052"/>
          <p:cNvSpPr txBox="1">
            <a:spLocks noChangeArrowheads="1"/>
          </p:cNvSpPr>
          <p:nvPr/>
        </p:nvSpPr>
        <p:spPr bwMode="auto">
          <a:xfrm>
            <a:off x="1737995" y="186690"/>
            <a:ext cx="5391150"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zh-CN" altLang="en-US" sz="3600" b="1">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贪心策略二</a:t>
            </a:r>
            <a:r>
              <a:rPr lang="en-US" altLang="zh-CN" sz="3600" b="1">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a:t>
            </a:r>
            <a:r>
              <a:rPr kumimoji="1" lang="en-US" altLang="zh-CN" sz="3600" b="1" dirty="0" err="1">
                <a:solidFill>
                  <a:schemeClr val="bg1"/>
                </a:solidFill>
                <a:latin typeface="黑体" panose="02010609060101010101" pitchFamily="49" charset="-122"/>
                <a:ea typeface="黑体" panose="02010609060101010101" pitchFamily="49" charset="-122"/>
                <a:sym typeface="+mn-ea"/>
              </a:rPr>
              <a:t>Kruskal</a:t>
            </a:r>
            <a:r>
              <a:rPr kumimoji="1" lang="zh-CN" altLang="en-US" sz="3600" b="1" dirty="0">
                <a:solidFill>
                  <a:schemeClr val="bg1"/>
                </a:solidFill>
                <a:latin typeface="黑体" panose="02010609060101010101" pitchFamily="49" charset="-122"/>
                <a:ea typeface="黑体" panose="02010609060101010101" pitchFamily="49" charset="-122"/>
                <a:sym typeface="+mn-ea"/>
              </a:rPr>
              <a:t>算法</a:t>
            </a:r>
            <a:r>
              <a:rPr kumimoji="1" lang="en-US" altLang="zh-CN" sz="3600" b="1" dirty="0">
                <a:solidFill>
                  <a:schemeClr val="bg1"/>
                </a:solidFill>
                <a:latin typeface="黑体" panose="02010609060101010101" pitchFamily="49" charset="-122"/>
                <a:ea typeface="黑体" panose="02010609060101010101" pitchFamily="49" charset="-122"/>
                <a:sym typeface="+mn-ea"/>
              </a:rPr>
              <a:t>)</a:t>
            </a:r>
            <a:endParaRPr kumimoji="1" lang="en-US" altLang="zh-CN" sz="36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29">
            <a:hlinkClick r:id="rId2" action="ppaction://hlinksldjump"/>
          </p:cNvPr>
          <p:cNvSpPr txBox="1">
            <a:spLocks noChangeArrowheads="1"/>
          </p:cNvSpPr>
          <p:nvPr/>
        </p:nvSpPr>
        <p:spPr bwMode="auto">
          <a:xfrm>
            <a:off x="1223111" y="203116"/>
            <a:ext cx="6296744"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zh-CN" altLang="en-US" sz="3600" b="1">
                <a:solidFill>
                  <a:schemeClr val="bg1"/>
                </a:solidFill>
                <a:effectLst/>
                <a:latin typeface="黑体" panose="02010609060101010101" pitchFamily="49" charset="-122"/>
                <a:ea typeface="黑体" panose="02010609060101010101" pitchFamily="49" charset="-122"/>
                <a:sym typeface="+mn-ea"/>
              </a:rPr>
              <a:t>7.2.4  单源最短路径问题</a:t>
            </a:r>
          </a:p>
        </p:txBody>
      </p:sp>
      <p:sp>
        <p:nvSpPr>
          <p:cNvPr id="4" name="Rectangle 3"/>
          <p:cNvSpPr>
            <a:spLocks noGrp="1" noChangeArrowheads="1"/>
          </p:cNvSpPr>
          <p:nvPr>
            <p:ph type="body" idx="1"/>
          </p:nvPr>
        </p:nvSpPr>
        <p:spPr>
          <a:xfrm>
            <a:off x="337820" y="1379220"/>
            <a:ext cx="8229600" cy="2273935"/>
          </a:xfrm>
        </p:spPr>
        <p:txBody>
          <a:bodyPr/>
          <a:lstStyle/>
          <a:p>
            <a:pPr marL="17780" indent="0" latinLnBrk="0">
              <a:lnSpc>
                <a:spcPct val="130000"/>
              </a:lnSpc>
              <a:spcBef>
                <a:spcPts val="0"/>
              </a:spcBef>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【问题描述】给定带权有向图</a:t>
            </a:r>
            <a:r>
              <a:rPr lang="en-US" altLang="zh-CN" sz="2400" b="1" dirty="0">
                <a:latin typeface="宋体" panose="02010600030101010101" pitchFamily="2" charset="-122"/>
                <a:ea typeface="宋体" panose="02010600030101010101" pitchFamily="2" charset="-122"/>
              </a:rPr>
              <a:t>G =(V,E)</a:t>
            </a:r>
            <a:r>
              <a:rPr lang="zh-CN" altLang="en-US" sz="2400" b="1" dirty="0">
                <a:latin typeface="宋体" panose="02010600030101010101" pitchFamily="2" charset="-122"/>
                <a:ea typeface="宋体" panose="02010600030101010101" pitchFamily="2" charset="-122"/>
              </a:rPr>
              <a:t>，其中每条边的权是非负实数。另外，还给定</a:t>
            </a:r>
            <a:r>
              <a:rPr lang="en-US" altLang="zh-CN" sz="2400" b="1" dirty="0">
                <a:latin typeface="宋体" panose="02010600030101010101" pitchFamily="2" charset="-122"/>
                <a:ea typeface="宋体" panose="02010600030101010101" pitchFamily="2" charset="-122"/>
              </a:rPr>
              <a:t>V</a:t>
            </a:r>
            <a:r>
              <a:rPr lang="zh-CN" altLang="en-US" sz="2400" b="1" dirty="0">
                <a:latin typeface="宋体" panose="02010600030101010101" pitchFamily="2" charset="-122"/>
                <a:ea typeface="宋体" panose="02010600030101010101" pitchFamily="2" charset="-122"/>
              </a:rPr>
              <a:t>中的一个顶点，称为</a:t>
            </a:r>
            <a:r>
              <a:rPr lang="zh-CN" altLang="en-US" sz="2400" b="1" dirty="0">
                <a:solidFill>
                  <a:srgbClr val="2ED255"/>
                </a:solidFill>
                <a:latin typeface="宋体" panose="02010600030101010101" pitchFamily="2" charset="-122"/>
                <a:ea typeface="宋体" panose="02010600030101010101" pitchFamily="2" charset="-122"/>
              </a:rPr>
              <a:t>源</a:t>
            </a:r>
            <a:r>
              <a:rPr lang="zh-CN" altLang="en-US" sz="2400" b="1" dirty="0">
                <a:latin typeface="宋体" panose="02010600030101010101" pitchFamily="2" charset="-122"/>
                <a:ea typeface="宋体" panose="02010600030101010101" pitchFamily="2" charset="-122"/>
              </a:rPr>
              <a:t>。现在要计算从源到所有其它各顶点的</a:t>
            </a:r>
            <a:r>
              <a:rPr lang="zh-CN" altLang="en-US" sz="2400" b="1" dirty="0">
                <a:solidFill>
                  <a:srgbClr val="2ED255"/>
                </a:solidFill>
                <a:latin typeface="宋体" panose="02010600030101010101" pitchFamily="2" charset="-122"/>
                <a:ea typeface="宋体" panose="02010600030101010101" pitchFamily="2" charset="-122"/>
              </a:rPr>
              <a:t>最短路长度</a:t>
            </a:r>
            <a:r>
              <a:rPr lang="zh-CN" altLang="en-US" sz="2400" b="1" dirty="0">
                <a:latin typeface="宋体" panose="02010600030101010101" pitchFamily="2" charset="-122"/>
                <a:ea typeface="宋体" panose="02010600030101010101" pitchFamily="2" charset="-122"/>
              </a:rPr>
              <a:t>。这里路的长度是指路上各边权之和。这个问题通常称为</a:t>
            </a:r>
            <a:r>
              <a:rPr lang="zh-CN" altLang="en-US" sz="2400" b="1" dirty="0">
                <a:solidFill>
                  <a:srgbClr val="2ED255"/>
                </a:solidFill>
                <a:latin typeface="宋体" panose="02010600030101010101" pitchFamily="2" charset="-122"/>
                <a:ea typeface="宋体" panose="02010600030101010101" pitchFamily="2" charset="-122"/>
              </a:rPr>
              <a:t>单源最短路径问题</a:t>
            </a:r>
            <a:r>
              <a:rPr lang="zh-CN" altLang="en-US" sz="2400" b="1" dirty="0">
                <a:latin typeface="宋体" panose="02010600030101010101" pitchFamily="2" charset="-122"/>
                <a:ea typeface="宋体" panose="02010600030101010101" pitchFamily="2" charset="-122"/>
              </a:rPr>
              <a:t>。</a:t>
            </a:r>
          </a:p>
          <a:p>
            <a:pPr marL="17780" indent="0" latinLnBrk="0">
              <a:lnSpc>
                <a:spcPct val="130000"/>
              </a:lnSpc>
              <a:spcBef>
                <a:spcPts val="0"/>
              </a:spcBef>
              <a:buFont typeface="Wingdings" panose="05000000000000000000" pitchFamily="2" charset="2"/>
              <a:buNone/>
            </a:pPr>
            <a:endParaRPr lang="zh-CN" altLang="en-US" sz="2000" b="1" dirty="0">
              <a:latin typeface="宋体" panose="02010600030101010101" pitchFamily="2" charset="-122"/>
              <a:ea typeface="宋体" panose="02010600030101010101" pitchFamily="2" charset="-122"/>
            </a:endParaRPr>
          </a:p>
          <a:p>
            <a:pPr marL="17780" indent="0" latinLnBrk="0">
              <a:lnSpc>
                <a:spcPct val="130000"/>
              </a:lnSpc>
              <a:spcBef>
                <a:spcPts val="0"/>
              </a:spcBef>
              <a:buFont typeface="Wingdings" panose="05000000000000000000" pitchFamily="2" charset="2"/>
              <a:buNone/>
            </a:pPr>
            <a:r>
              <a:rPr lang="en-US" altLang="zh-CN" sz="2400" b="1" dirty="0">
                <a:latin typeface="宋体" panose="02010600030101010101" pitchFamily="2" charset="-122"/>
                <a:ea typeface="宋体" panose="02010600030101010101" pitchFamily="2" charset="-122"/>
              </a:rPr>
              <a:t>	</a:t>
            </a:r>
            <a:endParaRPr lang="zh-CN" altLang="en-US" sz="2800" b="1" dirty="0">
              <a:solidFill>
                <a:schemeClr val="accent2"/>
              </a:solidFill>
              <a:latin typeface="宋体" panose="02010600030101010101" pitchFamily="2" charset="-122"/>
              <a:ea typeface="宋体" panose="02010600030101010101" pitchFamily="2" charset="-122"/>
            </a:endParaRPr>
          </a:p>
        </p:txBody>
      </p:sp>
      <p:sp>
        <p:nvSpPr>
          <p:cNvPr id="5" name="文本框 4"/>
          <p:cNvSpPr txBox="1"/>
          <p:nvPr/>
        </p:nvSpPr>
        <p:spPr>
          <a:xfrm>
            <a:off x="488950" y="3757295"/>
            <a:ext cx="8078470" cy="570865"/>
          </a:xfrm>
          <a:prstGeom prst="rect">
            <a:avLst/>
          </a:prstGeom>
          <a:noFill/>
        </p:spPr>
        <p:txBody>
          <a:bodyPr wrap="square" rtlCol="0" anchor="t">
            <a:spAutoFit/>
          </a:bodyPr>
          <a:lstStyle/>
          <a:p>
            <a:pPr marL="17780" indent="0" latinLnBrk="0">
              <a:lnSpc>
                <a:spcPct val="130000"/>
              </a:lnSpc>
              <a:spcBef>
                <a:spcPts val="0"/>
              </a:spcBef>
              <a:buFont typeface="Wingdings" panose="05000000000000000000" pitchFamily="2" charset="2"/>
              <a:buNone/>
            </a:pPr>
            <a:r>
              <a:rPr lang="en-US" altLang="zh-CN" sz="2400" b="1" dirty="0" err="1">
                <a:solidFill>
                  <a:srgbClr val="CC0099"/>
                </a:solidFill>
                <a:latin typeface="宋体" panose="02010600030101010101" pitchFamily="2" charset="-122"/>
                <a:sym typeface="+mn-ea"/>
              </a:rPr>
              <a:t>Dijkstra</a:t>
            </a:r>
            <a:r>
              <a:rPr lang="zh-CN" altLang="en-US" sz="2400" b="1" dirty="0">
                <a:solidFill>
                  <a:srgbClr val="CC0099"/>
                </a:solidFill>
                <a:latin typeface="宋体" panose="02010600030101010101" pitchFamily="2" charset="-122"/>
                <a:sym typeface="+mn-ea"/>
              </a:rPr>
              <a:t>算法是解单源最短路径问题的贪心算法。</a:t>
            </a:r>
            <a:endParaRPr lang="zh-CN" altLang="en-US" sz="2400"/>
          </a:p>
        </p:txBody>
      </p:sp>
      <p:sp>
        <p:nvSpPr>
          <p:cNvPr id="2" name="文本框 1"/>
          <p:cNvSpPr txBox="1"/>
          <p:nvPr/>
        </p:nvSpPr>
        <p:spPr>
          <a:xfrm>
            <a:off x="488950" y="4586605"/>
            <a:ext cx="7894320" cy="829945"/>
          </a:xfrm>
          <a:prstGeom prst="rect">
            <a:avLst/>
          </a:prstGeom>
          <a:noFill/>
        </p:spPr>
        <p:txBody>
          <a:bodyPr wrap="square" rtlCol="0" anchor="t">
            <a:spAutoFit/>
          </a:bodyPr>
          <a:lstStyle/>
          <a:p>
            <a:r>
              <a:rPr lang="zh-CN" altLang="en-US" sz="2400" b="1">
                <a:solidFill>
                  <a:srgbClr val="CC0099"/>
                </a:solidFill>
                <a:latin typeface="宋体" panose="02010600030101010101" pitchFamily="2" charset="-122"/>
                <a:sym typeface="+mn-ea"/>
              </a:rPr>
              <a:t>贪心策略：</a:t>
            </a:r>
            <a:endParaRPr lang="zh-CN" altLang="en-US" sz="2400" b="1">
              <a:solidFill>
                <a:srgbClr val="CC0099"/>
              </a:solidFill>
              <a:latin typeface="宋体" panose="02010600030101010101" pitchFamily="2" charset="-122"/>
            </a:endParaRPr>
          </a:p>
          <a:p>
            <a:endParaRPr lang="zh-CN" altLang="en-US" sz="2400">
              <a:latin typeface="宋体" panose="02010600030101010101" pitchFamily="2" charset="-122"/>
            </a:endParaRPr>
          </a:p>
        </p:txBody>
      </p:sp>
      <p:sp>
        <p:nvSpPr>
          <p:cNvPr id="3" name="文本框 2"/>
          <p:cNvSpPr txBox="1"/>
          <p:nvPr/>
        </p:nvSpPr>
        <p:spPr>
          <a:xfrm>
            <a:off x="501650" y="5179695"/>
            <a:ext cx="8140700" cy="460375"/>
          </a:xfrm>
          <a:prstGeom prst="rect">
            <a:avLst/>
          </a:prstGeom>
          <a:noFill/>
        </p:spPr>
        <p:txBody>
          <a:bodyPr wrap="none" rtlCol="0">
            <a:spAutoFit/>
          </a:bodyPr>
          <a:lstStyle/>
          <a:p>
            <a:pPr algn="l"/>
            <a:r>
              <a:rPr lang="zh-CN" altLang="en-US" sz="2400" b="1">
                <a:latin typeface="宋体" panose="02010600030101010101" pitchFamily="2" charset="-122"/>
                <a:sym typeface="+mn-ea"/>
              </a:rPr>
              <a:t>下一条最短路径总是由已产生的最短路径加上一条边形成。</a:t>
            </a:r>
            <a:endParaRPr lang="en-US" altLang="zh-CN" sz="2400" b="1">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3"/>
          <p:cNvSpPr>
            <a:spLocks noGrp="1" noChangeArrowheads="1"/>
          </p:cNvSpPr>
          <p:nvPr>
            <p:ph type="body" idx="1"/>
          </p:nvPr>
        </p:nvSpPr>
        <p:spPr>
          <a:xfrm>
            <a:off x="281305" y="1259840"/>
            <a:ext cx="8651240" cy="592455"/>
          </a:xfrm>
        </p:spPr>
        <p:txBody>
          <a:bodyPr/>
          <a:lstStyle/>
          <a:p>
            <a:pPr marL="17780" indent="0" latinLnBrk="0">
              <a:spcBef>
                <a:spcPts val="0"/>
              </a:spcBef>
              <a:buFont typeface="Wingdings" panose="05000000000000000000" pitchFamily="2" charset="2"/>
              <a:buNone/>
            </a:pPr>
            <a:r>
              <a:rPr lang="en-US" altLang="zh-CN" sz="2400" b="1" dirty="0" err="1">
                <a:latin typeface="黑体" panose="02010609060101010101" pitchFamily="49" charset="-122"/>
                <a:ea typeface="黑体" panose="02010609060101010101" pitchFamily="49" charset="-122"/>
              </a:rPr>
              <a:t>Dijkstra</a:t>
            </a:r>
            <a:r>
              <a:rPr lang="zh-CN" altLang="en-US" sz="2400" b="1" dirty="0">
                <a:latin typeface="黑体" panose="02010609060101010101" pitchFamily="49" charset="-122"/>
                <a:ea typeface="黑体" panose="02010609060101010101" pitchFamily="49" charset="-122"/>
              </a:rPr>
              <a:t>算法正确性证明</a:t>
            </a:r>
            <a:endParaRPr lang="zh-CN" altLang="en-US" sz="2800" dirty="0">
              <a:solidFill>
                <a:schemeClr val="accent2"/>
              </a:solidFill>
              <a:latin typeface="黑体" panose="02010609060101010101" pitchFamily="49" charset="-122"/>
              <a:ea typeface="黑体" panose="02010609060101010101" pitchFamily="49" charset="-122"/>
            </a:endParaRPr>
          </a:p>
        </p:txBody>
      </p:sp>
      <p:sp>
        <p:nvSpPr>
          <p:cNvPr id="6" name="Text Box 1029">
            <a:hlinkClick r:id="rId2" action="ppaction://hlinksldjump"/>
          </p:cNvPr>
          <p:cNvSpPr txBox="1">
            <a:spLocks noChangeArrowheads="1"/>
          </p:cNvSpPr>
          <p:nvPr/>
        </p:nvSpPr>
        <p:spPr bwMode="auto">
          <a:xfrm>
            <a:off x="1223111" y="203116"/>
            <a:ext cx="6296744"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zh-CN" altLang="en-US" sz="3600" b="1">
                <a:solidFill>
                  <a:schemeClr val="bg1"/>
                </a:solidFill>
                <a:effectLst/>
                <a:latin typeface="黑体" panose="02010609060101010101" pitchFamily="49" charset="-122"/>
                <a:ea typeface="黑体" panose="02010609060101010101" pitchFamily="49" charset="-122"/>
                <a:sym typeface="+mn-ea"/>
              </a:rPr>
              <a:t>7.2.4  单源最短路径问题</a:t>
            </a:r>
          </a:p>
        </p:txBody>
      </p:sp>
      <p:sp>
        <p:nvSpPr>
          <p:cNvPr id="2" name="文本框 1"/>
          <p:cNvSpPr txBox="1"/>
          <p:nvPr/>
        </p:nvSpPr>
        <p:spPr>
          <a:xfrm>
            <a:off x="281305" y="1976120"/>
            <a:ext cx="8581390" cy="2306955"/>
          </a:xfrm>
          <a:prstGeom prst="rect">
            <a:avLst/>
          </a:prstGeom>
          <a:noFill/>
        </p:spPr>
        <p:txBody>
          <a:bodyPr wrap="square" rtlCol="0" anchor="t">
            <a:spAutoFit/>
          </a:bodyPr>
          <a:lstStyle/>
          <a:p>
            <a:r>
              <a:rPr lang="zh-CN" altLang="en-US" sz="2400" b="1">
                <a:solidFill>
                  <a:srgbClr val="CC0099"/>
                </a:solidFill>
              </a:rPr>
              <a:t>最优子结构：</a:t>
            </a:r>
          </a:p>
          <a:p>
            <a:r>
              <a:rPr lang="zh-CN" altLang="en-US" sz="2400" b="1"/>
              <a:t>假设P(</a:t>
            </a:r>
            <a:r>
              <a:rPr lang="en-US" altLang="zh-CN" sz="2400" b="1"/>
              <a:t>i</a:t>
            </a:r>
            <a:r>
              <a:rPr lang="zh-CN" altLang="en-US" sz="2400" b="1"/>
              <a:t>,j)={V</a:t>
            </a:r>
            <a:r>
              <a:rPr lang="zh-CN" altLang="en-US" sz="2400" b="1" baseline="-25000"/>
              <a:t>i</a:t>
            </a:r>
            <a:r>
              <a:rPr lang="zh-CN" altLang="en-US" sz="2400" b="1"/>
              <a:t>,..,V</a:t>
            </a:r>
            <a:r>
              <a:rPr lang="zh-CN" altLang="en-US" sz="2400" b="1" baseline="-25000"/>
              <a:t>k</a:t>
            </a:r>
            <a:r>
              <a:rPr lang="zh-CN" altLang="en-US" sz="2400" b="1"/>
              <a:t>,…,V</a:t>
            </a:r>
            <a:r>
              <a:rPr lang="zh-CN" altLang="en-US" sz="2400" b="1" baseline="-25000"/>
              <a:t>s</a:t>
            </a:r>
            <a:r>
              <a:rPr lang="zh-CN" altLang="en-US" sz="2400" b="1"/>
              <a:t>,…,V</a:t>
            </a:r>
            <a:r>
              <a:rPr lang="zh-CN" altLang="en-US" sz="2400" b="1" baseline="-25000"/>
              <a:t>j</a:t>
            </a:r>
            <a:r>
              <a:rPr lang="zh-CN" altLang="en-US" sz="2400" b="1"/>
              <a:t>}是从i到j的最短路径，则P(</a:t>
            </a:r>
            <a:r>
              <a:rPr lang="en-US" altLang="zh-CN" sz="2400" b="1"/>
              <a:t>i</a:t>
            </a:r>
            <a:r>
              <a:rPr lang="zh-CN" altLang="en-US" sz="2400" b="1"/>
              <a:t>,j)=P(</a:t>
            </a:r>
            <a:r>
              <a:rPr lang="en-US" altLang="zh-CN" sz="2400" b="1"/>
              <a:t>i</a:t>
            </a:r>
            <a:r>
              <a:rPr lang="zh-CN" altLang="en-US" sz="2400" b="1"/>
              <a:t>,k) + P(k,s) + P(s,j)，假设P(k,..,s)不是最短路径，则存在P</a:t>
            </a:r>
            <a:r>
              <a:rPr lang="en-US" altLang="zh-CN" sz="2400" b="1"/>
              <a:t>'</a:t>
            </a:r>
            <a:r>
              <a:rPr lang="zh-CN" altLang="en-US" sz="2400" b="1"/>
              <a:t>(k,…,s)使得P’(</a:t>
            </a:r>
            <a:r>
              <a:rPr lang="en-US" altLang="zh-CN" sz="2400" b="1"/>
              <a:t>i</a:t>
            </a:r>
            <a:r>
              <a:rPr lang="zh-CN" altLang="en-US" sz="2400" b="1"/>
              <a:t>,j)=P(</a:t>
            </a:r>
            <a:r>
              <a:rPr lang="en-US" altLang="zh-CN" sz="2400" b="1"/>
              <a:t>i</a:t>
            </a:r>
            <a:r>
              <a:rPr lang="zh-CN" altLang="en-US" sz="2400" b="1"/>
              <a:t>,k) + P</a:t>
            </a:r>
            <a:r>
              <a:rPr lang="en-US" altLang="zh-CN" sz="2400" b="1"/>
              <a:t>'</a:t>
            </a:r>
            <a:r>
              <a:rPr lang="zh-CN" altLang="en-US" sz="2400" b="1"/>
              <a:t>(k,s) + P(s,j) &lt; P(</a:t>
            </a:r>
            <a:r>
              <a:rPr lang="en-US" altLang="zh-CN" sz="2400" b="1"/>
              <a:t>i</a:t>
            </a:r>
            <a:r>
              <a:rPr lang="zh-CN" altLang="en-US" sz="2400" b="1"/>
              <a:t>,j)，与P(</a:t>
            </a:r>
            <a:r>
              <a:rPr lang="en-US" altLang="zh-CN" sz="2400" b="1"/>
              <a:t>i</a:t>
            </a:r>
            <a:r>
              <a:rPr lang="zh-CN" altLang="en-US" sz="2400" b="1"/>
              <a:t>,j)是从i到j的最短路径矛盾，所以可知</a:t>
            </a:r>
            <a:r>
              <a:rPr lang="zh-CN" altLang="en-US" sz="2400" b="1">
                <a:sym typeface="+mn-ea"/>
              </a:rPr>
              <a:t>P(k,s)是子问题{V</a:t>
            </a:r>
            <a:r>
              <a:rPr lang="zh-CN" altLang="en-US" sz="2400" b="1" baseline="-25000">
                <a:sym typeface="+mn-ea"/>
              </a:rPr>
              <a:t>k</a:t>
            </a:r>
            <a:r>
              <a:rPr lang="zh-CN" altLang="en-US" sz="2400" b="1">
                <a:sym typeface="+mn-ea"/>
              </a:rPr>
              <a:t>,…,V</a:t>
            </a:r>
            <a:r>
              <a:rPr lang="zh-CN" altLang="en-US" sz="2400" b="1" baseline="-25000">
                <a:sym typeface="+mn-ea"/>
              </a:rPr>
              <a:t>s</a:t>
            </a:r>
            <a:r>
              <a:rPr lang="zh-CN" altLang="en-US" sz="2400" b="1">
                <a:sym typeface="+mn-ea"/>
              </a:rPr>
              <a:t>}的最优解。</a:t>
            </a:r>
            <a:endParaRPr lang="zh-CN" altLang="en-US" sz="2400" b="1"/>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232410" y="267256"/>
            <a:ext cx="8569325"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lang="zh-CN" altLang="en-US" sz="3600" b="1">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7.2.4  单源最短路径算法</a:t>
            </a:r>
          </a:p>
        </p:txBody>
      </p:sp>
      <p:sp>
        <p:nvSpPr>
          <p:cNvPr id="97283" name="Text Box 3"/>
          <p:cNvSpPr txBox="1">
            <a:spLocks noChangeArrowheads="1"/>
          </p:cNvSpPr>
          <p:nvPr/>
        </p:nvSpPr>
        <p:spPr bwMode="auto">
          <a:xfrm>
            <a:off x="0" y="1084749"/>
            <a:ext cx="9144000" cy="3987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b="1">
                <a:solidFill>
                  <a:srgbClr val="0033CC"/>
                </a:solidFill>
                <a:latin typeface="Times New Roman" panose="02020603050405020304" pitchFamily="18" charset="0"/>
                <a:ea typeface="楷体_GB2312" pitchFamily="49" charset="-122"/>
              </a:defRPr>
            </a:lvl1pPr>
            <a:lvl2pPr marL="742950" indent="-285750" eaLnBrk="0" hangingPunct="0">
              <a:defRPr sz="2400" b="1">
                <a:solidFill>
                  <a:srgbClr val="0033CC"/>
                </a:solidFill>
                <a:latin typeface="Times New Roman" panose="02020603050405020304" pitchFamily="18" charset="0"/>
                <a:ea typeface="楷体_GB2312" pitchFamily="49" charset="-122"/>
              </a:defRPr>
            </a:lvl2pPr>
            <a:lvl3pPr marL="1143000" indent="-228600" eaLnBrk="0" hangingPunct="0">
              <a:defRPr sz="2400" b="1">
                <a:solidFill>
                  <a:srgbClr val="0033CC"/>
                </a:solidFill>
                <a:latin typeface="Times New Roman" panose="02020603050405020304" pitchFamily="18" charset="0"/>
                <a:ea typeface="楷体_GB2312" pitchFamily="49" charset="-122"/>
              </a:defRPr>
            </a:lvl3pPr>
            <a:lvl4pPr marL="1600200" indent="-228600" eaLnBrk="0" hangingPunct="0">
              <a:defRPr sz="2400" b="1">
                <a:solidFill>
                  <a:srgbClr val="0033CC"/>
                </a:solidFill>
                <a:latin typeface="Times New Roman" panose="02020603050405020304" pitchFamily="18" charset="0"/>
                <a:ea typeface="楷体_GB2312" pitchFamily="49" charset="-122"/>
              </a:defRPr>
            </a:lvl4pPr>
            <a:lvl5pPr marL="2057400" indent="-228600" eaLnBrk="0" hangingPunct="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spcBef>
                <a:spcPct val="50000"/>
              </a:spcBef>
            </a:pPr>
            <a:r>
              <a:rPr lang="zh-CN" altLang="en-US" sz="2000" dirty="0">
                <a:solidFill>
                  <a:srgbClr val="0000FF"/>
                </a:solidFill>
                <a:latin typeface="宋体" panose="02010600030101010101" pitchFamily="2" charset="-122"/>
                <a:ea typeface="宋体" panose="02010600030101010101" pitchFamily="2" charset="-122"/>
              </a:rPr>
              <a:t>给定一个图</a:t>
            </a:r>
            <a:r>
              <a:rPr lang="en-US" altLang="zh-CN" sz="2000" dirty="0">
                <a:solidFill>
                  <a:srgbClr val="0000FF"/>
                </a:solidFill>
                <a:latin typeface="宋体" panose="02010600030101010101" pitchFamily="2" charset="-122"/>
                <a:ea typeface="宋体" panose="02010600030101010101" pitchFamily="2" charset="-122"/>
              </a:rPr>
              <a:t>G</a:t>
            </a:r>
            <a:r>
              <a:rPr lang="zh-CN" altLang="en-US" sz="2000" dirty="0">
                <a:solidFill>
                  <a:srgbClr val="0000FF"/>
                </a:solidFill>
                <a:latin typeface="宋体" panose="02010600030101010101" pitchFamily="2" charset="-122"/>
                <a:ea typeface="宋体" panose="02010600030101010101" pitchFamily="2" charset="-122"/>
              </a:rPr>
              <a:t>和一个起始顶点即源点</a:t>
            </a:r>
            <a:r>
              <a:rPr lang="en-US" altLang="zh-CN" sz="2000" i="1" dirty="0">
                <a:solidFill>
                  <a:srgbClr val="0000FF"/>
                </a:solidFill>
                <a:latin typeface="宋体" panose="02010600030101010101" pitchFamily="2" charset="-122"/>
                <a:ea typeface="宋体" panose="02010600030101010101" pitchFamily="2" charset="-122"/>
              </a:rPr>
              <a:t>v</a:t>
            </a:r>
            <a:r>
              <a:rPr lang="zh-CN" altLang="en-US" sz="2000" dirty="0" smtClean="0">
                <a:solidFill>
                  <a:srgbClr val="0000FF"/>
                </a:solidFill>
                <a:latin typeface="宋体" panose="02010600030101010101" pitchFamily="2" charset="-122"/>
                <a:ea typeface="宋体" panose="02010600030101010101" pitchFamily="2" charset="-122"/>
              </a:rPr>
              <a:t>，</a:t>
            </a:r>
            <a:r>
              <a:rPr lang="zh-CN" altLang="en-US" sz="2000" dirty="0">
                <a:solidFill>
                  <a:srgbClr val="0000FF"/>
                </a:solidFill>
                <a:latin typeface="宋体" panose="02010600030101010101" pitchFamily="2" charset="-122"/>
                <a:ea typeface="宋体" panose="02010600030101010101" pitchFamily="2" charset="-122"/>
              </a:rPr>
              <a:t>迪杰斯特拉</a:t>
            </a:r>
            <a:r>
              <a:rPr lang="zh-CN" altLang="en-US" sz="2000" dirty="0" smtClean="0">
                <a:solidFill>
                  <a:srgbClr val="0000FF"/>
                </a:solidFill>
                <a:latin typeface="宋体" panose="02010600030101010101" pitchFamily="2" charset="-122"/>
                <a:ea typeface="宋体" panose="02010600030101010101" pitchFamily="2" charset="-122"/>
              </a:rPr>
              <a:t>算法的步骤</a:t>
            </a:r>
            <a:r>
              <a:rPr lang="zh-CN" altLang="en-US" sz="2000" dirty="0">
                <a:solidFill>
                  <a:srgbClr val="0000FF"/>
                </a:solidFill>
                <a:latin typeface="宋体" panose="02010600030101010101" pitchFamily="2" charset="-122"/>
                <a:ea typeface="宋体" panose="02010600030101010101" pitchFamily="2" charset="-122"/>
              </a:rPr>
              <a:t>如下：</a:t>
            </a:r>
          </a:p>
        </p:txBody>
      </p:sp>
      <p:sp>
        <p:nvSpPr>
          <p:cNvPr id="97284" name="Text Box 4"/>
          <p:cNvSpPr txBox="1">
            <a:spLocks noChangeArrowheads="1"/>
          </p:cNvSpPr>
          <p:nvPr/>
        </p:nvSpPr>
        <p:spPr bwMode="auto">
          <a:xfrm>
            <a:off x="0" y="1524049"/>
            <a:ext cx="9144000" cy="3169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342900" indent="-342900" eaLnBrk="0" hangingPunct="0">
              <a:defRPr sz="2400" b="1">
                <a:solidFill>
                  <a:srgbClr val="0033CC"/>
                </a:solidFill>
                <a:latin typeface="Times New Roman" panose="02020603050405020304" pitchFamily="18" charset="0"/>
                <a:ea typeface="楷体_GB2312" pitchFamily="49" charset="-122"/>
              </a:defRPr>
            </a:lvl1pPr>
            <a:lvl2pPr marL="742950" indent="-285750" eaLnBrk="0" hangingPunct="0">
              <a:defRPr sz="2400" b="1">
                <a:solidFill>
                  <a:srgbClr val="0033CC"/>
                </a:solidFill>
                <a:latin typeface="Times New Roman" panose="02020603050405020304" pitchFamily="18" charset="0"/>
                <a:ea typeface="楷体_GB2312" pitchFamily="49" charset="-122"/>
              </a:defRPr>
            </a:lvl2pPr>
            <a:lvl3pPr marL="1143000" indent="-228600" eaLnBrk="0" hangingPunct="0">
              <a:defRPr sz="2400" b="1">
                <a:solidFill>
                  <a:srgbClr val="0033CC"/>
                </a:solidFill>
                <a:latin typeface="Times New Roman" panose="02020603050405020304" pitchFamily="18" charset="0"/>
                <a:ea typeface="楷体_GB2312" pitchFamily="49" charset="-122"/>
              </a:defRPr>
            </a:lvl3pPr>
            <a:lvl4pPr marL="1600200" indent="-228600" eaLnBrk="0" hangingPunct="0">
              <a:defRPr sz="2400" b="1">
                <a:solidFill>
                  <a:srgbClr val="0033CC"/>
                </a:solidFill>
                <a:latin typeface="Times New Roman" panose="02020603050405020304" pitchFamily="18" charset="0"/>
                <a:ea typeface="楷体_GB2312" pitchFamily="49" charset="-122"/>
              </a:defRPr>
            </a:lvl4pPr>
            <a:lvl5pPr marL="2057400" indent="-228600" eaLnBrk="0" hangingPunct="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buFontTx/>
              <a:buAutoNum type="circleNumDbPlain"/>
            </a:pPr>
            <a:r>
              <a:rPr lang="zh-CN" altLang="en-US" sz="2000" dirty="0">
                <a:solidFill>
                  <a:schemeClr val="tx1"/>
                </a:solidFill>
                <a:latin typeface="宋体" panose="02010600030101010101" pitchFamily="2" charset="-122"/>
                <a:ea typeface="宋体" panose="02010600030101010101" pitchFamily="2" charset="-122"/>
              </a:rPr>
              <a:t>初始时，顶点集</a:t>
            </a:r>
            <a:r>
              <a:rPr lang="en-US" altLang="zh-CN" sz="2000" dirty="0">
                <a:solidFill>
                  <a:schemeClr val="tx1"/>
                </a:solidFill>
                <a:latin typeface="宋体" panose="02010600030101010101" pitchFamily="2" charset="-122"/>
                <a:ea typeface="宋体" panose="02010600030101010101" pitchFamily="2" charset="-122"/>
              </a:rPr>
              <a:t>S</a:t>
            </a:r>
            <a:r>
              <a:rPr lang="zh-CN" altLang="en-US" sz="2000" dirty="0">
                <a:solidFill>
                  <a:schemeClr val="tx1"/>
                </a:solidFill>
                <a:latin typeface="宋体" panose="02010600030101010101" pitchFamily="2" charset="-122"/>
                <a:ea typeface="宋体" panose="02010600030101010101" pitchFamily="2" charset="-122"/>
              </a:rPr>
              <a:t>只包含源点，即</a:t>
            </a:r>
            <a:r>
              <a:rPr lang="en-US" altLang="zh-CN" sz="2000" dirty="0">
                <a:solidFill>
                  <a:schemeClr val="tx1"/>
                </a:solidFill>
                <a:latin typeface="宋体" panose="02010600030101010101" pitchFamily="2" charset="-122"/>
                <a:ea typeface="宋体" panose="02010600030101010101" pitchFamily="2" charset="-122"/>
              </a:rPr>
              <a:t>S={</a:t>
            </a:r>
            <a:r>
              <a:rPr lang="en-US" altLang="zh-CN" sz="2000" i="1" dirty="0">
                <a:solidFill>
                  <a:schemeClr val="tx1"/>
                </a:solidFill>
                <a:latin typeface="宋体" panose="02010600030101010101" pitchFamily="2" charset="-122"/>
                <a:ea typeface="宋体" panose="02010600030101010101" pitchFamily="2" charset="-122"/>
              </a:rPr>
              <a:t>v</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，顶点</a:t>
            </a:r>
            <a:r>
              <a:rPr lang="en-US" altLang="zh-CN" sz="2000" i="1" dirty="0">
                <a:solidFill>
                  <a:schemeClr val="tx1"/>
                </a:solidFill>
                <a:latin typeface="宋体" panose="02010600030101010101" pitchFamily="2" charset="-122"/>
                <a:ea typeface="宋体" panose="02010600030101010101" pitchFamily="2" charset="-122"/>
              </a:rPr>
              <a:t>v</a:t>
            </a:r>
            <a:r>
              <a:rPr lang="zh-CN" altLang="en-US" sz="2000" dirty="0">
                <a:solidFill>
                  <a:schemeClr val="tx1"/>
                </a:solidFill>
                <a:latin typeface="宋体" panose="02010600030101010101" pitchFamily="2" charset="-122"/>
                <a:ea typeface="宋体" panose="02010600030101010101" pitchFamily="2" charset="-122"/>
              </a:rPr>
              <a:t>到自已的距离为</a:t>
            </a:r>
            <a:r>
              <a:rPr lang="en-US" altLang="zh-CN" sz="2000" dirty="0">
                <a:solidFill>
                  <a:schemeClr val="tx1"/>
                </a:solidFill>
                <a:latin typeface="宋体" panose="02010600030101010101" pitchFamily="2" charset="-122"/>
                <a:ea typeface="宋体" panose="02010600030101010101" pitchFamily="2" charset="-122"/>
              </a:rPr>
              <a:t>0</a:t>
            </a:r>
            <a:r>
              <a:rPr lang="zh-CN" altLang="en-US" sz="2000" dirty="0">
                <a:solidFill>
                  <a:schemeClr val="tx1"/>
                </a:solidFill>
                <a:latin typeface="宋体" panose="02010600030101010101" pitchFamily="2" charset="-122"/>
                <a:ea typeface="宋体" panose="02010600030101010101" pitchFamily="2" charset="-122"/>
              </a:rPr>
              <a:t>。顶点集</a:t>
            </a:r>
            <a:r>
              <a:rPr lang="en-US" altLang="zh-CN" sz="2000" dirty="0">
                <a:solidFill>
                  <a:schemeClr val="tx1"/>
                </a:solidFill>
                <a:latin typeface="宋体" panose="02010600030101010101" pitchFamily="2" charset="-122"/>
                <a:ea typeface="宋体" panose="02010600030101010101" pitchFamily="2" charset="-122"/>
              </a:rPr>
              <a:t>U</a:t>
            </a:r>
            <a:r>
              <a:rPr lang="zh-CN" altLang="en-US" sz="2000" dirty="0">
                <a:solidFill>
                  <a:schemeClr val="tx1"/>
                </a:solidFill>
                <a:latin typeface="宋体" panose="02010600030101010101" pitchFamily="2" charset="-122"/>
                <a:ea typeface="宋体" panose="02010600030101010101" pitchFamily="2" charset="-122"/>
              </a:rPr>
              <a:t>包含除</a:t>
            </a:r>
            <a:r>
              <a:rPr lang="en-US" altLang="zh-CN" sz="2000" i="1" dirty="0">
                <a:solidFill>
                  <a:schemeClr val="tx1"/>
                </a:solidFill>
                <a:latin typeface="宋体" panose="02010600030101010101" pitchFamily="2" charset="-122"/>
                <a:ea typeface="宋体" panose="02010600030101010101" pitchFamily="2" charset="-122"/>
              </a:rPr>
              <a:t>v</a:t>
            </a:r>
            <a:r>
              <a:rPr lang="zh-CN" altLang="en-US" sz="2000" dirty="0">
                <a:solidFill>
                  <a:schemeClr val="tx1"/>
                </a:solidFill>
                <a:latin typeface="宋体" panose="02010600030101010101" pitchFamily="2" charset="-122"/>
                <a:ea typeface="宋体" panose="02010600030101010101" pitchFamily="2" charset="-122"/>
              </a:rPr>
              <a:t>外的其他顶点，源点</a:t>
            </a:r>
            <a:r>
              <a:rPr lang="en-US" altLang="zh-CN" sz="2000" i="1" dirty="0">
                <a:solidFill>
                  <a:schemeClr val="tx1"/>
                </a:solidFill>
                <a:latin typeface="宋体" panose="02010600030101010101" pitchFamily="2" charset="-122"/>
                <a:ea typeface="宋体" panose="02010600030101010101" pitchFamily="2" charset="-122"/>
              </a:rPr>
              <a:t>v</a:t>
            </a:r>
            <a:r>
              <a:rPr lang="zh-CN" altLang="en-US" sz="2000" dirty="0">
                <a:solidFill>
                  <a:schemeClr val="tx1"/>
                </a:solidFill>
                <a:latin typeface="宋体" panose="02010600030101010101" pitchFamily="2" charset="-122"/>
                <a:ea typeface="宋体" panose="02010600030101010101" pitchFamily="2" charset="-122"/>
              </a:rPr>
              <a:t>到</a:t>
            </a:r>
            <a:r>
              <a:rPr lang="en-US" altLang="zh-CN" sz="2000" dirty="0">
                <a:solidFill>
                  <a:schemeClr val="tx1"/>
                </a:solidFill>
                <a:latin typeface="宋体" panose="02010600030101010101" pitchFamily="2" charset="-122"/>
                <a:ea typeface="宋体" panose="02010600030101010101" pitchFamily="2" charset="-122"/>
              </a:rPr>
              <a:t>U</a:t>
            </a:r>
            <a:r>
              <a:rPr lang="zh-CN" altLang="en-US" sz="2000" dirty="0">
                <a:solidFill>
                  <a:schemeClr val="tx1"/>
                </a:solidFill>
                <a:latin typeface="宋体" panose="02010600030101010101" pitchFamily="2" charset="-122"/>
                <a:ea typeface="宋体" panose="02010600030101010101" pitchFamily="2" charset="-122"/>
              </a:rPr>
              <a:t>中顶点</a:t>
            </a:r>
            <a:r>
              <a:rPr lang="en-US" altLang="zh-CN" sz="2000" i="1" dirty="0">
                <a:solidFill>
                  <a:schemeClr val="tx1"/>
                </a:solidFill>
                <a:latin typeface="宋体" panose="02010600030101010101" pitchFamily="2" charset="-122"/>
                <a:ea typeface="宋体" panose="02010600030101010101" pitchFamily="2" charset="-122"/>
              </a:rPr>
              <a:t>i</a:t>
            </a:r>
            <a:r>
              <a:rPr lang="zh-CN" altLang="en-US" sz="2000" dirty="0">
                <a:solidFill>
                  <a:schemeClr val="tx1"/>
                </a:solidFill>
                <a:latin typeface="宋体" panose="02010600030101010101" pitchFamily="2" charset="-122"/>
                <a:ea typeface="宋体" panose="02010600030101010101" pitchFamily="2" charset="-122"/>
              </a:rPr>
              <a:t>的距离为边上的权（若</a:t>
            </a:r>
            <a:r>
              <a:rPr lang="en-US" altLang="zh-CN" sz="2000" i="1" dirty="0">
                <a:solidFill>
                  <a:schemeClr val="tx1"/>
                </a:solidFill>
                <a:latin typeface="宋体" panose="02010600030101010101" pitchFamily="2" charset="-122"/>
                <a:ea typeface="宋体" panose="02010600030101010101" pitchFamily="2" charset="-122"/>
              </a:rPr>
              <a:t>v</a:t>
            </a:r>
            <a:r>
              <a:rPr lang="zh-CN" altLang="en-US" sz="2000" dirty="0">
                <a:solidFill>
                  <a:schemeClr val="tx1"/>
                </a:solidFill>
                <a:latin typeface="宋体" panose="02010600030101010101" pitchFamily="2" charset="-122"/>
                <a:ea typeface="宋体" panose="02010600030101010101" pitchFamily="2" charset="-122"/>
              </a:rPr>
              <a:t>与</a:t>
            </a:r>
            <a:r>
              <a:rPr lang="en-US" altLang="zh-CN" sz="2000" i="1" dirty="0">
                <a:solidFill>
                  <a:schemeClr val="tx1"/>
                </a:solidFill>
                <a:latin typeface="宋体" panose="02010600030101010101" pitchFamily="2" charset="-122"/>
                <a:ea typeface="宋体" panose="02010600030101010101" pitchFamily="2" charset="-122"/>
              </a:rPr>
              <a:t>i</a:t>
            </a:r>
            <a:r>
              <a:rPr lang="zh-CN" altLang="en-US" sz="2000" dirty="0">
                <a:solidFill>
                  <a:schemeClr val="tx1"/>
                </a:solidFill>
                <a:latin typeface="宋体" panose="02010600030101010101" pitchFamily="2" charset="-122"/>
                <a:ea typeface="宋体" panose="02010600030101010101" pitchFamily="2" charset="-122"/>
              </a:rPr>
              <a:t>有边</a:t>
            </a:r>
            <a:r>
              <a:rPr lang="en-US" altLang="zh-CN" sz="2000" dirty="0">
                <a:solidFill>
                  <a:schemeClr val="tx1"/>
                </a:solidFill>
                <a:latin typeface="宋体" panose="02010600030101010101" pitchFamily="2" charset="-122"/>
                <a:ea typeface="宋体" panose="02010600030101010101" pitchFamily="2" charset="-122"/>
              </a:rPr>
              <a:t>&lt;</a:t>
            </a:r>
            <a:r>
              <a:rPr lang="en-US" altLang="zh-CN" sz="2000" i="1" dirty="0" err="1">
                <a:solidFill>
                  <a:schemeClr val="tx1"/>
                </a:solidFill>
                <a:latin typeface="宋体" panose="02010600030101010101" pitchFamily="2" charset="-122"/>
                <a:ea typeface="宋体" panose="02010600030101010101" pitchFamily="2" charset="-122"/>
              </a:rPr>
              <a:t>v</a:t>
            </a:r>
            <a:r>
              <a:rPr lang="en-US" altLang="zh-CN" sz="2000" dirty="0" err="1">
                <a:solidFill>
                  <a:schemeClr val="tx1"/>
                </a:solidFill>
                <a:latin typeface="宋体" panose="02010600030101010101" pitchFamily="2" charset="-122"/>
                <a:ea typeface="宋体" panose="02010600030101010101" pitchFamily="2" charset="-122"/>
              </a:rPr>
              <a:t>,</a:t>
            </a:r>
            <a:r>
              <a:rPr lang="en-US" altLang="zh-CN" sz="2000" i="1" dirty="0" err="1">
                <a:solidFill>
                  <a:schemeClr val="tx1"/>
                </a:solidFill>
                <a:latin typeface="宋体" panose="02010600030101010101" pitchFamily="2" charset="-122"/>
                <a:ea typeface="宋体" panose="02010600030101010101" pitchFamily="2" charset="-122"/>
              </a:rPr>
              <a:t>i</a:t>
            </a:r>
            <a:r>
              <a:rPr lang="en-US" altLang="zh-CN" sz="2000" dirty="0">
                <a:solidFill>
                  <a:schemeClr val="tx1"/>
                </a:solidFill>
                <a:latin typeface="宋体" panose="02010600030101010101" pitchFamily="2" charset="-122"/>
                <a:ea typeface="宋体" panose="02010600030101010101" pitchFamily="2" charset="-122"/>
              </a:rPr>
              <a:t>&gt;</a:t>
            </a:r>
            <a:r>
              <a:rPr lang="zh-CN" altLang="en-US" sz="2000" dirty="0">
                <a:solidFill>
                  <a:schemeClr val="tx1"/>
                </a:solidFill>
                <a:latin typeface="宋体" panose="02010600030101010101" pitchFamily="2" charset="-122"/>
                <a:ea typeface="宋体" panose="02010600030101010101" pitchFamily="2" charset="-122"/>
              </a:rPr>
              <a:t>）或∞（若顶点</a:t>
            </a:r>
            <a:r>
              <a:rPr lang="en-US" altLang="zh-CN" sz="2000" i="1" dirty="0">
                <a:solidFill>
                  <a:schemeClr val="tx1"/>
                </a:solidFill>
                <a:latin typeface="宋体" panose="02010600030101010101" pitchFamily="2" charset="-122"/>
                <a:ea typeface="宋体" panose="02010600030101010101" pitchFamily="2" charset="-122"/>
              </a:rPr>
              <a:t>i</a:t>
            </a:r>
            <a:r>
              <a:rPr lang="zh-CN" altLang="en-US" sz="2000" dirty="0">
                <a:solidFill>
                  <a:schemeClr val="tx1"/>
                </a:solidFill>
                <a:latin typeface="宋体" panose="02010600030101010101" pitchFamily="2" charset="-122"/>
                <a:ea typeface="宋体" panose="02010600030101010101" pitchFamily="2" charset="-122"/>
              </a:rPr>
              <a:t>不是</a:t>
            </a:r>
            <a:r>
              <a:rPr lang="en-US" altLang="zh-CN" sz="2000" i="1" dirty="0">
                <a:solidFill>
                  <a:schemeClr val="tx1"/>
                </a:solidFill>
                <a:latin typeface="宋体" panose="02010600030101010101" pitchFamily="2" charset="-122"/>
                <a:ea typeface="宋体" panose="02010600030101010101" pitchFamily="2" charset="-122"/>
              </a:rPr>
              <a:t>v</a:t>
            </a:r>
            <a:r>
              <a:rPr lang="zh-CN" altLang="en-US" sz="2000" dirty="0">
                <a:solidFill>
                  <a:schemeClr val="tx1"/>
                </a:solidFill>
                <a:latin typeface="宋体" panose="02010600030101010101" pitchFamily="2" charset="-122"/>
                <a:ea typeface="宋体" panose="02010600030101010101" pitchFamily="2" charset="-122"/>
              </a:rPr>
              <a:t>的出边邻接点）。</a:t>
            </a:r>
          </a:p>
          <a:p>
            <a:pPr eaLnBrk="1" hangingPunct="1">
              <a:buFontTx/>
              <a:buAutoNum type="circleNumDbPlain"/>
            </a:pPr>
            <a:r>
              <a:rPr lang="zh-CN" altLang="en-US" sz="2000" dirty="0">
                <a:solidFill>
                  <a:schemeClr val="tx1"/>
                </a:solidFill>
                <a:latin typeface="宋体" panose="02010600030101010101" pitchFamily="2" charset="-122"/>
                <a:ea typeface="宋体" panose="02010600030101010101" pitchFamily="2" charset="-122"/>
              </a:rPr>
              <a:t>从</a:t>
            </a:r>
            <a:r>
              <a:rPr lang="en-US" altLang="zh-CN" sz="2000" dirty="0">
                <a:solidFill>
                  <a:schemeClr val="tx1"/>
                </a:solidFill>
                <a:latin typeface="宋体" panose="02010600030101010101" pitchFamily="2" charset="-122"/>
                <a:ea typeface="宋体" panose="02010600030101010101" pitchFamily="2" charset="-122"/>
              </a:rPr>
              <a:t>U</a:t>
            </a:r>
            <a:r>
              <a:rPr lang="zh-CN" altLang="en-US" sz="2000" dirty="0">
                <a:solidFill>
                  <a:schemeClr val="tx1"/>
                </a:solidFill>
                <a:latin typeface="宋体" panose="02010600030101010101" pitchFamily="2" charset="-122"/>
                <a:ea typeface="宋体" panose="02010600030101010101" pitchFamily="2" charset="-122"/>
              </a:rPr>
              <a:t>中选取一个顶点</a:t>
            </a:r>
            <a:r>
              <a:rPr lang="en-US" altLang="zh-CN" sz="2000" i="1" dirty="0">
                <a:solidFill>
                  <a:schemeClr val="tx1"/>
                </a:solidFill>
                <a:latin typeface="宋体" panose="02010600030101010101" pitchFamily="2" charset="-122"/>
                <a:ea typeface="宋体" panose="02010600030101010101" pitchFamily="2" charset="-122"/>
              </a:rPr>
              <a:t>u</a:t>
            </a:r>
            <a:r>
              <a:rPr lang="zh-CN" altLang="en-US" sz="2000" dirty="0">
                <a:solidFill>
                  <a:schemeClr val="tx1"/>
                </a:solidFill>
                <a:latin typeface="宋体" panose="02010600030101010101" pitchFamily="2" charset="-122"/>
                <a:ea typeface="宋体" panose="02010600030101010101" pitchFamily="2" charset="-122"/>
              </a:rPr>
              <a:t>，它是源点</a:t>
            </a:r>
            <a:r>
              <a:rPr lang="en-US" altLang="zh-CN" sz="2000" i="1" dirty="0">
                <a:solidFill>
                  <a:schemeClr val="tx1"/>
                </a:solidFill>
                <a:latin typeface="宋体" panose="02010600030101010101" pitchFamily="2" charset="-122"/>
                <a:ea typeface="宋体" panose="02010600030101010101" pitchFamily="2" charset="-122"/>
              </a:rPr>
              <a:t>v</a:t>
            </a:r>
            <a:r>
              <a:rPr lang="zh-CN" altLang="en-US" sz="2000" dirty="0">
                <a:solidFill>
                  <a:schemeClr val="tx1"/>
                </a:solidFill>
                <a:latin typeface="宋体" panose="02010600030101010101" pitchFamily="2" charset="-122"/>
                <a:ea typeface="宋体" panose="02010600030101010101" pitchFamily="2" charset="-122"/>
              </a:rPr>
              <a:t>到</a:t>
            </a:r>
            <a:r>
              <a:rPr lang="en-US" altLang="zh-CN" sz="2000" dirty="0">
                <a:solidFill>
                  <a:schemeClr val="tx1"/>
                </a:solidFill>
                <a:latin typeface="宋体" panose="02010600030101010101" pitchFamily="2" charset="-122"/>
                <a:ea typeface="宋体" panose="02010600030101010101" pitchFamily="2" charset="-122"/>
              </a:rPr>
              <a:t>U</a:t>
            </a:r>
            <a:r>
              <a:rPr lang="zh-CN" altLang="en-US" sz="2000" dirty="0">
                <a:solidFill>
                  <a:schemeClr val="tx1"/>
                </a:solidFill>
                <a:latin typeface="宋体" panose="02010600030101010101" pitchFamily="2" charset="-122"/>
                <a:ea typeface="宋体" panose="02010600030101010101" pitchFamily="2" charset="-122"/>
              </a:rPr>
              <a:t>中距离最小的一个顶点，然后把顶点</a:t>
            </a:r>
            <a:r>
              <a:rPr lang="en-US" altLang="zh-CN" sz="2000" i="1" dirty="0">
                <a:solidFill>
                  <a:schemeClr val="tx1"/>
                </a:solidFill>
                <a:latin typeface="宋体" panose="02010600030101010101" pitchFamily="2" charset="-122"/>
                <a:ea typeface="宋体" panose="02010600030101010101" pitchFamily="2" charset="-122"/>
              </a:rPr>
              <a:t>u</a:t>
            </a:r>
            <a:r>
              <a:rPr lang="zh-CN" altLang="en-US" sz="2000" dirty="0">
                <a:solidFill>
                  <a:schemeClr val="tx1"/>
                </a:solidFill>
                <a:latin typeface="宋体" panose="02010600030101010101" pitchFamily="2" charset="-122"/>
                <a:ea typeface="宋体" panose="02010600030101010101" pitchFamily="2" charset="-122"/>
              </a:rPr>
              <a:t>加入</a:t>
            </a:r>
            <a:r>
              <a:rPr lang="en-US" altLang="zh-CN" sz="2000" dirty="0">
                <a:solidFill>
                  <a:schemeClr val="tx1"/>
                </a:solidFill>
                <a:latin typeface="宋体" panose="02010600030101010101" pitchFamily="2" charset="-122"/>
                <a:ea typeface="宋体" panose="02010600030101010101" pitchFamily="2" charset="-122"/>
              </a:rPr>
              <a:t>S</a:t>
            </a:r>
            <a:r>
              <a:rPr lang="zh-CN" altLang="en-US" sz="2000" dirty="0">
                <a:solidFill>
                  <a:schemeClr val="tx1"/>
                </a:solidFill>
                <a:latin typeface="宋体" panose="02010600030101010101" pitchFamily="2" charset="-122"/>
                <a:ea typeface="宋体" panose="02010600030101010101" pitchFamily="2" charset="-122"/>
              </a:rPr>
              <a:t>中（该选定的距离就是源点</a:t>
            </a:r>
            <a:r>
              <a:rPr lang="en-US" altLang="zh-CN" sz="2000" i="1" dirty="0">
                <a:solidFill>
                  <a:schemeClr val="tx1"/>
                </a:solidFill>
                <a:latin typeface="宋体" panose="02010600030101010101" pitchFamily="2" charset="-122"/>
                <a:ea typeface="宋体" panose="02010600030101010101" pitchFamily="2" charset="-122"/>
              </a:rPr>
              <a:t>v</a:t>
            </a:r>
            <a:r>
              <a:rPr lang="zh-CN" altLang="en-US" sz="2000" dirty="0">
                <a:solidFill>
                  <a:schemeClr val="tx1"/>
                </a:solidFill>
                <a:latin typeface="宋体" panose="02010600030101010101" pitchFamily="2" charset="-122"/>
                <a:ea typeface="宋体" panose="02010600030101010101" pitchFamily="2" charset="-122"/>
              </a:rPr>
              <a:t>到顶点</a:t>
            </a:r>
            <a:r>
              <a:rPr lang="en-US" altLang="zh-CN" sz="2000" i="1" dirty="0">
                <a:solidFill>
                  <a:schemeClr val="tx1"/>
                </a:solidFill>
                <a:latin typeface="宋体" panose="02010600030101010101" pitchFamily="2" charset="-122"/>
                <a:ea typeface="宋体" panose="02010600030101010101" pitchFamily="2" charset="-122"/>
              </a:rPr>
              <a:t>u</a:t>
            </a:r>
            <a:r>
              <a:rPr lang="zh-CN" altLang="en-US" sz="2000" dirty="0">
                <a:solidFill>
                  <a:schemeClr val="tx1"/>
                </a:solidFill>
                <a:latin typeface="宋体" panose="02010600030101010101" pitchFamily="2" charset="-122"/>
                <a:ea typeface="宋体" panose="02010600030101010101" pitchFamily="2" charset="-122"/>
              </a:rPr>
              <a:t>的最短路径长度）。</a:t>
            </a:r>
          </a:p>
          <a:p>
            <a:pPr eaLnBrk="1" hangingPunct="1">
              <a:buFontTx/>
              <a:buAutoNum type="circleNumDbPlain"/>
            </a:pPr>
            <a:r>
              <a:rPr lang="zh-CN" altLang="en-US" sz="2000" dirty="0">
                <a:solidFill>
                  <a:schemeClr val="tx1"/>
                </a:solidFill>
                <a:latin typeface="宋体" panose="02010600030101010101" pitchFamily="2" charset="-122"/>
                <a:ea typeface="宋体" panose="02010600030101010101" pitchFamily="2" charset="-122"/>
              </a:rPr>
              <a:t>以顶点</a:t>
            </a:r>
            <a:r>
              <a:rPr lang="en-US" altLang="zh-CN" sz="2000" i="1" dirty="0">
                <a:solidFill>
                  <a:schemeClr val="tx1"/>
                </a:solidFill>
                <a:latin typeface="宋体" panose="02010600030101010101" pitchFamily="2" charset="-122"/>
                <a:ea typeface="宋体" panose="02010600030101010101" pitchFamily="2" charset="-122"/>
              </a:rPr>
              <a:t>u</a:t>
            </a:r>
            <a:r>
              <a:rPr lang="zh-CN" altLang="en-US" sz="2000" dirty="0">
                <a:solidFill>
                  <a:schemeClr val="tx1"/>
                </a:solidFill>
                <a:latin typeface="宋体" panose="02010600030101010101" pitchFamily="2" charset="-122"/>
                <a:ea typeface="宋体" panose="02010600030101010101" pitchFamily="2" charset="-122"/>
              </a:rPr>
              <a:t>为新考虑的中间点，修改源点</a:t>
            </a:r>
            <a:r>
              <a:rPr lang="en-US" altLang="zh-CN" sz="2000" i="1" dirty="0">
                <a:solidFill>
                  <a:schemeClr val="tx1"/>
                </a:solidFill>
                <a:latin typeface="宋体" panose="02010600030101010101" pitchFamily="2" charset="-122"/>
                <a:ea typeface="宋体" panose="02010600030101010101" pitchFamily="2" charset="-122"/>
              </a:rPr>
              <a:t>v</a:t>
            </a:r>
            <a:r>
              <a:rPr lang="zh-CN" altLang="en-US" sz="2000" dirty="0">
                <a:solidFill>
                  <a:schemeClr val="tx1"/>
                </a:solidFill>
                <a:latin typeface="宋体" panose="02010600030101010101" pitchFamily="2" charset="-122"/>
                <a:ea typeface="宋体" panose="02010600030101010101" pitchFamily="2" charset="-122"/>
              </a:rPr>
              <a:t>到</a:t>
            </a:r>
            <a:r>
              <a:rPr lang="en-US" altLang="zh-CN" sz="2000" dirty="0">
                <a:solidFill>
                  <a:schemeClr val="tx1"/>
                </a:solidFill>
                <a:latin typeface="宋体" panose="02010600030101010101" pitchFamily="2" charset="-122"/>
                <a:ea typeface="宋体" panose="02010600030101010101" pitchFamily="2" charset="-122"/>
              </a:rPr>
              <a:t>U</a:t>
            </a:r>
            <a:r>
              <a:rPr lang="zh-CN" altLang="en-US" sz="2000" dirty="0">
                <a:solidFill>
                  <a:schemeClr val="tx1"/>
                </a:solidFill>
                <a:latin typeface="宋体" panose="02010600030101010101" pitchFamily="2" charset="-122"/>
                <a:ea typeface="宋体" panose="02010600030101010101" pitchFamily="2" charset="-122"/>
              </a:rPr>
              <a:t>中各顶点</a:t>
            </a:r>
            <a:r>
              <a:rPr lang="en-US" altLang="zh-CN" sz="2000" i="1" dirty="0">
                <a:solidFill>
                  <a:schemeClr val="tx1"/>
                </a:solidFill>
                <a:latin typeface="宋体" panose="02010600030101010101" pitchFamily="2" charset="-122"/>
                <a:ea typeface="宋体" panose="02010600030101010101" pitchFamily="2" charset="-122"/>
              </a:rPr>
              <a:t>j</a:t>
            </a:r>
            <a:r>
              <a:rPr lang="zh-CN" altLang="en-US" sz="2000" dirty="0">
                <a:solidFill>
                  <a:schemeClr val="tx1"/>
                </a:solidFill>
                <a:latin typeface="宋体" panose="02010600030101010101" pitchFamily="2" charset="-122"/>
                <a:ea typeface="宋体" panose="02010600030101010101" pitchFamily="2" charset="-122"/>
              </a:rPr>
              <a:t>（</a:t>
            </a:r>
            <a:r>
              <a:rPr lang="en-US" altLang="zh-CN" sz="2000" i="1" dirty="0" err="1">
                <a:solidFill>
                  <a:schemeClr val="tx1"/>
                </a:solidFill>
                <a:latin typeface="宋体" panose="02010600030101010101" pitchFamily="2" charset="-122"/>
                <a:ea typeface="宋体" panose="02010600030101010101" pitchFamily="2" charset="-122"/>
              </a:rPr>
              <a:t>j</a:t>
            </a:r>
            <a:r>
              <a:rPr lang="en-US" altLang="zh-CN" sz="2000" dirty="0" err="1">
                <a:solidFill>
                  <a:schemeClr val="tx1"/>
                </a:solidFill>
                <a:latin typeface="宋体" panose="02010600030101010101" pitchFamily="2" charset="-122"/>
                <a:ea typeface="宋体" panose="02010600030101010101" pitchFamily="2" charset="-122"/>
              </a:rPr>
              <a:t>∈U</a:t>
            </a:r>
            <a:r>
              <a:rPr lang="zh-CN" altLang="en-US" sz="2000" dirty="0">
                <a:solidFill>
                  <a:schemeClr val="tx1"/>
                </a:solidFill>
                <a:latin typeface="宋体" panose="02010600030101010101" pitchFamily="2" charset="-122"/>
                <a:ea typeface="宋体" panose="02010600030101010101" pitchFamily="2" charset="-122"/>
              </a:rPr>
              <a:t>）的距离：若从源点</a:t>
            </a:r>
            <a:r>
              <a:rPr lang="en-US" altLang="zh-CN" sz="2000" i="1" dirty="0">
                <a:solidFill>
                  <a:schemeClr val="tx1"/>
                </a:solidFill>
                <a:latin typeface="宋体" panose="02010600030101010101" pitchFamily="2" charset="-122"/>
                <a:ea typeface="宋体" panose="02010600030101010101" pitchFamily="2" charset="-122"/>
              </a:rPr>
              <a:t>v</a:t>
            </a:r>
            <a:r>
              <a:rPr lang="zh-CN" altLang="en-US" sz="2000" dirty="0">
                <a:solidFill>
                  <a:schemeClr val="tx1"/>
                </a:solidFill>
                <a:latin typeface="宋体" panose="02010600030101010101" pitchFamily="2" charset="-122"/>
                <a:ea typeface="宋体" panose="02010600030101010101" pitchFamily="2" charset="-122"/>
              </a:rPr>
              <a:t>到顶点</a:t>
            </a:r>
            <a:r>
              <a:rPr lang="en-US" altLang="zh-CN" sz="2000" i="1" dirty="0">
                <a:solidFill>
                  <a:schemeClr val="tx1"/>
                </a:solidFill>
                <a:latin typeface="宋体" panose="02010600030101010101" pitchFamily="2" charset="-122"/>
                <a:ea typeface="宋体" panose="02010600030101010101" pitchFamily="2" charset="-122"/>
              </a:rPr>
              <a:t>j</a:t>
            </a:r>
            <a:r>
              <a:rPr lang="zh-CN" altLang="en-US" sz="2000" dirty="0">
                <a:solidFill>
                  <a:schemeClr val="tx1"/>
                </a:solidFill>
                <a:latin typeface="宋体" panose="02010600030101010101" pitchFamily="2" charset="-122"/>
                <a:ea typeface="宋体" panose="02010600030101010101" pitchFamily="2" charset="-122"/>
              </a:rPr>
              <a:t>经过顶点</a:t>
            </a:r>
            <a:r>
              <a:rPr lang="en-US" altLang="zh-CN" sz="2000" i="1" dirty="0">
                <a:solidFill>
                  <a:schemeClr val="tx1"/>
                </a:solidFill>
                <a:latin typeface="宋体" panose="02010600030101010101" pitchFamily="2" charset="-122"/>
                <a:ea typeface="宋体" panose="02010600030101010101" pitchFamily="2" charset="-122"/>
              </a:rPr>
              <a:t>u</a:t>
            </a:r>
            <a:r>
              <a:rPr lang="zh-CN" altLang="en-US" sz="2000" dirty="0">
                <a:solidFill>
                  <a:schemeClr val="tx1"/>
                </a:solidFill>
                <a:latin typeface="宋体" panose="02010600030101010101" pitchFamily="2" charset="-122"/>
                <a:ea typeface="宋体" panose="02010600030101010101" pitchFamily="2" charset="-122"/>
              </a:rPr>
              <a:t>的距离（下图中为</a:t>
            </a:r>
            <a:r>
              <a:rPr lang="en-US" altLang="zh-CN" sz="2000" i="1" dirty="0" err="1">
                <a:solidFill>
                  <a:schemeClr val="tx1"/>
                </a:solidFill>
                <a:latin typeface="宋体" panose="02010600030101010101" pitchFamily="2" charset="-122"/>
                <a:ea typeface="宋体" panose="02010600030101010101" pitchFamily="2" charset="-122"/>
              </a:rPr>
              <a:t>c</a:t>
            </a:r>
            <a:r>
              <a:rPr lang="en-US" altLang="zh-CN" sz="2000" i="1" baseline="-25000" dirty="0" err="1">
                <a:solidFill>
                  <a:schemeClr val="tx1"/>
                </a:solidFill>
                <a:latin typeface="宋体" panose="02010600030101010101" pitchFamily="2" charset="-122"/>
                <a:ea typeface="宋体" panose="02010600030101010101" pitchFamily="2" charset="-122"/>
              </a:rPr>
              <a:t>vu</a:t>
            </a:r>
            <a:r>
              <a:rPr lang="en-US" altLang="zh-CN" sz="2000" dirty="0" err="1">
                <a:solidFill>
                  <a:schemeClr val="tx1"/>
                </a:solidFill>
                <a:latin typeface="宋体" panose="02010600030101010101" pitchFamily="2" charset="-122"/>
                <a:ea typeface="宋体" panose="02010600030101010101" pitchFamily="2" charset="-122"/>
              </a:rPr>
              <a:t>+</a:t>
            </a:r>
            <a:r>
              <a:rPr lang="en-US" altLang="zh-CN" sz="2000" i="1" dirty="0" err="1">
                <a:solidFill>
                  <a:schemeClr val="tx1"/>
                </a:solidFill>
                <a:latin typeface="宋体" panose="02010600030101010101" pitchFamily="2" charset="-122"/>
                <a:ea typeface="宋体" panose="02010600030101010101" pitchFamily="2" charset="-122"/>
              </a:rPr>
              <a:t>w</a:t>
            </a:r>
            <a:r>
              <a:rPr lang="en-US" altLang="zh-CN" sz="2000" i="1" baseline="-25000" dirty="0" err="1">
                <a:solidFill>
                  <a:schemeClr val="tx1"/>
                </a:solidFill>
                <a:latin typeface="宋体" panose="02010600030101010101" pitchFamily="2" charset="-122"/>
                <a:ea typeface="宋体" panose="02010600030101010101" pitchFamily="2" charset="-122"/>
              </a:rPr>
              <a:t>uj</a:t>
            </a:r>
            <a:r>
              <a:rPr lang="zh-CN" altLang="en-US" sz="2000" dirty="0">
                <a:solidFill>
                  <a:schemeClr val="tx1"/>
                </a:solidFill>
                <a:latin typeface="宋体" panose="02010600030101010101" pitchFamily="2" charset="-122"/>
                <a:ea typeface="宋体" panose="02010600030101010101" pitchFamily="2" charset="-122"/>
              </a:rPr>
              <a:t>）比原来不经过顶点</a:t>
            </a:r>
            <a:r>
              <a:rPr lang="en-US" altLang="zh-CN" sz="2000" i="1" dirty="0">
                <a:solidFill>
                  <a:schemeClr val="tx1"/>
                </a:solidFill>
                <a:latin typeface="宋体" panose="02010600030101010101" pitchFamily="2" charset="-122"/>
                <a:ea typeface="宋体" panose="02010600030101010101" pitchFamily="2" charset="-122"/>
              </a:rPr>
              <a:t>u</a:t>
            </a:r>
            <a:r>
              <a:rPr lang="zh-CN" altLang="en-US" sz="2000" dirty="0">
                <a:solidFill>
                  <a:schemeClr val="tx1"/>
                </a:solidFill>
                <a:latin typeface="宋体" panose="02010600030101010101" pitchFamily="2" charset="-122"/>
                <a:ea typeface="宋体" panose="02010600030101010101" pitchFamily="2" charset="-122"/>
              </a:rPr>
              <a:t>离（下图中为</a:t>
            </a:r>
            <a:r>
              <a:rPr lang="en-US" altLang="zh-CN" sz="2000" i="1" dirty="0" err="1">
                <a:solidFill>
                  <a:schemeClr val="tx1"/>
                </a:solidFill>
                <a:latin typeface="宋体" panose="02010600030101010101" pitchFamily="2" charset="-122"/>
                <a:ea typeface="宋体" panose="02010600030101010101" pitchFamily="2" charset="-122"/>
              </a:rPr>
              <a:t>c</a:t>
            </a:r>
            <a:r>
              <a:rPr lang="en-US" altLang="zh-CN" sz="2000" i="1" baseline="-25000" dirty="0" err="1">
                <a:solidFill>
                  <a:schemeClr val="tx1"/>
                </a:solidFill>
                <a:latin typeface="宋体" panose="02010600030101010101" pitchFamily="2" charset="-122"/>
                <a:ea typeface="宋体" panose="02010600030101010101" pitchFamily="2" charset="-122"/>
              </a:rPr>
              <a:t>vj</a:t>
            </a:r>
            <a:r>
              <a:rPr lang="zh-CN" altLang="en-US" sz="2000" dirty="0">
                <a:solidFill>
                  <a:schemeClr val="tx1"/>
                </a:solidFill>
                <a:latin typeface="宋体" panose="02010600030101010101" pitchFamily="2" charset="-122"/>
                <a:ea typeface="宋体" panose="02010600030101010101" pitchFamily="2" charset="-122"/>
              </a:rPr>
              <a:t>）更短，则修改从源点</a:t>
            </a:r>
            <a:r>
              <a:rPr lang="en-US" altLang="zh-CN" sz="2000" i="1" dirty="0">
                <a:solidFill>
                  <a:schemeClr val="tx1"/>
                </a:solidFill>
                <a:latin typeface="宋体" panose="02010600030101010101" pitchFamily="2" charset="-122"/>
                <a:ea typeface="宋体" panose="02010600030101010101" pitchFamily="2" charset="-122"/>
              </a:rPr>
              <a:t>v</a:t>
            </a:r>
            <a:r>
              <a:rPr lang="zh-CN" altLang="en-US" sz="2000" dirty="0">
                <a:solidFill>
                  <a:schemeClr val="tx1"/>
                </a:solidFill>
                <a:latin typeface="宋体" panose="02010600030101010101" pitchFamily="2" charset="-122"/>
                <a:ea typeface="宋体" panose="02010600030101010101" pitchFamily="2" charset="-122"/>
              </a:rPr>
              <a:t>到顶点</a:t>
            </a:r>
            <a:r>
              <a:rPr lang="en-US" altLang="zh-CN" sz="2000" i="1" dirty="0">
                <a:solidFill>
                  <a:schemeClr val="tx1"/>
                </a:solidFill>
                <a:latin typeface="宋体" panose="02010600030101010101" pitchFamily="2" charset="-122"/>
                <a:ea typeface="宋体" panose="02010600030101010101" pitchFamily="2" charset="-122"/>
              </a:rPr>
              <a:t>j</a:t>
            </a:r>
            <a:r>
              <a:rPr lang="zh-CN" altLang="en-US" sz="2000" dirty="0">
                <a:solidFill>
                  <a:schemeClr val="tx1"/>
                </a:solidFill>
                <a:latin typeface="宋体" panose="02010600030101010101" pitchFamily="2" charset="-122"/>
                <a:ea typeface="宋体" panose="02010600030101010101" pitchFamily="2" charset="-122"/>
              </a:rPr>
              <a:t>的最短距离值（下图中修改为</a:t>
            </a:r>
            <a:r>
              <a:rPr lang="en-US" altLang="zh-CN" sz="2000" i="1" dirty="0" err="1">
                <a:solidFill>
                  <a:schemeClr val="tx1"/>
                </a:solidFill>
                <a:latin typeface="宋体" panose="02010600030101010101" pitchFamily="2" charset="-122"/>
                <a:ea typeface="宋体" panose="02010600030101010101" pitchFamily="2" charset="-122"/>
              </a:rPr>
              <a:t>c</a:t>
            </a:r>
            <a:r>
              <a:rPr lang="en-US" altLang="zh-CN" sz="2000" i="1" baseline="-25000" dirty="0" err="1">
                <a:solidFill>
                  <a:schemeClr val="tx1"/>
                </a:solidFill>
                <a:latin typeface="宋体" panose="02010600030101010101" pitchFamily="2" charset="-122"/>
                <a:ea typeface="宋体" panose="02010600030101010101" pitchFamily="2" charset="-122"/>
              </a:rPr>
              <a:t>vu</a:t>
            </a:r>
            <a:r>
              <a:rPr lang="en-US" altLang="zh-CN" sz="2000" dirty="0" err="1">
                <a:solidFill>
                  <a:schemeClr val="tx1"/>
                </a:solidFill>
                <a:latin typeface="宋体" panose="02010600030101010101" pitchFamily="2" charset="-122"/>
                <a:ea typeface="宋体" panose="02010600030101010101" pitchFamily="2" charset="-122"/>
              </a:rPr>
              <a:t>+</a:t>
            </a:r>
            <a:r>
              <a:rPr lang="en-US" altLang="zh-CN" sz="2000" i="1" dirty="0" err="1">
                <a:solidFill>
                  <a:schemeClr val="tx1"/>
                </a:solidFill>
                <a:latin typeface="宋体" panose="02010600030101010101" pitchFamily="2" charset="-122"/>
                <a:ea typeface="宋体" panose="02010600030101010101" pitchFamily="2" charset="-122"/>
              </a:rPr>
              <a:t>w</a:t>
            </a:r>
            <a:r>
              <a:rPr lang="en-US" altLang="zh-CN" sz="2000" i="1" baseline="-25000" dirty="0" err="1">
                <a:solidFill>
                  <a:schemeClr val="tx1"/>
                </a:solidFill>
                <a:latin typeface="宋体" panose="02010600030101010101" pitchFamily="2" charset="-122"/>
                <a:ea typeface="宋体" panose="02010600030101010101" pitchFamily="2" charset="-122"/>
              </a:rPr>
              <a:t>uj</a:t>
            </a:r>
            <a:r>
              <a:rPr lang="zh-CN" altLang="en-US" sz="2000" dirty="0">
                <a:solidFill>
                  <a:schemeClr val="tx1"/>
                </a:solidFill>
                <a:latin typeface="宋体" panose="02010600030101010101" pitchFamily="2" charset="-122"/>
                <a:ea typeface="宋体" panose="02010600030101010101" pitchFamily="2" charset="-122"/>
              </a:rPr>
              <a:t>）。</a:t>
            </a:r>
          </a:p>
          <a:p>
            <a:pPr eaLnBrk="1" hangingPunct="1">
              <a:buFontTx/>
              <a:buAutoNum type="circleNumDbPlain"/>
            </a:pPr>
            <a:r>
              <a:rPr lang="zh-CN" altLang="en-US" sz="2000" dirty="0">
                <a:solidFill>
                  <a:schemeClr val="tx1"/>
                </a:solidFill>
                <a:latin typeface="宋体" panose="02010600030101010101" pitchFamily="2" charset="-122"/>
                <a:ea typeface="宋体" panose="02010600030101010101" pitchFamily="2" charset="-122"/>
              </a:rPr>
              <a:t>重复步骤②和③直到</a:t>
            </a:r>
            <a:r>
              <a:rPr lang="en-US" altLang="zh-CN" sz="2000" dirty="0">
                <a:solidFill>
                  <a:schemeClr val="tx1"/>
                </a:solidFill>
                <a:latin typeface="宋体" panose="02010600030101010101" pitchFamily="2" charset="-122"/>
                <a:ea typeface="宋体" panose="02010600030101010101" pitchFamily="2" charset="-122"/>
              </a:rPr>
              <a:t>S</a:t>
            </a:r>
            <a:r>
              <a:rPr lang="zh-CN" altLang="en-US" sz="2000" dirty="0">
                <a:solidFill>
                  <a:schemeClr val="tx1"/>
                </a:solidFill>
                <a:latin typeface="宋体" panose="02010600030101010101" pitchFamily="2" charset="-122"/>
                <a:ea typeface="宋体" panose="02010600030101010101" pitchFamily="2" charset="-122"/>
              </a:rPr>
              <a:t>包含所有的顶点即</a:t>
            </a:r>
            <a:r>
              <a:rPr lang="en-US" altLang="zh-CN" sz="2000" dirty="0">
                <a:solidFill>
                  <a:schemeClr val="tx1"/>
                </a:solidFill>
                <a:latin typeface="宋体" panose="02010600030101010101" pitchFamily="2" charset="-122"/>
                <a:ea typeface="宋体" panose="02010600030101010101" pitchFamily="2" charset="-122"/>
              </a:rPr>
              <a:t>U</a:t>
            </a:r>
            <a:r>
              <a:rPr lang="zh-CN" altLang="en-US" sz="2000" dirty="0">
                <a:solidFill>
                  <a:schemeClr val="tx1"/>
                </a:solidFill>
                <a:latin typeface="宋体" panose="02010600030101010101" pitchFamily="2" charset="-122"/>
                <a:ea typeface="宋体" panose="02010600030101010101" pitchFamily="2" charset="-122"/>
              </a:rPr>
              <a:t>为空。</a:t>
            </a:r>
          </a:p>
        </p:txBody>
      </p:sp>
      <p:sp>
        <p:nvSpPr>
          <p:cNvPr id="97285" name="Rectangle 6"/>
          <p:cNvSpPr>
            <a:spLocks noChangeArrowheads="1"/>
          </p:cNvSpPr>
          <p:nvPr/>
        </p:nvSpPr>
        <p:spPr bwMode="auto">
          <a:xfrm>
            <a:off x="0" y="30670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7286" name="Object 5"/>
          <p:cNvGraphicFramePr>
            <a:graphicFrameLocks noChangeAspect="1"/>
          </p:cNvGraphicFramePr>
          <p:nvPr/>
        </p:nvGraphicFramePr>
        <p:xfrm>
          <a:off x="1535430" y="5010468"/>
          <a:ext cx="5759450" cy="1497012"/>
        </p:xfrm>
        <a:graphic>
          <a:graphicData uri="http://schemas.openxmlformats.org/presentationml/2006/ole">
            <p:oleObj spid="_x0000_s249867" name="图片" r:id="rId3" imgW="2007740" imgH="808371" progId="Word.Picture.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284">
                                            <p:txEl>
                                              <p:pRg st="0" end="0"/>
                                            </p:txEl>
                                          </p:spTgt>
                                        </p:tgtEl>
                                        <p:attrNameLst>
                                          <p:attrName>style.visibility</p:attrName>
                                        </p:attrNameLst>
                                      </p:cBhvr>
                                      <p:to>
                                        <p:strVal val="visible"/>
                                      </p:to>
                                    </p:set>
                                    <p:animEffect transition="in" filter="blinds(horizontal)">
                                      <p:cBhvr>
                                        <p:cTn id="7" dur="500"/>
                                        <p:tgtEl>
                                          <p:spTgt spid="972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7284">
                                            <p:txEl>
                                              <p:pRg st="1" end="1"/>
                                            </p:txEl>
                                          </p:spTgt>
                                        </p:tgtEl>
                                        <p:attrNameLst>
                                          <p:attrName>style.visibility</p:attrName>
                                        </p:attrNameLst>
                                      </p:cBhvr>
                                      <p:to>
                                        <p:strVal val="visible"/>
                                      </p:to>
                                    </p:set>
                                    <p:animEffect transition="in" filter="blinds(horizontal)">
                                      <p:cBhvr>
                                        <p:cTn id="12" dur="500"/>
                                        <p:tgtEl>
                                          <p:spTgt spid="972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7284">
                                            <p:txEl>
                                              <p:pRg st="2" end="2"/>
                                            </p:txEl>
                                          </p:spTgt>
                                        </p:tgtEl>
                                        <p:attrNameLst>
                                          <p:attrName>style.visibility</p:attrName>
                                        </p:attrNameLst>
                                      </p:cBhvr>
                                      <p:to>
                                        <p:strVal val="visible"/>
                                      </p:to>
                                    </p:set>
                                    <p:animEffect transition="in" filter="blinds(horizontal)">
                                      <p:cBhvr>
                                        <p:cTn id="17" dur="500"/>
                                        <p:tgtEl>
                                          <p:spTgt spid="972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7284">
                                            <p:txEl>
                                              <p:pRg st="3" end="3"/>
                                            </p:txEl>
                                          </p:spTgt>
                                        </p:tgtEl>
                                        <p:attrNameLst>
                                          <p:attrName>style.visibility</p:attrName>
                                        </p:attrNameLst>
                                      </p:cBhvr>
                                      <p:to>
                                        <p:strVal val="visible"/>
                                      </p:to>
                                    </p:set>
                                    <p:animEffect transition="in" filter="blinds(horizontal)">
                                      <p:cBhvr>
                                        <p:cTn id="22" dur="500"/>
                                        <p:tgtEl>
                                          <p:spTgt spid="972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250825" y="1091565"/>
            <a:ext cx="8569325" cy="460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b="1">
                <a:solidFill>
                  <a:srgbClr val="0033CC"/>
                </a:solidFill>
                <a:latin typeface="Times New Roman" panose="02020603050405020304" pitchFamily="18" charset="0"/>
                <a:ea typeface="楷体_GB2312" pitchFamily="49" charset="-122"/>
              </a:defRPr>
            </a:lvl1pPr>
            <a:lvl2pPr marL="742950" indent="-285750" eaLnBrk="0" hangingPunct="0">
              <a:defRPr sz="2400" b="1">
                <a:solidFill>
                  <a:srgbClr val="0033CC"/>
                </a:solidFill>
                <a:latin typeface="Times New Roman" panose="02020603050405020304" pitchFamily="18" charset="0"/>
                <a:ea typeface="楷体_GB2312" pitchFamily="49" charset="-122"/>
              </a:defRPr>
            </a:lvl2pPr>
            <a:lvl3pPr marL="1143000" indent="-228600" eaLnBrk="0" hangingPunct="0">
              <a:defRPr sz="2400" b="1">
                <a:solidFill>
                  <a:srgbClr val="0033CC"/>
                </a:solidFill>
                <a:latin typeface="Times New Roman" panose="02020603050405020304" pitchFamily="18" charset="0"/>
                <a:ea typeface="楷体_GB2312" pitchFamily="49" charset="-122"/>
              </a:defRPr>
            </a:lvl3pPr>
            <a:lvl4pPr marL="1600200" indent="-228600" eaLnBrk="0" hangingPunct="0">
              <a:defRPr sz="2400" b="1">
                <a:solidFill>
                  <a:srgbClr val="0033CC"/>
                </a:solidFill>
                <a:latin typeface="Times New Roman" panose="02020603050405020304" pitchFamily="18" charset="0"/>
                <a:ea typeface="楷体_GB2312" pitchFamily="49" charset="-122"/>
              </a:defRPr>
            </a:lvl4pPr>
            <a:lvl5pPr marL="2057400" indent="-228600" eaLnBrk="0" hangingPunct="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spcBef>
                <a:spcPct val="50000"/>
              </a:spcBef>
            </a:pPr>
            <a:r>
              <a:rPr lang="zh-CN" altLang="en-US" dirty="0" smtClean="0">
                <a:solidFill>
                  <a:srgbClr val="CC0099"/>
                </a:solidFill>
                <a:latin typeface="宋体" panose="02010600030101010101" pitchFamily="2" charset="-122"/>
                <a:ea typeface="宋体" panose="02010600030101010101" pitchFamily="2" charset="-122"/>
              </a:rPr>
              <a:t>实现</a:t>
            </a:r>
            <a:r>
              <a:rPr lang="zh-CN" altLang="en-US" dirty="0">
                <a:solidFill>
                  <a:srgbClr val="CC0099"/>
                </a:solidFill>
                <a:latin typeface="宋体" panose="02010600030101010101" pitchFamily="2" charset="-122"/>
                <a:ea typeface="宋体" panose="02010600030101010101" pitchFamily="2" charset="-122"/>
              </a:rPr>
              <a:t>迪杰斯特拉</a:t>
            </a:r>
            <a:r>
              <a:rPr lang="zh-CN" altLang="en-US" dirty="0" smtClean="0">
                <a:solidFill>
                  <a:srgbClr val="CC0099"/>
                </a:solidFill>
                <a:latin typeface="宋体" panose="02010600030101010101" pitchFamily="2" charset="-122"/>
                <a:ea typeface="宋体" panose="02010600030101010101" pitchFamily="2" charset="-122"/>
              </a:rPr>
              <a:t>算法</a:t>
            </a:r>
            <a:r>
              <a:rPr lang="zh-CN" altLang="en-US" dirty="0">
                <a:solidFill>
                  <a:srgbClr val="CC0099"/>
                </a:solidFill>
                <a:latin typeface="宋体" panose="02010600030101010101" pitchFamily="2" charset="-122"/>
                <a:ea typeface="宋体" panose="02010600030101010101" pitchFamily="2" charset="-122"/>
              </a:rPr>
              <a:t>：</a:t>
            </a:r>
          </a:p>
        </p:txBody>
      </p:sp>
      <p:sp>
        <p:nvSpPr>
          <p:cNvPr id="98307" name="Text Box 3"/>
          <p:cNvSpPr txBox="1">
            <a:spLocks noChangeArrowheads="1"/>
          </p:cNvSpPr>
          <p:nvPr/>
        </p:nvSpPr>
        <p:spPr bwMode="auto">
          <a:xfrm>
            <a:off x="250825" y="1596390"/>
            <a:ext cx="8497888" cy="32302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b="1">
                <a:solidFill>
                  <a:srgbClr val="0033CC"/>
                </a:solidFill>
                <a:latin typeface="Times New Roman" panose="02020603050405020304" pitchFamily="18" charset="0"/>
                <a:ea typeface="楷体_GB2312" pitchFamily="49" charset="-122"/>
              </a:defRPr>
            </a:lvl1pPr>
            <a:lvl2pPr marL="742950" indent="-285750" eaLnBrk="0" hangingPunct="0">
              <a:defRPr sz="2400" b="1">
                <a:solidFill>
                  <a:srgbClr val="0033CC"/>
                </a:solidFill>
                <a:latin typeface="Times New Roman" panose="02020603050405020304" pitchFamily="18" charset="0"/>
                <a:ea typeface="楷体_GB2312" pitchFamily="49" charset="-122"/>
              </a:defRPr>
            </a:lvl2pPr>
            <a:lvl3pPr marL="1143000" indent="-228600" eaLnBrk="0" hangingPunct="0">
              <a:defRPr sz="2400" b="1">
                <a:solidFill>
                  <a:srgbClr val="0033CC"/>
                </a:solidFill>
                <a:latin typeface="Times New Roman" panose="02020603050405020304" pitchFamily="18" charset="0"/>
                <a:ea typeface="楷体_GB2312" pitchFamily="49" charset="-122"/>
              </a:defRPr>
            </a:lvl3pPr>
            <a:lvl4pPr marL="1600200" indent="-228600" eaLnBrk="0" hangingPunct="0">
              <a:defRPr sz="2400" b="1">
                <a:solidFill>
                  <a:srgbClr val="0033CC"/>
                </a:solidFill>
                <a:latin typeface="Times New Roman" panose="02020603050405020304" pitchFamily="18" charset="0"/>
                <a:ea typeface="楷体_GB2312" pitchFamily="49" charset="-122"/>
              </a:defRPr>
            </a:lvl4pPr>
            <a:lvl5pPr marL="2057400" indent="-228600" eaLnBrk="0" hangingPunct="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spcBef>
                <a:spcPct val="50000"/>
              </a:spcBef>
            </a:pPr>
            <a:r>
              <a:rPr lang="zh-CN" altLang="en-US" dirty="0">
                <a:latin typeface="宋体" panose="02010600030101010101" pitchFamily="2" charset="-122"/>
                <a:ea typeface="宋体" panose="02010600030101010101" pitchFamily="2" charset="-122"/>
              </a:rPr>
              <a:t>　　</a:t>
            </a:r>
            <a:r>
              <a:rPr lang="zh-CN" altLang="en-US" dirty="0">
                <a:solidFill>
                  <a:schemeClr val="tx1"/>
                </a:solidFill>
                <a:latin typeface="宋体" panose="02010600030101010101" pitchFamily="2" charset="-122"/>
                <a:ea typeface="宋体" panose="02010600030101010101" pitchFamily="2" charset="-122"/>
              </a:rPr>
              <a:t>为了保存最短路径长度，设置一个数组</a:t>
            </a:r>
            <a:r>
              <a:rPr lang="en-US" altLang="zh-CN" dirty="0" err="1">
                <a:solidFill>
                  <a:schemeClr val="tx1"/>
                </a:solidFill>
                <a:latin typeface="宋体" panose="02010600030101010101" pitchFamily="2" charset="-122"/>
                <a:ea typeface="宋体" panose="02010600030101010101" pitchFamily="2" charset="-122"/>
              </a:rPr>
              <a:t>dist</a:t>
            </a:r>
            <a:r>
              <a:rPr lang="en-US" altLang="zh-CN" dirty="0">
                <a:solidFill>
                  <a:schemeClr val="tx1"/>
                </a:solidFill>
                <a:latin typeface="宋体" panose="02010600030101010101" pitchFamily="2" charset="-122"/>
                <a:ea typeface="宋体" panose="02010600030101010101" pitchFamily="2" charset="-122"/>
              </a:rPr>
              <a:t>[0..</a:t>
            </a:r>
            <a:r>
              <a:rPr lang="en-US" altLang="zh-CN" i="1" dirty="0">
                <a:solidFill>
                  <a:schemeClr val="tx1"/>
                </a:solidFill>
                <a:latin typeface="宋体" panose="02010600030101010101" pitchFamily="2" charset="-122"/>
                <a:ea typeface="宋体" panose="02010600030101010101" pitchFamily="2" charset="-122"/>
              </a:rPr>
              <a:t>n</a:t>
            </a:r>
            <a:r>
              <a:rPr lang="en-US" altLang="zh-CN" dirty="0">
                <a:solidFill>
                  <a:schemeClr val="tx1"/>
                </a:solidFill>
                <a:latin typeface="宋体" panose="02010600030101010101" pitchFamily="2" charset="-122"/>
                <a:ea typeface="宋体" panose="02010600030101010101" pitchFamily="2" charset="-122"/>
              </a:rPr>
              <a:t>-1]</a:t>
            </a:r>
            <a:r>
              <a:rPr lang="zh-CN" altLang="en-US" dirty="0">
                <a:solidFill>
                  <a:schemeClr val="tx1"/>
                </a:solidFill>
                <a:latin typeface="宋体" panose="02010600030101010101" pitchFamily="2" charset="-122"/>
                <a:ea typeface="宋体" panose="02010600030101010101" pitchFamily="2" charset="-122"/>
              </a:rPr>
              <a:t>，</a:t>
            </a:r>
            <a:r>
              <a:rPr lang="en-US" altLang="zh-CN" dirty="0" err="1">
                <a:solidFill>
                  <a:schemeClr val="tx1"/>
                </a:solidFill>
                <a:latin typeface="宋体" panose="02010600030101010101" pitchFamily="2" charset="-122"/>
                <a:ea typeface="宋体" panose="02010600030101010101" pitchFamily="2" charset="-122"/>
              </a:rPr>
              <a:t>dist</a:t>
            </a:r>
            <a:r>
              <a:rPr lang="en-US" altLang="zh-CN" dirty="0">
                <a:solidFill>
                  <a:schemeClr val="tx1"/>
                </a:solidFill>
                <a:latin typeface="宋体" panose="02010600030101010101" pitchFamily="2" charset="-122"/>
                <a:ea typeface="宋体" panose="02010600030101010101" pitchFamily="2" charset="-122"/>
              </a:rPr>
              <a:t>[</a:t>
            </a:r>
            <a:r>
              <a:rPr lang="en-US" altLang="zh-CN" i="1" dirty="0">
                <a:solidFill>
                  <a:schemeClr val="tx1"/>
                </a:solidFill>
                <a:latin typeface="宋体" panose="02010600030101010101" pitchFamily="2" charset="-122"/>
                <a:ea typeface="宋体" panose="02010600030101010101" pitchFamily="2" charset="-122"/>
              </a:rPr>
              <a:t>i</a:t>
            </a:r>
            <a:r>
              <a:rPr lang="en-US" altLang="zh-CN" dirty="0">
                <a:solidFill>
                  <a:schemeClr val="tx1"/>
                </a:solidFill>
                <a:latin typeface="宋体" panose="02010600030101010101" pitchFamily="2" charset="-122"/>
                <a:ea typeface="宋体" panose="02010600030101010101" pitchFamily="2" charset="-122"/>
              </a:rPr>
              <a:t>]</a:t>
            </a:r>
            <a:r>
              <a:rPr lang="zh-CN" altLang="en-US" dirty="0">
                <a:solidFill>
                  <a:schemeClr val="tx1"/>
                </a:solidFill>
                <a:latin typeface="宋体" panose="02010600030101010101" pitchFamily="2" charset="-122"/>
                <a:ea typeface="宋体" panose="02010600030101010101" pitchFamily="2" charset="-122"/>
              </a:rPr>
              <a:t>用来保存从源点</a:t>
            </a:r>
            <a:r>
              <a:rPr lang="en-US" altLang="zh-CN" i="1" dirty="0">
                <a:solidFill>
                  <a:schemeClr val="tx1"/>
                </a:solidFill>
                <a:latin typeface="宋体" panose="02010600030101010101" pitchFamily="2" charset="-122"/>
                <a:ea typeface="宋体" panose="02010600030101010101" pitchFamily="2" charset="-122"/>
              </a:rPr>
              <a:t>v</a:t>
            </a:r>
            <a:r>
              <a:rPr lang="zh-CN" altLang="en-US" dirty="0">
                <a:solidFill>
                  <a:schemeClr val="tx1"/>
                </a:solidFill>
                <a:latin typeface="宋体" panose="02010600030101010101" pitchFamily="2" charset="-122"/>
                <a:ea typeface="宋体" panose="02010600030101010101" pitchFamily="2" charset="-122"/>
              </a:rPr>
              <a:t>到顶点</a:t>
            </a:r>
            <a:r>
              <a:rPr lang="en-US" altLang="zh-CN" i="1" dirty="0">
                <a:solidFill>
                  <a:schemeClr val="tx1"/>
                </a:solidFill>
                <a:latin typeface="宋体" panose="02010600030101010101" pitchFamily="2" charset="-122"/>
                <a:ea typeface="宋体" panose="02010600030101010101" pitchFamily="2" charset="-122"/>
              </a:rPr>
              <a:t>i</a:t>
            </a:r>
            <a:r>
              <a:rPr lang="zh-CN" altLang="en-US" dirty="0">
                <a:solidFill>
                  <a:schemeClr val="tx1"/>
                </a:solidFill>
                <a:latin typeface="宋体" panose="02010600030101010101" pitchFamily="2" charset="-122"/>
                <a:ea typeface="宋体" panose="02010600030101010101" pitchFamily="2" charset="-122"/>
              </a:rPr>
              <a:t>的目前最短路径长度，它的初值为</a:t>
            </a:r>
            <a:r>
              <a:rPr lang="en-US" altLang="zh-CN" dirty="0">
                <a:solidFill>
                  <a:schemeClr val="tx1"/>
                </a:solidFill>
                <a:latin typeface="宋体" panose="02010600030101010101" pitchFamily="2" charset="-122"/>
                <a:ea typeface="宋体" panose="02010600030101010101" pitchFamily="2" charset="-122"/>
              </a:rPr>
              <a:t>&lt;</a:t>
            </a:r>
            <a:r>
              <a:rPr lang="en-US" altLang="zh-CN" i="1" dirty="0" err="1">
                <a:solidFill>
                  <a:schemeClr val="tx1"/>
                </a:solidFill>
                <a:latin typeface="宋体" panose="02010600030101010101" pitchFamily="2" charset="-122"/>
                <a:ea typeface="宋体" panose="02010600030101010101" pitchFamily="2" charset="-122"/>
              </a:rPr>
              <a:t>v</a:t>
            </a:r>
            <a:r>
              <a:rPr lang="en-US" altLang="zh-CN" dirty="0" err="1">
                <a:solidFill>
                  <a:schemeClr val="tx1"/>
                </a:solidFill>
                <a:latin typeface="宋体" panose="02010600030101010101" pitchFamily="2" charset="-122"/>
                <a:ea typeface="宋体" panose="02010600030101010101" pitchFamily="2" charset="-122"/>
              </a:rPr>
              <a:t>,</a:t>
            </a:r>
            <a:r>
              <a:rPr lang="en-US" altLang="zh-CN" i="1" dirty="0" err="1">
                <a:solidFill>
                  <a:schemeClr val="tx1"/>
                </a:solidFill>
                <a:latin typeface="宋体" panose="02010600030101010101" pitchFamily="2" charset="-122"/>
                <a:ea typeface="宋体" panose="02010600030101010101" pitchFamily="2" charset="-122"/>
              </a:rPr>
              <a:t>i</a:t>
            </a:r>
            <a:r>
              <a:rPr lang="en-US" altLang="zh-CN" dirty="0">
                <a:solidFill>
                  <a:schemeClr val="tx1"/>
                </a:solidFill>
                <a:latin typeface="宋体" panose="02010600030101010101" pitchFamily="2" charset="-122"/>
                <a:ea typeface="宋体" panose="02010600030101010101" pitchFamily="2" charset="-122"/>
              </a:rPr>
              <a:t>&gt;</a:t>
            </a:r>
            <a:r>
              <a:rPr lang="zh-CN" altLang="en-US" dirty="0">
                <a:solidFill>
                  <a:schemeClr val="tx1"/>
                </a:solidFill>
                <a:latin typeface="宋体" panose="02010600030101010101" pitchFamily="2" charset="-122"/>
                <a:ea typeface="宋体" panose="02010600030101010101" pitchFamily="2" charset="-122"/>
              </a:rPr>
              <a:t>边上的权值，若顶点</a:t>
            </a:r>
            <a:r>
              <a:rPr lang="en-US" altLang="zh-CN" i="1" dirty="0">
                <a:solidFill>
                  <a:schemeClr val="tx1"/>
                </a:solidFill>
                <a:latin typeface="宋体" panose="02010600030101010101" pitchFamily="2" charset="-122"/>
                <a:ea typeface="宋体" panose="02010600030101010101" pitchFamily="2" charset="-122"/>
              </a:rPr>
              <a:t>v</a:t>
            </a:r>
            <a:r>
              <a:rPr lang="zh-CN" altLang="en-US" dirty="0">
                <a:solidFill>
                  <a:schemeClr val="tx1"/>
                </a:solidFill>
                <a:latin typeface="宋体" panose="02010600030101010101" pitchFamily="2" charset="-122"/>
                <a:ea typeface="宋体" panose="02010600030101010101" pitchFamily="2" charset="-122"/>
              </a:rPr>
              <a:t>到顶点</a:t>
            </a:r>
            <a:r>
              <a:rPr lang="en-US" altLang="zh-CN" i="1" dirty="0">
                <a:solidFill>
                  <a:schemeClr val="tx1"/>
                </a:solidFill>
                <a:latin typeface="宋体" panose="02010600030101010101" pitchFamily="2" charset="-122"/>
                <a:ea typeface="宋体" panose="02010600030101010101" pitchFamily="2" charset="-122"/>
              </a:rPr>
              <a:t>i</a:t>
            </a:r>
            <a:r>
              <a:rPr lang="zh-CN" altLang="en-US" dirty="0">
                <a:solidFill>
                  <a:schemeClr val="tx1"/>
                </a:solidFill>
                <a:latin typeface="宋体" panose="02010600030101010101" pitchFamily="2" charset="-122"/>
                <a:ea typeface="宋体" panose="02010600030101010101" pitchFamily="2" charset="-122"/>
              </a:rPr>
              <a:t>没有边，则权值定为∞。以后每考虑一个新的中间点</a:t>
            </a:r>
            <a:r>
              <a:rPr lang="en-US" altLang="zh-CN" i="1" dirty="0">
                <a:solidFill>
                  <a:schemeClr val="tx1"/>
                </a:solidFill>
                <a:latin typeface="宋体" panose="02010600030101010101" pitchFamily="2" charset="-122"/>
                <a:ea typeface="宋体" panose="02010600030101010101" pitchFamily="2" charset="-122"/>
              </a:rPr>
              <a:t>u</a:t>
            </a:r>
            <a:r>
              <a:rPr lang="zh-CN" altLang="en-US" dirty="0">
                <a:solidFill>
                  <a:schemeClr val="tx1"/>
                </a:solidFill>
                <a:latin typeface="宋体" panose="02010600030101010101" pitchFamily="2" charset="-122"/>
                <a:ea typeface="宋体" panose="02010600030101010101" pitchFamily="2" charset="-122"/>
              </a:rPr>
              <a:t>时，</a:t>
            </a:r>
            <a:r>
              <a:rPr lang="en-US" altLang="zh-CN" dirty="0" err="1">
                <a:solidFill>
                  <a:schemeClr val="tx1"/>
                </a:solidFill>
                <a:latin typeface="宋体" panose="02010600030101010101" pitchFamily="2" charset="-122"/>
                <a:ea typeface="宋体" panose="02010600030101010101" pitchFamily="2" charset="-122"/>
              </a:rPr>
              <a:t>dist</a:t>
            </a:r>
            <a:r>
              <a:rPr lang="en-US" altLang="zh-CN" dirty="0">
                <a:solidFill>
                  <a:schemeClr val="tx1"/>
                </a:solidFill>
                <a:latin typeface="宋体" panose="02010600030101010101" pitchFamily="2" charset="-122"/>
                <a:ea typeface="宋体" panose="02010600030101010101" pitchFamily="2" charset="-122"/>
              </a:rPr>
              <a:t>[</a:t>
            </a:r>
            <a:r>
              <a:rPr lang="en-US" altLang="zh-CN" i="1" dirty="0">
                <a:solidFill>
                  <a:schemeClr val="tx1"/>
                </a:solidFill>
                <a:latin typeface="宋体" panose="02010600030101010101" pitchFamily="2" charset="-122"/>
                <a:ea typeface="宋体" panose="02010600030101010101" pitchFamily="2" charset="-122"/>
              </a:rPr>
              <a:t>i</a:t>
            </a:r>
            <a:r>
              <a:rPr lang="en-US" altLang="zh-CN" dirty="0">
                <a:solidFill>
                  <a:schemeClr val="tx1"/>
                </a:solidFill>
                <a:latin typeface="宋体" panose="02010600030101010101" pitchFamily="2" charset="-122"/>
                <a:ea typeface="宋体" panose="02010600030101010101" pitchFamily="2" charset="-122"/>
              </a:rPr>
              <a:t>]</a:t>
            </a:r>
            <a:r>
              <a:rPr lang="zh-CN" altLang="en-US" dirty="0">
                <a:solidFill>
                  <a:schemeClr val="tx1"/>
                </a:solidFill>
                <a:latin typeface="宋体" panose="02010600030101010101" pitchFamily="2" charset="-122"/>
                <a:ea typeface="宋体" panose="02010600030101010101" pitchFamily="2" charset="-122"/>
              </a:rPr>
              <a:t>的值可能被修改变小。</a:t>
            </a:r>
          </a:p>
          <a:p>
            <a:pPr eaLnBrk="1" hangingPunct="1">
              <a:spcBef>
                <a:spcPct val="50000"/>
              </a:spcBef>
            </a:pPr>
            <a:r>
              <a:rPr lang="zh-CN" altLang="en-US" dirty="0">
                <a:solidFill>
                  <a:schemeClr val="tx1"/>
                </a:solidFill>
                <a:latin typeface="宋体" panose="02010600030101010101" pitchFamily="2" charset="-122"/>
                <a:ea typeface="宋体" panose="02010600030101010101" pitchFamily="2" charset="-122"/>
              </a:rPr>
              <a:t>　　</a:t>
            </a:r>
            <a:r>
              <a:rPr lang="en-US" altLang="zh-CN" dirty="0">
                <a:solidFill>
                  <a:schemeClr val="tx1"/>
                </a:solidFill>
                <a:latin typeface="宋体" panose="02010600030101010101" pitchFamily="2" charset="-122"/>
                <a:ea typeface="宋体" panose="02010600030101010101" pitchFamily="2" charset="-122"/>
              </a:rPr>
              <a:t>path[</a:t>
            </a:r>
            <a:r>
              <a:rPr lang="en-US" altLang="zh-CN" i="1" dirty="0">
                <a:solidFill>
                  <a:schemeClr val="tx1"/>
                </a:solidFill>
                <a:latin typeface="宋体" panose="02010600030101010101" pitchFamily="2" charset="-122"/>
                <a:ea typeface="宋体" panose="02010600030101010101" pitchFamily="2" charset="-122"/>
              </a:rPr>
              <a:t>j</a:t>
            </a:r>
            <a:r>
              <a:rPr lang="en-US" altLang="zh-CN" dirty="0">
                <a:solidFill>
                  <a:schemeClr val="tx1"/>
                </a:solidFill>
                <a:latin typeface="宋体" panose="02010600030101010101" pitchFamily="2" charset="-122"/>
                <a:ea typeface="宋体" panose="02010600030101010101" pitchFamily="2" charset="-122"/>
              </a:rPr>
              <a:t>]</a:t>
            </a:r>
            <a:r>
              <a:rPr lang="zh-CN" altLang="en-US" dirty="0">
                <a:solidFill>
                  <a:schemeClr val="tx1"/>
                </a:solidFill>
                <a:latin typeface="宋体" panose="02010600030101010101" pitchFamily="2" charset="-122"/>
                <a:ea typeface="宋体" panose="02010600030101010101" pitchFamily="2" charset="-122"/>
              </a:rPr>
              <a:t>保存源点到顶点</a:t>
            </a:r>
            <a:r>
              <a:rPr lang="en-US" altLang="zh-CN" i="1" dirty="0">
                <a:solidFill>
                  <a:schemeClr val="tx1"/>
                </a:solidFill>
                <a:latin typeface="宋体" panose="02010600030101010101" pitchFamily="2" charset="-122"/>
                <a:ea typeface="宋体" panose="02010600030101010101" pitchFamily="2" charset="-122"/>
              </a:rPr>
              <a:t>j</a:t>
            </a:r>
            <a:r>
              <a:rPr lang="zh-CN" altLang="en-US" dirty="0">
                <a:solidFill>
                  <a:schemeClr val="tx1"/>
                </a:solidFill>
                <a:latin typeface="宋体" panose="02010600030101010101" pitchFamily="2" charset="-122"/>
                <a:ea typeface="宋体" panose="02010600030101010101" pitchFamily="2" charset="-122"/>
              </a:rPr>
              <a:t>的最短路径，实际上为最短路径上的前一个顶点</a:t>
            </a:r>
            <a:r>
              <a:rPr lang="en-US" altLang="zh-CN" i="1" dirty="0">
                <a:solidFill>
                  <a:schemeClr val="tx1"/>
                </a:solidFill>
                <a:latin typeface="宋体" panose="02010600030101010101" pitchFamily="2" charset="-122"/>
                <a:ea typeface="宋体" panose="02010600030101010101" pitchFamily="2" charset="-122"/>
              </a:rPr>
              <a:t>u</a:t>
            </a:r>
            <a:r>
              <a:rPr lang="zh-CN" altLang="en-US" dirty="0">
                <a:solidFill>
                  <a:schemeClr val="tx1"/>
                </a:solidFill>
                <a:latin typeface="宋体" panose="02010600030101010101" pitchFamily="2" charset="-122"/>
                <a:ea typeface="宋体" panose="02010600030101010101" pitchFamily="2" charset="-122"/>
              </a:rPr>
              <a:t>，即</a:t>
            </a:r>
            <a:r>
              <a:rPr lang="en-US" altLang="zh-CN" dirty="0">
                <a:solidFill>
                  <a:schemeClr val="tx1"/>
                </a:solidFill>
                <a:latin typeface="宋体" panose="02010600030101010101" pitchFamily="2" charset="-122"/>
                <a:ea typeface="宋体" panose="02010600030101010101" pitchFamily="2" charset="-122"/>
              </a:rPr>
              <a:t>path[</a:t>
            </a:r>
            <a:r>
              <a:rPr lang="en-US" altLang="zh-CN" i="1" dirty="0">
                <a:solidFill>
                  <a:schemeClr val="tx1"/>
                </a:solidFill>
                <a:latin typeface="宋体" panose="02010600030101010101" pitchFamily="2" charset="-122"/>
                <a:ea typeface="宋体" panose="02010600030101010101" pitchFamily="2" charset="-122"/>
              </a:rPr>
              <a:t>j</a:t>
            </a:r>
            <a:r>
              <a:rPr lang="en-US" altLang="zh-CN" dirty="0">
                <a:solidFill>
                  <a:schemeClr val="tx1"/>
                </a:solidFill>
                <a:latin typeface="宋体" panose="02010600030101010101" pitchFamily="2" charset="-122"/>
                <a:ea typeface="宋体" panose="02010600030101010101" pitchFamily="2" charset="-122"/>
              </a:rPr>
              <a:t>]=</a:t>
            </a:r>
            <a:r>
              <a:rPr lang="en-US" altLang="zh-CN" i="1" dirty="0">
                <a:solidFill>
                  <a:schemeClr val="tx1"/>
                </a:solidFill>
                <a:latin typeface="宋体" panose="02010600030101010101" pitchFamily="2" charset="-122"/>
                <a:ea typeface="宋体" panose="02010600030101010101" pitchFamily="2" charset="-122"/>
              </a:rPr>
              <a:t>u</a:t>
            </a:r>
            <a:r>
              <a:rPr lang="zh-CN" altLang="en-US" dirty="0">
                <a:solidFill>
                  <a:schemeClr val="tx1"/>
                </a:solidFill>
                <a:latin typeface="宋体" panose="02010600030101010101" pitchFamily="2" charset="-122"/>
                <a:ea typeface="宋体" panose="02010600030101010101" pitchFamily="2" charset="-122"/>
              </a:rPr>
              <a:t>。当求出最短路径后由</a:t>
            </a:r>
            <a:r>
              <a:rPr lang="en-US" altLang="zh-CN" dirty="0">
                <a:solidFill>
                  <a:schemeClr val="tx1"/>
                </a:solidFill>
                <a:latin typeface="宋体" panose="02010600030101010101" pitchFamily="2" charset="-122"/>
                <a:ea typeface="宋体" panose="02010600030101010101" pitchFamily="2" charset="-122"/>
              </a:rPr>
              <a:t>path[</a:t>
            </a:r>
            <a:r>
              <a:rPr lang="en-US" altLang="zh-CN" i="1" dirty="0">
                <a:solidFill>
                  <a:schemeClr val="tx1"/>
                </a:solidFill>
                <a:latin typeface="宋体" panose="02010600030101010101" pitchFamily="2" charset="-122"/>
                <a:ea typeface="宋体" panose="02010600030101010101" pitchFamily="2" charset="-122"/>
              </a:rPr>
              <a:t>j</a:t>
            </a:r>
            <a:r>
              <a:rPr lang="en-US" altLang="zh-CN" dirty="0">
                <a:solidFill>
                  <a:schemeClr val="tx1"/>
                </a:solidFill>
                <a:latin typeface="宋体" panose="02010600030101010101" pitchFamily="2" charset="-122"/>
                <a:ea typeface="宋体" panose="02010600030101010101" pitchFamily="2" charset="-122"/>
              </a:rPr>
              <a:t>]</a:t>
            </a:r>
            <a:r>
              <a:rPr lang="zh-CN" altLang="en-US" dirty="0">
                <a:solidFill>
                  <a:schemeClr val="tx1"/>
                </a:solidFill>
                <a:latin typeface="宋体" panose="02010600030101010101" pitchFamily="2" charset="-122"/>
                <a:ea typeface="宋体" panose="02010600030101010101" pitchFamily="2" charset="-122"/>
              </a:rPr>
              <a:t>向前推出源点到顶点</a:t>
            </a:r>
            <a:r>
              <a:rPr lang="en-US" altLang="zh-CN" i="1" dirty="0">
                <a:solidFill>
                  <a:schemeClr val="tx1"/>
                </a:solidFill>
                <a:latin typeface="宋体" panose="02010600030101010101" pitchFamily="2" charset="-122"/>
                <a:ea typeface="宋体" panose="02010600030101010101" pitchFamily="2" charset="-122"/>
              </a:rPr>
              <a:t>j</a:t>
            </a:r>
            <a:r>
              <a:rPr lang="zh-CN" altLang="en-US" dirty="0">
                <a:solidFill>
                  <a:schemeClr val="tx1"/>
                </a:solidFill>
                <a:latin typeface="宋体" panose="02010600030101010101" pitchFamily="2" charset="-122"/>
                <a:ea typeface="宋体" panose="02010600030101010101" pitchFamily="2" charset="-122"/>
              </a:rPr>
              <a:t>的最短路径。</a:t>
            </a:r>
          </a:p>
        </p:txBody>
      </p:sp>
      <p:sp>
        <p:nvSpPr>
          <p:cNvPr id="98308" name="Rectangle 5"/>
          <p:cNvSpPr>
            <a:spLocks noChangeArrowheads="1"/>
          </p:cNvSpPr>
          <p:nvPr/>
        </p:nvSpPr>
        <p:spPr bwMode="auto">
          <a:xfrm>
            <a:off x="0" y="401256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latin typeface="宋体" panose="02010600030101010101" pitchFamily="2" charset="-122"/>
            </a:endParaRPr>
          </a:p>
        </p:txBody>
      </p:sp>
      <p:graphicFrame>
        <p:nvGraphicFramePr>
          <p:cNvPr id="98309" name="Object 4"/>
          <p:cNvGraphicFramePr>
            <a:graphicFrameLocks noChangeAspect="1"/>
          </p:cNvGraphicFramePr>
          <p:nvPr/>
        </p:nvGraphicFramePr>
        <p:xfrm>
          <a:off x="827405" y="5135880"/>
          <a:ext cx="6624320" cy="1352550"/>
        </p:xfrm>
        <a:graphic>
          <a:graphicData uri="http://schemas.openxmlformats.org/presentationml/2006/ole">
            <p:oleObj spid="_x0000_s302081" name="图片" r:id="rId3" imgW="2541503" imgH="619727" progId="Word.Picture.8">
              <p:embed/>
            </p:oleObj>
          </a:graphicData>
        </a:graphic>
      </p:graphicFrame>
      <p:sp>
        <p:nvSpPr>
          <p:cNvPr id="8" name="Text Box 1029">
            <a:hlinkClick r:id="rId4" action="ppaction://hlinksldjump"/>
          </p:cNvPr>
          <p:cNvSpPr txBox="1">
            <a:spLocks noChangeArrowheads="1"/>
          </p:cNvSpPr>
          <p:nvPr/>
        </p:nvSpPr>
        <p:spPr bwMode="auto">
          <a:xfrm>
            <a:off x="765865" y="180092"/>
            <a:ext cx="6296744"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b="1" dirty="0" smtClean="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7.2.4  </a:t>
            </a:r>
            <a:r>
              <a:rPr kumimoji="1" lang="zh-CN" altLang="en-US" sz="3600" b="1" dirty="0" smtClean="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单源最短路径问题</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637540" y="226695"/>
            <a:ext cx="8153400" cy="706755"/>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vl="0" algn="l">
              <a:spcBef>
                <a:spcPct val="50000"/>
              </a:spcBef>
            </a:pPr>
            <a:r>
              <a:rPr kumimoji="1" lang="en-US" altLang="zh-CN" sz="4000" b="1">
                <a:solidFill>
                  <a:schemeClr val="bg1"/>
                </a:solidFill>
                <a:latin typeface="黑体" panose="02010609060101010101" pitchFamily="49" charset="-122"/>
                <a:ea typeface="黑体" panose="02010609060101010101" pitchFamily="49" charset="-122"/>
                <a:sym typeface="+mn-ea"/>
              </a:rPr>
              <a:t>7.1.1  贪心法的设计思想 </a:t>
            </a:r>
          </a:p>
        </p:txBody>
      </p:sp>
      <p:sp>
        <p:nvSpPr>
          <p:cNvPr id="205826" name="Text Box 2"/>
          <p:cNvSpPr txBox="1">
            <a:spLocks noChangeArrowheads="1"/>
          </p:cNvSpPr>
          <p:nvPr/>
        </p:nvSpPr>
        <p:spPr bwMode="auto">
          <a:xfrm>
            <a:off x="156210" y="1388745"/>
            <a:ext cx="8841105" cy="4338320"/>
          </a:xfrm>
          <a:prstGeom prst="rect">
            <a:avLst/>
          </a:prstGeom>
          <a:noFill/>
          <a:ln w="9525">
            <a:noFill/>
            <a:miter lim="800000"/>
          </a:ln>
          <a:effectLst/>
        </p:spPr>
        <p:txBody>
          <a:bodyPr wrap="square">
            <a:spAutoFit/>
          </a:bodyPr>
          <a:lstStyle/>
          <a:p>
            <a:pPr>
              <a:spcBef>
                <a:spcPct val="50000"/>
              </a:spcBef>
            </a:pPr>
            <a:r>
              <a:rPr lang="zh-CN" altLang="en-US" sz="2400" b="1" dirty="0">
                <a:latin typeface="宋体" panose="02010600030101010101" pitchFamily="2" charset="-122"/>
                <a:cs typeface="Times New Roman" panose="02020603050405020304" pitchFamily="18" charset="0"/>
              </a:rPr>
              <a:t>　　贪心法是求解</a:t>
            </a:r>
            <a:r>
              <a:rPr lang="zh-CN" altLang="en-US" sz="2400" b="1" dirty="0">
                <a:solidFill>
                  <a:srgbClr val="CC0099"/>
                </a:solidFill>
                <a:latin typeface="宋体" panose="02010600030101010101" pitchFamily="2" charset="-122"/>
                <a:cs typeface="Times New Roman" panose="02020603050405020304" pitchFamily="18" charset="0"/>
              </a:rPr>
              <a:t>最优化问题</a:t>
            </a:r>
            <a:r>
              <a:rPr lang="zh-CN" altLang="en-US" sz="2400" b="1" dirty="0">
                <a:latin typeface="宋体" panose="02010600030101010101" pitchFamily="2" charset="-122"/>
                <a:cs typeface="Times New Roman" panose="02020603050405020304" pitchFamily="18" charset="0"/>
              </a:rPr>
              <a:t>的一种常用算法。</a:t>
            </a:r>
          </a:p>
          <a:p>
            <a:pPr>
              <a:spcBef>
                <a:spcPct val="50000"/>
              </a:spcBef>
            </a:pPr>
            <a:r>
              <a:rPr lang="zh-CN" altLang="en-US" sz="2400" b="1" dirty="0">
                <a:latin typeface="宋体" panose="02010600030101010101" pitchFamily="2" charset="-122"/>
                <a:cs typeface="Times New Roman" panose="02020603050405020304" pitchFamily="18" charset="0"/>
              </a:rPr>
              <a:t>    它从问题的某一个初始解</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出发，采用逐步构造最优解的方法向给定的目标前进，每一步决策产生</a:t>
            </a:r>
            <a:r>
              <a:rPr lang="en-US" altLang="zh-CN" sz="2400" b="1" i="1" dirty="0">
                <a:latin typeface="宋体" panose="02010600030101010101" pitchFamily="2" charset="-122"/>
                <a:cs typeface="Times New Roman" panose="02020603050405020304" pitchFamily="18" charset="0"/>
              </a:rPr>
              <a:t>n</a:t>
            </a:r>
            <a:r>
              <a:rPr lang="zh-CN" altLang="en-US" sz="2400" b="1" dirty="0">
                <a:latin typeface="宋体" panose="02010600030101010101" pitchFamily="2" charset="-122"/>
                <a:cs typeface="Times New Roman" panose="02020603050405020304" pitchFamily="18" charset="0"/>
              </a:rPr>
              <a:t>元组解（</a:t>
            </a:r>
            <a:r>
              <a:rPr lang="en-US" altLang="zh-CN" sz="2400" b="1" i="1" dirty="0" err="1">
                <a:latin typeface="宋体" panose="02010600030101010101" pitchFamily="2" charset="-122"/>
                <a:cs typeface="Times New Roman" panose="02020603050405020304" pitchFamily="18" charset="0"/>
              </a:rPr>
              <a:t>x</a:t>
            </a:r>
            <a:r>
              <a:rPr lang="en-US" altLang="zh-CN" sz="2400" b="1" baseline="-25000" dirty="0" err="1">
                <a:latin typeface="宋体" panose="02010600030101010101" pitchFamily="2" charset="-122"/>
                <a:cs typeface="Times New Roman" panose="02020603050405020304" pitchFamily="18" charset="0"/>
              </a:rPr>
              <a:t>0</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x</a:t>
            </a:r>
            <a:r>
              <a:rPr lang="en-US" altLang="zh-CN" sz="2400" b="1" baseline="-25000" dirty="0" err="1">
                <a:latin typeface="宋体" panose="02010600030101010101" pitchFamily="2" charset="-122"/>
                <a:cs typeface="Times New Roman" panose="02020603050405020304" pitchFamily="18" charset="0"/>
              </a:rPr>
              <a:t>1</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x</a:t>
            </a:r>
            <a:r>
              <a:rPr lang="en-US" altLang="zh-CN" sz="2400" b="1" i="1" baseline="-25000" dirty="0" err="1">
                <a:latin typeface="宋体" panose="02010600030101010101" pitchFamily="2" charset="-122"/>
                <a:cs typeface="Times New Roman" panose="02020603050405020304" pitchFamily="18" charset="0"/>
              </a:rPr>
              <a:t>n</a:t>
            </a:r>
            <a:r>
              <a:rPr lang="en-US" altLang="zh-CN" sz="2400" b="1" baseline="-25000"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）的一个分量。</a:t>
            </a:r>
          </a:p>
          <a:p>
            <a:pPr>
              <a:spcBef>
                <a:spcPct val="50000"/>
              </a:spcBef>
            </a:pPr>
            <a:r>
              <a:rPr lang="zh-CN" altLang="en-US" sz="2400" b="1" dirty="0">
                <a:latin typeface="宋体" panose="02010600030101010101" pitchFamily="2" charset="-122"/>
                <a:cs typeface="Times New Roman" panose="02020603050405020304" pitchFamily="18" charset="0"/>
              </a:rPr>
              <a:t>　　贪心法每一步中用作决策依据的选择准则被称为</a:t>
            </a:r>
            <a:r>
              <a:rPr lang="zh-CN" altLang="en-US" sz="2400" b="1" dirty="0">
                <a:solidFill>
                  <a:srgbClr val="CC0099"/>
                </a:solidFill>
                <a:latin typeface="宋体" panose="02010600030101010101" pitchFamily="2" charset="-122"/>
                <a:cs typeface="Times New Roman" panose="02020603050405020304" pitchFamily="18" charset="0"/>
              </a:rPr>
              <a:t>贪心策略（或贪心准则）</a:t>
            </a:r>
            <a:r>
              <a:rPr lang="zh-CN" altLang="en-US" sz="2400" b="1" dirty="0">
                <a:latin typeface="宋体" panose="02010600030101010101" pitchFamily="2" charset="-122"/>
                <a:cs typeface="Times New Roman" panose="02020603050405020304" pitchFamily="18" charset="0"/>
              </a:rPr>
              <a:t>，也就是说，在选择解分量的过程中，添加新的解分量</a:t>
            </a:r>
            <a:r>
              <a:rPr lang="en-US" altLang="zh-CN" sz="2400" b="1" i="1" dirty="0" err="1">
                <a:latin typeface="宋体" panose="02010600030101010101" pitchFamily="2" charset="-122"/>
                <a:cs typeface="Times New Roman" panose="02020603050405020304" pitchFamily="18" charset="0"/>
              </a:rPr>
              <a:t>x</a:t>
            </a:r>
            <a:r>
              <a:rPr lang="en-US" altLang="zh-CN" sz="2400" b="1" i="1" baseline="-25000" dirty="0" err="1">
                <a:latin typeface="宋体" panose="02010600030101010101" pitchFamily="2" charset="-122"/>
                <a:cs typeface="Times New Roman" panose="02020603050405020304" pitchFamily="18" charset="0"/>
              </a:rPr>
              <a:t>k</a:t>
            </a:r>
            <a:r>
              <a:rPr lang="zh-CN" altLang="en-US" sz="2400" b="1" dirty="0">
                <a:latin typeface="宋体" panose="02010600030101010101" pitchFamily="2" charset="-122"/>
                <a:cs typeface="Times New Roman" panose="02020603050405020304" pitchFamily="18" charset="0"/>
              </a:rPr>
              <a:t>后，形成的部分解（</a:t>
            </a:r>
            <a:r>
              <a:rPr lang="en-US" altLang="zh-CN" sz="2400" b="1" i="1" dirty="0" err="1">
                <a:latin typeface="宋体" panose="02010600030101010101" pitchFamily="2" charset="-122"/>
                <a:cs typeface="Times New Roman" panose="02020603050405020304" pitchFamily="18" charset="0"/>
              </a:rPr>
              <a:t>x</a:t>
            </a:r>
            <a:r>
              <a:rPr lang="en-US" altLang="zh-CN" sz="2400" b="1" baseline="-25000" dirty="0" err="1">
                <a:latin typeface="宋体" panose="02010600030101010101" pitchFamily="2" charset="-122"/>
                <a:cs typeface="Times New Roman" panose="02020603050405020304" pitchFamily="18" charset="0"/>
              </a:rPr>
              <a:t>0</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x</a:t>
            </a:r>
            <a:r>
              <a:rPr lang="en-US" altLang="zh-CN" sz="2400" b="1" baseline="-25000" dirty="0" err="1">
                <a:latin typeface="宋体" panose="02010600030101010101" pitchFamily="2" charset="-122"/>
                <a:cs typeface="Times New Roman" panose="02020603050405020304" pitchFamily="18" charset="0"/>
              </a:rPr>
              <a:t>1</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x</a:t>
            </a:r>
            <a:r>
              <a:rPr lang="en-US" altLang="zh-CN" sz="2400" b="1" i="1" baseline="-25000" dirty="0" err="1">
                <a:latin typeface="宋体" panose="02010600030101010101" pitchFamily="2" charset="-122"/>
                <a:cs typeface="Times New Roman" panose="02020603050405020304" pitchFamily="18" charset="0"/>
              </a:rPr>
              <a:t>k</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不违反可行解约束条件。</a:t>
            </a:r>
          </a:p>
          <a:p>
            <a:pPr>
              <a:spcBef>
                <a:spcPct val="50000"/>
              </a:spcBef>
            </a:pPr>
            <a:r>
              <a:rPr lang="zh-CN" altLang="en-US" sz="2400" b="1" dirty="0">
                <a:latin typeface="宋体" panose="02010600030101010101" pitchFamily="2" charset="-122"/>
                <a:cs typeface="Times New Roman" panose="02020603050405020304" pitchFamily="18" charset="0"/>
              </a:rPr>
              <a:t>　　每一次贪心选择都将所求问题简化为规模更小的子问题，并期望通过每次所做的局部最优选择产生出一个全局最优解。</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826">
                                            <p:txEl>
                                              <p:pRg st="0" end="0"/>
                                            </p:txEl>
                                          </p:spTgt>
                                        </p:tgtEl>
                                        <p:attrNameLst>
                                          <p:attrName>style.visibility</p:attrName>
                                        </p:attrNameLst>
                                      </p:cBhvr>
                                      <p:to>
                                        <p:strVal val="visible"/>
                                      </p:to>
                                    </p:set>
                                    <p:animEffect transition="in" filter="blinds(horizontal)">
                                      <p:cBhvr>
                                        <p:cTn id="7" dur="500"/>
                                        <p:tgtEl>
                                          <p:spTgt spid="2058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826">
                                            <p:txEl>
                                              <p:pRg st="1" end="1"/>
                                            </p:txEl>
                                          </p:spTgt>
                                        </p:tgtEl>
                                        <p:attrNameLst>
                                          <p:attrName>style.visibility</p:attrName>
                                        </p:attrNameLst>
                                      </p:cBhvr>
                                      <p:to>
                                        <p:strVal val="visible"/>
                                      </p:to>
                                    </p:set>
                                    <p:animEffect transition="in" filter="blinds(horizontal)">
                                      <p:cBhvr>
                                        <p:cTn id="12" dur="500"/>
                                        <p:tgtEl>
                                          <p:spTgt spid="2058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826">
                                            <p:txEl>
                                              <p:pRg st="2" end="2"/>
                                            </p:txEl>
                                          </p:spTgt>
                                        </p:tgtEl>
                                        <p:attrNameLst>
                                          <p:attrName>style.visibility</p:attrName>
                                        </p:attrNameLst>
                                      </p:cBhvr>
                                      <p:to>
                                        <p:strVal val="visible"/>
                                      </p:to>
                                    </p:set>
                                    <p:animEffect transition="in" filter="blinds(horizontal)">
                                      <p:cBhvr>
                                        <p:cTn id="17" dur="500"/>
                                        <p:tgtEl>
                                          <p:spTgt spid="2058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5826">
                                            <p:txEl>
                                              <p:pRg st="3" end="3"/>
                                            </p:txEl>
                                          </p:spTgt>
                                        </p:tgtEl>
                                        <p:attrNameLst>
                                          <p:attrName>style.visibility</p:attrName>
                                        </p:attrNameLst>
                                      </p:cBhvr>
                                      <p:to>
                                        <p:strVal val="visible"/>
                                      </p:to>
                                    </p:set>
                                    <p:animEffect transition="in" filter="blinds(horizontal)">
                                      <p:cBhvr>
                                        <p:cTn id="22" dur="500"/>
                                        <p:tgtEl>
                                          <p:spTgt spid="2058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4"/>
          <p:cNvSpPr>
            <a:spLocks noChangeArrowheads="1"/>
          </p:cNvSpPr>
          <p:nvPr/>
        </p:nvSpPr>
        <p:spPr bwMode="auto">
          <a:xfrm>
            <a:off x="0" y="2952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99333"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525" y="1484784"/>
            <a:ext cx="9026525" cy="4005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9334" name="Text Box 6"/>
          <p:cNvSpPr txBox="1">
            <a:spLocks noChangeArrowheads="1"/>
          </p:cNvSpPr>
          <p:nvPr/>
        </p:nvSpPr>
        <p:spPr bwMode="auto">
          <a:xfrm>
            <a:off x="9525" y="5489937"/>
            <a:ext cx="9134475" cy="1323439"/>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sz="2400" b="1">
                <a:solidFill>
                  <a:srgbClr val="0033CC"/>
                </a:solidFill>
                <a:latin typeface="Times New Roman" panose="02020603050405020304" pitchFamily="18" charset="0"/>
                <a:ea typeface="楷体_GB2312" pitchFamily="49" charset="-122"/>
              </a:defRPr>
            </a:lvl1pPr>
            <a:lvl2pPr marL="742950" indent="-285750" eaLnBrk="0" hangingPunct="0">
              <a:defRPr sz="2400" b="1">
                <a:solidFill>
                  <a:srgbClr val="0033CC"/>
                </a:solidFill>
                <a:latin typeface="Times New Roman" panose="02020603050405020304" pitchFamily="18" charset="0"/>
                <a:ea typeface="楷体_GB2312" pitchFamily="49" charset="-122"/>
              </a:defRPr>
            </a:lvl2pPr>
            <a:lvl3pPr marL="1143000" indent="-228600" eaLnBrk="0" hangingPunct="0">
              <a:defRPr sz="2400" b="1">
                <a:solidFill>
                  <a:srgbClr val="0033CC"/>
                </a:solidFill>
                <a:latin typeface="Times New Roman" panose="02020603050405020304" pitchFamily="18" charset="0"/>
                <a:ea typeface="楷体_GB2312" pitchFamily="49" charset="-122"/>
              </a:defRPr>
            </a:lvl3pPr>
            <a:lvl4pPr marL="1600200" indent="-228600" eaLnBrk="0" hangingPunct="0">
              <a:defRPr sz="2400" b="1">
                <a:solidFill>
                  <a:srgbClr val="0033CC"/>
                </a:solidFill>
                <a:latin typeface="Times New Roman" panose="02020603050405020304" pitchFamily="18" charset="0"/>
                <a:ea typeface="楷体_GB2312" pitchFamily="49" charset="-122"/>
              </a:defRPr>
            </a:lvl4pPr>
            <a:lvl5pPr marL="2057400" indent="-228600" eaLnBrk="0" hangingPunct="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lang="zh-CN" altLang="en-US" sz="2000" dirty="0">
                <a:solidFill>
                  <a:schemeClr val="tx1"/>
                </a:solidFill>
              </a:rPr>
              <a:t>最后求出顶点</a:t>
            </a:r>
            <a:r>
              <a:rPr lang="en-US" altLang="zh-CN" sz="2000" dirty="0">
                <a:solidFill>
                  <a:schemeClr val="tx1"/>
                </a:solidFill>
              </a:rPr>
              <a:t>0</a:t>
            </a:r>
            <a:r>
              <a:rPr lang="zh-CN" altLang="en-US" sz="2000" dirty="0">
                <a:solidFill>
                  <a:schemeClr val="tx1"/>
                </a:solidFill>
              </a:rPr>
              <a:t>到</a:t>
            </a:r>
            <a:r>
              <a:rPr lang="en-US" altLang="zh-CN" sz="2000" dirty="0">
                <a:solidFill>
                  <a:schemeClr val="tx1"/>
                </a:solidFill>
              </a:rPr>
              <a:t>1</a:t>
            </a:r>
            <a:r>
              <a:rPr lang="zh-CN" altLang="en-US" sz="2000" dirty="0">
                <a:solidFill>
                  <a:schemeClr val="tx1"/>
                </a:solidFill>
              </a:rPr>
              <a:t>～</a:t>
            </a:r>
            <a:r>
              <a:rPr lang="en-US" altLang="zh-CN" sz="2000" dirty="0">
                <a:solidFill>
                  <a:schemeClr val="tx1"/>
                </a:solidFill>
              </a:rPr>
              <a:t>6</a:t>
            </a:r>
            <a:r>
              <a:rPr lang="zh-CN" altLang="en-US" sz="2000" dirty="0">
                <a:solidFill>
                  <a:schemeClr val="tx1"/>
                </a:solidFill>
              </a:rPr>
              <a:t>各顶点的最短距离为</a:t>
            </a:r>
            <a:r>
              <a:rPr lang="en-US" altLang="zh-CN" sz="2000" dirty="0">
                <a:solidFill>
                  <a:schemeClr val="tx1"/>
                </a:solidFill>
              </a:rPr>
              <a:t>4</a:t>
            </a:r>
            <a:r>
              <a:rPr lang="zh-CN" altLang="en-US" sz="2000" dirty="0">
                <a:solidFill>
                  <a:schemeClr val="tx1"/>
                </a:solidFill>
              </a:rPr>
              <a:t>、</a:t>
            </a:r>
            <a:r>
              <a:rPr lang="en-US" altLang="zh-CN" sz="2000" dirty="0">
                <a:solidFill>
                  <a:schemeClr val="tx1"/>
                </a:solidFill>
              </a:rPr>
              <a:t>5</a:t>
            </a:r>
            <a:r>
              <a:rPr lang="zh-CN" altLang="en-US" sz="2000" dirty="0">
                <a:solidFill>
                  <a:schemeClr val="tx1"/>
                </a:solidFill>
              </a:rPr>
              <a:t>、</a:t>
            </a:r>
            <a:r>
              <a:rPr lang="en-US" altLang="zh-CN" sz="2000" dirty="0">
                <a:solidFill>
                  <a:schemeClr val="tx1"/>
                </a:solidFill>
              </a:rPr>
              <a:t>6</a:t>
            </a:r>
            <a:r>
              <a:rPr lang="zh-CN" altLang="en-US" sz="2000" dirty="0">
                <a:solidFill>
                  <a:schemeClr val="tx1"/>
                </a:solidFill>
              </a:rPr>
              <a:t>、</a:t>
            </a:r>
            <a:r>
              <a:rPr lang="en-US" altLang="zh-CN" sz="2000" dirty="0">
                <a:solidFill>
                  <a:schemeClr val="tx1"/>
                </a:solidFill>
              </a:rPr>
              <a:t>10</a:t>
            </a:r>
            <a:r>
              <a:rPr lang="zh-CN" altLang="en-US" sz="2000" dirty="0">
                <a:solidFill>
                  <a:schemeClr val="tx1"/>
                </a:solidFill>
              </a:rPr>
              <a:t>、</a:t>
            </a:r>
            <a:r>
              <a:rPr lang="en-US" altLang="zh-CN" sz="2000" dirty="0">
                <a:solidFill>
                  <a:schemeClr val="tx1"/>
                </a:solidFill>
              </a:rPr>
              <a:t>9</a:t>
            </a:r>
            <a:r>
              <a:rPr lang="zh-CN" altLang="en-US" sz="2000" dirty="0">
                <a:solidFill>
                  <a:schemeClr val="tx1"/>
                </a:solidFill>
              </a:rPr>
              <a:t>和</a:t>
            </a:r>
            <a:r>
              <a:rPr lang="en-US" altLang="zh-CN" sz="2000" dirty="0">
                <a:solidFill>
                  <a:schemeClr val="tx1"/>
                </a:solidFill>
              </a:rPr>
              <a:t>16</a:t>
            </a:r>
            <a:r>
              <a:rPr lang="zh-CN" altLang="en-US" sz="2000" dirty="0">
                <a:solidFill>
                  <a:schemeClr val="tx1"/>
                </a:solidFill>
              </a:rPr>
              <a:t>。</a:t>
            </a:r>
          </a:p>
          <a:p>
            <a:pPr eaLnBrk="1" hangingPunct="1"/>
            <a:r>
              <a:rPr lang="en-US" altLang="zh-CN" sz="2000" dirty="0">
                <a:solidFill>
                  <a:schemeClr val="tx1"/>
                </a:solidFill>
              </a:rPr>
              <a:t>path</a:t>
            </a:r>
            <a:r>
              <a:rPr lang="zh-CN" altLang="en-US" sz="2000" dirty="0">
                <a:solidFill>
                  <a:schemeClr val="tx1"/>
                </a:solidFill>
              </a:rPr>
              <a:t>值为</a:t>
            </a:r>
            <a:r>
              <a:rPr lang="en-US" altLang="zh-CN" sz="2000" dirty="0">
                <a:solidFill>
                  <a:schemeClr val="tx1"/>
                </a:solidFill>
              </a:rPr>
              <a:t>{0,0,1,0,5,2,4}</a:t>
            </a:r>
            <a:r>
              <a:rPr lang="zh-CN" altLang="en-US" sz="2000" dirty="0">
                <a:solidFill>
                  <a:schemeClr val="tx1"/>
                </a:solidFill>
              </a:rPr>
              <a:t>，以求顶点</a:t>
            </a:r>
            <a:r>
              <a:rPr lang="en-US" altLang="zh-CN" sz="2000" dirty="0">
                <a:solidFill>
                  <a:schemeClr val="tx1"/>
                </a:solidFill>
              </a:rPr>
              <a:t>0</a:t>
            </a:r>
            <a:r>
              <a:rPr lang="zh-CN" altLang="en-US" sz="2000" dirty="0">
                <a:solidFill>
                  <a:schemeClr val="tx1"/>
                </a:solidFill>
              </a:rPr>
              <a:t>到顶点</a:t>
            </a:r>
            <a:r>
              <a:rPr lang="en-US" altLang="zh-CN" sz="2000" dirty="0">
                <a:solidFill>
                  <a:schemeClr val="tx1"/>
                </a:solidFill>
              </a:rPr>
              <a:t>4</a:t>
            </a:r>
            <a:r>
              <a:rPr lang="zh-CN" altLang="en-US" sz="2000" dirty="0">
                <a:solidFill>
                  <a:schemeClr val="tx1"/>
                </a:solidFill>
              </a:rPr>
              <a:t>的最短路径为例说明通过</a:t>
            </a:r>
            <a:r>
              <a:rPr lang="en-US" altLang="zh-CN" sz="2000" dirty="0">
                <a:solidFill>
                  <a:schemeClr val="tx1"/>
                </a:solidFill>
              </a:rPr>
              <a:t>path</a:t>
            </a:r>
            <a:r>
              <a:rPr lang="zh-CN" altLang="en-US" sz="2000" dirty="0">
                <a:solidFill>
                  <a:schemeClr val="tx1"/>
                </a:solidFill>
              </a:rPr>
              <a:t>求最短路径的过程：</a:t>
            </a:r>
            <a:r>
              <a:rPr lang="en-US" altLang="zh-CN" sz="2000" dirty="0">
                <a:solidFill>
                  <a:schemeClr val="tx1"/>
                </a:solidFill>
              </a:rPr>
              <a:t>path[4]=5</a:t>
            </a:r>
            <a:r>
              <a:rPr lang="zh-CN" altLang="en-US" sz="2000" dirty="0">
                <a:solidFill>
                  <a:schemeClr val="tx1"/>
                </a:solidFill>
              </a:rPr>
              <a:t>，</a:t>
            </a:r>
            <a:r>
              <a:rPr lang="en-US" altLang="zh-CN" sz="2000" dirty="0">
                <a:solidFill>
                  <a:schemeClr val="tx1"/>
                </a:solidFill>
              </a:rPr>
              <a:t>path[5]=2</a:t>
            </a:r>
            <a:r>
              <a:rPr lang="zh-CN" altLang="en-US" sz="2000" dirty="0">
                <a:solidFill>
                  <a:schemeClr val="tx1"/>
                </a:solidFill>
              </a:rPr>
              <a:t>，</a:t>
            </a:r>
            <a:r>
              <a:rPr lang="en-US" altLang="zh-CN" sz="2000" dirty="0">
                <a:solidFill>
                  <a:schemeClr val="tx1"/>
                </a:solidFill>
              </a:rPr>
              <a:t>path[2]=1</a:t>
            </a:r>
            <a:r>
              <a:rPr lang="zh-CN" altLang="en-US" sz="2000" dirty="0">
                <a:solidFill>
                  <a:schemeClr val="tx1"/>
                </a:solidFill>
              </a:rPr>
              <a:t>，</a:t>
            </a:r>
            <a:r>
              <a:rPr lang="en-US" altLang="zh-CN" sz="2000" dirty="0">
                <a:solidFill>
                  <a:schemeClr val="tx1"/>
                </a:solidFill>
              </a:rPr>
              <a:t>path[1]=0</a:t>
            </a:r>
            <a:r>
              <a:rPr lang="zh-CN" altLang="en-US" sz="2000" dirty="0">
                <a:solidFill>
                  <a:schemeClr val="tx1"/>
                </a:solidFill>
              </a:rPr>
              <a:t>（源点），则顶点</a:t>
            </a:r>
            <a:r>
              <a:rPr lang="en-US" altLang="zh-CN" sz="2000" dirty="0">
                <a:solidFill>
                  <a:schemeClr val="tx1"/>
                </a:solidFill>
              </a:rPr>
              <a:t>0</a:t>
            </a:r>
            <a:r>
              <a:rPr lang="zh-CN" altLang="en-US" sz="2000" dirty="0">
                <a:solidFill>
                  <a:schemeClr val="tx1"/>
                </a:solidFill>
              </a:rPr>
              <a:t>到顶点</a:t>
            </a:r>
            <a:r>
              <a:rPr lang="en-US" altLang="zh-CN" sz="2000" dirty="0">
                <a:solidFill>
                  <a:schemeClr val="tx1"/>
                </a:solidFill>
              </a:rPr>
              <a:t>4</a:t>
            </a:r>
            <a:r>
              <a:rPr lang="zh-CN" altLang="en-US" sz="2000" dirty="0">
                <a:solidFill>
                  <a:schemeClr val="tx1"/>
                </a:solidFill>
              </a:rPr>
              <a:t>的最短路径逆为</a:t>
            </a:r>
            <a:r>
              <a:rPr lang="en-US" altLang="zh-CN" sz="2000" dirty="0">
                <a:solidFill>
                  <a:schemeClr val="tx1"/>
                </a:solidFill>
              </a:rPr>
              <a:t>4</a:t>
            </a:r>
            <a:r>
              <a:rPr lang="zh-CN" altLang="en-US" sz="2000" dirty="0">
                <a:solidFill>
                  <a:schemeClr val="tx1"/>
                </a:solidFill>
              </a:rPr>
              <a:t>、</a:t>
            </a:r>
            <a:r>
              <a:rPr lang="en-US" altLang="zh-CN" sz="2000" dirty="0">
                <a:solidFill>
                  <a:schemeClr val="tx1"/>
                </a:solidFill>
              </a:rPr>
              <a:t>5</a:t>
            </a:r>
            <a:r>
              <a:rPr lang="zh-CN" altLang="en-US" sz="2000" dirty="0">
                <a:solidFill>
                  <a:schemeClr val="tx1"/>
                </a:solidFill>
              </a:rPr>
              <a:t>、</a:t>
            </a:r>
            <a:r>
              <a:rPr lang="en-US" altLang="zh-CN" sz="2000" dirty="0">
                <a:solidFill>
                  <a:schemeClr val="tx1"/>
                </a:solidFill>
              </a:rPr>
              <a:t>2</a:t>
            </a:r>
            <a:r>
              <a:rPr lang="zh-CN" altLang="en-US" sz="2000" dirty="0">
                <a:solidFill>
                  <a:schemeClr val="tx1"/>
                </a:solidFill>
              </a:rPr>
              <a:t>、</a:t>
            </a:r>
            <a:r>
              <a:rPr lang="en-US" altLang="zh-CN" sz="2000" dirty="0">
                <a:solidFill>
                  <a:schemeClr val="tx1"/>
                </a:solidFill>
              </a:rPr>
              <a:t>1</a:t>
            </a:r>
            <a:r>
              <a:rPr lang="zh-CN" altLang="en-US" sz="2000" dirty="0">
                <a:solidFill>
                  <a:schemeClr val="tx1"/>
                </a:solidFill>
              </a:rPr>
              <a:t>、</a:t>
            </a:r>
            <a:r>
              <a:rPr lang="en-US" altLang="zh-CN" sz="2000" dirty="0">
                <a:solidFill>
                  <a:schemeClr val="tx1"/>
                </a:solidFill>
              </a:rPr>
              <a:t>0</a:t>
            </a:r>
            <a:r>
              <a:rPr lang="zh-CN" altLang="en-US" sz="2000" dirty="0">
                <a:solidFill>
                  <a:schemeClr val="tx1"/>
                </a:solidFill>
              </a:rPr>
              <a:t>，则正向最短路径为</a:t>
            </a:r>
            <a:r>
              <a:rPr lang="en-US" altLang="zh-CN" sz="2000" dirty="0">
                <a:solidFill>
                  <a:schemeClr val="tx1"/>
                </a:solidFill>
              </a:rPr>
              <a:t>0→1→2→5→4</a:t>
            </a:r>
            <a:r>
              <a:rPr lang="zh-CN" altLang="en-US" sz="2000" dirty="0">
                <a:solidFill>
                  <a:schemeClr val="tx1"/>
                </a:solidFill>
              </a:rPr>
              <a:t>。</a:t>
            </a:r>
          </a:p>
        </p:txBody>
      </p:sp>
      <p:sp>
        <p:nvSpPr>
          <p:cNvPr id="2" name="文本框 1"/>
          <p:cNvSpPr txBox="1"/>
          <p:nvPr/>
        </p:nvSpPr>
        <p:spPr>
          <a:xfrm>
            <a:off x="635" y="-12700"/>
            <a:ext cx="9143365" cy="147637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zh-CN" altLang="en-US"/>
          </a:p>
          <a:p>
            <a:endParaRPr lang="zh-CN" altLang="en-US"/>
          </a:p>
          <a:p>
            <a:endParaRPr lang="zh-CN" altLang="en-US"/>
          </a:p>
          <a:p>
            <a:endParaRPr lang="zh-CN" altLang="en-US"/>
          </a:p>
          <a:p>
            <a:endParaRPr lang="zh-CN" altLang="en-US"/>
          </a:p>
        </p:txBody>
      </p:sp>
      <p:graphicFrame>
        <p:nvGraphicFramePr>
          <p:cNvPr id="99332" name="Object 3"/>
          <p:cNvGraphicFramePr>
            <a:graphicFrameLocks noChangeAspect="1"/>
          </p:cNvGraphicFramePr>
          <p:nvPr/>
        </p:nvGraphicFramePr>
        <p:xfrm>
          <a:off x="2390775" y="63182"/>
          <a:ext cx="3770313" cy="1498601"/>
        </p:xfrm>
        <a:graphic>
          <a:graphicData uri="http://schemas.openxmlformats.org/presentationml/2006/ole">
            <p:oleObj spid="_x0000_s303105" name="图片" r:id="rId4" imgW="1712802" imgH="1188823" progId="Word.Picture.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9333"/>
                                        </p:tgtEl>
                                        <p:attrNameLst>
                                          <p:attrName>style.visibility</p:attrName>
                                        </p:attrNameLst>
                                      </p:cBhvr>
                                      <p:to>
                                        <p:strVal val="visible"/>
                                      </p:to>
                                    </p:set>
                                    <p:animEffect transition="in" filter="blinds(horizontal)">
                                      <p:cBhvr>
                                        <p:cTn id="7" dur="500"/>
                                        <p:tgtEl>
                                          <p:spTgt spid="993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334"/>
                                        </p:tgtEl>
                                        <p:attrNameLst>
                                          <p:attrName>style.visibility</p:attrName>
                                        </p:attrNameLst>
                                      </p:cBhvr>
                                      <p:to>
                                        <p:strVal val="visible"/>
                                      </p:to>
                                    </p:set>
                                    <p:animEffect transition="in" filter="blinds(horizontal)">
                                      <p:cBhvr>
                                        <p:cTn id="12" dur="500"/>
                                        <p:tgtEl>
                                          <p:spTgt spid="99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250825" y="260350"/>
            <a:ext cx="8569325" cy="521970"/>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spcBef>
                <a:spcPct val="50000"/>
              </a:spcBef>
            </a:pPr>
            <a:r>
              <a:rPr kumimoji="1" lang="en-US" altLang="zh-CN" sz="2800" b="1" dirty="0" smtClean="0">
                <a:solidFill>
                  <a:schemeClr val="bg1"/>
                </a:solidFill>
                <a:effectLst/>
                <a:latin typeface="黑体" panose="02010609060101010101" pitchFamily="49" charset="-122"/>
                <a:ea typeface="黑体" panose="02010609060101010101" pitchFamily="49" charset="-122"/>
                <a:sym typeface="+mn-ea"/>
              </a:rPr>
              <a:t>对应的Dijkstra算法如下（v为源点编号）： </a:t>
            </a:r>
          </a:p>
        </p:txBody>
      </p:sp>
      <p:sp>
        <p:nvSpPr>
          <p:cNvPr id="100355" name="Text Box 3"/>
          <p:cNvSpPr txBox="1">
            <a:spLocks noChangeArrowheads="1"/>
          </p:cNvSpPr>
          <p:nvPr/>
        </p:nvSpPr>
        <p:spPr bwMode="auto">
          <a:xfrm>
            <a:off x="175260" y="1207770"/>
            <a:ext cx="8893175" cy="5262245"/>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spAutoFit/>
          </a:bodyPr>
          <a:lstStyle>
            <a:lvl1pPr eaLnBrk="0" hangingPunct="0">
              <a:defRPr sz="2400" b="1">
                <a:solidFill>
                  <a:srgbClr val="0033CC"/>
                </a:solidFill>
                <a:latin typeface="Times New Roman" panose="02020603050405020304" pitchFamily="18" charset="0"/>
                <a:ea typeface="楷体_GB2312" pitchFamily="49" charset="-122"/>
              </a:defRPr>
            </a:lvl1pPr>
            <a:lvl2pPr marL="742950" indent="-285750" eaLnBrk="0" hangingPunct="0">
              <a:defRPr sz="2400" b="1">
                <a:solidFill>
                  <a:srgbClr val="0033CC"/>
                </a:solidFill>
                <a:latin typeface="Times New Roman" panose="02020603050405020304" pitchFamily="18" charset="0"/>
                <a:ea typeface="楷体_GB2312" pitchFamily="49" charset="-122"/>
              </a:defRPr>
            </a:lvl2pPr>
            <a:lvl3pPr marL="1143000" indent="-228600" eaLnBrk="0" hangingPunct="0">
              <a:defRPr sz="2400" b="1">
                <a:solidFill>
                  <a:srgbClr val="0033CC"/>
                </a:solidFill>
                <a:latin typeface="Times New Roman" panose="02020603050405020304" pitchFamily="18" charset="0"/>
                <a:ea typeface="楷体_GB2312" pitchFamily="49" charset="-122"/>
              </a:defRPr>
            </a:lvl3pPr>
            <a:lvl4pPr marL="1600200" indent="-228600" eaLnBrk="0" hangingPunct="0">
              <a:defRPr sz="2400" b="1">
                <a:solidFill>
                  <a:srgbClr val="0033CC"/>
                </a:solidFill>
                <a:latin typeface="Times New Roman" panose="02020603050405020304" pitchFamily="18" charset="0"/>
                <a:ea typeface="楷体_GB2312" pitchFamily="49" charset="-122"/>
              </a:defRPr>
            </a:lvl4pPr>
            <a:lvl5pPr marL="2057400" indent="-228600" eaLnBrk="0" hangingPunct="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lang="en-US" altLang="zh-CN" dirty="0">
                <a:solidFill>
                  <a:schemeClr val="tx1"/>
                </a:solidFill>
              </a:rPr>
              <a:t>void </a:t>
            </a:r>
            <a:r>
              <a:rPr lang="en-US" altLang="zh-CN" dirty="0" err="1">
                <a:solidFill>
                  <a:schemeClr val="tx1"/>
                </a:solidFill>
              </a:rPr>
              <a:t>Dijkstra</a:t>
            </a:r>
            <a:r>
              <a:rPr lang="en-US" altLang="zh-CN" dirty="0">
                <a:solidFill>
                  <a:schemeClr val="tx1"/>
                </a:solidFill>
              </a:rPr>
              <a:t>(</a:t>
            </a:r>
            <a:r>
              <a:rPr lang="en-US" altLang="zh-CN" dirty="0" err="1">
                <a:solidFill>
                  <a:schemeClr val="tx1"/>
                </a:solidFill>
              </a:rPr>
              <a:t>MatGraph</a:t>
            </a:r>
            <a:r>
              <a:rPr lang="en-US" altLang="zh-CN" dirty="0">
                <a:solidFill>
                  <a:schemeClr val="tx1"/>
                </a:solidFill>
              </a:rPr>
              <a:t> </a:t>
            </a:r>
            <a:r>
              <a:rPr lang="en-US" altLang="zh-CN" dirty="0" err="1">
                <a:solidFill>
                  <a:schemeClr val="tx1"/>
                </a:solidFill>
              </a:rPr>
              <a:t>g,int</a:t>
            </a:r>
            <a:r>
              <a:rPr lang="en-US" altLang="zh-CN" dirty="0">
                <a:solidFill>
                  <a:schemeClr val="tx1"/>
                </a:solidFill>
              </a:rPr>
              <a:t> v) //</a:t>
            </a:r>
            <a:r>
              <a:rPr lang="zh-CN" altLang="en-US" dirty="0">
                <a:solidFill>
                  <a:schemeClr val="tx1"/>
                </a:solidFill>
              </a:rPr>
              <a:t>求从</a:t>
            </a:r>
            <a:r>
              <a:rPr lang="en-US" altLang="zh-CN" dirty="0">
                <a:solidFill>
                  <a:schemeClr val="tx1"/>
                </a:solidFill>
              </a:rPr>
              <a:t>v</a:t>
            </a:r>
            <a:r>
              <a:rPr lang="zh-CN" altLang="en-US" dirty="0">
                <a:solidFill>
                  <a:schemeClr val="tx1"/>
                </a:solidFill>
              </a:rPr>
              <a:t>到其他顶点的最短路径</a:t>
            </a:r>
          </a:p>
          <a:p>
            <a:pPr eaLnBrk="1" hangingPunct="1"/>
            <a:r>
              <a:rPr lang="en-US" altLang="zh-CN" dirty="0">
                <a:solidFill>
                  <a:schemeClr val="tx1"/>
                </a:solidFill>
              </a:rPr>
              <a:t>{</a:t>
            </a:r>
            <a:r>
              <a:rPr lang="zh-CN" altLang="en-US"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dist</a:t>
            </a:r>
            <a:r>
              <a:rPr lang="en-US" altLang="zh-CN" dirty="0">
                <a:solidFill>
                  <a:schemeClr val="tx1"/>
                </a:solidFill>
              </a:rPr>
              <a:t>[MAXVEX];		//</a:t>
            </a:r>
            <a:r>
              <a:rPr lang="zh-CN" altLang="en-US" dirty="0">
                <a:solidFill>
                  <a:schemeClr val="tx1"/>
                </a:solidFill>
              </a:rPr>
              <a:t>建立</a:t>
            </a:r>
            <a:r>
              <a:rPr lang="en-US" altLang="zh-CN" dirty="0" err="1">
                <a:solidFill>
                  <a:schemeClr val="tx1"/>
                </a:solidFill>
              </a:rPr>
              <a:t>dist</a:t>
            </a:r>
            <a:r>
              <a:rPr lang="zh-CN" altLang="en-US" dirty="0">
                <a:solidFill>
                  <a:schemeClr val="tx1"/>
                </a:solidFill>
              </a:rPr>
              <a:t>数组</a:t>
            </a:r>
          </a:p>
          <a:p>
            <a:pPr eaLnBrk="1" hangingPunct="1"/>
            <a:r>
              <a:rPr lang="zh-CN" altLang="en-US" dirty="0">
                <a:solidFill>
                  <a:schemeClr val="tx1"/>
                </a:solidFill>
              </a:rPr>
              <a:t>　　</a:t>
            </a:r>
            <a:r>
              <a:rPr lang="en-US" altLang="zh-CN" dirty="0" err="1">
                <a:solidFill>
                  <a:schemeClr val="tx1"/>
                </a:solidFill>
              </a:rPr>
              <a:t>int</a:t>
            </a:r>
            <a:r>
              <a:rPr lang="en-US" altLang="zh-CN" dirty="0">
                <a:solidFill>
                  <a:schemeClr val="tx1"/>
                </a:solidFill>
              </a:rPr>
              <a:t> path[MAXVEX];	</a:t>
            </a:r>
            <a:r>
              <a:rPr lang="en-US" altLang="zh-CN" dirty="0" smtClean="0">
                <a:solidFill>
                  <a:schemeClr val="tx1"/>
                </a:solidFill>
              </a:rPr>
              <a:t>           //</a:t>
            </a:r>
            <a:r>
              <a:rPr lang="zh-CN" altLang="en-US" dirty="0">
                <a:solidFill>
                  <a:schemeClr val="tx1"/>
                </a:solidFill>
              </a:rPr>
              <a:t>建立</a:t>
            </a:r>
            <a:r>
              <a:rPr lang="en-US" altLang="zh-CN" dirty="0">
                <a:solidFill>
                  <a:schemeClr val="tx1"/>
                </a:solidFill>
              </a:rPr>
              <a:t>path</a:t>
            </a:r>
            <a:r>
              <a:rPr lang="zh-CN" altLang="en-US" dirty="0">
                <a:solidFill>
                  <a:schemeClr val="tx1"/>
                </a:solidFill>
              </a:rPr>
              <a:t>数组</a:t>
            </a:r>
          </a:p>
          <a:p>
            <a:pPr eaLnBrk="1" hangingPunct="1"/>
            <a:r>
              <a:rPr lang="zh-CN" altLang="en-US" dirty="0">
                <a:solidFill>
                  <a:schemeClr val="tx1"/>
                </a:solidFill>
              </a:rPr>
              <a:t>　　</a:t>
            </a:r>
            <a:r>
              <a:rPr lang="en-US" altLang="zh-CN" dirty="0" err="1">
                <a:solidFill>
                  <a:schemeClr val="tx1"/>
                </a:solidFill>
              </a:rPr>
              <a:t>int</a:t>
            </a:r>
            <a:r>
              <a:rPr lang="en-US" altLang="zh-CN" dirty="0">
                <a:solidFill>
                  <a:schemeClr val="tx1"/>
                </a:solidFill>
              </a:rPr>
              <a:t> S[MAXVEX];		//</a:t>
            </a:r>
            <a:r>
              <a:rPr lang="zh-CN" altLang="en-US" dirty="0">
                <a:solidFill>
                  <a:schemeClr val="tx1"/>
                </a:solidFill>
              </a:rPr>
              <a:t>建立</a:t>
            </a:r>
            <a:r>
              <a:rPr lang="en-US" altLang="zh-CN" dirty="0">
                <a:solidFill>
                  <a:schemeClr val="tx1"/>
                </a:solidFill>
              </a:rPr>
              <a:t>S</a:t>
            </a:r>
            <a:r>
              <a:rPr lang="zh-CN" altLang="en-US" dirty="0">
                <a:solidFill>
                  <a:schemeClr val="tx1"/>
                </a:solidFill>
              </a:rPr>
              <a:t>数组</a:t>
            </a:r>
          </a:p>
          <a:p>
            <a:pPr eaLnBrk="1" hangingPunct="1"/>
            <a:r>
              <a:rPr lang="zh-CN" altLang="en-US"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mindis,i,j,u</a:t>
            </a:r>
            <a:r>
              <a:rPr lang="en-US" altLang="zh-CN" dirty="0">
                <a:solidFill>
                  <a:schemeClr val="tx1"/>
                </a:solidFill>
              </a:rPr>
              <a:t>=0;</a:t>
            </a:r>
          </a:p>
          <a:p>
            <a:pPr eaLnBrk="1" hangingPunct="1"/>
            <a:r>
              <a:rPr lang="zh-CN" altLang="en-US" dirty="0">
                <a:solidFill>
                  <a:schemeClr val="tx1"/>
                </a:solidFill>
              </a:rPr>
              <a:t>　　</a:t>
            </a:r>
            <a:r>
              <a:rPr lang="en-US" altLang="zh-CN" dirty="0">
                <a:solidFill>
                  <a:schemeClr val="tx1"/>
                </a:solidFill>
              </a:rPr>
              <a:t>for (i=0;i&lt;</a:t>
            </a:r>
            <a:r>
              <a:rPr lang="en-US" altLang="zh-CN" dirty="0" err="1">
                <a:solidFill>
                  <a:schemeClr val="tx1"/>
                </a:solidFill>
              </a:rPr>
              <a:t>g.n;i</a:t>
            </a:r>
            <a:r>
              <a:rPr lang="en-US" altLang="zh-CN" dirty="0">
                <a:solidFill>
                  <a:schemeClr val="tx1"/>
                </a:solidFill>
              </a:rPr>
              <a:t>++)</a:t>
            </a:r>
          </a:p>
          <a:p>
            <a:pPr eaLnBrk="1" hangingPunct="1"/>
            <a:r>
              <a:rPr lang="zh-CN" altLang="en-US" dirty="0">
                <a:solidFill>
                  <a:schemeClr val="tx1"/>
                </a:solidFill>
              </a:rPr>
              <a:t>　　</a:t>
            </a:r>
            <a:r>
              <a:rPr lang="en-US" altLang="zh-CN" dirty="0">
                <a:solidFill>
                  <a:schemeClr val="tx1"/>
                </a:solidFill>
              </a:rPr>
              <a:t>{	</a:t>
            </a:r>
            <a:r>
              <a:rPr lang="en-US" altLang="zh-CN" dirty="0" err="1">
                <a:solidFill>
                  <a:schemeClr val="tx1"/>
                </a:solidFill>
              </a:rPr>
              <a:t>dist</a:t>
            </a:r>
            <a:r>
              <a:rPr lang="en-US" altLang="zh-CN" dirty="0">
                <a:solidFill>
                  <a:schemeClr val="tx1"/>
                </a:solidFill>
              </a:rPr>
              <a:t>[i]=</a:t>
            </a:r>
            <a:r>
              <a:rPr lang="en-US" altLang="zh-CN" dirty="0" err="1">
                <a:solidFill>
                  <a:schemeClr val="tx1"/>
                </a:solidFill>
              </a:rPr>
              <a:t>g.edges</a:t>
            </a:r>
            <a:r>
              <a:rPr lang="en-US" altLang="zh-CN" dirty="0">
                <a:solidFill>
                  <a:schemeClr val="tx1"/>
                </a:solidFill>
              </a:rPr>
              <a:t>[v][i];	//</a:t>
            </a:r>
            <a:r>
              <a:rPr lang="zh-CN" altLang="en-US" dirty="0">
                <a:solidFill>
                  <a:schemeClr val="tx1"/>
                </a:solidFill>
              </a:rPr>
              <a:t>距离初始化</a:t>
            </a:r>
          </a:p>
          <a:p>
            <a:pPr eaLnBrk="1" hangingPunct="1"/>
            <a:r>
              <a:rPr lang="zh-CN" altLang="en-US" dirty="0">
                <a:solidFill>
                  <a:schemeClr val="tx1"/>
                </a:solidFill>
              </a:rPr>
              <a:t>	</a:t>
            </a:r>
            <a:r>
              <a:rPr lang="en-US" altLang="zh-CN" dirty="0">
                <a:solidFill>
                  <a:schemeClr val="tx1"/>
                </a:solidFill>
              </a:rPr>
              <a:t>S[i]=0;			//S[]</a:t>
            </a:r>
            <a:r>
              <a:rPr lang="zh-CN" altLang="en-US" dirty="0">
                <a:solidFill>
                  <a:schemeClr val="tx1"/>
                </a:solidFill>
              </a:rPr>
              <a:t>置空</a:t>
            </a:r>
          </a:p>
          <a:p>
            <a:pPr eaLnBrk="1" hangingPunct="1"/>
            <a:r>
              <a:rPr lang="zh-CN" altLang="en-US" dirty="0">
                <a:solidFill>
                  <a:schemeClr val="tx1"/>
                </a:solidFill>
              </a:rPr>
              <a:t>	</a:t>
            </a:r>
            <a:r>
              <a:rPr lang="en-US" altLang="zh-CN" dirty="0">
                <a:solidFill>
                  <a:schemeClr val="tx1"/>
                </a:solidFill>
              </a:rPr>
              <a:t>if (</a:t>
            </a:r>
            <a:r>
              <a:rPr lang="en-US" altLang="zh-CN" dirty="0" err="1">
                <a:solidFill>
                  <a:schemeClr val="tx1"/>
                </a:solidFill>
              </a:rPr>
              <a:t>g.edges</a:t>
            </a:r>
            <a:r>
              <a:rPr lang="en-US" altLang="zh-CN" dirty="0">
                <a:solidFill>
                  <a:schemeClr val="tx1"/>
                </a:solidFill>
              </a:rPr>
              <a:t>[v][i]&lt;INF)	//</a:t>
            </a:r>
            <a:r>
              <a:rPr lang="zh-CN" altLang="en-US" dirty="0">
                <a:solidFill>
                  <a:schemeClr val="tx1"/>
                </a:solidFill>
              </a:rPr>
              <a:t>路径初始化</a:t>
            </a:r>
          </a:p>
          <a:p>
            <a:pPr eaLnBrk="1" hangingPunct="1"/>
            <a:r>
              <a:rPr lang="zh-CN" altLang="en-US" dirty="0">
                <a:solidFill>
                  <a:schemeClr val="tx1"/>
                </a:solidFill>
              </a:rPr>
              <a:t>	　　</a:t>
            </a:r>
            <a:r>
              <a:rPr lang="en-US" altLang="zh-CN" dirty="0">
                <a:solidFill>
                  <a:schemeClr val="tx1"/>
                </a:solidFill>
              </a:rPr>
              <a:t>path[i]=v; //</a:t>
            </a:r>
            <a:r>
              <a:rPr lang="zh-CN" altLang="en-US" dirty="0">
                <a:solidFill>
                  <a:schemeClr val="tx1"/>
                </a:solidFill>
              </a:rPr>
              <a:t>顶点</a:t>
            </a:r>
            <a:r>
              <a:rPr lang="en-US" altLang="zh-CN" dirty="0">
                <a:solidFill>
                  <a:schemeClr val="tx1"/>
                </a:solidFill>
              </a:rPr>
              <a:t>v</a:t>
            </a:r>
            <a:r>
              <a:rPr lang="zh-CN" altLang="en-US" dirty="0">
                <a:solidFill>
                  <a:schemeClr val="tx1"/>
                </a:solidFill>
              </a:rPr>
              <a:t>到顶点</a:t>
            </a:r>
            <a:r>
              <a:rPr lang="en-US" altLang="zh-CN" dirty="0">
                <a:solidFill>
                  <a:schemeClr val="tx1"/>
                </a:solidFill>
              </a:rPr>
              <a:t>i</a:t>
            </a:r>
            <a:r>
              <a:rPr lang="zh-CN" altLang="en-US" dirty="0">
                <a:solidFill>
                  <a:schemeClr val="tx1"/>
                </a:solidFill>
              </a:rPr>
              <a:t>有边时，置顶点</a:t>
            </a:r>
            <a:r>
              <a:rPr lang="en-US" altLang="zh-CN" dirty="0">
                <a:solidFill>
                  <a:schemeClr val="tx1"/>
                </a:solidFill>
              </a:rPr>
              <a:t>i</a:t>
            </a:r>
            <a:r>
              <a:rPr lang="zh-CN" altLang="en-US" dirty="0">
                <a:solidFill>
                  <a:schemeClr val="tx1"/>
                </a:solidFill>
              </a:rPr>
              <a:t>的前一个顶点为</a:t>
            </a:r>
            <a:r>
              <a:rPr lang="en-US" altLang="zh-CN" dirty="0">
                <a:solidFill>
                  <a:schemeClr val="tx1"/>
                </a:solidFill>
              </a:rPr>
              <a:t>v</a:t>
            </a:r>
          </a:p>
          <a:p>
            <a:pPr eaLnBrk="1" hangingPunct="1"/>
            <a:r>
              <a:rPr lang="en-US" altLang="zh-CN" dirty="0">
                <a:solidFill>
                  <a:schemeClr val="tx1"/>
                </a:solidFill>
              </a:rPr>
              <a:t>	else	//</a:t>
            </a:r>
            <a:r>
              <a:rPr lang="zh-CN" altLang="en-US" dirty="0">
                <a:solidFill>
                  <a:schemeClr val="tx1"/>
                </a:solidFill>
              </a:rPr>
              <a:t>顶点</a:t>
            </a:r>
            <a:r>
              <a:rPr lang="en-US" altLang="zh-CN" dirty="0">
                <a:solidFill>
                  <a:schemeClr val="tx1"/>
                </a:solidFill>
              </a:rPr>
              <a:t>v</a:t>
            </a:r>
            <a:r>
              <a:rPr lang="zh-CN" altLang="en-US" dirty="0">
                <a:solidFill>
                  <a:schemeClr val="tx1"/>
                </a:solidFill>
              </a:rPr>
              <a:t>到顶点</a:t>
            </a:r>
            <a:r>
              <a:rPr lang="en-US" altLang="zh-CN" dirty="0">
                <a:solidFill>
                  <a:schemeClr val="tx1"/>
                </a:solidFill>
              </a:rPr>
              <a:t>i</a:t>
            </a:r>
            <a:r>
              <a:rPr lang="zh-CN" altLang="en-US" dirty="0">
                <a:solidFill>
                  <a:schemeClr val="tx1"/>
                </a:solidFill>
              </a:rPr>
              <a:t>没边时，置顶点</a:t>
            </a:r>
            <a:r>
              <a:rPr lang="en-US" altLang="zh-CN" dirty="0">
                <a:solidFill>
                  <a:schemeClr val="tx1"/>
                </a:solidFill>
              </a:rPr>
              <a:t>i</a:t>
            </a:r>
            <a:r>
              <a:rPr lang="zh-CN" altLang="en-US" dirty="0">
                <a:solidFill>
                  <a:schemeClr val="tx1"/>
                </a:solidFill>
              </a:rPr>
              <a:t>的前一个顶点为</a:t>
            </a:r>
            <a:r>
              <a:rPr lang="en-US" altLang="zh-CN" dirty="0">
                <a:solidFill>
                  <a:schemeClr val="tx1"/>
                </a:solidFill>
              </a:rPr>
              <a:t>-1</a:t>
            </a:r>
          </a:p>
          <a:p>
            <a:pPr eaLnBrk="1" hangingPunct="1"/>
            <a:r>
              <a:rPr lang="en-US" altLang="zh-CN" dirty="0">
                <a:solidFill>
                  <a:schemeClr val="tx1"/>
                </a:solidFill>
              </a:rPr>
              <a:t>	</a:t>
            </a:r>
            <a:r>
              <a:rPr lang="zh-CN" altLang="en-US" dirty="0">
                <a:solidFill>
                  <a:schemeClr val="tx1"/>
                </a:solidFill>
              </a:rPr>
              <a:t>　　</a:t>
            </a:r>
            <a:r>
              <a:rPr lang="en-US" altLang="zh-CN" dirty="0">
                <a:solidFill>
                  <a:schemeClr val="tx1"/>
                </a:solidFill>
              </a:rPr>
              <a:t>path[i]=-1;</a:t>
            </a:r>
          </a:p>
          <a:p>
            <a:pPr eaLnBrk="1" hangingPunct="1"/>
            <a:r>
              <a:rPr lang="zh-CN" altLang="en-US" dirty="0">
                <a:solidFill>
                  <a:schemeClr val="tx1"/>
                </a:solidFill>
              </a:rPr>
              <a:t>　　</a:t>
            </a:r>
            <a:r>
              <a:rPr lang="en-US" altLang="zh-CN" dirty="0">
                <a:solidFill>
                  <a:schemeClr val="tx1"/>
                </a:solidFill>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7620" y="44450"/>
            <a:ext cx="9101455" cy="6739255"/>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sz="2400" b="1">
                <a:solidFill>
                  <a:srgbClr val="0033CC"/>
                </a:solidFill>
                <a:latin typeface="Times New Roman" panose="02020603050405020304" pitchFamily="18" charset="0"/>
                <a:ea typeface="楷体_GB2312" pitchFamily="49" charset="-122"/>
              </a:defRPr>
            </a:lvl1pPr>
            <a:lvl2pPr marL="742950" indent="-285750" eaLnBrk="0" hangingPunct="0">
              <a:defRPr sz="2400" b="1">
                <a:solidFill>
                  <a:srgbClr val="0033CC"/>
                </a:solidFill>
                <a:latin typeface="Times New Roman" panose="02020603050405020304" pitchFamily="18" charset="0"/>
                <a:ea typeface="楷体_GB2312" pitchFamily="49" charset="-122"/>
              </a:defRPr>
            </a:lvl2pPr>
            <a:lvl3pPr marL="1143000" indent="-228600" eaLnBrk="0" hangingPunct="0">
              <a:defRPr sz="2400" b="1">
                <a:solidFill>
                  <a:srgbClr val="0033CC"/>
                </a:solidFill>
                <a:latin typeface="Times New Roman" panose="02020603050405020304" pitchFamily="18" charset="0"/>
                <a:ea typeface="楷体_GB2312" pitchFamily="49" charset="-122"/>
              </a:defRPr>
            </a:lvl3pPr>
            <a:lvl4pPr marL="1600200" indent="-228600" eaLnBrk="0" hangingPunct="0">
              <a:defRPr sz="2400" b="1">
                <a:solidFill>
                  <a:srgbClr val="0033CC"/>
                </a:solidFill>
                <a:latin typeface="Times New Roman" panose="02020603050405020304" pitchFamily="18" charset="0"/>
                <a:ea typeface="楷体_GB2312" pitchFamily="49" charset="-122"/>
              </a:defRPr>
            </a:lvl4pPr>
            <a:lvl5pPr marL="2057400" indent="-228600" eaLnBrk="0" hangingPunct="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lang="zh-CN" altLang="en-US" dirty="0">
                <a:solidFill>
                  <a:schemeClr val="tx1"/>
                </a:solidFill>
              </a:rPr>
              <a:t>　　</a:t>
            </a:r>
            <a:r>
              <a:rPr lang="en-US" altLang="zh-CN" dirty="0">
                <a:solidFill>
                  <a:schemeClr val="tx1"/>
                </a:solidFill>
              </a:rPr>
              <a:t>S[v]=1;			//</a:t>
            </a:r>
            <a:r>
              <a:rPr lang="zh-CN" altLang="en-US" dirty="0">
                <a:solidFill>
                  <a:schemeClr val="tx1"/>
                </a:solidFill>
              </a:rPr>
              <a:t>源点编号</a:t>
            </a:r>
            <a:r>
              <a:rPr lang="en-US" altLang="zh-CN" dirty="0">
                <a:solidFill>
                  <a:schemeClr val="tx1"/>
                </a:solidFill>
              </a:rPr>
              <a:t>v</a:t>
            </a:r>
            <a:r>
              <a:rPr lang="zh-CN" altLang="en-US" dirty="0">
                <a:solidFill>
                  <a:schemeClr val="tx1"/>
                </a:solidFill>
              </a:rPr>
              <a:t>放入</a:t>
            </a:r>
            <a:r>
              <a:rPr lang="en-US" altLang="zh-CN" dirty="0">
                <a:solidFill>
                  <a:schemeClr val="tx1"/>
                </a:solidFill>
              </a:rPr>
              <a:t>S</a:t>
            </a:r>
            <a:r>
              <a:rPr lang="zh-CN" altLang="en-US" dirty="0">
                <a:solidFill>
                  <a:schemeClr val="tx1"/>
                </a:solidFill>
              </a:rPr>
              <a:t>中</a:t>
            </a:r>
          </a:p>
          <a:p>
            <a:pPr eaLnBrk="1" hangingPunct="1"/>
            <a:r>
              <a:rPr lang="zh-CN" altLang="en-US" dirty="0">
                <a:solidFill>
                  <a:schemeClr val="tx1"/>
                </a:solidFill>
              </a:rPr>
              <a:t>　　</a:t>
            </a:r>
            <a:r>
              <a:rPr lang="en-US" altLang="zh-CN" dirty="0">
                <a:solidFill>
                  <a:schemeClr val="tx1"/>
                </a:solidFill>
              </a:rPr>
              <a:t>for (i=0;i&lt;g.n-1;i++)		//</a:t>
            </a:r>
            <a:r>
              <a:rPr lang="zh-CN" altLang="en-US" dirty="0">
                <a:solidFill>
                  <a:schemeClr val="tx1"/>
                </a:solidFill>
              </a:rPr>
              <a:t>循环向</a:t>
            </a:r>
            <a:r>
              <a:rPr lang="en-US" altLang="zh-CN" dirty="0">
                <a:solidFill>
                  <a:schemeClr val="tx1"/>
                </a:solidFill>
              </a:rPr>
              <a:t>S</a:t>
            </a:r>
            <a:r>
              <a:rPr lang="zh-CN" altLang="en-US" dirty="0">
                <a:solidFill>
                  <a:schemeClr val="tx1"/>
                </a:solidFill>
              </a:rPr>
              <a:t>中添加</a:t>
            </a:r>
            <a:r>
              <a:rPr lang="en-US" altLang="zh-CN" dirty="0">
                <a:solidFill>
                  <a:schemeClr val="tx1"/>
                </a:solidFill>
              </a:rPr>
              <a:t>n-1</a:t>
            </a:r>
            <a:r>
              <a:rPr lang="zh-CN" altLang="en-US" dirty="0">
                <a:solidFill>
                  <a:schemeClr val="tx1"/>
                </a:solidFill>
              </a:rPr>
              <a:t>个顶点</a:t>
            </a:r>
          </a:p>
          <a:p>
            <a:pPr eaLnBrk="1" hangingPunct="1"/>
            <a:r>
              <a:rPr lang="zh-CN" altLang="en-US" dirty="0">
                <a:solidFill>
                  <a:schemeClr val="tx1"/>
                </a:solidFill>
              </a:rPr>
              <a:t>　　</a:t>
            </a:r>
            <a:r>
              <a:rPr lang="en-US" altLang="zh-CN" dirty="0">
                <a:solidFill>
                  <a:schemeClr val="tx1"/>
                </a:solidFill>
              </a:rPr>
              <a:t>{	</a:t>
            </a:r>
            <a:r>
              <a:rPr lang="en-US" altLang="zh-CN" dirty="0" err="1">
                <a:solidFill>
                  <a:schemeClr val="tx1"/>
                </a:solidFill>
              </a:rPr>
              <a:t>mindis</a:t>
            </a:r>
            <a:r>
              <a:rPr lang="en-US" altLang="zh-CN" dirty="0">
                <a:solidFill>
                  <a:schemeClr val="tx1"/>
                </a:solidFill>
              </a:rPr>
              <a:t>=INF;		//</a:t>
            </a:r>
            <a:r>
              <a:rPr lang="en-US" altLang="zh-CN" dirty="0" err="1">
                <a:solidFill>
                  <a:schemeClr val="tx1"/>
                </a:solidFill>
              </a:rPr>
              <a:t>mindis</a:t>
            </a:r>
            <a:r>
              <a:rPr lang="zh-CN" altLang="en-US" dirty="0">
                <a:solidFill>
                  <a:schemeClr val="tx1"/>
                </a:solidFill>
              </a:rPr>
              <a:t>置最小长度初值</a:t>
            </a:r>
          </a:p>
          <a:p>
            <a:pPr eaLnBrk="1" hangingPunct="1"/>
            <a:r>
              <a:rPr lang="zh-CN" altLang="en-US" dirty="0">
                <a:solidFill>
                  <a:schemeClr val="tx1"/>
                </a:solidFill>
              </a:rPr>
              <a:t>	</a:t>
            </a:r>
            <a:r>
              <a:rPr lang="en-US" altLang="zh-CN" dirty="0">
                <a:solidFill>
                  <a:schemeClr val="tx1"/>
                </a:solidFill>
              </a:rPr>
              <a:t>for (j=0;j&lt;</a:t>
            </a:r>
            <a:r>
              <a:rPr lang="en-US" altLang="zh-CN" dirty="0" err="1">
                <a:solidFill>
                  <a:schemeClr val="tx1"/>
                </a:solidFill>
              </a:rPr>
              <a:t>g.n;j</a:t>
            </a:r>
            <a:r>
              <a:rPr lang="en-US" altLang="zh-CN" dirty="0">
                <a:solidFill>
                  <a:schemeClr val="tx1"/>
                </a:solidFill>
              </a:rPr>
              <a:t>++) //</a:t>
            </a:r>
            <a:r>
              <a:rPr lang="zh-CN" altLang="en-US" dirty="0">
                <a:solidFill>
                  <a:schemeClr val="tx1"/>
                </a:solidFill>
              </a:rPr>
              <a:t>选取不在</a:t>
            </a:r>
            <a:r>
              <a:rPr lang="en-US" altLang="zh-CN" dirty="0">
                <a:solidFill>
                  <a:schemeClr val="tx1"/>
                </a:solidFill>
              </a:rPr>
              <a:t>S</a:t>
            </a:r>
            <a:r>
              <a:rPr lang="zh-CN" altLang="en-US" dirty="0">
                <a:solidFill>
                  <a:schemeClr val="tx1"/>
                </a:solidFill>
              </a:rPr>
              <a:t>中且具有最小距离的顶点</a:t>
            </a:r>
            <a:r>
              <a:rPr lang="en-US" altLang="zh-CN" dirty="0">
                <a:solidFill>
                  <a:schemeClr val="tx1"/>
                </a:solidFill>
              </a:rPr>
              <a:t>u</a:t>
            </a:r>
          </a:p>
          <a:p>
            <a:pPr eaLnBrk="1" hangingPunct="1"/>
            <a:r>
              <a:rPr lang="en-US" altLang="zh-CN" dirty="0">
                <a:solidFill>
                  <a:schemeClr val="tx1"/>
                </a:solidFill>
              </a:rPr>
              <a:t>	</a:t>
            </a:r>
            <a:r>
              <a:rPr lang="zh-CN" altLang="en-US" dirty="0">
                <a:solidFill>
                  <a:schemeClr val="tx1"/>
                </a:solidFill>
              </a:rPr>
              <a:t>　</a:t>
            </a:r>
            <a:r>
              <a:rPr lang="en-US" altLang="zh-CN" dirty="0">
                <a:solidFill>
                  <a:schemeClr val="tx1"/>
                </a:solidFill>
              </a:rPr>
              <a:t>if (S[j]==0 &amp;&amp; </a:t>
            </a:r>
            <a:r>
              <a:rPr lang="en-US" altLang="zh-CN" dirty="0" err="1">
                <a:solidFill>
                  <a:schemeClr val="tx1"/>
                </a:solidFill>
              </a:rPr>
              <a:t>dist</a:t>
            </a:r>
            <a:r>
              <a:rPr lang="en-US" altLang="zh-CN" dirty="0">
                <a:solidFill>
                  <a:schemeClr val="tx1"/>
                </a:solidFill>
              </a:rPr>
              <a:t>[j]&lt;</a:t>
            </a:r>
            <a:r>
              <a:rPr lang="en-US" altLang="zh-CN" dirty="0" err="1">
                <a:solidFill>
                  <a:schemeClr val="tx1"/>
                </a:solidFill>
              </a:rPr>
              <a:t>mindis</a:t>
            </a:r>
            <a:r>
              <a:rPr lang="en-US" altLang="zh-CN" dirty="0">
                <a:solidFill>
                  <a:schemeClr val="tx1"/>
                </a:solidFill>
              </a:rPr>
              <a:t>) </a:t>
            </a:r>
          </a:p>
          <a:p>
            <a:pPr eaLnBrk="1" hangingPunct="1"/>
            <a:r>
              <a:rPr lang="en-US" altLang="zh-CN" dirty="0">
                <a:solidFill>
                  <a:schemeClr val="tx1"/>
                </a:solidFill>
              </a:rPr>
              <a:t>	</a:t>
            </a:r>
            <a:r>
              <a:rPr lang="zh-CN" altLang="en-US" dirty="0">
                <a:solidFill>
                  <a:schemeClr val="tx1"/>
                </a:solidFill>
              </a:rPr>
              <a:t>　</a:t>
            </a:r>
            <a:r>
              <a:rPr lang="en-US" altLang="zh-CN" dirty="0">
                <a:solidFill>
                  <a:schemeClr val="tx1"/>
                </a:solidFill>
              </a:rPr>
              <a:t>{	u=j;</a:t>
            </a:r>
          </a:p>
          <a:p>
            <a:pPr eaLnBrk="1" hangingPunct="1"/>
            <a:r>
              <a:rPr lang="en-US" altLang="zh-CN" dirty="0">
                <a:solidFill>
                  <a:schemeClr val="tx1"/>
                </a:solidFill>
              </a:rPr>
              <a:t>		</a:t>
            </a:r>
            <a:r>
              <a:rPr lang="en-US" altLang="zh-CN" dirty="0" err="1">
                <a:solidFill>
                  <a:schemeClr val="tx1"/>
                </a:solidFill>
              </a:rPr>
              <a:t>mindis</a:t>
            </a:r>
            <a:r>
              <a:rPr lang="en-US" altLang="zh-CN" dirty="0">
                <a:solidFill>
                  <a:schemeClr val="tx1"/>
                </a:solidFill>
              </a:rPr>
              <a:t>=</a:t>
            </a:r>
            <a:r>
              <a:rPr lang="en-US" altLang="zh-CN" dirty="0" err="1">
                <a:solidFill>
                  <a:schemeClr val="tx1"/>
                </a:solidFill>
              </a:rPr>
              <a:t>dist</a:t>
            </a:r>
            <a:r>
              <a:rPr lang="en-US" altLang="zh-CN" dirty="0">
                <a:solidFill>
                  <a:schemeClr val="tx1"/>
                </a:solidFill>
              </a:rPr>
              <a:t>[j];</a:t>
            </a:r>
          </a:p>
          <a:p>
            <a:pPr eaLnBrk="1" hangingPunct="1"/>
            <a:r>
              <a:rPr lang="en-US" altLang="zh-CN" dirty="0">
                <a:solidFill>
                  <a:schemeClr val="tx1"/>
                </a:solidFill>
              </a:rPr>
              <a:t>	</a:t>
            </a:r>
            <a:r>
              <a:rPr lang="zh-CN" altLang="en-US" dirty="0">
                <a:solidFill>
                  <a:schemeClr val="tx1"/>
                </a:solidFill>
              </a:rPr>
              <a:t>　</a:t>
            </a:r>
            <a:r>
              <a:rPr lang="en-US" altLang="zh-CN" dirty="0">
                <a:solidFill>
                  <a:schemeClr val="tx1"/>
                </a:solidFill>
              </a:rPr>
              <a:t>}</a:t>
            </a:r>
          </a:p>
          <a:p>
            <a:pPr eaLnBrk="1" hangingPunct="1"/>
            <a:r>
              <a:rPr lang="en-US" altLang="zh-CN" dirty="0">
                <a:solidFill>
                  <a:schemeClr val="tx1"/>
                </a:solidFill>
              </a:rPr>
              <a:t>	</a:t>
            </a:r>
            <a:r>
              <a:rPr lang="zh-CN" altLang="en-US" dirty="0">
                <a:solidFill>
                  <a:schemeClr val="tx1"/>
                </a:solidFill>
              </a:rPr>
              <a:t>　</a:t>
            </a:r>
            <a:r>
              <a:rPr lang="en-US" altLang="zh-CN" dirty="0">
                <a:solidFill>
                  <a:schemeClr val="tx1"/>
                </a:solidFill>
              </a:rPr>
              <a:t>S[u]=1;		//</a:t>
            </a:r>
            <a:r>
              <a:rPr lang="zh-CN" altLang="en-US" dirty="0">
                <a:solidFill>
                  <a:schemeClr val="tx1"/>
                </a:solidFill>
              </a:rPr>
              <a:t>顶点</a:t>
            </a:r>
            <a:r>
              <a:rPr lang="en-US" altLang="zh-CN" dirty="0">
                <a:solidFill>
                  <a:schemeClr val="tx1"/>
                </a:solidFill>
              </a:rPr>
              <a:t>u</a:t>
            </a:r>
            <a:r>
              <a:rPr lang="zh-CN" altLang="en-US" dirty="0">
                <a:solidFill>
                  <a:schemeClr val="tx1"/>
                </a:solidFill>
              </a:rPr>
              <a:t>加入</a:t>
            </a:r>
            <a:r>
              <a:rPr lang="en-US" altLang="zh-CN" dirty="0">
                <a:solidFill>
                  <a:schemeClr val="tx1"/>
                </a:solidFill>
              </a:rPr>
              <a:t>S</a:t>
            </a:r>
            <a:r>
              <a:rPr lang="zh-CN" altLang="en-US" dirty="0">
                <a:solidFill>
                  <a:schemeClr val="tx1"/>
                </a:solidFill>
              </a:rPr>
              <a:t>中</a:t>
            </a:r>
          </a:p>
          <a:p>
            <a:pPr eaLnBrk="1" hangingPunct="1"/>
            <a:r>
              <a:rPr lang="zh-CN" altLang="en-US" dirty="0">
                <a:solidFill>
                  <a:schemeClr val="tx1"/>
                </a:solidFill>
              </a:rPr>
              <a:t>	　</a:t>
            </a:r>
            <a:r>
              <a:rPr lang="en-US" altLang="zh-CN" dirty="0">
                <a:solidFill>
                  <a:schemeClr val="tx1"/>
                </a:solidFill>
              </a:rPr>
              <a:t>for (j=0;j&lt;</a:t>
            </a:r>
            <a:r>
              <a:rPr lang="en-US" altLang="zh-CN" dirty="0" err="1">
                <a:solidFill>
                  <a:schemeClr val="tx1"/>
                </a:solidFill>
              </a:rPr>
              <a:t>g.n;j</a:t>
            </a:r>
            <a:r>
              <a:rPr lang="en-US" altLang="zh-CN" dirty="0">
                <a:solidFill>
                  <a:schemeClr val="tx1"/>
                </a:solidFill>
              </a:rPr>
              <a:t>++)	//</a:t>
            </a:r>
            <a:r>
              <a:rPr lang="zh-CN" altLang="en-US" dirty="0">
                <a:solidFill>
                  <a:schemeClr val="tx1"/>
                </a:solidFill>
              </a:rPr>
              <a:t>修改不在</a:t>
            </a:r>
            <a:r>
              <a:rPr lang="en-US" altLang="zh-CN" dirty="0">
                <a:solidFill>
                  <a:schemeClr val="tx1"/>
                </a:solidFill>
              </a:rPr>
              <a:t>s</a:t>
            </a:r>
            <a:r>
              <a:rPr lang="zh-CN" altLang="en-US" dirty="0">
                <a:solidFill>
                  <a:schemeClr val="tx1"/>
                </a:solidFill>
              </a:rPr>
              <a:t>中的顶点的距离</a:t>
            </a:r>
          </a:p>
          <a:p>
            <a:pPr eaLnBrk="1" hangingPunct="1"/>
            <a:r>
              <a:rPr lang="zh-CN" altLang="en-US" dirty="0">
                <a:solidFill>
                  <a:schemeClr val="tx1"/>
                </a:solidFill>
              </a:rPr>
              <a:t>	       </a:t>
            </a:r>
            <a:r>
              <a:rPr lang="en-US" altLang="zh-CN" dirty="0">
                <a:solidFill>
                  <a:schemeClr val="tx1"/>
                </a:solidFill>
              </a:rPr>
              <a:t>if (S[j]==0)</a:t>
            </a:r>
          </a:p>
          <a:p>
            <a:pPr eaLnBrk="1" hangingPunct="1"/>
            <a:r>
              <a:rPr lang="en-US" altLang="zh-CN" dirty="0">
                <a:solidFill>
                  <a:schemeClr val="tx1"/>
                </a:solidFill>
              </a:rPr>
              <a:t>	      </a:t>
            </a:r>
            <a:r>
              <a:rPr lang="zh-CN" altLang="en-US" dirty="0">
                <a:solidFill>
                  <a:schemeClr val="tx1"/>
                </a:solidFill>
              </a:rPr>
              <a:t>　</a:t>
            </a:r>
            <a:r>
              <a:rPr lang="en-US" altLang="zh-CN" dirty="0">
                <a:solidFill>
                  <a:schemeClr val="tx1"/>
                </a:solidFill>
              </a:rPr>
              <a:t>if (</a:t>
            </a:r>
            <a:r>
              <a:rPr lang="en-US" altLang="zh-CN" dirty="0" err="1">
                <a:solidFill>
                  <a:schemeClr val="tx1"/>
                </a:solidFill>
              </a:rPr>
              <a:t>g.edges</a:t>
            </a:r>
            <a:r>
              <a:rPr lang="en-US" altLang="zh-CN" dirty="0">
                <a:solidFill>
                  <a:schemeClr val="tx1"/>
                </a:solidFill>
              </a:rPr>
              <a:t>[u][j]&lt;INF &amp;&amp;</a:t>
            </a:r>
            <a:r>
              <a:rPr lang="en-US" altLang="zh-CN" dirty="0" err="1">
                <a:solidFill>
                  <a:schemeClr val="tx1"/>
                </a:solidFill>
              </a:rPr>
              <a:t>dist</a:t>
            </a:r>
            <a:r>
              <a:rPr lang="en-US" altLang="zh-CN" dirty="0">
                <a:solidFill>
                  <a:schemeClr val="tx1"/>
                </a:solidFill>
              </a:rPr>
              <a:t>[u]+</a:t>
            </a:r>
            <a:r>
              <a:rPr lang="en-US" altLang="zh-CN" dirty="0" err="1">
                <a:solidFill>
                  <a:schemeClr val="tx1"/>
                </a:solidFill>
              </a:rPr>
              <a:t>g.edges</a:t>
            </a:r>
            <a:r>
              <a:rPr lang="en-US" altLang="zh-CN" dirty="0">
                <a:solidFill>
                  <a:schemeClr val="tx1"/>
                </a:solidFill>
              </a:rPr>
              <a:t>[u][j]&lt;</a:t>
            </a:r>
            <a:r>
              <a:rPr lang="en-US" altLang="zh-CN" dirty="0" err="1">
                <a:solidFill>
                  <a:schemeClr val="tx1"/>
                </a:solidFill>
              </a:rPr>
              <a:t>dist</a:t>
            </a:r>
            <a:r>
              <a:rPr lang="en-US" altLang="zh-CN" dirty="0">
                <a:solidFill>
                  <a:schemeClr val="tx1"/>
                </a:solidFill>
              </a:rPr>
              <a:t>[j])</a:t>
            </a:r>
          </a:p>
          <a:p>
            <a:pPr eaLnBrk="1" hangingPunct="1"/>
            <a:r>
              <a:rPr lang="en-US" altLang="zh-CN" dirty="0">
                <a:solidFill>
                  <a:schemeClr val="tx1"/>
                </a:solidFill>
              </a:rPr>
              <a:t>	          {	      </a:t>
            </a:r>
            <a:r>
              <a:rPr lang="en-US" altLang="zh-CN" dirty="0" err="1">
                <a:solidFill>
                  <a:schemeClr val="tx1"/>
                </a:solidFill>
              </a:rPr>
              <a:t>dist</a:t>
            </a:r>
            <a:r>
              <a:rPr lang="en-US" altLang="zh-CN" dirty="0">
                <a:solidFill>
                  <a:schemeClr val="tx1"/>
                </a:solidFill>
              </a:rPr>
              <a:t>[j]=</a:t>
            </a:r>
            <a:r>
              <a:rPr lang="en-US" altLang="zh-CN" dirty="0" err="1">
                <a:solidFill>
                  <a:schemeClr val="tx1"/>
                </a:solidFill>
              </a:rPr>
              <a:t>dist</a:t>
            </a:r>
            <a:r>
              <a:rPr lang="en-US" altLang="zh-CN" dirty="0">
                <a:solidFill>
                  <a:schemeClr val="tx1"/>
                </a:solidFill>
              </a:rPr>
              <a:t>[u]+</a:t>
            </a:r>
            <a:r>
              <a:rPr lang="en-US" altLang="zh-CN" dirty="0" err="1">
                <a:solidFill>
                  <a:schemeClr val="tx1"/>
                </a:solidFill>
              </a:rPr>
              <a:t>g.edges</a:t>
            </a:r>
            <a:r>
              <a:rPr lang="en-US" altLang="zh-CN" dirty="0">
                <a:solidFill>
                  <a:schemeClr val="tx1"/>
                </a:solidFill>
              </a:rPr>
              <a:t>[u][j];</a:t>
            </a:r>
          </a:p>
          <a:p>
            <a:pPr eaLnBrk="1" hangingPunct="1"/>
            <a:r>
              <a:rPr lang="en-US" altLang="zh-CN" dirty="0">
                <a:solidFill>
                  <a:schemeClr val="tx1"/>
                </a:solidFill>
              </a:rPr>
              <a:t>		      path[j]=u;</a:t>
            </a:r>
          </a:p>
          <a:p>
            <a:pPr eaLnBrk="1" hangingPunct="1"/>
            <a:r>
              <a:rPr lang="en-US" altLang="zh-CN" dirty="0">
                <a:solidFill>
                  <a:schemeClr val="tx1"/>
                </a:solidFill>
              </a:rPr>
              <a:t>	          }</a:t>
            </a:r>
          </a:p>
          <a:p>
            <a:pPr eaLnBrk="1" hangingPunct="1"/>
            <a:r>
              <a:rPr lang="zh-CN" altLang="en-US" dirty="0">
                <a:solidFill>
                  <a:schemeClr val="tx1"/>
                </a:solidFill>
              </a:rPr>
              <a:t>　　</a:t>
            </a:r>
            <a:r>
              <a:rPr lang="en-US" altLang="zh-CN" dirty="0">
                <a:solidFill>
                  <a:schemeClr val="tx1"/>
                </a:solidFill>
              </a:rPr>
              <a:t>}</a:t>
            </a:r>
          </a:p>
          <a:p>
            <a:pPr eaLnBrk="1" hangingPunct="1"/>
            <a:r>
              <a:rPr lang="zh-CN" altLang="en-US" dirty="0">
                <a:solidFill>
                  <a:schemeClr val="tx1"/>
                </a:solidFill>
              </a:rPr>
              <a:t>　　</a:t>
            </a:r>
            <a:r>
              <a:rPr lang="en-US" altLang="zh-CN" dirty="0" err="1">
                <a:solidFill>
                  <a:schemeClr val="tx1"/>
                </a:solidFill>
              </a:rPr>
              <a:t>DispAllPath</a:t>
            </a:r>
            <a:r>
              <a:rPr lang="en-US" altLang="zh-CN" dirty="0">
                <a:solidFill>
                  <a:schemeClr val="tx1"/>
                </a:solidFill>
              </a:rPr>
              <a:t>(</a:t>
            </a:r>
            <a:r>
              <a:rPr lang="en-US" altLang="zh-CN" dirty="0" err="1">
                <a:solidFill>
                  <a:schemeClr val="tx1"/>
                </a:solidFill>
              </a:rPr>
              <a:t>g,dist,path,S,v</a:t>
            </a:r>
            <a:r>
              <a:rPr lang="en-US" altLang="zh-CN" dirty="0">
                <a:solidFill>
                  <a:schemeClr val="tx1"/>
                </a:solidFill>
              </a:rPr>
              <a:t>);	//</a:t>
            </a:r>
            <a:r>
              <a:rPr lang="zh-CN" altLang="en-US" dirty="0">
                <a:solidFill>
                  <a:schemeClr val="tx1"/>
                </a:solidFill>
              </a:rPr>
              <a:t>输出所有最短路径及长度</a:t>
            </a:r>
          </a:p>
          <a:p>
            <a:pPr eaLnBrk="1" hangingPunct="1"/>
            <a:r>
              <a:rPr lang="en-US" altLang="zh-CN" dirty="0">
                <a:solidFill>
                  <a:schemeClr val="tx1"/>
                </a:solidFill>
              </a:rPr>
              <a:t>}</a:t>
            </a:r>
          </a:p>
        </p:txBody>
      </p:sp>
      <p:sp>
        <p:nvSpPr>
          <p:cNvPr id="101379" name="Text Box 3"/>
          <p:cNvSpPr txBox="1">
            <a:spLocks noChangeArrowheads="1"/>
          </p:cNvSpPr>
          <p:nvPr/>
        </p:nvSpPr>
        <p:spPr bwMode="auto">
          <a:xfrm>
            <a:off x="683568" y="6379535"/>
            <a:ext cx="82073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b="1">
                <a:solidFill>
                  <a:srgbClr val="0033CC"/>
                </a:solidFill>
                <a:latin typeface="Times New Roman" panose="02020603050405020304" pitchFamily="18" charset="0"/>
                <a:ea typeface="楷体_GB2312" pitchFamily="49" charset="-122"/>
              </a:defRPr>
            </a:lvl1pPr>
            <a:lvl2pPr marL="742950" indent="-285750" eaLnBrk="0" hangingPunct="0">
              <a:defRPr sz="2400" b="1">
                <a:solidFill>
                  <a:srgbClr val="0033CC"/>
                </a:solidFill>
                <a:latin typeface="Times New Roman" panose="02020603050405020304" pitchFamily="18" charset="0"/>
                <a:ea typeface="楷体_GB2312" pitchFamily="49" charset="-122"/>
              </a:defRPr>
            </a:lvl2pPr>
            <a:lvl3pPr marL="1143000" indent="-228600" eaLnBrk="0" hangingPunct="0">
              <a:defRPr sz="2400" b="1">
                <a:solidFill>
                  <a:srgbClr val="0033CC"/>
                </a:solidFill>
                <a:latin typeface="Times New Roman" panose="02020603050405020304" pitchFamily="18" charset="0"/>
                <a:ea typeface="楷体_GB2312" pitchFamily="49" charset="-122"/>
              </a:defRPr>
            </a:lvl3pPr>
            <a:lvl4pPr marL="1600200" indent="-228600" eaLnBrk="0" hangingPunct="0">
              <a:defRPr sz="2400" b="1">
                <a:solidFill>
                  <a:srgbClr val="0033CC"/>
                </a:solidFill>
                <a:latin typeface="Times New Roman" panose="02020603050405020304" pitchFamily="18" charset="0"/>
                <a:ea typeface="楷体_GB2312" pitchFamily="49" charset="-122"/>
              </a:defRPr>
            </a:lvl4pPr>
            <a:lvl5pPr marL="2057400" indent="-228600" eaLnBrk="0" hangingPunct="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rgbClr val="3907F1"/>
                </a:solidFill>
              </a:rPr>
              <a:t>迪杰斯特拉</a:t>
            </a:r>
            <a:r>
              <a:rPr lang="zh-CN" altLang="en-US" dirty="0" smtClean="0">
                <a:solidFill>
                  <a:srgbClr val="3907F1"/>
                </a:solidFill>
              </a:rPr>
              <a:t>算法</a:t>
            </a:r>
            <a:r>
              <a:rPr lang="en-US" altLang="zh-CN" dirty="0" err="1">
                <a:solidFill>
                  <a:srgbClr val="3907F1"/>
                </a:solidFill>
              </a:rPr>
              <a:t>Dijkstra</a:t>
            </a:r>
            <a:r>
              <a:rPr lang="en-US" altLang="zh-CN" dirty="0">
                <a:solidFill>
                  <a:srgbClr val="3907F1"/>
                </a:solidFill>
              </a:rPr>
              <a:t>(</a:t>
            </a:r>
            <a:r>
              <a:rPr lang="en-US" altLang="zh-CN" dirty="0" err="1">
                <a:solidFill>
                  <a:srgbClr val="3907F1"/>
                </a:solidFill>
              </a:rPr>
              <a:t>g,v</a:t>
            </a:r>
            <a:r>
              <a:rPr lang="en-US" altLang="zh-CN" dirty="0">
                <a:solidFill>
                  <a:srgbClr val="3907F1"/>
                </a:solidFill>
              </a:rPr>
              <a:t>)</a:t>
            </a:r>
            <a:r>
              <a:rPr lang="zh-CN" altLang="en-US" dirty="0">
                <a:solidFill>
                  <a:srgbClr val="3907F1"/>
                </a:solidFill>
              </a:rPr>
              <a:t>的时间复杂度为</a:t>
            </a:r>
            <a:r>
              <a:rPr lang="en-US" altLang="zh-CN" dirty="0">
                <a:solidFill>
                  <a:srgbClr val="3907F1"/>
                </a:solidFill>
              </a:rPr>
              <a:t>O(</a:t>
            </a:r>
            <a:r>
              <a:rPr lang="en-US" altLang="zh-CN" i="1" dirty="0">
                <a:solidFill>
                  <a:srgbClr val="3907F1"/>
                </a:solidFill>
              </a:rPr>
              <a:t>n</a:t>
            </a:r>
            <a:r>
              <a:rPr lang="en-US" altLang="zh-CN" baseline="30000" dirty="0">
                <a:solidFill>
                  <a:srgbClr val="3907F1"/>
                </a:solidFill>
              </a:rPr>
              <a:t>2</a:t>
            </a:r>
            <a:r>
              <a:rPr lang="en-US" altLang="zh-CN" dirty="0">
                <a:solidFill>
                  <a:srgbClr val="3907F1"/>
                </a:solidFill>
              </a:rPr>
              <a:t>)</a:t>
            </a:r>
            <a:r>
              <a:rPr lang="zh-CN" altLang="en-US" dirty="0">
                <a:solidFill>
                  <a:srgbClr val="3907F1"/>
                </a:solidFill>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181100" y="191453"/>
            <a:ext cx="7086600" cy="706755"/>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spcBef>
                <a:spcPct val="50000"/>
              </a:spcBef>
            </a:pP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7.3  组合问题中的贪心法 </a:t>
            </a:r>
          </a:p>
        </p:txBody>
      </p:sp>
      <p:sp>
        <p:nvSpPr>
          <p:cNvPr id="69635" name="Text Box 3">
            <a:hlinkClick r:id="" action="ppaction://hlinkshowjump?jump=nextslide"/>
          </p:cNvPr>
          <p:cNvSpPr txBox="1">
            <a:spLocks noChangeArrowheads="1"/>
          </p:cNvSpPr>
          <p:nvPr/>
        </p:nvSpPr>
        <p:spPr bwMode="auto">
          <a:xfrm>
            <a:off x="2536825" y="2229168"/>
            <a:ext cx="5486400" cy="5835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7.3.1  </a:t>
            </a:r>
            <a:r>
              <a:rPr kumimoji="1" lang="zh-CN" altLang="en-US" sz="3200" b="1">
                <a:latin typeface="Times New Roman" panose="02020603050405020304" pitchFamily="18" charset="0"/>
              </a:rPr>
              <a:t>部分背包问题 </a:t>
            </a:r>
          </a:p>
        </p:txBody>
      </p:sp>
      <p:sp>
        <p:nvSpPr>
          <p:cNvPr id="69636" name="Text Box 4">
            <a:hlinkClick r:id="rId2" action="ppaction://hlinksldjump"/>
          </p:cNvPr>
          <p:cNvSpPr txBox="1">
            <a:spLocks noChangeArrowheads="1"/>
          </p:cNvSpPr>
          <p:nvPr/>
        </p:nvSpPr>
        <p:spPr bwMode="auto">
          <a:xfrm>
            <a:off x="2536825" y="2961005"/>
            <a:ext cx="4648200" cy="5835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7.3.2  </a:t>
            </a:r>
            <a:r>
              <a:rPr kumimoji="1" lang="zh-CN" altLang="en-US" sz="3200" b="1">
                <a:latin typeface="Times New Roman" panose="02020603050405020304" pitchFamily="18" charset="0"/>
              </a:rPr>
              <a:t>求解区间问题</a:t>
            </a:r>
          </a:p>
        </p:txBody>
      </p:sp>
      <p:sp>
        <p:nvSpPr>
          <p:cNvPr id="69637" name="Text Box 5">
            <a:hlinkClick r:id="rId3" action="ppaction://hlinksldjump"/>
          </p:cNvPr>
          <p:cNvSpPr txBox="1">
            <a:spLocks noChangeArrowheads="1"/>
          </p:cNvSpPr>
          <p:nvPr/>
        </p:nvSpPr>
        <p:spPr bwMode="auto">
          <a:xfrm>
            <a:off x="2536825" y="3692843"/>
            <a:ext cx="5105400"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7.3.3  </a:t>
            </a:r>
            <a:r>
              <a:rPr kumimoji="1" lang="zh-CN" altLang="en-US" sz="3200" b="1">
                <a:latin typeface="Times New Roman" panose="02020603050405020304" pitchFamily="18" charset="0"/>
              </a:rPr>
              <a:t>多机调度问题</a:t>
            </a: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3"/>
          <p:cNvSpPr txBox="1">
            <a:spLocks noChangeArrowheads="1"/>
          </p:cNvSpPr>
          <p:nvPr/>
        </p:nvSpPr>
        <p:spPr bwMode="auto">
          <a:xfrm>
            <a:off x="446207" y="1213803"/>
            <a:ext cx="7993261" cy="20300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800" b="1" dirty="0">
                <a:latin typeface="宋体" panose="02010600030101010101" pitchFamily="2" charset="-122"/>
              </a:rPr>
              <a:t>问题描述：</a:t>
            </a:r>
          </a:p>
          <a:p>
            <a:pPr algn="just" eaLnBrk="1" hangingPunct="1">
              <a:spcBef>
                <a:spcPct val="50000"/>
              </a:spcBef>
            </a:pPr>
            <a:r>
              <a:rPr kumimoji="1" lang="zh-CN" altLang="en-US" sz="2800" b="1" dirty="0">
                <a:latin typeface="宋体" panose="02010600030101010101" pitchFamily="2" charset="-122"/>
              </a:rPr>
              <a:t>给定</a:t>
            </a:r>
            <a:r>
              <a:rPr kumimoji="1" lang="en-US" altLang="zh-CN" sz="2800" b="1" i="1" dirty="0">
                <a:latin typeface="宋体" panose="02010600030101010101" pitchFamily="2" charset="-122"/>
              </a:rPr>
              <a:t>n</a:t>
            </a:r>
            <a:r>
              <a:rPr kumimoji="1" lang="zh-CN" altLang="en-US" sz="2800" b="1" dirty="0">
                <a:latin typeface="宋体" panose="02010600030101010101" pitchFamily="2" charset="-122"/>
              </a:rPr>
              <a:t>种物品和一个容量为</a:t>
            </a:r>
            <a:r>
              <a:rPr kumimoji="1" lang="en-US" altLang="zh-CN" sz="2800" b="1" i="1" dirty="0">
                <a:latin typeface="宋体" panose="02010600030101010101" pitchFamily="2" charset="-122"/>
              </a:rPr>
              <a:t>C</a:t>
            </a:r>
            <a:r>
              <a:rPr kumimoji="1" lang="zh-CN" altLang="en-US" sz="2800" b="1" dirty="0">
                <a:latin typeface="宋体" panose="02010600030101010101" pitchFamily="2" charset="-122"/>
              </a:rPr>
              <a:t>的背包，物品</a:t>
            </a:r>
            <a:r>
              <a:rPr kumimoji="1" lang="en-US" altLang="zh-CN" sz="2800" b="1" i="1" dirty="0">
                <a:latin typeface="宋体" panose="02010600030101010101" pitchFamily="2" charset="-122"/>
              </a:rPr>
              <a:t>i</a:t>
            </a:r>
            <a:r>
              <a:rPr kumimoji="1" lang="zh-CN" altLang="en-US" sz="2800" b="1" dirty="0">
                <a:latin typeface="宋体" panose="02010600030101010101" pitchFamily="2" charset="-122"/>
              </a:rPr>
              <a:t>的重量是</a:t>
            </a:r>
            <a:r>
              <a:rPr kumimoji="1" lang="en-US" altLang="zh-CN" sz="2800" b="1" i="1" dirty="0" err="1">
                <a:latin typeface="宋体" panose="02010600030101010101" pitchFamily="2" charset="-122"/>
              </a:rPr>
              <a:t>w</a:t>
            </a:r>
            <a:r>
              <a:rPr kumimoji="1" lang="en-US" altLang="zh-CN" sz="2800" b="1" i="1" baseline="-30000" dirty="0" err="1">
                <a:latin typeface="宋体" panose="02010600030101010101" pitchFamily="2" charset="-122"/>
              </a:rPr>
              <a:t>i</a:t>
            </a:r>
            <a:r>
              <a:rPr kumimoji="1" lang="zh-CN" altLang="en-US" sz="2800" b="1" dirty="0">
                <a:latin typeface="宋体" panose="02010600030101010101" pitchFamily="2" charset="-122"/>
              </a:rPr>
              <a:t>，其价值为</a:t>
            </a:r>
            <a:r>
              <a:rPr kumimoji="1" lang="en-US" altLang="zh-CN" sz="2800" b="1" i="1" dirty="0">
                <a:latin typeface="宋体" panose="02010600030101010101" pitchFamily="2" charset="-122"/>
              </a:rPr>
              <a:t>v</a:t>
            </a:r>
            <a:r>
              <a:rPr kumimoji="1" lang="en-US" altLang="zh-CN" sz="2800" b="1" i="1" baseline="-30000" dirty="0">
                <a:latin typeface="宋体" panose="02010600030101010101" pitchFamily="2" charset="-122"/>
              </a:rPr>
              <a:t>i</a:t>
            </a:r>
            <a:r>
              <a:rPr kumimoji="1" lang="zh-CN" altLang="en-US" sz="2800" b="1" dirty="0">
                <a:latin typeface="宋体" panose="02010600030101010101" pitchFamily="2" charset="-122"/>
              </a:rPr>
              <a:t>，背包问题是如何选择装入背包的物品，使得装入背包中物品的总价值最大</a:t>
            </a:r>
            <a:r>
              <a:rPr kumimoji="1" lang="en-US" altLang="zh-CN" sz="2800" b="1" dirty="0">
                <a:latin typeface="宋体" panose="02010600030101010101" pitchFamily="2" charset="-122"/>
              </a:rPr>
              <a:t>? </a:t>
            </a:r>
          </a:p>
        </p:txBody>
      </p:sp>
      <p:grpSp>
        <p:nvGrpSpPr>
          <p:cNvPr id="70659" name="Group 4"/>
          <p:cNvGrpSpPr/>
          <p:nvPr/>
        </p:nvGrpSpPr>
        <p:grpSpPr bwMode="auto">
          <a:xfrm>
            <a:off x="390208" y="3382010"/>
            <a:ext cx="7777162" cy="936625"/>
            <a:chOff x="703" y="2704"/>
            <a:chExt cx="4899" cy="590"/>
          </a:xfrm>
        </p:grpSpPr>
        <p:pic>
          <p:nvPicPr>
            <p:cNvPr id="70661"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3" y="2704"/>
              <a:ext cx="349" cy="5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0662" name="Text Box 6"/>
            <p:cNvSpPr txBox="1">
              <a:spLocks noChangeArrowheads="1"/>
            </p:cNvSpPr>
            <p:nvPr/>
          </p:nvSpPr>
          <p:spPr bwMode="auto">
            <a:xfrm>
              <a:off x="1202" y="2704"/>
              <a:ext cx="4400" cy="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600" b="1" i="1" dirty="0">
                  <a:solidFill>
                    <a:srgbClr val="3907F1"/>
                  </a:solidFill>
                  <a:ea typeface="隶书" panose="02010509060101010101" pitchFamily="49" charset="-122"/>
                </a:rPr>
                <a:t>部分背包问题与</a:t>
              </a:r>
              <a:r>
                <a:rPr lang="en-US" altLang="zh-CN" sz="3600" b="1" i="1" dirty="0">
                  <a:solidFill>
                    <a:srgbClr val="3907F1"/>
                  </a:solidFill>
                  <a:ea typeface="隶书" panose="02010509060101010101" pitchFamily="49" charset="-122"/>
                </a:rPr>
                <a:t>0/1</a:t>
              </a:r>
              <a:r>
                <a:rPr lang="zh-CN" altLang="en-US" sz="3600" b="1" i="1" dirty="0">
                  <a:solidFill>
                    <a:srgbClr val="3907F1"/>
                  </a:solidFill>
                  <a:ea typeface="隶书" panose="02010509060101010101" pitchFamily="49" charset="-122"/>
                </a:rPr>
                <a:t>背包问题区别？</a:t>
              </a:r>
            </a:p>
          </p:txBody>
        </p:sp>
      </p:grpSp>
      <p:sp>
        <p:nvSpPr>
          <p:cNvPr id="70660" name="Text Box 7"/>
          <p:cNvSpPr txBox="1">
            <a:spLocks noChangeArrowheads="1"/>
          </p:cNvSpPr>
          <p:nvPr/>
        </p:nvSpPr>
        <p:spPr bwMode="auto">
          <a:xfrm>
            <a:off x="1945958" y="238760"/>
            <a:ext cx="5257800" cy="706755"/>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spcBef>
                <a:spcPct val="50000"/>
              </a:spcBef>
            </a:pP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7.3.1  </a:t>
            </a:r>
            <a:r>
              <a:rPr kumimoji="1" lang="zh-CN" altLang="en-US" sz="4000" b="1" dirty="0" smtClean="0">
                <a:solidFill>
                  <a:schemeClr val="bg1"/>
                </a:solidFill>
                <a:effectLst/>
                <a:latin typeface="黑体" panose="02010609060101010101" pitchFamily="49" charset="-122"/>
                <a:ea typeface="黑体" panose="02010609060101010101" pitchFamily="49" charset="-122"/>
                <a:sym typeface="+mn-ea"/>
              </a:rPr>
              <a:t>部分</a:t>
            </a:r>
            <a:r>
              <a:rPr kumimoji="1" lang="en-US" altLang="zh-CN" sz="4000" b="1" dirty="0" smtClean="0">
                <a:solidFill>
                  <a:schemeClr val="bg1"/>
                </a:solidFill>
                <a:effectLst/>
                <a:latin typeface="黑体" panose="02010609060101010101" pitchFamily="49" charset="-122"/>
                <a:ea typeface="黑体" panose="02010609060101010101" pitchFamily="49" charset="-122"/>
                <a:sym typeface="+mn-ea"/>
              </a:rPr>
              <a:t>背包问题 </a:t>
            </a:r>
          </a:p>
        </p:txBody>
      </p:sp>
      <p:sp>
        <p:nvSpPr>
          <p:cNvPr id="2" name="文本框 1"/>
          <p:cNvSpPr txBox="1"/>
          <p:nvPr/>
        </p:nvSpPr>
        <p:spPr>
          <a:xfrm>
            <a:off x="390525" y="4568825"/>
            <a:ext cx="7690485" cy="521970"/>
          </a:xfrm>
          <a:prstGeom prst="rect">
            <a:avLst/>
          </a:prstGeom>
          <a:noFill/>
        </p:spPr>
        <p:txBody>
          <a:bodyPr wrap="none" rtlCol="0" anchor="t">
            <a:spAutoFit/>
          </a:bodyPr>
          <a:lstStyle/>
          <a:p>
            <a:pPr>
              <a:spcBef>
                <a:spcPct val="50000"/>
              </a:spcBef>
            </a:pPr>
            <a:r>
              <a:rPr lang="zh-CN" altLang="en-US" sz="2800" b="1" dirty="0">
                <a:latin typeface="宋体" panose="02010600030101010101" pitchFamily="2" charset="-122"/>
                <a:cs typeface="Times New Roman" panose="02020603050405020304" pitchFamily="18" charset="0"/>
                <a:sym typeface="+mn-ea"/>
              </a:rPr>
              <a:t>区别是这里的每个物品可以</a:t>
            </a:r>
            <a:r>
              <a:rPr lang="zh-CN" altLang="en-US" sz="2800" b="1" dirty="0">
                <a:solidFill>
                  <a:srgbClr val="9900FF"/>
                </a:solidFill>
                <a:latin typeface="宋体" panose="02010600030101010101" pitchFamily="2" charset="-122"/>
                <a:cs typeface="Times New Roman" panose="02020603050405020304" pitchFamily="18" charset="0"/>
                <a:sym typeface="+mn-ea"/>
              </a:rPr>
              <a:t>取一部分</a:t>
            </a:r>
            <a:r>
              <a:rPr lang="zh-CN" altLang="en-US" sz="2800" b="1" dirty="0">
                <a:latin typeface="宋体" panose="02010600030101010101" pitchFamily="2" charset="-122"/>
                <a:cs typeface="Times New Roman" panose="02020603050405020304" pitchFamily="18" charset="0"/>
                <a:sym typeface="+mn-ea"/>
              </a:rPr>
              <a:t>装入背包。</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blinds(horizontal)">
                                      <p:cBhvr>
                                        <p:cTn id="7" dur="500"/>
                                        <p:tgtEl>
                                          <p:spTgt spid="706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683578" y="1330960"/>
            <a:ext cx="7777162" cy="1814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黑体" panose="02010609060101010101" pitchFamily="49" charset="-122"/>
                <a:ea typeface="黑体" panose="02010609060101010101" pitchFamily="49" charset="-122"/>
              </a:rPr>
              <a:t>（</a:t>
            </a:r>
            <a:r>
              <a:rPr kumimoji="1" lang="en-US" altLang="zh-CN" sz="2800">
                <a:latin typeface="黑体" panose="02010609060101010101" pitchFamily="49" charset="-122"/>
                <a:ea typeface="黑体" panose="02010609060101010101" pitchFamily="49" charset="-122"/>
              </a:rPr>
              <a:t>1</a:t>
            </a:r>
            <a:r>
              <a:rPr kumimoji="1" lang="zh-CN" altLang="en-US" sz="2800">
                <a:latin typeface="黑体" panose="02010609060101010101" pitchFamily="49" charset="-122"/>
                <a:ea typeface="黑体" panose="02010609060101010101" pitchFamily="49" charset="-122"/>
              </a:rPr>
              <a:t>）选择价值最大的物品；</a:t>
            </a:r>
          </a:p>
          <a:p>
            <a:pPr eaLnBrk="1" hangingPunct="1">
              <a:spcBef>
                <a:spcPct val="50000"/>
              </a:spcBef>
            </a:pPr>
            <a:r>
              <a:rPr kumimoji="1" lang="zh-CN" altLang="en-US" sz="2800">
                <a:latin typeface="黑体" panose="02010609060101010101" pitchFamily="49" charset="-122"/>
                <a:ea typeface="黑体" panose="02010609060101010101" pitchFamily="49" charset="-122"/>
              </a:rPr>
              <a:t>（</a:t>
            </a:r>
            <a:r>
              <a:rPr kumimoji="1" lang="en-US" altLang="zh-CN" sz="2800">
                <a:latin typeface="黑体" panose="02010609060101010101" pitchFamily="49" charset="-122"/>
                <a:ea typeface="黑体" panose="02010609060101010101" pitchFamily="49" charset="-122"/>
              </a:rPr>
              <a:t>2</a:t>
            </a:r>
            <a:r>
              <a:rPr kumimoji="1" lang="zh-CN" altLang="en-US" sz="2800">
                <a:latin typeface="黑体" panose="02010609060101010101" pitchFamily="49" charset="-122"/>
                <a:ea typeface="黑体" panose="02010609060101010101" pitchFamily="49" charset="-122"/>
              </a:rPr>
              <a:t>）选择重量最轻的物品；</a:t>
            </a:r>
          </a:p>
          <a:p>
            <a:pPr eaLnBrk="1" hangingPunct="1">
              <a:spcBef>
                <a:spcPct val="50000"/>
              </a:spcBef>
            </a:pPr>
            <a:r>
              <a:rPr kumimoji="1" lang="zh-CN" altLang="en-US" sz="2800">
                <a:latin typeface="黑体" panose="02010609060101010101" pitchFamily="49" charset="-122"/>
                <a:ea typeface="黑体" panose="02010609060101010101" pitchFamily="49" charset="-122"/>
              </a:rPr>
              <a:t>（</a:t>
            </a:r>
            <a:r>
              <a:rPr kumimoji="1" lang="en-US" altLang="zh-CN" sz="2800">
                <a:latin typeface="黑体" panose="02010609060101010101" pitchFamily="49" charset="-122"/>
                <a:ea typeface="黑体" panose="02010609060101010101" pitchFamily="49" charset="-122"/>
              </a:rPr>
              <a:t>3</a:t>
            </a:r>
            <a:r>
              <a:rPr kumimoji="1" lang="zh-CN" altLang="en-US" sz="2800">
                <a:latin typeface="黑体" panose="02010609060101010101" pitchFamily="49" charset="-122"/>
                <a:ea typeface="黑体" panose="02010609060101010101" pitchFamily="49" charset="-122"/>
              </a:rPr>
              <a:t>）选择单位重量价值最大的物品。</a:t>
            </a:r>
          </a:p>
        </p:txBody>
      </p:sp>
      <p:sp>
        <p:nvSpPr>
          <p:cNvPr id="73731" name="Text Box 3"/>
          <p:cNvSpPr txBox="1">
            <a:spLocks noChangeArrowheads="1"/>
          </p:cNvSpPr>
          <p:nvPr/>
        </p:nvSpPr>
        <p:spPr bwMode="auto">
          <a:xfrm>
            <a:off x="1908175" y="247015"/>
            <a:ext cx="4895850"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600" b="1">
                <a:solidFill>
                  <a:schemeClr val="bg1"/>
                </a:solidFill>
                <a:latin typeface="黑体" panose="02010609060101010101" pitchFamily="49" charset="-122"/>
                <a:ea typeface="黑体" panose="02010609060101010101" pitchFamily="49" charset="-122"/>
                <a:sym typeface="+mn-ea"/>
              </a:rPr>
              <a:t>贪心策略的选择</a:t>
            </a:r>
          </a:p>
        </p:txBody>
      </p:sp>
      <p:grpSp>
        <p:nvGrpSpPr>
          <p:cNvPr id="73732" name="Group 4"/>
          <p:cNvGrpSpPr/>
          <p:nvPr/>
        </p:nvGrpSpPr>
        <p:grpSpPr bwMode="auto">
          <a:xfrm>
            <a:off x="1116013" y="4064000"/>
            <a:ext cx="7777162" cy="936625"/>
            <a:chOff x="703" y="2560"/>
            <a:chExt cx="4899" cy="590"/>
          </a:xfrm>
        </p:grpSpPr>
        <p:pic>
          <p:nvPicPr>
            <p:cNvPr id="73733"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3" y="2560"/>
              <a:ext cx="401" cy="5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734" name="Text Box 6"/>
            <p:cNvSpPr txBox="1">
              <a:spLocks noChangeArrowheads="1"/>
            </p:cNvSpPr>
            <p:nvPr/>
          </p:nvSpPr>
          <p:spPr bwMode="auto">
            <a:xfrm>
              <a:off x="1202" y="2704"/>
              <a:ext cx="4400" cy="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4000" b="1" i="1">
                  <a:solidFill>
                    <a:srgbClr val="CC0099"/>
                  </a:solidFill>
                  <a:effectLst/>
                  <a:ea typeface="隶书" panose="02010509060101010101" pitchFamily="49" charset="-122"/>
                </a:rPr>
                <a:t>哪一个更合理些？怎么处理？</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animEffect transition="in" filter="blinds(horizontal)">
                                      <p:cBhvr>
                                        <p:cTn id="7" dur="500"/>
                                        <p:tgtEl>
                                          <p:spTgt spid="737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30">
                                            <p:txEl>
                                              <p:pRg st="1" end="1"/>
                                            </p:txEl>
                                          </p:spTgt>
                                        </p:tgtEl>
                                        <p:attrNameLst>
                                          <p:attrName>style.visibility</p:attrName>
                                        </p:attrNameLst>
                                      </p:cBhvr>
                                      <p:to>
                                        <p:strVal val="visible"/>
                                      </p:to>
                                    </p:set>
                                    <p:animEffect transition="in" filter="blinds(horizontal)">
                                      <p:cBhvr>
                                        <p:cTn id="12" dur="500"/>
                                        <p:tgtEl>
                                          <p:spTgt spid="737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30">
                                            <p:txEl>
                                              <p:pRg st="2" end="2"/>
                                            </p:txEl>
                                          </p:spTgt>
                                        </p:tgtEl>
                                        <p:attrNameLst>
                                          <p:attrName>style.visibility</p:attrName>
                                        </p:attrNameLst>
                                      </p:cBhvr>
                                      <p:to>
                                        <p:strVal val="visible"/>
                                      </p:to>
                                    </p:set>
                                    <p:animEffect transition="in" filter="blinds(horizontal)">
                                      <p:cBhvr>
                                        <p:cTn id="17" dur="500"/>
                                        <p:tgtEl>
                                          <p:spTgt spid="737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732"/>
                                        </p:tgtEl>
                                        <p:attrNameLst>
                                          <p:attrName>style.visibility</p:attrName>
                                        </p:attrNameLst>
                                      </p:cBhvr>
                                      <p:to>
                                        <p:strVal val="visible"/>
                                      </p:to>
                                    </p:set>
                                    <p:animEffect transition="in" filter="blinds(horizontal)">
                                      <p:cBhvr>
                                        <p:cTn id="22" dur="500"/>
                                        <p:tgtEl>
                                          <p:spTgt spid="7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0341" name="组合 270340"/>
          <p:cNvGrpSpPr/>
          <p:nvPr/>
        </p:nvGrpSpPr>
        <p:grpSpPr>
          <a:xfrm>
            <a:off x="215900" y="1201420"/>
            <a:ext cx="1346200" cy="791845"/>
            <a:chOff x="113" y="210"/>
            <a:chExt cx="998" cy="544"/>
          </a:xfrm>
        </p:grpSpPr>
        <p:sp>
          <p:nvSpPr>
            <p:cNvPr id="270342" name="立方体 270341"/>
            <p:cNvSpPr/>
            <p:nvPr/>
          </p:nvSpPr>
          <p:spPr>
            <a:xfrm>
              <a:off x="113" y="210"/>
              <a:ext cx="998" cy="544"/>
            </a:xfrm>
            <a:prstGeom prst="cube">
              <a:avLst>
                <a:gd name="adj" fmla="val 45491"/>
              </a:avLst>
            </a:prstGeom>
            <a:solidFill>
              <a:srgbClr val="FFFF99"/>
            </a:solidFill>
            <a:ln w="2857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000" b="0">
                  <a:latin typeface="Times New Roman" panose="02020603050405020304" pitchFamily="18" charset="0"/>
                </a:rPr>
                <a:t>40kg</a:t>
              </a:r>
            </a:p>
          </p:txBody>
        </p:sp>
        <p:sp>
          <p:nvSpPr>
            <p:cNvPr id="270343" name="文本框 270342"/>
            <p:cNvSpPr txBox="1"/>
            <p:nvPr/>
          </p:nvSpPr>
          <p:spPr>
            <a:xfrm>
              <a:off x="385" y="210"/>
              <a:ext cx="408" cy="211"/>
            </a:xfrm>
            <a:prstGeom prst="rect">
              <a:avLst/>
            </a:prstGeom>
            <a:noFill/>
            <a:ln w="9525">
              <a:noFill/>
            </a:ln>
          </p:spPr>
          <p:txBody>
            <a:bodyPr lIns="0" tIns="0" rIns="0" bIns="0">
              <a:spAutoFit/>
            </a:bodyPr>
            <a:lstStyle/>
            <a:p>
              <a:pPr>
                <a:spcBef>
                  <a:spcPct val="50000"/>
                </a:spcBef>
                <a:buClr>
                  <a:schemeClr val="bg1"/>
                </a:buClr>
              </a:pPr>
              <a:r>
                <a:rPr lang="en-US" altLang="zh-CN" sz="2000">
                  <a:solidFill>
                    <a:srgbClr val="FF3300"/>
                  </a:solidFill>
                  <a:latin typeface="Times New Roman" panose="02020603050405020304" pitchFamily="18" charset="0"/>
                </a:rPr>
                <a:t>$40</a:t>
              </a:r>
            </a:p>
          </p:txBody>
        </p:sp>
      </p:grpSp>
      <p:grpSp>
        <p:nvGrpSpPr>
          <p:cNvPr id="270347" name="组合 270346"/>
          <p:cNvGrpSpPr/>
          <p:nvPr/>
        </p:nvGrpSpPr>
        <p:grpSpPr>
          <a:xfrm>
            <a:off x="1707515" y="1207770"/>
            <a:ext cx="1537970" cy="865505"/>
            <a:chOff x="2064" y="3158"/>
            <a:chExt cx="1179" cy="771"/>
          </a:xfrm>
        </p:grpSpPr>
        <p:sp>
          <p:nvSpPr>
            <p:cNvPr id="270348" name="立方体 270347"/>
            <p:cNvSpPr/>
            <p:nvPr/>
          </p:nvSpPr>
          <p:spPr>
            <a:xfrm>
              <a:off x="2064" y="3158"/>
              <a:ext cx="1179" cy="771"/>
            </a:xfrm>
            <a:prstGeom prst="cube">
              <a:avLst>
                <a:gd name="adj" fmla="val 45491"/>
              </a:avLst>
            </a:prstGeom>
            <a:solidFill>
              <a:srgbClr val="CCFF99"/>
            </a:solidFill>
            <a:ln w="2857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000" b="0">
                  <a:latin typeface="Times New Roman" panose="02020603050405020304" pitchFamily="18" charset="0"/>
                </a:rPr>
                <a:t>50kg</a:t>
              </a:r>
            </a:p>
          </p:txBody>
        </p:sp>
        <p:sp>
          <p:nvSpPr>
            <p:cNvPr id="270349" name="文本框 270348"/>
            <p:cNvSpPr txBox="1"/>
            <p:nvPr/>
          </p:nvSpPr>
          <p:spPr>
            <a:xfrm>
              <a:off x="2472" y="3202"/>
              <a:ext cx="408" cy="274"/>
            </a:xfrm>
            <a:prstGeom prst="rect">
              <a:avLst/>
            </a:prstGeom>
            <a:noFill/>
            <a:ln w="9525">
              <a:noFill/>
            </a:ln>
          </p:spPr>
          <p:txBody>
            <a:bodyPr lIns="0" tIns="0" rIns="0" bIns="0">
              <a:spAutoFit/>
            </a:bodyPr>
            <a:lstStyle/>
            <a:p>
              <a:pPr>
                <a:spcBef>
                  <a:spcPct val="50000"/>
                </a:spcBef>
                <a:buClr>
                  <a:schemeClr val="bg1"/>
                </a:buClr>
              </a:pPr>
              <a:r>
                <a:rPr lang="en-US" altLang="zh-CN" sz="2000">
                  <a:solidFill>
                    <a:srgbClr val="FF3300"/>
                  </a:solidFill>
                  <a:latin typeface="Times New Roman" panose="02020603050405020304" pitchFamily="18" charset="0"/>
                </a:rPr>
                <a:t>$60</a:t>
              </a:r>
            </a:p>
          </p:txBody>
        </p:sp>
      </p:grpSp>
      <p:grpSp>
        <p:nvGrpSpPr>
          <p:cNvPr id="270380" name="组合 270379"/>
          <p:cNvGrpSpPr/>
          <p:nvPr/>
        </p:nvGrpSpPr>
        <p:grpSpPr>
          <a:xfrm>
            <a:off x="6199505" y="1203960"/>
            <a:ext cx="1230630" cy="789940"/>
            <a:chOff x="3878" y="1649"/>
            <a:chExt cx="862" cy="420"/>
          </a:xfrm>
        </p:grpSpPr>
        <p:sp>
          <p:nvSpPr>
            <p:cNvPr id="270381" name="立方体 270380"/>
            <p:cNvSpPr/>
            <p:nvPr/>
          </p:nvSpPr>
          <p:spPr>
            <a:xfrm>
              <a:off x="3878" y="1661"/>
              <a:ext cx="862" cy="408"/>
            </a:xfrm>
            <a:prstGeom prst="cube">
              <a:avLst>
                <a:gd name="adj" fmla="val 45491"/>
              </a:avLst>
            </a:prstGeom>
            <a:solidFill>
              <a:srgbClr val="FFCCCC"/>
            </a:solidFill>
            <a:ln w="38100"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000" b="0">
                  <a:latin typeface="Times New Roman" panose="02020603050405020304" pitchFamily="18" charset="0"/>
                </a:rPr>
                <a:t>30kg</a:t>
              </a:r>
            </a:p>
          </p:txBody>
        </p:sp>
        <p:sp>
          <p:nvSpPr>
            <p:cNvPr id="270382" name="文本框 270381"/>
            <p:cNvSpPr txBox="1"/>
            <p:nvPr/>
          </p:nvSpPr>
          <p:spPr>
            <a:xfrm>
              <a:off x="4107" y="1649"/>
              <a:ext cx="408" cy="163"/>
            </a:xfrm>
            <a:prstGeom prst="rect">
              <a:avLst/>
            </a:prstGeom>
            <a:noFill/>
            <a:ln w="9525">
              <a:noFill/>
            </a:ln>
          </p:spPr>
          <p:txBody>
            <a:bodyPr lIns="0" tIns="0" rIns="0" bIns="0">
              <a:spAutoFit/>
            </a:bodyPr>
            <a:lstStyle/>
            <a:p>
              <a:pPr>
                <a:spcBef>
                  <a:spcPct val="50000"/>
                </a:spcBef>
                <a:buClr>
                  <a:schemeClr val="bg1"/>
                </a:buClr>
              </a:pPr>
              <a:r>
                <a:rPr lang="en-US" altLang="zh-CN" sz="2000">
                  <a:solidFill>
                    <a:srgbClr val="FF3300"/>
                  </a:solidFill>
                  <a:latin typeface="Times New Roman" panose="02020603050405020304" pitchFamily="18" charset="0"/>
                </a:rPr>
                <a:t>$66</a:t>
              </a:r>
            </a:p>
          </p:txBody>
        </p:sp>
      </p:grpSp>
      <p:grpSp>
        <p:nvGrpSpPr>
          <p:cNvPr id="270392" name="组合 270391"/>
          <p:cNvGrpSpPr/>
          <p:nvPr/>
        </p:nvGrpSpPr>
        <p:grpSpPr>
          <a:xfrm>
            <a:off x="7646035" y="1297940"/>
            <a:ext cx="1402715" cy="1402080"/>
            <a:chOff x="158" y="2931"/>
            <a:chExt cx="1089" cy="1270"/>
          </a:xfrm>
        </p:grpSpPr>
        <p:pic>
          <p:nvPicPr>
            <p:cNvPr id="270393" name="图片 270392"/>
            <p:cNvPicPr>
              <a:picLocks noChangeAspect="1"/>
            </p:cNvPicPr>
            <p:nvPr/>
          </p:nvPicPr>
          <p:blipFill>
            <a:blip r:embed="rId2"/>
            <a:stretch>
              <a:fillRect/>
            </a:stretch>
          </p:blipFill>
          <p:spPr>
            <a:xfrm>
              <a:off x="158" y="2931"/>
              <a:ext cx="1089" cy="1270"/>
            </a:xfrm>
            <a:prstGeom prst="rect">
              <a:avLst/>
            </a:prstGeom>
            <a:noFill/>
            <a:ln w="9525">
              <a:noFill/>
            </a:ln>
          </p:spPr>
        </p:pic>
        <p:sp>
          <p:nvSpPr>
            <p:cNvPr id="270394" name="文本框 270393"/>
            <p:cNvSpPr txBox="1"/>
            <p:nvPr/>
          </p:nvSpPr>
          <p:spPr>
            <a:xfrm rot="-1388952">
              <a:off x="519" y="3051"/>
              <a:ext cx="566" cy="298"/>
            </a:xfrm>
            <a:prstGeom prst="rect">
              <a:avLst/>
            </a:prstGeom>
            <a:solidFill>
              <a:srgbClr val="FFCC00"/>
            </a:solidFill>
            <a:ln w="9525">
              <a:noFill/>
            </a:ln>
          </p:spPr>
          <p:txBody>
            <a:bodyPr wrap="square" lIns="18000" tIns="10800" rIns="18000" bIns="10800">
              <a:spAutoFit/>
            </a:bodyPr>
            <a:lstStyle/>
            <a:p>
              <a:pPr>
                <a:spcBef>
                  <a:spcPct val="50000"/>
                </a:spcBef>
                <a:buClr>
                  <a:schemeClr val="bg1"/>
                </a:buClr>
              </a:pPr>
              <a:r>
                <a:rPr lang="en-US" altLang="zh-CN" sz="2000" b="0">
                  <a:latin typeface="Times New Roman" panose="02020603050405020304" pitchFamily="18" charset="0"/>
                </a:rPr>
                <a:t>100kg</a:t>
              </a:r>
            </a:p>
          </p:txBody>
        </p:sp>
      </p:grpSp>
      <p:sp>
        <p:nvSpPr>
          <p:cNvPr id="270396" name="文本框 270395"/>
          <p:cNvSpPr txBox="1"/>
          <p:nvPr/>
        </p:nvSpPr>
        <p:spPr>
          <a:xfrm>
            <a:off x="1337945" y="238125"/>
            <a:ext cx="6737985" cy="583565"/>
          </a:xfrm>
          <a:prstGeom prst="rect">
            <a:avLst/>
          </a:prstGeom>
          <a:noFill/>
          <a:ln w="9525">
            <a:noFill/>
          </a:ln>
        </p:spPr>
        <p:txBody>
          <a:bodyPr wrap="square">
            <a:spAutoFit/>
          </a:bodyPr>
          <a:lstStyle/>
          <a:p>
            <a:pPr>
              <a:buClr>
                <a:schemeClr val="bg1"/>
              </a:buClr>
            </a:pPr>
            <a:r>
              <a:rPr lang="zh-CN" altLang="en-US" sz="3200" dirty="0">
                <a:solidFill>
                  <a:schemeClr val="bg1"/>
                </a:solidFill>
                <a:latin typeface="黑体" panose="02010609060101010101" pitchFamily="49" charset="-122"/>
                <a:ea typeface="黑体" panose="02010609060101010101" pitchFamily="49" charset="-122"/>
              </a:rPr>
              <a:t>策略：选择单位重量价值最大的物品。</a:t>
            </a:r>
          </a:p>
        </p:txBody>
      </p:sp>
      <p:grpSp>
        <p:nvGrpSpPr>
          <p:cNvPr id="2" name="组合 1"/>
          <p:cNvGrpSpPr/>
          <p:nvPr/>
        </p:nvGrpSpPr>
        <p:grpSpPr>
          <a:xfrm>
            <a:off x="3441065" y="1252855"/>
            <a:ext cx="1209040" cy="791845"/>
            <a:chOff x="113" y="210"/>
            <a:chExt cx="998" cy="544"/>
          </a:xfrm>
        </p:grpSpPr>
        <p:sp>
          <p:nvSpPr>
            <p:cNvPr id="3" name="立方体 2"/>
            <p:cNvSpPr/>
            <p:nvPr/>
          </p:nvSpPr>
          <p:spPr>
            <a:xfrm>
              <a:off x="113" y="210"/>
              <a:ext cx="998" cy="544"/>
            </a:xfrm>
            <a:prstGeom prst="cube">
              <a:avLst>
                <a:gd name="adj" fmla="val 45491"/>
              </a:avLst>
            </a:prstGeom>
            <a:solidFill>
              <a:srgbClr val="FFFF99"/>
            </a:solidFill>
            <a:ln w="2857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000" b="0">
                  <a:latin typeface="Times New Roman" panose="02020603050405020304" pitchFamily="18" charset="0"/>
                </a:rPr>
                <a:t>20kg</a:t>
              </a:r>
            </a:p>
          </p:txBody>
        </p:sp>
        <p:sp>
          <p:nvSpPr>
            <p:cNvPr id="4" name="文本框 3"/>
            <p:cNvSpPr txBox="1"/>
            <p:nvPr/>
          </p:nvSpPr>
          <p:spPr>
            <a:xfrm>
              <a:off x="385" y="210"/>
              <a:ext cx="408" cy="211"/>
            </a:xfrm>
            <a:prstGeom prst="rect">
              <a:avLst/>
            </a:prstGeom>
            <a:noFill/>
            <a:ln w="9525">
              <a:noFill/>
            </a:ln>
          </p:spPr>
          <p:txBody>
            <a:bodyPr lIns="0" tIns="0" rIns="0" bIns="0">
              <a:spAutoFit/>
            </a:bodyPr>
            <a:lstStyle/>
            <a:p>
              <a:pPr>
                <a:spcBef>
                  <a:spcPct val="50000"/>
                </a:spcBef>
                <a:buClr>
                  <a:schemeClr val="bg1"/>
                </a:buClr>
              </a:pPr>
              <a:r>
                <a:rPr lang="en-US" altLang="zh-CN" sz="2000">
                  <a:solidFill>
                    <a:srgbClr val="FF3300"/>
                  </a:solidFill>
                  <a:latin typeface="Times New Roman" panose="02020603050405020304" pitchFamily="18" charset="0"/>
                </a:rPr>
                <a:t>$30</a:t>
              </a:r>
            </a:p>
          </p:txBody>
        </p:sp>
      </p:grpSp>
      <p:grpSp>
        <p:nvGrpSpPr>
          <p:cNvPr id="5" name="组合 4"/>
          <p:cNvGrpSpPr/>
          <p:nvPr/>
        </p:nvGrpSpPr>
        <p:grpSpPr>
          <a:xfrm>
            <a:off x="4852670" y="1228725"/>
            <a:ext cx="1132205" cy="791845"/>
            <a:chOff x="113" y="210"/>
            <a:chExt cx="998" cy="544"/>
          </a:xfrm>
        </p:grpSpPr>
        <p:sp>
          <p:nvSpPr>
            <p:cNvPr id="6" name="立方体 5"/>
            <p:cNvSpPr/>
            <p:nvPr/>
          </p:nvSpPr>
          <p:spPr>
            <a:xfrm>
              <a:off x="113" y="210"/>
              <a:ext cx="998" cy="544"/>
            </a:xfrm>
            <a:prstGeom prst="cube">
              <a:avLst>
                <a:gd name="adj" fmla="val 45491"/>
              </a:avLst>
            </a:prstGeom>
            <a:solidFill>
              <a:srgbClr val="FFFF99"/>
            </a:solidFill>
            <a:ln w="2857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sz="2000" b="0">
                  <a:latin typeface="Times New Roman" panose="02020603050405020304" pitchFamily="18" charset="0"/>
                </a:rPr>
                <a:t>10kg</a:t>
              </a:r>
            </a:p>
          </p:txBody>
        </p:sp>
        <p:sp>
          <p:nvSpPr>
            <p:cNvPr id="7" name="文本框 6"/>
            <p:cNvSpPr txBox="1"/>
            <p:nvPr/>
          </p:nvSpPr>
          <p:spPr>
            <a:xfrm>
              <a:off x="385" y="210"/>
              <a:ext cx="408" cy="211"/>
            </a:xfrm>
            <a:prstGeom prst="rect">
              <a:avLst/>
            </a:prstGeom>
            <a:noFill/>
            <a:ln w="9525">
              <a:noFill/>
            </a:ln>
          </p:spPr>
          <p:txBody>
            <a:bodyPr lIns="0" tIns="0" rIns="0" bIns="0">
              <a:spAutoFit/>
            </a:bodyPr>
            <a:lstStyle/>
            <a:p>
              <a:pPr>
                <a:spcBef>
                  <a:spcPct val="50000"/>
                </a:spcBef>
                <a:buClr>
                  <a:schemeClr val="bg1"/>
                </a:buClr>
              </a:pPr>
              <a:r>
                <a:rPr lang="en-US" altLang="zh-CN" sz="2000">
                  <a:solidFill>
                    <a:srgbClr val="FF3300"/>
                  </a:solidFill>
                  <a:latin typeface="Times New Roman" panose="02020603050405020304" pitchFamily="18" charset="0"/>
                </a:rPr>
                <a:t>$20</a:t>
              </a:r>
            </a:p>
          </p:txBody>
        </p:sp>
      </p:grpSp>
      <p:sp>
        <p:nvSpPr>
          <p:cNvPr id="178178" name="Text Box 2"/>
          <p:cNvSpPr txBox="1">
            <a:spLocks noChangeArrowheads="1"/>
          </p:cNvSpPr>
          <p:nvPr/>
        </p:nvSpPr>
        <p:spPr bwMode="auto">
          <a:xfrm>
            <a:off x="80645" y="2301240"/>
            <a:ext cx="7566025" cy="398780"/>
          </a:xfrm>
          <a:prstGeom prst="rect">
            <a:avLst/>
          </a:prstGeom>
          <a:noFill/>
          <a:ln w="9525">
            <a:noFill/>
            <a:miter lim="800000"/>
          </a:ln>
          <a:effectLst/>
        </p:spPr>
        <p:txBody>
          <a:bodyPr wrap="square">
            <a:spAutoFit/>
          </a:bodyPr>
          <a:lstStyle/>
          <a:p>
            <a:pPr>
              <a:spcBef>
                <a:spcPct val="50000"/>
              </a:spcBef>
            </a:pPr>
            <a:r>
              <a:rPr lang="zh-CN" altLang="en-US" sz="2000" b="1" dirty="0">
                <a:latin typeface="宋体" panose="02010600030101010101" pitchFamily="2" charset="-122"/>
                <a:cs typeface="Times New Roman" panose="02020603050405020304" pitchFamily="18" charset="0"/>
              </a:rPr>
              <a:t>例：背包问题，</a:t>
            </a:r>
            <a:r>
              <a:rPr lang="en-US" altLang="zh-CN" sz="2000" b="1" i="1" dirty="0">
                <a:latin typeface="宋体" panose="02010600030101010101" pitchFamily="2" charset="-122"/>
                <a:cs typeface="Times New Roman" panose="02020603050405020304" pitchFamily="18" charset="0"/>
              </a:rPr>
              <a:t>n</a:t>
            </a:r>
            <a:r>
              <a:rPr lang="en-US" altLang="zh-CN" sz="2000" b="1" dirty="0">
                <a:latin typeface="宋体" panose="02010600030101010101" pitchFamily="2" charset="-122"/>
                <a:cs typeface="Times New Roman" panose="02020603050405020304" pitchFamily="18" charset="0"/>
              </a:rPr>
              <a:t>=5</a:t>
            </a:r>
            <a:r>
              <a:rPr lang="zh-CN" altLang="en-US" sz="2000" b="1" dirty="0">
                <a:latin typeface="宋体" panose="02010600030101010101" pitchFamily="2" charset="-122"/>
                <a:cs typeface="Times New Roman" panose="02020603050405020304" pitchFamily="18" charset="0"/>
              </a:rPr>
              <a:t>，设背包容量</a:t>
            </a:r>
            <a:r>
              <a:rPr lang="en-US" altLang="zh-CN" sz="2000" b="1" i="1" dirty="0">
                <a:latin typeface="宋体" panose="02010600030101010101" pitchFamily="2" charset="-122"/>
                <a:cs typeface="Times New Roman" panose="02020603050405020304" pitchFamily="18" charset="0"/>
              </a:rPr>
              <a:t>C </a:t>
            </a:r>
            <a:r>
              <a:rPr lang="en-US" altLang="zh-CN" sz="2000" b="1" dirty="0">
                <a:latin typeface="宋体" panose="02010600030101010101" pitchFamily="2" charset="-122"/>
                <a:cs typeface="Times New Roman" panose="02020603050405020304" pitchFamily="18" charset="0"/>
              </a:rPr>
              <a:t>=100</a:t>
            </a:r>
            <a:r>
              <a:rPr lang="zh-CN" altLang="en-US" sz="2000" b="1" dirty="0">
                <a:latin typeface="宋体" panose="02010600030101010101" pitchFamily="2" charset="-122"/>
                <a:cs typeface="Times New Roman" panose="02020603050405020304" pitchFamily="18" charset="0"/>
              </a:rPr>
              <a:t>，其贪心法求解过程如下：</a:t>
            </a:r>
          </a:p>
        </p:txBody>
      </p:sp>
      <p:sp>
        <p:nvSpPr>
          <p:cNvPr id="178334" name="Text Box 158"/>
          <p:cNvSpPr txBox="1">
            <a:spLocks noChangeArrowheads="1"/>
          </p:cNvSpPr>
          <p:nvPr/>
        </p:nvSpPr>
        <p:spPr bwMode="auto">
          <a:xfrm>
            <a:off x="34290" y="2663190"/>
            <a:ext cx="9057005" cy="1198880"/>
          </a:xfrm>
          <a:prstGeom prst="rect">
            <a:avLst/>
          </a:prstGeom>
          <a:noFill/>
          <a:ln w="9525">
            <a:noFill/>
            <a:miter lim="800000"/>
          </a:ln>
          <a:effectLst/>
        </p:spPr>
        <p:txBody>
          <a:bodyPr wrap="square">
            <a:spAutoFit/>
          </a:bodyPr>
          <a:lstStyle/>
          <a:p>
            <a:pPr>
              <a:lnSpc>
                <a:spcPct val="120000"/>
              </a:lnSpc>
            </a:pPr>
            <a:r>
              <a:rPr lang="zh-CN" altLang="en-US" sz="2000" b="1" dirty="0">
                <a:latin typeface="宋体" panose="02010600030101010101" pitchFamily="2" charset="-122"/>
                <a:cs typeface="Times New Roman" panose="02020603050405020304" pitchFamily="18" charset="0"/>
              </a:rPr>
              <a:t>① 将价值即</a:t>
            </a:r>
            <a:r>
              <a:rPr lang="en-US" altLang="zh-CN" sz="2000" b="1" i="1" dirty="0">
                <a:latin typeface="宋体" panose="02010600030101010101" pitchFamily="2" charset="-122"/>
                <a:cs typeface="Times New Roman" panose="02020603050405020304" pitchFamily="18" charset="0"/>
              </a:rPr>
              <a:t>v</a:t>
            </a:r>
            <a:r>
              <a:rPr lang="en-US" altLang="zh-CN"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w</a:t>
            </a:r>
            <a:r>
              <a:rPr lang="zh-CN" altLang="en-US" sz="2000" b="1" dirty="0">
                <a:latin typeface="宋体" panose="02010600030101010101" pitchFamily="2" charset="-122"/>
                <a:cs typeface="Times New Roman" panose="02020603050405020304" pitchFamily="18" charset="0"/>
              </a:rPr>
              <a:t>递减排序，其结果为</a:t>
            </a:r>
            <a:r>
              <a:rPr lang="en-US" altLang="zh-CN" sz="2000" b="1" dirty="0">
                <a:latin typeface="宋体" panose="02010600030101010101" pitchFamily="2" charset="-122"/>
                <a:cs typeface="Times New Roman" panose="02020603050405020304" pitchFamily="18" charset="0"/>
              </a:rPr>
              <a:t>{66/30,20/10,30/20,60/50,40/40}</a:t>
            </a:r>
            <a:r>
              <a:rPr lang="zh-CN" altLang="en-US" sz="2000" b="1" dirty="0">
                <a:latin typeface="宋体" panose="02010600030101010101" pitchFamily="2" charset="-122"/>
                <a:cs typeface="Times New Roman" panose="02020603050405020304" pitchFamily="18" charset="0"/>
              </a:rPr>
              <a:t>，物品重新按</a:t>
            </a:r>
            <a:r>
              <a:rPr lang="en-US" altLang="zh-CN" sz="2000" b="1" dirty="0">
                <a:latin typeface="宋体" panose="02010600030101010101" pitchFamily="2" charset="-122"/>
                <a:cs typeface="Times New Roman" panose="02020603050405020304" pitchFamily="18" charset="0"/>
              </a:rPr>
              <a:t>0</a:t>
            </a:r>
            <a:r>
              <a:rPr lang="zh-CN" altLang="en-US" sz="2000" b="1" dirty="0">
                <a:latin typeface="宋体" panose="02010600030101010101" pitchFamily="2" charset="-122"/>
                <a:cs typeface="Times New Roman" panose="02020603050405020304" pitchFamily="18" charset="0"/>
              </a:rPr>
              <a:t>～</a:t>
            </a:r>
            <a:r>
              <a:rPr lang="en-US" altLang="zh-CN" sz="2000" b="1" dirty="0">
                <a:latin typeface="宋体" panose="02010600030101010101" pitchFamily="2" charset="-122"/>
                <a:cs typeface="Times New Roman" panose="02020603050405020304" pitchFamily="18" charset="0"/>
              </a:rPr>
              <a:t>n-1</a:t>
            </a:r>
            <a:r>
              <a:rPr lang="zh-CN" altLang="en-US" sz="2000" b="1" dirty="0">
                <a:latin typeface="宋体" panose="02010600030101010101" pitchFamily="2" charset="-122"/>
                <a:cs typeface="Times New Roman" panose="02020603050405020304" pitchFamily="18" charset="0"/>
              </a:rPr>
              <a:t>编号。</a:t>
            </a:r>
          </a:p>
          <a:p>
            <a:pPr>
              <a:lnSpc>
                <a:spcPct val="120000"/>
              </a:lnSpc>
            </a:pPr>
            <a:r>
              <a:rPr lang="zh-CN" altLang="en-US" sz="2000" b="1" dirty="0">
                <a:latin typeface="宋体" panose="02010600030101010101" pitchFamily="2" charset="-122"/>
                <a:cs typeface="Times New Roman" panose="02020603050405020304" pitchFamily="18" charset="0"/>
              </a:rPr>
              <a:t>② 设背包余下装入的重量为</a:t>
            </a:r>
            <a:r>
              <a:rPr lang="en-US" altLang="zh-CN" sz="2000" b="1" dirty="0">
                <a:latin typeface="宋体" panose="02010600030101010101" pitchFamily="2" charset="-122"/>
                <a:cs typeface="Times New Roman" panose="02020603050405020304" pitchFamily="18" charset="0"/>
              </a:rPr>
              <a:t>r</a:t>
            </a:r>
            <a:r>
              <a:rPr lang="zh-CN" altLang="en-US" sz="2000" b="1" dirty="0">
                <a:latin typeface="宋体" panose="02010600030101010101" pitchFamily="2" charset="-122"/>
                <a:cs typeface="Times New Roman" panose="02020603050405020304" pitchFamily="18" charset="0"/>
              </a:rPr>
              <a:t>，其初值为</a:t>
            </a:r>
            <a:r>
              <a:rPr lang="en-US" altLang="zh-CN" sz="2000" b="1" i="1" dirty="0">
                <a:latin typeface="宋体" panose="02010600030101010101" pitchFamily="2" charset="-122"/>
                <a:cs typeface="Times New Roman" panose="02020603050405020304" pitchFamily="18" charset="0"/>
              </a:rPr>
              <a:t>C</a:t>
            </a:r>
            <a:r>
              <a:rPr lang="zh-CN" altLang="en-US" sz="2000" b="1" dirty="0">
                <a:latin typeface="宋体" panose="02010600030101010101" pitchFamily="2" charset="-122"/>
                <a:cs typeface="Times New Roman" panose="02020603050405020304" pitchFamily="18" charset="0"/>
              </a:rPr>
              <a:t>。</a:t>
            </a:r>
          </a:p>
        </p:txBody>
      </p:sp>
      <p:sp>
        <p:nvSpPr>
          <p:cNvPr id="177154" name="Text Box 2"/>
          <p:cNvSpPr txBox="1">
            <a:spLocks noChangeArrowheads="1"/>
          </p:cNvSpPr>
          <p:nvPr/>
        </p:nvSpPr>
        <p:spPr bwMode="auto">
          <a:xfrm>
            <a:off x="28575" y="3804920"/>
            <a:ext cx="9004300" cy="2861310"/>
          </a:xfrm>
          <a:prstGeom prst="rect">
            <a:avLst/>
          </a:prstGeom>
          <a:noFill/>
          <a:ln w="9525">
            <a:noFill/>
            <a:miter lim="800000"/>
          </a:ln>
          <a:effectLst/>
        </p:spPr>
        <p:txBody>
          <a:bodyPr wrap="square">
            <a:spAutoFit/>
          </a:bodyPr>
          <a:lstStyle/>
          <a:p>
            <a:r>
              <a:rPr lang="zh-CN" altLang="en-US" sz="2000" b="1" dirty="0">
                <a:latin typeface="宋体" panose="02010600030101010101" pitchFamily="2" charset="-122"/>
                <a:cs typeface="Times New Roman" panose="02020603050405020304" pitchFamily="18" charset="0"/>
              </a:rPr>
              <a:t>③ </a:t>
            </a:r>
            <a:r>
              <a:rPr lang="en-US" altLang="zh-CN" sz="2000" b="1" i="1" dirty="0" err="1">
                <a:latin typeface="宋体" panose="02010600030101010101" pitchFamily="2" charset="-122"/>
                <a:cs typeface="Times New Roman" panose="02020603050405020304" pitchFamily="18" charset="0"/>
              </a:rPr>
              <a:t>i</a:t>
            </a:r>
            <a:r>
              <a:rPr lang="en-US" altLang="zh-CN" sz="2000" b="1" dirty="0">
                <a:latin typeface="宋体" panose="02010600030101010101" pitchFamily="2" charset="-122"/>
                <a:cs typeface="Times New Roman" panose="02020603050405020304" pitchFamily="18" charset="0"/>
              </a:rPr>
              <a:t>=0</a:t>
            </a:r>
            <a:r>
              <a:rPr lang="zh-CN" altLang="en-US" sz="2000" b="1" dirty="0">
                <a:latin typeface="宋体" panose="02010600030101010101" pitchFamily="2" charset="-122"/>
                <a:cs typeface="Times New Roman" panose="02020603050405020304" pitchFamily="18" charset="0"/>
              </a:rPr>
              <a:t>开始，</a:t>
            </a:r>
            <a:r>
              <a:rPr lang="en-US" altLang="zh-CN" sz="2000" b="1" i="1" dirty="0">
                <a:latin typeface="宋体" panose="02010600030101010101" pitchFamily="2" charset="-122"/>
                <a:cs typeface="Times New Roman" panose="02020603050405020304" pitchFamily="18" charset="0"/>
              </a:rPr>
              <a:t>w</a:t>
            </a:r>
            <a:r>
              <a:rPr lang="en-US" altLang="zh-CN" sz="2000" b="1" dirty="0">
                <a:latin typeface="宋体" panose="02010600030101010101" pitchFamily="2" charset="-122"/>
                <a:cs typeface="Times New Roman" panose="02020603050405020304" pitchFamily="18" charset="0"/>
              </a:rPr>
              <a:t>[0]&lt;r</a:t>
            </a:r>
            <a:r>
              <a:rPr lang="zh-CN" altLang="en-US" sz="2000" b="1" dirty="0">
                <a:latin typeface="宋体" panose="02010600030101010101" pitchFamily="2" charset="-122"/>
                <a:cs typeface="Times New Roman" panose="02020603050405020304" pitchFamily="18" charset="0"/>
              </a:rPr>
              <a:t>成立，表明物品</a:t>
            </a:r>
            <a:r>
              <a:rPr lang="en-US" altLang="zh-CN" sz="2000" b="1" dirty="0">
                <a:latin typeface="宋体" panose="02010600030101010101" pitchFamily="2" charset="-122"/>
                <a:cs typeface="Times New Roman" panose="02020603050405020304" pitchFamily="18" charset="0"/>
              </a:rPr>
              <a:t>0</a:t>
            </a:r>
            <a:r>
              <a:rPr lang="zh-CN" altLang="en-US" sz="2000" b="1" dirty="0">
                <a:latin typeface="宋体" panose="02010600030101010101" pitchFamily="2" charset="-122"/>
                <a:cs typeface="Times New Roman" panose="02020603050405020304" pitchFamily="18" charset="0"/>
              </a:rPr>
              <a:t>能够装入，装入置</a:t>
            </a:r>
            <a:r>
              <a:rPr lang="en-US" altLang="zh-CN" sz="2000" b="1" i="1" dirty="0">
                <a:latin typeface="宋体" panose="02010600030101010101" pitchFamily="2" charset="-122"/>
                <a:cs typeface="Times New Roman" panose="02020603050405020304" pitchFamily="18" charset="0"/>
              </a:rPr>
              <a:t>x</a:t>
            </a:r>
            <a:r>
              <a:rPr lang="en-US" altLang="zh-CN" sz="2000" b="1" dirty="0">
                <a:latin typeface="宋体" panose="02010600030101010101" pitchFamily="2" charset="-122"/>
                <a:cs typeface="Times New Roman" panose="02020603050405020304" pitchFamily="18" charset="0"/>
              </a:rPr>
              <a:t>[0]=1</a:t>
            </a:r>
            <a:r>
              <a:rPr lang="zh-CN" altLang="en-US" sz="2000" b="1" dirty="0">
                <a:latin typeface="宋体" panose="02010600030101010101" pitchFamily="2" charset="-122"/>
                <a:cs typeface="Times New Roman" panose="02020603050405020304" pitchFamily="18" charset="0"/>
              </a:rPr>
              <a:t>，</a:t>
            </a:r>
            <a:r>
              <a:rPr lang="en-US" altLang="zh-CN" sz="2000" b="1" dirty="0">
                <a:latin typeface="宋体" panose="02010600030101010101" pitchFamily="2" charset="-122"/>
                <a:cs typeface="Times New Roman" panose="02020603050405020304" pitchFamily="18" charset="0"/>
              </a:rPr>
              <a:t>r=r-</a:t>
            </a:r>
            <a:r>
              <a:rPr lang="en-US" altLang="zh-CN" sz="2000" b="1" i="1" dirty="0">
                <a:latin typeface="宋体" panose="02010600030101010101" pitchFamily="2" charset="-122"/>
                <a:cs typeface="Times New Roman" panose="02020603050405020304" pitchFamily="18" charset="0"/>
              </a:rPr>
              <a:t>w</a:t>
            </a:r>
            <a:r>
              <a:rPr lang="en-US" altLang="zh-CN" sz="2000" b="1" dirty="0">
                <a:latin typeface="宋体" panose="02010600030101010101" pitchFamily="2" charset="-122"/>
                <a:cs typeface="Times New Roman" panose="02020603050405020304" pitchFamily="18" charset="0"/>
              </a:rPr>
              <a:t>[0]=70</a:t>
            </a:r>
            <a:r>
              <a:rPr lang="zh-CN" altLang="en-US"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i</a:t>
            </a:r>
            <a:r>
              <a:rPr lang="zh-CN" altLang="en-US" sz="2000" b="1" dirty="0">
                <a:latin typeface="宋体" panose="02010600030101010101" pitchFamily="2" charset="-122"/>
                <a:cs typeface="Times New Roman" panose="02020603050405020304" pitchFamily="18" charset="0"/>
              </a:rPr>
              <a:t>增</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即</a:t>
            </a:r>
            <a:r>
              <a:rPr lang="en-US" altLang="zh-CN" sz="2000" b="1" i="1" dirty="0" err="1">
                <a:latin typeface="宋体" panose="02010600030101010101" pitchFamily="2" charset="-122"/>
                <a:cs typeface="Times New Roman" panose="02020603050405020304" pitchFamily="18" charset="0"/>
              </a:rPr>
              <a:t>i</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a:t>
            </a:r>
          </a:p>
          <a:p>
            <a:r>
              <a:rPr lang="zh-CN" altLang="en-US" sz="2000" b="1" dirty="0">
                <a:latin typeface="宋体" panose="02010600030101010101" pitchFamily="2" charset="-122"/>
                <a:cs typeface="Times New Roman" panose="02020603050405020304" pitchFamily="18" charset="0"/>
              </a:rPr>
              <a:t>　　</a:t>
            </a:r>
            <a:r>
              <a:rPr lang="en-US" altLang="zh-CN" sz="2000" b="1" i="1" dirty="0">
                <a:latin typeface="宋体" panose="02010600030101010101" pitchFamily="2" charset="-122"/>
                <a:cs typeface="Times New Roman" panose="02020603050405020304" pitchFamily="18" charset="0"/>
              </a:rPr>
              <a:t>w</a:t>
            </a:r>
            <a:r>
              <a:rPr lang="en-US" altLang="zh-CN" sz="2000" b="1" dirty="0">
                <a:latin typeface="宋体" panose="02010600030101010101" pitchFamily="2" charset="-122"/>
                <a:cs typeface="Times New Roman" panose="02020603050405020304" pitchFamily="18" charset="0"/>
              </a:rPr>
              <a:t>[1]&lt;r</a:t>
            </a:r>
            <a:r>
              <a:rPr lang="zh-CN" altLang="en-US" sz="2000" b="1" dirty="0">
                <a:latin typeface="宋体" panose="02010600030101010101" pitchFamily="2" charset="-122"/>
                <a:cs typeface="Times New Roman" panose="02020603050405020304" pitchFamily="18" charset="0"/>
              </a:rPr>
              <a:t>成立，表明物品</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能够装入，装入置</a:t>
            </a:r>
            <a:r>
              <a:rPr lang="en-US" altLang="zh-CN" sz="2000" b="1" i="1" dirty="0">
                <a:latin typeface="宋体" panose="02010600030101010101" pitchFamily="2" charset="-122"/>
                <a:cs typeface="Times New Roman" panose="02020603050405020304" pitchFamily="18" charset="0"/>
              </a:rPr>
              <a:t>x</a:t>
            </a:r>
            <a:r>
              <a:rPr lang="en-US" altLang="zh-CN" sz="2000" b="1" dirty="0">
                <a:latin typeface="宋体" panose="02010600030101010101" pitchFamily="2" charset="-122"/>
                <a:cs typeface="Times New Roman" panose="02020603050405020304" pitchFamily="18" charset="0"/>
              </a:rPr>
              <a:t>[1]=1</a:t>
            </a:r>
            <a:r>
              <a:rPr lang="zh-CN" altLang="en-US" sz="2000" b="1" dirty="0">
                <a:latin typeface="宋体" panose="02010600030101010101" pitchFamily="2" charset="-122"/>
                <a:cs typeface="Times New Roman" panose="02020603050405020304" pitchFamily="18" charset="0"/>
              </a:rPr>
              <a:t>，</a:t>
            </a:r>
            <a:r>
              <a:rPr lang="en-US" altLang="zh-CN" sz="2000" b="1" dirty="0">
                <a:latin typeface="宋体" panose="02010600030101010101" pitchFamily="2" charset="-122"/>
                <a:cs typeface="Times New Roman" panose="02020603050405020304" pitchFamily="18" charset="0"/>
              </a:rPr>
              <a:t>r=r-</a:t>
            </a:r>
            <a:r>
              <a:rPr lang="en-US" altLang="zh-CN" sz="2000" b="1" i="1" dirty="0">
                <a:latin typeface="宋体" panose="02010600030101010101" pitchFamily="2" charset="-122"/>
                <a:cs typeface="Times New Roman" panose="02020603050405020304" pitchFamily="18" charset="0"/>
              </a:rPr>
              <a:t>w</a:t>
            </a:r>
            <a:r>
              <a:rPr lang="en-US" altLang="zh-CN" sz="2000" b="1" dirty="0">
                <a:latin typeface="宋体" panose="02010600030101010101" pitchFamily="2" charset="-122"/>
                <a:cs typeface="Times New Roman" panose="02020603050405020304" pitchFamily="18" charset="0"/>
              </a:rPr>
              <a:t>[1]=60</a:t>
            </a:r>
            <a:r>
              <a:rPr lang="zh-CN" altLang="en-US"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i</a:t>
            </a:r>
            <a:r>
              <a:rPr lang="zh-CN" altLang="en-US" sz="2000" b="1" dirty="0">
                <a:latin typeface="宋体" panose="02010600030101010101" pitchFamily="2" charset="-122"/>
                <a:cs typeface="Times New Roman" panose="02020603050405020304" pitchFamily="18" charset="0"/>
              </a:rPr>
              <a:t>增</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即</a:t>
            </a:r>
            <a:r>
              <a:rPr lang="en-US" altLang="zh-CN" sz="2000" b="1" i="1" dirty="0" err="1">
                <a:latin typeface="宋体" panose="02010600030101010101" pitchFamily="2" charset="-122"/>
                <a:cs typeface="Times New Roman" panose="02020603050405020304" pitchFamily="18" charset="0"/>
              </a:rPr>
              <a:t>i</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a:t>
            </a:r>
          </a:p>
          <a:p>
            <a:r>
              <a:rPr lang="zh-CN" altLang="en-US" sz="2000" b="1" dirty="0">
                <a:latin typeface="宋体" panose="02010600030101010101" pitchFamily="2" charset="-122"/>
                <a:cs typeface="Times New Roman" panose="02020603050405020304" pitchFamily="18" charset="0"/>
              </a:rPr>
              <a:t>　　</a:t>
            </a:r>
            <a:r>
              <a:rPr lang="en-US" altLang="zh-CN" sz="2000" b="1" i="1" dirty="0">
                <a:latin typeface="宋体" panose="02010600030101010101" pitchFamily="2" charset="-122"/>
                <a:cs typeface="Times New Roman" panose="02020603050405020304" pitchFamily="18" charset="0"/>
              </a:rPr>
              <a:t>w</a:t>
            </a:r>
            <a:r>
              <a:rPr lang="en-US" altLang="zh-CN" sz="2000" b="1" dirty="0">
                <a:latin typeface="宋体" panose="02010600030101010101" pitchFamily="2" charset="-122"/>
                <a:cs typeface="Times New Roman" panose="02020603050405020304" pitchFamily="18" charset="0"/>
              </a:rPr>
              <a:t>[2]&lt;r</a:t>
            </a:r>
            <a:r>
              <a:rPr lang="zh-CN" altLang="en-US" sz="2000" b="1" dirty="0">
                <a:latin typeface="宋体" panose="02010600030101010101" pitchFamily="2" charset="-122"/>
                <a:cs typeface="Times New Roman" panose="02020603050405020304" pitchFamily="18" charset="0"/>
              </a:rPr>
              <a:t>成立，表明物品</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能够装入，装入置</a:t>
            </a:r>
            <a:r>
              <a:rPr lang="en-US" altLang="zh-CN" sz="2000" b="1" i="1" dirty="0">
                <a:latin typeface="宋体" panose="02010600030101010101" pitchFamily="2" charset="-122"/>
                <a:cs typeface="Times New Roman" panose="02020603050405020304" pitchFamily="18" charset="0"/>
              </a:rPr>
              <a:t>x</a:t>
            </a:r>
            <a:r>
              <a:rPr lang="en-US" altLang="zh-CN" sz="2000" b="1" dirty="0">
                <a:latin typeface="宋体" panose="02010600030101010101" pitchFamily="2" charset="-122"/>
                <a:cs typeface="Times New Roman" panose="02020603050405020304" pitchFamily="18" charset="0"/>
              </a:rPr>
              <a:t>[2]=1</a:t>
            </a:r>
            <a:r>
              <a:rPr lang="zh-CN" altLang="en-US" sz="2000" b="1" dirty="0">
                <a:latin typeface="宋体" panose="02010600030101010101" pitchFamily="2" charset="-122"/>
                <a:cs typeface="Times New Roman" panose="02020603050405020304" pitchFamily="18" charset="0"/>
              </a:rPr>
              <a:t>，</a:t>
            </a:r>
            <a:r>
              <a:rPr lang="en-US" altLang="zh-CN" sz="2000" b="1" dirty="0">
                <a:latin typeface="宋体" panose="02010600030101010101" pitchFamily="2" charset="-122"/>
                <a:cs typeface="Times New Roman" panose="02020603050405020304" pitchFamily="18" charset="0"/>
              </a:rPr>
              <a:t>r=r-</a:t>
            </a:r>
            <a:r>
              <a:rPr lang="en-US" altLang="zh-CN" sz="2000" b="1" i="1" dirty="0">
                <a:latin typeface="宋体" panose="02010600030101010101" pitchFamily="2" charset="-122"/>
                <a:cs typeface="Times New Roman" panose="02020603050405020304" pitchFamily="18" charset="0"/>
              </a:rPr>
              <a:t>w</a:t>
            </a:r>
            <a:r>
              <a:rPr lang="en-US" altLang="zh-CN" sz="2000" b="1" dirty="0">
                <a:latin typeface="宋体" panose="02010600030101010101" pitchFamily="2" charset="-122"/>
                <a:cs typeface="Times New Roman" panose="02020603050405020304" pitchFamily="18" charset="0"/>
              </a:rPr>
              <a:t>[2]=50</a:t>
            </a:r>
            <a:r>
              <a:rPr lang="zh-CN" altLang="en-US"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i</a:t>
            </a:r>
            <a:r>
              <a:rPr lang="zh-CN" altLang="en-US" sz="2000" b="1" dirty="0">
                <a:latin typeface="宋体" panose="02010600030101010101" pitchFamily="2" charset="-122"/>
                <a:cs typeface="Times New Roman" panose="02020603050405020304" pitchFamily="18" charset="0"/>
              </a:rPr>
              <a:t>增</a:t>
            </a:r>
            <a:r>
              <a:rPr lang="en-US" altLang="zh-CN" sz="2000" b="1" dirty="0">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即</a:t>
            </a:r>
            <a:r>
              <a:rPr lang="en-US" altLang="zh-CN" sz="2000" b="1" i="1" dirty="0" err="1">
                <a:latin typeface="宋体" panose="02010600030101010101" pitchFamily="2" charset="-122"/>
                <a:cs typeface="Times New Roman" panose="02020603050405020304" pitchFamily="18" charset="0"/>
              </a:rPr>
              <a:t>i</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a:t>
            </a:r>
          </a:p>
          <a:p>
            <a:r>
              <a:rPr lang="zh-CN" altLang="en-US" sz="2000" b="1" dirty="0">
                <a:latin typeface="宋体" panose="02010600030101010101" pitchFamily="2" charset="-122"/>
                <a:cs typeface="Times New Roman" panose="02020603050405020304" pitchFamily="18" charset="0"/>
              </a:rPr>
              <a:t>　　</a:t>
            </a:r>
            <a:r>
              <a:rPr lang="en-US" altLang="zh-CN" sz="2000" b="1" i="1" dirty="0">
                <a:latin typeface="宋体" panose="02010600030101010101" pitchFamily="2" charset="-122"/>
                <a:cs typeface="Times New Roman" panose="02020603050405020304" pitchFamily="18" charset="0"/>
              </a:rPr>
              <a:t>w</a:t>
            </a:r>
            <a:r>
              <a:rPr lang="en-US" altLang="zh-CN" sz="2000" b="1" dirty="0">
                <a:latin typeface="宋体" panose="02010600030101010101" pitchFamily="2" charset="-122"/>
                <a:cs typeface="Times New Roman" panose="02020603050405020304" pitchFamily="18" charset="0"/>
              </a:rPr>
              <a:t>[3]&lt;r</a:t>
            </a:r>
            <a:r>
              <a:rPr lang="zh-CN" altLang="en-US" sz="2000" b="1" dirty="0">
                <a:latin typeface="宋体" panose="02010600030101010101" pitchFamily="2" charset="-122"/>
                <a:cs typeface="Times New Roman" panose="02020603050405020304" pitchFamily="18" charset="0"/>
              </a:rPr>
              <a:t>不成立，且</a:t>
            </a:r>
            <a:r>
              <a:rPr lang="en-US" altLang="zh-CN" sz="2000" b="1" dirty="0">
                <a:latin typeface="宋体" panose="02010600030101010101" pitchFamily="2" charset="-122"/>
                <a:cs typeface="Times New Roman" panose="02020603050405020304" pitchFamily="18" charset="0"/>
              </a:rPr>
              <a:t>r&gt;0</a:t>
            </a:r>
            <a:r>
              <a:rPr lang="zh-CN" altLang="en-US" sz="2000" b="1" dirty="0">
                <a:latin typeface="宋体" panose="02010600030101010101" pitchFamily="2" charset="-122"/>
                <a:cs typeface="Times New Roman" panose="02020603050405020304" pitchFamily="18" charset="0"/>
              </a:rPr>
              <a:t>，表明只能将物品</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部分装入，装入比例</a:t>
            </a:r>
            <a:r>
              <a:rPr lang="en-US" altLang="zh-CN" sz="2000" b="1" dirty="0">
                <a:latin typeface="宋体" panose="02010600030101010101" pitchFamily="2" charset="-122"/>
                <a:cs typeface="Times New Roman" panose="02020603050405020304" pitchFamily="18" charset="0"/>
              </a:rPr>
              <a:t>=r/</a:t>
            </a:r>
            <a:r>
              <a:rPr lang="en-US" altLang="zh-CN" sz="2000" b="1" i="1" dirty="0">
                <a:latin typeface="宋体" panose="02010600030101010101" pitchFamily="2" charset="-122"/>
                <a:cs typeface="Times New Roman" panose="02020603050405020304" pitchFamily="18" charset="0"/>
              </a:rPr>
              <a:t>w</a:t>
            </a:r>
            <a:r>
              <a:rPr lang="en-US" altLang="zh-CN" sz="2000" b="1" dirty="0">
                <a:latin typeface="宋体" panose="02010600030101010101" pitchFamily="2" charset="-122"/>
                <a:cs typeface="Times New Roman" panose="02020603050405020304" pitchFamily="18" charset="0"/>
              </a:rPr>
              <a:t>[3]=50/60=80%</a:t>
            </a:r>
            <a:r>
              <a:rPr lang="zh-CN" altLang="en-US" sz="2000" b="1" dirty="0">
                <a:latin typeface="宋体" panose="02010600030101010101" pitchFamily="2" charset="-122"/>
                <a:cs typeface="Times New Roman" panose="02020603050405020304" pitchFamily="18" charset="0"/>
              </a:rPr>
              <a:t>，置</a:t>
            </a:r>
            <a:r>
              <a:rPr lang="en-US" altLang="zh-CN" sz="2000" b="1" i="1" dirty="0">
                <a:latin typeface="宋体" panose="02010600030101010101" pitchFamily="2" charset="-122"/>
                <a:cs typeface="Times New Roman" panose="02020603050405020304" pitchFamily="18" charset="0"/>
              </a:rPr>
              <a:t>x</a:t>
            </a:r>
            <a:r>
              <a:rPr lang="en-US" altLang="zh-CN" sz="2000" b="1" dirty="0">
                <a:latin typeface="宋体" panose="02010600030101010101" pitchFamily="2" charset="-122"/>
                <a:cs typeface="Times New Roman" panose="02020603050405020304" pitchFamily="18" charset="0"/>
              </a:rPr>
              <a:t>[3]=0.8</a:t>
            </a:r>
            <a:r>
              <a:rPr lang="zh-CN" altLang="en-US" sz="2000" b="1" dirty="0">
                <a:latin typeface="宋体" panose="02010600030101010101" pitchFamily="2" charset="-122"/>
                <a:cs typeface="Times New Roman" panose="02020603050405020304" pitchFamily="18" charset="0"/>
              </a:rPr>
              <a:t>。</a:t>
            </a:r>
          </a:p>
          <a:p>
            <a:r>
              <a:rPr lang="zh-CN" altLang="en-US" sz="2000" b="1" dirty="0">
                <a:latin typeface="宋体" panose="02010600030101010101" pitchFamily="2" charset="-122"/>
                <a:cs typeface="Times New Roman" panose="02020603050405020304" pitchFamily="18" charset="0"/>
              </a:rPr>
              <a:t>　　算法结束，得到</a:t>
            </a:r>
            <a:r>
              <a:rPr lang="en-US" altLang="zh-CN" sz="2000" b="1" i="1" dirty="0">
                <a:latin typeface="宋体" panose="02010600030101010101" pitchFamily="2" charset="-122"/>
                <a:cs typeface="Times New Roman" panose="02020603050405020304" pitchFamily="18" charset="0"/>
              </a:rPr>
              <a:t>X</a:t>
            </a:r>
            <a:r>
              <a:rPr lang="en-US" altLang="zh-CN" sz="2000" b="1" dirty="0">
                <a:latin typeface="宋体" panose="02010600030101010101" pitchFamily="2" charset="-122"/>
                <a:cs typeface="Times New Roman" panose="02020603050405020304" pitchFamily="18" charset="0"/>
              </a:rPr>
              <a:t>={1,1,1,0.8,0}</a:t>
            </a:r>
            <a:r>
              <a:rPr lang="zh-CN" altLang="en-US" sz="2000" b="1" dirty="0">
                <a:latin typeface="宋体" panose="02010600030101010101" pitchFamily="2" charset="-122"/>
                <a:cs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334"/>
                                        </p:tgtEl>
                                        <p:attrNameLst>
                                          <p:attrName>style.visibility</p:attrName>
                                        </p:attrNameLst>
                                      </p:cBhvr>
                                      <p:to>
                                        <p:strVal val="visible"/>
                                      </p:to>
                                    </p:set>
                                    <p:animEffect transition="in" filter="blinds(horizontal)">
                                      <p:cBhvr>
                                        <p:cTn id="7" dur="500"/>
                                        <p:tgtEl>
                                          <p:spTgt spid="1783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7154"/>
                                        </p:tgtEl>
                                        <p:attrNameLst>
                                          <p:attrName>style.visibility</p:attrName>
                                        </p:attrNameLst>
                                      </p:cBhvr>
                                      <p:to>
                                        <p:strVal val="visible"/>
                                      </p:to>
                                    </p:set>
                                    <p:animEffect transition="in" filter="blinds(horizontal)">
                                      <p:cBhvr>
                                        <p:cTn id="12" dur="500"/>
                                        <p:tgtEl>
                                          <p:spTgt spid="177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334" grpId="0" animBg="1"/>
      <p:bldP spid="17715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4490" y="1210945"/>
            <a:ext cx="8414385" cy="2009775"/>
          </a:xfrm>
          <a:prstGeom prst="rect">
            <a:avLst/>
          </a:prstGeom>
          <a:noFill/>
        </p:spPr>
        <p:txBody>
          <a:bodyPr wrap="square" rtlCol="0" anchor="t">
            <a:spAutoFit/>
          </a:bodyPr>
          <a:lstStyle/>
          <a:p>
            <a:pPr>
              <a:lnSpc>
                <a:spcPct val="130000"/>
              </a:lnSpc>
            </a:pPr>
            <a:r>
              <a:rPr lang="zh-CN" altLang="en-US" sz="2400" b="1">
                <a:solidFill>
                  <a:srgbClr val="CC0099"/>
                </a:solidFill>
              </a:rPr>
              <a:t>最优子结构：</a:t>
            </a:r>
          </a:p>
          <a:p>
            <a:pPr>
              <a:lnSpc>
                <a:spcPct val="130000"/>
              </a:lnSpc>
            </a:pPr>
            <a:r>
              <a:rPr lang="zh-CN" altLang="en-US" sz="2400" b="1"/>
              <a:t>每次选取物品</a:t>
            </a:r>
            <a:r>
              <a:rPr lang="en-US" altLang="zh-CN" sz="2400" b="1"/>
              <a:t>x</a:t>
            </a:r>
            <a:r>
              <a:rPr lang="zh-CN" altLang="en-US" sz="2400" b="1" baseline="-25000"/>
              <a:t>i</a:t>
            </a:r>
            <a:r>
              <a:rPr lang="zh-CN" altLang="en-US" sz="2400" b="1"/>
              <a:t>，假设最优解为S</a:t>
            </a:r>
            <a:r>
              <a:rPr lang="zh-CN" altLang="en-US" sz="2400" b="1" baseline="-25000"/>
              <a:t>n</a:t>
            </a:r>
            <a:r>
              <a:rPr lang="zh-CN" altLang="en-US" sz="2400" b="1"/>
              <a:t> ={</a:t>
            </a:r>
            <a:r>
              <a:rPr lang="en-US" altLang="zh-CN" sz="2400" b="1"/>
              <a:t>x</a:t>
            </a:r>
            <a:r>
              <a:rPr lang="zh-CN" altLang="en-US" sz="2400" b="1" baseline="-25000"/>
              <a:t>1</a:t>
            </a:r>
            <a:r>
              <a:rPr lang="zh-CN" altLang="en-US" sz="2400" b="1"/>
              <a:t>,</a:t>
            </a:r>
            <a:r>
              <a:rPr lang="en-US" altLang="zh-CN" sz="2400" b="1"/>
              <a:t>x</a:t>
            </a:r>
            <a:r>
              <a:rPr lang="zh-CN" altLang="en-US" sz="2400" b="1" baseline="-25000"/>
              <a:t>2</a:t>
            </a:r>
            <a:r>
              <a:rPr lang="zh-CN" altLang="en-US" sz="2400" b="1"/>
              <a:t>,…,</a:t>
            </a:r>
            <a:r>
              <a:rPr lang="en-US" altLang="zh-CN" sz="2400" b="1"/>
              <a:t>x</a:t>
            </a:r>
            <a:r>
              <a:rPr lang="zh-CN" altLang="en-US" sz="2400" b="1" baseline="-25000"/>
              <a:t>n</a:t>
            </a:r>
            <a:r>
              <a:rPr lang="zh-CN" altLang="en-US" sz="2400" b="1"/>
              <a:t>}</a:t>
            </a:r>
            <a:r>
              <a:rPr lang="en-US" altLang="zh-CN" sz="2400" b="1"/>
              <a:t>,</a:t>
            </a:r>
            <a:r>
              <a:rPr lang="zh-CN" altLang="en-US" sz="2400" b="1"/>
              <a:t>显然</a:t>
            </a:r>
            <a:r>
              <a:rPr lang="en-US" altLang="zh-CN" sz="2400" b="1"/>
              <a:t> </a:t>
            </a:r>
            <a:r>
              <a:rPr lang="zh-CN" altLang="en-US" sz="2400" b="1">
                <a:sym typeface="+mn-ea"/>
              </a:rPr>
              <a:t>S</a:t>
            </a:r>
            <a:r>
              <a:rPr lang="en-US" altLang="zh-CN" sz="2400" b="1">
                <a:sym typeface="+mn-ea"/>
              </a:rPr>
              <a:t>'</a:t>
            </a:r>
            <a:r>
              <a:rPr lang="zh-CN" altLang="en-US" sz="2400" b="1" baseline="-25000">
                <a:sym typeface="+mn-ea"/>
              </a:rPr>
              <a:t>n</a:t>
            </a:r>
            <a:r>
              <a:rPr lang="zh-CN" altLang="en-US" sz="2400" b="1">
                <a:sym typeface="+mn-ea"/>
              </a:rPr>
              <a:t>={</a:t>
            </a:r>
            <a:r>
              <a:rPr lang="en-US" altLang="zh-CN" sz="2400" b="1">
                <a:sym typeface="+mn-ea"/>
              </a:rPr>
              <a:t>x</a:t>
            </a:r>
            <a:r>
              <a:rPr lang="zh-CN" altLang="en-US" sz="2400" b="1" baseline="-25000">
                <a:sym typeface="+mn-ea"/>
              </a:rPr>
              <a:t>2</a:t>
            </a:r>
            <a:r>
              <a:rPr lang="zh-CN" altLang="en-US" sz="2400" b="1">
                <a:sym typeface="+mn-ea"/>
              </a:rPr>
              <a:t>,</a:t>
            </a:r>
            <a:r>
              <a:rPr lang="en-US" altLang="zh-CN" sz="2400" b="1">
                <a:sym typeface="+mn-ea"/>
              </a:rPr>
              <a:t>x</a:t>
            </a:r>
            <a:r>
              <a:rPr lang="zh-CN" altLang="en-US" sz="2400" b="1" baseline="-25000">
                <a:sym typeface="+mn-ea"/>
              </a:rPr>
              <a:t>3</a:t>
            </a:r>
            <a:r>
              <a:rPr lang="zh-CN" altLang="en-US" sz="2400" b="1">
                <a:sym typeface="+mn-ea"/>
              </a:rPr>
              <a:t>,…,</a:t>
            </a:r>
            <a:r>
              <a:rPr lang="en-US" altLang="zh-CN" sz="2400" b="1">
                <a:sym typeface="+mn-ea"/>
              </a:rPr>
              <a:t>x</a:t>
            </a:r>
            <a:r>
              <a:rPr lang="zh-CN" altLang="en-US" sz="2400" b="1" baseline="-25000">
                <a:sym typeface="+mn-ea"/>
              </a:rPr>
              <a:t>n</a:t>
            </a:r>
            <a:r>
              <a:rPr lang="zh-CN" altLang="en-US" sz="2400" b="1">
                <a:sym typeface="+mn-ea"/>
              </a:rPr>
              <a:t>}是</a:t>
            </a:r>
            <a:r>
              <a:rPr lang="zh-CN" altLang="en-US" sz="2400" b="1"/>
              <a:t>子问题的最优解，因此背包问题具有最优子结构性质。</a:t>
            </a:r>
          </a:p>
        </p:txBody>
      </p:sp>
      <p:sp>
        <p:nvSpPr>
          <p:cNvPr id="4" name="文本框 3"/>
          <p:cNvSpPr txBox="1"/>
          <p:nvPr/>
        </p:nvSpPr>
        <p:spPr>
          <a:xfrm>
            <a:off x="332740" y="3277235"/>
            <a:ext cx="8524240" cy="2749550"/>
          </a:xfrm>
          <a:prstGeom prst="rect">
            <a:avLst/>
          </a:prstGeom>
          <a:noFill/>
        </p:spPr>
        <p:txBody>
          <a:bodyPr wrap="square" rtlCol="0" anchor="t">
            <a:spAutoFit/>
          </a:bodyPr>
          <a:lstStyle/>
          <a:p>
            <a:pPr>
              <a:lnSpc>
                <a:spcPct val="120000"/>
              </a:lnSpc>
            </a:pPr>
            <a:r>
              <a:rPr lang="zh-CN" altLang="en-US" sz="2400" b="1">
                <a:solidFill>
                  <a:srgbClr val="CC0099"/>
                </a:solidFill>
              </a:rPr>
              <a:t>贪心选择性质证明（反证法）：</a:t>
            </a:r>
          </a:p>
          <a:p>
            <a:pPr>
              <a:lnSpc>
                <a:spcPct val="120000"/>
              </a:lnSpc>
            </a:pPr>
            <a:r>
              <a:rPr lang="zh-CN" altLang="en-US" sz="2400" b="1"/>
              <a:t>假设当前总价值为V</a:t>
            </a:r>
            <a:r>
              <a:rPr lang="zh-CN" altLang="en-US" sz="2400" b="1" baseline="-25000"/>
              <a:t>m</a:t>
            </a:r>
            <a:r>
              <a:rPr lang="zh-CN" altLang="en-US" sz="2400" b="1"/>
              <a:t>，选取重量为m，当前单位价值最大为P</a:t>
            </a:r>
            <a:r>
              <a:rPr lang="zh-CN" altLang="en-US" sz="2400" b="1" baseline="-25000"/>
              <a:t>m</a:t>
            </a:r>
            <a:r>
              <a:rPr lang="zh-CN" altLang="en-US" sz="2400" b="1"/>
              <a:t>的物品后，V</a:t>
            </a:r>
            <a:r>
              <a:rPr lang="zh-CN" altLang="en-US" sz="2400" b="1" baseline="-25000"/>
              <a:t>m+1</a:t>
            </a:r>
            <a:r>
              <a:rPr lang="zh-CN" altLang="en-US" sz="2400" b="1"/>
              <a:t> = V</a:t>
            </a:r>
            <a:r>
              <a:rPr lang="zh-CN" altLang="en-US" sz="2400" b="1" baseline="-25000"/>
              <a:t>m</a:t>
            </a:r>
            <a:r>
              <a:rPr lang="zh-CN" altLang="en-US" sz="2400" b="1"/>
              <a:t> + m*P</a:t>
            </a:r>
            <a:r>
              <a:rPr lang="zh-CN" altLang="en-US" sz="2400" b="1" baseline="-25000"/>
              <a:t>m</a:t>
            </a:r>
            <a:r>
              <a:rPr lang="zh-CN" altLang="en-US" sz="2400" b="1"/>
              <a:t>。假设选取的是重量为m，单位价值为P</a:t>
            </a:r>
            <a:r>
              <a:rPr lang="zh-CN" altLang="en-US" sz="2400" b="1" baseline="-25000"/>
              <a:t>m</a:t>
            </a:r>
            <a:r>
              <a:rPr lang="en-US" altLang="zh-CN" sz="2400" b="1"/>
              <a:t>'</a:t>
            </a:r>
            <a:r>
              <a:rPr lang="zh-CN" altLang="en-US" sz="2400" b="1"/>
              <a:t>的物品可以达到最优解，则V</a:t>
            </a:r>
            <a:r>
              <a:rPr lang="en-US" altLang="zh-CN" sz="2400" b="1"/>
              <a:t>'</a:t>
            </a:r>
            <a:r>
              <a:rPr lang="zh-CN" altLang="en-US" sz="2400" b="1" baseline="-25000"/>
              <a:t>m+1</a:t>
            </a:r>
            <a:r>
              <a:rPr lang="zh-CN" altLang="en-US" sz="2400" b="1"/>
              <a:t>=V</a:t>
            </a:r>
            <a:r>
              <a:rPr lang="zh-CN" altLang="en-US" sz="2400" b="1" baseline="-25000"/>
              <a:t>m</a:t>
            </a:r>
            <a:r>
              <a:rPr lang="zh-CN" altLang="en-US" sz="2400" b="1"/>
              <a:t> + m*P</a:t>
            </a:r>
            <a:r>
              <a:rPr lang="zh-CN" altLang="en-US" sz="2400" b="1" baseline="-25000"/>
              <a:t>m</a:t>
            </a:r>
            <a:r>
              <a:rPr lang="en-US" altLang="zh-CN" sz="2400" b="1"/>
              <a:t>'</a:t>
            </a:r>
            <a:r>
              <a:rPr lang="zh-CN" altLang="en-US" sz="2400" b="1"/>
              <a:t>，即V</a:t>
            </a:r>
            <a:r>
              <a:rPr lang="en-US" altLang="zh-CN" sz="2400" b="1"/>
              <a:t>'</a:t>
            </a:r>
            <a:r>
              <a:rPr lang="zh-CN" altLang="en-US" sz="2400" b="1" baseline="-25000"/>
              <a:t>m+1</a:t>
            </a:r>
            <a:r>
              <a:rPr lang="zh-CN" altLang="en-US" sz="2400" b="1"/>
              <a:t> &gt; V</a:t>
            </a:r>
            <a:r>
              <a:rPr lang="zh-CN" altLang="en-US" sz="2400" b="1" baseline="-25000"/>
              <a:t>m</a:t>
            </a:r>
            <a:r>
              <a:rPr lang="zh-CN" altLang="en-US" sz="2400" b="1"/>
              <a:t>，但由于P</a:t>
            </a:r>
            <a:r>
              <a:rPr lang="zh-CN" altLang="en-US" sz="2400" b="1" baseline="-25000"/>
              <a:t>m</a:t>
            </a:r>
            <a:r>
              <a:rPr lang="zh-CN" altLang="en-US" sz="2400" b="1"/>
              <a:t> &gt;= P</a:t>
            </a:r>
            <a:r>
              <a:rPr lang="zh-CN" altLang="en-US" sz="2400" b="1" baseline="-25000"/>
              <a:t>m</a:t>
            </a:r>
            <a:r>
              <a:rPr lang="en-US" altLang="zh-CN" sz="2400" b="1"/>
              <a:t>'</a:t>
            </a:r>
            <a:r>
              <a:rPr lang="zh-CN" altLang="en-US" sz="2400" b="1"/>
              <a:t>，所以实际V</a:t>
            </a:r>
            <a:r>
              <a:rPr lang="en-US" altLang="zh-CN" sz="2400" b="1"/>
              <a:t>'</a:t>
            </a:r>
            <a:r>
              <a:rPr lang="zh-CN" altLang="en-US" sz="2400" b="1" baseline="-25000"/>
              <a:t>m+1</a:t>
            </a:r>
            <a:r>
              <a:rPr lang="zh-CN" altLang="en-US" sz="2400" b="1"/>
              <a:t>&lt;=V</a:t>
            </a:r>
            <a:r>
              <a:rPr lang="zh-CN" altLang="en-US" sz="2400" b="1" baseline="-25000"/>
              <a:t>m</a:t>
            </a:r>
            <a:r>
              <a:rPr lang="zh-CN" altLang="en-US" sz="2400" b="1"/>
              <a:t>，这与假设矛盾。说明按照此贪心策略可以获得最优解。</a:t>
            </a:r>
          </a:p>
        </p:txBody>
      </p:sp>
      <p:sp>
        <p:nvSpPr>
          <p:cNvPr id="12291" name="Rectangle 4"/>
          <p:cNvSpPr txBox="1">
            <a:spLocks noChangeArrowheads="1"/>
          </p:cNvSpPr>
          <p:nvPr/>
        </p:nvSpPr>
        <p:spPr bwMode="auto">
          <a:xfrm>
            <a:off x="1187624" y="188913"/>
            <a:ext cx="7416824" cy="706755"/>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lvl="0" algn="ctr">
              <a:spcBef>
                <a:spcPct val="50000"/>
              </a:spcBef>
            </a:pPr>
            <a:r>
              <a:rPr kumimoji="1" lang="zh-CN" altLang="en-US" sz="4000" b="1">
                <a:solidFill>
                  <a:schemeClr val="bg1"/>
                </a:solidFill>
                <a:latin typeface="黑体" panose="02010609060101010101" pitchFamily="49" charset="-122"/>
                <a:ea typeface="黑体" panose="02010609060101010101" pitchFamily="49" charset="-122"/>
                <a:sym typeface="+mn-ea"/>
              </a:rPr>
              <a:t>部分背包问题</a:t>
            </a:r>
            <a:r>
              <a:rPr kumimoji="1" lang="en-US" altLang="zh-CN" sz="4000" b="1">
                <a:solidFill>
                  <a:schemeClr val="bg1"/>
                </a:solidFill>
                <a:latin typeface="黑体" panose="02010609060101010101" pitchFamily="49" charset="-122"/>
                <a:ea typeface="黑体" panose="02010609060101010101" pitchFamily="49" charset="-122"/>
                <a:sym typeface="+mn-ea"/>
              </a:rPr>
              <a:t>贪心法正确性证明</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154"/>
          <p:cNvSpPr txBox="1">
            <a:spLocks noChangeArrowheads="1"/>
          </p:cNvSpPr>
          <p:nvPr/>
        </p:nvSpPr>
        <p:spPr bwMode="auto">
          <a:xfrm>
            <a:off x="251143" y="1268095"/>
            <a:ext cx="8569325" cy="8299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黑体" panose="02010609060101010101" pitchFamily="49" charset="-122"/>
                <a:ea typeface="黑体" panose="02010609060101010101" pitchFamily="49" charset="-122"/>
              </a:rPr>
              <a:t>    </a:t>
            </a:r>
            <a:r>
              <a:rPr kumimoji="1" lang="zh-CN" altLang="en-US" sz="2400">
                <a:latin typeface="黑体" panose="02010609060101010101" pitchFamily="49" charset="-122"/>
                <a:ea typeface="黑体" panose="02010609060101010101" pitchFamily="49" charset="-122"/>
              </a:rPr>
              <a:t>设背包容量为</a:t>
            </a:r>
            <a:r>
              <a:rPr kumimoji="1" lang="en-US" altLang="zh-CN" sz="2400">
                <a:latin typeface="黑体" panose="02010609060101010101" pitchFamily="49" charset="-122"/>
                <a:ea typeface="黑体" panose="02010609060101010101" pitchFamily="49" charset="-122"/>
              </a:rPr>
              <a:t>C</a:t>
            </a:r>
            <a:r>
              <a:rPr kumimoji="1" lang="zh-CN" altLang="en-US" sz="2400">
                <a:latin typeface="黑体" panose="02010609060101010101" pitchFamily="49" charset="-122"/>
                <a:ea typeface="黑体" panose="02010609060101010101" pitchFamily="49" charset="-122"/>
              </a:rPr>
              <a:t>，共有</a:t>
            </a:r>
            <a:r>
              <a:rPr kumimoji="1" lang="en-US" altLang="zh-CN" sz="2400">
                <a:latin typeface="黑体" panose="02010609060101010101" pitchFamily="49" charset="-122"/>
                <a:ea typeface="黑体" panose="02010609060101010101" pitchFamily="49" charset="-122"/>
              </a:rPr>
              <a:t>n</a:t>
            </a:r>
            <a:r>
              <a:rPr kumimoji="1" lang="zh-CN" altLang="en-US" sz="2400">
                <a:latin typeface="黑体" panose="02010609060101010101" pitchFamily="49" charset="-122"/>
                <a:ea typeface="黑体" panose="02010609060101010101" pitchFamily="49" charset="-122"/>
              </a:rPr>
              <a:t>个物品，物品重量存放在数组</a:t>
            </a:r>
            <a:r>
              <a:rPr kumimoji="1" lang="en-US" altLang="zh-CN" sz="2400">
                <a:latin typeface="黑体" panose="02010609060101010101" pitchFamily="49" charset="-122"/>
                <a:ea typeface="黑体" panose="02010609060101010101" pitchFamily="49" charset="-122"/>
              </a:rPr>
              <a:t>w[n]</a:t>
            </a:r>
            <a:r>
              <a:rPr kumimoji="1" lang="zh-CN" altLang="en-US" sz="2400">
                <a:latin typeface="黑体" panose="02010609060101010101" pitchFamily="49" charset="-122"/>
                <a:ea typeface="黑体" panose="02010609060101010101" pitchFamily="49" charset="-122"/>
              </a:rPr>
              <a:t>中，价值存放在数组</a:t>
            </a:r>
            <a:r>
              <a:rPr kumimoji="1" lang="en-US" altLang="zh-CN" sz="2400">
                <a:latin typeface="黑体" panose="02010609060101010101" pitchFamily="49" charset="-122"/>
                <a:ea typeface="黑体" panose="02010609060101010101" pitchFamily="49" charset="-122"/>
              </a:rPr>
              <a:t>v[n]</a:t>
            </a:r>
            <a:r>
              <a:rPr kumimoji="1" lang="zh-CN" altLang="en-US" sz="2400">
                <a:latin typeface="黑体" panose="02010609060101010101" pitchFamily="49" charset="-122"/>
                <a:ea typeface="黑体" panose="02010609060101010101" pitchFamily="49" charset="-122"/>
              </a:rPr>
              <a:t>中，问题的解存放在数组</a:t>
            </a:r>
            <a:r>
              <a:rPr kumimoji="1" lang="en-US" altLang="zh-CN" sz="2400">
                <a:latin typeface="黑体" panose="02010609060101010101" pitchFamily="49" charset="-122"/>
                <a:ea typeface="黑体" panose="02010609060101010101" pitchFamily="49" charset="-122"/>
              </a:rPr>
              <a:t>x[n]</a:t>
            </a:r>
            <a:r>
              <a:rPr kumimoji="1" lang="zh-CN" altLang="en-US" sz="2400">
                <a:latin typeface="黑体" panose="02010609060101010101" pitchFamily="49" charset="-122"/>
                <a:ea typeface="黑体" panose="02010609060101010101" pitchFamily="49" charset="-122"/>
              </a:rPr>
              <a:t>中。 </a:t>
            </a:r>
          </a:p>
        </p:txBody>
      </p:sp>
      <p:sp>
        <p:nvSpPr>
          <p:cNvPr id="76805" name="Text Box 156"/>
          <p:cNvSpPr txBox="1">
            <a:spLocks noChangeArrowheads="1"/>
          </p:cNvSpPr>
          <p:nvPr/>
        </p:nvSpPr>
        <p:spPr bwMode="auto">
          <a:xfrm>
            <a:off x="250825" y="2284095"/>
            <a:ext cx="8761095" cy="4101465"/>
          </a:xfrm>
          <a:prstGeom prst="rect">
            <a:avLst/>
          </a:prstGeom>
        </p:spPr>
        <p:style>
          <a:lnRef idx="2">
            <a:schemeClr val="dk1"/>
          </a:lnRef>
          <a:fillRef idx="1">
            <a:schemeClr val="lt1"/>
          </a:fillRef>
          <a:effectRef idx="0">
            <a:schemeClr val="dk1"/>
          </a:effectRef>
          <a:fontRef idx="minor">
            <a:schemeClr val="dk1"/>
          </a:fontRef>
        </p:style>
        <p:txBody>
          <a:bodyPr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ts val="775"/>
              </a:spcAft>
            </a:pPr>
            <a:r>
              <a:rPr lang="zh-CN" altLang="en-US" sz="2400" b="1" dirty="0">
                <a:latin typeface="宋体" panose="02010600030101010101" pitchFamily="2" charset="-122"/>
              </a:rPr>
              <a:t>算法</a:t>
            </a:r>
            <a:r>
              <a:rPr lang="en-US" altLang="zh-CN" sz="2400" b="1" dirty="0">
                <a:latin typeface="宋体" panose="02010600030101010101" pitchFamily="2" charset="-122"/>
              </a:rPr>
              <a:t>——</a:t>
            </a:r>
            <a:r>
              <a:rPr lang="zh-CN" altLang="en-US" sz="2400" b="1" dirty="0">
                <a:latin typeface="宋体" panose="02010600030101010101" pitchFamily="2" charset="-122"/>
              </a:rPr>
              <a:t>背包问题</a:t>
            </a:r>
          </a:p>
          <a:p>
            <a:pPr algn="just"/>
            <a:r>
              <a:rPr lang="en-US" altLang="zh-CN" sz="2400" b="1" dirty="0" smtClean="0">
                <a:latin typeface="宋体" panose="02010600030101010101" pitchFamily="2" charset="-122"/>
              </a:rPr>
              <a:t>1</a:t>
            </a:r>
            <a:r>
              <a:rPr lang="zh-CN" altLang="en-US" sz="2400" b="1" dirty="0">
                <a:latin typeface="宋体" panose="02010600030101010101" pitchFamily="2" charset="-122"/>
              </a:rPr>
              <a:t>．改变数组</a:t>
            </a:r>
            <a:r>
              <a:rPr lang="en-US" altLang="zh-CN" sz="2400" b="1" dirty="0">
                <a:latin typeface="宋体" panose="02010600030101010101" pitchFamily="2" charset="-122"/>
              </a:rPr>
              <a:t>w</a:t>
            </a:r>
            <a:r>
              <a:rPr lang="zh-CN" altLang="en-US" sz="2400" b="1" dirty="0">
                <a:latin typeface="宋体" panose="02010600030101010101" pitchFamily="2" charset="-122"/>
              </a:rPr>
              <a:t>和</a:t>
            </a:r>
            <a:r>
              <a:rPr lang="en-US" altLang="zh-CN" sz="2400" b="1" dirty="0">
                <a:latin typeface="宋体" panose="02010600030101010101" pitchFamily="2" charset="-122"/>
              </a:rPr>
              <a:t>v</a:t>
            </a:r>
            <a:r>
              <a:rPr lang="zh-CN" altLang="en-US" sz="2400" b="1" dirty="0">
                <a:latin typeface="宋体" panose="02010600030101010101" pitchFamily="2" charset="-122"/>
              </a:rPr>
              <a:t>的排列顺序，使其按单位重量价值</a:t>
            </a:r>
            <a:r>
              <a:rPr lang="en-US" altLang="zh-CN" sz="2400" b="1" dirty="0">
                <a:latin typeface="宋体" panose="02010600030101010101" pitchFamily="2" charset="-122"/>
              </a:rPr>
              <a:t>v[i]/w[i]</a:t>
            </a:r>
            <a:r>
              <a:rPr lang="zh-CN" altLang="en-US" sz="2400" b="1" dirty="0">
                <a:latin typeface="宋体" panose="02010600030101010101" pitchFamily="2" charset="-122"/>
              </a:rPr>
              <a:t>降序排列；</a:t>
            </a:r>
          </a:p>
          <a:p>
            <a:pPr algn="just"/>
            <a:r>
              <a:rPr sz="2400" b="1" dirty="0">
                <a:latin typeface="宋体" panose="02010600030101010101" pitchFamily="2" charset="-122"/>
              </a:rPr>
              <a:t>2. 对单位重量价值排序</a:t>
            </a:r>
          </a:p>
          <a:p>
            <a:pPr algn="just"/>
            <a:r>
              <a:rPr sz="2400" b="1" dirty="0">
                <a:latin typeface="宋体" panose="02010600030101010101" pitchFamily="2" charset="-122"/>
              </a:rPr>
              <a:t>3. 初始化背包剩余载重</a:t>
            </a:r>
          </a:p>
          <a:p>
            <a:pPr algn="just"/>
            <a:r>
              <a:rPr sz="2400" b="1" dirty="0">
                <a:latin typeface="宋体" panose="02010600030101010101" pitchFamily="2" charset="-122"/>
              </a:rPr>
              <a:t>4. 如果能够完全放入，总价值 += 当前物品重量*单位重量价值</a:t>
            </a:r>
          </a:p>
          <a:p>
            <a:pPr algn="just"/>
            <a:r>
              <a:rPr sz="2400" b="1" dirty="0">
                <a:latin typeface="宋体" panose="02010600030101010101" pitchFamily="2" charset="-122"/>
              </a:rPr>
              <a:t>   如果只能部分放入，总价值 += 背包剩余载重*单位重量价值</a:t>
            </a:r>
          </a:p>
          <a:p>
            <a:pPr algn="just"/>
            <a:r>
              <a:rPr sz="2400" b="1" dirty="0">
                <a:latin typeface="宋体" panose="02010600030101010101" pitchFamily="2" charset="-122"/>
              </a:rPr>
              <a:t>5. 如果背包剩余载重为空，算法结束</a:t>
            </a:r>
          </a:p>
        </p:txBody>
      </p:sp>
      <p:sp>
        <p:nvSpPr>
          <p:cNvPr id="9" name="Text Box 7"/>
          <p:cNvSpPr txBox="1">
            <a:spLocks noChangeArrowheads="1"/>
          </p:cNvSpPr>
          <p:nvPr/>
        </p:nvSpPr>
        <p:spPr bwMode="auto">
          <a:xfrm>
            <a:off x="1996758" y="139874"/>
            <a:ext cx="5257800" cy="7067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b="1" dirty="0">
                <a:solidFill>
                  <a:schemeClr val="bg1"/>
                </a:solidFill>
                <a:effectLst/>
                <a:latin typeface="黑体" panose="02010609060101010101" pitchFamily="49" charset="-122"/>
                <a:ea typeface="黑体" panose="02010609060101010101" pitchFamily="49" charset="-122"/>
              </a:rPr>
              <a:t>7.3.1  </a:t>
            </a:r>
            <a:r>
              <a:rPr kumimoji="1" lang="zh-CN" altLang="en-US" sz="4000" b="1" dirty="0">
                <a:solidFill>
                  <a:schemeClr val="bg1"/>
                </a:solidFill>
                <a:effectLst/>
                <a:latin typeface="黑体" panose="02010609060101010101" pitchFamily="49" charset="-122"/>
                <a:ea typeface="黑体" panose="02010609060101010101" pitchFamily="49" charset="-122"/>
              </a:rPr>
              <a:t>部分背包问题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5"/>
                                        </p:tgtEl>
                                        <p:attrNameLst>
                                          <p:attrName>style.visibility</p:attrName>
                                        </p:attrNameLst>
                                      </p:cBhvr>
                                      <p:to>
                                        <p:strVal val="visible"/>
                                      </p:to>
                                    </p:set>
                                    <p:animEffect transition="in" filter="blinds(horizontal)">
                                      <p:cBhvr>
                                        <p:cTn id="7" dur="500"/>
                                        <p:tgtEl>
                                          <p:spTgt spid="768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805">
                                            <p:txEl>
                                              <p:pRg st="0" end="0"/>
                                            </p:txEl>
                                          </p:spTgt>
                                        </p:tgtEl>
                                        <p:attrNameLst>
                                          <p:attrName>style.visibility</p:attrName>
                                        </p:attrNameLst>
                                      </p:cBhvr>
                                      <p:to>
                                        <p:strVal val="visible"/>
                                      </p:to>
                                    </p:set>
                                    <p:animEffect transition="in" filter="blinds(horizontal)">
                                      <p:cBhvr>
                                        <p:cTn id="12" dur="500"/>
                                        <p:tgtEl>
                                          <p:spTgt spid="7680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805">
                                            <p:txEl>
                                              <p:pRg st="1" end="1"/>
                                            </p:txEl>
                                          </p:spTgt>
                                        </p:tgtEl>
                                        <p:attrNameLst>
                                          <p:attrName>style.visibility</p:attrName>
                                        </p:attrNameLst>
                                      </p:cBhvr>
                                      <p:to>
                                        <p:strVal val="visible"/>
                                      </p:to>
                                    </p:set>
                                    <p:animEffect transition="in" filter="blinds(horizontal)">
                                      <p:cBhvr>
                                        <p:cTn id="17" dur="500"/>
                                        <p:tgtEl>
                                          <p:spTgt spid="7680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805">
                                            <p:txEl>
                                              <p:pRg st="2" end="2"/>
                                            </p:txEl>
                                          </p:spTgt>
                                        </p:tgtEl>
                                        <p:attrNameLst>
                                          <p:attrName>style.visibility</p:attrName>
                                        </p:attrNameLst>
                                      </p:cBhvr>
                                      <p:to>
                                        <p:strVal val="visible"/>
                                      </p:to>
                                    </p:set>
                                    <p:animEffect transition="in" filter="blinds(horizontal)">
                                      <p:cBhvr>
                                        <p:cTn id="22" dur="500"/>
                                        <p:tgtEl>
                                          <p:spTgt spid="7680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805">
                                            <p:txEl>
                                              <p:pRg st="3" end="3"/>
                                            </p:txEl>
                                          </p:spTgt>
                                        </p:tgtEl>
                                        <p:attrNameLst>
                                          <p:attrName>style.visibility</p:attrName>
                                        </p:attrNameLst>
                                      </p:cBhvr>
                                      <p:to>
                                        <p:strVal val="visible"/>
                                      </p:to>
                                    </p:set>
                                    <p:animEffect transition="in" filter="blinds(horizontal)">
                                      <p:cBhvr>
                                        <p:cTn id="27" dur="500"/>
                                        <p:tgtEl>
                                          <p:spTgt spid="7680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805">
                                            <p:txEl>
                                              <p:pRg st="4" end="4"/>
                                            </p:txEl>
                                          </p:spTgt>
                                        </p:tgtEl>
                                        <p:attrNameLst>
                                          <p:attrName>style.visibility</p:attrName>
                                        </p:attrNameLst>
                                      </p:cBhvr>
                                      <p:to>
                                        <p:strVal val="visible"/>
                                      </p:to>
                                    </p:set>
                                    <p:animEffect transition="in" filter="blinds(horizontal)">
                                      <p:cBhvr>
                                        <p:cTn id="32" dur="500"/>
                                        <p:tgtEl>
                                          <p:spTgt spid="7680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6805">
                                            <p:txEl>
                                              <p:pRg st="5" end="5"/>
                                            </p:txEl>
                                          </p:spTgt>
                                        </p:tgtEl>
                                        <p:attrNameLst>
                                          <p:attrName>style.visibility</p:attrName>
                                        </p:attrNameLst>
                                      </p:cBhvr>
                                      <p:to>
                                        <p:strVal val="visible"/>
                                      </p:to>
                                    </p:set>
                                    <p:animEffect transition="in" filter="blinds(horizontal)">
                                      <p:cBhvr>
                                        <p:cTn id="37" dur="500"/>
                                        <p:tgtEl>
                                          <p:spTgt spid="7680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6805">
                                            <p:txEl>
                                              <p:pRg st="6" end="6"/>
                                            </p:txEl>
                                          </p:spTgt>
                                        </p:tgtEl>
                                        <p:attrNameLst>
                                          <p:attrName>style.visibility</p:attrName>
                                        </p:attrNameLst>
                                      </p:cBhvr>
                                      <p:to>
                                        <p:strVal val="visible"/>
                                      </p:to>
                                    </p:set>
                                    <p:animEffect transition="in" filter="blinds(horizontal)">
                                      <p:cBhvr>
                                        <p:cTn id="42" dur="500"/>
                                        <p:tgtEl>
                                          <p:spTgt spid="7680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2540" y="19050"/>
            <a:ext cx="9123045" cy="68008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400" b="1" dirty="0">
                <a:latin typeface="Times New Roman" panose="02020603050405020304" pitchFamily="18" charset="0"/>
                <a:ea typeface="宋体" panose="02010600030101010101" pitchFamily="2" charset="-122"/>
              </a:rPr>
              <a:t>double </a:t>
            </a:r>
            <a:r>
              <a:rPr lang="en-US" altLang="zh-CN" sz="2400" b="1" dirty="0">
                <a:solidFill>
                  <a:srgbClr val="CC0099"/>
                </a:solidFill>
                <a:latin typeface="Times New Roman" panose="02020603050405020304" pitchFamily="18" charset="0"/>
                <a:ea typeface="宋体" panose="02010600030101010101" pitchFamily="2" charset="-122"/>
              </a:rPr>
              <a:t>knap</a:t>
            </a:r>
            <a:r>
              <a:rPr lang="en-US" altLang="zh-CN" sz="2400" b="1" dirty="0">
                <a:latin typeface="Times New Roman" panose="02020603050405020304" pitchFamily="18" charset="0"/>
                <a:ea typeface="宋体" panose="02010600030101010101" pitchFamily="2" charset="-122"/>
              </a:rPr>
              <a:t>(double </a:t>
            </a:r>
            <a:r>
              <a:rPr lang="en-US" altLang="zh-CN" sz="2400" b="1" dirty="0" err="1">
                <a:latin typeface="Times New Roman" panose="02020603050405020304" pitchFamily="18" charset="0"/>
                <a:ea typeface="宋体" panose="02010600030101010101" pitchFamily="2" charset="-122"/>
              </a:rPr>
              <a:t>C,double</a:t>
            </a:r>
            <a:r>
              <a:rPr lang="en-US" altLang="zh-CN" sz="2400" b="1" dirty="0">
                <a:latin typeface="Times New Roman" panose="02020603050405020304" pitchFamily="18" charset="0"/>
                <a:ea typeface="宋体" panose="02010600030101010101" pitchFamily="2" charset="-122"/>
              </a:rPr>
              <a:t> w[],double v[],</a:t>
            </a:r>
            <a:r>
              <a:rPr lang="en-US" altLang="zh-CN" sz="2400" b="1" dirty="0" err="1">
                <a:latin typeface="Times New Roman" panose="02020603050405020304" pitchFamily="18" charset="0"/>
                <a:ea typeface="宋体" panose="02010600030101010101" pitchFamily="2" charset="-122"/>
              </a:rPr>
              <a:t>int</a:t>
            </a:r>
            <a:r>
              <a:rPr lang="en-US" altLang="zh-CN" sz="2400" b="1" dirty="0">
                <a:latin typeface="Times New Roman" panose="02020603050405020304" pitchFamily="18" charset="0"/>
                <a:ea typeface="宋体" panose="02010600030101010101" pitchFamily="2" charset="-122"/>
              </a:rPr>
              <a:t> </a:t>
            </a:r>
            <a:r>
              <a:rPr lang="en-US" altLang="zh-CN" sz="2400" b="1" dirty="0" err="1">
                <a:latin typeface="Times New Roman" panose="02020603050405020304" pitchFamily="18" charset="0"/>
                <a:ea typeface="宋体" panose="02010600030101010101" pitchFamily="2" charset="-122"/>
              </a:rPr>
              <a:t>n,double</a:t>
            </a:r>
            <a:r>
              <a:rPr lang="en-US" altLang="zh-CN" sz="2400" b="1" dirty="0">
                <a:latin typeface="Times New Roman" panose="02020603050405020304" pitchFamily="18" charset="0"/>
                <a:ea typeface="宋体" panose="02010600030101010101" pitchFamily="2" charset="-122"/>
              </a:rPr>
              <a:t> x[]) {       </a:t>
            </a:r>
            <a:r>
              <a:rPr lang="en-US" altLang="zh-CN" sz="2400" b="1" dirty="0" err="1">
                <a:latin typeface="Times New Roman" panose="02020603050405020304" pitchFamily="18" charset="0"/>
                <a:ea typeface="宋体" panose="02010600030101010101" pitchFamily="2" charset="-122"/>
              </a:rPr>
              <a:t>int</a:t>
            </a:r>
            <a:r>
              <a:rPr lang="en-US" altLang="zh-CN" sz="2400" b="1" dirty="0">
                <a:latin typeface="Times New Roman" panose="02020603050405020304" pitchFamily="18" charset="0"/>
                <a:ea typeface="宋体" panose="02010600030101010101" pitchFamily="2" charset="-122"/>
              </a:rPr>
              <a:t> </a:t>
            </a:r>
            <a:r>
              <a:rPr lang="en-US" altLang="zh-CN" sz="2400" b="1" dirty="0" err="1">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double V=0;		</a:t>
            </a:r>
            <a:r>
              <a:rPr lang="en-US" altLang="zh-CN" sz="2400" b="1" dirty="0" smtClean="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V</a:t>
            </a:r>
            <a:r>
              <a:rPr lang="zh-CN" altLang="en-US" sz="2400" b="1" dirty="0">
                <a:latin typeface="Times New Roman" panose="02020603050405020304" pitchFamily="18" charset="0"/>
                <a:ea typeface="宋体" panose="02010600030101010101" pitchFamily="2" charset="-122"/>
              </a:rPr>
              <a:t>为总价值</a:t>
            </a:r>
          </a:p>
          <a:p>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double r=C;		//</a:t>
            </a:r>
            <a:r>
              <a:rPr lang="zh-CN" altLang="en-US" sz="2400" b="1" dirty="0">
                <a:latin typeface="Times New Roman" panose="02020603050405020304" pitchFamily="18" charset="0"/>
                <a:ea typeface="宋体" panose="02010600030101010101" pitchFamily="2" charset="-122"/>
              </a:rPr>
              <a:t>背包中能装入的余下容量</a:t>
            </a:r>
          </a:p>
          <a:p>
            <a:r>
              <a:rPr lang="zh-CN" altLang="en-US" sz="2400" b="1" dirty="0">
                <a:latin typeface="Times New Roman" panose="02020603050405020304" pitchFamily="18" charset="0"/>
                <a:ea typeface="宋体" panose="02010600030101010101" pitchFamily="2" charset="-122"/>
              </a:rPr>
              <a:t>　　</a:t>
            </a:r>
            <a:r>
              <a:rPr kumimoji="1" lang="en-US" altLang="zh-CN" sz="2400" b="1" dirty="0">
                <a:solidFill>
                  <a:schemeClr val="tx1"/>
                </a:solidFill>
                <a:latin typeface="Times New Roman" panose="02020603050405020304" pitchFamily="18" charset="0"/>
                <a:ea typeface="宋体" panose="02010600030101010101" pitchFamily="2" charset="-122"/>
                <a:sym typeface="+mn-ea"/>
              </a:rPr>
              <a:t>Sort(n, v, w);  </a:t>
            </a:r>
            <a:r>
              <a:rPr kumimoji="1" lang="en-US" altLang="zh-CN" sz="2400" b="1" dirty="0">
                <a:solidFill>
                  <a:srgbClr val="CC0099"/>
                </a:solidFill>
                <a:latin typeface="Times New Roman" panose="02020603050405020304" pitchFamily="18" charset="0"/>
                <a:ea typeface="宋体" panose="02010600030101010101" pitchFamily="2" charset="-122"/>
                <a:sym typeface="+mn-ea"/>
              </a:rPr>
              <a:t>//</a:t>
            </a:r>
            <a:r>
              <a:rPr kumimoji="1" lang="zh-CN" altLang="en-US" sz="2400" b="1" dirty="0">
                <a:solidFill>
                  <a:srgbClr val="CC0099"/>
                </a:solidFill>
                <a:latin typeface="Times New Roman" panose="02020603050405020304" pitchFamily="18" charset="0"/>
                <a:ea typeface="宋体" panose="02010600030101010101" pitchFamily="2" charset="-122"/>
                <a:sym typeface="+mn-ea"/>
              </a:rPr>
              <a:t>按单位价值排序</a:t>
            </a:r>
          </a:p>
          <a:p>
            <a:r>
              <a:rPr kumimoji="1" lang="zh-CN" altLang="en-US" sz="2400" b="1" dirty="0">
                <a:solidFill>
                  <a:srgbClr val="CC0099"/>
                </a:solidFill>
                <a:latin typeface="Times New Roman" panose="02020603050405020304" pitchFamily="18" charset="0"/>
                <a:ea typeface="宋体" panose="02010600030101010101" pitchFamily="2" charset="-122"/>
                <a:sym typeface="+mn-ea"/>
              </a:rPr>
              <a:t>        </a:t>
            </a:r>
            <a:r>
              <a:rPr lang="en-US" altLang="zh-CN" sz="2400" b="1" dirty="0">
                <a:latin typeface="Times New Roman" panose="02020603050405020304" pitchFamily="18" charset="0"/>
                <a:ea typeface="宋体" panose="02010600030101010101" pitchFamily="2" charset="-122"/>
              </a:rPr>
              <a:t>for (</a:t>
            </a:r>
            <a:r>
              <a:rPr lang="en-US" altLang="zh-CN" sz="2400" b="1" dirty="0" err="1">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a:t>
            </a:r>
            <a:r>
              <a:rPr lang="en-US" altLang="zh-CN" sz="2400" b="1" dirty="0" err="1">
                <a:latin typeface="Times New Roman" panose="02020603050405020304" pitchFamily="18" charset="0"/>
                <a:ea typeface="宋体" panose="02010600030101010101" pitchFamily="2" charset="-122"/>
              </a:rPr>
              <a:t>0;i</a:t>
            </a:r>
            <a:r>
              <a:rPr lang="en-US" altLang="zh-CN" sz="2400" b="1" dirty="0">
                <a:latin typeface="Times New Roman" panose="02020603050405020304" pitchFamily="18" charset="0"/>
                <a:ea typeface="宋体" panose="02010600030101010101" pitchFamily="2" charset="-122"/>
              </a:rPr>
              <a:t>&lt;</a:t>
            </a:r>
            <a:r>
              <a:rPr lang="en-US" altLang="zh-CN" sz="2400" b="1" dirty="0" err="1">
                <a:latin typeface="Times New Roman" panose="02020603050405020304" pitchFamily="18" charset="0"/>
                <a:ea typeface="宋体" panose="02010600030101010101" pitchFamily="2" charset="-122"/>
              </a:rPr>
              <a:t>n;i</a:t>
            </a:r>
            <a:r>
              <a:rPr lang="en-US" altLang="zh-CN"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sym typeface="+mn-ea"/>
              </a:rPr>
              <a:t>x[</a:t>
            </a:r>
            <a:r>
              <a:rPr lang="en-US" altLang="zh-CN" sz="2400" b="1" dirty="0" err="1">
                <a:latin typeface="Times New Roman" panose="02020603050405020304" pitchFamily="18" charset="0"/>
                <a:ea typeface="宋体" panose="02010600030101010101" pitchFamily="2" charset="-122"/>
                <a:sym typeface="+mn-ea"/>
              </a:rPr>
              <a:t>i</a:t>
            </a:r>
            <a:r>
              <a:rPr lang="en-US" altLang="zh-CN" sz="2400" b="1" dirty="0">
                <a:latin typeface="Times New Roman" panose="02020603050405020304" pitchFamily="18" charset="0"/>
                <a:ea typeface="宋体" panose="02010600030101010101" pitchFamily="2" charset="-122"/>
                <a:sym typeface="+mn-ea"/>
              </a:rPr>
              <a:t>]=0;</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初始化</a:t>
            </a:r>
            <a:r>
              <a:rPr lang="en-US" altLang="zh-CN" sz="2400" b="1" dirty="0">
                <a:latin typeface="Times New Roman" panose="02020603050405020304" pitchFamily="18" charset="0"/>
                <a:ea typeface="宋体" panose="02010600030101010101" pitchFamily="2" charset="-122"/>
              </a:rPr>
              <a:t>x</a:t>
            </a:r>
            <a:r>
              <a:rPr lang="zh-CN" altLang="en-US" sz="2400" b="1" dirty="0">
                <a:latin typeface="Times New Roman" panose="02020603050405020304" pitchFamily="18" charset="0"/>
                <a:ea typeface="宋体" panose="02010600030101010101" pitchFamily="2" charset="-122"/>
              </a:rPr>
              <a:t>向量</a:t>
            </a:r>
          </a:p>
          <a:p>
            <a:r>
              <a:rPr lang="zh-CN" altLang="en-US" sz="2400" b="1" dirty="0">
                <a:latin typeface="Times New Roman" panose="02020603050405020304" pitchFamily="18" charset="0"/>
                <a:ea typeface="宋体" panose="02010600030101010101" pitchFamily="2" charset="-122"/>
              </a:rPr>
              <a:t>　　</a:t>
            </a:r>
            <a:r>
              <a:rPr lang="en-US" altLang="zh-CN" sz="2400" b="1" dirty="0" err="1">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=0;</a:t>
            </a:r>
          </a:p>
          <a:p>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while (w[</a:t>
            </a:r>
            <a:r>
              <a:rPr lang="en-US" altLang="zh-CN" sz="2400" b="1" dirty="0" err="1">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]&lt;r)	</a:t>
            </a:r>
            <a:r>
              <a:rPr lang="en-US" altLang="zh-CN" sz="2400" b="1" dirty="0" smtClean="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物品</a:t>
            </a:r>
            <a:r>
              <a:rPr lang="en-US" altLang="zh-CN" sz="2400" b="1" dirty="0" err="1">
                <a:latin typeface="Times New Roman" panose="02020603050405020304" pitchFamily="18" charset="0"/>
                <a:ea typeface="宋体" panose="02010600030101010101" pitchFamily="2" charset="-122"/>
              </a:rPr>
              <a:t>i</a:t>
            </a:r>
            <a:r>
              <a:rPr lang="zh-CN" altLang="en-US" sz="2400" b="1" dirty="0">
                <a:latin typeface="Times New Roman" panose="02020603050405020304" pitchFamily="18" charset="0"/>
                <a:ea typeface="宋体" panose="02010600030101010101" pitchFamily="2" charset="-122"/>
              </a:rPr>
              <a:t>能够全部装入时循环</a:t>
            </a:r>
          </a:p>
          <a:p>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    x[</a:t>
            </a:r>
            <a:r>
              <a:rPr lang="en-US" altLang="zh-CN" sz="2400" b="1" dirty="0" err="1" smtClean="0">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]=1;		</a:t>
            </a:r>
            <a:r>
              <a:rPr lang="en-US" altLang="zh-CN" sz="2400" b="1" dirty="0" smtClean="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装入物品</a:t>
            </a:r>
            <a:r>
              <a:rPr lang="en-US" altLang="zh-CN" sz="2800" b="1" dirty="0" err="1">
                <a:latin typeface="Times New Roman" panose="02020603050405020304" pitchFamily="18" charset="0"/>
                <a:ea typeface="宋体" panose="02010600030101010101" pitchFamily="2" charset="-122"/>
              </a:rPr>
              <a:t>i</a:t>
            </a:r>
          </a:p>
          <a:p>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r-=w[</a:t>
            </a:r>
            <a:r>
              <a:rPr lang="en-US" altLang="zh-CN" sz="2400" b="1" dirty="0" err="1">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减少背包中能装入的余下容量</a:t>
            </a:r>
          </a:p>
          <a:p>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V+=v[</a:t>
            </a:r>
            <a:r>
              <a:rPr lang="en-US" altLang="zh-CN" sz="2400" b="1" dirty="0" err="1">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累计总价值</a:t>
            </a:r>
          </a:p>
          <a:p>
            <a:r>
              <a:rPr lang="zh-CN" altLang="en-US" sz="2400" b="1" dirty="0">
                <a:latin typeface="Times New Roman" panose="02020603050405020304" pitchFamily="18" charset="0"/>
                <a:ea typeface="宋体" panose="02010600030101010101" pitchFamily="2" charset="-122"/>
              </a:rPr>
              <a:t>　　　　</a:t>
            </a:r>
            <a:r>
              <a:rPr lang="en-US" altLang="zh-CN" sz="2400" b="1" dirty="0" err="1">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继续循环</a:t>
            </a:r>
          </a:p>
          <a:p>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a:t>
            </a:r>
          </a:p>
          <a:p>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if (r&gt;0)		            </a:t>
            </a:r>
            <a:r>
              <a:rPr lang="en-US" altLang="zh-CN" sz="2400" b="1" dirty="0" smtClean="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当余下容量大于</a:t>
            </a:r>
            <a:r>
              <a:rPr lang="en-US" altLang="zh-CN" sz="2400" b="1" dirty="0">
                <a:latin typeface="Times New Roman" panose="02020603050405020304" pitchFamily="18" charset="0"/>
                <a:ea typeface="宋体" panose="02010600030101010101" pitchFamily="2" charset="-122"/>
              </a:rPr>
              <a:t>0</a:t>
            </a:r>
          </a:p>
          <a:p>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	    x[</a:t>
            </a:r>
            <a:r>
              <a:rPr lang="en-US" altLang="zh-CN" sz="2400" b="1" dirty="0" err="1">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]=r/w[</a:t>
            </a:r>
            <a:r>
              <a:rPr lang="en-US" altLang="zh-CN" sz="2400" b="1" dirty="0" err="1">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将物品</a:t>
            </a:r>
            <a:r>
              <a:rPr lang="en-US" altLang="zh-CN" sz="2400" b="1" dirty="0" err="1">
                <a:latin typeface="Times New Roman" panose="02020603050405020304" pitchFamily="18" charset="0"/>
                <a:ea typeface="宋体" panose="02010600030101010101" pitchFamily="2" charset="-122"/>
              </a:rPr>
              <a:t>i</a:t>
            </a:r>
            <a:r>
              <a:rPr lang="zh-CN" altLang="en-US" sz="2400" b="1" dirty="0">
                <a:latin typeface="Times New Roman" panose="02020603050405020304" pitchFamily="18" charset="0"/>
                <a:ea typeface="宋体" panose="02010600030101010101" pitchFamily="2" charset="-122"/>
              </a:rPr>
              <a:t>的一部分装入</a:t>
            </a:r>
          </a:p>
          <a:p>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V+=x[</a:t>
            </a:r>
            <a:r>
              <a:rPr lang="en-US" altLang="zh-CN" sz="2400" b="1" dirty="0" err="1">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]*v[</a:t>
            </a:r>
            <a:r>
              <a:rPr lang="en-US" altLang="zh-CN" sz="2400" b="1" dirty="0" err="1">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累计总价值</a:t>
            </a:r>
          </a:p>
          <a:p>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a:t>
            </a:r>
          </a:p>
          <a:p>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return V;		//</a:t>
            </a:r>
            <a:r>
              <a:rPr lang="zh-CN" altLang="en-US" sz="2400" b="1" dirty="0">
                <a:latin typeface="Times New Roman" panose="02020603050405020304" pitchFamily="18" charset="0"/>
                <a:ea typeface="宋体" panose="02010600030101010101" pitchFamily="2" charset="-122"/>
              </a:rPr>
              <a:t>返回最终获得的总价值</a:t>
            </a:r>
          </a:p>
          <a:p>
            <a:r>
              <a:rPr lang="en-US" altLang="zh-CN" sz="2400" b="1" dirty="0">
                <a:latin typeface="Times New Roman" panose="02020603050405020304" pitchFamily="18" charset="0"/>
                <a:ea typeface="宋体" panose="02010600030101010101" pitchFamily="2" charset="-122"/>
              </a:rPr>
              <a:t>}//</a:t>
            </a:r>
            <a:r>
              <a:rPr lang="zh-CN" altLang="en-US" sz="2400" b="1" dirty="0">
                <a:latin typeface="宋体" panose="02010600030101010101" pitchFamily="2" charset="-122"/>
                <a:cs typeface="Times New Roman" panose="02020603050405020304" pitchFamily="18" charset="0"/>
                <a:sym typeface="+mn-ea"/>
              </a:rPr>
              <a:t>时间复杂度为</a:t>
            </a:r>
            <a:r>
              <a:rPr lang="en-US" altLang="zh-CN" sz="2400" b="1" dirty="0">
                <a:latin typeface="宋体" panose="02010600030101010101" pitchFamily="2" charset="-122"/>
                <a:cs typeface="Times New Roman" panose="02020603050405020304" pitchFamily="18" charset="0"/>
                <a:sym typeface="+mn-ea"/>
              </a:rPr>
              <a:t>O(</a:t>
            </a:r>
            <a:r>
              <a:rPr lang="en-US" altLang="zh-CN" sz="2400" b="1" i="1" dirty="0" err="1">
                <a:latin typeface="宋体" panose="02010600030101010101" pitchFamily="2" charset="-122"/>
                <a:cs typeface="Times New Roman" panose="02020603050405020304" pitchFamily="18" charset="0"/>
                <a:sym typeface="+mn-ea"/>
              </a:rPr>
              <a:t>n</a:t>
            </a:r>
            <a:r>
              <a:rPr lang="en-US" altLang="zh-CN" sz="2400" b="1" dirty="0" err="1">
                <a:latin typeface="宋体" panose="02010600030101010101" pitchFamily="2" charset="-122"/>
                <a:cs typeface="Times New Roman" panose="02020603050405020304" pitchFamily="18" charset="0"/>
                <a:sym typeface="+mn-ea"/>
              </a:rPr>
              <a:t>log</a:t>
            </a:r>
            <a:r>
              <a:rPr lang="en-US" altLang="zh-CN" sz="2400" b="1" baseline="-25000" dirty="0" err="1">
                <a:latin typeface="宋体" panose="02010600030101010101" pitchFamily="2" charset="-122"/>
                <a:cs typeface="Times New Roman" panose="02020603050405020304" pitchFamily="18" charset="0"/>
                <a:sym typeface="+mn-ea"/>
              </a:rPr>
              <a:t>2</a:t>
            </a:r>
            <a:r>
              <a:rPr lang="en-US" altLang="zh-CN" sz="2400" b="1" i="1" dirty="0" err="1">
                <a:latin typeface="宋体" panose="02010600030101010101" pitchFamily="2" charset="-122"/>
                <a:cs typeface="Times New Roman" panose="02020603050405020304" pitchFamily="18" charset="0"/>
                <a:sym typeface="+mn-ea"/>
              </a:rPr>
              <a:t>n</a:t>
            </a:r>
            <a:r>
              <a:rPr lang="en-US" altLang="zh-CN" sz="2400" b="1" dirty="0">
                <a:latin typeface="宋体" panose="02010600030101010101" pitchFamily="2" charset="-122"/>
                <a:cs typeface="Times New Roman" panose="02020603050405020304" pitchFamily="18" charset="0"/>
                <a:sym typeface="+mn-ea"/>
              </a:rPr>
              <a:t>)</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6130"/>
                                        </p:tgtEl>
                                        <p:attrNameLst>
                                          <p:attrName>style.visibility</p:attrName>
                                        </p:attrNameLst>
                                      </p:cBhvr>
                                      <p:to>
                                        <p:strVal val="visible"/>
                                      </p:to>
                                    </p:set>
                                    <p:animEffect transition="in" filter="blinds(horizontal)">
                                      <p:cBhvr>
                                        <p:cTn id="7" dur="500"/>
                                        <p:tgtEl>
                                          <p:spTgt spid="1761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6130">
                                            <p:txEl>
                                              <p:pRg st="0" end="0"/>
                                            </p:txEl>
                                          </p:spTgt>
                                        </p:tgtEl>
                                        <p:attrNameLst>
                                          <p:attrName>style.visibility</p:attrName>
                                        </p:attrNameLst>
                                      </p:cBhvr>
                                      <p:to>
                                        <p:strVal val="visible"/>
                                      </p:to>
                                    </p:set>
                                    <p:animEffect transition="in" filter="blinds(horizontal)">
                                      <p:cBhvr>
                                        <p:cTn id="12" dur="500"/>
                                        <p:tgtEl>
                                          <p:spTgt spid="1761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6130">
                                            <p:txEl>
                                              <p:pRg st="1" end="1"/>
                                            </p:txEl>
                                          </p:spTgt>
                                        </p:tgtEl>
                                        <p:attrNameLst>
                                          <p:attrName>style.visibility</p:attrName>
                                        </p:attrNameLst>
                                      </p:cBhvr>
                                      <p:to>
                                        <p:strVal val="visible"/>
                                      </p:to>
                                    </p:set>
                                    <p:animEffect transition="in" filter="blinds(horizontal)">
                                      <p:cBhvr>
                                        <p:cTn id="17" dur="500"/>
                                        <p:tgtEl>
                                          <p:spTgt spid="17613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6130">
                                            <p:txEl>
                                              <p:pRg st="2" end="2"/>
                                            </p:txEl>
                                          </p:spTgt>
                                        </p:tgtEl>
                                        <p:attrNameLst>
                                          <p:attrName>style.visibility</p:attrName>
                                        </p:attrNameLst>
                                      </p:cBhvr>
                                      <p:to>
                                        <p:strVal val="visible"/>
                                      </p:to>
                                    </p:set>
                                    <p:animEffect transition="in" filter="blinds(horizontal)">
                                      <p:cBhvr>
                                        <p:cTn id="22" dur="500"/>
                                        <p:tgtEl>
                                          <p:spTgt spid="17613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6130">
                                            <p:txEl>
                                              <p:pRg st="3" end="3"/>
                                            </p:txEl>
                                          </p:spTgt>
                                        </p:tgtEl>
                                        <p:attrNameLst>
                                          <p:attrName>style.visibility</p:attrName>
                                        </p:attrNameLst>
                                      </p:cBhvr>
                                      <p:to>
                                        <p:strVal val="visible"/>
                                      </p:to>
                                    </p:set>
                                    <p:animEffect transition="in" filter="blinds(horizontal)">
                                      <p:cBhvr>
                                        <p:cTn id="27" dur="500"/>
                                        <p:tgtEl>
                                          <p:spTgt spid="17613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6130">
                                            <p:txEl>
                                              <p:pRg st="4" end="4"/>
                                            </p:txEl>
                                          </p:spTgt>
                                        </p:tgtEl>
                                        <p:attrNameLst>
                                          <p:attrName>style.visibility</p:attrName>
                                        </p:attrNameLst>
                                      </p:cBhvr>
                                      <p:to>
                                        <p:strVal val="visible"/>
                                      </p:to>
                                    </p:set>
                                    <p:animEffect transition="in" filter="blinds(horizontal)">
                                      <p:cBhvr>
                                        <p:cTn id="32" dur="500"/>
                                        <p:tgtEl>
                                          <p:spTgt spid="17613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6130">
                                            <p:txEl>
                                              <p:pRg st="5" end="5"/>
                                            </p:txEl>
                                          </p:spTgt>
                                        </p:tgtEl>
                                        <p:attrNameLst>
                                          <p:attrName>style.visibility</p:attrName>
                                        </p:attrNameLst>
                                      </p:cBhvr>
                                      <p:to>
                                        <p:strVal val="visible"/>
                                      </p:to>
                                    </p:set>
                                    <p:animEffect transition="in" filter="blinds(horizontal)">
                                      <p:cBhvr>
                                        <p:cTn id="37" dur="500"/>
                                        <p:tgtEl>
                                          <p:spTgt spid="17613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76130">
                                            <p:txEl>
                                              <p:pRg st="6" end="6"/>
                                            </p:txEl>
                                          </p:spTgt>
                                        </p:tgtEl>
                                        <p:attrNameLst>
                                          <p:attrName>style.visibility</p:attrName>
                                        </p:attrNameLst>
                                      </p:cBhvr>
                                      <p:to>
                                        <p:strVal val="visible"/>
                                      </p:to>
                                    </p:set>
                                    <p:animEffect transition="in" filter="blinds(horizontal)">
                                      <p:cBhvr>
                                        <p:cTn id="42" dur="500"/>
                                        <p:tgtEl>
                                          <p:spTgt spid="17613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6130">
                                            <p:txEl>
                                              <p:pRg st="7" end="7"/>
                                            </p:txEl>
                                          </p:spTgt>
                                        </p:tgtEl>
                                        <p:attrNameLst>
                                          <p:attrName>style.visibility</p:attrName>
                                        </p:attrNameLst>
                                      </p:cBhvr>
                                      <p:to>
                                        <p:strVal val="visible"/>
                                      </p:to>
                                    </p:set>
                                    <p:animEffect transition="in" filter="blinds(horizontal)">
                                      <p:cBhvr>
                                        <p:cTn id="47" dur="500"/>
                                        <p:tgtEl>
                                          <p:spTgt spid="17613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76130">
                                            <p:txEl>
                                              <p:pRg st="8" end="8"/>
                                            </p:txEl>
                                          </p:spTgt>
                                        </p:tgtEl>
                                        <p:attrNameLst>
                                          <p:attrName>style.visibility</p:attrName>
                                        </p:attrNameLst>
                                      </p:cBhvr>
                                      <p:to>
                                        <p:strVal val="visible"/>
                                      </p:to>
                                    </p:set>
                                    <p:animEffect transition="in" filter="blinds(horizontal)">
                                      <p:cBhvr>
                                        <p:cTn id="52" dur="500"/>
                                        <p:tgtEl>
                                          <p:spTgt spid="176130">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76130">
                                            <p:txEl>
                                              <p:pRg st="9" end="9"/>
                                            </p:txEl>
                                          </p:spTgt>
                                        </p:tgtEl>
                                        <p:attrNameLst>
                                          <p:attrName>style.visibility</p:attrName>
                                        </p:attrNameLst>
                                      </p:cBhvr>
                                      <p:to>
                                        <p:strVal val="visible"/>
                                      </p:to>
                                    </p:set>
                                    <p:animEffect transition="in" filter="blinds(horizontal)">
                                      <p:cBhvr>
                                        <p:cTn id="57" dur="500"/>
                                        <p:tgtEl>
                                          <p:spTgt spid="176130">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76130">
                                            <p:txEl>
                                              <p:pRg st="10" end="10"/>
                                            </p:txEl>
                                          </p:spTgt>
                                        </p:tgtEl>
                                        <p:attrNameLst>
                                          <p:attrName>style.visibility</p:attrName>
                                        </p:attrNameLst>
                                      </p:cBhvr>
                                      <p:to>
                                        <p:strVal val="visible"/>
                                      </p:to>
                                    </p:set>
                                    <p:animEffect transition="in" filter="blinds(horizontal)">
                                      <p:cBhvr>
                                        <p:cTn id="62" dur="500"/>
                                        <p:tgtEl>
                                          <p:spTgt spid="176130">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76130">
                                            <p:txEl>
                                              <p:pRg st="11" end="11"/>
                                            </p:txEl>
                                          </p:spTgt>
                                        </p:tgtEl>
                                        <p:attrNameLst>
                                          <p:attrName>style.visibility</p:attrName>
                                        </p:attrNameLst>
                                      </p:cBhvr>
                                      <p:to>
                                        <p:strVal val="visible"/>
                                      </p:to>
                                    </p:set>
                                    <p:animEffect transition="in" filter="blinds(horizontal)">
                                      <p:cBhvr>
                                        <p:cTn id="67" dur="500"/>
                                        <p:tgtEl>
                                          <p:spTgt spid="176130">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76130">
                                            <p:txEl>
                                              <p:pRg st="12" end="12"/>
                                            </p:txEl>
                                          </p:spTgt>
                                        </p:tgtEl>
                                        <p:attrNameLst>
                                          <p:attrName>style.visibility</p:attrName>
                                        </p:attrNameLst>
                                      </p:cBhvr>
                                      <p:to>
                                        <p:strVal val="visible"/>
                                      </p:to>
                                    </p:set>
                                    <p:animEffect transition="in" filter="blinds(horizontal)">
                                      <p:cBhvr>
                                        <p:cTn id="72" dur="500"/>
                                        <p:tgtEl>
                                          <p:spTgt spid="176130">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76130">
                                            <p:txEl>
                                              <p:pRg st="13" end="13"/>
                                            </p:txEl>
                                          </p:spTgt>
                                        </p:tgtEl>
                                        <p:attrNameLst>
                                          <p:attrName>style.visibility</p:attrName>
                                        </p:attrNameLst>
                                      </p:cBhvr>
                                      <p:to>
                                        <p:strVal val="visible"/>
                                      </p:to>
                                    </p:set>
                                    <p:animEffect transition="in" filter="blinds(horizontal)">
                                      <p:cBhvr>
                                        <p:cTn id="77" dur="500"/>
                                        <p:tgtEl>
                                          <p:spTgt spid="176130">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76130">
                                            <p:txEl>
                                              <p:pRg st="14" end="14"/>
                                            </p:txEl>
                                          </p:spTgt>
                                        </p:tgtEl>
                                        <p:attrNameLst>
                                          <p:attrName>style.visibility</p:attrName>
                                        </p:attrNameLst>
                                      </p:cBhvr>
                                      <p:to>
                                        <p:strVal val="visible"/>
                                      </p:to>
                                    </p:set>
                                    <p:animEffect transition="in" filter="blinds(horizontal)">
                                      <p:cBhvr>
                                        <p:cTn id="82" dur="500"/>
                                        <p:tgtEl>
                                          <p:spTgt spid="176130">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76130">
                                            <p:txEl>
                                              <p:pRg st="15" end="15"/>
                                            </p:txEl>
                                          </p:spTgt>
                                        </p:tgtEl>
                                        <p:attrNameLst>
                                          <p:attrName>style.visibility</p:attrName>
                                        </p:attrNameLst>
                                      </p:cBhvr>
                                      <p:to>
                                        <p:strVal val="visible"/>
                                      </p:to>
                                    </p:set>
                                    <p:animEffect transition="in" filter="blinds(horizontal)">
                                      <p:cBhvr>
                                        <p:cTn id="87" dur="500"/>
                                        <p:tgtEl>
                                          <p:spTgt spid="176130">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76130">
                                            <p:txEl>
                                              <p:pRg st="16" end="16"/>
                                            </p:txEl>
                                          </p:spTgt>
                                        </p:tgtEl>
                                        <p:attrNameLst>
                                          <p:attrName>style.visibility</p:attrName>
                                        </p:attrNameLst>
                                      </p:cBhvr>
                                      <p:to>
                                        <p:strVal val="visible"/>
                                      </p:to>
                                    </p:set>
                                    <p:animEffect transition="in" filter="blinds(horizontal)">
                                      <p:cBhvr>
                                        <p:cTn id="92" dur="500"/>
                                        <p:tgtEl>
                                          <p:spTgt spid="176130">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4"/>
          <p:cNvSpPr>
            <a:spLocks noChangeArrowheads="1"/>
          </p:cNvSpPr>
          <p:nvPr/>
        </p:nvSpPr>
        <p:spPr bwMode="auto">
          <a:xfrm>
            <a:off x="3638550" y="32337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sp>
        <p:nvSpPr>
          <p:cNvPr id="8195" name="Rectangle 27"/>
          <p:cNvSpPr>
            <a:spLocks noChangeArrowheads="1"/>
          </p:cNvSpPr>
          <p:nvPr/>
        </p:nvSpPr>
        <p:spPr bwMode="auto">
          <a:xfrm>
            <a:off x="3995738" y="32242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sp>
        <p:nvSpPr>
          <p:cNvPr id="8196" name="Text Box 43"/>
          <p:cNvSpPr txBox="1">
            <a:spLocks noChangeArrowheads="1"/>
          </p:cNvSpPr>
          <p:nvPr/>
        </p:nvSpPr>
        <p:spPr bwMode="auto">
          <a:xfrm>
            <a:off x="190500" y="1248410"/>
            <a:ext cx="8388350" cy="2749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400" b="1">
                <a:latin typeface="宋体" panose="02010600030101010101" pitchFamily="2" charset="-122"/>
              </a:rPr>
              <a:t>例：用贪心法求解付款问题。</a:t>
            </a:r>
          </a:p>
          <a:p>
            <a:pPr eaLnBrk="1" hangingPunct="1">
              <a:lnSpc>
                <a:spcPct val="120000"/>
              </a:lnSpc>
            </a:pPr>
            <a:r>
              <a:rPr kumimoji="1" lang="zh-CN" altLang="en-US" sz="2400" b="1">
                <a:latin typeface="宋体" panose="02010600030101010101" pitchFamily="2" charset="-122"/>
              </a:rPr>
              <a:t>假设有面值为</a:t>
            </a:r>
            <a:r>
              <a:rPr kumimoji="1" lang="en-US" altLang="zh-CN" sz="2400" b="1">
                <a:latin typeface="宋体" panose="02010600030101010101" pitchFamily="2" charset="-122"/>
              </a:rPr>
              <a:t>5</a:t>
            </a:r>
            <a:r>
              <a:rPr kumimoji="1" lang="zh-CN" altLang="en-US" sz="2400" b="1">
                <a:latin typeface="宋体" panose="02010600030101010101" pitchFamily="2" charset="-122"/>
              </a:rPr>
              <a:t>元、</a:t>
            </a:r>
            <a:r>
              <a:rPr kumimoji="1" lang="en-US" altLang="zh-CN" sz="2400" b="1">
                <a:latin typeface="宋体" panose="02010600030101010101" pitchFamily="2" charset="-122"/>
              </a:rPr>
              <a:t>2</a:t>
            </a:r>
            <a:r>
              <a:rPr kumimoji="1" lang="zh-CN" altLang="en-US" sz="2400" b="1">
                <a:latin typeface="宋体" panose="02010600030101010101" pitchFamily="2" charset="-122"/>
              </a:rPr>
              <a:t>元、</a:t>
            </a:r>
            <a:r>
              <a:rPr kumimoji="1" lang="en-US" altLang="zh-CN" sz="2400" b="1">
                <a:latin typeface="宋体" panose="02010600030101010101" pitchFamily="2" charset="-122"/>
              </a:rPr>
              <a:t>1</a:t>
            </a:r>
            <a:r>
              <a:rPr kumimoji="1" lang="zh-CN" altLang="en-US" sz="2400" b="1">
                <a:latin typeface="宋体" panose="02010600030101010101" pitchFamily="2" charset="-122"/>
              </a:rPr>
              <a:t>元、</a:t>
            </a:r>
            <a:r>
              <a:rPr kumimoji="1" lang="en-US" altLang="zh-CN" sz="2400" b="1">
                <a:latin typeface="宋体" panose="02010600030101010101" pitchFamily="2" charset="-122"/>
              </a:rPr>
              <a:t>5</a:t>
            </a:r>
            <a:r>
              <a:rPr kumimoji="1" lang="zh-CN" altLang="en-US" sz="2400" b="1">
                <a:latin typeface="宋体" panose="02010600030101010101" pitchFamily="2" charset="-122"/>
              </a:rPr>
              <a:t>角、</a:t>
            </a:r>
            <a:r>
              <a:rPr kumimoji="1" lang="en-US" altLang="zh-CN" sz="2400" b="1">
                <a:latin typeface="宋体" panose="02010600030101010101" pitchFamily="2" charset="-122"/>
              </a:rPr>
              <a:t>2</a:t>
            </a:r>
            <a:r>
              <a:rPr kumimoji="1" lang="zh-CN" altLang="en-US" sz="2400" b="1">
                <a:latin typeface="宋体" panose="02010600030101010101" pitchFamily="2" charset="-122"/>
              </a:rPr>
              <a:t>角、</a:t>
            </a:r>
            <a:r>
              <a:rPr kumimoji="1" lang="en-US" altLang="zh-CN" sz="2400" b="1">
                <a:latin typeface="宋体" panose="02010600030101010101" pitchFamily="2" charset="-122"/>
              </a:rPr>
              <a:t>1</a:t>
            </a:r>
            <a:r>
              <a:rPr kumimoji="1" lang="zh-CN" altLang="en-US" sz="2400" b="1">
                <a:latin typeface="宋体" panose="02010600030101010101" pitchFamily="2" charset="-122"/>
              </a:rPr>
              <a:t>角的货币，需要找给顾客</a:t>
            </a:r>
            <a:r>
              <a:rPr kumimoji="1" lang="en-US" altLang="zh-CN" sz="2400" b="1">
                <a:solidFill>
                  <a:srgbClr val="3907F1"/>
                </a:solidFill>
                <a:latin typeface="宋体" panose="02010600030101010101" pitchFamily="2" charset="-122"/>
              </a:rPr>
              <a:t>4</a:t>
            </a:r>
            <a:r>
              <a:rPr kumimoji="1" lang="zh-CN" altLang="en-US" sz="2400" b="1">
                <a:solidFill>
                  <a:srgbClr val="3907F1"/>
                </a:solidFill>
                <a:latin typeface="宋体" panose="02010600030101010101" pitchFamily="2" charset="-122"/>
              </a:rPr>
              <a:t>元</a:t>
            </a:r>
            <a:r>
              <a:rPr kumimoji="1" lang="en-US" altLang="zh-CN" sz="2400" b="1">
                <a:solidFill>
                  <a:srgbClr val="3907F1"/>
                </a:solidFill>
                <a:latin typeface="宋体" panose="02010600030101010101" pitchFamily="2" charset="-122"/>
              </a:rPr>
              <a:t>6</a:t>
            </a:r>
            <a:r>
              <a:rPr kumimoji="1" lang="zh-CN" altLang="en-US" sz="2400" b="1">
                <a:solidFill>
                  <a:srgbClr val="3907F1"/>
                </a:solidFill>
                <a:latin typeface="宋体" panose="02010600030101010101" pitchFamily="2" charset="-122"/>
              </a:rPr>
              <a:t>角</a:t>
            </a:r>
            <a:r>
              <a:rPr kumimoji="1" lang="zh-CN" altLang="en-US" sz="2400" b="1">
                <a:latin typeface="宋体" panose="02010600030101010101" pitchFamily="2" charset="-122"/>
              </a:rPr>
              <a:t>现金，问如何找零才能使付出的货币的数量最少？</a:t>
            </a:r>
          </a:p>
          <a:p>
            <a:pPr eaLnBrk="1" hangingPunct="1">
              <a:lnSpc>
                <a:spcPct val="120000"/>
              </a:lnSpc>
            </a:pPr>
            <a:endParaRPr kumimoji="1" lang="zh-CN" altLang="en-US" sz="2400" b="1">
              <a:latin typeface="宋体" panose="02010600030101010101" pitchFamily="2" charset="-122"/>
            </a:endParaRPr>
          </a:p>
          <a:p>
            <a:pPr eaLnBrk="1" hangingPunct="1">
              <a:lnSpc>
                <a:spcPct val="120000"/>
              </a:lnSpc>
            </a:pPr>
            <a:endParaRPr kumimoji="1" lang="zh-CN" altLang="en-US" sz="2400" b="1">
              <a:latin typeface="宋体" panose="02010600030101010101" pitchFamily="2" charset="-122"/>
            </a:endParaRPr>
          </a:p>
        </p:txBody>
      </p:sp>
      <p:sp>
        <p:nvSpPr>
          <p:cNvPr id="8197" name="Text Box 45"/>
          <p:cNvSpPr txBox="1">
            <a:spLocks noChangeArrowheads="1"/>
          </p:cNvSpPr>
          <p:nvPr/>
        </p:nvSpPr>
        <p:spPr bwMode="auto">
          <a:xfrm>
            <a:off x="2267744" y="116632"/>
            <a:ext cx="4032250" cy="706755"/>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vl="0" algn="l">
              <a:spcBef>
                <a:spcPct val="50000"/>
              </a:spcBef>
            </a:pPr>
            <a:r>
              <a:rPr kumimoji="1" lang="en-US" altLang="zh-CN" sz="4000" b="1">
                <a:solidFill>
                  <a:schemeClr val="bg1"/>
                </a:solidFill>
                <a:latin typeface="黑体" panose="02010609060101010101" pitchFamily="49" charset="-122"/>
                <a:ea typeface="黑体" panose="02010609060101010101" pitchFamily="49" charset="-122"/>
                <a:sym typeface="+mn-ea"/>
              </a:rPr>
              <a:t>找零钱问题</a:t>
            </a:r>
          </a:p>
        </p:txBody>
      </p:sp>
      <p:sp>
        <p:nvSpPr>
          <p:cNvPr id="2" name="文本框 1"/>
          <p:cNvSpPr txBox="1"/>
          <p:nvPr/>
        </p:nvSpPr>
        <p:spPr>
          <a:xfrm>
            <a:off x="307975" y="5487035"/>
            <a:ext cx="3688080" cy="534035"/>
          </a:xfrm>
          <a:prstGeom prst="rect">
            <a:avLst/>
          </a:prstGeom>
          <a:noFill/>
        </p:spPr>
        <p:txBody>
          <a:bodyPr wrap="none" rtlCol="0">
            <a:spAutoFit/>
          </a:bodyPr>
          <a:lstStyle/>
          <a:p>
            <a:pPr algn="l" eaLnBrk="1" hangingPunct="1">
              <a:lnSpc>
                <a:spcPct val="120000"/>
              </a:lnSpc>
            </a:pPr>
            <a:r>
              <a:rPr kumimoji="1" lang="en-US" altLang="zh-CN" sz="2400">
                <a:latin typeface="黑体" panose="02010609060101010101" pitchFamily="49" charset="-122"/>
                <a:ea typeface="黑体" panose="02010609060101010101" pitchFamily="49" charset="-122"/>
                <a:sym typeface="+mn-ea"/>
              </a:rPr>
              <a:t>4</a:t>
            </a:r>
            <a:r>
              <a:rPr kumimoji="1" lang="zh-CN" altLang="en-US" sz="2400">
                <a:latin typeface="黑体" panose="02010609060101010101" pitchFamily="49" charset="-122"/>
                <a:ea typeface="黑体" panose="02010609060101010101" pitchFamily="49" charset="-122"/>
                <a:sym typeface="+mn-ea"/>
              </a:rPr>
              <a:t>元</a:t>
            </a:r>
            <a:r>
              <a:rPr kumimoji="1" lang="en-US" altLang="zh-CN" sz="2400">
                <a:latin typeface="黑体" panose="02010609060101010101" pitchFamily="49" charset="-122"/>
                <a:ea typeface="黑体" panose="02010609060101010101" pitchFamily="49" charset="-122"/>
                <a:sym typeface="+mn-ea"/>
              </a:rPr>
              <a:t>6</a:t>
            </a:r>
            <a:r>
              <a:rPr kumimoji="1" lang="zh-CN" altLang="en-US" sz="2400">
                <a:latin typeface="黑体" panose="02010609060101010101" pitchFamily="49" charset="-122"/>
                <a:ea typeface="黑体" panose="02010609060101010101" pitchFamily="49" charset="-122"/>
                <a:sym typeface="+mn-ea"/>
              </a:rPr>
              <a:t>角</a:t>
            </a:r>
            <a:r>
              <a:rPr kumimoji="1" lang="en-US" altLang="zh-CN" sz="2400">
                <a:latin typeface="黑体" panose="02010609060101010101" pitchFamily="49" charset="-122"/>
                <a:ea typeface="黑体" panose="02010609060101010101" pitchFamily="49" charset="-122"/>
                <a:sym typeface="+mn-ea"/>
              </a:rPr>
              <a:t>= 2</a:t>
            </a:r>
            <a:r>
              <a:rPr kumimoji="1" lang="zh-CN" altLang="en-US" sz="2400">
                <a:latin typeface="黑体" panose="02010609060101010101" pitchFamily="49" charset="-122"/>
                <a:ea typeface="黑体" panose="02010609060101010101" pitchFamily="49" charset="-122"/>
                <a:sym typeface="+mn-ea"/>
              </a:rPr>
              <a:t>元</a:t>
            </a:r>
            <a:r>
              <a:rPr kumimoji="1" lang="en-US" altLang="zh-CN" sz="2400">
                <a:latin typeface="黑体" panose="02010609060101010101" pitchFamily="49" charset="-122"/>
                <a:ea typeface="黑体" panose="02010609060101010101" pitchFamily="49" charset="-122"/>
                <a:sym typeface="+mn-ea"/>
              </a:rPr>
              <a:t>+2</a:t>
            </a:r>
            <a:r>
              <a:rPr kumimoji="1" lang="zh-CN" altLang="en-US" sz="2400">
                <a:latin typeface="黑体" panose="02010609060101010101" pitchFamily="49" charset="-122"/>
                <a:ea typeface="黑体" panose="02010609060101010101" pitchFamily="49" charset="-122"/>
                <a:sym typeface="+mn-ea"/>
              </a:rPr>
              <a:t>元</a:t>
            </a:r>
            <a:r>
              <a:rPr kumimoji="1" lang="en-US" altLang="zh-CN" sz="2400">
                <a:latin typeface="黑体" panose="02010609060101010101" pitchFamily="49" charset="-122"/>
                <a:ea typeface="黑体" panose="02010609060101010101" pitchFamily="49" charset="-122"/>
                <a:sym typeface="+mn-ea"/>
              </a:rPr>
              <a:t>+5</a:t>
            </a:r>
            <a:r>
              <a:rPr kumimoji="1" lang="zh-CN" altLang="en-US" sz="2400">
                <a:latin typeface="黑体" panose="02010609060101010101" pitchFamily="49" charset="-122"/>
                <a:ea typeface="黑体" panose="02010609060101010101" pitchFamily="49" charset="-122"/>
                <a:sym typeface="+mn-ea"/>
              </a:rPr>
              <a:t>角</a:t>
            </a:r>
            <a:r>
              <a:rPr kumimoji="1" lang="en-US" altLang="zh-CN" sz="2400">
                <a:latin typeface="黑体" panose="02010609060101010101" pitchFamily="49" charset="-122"/>
                <a:ea typeface="黑体" panose="02010609060101010101" pitchFamily="49" charset="-122"/>
                <a:sym typeface="+mn-ea"/>
              </a:rPr>
              <a:t>+1</a:t>
            </a:r>
            <a:r>
              <a:rPr kumimoji="1" lang="zh-CN" altLang="en-US" sz="2400">
                <a:latin typeface="黑体" panose="02010609060101010101" pitchFamily="49" charset="-122"/>
                <a:ea typeface="黑体" panose="02010609060101010101" pitchFamily="49" charset="-122"/>
                <a:sym typeface="+mn-ea"/>
              </a:rPr>
              <a:t>角</a:t>
            </a:r>
            <a:endParaRPr kumimoji="1" lang="zh-CN" altLang="en-US" sz="2400">
              <a:latin typeface="黑体" panose="02010609060101010101" pitchFamily="49" charset="-122"/>
              <a:ea typeface="黑体" panose="02010609060101010101" pitchFamily="49" charset="-122"/>
            </a:endParaRPr>
          </a:p>
        </p:txBody>
      </p:sp>
      <p:sp>
        <p:nvSpPr>
          <p:cNvPr id="3" name="文本框 2"/>
          <p:cNvSpPr txBox="1"/>
          <p:nvPr/>
        </p:nvSpPr>
        <p:spPr>
          <a:xfrm>
            <a:off x="189865" y="3333115"/>
            <a:ext cx="8764270" cy="534035"/>
          </a:xfrm>
          <a:prstGeom prst="rect">
            <a:avLst/>
          </a:prstGeom>
          <a:noFill/>
        </p:spPr>
        <p:txBody>
          <a:bodyPr wrap="square" rtlCol="0">
            <a:spAutoFit/>
          </a:bodyPr>
          <a:lstStyle/>
          <a:p>
            <a:pPr algn="l" eaLnBrk="1" hangingPunct="1">
              <a:lnSpc>
                <a:spcPct val="120000"/>
              </a:lnSpc>
            </a:pPr>
            <a:r>
              <a:rPr kumimoji="1" lang="zh-CN" altLang="en-US" sz="2400" b="1">
                <a:solidFill>
                  <a:srgbClr val="CC0099"/>
                </a:solidFill>
                <a:latin typeface="宋体" panose="02010600030101010101" pitchFamily="2" charset="-122"/>
                <a:sym typeface="+mn-ea"/>
              </a:rPr>
              <a:t>贪心策略：</a:t>
            </a:r>
            <a:r>
              <a:rPr kumimoji="1" lang="zh-CN" altLang="en-US" sz="2400" b="1">
                <a:latin typeface="宋体" panose="02010600030101010101" pitchFamily="2" charset="-122"/>
                <a:sym typeface="+mn-ea"/>
              </a:rPr>
              <a:t>每次选取</a:t>
            </a:r>
            <a:r>
              <a:rPr kumimoji="1" lang="en-US" altLang="zh-CN" sz="2400" b="1">
                <a:latin typeface="宋体" panose="02010600030101010101" pitchFamily="2" charset="-122"/>
                <a:sym typeface="+mn-ea"/>
              </a:rPr>
              <a:t>1</a:t>
            </a:r>
            <a:r>
              <a:rPr kumimoji="1" lang="zh-CN" altLang="en-US" sz="2400" b="1">
                <a:latin typeface="宋体" panose="02010600030101010101" pitchFamily="2" charset="-122"/>
                <a:sym typeface="+mn-ea"/>
              </a:rPr>
              <a:t>张面值不超过应找钱数的最大面值的货币</a:t>
            </a:r>
            <a:endParaRPr kumimoji="1" lang="zh-CN" altLang="en-US" sz="2400" b="1">
              <a:latin typeface="宋体" panose="02010600030101010101" pitchFamily="2" charset="-122"/>
            </a:endParaRPr>
          </a:p>
        </p:txBody>
      </p:sp>
      <p:sp>
        <p:nvSpPr>
          <p:cNvPr id="4" name="文本框 3"/>
          <p:cNvSpPr txBox="1"/>
          <p:nvPr/>
        </p:nvSpPr>
        <p:spPr>
          <a:xfrm>
            <a:off x="190500" y="4221480"/>
            <a:ext cx="8517255" cy="829945"/>
          </a:xfrm>
          <a:prstGeom prst="rect">
            <a:avLst/>
          </a:prstGeom>
          <a:noFill/>
        </p:spPr>
        <p:txBody>
          <a:bodyPr wrap="square" rtlCol="0">
            <a:spAutoFit/>
          </a:bodyPr>
          <a:lstStyle/>
          <a:p>
            <a:pPr lvl="0" algn="just">
              <a:spcBef>
                <a:spcPct val="50000"/>
              </a:spcBef>
            </a:pPr>
            <a:r>
              <a:rPr kumimoji="1" lang="zh-CN" altLang="en-US" sz="2400" b="1" dirty="0">
                <a:solidFill>
                  <a:srgbClr val="000000"/>
                </a:solidFill>
                <a:latin typeface="宋体" panose="02010600030101010101" pitchFamily="2" charset="-122"/>
                <a:sym typeface="+mn-ea"/>
              </a:rPr>
              <a:t>贪心选择的结果是</a:t>
            </a:r>
            <a:r>
              <a:rPr kumimoji="1" lang="en-US" altLang="zh-CN" sz="2400" b="1" dirty="0">
                <a:solidFill>
                  <a:srgbClr val="000000"/>
                </a:solidFill>
                <a:latin typeface="宋体" panose="02010600030101010101" pitchFamily="2" charset="-122"/>
                <a:sym typeface="+mn-ea"/>
              </a:rPr>
              <a:t>1</a:t>
            </a:r>
            <a:r>
              <a:rPr kumimoji="1" lang="zh-CN" altLang="en-US" sz="2400" b="1" dirty="0">
                <a:solidFill>
                  <a:srgbClr val="000000"/>
                </a:solidFill>
                <a:latin typeface="宋体" panose="02010600030101010101" pitchFamily="2" charset="-122"/>
                <a:sym typeface="+mn-ea"/>
              </a:rPr>
              <a:t>个</a:t>
            </a:r>
            <a:r>
              <a:rPr kumimoji="1" lang="en-US" altLang="zh-CN" sz="2400" b="1" dirty="0">
                <a:solidFill>
                  <a:srgbClr val="000000"/>
                </a:solidFill>
                <a:latin typeface="宋体" panose="02010600030101010101" pitchFamily="2" charset="-122"/>
                <a:sym typeface="+mn-ea"/>
              </a:rPr>
              <a:t>2</a:t>
            </a:r>
            <a:r>
              <a:rPr kumimoji="1" lang="zh-CN" altLang="en-US" sz="2400" b="1" dirty="0">
                <a:solidFill>
                  <a:srgbClr val="000000"/>
                </a:solidFill>
                <a:latin typeface="宋体" panose="02010600030101010101" pitchFamily="2" charset="-122"/>
                <a:sym typeface="+mn-ea"/>
              </a:rPr>
              <a:t>元、</a:t>
            </a:r>
            <a:r>
              <a:rPr kumimoji="1" lang="en-US" altLang="zh-CN" sz="2400" b="1" dirty="0">
                <a:solidFill>
                  <a:srgbClr val="000000"/>
                </a:solidFill>
                <a:latin typeface="宋体" panose="02010600030101010101" pitchFamily="2" charset="-122"/>
                <a:sym typeface="+mn-ea"/>
              </a:rPr>
              <a:t>1</a:t>
            </a:r>
            <a:r>
              <a:rPr kumimoji="1" lang="zh-CN" altLang="en-US" sz="2400" b="1" dirty="0">
                <a:solidFill>
                  <a:srgbClr val="000000"/>
                </a:solidFill>
                <a:latin typeface="宋体" panose="02010600030101010101" pitchFamily="2" charset="-122"/>
                <a:sym typeface="+mn-ea"/>
              </a:rPr>
              <a:t>个</a:t>
            </a:r>
            <a:r>
              <a:rPr kumimoji="1" lang="en-US" altLang="zh-CN" sz="2400" b="1" dirty="0">
                <a:solidFill>
                  <a:srgbClr val="000000"/>
                </a:solidFill>
                <a:latin typeface="宋体" panose="02010600030101010101" pitchFamily="2" charset="-122"/>
                <a:sym typeface="+mn-ea"/>
              </a:rPr>
              <a:t>2</a:t>
            </a:r>
            <a:r>
              <a:rPr kumimoji="1" lang="zh-CN" altLang="en-US" sz="2400" b="1" dirty="0">
                <a:solidFill>
                  <a:srgbClr val="000000"/>
                </a:solidFill>
                <a:latin typeface="宋体" panose="02010600030101010101" pitchFamily="2" charset="-122"/>
                <a:sym typeface="+mn-ea"/>
              </a:rPr>
              <a:t>元、</a:t>
            </a:r>
            <a:r>
              <a:rPr kumimoji="1" lang="en-US" altLang="zh-CN" sz="2400" b="1" dirty="0">
                <a:solidFill>
                  <a:srgbClr val="000000"/>
                </a:solidFill>
                <a:latin typeface="宋体" panose="02010600030101010101" pitchFamily="2" charset="-122"/>
                <a:sym typeface="+mn-ea"/>
              </a:rPr>
              <a:t>1</a:t>
            </a:r>
            <a:r>
              <a:rPr kumimoji="1" lang="zh-CN" altLang="en-US" sz="2400" b="1" dirty="0">
                <a:solidFill>
                  <a:srgbClr val="000000"/>
                </a:solidFill>
                <a:latin typeface="宋体" panose="02010600030101010101" pitchFamily="2" charset="-122"/>
                <a:sym typeface="+mn-ea"/>
              </a:rPr>
              <a:t>个</a:t>
            </a:r>
            <a:r>
              <a:rPr kumimoji="1" lang="en-US" altLang="zh-CN" sz="2400" b="1" dirty="0">
                <a:solidFill>
                  <a:srgbClr val="000000"/>
                </a:solidFill>
                <a:latin typeface="宋体" panose="02010600030101010101" pitchFamily="2" charset="-122"/>
                <a:sym typeface="+mn-ea"/>
              </a:rPr>
              <a:t>5</a:t>
            </a:r>
            <a:r>
              <a:rPr kumimoji="1" lang="zh-CN" altLang="en-US" sz="2400" b="1" dirty="0">
                <a:solidFill>
                  <a:srgbClr val="000000"/>
                </a:solidFill>
                <a:latin typeface="宋体" panose="02010600030101010101" pitchFamily="2" charset="-122"/>
                <a:sym typeface="+mn-ea"/>
              </a:rPr>
              <a:t>角和</a:t>
            </a:r>
            <a:r>
              <a:rPr kumimoji="1" lang="en-US" altLang="zh-CN" sz="2400" b="1" dirty="0">
                <a:solidFill>
                  <a:srgbClr val="000000"/>
                </a:solidFill>
                <a:latin typeface="宋体" panose="02010600030101010101" pitchFamily="2" charset="-122"/>
                <a:sym typeface="+mn-ea"/>
              </a:rPr>
              <a:t>1</a:t>
            </a:r>
            <a:r>
              <a:rPr kumimoji="1" lang="zh-CN" altLang="en-US" sz="2400" b="1" dirty="0">
                <a:solidFill>
                  <a:srgbClr val="000000"/>
                </a:solidFill>
                <a:latin typeface="宋体" panose="02010600030101010101" pitchFamily="2" charset="-122"/>
                <a:sym typeface="+mn-ea"/>
              </a:rPr>
              <a:t>个</a:t>
            </a:r>
            <a:r>
              <a:rPr kumimoji="1" lang="en-US" altLang="zh-CN" sz="2400" b="1" dirty="0">
                <a:solidFill>
                  <a:srgbClr val="000000"/>
                </a:solidFill>
                <a:latin typeface="宋体" panose="02010600030101010101" pitchFamily="2" charset="-122"/>
                <a:sym typeface="+mn-ea"/>
              </a:rPr>
              <a:t>1</a:t>
            </a:r>
            <a:r>
              <a:rPr kumimoji="1" lang="zh-CN" altLang="en-US" sz="2400" b="1" dirty="0">
                <a:solidFill>
                  <a:srgbClr val="000000"/>
                </a:solidFill>
                <a:latin typeface="宋体" panose="02010600030101010101" pitchFamily="2" charset="-122"/>
                <a:sym typeface="+mn-ea"/>
              </a:rPr>
              <a:t>角共</a:t>
            </a:r>
            <a:r>
              <a:rPr kumimoji="1" lang="en-US" altLang="zh-CN" sz="2400" b="1" dirty="0">
                <a:solidFill>
                  <a:srgbClr val="000000"/>
                </a:solidFill>
                <a:latin typeface="宋体" panose="02010600030101010101" pitchFamily="2" charset="-122"/>
                <a:sym typeface="+mn-ea"/>
              </a:rPr>
              <a:t>4</a:t>
            </a:r>
            <a:r>
              <a:rPr kumimoji="1" lang="zh-CN" altLang="en-US" sz="2400" b="1" dirty="0">
                <a:solidFill>
                  <a:srgbClr val="000000"/>
                </a:solidFill>
                <a:latin typeface="宋体" panose="02010600030101010101" pitchFamily="2" charset="-122"/>
                <a:sym typeface="+mn-ea"/>
              </a:rPr>
              <a:t>张货币。</a:t>
            </a:r>
            <a:endParaRPr kumimoji="1" lang="zh-CN" altLang="en-US" sz="2400" b="1">
              <a:latin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Line 3"/>
          <p:cNvSpPr>
            <a:spLocks noChangeShapeType="1"/>
          </p:cNvSpPr>
          <p:nvPr/>
        </p:nvSpPr>
        <p:spPr bwMode="auto">
          <a:xfrm>
            <a:off x="3505200" y="3348990"/>
            <a:ext cx="0" cy="236220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sp>
        <p:nvSpPr>
          <p:cNvPr id="457732" name="Text Box 4"/>
          <p:cNvSpPr txBox="1">
            <a:spLocks noChangeArrowheads="1"/>
          </p:cNvSpPr>
          <p:nvPr/>
        </p:nvSpPr>
        <p:spPr bwMode="auto">
          <a:xfrm>
            <a:off x="838200" y="1169669"/>
            <a:ext cx="7910513" cy="904240"/>
          </a:xfrm>
          <a:prstGeom prst="rect">
            <a:avLst/>
          </a:prstGeom>
          <a:noFill/>
          <a:ln>
            <a:noFill/>
          </a:ln>
          <a:effectLst/>
          <a:extLst>
            <a:ext uri="{909E8E84-426E-40DD-AFC4-6F175D3DCCD1}">
              <a14:hiddenFill xmlns:a14="http://schemas.microsoft.com/office/drawing/2010/main" xmlns="">
                <a:solidFill>
                  <a:srgbClr val="C0C0C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nchor="ctr" anchorCtr="1">
            <a:spAutoFit/>
          </a:bodyPr>
          <a:lstStyle/>
          <a:p>
            <a:pPr fontAlgn="b">
              <a:lnSpc>
                <a:spcPct val="110000"/>
              </a:lnSpc>
            </a:pPr>
            <a:r>
              <a:rPr kumimoji="1" lang="zh-CN" altLang="en-US" sz="2400" b="1" dirty="0">
                <a:solidFill>
                  <a:schemeClr val="tx1"/>
                </a:solidFill>
                <a:latin typeface="宋体" panose="02010600030101010101" pitchFamily="2" charset="-122"/>
              </a:rPr>
              <a:t>若背包问题中的物体不能分拆</a:t>
            </a:r>
            <a:r>
              <a:rPr kumimoji="1" lang="en-US" altLang="zh-CN" sz="2400" b="1" dirty="0">
                <a:solidFill>
                  <a:schemeClr val="tx1"/>
                </a:solidFill>
                <a:latin typeface="宋体" panose="02010600030101010101" pitchFamily="2" charset="-122"/>
              </a:rPr>
              <a:t>,</a:t>
            </a:r>
            <a:r>
              <a:rPr kumimoji="1" lang="zh-CN" altLang="en-US" sz="2400" b="1" dirty="0">
                <a:solidFill>
                  <a:schemeClr val="tx1"/>
                </a:solidFill>
                <a:latin typeface="宋体" panose="02010600030101010101" pitchFamily="2" charset="-122"/>
              </a:rPr>
              <a:t>只能整个装入，则称为</a:t>
            </a:r>
            <a:r>
              <a:rPr kumimoji="1" lang="en-US" altLang="zh-CN" sz="2400" b="1" dirty="0">
                <a:solidFill>
                  <a:schemeClr val="tx1"/>
                </a:solidFill>
                <a:latin typeface="宋体" panose="02010600030101010101" pitchFamily="2" charset="-122"/>
              </a:rPr>
              <a:t>0-1</a:t>
            </a:r>
            <a:r>
              <a:rPr kumimoji="1" lang="zh-CN" altLang="en-US" sz="2400" b="1" dirty="0">
                <a:solidFill>
                  <a:schemeClr val="tx1"/>
                </a:solidFill>
                <a:latin typeface="宋体" panose="02010600030101010101" pitchFamily="2" charset="-122"/>
              </a:rPr>
              <a:t>背包问题</a:t>
            </a:r>
            <a:r>
              <a:rPr kumimoji="1" lang="en-US" altLang="zh-CN" sz="2400" b="1" dirty="0">
                <a:solidFill>
                  <a:schemeClr val="tx1"/>
                </a:solidFill>
                <a:latin typeface="宋体" panose="02010600030101010101" pitchFamily="2" charset="-122"/>
              </a:rPr>
              <a:t>.</a:t>
            </a:r>
            <a:r>
              <a:rPr kumimoji="1" lang="zh-CN" altLang="en-US" sz="2400" b="1" dirty="0">
                <a:solidFill>
                  <a:schemeClr val="tx1"/>
                </a:solidFill>
                <a:latin typeface="宋体" panose="02010600030101010101" pitchFamily="2" charset="-122"/>
              </a:rPr>
              <a:t>用贪心算法能得到</a:t>
            </a:r>
            <a:r>
              <a:rPr kumimoji="1" lang="en-US" altLang="zh-CN" sz="2400" b="1" dirty="0">
                <a:solidFill>
                  <a:schemeClr val="tx1"/>
                </a:solidFill>
                <a:latin typeface="宋体" panose="02010600030101010101" pitchFamily="2" charset="-122"/>
              </a:rPr>
              <a:t>0-1</a:t>
            </a:r>
            <a:r>
              <a:rPr kumimoji="1" lang="zh-CN" altLang="en-US" sz="2400" b="1" dirty="0">
                <a:solidFill>
                  <a:schemeClr val="tx1"/>
                </a:solidFill>
                <a:latin typeface="宋体" panose="02010600030101010101" pitchFamily="2" charset="-122"/>
              </a:rPr>
              <a:t>背包的最优解吗</a:t>
            </a:r>
            <a:r>
              <a:rPr kumimoji="1" lang="en-US" altLang="zh-CN" sz="2400" b="1" dirty="0">
                <a:solidFill>
                  <a:schemeClr val="tx1"/>
                </a:solidFill>
                <a:latin typeface="宋体" panose="02010600030101010101" pitchFamily="2" charset="-122"/>
              </a:rPr>
              <a:t>?</a:t>
            </a:r>
          </a:p>
        </p:txBody>
      </p:sp>
      <p:pic>
        <p:nvPicPr>
          <p:cNvPr id="457734" name="Picture 6" descr="question"/>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8313" y="1290003"/>
            <a:ext cx="422275" cy="431800"/>
          </a:xfrm>
          <a:prstGeom prst="rect">
            <a:avLst/>
          </a:prstGeom>
          <a:noFill/>
          <a:extLst>
            <a:ext uri="{909E8E84-426E-40DD-AFC4-6F175D3DCCD1}">
              <a14:hiddenFill xmlns:a14="http://schemas.microsoft.com/office/drawing/2010/main" xmlns="">
                <a:solidFill>
                  <a:srgbClr val="FFFFFF"/>
                </a:solidFill>
              </a14:hiddenFill>
            </a:ext>
          </a:extLst>
        </p:spPr>
      </p:pic>
      <p:sp>
        <p:nvSpPr>
          <p:cNvPr id="457735" name="Text Box 7"/>
          <p:cNvSpPr txBox="1">
            <a:spLocks noChangeArrowheads="1"/>
          </p:cNvSpPr>
          <p:nvPr/>
        </p:nvSpPr>
        <p:spPr bwMode="auto">
          <a:xfrm>
            <a:off x="1219200" y="2205990"/>
            <a:ext cx="7315200" cy="978535"/>
          </a:xfrm>
          <a:prstGeom prst="rect">
            <a:avLst/>
          </a:prstGeom>
          <a:noFill/>
          <a:ln>
            <a:noFill/>
          </a:ln>
          <a:effectLst/>
          <a:extLst>
            <a:ext uri="{909E8E84-426E-40DD-AFC4-6F175D3DCCD1}">
              <a14:hiddenFill xmlns:a14="http://schemas.microsoft.com/office/drawing/2010/main" xmlns="">
                <a:solidFill>
                  <a:srgbClr val="C0C0C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spAutoFit/>
          </a:bodyPr>
          <a:lstStyle/>
          <a:p>
            <a:pPr eaLnBrk="0" hangingPunct="0">
              <a:lnSpc>
                <a:spcPct val="120000"/>
              </a:lnSpc>
            </a:pPr>
            <a:r>
              <a:rPr kumimoji="1" lang="zh-CN" altLang="en-US" sz="2400" b="1" dirty="0">
                <a:solidFill>
                  <a:schemeClr val="tx1"/>
                </a:solidFill>
                <a:latin typeface="宋体" panose="02010600030101010101" pitchFamily="2" charset="-122"/>
              </a:rPr>
              <a:t>  </a:t>
            </a:r>
            <a:r>
              <a:rPr kumimoji="1" lang="en-US" altLang="zh-CN" sz="2400" b="1" dirty="0">
                <a:solidFill>
                  <a:schemeClr val="tx1"/>
                </a:solidFill>
                <a:latin typeface="宋体" panose="02010600030101010101" pitchFamily="2" charset="-122"/>
              </a:rPr>
              <a:t>n=3, </a:t>
            </a:r>
            <a:r>
              <a:rPr kumimoji="1" lang="en-US" altLang="zh-CN" sz="2400" b="1" dirty="0" smtClean="0">
                <a:solidFill>
                  <a:schemeClr val="tx1"/>
                </a:solidFill>
                <a:latin typeface="宋体" panose="02010600030101010101" pitchFamily="2" charset="-122"/>
              </a:rPr>
              <a:t>C=25</a:t>
            </a:r>
            <a:r>
              <a:rPr kumimoji="1" lang="en-US" altLang="zh-CN" sz="2400" b="1" dirty="0">
                <a:solidFill>
                  <a:schemeClr val="tx1"/>
                </a:solidFill>
                <a:latin typeface="宋体" panose="02010600030101010101" pitchFamily="2" charset="-122"/>
              </a:rPr>
              <a:t>, (</a:t>
            </a:r>
            <a:r>
              <a:rPr kumimoji="1" lang="en-US" altLang="zh-CN" sz="2400" b="1" i="1" dirty="0">
                <a:solidFill>
                  <a:schemeClr val="tx1"/>
                </a:solidFill>
                <a:latin typeface="宋体" panose="02010600030101010101" pitchFamily="2" charset="-122"/>
              </a:rPr>
              <a:t>v</a:t>
            </a:r>
            <a:r>
              <a:rPr kumimoji="1" lang="en-US" altLang="zh-CN" sz="2400" b="1" dirty="0">
                <a:solidFill>
                  <a:schemeClr val="tx1"/>
                </a:solidFill>
                <a:latin typeface="宋体" panose="02010600030101010101" pitchFamily="2" charset="-122"/>
              </a:rPr>
              <a:t>1, </a:t>
            </a:r>
            <a:r>
              <a:rPr kumimoji="1" lang="en-US" altLang="zh-CN" sz="2400" b="1" i="1" dirty="0">
                <a:solidFill>
                  <a:schemeClr val="tx1"/>
                </a:solidFill>
                <a:latin typeface="宋体" panose="02010600030101010101" pitchFamily="2" charset="-122"/>
              </a:rPr>
              <a:t>v</a:t>
            </a:r>
            <a:r>
              <a:rPr kumimoji="1" lang="en-US" altLang="zh-CN" sz="2400" b="1" dirty="0">
                <a:solidFill>
                  <a:schemeClr val="tx1"/>
                </a:solidFill>
                <a:latin typeface="宋体" panose="02010600030101010101" pitchFamily="2" charset="-122"/>
              </a:rPr>
              <a:t>2, </a:t>
            </a:r>
            <a:r>
              <a:rPr kumimoji="1" lang="en-US" altLang="zh-CN" sz="2400" b="1" i="1" dirty="0">
                <a:solidFill>
                  <a:schemeClr val="tx1"/>
                </a:solidFill>
                <a:latin typeface="宋体" panose="02010600030101010101" pitchFamily="2" charset="-122"/>
              </a:rPr>
              <a:t>v</a:t>
            </a:r>
            <a:r>
              <a:rPr kumimoji="1" lang="en-US" altLang="zh-CN" sz="2400" b="1" dirty="0">
                <a:solidFill>
                  <a:schemeClr val="tx1"/>
                </a:solidFill>
                <a:latin typeface="宋体" panose="02010600030101010101" pitchFamily="2" charset="-122"/>
              </a:rPr>
              <a:t>3)=(35, 24, 15),</a:t>
            </a:r>
          </a:p>
          <a:p>
            <a:pPr eaLnBrk="0" hangingPunct="0">
              <a:lnSpc>
                <a:spcPct val="120000"/>
              </a:lnSpc>
            </a:pPr>
            <a:r>
              <a:rPr kumimoji="1" lang="en-US" altLang="zh-CN" sz="2400" b="1" dirty="0">
                <a:solidFill>
                  <a:schemeClr val="tx1"/>
                </a:solidFill>
                <a:latin typeface="宋体" panose="02010600030101010101" pitchFamily="2" charset="-122"/>
              </a:rPr>
              <a:t> </a:t>
            </a:r>
            <a:r>
              <a:rPr kumimoji="1" lang="en-US" altLang="zh-CN" sz="2400" b="1" dirty="0" smtClean="0">
                <a:solidFill>
                  <a:schemeClr val="tx1"/>
                </a:solidFill>
                <a:latin typeface="宋体" panose="02010600030101010101" pitchFamily="2" charset="-122"/>
              </a:rPr>
              <a:t> (</a:t>
            </a:r>
            <a:r>
              <a:rPr kumimoji="1" lang="en-US" altLang="zh-CN" sz="2400" b="1" dirty="0">
                <a:solidFill>
                  <a:schemeClr val="tx1"/>
                </a:solidFill>
                <a:latin typeface="宋体" panose="02010600030101010101" pitchFamily="2" charset="-122"/>
              </a:rPr>
              <a:t>w1,w2,w3)=(18, 15, 10)</a:t>
            </a:r>
          </a:p>
        </p:txBody>
      </p:sp>
      <p:sp>
        <p:nvSpPr>
          <p:cNvPr id="457736" name="Rectangle 8"/>
          <p:cNvSpPr>
            <a:spLocks noChangeArrowheads="1"/>
          </p:cNvSpPr>
          <p:nvPr/>
        </p:nvSpPr>
        <p:spPr bwMode="auto">
          <a:xfrm>
            <a:off x="747713" y="2262188"/>
            <a:ext cx="638810" cy="535305"/>
          </a:xfrm>
          <a:prstGeom prst="rect">
            <a:avLst/>
          </a:prstGeom>
          <a:noFill/>
          <a:ln>
            <a:noFill/>
          </a:ln>
          <a:effectLst/>
          <a:extLst>
            <a:ext uri="{909E8E84-426E-40DD-AFC4-6F175D3DCCD1}">
              <a14:hiddenFill xmlns:a14="http://schemas.microsoft.com/office/drawing/2010/main" xmlns="">
                <a:solidFill>
                  <a:srgbClr val="C0C0C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0000" tIns="46800" rIns="90000" bIns="46800" anchor="ctr" anchorCtr="1">
            <a:spAutoFit/>
          </a:bodyPr>
          <a:lstStyle/>
          <a:p>
            <a:pPr fontAlgn="b">
              <a:lnSpc>
                <a:spcPct val="120000"/>
              </a:lnSpc>
            </a:pPr>
            <a:r>
              <a:rPr kumimoji="1" lang="zh-CN" altLang="en-US" sz="2400" b="1">
                <a:solidFill>
                  <a:schemeClr val="tx1"/>
                </a:solidFill>
                <a:latin typeface="宋体" panose="02010600030101010101" pitchFamily="2" charset="-122"/>
              </a:rPr>
              <a:t>例</a:t>
            </a:r>
            <a:r>
              <a:rPr kumimoji="1" lang="en-US" altLang="zh-CN" sz="2400" b="1">
                <a:solidFill>
                  <a:schemeClr val="tx1"/>
                </a:solidFill>
                <a:latin typeface="宋体" panose="02010600030101010101" pitchFamily="2" charset="-122"/>
              </a:rPr>
              <a:t>1</a:t>
            </a:r>
          </a:p>
        </p:txBody>
      </p:sp>
      <p:sp>
        <p:nvSpPr>
          <p:cNvPr id="457737" name="Rectangle 9"/>
          <p:cNvSpPr>
            <a:spLocks noChangeArrowheads="1"/>
          </p:cNvSpPr>
          <p:nvPr/>
        </p:nvSpPr>
        <p:spPr bwMode="auto">
          <a:xfrm>
            <a:off x="1279525" y="3338831"/>
            <a:ext cx="5857240" cy="2969895"/>
          </a:xfrm>
          <a:prstGeom prst="rect">
            <a:avLst/>
          </a:prstGeom>
          <a:noFill/>
          <a:ln>
            <a:noFill/>
          </a:ln>
          <a:effectLst/>
          <a:extLst>
            <a:ext uri="{909E8E84-426E-40DD-AFC4-6F175D3DCCD1}">
              <a14:hiddenFill xmlns:a14="http://schemas.microsoft.com/office/drawing/2010/main" xmlns="">
                <a:solidFill>
                  <a:srgbClr val="C0C0C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0000" tIns="46800" rIns="90000" bIns="46800" anchor="ctr" anchorCtr="1">
            <a:spAutoFit/>
          </a:bodyPr>
          <a:lstStyle/>
          <a:p>
            <a:pPr eaLnBrk="0" hangingPunct="0">
              <a:lnSpc>
                <a:spcPct val="130000"/>
              </a:lnSpc>
            </a:pPr>
            <a:r>
              <a:rPr kumimoji="1" lang="zh-CN" altLang="en-US" sz="2400" b="1">
                <a:solidFill>
                  <a:schemeClr val="tx1"/>
                </a:solidFill>
                <a:latin typeface="宋体" panose="02010600030101010101" pitchFamily="2" charset="-122"/>
              </a:rPr>
              <a:t>分析</a:t>
            </a:r>
            <a:r>
              <a:rPr kumimoji="1" lang="en-US" altLang="zh-CN" sz="2400" b="1">
                <a:solidFill>
                  <a:schemeClr val="tx1"/>
                </a:solidFill>
                <a:latin typeface="宋体" panose="02010600030101010101" pitchFamily="2" charset="-122"/>
              </a:rPr>
              <a:t>: </a:t>
            </a:r>
            <a:r>
              <a:rPr kumimoji="1" lang="zh-CN" altLang="en-US" sz="2400" b="1">
                <a:solidFill>
                  <a:schemeClr val="tx1"/>
                </a:solidFill>
                <a:latin typeface="宋体" panose="02010600030101010101" pitchFamily="2" charset="-122"/>
              </a:rPr>
              <a:t>单位价值 </a:t>
            </a:r>
            <a:r>
              <a:rPr kumimoji="1" lang="en-US" altLang="zh-CN" sz="2400" b="1">
                <a:solidFill>
                  <a:schemeClr val="tx1"/>
                </a:solidFill>
                <a:latin typeface="宋体" panose="02010600030101010101" pitchFamily="2" charset="-122"/>
              </a:rPr>
              <a:t>(</a:t>
            </a:r>
            <a:r>
              <a:rPr kumimoji="1" lang="en-US" altLang="zh-CN" sz="2400" b="1" i="1">
                <a:solidFill>
                  <a:schemeClr val="tx1"/>
                </a:solidFill>
                <a:latin typeface="宋体" panose="02010600030101010101" pitchFamily="2" charset="-122"/>
              </a:rPr>
              <a:t>v</a:t>
            </a:r>
            <a:r>
              <a:rPr kumimoji="1" lang="en-US" altLang="zh-CN" sz="2400" b="1">
                <a:solidFill>
                  <a:schemeClr val="tx1"/>
                </a:solidFill>
                <a:latin typeface="宋体" panose="02010600030101010101" pitchFamily="2" charset="-122"/>
              </a:rPr>
              <a:t>1/w1, </a:t>
            </a:r>
            <a:r>
              <a:rPr kumimoji="1" lang="en-US" altLang="zh-CN" sz="2400" b="1" i="1">
                <a:solidFill>
                  <a:schemeClr val="tx1"/>
                </a:solidFill>
                <a:latin typeface="宋体" panose="02010600030101010101" pitchFamily="2" charset="-122"/>
              </a:rPr>
              <a:t>v</a:t>
            </a:r>
            <a:r>
              <a:rPr kumimoji="1" lang="en-US" altLang="zh-CN" sz="2400" b="1">
                <a:solidFill>
                  <a:schemeClr val="tx1"/>
                </a:solidFill>
                <a:latin typeface="宋体" panose="02010600030101010101" pitchFamily="2" charset="-122"/>
              </a:rPr>
              <a:t>2/w2, </a:t>
            </a:r>
            <a:r>
              <a:rPr kumimoji="1" lang="en-US" altLang="zh-CN" sz="2400" b="1" i="1">
                <a:solidFill>
                  <a:schemeClr val="tx1"/>
                </a:solidFill>
                <a:latin typeface="宋体" panose="02010600030101010101" pitchFamily="2" charset="-122"/>
              </a:rPr>
              <a:t>v</a:t>
            </a:r>
            <a:r>
              <a:rPr kumimoji="1" lang="en-US" altLang="zh-CN" sz="2400" b="1">
                <a:solidFill>
                  <a:schemeClr val="tx1"/>
                </a:solidFill>
                <a:latin typeface="宋体" panose="02010600030101010101" pitchFamily="2" charset="-122"/>
              </a:rPr>
              <a:t>3/w3)</a:t>
            </a:r>
          </a:p>
          <a:p>
            <a:pPr eaLnBrk="0" hangingPunct="0">
              <a:lnSpc>
                <a:spcPct val="130000"/>
              </a:lnSpc>
            </a:pPr>
            <a:r>
              <a:rPr kumimoji="1" lang="en-US" altLang="zh-CN" sz="2400" b="1">
                <a:solidFill>
                  <a:schemeClr val="tx1"/>
                </a:solidFill>
                <a:latin typeface="宋体" panose="02010600030101010101" pitchFamily="2" charset="-122"/>
              </a:rPr>
              <a:t>          = (35/18, 24/15, 15/10)</a:t>
            </a:r>
          </a:p>
          <a:p>
            <a:pPr eaLnBrk="0" hangingPunct="0">
              <a:lnSpc>
                <a:spcPct val="130000"/>
              </a:lnSpc>
            </a:pPr>
            <a:r>
              <a:rPr kumimoji="1" lang="en-US" altLang="zh-CN" sz="2400" b="1">
                <a:solidFill>
                  <a:schemeClr val="tx1"/>
                </a:solidFill>
                <a:latin typeface="宋体" panose="02010600030101010101" pitchFamily="2" charset="-122"/>
              </a:rPr>
              <a:t>          = (1.94, 1.6, 1.5)</a:t>
            </a:r>
          </a:p>
          <a:p>
            <a:pPr eaLnBrk="0" hangingPunct="0">
              <a:lnSpc>
                <a:spcPct val="130000"/>
              </a:lnSpc>
            </a:pPr>
            <a:r>
              <a:rPr kumimoji="1" lang="en-US" altLang="zh-CN" sz="2400" b="1">
                <a:solidFill>
                  <a:schemeClr val="tx1"/>
                </a:solidFill>
                <a:latin typeface="宋体" panose="02010600030101010101" pitchFamily="2" charset="-122"/>
              </a:rPr>
              <a:t>          </a:t>
            </a:r>
            <a:r>
              <a:rPr kumimoji="1" lang="zh-CN" altLang="en-US" sz="2400" b="1">
                <a:solidFill>
                  <a:schemeClr val="tx1"/>
                </a:solidFill>
                <a:latin typeface="宋体" panose="02010600030101010101" pitchFamily="2" charset="-122"/>
              </a:rPr>
              <a:t>装入顺序</a:t>
            </a:r>
            <a:r>
              <a:rPr kumimoji="1" lang="en-US" altLang="zh-CN" sz="2400" b="1">
                <a:solidFill>
                  <a:schemeClr val="tx1"/>
                </a:solidFill>
                <a:latin typeface="宋体" panose="02010600030101010101" pitchFamily="2" charset="-122"/>
              </a:rPr>
              <a:t>: (x1,  x2,  x3)</a:t>
            </a:r>
          </a:p>
          <a:p>
            <a:pPr eaLnBrk="0" hangingPunct="0">
              <a:lnSpc>
                <a:spcPct val="130000"/>
              </a:lnSpc>
            </a:pPr>
            <a:r>
              <a:rPr kumimoji="1" lang="en-US" altLang="zh-CN" sz="2400" b="1">
                <a:solidFill>
                  <a:schemeClr val="tx1"/>
                </a:solidFill>
                <a:latin typeface="宋体" panose="02010600030101010101" pitchFamily="2" charset="-122"/>
              </a:rPr>
              <a:t>          </a:t>
            </a:r>
            <a:r>
              <a:rPr kumimoji="1" lang="zh-CN" altLang="en-US" sz="2400" b="1">
                <a:solidFill>
                  <a:schemeClr val="tx1"/>
                </a:solidFill>
                <a:latin typeface="宋体" panose="02010600030101010101" pitchFamily="2" charset="-122"/>
              </a:rPr>
              <a:t>贪心解</a:t>
            </a:r>
            <a:r>
              <a:rPr kumimoji="1" lang="en-US" altLang="zh-CN" sz="2400" b="1">
                <a:solidFill>
                  <a:schemeClr val="tx1"/>
                </a:solidFill>
                <a:latin typeface="宋体" panose="02010600030101010101" pitchFamily="2" charset="-122"/>
              </a:rPr>
              <a:t>:(1, 0, 0), </a:t>
            </a:r>
            <a:r>
              <a:rPr kumimoji="1" lang="zh-CN" altLang="en-US" sz="2400" b="1">
                <a:solidFill>
                  <a:schemeClr val="tx1"/>
                </a:solidFill>
                <a:latin typeface="宋体" panose="02010600030101010101" pitchFamily="2" charset="-122"/>
              </a:rPr>
              <a:t>总价值 </a:t>
            </a:r>
            <a:r>
              <a:rPr kumimoji="1" lang="en-US" altLang="zh-CN" sz="2400" b="1">
                <a:solidFill>
                  <a:schemeClr val="tx1"/>
                </a:solidFill>
                <a:latin typeface="宋体" panose="02010600030101010101" pitchFamily="2" charset="-122"/>
              </a:rPr>
              <a:t>35</a:t>
            </a:r>
          </a:p>
          <a:p>
            <a:pPr eaLnBrk="0" hangingPunct="0">
              <a:lnSpc>
                <a:spcPct val="130000"/>
              </a:lnSpc>
            </a:pPr>
            <a:r>
              <a:rPr kumimoji="1" lang="en-US" altLang="zh-CN" sz="2400" b="1">
                <a:solidFill>
                  <a:schemeClr val="tx1"/>
                </a:solidFill>
                <a:latin typeface="宋体" panose="02010600030101010101" pitchFamily="2" charset="-122"/>
              </a:rPr>
              <a:t>          </a:t>
            </a:r>
          </a:p>
        </p:txBody>
      </p:sp>
      <p:sp>
        <p:nvSpPr>
          <p:cNvPr id="457744" name="Rectangle 16"/>
          <p:cNvSpPr>
            <a:spLocks noChangeArrowheads="1"/>
          </p:cNvSpPr>
          <p:nvPr/>
        </p:nvSpPr>
        <p:spPr bwMode="auto">
          <a:xfrm>
            <a:off x="2195513" y="5916454"/>
            <a:ext cx="4320540" cy="572135"/>
          </a:xfrm>
          <a:prstGeom prst="rect">
            <a:avLst/>
          </a:prstGeom>
          <a:noFill/>
          <a:ln>
            <a:noFill/>
          </a:ln>
          <a:effectLst/>
          <a:extLst>
            <a:ext uri="{909E8E84-426E-40DD-AFC4-6F175D3DCCD1}">
              <a14:hiddenFill xmlns:a14="http://schemas.microsoft.com/office/drawing/2010/main" xmlns="">
                <a:solidFill>
                  <a:srgbClr val="C0C0C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0000" tIns="46800" rIns="90000" bIns="46800" anchor="ctr" anchorCtr="1">
            <a:spAutoFit/>
          </a:bodyPr>
          <a:lstStyle/>
          <a:p>
            <a:pPr eaLnBrk="0" hangingPunct="0">
              <a:lnSpc>
                <a:spcPct val="130000"/>
              </a:lnSpc>
            </a:pPr>
            <a:r>
              <a:rPr kumimoji="1" lang="zh-CN" altLang="en-US" sz="2400" b="1">
                <a:solidFill>
                  <a:schemeClr val="tx1"/>
                </a:solidFill>
                <a:latin typeface="宋体" panose="02010600030101010101" pitchFamily="2" charset="-122"/>
              </a:rPr>
              <a:t>最优解</a:t>
            </a:r>
            <a:r>
              <a:rPr kumimoji="1" lang="en-US" altLang="zh-CN" sz="2400" b="1">
                <a:solidFill>
                  <a:schemeClr val="tx1"/>
                </a:solidFill>
                <a:latin typeface="宋体" panose="02010600030101010101" pitchFamily="2" charset="-122"/>
              </a:rPr>
              <a:t>:(0, 1, 1), </a:t>
            </a:r>
            <a:r>
              <a:rPr kumimoji="1" lang="zh-CN" altLang="en-US" sz="2400" b="1">
                <a:solidFill>
                  <a:schemeClr val="tx1"/>
                </a:solidFill>
                <a:latin typeface="宋体" panose="02010600030101010101" pitchFamily="2" charset="-122"/>
              </a:rPr>
              <a:t>总价值 </a:t>
            </a:r>
            <a:r>
              <a:rPr kumimoji="1" lang="en-US" altLang="zh-CN" sz="2400" b="1">
                <a:solidFill>
                  <a:schemeClr val="tx1"/>
                </a:solidFill>
                <a:latin typeface="宋体" panose="02010600030101010101" pitchFamily="2" charset="-122"/>
              </a:rPr>
              <a:t>39</a:t>
            </a:r>
          </a:p>
        </p:txBody>
      </p:sp>
      <p:sp>
        <p:nvSpPr>
          <p:cNvPr id="2" name="文本框 1"/>
          <p:cNvSpPr txBox="1"/>
          <p:nvPr/>
        </p:nvSpPr>
        <p:spPr>
          <a:xfrm>
            <a:off x="2002155" y="173990"/>
            <a:ext cx="5924550" cy="645160"/>
          </a:xfrm>
          <a:prstGeom prst="rect">
            <a:avLst/>
          </a:prstGeom>
          <a:noFill/>
        </p:spPr>
        <p:txBody>
          <a:bodyPr wrap="none" rtlCol="0" anchor="t">
            <a:spAutoFit/>
          </a:bodyPr>
          <a:lstStyle/>
          <a:p>
            <a:r>
              <a:rPr lang="en-US" altLang="zh-CN" sz="3600" b="1" dirty="0" smtClean="0">
                <a:solidFill>
                  <a:schemeClr val="bg1"/>
                </a:solidFill>
                <a:latin typeface="黑体" panose="02010609060101010101" pitchFamily="49" charset="-122"/>
                <a:ea typeface="黑体" panose="02010609060101010101" pitchFamily="49" charset="-122"/>
                <a:sym typeface="+mn-ea"/>
              </a:rPr>
              <a:t>0-1</a:t>
            </a:r>
            <a:r>
              <a:rPr lang="zh-CN" altLang="en-US" sz="3600" b="1" dirty="0">
                <a:solidFill>
                  <a:schemeClr val="bg1"/>
                </a:solidFill>
                <a:latin typeface="黑体" panose="02010609060101010101" pitchFamily="49" charset="-122"/>
                <a:ea typeface="黑体" panose="02010609060101010101" pitchFamily="49" charset="-122"/>
                <a:sym typeface="+mn-ea"/>
              </a:rPr>
              <a:t>背包问题和部分背包问题</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773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5773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4577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457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5" grpId="0" bldLvl="0" animBg="1" autoUpdateAnimBg="0"/>
      <p:bldP spid="457736" grpId="0" bldLvl="0" animBg="1" autoUpdateAnimBg="0"/>
      <p:bldP spid="457737" grpId="0" bldLvl="0" animBg="1" autoUpdateAnimBg="0"/>
      <p:bldP spid="457744" grpId="0" bldLvl="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18415" y="2524760"/>
            <a:ext cx="9036050" cy="4179888"/>
          </a:xfrm>
        </p:spPr>
        <p:txBody>
          <a:bodyPr/>
          <a:lstStyle/>
          <a:p>
            <a:pPr eaLnBrk="1" hangingPunct="1">
              <a:buFontTx/>
              <a:buNone/>
            </a:pP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对于</a:t>
            </a:r>
            <a:r>
              <a:rPr lang="en-US" altLang="zh-CN" sz="2400" b="1" dirty="0" smtClean="0">
                <a:solidFill>
                  <a:srgbClr val="CC0099"/>
                </a:solidFill>
                <a:latin typeface="宋体" panose="02010600030101010101" pitchFamily="2" charset="-122"/>
                <a:ea typeface="宋体" panose="02010600030101010101" pitchFamily="2" charset="-122"/>
              </a:rPr>
              <a:t>0-1</a:t>
            </a:r>
            <a:r>
              <a:rPr lang="zh-CN" altLang="en-US" sz="2400" b="1" dirty="0" smtClean="0">
                <a:solidFill>
                  <a:srgbClr val="CC0099"/>
                </a:solidFill>
                <a:latin typeface="宋体" panose="02010600030101010101" pitchFamily="2" charset="-122"/>
                <a:ea typeface="宋体" panose="02010600030101010101" pitchFamily="2" charset="-122"/>
              </a:rPr>
              <a:t>背包问题</a:t>
            </a:r>
            <a:r>
              <a:rPr lang="zh-CN" altLang="en-US" sz="2400" b="1" dirty="0" smtClean="0">
                <a:latin typeface="宋体" panose="02010600030101010101" pitchFamily="2" charset="-122"/>
                <a:ea typeface="宋体" panose="02010600030101010101" pitchFamily="2" charset="-122"/>
              </a:rPr>
              <a:t>，贪心选择之所以不能得到最优解是因为在这种情况下，它无法保证最终能将背包装满，部分闲置的背包空间使每公斤背包空间的价值降低了。事实上，在考虑</a:t>
            </a:r>
            <a:r>
              <a:rPr lang="en-US" altLang="zh-CN" sz="2400" b="1" dirty="0" smtClean="0">
                <a:latin typeface="宋体" panose="02010600030101010101" pitchFamily="2" charset="-122"/>
                <a:ea typeface="宋体" panose="02010600030101010101" pitchFamily="2" charset="-122"/>
              </a:rPr>
              <a:t>0-1</a:t>
            </a:r>
            <a:r>
              <a:rPr lang="zh-CN" altLang="en-US" sz="2400" b="1" dirty="0" smtClean="0">
                <a:latin typeface="宋体" panose="02010600030101010101" pitchFamily="2" charset="-122"/>
                <a:ea typeface="宋体" panose="02010600030101010101" pitchFamily="2" charset="-122"/>
              </a:rPr>
              <a:t>背包问题时，应比较选择该物品和不选择该物品所导致的最终方案，然后再作出最好选择。由此就导出许多互相重叠的子问题。这正是该问题可用</a:t>
            </a:r>
            <a:r>
              <a:rPr lang="zh-CN" altLang="en-US" sz="2400" b="1" dirty="0" smtClean="0">
                <a:solidFill>
                  <a:srgbClr val="CC0099"/>
                </a:solidFill>
                <a:latin typeface="宋体" panose="02010600030101010101" pitchFamily="2" charset="-122"/>
                <a:ea typeface="宋体" panose="02010600030101010101" pitchFamily="2" charset="-122"/>
              </a:rPr>
              <a:t>动态规划算法</a:t>
            </a:r>
            <a:r>
              <a:rPr lang="zh-CN" altLang="en-US" sz="2400" b="1" dirty="0" smtClean="0">
                <a:latin typeface="宋体" panose="02010600030101010101" pitchFamily="2" charset="-122"/>
                <a:ea typeface="宋体" panose="02010600030101010101" pitchFamily="2" charset="-122"/>
              </a:rPr>
              <a:t>求解的另一重要特征。</a:t>
            </a:r>
          </a:p>
          <a:p>
            <a:pPr eaLnBrk="1" hangingPunct="1">
              <a:buFontTx/>
              <a:buNone/>
            </a:pPr>
            <a:r>
              <a:rPr lang="zh-CN" altLang="en-US" sz="2400" b="1" dirty="0" smtClean="0">
                <a:latin typeface="宋体" panose="02010600030101010101" pitchFamily="2" charset="-122"/>
                <a:ea typeface="宋体" panose="02010600030101010101" pitchFamily="2" charset="-122"/>
              </a:rPr>
              <a:t>		实际上也是如此，动态规划算法的确可以有效地解</a:t>
            </a:r>
            <a:r>
              <a:rPr lang="en-US" altLang="zh-CN" sz="2400" b="1" dirty="0" smtClean="0">
                <a:latin typeface="宋体" panose="02010600030101010101" pitchFamily="2" charset="-122"/>
                <a:ea typeface="宋体" panose="02010600030101010101" pitchFamily="2" charset="-122"/>
              </a:rPr>
              <a:t>0-1</a:t>
            </a:r>
            <a:r>
              <a:rPr lang="zh-CN" altLang="en-US" sz="2400" b="1" dirty="0" smtClean="0">
                <a:latin typeface="宋体" panose="02010600030101010101" pitchFamily="2" charset="-122"/>
                <a:ea typeface="宋体" panose="02010600030101010101" pitchFamily="2" charset="-122"/>
              </a:rPr>
              <a:t>背包问题。 </a:t>
            </a:r>
          </a:p>
        </p:txBody>
      </p:sp>
      <p:sp>
        <p:nvSpPr>
          <p:cNvPr id="22533" name="Text Box 4"/>
          <p:cNvSpPr txBox="1">
            <a:spLocks noChangeArrowheads="1"/>
          </p:cNvSpPr>
          <p:nvPr/>
        </p:nvSpPr>
        <p:spPr bwMode="auto">
          <a:xfrm>
            <a:off x="323529" y="1196975"/>
            <a:ext cx="8352160" cy="11988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dirty="0">
                <a:latin typeface="宋体" panose="02010600030101010101" pitchFamily="2" charset="-122"/>
              </a:rPr>
              <a:t> </a:t>
            </a:r>
            <a:r>
              <a:rPr lang="en-US" altLang="zh-CN" sz="2400" b="1" dirty="0" smtClean="0">
                <a:latin typeface="宋体" panose="02010600030101010101" pitchFamily="2" charset="-122"/>
              </a:rPr>
              <a:t>   0-1</a:t>
            </a:r>
            <a:r>
              <a:rPr lang="zh-CN" altLang="en-US" sz="2400" b="1" dirty="0">
                <a:latin typeface="宋体" panose="02010600030101010101" pitchFamily="2" charset="-122"/>
              </a:rPr>
              <a:t>背包问题和部分背包问题都具有</a:t>
            </a:r>
            <a:r>
              <a:rPr lang="zh-CN" altLang="en-US" sz="2400" b="1" dirty="0">
                <a:solidFill>
                  <a:srgbClr val="CC0099"/>
                </a:solidFill>
                <a:latin typeface="宋体" panose="02010600030101010101" pitchFamily="2" charset="-122"/>
              </a:rPr>
              <a:t>最优子结构</a:t>
            </a:r>
            <a:r>
              <a:rPr lang="zh-CN" altLang="en-US" sz="2400" b="1" dirty="0">
                <a:latin typeface="宋体" panose="02010600030101010101" pitchFamily="2" charset="-122"/>
              </a:rPr>
              <a:t>性质，极为相似，但部分</a:t>
            </a:r>
            <a:r>
              <a:rPr lang="zh-CN" altLang="en-US" sz="2400" b="1" dirty="0">
                <a:solidFill>
                  <a:srgbClr val="CC0099"/>
                </a:solidFill>
                <a:latin typeface="宋体" panose="02010600030101010101" pitchFamily="2" charset="-122"/>
              </a:rPr>
              <a:t>背包问题可以用贪心算法</a:t>
            </a:r>
            <a:r>
              <a:rPr lang="zh-CN" altLang="en-US" sz="2400" b="1" dirty="0">
                <a:latin typeface="宋体" panose="02010600030101010101" pitchFamily="2" charset="-122"/>
              </a:rPr>
              <a:t>求解，而</a:t>
            </a:r>
            <a:r>
              <a:rPr lang="en-US" altLang="zh-CN" sz="2400" b="1" dirty="0">
                <a:latin typeface="宋体" panose="02010600030101010101" pitchFamily="2" charset="-122"/>
              </a:rPr>
              <a:t>0-1</a:t>
            </a:r>
            <a:r>
              <a:rPr lang="zh-CN" altLang="en-US" sz="2400" b="1" dirty="0">
                <a:latin typeface="宋体" panose="02010600030101010101" pitchFamily="2" charset="-122"/>
              </a:rPr>
              <a:t>背包问题却不能用贪心算法求解。</a:t>
            </a:r>
            <a:r>
              <a:rPr lang="zh-CN" altLang="en-US" sz="2400" b="1" dirty="0">
                <a:solidFill>
                  <a:schemeClr val="accent2"/>
                </a:solidFill>
                <a:latin typeface="宋体" panose="02010600030101010101" pitchFamily="2" charset="-122"/>
              </a:rPr>
              <a:t> </a:t>
            </a:r>
          </a:p>
        </p:txBody>
      </p:sp>
      <p:sp>
        <p:nvSpPr>
          <p:cNvPr id="2" name="文本框 1"/>
          <p:cNvSpPr txBox="1"/>
          <p:nvPr/>
        </p:nvSpPr>
        <p:spPr>
          <a:xfrm>
            <a:off x="2002155" y="173990"/>
            <a:ext cx="5924550" cy="645160"/>
          </a:xfrm>
          <a:prstGeom prst="rect">
            <a:avLst/>
          </a:prstGeom>
          <a:noFill/>
        </p:spPr>
        <p:txBody>
          <a:bodyPr wrap="none" rtlCol="0" anchor="t">
            <a:spAutoFit/>
          </a:bodyPr>
          <a:lstStyle/>
          <a:p>
            <a:r>
              <a:rPr lang="en-US" altLang="zh-CN" sz="3600" b="1" dirty="0" smtClean="0">
                <a:solidFill>
                  <a:schemeClr val="bg1"/>
                </a:solidFill>
                <a:latin typeface="黑体" panose="02010609060101010101" pitchFamily="49" charset="-122"/>
                <a:ea typeface="黑体" panose="02010609060101010101" pitchFamily="49" charset="-122"/>
                <a:sym typeface="+mn-ea"/>
              </a:rPr>
              <a:t>0-1</a:t>
            </a:r>
            <a:r>
              <a:rPr lang="zh-CN" altLang="en-US" sz="3600" b="1" dirty="0">
                <a:solidFill>
                  <a:schemeClr val="bg1"/>
                </a:solidFill>
                <a:latin typeface="黑体" panose="02010609060101010101" pitchFamily="49" charset="-122"/>
                <a:ea typeface="黑体" panose="02010609060101010101" pitchFamily="49" charset="-122"/>
                <a:sym typeface="+mn-ea"/>
              </a:rPr>
              <a:t>背包问题和部分背包问题</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圣诞老人的礼物-Santa Clau’s Gifts</a:t>
            </a:r>
            <a:endParaRPr lang="zh-CN" altLang="en-US"/>
          </a:p>
        </p:txBody>
      </p:sp>
      <p:sp>
        <p:nvSpPr>
          <p:cNvPr id="4" name="文本框 3"/>
          <p:cNvSpPr txBox="1"/>
          <p:nvPr/>
        </p:nvSpPr>
        <p:spPr>
          <a:xfrm>
            <a:off x="249555" y="1167130"/>
            <a:ext cx="8662670" cy="1568450"/>
          </a:xfrm>
          <a:prstGeom prst="rect">
            <a:avLst/>
          </a:prstGeom>
          <a:noFill/>
        </p:spPr>
        <p:txBody>
          <a:bodyPr wrap="square" rtlCol="0" anchor="t">
            <a:spAutoFit/>
          </a:bodyPr>
          <a:lstStyle/>
          <a:p>
            <a:r>
              <a:rPr lang="zh-CN" altLang="en-US" sz="2400" b="1"/>
              <a:t>圣诞节来临了，圣诞老人准备分发糖果，现在有多箱不同的糖果，每箱糖果有自己的价值和重量，每箱糖果都可以拆分成任意散装组合带走。圣诞老人的驯鹿雪橇最多只能装下重量W的糖果，请问圣诞老人最多能带走多大价值的糖果。</a:t>
            </a:r>
          </a:p>
        </p:txBody>
      </p:sp>
      <p:sp>
        <p:nvSpPr>
          <p:cNvPr id="5" name="文本框 4"/>
          <p:cNvSpPr txBox="1"/>
          <p:nvPr/>
        </p:nvSpPr>
        <p:spPr>
          <a:xfrm>
            <a:off x="249555" y="2893060"/>
            <a:ext cx="8414385" cy="3415030"/>
          </a:xfrm>
          <a:prstGeom prst="rect">
            <a:avLst/>
          </a:prstGeom>
          <a:noFill/>
        </p:spPr>
        <p:txBody>
          <a:bodyPr wrap="square" rtlCol="0" anchor="t">
            <a:spAutoFit/>
          </a:bodyPr>
          <a:lstStyle/>
          <a:p>
            <a:r>
              <a:rPr lang="zh-CN" altLang="en-US" sz="2400" b="1"/>
              <a:t>输入</a:t>
            </a:r>
          </a:p>
          <a:p>
            <a:r>
              <a:rPr lang="zh-CN" altLang="en-US" sz="2400" b="1"/>
              <a:t>第一行由两个部分组成，分别为糖果箱数正整数n(1 &lt;=n &lt;= 100)，驯鹿能承受的最大重量正整数w（0 &lt; w &lt;10000），两个数用空格隔开。其余n行每行对应一箱糖果，由两部分组成，分别为一箱糖果的价值正整数v和重量正整数w，中间用空格隔开。</a:t>
            </a:r>
          </a:p>
          <a:p>
            <a:r>
              <a:rPr lang="zh-CN" altLang="en-US" sz="2400" b="1"/>
              <a:t>输出</a:t>
            </a:r>
          </a:p>
          <a:p>
            <a:r>
              <a:rPr lang="zh-CN" altLang="en-US" sz="2400" b="1"/>
              <a:t>输出圣诞老人能带走的糖果的最大总价值，保留1位小数。输出为一行，以换行符结束。</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圣诞老人的礼物-Santa Clau’s Gifts</a:t>
            </a:r>
            <a:endParaRPr lang="zh-CN" altLang="en-US"/>
          </a:p>
        </p:txBody>
      </p:sp>
      <p:sp>
        <p:nvSpPr>
          <p:cNvPr id="4" name="文本框 3"/>
          <p:cNvSpPr txBox="1"/>
          <p:nvPr/>
        </p:nvSpPr>
        <p:spPr>
          <a:xfrm>
            <a:off x="249555" y="1167130"/>
            <a:ext cx="8662670" cy="3046095"/>
          </a:xfrm>
          <a:prstGeom prst="rect">
            <a:avLst/>
          </a:prstGeom>
          <a:noFill/>
        </p:spPr>
        <p:txBody>
          <a:bodyPr wrap="square" rtlCol="0" anchor="t">
            <a:spAutoFit/>
          </a:bodyPr>
          <a:lstStyle/>
          <a:p>
            <a:r>
              <a:rPr lang="zh-CN" altLang="en-US" sz="2400" b="1"/>
              <a:t>样例输入</a:t>
            </a:r>
          </a:p>
          <a:p>
            <a:r>
              <a:rPr lang="zh-CN" altLang="en-US" sz="2400" b="1"/>
              <a:t>4 15</a:t>
            </a:r>
          </a:p>
          <a:p>
            <a:r>
              <a:rPr lang="zh-CN" altLang="en-US" sz="2400" b="1"/>
              <a:t>100 4</a:t>
            </a:r>
          </a:p>
          <a:p>
            <a:r>
              <a:rPr lang="zh-CN" altLang="en-US" sz="2400" b="1"/>
              <a:t>412 8</a:t>
            </a:r>
          </a:p>
          <a:p>
            <a:r>
              <a:rPr lang="zh-CN" altLang="en-US" sz="2400" b="1"/>
              <a:t>266 7</a:t>
            </a:r>
          </a:p>
          <a:p>
            <a:r>
              <a:rPr lang="zh-CN" altLang="en-US" sz="2400" b="1"/>
              <a:t>591 2</a:t>
            </a:r>
          </a:p>
          <a:p>
            <a:r>
              <a:rPr lang="zh-CN" altLang="en-US" sz="2400" b="1"/>
              <a:t>样例输出</a:t>
            </a:r>
          </a:p>
          <a:p>
            <a:r>
              <a:rPr lang="zh-CN" altLang="en-US" sz="2400" b="1"/>
              <a:t>1193.0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圣诞老人的礼物-Santa Clau’s Gifts</a:t>
            </a:r>
            <a:endParaRPr lang="zh-CN" altLang="en-US"/>
          </a:p>
        </p:txBody>
      </p:sp>
      <p:sp>
        <p:nvSpPr>
          <p:cNvPr id="4" name="文本框 3"/>
          <p:cNvSpPr txBox="1"/>
          <p:nvPr/>
        </p:nvSpPr>
        <p:spPr>
          <a:xfrm>
            <a:off x="249555" y="1167130"/>
            <a:ext cx="8662670" cy="1938020"/>
          </a:xfrm>
          <a:prstGeom prst="rect">
            <a:avLst/>
          </a:prstGeom>
          <a:noFill/>
        </p:spPr>
        <p:txBody>
          <a:bodyPr wrap="square" rtlCol="0" anchor="t">
            <a:spAutoFit/>
          </a:bodyPr>
          <a:lstStyle/>
          <a:p>
            <a:r>
              <a:rPr lang="zh-CN" altLang="en-US" sz="2400" b="1"/>
              <a:t>解法：</a:t>
            </a:r>
          </a:p>
          <a:p>
            <a:endParaRPr lang="zh-CN" altLang="en-US" sz="2400" b="1"/>
          </a:p>
          <a:p>
            <a:r>
              <a:rPr lang="zh-CN" altLang="en-US" sz="2400" b="1"/>
              <a:t>按礼物的价值/重量比从大到小依次选取礼物，对选取的礼物尽可能多地装，直到达到总重量w</a:t>
            </a:r>
          </a:p>
          <a:p>
            <a:r>
              <a:rPr lang="zh-CN" altLang="en-US" sz="2400" b="1"/>
              <a:t>复杂度： O(nlogn)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圣诞老人的礼物-Santa Clau’s Gifts</a:t>
            </a:r>
            <a:endParaRPr lang="zh-CN" altLang="en-US"/>
          </a:p>
        </p:txBody>
      </p:sp>
      <p:sp>
        <p:nvSpPr>
          <p:cNvPr id="4" name="文本框 3"/>
          <p:cNvSpPr txBox="1"/>
          <p:nvPr/>
        </p:nvSpPr>
        <p:spPr>
          <a:xfrm>
            <a:off x="249555" y="1167130"/>
            <a:ext cx="8662670" cy="532320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r>
              <a:rPr lang="zh-CN" altLang="en-US" sz="2000" b="1">
                <a:latin typeface="Times New Roman" panose="02020603050405020304" pitchFamily="18" charset="0"/>
              </a:rPr>
              <a:t>const double eps = 1e-6;</a:t>
            </a:r>
          </a:p>
          <a:p>
            <a:r>
              <a:rPr lang="zh-CN" altLang="en-US" sz="2000" b="1">
                <a:latin typeface="Times New Roman" panose="02020603050405020304" pitchFamily="18" charset="0"/>
              </a:rPr>
              <a:t>struct Candy </a:t>
            </a:r>
          </a:p>
          <a:p>
            <a:r>
              <a:rPr lang="zh-CN" altLang="en-US" sz="2000" b="1">
                <a:latin typeface="Times New Roman" panose="02020603050405020304" pitchFamily="18" charset="0"/>
              </a:rPr>
              <a:t>{</a:t>
            </a:r>
          </a:p>
          <a:p>
            <a:r>
              <a:rPr lang="zh-CN" altLang="en-US" sz="2000" b="1">
                <a:latin typeface="Times New Roman" panose="02020603050405020304" pitchFamily="18" charset="0"/>
              </a:rPr>
              <a:t>       int v; int w;</a:t>
            </a:r>
          </a:p>
          <a:p>
            <a:pPr lvl="1"/>
            <a:r>
              <a:rPr lang="zh-CN" altLang="en-US" sz="2000" b="1">
                <a:latin typeface="Times New Roman" panose="02020603050405020304" pitchFamily="18" charset="0"/>
              </a:rPr>
              <a:t>bool operator &lt; (const Candy &amp; c)</a:t>
            </a:r>
          </a:p>
          <a:p>
            <a:pPr lvl="1"/>
            <a:r>
              <a:rPr lang="zh-CN" altLang="en-US" sz="2000" b="1">
                <a:latin typeface="Times New Roman" panose="02020603050405020304" pitchFamily="18" charset="0"/>
              </a:rPr>
              <a:t>{      return double(v)/w - double(c.v)/c.w &gt; eps;       }</a:t>
            </a:r>
          </a:p>
          <a:p>
            <a:pPr lvl="0"/>
            <a:r>
              <a:rPr lang="zh-CN" altLang="en-US" sz="2000" b="1">
                <a:latin typeface="Times New Roman" panose="02020603050405020304" pitchFamily="18" charset="0"/>
              </a:rPr>
              <a:t>} candies[110];</a:t>
            </a:r>
          </a:p>
          <a:p>
            <a:pPr lvl="0"/>
            <a:endParaRPr lang="zh-CN" altLang="en-US" sz="2000" b="1">
              <a:latin typeface="Times New Roman" panose="02020603050405020304" pitchFamily="18" charset="0"/>
            </a:endParaRPr>
          </a:p>
          <a:p>
            <a:r>
              <a:rPr lang="zh-CN" altLang="en-US" sz="2000" b="1">
                <a:latin typeface="Times New Roman" panose="02020603050405020304" pitchFamily="18" charset="0"/>
              </a:rPr>
              <a:t>int main()</a:t>
            </a:r>
          </a:p>
          <a:p>
            <a:r>
              <a:rPr lang="zh-CN" altLang="en-US" sz="2000" b="1">
                <a:latin typeface="Times New Roman" panose="02020603050405020304" pitchFamily="18" charset="0"/>
              </a:rPr>
              <a:t> {</a:t>
            </a:r>
          </a:p>
          <a:p>
            <a:pPr lvl="1"/>
            <a:r>
              <a:rPr lang="zh-CN" altLang="en-US" sz="2000" b="1">
                <a:latin typeface="Times New Roman" panose="02020603050405020304" pitchFamily="18" charset="0"/>
              </a:rPr>
              <a:t>int n,w;</a:t>
            </a:r>
          </a:p>
          <a:p>
            <a:pPr lvl="1"/>
            <a:r>
              <a:rPr lang="zh-CN" altLang="en-US" sz="2000" b="1">
                <a:latin typeface="Times New Roman" panose="02020603050405020304" pitchFamily="18" charset="0"/>
              </a:rPr>
              <a:t>scanf("%d%d",&amp;n,&amp;w);</a:t>
            </a:r>
          </a:p>
          <a:p>
            <a:pPr lvl="1"/>
            <a:r>
              <a:rPr lang="zh-CN" altLang="en-US" sz="2000" b="1">
                <a:latin typeface="Times New Roman" panose="02020603050405020304" pitchFamily="18" charset="0"/>
              </a:rPr>
              <a:t>for(int i = 0;i &lt; n; ++i)</a:t>
            </a:r>
          </a:p>
          <a:p>
            <a:pPr lvl="1"/>
            <a:r>
              <a:rPr lang="zh-CN" altLang="en-US" sz="2000" b="1">
                <a:latin typeface="Times New Roman" panose="02020603050405020304" pitchFamily="18" charset="0"/>
              </a:rPr>
              <a:t>      scanf("%d%d", &amp;candies[i].v , &amp;candies[i].w);</a:t>
            </a:r>
          </a:p>
          <a:p>
            <a:pPr lvl="1"/>
            <a:r>
              <a:rPr lang="zh-CN" altLang="en-US" sz="2000" b="1">
                <a:latin typeface="Times New Roman" panose="02020603050405020304" pitchFamily="18" charset="0"/>
              </a:rPr>
              <a:t>sort(candies,candies+n);</a:t>
            </a:r>
          </a:p>
          <a:p>
            <a:pPr lvl="1"/>
            <a:r>
              <a:rPr lang="zh-CN" altLang="en-US" sz="2000" b="1">
                <a:latin typeface="Times New Roman" panose="02020603050405020304" pitchFamily="18" charset="0"/>
              </a:rPr>
              <a:t>int totalW = 0;</a:t>
            </a:r>
          </a:p>
          <a:p>
            <a:pPr lvl="1"/>
            <a:r>
              <a:rPr lang="zh-CN" altLang="en-US" sz="2000" b="1">
                <a:latin typeface="Times New Roman" panose="02020603050405020304" pitchFamily="18" charset="0"/>
              </a:rPr>
              <a:t>double totalV = 0;</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圣诞老人的礼物-Santa Clau’s Gifts</a:t>
            </a:r>
            <a:endParaRPr lang="zh-CN" altLang="en-US"/>
          </a:p>
        </p:txBody>
      </p:sp>
      <p:sp>
        <p:nvSpPr>
          <p:cNvPr id="4" name="文本框 3"/>
          <p:cNvSpPr txBox="1"/>
          <p:nvPr/>
        </p:nvSpPr>
        <p:spPr>
          <a:xfrm>
            <a:off x="249555" y="1167130"/>
            <a:ext cx="8662670" cy="532320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lvl="1"/>
            <a:r>
              <a:rPr lang="zh-CN" altLang="en-US" sz="2000" b="1">
                <a:latin typeface="Times New Roman" panose="02020603050405020304" pitchFamily="18" charset="0"/>
              </a:rPr>
              <a:t>for(int i = 0;i &lt; n; ++i) </a:t>
            </a:r>
          </a:p>
          <a:p>
            <a:pPr lvl="1"/>
            <a:r>
              <a:rPr lang="zh-CN" altLang="en-US" sz="2000" b="1">
                <a:latin typeface="Times New Roman" panose="02020603050405020304" pitchFamily="18" charset="0"/>
              </a:rPr>
              <a:t>{</a:t>
            </a:r>
          </a:p>
          <a:p>
            <a:pPr lvl="2"/>
            <a:r>
              <a:rPr lang="zh-CN" altLang="en-US" sz="2000" b="1">
                <a:latin typeface="Times New Roman" panose="02020603050405020304" pitchFamily="18" charset="0"/>
              </a:rPr>
              <a:t>if( totalW + candies[i].w &lt;= w) </a:t>
            </a:r>
          </a:p>
          <a:p>
            <a:pPr lvl="2"/>
            <a:r>
              <a:rPr lang="zh-CN" altLang="en-US" sz="2000" b="1">
                <a:latin typeface="Times New Roman" panose="02020603050405020304" pitchFamily="18" charset="0"/>
              </a:rPr>
              <a:t>{</a:t>
            </a:r>
          </a:p>
          <a:p>
            <a:pPr lvl="3"/>
            <a:r>
              <a:rPr lang="zh-CN" altLang="en-US" sz="2000" b="1">
                <a:latin typeface="Times New Roman" panose="02020603050405020304" pitchFamily="18" charset="0"/>
              </a:rPr>
              <a:t>totalW += candies[i].w;</a:t>
            </a:r>
          </a:p>
          <a:p>
            <a:pPr lvl="3"/>
            <a:r>
              <a:rPr lang="zh-CN" altLang="en-US" sz="2000" b="1">
                <a:latin typeface="Times New Roman" panose="02020603050405020304" pitchFamily="18" charset="0"/>
              </a:rPr>
              <a:t>totalV += candies[i].v;</a:t>
            </a:r>
          </a:p>
          <a:p>
            <a:pPr lvl="1"/>
            <a:r>
              <a:rPr lang="zh-CN" altLang="en-US" sz="2000" b="1">
                <a:latin typeface="Times New Roman" panose="02020603050405020304" pitchFamily="18" charset="0"/>
              </a:rPr>
              <a:t>       }</a:t>
            </a:r>
          </a:p>
          <a:p>
            <a:pPr lvl="2"/>
            <a:r>
              <a:rPr lang="zh-CN" altLang="en-US" sz="2000" b="1">
                <a:latin typeface="Times New Roman" panose="02020603050405020304" pitchFamily="18" charset="0"/>
              </a:rPr>
              <a:t>else </a:t>
            </a:r>
          </a:p>
          <a:p>
            <a:pPr lvl="2"/>
            <a:r>
              <a:rPr lang="zh-CN" altLang="en-US" sz="2000" b="1">
                <a:latin typeface="Times New Roman" panose="02020603050405020304" pitchFamily="18" charset="0"/>
              </a:rPr>
              <a:t>{</a:t>
            </a:r>
          </a:p>
          <a:p>
            <a:pPr lvl="3"/>
            <a:r>
              <a:rPr lang="zh-CN" altLang="en-US" sz="2000" b="1">
                <a:latin typeface="Times New Roman" panose="02020603050405020304" pitchFamily="18" charset="0"/>
              </a:rPr>
              <a:t>totalV += candies[i].v *</a:t>
            </a:r>
          </a:p>
          <a:p>
            <a:pPr lvl="3"/>
            <a:r>
              <a:rPr lang="zh-CN" altLang="en-US" sz="2000" b="1">
                <a:latin typeface="Times New Roman" panose="02020603050405020304" pitchFamily="18" charset="0"/>
              </a:rPr>
              <a:t>double(w-totalW)/candies[i].w;</a:t>
            </a:r>
          </a:p>
          <a:p>
            <a:pPr lvl="3"/>
            <a:r>
              <a:rPr lang="zh-CN" altLang="en-US" sz="2000" b="1">
                <a:latin typeface="Times New Roman" panose="02020603050405020304" pitchFamily="18" charset="0"/>
              </a:rPr>
              <a:t>break;</a:t>
            </a:r>
          </a:p>
          <a:p>
            <a:pPr lvl="2"/>
            <a:r>
              <a:rPr lang="zh-CN" altLang="en-US" sz="2000" b="1">
                <a:latin typeface="Times New Roman" panose="02020603050405020304" pitchFamily="18" charset="0"/>
              </a:rPr>
              <a:t>}</a:t>
            </a:r>
          </a:p>
          <a:p>
            <a:pPr lvl="1"/>
            <a:r>
              <a:rPr lang="zh-CN" altLang="en-US" sz="2000" b="1">
                <a:latin typeface="Times New Roman" panose="02020603050405020304" pitchFamily="18" charset="0"/>
              </a:rPr>
              <a:t>}</a:t>
            </a:r>
          </a:p>
          <a:p>
            <a:pPr lvl="1"/>
            <a:r>
              <a:rPr lang="zh-CN" altLang="en-US" sz="2000" b="1">
                <a:latin typeface="Times New Roman" panose="02020603050405020304" pitchFamily="18" charset="0"/>
              </a:rPr>
              <a:t>printf("%.1f",totalV);</a:t>
            </a:r>
          </a:p>
          <a:p>
            <a:pPr lvl="1"/>
            <a:r>
              <a:rPr lang="zh-CN" altLang="en-US" sz="2000" b="1">
                <a:latin typeface="Times New Roman" panose="02020603050405020304" pitchFamily="18" charset="0"/>
              </a:rPr>
              <a:t>return 0;</a:t>
            </a:r>
          </a:p>
          <a:p>
            <a:pPr lvl="0"/>
            <a:r>
              <a:rPr lang="en-US" altLang="zh-CN" sz="2000" b="1">
                <a:latin typeface="Times New Roman" panose="02020603050405020304" pitchFamily="18" charset="0"/>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Text Box 3"/>
          <p:cNvSpPr txBox="1">
            <a:spLocks noChangeArrowheads="1"/>
          </p:cNvSpPr>
          <p:nvPr/>
        </p:nvSpPr>
        <p:spPr bwMode="auto">
          <a:xfrm>
            <a:off x="905510" y="2002155"/>
            <a:ext cx="5440680" cy="521970"/>
          </a:xfrm>
          <a:prstGeom prst="rect">
            <a:avLst/>
          </a:prstGeom>
          <a:noFill/>
          <a:ln>
            <a:noFill/>
          </a:ln>
          <a:extLst>
            <a:ext uri="{909E8E84-426E-40DD-AFC4-6F175D3DCCD1}">
              <a14:hiddenFill xmlns:a14="http://schemas.microsoft.com/office/drawing/2010/main" xmlns="">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vertOverflow="overflow" horzOverflow="overflow" vert="horz" wrap="square" numCol="1" spcCol="0" rtlCol="0" fromWordArt="0" anchor="ctr" anchorCtr="0" forceAA="0" compatLnSpc="1">
            <a:spAutoFit/>
          </a:bodyPr>
          <a:lstStyle/>
          <a:p>
            <a:pPr lvl="0" algn="ctr">
              <a:spcBef>
                <a:spcPct val="50000"/>
              </a:spcBef>
            </a:pPr>
            <a:r>
              <a:rPr lang="en-US" altLang="zh-CN" sz="2800" b="1">
                <a:solidFill>
                  <a:schemeClr val="tx1"/>
                </a:solidFill>
                <a:latin typeface="黑体" panose="02010609060101010101" pitchFamily="49" charset="-122"/>
                <a:ea typeface="黑体" panose="02010609060101010101" pitchFamily="49" charset="-122"/>
                <a:sym typeface="+mn-ea"/>
              </a:rPr>
              <a:t>7.3.2.1 求解区间覆盖问题</a:t>
            </a:r>
          </a:p>
        </p:txBody>
      </p:sp>
      <p:sp>
        <p:nvSpPr>
          <p:cNvPr id="69636" name="Text Box 4">
            <a:hlinkClick r:id="rId2" action="ppaction://hlinksldjump"/>
          </p:cNvPr>
          <p:cNvSpPr txBox="1">
            <a:spLocks noChangeArrowheads="1"/>
          </p:cNvSpPr>
          <p:nvPr/>
        </p:nvSpPr>
        <p:spPr bwMode="auto">
          <a:xfrm>
            <a:off x="1994535" y="175895"/>
            <a:ext cx="4648200"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a:solidFill>
                  <a:schemeClr val="bg1"/>
                </a:solidFill>
                <a:latin typeface="黑体" panose="02010609060101010101" pitchFamily="49" charset="-122"/>
                <a:ea typeface="黑体" panose="02010609060101010101" pitchFamily="49" charset="-122"/>
              </a:rPr>
              <a:t>7.3.2  </a:t>
            </a:r>
            <a:r>
              <a:rPr kumimoji="1" lang="zh-CN" altLang="en-US" sz="3600" b="1">
                <a:solidFill>
                  <a:schemeClr val="bg1"/>
                </a:solidFill>
                <a:latin typeface="黑体" panose="02010609060101010101" pitchFamily="49" charset="-122"/>
                <a:ea typeface="黑体" panose="02010609060101010101" pitchFamily="49" charset="-122"/>
              </a:rPr>
              <a:t>求解区间问题</a:t>
            </a:r>
          </a:p>
        </p:txBody>
      </p:sp>
      <p:sp>
        <p:nvSpPr>
          <p:cNvPr id="194562" name="Text Box 2"/>
          <p:cNvSpPr txBox="1">
            <a:spLocks noChangeArrowheads="1"/>
          </p:cNvSpPr>
          <p:nvPr/>
        </p:nvSpPr>
        <p:spPr bwMode="auto">
          <a:xfrm>
            <a:off x="743585" y="2663825"/>
            <a:ext cx="6885305" cy="1168400"/>
          </a:xfrm>
          <a:prstGeom prst="rect">
            <a:avLst/>
          </a:prstGeom>
          <a:noFill/>
          <a:ln>
            <a:noFill/>
          </a:ln>
          <a:extLst>
            <a:ext uri="{909E8E84-426E-40DD-AFC4-6F175D3DCCD1}">
              <a14:hiddenFill xmlns:a14="http://schemas.microsoft.com/office/drawing/2010/main" xmlns="">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vertOverflow="overflow" horzOverflow="overflow" vert="horz" wrap="square" numCol="1" spcCol="0" rtlCol="0" fromWordArt="0" anchor="ctr" anchorCtr="0" forceAA="0" compatLnSpc="1">
            <a:spAutoFit/>
          </a:bodyPr>
          <a:lstStyle/>
          <a:p>
            <a:pPr lvl="0" algn="ctr">
              <a:spcBef>
                <a:spcPct val="50000"/>
              </a:spcBef>
            </a:pPr>
            <a:r>
              <a:rPr lang="en-US" altLang="zh-CN" sz="2800" b="1">
                <a:solidFill>
                  <a:schemeClr val="tx1"/>
                </a:solidFill>
                <a:latin typeface="黑体" panose="02010609060101010101" pitchFamily="49" charset="-122"/>
                <a:ea typeface="黑体" panose="02010609060101010101" pitchFamily="49" charset="-122"/>
                <a:sym typeface="+mn-ea"/>
              </a:rPr>
              <a:t>7.3.2.2 求解最大不相交区间问题</a:t>
            </a:r>
          </a:p>
          <a:p>
            <a:pPr lvl="0" algn="ctr">
              <a:spcBef>
                <a:spcPct val="50000"/>
              </a:spcBef>
            </a:pPr>
            <a:r>
              <a:rPr lang="zh-CN" altLang="en-US" sz="2800" b="1">
                <a:solidFill>
                  <a:schemeClr val="tx1"/>
                </a:solidFill>
                <a:latin typeface="黑体" panose="02010609060101010101" pitchFamily="49" charset="-122"/>
                <a:ea typeface="黑体" panose="02010609060101010101" pitchFamily="49" charset="-122"/>
                <a:sym typeface="+mn-ea"/>
              </a:rPr>
              <a:t>（独立区间问题）</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Text Box 3"/>
          <p:cNvSpPr txBox="1">
            <a:spLocks noChangeArrowheads="1"/>
          </p:cNvSpPr>
          <p:nvPr/>
        </p:nvSpPr>
        <p:spPr bwMode="auto">
          <a:xfrm>
            <a:off x="1534160" y="246380"/>
            <a:ext cx="6497320"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3600" b="1">
                <a:solidFill>
                  <a:schemeClr val="bg1"/>
                </a:solidFill>
                <a:latin typeface="黑体" panose="02010609060101010101" pitchFamily="49" charset="-122"/>
                <a:ea typeface="黑体" panose="02010609060101010101" pitchFamily="49" charset="-122"/>
                <a:sym typeface="+mn-ea"/>
              </a:rPr>
              <a:t>7.3.2.1 求解区间覆盖问题</a:t>
            </a:r>
          </a:p>
        </p:txBody>
      </p:sp>
      <p:sp>
        <p:nvSpPr>
          <p:cNvPr id="199684" name="Text Box 4"/>
          <p:cNvSpPr txBox="1">
            <a:spLocks noChangeArrowheads="1"/>
          </p:cNvSpPr>
          <p:nvPr/>
        </p:nvSpPr>
        <p:spPr bwMode="auto">
          <a:xfrm>
            <a:off x="131445" y="1329055"/>
            <a:ext cx="8863330" cy="1014730"/>
          </a:xfrm>
          <a:prstGeom prst="rect">
            <a:avLst/>
          </a:prstGeom>
          <a:noFill/>
          <a:ln w="9525">
            <a:noFill/>
            <a:miter lim="800000"/>
          </a:ln>
          <a:effectLst/>
        </p:spPr>
        <p:txBody>
          <a:bodyPr wrap="square">
            <a:spAutoFit/>
          </a:bodyPr>
          <a:lstStyle/>
          <a:p>
            <a:pPr>
              <a:lnSpc>
                <a:spcPct val="150000"/>
              </a:lnSpc>
              <a:spcBef>
                <a:spcPct val="50000"/>
              </a:spcBef>
            </a:pPr>
            <a:r>
              <a:rPr lang="zh-CN" altLang="en-US" sz="2000" b="1" dirty="0">
                <a:solidFill>
                  <a:srgbClr val="CC0099"/>
                </a:solidFill>
                <a:latin typeface="宋体" panose="02010600030101010101" pitchFamily="2" charset="-122"/>
                <a:cs typeface="Times New Roman" panose="02020603050405020304" pitchFamily="18" charset="0"/>
              </a:rPr>
              <a:t>【问题描述】</a:t>
            </a:r>
            <a:r>
              <a:rPr lang="zh-CN" altLang="en-US" sz="2000" b="1" dirty="0">
                <a:latin typeface="宋体" panose="02010600030101010101" pitchFamily="2" charset="-122"/>
                <a:cs typeface="Times New Roman" panose="02020603050405020304" pitchFamily="18" charset="0"/>
              </a:rPr>
              <a:t>设</a:t>
            </a:r>
            <a:r>
              <a:rPr lang="en-US" altLang="zh-CN" sz="2000" b="1" i="1" dirty="0" err="1">
                <a:latin typeface="宋体" panose="02010600030101010101" pitchFamily="2" charset="-122"/>
                <a:cs typeface="Times New Roman" panose="02020603050405020304" pitchFamily="18" charset="0"/>
              </a:rPr>
              <a:t>x</a:t>
            </a:r>
            <a:r>
              <a:rPr lang="en-US" altLang="zh-CN" sz="2000" b="1" baseline="-25000" dirty="0" err="1">
                <a:latin typeface="宋体" panose="02010600030101010101" pitchFamily="2" charset="-122"/>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x</a:t>
            </a:r>
            <a:r>
              <a:rPr lang="en-US" altLang="zh-CN" sz="2000" b="1" baseline="-25000" dirty="0" err="1">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a:t>
            </a:r>
            <a:r>
              <a:rPr lang="en-US" altLang="zh-CN" sz="2000" b="1" dirty="0">
                <a:latin typeface="宋体" panose="02010600030101010101" pitchFamily="2" charset="-122"/>
                <a:cs typeface="Times New Roman" panose="02020603050405020304" pitchFamily="18" charset="0"/>
              </a:rPr>
              <a:t>…</a:t>
            </a:r>
            <a:r>
              <a:rPr lang="zh-CN" altLang="en-US"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x</a:t>
            </a:r>
            <a:r>
              <a:rPr lang="en-US" altLang="zh-CN" sz="2000" b="1" i="1" baseline="-25000" dirty="0" err="1">
                <a:latin typeface="宋体" panose="02010600030101010101" pitchFamily="2" charset="-122"/>
                <a:cs typeface="Times New Roman" panose="02020603050405020304" pitchFamily="18" charset="0"/>
              </a:rPr>
              <a:t>n</a:t>
            </a:r>
            <a:r>
              <a:rPr lang="en-US" altLang="zh-CN" sz="2000" b="1" dirty="0">
                <a:latin typeface="宋体" panose="02010600030101010101" pitchFamily="2" charset="-122"/>
                <a:cs typeface="Times New Roman" panose="02020603050405020304" pitchFamily="18" charset="0"/>
              </a:rPr>
              <a:t> </a:t>
            </a:r>
            <a:r>
              <a:rPr lang="zh-CN" altLang="en-US" sz="2000" b="1" dirty="0">
                <a:latin typeface="宋体" panose="02010600030101010101" pitchFamily="2" charset="-122"/>
                <a:cs typeface="Times New Roman" panose="02020603050405020304" pitchFamily="18" charset="0"/>
              </a:rPr>
              <a:t>是直线上的</a:t>
            </a:r>
            <a:r>
              <a:rPr lang="en-US" altLang="zh-CN" sz="2000" b="1" i="1" dirty="0">
                <a:latin typeface="宋体" panose="02010600030101010101" pitchFamily="2" charset="-122"/>
                <a:cs typeface="Times New Roman" panose="02020603050405020304" pitchFamily="18" charset="0"/>
              </a:rPr>
              <a:t>n</a:t>
            </a:r>
            <a:r>
              <a:rPr lang="zh-CN" altLang="en-US" sz="2000" b="1" dirty="0">
                <a:latin typeface="宋体" panose="02010600030101010101" pitchFamily="2" charset="-122"/>
                <a:cs typeface="Times New Roman" panose="02020603050405020304" pitchFamily="18" charset="0"/>
              </a:rPr>
              <a:t>个点。用固定长度的闭区间覆盖这</a:t>
            </a:r>
            <a:r>
              <a:rPr lang="en-US" altLang="zh-CN" sz="2000" b="1" i="1" dirty="0">
                <a:latin typeface="宋体" panose="02010600030101010101" pitchFamily="2" charset="-122"/>
                <a:cs typeface="Times New Roman" panose="02020603050405020304" pitchFamily="18" charset="0"/>
              </a:rPr>
              <a:t>n</a:t>
            </a:r>
            <a:r>
              <a:rPr lang="zh-CN" altLang="en-US" sz="2000" b="1" dirty="0">
                <a:latin typeface="宋体" panose="02010600030101010101" pitchFamily="2" charset="-122"/>
                <a:cs typeface="Times New Roman" panose="02020603050405020304" pitchFamily="18" charset="0"/>
              </a:rPr>
              <a:t>个点，设固定长度为</a:t>
            </a:r>
            <a:r>
              <a:rPr lang="en-US" altLang="zh-CN" sz="2000" b="1" i="1" dirty="0">
                <a:latin typeface="宋体" panose="02010600030101010101" pitchFamily="2" charset="-122"/>
                <a:cs typeface="Times New Roman" panose="02020603050405020304" pitchFamily="18" charset="0"/>
              </a:rPr>
              <a:t>k</a:t>
            </a:r>
            <a:r>
              <a:rPr lang="zh-CN" altLang="en-US" sz="2000" b="1" dirty="0">
                <a:latin typeface="宋体" panose="02010600030101010101" pitchFamily="2" charset="-122"/>
                <a:cs typeface="Times New Roman" panose="02020603050405020304" pitchFamily="18" charset="0"/>
              </a:rPr>
              <a:t>，求至少需要多少个</a:t>
            </a:r>
            <a:r>
              <a:rPr lang="zh-CN" altLang="en-US" sz="2000" b="1" dirty="0">
                <a:latin typeface="宋体" panose="02010600030101010101" pitchFamily="2" charset="-122"/>
                <a:cs typeface="Times New Roman" panose="02020603050405020304" pitchFamily="18" charset="0"/>
                <a:sym typeface="+mn-ea"/>
              </a:rPr>
              <a:t>固定长度的闭</a:t>
            </a:r>
            <a:r>
              <a:rPr lang="zh-CN" altLang="en-US" sz="2000" b="1" dirty="0">
                <a:latin typeface="宋体" panose="02010600030101010101" pitchFamily="2" charset="-122"/>
                <a:cs typeface="Times New Roman" panose="02020603050405020304" pitchFamily="18" charset="0"/>
              </a:rPr>
              <a:t>区间？　</a:t>
            </a:r>
          </a:p>
        </p:txBody>
      </p:sp>
      <p:sp>
        <p:nvSpPr>
          <p:cNvPr id="3" name="文本框 2"/>
          <p:cNvSpPr txBox="1"/>
          <p:nvPr/>
        </p:nvSpPr>
        <p:spPr>
          <a:xfrm>
            <a:off x="207010" y="2425700"/>
            <a:ext cx="8715375" cy="4154170"/>
          </a:xfrm>
          <a:prstGeom prst="rect">
            <a:avLst/>
          </a:prstGeom>
          <a:noFill/>
        </p:spPr>
        <p:txBody>
          <a:bodyPr wrap="square" rtlCol="0" anchor="t">
            <a:spAutoFit/>
          </a:bodyPr>
          <a:lstStyle/>
          <a:p>
            <a:pPr>
              <a:lnSpc>
                <a:spcPct val="120000"/>
              </a:lnSpc>
            </a:pPr>
            <a:r>
              <a:rPr sz="2000" b="1">
                <a:solidFill>
                  <a:srgbClr val="CC0099"/>
                </a:solidFill>
                <a:latin typeface="宋体" panose="02010600030101010101" pitchFamily="2" charset="-122"/>
              </a:rPr>
              <a:t>输入</a:t>
            </a:r>
          </a:p>
          <a:p>
            <a:pPr>
              <a:lnSpc>
                <a:spcPct val="120000"/>
              </a:lnSpc>
            </a:pPr>
            <a:r>
              <a:rPr sz="2000" b="1">
                <a:latin typeface="宋体" panose="02010600030101010101" pitchFamily="2" charset="-122"/>
              </a:rPr>
              <a:t>输入数据的第一行有2个正整数n和k，表示有n个点，且固定长度闭区间的长度为k。接下来的1行中，有n个整数，表示n个点在实直线上的坐标（可能相同）。</a:t>
            </a:r>
          </a:p>
          <a:p>
            <a:pPr>
              <a:lnSpc>
                <a:spcPct val="120000"/>
              </a:lnSpc>
            </a:pPr>
            <a:r>
              <a:rPr sz="2000" b="1">
                <a:solidFill>
                  <a:srgbClr val="CC0099"/>
                </a:solidFill>
                <a:latin typeface="宋体" panose="02010600030101010101" pitchFamily="2" charset="-122"/>
              </a:rPr>
              <a:t>输出</a:t>
            </a:r>
          </a:p>
          <a:p>
            <a:pPr>
              <a:lnSpc>
                <a:spcPct val="120000"/>
              </a:lnSpc>
            </a:pPr>
            <a:r>
              <a:rPr sz="2000" b="1">
                <a:latin typeface="宋体" panose="02010600030101010101" pitchFamily="2" charset="-122"/>
              </a:rPr>
              <a:t>将编程计算出的最少区间数输出。</a:t>
            </a:r>
          </a:p>
          <a:p>
            <a:pPr>
              <a:lnSpc>
                <a:spcPct val="120000"/>
              </a:lnSpc>
            </a:pPr>
            <a:r>
              <a:rPr sz="2000" b="1">
                <a:solidFill>
                  <a:srgbClr val="CC0099"/>
                </a:solidFill>
                <a:latin typeface="宋体" panose="02010600030101010101" pitchFamily="2" charset="-122"/>
              </a:rPr>
              <a:t>样例输入</a:t>
            </a:r>
          </a:p>
          <a:p>
            <a:pPr>
              <a:lnSpc>
                <a:spcPct val="120000"/>
              </a:lnSpc>
            </a:pPr>
            <a:r>
              <a:rPr sz="2000" b="1">
                <a:latin typeface="宋体" panose="02010600030101010101" pitchFamily="2" charset="-122"/>
              </a:rPr>
              <a:t>7 3</a:t>
            </a:r>
          </a:p>
          <a:p>
            <a:pPr>
              <a:lnSpc>
                <a:spcPct val="120000"/>
              </a:lnSpc>
            </a:pPr>
            <a:r>
              <a:rPr lang="en-US" sz="2000" b="1">
                <a:latin typeface="宋体" panose="02010600030101010101" pitchFamily="2" charset="-122"/>
              </a:rPr>
              <a:t>2</a:t>
            </a:r>
            <a:r>
              <a:rPr sz="2000" b="1">
                <a:latin typeface="宋体" panose="02010600030101010101" pitchFamily="2" charset="-122"/>
              </a:rPr>
              <a:t> </a:t>
            </a:r>
            <a:r>
              <a:rPr lang="en-US" sz="2000" b="1">
                <a:latin typeface="宋体" panose="02010600030101010101" pitchFamily="2" charset="-122"/>
              </a:rPr>
              <a:t>4</a:t>
            </a:r>
            <a:r>
              <a:rPr sz="2000" b="1">
                <a:latin typeface="宋体" panose="02010600030101010101" pitchFamily="2" charset="-122"/>
              </a:rPr>
              <a:t> </a:t>
            </a:r>
            <a:r>
              <a:rPr lang="en-US" sz="2000" b="1">
                <a:latin typeface="宋体" panose="02010600030101010101" pitchFamily="2" charset="-122"/>
              </a:rPr>
              <a:t>1</a:t>
            </a:r>
            <a:r>
              <a:rPr sz="2000" b="1">
                <a:latin typeface="宋体" panose="02010600030101010101" pitchFamily="2" charset="-122"/>
              </a:rPr>
              <a:t> </a:t>
            </a:r>
            <a:r>
              <a:rPr lang="en-US" sz="2000" b="1">
                <a:latin typeface="宋体" panose="02010600030101010101" pitchFamily="2" charset="-122"/>
              </a:rPr>
              <a:t>6</a:t>
            </a:r>
            <a:r>
              <a:rPr sz="2000" b="1">
                <a:latin typeface="宋体" panose="02010600030101010101" pitchFamily="2" charset="-122"/>
              </a:rPr>
              <a:t> -2 </a:t>
            </a:r>
            <a:r>
              <a:rPr lang="en-US" sz="2000" b="1">
                <a:latin typeface="宋体" panose="02010600030101010101" pitchFamily="2" charset="-122"/>
              </a:rPr>
              <a:t>5 3</a:t>
            </a:r>
          </a:p>
          <a:p>
            <a:pPr>
              <a:lnSpc>
                <a:spcPct val="120000"/>
              </a:lnSpc>
            </a:pPr>
            <a:r>
              <a:rPr sz="2000" b="1">
                <a:solidFill>
                  <a:srgbClr val="CC0099"/>
                </a:solidFill>
                <a:latin typeface="宋体" panose="02010600030101010101" pitchFamily="2" charset="-122"/>
              </a:rPr>
              <a:t>样例输出</a:t>
            </a:r>
          </a:p>
          <a:p>
            <a:pPr>
              <a:lnSpc>
                <a:spcPct val="120000"/>
              </a:lnSpc>
            </a:pPr>
            <a:r>
              <a:rPr sz="2000" b="1">
                <a:latin typeface="宋体" panose="02010600030101010101" pitchFamily="2" charset="-122"/>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0190" y="2053590"/>
            <a:ext cx="8468995" cy="1938020"/>
          </a:xfrm>
          <a:prstGeom prst="rect">
            <a:avLst/>
          </a:prstGeom>
          <a:noFill/>
        </p:spPr>
        <p:txBody>
          <a:bodyPr wrap="square" rtlCol="0" anchor="t">
            <a:spAutoFit/>
          </a:bodyPr>
          <a:lstStyle/>
          <a:p>
            <a:r>
              <a:rPr lang="zh-CN" altLang="en-US" sz="2400" b="1">
                <a:solidFill>
                  <a:srgbClr val="CC0099"/>
                </a:solidFill>
              </a:rPr>
              <a:t>贪心算法：</a:t>
            </a:r>
          </a:p>
          <a:p>
            <a:endParaRPr lang="zh-CN" altLang="en-US" sz="2400" b="1">
              <a:solidFill>
                <a:srgbClr val="CC0099"/>
              </a:solidFill>
            </a:endParaRPr>
          </a:p>
          <a:p>
            <a:r>
              <a:rPr lang="zh-CN" altLang="en-US" sz="2400" b="1"/>
              <a:t>首先将</a:t>
            </a:r>
            <a:r>
              <a:rPr lang="en-US" altLang="zh-CN" sz="2400" b="1"/>
              <a:t>n</a:t>
            </a:r>
            <a:r>
              <a:rPr lang="zh-CN" altLang="en-US" sz="2400" b="1"/>
              <a:t>个点排序，将最小的点作为固定长度的左端点，并计算找出在这个区间中的点，并标记。在剩下的点中，将最小点重新作为新的端点，重复上述操作。直至所有的点都包含在内。</a:t>
            </a:r>
          </a:p>
        </p:txBody>
      </p:sp>
      <p:sp>
        <p:nvSpPr>
          <p:cNvPr id="2" name="Text Box 3"/>
          <p:cNvSpPr txBox="1">
            <a:spLocks noChangeArrowheads="1"/>
          </p:cNvSpPr>
          <p:nvPr/>
        </p:nvSpPr>
        <p:spPr bwMode="auto">
          <a:xfrm>
            <a:off x="1534160" y="246380"/>
            <a:ext cx="6497320"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3600" b="1">
                <a:solidFill>
                  <a:schemeClr val="bg1"/>
                </a:solidFill>
                <a:latin typeface="黑体" panose="02010609060101010101" pitchFamily="49" charset="-122"/>
                <a:ea typeface="黑体" panose="02010609060101010101" pitchFamily="49" charset="-122"/>
                <a:sym typeface="+mn-ea"/>
              </a:rPr>
              <a:t>7.3.2.1 求解区间覆盖问题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611560" y="1268413"/>
            <a:ext cx="8137153" cy="8299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400" b="1" dirty="0">
                <a:latin typeface="宋体" panose="02010600030101010101" pitchFamily="2" charset="-122"/>
              </a:rPr>
              <a:t>假设面值改为</a:t>
            </a:r>
            <a:r>
              <a:rPr kumimoji="1" lang="en-US" altLang="zh-CN" sz="2400" b="1" dirty="0">
                <a:latin typeface="宋体" panose="02010600030101010101" pitchFamily="2" charset="-122"/>
              </a:rPr>
              <a:t>3</a:t>
            </a:r>
            <a:r>
              <a:rPr kumimoji="1" lang="zh-CN" altLang="en-US" sz="2400" b="1" dirty="0">
                <a:latin typeface="宋体" panose="02010600030101010101" pitchFamily="2" charset="-122"/>
              </a:rPr>
              <a:t>元、</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元、</a:t>
            </a:r>
            <a:r>
              <a:rPr kumimoji="1" lang="en-US" altLang="zh-CN" sz="2400" b="1" dirty="0">
                <a:latin typeface="宋体" panose="02010600030101010101" pitchFamily="2" charset="-122"/>
              </a:rPr>
              <a:t>8</a:t>
            </a:r>
            <a:r>
              <a:rPr kumimoji="1" lang="zh-CN" altLang="en-US" sz="2400" b="1" dirty="0">
                <a:latin typeface="宋体" panose="02010600030101010101" pitchFamily="2" charset="-122"/>
              </a:rPr>
              <a:t>角、</a:t>
            </a:r>
            <a:r>
              <a:rPr kumimoji="1" lang="en-US" altLang="zh-CN" sz="2400" b="1" dirty="0">
                <a:latin typeface="宋体" panose="02010600030101010101" pitchFamily="2" charset="-122"/>
              </a:rPr>
              <a:t>5</a:t>
            </a:r>
            <a:r>
              <a:rPr kumimoji="1" lang="zh-CN" altLang="en-US" sz="2400" b="1" dirty="0">
                <a:latin typeface="宋体" panose="02010600030101010101" pitchFamily="2" charset="-122"/>
              </a:rPr>
              <a:t>角、</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角的货币若干枚，需要找给顾客</a:t>
            </a:r>
            <a:r>
              <a:rPr kumimoji="1" lang="en-US" altLang="zh-CN" sz="2400" b="1" dirty="0">
                <a:latin typeface="宋体" panose="02010600030101010101" pitchFamily="2" charset="-122"/>
              </a:rPr>
              <a:t>4</a:t>
            </a:r>
            <a:r>
              <a:rPr kumimoji="1" lang="zh-CN" altLang="en-US" sz="2400" b="1" dirty="0">
                <a:latin typeface="宋体" panose="02010600030101010101" pitchFamily="2" charset="-122"/>
              </a:rPr>
              <a:t>元</a:t>
            </a:r>
            <a:r>
              <a:rPr kumimoji="1" lang="en-US" altLang="zh-CN" sz="2400" b="1" dirty="0">
                <a:latin typeface="宋体" panose="02010600030101010101" pitchFamily="2" charset="-122"/>
              </a:rPr>
              <a:t>6</a:t>
            </a:r>
            <a:r>
              <a:rPr kumimoji="1" lang="zh-CN" altLang="en-US" sz="2400" b="1" dirty="0">
                <a:latin typeface="宋体" panose="02010600030101010101" pitchFamily="2" charset="-122"/>
              </a:rPr>
              <a:t>角现金，要使付出的货币的数量</a:t>
            </a:r>
            <a:r>
              <a:rPr kumimoji="1" lang="zh-CN" altLang="en-US" sz="2400" b="1" dirty="0" smtClean="0">
                <a:latin typeface="宋体" panose="02010600030101010101" pitchFamily="2" charset="-122"/>
              </a:rPr>
              <a:t>最少。</a:t>
            </a:r>
          </a:p>
        </p:txBody>
      </p:sp>
      <p:sp>
        <p:nvSpPr>
          <p:cNvPr id="9219" name="Text Box 45"/>
          <p:cNvSpPr txBox="1">
            <a:spLocks noChangeArrowheads="1"/>
          </p:cNvSpPr>
          <p:nvPr/>
        </p:nvSpPr>
        <p:spPr bwMode="auto">
          <a:xfrm>
            <a:off x="1907704" y="312443"/>
            <a:ext cx="4032250" cy="706755"/>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vl="0" algn="ctr">
              <a:spcBef>
                <a:spcPct val="50000"/>
              </a:spcBef>
            </a:pPr>
            <a:r>
              <a:rPr kumimoji="1" lang="en-US" altLang="zh-CN" sz="4000" b="1">
                <a:solidFill>
                  <a:schemeClr val="bg1"/>
                </a:solidFill>
                <a:latin typeface="黑体" panose="02010609060101010101" pitchFamily="49" charset="-122"/>
                <a:ea typeface="黑体" panose="02010609060101010101" pitchFamily="49" charset="-122"/>
                <a:sym typeface="+mn-ea"/>
              </a:rPr>
              <a:t>找零钱问题</a:t>
            </a:r>
          </a:p>
        </p:txBody>
      </p:sp>
      <p:sp>
        <p:nvSpPr>
          <p:cNvPr id="2" name="矩形 1"/>
          <p:cNvSpPr/>
          <p:nvPr/>
        </p:nvSpPr>
        <p:spPr>
          <a:xfrm>
            <a:off x="468050" y="4267587"/>
            <a:ext cx="8280920" cy="1014730"/>
          </a:xfrm>
          <a:prstGeom prst="rect">
            <a:avLst/>
          </a:prstGeom>
        </p:spPr>
        <p:txBody>
          <a:bodyPr wrap="square">
            <a:spAutoFit/>
          </a:bodyPr>
          <a:lstStyle/>
          <a:p>
            <a:pPr algn="just" eaLnBrk="1" hangingPunct="1">
              <a:spcBef>
                <a:spcPct val="50000"/>
              </a:spcBef>
            </a:pPr>
            <a:r>
              <a:rPr kumimoji="1" lang="zh-CN" altLang="en-US" sz="2400" b="1" dirty="0">
                <a:latin typeface="宋体" panose="02010600030101010101" pitchFamily="2" charset="-122"/>
              </a:rPr>
              <a:t>实际上只需要</a:t>
            </a:r>
            <a:r>
              <a:rPr kumimoji="1" lang="en-US" altLang="zh-CN" sz="2400" b="1" dirty="0">
                <a:latin typeface="宋体" panose="02010600030101010101" pitchFamily="2" charset="-122"/>
              </a:rPr>
              <a:t>3</a:t>
            </a:r>
            <a:r>
              <a:rPr kumimoji="1" lang="zh-CN" altLang="en-US" sz="2400" b="1" dirty="0">
                <a:latin typeface="宋体" panose="02010600030101010101" pitchFamily="2" charset="-122"/>
              </a:rPr>
              <a:t>张货币：</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个</a:t>
            </a:r>
            <a:r>
              <a:rPr kumimoji="1" lang="en-US" altLang="zh-CN" sz="2400" b="1" dirty="0">
                <a:latin typeface="宋体" panose="02010600030101010101" pitchFamily="2" charset="-122"/>
              </a:rPr>
              <a:t>3</a:t>
            </a:r>
            <a:r>
              <a:rPr kumimoji="1" lang="zh-CN" altLang="en-US" sz="2400" b="1" dirty="0">
                <a:latin typeface="宋体" panose="02010600030101010101" pitchFamily="2" charset="-122"/>
              </a:rPr>
              <a:t>元和</a:t>
            </a:r>
            <a:r>
              <a:rPr kumimoji="1" lang="en-US" altLang="zh-CN" sz="2400" b="1" dirty="0">
                <a:latin typeface="宋体" panose="02010600030101010101" pitchFamily="2" charset="-122"/>
              </a:rPr>
              <a:t>2</a:t>
            </a:r>
            <a:r>
              <a:rPr kumimoji="1" lang="zh-CN" altLang="en-US" sz="2400" b="1" dirty="0">
                <a:latin typeface="宋体" panose="02010600030101010101" pitchFamily="2" charset="-122"/>
              </a:rPr>
              <a:t>个</a:t>
            </a:r>
            <a:r>
              <a:rPr kumimoji="1" lang="en-US" altLang="zh-CN" sz="2400" b="1" dirty="0">
                <a:latin typeface="宋体" panose="02010600030101010101" pitchFamily="2" charset="-122"/>
              </a:rPr>
              <a:t>8</a:t>
            </a:r>
            <a:r>
              <a:rPr kumimoji="1" lang="zh-CN" altLang="en-US" sz="2400" b="1" dirty="0">
                <a:latin typeface="宋体" panose="02010600030101010101" pitchFamily="2" charset="-122"/>
              </a:rPr>
              <a:t>角。</a:t>
            </a:r>
          </a:p>
          <a:p>
            <a:pPr algn="just" eaLnBrk="1" hangingPunct="1">
              <a:spcBef>
                <a:spcPct val="50000"/>
              </a:spcBef>
            </a:pPr>
            <a:r>
              <a:rPr kumimoji="1" lang="zh-CN" altLang="en-US" sz="2400" b="1" dirty="0">
                <a:solidFill>
                  <a:srgbClr val="3907F1"/>
                </a:solidFill>
                <a:latin typeface="宋体" panose="02010600030101010101" pitchFamily="2" charset="-122"/>
              </a:rPr>
              <a:t>最优解</a:t>
            </a: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4</a:t>
            </a:r>
            <a:r>
              <a:rPr kumimoji="1" lang="zh-CN" altLang="en-US" sz="2400" b="1" dirty="0">
                <a:latin typeface="宋体" panose="02010600030101010101" pitchFamily="2" charset="-122"/>
              </a:rPr>
              <a:t>元</a:t>
            </a:r>
            <a:r>
              <a:rPr kumimoji="1" lang="en-US" altLang="zh-CN" sz="2400" b="1" dirty="0">
                <a:latin typeface="宋体" panose="02010600030101010101" pitchFamily="2" charset="-122"/>
              </a:rPr>
              <a:t>6</a:t>
            </a:r>
            <a:r>
              <a:rPr kumimoji="1" lang="zh-CN" altLang="en-US" sz="2400" b="1" dirty="0">
                <a:latin typeface="宋体" panose="02010600030101010101" pitchFamily="2" charset="-122"/>
              </a:rPr>
              <a:t>角</a:t>
            </a:r>
            <a:r>
              <a:rPr kumimoji="1" lang="en-US" altLang="zh-CN" sz="2400" b="1" dirty="0">
                <a:latin typeface="宋体" panose="02010600030101010101" pitchFamily="2" charset="-122"/>
              </a:rPr>
              <a:t>=3</a:t>
            </a:r>
            <a:r>
              <a:rPr kumimoji="1" lang="zh-CN" altLang="en-US" sz="2400" b="1" dirty="0">
                <a:latin typeface="宋体" panose="02010600030101010101" pitchFamily="2" charset="-122"/>
              </a:rPr>
              <a:t>元</a:t>
            </a:r>
            <a:r>
              <a:rPr kumimoji="1" lang="en-US" altLang="zh-CN" sz="2400" b="1" dirty="0">
                <a:latin typeface="宋体" panose="02010600030101010101" pitchFamily="2" charset="-122"/>
              </a:rPr>
              <a:t>+8</a:t>
            </a:r>
            <a:r>
              <a:rPr kumimoji="1" lang="zh-CN" altLang="en-US" sz="2400" b="1" dirty="0">
                <a:latin typeface="宋体" panose="02010600030101010101" pitchFamily="2" charset="-122"/>
              </a:rPr>
              <a:t>角</a:t>
            </a:r>
            <a:r>
              <a:rPr kumimoji="1" lang="en-US" altLang="zh-CN" sz="2400" b="1" dirty="0">
                <a:latin typeface="宋体" panose="02010600030101010101" pitchFamily="2" charset="-122"/>
              </a:rPr>
              <a:t>+8</a:t>
            </a:r>
            <a:r>
              <a:rPr kumimoji="1" lang="zh-CN" altLang="en-US" sz="2400" b="1" dirty="0">
                <a:latin typeface="宋体" panose="02010600030101010101" pitchFamily="2" charset="-122"/>
              </a:rPr>
              <a:t>角 </a:t>
            </a:r>
          </a:p>
        </p:txBody>
      </p:sp>
      <p:sp>
        <p:nvSpPr>
          <p:cNvPr id="3" name="矩形 2"/>
          <p:cNvSpPr/>
          <p:nvPr/>
        </p:nvSpPr>
        <p:spPr>
          <a:xfrm>
            <a:off x="575867" y="2470090"/>
            <a:ext cx="8064896" cy="1383665"/>
          </a:xfrm>
          <a:prstGeom prst="rect">
            <a:avLst/>
          </a:prstGeom>
        </p:spPr>
        <p:txBody>
          <a:bodyPr wrap="square">
            <a:spAutoFit/>
          </a:bodyPr>
          <a:lstStyle/>
          <a:p>
            <a:pPr lvl="0" algn="just">
              <a:spcBef>
                <a:spcPct val="50000"/>
              </a:spcBef>
            </a:pPr>
            <a:r>
              <a:rPr kumimoji="1" lang="zh-CN" altLang="en-US" sz="2400" b="1" dirty="0">
                <a:solidFill>
                  <a:srgbClr val="000000"/>
                </a:solidFill>
                <a:latin typeface="宋体" panose="02010600030101010101" pitchFamily="2" charset="-122"/>
              </a:rPr>
              <a:t>按贪心法找给顾客的是</a:t>
            </a:r>
            <a:r>
              <a:rPr kumimoji="1" lang="en-US" altLang="zh-CN" sz="2400" b="1" dirty="0">
                <a:solidFill>
                  <a:srgbClr val="000000"/>
                </a:solidFill>
                <a:latin typeface="宋体" panose="02010600030101010101" pitchFamily="2" charset="-122"/>
              </a:rPr>
              <a:t>1</a:t>
            </a:r>
            <a:r>
              <a:rPr kumimoji="1" lang="zh-CN" altLang="en-US" sz="2400" b="1" dirty="0">
                <a:solidFill>
                  <a:srgbClr val="000000"/>
                </a:solidFill>
                <a:latin typeface="宋体" panose="02010600030101010101" pitchFamily="2" charset="-122"/>
              </a:rPr>
              <a:t>个</a:t>
            </a:r>
            <a:r>
              <a:rPr kumimoji="1" lang="en-US" altLang="zh-CN" sz="2400" b="1" dirty="0">
                <a:solidFill>
                  <a:srgbClr val="000000"/>
                </a:solidFill>
                <a:latin typeface="宋体" panose="02010600030101010101" pitchFamily="2" charset="-122"/>
              </a:rPr>
              <a:t>3</a:t>
            </a:r>
            <a:r>
              <a:rPr kumimoji="1" lang="zh-CN" altLang="en-US" sz="2400" b="1" dirty="0">
                <a:solidFill>
                  <a:srgbClr val="000000"/>
                </a:solidFill>
                <a:latin typeface="宋体" panose="02010600030101010101" pitchFamily="2" charset="-122"/>
              </a:rPr>
              <a:t>元、</a:t>
            </a:r>
            <a:r>
              <a:rPr kumimoji="1" lang="en-US" altLang="zh-CN" sz="2400" b="1" dirty="0">
                <a:solidFill>
                  <a:srgbClr val="000000"/>
                </a:solidFill>
                <a:latin typeface="宋体" panose="02010600030101010101" pitchFamily="2" charset="-122"/>
              </a:rPr>
              <a:t>1</a:t>
            </a:r>
            <a:r>
              <a:rPr kumimoji="1" lang="zh-CN" altLang="en-US" sz="2400" b="1" dirty="0">
                <a:solidFill>
                  <a:srgbClr val="000000"/>
                </a:solidFill>
                <a:latin typeface="宋体" panose="02010600030101010101" pitchFamily="2" charset="-122"/>
              </a:rPr>
              <a:t>个</a:t>
            </a:r>
            <a:r>
              <a:rPr kumimoji="1" lang="en-US" altLang="zh-CN" sz="2400" b="1" dirty="0">
                <a:solidFill>
                  <a:srgbClr val="000000"/>
                </a:solidFill>
                <a:latin typeface="宋体" panose="02010600030101010101" pitchFamily="2" charset="-122"/>
              </a:rPr>
              <a:t>1</a:t>
            </a:r>
            <a:r>
              <a:rPr kumimoji="1" lang="zh-CN" altLang="en-US" sz="2400" b="1" dirty="0">
                <a:solidFill>
                  <a:srgbClr val="000000"/>
                </a:solidFill>
                <a:latin typeface="宋体" panose="02010600030101010101" pitchFamily="2" charset="-122"/>
              </a:rPr>
              <a:t>元、</a:t>
            </a:r>
            <a:r>
              <a:rPr kumimoji="1" lang="en-US" altLang="zh-CN" sz="2400" b="1" dirty="0">
                <a:solidFill>
                  <a:srgbClr val="000000"/>
                </a:solidFill>
                <a:latin typeface="宋体" panose="02010600030101010101" pitchFamily="2" charset="-122"/>
              </a:rPr>
              <a:t>1</a:t>
            </a:r>
            <a:r>
              <a:rPr kumimoji="1" lang="zh-CN" altLang="en-US" sz="2400" b="1" dirty="0">
                <a:solidFill>
                  <a:srgbClr val="000000"/>
                </a:solidFill>
                <a:latin typeface="宋体" panose="02010600030101010101" pitchFamily="2" charset="-122"/>
              </a:rPr>
              <a:t>个</a:t>
            </a:r>
            <a:r>
              <a:rPr kumimoji="1" lang="en-US" altLang="zh-CN" sz="2400" b="1" dirty="0">
                <a:solidFill>
                  <a:srgbClr val="000000"/>
                </a:solidFill>
                <a:latin typeface="宋体" panose="02010600030101010101" pitchFamily="2" charset="-122"/>
              </a:rPr>
              <a:t>5</a:t>
            </a:r>
            <a:r>
              <a:rPr kumimoji="1" lang="zh-CN" altLang="en-US" sz="2400" b="1" dirty="0">
                <a:solidFill>
                  <a:srgbClr val="000000"/>
                </a:solidFill>
                <a:latin typeface="宋体" panose="02010600030101010101" pitchFamily="2" charset="-122"/>
              </a:rPr>
              <a:t>角和</a:t>
            </a:r>
            <a:r>
              <a:rPr kumimoji="1" lang="en-US" altLang="zh-CN" sz="2400" b="1" dirty="0">
                <a:solidFill>
                  <a:srgbClr val="000000"/>
                </a:solidFill>
                <a:latin typeface="宋体" panose="02010600030101010101" pitchFamily="2" charset="-122"/>
              </a:rPr>
              <a:t>1</a:t>
            </a:r>
            <a:r>
              <a:rPr kumimoji="1" lang="zh-CN" altLang="en-US" sz="2400" b="1" dirty="0">
                <a:solidFill>
                  <a:srgbClr val="000000"/>
                </a:solidFill>
                <a:latin typeface="宋体" panose="02010600030101010101" pitchFamily="2" charset="-122"/>
              </a:rPr>
              <a:t>个</a:t>
            </a:r>
            <a:r>
              <a:rPr kumimoji="1" lang="en-US" altLang="zh-CN" sz="2400" b="1" dirty="0">
                <a:solidFill>
                  <a:srgbClr val="000000"/>
                </a:solidFill>
                <a:latin typeface="宋体" panose="02010600030101010101" pitchFamily="2" charset="-122"/>
              </a:rPr>
              <a:t>1</a:t>
            </a:r>
            <a:r>
              <a:rPr kumimoji="1" lang="zh-CN" altLang="en-US" sz="2400" b="1" dirty="0">
                <a:solidFill>
                  <a:srgbClr val="000000"/>
                </a:solidFill>
                <a:latin typeface="宋体" panose="02010600030101010101" pitchFamily="2" charset="-122"/>
              </a:rPr>
              <a:t>角共</a:t>
            </a:r>
            <a:r>
              <a:rPr kumimoji="1" lang="en-US" altLang="zh-CN" sz="2400" b="1" dirty="0">
                <a:solidFill>
                  <a:srgbClr val="000000"/>
                </a:solidFill>
                <a:latin typeface="宋体" panose="02010600030101010101" pitchFamily="2" charset="-122"/>
              </a:rPr>
              <a:t>4</a:t>
            </a:r>
            <a:r>
              <a:rPr kumimoji="1" lang="zh-CN" altLang="en-US" sz="2400" b="1" dirty="0">
                <a:solidFill>
                  <a:srgbClr val="000000"/>
                </a:solidFill>
                <a:latin typeface="宋体" panose="02010600030101010101" pitchFamily="2" charset="-122"/>
              </a:rPr>
              <a:t>张货币。</a:t>
            </a:r>
          </a:p>
          <a:p>
            <a:pPr lvl="0" algn="just">
              <a:spcBef>
                <a:spcPct val="50000"/>
              </a:spcBef>
            </a:pPr>
            <a:r>
              <a:rPr kumimoji="1" lang="zh-CN" altLang="en-US" sz="2400" b="1" dirty="0">
                <a:solidFill>
                  <a:srgbClr val="3907F1"/>
                </a:solidFill>
                <a:latin typeface="宋体" panose="02010600030101010101" pitchFamily="2" charset="-122"/>
              </a:rPr>
              <a:t>贪心法</a:t>
            </a:r>
            <a:r>
              <a:rPr kumimoji="1" lang="zh-CN" altLang="en-US" sz="2400" b="1" dirty="0">
                <a:solidFill>
                  <a:srgbClr val="000000"/>
                </a:solidFill>
                <a:latin typeface="宋体" panose="02010600030101010101" pitchFamily="2" charset="-122"/>
              </a:rPr>
              <a:t>：</a:t>
            </a:r>
            <a:r>
              <a:rPr kumimoji="1" lang="en-US" altLang="zh-CN" sz="2400" b="1" dirty="0">
                <a:solidFill>
                  <a:srgbClr val="000000"/>
                </a:solidFill>
                <a:latin typeface="宋体" panose="02010600030101010101" pitchFamily="2" charset="-122"/>
              </a:rPr>
              <a:t> 4</a:t>
            </a:r>
            <a:r>
              <a:rPr kumimoji="1" lang="zh-CN" altLang="en-US" sz="2400" b="1" dirty="0">
                <a:solidFill>
                  <a:srgbClr val="000000"/>
                </a:solidFill>
                <a:latin typeface="宋体" panose="02010600030101010101" pitchFamily="2" charset="-122"/>
              </a:rPr>
              <a:t>元</a:t>
            </a:r>
            <a:r>
              <a:rPr kumimoji="1" lang="en-US" altLang="zh-CN" sz="2400" b="1" dirty="0">
                <a:solidFill>
                  <a:srgbClr val="000000"/>
                </a:solidFill>
                <a:latin typeface="宋体" panose="02010600030101010101" pitchFamily="2" charset="-122"/>
              </a:rPr>
              <a:t>6</a:t>
            </a:r>
            <a:r>
              <a:rPr kumimoji="1" lang="zh-CN" altLang="en-US" sz="2400" b="1" dirty="0">
                <a:solidFill>
                  <a:srgbClr val="000000"/>
                </a:solidFill>
                <a:latin typeface="宋体" panose="02010600030101010101" pitchFamily="2" charset="-122"/>
              </a:rPr>
              <a:t>角</a:t>
            </a:r>
            <a:r>
              <a:rPr kumimoji="1" lang="en-US" altLang="zh-CN" sz="2400" b="1" dirty="0">
                <a:solidFill>
                  <a:srgbClr val="000000"/>
                </a:solidFill>
                <a:latin typeface="宋体" panose="02010600030101010101" pitchFamily="2" charset="-122"/>
              </a:rPr>
              <a:t>=3</a:t>
            </a:r>
            <a:r>
              <a:rPr kumimoji="1" lang="zh-CN" altLang="en-US" sz="2400" b="1" dirty="0">
                <a:solidFill>
                  <a:srgbClr val="000000"/>
                </a:solidFill>
                <a:latin typeface="宋体" panose="02010600030101010101" pitchFamily="2" charset="-122"/>
              </a:rPr>
              <a:t>元</a:t>
            </a:r>
            <a:r>
              <a:rPr kumimoji="1" lang="en-US" altLang="zh-CN" sz="2400" b="1" dirty="0">
                <a:solidFill>
                  <a:srgbClr val="000000"/>
                </a:solidFill>
                <a:latin typeface="宋体" panose="02010600030101010101" pitchFamily="2" charset="-122"/>
              </a:rPr>
              <a:t>+1</a:t>
            </a:r>
            <a:r>
              <a:rPr kumimoji="1" lang="zh-CN" altLang="en-US" sz="2400" b="1" dirty="0">
                <a:solidFill>
                  <a:srgbClr val="000000"/>
                </a:solidFill>
                <a:latin typeface="宋体" panose="02010600030101010101" pitchFamily="2" charset="-122"/>
              </a:rPr>
              <a:t>元</a:t>
            </a:r>
            <a:r>
              <a:rPr kumimoji="1" lang="en-US" altLang="zh-CN" sz="2400" b="1" dirty="0">
                <a:solidFill>
                  <a:srgbClr val="000000"/>
                </a:solidFill>
                <a:latin typeface="宋体" panose="02010600030101010101" pitchFamily="2" charset="-122"/>
              </a:rPr>
              <a:t>+5</a:t>
            </a:r>
            <a:r>
              <a:rPr kumimoji="1" lang="zh-CN" altLang="en-US" sz="2400" b="1" dirty="0">
                <a:solidFill>
                  <a:srgbClr val="000000"/>
                </a:solidFill>
                <a:latin typeface="宋体" panose="02010600030101010101" pitchFamily="2" charset="-122"/>
              </a:rPr>
              <a:t>角</a:t>
            </a:r>
            <a:r>
              <a:rPr kumimoji="1" lang="en-US" altLang="zh-CN" sz="2400" b="1" dirty="0">
                <a:solidFill>
                  <a:srgbClr val="000000"/>
                </a:solidFill>
                <a:latin typeface="宋体" panose="02010600030101010101" pitchFamily="2" charset="-122"/>
              </a:rPr>
              <a:t>+1</a:t>
            </a:r>
            <a:r>
              <a:rPr kumimoji="1" lang="zh-CN" altLang="en-US" sz="2400" b="1" dirty="0">
                <a:solidFill>
                  <a:srgbClr val="000000"/>
                </a:solidFill>
                <a:latin typeface="宋体" panose="02010600030101010101" pitchFamily="2" charset="-122"/>
              </a:rPr>
              <a:t>角</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308928" y="1592263"/>
            <a:ext cx="7127875" cy="460375"/>
          </a:xfrm>
          <a:prstGeom prst="rect">
            <a:avLst/>
          </a:prstGeom>
          <a:noFill/>
          <a:ln w="9525">
            <a:noFill/>
            <a:miter lim="800000"/>
          </a:ln>
          <a:effectLst/>
        </p:spPr>
        <p:txBody>
          <a:bodyPr>
            <a:spAutoFit/>
          </a:bodyPr>
          <a:lstStyle/>
          <a:p>
            <a:pPr>
              <a:spcBef>
                <a:spcPct val="50000"/>
              </a:spcBef>
            </a:pPr>
            <a:r>
              <a:rPr lang="zh-CN" altLang="en-US" sz="2400" b="1">
                <a:solidFill>
                  <a:srgbClr val="CC0099"/>
                </a:solidFill>
                <a:latin typeface="宋体" panose="02010600030101010101" pitchFamily="2" charset="-122"/>
                <a:cs typeface="Times New Roman" panose="02020603050405020304" pitchFamily="18" charset="0"/>
              </a:rPr>
              <a:t>问题求解：</a:t>
            </a:r>
            <a:r>
              <a:rPr lang="zh-CN" altLang="en-US" sz="2400" b="1">
                <a:latin typeface="宋体" panose="02010600030101010101" pitchFamily="2" charset="-122"/>
                <a:cs typeface="Times New Roman" panose="02020603050405020304" pitchFamily="18" charset="0"/>
              </a:rPr>
              <a:t>采用贪心法的求解过程如下：</a:t>
            </a:r>
          </a:p>
        </p:txBody>
      </p:sp>
      <p:sp>
        <p:nvSpPr>
          <p:cNvPr id="198659" name="Text Box 3"/>
          <p:cNvSpPr txBox="1">
            <a:spLocks noChangeArrowheads="1"/>
          </p:cNvSpPr>
          <p:nvPr/>
        </p:nvSpPr>
        <p:spPr bwMode="auto">
          <a:xfrm>
            <a:off x="74930" y="4295140"/>
            <a:ext cx="9067165" cy="2306955"/>
          </a:xfrm>
          <a:prstGeom prst="rect">
            <a:avLst/>
          </a:prstGeom>
          <a:noFill/>
          <a:ln w="9525">
            <a:noFill/>
            <a:miter lim="800000"/>
          </a:ln>
          <a:effectLst/>
        </p:spPr>
        <p:txBody>
          <a:bodyPr wrap="square">
            <a:spAutoFit/>
          </a:bodyPr>
          <a:lstStyle/>
          <a:p>
            <a:pPr marL="457200" indent="-457200">
              <a:buFont typeface="+mj-ea"/>
              <a:buAutoNum type="circleNumDbPlain"/>
            </a:pPr>
            <a:r>
              <a:rPr lang="zh-CN" altLang="en-US" sz="2400" b="1" dirty="0">
                <a:latin typeface="Times New Roman" panose="02020603050405020304" pitchFamily="18" charset="0"/>
                <a:cs typeface="Times New Roman" panose="02020603050405020304" pitchFamily="18" charset="0"/>
              </a:rPr>
              <a:t>将</a:t>
            </a:r>
            <a:r>
              <a:rPr lang="en-US" altLang="zh-CN" sz="2400" b="1" i="1" dirty="0">
                <a:latin typeface="Times New Roman" panose="02020603050405020304" pitchFamily="18" charset="0"/>
                <a:cs typeface="Times New Roman" panose="02020603050405020304" pitchFamily="18" charset="0"/>
              </a:rPr>
              <a:t>x</a:t>
            </a:r>
            <a:r>
              <a:rPr lang="zh-CN" altLang="en-US" sz="2400" b="1" dirty="0">
                <a:latin typeface="Times New Roman" panose="02020603050405020304" pitchFamily="18" charset="0"/>
                <a:cs typeface="Times New Roman" panose="02020603050405020304" pitchFamily="18" charset="0"/>
              </a:rPr>
              <a:t>序列递增排序，</a:t>
            </a:r>
            <a:r>
              <a:rPr lang="zh-CN" altLang="en-US" sz="2400" b="1" dirty="0">
                <a:latin typeface="Times New Roman" panose="02020603050405020304" pitchFamily="18" charset="0"/>
                <a:cs typeface="Times New Roman" panose="02020603050405020304" pitchFamily="18" charset="0"/>
                <a:sym typeface="+mn-ea"/>
              </a:rPr>
              <a:t>结果</a:t>
            </a:r>
            <a:r>
              <a:rPr lang="zh-CN" altLang="en-US" sz="2400" b="1" dirty="0">
                <a:latin typeface="Times New Roman" panose="02020603050405020304" pitchFamily="18" charset="0"/>
                <a:cs typeface="Times New Roman" panose="02020603050405020304" pitchFamily="18" charset="0"/>
              </a:rPr>
              <a:t>如图（</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）所示。</a:t>
            </a:r>
          </a:p>
          <a:p>
            <a:pPr marL="457200" indent="-457200">
              <a:buFont typeface="+mj-ea"/>
              <a:buAutoNum type="circleNumDbPlain"/>
            </a:pPr>
            <a:r>
              <a:rPr lang="zh-CN" altLang="en-US" sz="2400" b="1" dirty="0">
                <a:latin typeface="Times New Roman" panose="02020603050405020304" pitchFamily="18" charset="0"/>
                <a:cs typeface="Times New Roman" panose="02020603050405020304" pitchFamily="18" charset="0"/>
              </a:rPr>
              <a:t>置</a:t>
            </a:r>
            <a:r>
              <a:rPr lang="en-US" altLang="zh-CN" sz="2400" b="1" i="1" dirty="0">
                <a:latin typeface="Times New Roman" panose="02020603050405020304" pitchFamily="18" charset="0"/>
                <a:cs typeface="Times New Roman" panose="02020603050405020304" pitchFamily="18" charset="0"/>
              </a:rPr>
              <a:t>m</a:t>
            </a:r>
            <a:r>
              <a:rPr lang="en-US" altLang="zh-CN" sz="2400" b="1" dirty="0">
                <a:latin typeface="Times New Roman" panose="02020603050405020304" pitchFamily="18" charset="0"/>
                <a:cs typeface="Times New Roman" panose="02020603050405020304" pitchFamily="18" charset="0"/>
              </a:rPr>
              <a:t>=0</a:t>
            </a:r>
            <a:r>
              <a:rPr lang="zh-CN" altLang="en-US"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tmp</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[0]</a:t>
            </a:r>
            <a:r>
              <a:rPr lang="zh-CN" altLang="en-US" sz="2400" b="1" dirty="0">
                <a:latin typeface="Times New Roman" panose="02020603050405020304" pitchFamily="18" charset="0"/>
                <a:cs typeface="Times New Roman" panose="02020603050405020304" pitchFamily="18" charset="0"/>
              </a:rPr>
              <a:t>（作为第一个覆盖闭区间的起点），用</a:t>
            </a:r>
            <a:r>
              <a:rPr lang="en-US" altLang="zh-CN" sz="2400" b="1" i="1" dirty="0" err="1">
                <a:latin typeface="Times New Roman" panose="02020603050405020304" pitchFamily="18" charset="0"/>
                <a:cs typeface="Times New Roman" panose="02020603050405020304" pitchFamily="18" charset="0"/>
              </a:rPr>
              <a:t>i</a:t>
            </a:r>
            <a:r>
              <a:rPr lang="zh-CN" altLang="en-US" sz="2400" b="1" dirty="0">
                <a:latin typeface="Times New Roman" panose="02020603050405020304" pitchFamily="18" charset="0"/>
                <a:cs typeface="Times New Roman" panose="02020603050405020304" pitchFamily="18" charset="0"/>
              </a:rPr>
              <a:t>遍历</a:t>
            </a:r>
            <a:r>
              <a:rPr lang="en-US" altLang="zh-CN" sz="2400" b="1" i="1" dirty="0">
                <a:latin typeface="Times New Roman" panose="02020603050405020304" pitchFamily="18" charset="0"/>
                <a:cs typeface="Times New Roman" panose="02020603050405020304" pitchFamily="18" charset="0"/>
              </a:rPr>
              <a:t>x</a:t>
            </a:r>
            <a:r>
              <a:rPr lang="zh-CN" altLang="en-US" sz="2400" b="1" dirty="0">
                <a:latin typeface="Times New Roman" panose="02020603050405020304" pitchFamily="18" charset="0"/>
                <a:cs typeface="Times New Roman" panose="02020603050405020304" pitchFamily="18" charset="0"/>
              </a:rPr>
              <a:t>中所有点（</a:t>
            </a:r>
            <a:r>
              <a:rPr lang="en-US" altLang="zh-CN" sz="2400" b="1" i="1" dirty="0" err="1">
                <a:latin typeface="Times New Roman" panose="02020603050405020304" pitchFamily="18" charset="0"/>
                <a:cs typeface="Times New Roman" panose="02020603050405020304" pitchFamily="18" charset="0"/>
              </a:rPr>
              <a:t>i</a:t>
            </a:r>
            <a:r>
              <a:rPr lang="zh-CN" altLang="en-US" sz="2400" b="1" dirty="0">
                <a:latin typeface="Times New Roman" panose="02020603050405020304" pitchFamily="18" charset="0"/>
                <a:cs typeface="Times New Roman" panose="02020603050405020304" pitchFamily="18" charset="0"/>
              </a:rPr>
              <a:t>从</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开始循环），当</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与</a:t>
            </a:r>
            <a:r>
              <a:rPr lang="en-US" altLang="zh-CN" sz="2400" b="1" dirty="0" err="1">
                <a:latin typeface="Times New Roman" panose="02020603050405020304" pitchFamily="18" charset="0"/>
                <a:cs typeface="Times New Roman" panose="02020603050405020304" pitchFamily="18" charset="0"/>
              </a:rPr>
              <a:t>tmp</a:t>
            </a:r>
            <a:r>
              <a:rPr lang="zh-CN" altLang="en-US" sz="2400" b="1" dirty="0">
                <a:latin typeface="Times New Roman" panose="02020603050405020304" pitchFamily="18" charset="0"/>
                <a:cs typeface="Times New Roman" panose="02020603050405020304" pitchFamily="18" charset="0"/>
              </a:rPr>
              <a:t>的距离大于</a:t>
            </a:r>
            <a:r>
              <a:rPr lang="en-US" altLang="zh-CN" sz="2400" b="1" i="1" dirty="0">
                <a:latin typeface="Times New Roman" panose="02020603050405020304" pitchFamily="18" charset="0"/>
                <a:cs typeface="Times New Roman" panose="02020603050405020304" pitchFamily="18" charset="0"/>
              </a:rPr>
              <a:t>k</a:t>
            </a:r>
            <a:r>
              <a:rPr lang="zh-CN" altLang="en-US" sz="2400" b="1" dirty="0">
                <a:latin typeface="Times New Roman" panose="02020603050405020304" pitchFamily="18" charset="0"/>
                <a:cs typeface="Times New Roman" panose="02020603050405020304" pitchFamily="18" charset="0"/>
              </a:rPr>
              <a:t>时，新增一个覆盖闭区间，即置</a:t>
            </a:r>
            <a:r>
              <a:rPr lang="en-US" altLang="zh-CN" sz="2400" b="1" dirty="0" err="1">
                <a:latin typeface="Times New Roman" panose="02020603050405020304" pitchFamily="18" charset="0"/>
                <a:cs typeface="Times New Roman" panose="02020603050405020304" pitchFamily="18" charset="0"/>
              </a:rPr>
              <a:t>tmp</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作为新覆盖闭区间的起点），</a:t>
            </a: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Times New Roman" panose="02020603050405020304" pitchFamily="18" charset="0"/>
                <a:cs typeface="Times New Roman" panose="02020603050405020304" pitchFamily="18" charset="0"/>
              </a:rPr>
              <a:t>增</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p>
          <a:p>
            <a:pPr marL="457200" indent="-457200">
              <a:buFont typeface="+mj-ea"/>
              <a:buAutoNum type="circleNumDbPlain"/>
            </a:pPr>
            <a:r>
              <a:rPr lang="zh-CN" altLang="en-US" sz="2400" b="1" dirty="0">
                <a:latin typeface="Times New Roman" panose="02020603050405020304" pitchFamily="18" charset="0"/>
                <a:cs typeface="Times New Roman" panose="02020603050405020304" pitchFamily="18" charset="0"/>
              </a:rPr>
              <a:t>最后返回求得的覆盖闭区间个数</a:t>
            </a:r>
            <a:r>
              <a:rPr lang="en-US" altLang="zh-CN" sz="2400" b="1" i="1" dirty="0" err="1">
                <a:latin typeface="Times New Roman" panose="02020603050405020304" pitchFamily="18" charset="0"/>
                <a:cs typeface="Times New Roman" panose="02020603050405020304" pitchFamily="18" charset="0"/>
              </a:rPr>
              <a:t>m</a:t>
            </a:r>
            <a:r>
              <a:rPr lang="en-US" altLang="zh-CN" sz="2400" b="1" dirty="0" err="1">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p>
        </p:txBody>
      </p:sp>
      <p:sp>
        <p:nvSpPr>
          <p:cNvPr id="198661" name="Rectangle 5"/>
          <p:cNvSpPr>
            <a:spLocks noChangeArrowheads="1"/>
          </p:cNvSpPr>
          <p:nvPr/>
        </p:nvSpPr>
        <p:spPr bwMode="auto">
          <a:xfrm>
            <a:off x="0" y="3261043"/>
            <a:ext cx="309880" cy="460375"/>
          </a:xfrm>
          <a:prstGeom prst="rect">
            <a:avLst/>
          </a:prstGeom>
          <a:noFill/>
          <a:ln w="9525">
            <a:noFill/>
            <a:miter lim="800000"/>
          </a:ln>
          <a:effectLst/>
        </p:spPr>
        <p:txBody>
          <a:bodyPr wrap="none" anchor="ctr">
            <a:spAutoFit/>
          </a:bodyPr>
          <a:lstStyle/>
          <a:p>
            <a:endParaRPr lang="zh-CN" altLang="en-US" sz="2400" b="1">
              <a:latin typeface="宋体" panose="02010600030101010101" pitchFamily="2" charset="-122"/>
            </a:endParaRPr>
          </a:p>
        </p:txBody>
      </p:sp>
      <p:graphicFrame>
        <p:nvGraphicFramePr>
          <p:cNvPr id="198660" name="Object 4"/>
          <p:cNvGraphicFramePr>
            <a:graphicFrameLocks noChangeAspect="1"/>
          </p:cNvGraphicFramePr>
          <p:nvPr/>
        </p:nvGraphicFramePr>
        <p:xfrm>
          <a:off x="309245" y="2044065"/>
          <a:ext cx="7971155" cy="2108835"/>
        </p:xfrm>
        <a:graphic>
          <a:graphicData uri="http://schemas.openxmlformats.org/presentationml/2006/ole">
            <p:oleObj spid="_x0000_s2049" name="图片" r:id="rId3" imgW="4110796" imgH="1036714" progId="Word.Picture.8">
              <p:embed/>
            </p:oleObj>
          </a:graphicData>
        </a:graphic>
      </p:graphicFrame>
      <p:sp>
        <p:nvSpPr>
          <p:cNvPr id="199683" name="Text Box 3"/>
          <p:cNvSpPr txBox="1">
            <a:spLocks noChangeArrowheads="1"/>
          </p:cNvSpPr>
          <p:nvPr/>
        </p:nvSpPr>
        <p:spPr bwMode="auto">
          <a:xfrm>
            <a:off x="1436370" y="263525"/>
            <a:ext cx="5440680" cy="583565"/>
          </a:xfrm>
          <a:prstGeom prst="rect">
            <a:avLst/>
          </a:prstGeom>
          <a:noFill/>
          <a:ln>
            <a:noFill/>
          </a:ln>
          <a:extLst>
            <a:ext uri="{909E8E84-426E-40DD-AFC4-6F175D3DCCD1}">
              <a14:hiddenFill xmlns:a14="http://schemas.microsoft.com/office/drawing/2010/main" xmlns="">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wrap="square">
            <a:spAutoFit/>
          </a:bodyPr>
          <a:lstStyle/>
          <a:p>
            <a:pPr algn="just">
              <a:spcBef>
                <a:spcPct val="50000"/>
              </a:spcBef>
            </a:pPr>
            <a:r>
              <a:rPr lang="en-US" altLang="zh-CN" sz="3200" b="1">
                <a:solidFill>
                  <a:schemeClr val="bg1"/>
                </a:solidFill>
                <a:latin typeface="黑体" panose="02010609060101010101" pitchFamily="49" charset="-122"/>
                <a:ea typeface="黑体" panose="02010609060101010101" pitchFamily="49" charset="-122"/>
              </a:rPr>
              <a:t>7.3.2.1 </a:t>
            </a:r>
            <a:r>
              <a:rPr lang="zh-CN" altLang="en-US" sz="3200" b="1">
                <a:solidFill>
                  <a:schemeClr val="bg1"/>
                </a:solidFill>
                <a:latin typeface="黑体" panose="02010609060101010101" pitchFamily="49" charset="-122"/>
                <a:ea typeface="黑体" panose="02010609060101010101" pitchFamily="49" charset="-122"/>
              </a:rPr>
              <a:t>求解区间覆盖问题</a:t>
            </a:r>
          </a:p>
        </p:txBody>
      </p:sp>
      <p:sp>
        <p:nvSpPr>
          <p:cNvPr id="2" name="文本框 1"/>
          <p:cNvSpPr txBox="1"/>
          <p:nvPr/>
        </p:nvSpPr>
        <p:spPr>
          <a:xfrm>
            <a:off x="190500" y="963930"/>
            <a:ext cx="7085330" cy="645160"/>
          </a:xfrm>
          <a:prstGeom prst="rect">
            <a:avLst/>
          </a:prstGeom>
          <a:noFill/>
        </p:spPr>
        <p:txBody>
          <a:bodyPr wrap="square" rtlCol="0">
            <a:spAutoFit/>
          </a:bodyPr>
          <a:lstStyle/>
          <a:p>
            <a:pPr algn="l">
              <a:lnSpc>
                <a:spcPct val="150000"/>
              </a:lnSpc>
              <a:spcBef>
                <a:spcPct val="50000"/>
              </a:spcBef>
            </a:pPr>
            <a:r>
              <a:rPr lang="zh-CN" altLang="en-US" sz="2400" b="1" dirty="0">
                <a:latin typeface="宋体" panose="02010600030101010101" pitchFamily="2" charset="-122"/>
                <a:cs typeface="Times New Roman" panose="02020603050405020304" pitchFamily="18" charset="0"/>
                <a:sym typeface="+mn-ea"/>
              </a:rPr>
              <a:t>例：</a:t>
            </a:r>
            <a:r>
              <a:rPr lang="en-US" altLang="zh-CN" sz="2400" b="1" i="1" dirty="0">
                <a:latin typeface="宋体" panose="02010600030101010101" pitchFamily="2" charset="-122"/>
                <a:cs typeface="Times New Roman" panose="02020603050405020304" pitchFamily="18" charset="0"/>
                <a:sym typeface="+mn-ea"/>
              </a:rPr>
              <a:t>n</a:t>
            </a:r>
            <a:r>
              <a:rPr lang="en-US" altLang="zh-CN" sz="2400" b="1" dirty="0">
                <a:latin typeface="宋体" panose="02010600030101010101" pitchFamily="2" charset="-122"/>
                <a:cs typeface="Times New Roman" panose="02020603050405020304" pitchFamily="18" charset="0"/>
                <a:sym typeface="+mn-ea"/>
              </a:rPr>
              <a:t>=7</a:t>
            </a:r>
            <a:r>
              <a:rPr lang="zh-CN" altLang="en-US" sz="2400" b="1" dirty="0">
                <a:latin typeface="宋体" panose="02010600030101010101" pitchFamily="2" charset="-122"/>
                <a:cs typeface="Times New Roman" panose="02020603050405020304" pitchFamily="18" charset="0"/>
                <a:sym typeface="+mn-ea"/>
              </a:rPr>
              <a:t>，</a:t>
            </a:r>
            <a:r>
              <a:rPr lang="en-US" altLang="zh-CN" sz="2400" b="1" i="1" dirty="0">
                <a:latin typeface="宋体" panose="02010600030101010101" pitchFamily="2" charset="-122"/>
                <a:cs typeface="Times New Roman" panose="02020603050405020304" pitchFamily="18" charset="0"/>
                <a:sym typeface="+mn-ea"/>
              </a:rPr>
              <a:t>k</a:t>
            </a:r>
            <a:r>
              <a:rPr lang="en-US" altLang="zh-CN" sz="2400" b="1" dirty="0">
                <a:latin typeface="宋体" panose="02010600030101010101" pitchFamily="2" charset="-122"/>
                <a:cs typeface="Times New Roman" panose="02020603050405020304" pitchFamily="18" charset="0"/>
                <a:sym typeface="+mn-ea"/>
              </a:rPr>
              <a:t>=3</a:t>
            </a:r>
            <a:r>
              <a:rPr lang="zh-CN" altLang="en-US" sz="2400" b="1" dirty="0">
                <a:latin typeface="宋体" panose="02010600030101010101" pitchFamily="2" charset="-122"/>
                <a:cs typeface="Times New Roman" panose="02020603050405020304" pitchFamily="18" charset="0"/>
                <a:sym typeface="+mn-ea"/>
              </a:rPr>
              <a:t>，</a:t>
            </a:r>
            <a:r>
              <a:rPr lang="en-US" altLang="zh-CN" sz="2400" b="1" i="1" dirty="0">
                <a:latin typeface="宋体" panose="02010600030101010101" pitchFamily="2" charset="-122"/>
                <a:cs typeface="Times New Roman" panose="02020603050405020304" pitchFamily="18" charset="0"/>
                <a:sym typeface="+mn-ea"/>
              </a:rPr>
              <a:t>x</a:t>
            </a:r>
            <a:r>
              <a:rPr lang="zh-CN" altLang="en-US" sz="2400" b="1" dirty="0">
                <a:latin typeface="宋体" panose="02010600030101010101" pitchFamily="2" charset="-122"/>
                <a:cs typeface="Times New Roman" panose="02020603050405020304" pitchFamily="18" charset="0"/>
                <a:sym typeface="+mn-ea"/>
              </a:rPr>
              <a:t>序列为</a:t>
            </a:r>
            <a:r>
              <a:rPr lang="en-US" altLang="zh-CN" sz="2400" b="1" dirty="0">
                <a:latin typeface="宋体" panose="02010600030101010101" pitchFamily="2" charset="-122"/>
                <a:cs typeface="Times New Roman" panose="02020603050405020304" pitchFamily="18" charset="0"/>
                <a:sym typeface="+mn-ea"/>
              </a:rPr>
              <a:t>{2,4,1,6,-2,5,3}</a:t>
            </a:r>
            <a:r>
              <a:rPr lang="zh-CN" altLang="en-US" sz="2400" b="1" dirty="0">
                <a:latin typeface="宋体" panose="02010600030101010101" pitchFamily="2" charset="-122"/>
                <a:cs typeface="Times New Roman" panose="02020603050405020304" pitchFamily="18" charset="0"/>
                <a:sym typeface="+mn-ea"/>
              </a:rPr>
              <a:t>，求</a:t>
            </a:r>
            <a:r>
              <a:rPr lang="en-US" altLang="zh-CN" sz="2400" b="1" i="1" dirty="0">
                <a:latin typeface="宋体" panose="02010600030101010101" pitchFamily="2" charset="-122"/>
                <a:cs typeface="Times New Roman" panose="02020603050405020304" pitchFamily="18" charset="0"/>
                <a:sym typeface="+mn-ea"/>
              </a:rPr>
              <a:t>m</a:t>
            </a:r>
            <a:r>
              <a:rPr lang="en-US" altLang="zh-CN" sz="2400" b="1" dirty="0">
                <a:latin typeface="宋体" panose="02010600030101010101" pitchFamily="2" charset="-122"/>
                <a:cs typeface="Times New Roman" panose="02020603050405020304" pitchFamily="18" charset="0"/>
                <a:sym typeface="+mn-ea"/>
              </a:rPr>
              <a:t>=</a:t>
            </a:r>
            <a:r>
              <a:rPr lang="zh-CN" altLang="en-US" sz="2400" b="1" dirty="0">
                <a:latin typeface="宋体" panose="02010600030101010101" pitchFamily="2" charset="-122"/>
                <a:cs typeface="Times New Roman" panose="02020603050405020304" pitchFamily="18" charset="0"/>
                <a:sym typeface="+mn-ea"/>
              </a:rPr>
              <a:t>？</a:t>
            </a:r>
            <a:endParaRPr lang="zh-CN" altLang="en-US" sz="2400" b="1"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blinds(horizontal)">
                                      <p:cBhvr>
                                        <p:cTn id="7" dur="500"/>
                                        <p:tgtEl>
                                          <p:spTgt spid="1986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8660"/>
                                        </p:tgtEl>
                                        <p:attrNameLst>
                                          <p:attrName>style.visibility</p:attrName>
                                        </p:attrNameLst>
                                      </p:cBhvr>
                                      <p:to>
                                        <p:strVal val="visible"/>
                                      </p:to>
                                    </p:set>
                                    <p:animEffect transition="in" filter="blinds(horizontal)">
                                      <p:cBhvr>
                                        <p:cTn id="12" dur="500"/>
                                        <p:tgtEl>
                                          <p:spTgt spid="1986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8659"/>
                                        </p:tgtEl>
                                        <p:attrNameLst>
                                          <p:attrName>style.visibility</p:attrName>
                                        </p:attrNameLst>
                                      </p:cBhvr>
                                      <p:to>
                                        <p:strVal val="visible"/>
                                      </p:to>
                                    </p:set>
                                    <p:animEffect transition="in" filter="blinds(horizontal)">
                                      <p:cBhvr>
                                        <p:cTn id="17" dur="500"/>
                                        <p:tgtEl>
                                          <p:spTgt spid="19865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8659">
                                            <p:txEl>
                                              <p:pRg st="0" end="0"/>
                                            </p:txEl>
                                          </p:spTgt>
                                        </p:tgtEl>
                                        <p:attrNameLst>
                                          <p:attrName>style.visibility</p:attrName>
                                        </p:attrNameLst>
                                      </p:cBhvr>
                                      <p:to>
                                        <p:strVal val="visible"/>
                                      </p:to>
                                    </p:set>
                                    <p:animEffect transition="in" filter="blinds(horizontal)">
                                      <p:cBhvr>
                                        <p:cTn id="22" dur="500"/>
                                        <p:tgtEl>
                                          <p:spTgt spid="19865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8659">
                                            <p:txEl>
                                              <p:pRg st="1" end="1"/>
                                            </p:txEl>
                                          </p:spTgt>
                                        </p:tgtEl>
                                        <p:attrNameLst>
                                          <p:attrName>style.visibility</p:attrName>
                                        </p:attrNameLst>
                                      </p:cBhvr>
                                      <p:to>
                                        <p:strVal val="visible"/>
                                      </p:to>
                                    </p:set>
                                    <p:animEffect transition="in" filter="blinds(horizontal)">
                                      <p:cBhvr>
                                        <p:cTn id="27" dur="500"/>
                                        <p:tgtEl>
                                          <p:spTgt spid="19865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8659">
                                            <p:txEl>
                                              <p:pRg st="2" end="2"/>
                                            </p:txEl>
                                          </p:spTgt>
                                        </p:tgtEl>
                                        <p:attrNameLst>
                                          <p:attrName>style.visibility</p:attrName>
                                        </p:attrNameLst>
                                      </p:cBhvr>
                                      <p:to>
                                        <p:strVal val="visible"/>
                                      </p:to>
                                    </p:set>
                                    <p:animEffect transition="in" filter="blinds(horizontal)">
                                      <p:cBhvr>
                                        <p:cTn id="32" dur="500"/>
                                        <p:tgtEl>
                                          <p:spTgt spid="1986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bldLvl="0" animBg="1"/>
      <p:bldP spid="198659"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101600" y="1202690"/>
            <a:ext cx="8920480" cy="52622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400" b="1" dirty="0" err="1">
                <a:latin typeface="Times New Roman" panose="02020603050405020304" pitchFamily="18" charset="0"/>
                <a:ea typeface="楷体" panose="02010609060101010101" pitchFamily="49" charset="-122"/>
              </a:rPr>
              <a:t>int</a:t>
            </a:r>
            <a:r>
              <a:rPr lang="en-US" altLang="zh-CN" sz="2400" b="1" dirty="0">
                <a:latin typeface="Times New Roman" panose="02020603050405020304" pitchFamily="18" charset="0"/>
                <a:ea typeface="楷体" panose="02010609060101010101" pitchFamily="49" charset="-122"/>
              </a:rPr>
              <a:t> </a:t>
            </a:r>
            <a:r>
              <a:rPr lang="en-US" altLang="zh-CN" sz="2400" b="1" dirty="0" err="1">
                <a:solidFill>
                  <a:srgbClr val="CC0099"/>
                </a:solidFill>
                <a:latin typeface="Times New Roman" panose="02020603050405020304" pitchFamily="18" charset="0"/>
                <a:ea typeface="楷体" panose="02010609060101010101" pitchFamily="49" charset="-122"/>
              </a:rPr>
              <a:t>minSegment</a:t>
            </a:r>
            <a:r>
              <a:rPr lang="en-US" altLang="zh-CN" sz="2400" b="1" dirty="0">
                <a:latin typeface="Times New Roman" panose="02020603050405020304" pitchFamily="18" charset="0"/>
                <a:ea typeface="楷体" panose="02010609060101010101" pitchFamily="49" charset="-122"/>
              </a:rPr>
              <a:t>(</a:t>
            </a:r>
            <a:r>
              <a:rPr lang="en-US" altLang="zh-CN" sz="2400" b="1" dirty="0" err="1">
                <a:latin typeface="Times New Roman" panose="02020603050405020304" pitchFamily="18" charset="0"/>
                <a:ea typeface="楷体" panose="02010609060101010101" pitchFamily="49" charset="-122"/>
              </a:rPr>
              <a:t>int</a:t>
            </a:r>
            <a:r>
              <a:rPr lang="en-US" altLang="zh-CN" sz="2400" b="1" dirty="0">
                <a:latin typeface="Times New Roman" panose="02020603050405020304" pitchFamily="18" charset="0"/>
                <a:ea typeface="楷体" panose="02010609060101010101" pitchFamily="49" charset="-122"/>
              </a:rPr>
              <a:t> x[],</a:t>
            </a:r>
            <a:r>
              <a:rPr lang="en-US" altLang="zh-CN" sz="2400" b="1" dirty="0" err="1">
                <a:latin typeface="Times New Roman" panose="02020603050405020304" pitchFamily="18" charset="0"/>
                <a:ea typeface="楷体" panose="02010609060101010101" pitchFamily="49" charset="-122"/>
              </a:rPr>
              <a:t>int</a:t>
            </a:r>
            <a:r>
              <a:rPr lang="en-US" altLang="zh-CN" sz="2400" b="1" dirty="0">
                <a:latin typeface="Times New Roman" panose="02020603050405020304" pitchFamily="18" charset="0"/>
                <a:ea typeface="楷体" panose="02010609060101010101" pitchFamily="49" charset="-122"/>
              </a:rPr>
              <a:t> </a:t>
            </a:r>
            <a:r>
              <a:rPr lang="en-US" altLang="zh-CN" sz="2400" b="1" dirty="0" err="1">
                <a:latin typeface="Times New Roman" panose="02020603050405020304" pitchFamily="18" charset="0"/>
                <a:ea typeface="楷体" panose="02010609060101010101" pitchFamily="49" charset="-122"/>
              </a:rPr>
              <a:t>n,int</a:t>
            </a:r>
            <a:r>
              <a:rPr lang="en-US" altLang="zh-CN" sz="2400" b="1" dirty="0">
                <a:latin typeface="Times New Roman" panose="02020603050405020304" pitchFamily="18" charset="0"/>
                <a:ea typeface="楷体" panose="02010609060101010101" pitchFamily="49" charset="-122"/>
              </a:rPr>
              <a:t> </a:t>
            </a:r>
            <a:r>
              <a:rPr lang="en-US" altLang="zh-CN" sz="2400" b="1" dirty="0" err="1">
                <a:latin typeface="Times New Roman" panose="02020603050405020304" pitchFamily="18" charset="0"/>
                <a:ea typeface="楷体" panose="02010609060101010101" pitchFamily="49" charset="-122"/>
              </a:rPr>
              <a:t>k,int</a:t>
            </a:r>
            <a:r>
              <a:rPr lang="en-US" altLang="zh-CN" sz="2400" b="1" dirty="0">
                <a:latin typeface="Times New Roman" panose="02020603050405020304" pitchFamily="18" charset="0"/>
                <a:ea typeface="楷体" panose="02010609060101010101" pitchFamily="49" charset="-122"/>
              </a:rPr>
              <a:t> y[])</a:t>
            </a:r>
          </a:p>
          <a:p>
            <a:r>
              <a:rPr lang="en-US" altLang="zh-CN" sz="2400" b="1" dirty="0">
                <a:latin typeface="Times New Roman" panose="02020603050405020304" pitchFamily="18" charset="0"/>
                <a:ea typeface="楷体" panose="02010609060101010101" pitchFamily="49" charset="-122"/>
              </a:rPr>
              <a:t>//</a:t>
            </a:r>
            <a:r>
              <a:rPr lang="zh-CN" altLang="en-US" sz="2400" b="1" dirty="0">
                <a:latin typeface="Times New Roman" panose="02020603050405020304" pitchFamily="18" charset="0"/>
                <a:ea typeface="楷体" panose="02010609060101010101" pitchFamily="49" charset="-122"/>
              </a:rPr>
              <a:t>求</a:t>
            </a:r>
            <a:r>
              <a:rPr lang="en-US" altLang="zh-CN" sz="2400" b="1" dirty="0">
                <a:latin typeface="Times New Roman" panose="02020603050405020304" pitchFamily="18" charset="0"/>
                <a:ea typeface="楷体" panose="02010609060101010101" pitchFamily="49" charset="-122"/>
              </a:rPr>
              <a:t>x</a:t>
            </a:r>
            <a:r>
              <a:rPr lang="zh-CN" altLang="en-US" sz="2400" b="1" dirty="0">
                <a:latin typeface="Times New Roman" panose="02020603050405020304" pitchFamily="18" charset="0"/>
                <a:ea typeface="楷体" panose="02010609060101010101" pitchFamily="49" charset="-122"/>
              </a:rPr>
              <a:t>的最大覆盖区间集合</a:t>
            </a:r>
            <a:r>
              <a:rPr lang="en-US" altLang="zh-CN" sz="2400" b="1" dirty="0">
                <a:latin typeface="Times New Roman" panose="02020603050405020304" pitchFamily="18" charset="0"/>
                <a:ea typeface="楷体" panose="02010609060101010101" pitchFamily="49" charset="-122"/>
              </a:rPr>
              <a:t>y</a:t>
            </a:r>
            <a:r>
              <a:rPr lang="zh-CN" altLang="en-US" sz="2400" b="1" dirty="0">
                <a:latin typeface="Times New Roman" panose="02020603050405020304" pitchFamily="18" charset="0"/>
                <a:ea typeface="楷体" panose="02010609060101010101" pitchFamily="49" charset="-122"/>
              </a:rPr>
              <a:t>和</a:t>
            </a:r>
            <a:r>
              <a:rPr lang="en-US" altLang="zh-CN" sz="2400" b="1" dirty="0">
                <a:latin typeface="Times New Roman" panose="02020603050405020304" pitchFamily="18" charset="0"/>
                <a:ea typeface="楷体" panose="02010609060101010101" pitchFamily="49" charset="-122"/>
              </a:rPr>
              <a:t>m</a:t>
            </a:r>
            <a:r>
              <a:rPr lang="zh-CN" altLang="en-US" sz="2400" b="1" dirty="0">
                <a:latin typeface="Times New Roman" panose="02020603050405020304" pitchFamily="18" charset="0"/>
                <a:ea typeface="楷体" panose="02010609060101010101" pitchFamily="49" charset="-122"/>
              </a:rPr>
              <a:t>值</a:t>
            </a:r>
          </a:p>
          <a:p>
            <a:r>
              <a:rPr lang="en-US" altLang="zh-CN" sz="2400" b="1" dirty="0">
                <a:latin typeface="Times New Roman" panose="02020603050405020304" pitchFamily="18" charset="0"/>
                <a:ea typeface="楷体" panose="02010609060101010101" pitchFamily="49" charset="-122"/>
              </a:rPr>
              <a:t>{</a:t>
            </a:r>
            <a:r>
              <a:rPr lang="zh-CN" altLang="en-US" sz="2400" b="1" dirty="0">
                <a:latin typeface="Times New Roman" panose="02020603050405020304" pitchFamily="18" charset="0"/>
                <a:ea typeface="楷体" panose="02010609060101010101" pitchFamily="49" charset="-122"/>
              </a:rPr>
              <a:t>　  </a:t>
            </a:r>
            <a:r>
              <a:rPr lang="en-US" altLang="zh-CN" sz="2400" b="1" dirty="0" err="1">
                <a:latin typeface="Times New Roman" panose="02020603050405020304" pitchFamily="18" charset="0"/>
                <a:ea typeface="楷体" panose="02010609060101010101" pitchFamily="49" charset="-122"/>
              </a:rPr>
              <a:t>int</a:t>
            </a:r>
            <a:r>
              <a:rPr lang="en-US" altLang="zh-CN" sz="2400" b="1" dirty="0">
                <a:latin typeface="Times New Roman" panose="02020603050405020304" pitchFamily="18" charset="0"/>
                <a:ea typeface="楷体" panose="02010609060101010101" pitchFamily="49" charset="-122"/>
              </a:rPr>
              <a:t> </a:t>
            </a:r>
            <a:r>
              <a:rPr lang="en-US" altLang="zh-CN" sz="2400" b="1" dirty="0" err="1">
                <a:latin typeface="Times New Roman" panose="02020603050405020304" pitchFamily="18" charset="0"/>
                <a:ea typeface="楷体" panose="02010609060101010101" pitchFamily="49" charset="-122"/>
              </a:rPr>
              <a:t>i,m</a:t>
            </a:r>
            <a:r>
              <a:rPr lang="en-US" altLang="zh-CN" sz="2400" b="1" dirty="0">
                <a:latin typeface="Times New Roman" panose="02020603050405020304" pitchFamily="18" charset="0"/>
                <a:ea typeface="楷体" panose="02010609060101010101" pitchFamily="49" charset="-122"/>
              </a:rPr>
              <a:t>=</a:t>
            </a:r>
            <a:r>
              <a:rPr lang="en-US" altLang="zh-CN" sz="2400" b="1" dirty="0" err="1">
                <a:latin typeface="Times New Roman" panose="02020603050405020304" pitchFamily="18" charset="0"/>
                <a:ea typeface="楷体" panose="02010609060101010101" pitchFamily="49" charset="-122"/>
              </a:rPr>
              <a:t>0,tmp</a:t>
            </a:r>
            <a:r>
              <a:rPr lang="en-US" altLang="zh-CN" sz="2400" b="1" dirty="0">
                <a:latin typeface="Times New Roman" panose="02020603050405020304" pitchFamily="18" charset="0"/>
                <a:ea typeface="楷体" panose="02010609060101010101" pitchFamily="49" charset="-122"/>
              </a:rPr>
              <a:t>;		//m</a:t>
            </a:r>
            <a:r>
              <a:rPr lang="zh-CN" altLang="en-US" sz="2400" b="1" dirty="0">
                <a:latin typeface="Times New Roman" panose="02020603050405020304" pitchFamily="18" charset="0"/>
                <a:ea typeface="楷体" panose="02010609060101010101" pitchFamily="49" charset="-122"/>
              </a:rPr>
              <a:t>为</a:t>
            </a:r>
            <a:r>
              <a:rPr lang="en-US" altLang="zh-CN" sz="2400" b="1" dirty="0">
                <a:latin typeface="Times New Roman" panose="02020603050405020304" pitchFamily="18" charset="0"/>
                <a:ea typeface="楷体" panose="02010609060101010101" pitchFamily="49" charset="-122"/>
              </a:rPr>
              <a:t>y</a:t>
            </a:r>
            <a:r>
              <a:rPr lang="zh-CN" altLang="en-US" sz="2400" b="1" dirty="0">
                <a:latin typeface="Times New Roman" panose="02020603050405020304" pitchFamily="18" charset="0"/>
                <a:ea typeface="楷体" panose="02010609060101010101" pitchFamily="49" charset="-122"/>
              </a:rPr>
              <a:t>的下标，从</a:t>
            </a:r>
            <a:r>
              <a:rPr lang="en-US" altLang="zh-CN" sz="2400" b="1" dirty="0">
                <a:latin typeface="Times New Roman" panose="02020603050405020304" pitchFamily="18" charset="0"/>
                <a:ea typeface="楷体" panose="02010609060101010101" pitchFamily="49" charset="-122"/>
              </a:rPr>
              <a:t>0</a:t>
            </a:r>
            <a:r>
              <a:rPr lang="zh-CN" altLang="en-US" sz="2400" b="1" dirty="0">
                <a:latin typeface="Times New Roman" panose="02020603050405020304" pitchFamily="18" charset="0"/>
                <a:ea typeface="楷体" panose="02010609060101010101" pitchFamily="49" charset="-122"/>
              </a:rPr>
              <a:t>开始</a:t>
            </a:r>
          </a:p>
          <a:p>
            <a:r>
              <a:rPr lang="zh-CN" altLang="en-US" sz="2400" b="1" dirty="0">
                <a:latin typeface="Times New Roman" panose="02020603050405020304" pitchFamily="18" charset="0"/>
                <a:ea typeface="楷体" panose="02010609060101010101" pitchFamily="49" charset="-122"/>
              </a:rPr>
              <a:t>　　</a:t>
            </a:r>
            <a:r>
              <a:rPr lang="en-US" altLang="zh-CN" sz="2400" b="1" dirty="0" err="1">
                <a:latin typeface="Times New Roman" panose="02020603050405020304" pitchFamily="18" charset="0"/>
                <a:ea typeface="楷体" panose="02010609060101010101" pitchFamily="49" charset="-122"/>
              </a:rPr>
              <a:t>Sort</a:t>
            </a:r>
            <a:r>
              <a:rPr lang="en-US" altLang="zh-CN" sz="2400" b="1" dirty="0">
                <a:latin typeface="Times New Roman" panose="02020603050405020304" pitchFamily="18" charset="0"/>
                <a:ea typeface="楷体" panose="02010609060101010101" pitchFamily="49" charset="-122"/>
              </a:rPr>
              <a:t>(</a:t>
            </a:r>
            <a:r>
              <a:rPr lang="en-US" altLang="zh-CN" sz="2400" b="1" dirty="0" err="1">
                <a:latin typeface="Times New Roman" panose="02020603050405020304" pitchFamily="18" charset="0"/>
                <a:ea typeface="楷体" panose="02010609060101010101" pitchFamily="49" charset="-122"/>
              </a:rPr>
              <a:t>x,0,n</a:t>
            </a:r>
            <a:r>
              <a:rPr lang="en-US" altLang="zh-CN" sz="2400" b="1" dirty="0">
                <a:latin typeface="Times New Roman" panose="02020603050405020304" pitchFamily="18" charset="0"/>
                <a:ea typeface="楷体" panose="02010609060101010101" pitchFamily="49" charset="-122"/>
              </a:rPr>
              <a:t>-1);	           //</a:t>
            </a:r>
            <a:r>
              <a:rPr lang="zh-CN" altLang="en-US" sz="2400" b="1" dirty="0">
                <a:latin typeface="Times New Roman" panose="02020603050405020304" pitchFamily="18" charset="0"/>
                <a:ea typeface="楷体" panose="02010609060101010101" pitchFamily="49" charset="-122"/>
              </a:rPr>
              <a:t>调用排序算法对</a:t>
            </a:r>
            <a:r>
              <a:rPr lang="en-US" altLang="zh-CN" sz="2400" b="1" dirty="0">
                <a:latin typeface="Times New Roman" panose="02020603050405020304" pitchFamily="18" charset="0"/>
                <a:ea typeface="楷体" panose="02010609060101010101" pitchFamily="49" charset="-122"/>
              </a:rPr>
              <a:t>x</a:t>
            </a:r>
            <a:r>
              <a:rPr lang="zh-CN" altLang="en-US" sz="2400" b="1" dirty="0">
                <a:latin typeface="Times New Roman" panose="02020603050405020304" pitchFamily="18" charset="0"/>
                <a:ea typeface="楷体" panose="02010609060101010101" pitchFamily="49" charset="-122"/>
              </a:rPr>
              <a:t>序列递增排序</a:t>
            </a:r>
          </a:p>
          <a:p>
            <a:r>
              <a:rPr lang="zh-CN" altLang="en-US" sz="2400" b="1" dirty="0">
                <a:latin typeface="Times New Roman" panose="02020603050405020304" pitchFamily="18" charset="0"/>
                <a:ea typeface="楷体" panose="02010609060101010101" pitchFamily="49" charset="-122"/>
              </a:rPr>
              <a:t>　　</a:t>
            </a:r>
            <a:r>
              <a:rPr lang="en-US" altLang="zh-CN" sz="2400" b="1" dirty="0" err="1">
                <a:latin typeface="Times New Roman" panose="02020603050405020304" pitchFamily="18" charset="0"/>
                <a:ea typeface="楷体" panose="02010609060101010101" pitchFamily="49" charset="-122"/>
              </a:rPr>
              <a:t>tmp</a:t>
            </a:r>
            <a:r>
              <a:rPr lang="en-US" altLang="zh-CN" sz="2400" b="1" dirty="0">
                <a:latin typeface="Times New Roman" panose="02020603050405020304" pitchFamily="18" charset="0"/>
                <a:ea typeface="楷体" panose="02010609060101010101" pitchFamily="49" charset="-122"/>
              </a:rPr>
              <a:t>=x[0];		//</a:t>
            </a:r>
            <a:r>
              <a:rPr lang="zh-CN" altLang="en-US" sz="2400" b="1" dirty="0">
                <a:latin typeface="Times New Roman" panose="02020603050405020304" pitchFamily="18" charset="0"/>
                <a:ea typeface="楷体" panose="02010609060101010101" pitchFamily="49" charset="-122"/>
              </a:rPr>
              <a:t>区间的起始位置</a:t>
            </a:r>
          </a:p>
          <a:p>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y[0]=x[0];</a:t>
            </a:r>
          </a:p>
          <a:p>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for(</a:t>
            </a:r>
            <a:r>
              <a:rPr lang="en-US" altLang="zh-CN" sz="2400" b="1" dirty="0" err="1">
                <a:latin typeface="Times New Roman" panose="02020603050405020304" pitchFamily="18" charset="0"/>
                <a:ea typeface="楷体" panose="02010609060101010101" pitchFamily="49" charset="-122"/>
              </a:rPr>
              <a:t>i</a:t>
            </a:r>
            <a:r>
              <a:rPr lang="en-US" altLang="zh-CN" sz="2400" b="1" dirty="0">
                <a:latin typeface="Times New Roman" panose="02020603050405020304" pitchFamily="18" charset="0"/>
                <a:ea typeface="楷体" panose="02010609060101010101" pitchFamily="49" charset="-122"/>
              </a:rPr>
              <a:t>=</a:t>
            </a:r>
            <a:r>
              <a:rPr lang="en-US" altLang="zh-CN" sz="2400" b="1" dirty="0" err="1">
                <a:latin typeface="Times New Roman" panose="02020603050405020304" pitchFamily="18" charset="0"/>
                <a:ea typeface="楷体" panose="02010609060101010101" pitchFamily="49" charset="-122"/>
              </a:rPr>
              <a:t>1;i</a:t>
            </a:r>
            <a:r>
              <a:rPr lang="en-US" altLang="zh-CN" sz="2400" b="1" dirty="0">
                <a:latin typeface="Times New Roman" panose="02020603050405020304" pitchFamily="18" charset="0"/>
                <a:ea typeface="楷体" panose="02010609060101010101" pitchFamily="49" charset="-122"/>
              </a:rPr>
              <a:t>&lt;</a:t>
            </a:r>
            <a:r>
              <a:rPr lang="en-US" altLang="zh-CN" sz="2400" b="1" dirty="0" err="1">
                <a:latin typeface="Times New Roman" panose="02020603050405020304" pitchFamily="18" charset="0"/>
                <a:ea typeface="楷体" panose="02010609060101010101" pitchFamily="49" charset="-122"/>
              </a:rPr>
              <a:t>n;i</a:t>
            </a:r>
            <a:r>
              <a:rPr lang="en-US" altLang="zh-CN" sz="2400" b="1" dirty="0">
                <a:latin typeface="Times New Roman" panose="02020603050405020304" pitchFamily="18" charset="0"/>
                <a:ea typeface="楷体" panose="02010609060101010101" pitchFamily="49" charset="-122"/>
              </a:rPr>
              <a:t>++)</a:t>
            </a:r>
          </a:p>
          <a:p>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if(x[</a:t>
            </a:r>
            <a:r>
              <a:rPr lang="en-US" altLang="zh-CN" sz="2400" b="1" dirty="0" err="1">
                <a:latin typeface="Times New Roman" panose="02020603050405020304" pitchFamily="18" charset="0"/>
                <a:ea typeface="楷体" panose="02010609060101010101" pitchFamily="49" charset="-122"/>
              </a:rPr>
              <a:t>i</a:t>
            </a:r>
            <a:r>
              <a:rPr lang="en-US" altLang="zh-CN" sz="2400" b="1" dirty="0">
                <a:latin typeface="Times New Roman" panose="02020603050405020304" pitchFamily="18" charset="0"/>
                <a:ea typeface="楷体" panose="02010609060101010101" pitchFamily="49" charset="-122"/>
              </a:rPr>
              <a:t>]-</a:t>
            </a:r>
            <a:r>
              <a:rPr lang="en-US" altLang="zh-CN" sz="2400" b="1" dirty="0" err="1">
                <a:latin typeface="Times New Roman" panose="02020603050405020304" pitchFamily="18" charset="0"/>
                <a:ea typeface="楷体" panose="02010609060101010101" pitchFamily="49" charset="-122"/>
              </a:rPr>
              <a:t>tmp</a:t>
            </a:r>
            <a:r>
              <a:rPr lang="en-US" altLang="zh-CN" sz="2400" b="1" dirty="0">
                <a:latin typeface="Times New Roman" panose="02020603050405020304" pitchFamily="18" charset="0"/>
                <a:ea typeface="楷体" panose="02010609060101010101" pitchFamily="49" charset="-122"/>
              </a:rPr>
              <a:t>&gt;k)	//</a:t>
            </a:r>
            <a:r>
              <a:rPr lang="zh-CN" altLang="en-US" sz="2400" b="1" dirty="0">
                <a:latin typeface="Times New Roman" panose="02020603050405020304" pitchFamily="18" charset="0"/>
                <a:ea typeface="楷体" panose="02010609060101010101" pitchFamily="49" charset="-122"/>
              </a:rPr>
              <a:t>如果</a:t>
            </a:r>
            <a:r>
              <a:rPr lang="en-US" altLang="zh-CN" sz="2400" b="1" dirty="0">
                <a:latin typeface="Times New Roman" panose="02020603050405020304" pitchFamily="18" charset="0"/>
                <a:ea typeface="楷体" panose="02010609060101010101" pitchFamily="49" charset="-122"/>
              </a:rPr>
              <a:t>x[</a:t>
            </a:r>
            <a:r>
              <a:rPr lang="en-US" altLang="zh-CN" sz="2400" b="1" dirty="0" err="1">
                <a:latin typeface="Times New Roman" panose="02020603050405020304" pitchFamily="18" charset="0"/>
                <a:ea typeface="楷体" panose="02010609060101010101" pitchFamily="49" charset="-122"/>
              </a:rPr>
              <a:t>i</a:t>
            </a:r>
            <a:r>
              <a:rPr lang="en-US" altLang="zh-CN" sz="2400" b="1" dirty="0">
                <a:latin typeface="Times New Roman" panose="02020603050405020304" pitchFamily="18" charset="0"/>
                <a:ea typeface="楷体" panose="02010609060101010101" pitchFamily="49" charset="-122"/>
              </a:rPr>
              <a:t>]</a:t>
            </a:r>
            <a:r>
              <a:rPr lang="zh-CN" altLang="en-US" sz="2400" b="1" dirty="0">
                <a:latin typeface="Times New Roman" panose="02020603050405020304" pitchFamily="18" charset="0"/>
                <a:ea typeface="楷体" panose="02010609060101010101" pitchFamily="49" charset="-122"/>
              </a:rPr>
              <a:t>与</a:t>
            </a:r>
            <a:r>
              <a:rPr lang="en-US" altLang="zh-CN" sz="2400" b="1" dirty="0" err="1">
                <a:latin typeface="Times New Roman" panose="02020603050405020304" pitchFamily="18" charset="0"/>
                <a:ea typeface="楷体" panose="02010609060101010101" pitchFamily="49" charset="-122"/>
              </a:rPr>
              <a:t>tmp</a:t>
            </a:r>
            <a:r>
              <a:rPr lang="zh-CN" altLang="en-US" sz="2400" b="1" dirty="0">
                <a:latin typeface="Times New Roman" panose="02020603050405020304" pitchFamily="18" charset="0"/>
                <a:ea typeface="楷体" panose="02010609060101010101" pitchFamily="49" charset="-122"/>
              </a:rPr>
              <a:t>的距离大于</a:t>
            </a:r>
            <a:r>
              <a:rPr lang="en-US" altLang="zh-CN" sz="2400" b="1" dirty="0">
                <a:latin typeface="Times New Roman" panose="02020603050405020304" pitchFamily="18" charset="0"/>
                <a:ea typeface="楷体" panose="02010609060101010101" pitchFamily="49" charset="-122"/>
              </a:rPr>
              <a:t>k</a:t>
            </a:r>
          </a:p>
          <a:p>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      </a:t>
            </a:r>
            <a:r>
              <a:rPr lang="en-US" altLang="zh-CN" sz="2400" b="1" dirty="0" err="1">
                <a:latin typeface="Times New Roman" panose="02020603050405020304" pitchFamily="18" charset="0"/>
                <a:ea typeface="楷体" panose="02010609060101010101" pitchFamily="49" charset="-122"/>
              </a:rPr>
              <a:t>tmp</a:t>
            </a:r>
            <a:r>
              <a:rPr lang="en-US" altLang="zh-CN" sz="2400" b="1" dirty="0">
                <a:latin typeface="Times New Roman" panose="02020603050405020304" pitchFamily="18" charset="0"/>
                <a:ea typeface="楷体" panose="02010609060101010101" pitchFamily="49" charset="-122"/>
              </a:rPr>
              <a:t>=x[</a:t>
            </a:r>
            <a:r>
              <a:rPr lang="en-US" altLang="zh-CN" sz="2400" b="1" dirty="0" err="1">
                <a:latin typeface="Times New Roman" panose="02020603050405020304" pitchFamily="18" charset="0"/>
                <a:ea typeface="楷体" panose="02010609060101010101" pitchFamily="49" charset="-122"/>
              </a:rPr>
              <a:t>i</a:t>
            </a:r>
            <a:r>
              <a:rPr lang="en-US" altLang="zh-CN" sz="2400" b="1" dirty="0">
                <a:latin typeface="Times New Roman" panose="02020603050405020304" pitchFamily="18" charset="0"/>
                <a:ea typeface="楷体" panose="02010609060101010101" pitchFamily="49" charset="-122"/>
              </a:rPr>
              <a:t>];	//</a:t>
            </a:r>
            <a:r>
              <a:rPr lang="zh-CN" altLang="en-US" sz="2400" b="1" dirty="0">
                <a:latin typeface="Times New Roman" panose="02020603050405020304" pitchFamily="18" charset="0"/>
                <a:ea typeface="楷体" panose="02010609060101010101" pitchFamily="49" charset="-122"/>
              </a:rPr>
              <a:t>开始下一个以</a:t>
            </a:r>
            <a:r>
              <a:rPr lang="en-US" altLang="zh-CN" sz="2400" b="1" dirty="0">
                <a:latin typeface="Times New Roman" panose="02020603050405020304" pitchFamily="18" charset="0"/>
                <a:ea typeface="楷体" panose="02010609060101010101" pitchFamily="49" charset="-122"/>
              </a:rPr>
              <a:t>x[</a:t>
            </a:r>
            <a:r>
              <a:rPr lang="en-US" altLang="zh-CN" sz="2400" b="1" dirty="0" err="1">
                <a:latin typeface="Times New Roman" panose="02020603050405020304" pitchFamily="18" charset="0"/>
                <a:ea typeface="楷体" panose="02010609060101010101" pitchFamily="49" charset="-122"/>
              </a:rPr>
              <a:t>i</a:t>
            </a:r>
            <a:r>
              <a:rPr lang="en-US" altLang="zh-CN" sz="2400" b="1" dirty="0">
                <a:latin typeface="Times New Roman" panose="02020603050405020304" pitchFamily="18" charset="0"/>
                <a:ea typeface="楷体" panose="02010609060101010101" pitchFamily="49" charset="-122"/>
              </a:rPr>
              <a:t>]</a:t>
            </a:r>
            <a:r>
              <a:rPr lang="zh-CN" altLang="en-US" sz="2400" b="1" dirty="0">
                <a:latin typeface="Times New Roman" panose="02020603050405020304" pitchFamily="18" charset="0"/>
                <a:ea typeface="楷体" panose="02010609060101010101" pitchFamily="49" charset="-122"/>
              </a:rPr>
              <a:t>为起点的覆盖区间</a:t>
            </a:r>
          </a:p>
          <a:p>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m++; </a:t>
            </a:r>
          </a:p>
          <a:p>
            <a:r>
              <a:rPr lang="en-US" altLang="zh-CN" sz="2400" b="1" dirty="0">
                <a:latin typeface="Times New Roman" panose="02020603050405020304" pitchFamily="18" charset="0"/>
                <a:ea typeface="楷体" panose="02010609060101010101" pitchFamily="49" charset="-122"/>
              </a:rPr>
              <a:t>                        y[m]=x[</a:t>
            </a:r>
            <a:r>
              <a:rPr lang="en-US" altLang="zh-CN" sz="2400" b="1" dirty="0" err="1">
                <a:latin typeface="Times New Roman" panose="02020603050405020304" pitchFamily="18" charset="0"/>
                <a:ea typeface="楷体" panose="02010609060101010101" pitchFamily="49" charset="-122"/>
              </a:rPr>
              <a:t>i</a:t>
            </a:r>
            <a:r>
              <a:rPr lang="en-US" altLang="zh-CN"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sym typeface="+mn-ea"/>
              </a:rPr>
              <a:t>//</a:t>
            </a:r>
            <a:r>
              <a:rPr lang="zh-CN" altLang="en-US" sz="2400" b="1" dirty="0">
                <a:latin typeface="Times New Roman" panose="02020603050405020304" pitchFamily="18" charset="0"/>
                <a:ea typeface="楷体" panose="02010609060101010101" pitchFamily="49" charset="-122"/>
                <a:sym typeface="+mn-ea"/>
              </a:rPr>
              <a:t>记录下一个以</a:t>
            </a:r>
            <a:r>
              <a:rPr lang="en-US" altLang="zh-CN" sz="2400" b="1" dirty="0">
                <a:latin typeface="Times New Roman" panose="02020603050405020304" pitchFamily="18" charset="0"/>
                <a:ea typeface="楷体" panose="02010609060101010101" pitchFamily="49" charset="-122"/>
                <a:sym typeface="+mn-ea"/>
              </a:rPr>
              <a:t>x[</a:t>
            </a:r>
            <a:r>
              <a:rPr lang="en-US" altLang="zh-CN" sz="2400" b="1" dirty="0" err="1">
                <a:latin typeface="Times New Roman" panose="02020603050405020304" pitchFamily="18" charset="0"/>
                <a:ea typeface="楷体" panose="02010609060101010101" pitchFamily="49" charset="-122"/>
                <a:sym typeface="+mn-ea"/>
              </a:rPr>
              <a:t>i</a:t>
            </a:r>
            <a:r>
              <a:rPr lang="en-US" altLang="zh-CN" sz="2400" b="1" dirty="0">
                <a:latin typeface="Times New Roman" panose="02020603050405020304" pitchFamily="18" charset="0"/>
                <a:ea typeface="楷体" panose="02010609060101010101" pitchFamily="49" charset="-122"/>
                <a:sym typeface="+mn-ea"/>
              </a:rPr>
              <a:t>]</a:t>
            </a:r>
            <a:r>
              <a:rPr lang="zh-CN" altLang="en-US" sz="2400" b="1" dirty="0">
                <a:latin typeface="Times New Roman" panose="02020603050405020304" pitchFamily="18" charset="0"/>
                <a:ea typeface="楷体" panose="02010609060101010101" pitchFamily="49" charset="-122"/>
                <a:sym typeface="+mn-ea"/>
              </a:rPr>
              <a:t>为起点的覆盖区间</a:t>
            </a:r>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a:t>
            </a:r>
          </a:p>
          <a:p>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return </a:t>
            </a:r>
            <a:r>
              <a:rPr lang="en-US" altLang="zh-CN" sz="2400" b="1" dirty="0" err="1">
                <a:latin typeface="Times New Roman" panose="02020603050405020304" pitchFamily="18" charset="0"/>
                <a:ea typeface="楷体" panose="02010609060101010101" pitchFamily="49" charset="-122"/>
              </a:rPr>
              <a:t>m+1</a:t>
            </a:r>
            <a:r>
              <a:rPr lang="en-US" altLang="zh-CN" sz="2400" b="1" dirty="0">
                <a:latin typeface="Times New Roman" panose="02020603050405020304" pitchFamily="18" charset="0"/>
                <a:ea typeface="楷体" panose="02010609060101010101" pitchFamily="49" charset="-122"/>
              </a:rPr>
              <a:t>;</a:t>
            </a:r>
          </a:p>
          <a:p>
            <a:r>
              <a:rPr lang="en-US" altLang="zh-CN" sz="2400" b="1" dirty="0">
                <a:latin typeface="Times New Roman" panose="02020603050405020304" pitchFamily="18" charset="0"/>
                <a:ea typeface="楷体" panose="02010609060101010101" pitchFamily="49" charset="-122"/>
              </a:rPr>
              <a:t>}</a:t>
            </a:r>
          </a:p>
        </p:txBody>
      </p:sp>
      <p:sp>
        <p:nvSpPr>
          <p:cNvPr id="199683" name="Text Box 3"/>
          <p:cNvSpPr txBox="1">
            <a:spLocks noChangeArrowheads="1"/>
          </p:cNvSpPr>
          <p:nvPr/>
        </p:nvSpPr>
        <p:spPr bwMode="auto">
          <a:xfrm>
            <a:off x="1436370" y="263525"/>
            <a:ext cx="6772910" cy="583565"/>
          </a:xfrm>
          <a:prstGeom prst="rect">
            <a:avLst/>
          </a:prstGeom>
          <a:noFill/>
          <a:ln>
            <a:noFill/>
          </a:ln>
          <a:extLst>
            <a:ext uri="{909E8E84-426E-40DD-AFC4-6F175D3DCCD1}">
              <a14:hiddenFill xmlns:a14="http://schemas.microsoft.com/office/drawing/2010/main" xmlns="">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wrap="square">
            <a:spAutoFit/>
          </a:bodyPr>
          <a:lstStyle/>
          <a:p>
            <a:pPr algn="just">
              <a:spcBef>
                <a:spcPct val="50000"/>
              </a:spcBef>
            </a:pPr>
            <a:r>
              <a:rPr lang="zh-CN" altLang="en-US" sz="3200" b="1">
                <a:solidFill>
                  <a:schemeClr val="bg1"/>
                </a:solidFill>
                <a:latin typeface="黑体" panose="02010609060101010101" pitchFamily="49" charset="-122"/>
                <a:ea typeface="黑体" panose="02010609060101010101" pitchFamily="49" charset="-122"/>
              </a:rPr>
              <a:t>区间覆盖问题的</a:t>
            </a:r>
            <a:r>
              <a:rPr lang="zh-CN" altLang="en-US" sz="3200" b="1">
                <a:solidFill>
                  <a:schemeClr val="bg1"/>
                </a:solidFill>
                <a:latin typeface="黑体" panose="02010609060101010101" pitchFamily="49" charset="-122"/>
                <a:ea typeface="黑体" panose="02010609060101010101" pitchFamily="49" charset="-122"/>
                <a:sym typeface="+mn-ea"/>
              </a:rPr>
              <a:t>求解</a:t>
            </a:r>
            <a:r>
              <a:rPr lang="zh-CN" altLang="en-US" sz="3200" b="1">
                <a:solidFill>
                  <a:schemeClr val="bg1"/>
                </a:solidFill>
                <a:latin typeface="黑体" panose="02010609060101010101" pitchFamily="49" charset="-122"/>
                <a:ea typeface="黑体" panose="02010609060101010101" pitchFamily="49" charset="-122"/>
              </a:rPr>
              <a:t>算法</a:t>
            </a:r>
          </a:p>
        </p:txBody>
      </p:sp>
      <p:sp>
        <p:nvSpPr>
          <p:cNvPr id="195586" name="Text Box 2"/>
          <p:cNvSpPr txBox="1">
            <a:spLocks noChangeArrowheads="1"/>
          </p:cNvSpPr>
          <p:nvPr/>
        </p:nvSpPr>
        <p:spPr bwMode="auto">
          <a:xfrm>
            <a:off x="2934970" y="5928995"/>
            <a:ext cx="5797550" cy="460375"/>
          </a:xfrm>
          <a:prstGeom prst="rect">
            <a:avLst/>
          </a:prstGeom>
          <a:noFill/>
          <a:ln w="9525">
            <a:noFill/>
            <a:miter lim="800000"/>
          </a:ln>
          <a:effectLst/>
        </p:spPr>
        <p:txBody>
          <a:bodyPr wrap="square">
            <a:spAutoFit/>
          </a:bodyPr>
          <a:lstStyle/>
          <a:p>
            <a:pPr>
              <a:lnSpc>
                <a:spcPct val="120000"/>
              </a:lnSpc>
              <a:spcBef>
                <a:spcPct val="50000"/>
              </a:spcBef>
            </a:pPr>
            <a:r>
              <a:rPr lang="zh-CN" altLang="en-US" sz="2000" b="1" dirty="0">
                <a:solidFill>
                  <a:srgbClr val="CC0099"/>
                </a:solidFill>
                <a:latin typeface="宋体" panose="02010600030101010101" pitchFamily="2" charset="-122"/>
                <a:cs typeface="Times New Roman" panose="02020603050405020304" pitchFamily="18" charset="0"/>
              </a:rPr>
              <a:t>算法分析：</a:t>
            </a:r>
            <a:r>
              <a:rPr lang="zh-CN" altLang="en-US" sz="2000" b="1" dirty="0">
                <a:latin typeface="宋体" panose="02010600030101010101" pitchFamily="2" charset="-122"/>
                <a:cs typeface="Times New Roman" panose="02020603050405020304" pitchFamily="18" charset="0"/>
              </a:rPr>
              <a:t>本算法的时间复杂度为</a:t>
            </a:r>
            <a:r>
              <a:rPr lang="en-US" altLang="zh-CN" sz="2000" b="1" dirty="0">
                <a:latin typeface="宋体" panose="02010600030101010101" pitchFamily="2" charset="-122"/>
                <a:cs typeface="Times New Roman" panose="02020603050405020304" pitchFamily="18" charset="0"/>
              </a:rPr>
              <a:t>O(</a:t>
            </a:r>
            <a:r>
              <a:rPr lang="en-US" altLang="zh-CN" sz="2000" b="1" i="1" dirty="0" err="1">
                <a:latin typeface="宋体" panose="02010600030101010101" pitchFamily="2" charset="-122"/>
                <a:cs typeface="Times New Roman" panose="02020603050405020304" pitchFamily="18" charset="0"/>
              </a:rPr>
              <a:t>n</a:t>
            </a:r>
            <a:r>
              <a:rPr lang="en-US" altLang="zh-CN" sz="2000" b="1" dirty="0" err="1">
                <a:latin typeface="宋体" panose="02010600030101010101" pitchFamily="2" charset="-122"/>
                <a:cs typeface="Times New Roman" panose="02020603050405020304" pitchFamily="18" charset="0"/>
              </a:rPr>
              <a:t>log</a:t>
            </a:r>
            <a:r>
              <a:rPr lang="en-US" altLang="zh-CN" sz="2000" b="1" baseline="-25000" dirty="0" err="1">
                <a:latin typeface="宋体" panose="02010600030101010101" pitchFamily="2" charset="-122"/>
                <a:cs typeface="Times New Roman" panose="02020603050405020304" pitchFamily="18" charset="0"/>
              </a:rPr>
              <a:t>2</a:t>
            </a:r>
            <a:r>
              <a:rPr lang="en-US" altLang="zh-CN" sz="2000" b="1" i="1" dirty="0" err="1">
                <a:latin typeface="宋体" panose="02010600030101010101" pitchFamily="2" charset="-122"/>
                <a:cs typeface="Times New Roman" panose="02020603050405020304" pitchFamily="18" charset="0"/>
              </a:rPr>
              <a:t>n</a:t>
            </a:r>
            <a:r>
              <a:rPr lang="en-US" altLang="zh-CN" sz="2000" b="1" dirty="0">
                <a:latin typeface="宋体" panose="02010600030101010101" pitchFamily="2" charset="-122"/>
                <a:cs typeface="Times New Roman" panose="02020603050405020304" pitchFamily="18" charset="0"/>
              </a:rPr>
              <a:t>)</a:t>
            </a:r>
            <a:r>
              <a:rPr lang="zh-CN" altLang="en-US" sz="2000" b="1" dirty="0">
                <a:latin typeface="宋体" panose="02010600030101010101" pitchFamily="2"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7634"/>
                                        </p:tgtEl>
                                        <p:attrNameLst>
                                          <p:attrName>style.visibility</p:attrName>
                                        </p:attrNameLst>
                                      </p:cBhvr>
                                      <p:to>
                                        <p:strVal val="visible"/>
                                      </p:to>
                                    </p:set>
                                    <p:animEffect transition="in" filter="blinds(horizontal)">
                                      <p:cBhvr>
                                        <p:cTn id="7" dur="500"/>
                                        <p:tgtEl>
                                          <p:spTgt spid="1976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7634">
                                            <p:txEl>
                                              <p:pRg st="0" end="0"/>
                                            </p:txEl>
                                          </p:spTgt>
                                        </p:tgtEl>
                                        <p:attrNameLst>
                                          <p:attrName>style.visibility</p:attrName>
                                        </p:attrNameLst>
                                      </p:cBhvr>
                                      <p:to>
                                        <p:strVal val="visible"/>
                                      </p:to>
                                    </p:set>
                                    <p:animEffect transition="in" filter="blinds(horizontal)">
                                      <p:cBhvr>
                                        <p:cTn id="12" dur="500"/>
                                        <p:tgtEl>
                                          <p:spTgt spid="1976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7634">
                                            <p:txEl>
                                              <p:pRg st="1" end="1"/>
                                            </p:txEl>
                                          </p:spTgt>
                                        </p:tgtEl>
                                        <p:attrNameLst>
                                          <p:attrName>style.visibility</p:attrName>
                                        </p:attrNameLst>
                                      </p:cBhvr>
                                      <p:to>
                                        <p:strVal val="visible"/>
                                      </p:to>
                                    </p:set>
                                    <p:animEffect transition="in" filter="blinds(horizontal)">
                                      <p:cBhvr>
                                        <p:cTn id="17" dur="500"/>
                                        <p:tgtEl>
                                          <p:spTgt spid="19763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7634">
                                            <p:txEl>
                                              <p:pRg st="2" end="2"/>
                                            </p:txEl>
                                          </p:spTgt>
                                        </p:tgtEl>
                                        <p:attrNameLst>
                                          <p:attrName>style.visibility</p:attrName>
                                        </p:attrNameLst>
                                      </p:cBhvr>
                                      <p:to>
                                        <p:strVal val="visible"/>
                                      </p:to>
                                    </p:set>
                                    <p:animEffect transition="in" filter="blinds(horizontal)">
                                      <p:cBhvr>
                                        <p:cTn id="22" dur="500"/>
                                        <p:tgtEl>
                                          <p:spTgt spid="19763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7634">
                                            <p:txEl>
                                              <p:pRg st="3" end="3"/>
                                            </p:txEl>
                                          </p:spTgt>
                                        </p:tgtEl>
                                        <p:attrNameLst>
                                          <p:attrName>style.visibility</p:attrName>
                                        </p:attrNameLst>
                                      </p:cBhvr>
                                      <p:to>
                                        <p:strVal val="visible"/>
                                      </p:to>
                                    </p:set>
                                    <p:animEffect transition="in" filter="blinds(horizontal)">
                                      <p:cBhvr>
                                        <p:cTn id="27" dur="500"/>
                                        <p:tgtEl>
                                          <p:spTgt spid="19763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7634">
                                            <p:txEl>
                                              <p:pRg st="4" end="4"/>
                                            </p:txEl>
                                          </p:spTgt>
                                        </p:tgtEl>
                                        <p:attrNameLst>
                                          <p:attrName>style.visibility</p:attrName>
                                        </p:attrNameLst>
                                      </p:cBhvr>
                                      <p:to>
                                        <p:strVal val="visible"/>
                                      </p:to>
                                    </p:set>
                                    <p:animEffect transition="in" filter="blinds(horizontal)">
                                      <p:cBhvr>
                                        <p:cTn id="32" dur="500"/>
                                        <p:tgtEl>
                                          <p:spTgt spid="19763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7634">
                                            <p:txEl>
                                              <p:pRg st="5" end="5"/>
                                            </p:txEl>
                                          </p:spTgt>
                                        </p:tgtEl>
                                        <p:attrNameLst>
                                          <p:attrName>style.visibility</p:attrName>
                                        </p:attrNameLst>
                                      </p:cBhvr>
                                      <p:to>
                                        <p:strVal val="visible"/>
                                      </p:to>
                                    </p:set>
                                    <p:animEffect transition="in" filter="blinds(horizontal)">
                                      <p:cBhvr>
                                        <p:cTn id="37" dur="500"/>
                                        <p:tgtEl>
                                          <p:spTgt spid="19763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7634">
                                            <p:txEl>
                                              <p:pRg st="6" end="6"/>
                                            </p:txEl>
                                          </p:spTgt>
                                        </p:tgtEl>
                                        <p:attrNameLst>
                                          <p:attrName>style.visibility</p:attrName>
                                        </p:attrNameLst>
                                      </p:cBhvr>
                                      <p:to>
                                        <p:strVal val="visible"/>
                                      </p:to>
                                    </p:set>
                                    <p:animEffect transition="in" filter="blinds(horizontal)">
                                      <p:cBhvr>
                                        <p:cTn id="42" dur="500"/>
                                        <p:tgtEl>
                                          <p:spTgt spid="19763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97634">
                                            <p:txEl>
                                              <p:pRg st="7" end="7"/>
                                            </p:txEl>
                                          </p:spTgt>
                                        </p:tgtEl>
                                        <p:attrNameLst>
                                          <p:attrName>style.visibility</p:attrName>
                                        </p:attrNameLst>
                                      </p:cBhvr>
                                      <p:to>
                                        <p:strVal val="visible"/>
                                      </p:to>
                                    </p:set>
                                    <p:animEffect transition="in" filter="blinds(horizontal)">
                                      <p:cBhvr>
                                        <p:cTn id="47" dur="500"/>
                                        <p:tgtEl>
                                          <p:spTgt spid="19763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97634">
                                            <p:txEl>
                                              <p:pRg st="8" end="8"/>
                                            </p:txEl>
                                          </p:spTgt>
                                        </p:tgtEl>
                                        <p:attrNameLst>
                                          <p:attrName>style.visibility</p:attrName>
                                        </p:attrNameLst>
                                      </p:cBhvr>
                                      <p:to>
                                        <p:strVal val="visible"/>
                                      </p:to>
                                    </p:set>
                                    <p:animEffect transition="in" filter="blinds(horizontal)">
                                      <p:cBhvr>
                                        <p:cTn id="52" dur="500"/>
                                        <p:tgtEl>
                                          <p:spTgt spid="19763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97634">
                                            <p:txEl>
                                              <p:pRg st="9" end="9"/>
                                            </p:txEl>
                                          </p:spTgt>
                                        </p:tgtEl>
                                        <p:attrNameLst>
                                          <p:attrName>style.visibility</p:attrName>
                                        </p:attrNameLst>
                                      </p:cBhvr>
                                      <p:to>
                                        <p:strVal val="visible"/>
                                      </p:to>
                                    </p:set>
                                    <p:animEffect transition="in" filter="blinds(horizontal)">
                                      <p:cBhvr>
                                        <p:cTn id="57" dur="500"/>
                                        <p:tgtEl>
                                          <p:spTgt spid="197634">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97634">
                                            <p:txEl>
                                              <p:pRg st="10" end="10"/>
                                            </p:txEl>
                                          </p:spTgt>
                                        </p:tgtEl>
                                        <p:attrNameLst>
                                          <p:attrName>style.visibility</p:attrName>
                                        </p:attrNameLst>
                                      </p:cBhvr>
                                      <p:to>
                                        <p:strVal val="visible"/>
                                      </p:to>
                                    </p:set>
                                    <p:animEffect transition="in" filter="blinds(horizontal)">
                                      <p:cBhvr>
                                        <p:cTn id="62" dur="500"/>
                                        <p:tgtEl>
                                          <p:spTgt spid="197634">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97634">
                                            <p:txEl>
                                              <p:pRg st="11" end="11"/>
                                            </p:txEl>
                                          </p:spTgt>
                                        </p:tgtEl>
                                        <p:attrNameLst>
                                          <p:attrName>style.visibility</p:attrName>
                                        </p:attrNameLst>
                                      </p:cBhvr>
                                      <p:to>
                                        <p:strVal val="visible"/>
                                      </p:to>
                                    </p:set>
                                    <p:animEffect transition="in" filter="blinds(horizontal)">
                                      <p:cBhvr>
                                        <p:cTn id="67" dur="500"/>
                                        <p:tgtEl>
                                          <p:spTgt spid="197634">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97634">
                                            <p:txEl>
                                              <p:pRg st="12" end="12"/>
                                            </p:txEl>
                                          </p:spTgt>
                                        </p:tgtEl>
                                        <p:attrNameLst>
                                          <p:attrName>style.visibility</p:attrName>
                                        </p:attrNameLst>
                                      </p:cBhvr>
                                      <p:to>
                                        <p:strVal val="visible"/>
                                      </p:to>
                                    </p:set>
                                    <p:animEffect transition="in" filter="blinds(horizontal)">
                                      <p:cBhvr>
                                        <p:cTn id="72" dur="500"/>
                                        <p:tgtEl>
                                          <p:spTgt spid="197634">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95586"/>
                                        </p:tgtEl>
                                        <p:attrNameLst>
                                          <p:attrName>style.visibility</p:attrName>
                                        </p:attrNameLst>
                                      </p:cBhvr>
                                      <p:to>
                                        <p:strVal val="visible"/>
                                      </p:to>
                                    </p:set>
                                    <p:animEffect transition="in" filter="blinds(horizontal)">
                                      <p:cBhvr>
                                        <p:cTn id="77" dur="500"/>
                                        <p:tgtEl>
                                          <p:spTgt spid="195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bldLvl="0" animBg="1"/>
      <p:bldP spid="19558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92075" y="1147445"/>
            <a:ext cx="8983980" cy="5262245"/>
          </a:xfrm>
          <a:prstGeom prst="rect">
            <a:avLst/>
          </a:prstGeom>
          <a:noFill/>
          <a:ln w="9525">
            <a:noFill/>
            <a:miter lim="800000"/>
          </a:ln>
          <a:effectLst/>
        </p:spPr>
        <p:txBody>
          <a:bodyPr wrap="square">
            <a:spAutoFit/>
          </a:bodyPr>
          <a:lstStyle/>
          <a:p>
            <a:pPr>
              <a:spcBef>
                <a:spcPct val="50000"/>
              </a:spcBef>
            </a:pPr>
            <a:r>
              <a:rPr lang="zh-CN" altLang="en-US" sz="2400" b="1" dirty="0">
                <a:solidFill>
                  <a:srgbClr val="CC0099"/>
                </a:solidFill>
                <a:latin typeface="宋体" panose="02010600030101010101" pitchFamily="2" charset="-122"/>
                <a:cs typeface="Times New Roman" panose="02020603050405020304" pitchFamily="18" charset="0"/>
              </a:rPr>
              <a:t>算法正确性证明：</a:t>
            </a:r>
          </a:p>
          <a:p>
            <a:pPr>
              <a:spcBef>
                <a:spcPct val="50000"/>
              </a:spcBef>
            </a:pPr>
            <a:r>
              <a:rPr lang="zh-CN" altLang="en-US" sz="2400" b="1" dirty="0">
                <a:solidFill>
                  <a:srgbClr val="CC0099"/>
                </a:solidFill>
                <a:latin typeface="宋体" panose="02010600030101010101" pitchFamily="2" charset="-122"/>
                <a:cs typeface="Times New Roman" panose="02020603050405020304" pitchFamily="18" charset="0"/>
                <a:sym typeface="+mn-ea"/>
              </a:rPr>
              <a:t>最优子结构性质：</a:t>
            </a:r>
            <a:r>
              <a:rPr lang="zh-CN" altLang="en-US" sz="2400" b="1" dirty="0">
                <a:latin typeface="宋体" panose="02010600030101010101" pitchFamily="2" charset="-122"/>
                <a:cs typeface="Times New Roman" panose="02020603050405020304" pitchFamily="18" charset="0"/>
              </a:rPr>
              <a:t>在</a:t>
            </a:r>
            <a:r>
              <a:rPr lang="en-US" altLang="zh-CN" sz="2400" b="1" i="1" dirty="0">
                <a:latin typeface="宋体" panose="02010600030101010101" pitchFamily="2" charset="-122"/>
                <a:cs typeface="Times New Roman" panose="02020603050405020304" pitchFamily="18" charset="0"/>
              </a:rPr>
              <a:t>x</a:t>
            </a:r>
            <a:r>
              <a:rPr lang="zh-CN" altLang="en-US" sz="2400" b="1" dirty="0">
                <a:latin typeface="宋体" panose="02010600030101010101" pitchFamily="2" charset="-122"/>
                <a:cs typeface="Times New Roman" panose="02020603050405020304" pitchFamily="18" charset="0"/>
              </a:rPr>
              <a:t>序列递增排序后，显然满足最优子结构性质。</a:t>
            </a:r>
          </a:p>
          <a:p>
            <a:pPr>
              <a:spcBef>
                <a:spcPct val="50000"/>
              </a:spcBef>
            </a:pPr>
            <a:r>
              <a:rPr lang="zh-CN" altLang="en-US" sz="2400" b="1" dirty="0">
                <a:solidFill>
                  <a:srgbClr val="CC0099"/>
                </a:solidFill>
                <a:latin typeface="宋体" panose="02010600030101010101" pitchFamily="2" charset="-122"/>
                <a:cs typeface="Times New Roman" panose="02020603050405020304" pitchFamily="18" charset="0"/>
              </a:rPr>
              <a:t>贪心选择性质证明：</a:t>
            </a:r>
            <a:endParaRPr lang="zh-CN" altLang="en-US" sz="2400" b="1" dirty="0">
              <a:latin typeface="宋体" panose="02010600030101010101" pitchFamily="2" charset="-122"/>
              <a:cs typeface="Times New Roman" panose="02020603050405020304" pitchFamily="18" charset="0"/>
            </a:endParaRPr>
          </a:p>
          <a:p>
            <a:pPr>
              <a:spcBef>
                <a:spcPct val="50000"/>
              </a:spcBef>
            </a:pPr>
            <a:r>
              <a:rPr lang="zh-CN" altLang="en-US" sz="2400" b="1" dirty="0">
                <a:latin typeface="宋体" panose="02010600030101010101" pitchFamily="2" charset="-122"/>
                <a:cs typeface="Times New Roman" panose="02020603050405020304" pitchFamily="18" charset="0"/>
              </a:rPr>
              <a:t>　　递增排序的</a:t>
            </a:r>
            <a:r>
              <a:rPr lang="en-US" altLang="zh-CN" sz="2400" b="1" i="1" dirty="0">
                <a:latin typeface="宋体" panose="02010600030101010101" pitchFamily="2" charset="-122"/>
                <a:cs typeface="Times New Roman" panose="02020603050405020304" pitchFamily="18" charset="0"/>
              </a:rPr>
              <a:t>n</a:t>
            </a:r>
            <a:r>
              <a:rPr lang="zh-CN" altLang="en-US" sz="2400" b="1" dirty="0">
                <a:latin typeface="宋体" panose="02010600030101010101" pitchFamily="2" charset="-122"/>
                <a:cs typeface="Times New Roman" panose="02020603050405020304" pitchFamily="18" charset="0"/>
              </a:rPr>
              <a:t>个点</a:t>
            </a:r>
            <a:r>
              <a:rPr lang="en-US" altLang="zh-CN" sz="2400" b="1" i="1" dirty="0" err="1">
                <a:latin typeface="宋体" panose="02010600030101010101" pitchFamily="2" charset="-122"/>
                <a:cs typeface="Times New Roman" panose="02020603050405020304" pitchFamily="18" charset="0"/>
              </a:rPr>
              <a:t>x</a:t>
            </a:r>
            <a:r>
              <a:rPr lang="en-US" altLang="zh-CN" sz="2400" b="1" baseline="-25000" dirty="0" err="1">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x</a:t>
            </a:r>
            <a:r>
              <a:rPr lang="en-US" altLang="zh-CN" sz="2400" b="1" baseline="-25000" dirty="0" err="1">
                <a:latin typeface="宋体" panose="02010600030101010101" pitchFamily="2" charset="-122"/>
                <a:cs typeface="Times New Roman" panose="02020603050405020304" pitchFamily="18" charset="0"/>
              </a:rPr>
              <a:t>2</a:t>
            </a:r>
            <a:r>
              <a:rPr lang="zh-CN" altLang="en-US" sz="2400" b="1" dirty="0">
                <a:latin typeface="宋体" panose="02010600030101010101" pitchFamily="2" charset="-122"/>
                <a:cs typeface="Times New Roman" panose="02020603050405020304" pitchFamily="18" charset="0"/>
              </a:rPr>
              <a:t>、</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x</a:t>
            </a:r>
            <a:r>
              <a:rPr lang="en-US" altLang="zh-CN" sz="2400" b="1" i="1" baseline="-25000" dirty="0" err="1">
                <a:latin typeface="宋体" panose="02010600030101010101" pitchFamily="2" charset="-122"/>
                <a:cs typeface="Times New Roman" panose="02020603050405020304" pitchFamily="18" charset="0"/>
              </a:rPr>
              <a:t>n</a:t>
            </a:r>
            <a:r>
              <a:rPr lang="zh-CN" altLang="en-US" sz="2400" b="1" dirty="0">
                <a:latin typeface="宋体" panose="02010600030101010101" pitchFamily="2" charset="-122"/>
                <a:cs typeface="Times New Roman" panose="02020603050405020304" pitchFamily="18" charset="0"/>
              </a:rPr>
              <a:t>，本算法求出长度为</a:t>
            </a:r>
            <a:r>
              <a:rPr lang="en-US" altLang="zh-CN" sz="2400" b="1" i="1" dirty="0">
                <a:latin typeface="宋体" panose="02010600030101010101" pitchFamily="2" charset="-122"/>
                <a:cs typeface="Times New Roman" panose="02020603050405020304" pitchFamily="18" charset="0"/>
              </a:rPr>
              <a:t>k</a:t>
            </a:r>
            <a:r>
              <a:rPr lang="zh-CN" altLang="en-US" sz="2400" b="1" dirty="0">
                <a:latin typeface="宋体" panose="02010600030101010101" pitchFamily="2" charset="-122"/>
                <a:cs typeface="Times New Roman" panose="02020603050405020304" pitchFamily="18" charset="0"/>
              </a:rPr>
              <a:t>的闭区间个数为</a:t>
            </a:r>
            <a:r>
              <a:rPr lang="en-US" altLang="zh-CN" sz="2400" b="1" i="1" dirty="0">
                <a:latin typeface="宋体" panose="02010600030101010101" pitchFamily="2" charset="-122"/>
                <a:cs typeface="Times New Roman" panose="02020603050405020304" pitchFamily="18" charset="0"/>
              </a:rPr>
              <a:t>m</a:t>
            </a:r>
            <a:r>
              <a:rPr lang="zh-CN" altLang="en-US" sz="2400" b="1" dirty="0">
                <a:latin typeface="宋体" panose="02010600030101010101" pitchFamily="2" charset="-122"/>
                <a:cs typeface="Times New Roman" panose="02020603050405020304" pitchFamily="18" charset="0"/>
              </a:rPr>
              <a:t>，覆盖闭区间集</a:t>
            </a:r>
            <a:r>
              <a:rPr lang="en-US" altLang="zh-CN" sz="2400" b="1" dirty="0">
                <a:latin typeface="宋体" panose="02010600030101010101" pitchFamily="2" charset="-122"/>
                <a:cs typeface="Times New Roman" panose="02020603050405020304" pitchFamily="18" charset="0"/>
              </a:rPr>
              <a:t>T={[</a:t>
            </a:r>
            <a:r>
              <a:rPr lang="en-US" altLang="zh-CN" sz="2400" b="1" i="1" dirty="0" err="1">
                <a:latin typeface="宋体" panose="02010600030101010101" pitchFamily="2" charset="-122"/>
                <a:cs typeface="Times New Roman" panose="02020603050405020304" pitchFamily="18" charset="0"/>
              </a:rPr>
              <a:t>y</a:t>
            </a:r>
            <a:r>
              <a:rPr lang="en-US" altLang="zh-CN" sz="2400" b="1" baseline="-25000" dirty="0" err="1">
                <a:latin typeface="宋体" panose="02010600030101010101" pitchFamily="2" charset="-122"/>
                <a:cs typeface="Times New Roman" panose="02020603050405020304" pitchFamily="18" charset="0"/>
              </a:rPr>
              <a:t>1</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z</a:t>
            </a:r>
            <a:r>
              <a:rPr lang="en-US" altLang="zh-CN" sz="2400" b="1" baseline="-25000" dirty="0" err="1">
                <a:latin typeface="宋体" panose="02010600030101010101" pitchFamily="2" charset="-122"/>
                <a:cs typeface="Times New Roman" panose="02020603050405020304" pitchFamily="18" charset="0"/>
              </a:rPr>
              <a:t>1</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y</a:t>
            </a:r>
            <a:r>
              <a:rPr lang="en-US" altLang="zh-CN" sz="2400" b="1" baseline="-25000" dirty="0" err="1">
                <a:latin typeface="宋体" panose="02010600030101010101" pitchFamily="2" charset="-122"/>
                <a:cs typeface="Times New Roman" panose="02020603050405020304" pitchFamily="18" charset="0"/>
              </a:rPr>
              <a:t>2</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z</a:t>
            </a:r>
            <a:r>
              <a:rPr lang="en-US" altLang="zh-CN" sz="2400" b="1" baseline="-25000" dirty="0" err="1">
                <a:latin typeface="宋体" panose="02010600030101010101" pitchFamily="2" charset="-122"/>
                <a:cs typeface="Times New Roman" panose="02020603050405020304" pitchFamily="18" charset="0"/>
              </a:rPr>
              <a:t>2</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y</a:t>
            </a:r>
            <a:r>
              <a:rPr lang="en-US" altLang="zh-CN" sz="2400" b="1" i="1" baseline="-25000" dirty="0" err="1">
                <a:latin typeface="宋体" panose="02010600030101010101" pitchFamily="2" charset="-122"/>
                <a:cs typeface="Times New Roman" panose="02020603050405020304" pitchFamily="18" charset="0"/>
              </a:rPr>
              <a:t>m</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z</a:t>
            </a:r>
            <a:r>
              <a:rPr lang="en-US" altLang="zh-CN" sz="2400" b="1" i="1" baseline="-25000" dirty="0" err="1">
                <a:latin typeface="宋体" panose="02010600030101010101" pitchFamily="2" charset="-122"/>
                <a:cs typeface="Times New Roman" panose="02020603050405020304" pitchFamily="18" charset="0"/>
              </a:rPr>
              <a:t>m</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，其中每个覆盖闭区间的长度为</a:t>
            </a:r>
            <a:r>
              <a:rPr lang="en-US" altLang="zh-CN" sz="2400" b="1" i="1" dirty="0">
                <a:latin typeface="宋体" panose="02010600030101010101" pitchFamily="2" charset="-122"/>
                <a:cs typeface="Times New Roman" panose="02020603050405020304" pitchFamily="18" charset="0"/>
              </a:rPr>
              <a:t>k</a:t>
            </a:r>
            <a:r>
              <a:rPr lang="zh-CN" altLang="en-US" sz="2400" b="1" dirty="0">
                <a:latin typeface="宋体" panose="02010600030101010101" pitchFamily="2" charset="-122"/>
                <a:cs typeface="Times New Roman" panose="02020603050405020304" pitchFamily="18" charset="0"/>
              </a:rPr>
              <a:t>，</a:t>
            </a:r>
            <a:r>
              <a:rPr lang="en-US" altLang="zh-CN" sz="2400" b="1" dirty="0">
                <a:latin typeface="宋体" panose="02010600030101010101" pitchFamily="2" charset="-122"/>
                <a:cs typeface="Times New Roman" panose="02020603050405020304" pitchFamily="18" charset="0"/>
              </a:rPr>
              <a:t>Y={</a:t>
            </a:r>
            <a:r>
              <a:rPr lang="en-US" altLang="zh-CN" sz="2400" b="1" i="1" dirty="0" err="1">
                <a:latin typeface="宋体" panose="02010600030101010101" pitchFamily="2" charset="-122"/>
                <a:cs typeface="Times New Roman" panose="02020603050405020304" pitchFamily="18" charset="0"/>
              </a:rPr>
              <a:t>y</a:t>
            </a:r>
            <a:r>
              <a:rPr lang="en-US" altLang="zh-CN" sz="2400" b="1" i="1" baseline="-25000" dirty="0" err="1">
                <a:latin typeface="宋体" panose="02010600030101010101" pitchFamily="2" charset="-122"/>
                <a:cs typeface="Times New Roman" panose="02020603050405020304" pitchFamily="18" charset="0"/>
              </a:rPr>
              <a:t>i</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y</a:t>
            </a:r>
            <a:r>
              <a:rPr lang="en-US" altLang="zh-CN" sz="2400" b="1" i="1" baseline="-25000" dirty="0" err="1">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属于</a:t>
            </a:r>
            <a:r>
              <a:rPr lang="en-US" altLang="zh-CN" sz="2400" b="1" i="1" dirty="0">
                <a:latin typeface="宋体" panose="02010600030101010101" pitchFamily="2" charset="-122"/>
                <a:cs typeface="Times New Roman" panose="02020603050405020304" pitchFamily="18" charset="0"/>
              </a:rPr>
              <a:t>x</a:t>
            </a:r>
            <a:r>
              <a:rPr lang="zh-CN" altLang="en-US" sz="2400" b="1" dirty="0">
                <a:latin typeface="宋体" panose="02010600030101010101" pitchFamily="2" charset="-122"/>
                <a:cs typeface="Times New Roman" panose="02020603050405020304" pitchFamily="18" charset="0"/>
              </a:rPr>
              <a:t>中的点</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，每个覆盖闭区间之间不含有任何</a:t>
            </a:r>
            <a:r>
              <a:rPr lang="en-US" altLang="zh-CN" sz="2400" b="1" i="1" dirty="0">
                <a:latin typeface="宋体" panose="02010600030101010101" pitchFamily="2" charset="-122"/>
                <a:cs typeface="Times New Roman" panose="02020603050405020304" pitchFamily="18" charset="0"/>
              </a:rPr>
              <a:t>x</a:t>
            </a:r>
            <a:r>
              <a:rPr lang="zh-CN" altLang="en-US" sz="2400" b="1" dirty="0">
                <a:latin typeface="宋体" panose="02010600030101010101" pitchFamily="2" charset="-122"/>
                <a:cs typeface="Times New Roman" panose="02020603050405020304" pitchFamily="18" charset="0"/>
              </a:rPr>
              <a:t>中的点，现采用反证法证明</a:t>
            </a:r>
            <a:r>
              <a:rPr lang="en-US" altLang="zh-CN" sz="2400" b="1" dirty="0">
                <a:latin typeface="宋体" panose="02010600030101010101" pitchFamily="2" charset="-122"/>
                <a:cs typeface="Times New Roman" panose="02020603050405020304" pitchFamily="18" charset="0"/>
              </a:rPr>
              <a:t>T</a:t>
            </a:r>
            <a:r>
              <a:rPr lang="zh-CN" altLang="en-US" sz="2400" b="1" dirty="0">
                <a:latin typeface="宋体" panose="02010600030101010101" pitchFamily="2" charset="-122"/>
                <a:cs typeface="Times New Roman" panose="02020603050405020304" pitchFamily="18" charset="0"/>
              </a:rPr>
              <a:t>是最优解。</a:t>
            </a:r>
          </a:p>
          <a:p>
            <a:pPr>
              <a:spcBef>
                <a:spcPct val="50000"/>
              </a:spcBef>
            </a:pPr>
            <a:r>
              <a:rPr lang="zh-CN" altLang="en-US" sz="2400" b="1" dirty="0">
                <a:latin typeface="宋体" panose="02010600030101010101" pitchFamily="2" charset="-122"/>
                <a:cs typeface="Times New Roman" panose="02020603050405020304" pitchFamily="18" charset="0"/>
              </a:rPr>
              <a:t>　　对于点</a:t>
            </a:r>
            <a:r>
              <a:rPr lang="en-US" altLang="zh-CN" sz="2400" b="1" i="1" dirty="0">
                <a:latin typeface="宋体" panose="02010600030101010101" pitchFamily="2" charset="-122"/>
                <a:cs typeface="Times New Roman" panose="02020603050405020304" pitchFamily="18" charset="0"/>
              </a:rPr>
              <a:t>x</a:t>
            </a:r>
            <a:r>
              <a:rPr lang="en-US" altLang="zh-CN" sz="2400" b="1" i="1" baseline="-25000" dirty="0">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a:t>
            </a:r>
            <a:r>
              <a:rPr lang="en-US" altLang="zh-CN" sz="2400" b="1" dirty="0" err="1">
                <a:latin typeface="宋体" panose="02010600030101010101" pitchFamily="2" charset="-122"/>
                <a:cs typeface="Times New Roman" panose="02020603050405020304" pitchFamily="18" charset="0"/>
              </a:rPr>
              <a:t>1≤</a:t>
            </a:r>
            <a:r>
              <a:rPr lang="en-US" altLang="zh-CN" sz="2400" b="1" i="1" dirty="0" err="1">
                <a:latin typeface="宋体" panose="02010600030101010101" pitchFamily="2" charset="-122"/>
                <a:cs typeface="Times New Roman" panose="02020603050405020304" pitchFamily="18" charset="0"/>
              </a:rPr>
              <a:t>i</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n</a:t>
            </a:r>
            <a:r>
              <a:rPr lang="zh-CN" altLang="en-US" sz="2400" b="1" dirty="0">
                <a:latin typeface="宋体" panose="02010600030101010101" pitchFamily="2" charset="-122"/>
                <a:cs typeface="Times New Roman" panose="02020603050405020304" pitchFamily="18" charset="0"/>
              </a:rPr>
              <a:t>），如果</a:t>
            </a:r>
            <a:r>
              <a:rPr lang="en-US" altLang="zh-CN" sz="2400" b="1" i="1" dirty="0">
                <a:latin typeface="宋体" panose="02010600030101010101" pitchFamily="2" charset="-122"/>
                <a:cs typeface="Times New Roman" panose="02020603050405020304" pitchFamily="18" charset="0"/>
              </a:rPr>
              <a:t>x</a:t>
            </a:r>
            <a:r>
              <a:rPr lang="en-US" altLang="zh-CN" sz="2400" b="1" i="1" baseline="-25000" dirty="0">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落在</a:t>
            </a:r>
            <a:r>
              <a:rPr lang="en-US" altLang="zh-CN" sz="2400" b="1" dirty="0">
                <a:latin typeface="宋体" panose="02010600030101010101" pitchFamily="2" charset="-122"/>
                <a:cs typeface="Times New Roman" panose="02020603050405020304" pitchFamily="18" charset="0"/>
              </a:rPr>
              <a:t>T</a:t>
            </a:r>
            <a:r>
              <a:rPr lang="zh-CN" altLang="en-US" sz="2400" b="1" dirty="0">
                <a:latin typeface="宋体" panose="02010600030101010101" pitchFamily="2" charset="-122"/>
                <a:cs typeface="Times New Roman" panose="02020603050405020304" pitchFamily="18" charset="0"/>
              </a:rPr>
              <a:t>的某个覆盖闭区间内，</a:t>
            </a:r>
            <a:r>
              <a:rPr lang="en-US" altLang="zh-CN" sz="2400" b="1" dirty="0">
                <a:latin typeface="宋体" panose="02010600030101010101" pitchFamily="2" charset="-122"/>
                <a:cs typeface="Times New Roman" panose="02020603050405020304" pitchFamily="18" charset="0"/>
              </a:rPr>
              <a:t>T</a:t>
            </a:r>
            <a:r>
              <a:rPr lang="zh-CN" altLang="en-US" sz="2400" b="1" dirty="0">
                <a:latin typeface="宋体" panose="02010600030101010101" pitchFamily="2" charset="-122"/>
                <a:cs typeface="Times New Roman" panose="02020603050405020304" pitchFamily="18" charset="0"/>
              </a:rPr>
              <a:t>的长度没有改变，那么就不需要进一步证明了。如果</a:t>
            </a:r>
            <a:r>
              <a:rPr lang="en-US" altLang="zh-CN" sz="2400" b="1" i="1" dirty="0">
                <a:latin typeface="宋体" panose="02010600030101010101" pitchFamily="2" charset="-122"/>
                <a:cs typeface="Times New Roman" panose="02020603050405020304" pitchFamily="18" charset="0"/>
              </a:rPr>
              <a:t>x</a:t>
            </a:r>
            <a:r>
              <a:rPr lang="en-US" altLang="zh-CN" sz="2400" b="1" i="1" baseline="-25000" dirty="0">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不属于</a:t>
            </a:r>
            <a:r>
              <a:rPr lang="en-US" altLang="zh-CN" sz="2400" b="1" dirty="0">
                <a:latin typeface="宋体" panose="02010600030101010101" pitchFamily="2" charset="-122"/>
                <a:cs typeface="Times New Roman" panose="02020603050405020304" pitchFamily="18" charset="0"/>
              </a:rPr>
              <a:t>T</a:t>
            </a:r>
            <a:r>
              <a:rPr lang="zh-CN" altLang="en-US" sz="2400" b="1" dirty="0">
                <a:latin typeface="宋体" panose="02010600030101010101" pitchFamily="2" charset="-122"/>
                <a:cs typeface="Times New Roman" panose="02020603050405020304" pitchFamily="18" charset="0"/>
              </a:rPr>
              <a:t>的任何覆盖闭区间内，则</a:t>
            </a:r>
            <a:r>
              <a:rPr lang="en-US" altLang="zh-CN" sz="2400" b="1" i="1" dirty="0">
                <a:latin typeface="宋体" panose="02010600030101010101" pitchFamily="2" charset="-122"/>
                <a:cs typeface="Times New Roman" panose="02020603050405020304" pitchFamily="18" charset="0"/>
              </a:rPr>
              <a:t>x</a:t>
            </a:r>
            <a:r>
              <a:rPr lang="en-US" altLang="zh-CN" sz="2400" b="1" i="1" baseline="-25000" dirty="0">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一定属于覆盖闭区间</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s</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t</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，且</a:t>
            </a:r>
            <a:r>
              <a:rPr lang="en-US" altLang="zh-CN" sz="2400" b="1" i="1" dirty="0">
                <a:latin typeface="宋体" panose="02010600030101010101" pitchFamily="2" charset="-122"/>
                <a:cs typeface="Times New Roman" panose="02020603050405020304" pitchFamily="18" charset="0"/>
              </a:rPr>
              <a:t>s</a:t>
            </a:r>
            <a:r>
              <a:rPr lang="zh-CN" altLang="en-US" sz="2400" b="1" dirty="0">
                <a:latin typeface="宋体" panose="02010600030101010101" pitchFamily="2" charset="-122"/>
                <a:cs typeface="Times New Roman" panose="02020603050405020304" pitchFamily="18" charset="0"/>
              </a:rPr>
              <a:t>不属于</a:t>
            </a:r>
            <a:r>
              <a:rPr lang="en-US" altLang="zh-CN" sz="2400" b="1" dirty="0">
                <a:latin typeface="宋体" panose="02010600030101010101" pitchFamily="2" charset="-122"/>
                <a:cs typeface="Times New Roman" panose="02020603050405020304" pitchFamily="18" charset="0"/>
              </a:rPr>
              <a:t>Y</a:t>
            </a:r>
            <a:r>
              <a:rPr lang="zh-CN" altLang="en-US" sz="2400" b="1" dirty="0">
                <a:latin typeface="宋体" panose="02010600030101010101" pitchFamily="2" charset="-122"/>
                <a:cs typeface="Times New Roman" panose="02020603050405020304" pitchFamily="18" charset="0"/>
              </a:rPr>
              <a:t>，则</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s</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t</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应在</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y</a:t>
            </a:r>
            <a:r>
              <a:rPr lang="en-US" altLang="zh-CN" sz="2400" b="1" i="1" baseline="-25000" dirty="0" err="1">
                <a:latin typeface="宋体" panose="02010600030101010101" pitchFamily="2" charset="-122"/>
                <a:cs typeface="Times New Roman" panose="02020603050405020304" pitchFamily="18" charset="0"/>
              </a:rPr>
              <a:t>j</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z</a:t>
            </a:r>
            <a:r>
              <a:rPr lang="en-US" altLang="zh-CN" sz="2400" b="1" i="1" baseline="-25000" dirty="0" err="1">
                <a:latin typeface="宋体" panose="02010600030101010101" pitchFamily="2" charset="-122"/>
                <a:cs typeface="Times New Roman" panose="02020603050405020304" pitchFamily="18" charset="0"/>
              </a:rPr>
              <a:t>j</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和</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y</a:t>
            </a:r>
            <a:r>
              <a:rPr lang="en-US" altLang="zh-CN" sz="2400" b="1" i="1" baseline="-25000" dirty="0" err="1">
                <a:latin typeface="宋体" panose="02010600030101010101" pitchFamily="2" charset="-122"/>
                <a:cs typeface="Times New Roman" panose="02020603050405020304" pitchFamily="18" charset="0"/>
              </a:rPr>
              <a:t>j</a:t>
            </a:r>
            <a:r>
              <a:rPr lang="en-US" altLang="zh-CN" sz="2400" b="1" baseline="-25000" dirty="0" err="1">
                <a:latin typeface="宋体" panose="02010600030101010101" pitchFamily="2" charset="-122"/>
                <a:cs typeface="Times New Roman" panose="02020603050405020304" pitchFamily="18" charset="0"/>
              </a:rPr>
              <a:t>+1</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z</a:t>
            </a:r>
            <a:r>
              <a:rPr lang="en-US" altLang="zh-CN" sz="2400" b="1" i="1" baseline="-25000" dirty="0" err="1">
                <a:latin typeface="宋体" panose="02010600030101010101" pitchFamily="2" charset="-122"/>
                <a:cs typeface="Times New Roman" panose="02020603050405020304" pitchFamily="18" charset="0"/>
              </a:rPr>
              <a:t>j</a:t>
            </a:r>
            <a:r>
              <a:rPr lang="en-US" altLang="zh-CN" sz="2400" b="1" baseline="-25000" dirty="0" err="1">
                <a:latin typeface="宋体" panose="02010600030101010101" pitchFamily="2" charset="-122"/>
                <a:cs typeface="Times New Roman" panose="02020603050405020304" pitchFamily="18" charset="0"/>
              </a:rPr>
              <a:t>+1</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之间，与每个覆盖闭区间之间不含有任何</a:t>
            </a:r>
            <a:r>
              <a:rPr lang="en-US" altLang="zh-CN" sz="2400" b="1" i="1" dirty="0">
                <a:latin typeface="宋体" panose="02010600030101010101" pitchFamily="2" charset="-122"/>
                <a:cs typeface="Times New Roman" panose="02020603050405020304" pitchFamily="18" charset="0"/>
              </a:rPr>
              <a:t>x</a:t>
            </a:r>
            <a:r>
              <a:rPr lang="zh-CN" altLang="en-US" sz="2400" b="1" dirty="0">
                <a:latin typeface="宋体" panose="02010600030101010101" pitchFamily="2" charset="-122"/>
                <a:cs typeface="Times New Roman" panose="02020603050405020304" pitchFamily="18" charset="0"/>
              </a:rPr>
              <a:t>中点的假设矛盾，从而证明算法的正确性。</a:t>
            </a:r>
          </a:p>
        </p:txBody>
      </p:sp>
      <p:sp>
        <p:nvSpPr>
          <p:cNvPr id="199683" name="Text Box 3"/>
          <p:cNvSpPr txBox="1">
            <a:spLocks noChangeArrowheads="1"/>
          </p:cNvSpPr>
          <p:nvPr/>
        </p:nvSpPr>
        <p:spPr bwMode="auto">
          <a:xfrm>
            <a:off x="1436370" y="263525"/>
            <a:ext cx="5440680" cy="583565"/>
          </a:xfrm>
          <a:prstGeom prst="rect">
            <a:avLst/>
          </a:prstGeom>
          <a:noFill/>
          <a:ln>
            <a:noFill/>
          </a:ln>
          <a:extLst>
            <a:ext uri="{909E8E84-426E-40DD-AFC4-6F175D3DCCD1}">
              <a14:hiddenFill xmlns:a14="http://schemas.microsoft.com/office/drawing/2010/main" xmlns="">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wrap="square">
            <a:spAutoFit/>
          </a:bodyPr>
          <a:lstStyle/>
          <a:p>
            <a:pPr algn="just">
              <a:spcBef>
                <a:spcPct val="50000"/>
              </a:spcBef>
            </a:pPr>
            <a:r>
              <a:rPr lang="en-US" altLang="zh-CN" sz="3200" b="1">
                <a:solidFill>
                  <a:schemeClr val="bg1"/>
                </a:solidFill>
                <a:latin typeface="黑体" panose="02010609060101010101" pitchFamily="49" charset="-122"/>
                <a:ea typeface="黑体" panose="02010609060101010101" pitchFamily="49" charset="-122"/>
              </a:rPr>
              <a:t>7.3.2.1 </a:t>
            </a:r>
            <a:r>
              <a:rPr lang="zh-CN" altLang="en-US" sz="3200" b="1">
                <a:solidFill>
                  <a:schemeClr val="bg1"/>
                </a:solidFill>
                <a:latin typeface="黑体" panose="02010609060101010101" pitchFamily="49" charset="-122"/>
                <a:ea typeface="黑体" panose="02010609060101010101" pitchFamily="49" charset="-122"/>
              </a:rPr>
              <a:t>求解区间覆盖问题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6610">
                                            <p:txEl>
                                              <p:pRg st="0" end="0"/>
                                            </p:txEl>
                                          </p:spTgt>
                                        </p:tgtEl>
                                        <p:attrNameLst>
                                          <p:attrName>style.visibility</p:attrName>
                                        </p:attrNameLst>
                                      </p:cBhvr>
                                      <p:to>
                                        <p:strVal val="visible"/>
                                      </p:to>
                                    </p:set>
                                    <p:animEffect transition="in" filter="blinds(horizontal)">
                                      <p:cBhvr>
                                        <p:cTn id="7" dur="500"/>
                                        <p:tgtEl>
                                          <p:spTgt spid="1966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6610">
                                            <p:txEl>
                                              <p:pRg st="1" end="1"/>
                                            </p:txEl>
                                          </p:spTgt>
                                        </p:tgtEl>
                                        <p:attrNameLst>
                                          <p:attrName>style.visibility</p:attrName>
                                        </p:attrNameLst>
                                      </p:cBhvr>
                                      <p:to>
                                        <p:strVal val="visible"/>
                                      </p:to>
                                    </p:set>
                                    <p:animEffect transition="in" filter="blinds(horizontal)">
                                      <p:cBhvr>
                                        <p:cTn id="12" dur="500"/>
                                        <p:tgtEl>
                                          <p:spTgt spid="1966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6610">
                                            <p:txEl>
                                              <p:pRg st="2" end="2"/>
                                            </p:txEl>
                                          </p:spTgt>
                                        </p:tgtEl>
                                        <p:attrNameLst>
                                          <p:attrName>style.visibility</p:attrName>
                                        </p:attrNameLst>
                                      </p:cBhvr>
                                      <p:to>
                                        <p:strVal val="visible"/>
                                      </p:to>
                                    </p:set>
                                    <p:animEffect transition="in" filter="blinds(horizontal)">
                                      <p:cBhvr>
                                        <p:cTn id="17" dur="500"/>
                                        <p:tgtEl>
                                          <p:spTgt spid="1966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6610">
                                            <p:txEl>
                                              <p:pRg st="3" end="3"/>
                                            </p:txEl>
                                          </p:spTgt>
                                        </p:tgtEl>
                                        <p:attrNameLst>
                                          <p:attrName>style.visibility</p:attrName>
                                        </p:attrNameLst>
                                      </p:cBhvr>
                                      <p:to>
                                        <p:strVal val="visible"/>
                                      </p:to>
                                    </p:set>
                                    <p:animEffect transition="in" filter="blinds(horizontal)">
                                      <p:cBhvr>
                                        <p:cTn id="22" dur="500"/>
                                        <p:tgtEl>
                                          <p:spTgt spid="1966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6610">
                                            <p:txEl>
                                              <p:pRg st="4" end="4"/>
                                            </p:txEl>
                                          </p:spTgt>
                                        </p:tgtEl>
                                        <p:attrNameLst>
                                          <p:attrName>style.visibility</p:attrName>
                                        </p:attrNameLst>
                                      </p:cBhvr>
                                      <p:to>
                                        <p:strVal val="visible"/>
                                      </p:to>
                                    </p:set>
                                    <p:animEffect transition="in" filter="blinds(horizontal)">
                                      <p:cBhvr>
                                        <p:cTn id="27" dur="500"/>
                                        <p:tgtEl>
                                          <p:spTgt spid="1966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323850" y="331788"/>
            <a:ext cx="8742045" cy="521970"/>
          </a:xfrm>
          <a:prstGeom prst="rect">
            <a:avLst/>
          </a:prstGeom>
          <a:noFill/>
          <a:ln>
            <a:noFill/>
          </a:ln>
          <a:extLst>
            <a:ext uri="{909E8E84-426E-40DD-AFC4-6F175D3DCCD1}">
              <a14:hiddenFill xmlns:a14="http://schemas.microsoft.com/office/drawing/2010/main" xmlns="">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vertOverflow="overflow" horzOverflow="overflow" vert="horz" wrap="square" numCol="1" spcCol="0" rtlCol="0" fromWordArt="0" anchor="ctr" anchorCtr="0" forceAA="0" compatLnSpc="1">
            <a:spAutoFit/>
          </a:bodyPr>
          <a:lstStyle/>
          <a:p>
            <a:pPr lvl="0" algn="ctr">
              <a:spcBef>
                <a:spcPct val="50000"/>
              </a:spcBef>
            </a:pPr>
            <a:r>
              <a:rPr lang="en-US" altLang="zh-CN" sz="2800" b="1">
                <a:solidFill>
                  <a:schemeClr val="bg1"/>
                </a:solidFill>
                <a:latin typeface="黑体" panose="02010609060101010101" pitchFamily="49" charset="-122"/>
                <a:ea typeface="黑体" panose="02010609060101010101" pitchFamily="49" charset="-122"/>
                <a:sym typeface="+mn-ea"/>
              </a:rPr>
              <a:t>7.3.2.2 求解最大不相交区间问题</a:t>
            </a:r>
            <a:endParaRPr lang="zh-CN" altLang="en-US" sz="2800" b="1">
              <a:solidFill>
                <a:schemeClr val="bg1"/>
              </a:solidFill>
              <a:latin typeface="黑体" panose="02010609060101010101" pitchFamily="49" charset="-122"/>
              <a:ea typeface="黑体" panose="02010609060101010101" pitchFamily="49" charset="-122"/>
              <a:sym typeface="+mn-ea"/>
            </a:endParaRPr>
          </a:p>
        </p:txBody>
      </p:sp>
      <p:sp>
        <p:nvSpPr>
          <p:cNvPr id="194563" name="Text Box 3"/>
          <p:cNvSpPr txBox="1">
            <a:spLocks noChangeArrowheads="1"/>
          </p:cNvSpPr>
          <p:nvPr/>
        </p:nvSpPr>
        <p:spPr bwMode="auto">
          <a:xfrm>
            <a:off x="75565" y="1185545"/>
            <a:ext cx="8990330" cy="4707890"/>
          </a:xfrm>
          <a:prstGeom prst="rect">
            <a:avLst/>
          </a:prstGeom>
          <a:noFill/>
          <a:ln w="9525">
            <a:noFill/>
            <a:miter lim="800000"/>
          </a:ln>
          <a:effectLst/>
        </p:spPr>
        <p:txBody>
          <a:bodyPr wrap="square">
            <a:spAutoFit/>
          </a:bodyPr>
          <a:lstStyle/>
          <a:p>
            <a:pPr>
              <a:spcBef>
                <a:spcPts val="0"/>
              </a:spcBef>
            </a:pPr>
            <a:r>
              <a:rPr lang="zh-CN" altLang="en-US" sz="2000" b="1" dirty="0">
                <a:solidFill>
                  <a:srgbClr val="CC0099"/>
                </a:solidFill>
                <a:latin typeface="宋体" panose="02010600030101010101" pitchFamily="2" charset="-122"/>
                <a:cs typeface="Times New Roman" panose="02020603050405020304" pitchFamily="18" charset="0"/>
              </a:rPr>
              <a:t>【问题描述】</a:t>
            </a:r>
            <a:r>
              <a:rPr lang="zh-CN" altLang="en-US" sz="2000" b="1" dirty="0">
                <a:latin typeface="宋体" panose="02010600030101010101" pitchFamily="2" charset="-122"/>
                <a:cs typeface="Times New Roman" panose="02020603050405020304" pitchFamily="18" charset="0"/>
              </a:rPr>
              <a:t>给定</a:t>
            </a:r>
            <a:r>
              <a:rPr lang="en-US" altLang="zh-CN" sz="2000" b="1" i="1" dirty="0">
                <a:latin typeface="宋体" panose="02010600030101010101" pitchFamily="2" charset="-122"/>
                <a:cs typeface="Times New Roman" panose="02020603050405020304" pitchFamily="18" charset="0"/>
              </a:rPr>
              <a:t>n</a:t>
            </a:r>
            <a:r>
              <a:rPr lang="zh-CN" altLang="en-US" sz="2000" b="1" dirty="0">
                <a:latin typeface="宋体" panose="02010600030101010101" pitchFamily="2" charset="-122"/>
                <a:cs typeface="Times New Roman" panose="02020603050405020304" pitchFamily="18" charset="0"/>
              </a:rPr>
              <a:t>个区间</a:t>
            </a:r>
            <a:r>
              <a:rPr lang="en-US" altLang="zh-CN"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a</a:t>
            </a:r>
            <a:r>
              <a:rPr lang="en-US" altLang="zh-CN" sz="2000" b="1" baseline="-25000" dirty="0" err="1">
                <a:latin typeface="宋体" panose="02010600030101010101" pitchFamily="2" charset="-122"/>
                <a:cs typeface="Times New Roman" panose="02020603050405020304" pitchFamily="18" charset="0"/>
              </a:rPr>
              <a:t>1</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b</a:t>
            </a:r>
            <a:r>
              <a:rPr lang="en-US" altLang="zh-CN" sz="2000" b="1" baseline="-25000" dirty="0" err="1">
                <a:latin typeface="宋体" panose="02010600030101010101" pitchFamily="2" charset="-122"/>
                <a:cs typeface="Times New Roman" panose="02020603050405020304" pitchFamily="18" charset="0"/>
              </a:rPr>
              <a:t>1</a:t>
            </a:r>
            <a:r>
              <a:rPr lang="en-US" altLang="zh-CN"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a</a:t>
            </a:r>
            <a:r>
              <a:rPr lang="en-US" altLang="zh-CN" sz="2000" b="1" baseline="-25000" dirty="0" err="1">
                <a:latin typeface="宋体" panose="02010600030101010101" pitchFamily="2" charset="-122"/>
                <a:cs typeface="Times New Roman" panose="02020603050405020304" pitchFamily="18" charset="0"/>
              </a:rPr>
              <a:t>2</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b</a:t>
            </a:r>
            <a:r>
              <a:rPr lang="en-US" altLang="zh-CN" sz="2000" b="1" baseline="-25000" dirty="0" err="1">
                <a:latin typeface="宋体" panose="02010600030101010101" pitchFamily="2" charset="-122"/>
                <a:cs typeface="Times New Roman" panose="02020603050405020304" pitchFamily="18" charset="0"/>
              </a:rPr>
              <a:t>2</a:t>
            </a:r>
            <a:r>
              <a:rPr lang="en-US" altLang="zh-CN" sz="2000" b="1" dirty="0">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a</a:t>
            </a:r>
            <a:r>
              <a:rPr lang="en-US" altLang="zh-CN" sz="2000" b="1" i="1" baseline="-25000" dirty="0" err="1">
                <a:latin typeface="宋体" panose="02010600030101010101" pitchFamily="2" charset="-122"/>
                <a:cs typeface="Times New Roman" panose="02020603050405020304" pitchFamily="18" charset="0"/>
              </a:rPr>
              <a:t>n</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b</a:t>
            </a:r>
            <a:r>
              <a:rPr lang="en-US" altLang="zh-CN" sz="2000" b="1" i="1" baseline="-25000" dirty="0" err="1">
                <a:latin typeface="宋体" panose="02010600030101010101" pitchFamily="2" charset="-122"/>
                <a:cs typeface="Times New Roman" panose="02020603050405020304" pitchFamily="18" charset="0"/>
              </a:rPr>
              <a:t>n</a:t>
            </a:r>
            <a:r>
              <a:rPr lang="en-US" altLang="zh-CN" sz="2000" b="1" dirty="0">
                <a:latin typeface="宋体" panose="02010600030101010101" pitchFamily="2" charset="-122"/>
                <a:cs typeface="Times New Roman" panose="02020603050405020304" pitchFamily="18" charset="0"/>
              </a:rPr>
              <a:t>)}</a:t>
            </a:r>
            <a:r>
              <a:rPr lang="zh-CN" altLang="en-US" sz="2000" b="1" dirty="0">
                <a:latin typeface="宋体" panose="02010600030101010101" pitchFamily="2" charset="-122"/>
                <a:cs typeface="Times New Roman" panose="02020603050405020304" pitchFamily="18" charset="0"/>
              </a:rPr>
              <a:t>，其中</a:t>
            </a:r>
            <a:r>
              <a:rPr lang="en-US" altLang="zh-CN" sz="2000" b="1" i="1" dirty="0" err="1">
                <a:latin typeface="宋体" panose="02010600030101010101" pitchFamily="2" charset="-122"/>
                <a:cs typeface="Times New Roman" panose="02020603050405020304" pitchFamily="18" charset="0"/>
              </a:rPr>
              <a:t>a</a:t>
            </a:r>
            <a:r>
              <a:rPr lang="en-US" altLang="zh-CN" sz="2000" b="1" i="1" baseline="-25000" dirty="0" err="1">
                <a:latin typeface="宋体" panose="02010600030101010101" pitchFamily="2" charset="-122"/>
                <a:cs typeface="Times New Roman" panose="02020603050405020304" pitchFamily="18" charset="0"/>
              </a:rPr>
              <a:t>i</a:t>
            </a:r>
            <a:r>
              <a:rPr lang="en-US" altLang="zh-CN" sz="2000" b="1" dirty="0">
                <a:latin typeface="宋体" panose="02010600030101010101" pitchFamily="2" charset="-122"/>
                <a:cs typeface="Times New Roman" panose="02020603050405020304" pitchFamily="18" charset="0"/>
              </a:rPr>
              <a:t>&lt;</a:t>
            </a:r>
            <a:r>
              <a:rPr lang="en-US" altLang="zh-CN" sz="2000" b="1" i="1" dirty="0">
                <a:latin typeface="宋体" panose="02010600030101010101" pitchFamily="2" charset="-122"/>
                <a:cs typeface="Times New Roman" panose="02020603050405020304" pitchFamily="18" charset="0"/>
              </a:rPr>
              <a:t>b</a:t>
            </a:r>
            <a:r>
              <a:rPr lang="en-US" altLang="zh-CN" sz="2000" b="1" i="1" baseline="-25000" dirty="0">
                <a:latin typeface="宋体" panose="02010600030101010101" pitchFamily="2" charset="-122"/>
                <a:cs typeface="Times New Roman" panose="02020603050405020304" pitchFamily="18" charset="0"/>
              </a:rPr>
              <a:t>i</a:t>
            </a:r>
            <a:r>
              <a:rPr lang="zh-CN" altLang="en-US" sz="2000" b="1" dirty="0">
                <a:latin typeface="宋体" panose="02010600030101010101" pitchFamily="2" charset="-122"/>
                <a:cs typeface="Times New Roman" panose="02020603050405020304" pitchFamily="18" charset="0"/>
              </a:rPr>
              <a:t>且没有两个区间是完全相同的。从中选取最多的区间，使得每个区间都是独立的，所谓</a:t>
            </a:r>
            <a:r>
              <a:rPr lang="zh-CN" altLang="en-US" sz="2000" b="1" dirty="0">
                <a:solidFill>
                  <a:srgbClr val="CC0099"/>
                </a:solidFill>
                <a:latin typeface="宋体" panose="02010600030101010101" pitchFamily="2" charset="-122"/>
                <a:cs typeface="Times New Roman" panose="02020603050405020304" pitchFamily="18" charset="0"/>
                <a:sym typeface="+mn-ea"/>
              </a:rPr>
              <a:t>独立</a:t>
            </a:r>
            <a:r>
              <a:rPr lang="zh-CN" altLang="en-US" sz="2000" b="1" dirty="0">
                <a:solidFill>
                  <a:srgbClr val="CC0099"/>
                </a:solidFill>
                <a:latin typeface="宋体" panose="02010600030101010101" pitchFamily="2" charset="-122"/>
                <a:cs typeface="Times New Roman" panose="02020603050405020304" pitchFamily="18" charset="0"/>
              </a:rPr>
              <a:t>区间</a:t>
            </a:r>
            <a:r>
              <a:rPr lang="zh-CN" altLang="en-US" sz="2000" b="1" dirty="0">
                <a:latin typeface="宋体" panose="02010600030101010101" pitchFamily="2" charset="-122"/>
                <a:cs typeface="Times New Roman" panose="02020603050405020304" pitchFamily="18" charset="0"/>
              </a:rPr>
              <a:t>就是一个区间不和其他任何区间有相交的地方。</a:t>
            </a:r>
          </a:p>
          <a:p>
            <a:pPr>
              <a:spcBef>
                <a:spcPts val="0"/>
              </a:spcBef>
            </a:pPr>
            <a:r>
              <a:rPr lang="zh-CN" altLang="en-US" sz="2000" b="1" dirty="0">
                <a:solidFill>
                  <a:srgbClr val="CC0099"/>
                </a:solidFill>
                <a:latin typeface="宋体" panose="02010600030101010101" pitchFamily="2" charset="-122"/>
                <a:cs typeface="Times New Roman" panose="02020603050405020304" pitchFamily="18" charset="0"/>
              </a:rPr>
              <a:t>Input：</a:t>
            </a:r>
            <a:r>
              <a:rPr lang="zh-CN" altLang="en-US" sz="2000" b="1" dirty="0">
                <a:latin typeface="宋体" panose="02010600030101010101" pitchFamily="2" charset="-122"/>
                <a:cs typeface="Times New Roman" panose="02020603050405020304" pitchFamily="18" charset="0"/>
              </a:rPr>
              <a:t>第一行一个正整数n，表示闭区间数。接下来n行中，每行2个整数，表示闭区间的2个整数端点。</a:t>
            </a:r>
          </a:p>
          <a:p>
            <a:pPr>
              <a:spcBef>
                <a:spcPts val="0"/>
              </a:spcBef>
            </a:pPr>
            <a:r>
              <a:rPr lang="zh-CN" altLang="en-US" sz="2000" b="1" dirty="0">
                <a:solidFill>
                  <a:srgbClr val="CC0099"/>
                </a:solidFill>
                <a:latin typeface="宋体" panose="02010600030101010101" pitchFamily="2" charset="-122"/>
                <a:cs typeface="Times New Roman" panose="02020603050405020304" pitchFamily="18" charset="0"/>
              </a:rPr>
              <a:t>Output：</a:t>
            </a:r>
            <a:r>
              <a:rPr lang="zh-CN" altLang="en-US" sz="2000" b="1" dirty="0">
                <a:latin typeface="宋体" panose="02010600030101010101" pitchFamily="2" charset="-122"/>
                <a:cs typeface="Times New Roman" panose="02020603050405020304" pitchFamily="18" charset="0"/>
              </a:rPr>
              <a:t>输出最大独立区间的数目。</a:t>
            </a:r>
          </a:p>
          <a:p>
            <a:pPr>
              <a:spcBef>
                <a:spcPts val="0"/>
              </a:spcBef>
            </a:pPr>
            <a:r>
              <a:rPr lang="zh-CN" altLang="en-US" sz="2000" b="1" dirty="0">
                <a:latin typeface="宋体" panose="02010600030101010101" pitchFamily="2" charset="-122"/>
                <a:cs typeface="Times New Roman" panose="02020603050405020304" pitchFamily="18" charset="0"/>
              </a:rPr>
              <a:t>Sample Input</a:t>
            </a:r>
          </a:p>
          <a:p>
            <a:pPr>
              <a:spcBef>
                <a:spcPts val="0"/>
              </a:spcBef>
            </a:pPr>
            <a:r>
              <a:rPr lang="en-US" altLang="zh-CN" sz="2000" b="1" dirty="0">
                <a:latin typeface="宋体" panose="02010600030101010101" pitchFamily="2" charset="-122"/>
                <a:cs typeface="Times New Roman" panose="02020603050405020304" pitchFamily="18" charset="0"/>
              </a:rPr>
              <a:t>5</a:t>
            </a:r>
          </a:p>
          <a:p>
            <a:pPr>
              <a:spcBef>
                <a:spcPts val="0"/>
              </a:spcBef>
            </a:pPr>
            <a:r>
              <a:rPr lang="en-US" altLang="zh-CN" sz="2000" dirty="0">
                <a:ea typeface="楷体" panose="02010609060101010101" pitchFamily="49" charset="-122"/>
                <a:cs typeface="Times New Roman" panose="02020603050405020304" pitchFamily="18" charset="0"/>
                <a:sym typeface="+mn-ea"/>
              </a:rPr>
              <a:t>2 5</a:t>
            </a:r>
          </a:p>
          <a:p>
            <a:pPr>
              <a:spcBef>
                <a:spcPts val="0"/>
              </a:spcBef>
            </a:pPr>
            <a:r>
              <a:rPr lang="en-US" altLang="zh-CN" sz="2000" dirty="0">
                <a:ea typeface="楷体" panose="02010609060101010101" pitchFamily="49" charset="-122"/>
                <a:cs typeface="Times New Roman" panose="02020603050405020304" pitchFamily="18" charset="0"/>
                <a:sym typeface="+mn-ea"/>
              </a:rPr>
              <a:t>1 4</a:t>
            </a:r>
          </a:p>
          <a:p>
            <a:pPr>
              <a:spcBef>
                <a:spcPts val="0"/>
              </a:spcBef>
            </a:pPr>
            <a:r>
              <a:rPr lang="en-US" altLang="zh-CN" sz="2000" dirty="0">
                <a:ea typeface="楷体" panose="02010609060101010101" pitchFamily="49" charset="-122"/>
                <a:cs typeface="Times New Roman" panose="02020603050405020304" pitchFamily="18" charset="0"/>
                <a:sym typeface="+mn-ea"/>
              </a:rPr>
              <a:t>3 6</a:t>
            </a:r>
          </a:p>
          <a:p>
            <a:pPr>
              <a:spcBef>
                <a:spcPts val="0"/>
              </a:spcBef>
            </a:pPr>
            <a:r>
              <a:rPr lang="en-US" altLang="zh-CN" sz="2000" dirty="0">
                <a:ea typeface="楷体" panose="02010609060101010101" pitchFamily="49" charset="-122"/>
                <a:cs typeface="Times New Roman" panose="02020603050405020304" pitchFamily="18" charset="0"/>
                <a:sym typeface="+mn-ea"/>
              </a:rPr>
              <a:t>6 8</a:t>
            </a:r>
          </a:p>
          <a:p>
            <a:pPr>
              <a:spcBef>
                <a:spcPts val="0"/>
              </a:spcBef>
            </a:pPr>
            <a:r>
              <a:rPr lang="en-US" altLang="zh-CN" sz="2000" dirty="0">
                <a:ea typeface="楷体" panose="02010609060101010101" pitchFamily="49" charset="-122"/>
                <a:cs typeface="Times New Roman" panose="02020603050405020304" pitchFamily="18" charset="0"/>
                <a:sym typeface="+mn-ea"/>
              </a:rPr>
              <a:t>5 6</a:t>
            </a:r>
          </a:p>
          <a:p>
            <a:pPr>
              <a:spcBef>
                <a:spcPts val="0"/>
              </a:spcBef>
            </a:pPr>
            <a:r>
              <a:rPr lang="zh-CN" altLang="en-US" sz="2000" b="1" dirty="0">
                <a:latin typeface="宋体" panose="02010600030101010101" pitchFamily="2" charset="-122"/>
                <a:cs typeface="Times New Roman" panose="02020603050405020304" pitchFamily="18" charset="0"/>
              </a:rPr>
              <a:t>Sample Output</a:t>
            </a:r>
          </a:p>
          <a:p>
            <a:pPr>
              <a:spcBef>
                <a:spcPts val="0"/>
              </a:spcBef>
            </a:pPr>
            <a:r>
              <a:rPr lang="en-US" altLang="zh-CN" sz="2000" b="1" dirty="0">
                <a:latin typeface="宋体" panose="02010600030101010101" pitchFamily="2" charset="-122"/>
                <a:cs typeface="Times New Roman" panose="02020603050405020304" pitchFamily="18" charset="0"/>
              </a:rPr>
              <a:t>3</a:t>
            </a:r>
          </a:p>
        </p:txBody>
      </p:sp>
      <p:sp>
        <p:nvSpPr>
          <p:cNvPr id="2" name="文本框 1"/>
          <p:cNvSpPr txBox="1"/>
          <p:nvPr/>
        </p:nvSpPr>
        <p:spPr>
          <a:xfrm>
            <a:off x="539750" y="6099810"/>
            <a:ext cx="7071360" cy="460375"/>
          </a:xfrm>
          <a:prstGeom prst="rect">
            <a:avLst/>
          </a:prstGeom>
          <a:noFill/>
        </p:spPr>
        <p:txBody>
          <a:bodyPr wrap="none" rtlCol="0">
            <a:spAutoFit/>
          </a:bodyPr>
          <a:lstStyle/>
          <a:p>
            <a:pPr algn="l"/>
            <a:r>
              <a:rPr lang="zh-CN" altLang="en-US" sz="2400" b="1" dirty="0">
                <a:latin typeface="宋体" panose="02010600030101010101" pitchFamily="2" charset="-122"/>
                <a:cs typeface="Times New Roman" panose="02020603050405020304" pitchFamily="18" charset="0"/>
                <a:sym typeface="+mn-ea"/>
              </a:rPr>
              <a:t>典型的应用就是活动安排问题和CPU处理进程问题。</a:t>
            </a:r>
            <a:endParaRPr lang="zh-CN" altLang="en-US" sz="2400" b="1" dirty="0">
              <a:solidFill>
                <a:schemeClr val="tx1"/>
              </a:solidFill>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blinds(horizontal)">
                                      <p:cBhvr>
                                        <p:cTn id="7" dur="500"/>
                                        <p:tgtEl>
                                          <p:spTgt spid="194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63">
                                            <p:txEl>
                                              <p:pRg st="1" end="1"/>
                                            </p:txEl>
                                          </p:spTgt>
                                        </p:tgtEl>
                                        <p:attrNameLst>
                                          <p:attrName>style.visibility</p:attrName>
                                        </p:attrNameLst>
                                      </p:cBhvr>
                                      <p:to>
                                        <p:strVal val="visible"/>
                                      </p:to>
                                    </p:set>
                                    <p:animEffect transition="in" filter="blinds(horizontal)">
                                      <p:cBhvr>
                                        <p:cTn id="12" dur="500"/>
                                        <p:tgtEl>
                                          <p:spTgt spid="194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563">
                                            <p:txEl>
                                              <p:pRg st="2" end="2"/>
                                            </p:txEl>
                                          </p:spTgt>
                                        </p:tgtEl>
                                        <p:attrNameLst>
                                          <p:attrName>style.visibility</p:attrName>
                                        </p:attrNameLst>
                                      </p:cBhvr>
                                      <p:to>
                                        <p:strVal val="visible"/>
                                      </p:to>
                                    </p:set>
                                    <p:animEffect transition="in" filter="blinds(horizontal)">
                                      <p:cBhvr>
                                        <p:cTn id="17" dur="500"/>
                                        <p:tgtEl>
                                          <p:spTgt spid="194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563">
                                            <p:txEl>
                                              <p:pRg st="3" end="3"/>
                                            </p:txEl>
                                          </p:spTgt>
                                        </p:tgtEl>
                                        <p:attrNameLst>
                                          <p:attrName>style.visibility</p:attrName>
                                        </p:attrNameLst>
                                      </p:cBhvr>
                                      <p:to>
                                        <p:strVal val="visible"/>
                                      </p:to>
                                    </p:set>
                                    <p:animEffect transition="in" filter="blinds(horizontal)">
                                      <p:cBhvr>
                                        <p:cTn id="22" dur="500"/>
                                        <p:tgtEl>
                                          <p:spTgt spid="1945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4563">
                                            <p:txEl>
                                              <p:pRg st="4" end="4"/>
                                            </p:txEl>
                                          </p:spTgt>
                                        </p:tgtEl>
                                        <p:attrNameLst>
                                          <p:attrName>style.visibility</p:attrName>
                                        </p:attrNameLst>
                                      </p:cBhvr>
                                      <p:to>
                                        <p:strVal val="visible"/>
                                      </p:to>
                                    </p:set>
                                    <p:animEffect transition="in" filter="blinds(horizontal)">
                                      <p:cBhvr>
                                        <p:cTn id="27" dur="500"/>
                                        <p:tgtEl>
                                          <p:spTgt spid="1945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4563">
                                            <p:txEl>
                                              <p:pRg st="5" end="5"/>
                                            </p:txEl>
                                          </p:spTgt>
                                        </p:tgtEl>
                                        <p:attrNameLst>
                                          <p:attrName>style.visibility</p:attrName>
                                        </p:attrNameLst>
                                      </p:cBhvr>
                                      <p:to>
                                        <p:strVal val="visible"/>
                                      </p:to>
                                    </p:set>
                                    <p:animEffect transition="in" filter="blinds(horizontal)">
                                      <p:cBhvr>
                                        <p:cTn id="32" dur="500"/>
                                        <p:tgtEl>
                                          <p:spTgt spid="1945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4563">
                                            <p:txEl>
                                              <p:pRg st="6" end="6"/>
                                            </p:txEl>
                                          </p:spTgt>
                                        </p:tgtEl>
                                        <p:attrNameLst>
                                          <p:attrName>style.visibility</p:attrName>
                                        </p:attrNameLst>
                                      </p:cBhvr>
                                      <p:to>
                                        <p:strVal val="visible"/>
                                      </p:to>
                                    </p:set>
                                    <p:animEffect transition="in" filter="blinds(horizontal)">
                                      <p:cBhvr>
                                        <p:cTn id="37" dur="500"/>
                                        <p:tgtEl>
                                          <p:spTgt spid="19456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4563">
                                            <p:txEl>
                                              <p:pRg st="7" end="7"/>
                                            </p:txEl>
                                          </p:spTgt>
                                        </p:tgtEl>
                                        <p:attrNameLst>
                                          <p:attrName>style.visibility</p:attrName>
                                        </p:attrNameLst>
                                      </p:cBhvr>
                                      <p:to>
                                        <p:strVal val="visible"/>
                                      </p:to>
                                    </p:set>
                                    <p:animEffect transition="in" filter="blinds(horizontal)">
                                      <p:cBhvr>
                                        <p:cTn id="42" dur="500"/>
                                        <p:tgtEl>
                                          <p:spTgt spid="19456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94563">
                                            <p:txEl>
                                              <p:pRg st="8" end="8"/>
                                            </p:txEl>
                                          </p:spTgt>
                                        </p:tgtEl>
                                        <p:attrNameLst>
                                          <p:attrName>style.visibility</p:attrName>
                                        </p:attrNameLst>
                                      </p:cBhvr>
                                      <p:to>
                                        <p:strVal val="visible"/>
                                      </p:to>
                                    </p:set>
                                    <p:animEffect transition="in" filter="blinds(horizontal)">
                                      <p:cBhvr>
                                        <p:cTn id="47" dur="500"/>
                                        <p:tgtEl>
                                          <p:spTgt spid="19456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94563">
                                            <p:txEl>
                                              <p:pRg st="9" end="9"/>
                                            </p:txEl>
                                          </p:spTgt>
                                        </p:tgtEl>
                                        <p:attrNameLst>
                                          <p:attrName>style.visibility</p:attrName>
                                        </p:attrNameLst>
                                      </p:cBhvr>
                                      <p:to>
                                        <p:strVal val="visible"/>
                                      </p:to>
                                    </p:set>
                                    <p:animEffect transition="in" filter="blinds(horizontal)">
                                      <p:cBhvr>
                                        <p:cTn id="52" dur="500"/>
                                        <p:tgtEl>
                                          <p:spTgt spid="19456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94563">
                                            <p:txEl>
                                              <p:pRg st="10" end="10"/>
                                            </p:txEl>
                                          </p:spTgt>
                                        </p:tgtEl>
                                        <p:attrNameLst>
                                          <p:attrName>style.visibility</p:attrName>
                                        </p:attrNameLst>
                                      </p:cBhvr>
                                      <p:to>
                                        <p:strVal val="visible"/>
                                      </p:to>
                                    </p:set>
                                    <p:animEffect transition="in" filter="blinds(horizontal)">
                                      <p:cBhvr>
                                        <p:cTn id="57" dur="500"/>
                                        <p:tgtEl>
                                          <p:spTgt spid="19456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94563">
                                            <p:txEl>
                                              <p:pRg st="11" end="11"/>
                                            </p:txEl>
                                          </p:spTgt>
                                        </p:tgtEl>
                                        <p:attrNameLst>
                                          <p:attrName>style.visibility</p:attrName>
                                        </p:attrNameLst>
                                      </p:cBhvr>
                                      <p:to>
                                        <p:strVal val="visible"/>
                                      </p:to>
                                    </p:set>
                                    <p:animEffect transition="in" filter="blinds(horizontal)">
                                      <p:cBhvr>
                                        <p:cTn id="62" dur="500"/>
                                        <p:tgtEl>
                                          <p:spTgt spid="19456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blinds(horizontal)">
                                      <p:cBhvr>
                                        <p:cTn id="6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725805" y="269240"/>
            <a:ext cx="6975475" cy="583565"/>
          </a:xfrm>
          <a:prstGeom prst="rect">
            <a:avLst/>
          </a:prstGeom>
          <a:noFill/>
          <a:ln>
            <a:noFill/>
          </a:ln>
          <a:extLst>
            <a:ext uri="{909E8E84-426E-40DD-AFC4-6F175D3DCCD1}">
              <a14:hiddenFill xmlns:a14="http://schemas.microsoft.com/office/drawing/2010/main" xmlns="">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vertOverflow="overflow" horzOverflow="overflow" vert="horz" wrap="square" numCol="1" spcCol="0" rtlCol="0" fromWordArt="0" anchor="ctr" anchorCtr="0" forceAA="0" compatLnSpc="1">
            <a:spAutoFit/>
          </a:bodyPr>
          <a:lstStyle/>
          <a:p>
            <a:pPr lvl="0" algn="ctr">
              <a:spcBef>
                <a:spcPct val="50000"/>
              </a:spcBef>
            </a:pPr>
            <a:r>
              <a:rPr lang="en-US" altLang="zh-CN" sz="3200" b="1">
                <a:solidFill>
                  <a:schemeClr val="bg1"/>
                </a:solidFill>
                <a:latin typeface="黑体" panose="02010609060101010101" pitchFamily="49" charset="-122"/>
                <a:ea typeface="黑体" panose="02010609060101010101" pitchFamily="49" charset="-122"/>
                <a:sym typeface="+mn-ea"/>
              </a:rPr>
              <a:t>7.3.2.3 求解活动安排问题</a:t>
            </a:r>
          </a:p>
        </p:txBody>
      </p:sp>
      <p:sp>
        <p:nvSpPr>
          <p:cNvPr id="186371" name="Text Box 3"/>
          <p:cNvSpPr txBox="1">
            <a:spLocks noChangeArrowheads="1"/>
          </p:cNvSpPr>
          <p:nvPr/>
        </p:nvSpPr>
        <p:spPr bwMode="auto">
          <a:xfrm>
            <a:off x="323850" y="1412875"/>
            <a:ext cx="8640763" cy="2673985"/>
          </a:xfrm>
          <a:prstGeom prst="rect">
            <a:avLst/>
          </a:prstGeom>
          <a:noFill/>
          <a:ln w="9525">
            <a:noFill/>
            <a:miter lim="800000"/>
          </a:ln>
          <a:effectLst/>
        </p:spPr>
        <p:txBody>
          <a:bodyPr>
            <a:spAutoFit/>
          </a:bodyPr>
          <a:lstStyle/>
          <a:p>
            <a:pPr>
              <a:lnSpc>
                <a:spcPct val="130000"/>
              </a:lnSpc>
              <a:spcBef>
                <a:spcPct val="50000"/>
              </a:spcBef>
            </a:pPr>
            <a:r>
              <a:rPr lang="zh-CN" altLang="en-US" sz="2400" b="1" dirty="0">
                <a:solidFill>
                  <a:srgbClr val="CC0099"/>
                </a:solidFill>
                <a:latin typeface="宋体" panose="02010600030101010101" pitchFamily="2" charset="-122"/>
                <a:cs typeface="Times New Roman" panose="02020603050405020304" pitchFamily="18" charset="0"/>
              </a:rPr>
              <a:t>问题描述：</a:t>
            </a:r>
            <a:r>
              <a:rPr lang="zh-CN" altLang="en-US" sz="2400" b="1" dirty="0">
                <a:latin typeface="宋体" panose="02010600030101010101" pitchFamily="2" charset="-122"/>
                <a:cs typeface="Times New Roman" panose="02020603050405020304" pitchFamily="18" charset="0"/>
              </a:rPr>
              <a:t>假设有一个需要使用某一资源的</a:t>
            </a:r>
            <a:r>
              <a:rPr lang="en-US" altLang="zh-CN" sz="2400" b="1" i="1" dirty="0">
                <a:latin typeface="宋体" panose="02010600030101010101" pitchFamily="2" charset="-122"/>
                <a:cs typeface="Times New Roman" panose="02020603050405020304" pitchFamily="18" charset="0"/>
              </a:rPr>
              <a:t>n</a:t>
            </a:r>
            <a:r>
              <a:rPr lang="zh-CN" altLang="en-US" sz="2400" b="1" dirty="0">
                <a:latin typeface="宋体" panose="02010600030101010101" pitchFamily="2" charset="-122"/>
                <a:cs typeface="Times New Roman" panose="02020603050405020304" pitchFamily="18" charset="0"/>
              </a:rPr>
              <a:t>个活动所组成的集合</a:t>
            </a:r>
            <a:r>
              <a:rPr lang="en-US" altLang="zh-CN" sz="2400" b="1" i="1" dirty="0">
                <a:latin typeface="宋体" panose="02010600030101010101" pitchFamily="2" charset="-122"/>
                <a:cs typeface="Times New Roman" panose="02020603050405020304" pitchFamily="18" charset="0"/>
              </a:rPr>
              <a:t>S</a:t>
            </a:r>
            <a:r>
              <a:rPr lang="zh-CN" altLang="en-US"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S</a:t>
            </a:r>
            <a:r>
              <a:rPr lang="en-US" altLang="zh-CN" sz="2400" b="1" dirty="0">
                <a:latin typeface="宋体" panose="02010600030101010101" pitchFamily="2" charset="-122"/>
                <a:cs typeface="Times New Roman" panose="02020603050405020304" pitchFamily="18" charset="0"/>
              </a:rPr>
              <a:t>={1,…,</a:t>
            </a:r>
            <a:r>
              <a:rPr lang="en-US" altLang="zh-CN" sz="2400" b="1" i="1" dirty="0">
                <a:latin typeface="宋体" panose="02010600030101010101" pitchFamily="2" charset="-122"/>
                <a:cs typeface="Times New Roman" panose="02020603050405020304" pitchFamily="18" charset="0"/>
              </a:rPr>
              <a:t>n</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。该资源一次只能被一个活动所占用，每一个活动</a:t>
            </a:r>
            <a:r>
              <a:rPr lang="en-US" altLang="zh-CN" sz="2400" b="1" i="1" dirty="0" err="1">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有一个开始时间</a:t>
            </a:r>
            <a:r>
              <a:rPr lang="en-US" altLang="zh-CN" sz="2400" b="1" dirty="0">
                <a:latin typeface="宋体" panose="02010600030101010101" pitchFamily="2" charset="-122"/>
                <a:cs typeface="Times New Roman" panose="02020603050405020304" pitchFamily="18" charset="0"/>
              </a:rPr>
              <a:t>a</a:t>
            </a:r>
            <a:r>
              <a:rPr lang="en-US" altLang="zh-CN" sz="2400" b="1" i="1" baseline="-25000" dirty="0">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和结束时间</a:t>
            </a:r>
            <a:r>
              <a:rPr lang="en-US" altLang="zh-CN" sz="2400" b="1" i="1" dirty="0" err="1">
                <a:latin typeface="宋体" panose="02010600030101010101" pitchFamily="2" charset="-122"/>
                <a:cs typeface="Times New Roman" panose="02020603050405020304" pitchFamily="18" charset="0"/>
              </a:rPr>
              <a:t>b</a:t>
            </a:r>
            <a:r>
              <a:rPr lang="en-US" altLang="zh-CN" sz="2400" b="1" i="1" baseline="-25000" dirty="0" err="1">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a</a:t>
            </a:r>
            <a:r>
              <a:rPr lang="en-US" altLang="zh-CN" sz="2400" b="1" i="1" baseline="-25000" dirty="0">
                <a:latin typeface="宋体" panose="02010600030101010101" pitchFamily="2" charset="-122"/>
                <a:cs typeface="Times New Roman" panose="02020603050405020304" pitchFamily="18" charset="0"/>
              </a:rPr>
              <a:t>i</a:t>
            </a:r>
            <a:r>
              <a:rPr lang="en-US" altLang="zh-CN" sz="2400" b="1" dirty="0">
                <a:latin typeface="宋体" panose="02010600030101010101" pitchFamily="2" charset="-122"/>
                <a:cs typeface="Times New Roman" panose="02020603050405020304" pitchFamily="18" charset="0"/>
              </a:rPr>
              <a:t>&lt;</a:t>
            </a:r>
            <a:r>
              <a:rPr lang="en-US" altLang="zh-CN" sz="2400" b="1" i="1" dirty="0" err="1">
                <a:latin typeface="宋体" panose="02010600030101010101" pitchFamily="2" charset="-122"/>
                <a:cs typeface="Times New Roman" panose="02020603050405020304" pitchFamily="18" charset="0"/>
              </a:rPr>
              <a:t>b</a:t>
            </a:r>
            <a:r>
              <a:rPr lang="en-US" altLang="zh-CN" sz="2400" b="1" i="1" baseline="-25000" dirty="0" err="1">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）。若活动</a:t>
            </a:r>
            <a:r>
              <a:rPr lang="en-US" altLang="zh-CN" sz="2400" b="1" i="1" dirty="0" err="1">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和活动</a:t>
            </a:r>
            <a:r>
              <a:rPr lang="en-US" altLang="zh-CN" sz="2400" b="1" i="1" dirty="0">
                <a:latin typeface="宋体" panose="02010600030101010101" pitchFamily="2" charset="-122"/>
                <a:cs typeface="Times New Roman" panose="02020603050405020304" pitchFamily="18" charset="0"/>
              </a:rPr>
              <a:t>j</a:t>
            </a:r>
            <a:r>
              <a:rPr lang="zh-CN" altLang="en-US" sz="2400" b="1" dirty="0">
                <a:latin typeface="宋体" panose="02010600030101010101" pitchFamily="2" charset="-122"/>
                <a:cs typeface="Times New Roman" panose="02020603050405020304" pitchFamily="18" charset="0"/>
              </a:rPr>
              <a:t>有</a:t>
            </a:r>
            <a:r>
              <a:rPr lang="en-US" altLang="zh-CN" sz="2400" b="1" i="1" dirty="0" err="1">
                <a:latin typeface="宋体" panose="02010600030101010101" pitchFamily="2" charset="-122"/>
                <a:cs typeface="Times New Roman" panose="02020603050405020304" pitchFamily="18" charset="0"/>
              </a:rPr>
              <a:t>a</a:t>
            </a:r>
            <a:r>
              <a:rPr lang="en-US" altLang="zh-CN" sz="2400" b="1" i="1" baseline="-25000" dirty="0" err="1">
                <a:latin typeface="宋体" panose="02010600030101010101" pitchFamily="2" charset="-122"/>
                <a:cs typeface="Times New Roman" panose="02020603050405020304" pitchFamily="18" charset="0"/>
              </a:rPr>
              <a:t>i</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b</a:t>
            </a:r>
            <a:r>
              <a:rPr lang="en-US" altLang="zh-CN" sz="2400" b="1" i="1" baseline="-25000" dirty="0" err="1">
                <a:latin typeface="宋体" panose="02010600030101010101" pitchFamily="2" charset="-122"/>
                <a:cs typeface="Times New Roman" panose="02020603050405020304" pitchFamily="18" charset="0"/>
              </a:rPr>
              <a:t>j</a:t>
            </a:r>
            <a:r>
              <a:rPr lang="zh-CN" altLang="en-US" sz="2400" b="1" dirty="0">
                <a:latin typeface="宋体" panose="02010600030101010101" pitchFamily="2" charset="-122"/>
                <a:cs typeface="Times New Roman" panose="02020603050405020304" pitchFamily="18" charset="0"/>
              </a:rPr>
              <a:t>或</a:t>
            </a:r>
            <a:r>
              <a:rPr lang="en-US" altLang="zh-CN" sz="2400" b="1" i="1" dirty="0" err="1">
                <a:latin typeface="宋体" panose="02010600030101010101" pitchFamily="2" charset="-122"/>
                <a:cs typeface="Times New Roman" panose="02020603050405020304" pitchFamily="18" charset="0"/>
              </a:rPr>
              <a:t>a</a:t>
            </a:r>
            <a:r>
              <a:rPr lang="en-US" altLang="zh-CN" sz="2400" b="1" i="1" baseline="-25000" dirty="0" err="1">
                <a:latin typeface="宋体" panose="02010600030101010101" pitchFamily="2" charset="-122"/>
                <a:cs typeface="Times New Roman" panose="02020603050405020304" pitchFamily="18" charset="0"/>
              </a:rPr>
              <a:t>j</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b</a:t>
            </a:r>
            <a:r>
              <a:rPr lang="en-US" altLang="zh-CN" sz="2400" b="1" i="1" baseline="-25000" dirty="0" err="1">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，则称这两个活动</a:t>
            </a:r>
            <a:r>
              <a:rPr lang="zh-CN" altLang="en-US" sz="2400" b="1" dirty="0">
                <a:solidFill>
                  <a:srgbClr val="CC0099"/>
                </a:solidFill>
                <a:latin typeface="宋体" panose="02010600030101010101" pitchFamily="2" charset="-122"/>
                <a:cs typeface="Times New Roman" panose="02020603050405020304" pitchFamily="18" charset="0"/>
              </a:rPr>
              <a:t>兼容</a:t>
            </a:r>
            <a:r>
              <a:rPr lang="zh-CN" altLang="en-US" sz="2400" b="1" dirty="0">
                <a:latin typeface="宋体" panose="02010600030101010101" pitchFamily="2" charset="-122"/>
                <a:cs typeface="Times New Roman" panose="02020603050405020304" pitchFamily="18" charset="0"/>
              </a:rPr>
              <a:t>。</a:t>
            </a:r>
          </a:p>
          <a:p>
            <a:pPr>
              <a:lnSpc>
                <a:spcPct val="130000"/>
              </a:lnSpc>
              <a:spcBef>
                <a:spcPct val="50000"/>
              </a:spcBef>
            </a:pPr>
            <a:r>
              <a:rPr lang="zh-CN" altLang="en-US" sz="2400" b="1" dirty="0">
                <a:latin typeface="宋体" panose="02010600030101010101" pitchFamily="2" charset="-122"/>
                <a:cs typeface="Times New Roman" panose="02020603050405020304" pitchFamily="18" charset="0"/>
              </a:rPr>
              <a:t>需要选择出由互相兼容的活动所组成的最大集合。</a:t>
            </a:r>
          </a:p>
        </p:txBody>
      </p:sp>
      <p:sp>
        <p:nvSpPr>
          <p:cNvPr id="185347" name="Text Box 3"/>
          <p:cNvSpPr txBox="1">
            <a:spLocks noChangeArrowheads="1"/>
          </p:cNvSpPr>
          <p:nvPr/>
        </p:nvSpPr>
        <p:spPr bwMode="auto">
          <a:xfrm>
            <a:off x="395288" y="4279900"/>
            <a:ext cx="8497887" cy="1014730"/>
          </a:xfrm>
          <a:prstGeom prst="rect">
            <a:avLst/>
          </a:prstGeom>
          <a:noFill/>
          <a:ln w="9525">
            <a:noFill/>
            <a:miter lim="800000"/>
          </a:ln>
          <a:effectLst/>
        </p:spPr>
        <p:txBody>
          <a:bodyPr>
            <a:spAutoFit/>
          </a:bodyPr>
          <a:lstStyle/>
          <a:p>
            <a:pPr>
              <a:spcBef>
                <a:spcPct val="50000"/>
              </a:spcBef>
            </a:pPr>
            <a:r>
              <a:rPr lang="zh-CN" altLang="en-US" sz="2400" b="1" dirty="0">
                <a:latin typeface="宋体" panose="02010600030101010101" pitchFamily="2" charset="-122"/>
                <a:cs typeface="Times New Roman" panose="02020603050405020304" pitchFamily="18" charset="0"/>
              </a:rPr>
              <a:t>两个活动</a:t>
            </a:r>
            <a:r>
              <a:rPr lang="en-US" altLang="zh-CN" sz="2400" b="1" dirty="0">
                <a:latin typeface="宋体" panose="02010600030101010101" pitchFamily="2" charset="-122"/>
                <a:cs typeface="Times New Roman" panose="02020603050405020304" pitchFamily="18" charset="0"/>
              </a:rPr>
              <a:t>[a</a:t>
            </a:r>
            <a:r>
              <a:rPr lang="en-US" altLang="zh-CN" sz="2400" b="1" i="1" baseline="-25000" dirty="0" err="1">
                <a:latin typeface="宋体" panose="02010600030101010101" pitchFamily="2" charset="-122"/>
                <a:cs typeface="Times New Roman" panose="02020603050405020304" pitchFamily="18" charset="0"/>
              </a:rPr>
              <a:t>i</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b</a:t>
            </a:r>
            <a:r>
              <a:rPr lang="en-US" altLang="zh-CN" sz="2400" b="1" i="1" baseline="-25000" dirty="0" err="1">
                <a:latin typeface="宋体" panose="02010600030101010101" pitchFamily="2" charset="-122"/>
                <a:cs typeface="Times New Roman" panose="02020603050405020304" pitchFamily="18" charset="0"/>
              </a:rPr>
              <a:t>i</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和</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a</a:t>
            </a:r>
            <a:r>
              <a:rPr lang="en-US" altLang="zh-CN" sz="2400" b="1" i="1" baseline="-25000" dirty="0" err="1">
                <a:latin typeface="宋体" panose="02010600030101010101" pitchFamily="2" charset="-122"/>
                <a:cs typeface="Times New Roman" panose="02020603050405020304" pitchFamily="18" charset="0"/>
              </a:rPr>
              <a:t>j</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b</a:t>
            </a:r>
            <a:r>
              <a:rPr lang="en-US" altLang="zh-CN" sz="2400" b="1" i="1" baseline="-25000" dirty="0" err="1">
                <a:latin typeface="宋体" panose="02010600030101010101" pitchFamily="2" charset="-122"/>
                <a:cs typeface="Times New Roman" panose="02020603050405020304" pitchFamily="18" charset="0"/>
              </a:rPr>
              <a:t>j</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兼容实际上就是指它们不相交。</a:t>
            </a:r>
          </a:p>
          <a:p>
            <a:pPr>
              <a:spcBef>
                <a:spcPct val="50000"/>
              </a:spcBef>
            </a:pPr>
            <a:r>
              <a:rPr lang="zh-CN" altLang="en-US" sz="2400" b="1" dirty="0">
                <a:latin typeface="宋体" panose="02010600030101010101" pitchFamily="2" charset="-122"/>
                <a:cs typeface="Times New Roman" panose="02020603050405020304" pitchFamily="18" charset="0"/>
              </a:rPr>
              <a:t>从而将求解活动安排问题转化为求解最大不相交区间问题。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5347"/>
                                        </p:tgtEl>
                                        <p:attrNameLst>
                                          <p:attrName>style.visibility</p:attrName>
                                        </p:attrNameLst>
                                      </p:cBhvr>
                                      <p:to>
                                        <p:strVal val="visible"/>
                                      </p:to>
                                    </p:set>
                                    <p:animEffect transition="in" filter="blinds(horizontal)">
                                      <p:cBhvr>
                                        <p:cTn id="7" dur="50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193675" y="1642110"/>
            <a:ext cx="8684895" cy="2453640"/>
          </a:xfrm>
          <a:prstGeom prst="rect">
            <a:avLst/>
          </a:prstGeom>
          <a:noFill/>
          <a:ln w="9525">
            <a:noFill/>
            <a:miter lim="800000"/>
          </a:ln>
          <a:effectLst/>
        </p:spPr>
        <p:txBody>
          <a:bodyPr wrap="square">
            <a:spAutoFit/>
          </a:bodyPr>
          <a:lstStyle/>
          <a:p>
            <a:pPr>
              <a:lnSpc>
                <a:spcPct val="160000"/>
              </a:lnSpc>
              <a:spcBef>
                <a:spcPts val="0"/>
              </a:spcBef>
            </a:pPr>
            <a:r>
              <a:rPr lang="zh-CN" altLang="en-US" sz="2400" b="1" dirty="0">
                <a:latin typeface="宋体" panose="02010600030101010101" pitchFamily="2" charset="-122"/>
                <a:cs typeface="Times New Roman" panose="02020603050405020304" pitchFamily="18" charset="0"/>
              </a:rPr>
              <a:t>首先</a:t>
            </a:r>
            <a:r>
              <a:rPr lang="zh-CN" altLang="en-US" sz="2400" b="1" dirty="0">
                <a:latin typeface="宋体" panose="02010600030101010101" pitchFamily="2" charset="-122"/>
                <a:cs typeface="Times New Roman" panose="02020603050405020304" pitchFamily="18" charset="0"/>
                <a:sym typeface="+mn-ea"/>
              </a:rPr>
              <a:t>对区间按右端点递增排序</a:t>
            </a:r>
            <a:r>
              <a:rPr lang="zh-CN" altLang="en-US" sz="2400" b="1" dirty="0">
                <a:latin typeface="Times New Roman" panose="02020603050405020304" pitchFamily="18" charset="0"/>
                <a:cs typeface="Times New Roman" panose="02020603050405020304" pitchFamily="18" charset="0"/>
              </a:rPr>
              <a:t>f</a:t>
            </a:r>
            <a:r>
              <a:rPr lang="zh-CN" altLang="en-US" sz="2400" b="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&lt;=f</a:t>
            </a:r>
            <a:r>
              <a:rPr lang="zh-CN" altLang="en-US" sz="2400" b="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&lt;…&lt;=f</a:t>
            </a:r>
            <a:r>
              <a:rPr lang="zh-CN" altLang="en-US" sz="2400" b="1" baseline="-25000" dirty="0">
                <a:latin typeface="Times New Roman" panose="02020603050405020304" pitchFamily="18" charset="0"/>
                <a:cs typeface="Times New Roman" panose="02020603050405020304" pitchFamily="18" charset="0"/>
              </a:rPr>
              <a:t>n</a:t>
            </a:r>
            <a:r>
              <a:rPr lang="zh-CN" altLang="en-US"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sym typeface="+mn-ea"/>
              </a:rPr>
              <a:t>先选取第一个区间，然后</a:t>
            </a:r>
            <a:r>
              <a:rPr lang="zh-CN" altLang="en-US" sz="2400" b="1" dirty="0">
                <a:latin typeface="宋体" panose="02010600030101010101" pitchFamily="2" charset="-122"/>
                <a:cs typeface="Times New Roman" panose="02020603050405020304" pitchFamily="18" charset="0"/>
              </a:rPr>
              <a:t>依次考虑</a:t>
            </a:r>
            <a:r>
              <a:rPr lang="zh-CN" altLang="en-US" sz="2400" b="1" dirty="0">
                <a:latin typeface="宋体" panose="02010600030101010101" pitchFamily="2" charset="-122"/>
                <a:cs typeface="Times New Roman" panose="02020603050405020304" pitchFamily="18" charset="0"/>
                <a:sym typeface="+mn-ea"/>
              </a:rPr>
              <a:t>后面</a:t>
            </a:r>
            <a:r>
              <a:rPr lang="zh-CN" altLang="en-US" sz="2400" b="1" dirty="0">
                <a:latin typeface="宋体" panose="02010600030101010101" pitchFamily="2" charset="-122"/>
                <a:cs typeface="Times New Roman" panose="02020603050405020304" pitchFamily="18" charset="0"/>
              </a:rPr>
              <a:t>各个区间,如果没有与前一个区间冲突（</a:t>
            </a:r>
            <a:r>
              <a:rPr lang="zh-CN" altLang="en-US" sz="2400" b="1" dirty="0">
                <a:latin typeface="宋体" panose="02010600030101010101" pitchFamily="2" charset="-122"/>
                <a:cs typeface="Times New Roman" panose="02020603050405020304" pitchFamily="18" charset="0"/>
                <a:sym typeface="+mn-ea"/>
              </a:rPr>
              <a:t>只要该区间的左端点大于前一个选取区间的右端点，说明这个两个区间不相交）</a:t>
            </a:r>
            <a:r>
              <a:rPr lang="zh-CN" altLang="en-US" sz="2400" b="1" dirty="0">
                <a:latin typeface="宋体" panose="02010600030101010101" pitchFamily="2" charset="-122"/>
                <a:cs typeface="Times New Roman" panose="02020603050405020304" pitchFamily="18" charset="0"/>
              </a:rPr>
              <a:t>, 就选</a:t>
            </a:r>
            <a:r>
              <a:rPr lang="zh-CN" altLang="en-US" sz="2400" b="1" dirty="0">
                <a:latin typeface="宋体" panose="02010600030101010101" pitchFamily="2" charset="-122"/>
                <a:cs typeface="Times New Roman" panose="02020603050405020304" pitchFamily="18" charset="0"/>
                <a:sym typeface="+mn-ea"/>
              </a:rPr>
              <a:t>取该区间</a:t>
            </a:r>
            <a:r>
              <a:rPr lang="zh-CN" altLang="en-US" sz="2400" b="1" dirty="0">
                <a:latin typeface="宋体" panose="02010600030101010101" pitchFamily="2" charset="-122"/>
                <a:cs typeface="Times New Roman" panose="02020603050405020304" pitchFamily="18" charset="0"/>
              </a:rPr>
              <a:t>；否则就不选取。</a:t>
            </a:r>
          </a:p>
        </p:txBody>
      </p:sp>
      <p:sp>
        <p:nvSpPr>
          <p:cNvPr id="194562" name="Text Box 2"/>
          <p:cNvSpPr txBox="1">
            <a:spLocks noChangeArrowheads="1"/>
          </p:cNvSpPr>
          <p:nvPr/>
        </p:nvSpPr>
        <p:spPr bwMode="auto">
          <a:xfrm>
            <a:off x="323850" y="300990"/>
            <a:ext cx="7657465" cy="583565"/>
          </a:xfrm>
          <a:prstGeom prst="rect">
            <a:avLst/>
          </a:prstGeom>
          <a:noFill/>
          <a:ln>
            <a:noFill/>
          </a:ln>
          <a:extLst>
            <a:ext uri="{909E8E84-426E-40DD-AFC4-6F175D3DCCD1}">
              <a14:hiddenFill xmlns:a14="http://schemas.microsoft.com/office/drawing/2010/main" xmlns="">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vertOverflow="overflow" horzOverflow="overflow" vert="horz" wrap="square" numCol="1" spcCol="0" rtlCol="0" fromWordArt="0" anchor="ctr" anchorCtr="0" forceAA="0" compatLnSpc="1">
            <a:spAutoFit/>
          </a:bodyPr>
          <a:lstStyle/>
          <a:p>
            <a:pPr lvl="0" algn="ctr">
              <a:spcBef>
                <a:spcPct val="50000"/>
              </a:spcBef>
            </a:pPr>
            <a:r>
              <a:rPr lang="en-US" altLang="zh-CN" sz="3200" b="1">
                <a:solidFill>
                  <a:schemeClr val="bg1"/>
                </a:solidFill>
                <a:latin typeface="黑体" panose="02010609060101010101" pitchFamily="49" charset="-122"/>
                <a:ea typeface="黑体" panose="02010609060101010101" pitchFamily="49" charset="-122"/>
                <a:sym typeface="+mn-ea"/>
              </a:rPr>
              <a:t>7.3.2.2 求解最大不相交区间问题</a:t>
            </a:r>
          </a:p>
        </p:txBody>
      </p:sp>
      <p:sp>
        <p:nvSpPr>
          <p:cNvPr id="2" name="文本框 1"/>
          <p:cNvSpPr txBox="1"/>
          <p:nvPr/>
        </p:nvSpPr>
        <p:spPr>
          <a:xfrm>
            <a:off x="323850" y="4554855"/>
            <a:ext cx="8422640" cy="1863090"/>
          </a:xfrm>
          <a:prstGeom prst="rect">
            <a:avLst/>
          </a:prstGeom>
          <a:noFill/>
        </p:spPr>
        <p:txBody>
          <a:bodyPr wrap="square" rtlCol="0" anchor="t">
            <a:spAutoFit/>
          </a:bodyPr>
          <a:lstStyle/>
          <a:p>
            <a:pPr>
              <a:lnSpc>
                <a:spcPct val="160000"/>
              </a:lnSpc>
              <a:spcBef>
                <a:spcPts val="0"/>
              </a:spcBef>
            </a:pPr>
            <a:r>
              <a:rPr lang="zh-CN" altLang="en-US" sz="2400" b="1" dirty="0">
                <a:latin typeface="宋体" panose="02010600030101010101" pitchFamily="2" charset="-122"/>
                <a:cs typeface="Times New Roman" panose="02020603050405020304" pitchFamily="18" charset="0"/>
                <a:sym typeface="+mn-ea"/>
              </a:rPr>
              <a:t>如果不选区间f</a:t>
            </a:r>
            <a:r>
              <a:rPr lang="zh-CN" altLang="en-US" sz="2400" b="1" baseline="-25000" dirty="0">
                <a:latin typeface="宋体" panose="02010600030101010101" pitchFamily="2" charset="-122"/>
                <a:cs typeface="Times New Roman" panose="02020603050405020304" pitchFamily="18" charset="0"/>
                <a:sym typeface="+mn-ea"/>
              </a:rPr>
              <a:t>1</a:t>
            </a:r>
            <a:r>
              <a:rPr lang="zh-CN" altLang="en-US" sz="2400" b="1" dirty="0">
                <a:latin typeface="宋体" panose="02010600030101010101" pitchFamily="2" charset="-122"/>
                <a:cs typeface="Times New Roman" panose="02020603050405020304" pitchFamily="18" charset="0"/>
                <a:sym typeface="+mn-ea"/>
              </a:rPr>
              <a:t>, 假设第一个选择的是区间f</a:t>
            </a:r>
            <a:r>
              <a:rPr lang="zh-CN" altLang="en-US" sz="2400" b="1" baseline="-25000" dirty="0">
                <a:latin typeface="宋体" panose="02010600030101010101" pitchFamily="2" charset="-122"/>
                <a:cs typeface="Times New Roman" panose="02020603050405020304" pitchFamily="18" charset="0"/>
                <a:sym typeface="+mn-ea"/>
              </a:rPr>
              <a:t>i</a:t>
            </a:r>
            <a:r>
              <a:rPr lang="zh-CN" altLang="en-US" sz="2400" b="1" dirty="0">
                <a:latin typeface="宋体" panose="02010600030101010101" pitchFamily="2" charset="-122"/>
                <a:cs typeface="Times New Roman" panose="02020603050405020304" pitchFamily="18" charset="0"/>
                <a:sym typeface="+mn-ea"/>
              </a:rPr>
              <a:t>,则如果f</a:t>
            </a:r>
            <a:r>
              <a:rPr lang="zh-CN" altLang="en-US" sz="2400" b="1" baseline="-25000" dirty="0">
                <a:latin typeface="宋体" panose="02010600030101010101" pitchFamily="2" charset="-122"/>
                <a:cs typeface="Times New Roman" panose="02020603050405020304" pitchFamily="18" charset="0"/>
                <a:sym typeface="+mn-ea"/>
              </a:rPr>
              <a:t>i</a:t>
            </a:r>
            <a:r>
              <a:rPr lang="zh-CN" altLang="en-US" sz="2400" b="1" dirty="0">
                <a:latin typeface="宋体" panose="02010600030101010101" pitchFamily="2" charset="-122"/>
                <a:cs typeface="Times New Roman" panose="02020603050405020304" pitchFamily="18" charset="0"/>
                <a:sym typeface="+mn-ea"/>
              </a:rPr>
              <a:t>和f</a:t>
            </a:r>
            <a:r>
              <a:rPr lang="zh-CN" altLang="en-US" sz="2400" b="1" baseline="-25000" dirty="0">
                <a:latin typeface="宋体" panose="02010600030101010101" pitchFamily="2" charset="-122"/>
                <a:cs typeface="Times New Roman" panose="02020603050405020304" pitchFamily="18" charset="0"/>
                <a:sym typeface="+mn-ea"/>
              </a:rPr>
              <a:t>1</a:t>
            </a:r>
            <a:r>
              <a:rPr lang="zh-CN" altLang="en-US" sz="2400" b="1" dirty="0">
                <a:latin typeface="宋体" panose="02010600030101010101" pitchFamily="2" charset="-122"/>
                <a:cs typeface="Times New Roman" panose="02020603050405020304" pitchFamily="18" charset="0"/>
                <a:sym typeface="+mn-ea"/>
              </a:rPr>
              <a:t>不相交则多选一个f</a:t>
            </a:r>
            <a:r>
              <a:rPr lang="zh-CN" altLang="en-US" sz="2400" b="1" baseline="-25000" dirty="0">
                <a:latin typeface="宋体" panose="02010600030101010101" pitchFamily="2" charset="-122"/>
                <a:cs typeface="Times New Roman" panose="02020603050405020304" pitchFamily="18" charset="0"/>
                <a:sym typeface="+mn-ea"/>
              </a:rPr>
              <a:t>1</a:t>
            </a:r>
            <a:r>
              <a:rPr lang="zh-CN" altLang="en-US" sz="2400" b="1" dirty="0">
                <a:latin typeface="宋体" panose="02010600030101010101" pitchFamily="2" charset="-122"/>
                <a:cs typeface="Times New Roman" panose="02020603050405020304" pitchFamily="18" charset="0"/>
                <a:sym typeface="+mn-ea"/>
              </a:rPr>
              <a:t>更划算; 如果相交则把f</a:t>
            </a:r>
            <a:r>
              <a:rPr lang="zh-CN" altLang="en-US" sz="2400" b="1" baseline="-25000" dirty="0">
                <a:latin typeface="宋体" panose="02010600030101010101" pitchFamily="2" charset="-122"/>
                <a:cs typeface="Times New Roman" panose="02020603050405020304" pitchFamily="18" charset="0"/>
                <a:sym typeface="+mn-ea"/>
              </a:rPr>
              <a:t>i</a:t>
            </a:r>
            <a:r>
              <a:rPr lang="zh-CN" altLang="en-US" sz="2400" b="1" dirty="0">
                <a:latin typeface="宋体" panose="02010600030101010101" pitchFamily="2" charset="-122"/>
                <a:cs typeface="Times New Roman" panose="02020603050405020304" pitchFamily="18" charset="0"/>
                <a:sym typeface="+mn-ea"/>
              </a:rPr>
              <a:t>换成f</a:t>
            </a:r>
            <a:r>
              <a:rPr lang="zh-CN" altLang="en-US" sz="2400" b="1" baseline="-25000" dirty="0">
                <a:latin typeface="宋体" panose="02010600030101010101" pitchFamily="2" charset="-122"/>
                <a:cs typeface="Times New Roman" panose="02020603050405020304" pitchFamily="18" charset="0"/>
                <a:sym typeface="+mn-ea"/>
              </a:rPr>
              <a:t>1</a:t>
            </a:r>
            <a:r>
              <a:rPr lang="zh-CN" altLang="en-US" sz="2400" b="1" dirty="0">
                <a:latin typeface="宋体" panose="02010600030101010101" pitchFamily="2" charset="-122"/>
                <a:cs typeface="Times New Roman" panose="02020603050405020304" pitchFamily="18" charset="0"/>
                <a:sym typeface="+mn-ea"/>
              </a:rPr>
              <a:t>不影响后续选择，所以选取区间</a:t>
            </a:r>
            <a:r>
              <a:rPr lang="en-US" altLang="zh-CN" sz="2400" b="1" dirty="0">
                <a:latin typeface="宋体" panose="02010600030101010101" pitchFamily="2" charset="-122"/>
                <a:cs typeface="Times New Roman" panose="02020603050405020304" pitchFamily="18" charset="0"/>
                <a:sym typeface="+mn-ea"/>
              </a:rPr>
              <a:t>f</a:t>
            </a:r>
            <a:r>
              <a:rPr lang="en-US" altLang="zh-CN" sz="2400" b="1" baseline="-25000" dirty="0">
                <a:latin typeface="宋体" panose="02010600030101010101" pitchFamily="2" charset="-122"/>
                <a:cs typeface="Times New Roman" panose="02020603050405020304" pitchFamily="18" charset="0"/>
                <a:sym typeface="+mn-ea"/>
              </a:rPr>
              <a:t>1</a:t>
            </a:r>
            <a:r>
              <a:rPr lang="zh-CN" altLang="en-US" sz="2400" b="1" dirty="0">
                <a:latin typeface="宋体" panose="02010600030101010101" pitchFamily="2" charset="-122"/>
                <a:cs typeface="Times New Roman" panose="02020603050405020304" pitchFamily="18" charset="0"/>
                <a:sym typeface="+mn-ea"/>
              </a:rPr>
              <a:t>也不会影响正确性。</a:t>
            </a:r>
            <a:endParaRPr lang="zh-CN" altLang="en-US" sz="2400"/>
          </a:p>
        </p:txBody>
      </p:sp>
      <p:sp>
        <p:nvSpPr>
          <p:cNvPr id="3" name="文本框 2"/>
          <p:cNvSpPr txBox="1"/>
          <p:nvPr/>
        </p:nvSpPr>
        <p:spPr>
          <a:xfrm>
            <a:off x="247650" y="1200150"/>
            <a:ext cx="3243580" cy="460375"/>
          </a:xfrm>
          <a:prstGeom prst="rect">
            <a:avLst/>
          </a:prstGeom>
          <a:noFill/>
        </p:spPr>
        <p:txBody>
          <a:bodyPr wrap="none" rtlCol="0">
            <a:spAutoFit/>
          </a:bodyPr>
          <a:lstStyle/>
          <a:p>
            <a:pPr algn="l"/>
            <a:r>
              <a:rPr lang="zh-CN" altLang="en-US" sz="2400" b="1" dirty="0">
                <a:solidFill>
                  <a:srgbClr val="CC0099"/>
                </a:solidFill>
                <a:latin typeface="宋体" panose="02010600030101010101" pitchFamily="2" charset="-122"/>
                <a:cs typeface="Times New Roman" panose="02020603050405020304" pitchFamily="18" charset="0"/>
                <a:sym typeface="+mn-ea"/>
              </a:rPr>
              <a:t>贪心法的解题思路是：</a:t>
            </a:r>
            <a:endParaRPr lang="zh-CN" altLang="en-US" sz="2400" b="1" dirty="0">
              <a:solidFill>
                <a:srgbClr val="CC0099"/>
              </a:solidFill>
              <a:latin typeface="宋体" panose="02010600030101010101" pitchFamily="2" charset="-122"/>
              <a:cs typeface="Times New Roman" panose="02020603050405020304" pitchFamily="18" charset="0"/>
            </a:endParaRPr>
          </a:p>
        </p:txBody>
      </p:sp>
      <p:sp>
        <p:nvSpPr>
          <p:cNvPr id="4" name="文本框 3"/>
          <p:cNvSpPr txBox="1"/>
          <p:nvPr/>
        </p:nvSpPr>
        <p:spPr>
          <a:xfrm>
            <a:off x="323850" y="4022725"/>
            <a:ext cx="3091180" cy="681990"/>
          </a:xfrm>
          <a:prstGeom prst="rect">
            <a:avLst/>
          </a:prstGeom>
          <a:noFill/>
        </p:spPr>
        <p:txBody>
          <a:bodyPr wrap="none" rtlCol="0">
            <a:spAutoFit/>
          </a:bodyPr>
          <a:lstStyle/>
          <a:p>
            <a:pPr algn="l">
              <a:lnSpc>
                <a:spcPct val="160000"/>
              </a:lnSpc>
              <a:spcBef>
                <a:spcPts val="0"/>
              </a:spcBef>
            </a:pPr>
            <a:r>
              <a:rPr lang="zh-CN" altLang="en-US" sz="2400" b="1" dirty="0">
                <a:solidFill>
                  <a:srgbClr val="CC0099"/>
                </a:solidFill>
                <a:latin typeface="宋体" panose="02010600030101010101" pitchFamily="2" charset="-122"/>
                <a:cs typeface="Times New Roman" panose="02020603050405020304" pitchFamily="18" charset="0"/>
                <a:sym typeface="+mn-ea"/>
              </a:rPr>
              <a:t>贪心选择正确性证明:</a:t>
            </a:r>
            <a:endParaRPr lang="zh-CN" altLang="en-US" sz="2400" b="1" dirty="0">
              <a:solidFill>
                <a:srgbClr val="CC0099"/>
              </a:solidFill>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3538"/>
                                        </p:tgtEl>
                                        <p:attrNameLst>
                                          <p:attrName>style.visibility</p:attrName>
                                        </p:attrNameLst>
                                      </p:cBhvr>
                                      <p:to>
                                        <p:strVal val="visible"/>
                                      </p:to>
                                    </p:set>
                                    <p:animEffect transition="in" filter="blinds(horizontal)">
                                      <p:cBhvr>
                                        <p:cTn id="7" dur="500"/>
                                        <p:tgtEl>
                                          <p:spTgt spid="1935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animBg="1"/>
      <p:bldP spid="2" grpId="0"/>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103505" y="81915"/>
            <a:ext cx="9017635" cy="82994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spcBef>
                <a:spcPct val="50000"/>
              </a:spcBef>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例如，对于下表所示的</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11</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个活动</a:t>
            </a:r>
            <a:r>
              <a:rPr lang="en-US" altLang="zh-CN" sz="2400" b="1" i="1" dirty="0">
                <a:latin typeface="宋体" panose="02010600030101010101" pitchFamily="2" charset="-122"/>
                <a:ea typeface="宋体" panose="02010600030101010101" pitchFamily="2" charset="-122"/>
                <a:cs typeface="Times New Roman" panose="02020603050405020304" pitchFamily="18" charset="0"/>
                <a:sym typeface="+mn-ea"/>
              </a:rPr>
              <a:t>X</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（已按结束时间递增排序），按最大不相交区间问题求解</a:t>
            </a:r>
            <a:r>
              <a:rPr lang="en-US" altLang="zh-CN" sz="2400" b="1" i="1" dirty="0">
                <a:latin typeface="宋体" panose="02010600030101010101" pitchFamily="2" charset="-122"/>
                <a:ea typeface="宋体" panose="02010600030101010101" pitchFamily="2" charset="-122"/>
                <a:cs typeface="Times New Roman" panose="02020603050405020304" pitchFamily="18" charset="0"/>
              </a:rPr>
              <a:t>Y</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的过程如下：</a:t>
            </a:r>
          </a:p>
        </p:txBody>
      </p:sp>
      <p:graphicFrame>
        <p:nvGraphicFramePr>
          <p:cNvPr id="183549" name="Group 253"/>
          <p:cNvGraphicFramePr>
            <a:graphicFrameLocks noGrp="1"/>
          </p:cNvGraphicFramePr>
          <p:nvPr/>
        </p:nvGraphicFramePr>
        <p:xfrm>
          <a:off x="180975" y="1138873"/>
          <a:ext cx="8712200" cy="909003"/>
        </p:xfrm>
        <a:graphic>
          <a:graphicData uri="http://schemas.openxmlformats.org/drawingml/2006/table">
            <a:tbl>
              <a:tblPr/>
              <a:tblGrid>
                <a:gridCol w="1295400"/>
                <a:gridCol w="647700"/>
                <a:gridCol w="649288"/>
                <a:gridCol w="647700"/>
                <a:gridCol w="576262"/>
                <a:gridCol w="647700"/>
                <a:gridCol w="647700"/>
                <a:gridCol w="647700"/>
                <a:gridCol w="720725"/>
                <a:gridCol w="720725"/>
                <a:gridCol w="792163"/>
                <a:gridCol w="719137"/>
              </a:tblGrid>
              <a:tr h="360363">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1" u="none" strike="noStrike" cap="none" normalizeH="0" baseline="0" dirty="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800" b="1" i="1" u="none" strike="noStrike" cap="none" normalizeH="0" baseline="0" dirty="0" err="1"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i</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7</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10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11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开始时间</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结束时间</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7</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10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11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33CC"/>
                          </a:solidFill>
                          <a:effectLst/>
                          <a:latin typeface="宋体" panose="02010600030101010101" pitchFamily="2" charset="-122"/>
                          <a:ea typeface="宋体" panose="02010600030101010101" pitchFamily="2" charset="-122"/>
                          <a:cs typeface="Times New Roman" panose="02020603050405020304" pitchFamily="18" charset="0"/>
                        </a:rPr>
                        <a:t>14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3550" name="Text Box 254"/>
          <p:cNvSpPr txBox="1">
            <a:spLocks noChangeArrowheads="1"/>
          </p:cNvSpPr>
          <p:nvPr/>
        </p:nvSpPr>
        <p:spPr bwMode="auto">
          <a:xfrm>
            <a:off x="103505" y="2211070"/>
            <a:ext cx="8947785" cy="4399915"/>
          </a:xfrm>
          <a:prstGeom prst="rect">
            <a:avLst/>
          </a:prstGeom>
          <a:noFill/>
          <a:ln w="9525">
            <a:noFill/>
            <a:miter lim="800000"/>
          </a:ln>
          <a:effectLst/>
        </p:spPr>
        <p:txBody>
          <a:bodyPr wrap="square">
            <a:spAutoFit/>
          </a:bodyPr>
          <a:lstStyle/>
          <a:p>
            <a:r>
              <a:rPr lang="en-US" altLang="zh-CN" sz="2000" b="1" i="1" dirty="0" err="1">
                <a:solidFill>
                  <a:srgbClr val="CC0099"/>
                </a:solidFill>
                <a:latin typeface="宋体" panose="02010600030101010101" pitchFamily="2" charset="-122"/>
                <a:cs typeface="Times New Roman" panose="02020603050405020304" pitchFamily="18" charset="0"/>
              </a:rPr>
              <a:t>i</a:t>
            </a:r>
            <a:r>
              <a:rPr lang="en-US" altLang="zh-CN" sz="2000" b="1" dirty="0">
                <a:solidFill>
                  <a:srgbClr val="CC0099"/>
                </a:solidFill>
                <a:latin typeface="宋体" panose="02010600030101010101" pitchFamily="2" charset="-122"/>
                <a:cs typeface="Times New Roman" panose="02020603050405020304" pitchFamily="18" charset="0"/>
              </a:rPr>
              <a:t>=1</a:t>
            </a:r>
            <a:r>
              <a:rPr lang="zh-CN" altLang="en-US" sz="2000" b="1" dirty="0">
                <a:solidFill>
                  <a:srgbClr val="CC0099"/>
                </a:solidFill>
                <a:latin typeface="宋体" panose="02010600030101010101" pitchFamily="2" charset="-122"/>
                <a:cs typeface="Times New Roman" panose="02020603050405020304" pitchFamily="18" charset="0"/>
              </a:rPr>
              <a:t>：选择第一个活动，其右端点为</a:t>
            </a:r>
            <a:r>
              <a:rPr lang="en-US" altLang="zh-CN" sz="2000" b="1" dirty="0">
                <a:solidFill>
                  <a:srgbClr val="CC0099"/>
                </a:solidFill>
                <a:latin typeface="宋体" panose="02010600030101010101" pitchFamily="2" charset="-122"/>
                <a:cs typeface="Times New Roman" panose="02020603050405020304" pitchFamily="18" charset="0"/>
              </a:rPr>
              <a:t>4</a:t>
            </a:r>
            <a:r>
              <a:rPr lang="zh-CN" altLang="en-US" sz="2000" b="1" dirty="0">
                <a:solidFill>
                  <a:srgbClr val="CC0099"/>
                </a:solidFill>
                <a:latin typeface="宋体" panose="02010600030101010101" pitchFamily="2" charset="-122"/>
                <a:cs typeface="Times New Roman" panose="02020603050405020304" pitchFamily="18" charset="0"/>
              </a:rPr>
              <a:t>，</a:t>
            </a:r>
            <a:r>
              <a:rPr lang="en-US" altLang="zh-CN" sz="2000" b="1" i="1" dirty="0">
                <a:solidFill>
                  <a:srgbClr val="CC0099"/>
                </a:solidFill>
                <a:latin typeface="宋体" panose="02010600030101010101" pitchFamily="2" charset="-122"/>
                <a:cs typeface="Times New Roman" panose="02020603050405020304" pitchFamily="18" charset="0"/>
              </a:rPr>
              <a:t>Y</a:t>
            </a:r>
            <a:r>
              <a:rPr lang="en-US" altLang="zh-CN" sz="2000" b="1" dirty="0">
                <a:solidFill>
                  <a:srgbClr val="CC0099"/>
                </a:solidFill>
                <a:latin typeface="宋体" panose="02010600030101010101" pitchFamily="2" charset="-122"/>
                <a:cs typeface="Times New Roman" panose="02020603050405020304" pitchFamily="18" charset="0"/>
              </a:rPr>
              <a:t>={[1,4)]</a:t>
            </a:r>
            <a:endParaRPr lang="en-US" altLang="zh-CN" sz="2000" b="1" i="1" dirty="0">
              <a:solidFill>
                <a:srgbClr val="CC0099"/>
              </a:solidFill>
              <a:latin typeface="宋体" panose="02010600030101010101" pitchFamily="2" charset="-122"/>
              <a:cs typeface="Times New Roman" panose="02020603050405020304" pitchFamily="18" charset="0"/>
            </a:endParaRPr>
          </a:p>
          <a:p>
            <a:r>
              <a:rPr lang="en-US" altLang="zh-CN" sz="2000" b="1" i="1" dirty="0" err="1">
                <a:latin typeface="宋体" panose="02010600030101010101" pitchFamily="2" charset="-122"/>
                <a:cs typeface="Times New Roman" panose="02020603050405020304" pitchFamily="18" charset="0"/>
              </a:rPr>
              <a:t>i</a:t>
            </a:r>
            <a:r>
              <a:rPr lang="en-US" altLang="zh-CN" sz="2000" b="1" dirty="0">
                <a:latin typeface="宋体" panose="02010600030101010101" pitchFamily="2" charset="-122"/>
                <a:cs typeface="Times New Roman" panose="02020603050405020304" pitchFamily="18" charset="0"/>
              </a:rPr>
              <a:t>=2</a:t>
            </a:r>
            <a:r>
              <a:rPr lang="zh-CN" altLang="en-US" sz="2000" b="1" dirty="0">
                <a:latin typeface="宋体" panose="02010600030101010101" pitchFamily="2" charset="-122"/>
                <a:cs typeface="Times New Roman" panose="02020603050405020304" pitchFamily="18" charset="0"/>
              </a:rPr>
              <a:t>：活动</a:t>
            </a:r>
            <a:r>
              <a:rPr lang="en-US" altLang="zh-CN" sz="2000" b="1" dirty="0">
                <a:latin typeface="宋体" panose="02010600030101010101" pitchFamily="2" charset="-122"/>
                <a:cs typeface="Times New Roman" panose="02020603050405020304" pitchFamily="18" charset="0"/>
              </a:rPr>
              <a:t>[3,5)</a:t>
            </a:r>
            <a:r>
              <a:rPr lang="zh-CN" altLang="en-US" sz="2000" b="1" dirty="0">
                <a:latin typeface="宋体" panose="02010600030101010101" pitchFamily="2" charset="-122"/>
                <a:cs typeface="Times New Roman" panose="02020603050405020304" pitchFamily="18" charset="0"/>
              </a:rPr>
              <a:t>的左端点小于</a:t>
            </a:r>
            <a:r>
              <a:rPr lang="en-US" altLang="zh-CN" sz="2000" b="1" dirty="0">
                <a:latin typeface="宋体" panose="02010600030101010101" pitchFamily="2" charset="-122"/>
                <a:cs typeface="Times New Roman" panose="02020603050405020304" pitchFamily="18" charset="0"/>
              </a:rPr>
              <a:t>4</a:t>
            </a:r>
            <a:r>
              <a:rPr lang="zh-CN" altLang="en-US" sz="2000" b="1" dirty="0">
                <a:latin typeface="宋体" panose="02010600030101010101" pitchFamily="2" charset="-122"/>
                <a:cs typeface="Times New Roman" panose="02020603050405020304" pitchFamily="18" charset="0"/>
              </a:rPr>
              <a:t>，不选取</a:t>
            </a:r>
            <a:endParaRPr lang="zh-CN" altLang="en-US" sz="2000" b="1" i="1" dirty="0">
              <a:latin typeface="宋体" panose="02010600030101010101" pitchFamily="2" charset="-122"/>
              <a:cs typeface="Times New Roman" panose="02020603050405020304" pitchFamily="18" charset="0"/>
            </a:endParaRPr>
          </a:p>
          <a:p>
            <a:r>
              <a:rPr lang="en-US" altLang="zh-CN" sz="2000" b="1" i="1" dirty="0" err="1">
                <a:latin typeface="宋体" panose="02010600030101010101" pitchFamily="2" charset="-122"/>
                <a:cs typeface="Times New Roman" panose="02020603050405020304" pitchFamily="18" charset="0"/>
              </a:rPr>
              <a:t>i</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：活动</a:t>
            </a:r>
            <a:r>
              <a:rPr lang="en-US" altLang="zh-CN" sz="2000" b="1" dirty="0">
                <a:latin typeface="宋体" panose="02010600030101010101" pitchFamily="2" charset="-122"/>
                <a:cs typeface="Times New Roman" panose="02020603050405020304" pitchFamily="18" charset="0"/>
              </a:rPr>
              <a:t>[0,6)</a:t>
            </a:r>
            <a:r>
              <a:rPr lang="zh-CN" altLang="en-US" sz="2000" b="1" dirty="0">
                <a:latin typeface="宋体" panose="02010600030101010101" pitchFamily="2" charset="-122"/>
                <a:cs typeface="Times New Roman" panose="02020603050405020304" pitchFamily="18" charset="0"/>
              </a:rPr>
              <a:t>的左端点小于</a:t>
            </a:r>
            <a:r>
              <a:rPr lang="en-US" altLang="zh-CN" sz="2000" b="1" dirty="0">
                <a:latin typeface="宋体" panose="02010600030101010101" pitchFamily="2" charset="-122"/>
                <a:cs typeface="Times New Roman" panose="02020603050405020304" pitchFamily="18" charset="0"/>
              </a:rPr>
              <a:t>4</a:t>
            </a:r>
            <a:r>
              <a:rPr lang="zh-CN" altLang="en-US" sz="2000" b="1" dirty="0">
                <a:latin typeface="宋体" panose="02010600030101010101" pitchFamily="2" charset="-122"/>
                <a:cs typeface="Times New Roman" panose="02020603050405020304" pitchFamily="18" charset="0"/>
              </a:rPr>
              <a:t>，不选取</a:t>
            </a:r>
            <a:endParaRPr lang="zh-CN" altLang="en-US" sz="2000" b="1" i="1" dirty="0">
              <a:latin typeface="宋体" panose="02010600030101010101" pitchFamily="2" charset="-122"/>
              <a:cs typeface="Times New Roman" panose="02020603050405020304" pitchFamily="18" charset="0"/>
            </a:endParaRPr>
          </a:p>
          <a:p>
            <a:r>
              <a:rPr lang="en-US" altLang="zh-CN" sz="2000" b="1" i="1" dirty="0" err="1">
                <a:solidFill>
                  <a:srgbClr val="CC0099"/>
                </a:solidFill>
                <a:latin typeface="宋体" panose="02010600030101010101" pitchFamily="2" charset="-122"/>
                <a:cs typeface="Times New Roman" panose="02020603050405020304" pitchFamily="18" charset="0"/>
              </a:rPr>
              <a:t>i</a:t>
            </a:r>
            <a:r>
              <a:rPr lang="en-US" altLang="zh-CN" sz="2000" b="1" dirty="0">
                <a:solidFill>
                  <a:srgbClr val="CC0099"/>
                </a:solidFill>
                <a:latin typeface="宋体" panose="02010600030101010101" pitchFamily="2" charset="-122"/>
                <a:cs typeface="Times New Roman" panose="02020603050405020304" pitchFamily="18" charset="0"/>
              </a:rPr>
              <a:t>=4</a:t>
            </a:r>
            <a:r>
              <a:rPr lang="zh-CN" altLang="en-US" sz="2000" b="1" dirty="0">
                <a:solidFill>
                  <a:srgbClr val="CC0099"/>
                </a:solidFill>
                <a:latin typeface="宋体" panose="02010600030101010101" pitchFamily="2" charset="-122"/>
                <a:cs typeface="Times New Roman" panose="02020603050405020304" pitchFamily="18" charset="0"/>
              </a:rPr>
              <a:t>：活动</a:t>
            </a:r>
            <a:r>
              <a:rPr lang="en-US" altLang="zh-CN" sz="2000" b="1" dirty="0">
                <a:solidFill>
                  <a:srgbClr val="CC0099"/>
                </a:solidFill>
                <a:latin typeface="宋体" panose="02010600030101010101" pitchFamily="2" charset="-122"/>
                <a:cs typeface="Times New Roman" panose="02020603050405020304" pitchFamily="18" charset="0"/>
              </a:rPr>
              <a:t>[5,7)</a:t>
            </a:r>
            <a:r>
              <a:rPr lang="zh-CN" altLang="en-US" sz="2000" b="1" dirty="0">
                <a:solidFill>
                  <a:srgbClr val="CC0099"/>
                </a:solidFill>
                <a:latin typeface="宋体" panose="02010600030101010101" pitchFamily="2" charset="-122"/>
                <a:cs typeface="Times New Roman" panose="02020603050405020304" pitchFamily="18" charset="0"/>
              </a:rPr>
              <a:t>的左端点大于</a:t>
            </a:r>
            <a:r>
              <a:rPr lang="en-US" altLang="zh-CN" sz="2000" b="1" dirty="0">
                <a:solidFill>
                  <a:srgbClr val="CC0099"/>
                </a:solidFill>
                <a:latin typeface="宋体" panose="02010600030101010101" pitchFamily="2" charset="-122"/>
                <a:cs typeface="Times New Roman" panose="02020603050405020304" pitchFamily="18" charset="0"/>
              </a:rPr>
              <a:t>4</a:t>
            </a:r>
            <a:r>
              <a:rPr lang="zh-CN" altLang="en-US" sz="2000" b="1" dirty="0">
                <a:solidFill>
                  <a:srgbClr val="CC0099"/>
                </a:solidFill>
                <a:latin typeface="宋体" panose="02010600030101010101" pitchFamily="2" charset="-122"/>
                <a:cs typeface="Times New Roman" panose="02020603050405020304" pitchFamily="18" charset="0"/>
              </a:rPr>
              <a:t>，选择它，其右端点为</a:t>
            </a:r>
            <a:r>
              <a:rPr lang="en-US" altLang="zh-CN" sz="2000" b="1" dirty="0">
                <a:solidFill>
                  <a:srgbClr val="CC0099"/>
                </a:solidFill>
                <a:latin typeface="宋体" panose="02010600030101010101" pitchFamily="2" charset="-122"/>
                <a:cs typeface="Times New Roman" panose="02020603050405020304" pitchFamily="18" charset="0"/>
              </a:rPr>
              <a:t>7</a:t>
            </a:r>
            <a:r>
              <a:rPr lang="zh-CN" altLang="en-US" sz="2000" b="1" dirty="0">
                <a:solidFill>
                  <a:srgbClr val="CC0099"/>
                </a:solidFill>
                <a:latin typeface="宋体" panose="02010600030101010101" pitchFamily="2" charset="-122"/>
                <a:cs typeface="Times New Roman" panose="02020603050405020304" pitchFamily="18" charset="0"/>
              </a:rPr>
              <a:t>，</a:t>
            </a:r>
            <a:r>
              <a:rPr lang="en-US" altLang="zh-CN" sz="2000" b="1" i="1" dirty="0">
                <a:solidFill>
                  <a:srgbClr val="CC0099"/>
                </a:solidFill>
                <a:latin typeface="宋体" panose="02010600030101010101" pitchFamily="2" charset="-122"/>
                <a:cs typeface="Times New Roman" panose="02020603050405020304" pitchFamily="18" charset="0"/>
              </a:rPr>
              <a:t>Y</a:t>
            </a:r>
            <a:r>
              <a:rPr lang="en-US" altLang="zh-CN" sz="2000" b="1" dirty="0">
                <a:solidFill>
                  <a:srgbClr val="CC0099"/>
                </a:solidFill>
                <a:latin typeface="宋体" panose="02010600030101010101" pitchFamily="2" charset="-122"/>
                <a:cs typeface="Times New Roman" panose="02020603050405020304" pitchFamily="18" charset="0"/>
              </a:rPr>
              <a:t>={[1,4),[5,7)]</a:t>
            </a:r>
            <a:endParaRPr lang="en-US" altLang="zh-CN" sz="2000" b="1" i="1" dirty="0">
              <a:solidFill>
                <a:srgbClr val="CC0099"/>
              </a:solidFill>
              <a:latin typeface="宋体" panose="02010600030101010101" pitchFamily="2" charset="-122"/>
              <a:cs typeface="Times New Roman" panose="02020603050405020304" pitchFamily="18" charset="0"/>
            </a:endParaRPr>
          </a:p>
          <a:p>
            <a:r>
              <a:rPr lang="en-US" altLang="zh-CN" sz="2000" b="1" i="1" dirty="0" err="1">
                <a:latin typeface="宋体" panose="02010600030101010101" pitchFamily="2" charset="-122"/>
                <a:cs typeface="Times New Roman" panose="02020603050405020304" pitchFamily="18" charset="0"/>
              </a:rPr>
              <a:t>i</a:t>
            </a:r>
            <a:r>
              <a:rPr lang="en-US" altLang="zh-CN" sz="2000" b="1" dirty="0">
                <a:latin typeface="宋体" panose="02010600030101010101" pitchFamily="2" charset="-122"/>
                <a:cs typeface="Times New Roman" panose="02020603050405020304" pitchFamily="18" charset="0"/>
              </a:rPr>
              <a:t>=5</a:t>
            </a:r>
            <a:r>
              <a:rPr lang="zh-CN" altLang="en-US" sz="2000" b="1" dirty="0">
                <a:latin typeface="宋体" panose="02010600030101010101" pitchFamily="2" charset="-122"/>
                <a:cs typeface="Times New Roman" panose="02020603050405020304" pitchFamily="18" charset="0"/>
              </a:rPr>
              <a:t>：活动</a:t>
            </a:r>
            <a:r>
              <a:rPr lang="en-US" altLang="zh-CN" sz="2000" b="1" dirty="0">
                <a:latin typeface="宋体" panose="02010600030101010101" pitchFamily="2" charset="-122"/>
                <a:cs typeface="Times New Roman" panose="02020603050405020304" pitchFamily="18" charset="0"/>
              </a:rPr>
              <a:t>[3,8)</a:t>
            </a:r>
            <a:r>
              <a:rPr lang="zh-CN" altLang="en-US" sz="2000" b="1" dirty="0">
                <a:latin typeface="宋体" panose="02010600030101010101" pitchFamily="2" charset="-122"/>
                <a:cs typeface="Times New Roman" panose="02020603050405020304" pitchFamily="18" charset="0"/>
              </a:rPr>
              <a:t>的左端点小于</a:t>
            </a:r>
            <a:r>
              <a:rPr lang="en-US" altLang="zh-CN" sz="2000" b="1" dirty="0">
                <a:latin typeface="宋体" panose="02010600030101010101" pitchFamily="2" charset="-122"/>
                <a:cs typeface="Times New Roman" panose="02020603050405020304" pitchFamily="18" charset="0"/>
              </a:rPr>
              <a:t>7</a:t>
            </a:r>
            <a:r>
              <a:rPr lang="zh-CN" altLang="en-US" sz="2000" b="1" dirty="0">
                <a:latin typeface="宋体" panose="02010600030101010101" pitchFamily="2" charset="-122"/>
                <a:cs typeface="Times New Roman" panose="02020603050405020304" pitchFamily="18" charset="0"/>
              </a:rPr>
              <a:t>，不选取</a:t>
            </a:r>
            <a:endParaRPr lang="zh-CN" altLang="en-US" sz="2000" b="1" i="1" dirty="0">
              <a:latin typeface="宋体" panose="02010600030101010101" pitchFamily="2" charset="-122"/>
              <a:cs typeface="Times New Roman" panose="02020603050405020304" pitchFamily="18" charset="0"/>
            </a:endParaRPr>
          </a:p>
          <a:p>
            <a:r>
              <a:rPr lang="en-US" altLang="zh-CN" sz="2000" b="1" i="1" dirty="0" err="1">
                <a:latin typeface="宋体" panose="02010600030101010101" pitchFamily="2" charset="-122"/>
                <a:cs typeface="Times New Roman" panose="02020603050405020304" pitchFamily="18" charset="0"/>
              </a:rPr>
              <a:t>i</a:t>
            </a:r>
            <a:r>
              <a:rPr lang="en-US" altLang="zh-CN" sz="2000" b="1" dirty="0">
                <a:latin typeface="宋体" panose="02010600030101010101" pitchFamily="2" charset="-122"/>
                <a:cs typeface="Times New Roman" panose="02020603050405020304" pitchFamily="18" charset="0"/>
              </a:rPr>
              <a:t>=6</a:t>
            </a:r>
            <a:r>
              <a:rPr lang="zh-CN" altLang="en-US" sz="2000" b="1" dirty="0">
                <a:latin typeface="宋体" panose="02010600030101010101" pitchFamily="2" charset="-122"/>
                <a:cs typeface="Times New Roman" panose="02020603050405020304" pitchFamily="18" charset="0"/>
              </a:rPr>
              <a:t>：活动</a:t>
            </a:r>
            <a:r>
              <a:rPr lang="en-US" altLang="zh-CN" sz="2000" b="1" dirty="0">
                <a:latin typeface="宋体" panose="02010600030101010101" pitchFamily="2" charset="-122"/>
                <a:cs typeface="Times New Roman" panose="02020603050405020304" pitchFamily="18" charset="0"/>
              </a:rPr>
              <a:t>[5,9)</a:t>
            </a:r>
            <a:r>
              <a:rPr lang="zh-CN" altLang="en-US" sz="2000" b="1" dirty="0">
                <a:latin typeface="宋体" panose="02010600030101010101" pitchFamily="2" charset="-122"/>
                <a:cs typeface="Times New Roman" panose="02020603050405020304" pitchFamily="18" charset="0"/>
              </a:rPr>
              <a:t>的左端点小于</a:t>
            </a:r>
            <a:r>
              <a:rPr lang="en-US" altLang="zh-CN" sz="2000" b="1" dirty="0">
                <a:latin typeface="宋体" panose="02010600030101010101" pitchFamily="2" charset="-122"/>
                <a:cs typeface="Times New Roman" panose="02020603050405020304" pitchFamily="18" charset="0"/>
              </a:rPr>
              <a:t>7 </a:t>
            </a:r>
            <a:r>
              <a:rPr lang="zh-CN" altLang="en-US" sz="2000" b="1" dirty="0">
                <a:latin typeface="宋体" panose="02010600030101010101" pitchFamily="2" charset="-122"/>
                <a:cs typeface="Times New Roman" panose="02020603050405020304" pitchFamily="18" charset="0"/>
              </a:rPr>
              <a:t>，不选取</a:t>
            </a:r>
            <a:endParaRPr lang="zh-CN" altLang="en-US" sz="2000" b="1" i="1" dirty="0">
              <a:latin typeface="宋体" panose="02010600030101010101" pitchFamily="2" charset="-122"/>
              <a:cs typeface="Times New Roman" panose="02020603050405020304" pitchFamily="18" charset="0"/>
            </a:endParaRPr>
          </a:p>
          <a:p>
            <a:r>
              <a:rPr lang="en-US" altLang="zh-CN" sz="2000" b="1" i="1" dirty="0" err="1">
                <a:latin typeface="宋体" panose="02010600030101010101" pitchFamily="2" charset="-122"/>
                <a:cs typeface="Times New Roman" panose="02020603050405020304" pitchFamily="18" charset="0"/>
              </a:rPr>
              <a:t>i</a:t>
            </a:r>
            <a:r>
              <a:rPr lang="en-US" altLang="zh-CN" sz="2000" b="1" dirty="0">
                <a:latin typeface="宋体" panose="02010600030101010101" pitchFamily="2" charset="-122"/>
                <a:cs typeface="Times New Roman" panose="02020603050405020304" pitchFamily="18" charset="0"/>
              </a:rPr>
              <a:t>=7</a:t>
            </a:r>
            <a:r>
              <a:rPr lang="zh-CN" altLang="en-US" sz="2000" b="1" dirty="0">
                <a:latin typeface="宋体" panose="02010600030101010101" pitchFamily="2" charset="-122"/>
                <a:cs typeface="Times New Roman" panose="02020603050405020304" pitchFamily="18" charset="0"/>
              </a:rPr>
              <a:t>：活动</a:t>
            </a:r>
            <a:r>
              <a:rPr lang="en-US" altLang="zh-CN" sz="2000" b="1" dirty="0">
                <a:latin typeface="宋体" panose="02010600030101010101" pitchFamily="2" charset="-122"/>
                <a:cs typeface="Times New Roman" panose="02020603050405020304" pitchFamily="18" charset="0"/>
              </a:rPr>
              <a:t>[6,10)</a:t>
            </a:r>
            <a:r>
              <a:rPr lang="zh-CN" altLang="en-US" sz="2000" b="1" dirty="0">
                <a:latin typeface="宋体" panose="02010600030101010101" pitchFamily="2" charset="-122"/>
                <a:cs typeface="Times New Roman" panose="02020603050405020304" pitchFamily="18" charset="0"/>
              </a:rPr>
              <a:t>的左端点小于</a:t>
            </a:r>
            <a:r>
              <a:rPr lang="en-US" altLang="zh-CN" sz="2000" b="1" dirty="0">
                <a:latin typeface="宋体" panose="02010600030101010101" pitchFamily="2" charset="-122"/>
                <a:cs typeface="Times New Roman" panose="02020603050405020304" pitchFamily="18" charset="0"/>
              </a:rPr>
              <a:t>7</a:t>
            </a:r>
            <a:r>
              <a:rPr lang="zh-CN" altLang="en-US" sz="2000" b="1" dirty="0">
                <a:latin typeface="宋体" panose="02010600030101010101" pitchFamily="2" charset="-122"/>
                <a:cs typeface="Times New Roman" panose="02020603050405020304" pitchFamily="18" charset="0"/>
              </a:rPr>
              <a:t>，不选取</a:t>
            </a:r>
            <a:endParaRPr lang="zh-CN" altLang="en-US" sz="2000" b="1" i="1" dirty="0">
              <a:latin typeface="宋体" panose="02010600030101010101" pitchFamily="2" charset="-122"/>
              <a:cs typeface="Times New Roman" panose="02020603050405020304" pitchFamily="18" charset="0"/>
            </a:endParaRPr>
          </a:p>
          <a:p>
            <a:r>
              <a:rPr lang="en-US" altLang="zh-CN" sz="2000" b="1" i="1" dirty="0" err="1">
                <a:solidFill>
                  <a:srgbClr val="CC0099"/>
                </a:solidFill>
                <a:latin typeface="宋体" panose="02010600030101010101" pitchFamily="2" charset="-122"/>
                <a:cs typeface="Times New Roman" panose="02020603050405020304" pitchFamily="18" charset="0"/>
              </a:rPr>
              <a:t>i</a:t>
            </a:r>
            <a:r>
              <a:rPr lang="en-US" altLang="zh-CN" sz="2000" b="1" dirty="0">
                <a:solidFill>
                  <a:srgbClr val="CC0099"/>
                </a:solidFill>
                <a:latin typeface="宋体" panose="02010600030101010101" pitchFamily="2" charset="-122"/>
                <a:cs typeface="Times New Roman" panose="02020603050405020304" pitchFamily="18" charset="0"/>
              </a:rPr>
              <a:t>=8</a:t>
            </a:r>
            <a:r>
              <a:rPr lang="zh-CN" altLang="en-US" sz="2000" b="1" dirty="0">
                <a:solidFill>
                  <a:srgbClr val="CC0099"/>
                </a:solidFill>
                <a:latin typeface="宋体" panose="02010600030101010101" pitchFamily="2" charset="-122"/>
                <a:cs typeface="Times New Roman" panose="02020603050405020304" pitchFamily="18" charset="0"/>
              </a:rPr>
              <a:t>：活动</a:t>
            </a:r>
            <a:r>
              <a:rPr lang="en-US" altLang="zh-CN" sz="2000" b="1" dirty="0">
                <a:solidFill>
                  <a:srgbClr val="CC0099"/>
                </a:solidFill>
                <a:latin typeface="宋体" panose="02010600030101010101" pitchFamily="2" charset="-122"/>
                <a:cs typeface="Times New Roman" panose="02020603050405020304" pitchFamily="18" charset="0"/>
              </a:rPr>
              <a:t>[8,11)</a:t>
            </a:r>
            <a:r>
              <a:rPr lang="zh-CN" altLang="en-US" sz="2000" b="1" dirty="0">
                <a:solidFill>
                  <a:srgbClr val="CC0099"/>
                </a:solidFill>
                <a:latin typeface="宋体" panose="02010600030101010101" pitchFamily="2" charset="-122"/>
                <a:cs typeface="Times New Roman" panose="02020603050405020304" pitchFamily="18" charset="0"/>
              </a:rPr>
              <a:t>的左端点大于</a:t>
            </a:r>
            <a:r>
              <a:rPr lang="en-US" altLang="zh-CN" sz="2000" b="1" dirty="0">
                <a:solidFill>
                  <a:srgbClr val="CC0099"/>
                </a:solidFill>
                <a:latin typeface="宋体" panose="02010600030101010101" pitchFamily="2" charset="-122"/>
                <a:cs typeface="Times New Roman" panose="02020603050405020304" pitchFamily="18" charset="0"/>
              </a:rPr>
              <a:t>7</a:t>
            </a:r>
            <a:r>
              <a:rPr lang="zh-CN" altLang="en-US" sz="2000" b="1" dirty="0">
                <a:solidFill>
                  <a:srgbClr val="CC0099"/>
                </a:solidFill>
                <a:latin typeface="宋体" panose="02010600030101010101" pitchFamily="2" charset="-122"/>
                <a:cs typeface="Times New Roman" panose="02020603050405020304" pitchFamily="18" charset="0"/>
              </a:rPr>
              <a:t>，选择它，其右端点为</a:t>
            </a:r>
            <a:r>
              <a:rPr lang="en-US" altLang="zh-CN" sz="2000" b="1" dirty="0">
                <a:solidFill>
                  <a:srgbClr val="CC0099"/>
                </a:solidFill>
                <a:latin typeface="宋体" panose="02010600030101010101" pitchFamily="2" charset="-122"/>
                <a:cs typeface="Times New Roman" panose="02020603050405020304" pitchFamily="18" charset="0"/>
              </a:rPr>
              <a:t>11</a:t>
            </a:r>
            <a:r>
              <a:rPr lang="zh-CN" altLang="en-US" sz="2000" b="1" dirty="0">
                <a:solidFill>
                  <a:srgbClr val="CC0099"/>
                </a:solidFill>
                <a:latin typeface="宋体" panose="02010600030101010101" pitchFamily="2" charset="-122"/>
                <a:cs typeface="Times New Roman" panose="02020603050405020304" pitchFamily="18" charset="0"/>
              </a:rPr>
              <a:t>，</a:t>
            </a:r>
            <a:r>
              <a:rPr lang="en-US" altLang="zh-CN" sz="2000" b="1" i="1" dirty="0">
                <a:solidFill>
                  <a:srgbClr val="CC0099"/>
                </a:solidFill>
                <a:latin typeface="宋体" panose="02010600030101010101" pitchFamily="2" charset="-122"/>
                <a:cs typeface="Times New Roman" panose="02020603050405020304" pitchFamily="18" charset="0"/>
              </a:rPr>
              <a:t>Y</a:t>
            </a:r>
            <a:r>
              <a:rPr lang="en-US" altLang="zh-CN" sz="2000" b="1" dirty="0">
                <a:solidFill>
                  <a:srgbClr val="CC0099"/>
                </a:solidFill>
                <a:latin typeface="宋体" panose="02010600030101010101" pitchFamily="2" charset="-122"/>
                <a:cs typeface="Times New Roman" panose="02020603050405020304" pitchFamily="18" charset="0"/>
              </a:rPr>
              <a:t>={[1,4),[5,7),[8,11)]</a:t>
            </a:r>
            <a:endParaRPr lang="en-US" altLang="zh-CN" sz="2000" b="1" i="1" dirty="0">
              <a:solidFill>
                <a:srgbClr val="CC0099"/>
              </a:solidFill>
              <a:latin typeface="宋体" panose="02010600030101010101" pitchFamily="2" charset="-122"/>
              <a:cs typeface="Times New Roman" panose="02020603050405020304" pitchFamily="18" charset="0"/>
            </a:endParaRPr>
          </a:p>
          <a:p>
            <a:r>
              <a:rPr lang="en-US" altLang="zh-CN" sz="2000" b="1" i="1" dirty="0" err="1">
                <a:latin typeface="宋体" panose="02010600030101010101" pitchFamily="2" charset="-122"/>
                <a:cs typeface="Times New Roman" panose="02020603050405020304" pitchFamily="18" charset="0"/>
              </a:rPr>
              <a:t>i</a:t>
            </a:r>
            <a:r>
              <a:rPr lang="en-US" altLang="zh-CN" sz="2000" b="1" dirty="0">
                <a:latin typeface="宋体" panose="02010600030101010101" pitchFamily="2" charset="-122"/>
                <a:cs typeface="Times New Roman" panose="02020603050405020304" pitchFamily="18" charset="0"/>
              </a:rPr>
              <a:t>=9</a:t>
            </a:r>
            <a:r>
              <a:rPr lang="zh-CN" altLang="en-US" sz="2000" b="1" dirty="0">
                <a:latin typeface="宋体" panose="02010600030101010101" pitchFamily="2" charset="-122"/>
                <a:cs typeface="Times New Roman" panose="02020603050405020304" pitchFamily="18" charset="0"/>
              </a:rPr>
              <a:t>：活动</a:t>
            </a:r>
            <a:r>
              <a:rPr lang="en-US" altLang="zh-CN" sz="2000" b="1" dirty="0">
                <a:latin typeface="宋体" panose="02010600030101010101" pitchFamily="2" charset="-122"/>
                <a:cs typeface="Times New Roman" panose="02020603050405020304" pitchFamily="18" charset="0"/>
              </a:rPr>
              <a:t>[8,12)</a:t>
            </a:r>
            <a:r>
              <a:rPr lang="zh-CN" altLang="en-US" sz="2000" b="1" dirty="0">
                <a:latin typeface="宋体" panose="02010600030101010101" pitchFamily="2" charset="-122"/>
                <a:cs typeface="Times New Roman" panose="02020603050405020304" pitchFamily="18" charset="0"/>
              </a:rPr>
              <a:t>的左端点小于</a:t>
            </a:r>
            <a:r>
              <a:rPr lang="en-US" altLang="zh-CN" sz="2000" b="1" dirty="0">
                <a:latin typeface="宋体" panose="02010600030101010101" pitchFamily="2" charset="-122"/>
                <a:cs typeface="Times New Roman" panose="02020603050405020304" pitchFamily="18" charset="0"/>
              </a:rPr>
              <a:t>11</a:t>
            </a:r>
            <a:r>
              <a:rPr lang="zh-CN" altLang="en-US" sz="2000" b="1" dirty="0">
                <a:latin typeface="宋体" panose="02010600030101010101" pitchFamily="2" charset="-122"/>
                <a:cs typeface="Times New Roman" panose="02020603050405020304" pitchFamily="18" charset="0"/>
              </a:rPr>
              <a:t>，不选取</a:t>
            </a:r>
            <a:endParaRPr lang="zh-CN" altLang="en-US" sz="2000" b="1" i="1" dirty="0">
              <a:latin typeface="宋体" panose="02010600030101010101" pitchFamily="2" charset="-122"/>
              <a:cs typeface="Times New Roman" panose="02020603050405020304" pitchFamily="18" charset="0"/>
            </a:endParaRPr>
          </a:p>
          <a:p>
            <a:r>
              <a:rPr lang="en-US" altLang="zh-CN" sz="2000" b="1" i="1" dirty="0" err="1">
                <a:latin typeface="宋体" panose="02010600030101010101" pitchFamily="2" charset="-122"/>
                <a:cs typeface="Times New Roman" panose="02020603050405020304" pitchFamily="18" charset="0"/>
              </a:rPr>
              <a:t>i</a:t>
            </a:r>
            <a:r>
              <a:rPr lang="en-US" altLang="zh-CN" sz="2000" b="1" dirty="0">
                <a:latin typeface="宋体" panose="02010600030101010101" pitchFamily="2" charset="-122"/>
                <a:cs typeface="Times New Roman" panose="02020603050405020304" pitchFamily="18" charset="0"/>
              </a:rPr>
              <a:t>=10</a:t>
            </a:r>
            <a:r>
              <a:rPr lang="zh-CN" altLang="en-US" sz="2000" b="1" dirty="0">
                <a:latin typeface="宋体" panose="02010600030101010101" pitchFamily="2" charset="-122"/>
                <a:cs typeface="Times New Roman" panose="02020603050405020304" pitchFamily="18" charset="0"/>
              </a:rPr>
              <a:t>：活动</a:t>
            </a:r>
            <a:r>
              <a:rPr lang="en-US" altLang="zh-CN" sz="2000" b="1" dirty="0">
                <a:latin typeface="宋体" panose="02010600030101010101" pitchFamily="2" charset="-122"/>
                <a:cs typeface="Times New Roman" panose="02020603050405020304" pitchFamily="18" charset="0"/>
              </a:rPr>
              <a:t>[2,13)</a:t>
            </a:r>
            <a:r>
              <a:rPr lang="zh-CN" altLang="en-US" sz="2000" b="1" dirty="0">
                <a:latin typeface="宋体" panose="02010600030101010101" pitchFamily="2" charset="-122"/>
                <a:cs typeface="Times New Roman" panose="02020603050405020304" pitchFamily="18" charset="0"/>
              </a:rPr>
              <a:t>的左端点小于</a:t>
            </a:r>
            <a:r>
              <a:rPr lang="en-US" altLang="zh-CN" sz="2000" b="1" dirty="0">
                <a:latin typeface="宋体" panose="02010600030101010101" pitchFamily="2" charset="-122"/>
                <a:cs typeface="Times New Roman" panose="02020603050405020304" pitchFamily="18" charset="0"/>
              </a:rPr>
              <a:t>11</a:t>
            </a:r>
            <a:r>
              <a:rPr lang="zh-CN" altLang="en-US" sz="2000" b="1" dirty="0">
                <a:latin typeface="宋体" panose="02010600030101010101" pitchFamily="2" charset="-122"/>
                <a:cs typeface="Times New Roman" panose="02020603050405020304" pitchFamily="18" charset="0"/>
              </a:rPr>
              <a:t>，不选取</a:t>
            </a:r>
            <a:endParaRPr lang="zh-CN" altLang="en-US" sz="2000" b="1" i="1" dirty="0">
              <a:latin typeface="宋体" panose="02010600030101010101" pitchFamily="2" charset="-122"/>
              <a:cs typeface="Times New Roman" panose="02020603050405020304" pitchFamily="18" charset="0"/>
            </a:endParaRPr>
          </a:p>
          <a:p>
            <a:r>
              <a:rPr lang="en-US" altLang="zh-CN" sz="2000" b="1" i="1" dirty="0" err="1">
                <a:solidFill>
                  <a:srgbClr val="CC0099"/>
                </a:solidFill>
                <a:latin typeface="宋体" panose="02010600030101010101" pitchFamily="2" charset="-122"/>
                <a:cs typeface="Times New Roman" panose="02020603050405020304" pitchFamily="18" charset="0"/>
              </a:rPr>
              <a:t>i</a:t>
            </a:r>
            <a:r>
              <a:rPr lang="en-US" altLang="zh-CN" sz="2000" b="1" dirty="0">
                <a:solidFill>
                  <a:srgbClr val="CC0099"/>
                </a:solidFill>
                <a:latin typeface="宋体" panose="02010600030101010101" pitchFamily="2" charset="-122"/>
                <a:cs typeface="Times New Roman" panose="02020603050405020304" pitchFamily="18" charset="0"/>
              </a:rPr>
              <a:t>=11</a:t>
            </a:r>
            <a:r>
              <a:rPr lang="zh-CN" altLang="en-US" sz="2000" b="1" dirty="0">
                <a:solidFill>
                  <a:srgbClr val="CC0099"/>
                </a:solidFill>
                <a:latin typeface="宋体" panose="02010600030101010101" pitchFamily="2" charset="-122"/>
                <a:cs typeface="Times New Roman" panose="02020603050405020304" pitchFamily="18" charset="0"/>
              </a:rPr>
              <a:t>：活动</a:t>
            </a:r>
            <a:r>
              <a:rPr lang="en-US" altLang="zh-CN" sz="2000" b="1" dirty="0">
                <a:solidFill>
                  <a:srgbClr val="CC0099"/>
                </a:solidFill>
                <a:latin typeface="宋体" panose="02010600030101010101" pitchFamily="2" charset="-122"/>
                <a:cs typeface="Times New Roman" panose="02020603050405020304" pitchFamily="18" charset="0"/>
              </a:rPr>
              <a:t>[12,14) </a:t>
            </a:r>
            <a:r>
              <a:rPr lang="zh-CN" altLang="en-US" sz="2000" b="1" dirty="0">
                <a:solidFill>
                  <a:srgbClr val="CC0099"/>
                </a:solidFill>
                <a:latin typeface="宋体" panose="02010600030101010101" pitchFamily="2" charset="-122"/>
                <a:cs typeface="Times New Roman" panose="02020603050405020304" pitchFamily="18" charset="0"/>
              </a:rPr>
              <a:t>的左端点大于</a:t>
            </a:r>
            <a:r>
              <a:rPr lang="en-US" altLang="zh-CN" sz="2000" b="1" dirty="0">
                <a:solidFill>
                  <a:srgbClr val="CC0099"/>
                </a:solidFill>
                <a:latin typeface="宋体" panose="02010600030101010101" pitchFamily="2" charset="-122"/>
                <a:cs typeface="Times New Roman" panose="02020603050405020304" pitchFamily="18" charset="0"/>
              </a:rPr>
              <a:t>11</a:t>
            </a:r>
            <a:r>
              <a:rPr lang="zh-CN" altLang="en-US" sz="2000" b="1" dirty="0">
                <a:solidFill>
                  <a:srgbClr val="CC0099"/>
                </a:solidFill>
                <a:latin typeface="宋体" panose="02010600030101010101" pitchFamily="2" charset="-122"/>
                <a:cs typeface="Times New Roman" panose="02020603050405020304" pitchFamily="18" charset="0"/>
              </a:rPr>
              <a:t>，选择它，</a:t>
            </a:r>
            <a:r>
              <a:rPr lang="en-US" altLang="zh-CN" sz="2000" b="1" i="1" dirty="0">
                <a:solidFill>
                  <a:srgbClr val="CC0099"/>
                </a:solidFill>
                <a:latin typeface="宋体" panose="02010600030101010101" pitchFamily="2" charset="-122"/>
                <a:cs typeface="Times New Roman" panose="02020603050405020304" pitchFamily="18" charset="0"/>
              </a:rPr>
              <a:t>Y</a:t>
            </a:r>
            <a:r>
              <a:rPr lang="en-US" altLang="zh-CN" sz="2000" b="1" dirty="0">
                <a:solidFill>
                  <a:srgbClr val="CC0099"/>
                </a:solidFill>
                <a:latin typeface="宋体" panose="02010600030101010101" pitchFamily="2" charset="-122"/>
                <a:cs typeface="Times New Roman" panose="02020603050405020304" pitchFamily="18" charset="0"/>
              </a:rPr>
              <a:t>={[1,4),[5,7),[8,11),[12,14)]</a:t>
            </a:r>
          </a:p>
          <a:p>
            <a:r>
              <a:rPr lang="zh-CN" altLang="en-US" sz="2000" b="1" dirty="0">
                <a:solidFill>
                  <a:srgbClr val="0000FF"/>
                </a:solidFill>
                <a:latin typeface="宋体" panose="02010600030101010101" pitchFamily="2" charset="-122"/>
                <a:cs typeface="Times New Roman" panose="02020603050405020304" pitchFamily="18" charset="0"/>
              </a:rPr>
              <a:t>所以最后选择的最大相容活动子集为</a:t>
            </a:r>
            <a:r>
              <a:rPr lang="en-US" altLang="zh-CN" sz="2000" b="1" dirty="0">
                <a:solidFill>
                  <a:srgbClr val="0000FF"/>
                </a:solidFill>
                <a:latin typeface="宋体" panose="02010600030101010101" pitchFamily="2" charset="-122"/>
                <a:cs typeface="Times New Roman" panose="02020603050405020304" pitchFamily="18" charset="0"/>
              </a:rPr>
              <a:t>{1,4,8,11}</a:t>
            </a:r>
            <a:r>
              <a:rPr lang="zh-CN" altLang="en-US" sz="2000" b="1" dirty="0">
                <a:solidFill>
                  <a:srgbClr val="0000FF"/>
                </a:solidFill>
                <a:latin typeface="宋体" panose="02010600030101010101" pitchFamily="2"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3550"/>
                                        </p:tgtEl>
                                        <p:attrNameLst>
                                          <p:attrName>style.visibility</p:attrName>
                                        </p:attrNameLst>
                                      </p:cBhvr>
                                      <p:to>
                                        <p:strVal val="visible"/>
                                      </p:to>
                                    </p:set>
                                    <p:animEffect transition="in" filter="blinds(horizontal)">
                                      <p:cBhvr>
                                        <p:cTn id="7" dur="500"/>
                                        <p:tgtEl>
                                          <p:spTgt spid="1835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3550">
                                            <p:txEl>
                                              <p:pRg st="0" end="0"/>
                                            </p:txEl>
                                          </p:spTgt>
                                        </p:tgtEl>
                                        <p:attrNameLst>
                                          <p:attrName>style.visibility</p:attrName>
                                        </p:attrNameLst>
                                      </p:cBhvr>
                                      <p:to>
                                        <p:strVal val="visible"/>
                                      </p:to>
                                    </p:set>
                                    <p:animEffect transition="in" filter="blinds(horizontal)">
                                      <p:cBhvr>
                                        <p:cTn id="12" dur="500"/>
                                        <p:tgtEl>
                                          <p:spTgt spid="18355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3550">
                                            <p:txEl>
                                              <p:pRg st="1" end="1"/>
                                            </p:txEl>
                                          </p:spTgt>
                                        </p:tgtEl>
                                        <p:attrNameLst>
                                          <p:attrName>style.visibility</p:attrName>
                                        </p:attrNameLst>
                                      </p:cBhvr>
                                      <p:to>
                                        <p:strVal val="visible"/>
                                      </p:to>
                                    </p:set>
                                    <p:animEffect transition="in" filter="blinds(horizontal)">
                                      <p:cBhvr>
                                        <p:cTn id="17" dur="500"/>
                                        <p:tgtEl>
                                          <p:spTgt spid="18355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3550">
                                            <p:txEl>
                                              <p:pRg st="2" end="2"/>
                                            </p:txEl>
                                          </p:spTgt>
                                        </p:tgtEl>
                                        <p:attrNameLst>
                                          <p:attrName>style.visibility</p:attrName>
                                        </p:attrNameLst>
                                      </p:cBhvr>
                                      <p:to>
                                        <p:strVal val="visible"/>
                                      </p:to>
                                    </p:set>
                                    <p:animEffect transition="in" filter="blinds(horizontal)">
                                      <p:cBhvr>
                                        <p:cTn id="22" dur="500"/>
                                        <p:tgtEl>
                                          <p:spTgt spid="18355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3550">
                                            <p:txEl>
                                              <p:pRg st="3" end="3"/>
                                            </p:txEl>
                                          </p:spTgt>
                                        </p:tgtEl>
                                        <p:attrNameLst>
                                          <p:attrName>style.visibility</p:attrName>
                                        </p:attrNameLst>
                                      </p:cBhvr>
                                      <p:to>
                                        <p:strVal val="visible"/>
                                      </p:to>
                                    </p:set>
                                    <p:animEffect transition="in" filter="blinds(horizontal)">
                                      <p:cBhvr>
                                        <p:cTn id="27" dur="500"/>
                                        <p:tgtEl>
                                          <p:spTgt spid="18355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3550">
                                            <p:txEl>
                                              <p:pRg st="4" end="4"/>
                                            </p:txEl>
                                          </p:spTgt>
                                        </p:tgtEl>
                                        <p:attrNameLst>
                                          <p:attrName>style.visibility</p:attrName>
                                        </p:attrNameLst>
                                      </p:cBhvr>
                                      <p:to>
                                        <p:strVal val="visible"/>
                                      </p:to>
                                    </p:set>
                                    <p:animEffect transition="in" filter="blinds(horizontal)">
                                      <p:cBhvr>
                                        <p:cTn id="32" dur="500"/>
                                        <p:tgtEl>
                                          <p:spTgt spid="18355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3550">
                                            <p:txEl>
                                              <p:pRg st="5" end="5"/>
                                            </p:txEl>
                                          </p:spTgt>
                                        </p:tgtEl>
                                        <p:attrNameLst>
                                          <p:attrName>style.visibility</p:attrName>
                                        </p:attrNameLst>
                                      </p:cBhvr>
                                      <p:to>
                                        <p:strVal val="visible"/>
                                      </p:to>
                                    </p:set>
                                    <p:animEffect transition="in" filter="blinds(horizontal)">
                                      <p:cBhvr>
                                        <p:cTn id="37" dur="500"/>
                                        <p:tgtEl>
                                          <p:spTgt spid="18355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3550">
                                            <p:txEl>
                                              <p:pRg st="6" end="6"/>
                                            </p:txEl>
                                          </p:spTgt>
                                        </p:tgtEl>
                                        <p:attrNameLst>
                                          <p:attrName>style.visibility</p:attrName>
                                        </p:attrNameLst>
                                      </p:cBhvr>
                                      <p:to>
                                        <p:strVal val="visible"/>
                                      </p:to>
                                    </p:set>
                                    <p:animEffect transition="in" filter="blinds(horizontal)">
                                      <p:cBhvr>
                                        <p:cTn id="42" dur="500"/>
                                        <p:tgtEl>
                                          <p:spTgt spid="18355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3550">
                                            <p:txEl>
                                              <p:pRg st="7" end="7"/>
                                            </p:txEl>
                                          </p:spTgt>
                                        </p:tgtEl>
                                        <p:attrNameLst>
                                          <p:attrName>style.visibility</p:attrName>
                                        </p:attrNameLst>
                                      </p:cBhvr>
                                      <p:to>
                                        <p:strVal val="visible"/>
                                      </p:to>
                                    </p:set>
                                    <p:animEffect transition="in" filter="blinds(horizontal)">
                                      <p:cBhvr>
                                        <p:cTn id="47" dur="500"/>
                                        <p:tgtEl>
                                          <p:spTgt spid="18355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83550">
                                            <p:txEl>
                                              <p:pRg st="8" end="8"/>
                                            </p:txEl>
                                          </p:spTgt>
                                        </p:tgtEl>
                                        <p:attrNameLst>
                                          <p:attrName>style.visibility</p:attrName>
                                        </p:attrNameLst>
                                      </p:cBhvr>
                                      <p:to>
                                        <p:strVal val="visible"/>
                                      </p:to>
                                    </p:set>
                                    <p:animEffect transition="in" filter="blinds(horizontal)">
                                      <p:cBhvr>
                                        <p:cTn id="52" dur="500"/>
                                        <p:tgtEl>
                                          <p:spTgt spid="183550">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83550">
                                            <p:txEl>
                                              <p:pRg st="9" end="9"/>
                                            </p:txEl>
                                          </p:spTgt>
                                        </p:tgtEl>
                                        <p:attrNameLst>
                                          <p:attrName>style.visibility</p:attrName>
                                        </p:attrNameLst>
                                      </p:cBhvr>
                                      <p:to>
                                        <p:strVal val="visible"/>
                                      </p:to>
                                    </p:set>
                                    <p:animEffect transition="in" filter="blinds(horizontal)">
                                      <p:cBhvr>
                                        <p:cTn id="57" dur="500"/>
                                        <p:tgtEl>
                                          <p:spTgt spid="183550">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83550">
                                            <p:txEl>
                                              <p:pRg st="10" end="10"/>
                                            </p:txEl>
                                          </p:spTgt>
                                        </p:tgtEl>
                                        <p:attrNameLst>
                                          <p:attrName>style.visibility</p:attrName>
                                        </p:attrNameLst>
                                      </p:cBhvr>
                                      <p:to>
                                        <p:strVal val="visible"/>
                                      </p:to>
                                    </p:set>
                                    <p:animEffect transition="in" filter="blinds(horizontal)">
                                      <p:cBhvr>
                                        <p:cTn id="62" dur="500"/>
                                        <p:tgtEl>
                                          <p:spTgt spid="183550">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83550">
                                            <p:txEl>
                                              <p:pRg st="11" end="11"/>
                                            </p:txEl>
                                          </p:spTgt>
                                        </p:tgtEl>
                                        <p:attrNameLst>
                                          <p:attrName>style.visibility</p:attrName>
                                        </p:attrNameLst>
                                      </p:cBhvr>
                                      <p:to>
                                        <p:strVal val="visible"/>
                                      </p:to>
                                    </p:set>
                                    <p:animEffect transition="in" filter="blinds(horizontal)">
                                      <p:cBhvr>
                                        <p:cTn id="67" dur="500"/>
                                        <p:tgtEl>
                                          <p:spTgt spid="1835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550"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71438" y="1119823"/>
            <a:ext cx="8964612" cy="1014730"/>
          </a:xfrm>
          <a:prstGeom prst="rect">
            <a:avLst/>
          </a:prstGeom>
          <a:noFill/>
          <a:ln w="9525">
            <a:noFill/>
            <a:miter lim="800000"/>
          </a:ln>
          <a:effectLst/>
        </p:spPr>
        <p:txBody>
          <a:bodyPr>
            <a:spAutoFit/>
          </a:bodyPr>
          <a:lstStyle/>
          <a:p>
            <a:pPr>
              <a:spcBef>
                <a:spcPct val="50000"/>
              </a:spcBef>
            </a:pPr>
            <a:r>
              <a:rPr lang="zh-CN" altLang="en-US" sz="2000" b="1" dirty="0">
                <a:latin typeface="宋体" panose="02010600030101010101" pitchFamily="2" charset="-122"/>
                <a:cs typeface="Times New Roman" panose="02020603050405020304" pitchFamily="18" charset="0"/>
              </a:rPr>
              <a:t>　　由</a:t>
            </a:r>
            <a:r>
              <a:rPr lang="en-US" altLang="zh-CN" sz="2000" b="1" i="1" dirty="0">
                <a:latin typeface="Times New Roman" panose="02020603050405020304" pitchFamily="18" charset="0"/>
                <a:cs typeface="Times New Roman" panose="02020603050405020304" pitchFamily="18" charset="0"/>
              </a:rPr>
              <a:t>n</a:t>
            </a:r>
            <a:r>
              <a:rPr lang="zh-CN" altLang="en-US" sz="2000" b="1" dirty="0">
                <a:latin typeface="宋体" panose="02010600030101010101" pitchFamily="2" charset="-122"/>
                <a:cs typeface="Times New Roman" panose="02020603050405020304" pitchFamily="18" charset="0"/>
              </a:rPr>
              <a:t>个活动（活动</a:t>
            </a:r>
            <a:r>
              <a:rPr lang="en-US" altLang="zh-CN" sz="2000" b="1" i="1" dirty="0" err="1">
                <a:latin typeface="Times New Roman" panose="02020603050405020304" pitchFamily="18" charset="0"/>
                <a:cs typeface="Times New Roman" panose="02020603050405020304" pitchFamily="18" charset="0"/>
              </a:rPr>
              <a:t>i</a:t>
            </a:r>
            <a:r>
              <a:rPr lang="zh-CN" altLang="en-US" sz="2000" b="1" dirty="0">
                <a:latin typeface="宋体" panose="02010600030101010101" pitchFamily="2" charset="-122"/>
                <a:cs typeface="Times New Roman" panose="02020603050405020304" pitchFamily="18" charset="0"/>
              </a:rPr>
              <a:t>的起始时间和结束时间分别存放在</a:t>
            </a:r>
            <a:r>
              <a:rPr lang="en-US" altLang="zh-CN" sz="2000" b="1" i="1" dirty="0">
                <a:latin typeface="Times New Roman" panose="02020603050405020304" pitchFamily="18" charset="0"/>
                <a:cs typeface="Times New Roman" panose="02020603050405020304" pitchFamily="18" charset="0"/>
              </a:rPr>
              <a:t>a</a:t>
            </a:r>
            <a:r>
              <a:rPr lang="en-US" altLang="zh-CN" sz="2000" b="1" dirty="0">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宋体" panose="02010600030101010101" pitchFamily="2" charset="-122"/>
                <a:cs typeface="Times New Roman" panose="02020603050405020304" pitchFamily="18" charset="0"/>
              </a:rPr>
              <a:t>和</a:t>
            </a:r>
            <a:r>
              <a:rPr lang="en-US" altLang="zh-CN" sz="2000" b="1" i="1" dirty="0">
                <a:latin typeface="Times New Roman" panose="02020603050405020304" pitchFamily="18" charset="0"/>
                <a:cs typeface="Times New Roman" panose="02020603050405020304" pitchFamily="18" charset="0"/>
              </a:rPr>
              <a:t>b</a:t>
            </a:r>
            <a:r>
              <a:rPr lang="en-US" altLang="zh-CN" sz="2000" b="1" dirty="0">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宋体" panose="02010600030101010101" pitchFamily="2" charset="-122"/>
                <a:cs typeface="Times New Roman" panose="02020603050405020304" pitchFamily="18" charset="0"/>
              </a:rPr>
              <a:t>中，</a:t>
            </a:r>
            <a:r>
              <a:rPr lang="en-US" altLang="zh-CN" sz="2000" b="1" dirty="0" err="1">
                <a:latin typeface="Times New Roman" panose="02020603050405020304" pitchFamily="18" charset="0"/>
                <a:cs typeface="Times New Roman" panose="02020603050405020304" pitchFamily="18" charset="0"/>
              </a:rPr>
              <a:t>0≤</a:t>
            </a:r>
            <a:r>
              <a:rPr lang="en-US" altLang="zh-CN" sz="2000" b="1" i="1" dirty="0" err="1">
                <a:latin typeface="Times New Roman" panose="02020603050405020304" pitchFamily="18" charset="0"/>
                <a:cs typeface="Times New Roman" panose="02020603050405020304" pitchFamily="18" charset="0"/>
              </a:rPr>
              <a:t>i</a:t>
            </a:r>
            <a:r>
              <a:rPr lang="en-US" altLang="zh-CN" sz="2000" b="1" dirty="0" err="1">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n</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）产生的最大相容活动子集（所选活动的起始时间和结束时间分别存放在</a:t>
            </a:r>
            <a:r>
              <a:rPr lang="en-US" altLang="zh-CN" sz="2000" b="1" i="1" dirty="0">
                <a:latin typeface="Times New Roman" panose="02020603050405020304" pitchFamily="18" charset="0"/>
                <a:cs typeface="Times New Roman" panose="02020603050405020304" pitchFamily="18" charset="0"/>
              </a:rPr>
              <a:t>A</a:t>
            </a:r>
            <a:r>
              <a:rPr lang="en-US" altLang="zh-CN"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j</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宋体" panose="02010600030101010101" pitchFamily="2" charset="-122"/>
                <a:cs typeface="Times New Roman" panose="02020603050405020304" pitchFamily="18" charset="0"/>
              </a:rPr>
              <a:t>和</a:t>
            </a:r>
            <a:r>
              <a:rPr lang="en-US" altLang="zh-CN" sz="2000" b="1" i="1" dirty="0">
                <a:latin typeface="Times New Roman" panose="02020603050405020304" pitchFamily="18" charset="0"/>
                <a:cs typeface="Times New Roman" panose="02020603050405020304" pitchFamily="18" charset="0"/>
              </a:rPr>
              <a:t>B</a:t>
            </a:r>
            <a:r>
              <a:rPr lang="en-US" altLang="zh-CN"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j</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宋体" panose="02010600030101010101" pitchFamily="2" charset="-122"/>
                <a:cs typeface="Times New Roman" panose="02020603050405020304" pitchFamily="18" charset="0"/>
              </a:rPr>
              <a:t>中，</a:t>
            </a:r>
            <a:r>
              <a:rPr lang="en-US" altLang="zh-CN" sz="2000" b="1" dirty="0" err="1">
                <a:latin typeface="Times New Roman" panose="02020603050405020304" pitchFamily="18" charset="0"/>
                <a:cs typeface="Times New Roman" panose="02020603050405020304" pitchFamily="18" charset="0"/>
              </a:rPr>
              <a:t>0≤</a:t>
            </a:r>
            <a:r>
              <a:rPr lang="en-US" altLang="zh-CN" sz="2000" b="1" i="1" dirty="0" err="1">
                <a:latin typeface="Times New Roman" panose="02020603050405020304" pitchFamily="18" charset="0"/>
                <a:cs typeface="Times New Roman" panose="02020603050405020304" pitchFamily="18" charset="0"/>
              </a:rPr>
              <a:t>j</a:t>
            </a:r>
            <a:r>
              <a:rPr lang="en-US" altLang="zh-CN" sz="2000" b="1" dirty="0" err="1">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m</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cs typeface="Times New Roman" panose="02020603050405020304" pitchFamily="18" charset="0"/>
              </a:rPr>
              <a:t>）的算法如下：</a:t>
            </a:r>
          </a:p>
        </p:txBody>
      </p:sp>
      <p:sp>
        <p:nvSpPr>
          <p:cNvPr id="184323" name="Text Box 3"/>
          <p:cNvSpPr txBox="1">
            <a:spLocks noChangeArrowheads="1"/>
          </p:cNvSpPr>
          <p:nvPr/>
        </p:nvSpPr>
        <p:spPr bwMode="auto">
          <a:xfrm>
            <a:off x="233045" y="2134553"/>
            <a:ext cx="8640763" cy="439991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2000" b="1" dirty="0" err="1">
                <a:latin typeface="Times New Roman" panose="02020603050405020304" pitchFamily="18" charset="0"/>
                <a:ea typeface="楷体" panose="02010609060101010101" pitchFamily="49" charset="-122"/>
              </a:rPr>
              <a:t>int</a:t>
            </a:r>
            <a:r>
              <a:rPr lang="en-US" altLang="zh-CN" sz="2000" b="1" dirty="0">
                <a:latin typeface="Times New Roman" panose="02020603050405020304" pitchFamily="18" charset="0"/>
                <a:ea typeface="楷体" panose="02010609060101010101" pitchFamily="49" charset="-122"/>
              </a:rPr>
              <a:t> </a:t>
            </a:r>
            <a:r>
              <a:rPr lang="en-US" altLang="zh-CN" sz="2000" b="1" dirty="0" err="1">
                <a:solidFill>
                  <a:srgbClr val="CC0099"/>
                </a:solidFill>
                <a:latin typeface="Times New Roman" panose="02020603050405020304" pitchFamily="18" charset="0"/>
                <a:ea typeface="楷体" panose="02010609060101010101" pitchFamily="49" charset="-122"/>
              </a:rPr>
              <a:t>ActiveManage</a:t>
            </a:r>
            <a:r>
              <a:rPr lang="en-US" altLang="zh-CN" sz="2000" b="1" dirty="0">
                <a:latin typeface="Times New Roman" panose="02020603050405020304" pitchFamily="18" charset="0"/>
                <a:ea typeface="楷体" panose="02010609060101010101" pitchFamily="49" charset="-122"/>
              </a:rPr>
              <a:t>(</a:t>
            </a:r>
            <a:r>
              <a:rPr lang="en-US" altLang="zh-CN" sz="2000" b="1" dirty="0" err="1">
                <a:latin typeface="Times New Roman" panose="02020603050405020304" pitchFamily="18" charset="0"/>
                <a:ea typeface="楷体" panose="02010609060101010101" pitchFamily="49" charset="-122"/>
              </a:rPr>
              <a:t>int</a:t>
            </a:r>
            <a:r>
              <a:rPr lang="en-US" altLang="zh-CN" sz="2000" b="1" dirty="0">
                <a:latin typeface="Times New Roman" panose="02020603050405020304" pitchFamily="18" charset="0"/>
                <a:ea typeface="楷体" panose="02010609060101010101" pitchFamily="49" charset="-122"/>
              </a:rPr>
              <a:t> a[],</a:t>
            </a:r>
            <a:r>
              <a:rPr lang="en-US" altLang="zh-CN" sz="2000" b="1" dirty="0" err="1">
                <a:latin typeface="Times New Roman" panose="02020603050405020304" pitchFamily="18" charset="0"/>
                <a:ea typeface="楷体" panose="02010609060101010101" pitchFamily="49" charset="-122"/>
              </a:rPr>
              <a:t>int</a:t>
            </a:r>
            <a:r>
              <a:rPr lang="en-US" altLang="zh-CN" sz="2000" b="1" dirty="0">
                <a:latin typeface="Times New Roman" panose="02020603050405020304" pitchFamily="18" charset="0"/>
                <a:ea typeface="楷体" panose="02010609060101010101" pitchFamily="49" charset="-122"/>
              </a:rPr>
              <a:t> b[],</a:t>
            </a:r>
            <a:r>
              <a:rPr lang="en-US" altLang="zh-CN" sz="2000" b="1" dirty="0" err="1">
                <a:latin typeface="Times New Roman" panose="02020603050405020304" pitchFamily="18" charset="0"/>
                <a:ea typeface="楷体" panose="02010609060101010101" pitchFamily="49" charset="-122"/>
              </a:rPr>
              <a:t>int</a:t>
            </a:r>
            <a:r>
              <a:rPr lang="en-US" altLang="zh-CN" sz="2000" b="1" dirty="0">
                <a:latin typeface="Times New Roman" panose="02020603050405020304" pitchFamily="18" charset="0"/>
                <a:ea typeface="楷体" panose="02010609060101010101" pitchFamily="49" charset="-122"/>
              </a:rPr>
              <a:t> </a:t>
            </a:r>
            <a:r>
              <a:rPr lang="en-US" altLang="zh-CN" sz="2000" b="1" dirty="0" err="1">
                <a:latin typeface="Times New Roman" panose="02020603050405020304" pitchFamily="18" charset="0"/>
                <a:ea typeface="楷体" panose="02010609060101010101" pitchFamily="49" charset="-122"/>
              </a:rPr>
              <a:t>n,int</a:t>
            </a:r>
            <a:r>
              <a:rPr lang="en-US" altLang="zh-CN" sz="2000" b="1" dirty="0">
                <a:latin typeface="Times New Roman" panose="02020603050405020304" pitchFamily="18" charset="0"/>
                <a:ea typeface="楷体" panose="02010609060101010101" pitchFamily="49" charset="-122"/>
              </a:rPr>
              <a:t> A[],</a:t>
            </a:r>
            <a:r>
              <a:rPr lang="en-US" altLang="zh-CN" sz="2000" b="1" dirty="0" err="1">
                <a:latin typeface="Times New Roman" panose="02020603050405020304" pitchFamily="18" charset="0"/>
                <a:ea typeface="楷体" panose="02010609060101010101" pitchFamily="49" charset="-122"/>
              </a:rPr>
              <a:t>int</a:t>
            </a:r>
            <a:r>
              <a:rPr lang="en-US" altLang="zh-CN" sz="2000" b="1" dirty="0">
                <a:latin typeface="Times New Roman" panose="02020603050405020304" pitchFamily="18" charset="0"/>
                <a:ea typeface="楷体" panose="02010609060101010101" pitchFamily="49" charset="-122"/>
              </a:rPr>
              <a:t> B[])</a:t>
            </a:r>
          </a:p>
          <a:p>
            <a:r>
              <a:rPr lang="en-US" altLang="zh-CN" sz="2000" b="1" dirty="0">
                <a:latin typeface="Times New Roman" panose="02020603050405020304" pitchFamily="18" charset="0"/>
                <a:ea typeface="楷体" panose="02010609060101010101" pitchFamily="49" charset="-122"/>
              </a:rPr>
              <a:t>{      </a:t>
            </a:r>
            <a:r>
              <a:rPr lang="en-US" altLang="zh-CN" sz="2000" b="1" dirty="0" err="1">
                <a:latin typeface="Times New Roman" panose="02020603050405020304" pitchFamily="18" charset="0"/>
                <a:ea typeface="楷体" panose="02010609060101010101" pitchFamily="49" charset="-122"/>
              </a:rPr>
              <a:t>int</a:t>
            </a:r>
            <a:r>
              <a:rPr lang="en-US" altLang="zh-CN" sz="2000" b="1" dirty="0">
                <a:latin typeface="Times New Roman" panose="02020603050405020304" pitchFamily="18" charset="0"/>
                <a:ea typeface="楷体" panose="02010609060101010101" pitchFamily="49" charset="-122"/>
              </a:rPr>
              <a:t> </a:t>
            </a:r>
            <a:r>
              <a:rPr lang="en-US" altLang="zh-CN" sz="2000" b="1" dirty="0" err="1">
                <a:latin typeface="Times New Roman" panose="02020603050405020304" pitchFamily="18" charset="0"/>
                <a:ea typeface="楷体" panose="02010609060101010101" pitchFamily="49" charset="-122"/>
              </a:rPr>
              <a:t>i,m</a:t>
            </a:r>
            <a:r>
              <a:rPr lang="en-US" altLang="zh-CN" sz="2000" b="1" dirty="0">
                <a:latin typeface="Times New Roman" panose="02020603050405020304" pitchFamily="18" charset="0"/>
                <a:ea typeface="楷体" panose="02010609060101010101" pitchFamily="49" charset="-122"/>
              </a:rPr>
              <a:t>=0;			//m</a:t>
            </a:r>
            <a:r>
              <a:rPr lang="zh-CN" altLang="en-US" sz="2000" b="1" dirty="0">
                <a:latin typeface="Times New Roman" panose="02020603050405020304" pitchFamily="18" charset="0"/>
                <a:ea typeface="楷体" panose="02010609060101010101" pitchFamily="49" charset="-122"/>
              </a:rPr>
              <a:t>为</a:t>
            </a:r>
            <a:r>
              <a:rPr lang="en-US" altLang="zh-CN" sz="2000" b="1" dirty="0">
                <a:latin typeface="Times New Roman" panose="02020603050405020304" pitchFamily="18" charset="0"/>
                <a:ea typeface="楷体" panose="02010609060101010101" pitchFamily="49" charset="-122"/>
              </a:rPr>
              <a:t>A</a:t>
            </a:r>
            <a:r>
              <a:rPr lang="zh-CN" altLang="en-US" sz="2000" b="1" dirty="0">
                <a:latin typeface="Times New Roman" panose="02020603050405020304" pitchFamily="18" charset="0"/>
                <a:ea typeface="楷体" panose="02010609060101010101" pitchFamily="49" charset="-122"/>
              </a:rPr>
              <a:t>和</a:t>
            </a:r>
            <a:r>
              <a:rPr lang="en-US" altLang="zh-CN" sz="2000" b="1" dirty="0">
                <a:latin typeface="Times New Roman" panose="02020603050405020304" pitchFamily="18" charset="0"/>
                <a:ea typeface="楷体" panose="02010609060101010101" pitchFamily="49" charset="-122"/>
              </a:rPr>
              <a:t>B</a:t>
            </a:r>
            <a:r>
              <a:rPr lang="zh-CN" altLang="en-US" sz="2000" b="1" dirty="0">
                <a:latin typeface="Times New Roman" panose="02020603050405020304" pitchFamily="18" charset="0"/>
                <a:ea typeface="楷体" panose="02010609060101010101" pitchFamily="49" charset="-122"/>
              </a:rPr>
              <a:t>的下标，从</a:t>
            </a:r>
            <a:r>
              <a:rPr lang="en-US" altLang="zh-CN" sz="2000" b="1" dirty="0">
                <a:latin typeface="Times New Roman" panose="02020603050405020304" pitchFamily="18" charset="0"/>
                <a:ea typeface="楷体" panose="02010609060101010101" pitchFamily="49" charset="-122"/>
              </a:rPr>
              <a:t>0</a:t>
            </a:r>
            <a:r>
              <a:rPr lang="zh-CN" altLang="en-US" sz="2000" b="1" dirty="0">
                <a:latin typeface="Times New Roman" panose="02020603050405020304" pitchFamily="18" charset="0"/>
                <a:ea typeface="楷体" panose="02010609060101010101" pitchFamily="49" charset="-122"/>
              </a:rPr>
              <a:t>开始</a:t>
            </a:r>
          </a:p>
          <a:p>
            <a:r>
              <a:rPr lang="zh-CN" altLang="en-US" sz="2000" b="1" dirty="0">
                <a:latin typeface="Times New Roman" panose="02020603050405020304" pitchFamily="18" charset="0"/>
                <a:ea typeface="楷体" panose="02010609060101010101" pitchFamily="49" charset="-122"/>
              </a:rPr>
              <a:t>　　</a:t>
            </a:r>
            <a:r>
              <a:rPr lang="en-US" altLang="zh-CN" sz="2000" b="1" dirty="0" err="1">
                <a:latin typeface="Times New Roman" panose="02020603050405020304" pitchFamily="18" charset="0"/>
                <a:ea typeface="楷体" panose="02010609060101010101" pitchFamily="49" charset="-122"/>
              </a:rPr>
              <a:t>int</a:t>
            </a:r>
            <a:r>
              <a:rPr lang="en-US" altLang="zh-CN" sz="2000" b="1" dirty="0">
                <a:latin typeface="Times New Roman" panose="02020603050405020304" pitchFamily="18" charset="0"/>
                <a:ea typeface="楷体" panose="02010609060101010101" pitchFamily="49" charset="-122"/>
              </a:rPr>
              <a:t> j=0;			</a:t>
            </a:r>
            <a:r>
              <a:rPr lang="en-US" altLang="zh-CN" sz="2000" b="1" dirty="0" smtClean="0">
                <a:latin typeface="Times New Roman" panose="02020603050405020304" pitchFamily="18" charset="0"/>
                <a:ea typeface="楷体" panose="02010609060101010101" pitchFamily="49" charset="-122"/>
              </a:rPr>
              <a:t>//</a:t>
            </a:r>
            <a:r>
              <a:rPr lang="zh-CN" altLang="en-US" sz="2000" b="1" dirty="0">
                <a:latin typeface="Times New Roman" panose="02020603050405020304" pitchFamily="18" charset="0"/>
                <a:ea typeface="楷体" panose="02010609060101010101" pitchFamily="49" charset="-122"/>
              </a:rPr>
              <a:t>选取的第一个活动的下标</a:t>
            </a:r>
          </a:p>
          <a:p>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A[0]=a[0]; B[0]=b[0];	//</a:t>
            </a:r>
            <a:r>
              <a:rPr lang="zh-CN" altLang="en-US" sz="2000" b="1" dirty="0">
                <a:latin typeface="Times New Roman" panose="02020603050405020304" pitchFamily="18" charset="0"/>
                <a:ea typeface="楷体" panose="02010609060101010101" pitchFamily="49" charset="-122"/>
              </a:rPr>
              <a:t>选取第一个活动</a:t>
            </a:r>
          </a:p>
          <a:p>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for (</a:t>
            </a:r>
            <a:r>
              <a:rPr lang="en-US" altLang="zh-CN" sz="2000" b="1" dirty="0" err="1">
                <a:latin typeface="Times New Roman" panose="02020603050405020304" pitchFamily="18" charset="0"/>
                <a:ea typeface="楷体" panose="02010609060101010101" pitchFamily="49" charset="-122"/>
              </a:rPr>
              <a:t>i</a:t>
            </a:r>
            <a:r>
              <a:rPr lang="en-US" altLang="zh-CN" sz="2000" b="1" dirty="0">
                <a:latin typeface="Times New Roman" panose="02020603050405020304" pitchFamily="18" charset="0"/>
                <a:ea typeface="楷体" panose="02010609060101010101" pitchFamily="49" charset="-122"/>
              </a:rPr>
              <a:t>=</a:t>
            </a:r>
            <a:r>
              <a:rPr lang="en-US" altLang="zh-CN" sz="2000" b="1" dirty="0" err="1">
                <a:latin typeface="Times New Roman" panose="02020603050405020304" pitchFamily="18" charset="0"/>
                <a:ea typeface="楷体" panose="02010609060101010101" pitchFamily="49" charset="-122"/>
              </a:rPr>
              <a:t>1;i</a:t>
            </a:r>
            <a:r>
              <a:rPr lang="en-US" altLang="zh-CN" sz="2000" b="1" dirty="0">
                <a:latin typeface="Times New Roman" panose="02020603050405020304" pitchFamily="18" charset="0"/>
                <a:ea typeface="楷体" panose="02010609060101010101" pitchFamily="49" charset="-122"/>
              </a:rPr>
              <a:t>&lt;</a:t>
            </a:r>
            <a:r>
              <a:rPr lang="en-US" altLang="zh-CN" sz="2000" b="1" dirty="0" err="1">
                <a:latin typeface="Times New Roman" panose="02020603050405020304" pitchFamily="18" charset="0"/>
                <a:ea typeface="楷体" panose="02010609060101010101" pitchFamily="49" charset="-122"/>
              </a:rPr>
              <a:t>n;i</a:t>
            </a:r>
            <a:r>
              <a:rPr lang="en-US" altLang="zh-CN" sz="2000" b="1" dirty="0">
                <a:latin typeface="Times New Roman" panose="02020603050405020304" pitchFamily="18" charset="0"/>
                <a:ea typeface="楷体" panose="02010609060101010101" pitchFamily="49" charset="-122"/>
              </a:rPr>
              <a:t>++)</a:t>
            </a:r>
          </a:p>
          <a:p>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	  </a:t>
            </a:r>
          </a:p>
          <a:p>
            <a:r>
              <a:rPr lang="en-US" altLang="zh-CN" sz="2000" b="1" dirty="0">
                <a:latin typeface="Times New Roman" panose="02020603050405020304" pitchFamily="18" charset="0"/>
                <a:ea typeface="楷体" panose="02010609060101010101" pitchFamily="49" charset="-122"/>
              </a:rPr>
              <a:t>                if (a[</a:t>
            </a:r>
            <a:r>
              <a:rPr lang="en-US" altLang="zh-CN" sz="2000" b="1" dirty="0" err="1">
                <a:latin typeface="Times New Roman" panose="02020603050405020304" pitchFamily="18" charset="0"/>
                <a:ea typeface="楷体" panose="02010609060101010101" pitchFamily="49" charset="-122"/>
              </a:rPr>
              <a:t>i</a:t>
            </a:r>
            <a:r>
              <a:rPr lang="en-US" altLang="zh-CN" sz="2000" b="1" dirty="0">
                <a:latin typeface="Times New Roman" panose="02020603050405020304" pitchFamily="18" charset="0"/>
                <a:ea typeface="楷体" panose="02010609060101010101" pitchFamily="49" charset="-122"/>
              </a:rPr>
              <a:t>]&gt;=b[j])</a:t>
            </a:r>
          </a:p>
          <a:p>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       j=</a:t>
            </a:r>
            <a:r>
              <a:rPr lang="en-US" altLang="zh-CN" sz="2000" b="1" dirty="0" err="1">
                <a:latin typeface="Times New Roman" panose="02020603050405020304" pitchFamily="18" charset="0"/>
                <a:ea typeface="楷体" panose="02010609060101010101" pitchFamily="49" charset="-122"/>
              </a:rPr>
              <a:t>i</a:t>
            </a:r>
            <a:r>
              <a:rPr lang="en-US" altLang="zh-CN" sz="2000" b="1" dirty="0">
                <a:latin typeface="Times New Roman" panose="02020603050405020304" pitchFamily="18" charset="0"/>
                <a:ea typeface="楷体" panose="02010609060101010101" pitchFamily="49" charset="-122"/>
              </a:rPr>
              <a:t>;			//j</a:t>
            </a:r>
            <a:r>
              <a:rPr lang="zh-CN" altLang="en-US" sz="2000" b="1" dirty="0">
                <a:latin typeface="Times New Roman" panose="02020603050405020304" pitchFamily="18" charset="0"/>
                <a:ea typeface="楷体" panose="02010609060101010101" pitchFamily="49" charset="-122"/>
              </a:rPr>
              <a:t>指向当前选取的活动的下标</a:t>
            </a:r>
          </a:p>
          <a:p>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m++; </a:t>
            </a:r>
          </a:p>
          <a:p>
            <a:r>
              <a:rPr lang="en-US" altLang="zh-CN" sz="2000" b="1" dirty="0">
                <a:latin typeface="Times New Roman" panose="02020603050405020304" pitchFamily="18" charset="0"/>
                <a:ea typeface="楷体" panose="02010609060101010101" pitchFamily="49" charset="-122"/>
              </a:rPr>
              <a:t>                        A[m]=a[</a:t>
            </a:r>
            <a:r>
              <a:rPr lang="en-US" altLang="zh-CN" sz="2000" b="1" dirty="0" err="1">
                <a:latin typeface="Times New Roman" panose="02020603050405020304" pitchFamily="18" charset="0"/>
                <a:ea typeface="楷体" panose="02010609060101010101" pitchFamily="49" charset="-122"/>
              </a:rPr>
              <a:t>i</a:t>
            </a:r>
            <a:r>
              <a:rPr lang="en-US" altLang="zh-CN" sz="2000" b="1" dirty="0">
                <a:latin typeface="Times New Roman" panose="02020603050405020304" pitchFamily="18" charset="0"/>
                <a:ea typeface="楷体" panose="02010609060101010101" pitchFamily="49" charset="-122"/>
              </a:rPr>
              <a:t>]; B[m]=b[</a:t>
            </a:r>
            <a:r>
              <a:rPr lang="en-US" altLang="zh-CN" sz="2000" b="1" dirty="0" err="1">
                <a:latin typeface="Times New Roman" panose="02020603050405020304" pitchFamily="18" charset="0"/>
                <a:ea typeface="楷体" panose="02010609060101010101" pitchFamily="49" charset="-122"/>
              </a:rPr>
              <a:t>i</a:t>
            </a:r>
            <a:r>
              <a:rPr lang="en-US" altLang="zh-CN" sz="2000" b="1" dirty="0">
                <a:latin typeface="Times New Roman" panose="02020603050405020304" pitchFamily="18" charset="0"/>
                <a:ea typeface="楷体" panose="02010609060101010101" pitchFamily="49" charset="-122"/>
              </a:rPr>
              <a:t>];//</a:t>
            </a:r>
            <a:r>
              <a:rPr lang="zh-CN" altLang="en-US" sz="2000" b="1" dirty="0">
                <a:latin typeface="Times New Roman" panose="02020603050405020304" pitchFamily="18" charset="0"/>
                <a:ea typeface="楷体" panose="02010609060101010101" pitchFamily="49" charset="-122"/>
              </a:rPr>
              <a:t>选取活动</a:t>
            </a:r>
            <a:r>
              <a:rPr lang="en-US" altLang="zh-CN" sz="2000" b="1" dirty="0" err="1">
                <a:latin typeface="Times New Roman" panose="02020603050405020304" pitchFamily="18" charset="0"/>
                <a:ea typeface="楷体" panose="02010609060101010101" pitchFamily="49" charset="-122"/>
              </a:rPr>
              <a:t>i</a:t>
            </a:r>
            <a:endParaRPr lang="en-US" altLang="zh-CN" sz="2000" b="1" dirty="0">
              <a:latin typeface="Times New Roman" panose="02020603050405020304" pitchFamily="18" charset="0"/>
              <a:ea typeface="楷体" panose="02010609060101010101" pitchFamily="49" charset="-122"/>
            </a:endParaRPr>
          </a:p>
          <a:p>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a:t>
            </a:r>
          </a:p>
          <a:p>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a:t>
            </a:r>
          </a:p>
          <a:p>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return </a:t>
            </a:r>
            <a:r>
              <a:rPr lang="en-US" altLang="zh-CN" sz="2000" b="1" dirty="0" err="1">
                <a:latin typeface="Times New Roman" panose="02020603050405020304" pitchFamily="18" charset="0"/>
                <a:ea typeface="楷体" panose="02010609060101010101" pitchFamily="49" charset="-122"/>
              </a:rPr>
              <a:t>m+1</a:t>
            </a:r>
            <a:r>
              <a:rPr lang="en-US" altLang="zh-CN" sz="2000" b="1" dirty="0">
                <a:latin typeface="Times New Roman" panose="02020603050405020304" pitchFamily="18" charset="0"/>
                <a:ea typeface="楷体" panose="02010609060101010101" pitchFamily="49" charset="-122"/>
              </a:rPr>
              <a:t>;			//</a:t>
            </a:r>
            <a:r>
              <a:rPr lang="zh-CN" altLang="en-US" sz="2000" b="1" dirty="0">
                <a:latin typeface="Times New Roman" panose="02020603050405020304" pitchFamily="18" charset="0"/>
                <a:ea typeface="楷体" panose="02010609060101010101" pitchFamily="49" charset="-122"/>
              </a:rPr>
              <a:t>返回选取的活动个数</a:t>
            </a:r>
          </a:p>
          <a:p>
            <a:r>
              <a:rPr lang="en-US" altLang="zh-CN" sz="2000" b="1" dirty="0">
                <a:latin typeface="Times New Roman" panose="02020603050405020304" pitchFamily="18" charset="0"/>
                <a:ea typeface="楷体" panose="02010609060101010101" pitchFamily="49" charset="-122"/>
              </a:rPr>
              <a:t>}</a:t>
            </a:r>
          </a:p>
        </p:txBody>
      </p:sp>
      <p:sp>
        <p:nvSpPr>
          <p:cNvPr id="186370" name="Text Box 2"/>
          <p:cNvSpPr txBox="1">
            <a:spLocks noChangeArrowheads="1"/>
          </p:cNvSpPr>
          <p:nvPr/>
        </p:nvSpPr>
        <p:spPr bwMode="auto">
          <a:xfrm>
            <a:off x="725805" y="269240"/>
            <a:ext cx="6975475" cy="583565"/>
          </a:xfrm>
          <a:prstGeom prst="rect">
            <a:avLst/>
          </a:prstGeom>
          <a:noFill/>
          <a:ln>
            <a:noFill/>
          </a:ln>
          <a:extLst>
            <a:ext uri="{909E8E84-426E-40DD-AFC4-6F175D3DCCD1}">
              <a14:hiddenFill xmlns:a14="http://schemas.microsoft.com/office/drawing/2010/main" xmlns="">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vertOverflow="overflow" horzOverflow="overflow" vert="horz" wrap="square" numCol="1" spcCol="0" rtlCol="0" fromWordArt="0" anchor="ctr" anchorCtr="0" forceAA="0" compatLnSpc="1">
            <a:spAutoFit/>
          </a:bodyPr>
          <a:lstStyle/>
          <a:p>
            <a:pPr lvl="0" algn="ctr">
              <a:spcBef>
                <a:spcPct val="50000"/>
              </a:spcBef>
            </a:pPr>
            <a:r>
              <a:rPr lang="en-US" altLang="zh-CN" sz="3200" b="1">
                <a:solidFill>
                  <a:schemeClr val="bg1"/>
                </a:solidFill>
                <a:latin typeface="黑体" panose="02010609060101010101" pitchFamily="49" charset="-122"/>
                <a:ea typeface="黑体" panose="02010609060101010101" pitchFamily="49" charset="-122"/>
                <a:sym typeface="+mn-ea"/>
              </a:rPr>
              <a:t>7.3.2.3 求解活动安排问题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23"/>
                                        </p:tgtEl>
                                        <p:attrNameLst>
                                          <p:attrName>style.visibility</p:attrName>
                                        </p:attrNameLst>
                                      </p:cBhvr>
                                      <p:to>
                                        <p:strVal val="visible"/>
                                      </p:to>
                                    </p:set>
                                    <p:animEffect transition="in" filter="blinds(horizontal)">
                                      <p:cBhvr>
                                        <p:cTn id="7" dur="500"/>
                                        <p:tgtEl>
                                          <p:spTgt spid="1843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23">
                                            <p:txEl>
                                              <p:pRg st="0" end="0"/>
                                            </p:txEl>
                                          </p:spTgt>
                                        </p:tgtEl>
                                        <p:attrNameLst>
                                          <p:attrName>style.visibility</p:attrName>
                                        </p:attrNameLst>
                                      </p:cBhvr>
                                      <p:to>
                                        <p:strVal val="visible"/>
                                      </p:to>
                                    </p:set>
                                    <p:animEffect transition="in" filter="blinds(horizontal)">
                                      <p:cBhvr>
                                        <p:cTn id="12" dur="500"/>
                                        <p:tgtEl>
                                          <p:spTgt spid="1843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323">
                                            <p:txEl>
                                              <p:pRg st="1" end="1"/>
                                            </p:txEl>
                                          </p:spTgt>
                                        </p:tgtEl>
                                        <p:attrNameLst>
                                          <p:attrName>style.visibility</p:attrName>
                                        </p:attrNameLst>
                                      </p:cBhvr>
                                      <p:to>
                                        <p:strVal val="visible"/>
                                      </p:to>
                                    </p:set>
                                    <p:animEffect transition="in" filter="blinds(horizontal)">
                                      <p:cBhvr>
                                        <p:cTn id="17" dur="500"/>
                                        <p:tgtEl>
                                          <p:spTgt spid="1843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4323">
                                            <p:txEl>
                                              <p:pRg st="2" end="2"/>
                                            </p:txEl>
                                          </p:spTgt>
                                        </p:tgtEl>
                                        <p:attrNameLst>
                                          <p:attrName>style.visibility</p:attrName>
                                        </p:attrNameLst>
                                      </p:cBhvr>
                                      <p:to>
                                        <p:strVal val="visible"/>
                                      </p:to>
                                    </p:set>
                                    <p:animEffect transition="in" filter="blinds(horizontal)">
                                      <p:cBhvr>
                                        <p:cTn id="22" dur="500"/>
                                        <p:tgtEl>
                                          <p:spTgt spid="1843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4323">
                                            <p:txEl>
                                              <p:pRg st="3" end="3"/>
                                            </p:txEl>
                                          </p:spTgt>
                                        </p:tgtEl>
                                        <p:attrNameLst>
                                          <p:attrName>style.visibility</p:attrName>
                                        </p:attrNameLst>
                                      </p:cBhvr>
                                      <p:to>
                                        <p:strVal val="visible"/>
                                      </p:to>
                                    </p:set>
                                    <p:animEffect transition="in" filter="blinds(horizontal)">
                                      <p:cBhvr>
                                        <p:cTn id="27" dur="500"/>
                                        <p:tgtEl>
                                          <p:spTgt spid="1843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4323">
                                            <p:txEl>
                                              <p:pRg st="4" end="4"/>
                                            </p:txEl>
                                          </p:spTgt>
                                        </p:tgtEl>
                                        <p:attrNameLst>
                                          <p:attrName>style.visibility</p:attrName>
                                        </p:attrNameLst>
                                      </p:cBhvr>
                                      <p:to>
                                        <p:strVal val="visible"/>
                                      </p:to>
                                    </p:set>
                                    <p:animEffect transition="in" filter="blinds(horizontal)">
                                      <p:cBhvr>
                                        <p:cTn id="32" dur="500"/>
                                        <p:tgtEl>
                                          <p:spTgt spid="18432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4323">
                                            <p:txEl>
                                              <p:pRg st="5" end="5"/>
                                            </p:txEl>
                                          </p:spTgt>
                                        </p:tgtEl>
                                        <p:attrNameLst>
                                          <p:attrName>style.visibility</p:attrName>
                                        </p:attrNameLst>
                                      </p:cBhvr>
                                      <p:to>
                                        <p:strVal val="visible"/>
                                      </p:to>
                                    </p:set>
                                    <p:animEffect transition="in" filter="blinds(horizontal)">
                                      <p:cBhvr>
                                        <p:cTn id="37" dur="500"/>
                                        <p:tgtEl>
                                          <p:spTgt spid="18432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4323">
                                            <p:txEl>
                                              <p:pRg st="6" end="6"/>
                                            </p:txEl>
                                          </p:spTgt>
                                        </p:tgtEl>
                                        <p:attrNameLst>
                                          <p:attrName>style.visibility</p:attrName>
                                        </p:attrNameLst>
                                      </p:cBhvr>
                                      <p:to>
                                        <p:strVal val="visible"/>
                                      </p:to>
                                    </p:set>
                                    <p:animEffect transition="in" filter="blinds(horizontal)">
                                      <p:cBhvr>
                                        <p:cTn id="42" dur="500"/>
                                        <p:tgtEl>
                                          <p:spTgt spid="18432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4323">
                                            <p:txEl>
                                              <p:pRg st="7" end="7"/>
                                            </p:txEl>
                                          </p:spTgt>
                                        </p:tgtEl>
                                        <p:attrNameLst>
                                          <p:attrName>style.visibility</p:attrName>
                                        </p:attrNameLst>
                                      </p:cBhvr>
                                      <p:to>
                                        <p:strVal val="visible"/>
                                      </p:to>
                                    </p:set>
                                    <p:animEffect transition="in" filter="blinds(horizontal)">
                                      <p:cBhvr>
                                        <p:cTn id="47" dur="500"/>
                                        <p:tgtEl>
                                          <p:spTgt spid="18432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84323">
                                            <p:txEl>
                                              <p:pRg st="8" end="8"/>
                                            </p:txEl>
                                          </p:spTgt>
                                        </p:tgtEl>
                                        <p:attrNameLst>
                                          <p:attrName>style.visibility</p:attrName>
                                        </p:attrNameLst>
                                      </p:cBhvr>
                                      <p:to>
                                        <p:strVal val="visible"/>
                                      </p:to>
                                    </p:set>
                                    <p:animEffect transition="in" filter="blinds(horizontal)">
                                      <p:cBhvr>
                                        <p:cTn id="52" dur="500"/>
                                        <p:tgtEl>
                                          <p:spTgt spid="18432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84323">
                                            <p:txEl>
                                              <p:pRg st="9" end="9"/>
                                            </p:txEl>
                                          </p:spTgt>
                                        </p:tgtEl>
                                        <p:attrNameLst>
                                          <p:attrName>style.visibility</p:attrName>
                                        </p:attrNameLst>
                                      </p:cBhvr>
                                      <p:to>
                                        <p:strVal val="visible"/>
                                      </p:to>
                                    </p:set>
                                    <p:animEffect transition="in" filter="blinds(horizontal)">
                                      <p:cBhvr>
                                        <p:cTn id="57" dur="500"/>
                                        <p:tgtEl>
                                          <p:spTgt spid="18432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84323">
                                            <p:txEl>
                                              <p:pRg st="10" end="10"/>
                                            </p:txEl>
                                          </p:spTgt>
                                        </p:tgtEl>
                                        <p:attrNameLst>
                                          <p:attrName>style.visibility</p:attrName>
                                        </p:attrNameLst>
                                      </p:cBhvr>
                                      <p:to>
                                        <p:strVal val="visible"/>
                                      </p:to>
                                    </p:set>
                                    <p:animEffect transition="in" filter="blinds(horizontal)">
                                      <p:cBhvr>
                                        <p:cTn id="62" dur="500"/>
                                        <p:tgtEl>
                                          <p:spTgt spid="18432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84323">
                                            <p:txEl>
                                              <p:pRg st="11" end="11"/>
                                            </p:txEl>
                                          </p:spTgt>
                                        </p:tgtEl>
                                        <p:attrNameLst>
                                          <p:attrName>style.visibility</p:attrName>
                                        </p:attrNameLst>
                                      </p:cBhvr>
                                      <p:to>
                                        <p:strVal val="visible"/>
                                      </p:to>
                                    </p:set>
                                    <p:animEffect transition="in" filter="blinds(horizontal)">
                                      <p:cBhvr>
                                        <p:cTn id="67" dur="500"/>
                                        <p:tgtEl>
                                          <p:spTgt spid="18432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84323">
                                            <p:txEl>
                                              <p:pRg st="12" end="12"/>
                                            </p:txEl>
                                          </p:spTgt>
                                        </p:tgtEl>
                                        <p:attrNameLst>
                                          <p:attrName>style.visibility</p:attrName>
                                        </p:attrNameLst>
                                      </p:cBhvr>
                                      <p:to>
                                        <p:strVal val="visible"/>
                                      </p:to>
                                    </p:set>
                                    <p:animEffect transition="in" filter="blinds(horizontal)">
                                      <p:cBhvr>
                                        <p:cTn id="72" dur="500"/>
                                        <p:tgtEl>
                                          <p:spTgt spid="18432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84323">
                                            <p:txEl>
                                              <p:pRg st="13" end="13"/>
                                            </p:txEl>
                                          </p:spTgt>
                                        </p:tgtEl>
                                        <p:attrNameLst>
                                          <p:attrName>style.visibility</p:attrName>
                                        </p:attrNameLst>
                                      </p:cBhvr>
                                      <p:to>
                                        <p:strVal val="visible"/>
                                      </p:to>
                                    </p:set>
                                    <p:animEffect transition="in" filter="blinds(horizontal)">
                                      <p:cBhvr>
                                        <p:cTn id="77" dur="500"/>
                                        <p:tgtEl>
                                          <p:spTgt spid="18432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211138" y="1208723"/>
            <a:ext cx="8497887" cy="526224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2400" b="1" dirty="0" err="1">
                <a:latin typeface="Times New Roman" panose="02020603050405020304" pitchFamily="18" charset="0"/>
                <a:ea typeface="宋体" panose="02010600030101010101" pitchFamily="2" charset="-122"/>
              </a:rPr>
              <a:t>int</a:t>
            </a:r>
            <a:r>
              <a:rPr lang="en-US" altLang="zh-CN" sz="2400" b="1" dirty="0">
                <a:latin typeface="Times New Roman" panose="02020603050405020304" pitchFamily="18" charset="0"/>
                <a:ea typeface="宋体" panose="02010600030101010101" pitchFamily="2" charset="-122"/>
              </a:rPr>
              <a:t> </a:t>
            </a:r>
            <a:r>
              <a:rPr lang="en-US" altLang="zh-CN" sz="2400" b="1" dirty="0" err="1">
                <a:solidFill>
                  <a:srgbClr val="CC0099"/>
                </a:solidFill>
                <a:latin typeface="Times New Roman" panose="02020603050405020304" pitchFamily="18" charset="0"/>
                <a:ea typeface="宋体" panose="02010600030101010101" pitchFamily="2" charset="-122"/>
              </a:rPr>
              <a:t>maxCover</a:t>
            </a:r>
            <a:r>
              <a:rPr lang="en-US" altLang="zh-CN" sz="2400" b="1" dirty="0">
                <a:latin typeface="Times New Roman" panose="02020603050405020304" pitchFamily="18" charset="0"/>
                <a:ea typeface="宋体" panose="02010600030101010101" pitchFamily="2" charset="-122"/>
              </a:rPr>
              <a:t>(</a:t>
            </a:r>
            <a:r>
              <a:rPr lang="en-US" altLang="zh-CN" sz="2400" b="1" dirty="0" err="1">
                <a:latin typeface="Times New Roman" panose="02020603050405020304" pitchFamily="18" charset="0"/>
                <a:ea typeface="宋体" panose="02010600030101010101" pitchFamily="2" charset="-122"/>
              </a:rPr>
              <a:t>IntervalType</a:t>
            </a:r>
            <a:r>
              <a:rPr lang="en-US" altLang="zh-CN" sz="2400" b="1" dirty="0">
                <a:latin typeface="Times New Roman" panose="02020603050405020304" pitchFamily="18" charset="0"/>
                <a:ea typeface="宋体" panose="02010600030101010101" pitchFamily="2" charset="-122"/>
              </a:rPr>
              <a:t> x[],</a:t>
            </a:r>
            <a:r>
              <a:rPr lang="en-US" altLang="zh-CN" sz="2400" b="1" dirty="0" err="1">
                <a:latin typeface="Times New Roman" panose="02020603050405020304" pitchFamily="18" charset="0"/>
                <a:ea typeface="宋体" panose="02010600030101010101" pitchFamily="2" charset="-122"/>
              </a:rPr>
              <a:t>int</a:t>
            </a:r>
            <a:r>
              <a:rPr lang="en-US" altLang="zh-CN" sz="2400" b="1" dirty="0">
                <a:latin typeface="Times New Roman" panose="02020603050405020304" pitchFamily="18" charset="0"/>
                <a:ea typeface="宋体" panose="02010600030101010101" pitchFamily="2" charset="-122"/>
              </a:rPr>
              <a:t> </a:t>
            </a:r>
            <a:r>
              <a:rPr lang="en-US" altLang="zh-CN" sz="2400" b="1" dirty="0" err="1">
                <a:latin typeface="Times New Roman" panose="02020603050405020304" pitchFamily="18" charset="0"/>
                <a:ea typeface="宋体" panose="02010600030101010101" pitchFamily="2" charset="-122"/>
              </a:rPr>
              <a:t>n,IntervalType</a:t>
            </a:r>
            <a:r>
              <a:rPr lang="en-US" altLang="zh-CN" sz="2400" b="1" dirty="0">
                <a:latin typeface="Times New Roman" panose="02020603050405020304" pitchFamily="18" charset="0"/>
                <a:ea typeface="宋体" panose="02010600030101010101" pitchFamily="2" charset="-122"/>
              </a:rPr>
              <a:t> y[])</a:t>
            </a:r>
          </a:p>
          <a:p>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求</a:t>
            </a:r>
            <a:r>
              <a:rPr lang="en-US" altLang="zh-CN" sz="2400" b="1" dirty="0">
                <a:latin typeface="Times New Roman" panose="02020603050405020304" pitchFamily="18" charset="0"/>
                <a:ea typeface="宋体" panose="02010600030101010101" pitchFamily="2" charset="-122"/>
              </a:rPr>
              <a:t>x</a:t>
            </a:r>
            <a:r>
              <a:rPr lang="zh-CN" altLang="en-US" sz="2400" b="1" dirty="0">
                <a:latin typeface="Times New Roman" panose="02020603050405020304" pitchFamily="18" charset="0"/>
                <a:ea typeface="宋体" panose="02010600030101010101" pitchFamily="2" charset="-122"/>
              </a:rPr>
              <a:t>（已排序）的最大不相交区间集合</a:t>
            </a:r>
            <a:r>
              <a:rPr lang="en-US" altLang="zh-CN" sz="2400" b="1" dirty="0">
                <a:latin typeface="Times New Roman" panose="02020603050405020304" pitchFamily="18" charset="0"/>
                <a:ea typeface="宋体" panose="02010600030101010101" pitchFamily="2" charset="-122"/>
              </a:rPr>
              <a:t>y</a:t>
            </a:r>
          </a:p>
          <a:p>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　  </a:t>
            </a:r>
            <a:r>
              <a:rPr lang="en-US" altLang="zh-CN" sz="2400" b="1" dirty="0" err="1">
                <a:latin typeface="Times New Roman" panose="02020603050405020304" pitchFamily="18" charset="0"/>
                <a:ea typeface="宋体" panose="02010600030101010101" pitchFamily="2" charset="-122"/>
              </a:rPr>
              <a:t>int</a:t>
            </a:r>
            <a:r>
              <a:rPr lang="en-US" altLang="zh-CN" sz="2400" b="1" dirty="0">
                <a:latin typeface="Times New Roman" panose="02020603050405020304" pitchFamily="18" charset="0"/>
                <a:ea typeface="宋体" panose="02010600030101010101" pitchFamily="2" charset="-122"/>
              </a:rPr>
              <a:t> </a:t>
            </a:r>
            <a:r>
              <a:rPr lang="en-US" altLang="zh-CN" sz="2400" b="1" dirty="0" err="1">
                <a:latin typeface="Times New Roman" panose="02020603050405020304" pitchFamily="18" charset="0"/>
                <a:ea typeface="宋体" panose="02010600030101010101" pitchFamily="2" charset="-122"/>
              </a:rPr>
              <a:t>i,m</a:t>
            </a:r>
            <a:r>
              <a:rPr lang="en-US" altLang="zh-CN" sz="2400" b="1" dirty="0">
                <a:latin typeface="Times New Roman" panose="02020603050405020304" pitchFamily="18" charset="0"/>
                <a:ea typeface="宋体" panose="02010600030101010101" pitchFamily="2" charset="-122"/>
              </a:rPr>
              <a:t>=0;	//m</a:t>
            </a:r>
            <a:r>
              <a:rPr lang="zh-CN" altLang="en-US" sz="2400" b="1" dirty="0">
                <a:latin typeface="Times New Roman" panose="02020603050405020304" pitchFamily="18" charset="0"/>
                <a:ea typeface="宋体" panose="02010600030101010101" pitchFamily="2" charset="-122"/>
              </a:rPr>
              <a:t>为</a:t>
            </a:r>
            <a:r>
              <a:rPr lang="en-US" altLang="zh-CN" sz="2400" b="1" dirty="0">
                <a:latin typeface="Times New Roman" panose="02020603050405020304" pitchFamily="18" charset="0"/>
                <a:ea typeface="宋体" panose="02010600030101010101" pitchFamily="2" charset="-122"/>
              </a:rPr>
              <a:t>y</a:t>
            </a:r>
            <a:r>
              <a:rPr lang="zh-CN" altLang="en-US" sz="2400" b="1" dirty="0">
                <a:latin typeface="Times New Roman" panose="02020603050405020304" pitchFamily="18" charset="0"/>
                <a:ea typeface="宋体" panose="02010600030101010101" pitchFamily="2" charset="-122"/>
              </a:rPr>
              <a:t>的下标，从</a:t>
            </a:r>
            <a:r>
              <a:rPr lang="en-US" altLang="zh-CN" sz="2400" b="1"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开始</a:t>
            </a:r>
          </a:p>
          <a:p>
            <a:r>
              <a:rPr lang="zh-CN" altLang="en-US" sz="2400" b="1" dirty="0">
                <a:latin typeface="Times New Roman" panose="02020603050405020304" pitchFamily="18" charset="0"/>
                <a:ea typeface="宋体" panose="02010600030101010101" pitchFamily="2" charset="-122"/>
              </a:rPr>
              <a:t>　　</a:t>
            </a:r>
            <a:r>
              <a:rPr lang="en-US" altLang="zh-CN" sz="2400" b="1" dirty="0" err="1">
                <a:latin typeface="Times New Roman" panose="02020603050405020304" pitchFamily="18" charset="0"/>
                <a:ea typeface="宋体" panose="02010600030101010101" pitchFamily="2" charset="-122"/>
              </a:rPr>
              <a:t>int</a:t>
            </a:r>
            <a:r>
              <a:rPr lang="en-US" altLang="zh-CN" sz="2400" b="1" dirty="0">
                <a:latin typeface="Times New Roman" panose="02020603050405020304" pitchFamily="18" charset="0"/>
                <a:ea typeface="宋体" panose="02010600030101010101" pitchFamily="2" charset="-122"/>
              </a:rPr>
              <a:t> j=0;	//j</a:t>
            </a:r>
            <a:r>
              <a:rPr lang="zh-CN" altLang="en-US" sz="2400" b="1" dirty="0">
                <a:latin typeface="Times New Roman" panose="02020603050405020304" pitchFamily="18" charset="0"/>
                <a:ea typeface="宋体" panose="02010600030101010101" pitchFamily="2" charset="-122"/>
              </a:rPr>
              <a:t>保存刚求得的最小闭区间的下标，从</a:t>
            </a:r>
            <a:r>
              <a:rPr lang="en-US" altLang="zh-CN" sz="2400" b="1"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开始</a:t>
            </a:r>
          </a:p>
          <a:p>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y[0]=x[0];</a:t>
            </a:r>
          </a:p>
          <a:p>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for (</a:t>
            </a:r>
            <a:r>
              <a:rPr lang="en-US" altLang="zh-CN" sz="2400" b="1" dirty="0" err="1">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a:t>
            </a:r>
            <a:r>
              <a:rPr lang="en-US" altLang="zh-CN" sz="2400" b="1" dirty="0" err="1">
                <a:latin typeface="Times New Roman" panose="02020603050405020304" pitchFamily="18" charset="0"/>
                <a:ea typeface="宋体" panose="02010600030101010101" pitchFamily="2" charset="-122"/>
              </a:rPr>
              <a:t>1;i</a:t>
            </a:r>
            <a:r>
              <a:rPr lang="en-US" altLang="zh-CN" sz="2400" b="1" dirty="0">
                <a:latin typeface="Times New Roman" panose="02020603050405020304" pitchFamily="18" charset="0"/>
                <a:ea typeface="宋体" panose="02010600030101010101" pitchFamily="2" charset="-122"/>
              </a:rPr>
              <a:t>&lt;</a:t>
            </a:r>
            <a:r>
              <a:rPr lang="en-US" altLang="zh-CN" sz="2400" b="1" dirty="0" err="1">
                <a:latin typeface="Times New Roman" panose="02020603050405020304" pitchFamily="18" charset="0"/>
                <a:ea typeface="宋体" panose="02010600030101010101" pitchFamily="2" charset="-122"/>
              </a:rPr>
              <a:t>n;i</a:t>
            </a:r>
            <a:r>
              <a:rPr lang="en-US" altLang="zh-CN" sz="2400" b="1" dirty="0">
                <a:latin typeface="Times New Roman" panose="02020603050405020304" pitchFamily="18" charset="0"/>
                <a:ea typeface="宋体" panose="02010600030101010101" pitchFamily="2" charset="-122"/>
              </a:rPr>
              <a:t>++)</a:t>
            </a:r>
          </a:p>
          <a:p>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	     if (x[</a:t>
            </a:r>
            <a:r>
              <a:rPr lang="en-US" altLang="zh-CN" sz="2400" b="1" dirty="0" err="1">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].start&gt;=x[j].end)</a:t>
            </a:r>
          </a:p>
          <a:p>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sym typeface="+mn-ea"/>
              </a:rPr>
              <a:t>j=</a:t>
            </a:r>
            <a:r>
              <a:rPr lang="en-US" altLang="zh-CN" sz="2400" b="1" dirty="0" err="1">
                <a:latin typeface="Times New Roman" panose="02020603050405020304" pitchFamily="18" charset="0"/>
                <a:ea typeface="宋体" panose="02010600030101010101" pitchFamily="2" charset="-122"/>
                <a:sym typeface="+mn-ea"/>
              </a:rPr>
              <a:t>i</a:t>
            </a:r>
            <a:r>
              <a:rPr lang="en-US" altLang="zh-CN" sz="2400" b="1" dirty="0">
                <a:latin typeface="Times New Roman" panose="02020603050405020304" pitchFamily="18" charset="0"/>
                <a:ea typeface="宋体" panose="02010600030101010101" pitchFamily="2" charset="-122"/>
                <a:sym typeface="+mn-ea"/>
              </a:rPr>
              <a:t>;</a:t>
            </a:r>
            <a:endParaRPr lang="en-US" altLang="zh-CN" sz="2400" b="1" dirty="0">
              <a:latin typeface="Times New Roman" panose="02020603050405020304" pitchFamily="18" charset="0"/>
              <a:ea typeface="宋体" panose="02010600030101010101" pitchFamily="2" charset="-122"/>
            </a:endParaRPr>
          </a:p>
          <a:p>
            <a:r>
              <a:rPr lang="en-US" altLang="zh-CN" sz="2400" b="1" dirty="0">
                <a:latin typeface="Times New Roman" panose="02020603050405020304" pitchFamily="18" charset="0"/>
                <a:ea typeface="宋体" panose="02010600030101010101" pitchFamily="2" charset="-122"/>
              </a:rPr>
              <a:t>                      m++; </a:t>
            </a:r>
          </a:p>
          <a:p>
            <a:r>
              <a:rPr lang="en-US" altLang="zh-CN" sz="2400" b="1" dirty="0">
                <a:latin typeface="Times New Roman" panose="02020603050405020304" pitchFamily="18" charset="0"/>
                <a:ea typeface="宋体" panose="02010600030101010101" pitchFamily="2" charset="-122"/>
              </a:rPr>
              <a:t>                      y[m]=x[</a:t>
            </a:r>
            <a:r>
              <a:rPr lang="en-US" altLang="zh-CN" sz="2400" b="1" dirty="0" err="1">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a:t>
            </a:r>
          </a:p>
          <a:p>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a:t>
            </a:r>
          </a:p>
          <a:p>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a:t>
            </a:r>
          </a:p>
          <a:p>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return </a:t>
            </a:r>
            <a:r>
              <a:rPr lang="en-US" altLang="zh-CN" sz="2400" b="1" dirty="0" err="1">
                <a:latin typeface="Times New Roman" panose="02020603050405020304" pitchFamily="18" charset="0"/>
                <a:ea typeface="宋体" panose="02010600030101010101" pitchFamily="2" charset="-122"/>
              </a:rPr>
              <a:t>m+1</a:t>
            </a:r>
            <a:r>
              <a:rPr lang="en-US" altLang="zh-CN" sz="2400" b="1" dirty="0">
                <a:latin typeface="Times New Roman" panose="02020603050405020304" pitchFamily="18" charset="0"/>
                <a:ea typeface="宋体" panose="02010600030101010101" pitchFamily="2" charset="-122"/>
              </a:rPr>
              <a:t>;</a:t>
            </a:r>
          </a:p>
          <a:p>
            <a:r>
              <a:rPr lang="en-US" altLang="zh-CN" sz="2400" b="1" dirty="0">
                <a:latin typeface="Times New Roman" panose="02020603050405020304" pitchFamily="18" charset="0"/>
                <a:ea typeface="宋体" panose="02010600030101010101" pitchFamily="2" charset="-122"/>
              </a:rPr>
              <a:t>}</a:t>
            </a:r>
          </a:p>
        </p:txBody>
      </p:sp>
      <p:sp>
        <p:nvSpPr>
          <p:cNvPr id="194562" name="Text Box 2"/>
          <p:cNvSpPr txBox="1">
            <a:spLocks noChangeArrowheads="1"/>
          </p:cNvSpPr>
          <p:nvPr/>
        </p:nvSpPr>
        <p:spPr bwMode="auto">
          <a:xfrm>
            <a:off x="323850" y="300990"/>
            <a:ext cx="7657465" cy="583565"/>
          </a:xfrm>
          <a:prstGeom prst="rect">
            <a:avLst/>
          </a:prstGeom>
          <a:noFill/>
          <a:ln>
            <a:noFill/>
          </a:ln>
          <a:extLst>
            <a:ext uri="{909E8E84-426E-40DD-AFC4-6F175D3DCCD1}">
              <a14:hiddenFill xmlns:a14="http://schemas.microsoft.com/office/drawing/2010/main" xmlns="">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vertOverflow="overflow" horzOverflow="overflow" vert="horz" wrap="square" numCol="1" spcCol="0" rtlCol="0" fromWordArt="0" anchor="ctr" anchorCtr="0" forceAA="0" compatLnSpc="1">
            <a:spAutoFit/>
          </a:bodyPr>
          <a:lstStyle/>
          <a:p>
            <a:pPr lvl="0" algn="ctr">
              <a:spcBef>
                <a:spcPct val="50000"/>
              </a:spcBef>
            </a:pPr>
            <a:r>
              <a:rPr lang="en-US" altLang="zh-CN" sz="3200" b="1">
                <a:solidFill>
                  <a:schemeClr val="bg1"/>
                </a:solidFill>
                <a:latin typeface="黑体" panose="02010609060101010101" pitchFamily="49" charset="-122"/>
                <a:ea typeface="黑体" panose="02010609060101010101" pitchFamily="49" charset="-122"/>
                <a:sym typeface="+mn-ea"/>
              </a:rPr>
              <a:t>最大不相交区间问题</a:t>
            </a:r>
            <a:r>
              <a:rPr lang="zh-CN" altLang="en-US" sz="3200" b="1">
                <a:solidFill>
                  <a:schemeClr val="bg1"/>
                </a:solidFill>
                <a:latin typeface="黑体" panose="02010609060101010101" pitchFamily="49" charset="-122"/>
                <a:ea typeface="黑体" panose="02010609060101010101" pitchFamily="49" charset="-122"/>
                <a:sym typeface="+mn-ea"/>
              </a:rPr>
              <a:t>算法</a:t>
            </a:r>
          </a:p>
        </p:txBody>
      </p:sp>
      <p:sp>
        <p:nvSpPr>
          <p:cNvPr id="187394" name="Text Box 2"/>
          <p:cNvSpPr txBox="1">
            <a:spLocks noChangeArrowheads="1"/>
          </p:cNvSpPr>
          <p:nvPr/>
        </p:nvSpPr>
        <p:spPr bwMode="auto">
          <a:xfrm>
            <a:off x="2794000" y="5801360"/>
            <a:ext cx="5902960" cy="614045"/>
          </a:xfrm>
          <a:prstGeom prst="rect">
            <a:avLst/>
          </a:prstGeom>
          <a:noFill/>
          <a:ln w="9525">
            <a:noFill/>
            <a:miter lim="800000"/>
          </a:ln>
          <a:effectLst/>
        </p:spPr>
        <p:txBody>
          <a:bodyPr wrap="square">
            <a:spAutoFit/>
          </a:bodyPr>
          <a:lstStyle/>
          <a:p>
            <a:pPr>
              <a:lnSpc>
                <a:spcPct val="60000"/>
              </a:lnSpc>
              <a:spcBef>
                <a:spcPct val="50000"/>
              </a:spcBef>
            </a:pPr>
            <a:r>
              <a:rPr lang="zh-CN" altLang="en-US" sz="2000" b="1" dirty="0">
                <a:solidFill>
                  <a:srgbClr val="CC0099"/>
                </a:solidFill>
                <a:latin typeface="宋体" panose="02010600030101010101" pitchFamily="2" charset="-122"/>
                <a:cs typeface="Times New Roman" panose="02020603050405020304" pitchFamily="18" charset="0"/>
              </a:rPr>
              <a:t>算法分析：</a:t>
            </a:r>
            <a:r>
              <a:rPr lang="zh-CN" altLang="en-US" sz="2000" b="1" dirty="0">
                <a:latin typeface="宋体" panose="02010600030101010101" pitchFamily="2" charset="-122"/>
                <a:cs typeface="Times New Roman" panose="02020603050405020304" pitchFamily="18" charset="0"/>
              </a:rPr>
              <a:t>快速排序为</a:t>
            </a:r>
            <a:r>
              <a:rPr lang="en-US" altLang="zh-CN" sz="2000" b="1" dirty="0">
                <a:latin typeface="宋体" panose="02010600030101010101" pitchFamily="2" charset="-122"/>
                <a:cs typeface="Times New Roman" panose="02020603050405020304" pitchFamily="18" charset="0"/>
              </a:rPr>
              <a:t>O(</a:t>
            </a:r>
            <a:r>
              <a:rPr lang="en-US" altLang="zh-CN" sz="2000" b="1" i="1" dirty="0" err="1">
                <a:latin typeface="宋体" panose="02010600030101010101" pitchFamily="2" charset="-122"/>
                <a:cs typeface="Times New Roman" panose="02020603050405020304" pitchFamily="18" charset="0"/>
              </a:rPr>
              <a:t>n</a:t>
            </a:r>
            <a:r>
              <a:rPr lang="en-US" altLang="zh-CN" sz="2000" b="1" dirty="0" err="1">
                <a:latin typeface="宋体" panose="02010600030101010101" pitchFamily="2" charset="-122"/>
                <a:cs typeface="Times New Roman" panose="02020603050405020304" pitchFamily="18" charset="0"/>
              </a:rPr>
              <a:t>log</a:t>
            </a:r>
            <a:r>
              <a:rPr lang="en-US" altLang="zh-CN" sz="2000" b="1" baseline="-25000" dirty="0" err="1">
                <a:latin typeface="宋体" panose="02010600030101010101" pitchFamily="2" charset="-122"/>
                <a:cs typeface="Times New Roman" panose="02020603050405020304" pitchFamily="18" charset="0"/>
              </a:rPr>
              <a:t>2</a:t>
            </a:r>
            <a:r>
              <a:rPr lang="en-US" altLang="zh-CN" sz="2000" b="1" i="1" dirty="0" err="1">
                <a:latin typeface="宋体" panose="02010600030101010101" pitchFamily="2" charset="-122"/>
                <a:cs typeface="Times New Roman" panose="02020603050405020304" pitchFamily="18" charset="0"/>
              </a:rPr>
              <a:t>n</a:t>
            </a:r>
            <a:r>
              <a:rPr lang="en-US" altLang="zh-CN" sz="2000" b="1" dirty="0">
                <a:latin typeface="宋体" panose="02010600030101010101" pitchFamily="2" charset="-122"/>
                <a:cs typeface="Times New Roman" panose="02020603050405020304" pitchFamily="18" charset="0"/>
              </a:rPr>
              <a:t>)</a:t>
            </a:r>
            <a:r>
              <a:rPr lang="zh-CN" altLang="en-US" sz="2000" b="1" dirty="0">
                <a:latin typeface="宋体" panose="02010600030101010101" pitchFamily="2" charset="-122"/>
                <a:cs typeface="Times New Roman" panose="02020603050405020304" pitchFamily="18" charset="0"/>
              </a:rPr>
              <a:t>，</a:t>
            </a:r>
            <a:r>
              <a:rPr lang="en-US" altLang="zh-CN" sz="2000" b="1" dirty="0">
                <a:latin typeface="宋体" panose="02010600030101010101" pitchFamily="2" charset="-122"/>
                <a:cs typeface="Times New Roman" panose="02020603050405020304" pitchFamily="18" charset="0"/>
              </a:rPr>
              <a:t>for</a:t>
            </a:r>
            <a:r>
              <a:rPr lang="zh-CN" altLang="en-US" sz="2000" b="1" dirty="0">
                <a:latin typeface="宋体" panose="02010600030101010101" pitchFamily="2" charset="-122"/>
                <a:cs typeface="Times New Roman" panose="02020603050405020304" pitchFamily="18" charset="0"/>
              </a:rPr>
              <a:t>循环为</a:t>
            </a:r>
            <a:r>
              <a:rPr lang="en-US" altLang="zh-CN" sz="2000" b="1" dirty="0">
                <a:latin typeface="宋体" panose="02010600030101010101" pitchFamily="2" charset="-122"/>
                <a:cs typeface="Times New Roman" panose="02020603050405020304" pitchFamily="18" charset="0"/>
              </a:rPr>
              <a:t>O(</a:t>
            </a:r>
            <a:r>
              <a:rPr lang="en-US" altLang="zh-CN" sz="2000" b="1" i="1" dirty="0">
                <a:latin typeface="宋体" panose="02010600030101010101" pitchFamily="2" charset="-122"/>
                <a:cs typeface="Times New Roman" panose="02020603050405020304" pitchFamily="18" charset="0"/>
              </a:rPr>
              <a:t>n</a:t>
            </a:r>
            <a:r>
              <a:rPr lang="en-US" altLang="zh-CN" sz="2000" b="1" dirty="0">
                <a:latin typeface="宋体" panose="02010600030101010101" pitchFamily="2" charset="-122"/>
                <a:cs typeface="Times New Roman" panose="02020603050405020304" pitchFamily="18" charset="0"/>
              </a:rPr>
              <a:t>)</a:t>
            </a:r>
            <a:r>
              <a:rPr lang="zh-CN" altLang="en-US" sz="2000" b="1" dirty="0">
                <a:latin typeface="宋体" panose="02010600030101010101" pitchFamily="2" charset="-122"/>
                <a:cs typeface="Times New Roman" panose="02020603050405020304" pitchFamily="18" charset="0"/>
              </a:rPr>
              <a:t>，</a:t>
            </a:r>
          </a:p>
          <a:p>
            <a:pPr>
              <a:lnSpc>
                <a:spcPct val="60000"/>
              </a:lnSpc>
              <a:spcBef>
                <a:spcPct val="50000"/>
              </a:spcBef>
            </a:pPr>
            <a:r>
              <a:rPr lang="zh-CN" altLang="en-US" sz="2000" b="1" dirty="0">
                <a:latin typeface="宋体" panose="02010600030101010101" pitchFamily="2" charset="-122"/>
                <a:cs typeface="Times New Roman" panose="02020603050405020304" pitchFamily="18" charset="0"/>
              </a:rPr>
              <a:t>所以本算法为</a:t>
            </a:r>
            <a:r>
              <a:rPr lang="en-US" altLang="zh-CN" sz="2000" b="1" dirty="0">
                <a:latin typeface="宋体" panose="02010600030101010101" pitchFamily="2" charset="-122"/>
                <a:cs typeface="Times New Roman" panose="02020603050405020304" pitchFamily="18" charset="0"/>
              </a:rPr>
              <a:t>O(</a:t>
            </a:r>
            <a:r>
              <a:rPr lang="en-US" altLang="zh-CN" sz="2000" b="1" i="1" dirty="0" err="1">
                <a:latin typeface="宋体" panose="02010600030101010101" pitchFamily="2" charset="-122"/>
                <a:cs typeface="Times New Roman" panose="02020603050405020304" pitchFamily="18" charset="0"/>
              </a:rPr>
              <a:t>n</a:t>
            </a:r>
            <a:r>
              <a:rPr lang="en-US" altLang="zh-CN" sz="2000" b="1" dirty="0" err="1">
                <a:latin typeface="宋体" panose="02010600030101010101" pitchFamily="2" charset="-122"/>
                <a:cs typeface="Times New Roman" panose="02020603050405020304" pitchFamily="18" charset="0"/>
              </a:rPr>
              <a:t>log</a:t>
            </a:r>
            <a:r>
              <a:rPr lang="en-US" altLang="zh-CN" sz="2000" b="1" baseline="-25000" dirty="0" err="1">
                <a:latin typeface="宋体" panose="02010600030101010101" pitchFamily="2" charset="-122"/>
                <a:cs typeface="Times New Roman" panose="02020603050405020304" pitchFamily="18" charset="0"/>
              </a:rPr>
              <a:t>2</a:t>
            </a:r>
            <a:r>
              <a:rPr lang="en-US" altLang="zh-CN" sz="2000" b="1" i="1" dirty="0" err="1">
                <a:latin typeface="宋体" panose="02010600030101010101" pitchFamily="2" charset="-122"/>
                <a:cs typeface="Times New Roman" panose="02020603050405020304" pitchFamily="18" charset="0"/>
              </a:rPr>
              <a:t>n</a:t>
            </a:r>
            <a:r>
              <a:rPr lang="en-US" altLang="zh-CN" sz="2000" b="1" dirty="0">
                <a:latin typeface="宋体" panose="02010600030101010101" pitchFamily="2" charset="-122"/>
                <a:cs typeface="Times New Roman" panose="02020603050405020304" pitchFamily="18" charset="0"/>
              </a:rPr>
              <a:t>)</a:t>
            </a:r>
            <a:r>
              <a:rPr lang="zh-CN" altLang="en-US" sz="2000" b="1" dirty="0">
                <a:latin typeface="宋体" panose="02010600030101010101" pitchFamily="2"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490"/>
                                        </p:tgtEl>
                                        <p:attrNameLst>
                                          <p:attrName>style.visibility</p:attrName>
                                        </p:attrNameLst>
                                      </p:cBhvr>
                                      <p:to>
                                        <p:strVal val="visible"/>
                                      </p:to>
                                    </p:set>
                                    <p:animEffect transition="in" filter="blinds(horizontal)">
                                      <p:cBhvr>
                                        <p:cTn id="7" dur="500"/>
                                        <p:tgtEl>
                                          <p:spTgt spid="1914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1490">
                                            <p:txEl>
                                              <p:pRg st="0" end="0"/>
                                            </p:txEl>
                                          </p:spTgt>
                                        </p:tgtEl>
                                        <p:attrNameLst>
                                          <p:attrName>style.visibility</p:attrName>
                                        </p:attrNameLst>
                                      </p:cBhvr>
                                      <p:to>
                                        <p:strVal val="visible"/>
                                      </p:to>
                                    </p:set>
                                    <p:animEffect transition="in" filter="blinds(horizontal)">
                                      <p:cBhvr>
                                        <p:cTn id="12" dur="500"/>
                                        <p:tgtEl>
                                          <p:spTgt spid="19149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1490">
                                            <p:txEl>
                                              <p:pRg st="1" end="1"/>
                                            </p:txEl>
                                          </p:spTgt>
                                        </p:tgtEl>
                                        <p:attrNameLst>
                                          <p:attrName>style.visibility</p:attrName>
                                        </p:attrNameLst>
                                      </p:cBhvr>
                                      <p:to>
                                        <p:strVal val="visible"/>
                                      </p:to>
                                    </p:set>
                                    <p:animEffect transition="in" filter="blinds(horizontal)">
                                      <p:cBhvr>
                                        <p:cTn id="17" dur="500"/>
                                        <p:tgtEl>
                                          <p:spTgt spid="19149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1490">
                                            <p:txEl>
                                              <p:pRg st="2" end="2"/>
                                            </p:txEl>
                                          </p:spTgt>
                                        </p:tgtEl>
                                        <p:attrNameLst>
                                          <p:attrName>style.visibility</p:attrName>
                                        </p:attrNameLst>
                                      </p:cBhvr>
                                      <p:to>
                                        <p:strVal val="visible"/>
                                      </p:to>
                                    </p:set>
                                    <p:animEffect transition="in" filter="blinds(horizontal)">
                                      <p:cBhvr>
                                        <p:cTn id="22" dur="500"/>
                                        <p:tgtEl>
                                          <p:spTgt spid="19149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1490">
                                            <p:txEl>
                                              <p:pRg st="3" end="3"/>
                                            </p:txEl>
                                          </p:spTgt>
                                        </p:tgtEl>
                                        <p:attrNameLst>
                                          <p:attrName>style.visibility</p:attrName>
                                        </p:attrNameLst>
                                      </p:cBhvr>
                                      <p:to>
                                        <p:strVal val="visible"/>
                                      </p:to>
                                    </p:set>
                                    <p:animEffect transition="in" filter="blinds(horizontal)">
                                      <p:cBhvr>
                                        <p:cTn id="27" dur="500"/>
                                        <p:tgtEl>
                                          <p:spTgt spid="19149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1490">
                                            <p:txEl>
                                              <p:pRg st="4" end="4"/>
                                            </p:txEl>
                                          </p:spTgt>
                                        </p:tgtEl>
                                        <p:attrNameLst>
                                          <p:attrName>style.visibility</p:attrName>
                                        </p:attrNameLst>
                                      </p:cBhvr>
                                      <p:to>
                                        <p:strVal val="visible"/>
                                      </p:to>
                                    </p:set>
                                    <p:animEffect transition="in" filter="blinds(horizontal)">
                                      <p:cBhvr>
                                        <p:cTn id="32" dur="500"/>
                                        <p:tgtEl>
                                          <p:spTgt spid="19149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1490">
                                            <p:txEl>
                                              <p:pRg st="5" end="5"/>
                                            </p:txEl>
                                          </p:spTgt>
                                        </p:tgtEl>
                                        <p:attrNameLst>
                                          <p:attrName>style.visibility</p:attrName>
                                        </p:attrNameLst>
                                      </p:cBhvr>
                                      <p:to>
                                        <p:strVal val="visible"/>
                                      </p:to>
                                    </p:set>
                                    <p:animEffect transition="in" filter="blinds(horizontal)">
                                      <p:cBhvr>
                                        <p:cTn id="37" dur="500"/>
                                        <p:tgtEl>
                                          <p:spTgt spid="19149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1490">
                                            <p:txEl>
                                              <p:pRg st="6" end="6"/>
                                            </p:txEl>
                                          </p:spTgt>
                                        </p:tgtEl>
                                        <p:attrNameLst>
                                          <p:attrName>style.visibility</p:attrName>
                                        </p:attrNameLst>
                                      </p:cBhvr>
                                      <p:to>
                                        <p:strVal val="visible"/>
                                      </p:to>
                                    </p:set>
                                    <p:animEffect transition="in" filter="blinds(horizontal)">
                                      <p:cBhvr>
                                        <p:cTn id="42" dur="500"/>
                                        <p:tgtEl>
                                          <p:spTgt spid="19149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91490">
                                            <p:txEl>
                                              <p:pRg st="7" end="7"/>
                                            </p:txEl>
                                          </p:spTgt>
                                        </p:tgtEl>
                                        <p:attrNameLst>
                                          <p:attrName>style.visibility</p:attrName>
                                        </p:attrNameLst>
                                      </p:cBhvr>
                                      <p:to>
                                        <p:strVal val="visible"/>
                                      </p:to>
                                    </p:set>
                                    <p:animEffect transition="in" filter="blinds(horizontal)">
                                      <p:cBhvr>
                                        <p:cTn id="47" dur="500"/>
                                        <p:tgtEl>
                                          <p:spTgt spid="19149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91490">
                                            <p:txEl>
                                              <p:pRg st="8" end="8"/>
                                            </p:txEl>
                                          </p:spTgt>
                                        </p:tgtEl>
                                        <p:attrNameLst>
                                          <p:attrName>style.visibility</p:attrName>
                                        </p:attrNameLst>
                                      </p:cBhvr>
                                      <p:to>
                                        <p:strVal val="visible"/>
                                      </p:to>
                                    </p:set>
                                    <p:animEffect transition="in" filter="blinds(horizontal)">
                                      <p:cBhvr>
                                        <p:cTn id="52" dur="500"/>
                                        <p:tgtEl>
                                          <p:spTgt spid="191490">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91490">
                                            <p:txEl>
                                              <p:pRg st="9" end="9"/>
                                            </p:txEl>
                                          </p:spTgt>
                                        </p:tgtEl>
                                        <p:attrNameLst>
                                          <p:attrName>style.visibility</p:attrName>
                                        </p:attrNameLst>
                                      </p:cBhvr>
                                      <p:to>
                                        <p:strVal val="visible"/>
                                      </p:to>
                                    </p:set>
                                    <p:animEffect transition="in" filter="blinds(horizontal)">
                                      <p:cBhvr>
                                        <p:cTn id="57" dur="500"/>
                                        <p:tgtEl>
                                          <p:spTgt spid="191490">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91490">
                                            <p:txEl>
                                              <p:pRg st="10" end="10"/>
                                            </p:txEl>
                                          </p:spTgt>
                                        </p:tgtEl>
                                        <p:attrNameLst>
                                          <p:attrName>style.visibility</p:attrName>
                                        </p:attrNameLst>
                                      </p:cBhvr>
                                      <p:to>
                                        <p:strVal val="visible"/>
                                      </p:to>
                                    </p:set>
                                    <p:animEffect transition="in" filter="blinds(horizontal)">
                                      <p:cBhvr>
                                        <p:cTn id="62" dur="500"/>
                                        <p:tgtEl>
                                          <p:spTgt spid="191490">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91490">
                                            <p:txEl>
                                              <p:pRg st="11" end="11"/>
                                            </p:txEl>
                                          </p:spTgt>
                                        </p:tgtEl>
                                        <p:attrNameLst>
                                          <p:attrName>style.visibility</p:attrName>
                                        </p:attrNameLst>
                                      </p:cBhvr>
                                      <p:to>
                                        <p:strVal val="visible"/>
                                      </p:to>
                                    </p:set>
                                    <p:animEffect transition="in" filter="blinds(horizontal)">
                                      <p:cBhvr>
                                        <p:cTn id="67" dur="500"/>
                                        <p:tgtEl>
                                          <p:spTgt spid="191490">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91490">
                                            <p:txEl>
                                              <p:pRg st="12" end="12"/>
                                            </p:txEl>
                                          </p:spTgt>
                                        </p:tgtEl>
                                        <p:attrNameLst>
                                          <p:attrName>style.visibility</p:attrName>
                                        </p:attrNameLst>
                                      </p:cBhvr>
                                      <p:to>
                                        <p:strVal val="visible"/>
                                      </p:to>
                                    </p:set>
                                    <p:animEffect transition="in" filter="blinds(horizontal)">
                                      <p:cBhvr>
                                        <p:cTn id="72" dur="500"/>
                                        <p:tgtEl>
                                          <p:spTgt spid="191490">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91490">
                                            <p:txEl>
                                              <p:pRg st="13" end="13"/>
                                            </p:txEl>
                                          </p:spTgt>
                                        </p:tgtEl>
                                        <p:attrNameLst>
                                          <p:attrName>style.visibility</p:attrName>
                                        </p:attrNameLst>
                                      </p:cBhvr>
                                      <p:to>
                                        <p:strVal val="visible"/>
                                      </p:to>
                                    </p:set>
                                    <p:animEffect transition="in" filter="blinds(horizontal)">
                                      <p:cBhvr>
                                        <p:cTn id="77" dur="500"/>
                                        <p:tgtEl>
                                          <p:spTgt spid="191490">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87394"/>
                                        </p:tgtEl>
                                        <p:attrNameLst>
                                          <p:attrName>style.visibility</p:attrName>
                                        </p:attrNameLst>
                                      </p:cBhvr>
                                      <p:to>
                                        <p:strVal val="visible"/>
                                      </p:to>
                                    </p:set>
                                    <p:animEffect transition="in" filter="blinds(horizontal)">
                                      <p:cBhvr>
                                        <p:cTn id="82" dur="500"/>
                                        <p:tgtEl>
                                          <p:spTgt spid="187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0" grpId="0" animBg="1"/>
      <p:bldP spid="18739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Text Box 3"/>
          <p:cNvSpPr txBox="1">
            <a:spLocks noChangeArrowheads="1"/>
          </p:cNvSpPr>
          <p:nvPr/>
        </p:nvSpPr>
        <p:spPr bwMode="auto">
          <a:xfrm>
            <a:off x="1898014" y="254000"/>
            <a:ext cx="6674513"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kumimoji="1" sz="3600" b="1">
                <a:solidFill>
                  <a:srgbClr val="CC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r>
              <a:rPr lang="en-US" dirty="0">
                <a:solidFill>
                  <a:schemeClr val="bg1"/>
                </a:solidFill>
                <a:effectLst/>
              </a:rPr>
              <a:t>Cleaning Shifts(POJ2376)</a:t>
            </a:r>
          </a:p>
        </p:txBody>
      </p:sp>
      <p:sp>
        <p:nvSpPr>
          <p:cNvPr id="172035" name="Text Box 3"/>
          <p:cNvSpPr txBox="1">
            <a:spLocks noChangeArrowheads="1"/>
          </p:cNvSpPr>
          <p:nvPr/>
        </p:nvSpPr>
        <p:spPr bwMode="auto">
          <a:xfrm>
            <a:off x="199390" y="1187450"/>
            <a:ext cx="8774430" cy="4861560"/>
          </a:xfrm>
          <a:prstGeom prst="rect">
            <a:avLst/>
          </a:prstGeom>
          <a:noFill/>
          <a:ln w="9525">
            <a:noFill/>
            <a:miter lim="800000"/>
          </a:ln>
          <a:effectLst/>
        </p:spPr>
        <p:txBody>
          <a:bodyPr wrap="square">
            <a:spAutoFit/>
          </a:bodyPr>
          <a:lstStyle/>
          <a:p>
            <a:pPr>
              <a:spcBef>
                <a:spcPct val="50000"/>
              </a:spcBef>
            </a:pPr>
            <a:r>
              <a:rPr sz="2000" b="1">
                <a:latin typeface="宋体" panose="02010600030101010101" pitchFamily="2" charset="-122"/>
                <a:cs typeface="Times New Roman" panose="02020603050405020304" pitchFamily="18" charset="0"/>
              </a:rPr>
              <a:t>题意：农夫有N头牛。现在他想让一些牛去做家务。然后他把一天分成T个时间点，也就是一天的时间点是区间[1,T]。他想要任何一个时间点都有牛在做家务。现在给出每头牛的工作时间，问你能否用最少的牛满足他的要求，即用最少的时间段覆盖掉这一天([1,T])。如果不能满足则输出-1，否则输出最少的牛数量。</a:t>
            </a:r>
          </a:p>
          <a:p>
            <a:pPr>
              <a:spcBef>
                <a:spcPct val="50000"/>
              </a:spcBef>
            </a:pPr>
            <a:r>
              <a:rPr sz="2000" b="1">
                <a:latin typeface="宋体" panose="02010600030101010101" pitchFamily="2" charset="-122"/>
                <a:cs typeface="Times New Roman" panose="02020603050405020304" pitchFamily="18" charset="0"/>
              </a:rPr>
              <a:t>Sample Input</a:t>
            </a:r>
            <a:r>
              <a:rPr lang="en-US" sz="2000" b="1">
                <a:latin typeface="宋体" panose="02010600030101010101" pitchFamily="2" charset="-122"/>
                <a:cs typeface="Times New Roman" panose="02020603050405020304" pitchFamily="18" charset="0"/>
              </a:rPr>
              <a:t>:</a:t>
            </a:r>
          </a:p>
          <a:p>
            <a:pPr>
              <a:spcBef>
                <a:spcPct val="50000"/>
              </a:spcBef>
            </a:pPr>
            <a:r>
              <a:rPr sz="2000" b="1">
                <a:latin typeface="宋体" panose="02010600030101010101" pitchFamily="2" charset="-122"/>
                <a:cs typeface="Times New Roman" panose="02020603050405020304" pitchFamily="18" charset="0"/>
              </a:rPr>
              <a:t>3 10</a:t>
            </a:r>
          </a:p>
          <a:p>
            <a:pPr>
              <a:spcBef>
                <a:spcPct val="50000"/>
              </a:spcBef>
            </a:pPr>
            <a:r>
              <a:rPr sz="2000" b="1">
                <a:latin typeface="宋体" panose="02010600030101010101" pitchFamily="2" charset="-122"/>
                <a:cs typeface="Times New Roman" panose="02020603050405020304" pitchFamily="18" charset="0"/>
              </a:rPr>
              <a:t>1 7</a:t>
            </a:r>
          </a:p>
          <a:p>
            <a:pPr>
              <a:spcBef>
                <a:spcPct val="50000"/>
              </a:spcBef>
            </a:pPr>
            <a:r>
              <a:rPr sz="2000" b="1">
                <a:latin typeface="宋体" panose="02010600030101010101" pitchFamily="2" charset="-122"/>
                <a:cs typeface="Times New Roman" panose="02020603050405020304" pitchFamily="18" charset="0"/>
              </a:rPr>
              <a:t>3 6</a:t>
            </a:r>
          </a:p>
          <a:p>
            <a:pPr>
              <a:spcBef>
                <a:spcPct val="50000"/>
              </a:spcBef>
            </a:pPr>
            <a:r>
              <a:rPr sz="2000" b="1">
                <a:latin typeface="宋体" panose="02010600030101010101" pitchFamily="2" charset="-122"/>
                <a:cs typeface="Times New Roman" panose="02020603050405020304" pitchFamily="18" charset="0"/>
              </a:rPr>
              <a:t>6 10</a:t>
            </a:r>
          </a:p>
          <a:p>
            <a:pPr>
              <a:spcBef>
                <a:spcPct val="50000"/>
              </a:spcBef>
            </a:pPr>
            <a:r>
              <a:rPr sz="2000" b="1">
                <a:latin typeface="宋体" panose="02010600030101010101" pitchFamily="2" charset="-122"/>
                <a:cs typeface="Times New Roman" panose="02020603050405020304" pitchFamily="18" charset="0"/>
              </a:rPr>
              <a:t>Sample Output</a:t>
            </a:r>
          </a:p>
          <a:p>
            <a:pPr>
              <a:spcBef>
                <a:spcPct val="50000"/>
              </a:spcBef>
            </a:pPr>
            <a:r>
              <a:rPr sz="2000" b="1">
                <a:latin typeface="宋体" panose="02010600030101010101" pitchFamily="2" charset="-122"/>
                <a:cs typeface="Times New Roman" panose="02020603050405020304" pitchFamily="18" charset="0"/>
              </a:rPr>
              <a:t>2</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01" name="Text Box 9"/>
          <p:cNvSpPr txBox="1">
            <a:spLocks noChangeArrowheads="1"/>
          </p:cNvSpPr>
          <p:nvPr/>
        </p:nvSpPr>
        <p:spPr bwMode="auto">
          <a:xfrm>
            <a:off x="338773" y="1229588"/>
            <a:ext cx="8153400" cy="43999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dirty="0">
                <a:solidFill>
                  <a:srgbClr val="3907F1"/>
                </a:solidFill>
                <a:latin typeface="黑体" panose="02010609060101010101" pitchFamily="49" charset="-122"/>
                <a:ea typeface="黑体" panose="02010609060101010101" pitchFamily="49" charset="-122"/>
              </a:rPr>
              <a:t>贪心法求解的问题的特征：</a:t>
            </a:r>
          </a:p>
          <a:p>
            <a:pPr algn="just">
              <a:spcBef>
                <a:spcPct val="50000"/>
              </a:spcBef>
            </a:pPr>
            <a:r>
              <a:rPr kumimoji="1" lang="zh-CN" altLang="en-US" sz="2800" dirty="0">
                <a:solidFill>
                  <a:schemeClr val="tx1"/>
                </a:solidFill>
                <a:latin typeface="黑体" panose="02010609060101010101" pitchFamily="49" charset="-122"/>
                <a:ea typeface="黑体" panose="02010609060101010101" pitchFamily="49" charset="-122"/>
              </a:rPr>
              <a:t>（</a:t>
            </a:r>
            <a:r>
              <a:rPr kumimoji="1" lang="en-US" altLang="zh-CN" sz="2800" dirty="0">
                <a:solidFill>
                  <a:schemeClr val="tx1"/>
                </a:solidFill>
                <a:latin typeface="黑体" panose="02010609060101010101" pitchFamily="49" charset="-122"/>
                <a:ea typeface="黑体" panose="02010609060101010101" pitchFamily="49" charset="-122"/>
              </a:rPr>
              <a:t>1</a:t>
            </a:r>
            <a:r>
              <a:rPr kumimoji="1" lang="zh-CN" altLang="en-US" sz="2800" dirty="0">
                <a:solidFill>
                  <a:schemeClr val="tx1"/>
                </a:solidFill>
                <a:latin typeface="黑体" panose="02010609060101010101" pitchFamily="49" charset="-122"/>
                <a:ea typeface="黑体" panose="02010609060101010101" pitchFamily="49" charset="-122"/>
              </a:rPr>
              <a:t>）</a:t>
            </a:r>
            <a:r>
              <a:rPr kumimoji="1" lang="zh-CN" altLang="en-US" sz="2800" dirty="0">
                <a:solidFill>
                  <a:srgbClr val="CC0099"/>
                </a:solidFill>
                <a:latin typeface="黑体" panose="02010609060101010101" pitchFamily="49" charset="-122"/>
                <a:ea typeface="黑体" panose="02010609060101010101" pitchFamily="49" charset="-122"/>
              </a:rPr>
              <a:t>最优子结构性质</a:t>
            </a:r>
          </a:p>
          <a:p>
            <a:pPr algn="just">
              <a:spcBef>
                <a:spcPct val="50000"/>
              </a:spcBef>
            </a:pPr>
            <a:r>
              <a:rPr kumimoji="1" lang="zh-CN" altLang="en-US" sz="2800" dirty="0">
                <a:solidFill>
                  <a:schemeClr val="tx1"/>
                </a:solidFill>
                <a:latin typeface="黑体" panose="02010609060101010101" pitchFamily="49" charset="-122"/>
                <a:ea typeface="黑体" panose="02010609060101010101" pitchFamily="49" charset="-122"/>
              </a:rPr>
              <a:t>    当一个问题的最优解包含其子问题的最优解时，称此问题具有最优子结构性质，也称此问题满足最优性原理。</a:t>
            </a:r>
          </a:p>
          <a:p>
            <a:pPr algn="just">
              <a:spcBef>
                <a:spcPct val="50000"/>
              </a:spcBef>
            </a:pPr>
            <a:r>
              <a:rPr kumimoji="1" lang="zh-CN" altLang="en-US" sz="2800" dirty="0">
                <a:solidFill>
                  <a:schemeClr val="tx1"/>
                </a:solidFill>
                <a:latin typeface="黑体" panose="02010609060101010101" pitchFamily="49" charset="-122"/>
                <a:ea typeface="黑体" panose="02010609060101010101" pitchFamily="49" charset="-122"/>
              </a:rPr>
              <a:t>（</a:t>
            </a:r>
            <a:r>
              <a:rPr kumimoji="1" lang="en-US" altLang="zh-CN" sz="2800" dirty="0">
                <a:solidFill>
                  <a:schemeClr val="tx1"/>
                </a:solidFill>
                <a:latin typeface="黑体" panose="02010609060101010101" pitchFamily="49" charset="-122"/>
                <a:ea typeface="黑体" panose="02010609060101010101" pitchFamily="49" charset="-122"/>
              </a:rPr>
              <a:t>2</a:t>
            </a:r>
            <a:r>
              <a:rPr kumimoji="1" lang="zh-CN" altLang="en-US" sz="2800" dirty="0">
                <a:solidFill>
                  <a:schemeClr val="tx1"/>
                </a:solidFill>
                <a:latin typeface="黑体" panose="02010609060101010101" pitchFamily="49" charset="-122"/>
                <a:ea typeface="黑体" panose="02010609060101010101" pitchFamily="49" charset="-122"/>
              </a:rPr>
              <a:t>）</a:t>
            </a:r>
            <a:r>
              <a:rPr kumimoji="1" lang="zh-CN" altLang="en-US" sz="2800" dirty="0">
                <a:solidFill>
                  <a:srgbClr val="CC0099"/>
                </a:solidFill>
                <a:latin typeface="黑体" panose="02010609060101010101" pitchFamily="49" charset="-122"/>
                <a:ea typeface="黑体" panose="02010609060101010101" pitchFamily="49" charset="-122"/>
              </a:rPr>
              <a:t>贪心选择性质</a:t>
            </a:r>
          </a:p>
          <a:p>
            <a:pPr algn="just">
              <a:spcBef>
                <a:spcPct val="50000"/>
              </a:spcBef>
            </a:pPr>
            <a:r>
              <a:rPr kumimoji="1" lang="zh-CN" altLang="en-US" sz="2800" dirty="0">
                <a:solidFill>
                  <a:schemeClr val="tx1"/>
                </a:solidFill>
                <a:latin typeface="黑体" panose="02010609060101010101" pitchFamily="49" charset="-122"/>
                <a:ea typeface="黑体" panose="02010609060101010101" pitchFamily="49" charset="-122"/>
              </a:rPr>
              <a:t>    所谓贪心选择性质是指问题的整体最优解可以通过一系列局部最优的选择，即贪心选择来得到。</a:t>
            </a:r>
          </a:p>
        </p:txBody>
      </p:sp>
      <p:sp>
        <p:nvSpPr>
          <p:cNvPr id="4" name="Text Box 5"/>
          <p:cNvSpPr txBox="1">
            <a:spLocks noChangeArrowheads="1"/>
          </p:cNvSpPr>
          <p:nvPr/>
        </p:nvSpPr>
        <p:spPr bwMode="auto">
          <a:xfrm>
            <a:off x="410911" y="149003"/>
            <a:ext cx="8153400" cy="706755"/>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vl="0" algn="ctr">
              <a:spcBef>
                <a:spcPct val="50000"/>
              </a:spcBef>
            </a:pPr>
            <a:r>
              <a:rPr kumimoji="1" lang="en-US" altLang="zh-CN" sz="4000" b="1">
                <a:solidFill>
                  <a:schemeClr val="bg1"/>
                </a:solidFill>
                <a:latin typeface="黑体" panose="02010609060101010101" pitchFamily="49" charset="-122"/>
                <a:ea typeface="黑体" panose="02010609060101010101" pitchFamily="49" charset="-122"/>
                <a:sym typeface="+mn-ea"/>
              </a:rPr>
              <a:t>7.1.1  贪心法的设计思想 </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Text Box 3"/>
          <p:cNvSpPr txBox="1">
            <a:spLocks noChangeArrowheads="1"/>
          </p:cNvSpPr>
          <p:nvPr/>
        </p:nvSpPr>
        <p:spPr bwMode="auto">
          <a:xfrm>
            <a:off x="1898015" y="254000"/>
            <a:ext cx="55626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zh-CN"/>
            </a:defPPr>
            <a:lvl1pPr>
              <a:spcBef>
                <a:spcPct val="50000"/>
              </a:spcBef>
              <a:defRPr kumimoji="1" sz="3600" b="1">
                <a:solidFill>
                  <a:srgbClr val="CC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r>
              <a:rPr lang="en-US" altLang="zh-CN" dirty="0">
                <a:solidFill>
                  <a:schemeClr val="bg1"/>
                </a:solidFill>
                <a:effectLst/>
              </a:rPr>
              <a:t>7.3.3  </a:t>
            </a:r>
            <a:r>
              <a:rPr lang="zh-CN" altLang="en-US" dirty="0">
                <a:solidFill>
                  <a:schemeClr val="bg1"/>
                </a:solidFill>
                <a:effectLst/>
              </a:rPr>
              <a:t>多机调度问题 </a:t>
            </a:r>
          </a:p>
        </p:txBody>
      </p:sp>
      <p:sp>
        <p:nvSpPr>
          <p:cNvPr id="172035" name="Text Box 3"/>
          <p:cNvSpPr txBox="1">
            <a:spLocks noChangeArrowheads="1"/>
          </p:cNvSpPr>
          <p:nvPr/>
        </p:nvSpPr>
        <p:spPr bwMode="auto">
          <a:xfrm>
            <a:off x="385445" y="1628775"/>
            <a:ext cx="8459470" cy="2491740"/>
          </a:xfrm>
          <a:prstGeom prst="rect">
            <a:avLst/>
          </a:prstGeom>
          <a:noFill/>
          <a:ln w="9525">
            <a:noFill/>
            <a:miter lim="800000"/>
          </a:ln>
          <a:effectLst/>
        </p:spPr>
        <p:txBody>
          <a:bodyPr wrap="square">
            <a:spAutoFit/>
          </a:bodyPr>
          <a:lstStyle/>
          <a:p>
            <a:pPr>
              <a:spcBef>
                <a:spcPct val="50000"/>
              </a:spcBef>
            </a:pPr>
            <a:r>
              <a:rPr lang="zh-CN" altLang="en-US" sz="2400" b="1" dirty="0">
                <a:solidFill>
                  <a:srgbClr val="CC0099"/>
                </a:solidFill>
                <a:latin typeface="Times New Roman" panose="02020603050405020304" pitchFamily="18" charset="0"/>
                <a:cs typeface="Times New Roman" panose="02020603050405020304" pitchFamily="18" charset="0"/>
              </a:rPr>
              <a:t>【问题描述】</a:t>
            </a:r>
            <a:r>
              <a:rPr lang="zh-CN" altLang="en-US" sz="2400" b="1" dirty="0">
                <a:latin typeface="Times New Roman" panose="02020603050405020304" pitchFamily="18" charset="0"/>
                <a:cs typeface="Times New Roman" panose="02020603050405020304" pitchFamily="18" charset="0"/>
              </a:rPr>
              <a:t>设有</a:t>
            </a:r>
            <a:r>
              <a:rPr lang="en-US" altLang="zh-CN" sz="2400" b="1" i="1" dirty="0">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个独立的作业</a:t>
            </a:r>
            <a:r>
              <a:rPr lang="en-US" altLang="zh-CN" sz="2400" b="1" dirty="0">
                <a:latin typeface="Times New Roman" panose="02020603050405020304" pitchFamily="18" charset="0"/>
                <a:cs typeface="Times New Roman" panose="02020603050405020304" pitchFamily="18" charset="0"/>
              </a:rPr>
              <a:t>{1,2,…,</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，由</a:t>
            </a: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Times New Roman" panose="02020603050405020304" pitchFamily="18" charset="0"/>
                <a:cs typeface="Times New Roman" panose="02020603050405020304" pitchFamily="18" charset="0"/>
              </a:rPr>
              <a:t>台相同的机器</a:t>
            </a:r>
            <a:r>
              <a:rPr lang="en-US" altLang="zh-CN" sz="2400" b="1" dirty="0">
                <a:latin typeface="Times New Roman" panose="02020603050405020304" pitchFamily="18" charset="0"/>
                <a:cs typeface="Times New Roman" panose="02020603050405020304" pitchFamily="18" charset="0"/>
              </a:rPr>
              <a:t>{1,2, …,</a:t>
            </a:r>
            <a:r>
              <a:rPr lang="en-US" altLang="zh-CN" sz="2400" b="1" i="1" dirty="0">
                <a:latin typeface="Times New Roman" panose="02020603050405020304" pitchFamily="18" charset="0"/>
                <a:cs typeface="Times New Roman" panose="02020603050405020304" pitchFamily="18" charset="0"/>
              </a:rPr>
              <a:t>m</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进行加工处理，作业</a:t>
            </a:r>
            <a:r>
              <a:rPr lang="en-US" altLang="zh-CN" sz="2400" b="1" i="1" dirty="0" err="1">
                <a:latin typeface="Times New Roman" panose="02020603050405020304" pitchFamily="18" charset="0"/>
                <a:cs typeface="Times New Roman" panose="02020603050405020304" pitchFamily="18" charset="0"/>
              </a:rPr>
              <a:t>i</a:t>
            </a:r>
            <a:r>
              <a:rPr lang="zh-CN" altLang="en-US" sz="2400" b="1" dirty="0">
                <a:latin typeface="Times New Roman" panose="02020603050405020304" pitchFamily="18" charset="0"/>
                <a:cs typeface="Times New Roman" panose="02020603050405020304" pitchFamily="18" charset="0"/>
              </a:rPr>
              <a:t>所需的处理时间为</a:t>
            </a:r>
            <a:r>
              <a:rPr lang="en-US" altLang="zh-CN" sz="2400" b="1" i="1" dirty="0" err="1">
                <a:latin typeface="Times New Roman" panose="02020603050405020304" pitchFamily="18" charset="0"/>
                <a:cs typeface="Times New Roman" panose="02020603050405020304" pitchFamily="18" charset="0"/>
              </a:rPr>
              <a:t>t</a:t>
            </a:r>
            <a:r>
              <a:rPr lang="en-US" altLang="zh-CN" sz="2400" b="1" i="1" baseline="-25000" dirty="0" err="1">
                <a:latin typeface="Times New Roman" panose="02020603050405020304" pitchFamily="18" charset="0"/>
                <a:cs typeface="Times New Roman" panose="02020603050405020304" pitchFamily="18" charset="0"/>
              </a:rPr>
              <a:t>i</a:t>
            </a:r>
            <a:r>
              <a:rPr lang="zh-CN" altLang="en-US"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1≤</a:t>
            </a:r>
            <a:r>
              <a:rPr lang="en-US" altLang="zh-CN" sz="2400" b="1" i="1" dirty="0" err="1">
                <a:latin typeface="Times New Roman" panose="02020603050405020304" pitchFamily="18" charset="0"/>
                <a:cs typeface="Times New Roman" panose="02020603050405020304" pitchFamily="18" charset="0"/>
              </a:rPr>
              <a:t>i</a:t>
            </a:r>
            <a:r>
              <a:rPr lang="en-US" altLang="zh-CN" sz="2400" b="1" dirty="0" err="1">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），每个作业均可在任何一台机器上加工处理，但未完工前不允许中断，任何作业也不能拆分成更小的子作业。</a:t>
            </a:r>
          </a:p>
          <a:p>
            <a:pPr>
              <a:spcBef>
                <a:spcPct val="50000"/>
              </a:spcBef>
            </a:pPr>
            <a:r>
              <a:rPr lang="zh-CN" altLang="en-US" sz="2400" b="1" dirty="0">
                <a:latin typeface="Times New Roman" panose="02020603050405020304" pitchFamily="18" charset="0"/>
                <a:cs typeface="Times New Roman" panose="02020603050405020304" pitchFamily="18" charset="0"/>
              </a:rPr>
              <a:t>　　多机调度问题要求给出一种作业调度方案，使所给的</a:t>
            </a:r>
            <a:r>
              <a:rPr lang="en-US" altLang="zh-CN" sz="2400" b="1" i="1" dirty="0">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个作业在尽可能短的时间内由</a:t>
            </a:r>
            <a:r>
              <a:rPr lang="en-US" altLang="zh-CN" sz="2400" b="1" i="1" dirty="0">
                <a:latin typeface="Times New Roman" panose="02020603050405020304" pitchFamily="18" charset="0"/>
                <a:cs typeface="Times New Roman" panose="02020603050405020304" pitchFamily="18" charset="0"/>
              </a:rPr>
              <a:t>m</a:t>
            </a:r>
            <a:r>
              <a:rPr lang="zh-CN" altLang="en-US" sz="2400" b="1" dirty="0">
                <a:latin typeface="Times New Roman" panose="02020603050405020304" pitchFamily="18" charset="0"/>
                <a:cs typeface="Times New Roman" panose="02020603050405020304" pitchFamily="18" charset="0"/>
              </a:rPr>
              <a:t>台机器加工处理完成。</a:t>
            </a:r>
          </a:p>
        </p:txBody>
      </p:sp>
      <p:sp>
        <p:nvSpPr>
          <p:cNvPr id="95234" name="Rectangle 3"/>
          <p:cNvSpPr>
            <a:spLocks noGrp="1" noChangeArrowheads="1"/>
          </p:cNvSpPr>
          <p:nvPr>
            <p:ph type="body" idx="1"/>
          </p:nvPr>
        </p:nvSpPr>
        <p:spPr>
          <a:xfrm>
            <a:off x="385445" y="4415155"/>
            <a:ext cx="8229600" cy="1499870"/>
          </a:xfrm>
        </p:spPr>
        <p:txBody>
          <a:bodyPr/>
          <a:lstStyle/>
          <a:p>
            <a:pPr marL="17780" indent="0" eaLnBrk="1" latinLnBrk="0" hangingPunct="1">
              <a:spcBef>
                <a:spcPts val="0"/>
              </a:spcBef>
              <a:buFontTx/>
              <a:buNone/>
            </a:pPr>
            <a:r>
              <a:rPr lang="zh-CN" altLang="en-US" sz="2400" b="1" dirty="0" smtClean="0">
                <a:latin typeface="Times New Roman" panose="02020603050405020304" pitchFamily="18" charset="0"/>
                <a:ea typeface="宋体" panose="02010600030101010101" pitchFamily="2" charset="-122"/>
              </a:rPr>
              <a:t>这个问题是</a:t>
            </a:r>
            <a:r>
              <a:rPr lang="en-US" altLang="zh-CN" sz="2400" b="1" dirty="0" smtClean="0">
                <a:solidFill>
                  <a:schemeClr val="accent2"/>
                </a:solidFill>
                <a:latin typeface="Times New Roman" panose="02020603050405020304" pitchFamily="18" charset="0"/>
                <a:ea typeface="宋体" panose="02010600030101010101" pitchFamily="2" charset="-122"/>
              </a:rPr>
              <a:t>NP</a:t>
            </a:r>
            <a:r>
              <a:rPr lang="zh-CN" altLang="en-US" sz="2400" b="1" dirty="0" smtClean="0">
                <a:solidFill>
                  <a:schemeClr val="accent2"/>
                </a:solidFill>
                <a:latin typeface="Times New Roman" panose="02020603050405020304" pitchFamily="18" charset="0"/>
                <a:ea typeface="宋体" panose="02010600030101010101" pitchFamily="2" charset="-122"/>
              </a:rPr>
              <a:t>完全问题</a:t>
            </a:r>
            <a:r>
              <a:rPr lang="zh-CN" altLang="en-US" sz="2400" b="1" dirty="0" smtClean="0">
                <a:latin typeface="Times New Roman" panose="02020603050405020304" pitchFamily="18" charset="0"/>
                <a:ea typeface="宋体" panose="02010600030101010101" pitchFamily="2" charset="-122"/>
              </a:rPr>
              <a:t>，到目前为止还没有有效的解法。对于这一类问题</a:t>
            </a:r>
            <a:r>
              <a:rPr lang="en-US" altLang="zh-CN" sz="2400" b="1" dirty="0" smtClean="0">
                <a:latin typeface="Times New Roman" panose="02020603050405020304" pitchFamily="18" charset="0"/>
                <a:ea typeface="宋体" panose="02010600030101010101" pitchFamily="2" charset="-122"/>
              </a:rPr>
              <a:t>,</a:t>
            </a:r>
            <a:r>
              <a:rPr lang="zh-CN" altLang="en-US" sz="2400" b="1" dirty="0" smtClean="0">
                <a:solidFill>
                  <a:srgbClr val="CC0099"/>
                </a:solidFill>
                <a:latin typeface="Times New Roman" panose="02020603050405020304" pitchFamily="18" charset="0"/>
                <a:ea typeface="宋体" panose="02010600030101010101" pitchFamily="2" charset="-122"/>
              </a:rPr>
              <a:t>用贪心选择策略有时可以设计出较好的近似算法</a:t>
            </a:r>
            <a:r>
              <a:rPr lang="zh-CN" altLang="en-US" sz="2400" b="1" dirty="0" smtClean="0">
                <a:latin typeface="Times New Roman" panose="02020603050405020304" pitchFamily="18" charset="0"/>
                <a:ea typeface="宋体" panose="02010600030101010101" pitchFamily="2" charset="-122"/>
              </a:rPr>
              <a:t>。</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4">
                                            <p:txEl>
                                              <p:pRg st="0" end="0"/>
                                            </p:txEl>
                                          </p:spTgt>
                                        </p:tgtEl>
                                        <p:attrNameLst>
                                          <p:attrName>style.visibility</p:attrName>
                                        </p:attrNameLst>
                                      </p:cBhvr>
                                      <p:to>
                                        <p:strVal val="visible"/>
                                      </p:to>
                                    </p:set>
                                    <p:animEffect transition="in" filter="blinds(horizontal)">
                                      <p:cBhvr>
                                        <p:cTn id="7" dur="500"/>
                                        <p:tgtEl>
                                          <p:spTgt spid="952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283845" y="1764665"/>
            <a:ext cx="8424863" cy="1753235"/>
          </a:xfrm>
          <a:prstGeom prst="rect">
            <a:avLst/>
          </a:prstGeom>
          <a:noFill/>
          <a:ln w="9525">
            <a:noFill/>
            <a:miter lim="800000"/>
          </a:ln>
          <a:effectLst/>
        </p:spPr>
        <p:txBody>
          <a:bodyPr>
            <a:spAutoFit/>
          </a:bodyPr>
          <a:lstStyle/>
          <a:p>
            <a:pPr>
              <a:lnSpc>
                <a:spcPct val="150000"/>
              </a:lnSpc>
            </a:pPr>
            <a:r>
              <a:rPr lang="zh-CN" altLang="en-US" sz="2400" b="1" dirty="0">
                <a:latin typeface="宋体" panose="02010600030101010101" pitchFamily="2" charset="-122"/>
                <a:cs typeface="Times New Roman" panose="02020603050405020304" pitchFamily="18" charset="0"/>
              </a:rPr>
              <a:t>最长处理时间作业优先，即把处理时间最长的作业分配给最先空闲的机器，这样可以保证处理时间长的作业优先处理，从而在整体上获得尽可能短的处理时间。</a:t>
            </a:r>
          </a:p>
        </p:txBody>
      </p:sp>
      <p:sp>
        <p:nvSpPr>
          <p:cNvPr id="2" name="文本框 1"/>
          <p:cNvSpPr txBox="1"/>
          <p:nvPr/>
        </p:nvSpPr>
        <p:spPr>
          <a:xfrm>
            <a:off x="174625" y="4149725"/>
            <a:ext cx="8597265" cy="2306955"/>
          </a:xfrm>
          <a:prstGeom prst="rect">
            <a:avLst/>
          </a:prstGeom>
          <a:noFill/>
        </p:spPr>
        <p:txBody>
          <a:bodyPr wrap="square" rtlCol="0">
            <a:spAutoFit/>
          </a:bodyPr>
          <a:lstStyle/>
          <a:p>
            <a:pPr algn="l">
              <a:lnSpc>
                <a:spcPct val="150000"/>
              </a:lnSpc>
            </a:pPr>
            <a:r>
              <a:rPr lang="zh-CN" altLang="en-US" sz="2400" b="1" dirty="0">
                <a:latin typeface="宋体" panose="02010600030101010101" pitchFamily="2" charset="-122"/>
                <a:cs typeface="Times New Roman" panose="02020603050405020304" pitchFamily="18" charset="0"/>
                <a:sym typeface="+mn-ea"/>
              </a:rPr>
              <a:t>当</a:t>
            </a:r>
            <a:r>
              <a:rPr lang="en-US" altLang="zh-CN" sz="2400" b="1" i="1" dirty="0" err="1">
                <a:latin typeface="宋体" panose="02010600030101010101" pitchFamily="2" charset="-122"/>
                <a:cs typeface="Times New Roman" panose="02020603050405020304" pitchFamily="18" charset="0"/>
                <a:sym typeface="+mn-ea"/>
              </a:rPr>
              <a:t>m</a:t>
            </a:r>
            <a:r>
              <a:rPr lang="en-US" altLang="zh-CN" sz="2400" b="1" dirty="0" err="1">
                <a:latin typeface="宋体" panose="02010600030101010101" pitchFamily="2" charset="-122"/>
                <a:cs typeface="Times New Roman" panose="02020603050405020304" pitchFamily="18" charset="0"/>
                <a:sym typeface="+mn-ea"/>
              </a:rPr>
              <a:t>≥</a:t>
            </a:r>
            <a:r>
              <a:rPr lang="en-US" altLang="zh-CN" sz="2400" b="1" i="1" dirty="0" err="1">
                <a:latin typeface="宋体" panose="02010600030101010101" pitchFamily="2" charset="-122"/>
                <a:cs typeface="Times New Roman" panose="02020603050405020304" pitchFamily="18" charset="0"/>
                <a:sym typeface="+mn-ea"/>
              </a:rPr>
              <a:t>n</a:t>
            </a:r>
            <a:r>
              <a:rPr lang="zh-CN" altLang="en-US" sz="2400" b="1" dirty="0">
                <a:latin typeface="宋体" panose="02010600030101010101" pitchFamily="2" charset="-122"/>
                <a:cs typeface="Times New Roman" panose="02020603050405020304" pitchFamily="18" charset="0"/>
                <a:sym typeface="+mn-ea"/>
              </a:rPr>
              <a:t>时，即机器数大于作业数时，只要将机器</a:t>
            </a:r>
            <a:r>
              <a:rPr lang="en-US" altLang="zh-CN" sz="2400" b="1" i="1" dirty="0" err="1">
                <a:latin typeface="宋体" panose="02010600030101010101" pitchFamily="2" charset="-122"/>
                <a:cs typeface="Times New Roman" panose="02020603050405020304" pitchFamily="18" charset="0"/>
                <a:sym typeface="+mn-ea"/>
              </a:rPr>
              <a:t>i</a:t>
            </a:r>
            <a:r>
              <a:rPr lang="zh-CN" altLang="en-US" sz="2400" b="1" dirty="0">
                <a:latin typeface="宋体" panose="02010600030101010101" pitchFamily="2" charset="-122"/>
                <a:cs typeface="Times New Roman" panose="02020603050405020304" pitchFamily="18" charset="0"/>
                <a:sym typeface="+mn-ea"/>
              </a:rPr>
              <a:t>的</a:t>
            </a:r>
            <a:r>
              <a:rPr lang="en-US" altLang="zh-CN" sz="2400" b="1" dirty="0">
                <a:latin typeface="宋体" panose="02010600030101010101" pitchFamily="2" charset="-122"/>
                <a:cs typeface="Times New Roman" panose="02020603050405020304" pitchFamily="18" charset="0"/>
                <a:sym typeface="+mn-ea"/>
              </a:rPr>
              <a:t>[</a:t>
            </a:r>
            <a:r>
              <a:rPr lang="en-US" altLang="zh-CN" sz="2400" b="1" dirty="0" smtClean="0">
                <a:latin typeface="宋体" panose="02010600030101010101" pitchFamily="2" charset="-122"/>
                <a:cs typeface="Times New Roman" panose="02020603050405020304" pitchFamily="18" charset="0"/>
                <a:sym typeface="+mn-ea"/>
              </a:rPr>
              <a:t>0</a:t>
            </a:r>
            <a:r>
              <a:rPr lang="zh-CN" altLang="en-US" sz="2400" b="1" dirty="0" smtClean="0">
                <a:latin typeface="宋体" panose="02010600030101010101" pitchFamily="2" charset="-122"/>
                <a:cs typeface="Times New Roman" panose="02020603050405020304" pitchFamily="18" charset="0"/>
                <a:sym typeface="+mn-ea"/>
              </a:rPr>
              <a:t>，</a:t>
            </a:r>
            <a:r>
              <a:rPr lang="en-US" altLang="zh-CN" sz="2400" b="1" i="1" dirty="0" err="1" smtClean="0">
                <a:latin typeface="宋体" panose="02010600030101010101" pitchFamily="2" charset="-122"/>
                <a:cs typeface="Times New Roman" panose="02020603050405020304" pitchFamily="18" charset="0"/>
                <a:sym typeface="+mn-ea"/>
              </a:rPr>
              <a:t>t</a:t>
            </a:r>
            <a:r>
              <a:rPr lang="en-US" altLang="zh-CN" sz="2400" b="1" i="1" baseline="-25000" dirty="0" err="1" smtClean="0">
                <a:latin typeface="宋体" panose="02010600030101010101" pitchFamily="2" charset="-122"/>
                <a:cs typeface="Times New Roman" panose="02020603050405020304" pitchFamily="18" charset="0"/>
                <a:sym typeface="+mn-ea"/>
              </a:rPr>
              <a:t>i</a:t>
            </a:r>
            <a:r>
              <a:rPr lang="en-US" altLang="zh-CN" sz="2400" b="1" dirty="0">
                <a:latin typeface="宋体" panose="02010600030101010101" pitchFamily="2" charset="-122"/>
                <a:cs typeface="Times New Roman" panose="02020603050405020304" pitchFamily="18" charset="0"/>
                <a:sym typeface="+mn-ea"/>
              </a:rPr>
              <a:t>)</a:t>
            </a:r>
            <a:r>
              <a:rPr lang="zh-CN" altLang="en-US" sz="2400" b="1" dirty="0">
                <a:latin typeface="宋体" panose="02010600030101010101" pitchFamily="2" charset="-122"/>
                <a:cs typeface="Times New Roman" panose="02020603050405020304" pitchFamily="18" charset="0"/>
                <a:sym typeface="+mn-ea"/>
              </a:rPr>
              <a:t>时间区间分配给作业</a:t>
            </a:r>
            <a:r>
              <a:rPr lang="en-US" altLang="zh-CN" sz="2400" b="1" i="1" dirty="0" err="1">
                <a:latin typeface="宋体" panose="02010600030101010101" pitchFamily="2" charset="-122"/>
                <a:cs typeface="Times New Roman" panose="02020603050405020304" pitchFamily="18" charset="0"/>
                <a:sym typeface="+mn-ea"/>
              </a:rPr>
              <a:t>i</a:t>
            </a:r>
            <a:r>
              <a:rPr lang="zh-CN" altLang="en-US" sz="2400" b="1" dirty="0">
                <a:latin typeface="宋体" panose="02010600030101010101" pitchFamily="2" charset="-122"/>
                <a:cs typeface="Times New Roman" panose="02020603050405020304" pitchFamily="18" charset="0"/>
                <a:sym typeface="+mn-ea"/>
              </a:rPr>
              <a:t>即可；</a:t>
            </a:r>
            <a:endParaRPr lang="zh-CN" altLang="en-US" sz="2400" b="1" dirty="0">
              <a:latin typeface="宋体" panose="02010600030101010101" pitchFamily="2" charset="-122"/>
              <a:cs typeface="Times New Roman" panose="02020603050405020304" pitchFamily="18" charset="0"/>
            </a:endParaRPr>
          </a:p>
          <a:p>
            <a:pPr algn="l">
              <a:lnSpc>
                <a:spcPct val="150000"/>
              </a:lnSpc>
            </a:pPr>
            <a:r>
              <a:rPr lang="zh-CN" altLang="en-US" sz="2400" b="1" dirty="0">
                <a:latin typeface="宋体" panose="02010600030101010101" pitchFamily="2" charset="-122"/>
                <a:cs typeface="Times New Roman" panose="02020603050405020304" pitchFamily="18" charset="0"/>
                <a:sym typeface="+mn-ea"/>
              </a:rPr>
              <a:t>当</a:t>
            </a:r>
            <a:r>
              <a:rPr lang="en-US" altLang="zh-CN" sz="2400" b="1" i="1" dirty="0">
                <a:latin typeface="宋体" panose="02010600030101010101" pitchFamily="2" charset="-122"/>
                <a:cs typeface="Times New Roman" panose="02020603050405020304" pitchFamily="18" charset="0"/>
                <a:sym typeface="+mn-ea"/>
              </a:rPr>
              <a:t>m</a:t>
            </a:r>
            <a:r>
              <a:rPr lang="en-US" altLang="zh-CN" sz="2400" b="1" dirty="0">
                <a:latin typeface="宋体" panose="02010600030101010101" pitchFamily="2" charset="-122"/>
                <a:cs typeface="Times New Roman" panose="02020603050405020304" pitchFamily="18" charset="0"/>
                <a:sym typeface="+mn-ea"/>
              </a:rPr>
              <a:t>&lt;</a:t>
            </a:r>
            <a:r>
              <a:rPr lang="en-US" altLang="zh-CN" sz="2400" b="1" i="1" dirty="0">
                <a:latin typeface="宋体" panose="02010600030101010101" pitchFamily="2" charset="-122"/>
                <a:cs typeface="Times New Roman" panose="02020603050405020304" pitchFamily="18" charset="0"/>
                <a:sym typeface="+mn-ea"/>
              </a:rPr>
              <a:t>n</a:t>
            </a:r>
            <a:r>
              <a:rPr lang="zh-CN" altLang="en-US" sz="2400" b="1" dirty="0">
                <a:latin typeface="宋体" panose="02010600030101010101" pitchFamily="2" charset="-122"/>
                <a:cs typeface="Times New Roman" panose="02020603050405020304" pitchFamily="18" charset="0"/>
                <a:sym typeface="+mn-ea"/>
              </a:rPr>
              <a:t>时，首先将</a:t>
            </a:r>
            <a:r>
              <a:rPr lang="en-US" altLang="zh-CN" sz="2400" b="1" i="1" dirty="0">
                <a:latin typeface="宋体" panose="02010600030101010101" pitchFamily="2" charset="-122"/>
                <a:cs typeface="Times New Roman" panose="02020603050405020304" pitchFamily="18" charset="0"/>
                <a:sym typeface="+mn-ea"/>
              </a:rPr>
              <a:t>n</a:t>
            </a:r>
            <a:r>
              <a:rPr lang="zh-CN" altLang="en-US" sz="2400" b="1" dirty="0">
                <a:latin typeface="宋体" panose="02010600030101010101" pitchFamily="2" charset="-122"/>
                <a:cs typeface="Times New Roman" panose="02020603050405020304" pitchFamily="18" charset="0"/>
                <a:sym typeface="+mn-ea"/>
              </a:rPr>
              <a:t>个作业依其所需的</a:t>
            </a:r>
            <a:r>
              <a:rPr lang="zh-CN" altLang="en-US" sz="2400" b="1" dirty="0">
                <a:solidFill>
                  <a:srgbClr val="CC0099"/>
                </a:solidFill>
                <a:latin typeface="宋体" panose="02010600030101010101" pitchFamily="2" charset="-122"/>
                <a:cs typeface="Times New Roman" panose="02020603050405020304" pitchFamily="18" charset="0"/>
                <a:sym typeface="+mn-ea"/>
              </a:rPr>
              <a:t>处理时间从大到小排序</a:t>
            </a:r>
            <a:r>
              <a:rPr lang="zh-CN" altLang="en-US" sz="2400" b="1" dirty="0">
                <a:latin typeface="宋体" panose="02010600030101010101" pitchFamily="2" charset="-122"/>
                <a:cs typeface="Times New Roman" panose="02020603050405020304" pitchFamily="18" charset="0"/>
                <a:sym typeface="+mn-ea"/>
              </a:rPr>
              <a:t>，然后依此顺序将作业分配给空闲的处理机。</a:t>
            </a:r>
            <a:endParaRPr lang="zh-CN" altLang="en-US" sz="2400" b="1" dirty="0">
              <a:latin typeface="宋体" panose="02010600030101010101" pitchFamily="2" charset="-122"/>
              <a:cs typeface="Times New Roman" panose="02020603050405020304" pitchFamily="18" charset="0"/>
            </a:endParaRPr>
          </a:p>
        </p:txBody>
      </p:sp>
      <p:sp>
        <p:nvSpPr>
          <p:cNvPr id="4" name="文本框 3"/>
          <p:cNvSpPr txBox="1"/>
          <p:nvPr/>
        </p:nvSpPr>
        <p:spPr>
          <a:xfrm>
            <a:off x="292100" y="1240155"/>
            <a:ext cx="1713230" cy="460375"/>
          </a:xfrm>
          <a:prstGeom prst="rect">
            <a:avLst/>
          </a:prstGeom>
          <a:noFill/>
        </p:spPr>
        <p:txBody>
          <a:bodyPr wrap="none" rtlCol="0">
            <a:spAutoFit/>
          </a:bodyPr>
          <a:lstStyle/>
          <a:p>
            <a:pPr algn="l"/>
            <a:r>
              <a:rPr lang="zh-CN" altLang="en-US" sz="2400" b="1" dirty="0">
                <a:solidFill>
                  <a:srgbClr val="CC0099"/>
                </a:solidFill>
                <a:latin typeface="宋体" panose="02010600030101010101" pitchFamily="2" charset="-122"/>
                <a:cs typeface="Times New Roman" panose="02020603050405020304" pitchFamily="18" charset="0"/>
                <a:sym typeface="+mn-ea"/>
              </a:rPr>
              <a:t>贪心策略：</a:t>
            </a:r>
            <a:endParaRPr lang="zh-CN" altLang="en-US" sz="2400" b="1" dirty="0">
              <a:latin typeface="宋体" panose="02010600030101010101" pitchFamily="2" charset="-122"/>
              <a:cs typeface="Times New Roman" panose="02020603050405020304" pitchFamily="18" charset="0"/>
            </a:endParaRPr>
          </a:p>
        </p:txBody>
      </p:sp>
      <p:sp>
        <p:nvSpPr>
          <p:cNvPr id="5" name="文本框 4"/>
          <p:cNvSpPr txBox="1"/>
          <p:nvPr/>
        </p:nvSpPr>
        <p:spPr>
          <a:xfrm>
            <a:off x="205105" y="3689350"/>
            <a:ext cx="1713230" cy="460375"/>
          </a:xfrm>
          <a:prstGeom prst="rect">
            <a:avLst/>
          </a:prstGeom>
          <a:noFill/>
        </p:spPr>
        <p:txBody>
          <a:bodyPr wrap="none" rtlCol="0">
            <a:spAutoFit/>
          </a:bodyPr>
          <a:lstStyle/>
          <a:p>
            <a:pPr algn="l"/>
            <a:r>
              <a:rPr lang="zh-CN" altLang="en-US" sz="2400" b="1" dirty="0">
                <a:solidFill>
                  <a:srgbClr val="CC0099"/>
                </a:solidFill>
                <a:latin typeface="宋体" panose="02010600030101010101" pitchFamily="2" charset="-122"/>
                <a:cs typeface="Times New Roman" panose="02020603050405020304" pitchFamily="18" charset="0"/>
                <a:sym typeface="+mn-ea"/>
              </a:rPr>
              <a:t>问题求解：</a:t>
            </a:r>
            <a:endParaRPr lang="zh-CN" altLang="en-US" sz="2400" b="1" dirty="0">
              <a:latin typeface="宋体" panose="02010600030101010101" pitchFamily="2" charset="-122"/>
              <a:cs typeface="Times New Roman" panose="02020603050405020304" pitchFamily="18" charset="0"/>
            </a:endParaRPr>
          </a:p>
        </p:txBody>
      </p:sp>
      <p:sp>
        <p:nvSpPr>
          <p:cNvPr id="145411" name="Text Box 3"/>
          <p:cNvSpPr txBox="1">
            <a:spLocks noChangeArrowheads="1"/>
          </p:cNvSpPr>
          <p:nvPr/>
        </p:nvSpPr>
        <p:spPr bwMode="auto">
          <a:xfrm>
            <a:off x="1898015" y="254000"/>
            <a:ext cx="55626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zh-CN"/>
            </a:defPPr>
            <a:lvl1pPr>
              <a:spcBef>
                <a:spcPct val="50000"/>
              </a:spcBef>
              <a:defRPr kumimoji="1" sz="3600" b="1">
                <a:solidFill>
                  <a:srgbClr val="CC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r>
              <a:rPr lang="en-US" altLang="zh-CN" dirty="0">
                <a:solidFill>
                  <a:schemeClr val="bg1"/>
                </a:solidFill>
                <a:effectLst/>
              </a:rPr>
              <a:t>7.3.3  </a:t>
            </a:r>
            <a:r>
              <a:rPr lang="zh-CN" altLang="en-US" dirty="0">
                <a:solidFill>
                  <a:schemeClr val="bg1"/>
                </a:solidFill>
                <a:effectLst/>
              </a:rPr>
              <a:t>多机调度问题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1010"/>
                                        </p:tgtEl>
                                        <p:attrNameLst>
                                          <p:attrName>style.visibility</p:attrName>
                                        </p:attrNameLst>
                                      </p:cBhvr>
                                      <p:to>
                                        <p:strVal val="visible"/>
                                      </p:to>
                                    </p:set>
                                    <p:animEffect transition="in" filter="blinds(horizontal)">
                                      <p:cBhvr>
                                        <p:cTn id="7" dur="500"/>
                                        <p:tgtEl>
                                          <p:spTgt spid="1710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bldLvl="0" animBg="1"/>
      <p:bldP spid="2" grpId="0"/>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340678" y="1087755"/>
            <a:ext cx="8280400" cy="902970"/>
          </a:xfrm>
          <a:prstGeom prst="rect">
            <a:avLst/>
          </a:prstGeom>
          <a:noFill/>
          <a:ln w="9525">
            <a:noFill/>
            <a:miter lim="800000"/>
          </a:ln>
          <a:effectLst/>
        </p:spPr>
        <p:txBody>
          <a:bodyPr>
            <a:spAutoFit/>
          </a:bodyPr>
          <a:lstStyle/>
          <a:p>
            <a:pPr>
              <a:lnSpc>
                <a:spcPct val="110000"/>
              </a:lnSpc>
              <a:spcBef>
                <a:spcPct val="50000"/>
              </a:spcBef>
            </a:pPr>
            <a:r>
              <a:rPr lang="zh-CN" altLang="en-US" sz="2400" b="1" dirty="0">
                <a:latin typeface="宋体" panose="02010600030101010101" pitchFamily="2" charset="-122"/>
                <a:cs typeface="Times New Roman" panose="02020603050405020304" pitchFamily="18" charset="0"/>
              </a:rPr>
              <a:t>例如，有</a:t>
            </a:r>
            <a:r>
              <a:rPr lang="en-US" altLang="zh-CN" sz="2400" b="1" dirty="0">
                <a:latin typeface="宋体" panose="02010600030101010101" pitchFamily="2" charset="-122"/>
                <a:cs typeface="Times New Roman" panose="02020603050405020304" pitchFamily="18" charset="0"/>
              </a:rPr>
              <a:t>7</a:t>
            </a:r>
            <a:r>
              <a:rPr lang="zh-CN" altLang="en-US" sz="2400" b="1" dirty="0">
                <a:latin typeface="宋体" panose="02010600030101010101" pitchFamily="2" charset="-122"/>
                <a:cs typeface="Times New Roman" panose="02020603050405020304" pitchFamily="18" charset="0"/>
              </a:rPr>
              <a:t>个独立的作业</a:t>
            </a:r>
            <a:r>
              <a:rPr lang="en-US" altLang="zh-CN" sz="2400" b="1" dirty="0">
                <a:latin typeface="宋体" panose="02010600030101010101" pitchFamily="2" charset="-122"/>
                <a:cs typeface="Times New Roman" panose="02020603050405020304" pitchFamily="18" charset="0"/>
              </a:rPr>
              <a:t>{1,2,3,4,5,6,7}</a:t>
            </a:r>
            <a:r>
              <a:rPr lang="zh-CN" altLang="en-US" sz="2400" b="1" dirty="0">
                <a:latin typeface="宋体" panose="02010600030101010101" pitchFamily="2" charset="-122"/>
                <a:cs typeface="Times New Roman" panose="02020603050405020304" pitchFamily="18" charset="0"/>
              </a:rPr>
              <a:t>，由</a:t>
            </a:r>
            <a:r>
              <a:rPr lang="en-US" altLang="zh-CN" sz="2400" b="1" dirty="0">
                <a:latin typeface="宋体" panose="02010600030101010101" pitchFamily="2" charset="-122"/>
                <a:cs typeface="Times New Roman" panose="02020603050405020304" pitchFamily="18" charset="0"/>
              </a:rPr>
              <a:t>3</a:t>
            </a:r>
            <a:r>
              <a:rPr lang="zh-CN" altLang="en-US" sz="2400" b="1" dirty="0">
                <a:latin typeface="宋体" panose="02010600030101010101" pitchFamily="2" charset="-122"/>
                <a:cs typeface="Times New Roman" panose="02020603050405020304" pitchFamily="18" charset="0"/>
              </a:rPr>
              <a:t>台机器</a:t>
            </a:r>
            <a:r>
              <a:rPr lang="en-US" altLang="zh-CN" sz="2400" b="1" dirty="0">
                <a:latin typeface="宋体" panose="02010600030101010101" pitchFamily="2" charset="-122"/>
                <a:cs typeface="Times New Roman" panose="02020603050405020304" pitchFamily="18" charset="0"/>
              </a:rPr>
              <a:t>{1,2,3}</a:t>
            </a:r>
            <a:r>
              <a:rPr lang="zh-CN" altLang="en-US" sz="2400" b="1" dirty="0">
                <a:latin typeface="宋体" panose="02010600030101010101" pitchFamily="2" charset="-122"/>
                <a:cs typeface="Times New Roman" panose="02020603050405020304" pitchFamily="18" charset="0"/>
              </a:rPr>
              <a:t>加工处理，各作业所需的处理时间如表所示。</a:t>
            </a:r>
          </a:p>
        </p:txBody>
      </p:sp>
      <p:graphicFrame>
        <p:nvGraphicFramePr>
          <p:cNvPr id="170092" name="Group 108"/>
          <p:cNvGraphicFramePr>
            <a:graphicFrameLocks noGrp="1"/>
          </p:cNvGraphicFramePr>
          <p:nvPr/>
        </p:nvGraphicFramePr>
        <p:xfrm>
          <a:off x="485748" y="2039927"/>
          <a:ext cx="7991475" cy="792480"/>
        </p:xfrm>
        <a:graphic>
          <a:graphicData uri="http://schemas.openxmlformats.org/drawingml/2006/table">
            <a:tbl>
              <a:tblPr/>
              <a:tblGrid>
                <a:gridCol w="2509837"/>
                <a:gridCol w="914400"/>
                <a:gridCol w="912813"/>
                <a:gridCol w="703262"/>
                <a:gridCol w="911225"/>
                <a:gridCol w="679450"/>
                <a:gridCol w="681038"/>
                <a:gridCol w="679450"/>
              </a:tblGrid>
              <a:tr h="3962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作业编号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作业的处理时间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97283" name="Group 3"/>
          <p:cNvGrpSpPr/>
          <p:nvPr/>
        </p:nvGrpSpPr>
        <p:grpSpPr bwMode="auto">
          <a:xfrm>
            <a:off x="377190" y="3603625"/>
            <a:ext cx="7061200" cy="2790825"/>
            <a:chOff x="2995" y="7336"/>
            <a:chExt cx="4228" cy="2843"/>
          </a:xfrm>
        </p:grpSpPr>
        <p:sp>
          <p:nvSpPr>
            <p:cNvPr id="97286" name="Text Box 4"/>
            <p:cNvSpPr txBox="1">
              <a:spLocks noChangeArrowheads="1"/>
            </p:cNvSpPr>
            <p:nvPr/>
          </p:nvSpPr>
          <p:spPr bwMode="auto">
            <a:xfrm>
              <a:off x="2995" y="7336"/>
              <a:ext cx="481" cy="242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ts val="775"/>
                </a:spcBef>
                <a:spcAft>
                  <a:spcPts val="775"/>
                </a:spcAft>
              </a:pPr>
              <a:r>
                <a:rPr lang="en-US" altLang="zh-CN" sz="2000" b="1" i="1">
                  <a:latin typeface="Times New Roman" panose="02020603050405020304" pitchFamily="18" charset="0"/>
                </a:rPr>
                <a:t>M</a:t>
              </a:r>
              <a:r>
                <a:rPr lang="en-US" altLang="zh-CN" sz="1800" b="1" baseline="-25000">
                  <a:latin typeface="Times New Roman" panose="02020603050405020304" pitchFamily="18" charset="0"/>
                </a:rPr>
                <a:t>1</a:t>
              </a:r>
            </a:p>
            <a:p>
              <a:pPr algn="just">
                <a:spcBef>
                  <a:spcPts val="775"/>
                </a:spcBef>
                <a:spcAft>
                  <a:spcPts val="775"/>
                </a:spcAft>
              </a:pPr>
              <a:r>
                <a:rPr lang="en-US" altLang="zh-CN" sz="2000" b="1" i="1">
                  <a:latin typeface="Times New Roman" panose="02020603050405020304" pitchFamily="18" charset="0"/>
                </a:rPr>
                <a:t>M</a:t>
              </a:r>
              <a:r>
                <a:rPr lang="en-US" altLang="zh-CN" sz="1800" b="1" baseline="-25000">
                  <a:latin typeface="Times New Roman" panose="02020603050405020304" pitchFamily="18" charset="0"/>
                </a:rPr>
                <a:t>2</a:t>
              </a:r>
            </a:p>
            <a:p>
              <a:pPr algn="just">
                <a:spcBef>
                  <a:spcPts val="775"/>
                </a:spcBef>
                <a:spcAft>
                  <a:spcPts val="775"/>
                </a:spcAft>
              </a:pPr>
              <a:r>
                <a:rPr lang="en-US" altLang="zh-CN" sz="2000" b="1" i="1">
                  <a:latin typeface="Times New Roman" panose="02020603050405020304" pitchFamily="18" charset="0"/>
                </a:rPr>
                <a:t>M</a:t>
              </a:r>
              <a:r>
                <a:rPr lang="en-US" altLang="zh-CN" sz="2000" b="1" baseline="-25000">
                  <a:latin typeface="Times New Roman" panose="02020603050405020304" pitchFamily="18" charset="0"/>
                </a:rPr>
                <a:t>3</a:t>
              </a:r>
            </a:p>
            <a:p>
              <a:pPr algn="just">
                <a:lnSpc>
                  <a:spcPct val="104000"/>
                </a:lnSpc>
                <a:spcBef>
                  <a:spcPts val="1240"/>
                </a:spcBef>
              </a:pPr>
              <a:r>
                <a:rPr lang="zh-CN" altLang="en-US" sz="2000" b="1">
                  <a:latin typeface="Times New Roman" panose="02020603050405020304" pitchFamily="18" charset="0"/>
                </a:rPr>
                <a:t>时间</a:t>
              </a:r>
            </a:p>
            <a:p>
              <a:pPr algn="just">
                <a:lnSpc>
                  <a:spcPct val="104000"/>
                </a:lnSpc>
              </a:pPr>
              <a:r>
                <a:rPr lang="zh-CN" altLang="en-US" sz="2000" b="1">
                  <a:latin typeface="Times New Roman" panose="02020603050405020304" pitchFamily="18" charset="0"/>
                </a:rPr>
                <a:t>分配</a:t>
              </a:r>
            </a:p>
          </p:txBody>
        </p:sp>
        <p:sp>
          <p:nvSpPr>
            <p:cNvPr id="97287" name="Text Box 5" descr="5%"/>
            <p:cNvSpPr txBox="1">
              <a:spLocks noChangeArrowheads="1"/>
            </p:cNvSpPr>
            <p:nvPr/>
          </p:nvSpPr>
          <p:spPr bwMode="auto">
            <a:xfrm>
              <a:off x="3469" y="8347"/>
              <a:ext cx="1365" cy="468"/>
            </a:xfrm>
            <a:prstGeom prst="rect">
              <a:avLst/>
            </a:prstGeom>
            <a:pattFill prst="pct5">
              <a:fgClr>
                <a:srgbClr val="000000"/>
              </a:fgClr>
              <a:bgClr>
                <a:srgbClr val="FFFFFF"/>
              </a:bgClr>
            </a:patt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     </a:t>
              </a:r>
              <a:r>
                <a:rPr lang="zh-CN" altLang="en-US" sz="2000" b="1">
                  <a:latin typeface="Times New Roman" panose="02020603050405020304" pitchFamily="18" charset="0"/>
                </a:rPr>
                <a:t>作业</a:t>
              </a:r>
              <a:r>
                <a:rPr lang="en-US" altLang="zh-CN" sz="2000" b="1">
                  <a:latin typeface="Times New Roman" panose="02020603050405020304" pitchFamily="18" charset="0"/>
                </a:rPr>
                <a:t>5</a:t>
              </a:r>
            </a:p>
          </p:txBody>
        </p:sp>
        <p:sp>
          <p:nvSpPr>
            <p:cNvPr id="97288" name="Text Box 6" descr="上对角虚线"/>
            <p:cNvSpPr txBox="1">
              <a:spLocks noChangeArrowheads="1"/>
            </p:cNvSpPr>
            <p:nvPr/>
          </p:nvSpPr>
          <p:spPr bwMode="auto">
            <a:xfrm>
              <a:off x="4825" y="8347"/>
              <a:ext cx="1155" cy="468"/>
            </a:xfrm>
            <a:prstGeom prst="rect">
              <a:avLst/>
            </a:prstGeom>
            <a:pattFill prst="dashUpDiag">
              <a:fgClr>
                <a:srgbClr val="FF3300"/>
              </a:fgClr>
              <a:bgClr>
                <a:srgbClr val="FFFFFF"/>
              </a:bgClr>
            </a:patt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b="1">
                  <a:latin typeface="Times New Roman" panose="02020603050405020304" pitchFamily="18" charset="0"/>
                </a:rPr>
                <a:t>作业</a:t>
              </a:r>
              <a:r>
                <a:rPr lang="en-US" altLang="zh-CN" sz="2000" b="1">
                  <a:latin typeface="Times New Roman" panose="02020603050405020304" pitchFamily="18" charset="0"/>
                </a:rPr>
                <a:t>6</a:t>
              </a:r>
            </a:p>
          </p:txBody>
        </p:sp>
        <p:sp>
          <p:nvSpPr>
            <p:cNvPr id="97289" name="Text Box 7" descr="5%"/>
            <p:cNvSpPr txBox="1">
              <a:spLocks noChangeArrowheads="1"/>
            </p:cNvSpPr>
            <p:nvPr/>
          </p:nvSpPr>
          <p:spPr bwMode="auto">
            <a:xfrm>
              <a:off x="5977" y="8347"/>
              <a:ext cx="735" cy="468"/>
            </a:xfrm>
            <a:prstGeom prst="rect">
              <a:avLst/>
            </a:prstGeom>
            <a:pattFill prst="pct5">
              <a:fgClr>
                <a:srgbClr val="000000"/>
              </a:fgClr>
              <a:bgClr>
                <a:srgbClr val="FFFFFF"/>
              </a:bgClr>
            </a:patt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 </a:t>
              </a:r>
              <a:r>
                <a:rPr lang="zh-CN" altLang="en-US" sz="2000" b="1">
                  <a:latin typeface="Times New Roman" panose="02020603050405020304" pitchFamily="18" charset="0"/>
                </a:rPr>
                <a:t>作业</a:t>
              </a:r>
              <a:r>
                <a:rPr lang="en-US" altLang="zh-CN" sz="2000" b="1">
                  <a:latin typeface="Times New Roman" panose="02020603050405020304" pitchFamily="18" charset="0"/>
                </a:rPr>
                <a:t>3</a:t>
              </a:r>
            </a:p>
          </p:txBody>
        </p:sp>
        <p:sp>
          <p:nvSpPr>
            <p:cNvPr id="97290" name="Text Box 8" descr="上对角虚线"/>
            <p:cNvSpPr txBox="1">
              <a:spLocks noChangeArrowheads="1"/>
            </p:cNvSpPr>
            <p:nvPr/>
          </p:nvSpPr>
          <p:spPr bwMode="auto">
            <a:xfrm>
              <a:off x="6697" y="8347"/>
              <a:ext cx="525" cy="468"/>
            </a:xfrm>
            <a:prstGeom prst="rect">
              <a:avLst/>
            </a:prstGeom>
            <a:pattFill prst="dashUpDiag">
              <a:fgClr>
                <a:srgbClr val="FF3300"/>
              </a:fgClr>
              <a:bgClr>
                <a:srgbClr val="FFFFFF"/>
              </a:bgClr>
            </a:patt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b="1">
                  <a:latin typeface="Times New Roman" panose="02020603050405020304" pitchFamily="18" charset="0"/>
                </a:rPr>
                <a:t>作业</a:t>
              </a:r>
              <a:r>
                <a:rPr lang="en-US" altLang="zh-CN" sz="2000" b="1">
                  <a:latin typeface="Times New Roman" panose="02020603050405020304" pitchFamily="18" charset="0"/>
                </a:rPr>
                <a:t>1</a:t>
              </a:r>
            </a:p>
          </p:txBody>
        </p:sp>
        <p:sp>
          <p:nvSpPr>
            <p:cNvPr id="97291" name="Line 9"/>
            <p:cNvSpPr>
              <a:spLocks noChangeShapeType="1"/>
            </p:cNvSpPr>
            <p:nvPr/>
          </p:nvSpPr>
          <p:spPr bwMode="auto">
            <a:xfrm>
              <a:off x="7222" y="8815"/>
              <a:ext cx="1" cy="839"/>
            </a:xfrm>
            <a:prstGeom prst="line">
              <a:avLst/>
            </a:prstGeom>
            <a:noFill/>
            <a:ln w="9525">
              <a:solidFill>
                <a:srgbClr val="000000"/>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97292" name="Text Box 10" descr="5%"/>
            <p:cNvSpPr txBox="1">
              <a:spLocks noChangeArrowheads="1"/>
            </p:cNvSpPr>
            <p:nvPr/>
          </p:nvSpPr>
          <p:spPr bwMode="auto">
            <a:xfrm>
              <a:off x="3469" y="7879"/>
              <a:ext cx="2940" cy="468"/>
            </a:xfrm>
            <a:prstGeom prst="rect">
              <a:avLst/>
            </a:prstGeom>
            <a:pattFill prst="pct5">
              <a:fgClr>
                <a:srgbClr val="33CC33"/>
              </a:fgClr>
              <a:bgClr>
                <a:srgbClr val="FFFFFF"/>
              </a:bgClr>
            </a:patt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  </a:t>
              </a:r>
              <a:r>
                <a:rPr lang="zh-CN" altLang="en-US" sz="2000" b="1">
                  <a:latin typeface="Times New Roman" panose="02020603050405020304" pitchFamily="18" charset="0"/>
                </a:rPr>
                <a:t>作业</a:t>
              </a:r>
              <a:r>
                <a:rPr lang="en-US" altLang="zh-CN" sz="2000" b="1">
                  <a:latin typeface="Times New Roman" panose="02020603050405020304" pitchFamily="18" charset="0"/>
                </a:rPr>
                <a:t>2</a:t>
              </a:r>
            </a:p>
          </p:txBody>
        </p:sp>
        <p:sp>
          <p:nvSpPr>
            <p:cNvPr id="97293" name="Text Box 11" descr="上对角虚线"/>
            <p:cNvSpPr txBox="1">
              <a:spLocks noChangeArrowheads="1"/>
            </p:cNvSpPr>
            <p:nvPr/>
          </p:nvSpPr>
          <p:spPr bwMode="auto">
            <a:xfrm>
              <a:off x="6397" y="7879"/>
              <a:ext cx="825" cy="468"/>
            </a:xfrm>
            <a:prstGeom prst="rect">
              <a:avLst/>
            </a:prstGeom>
            <a:pattFill prst="dashUpDiag">
              <a:fgClr>
                <a:srgbClr val="FF3300"/>
              </a:fgClr>
              <a:bgClr>
                <a:srgbClr val="FFFFFF"/>
              </a:bgClr>
            </a:patt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 </a:t>
              </a:r>
              <a:r>
                <a:rPr lang="zh-CN" altLang="en-US" sz="2000" b="1">
                  <a:latin typeface="Times New Roman" panose="02020603050405020304" pitchFamily="18" charset="0"/>
                </a:rPr>
                <a:t>作业</a:t>
              </a:r>
              <a:r>
                <a:rPr lang="en-US" altLang="zh-CN" sz="2000" b="1">
                  <a:latin typeface="Times New Roman" panose="02020603050405020304" pitchFamily="18" charset="0"/>
                </a:rPr>
                <a:t>7</a:t>
              </a:r>
            </a:p>
          </p:txBody>
        </p:sp>
        <p:sp>
          <p:nvSpPr>
            <p:cNvPr id="97294" name="Text Box 12" descr="5%"/>
            <p:cNvSpPr txBox="1">
              <a:spLocks noChangeArrowheads="1"/>
            </p:cNvSpPr>
            <p:nvPr/>
          </p:nvSpPr>
          <p:spPr bwMode="auto">
            <a:xfrm>
              <a:off x="3469" y="7411"/>
              <a:ext cx="3495" cy="468"/>
            </a:xfrm>
            <a:prstGeom prst="rect">
              <a:avLst/>
            </a:prstGeom>
            <a:pattFill prst="pct5">
              <a:fgClr>
                <a:srgbClr val="66CCFF"/>
              </a:fgClr>
              <a:bgClr>
                <a:srgbClr val="FFFFFF"/>
              </a:bgClr>
            </a:patt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  </a:t>
              </a:r>
              <a:r>
                <a:rPr lang="zh-CN" altLang="en-US" sz="2000" b="1">
                  <a:latin typeface="Times New Roman" panose="02020603050405020304" pitchFamily="18" charset="0"/>
                </a:rPr>
                <a:t>作业</a:t>
              </a:r>
              <a:r>
                <a:rPr lang="en-US" altLang="zh-CN" sz="2000" b="1">
                  <a:latin typeface="Times New Roman" panose="02020603050405020304" pitchFamily="18" charset="0"/>
                </a:rPr>
                <a:t>4</a:t>
              </a:r>
            </a:p>
          </p:txBody>
        </p:sp>
        <p:sp>
          <p:nvSpPr>
            <p:cNvPr id="97295" name="Line 13"/>
            <p:cNvSpPr>
              <a:spLocks noChangeShapeType="1"/>
            </p:cNvSpPr>
            <p:nvPr/>
          </p:nvSpPr>
          <p:spPr bwMode="auto">
            <a:xfrm>
              <a:off x="3486" y="9603"/>
              <a:ext cx="3706" cy="0"/>
            </a:xfrm>
            <a:prstGeom prst="line">
              <a:avLst/>
            </a:prstGeom>
            <a:noFill/>
            <a:ln w="9525">
              <a:solidFill>
                <a:srgbClr val="000000"/>
              </a:solidFill>
              <a:prstDash val="dash"/>
              <a:round/>
              <a:headEnd type="stealth" w="sm" len="med"/>
              <a:tailEnd type="stealth"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97296" name="Text Box 14"/>
            <p:cNvSpPr txBox="1">
              <a:spLocks noChangeArrowheads="1"/>
            </p:cNvSpPr>
            <p:nvPr/>
          </p:nvSpPr>
          <p:spPr bwMode="auto">
            <a:xfrm>
              <a:off x="5226" y="9453"/>
              <a:ext cx="226" cy="2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17</a:t>
              </a:r>
            </a:p>
          </p:txBody>
        </p:sp>
        <p:sp>
          <p:nvSpPr>
            <p:cNvPr id="97297" name="Line 15"/>
            <p:cNvSpPr>
              <a:spLocks noChangeShapeType="1"/>
            </p:cNvSpPr>
            <p:nvPr/>
          </p:nvSpPr>
          <p:spPr bwMode="auto">
            <a:xfrm>
              <a:off x="3457" y="8815"/>
              <a:ext cx="0" cy="821"/>
            </a:xfrm>
            <a:prstGeom prst="line">
              <a:avLst/>
            </a:prstGeom>
            <a:noFill/>
            <a:ln w="9525">
              <a:solidFill>
                <a:srgbClr val="000000"/>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97298" name="Line 16"/>
            <p:cNvSpPr>
              <a:spLocks noChangeShapeType="1"/>
            </p:cNvSpPr>
            <p:nvPr/>
          </p:nvSpPr>
          <p:spPr bwMode="auto">
            <a:xfrm>
              <a:off x="6952" y="8815"/>
              <a:ext cx="0" cy="594"/>
            </a:xfrm>
            <a:prstGeom prst="line">
              <a:avLst/>
            </a:prstGeom>
            <a:noFill/>
            <a:ln w="9525">
              <a:solidFill>
                <a:srgbClr val="000000"/>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97299" name="Line 17"/>
            <p:cNvSpPr>
              <a:spLocks noChangeShapeType="1"/>
            </p:cNvSpPr>
            <p:nvPr/>
          </p:nvSpPr>
          <p:spPr bwMode="auto">
            <a:xfrm>
              <a:off x="3502" y="9315"/>
              <a:ext cx="3420" cy="0"/>
            </a:xfrm>
            <a:prstGeom prst="line">
              <a:avLst/>
            </a:prstGeom>
            <a:noFill/>
            <a:ln w="9525">
              <a:solidFill>
                <a:srgbClr val="000000"/>
              </a:solidFill>
              <a:prstDash val="dash"/>
              <a:round/>
              <a:headEnd type="stealth" w="sm" len="med"/>
              <a:tailEnd type="stealth"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97300" name="Text Box 18"/>
            <p:cNvSpPr txBox="1">
              <a:spLocks noChangeArrowheads="1"/>
            </p:cNvSpPr>
            <p:nvPr/>
          </p:nvSpPr>
          <p:spPr bwMode="auto">
            <a:xfrm>
              <a:off x="5242" y="9159"/>
              <a:ext cx="224" cy="26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16</a:t>
              </a:r>
            </a:p>
          </p:txBody>
        </p:sp>
        <p:sp>
          <p:nvSpPr>
            <p:cNvPr id="97301" name="Text Box 19"/>
            <p:cNvSpPr txBox="1">
              <a:spLocks noChangeArrowheads="1"/>
            </p:cNvSpPr>
            <p:nvPr/>
          </p:nvSpPr>
          <p:spPr bwMode="auto">
            <a:xfrm>
              <a:off x="3973" y="9912"/>
              <a:ext cx="2911" cy="26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b="1">
                  <a:latin typeface="Times New Roman" panose="02020603050405020304" pitchFamily="18" charset="0"/>
                </a:rPr>
                <a:t>三台机器的调度问题示例</a:t>
              </a:r>
            </a:p>
          </p:txBody>
        </p:sp>
        <p:sp>
          <p:nvSpPr>
            <p:cNvPr id="97302" name="Line 20"/>
            <p:cNvSpPr>
              <a:spLocks noChangeShapeType="1"/>
            </p:cNvSpPr>
            <p:nvPr/>
          </p:nvSpPr>
          <p:spPr bwMode="auto">
            <a:xfrm>
              <a:off x="3502" y="9015"/>
              <a:ext cx="1290" cy="0"/>
            </a:xfrm>
            <a:prstGeom prst="line">
              <a:avLst/>
            </a:prstGeom>
            <a:noFill/>
            <a:ln w="9525">
              <a:solidFill>
                <a:srgbClr val="000000"/>
              </a:solidFill>
              <a:prstDash val="dash"/>
              <a:round/>
              <a:headEnd type="stealth" w="sm" len="med"/>
              <a:tailEnd type="stealth"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97303" name="Line 21"/>
            <p:cNvSpPr>
              <a:spLocks noChangeShapeType="1"/>
            </p:cNvSpPr>
            <p:nvPr/>
          </p:nvSpPr>
          <p:spPr bwMode="auto">
            <a:xfrm>
              <a:off x="4822" y="8832"/>
              <a:ext cx="0" cy="324"/>
            </a:xfrm>
            <a:prstGeom prst="line">
              <a:avLst/>
            </a:prstGeom>
            <a:noFill/>
            <a:ln w="9525">
              <a:solidFill>
                <a:srgbClr val="000000"/>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97304" name="Text Box 22"/>
            <p:cNvSpPr txBox="1">
              <a:spLocks noChangeArrowheads="1"/>
            </p:cNvSpPr>
            <p:nvPr/>
          </p:nvSpPr>
          <p:spPr bwMode="auto">
            <a:xfrm>
              <a:off x="4040" y="8868"/>
              <a:ext cx="180" cy="26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p:txBody>
        </p:sp>
        <p:sp>
          <p:nvSpPr>
            <p:cNvPr id="97305" name="Line 23"/>
            <p:cNvSpPr>
              <a:spLocks noChangeShapeType="1"/>
            </p:cNvSpPr>
            <p:nvPr/>
          </p:nvSpPr>
          <p:spPr bwMode="auto">
            <a:xfrm>
              <a:off x="4852" y="9015"/>
              <a:ext cx="1110" cy="0"/>
            </a:xfrm>
            <a:prstGeom prst="line">
              <a:avLst/>
            </a:prstGeom>
            <a:noFill/>
            <a:ln w="9525">
              <a:solidFill>
                <a:srgbClr val="000000"/>
              </a:solidFill>
              <a:prstDash val="dash"/>
              <a:round/>
              <a:headEnd type="stealth" w="sm" len="med"/>
              <a:tailEnd type="stealth"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97306" name="Line 24"/>
            <p:cNvSpPr>
              <a:spLocks noChangeShapeType="1"/>
            </p:cNvSpPr>
            <p:nvPr/>
          </p:nvSpPr>
          <p:spPr bwMode="auto">
            <a:xfrm>
              <a:off x="5978" y="8832"/>
              <a:ext cx="0" cy="324"/>
            </a:xfrm>
            <a:prstGeom prst="line">
              <a:avLst/>
            </a:prstGeom>
            <a:noFill/>
            <a:ln w="9525">
              <a:solidFill>
                <a:srgbClr val="000000"/>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97307" name="Text Box 25"/>
            <p:cNvSpPr txBox="1">
              <a:spLocks noChangeArrowheads="1"/>
            </p:cNvSpPr>
            <p:nvPr/>
          </p:nvSpPr>
          <p:spPr bwMode="auto">
            <a:xfrm>
              <a:off x="5316" y="8883"/>
              <a:ext cx="180" cy="26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p:txBody>
        </p:sp>
        <p:sp>
          <p:nvSpPr>
            <p:cNvPr id="97308" name="Line 26"/>
            <p:cNvSpPr>
              <a:spLocks noChangeShapeType="1"/>
            </p:cNvSpPr>
            <p:nvPr/>
          </p:nvSpPr>
          <p:spPr bwMode="auto">
            <a:xfrm>
              <a:off x="6006" y="9015"/>
              <a:ext cx="690" cy="0"/>
            </a:xfrm>
            <a:prstGeom prst="line">
              <a:avLst/>
            </a:prstGeom>
            <a:noFill/>
            <a:ln w="9525">
              <a:solidFill>
                <a:srgbClr val="000000"/>
              </a:solidFill>
              <a:prstDash val="dash"/>
              <a:round/>
              <a:headEnd type="stealth" w="sm" len="med"/>
              <a:tailEnd type="stealth"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97309" name="Line 27"/>
            <p:cNvSpPr>
              <a:spLocks noChangeShapeType="1"/>
            </p:cNvSpPr>
            <p:nvPr/>
          </p:nvSpPr>
          <p:spPr bwMode="auto">
            <a:xfrm>
              <a:off x="6698" y="8832"/>
              <a:ext cx="0" cy="324"/>
            </a:xfrm>
            <a:prstGeom prst="line">
              <a:avLst/>
            </a:prstGeom>
            <a:noFill/>
            <a:ln w="9525">
              <a:solidFill>
                <a:srgbClr val="000000"/>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97310" name="Text Box 28"/>
            <p:cNvSpPr txBox="1">
              <a:spLocks noChangeArrowheads="1"/>
            </p:cNvSpPr>
            <p:nvPr/>
          </p:nvSpPr>
          <p:spPr bwMode="auto">
            <a:xfrm>
              <a:off x="6306" y="8883"/>
              <a:ext cx="135"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p:txBody>
        </p:sp>
      </p:grpSp>
      <p:sp>
        <p:nvSpPr>
          <p:cNvPr id="2" name="文本框 1"/>
          <p:cNvSpPr txBox="1"/>
          <p:nvPr/>
        </p:nvSpPr>
        <p:spPr>
          <a:xfrm>
            <a:off x="416560" y="3077845"/>
            <a:ext cx="5695950" cy="460375"/>
          </a:xfrm>
          <a:prstGeom prst="rect">
            <a:avLst/>
          </a:prstGeom>
          <a:noFill/>
        </p:spPr>
        <p:txBody>
          <a:bodyPr wrap="none" rtlCol="0" anchor="t">
            <a:spAutoFit/>
          </a:bodyPr>
          <a:lstStyle/>
          <a:p>
            <a:pPr eaLnBrk="1" hangingPunct="1">
              <a:spcBef>
                <a:spcPct val="50000"/>
              </a:spcBef>
            </a:pPr>
            <a:r>
              <a:rPr lang="zh-CN" altLang="en-US" sz="2400" b="1">
                <a:solidFill>
                  <a:srgbClr val="CC0099"/>
                </a:solidFill>
                <a:latin typeface="宋体" panose="02010600030101010101" pitchFamily="2" charset="-122"/>
                <a:sym typeface="+mn-ea"/>
              </a:rPr>
              <a:t>按算法</a:t>
            </a:r>
            <a:r>
              <a:rPr lang="en-US" altLang="zh-CN" sz="2400" b="1">
                <a:solidFill>
                  <a:srgbClr val="CC0099"/>
                </a:solidFill>
                <a:latin typeface="宋体" panose="02010600030101010101" pitchFamily="2" charset="-122"/>
                <a:sym typeface="+mn-ea"/>
              </a:rPr>
              <a:t>greedy</a:t>
            </a:r>
            <a:r>
              <a:rPr lang="zh-CN" altLang="en-US" sz="2400" b="1">
                <a:solidFill>
                  <a:srgbClr val="CC0099"/>
                </a:solidFill>
                <a:latin typeface="宋体" panose="02010600030101010101" pitchFamily="2" charset="-122"/>
                <a:sym typeface="+mn-ea"/>
              </a:rPr>
              <a:t>产生的作业调度如下图所示</a:t>
            </a:r>
            <a:endParaRPr lang="en-US" altLang="zh-CN" sz="2400" b="1">
              <a:solidFill>
                <a:srgbClr val="CC0099"/>
              </a:solidFill>
              <a:latin typeface="宋体" panose="02010600030101010101" pitchFamily="2" charset="-122"/>
              <a:sym typeface="+mn-ea"/>
            </a:endParaRPr>
          </a:p>
        </p:txBody>
      </p:sp>
      <p:sp>
        <p:nvSpPr>
          <p:cNvPr id="145411" name="Text Box 3"/>
          <p:cNvSpPr txBox="1">
            <a:spLocks noChangeArrowheads="1"/>
          </p:cNvSpPr>
          <p:nvPr/>
        </p:nvSpPr>
        <p:spPr bwMode="auto">
          <a:xfrm>
            <a:off x="1898015" y="254000"/>
            <a:ext cx="55626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zh-CN"/>
            </a:defPPr>
            <a:lvl1pPr>
              <a:spcBef>
                <a:spcPct val="50000"/>
              </a:spcBef>
              <a:defRPr kumimoji="1" sz="3600" b="1">
                <a:solidFill>
                  <a:srgbClr val="CC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r>
              <a:rPr lang="en-US" altLang="zh-CN" dirty="0">
                <a:solidFill>
                  <a:schemeClr val="bg1"/>
                </a:solidFill>
                <a:effectLst/>
              </a:rPr>
              <a:t>7.3.3  </a:t>
            </a:r>
            <a:r>
              <a:rPr lang="zh-CN" altLang="en-US" dirty="0">
                <a:solidFill>
                  <a:schemeClr val="bg1"/>
                </a:solidFill>
                <a:effectLst/>
              </a:rPr>
              <a:t>多机调度问题 </a:t>
            </a:r>
          </a:p>
        </p:txBody>
      </p:sp>
      <p:sp>
        <p:nvSpPr>
          <p:cNvPr id="3" name="文本框 2"/>
          <p:cNvSpPr txBox="1"/>
          <p:nvPr/>
        </p:nvSpPr>
        <p:spPr>
          <a:xfrm>
            <a:off x="6136640" y="3077845"/>
            <a:ext cx="2938780" cy="460375"/>
          </a:xfrm>
          <a:prstGeom prst="rect">
            <a:avLst/>
          </a:prstGeom>
          <a:noFill/>
        </p:spPr>
        <p:txBody>
          <a:bodyPr wrap="none" rtlCol="0" anchor="t">
            <a:spAutoFit/>
          </a:bodyPr>
          <a:lstStyle/>
          <a:p>
            <a:r>
              <a:rPr lang="zh-CN" altLang="en-US" sz="2400" b="1">
                <a:solidFill>
                  <a:schemeClr val="tx1"/>
                </a:solidFill>
                <a:latin typeface="宋体" panose="02010600030101010101" pitchFamily="2" charset="-122"/>
                <a:sym typeface="+mn-ea"/>
              </a:rPr>
              <a:t>所需的加工时间为</a:t>
            </a:r>
            <a:r>
              <a:rPr lang="en-US" altLang="zh-CN" sz="2400" b="1">
                <a:solidFill>
                  <a:schemeClr val="tx1"/>
                </a:solidFill>
                <a:latin typeface="宋体" panose="02010600030101010101" pitchFamily="2" charset="-122"/>
                <a:sym typeface="+mn-ea"/>
              </a:rPr>
              <a:t>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7283"/>
                                        </p:tgtEl>
                                        <p:attrNameLst>
                                          <p:attrName>style.visibility</p:attrName>
                                        </p:attrNameLst>
                                      </p:cBhvr>
                                      <p:to>
                                        <p:strVal val="visible"/>
                                      </p:to>
                                    </p:set>
                                    <p:animEffect transition="in" filter="blinds(horizontal)">
                                      <p:cBhvr>
                                        <p:cTn id="12" dur="500"/>
                                        <p:tgtEl>
                                          <p:spTgt spid="972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113030" y="1267778"/>
            <a:ext cx="8497888" cy="706755"/>
          </a:xfrm>
          <a:prstGeom prst="rect">
            <a:avLst/>
          </a:prstGeom>
          <a:noFill/>
          <a:ln w="9525">
            <a:noFill/>
            <a:miter lim="800000"/>
          </a:ln>
          <a:effectLst/>
        </p:spPr>
        <p:txBody>
          <a:bodyPr>
            <a:spAutoFit/>
          </a:bodyPr>
          <a:lstStyle/>
          <a:p>
            <a:r>
              <a:rPr lang="zh-CN" altLang="en-US" sz="2000" b="1" dirty="0">
                <a:latin typeface="宋体" panose="02010600030101010101" pitchFamily="2" charset="-122"/>
                <a:cs typeface="Times New Roman" panose="02020603050405020304" pitchFamily="18" charset="0"/>
              </a:rPr>
              <a:t>这里</a:t>
            </a:r>
            <a:r>
              <a:rPr lang="en-US" altLang="zh-CN" sz="2000" b="1" i="1" dirty="0">
                <a:latin typeface="宋体" panose="02010600030101010101" pitchFamily="2" charset="-122"/>
                <a:cs typeface="Times New Roman" panose="02020603050405020304" pitchFamily="18" charset="0"/>
              </a:rPr>
              <a:t>n</a:t>
            </a:r>
            <a:r>
              <a:rPr lang="en-US" altLang="zh-CN" sz="2000" b="1" dirty="0">
                <a:latin typeface="宋体" panose="02010600030101010101" pitchFamily="2" charset="-122"/>
                <a:cs typeface="Times New Roman" panose="02020603050405020304" pitchFamily="18" charset="0"/>
              </a:rPr>
              <a:t>=7</a:t>
            </a:r>
            <a:r>
              <a:rPr lang="zh-CN" altLang="en-US" sz="2000" b="1" dirty="0">
                <a:latin typeface="宋体" panose="02010600030101010101" pitchFamily="2" charset="-122"/>
                <a:cs typeface="Times New Roman" panose="02020603050405020304" pitchFamily="18" charset="0"/>
              </a:rPr>
              <a:t>，</a:t>
            </a:r>
            <a:r>
              <a:rPr lang="en-US" altLang="zh-CN" sz="2000" b="1" i="1" dirty="0">
                <a:latin typeface="宋体" panose="02010600030101010101" pitchFamily="2" charset="-122"/>
                <a:cs typeface="Times New Roman" panose="02020603050405020304" pitchFamily="18" charset="0"/>
              </a:rPr>
              <a:t>m</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，采用贪心法求解的过程如下：</a:t>
            </a:r>
          </a:p>
          <a:p>
            <a:r>
              <a:rPr lang="zh-CN" altLang="en-US" sz="2000" b="1" dirty="0">
                <a:latin typeface="宋体" panose="02010600030101010101" pitchFamily="2" charset="-122"/>
                <a:cs typeface="Times New Roman" panose="02020603050405020304" pitchFamily="18" charset="0"/>
              </a:rPr>
              <a:t>① </a:t>
            </a:r>
            <a:r>
              <a:rPr lang="en-US" altLang="zh-CN" sz="2000" b="1" dirty="0">
                <a:latin typeface="宋体" panose="02010600030101010101" pitchFamily="2" charset="-122"/>
                <a:cs typeface="Times New Roman" panose="02020603050405020304" pitchFamily="18" charset="0"/>
              </a:rPr>
              <a:t>7</a:t>
            </a:r>
            <a:r>
              <a:rPr lang="zh-CN" altLang="en-US" sz="2000" b="1" dirty="0">
                <a:latin typeface="宋体" panose="02010600030101010101" pitchFamily="2" charset="-122"/>
                <a:cs typeface="Times New Roman" panose="02020603050405020304" pitchFamily="18" charset="0"/>
              </a:rPr>
              <a:t>个作业按处理时间递减排序，其结果如表所示。</a:t>
            </a:r>
          </a:p>
        </p:txBody>
      </p:sp>
      <p:graphicFrame>
        <p:nvGraphicFramePr>
          <p:cNvPr id="169078" name="Group 118"/>
          <p:cNvGraphicFramePr>
            <a:graphicFrameLocks noGrp="1"/>
          </p:cNvGraphicFramePr>
          <p:nvPr/>
        </p:nvGraphicFramePr>
        <p:xfrm>
          <a:off x="257493" y="144145"/>
          <a:ext cx="8208962" cy="793115"/>
        </p:xfrm>
        <a:graphic>
          <a:graphicData uri="http://schemas.openxmlformats.org/drawingml/2006/table">
            <a:tbl>
              <a:tblPr/>
              <a:tblGrid>
                <a:gridCol w="2411412"/>
                <a:gridCol w="828675"/>
                <a:gridCol w="865188"/>
                <a:gridCol w="792162"/>
                <a:gridCol w="792163"/>
                <a:gridCol w="792162"/>
                <a:gridCol w="792163"/>
                <a:gridCol w="935037"/>
              </a:tblGrid>
              <a:tr h="3962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作业编号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作业的处理时间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69076" name="Text Box 116"/>
          <p:cNvSpPr txBox="1">
            <a:spLocks noChangeArrowheads="1"/>
          </p:cNvSpPr>
          <p:nvPr/>
        </p:nvSpPr>
        <p:spPr bwMode="auto">
          <a:xfrm>
            <a:off x="113665" y="2136775"/>
            <a:ext cx="8916670" cy="4092575"/>
          </a:xfrm>
          <a:prstGeom prst="rect">
            <a:avLst/>
          </a:prstGeom>
          <a:noFill/>
          <a:ln w="9525">
            <a:noFill/>
            <a:miter lim="800000"/>
          </a:ln>
          <a:effectLst/>
        </p:spPr>
        <p:txBody>
          <a:bodyPr wrap="square">
            <a:spAutoFit/>
          </a:bodyPr>
          <a:lstStyle/>
          <a:p>
            <a:r>
              <a:rPr lang="zh-CN" altLang="en-US" sz="2000" b="1">
                <a:latin typeface="宋体" panose="02010600030101010101" pitchFamily="2" charset="-122"/>
                <a:cs typeface="Times New Roman" panose="02020603050405020304" pitchFamily="18" charset="0"/>
              </a:rPr>
              <a:t>② 先将排序后的前</a:t>
            </a:r>
            <a:r>
              <a:rPr lang="en-US" altLang="zh-CN" sz="2000" b="1">
                <a:latin typeface="宋体" panose="02010600030101010101" pitchFamily="2" charset="-122"/>
                <a:cs typeface="Times New Roman" panose="02020603050405020304" pitchFamily="18" charset="0"/>
              </a:rPr>
              <a:t>3</a:t>
            </a:r>
            <a:r>
              <a:rPr lang="zh-CN" altLang="en-US" sz="2000" b="1">
                <a:latin typeface="宋体" panose="02010600030101010101" pitchFamily="2" charset="-122"/>
                <a:cs typeface="Times New Roman" panose="02020603050405020304" pitchFamily="18" charset="0"/>
              </a:rPr>
              <a:t>个作业分配给</a:t>
            </a:r>
            <a:r>
              <a:rPr lang="en-US" altLang="zh-CN" sz="2000" b="1">
                <a:latin typeface="宋体" panose="02010600030101010101" pitchFamily="2" charset="-122"/>
                <a:cs typeface="Times New Roman" panose="02020603050405020304" pitchFamily="18" charset="0"/>
              </a:rPr>
              <a:t>3</a:t>
            </a:r>
            <a:r>
              <a:rPr lang="zh-CN" altLang="en-US" sz="2000" b="1">
                <a:latin typeface="宋体" panose="02010600030101010101" pitchFamily="2" charset="-122"/>
                <a:cs typeface="Times New Roman" panose="02020603050405020304" pitchFamily="18" charset="0"/>
              </a:rPr>
              <a:t>台机器。此时机器的分配情况为</a:t>
            </a:r>
            <a:r>
              <a:rPr lang="en-US" altLang="zh-CN" sz="2000" b="1">
                <a:latin typeface="宋体" panose="02010600030101010101" pitchFamily="2" charset="-122"/>
                <a:cs typeface="Times New Roman" panose="02020603050405020304" pitchFamily="18" charset="0"/>
              </a:rPr>
              <a:t>{{4},{2},{5}}</a:t>
            </a:r>
            <a:r>
              <a:rPr lang="zh-CN" altLang="en-US" sz="2000" b="1">
                <a:latin typeface="宋体" panose="02010600030101010101" pitchFamily="2" charset="-122"/>
                <a:cs typeface="Times New Roman" panose="02020603050405020304" pitchFamily="18" charset="0"/>
              </a:rPr>
              <a:t>，对应的总处理时间为</a:t>
            </a:r>
            <a:r>
              <a:rPr lang="en-US" altLang="zh-CN" sz="2000" b="1">
                <a:latin typeface="宋体" panose="02010600030101010101" pitchFamily="2" charset="-122"/>
                <a:cs typeface="Times New Roman" panose="02020603050405020304" pitchFamily="18" charset="0"/>
              </a:rPr>
              <a:t>{16,14,6}</a:t>
            </a:r>
            <a:r>
              <a:rPr lang="zh-CN" altLang="en-US" sz="2000" b="1">
                <a:latin typeface="宋体" panose="02010600030101010101" pitchFamily="2" charset="-122"/>
                <a:cs typeface="Times New Roman" panose="02020603050405020304" pitchFamily="18" charset="0"/>
              </a:rPr>
              <a:t>。</a:t>
            </a:r>
          </a:p>
          <a:p>
            <a:r>
              <a:rPr lang="zh-CN" altLang="en-US" sz="2000" b="1">
                <a:latin typeface="宋体" panose="02010600030101010101" pitchFamily="2" charset="-122"/>
                <a:cs typeface="Times New Roman" panose="02020603050405020304" pitchFamily="18" charset="0"/>
              </a:rPr>
              <a:t>③ 分配余下的作业。</a:t>
            </a:r>
          </a:p>
          <a:p>
            <a:r>
              <a:rPr lang="zh-CN" altLang="en-US" sz="2000" b="1">
                <a:latin typeface="宋体" panose="02010600030101010101" pitchFamily="2" charset="-122"/>
                <a:cs typeface="Times New Roman" panose="02020603050405020304" pitchFamily="18" charset="0"/>
              </a:rPr>
              <a:t>　分配作业</a:t>
            </a:r>
            <a:r>
              <a:rPr lang="en-US" altLang="zh-CN" sz="2000" b="1">
                <a:latin typeface="宋体" panose="02010600030101010101" pitchFamily="2" charset="-122"/>
                <a:cs typeface="Times New Roman" panose="02020603050405020304" pitchFamily="18" charset="0"/>
              </a:rPr>
              <a:t>6</a:t>
            </a:r>
            <a:r>
              <a:rPr lang="zh-CN" altLang="en-US" sz="2000" b="1">
                <a:latin typeface="宋体" panose="02010600030101010101" pitchFamily="2" charset="-122"/>
                <a:cs typeface="Times New Roman" panose="02020603050405020304" pitchFamily="18" charset="0"/>
              </a:rPr>
              <a:t>：</a:t>
            </a:r>
            <a:r>
              <a:rPr lang="en-US" altLang="zh-CN" sz="2000" b="1">
                <a:latin typeface="宋体" panose="02010600030101010101" pitchFamily="2" charset="-122"/>
                <a:cs typeface="Times New Roman" panose="02020603050405020304" pitchFamily="18" charset="0"/>
              </a:rPr>
              <a:t>3</a:t>
            </a:r>
            <a:r>
              <a:rPr lang="zh-CN" altLang="en-US" sz="2000" b="1">
                <a:latin typeface="宋体" panose="02010600030101010101" pitchFamily="2" charset="-122"/>
                <a:cs typeface="Times New Roman" panose="02020603050405020304" pitchFamily="18" charset="0"/>
              </a:rPr>
              <a:t>台机器中机器</a:t>
            </a:r>
            <a:r>
              <a:rPr lang="en-US" altLang="zh-CN" sz="2000" b="1">
                <a:latin typeface="宋体" panose="02010600030101010101" pitchFamily="2" charset="-122"/>
                <a:cs typeface="Times New Roman" panose="02020603050405020304" pitchFamily="18" charset="0"/>
              </a:rPr>
              <a:t>3</a:t>
            </a:r>
            <a:r>
              <a:rPr lang="zh-CN" altLang="en-US" sz="2000" b="1">
                <a:latin typeface="宋体" panose="02010600030101010101" pitchFamily="2" charset="-122"/>
                <a:cs typeface="Times New Roman" panose="02020603050405020304" pitchFamily="18" charset="0"/>
              </a:rPr>
              <a:t>在时间</a:t>
            </a:r>
            <a:r>
              <a:rPr lang="en-US" altLang="zh-CN" sz="2000" b="1">
                <a:latin typeface="宋体" panose="02010600030101010101" pitchFamily="2" charset="-122"/>
                <a:cs typeface="Times New Roman" panose="02020603050405020304" pitchFamily="18" charset="0"/>
              </a:rPr>
              <a:t>6</a:t>
            </a:r>
            <a:r>
              <a:rPr lang="zh-CN" altLang="en-US" sz="2000" b="1">
                <a:latin typeface="宋体" panose="02010600030101010101" pitchFamily="2" charset="-122"/>
                <a:cs typeface="Times New Roman" panose="02020603050405020304" pitchFamily="18" charset="0"/>
              </a:rPr>
              <a:t>后最先空闲，将作业</a:t>
            </a:r>
            <a:r>
              <a:rPr lang="en-US" altLang="zh-CN" sz="2000" b="1">
                <a:latin typeface="宋体" panose="02010600030101010101" pitchFamily="2" charset="-122"/>
                <a:cs typeface="Times New Roman" panose="02020603050405020304" pitchFamily="18" charset="0"/>
              </a:rPr>
              <a:t>6</a:t>
            </a:r>
            <a:r>
              <a:rPr lang="zh-CN" altLang="en-US" sz="2000" b="1">
                <a:latin typeface="宋体" panose="02010600030101010101" pitchFamily="2" charset="-122"/>
                <a:cs typeface="Times New Roman" panose="02020603050405020304" pitchFamily="18" charset="0"/>
              </a:rPr>
              <a:t>分配给它，此时机器的分配情况为</a:t>
            </a:r>
            <a:r>
              <a:rPr lang="en-US" altLang="zh-CN" sz="2000" b="1">
                <a:latin typeface="宋体" panose="02010600030101010101" pitchFamily="2" charset="-122"/>
                <a:cs typeface="Times New Roman" panose="02020603050405020304" pitchFamily="18" charset="0"/>
              </a:rPr>
              <a:t>{{4},{2},{5,6}}</a:t>
            </a:r>
            <a:r>
              <a:rPr lang="zh-CN" altLang="en-US" sz="2000" b="1">
                <a:latin typeface="宋体" panose="02010600030101010101" pitchFamily="2" charset="-122"/>
                <a:cs typeface="Times New Roman" panose="02020603050405020304" pitchFamily="18" charset="0"/>
              </a:rPr>
              <a:t>，对应的总处理时间为</a:t>
            </a:r>
            <a:r>
              <a:rPr lang="en-US" altLang="zh-CN" sz="2000" b="1">
                <a:latin typeface="宋体" panose="02010600030101010101" pitchFamily="2" charset="-122"/>
                <a:cs typeface="Times New Roman" panose="02020603050405020304" pitchFamily="18" charset="0"/>
              </a:rPr>
              <a:t>{16,14,6+5=11}</a:t>
            </a:r>
            <a:r>
              <a:rPr lang="zh-CN" altLang="en-US" sz="2000" b="1">
                <a:latin typeface="宋体" panose="02010600030101010101" pitchFamily="2" charset="-122"/>
                <a:cs typeface="Times New Roman" panose="02020603050405020304" pitchFamily="18" charset="0"/>
              </a:rPr>
              <a:t>。</a:t>
            </a:r>
          </a:p>
          <a:p>
            <a:r>
              <a:rPr lang="zh-CN" altLang="en-US" sz="2000" b="1">
                <a:latin typeface="宋体" panose="02010600030101010101" pitchFamily="2" charset="-122"/>
                <a:cs typeface="Times New Roman" panose="02020603050405020304" pitchFamily="18" charset="0"/>
              </a:rPr>
              <a:t>　分配作业</a:t>
            </a:r>
            <a:r>
              <a:rPr lang="en-US" altLang="zh-CN" sz="2000" b="1">
                <a:latin typeface="宋体" panose="02010600030101010101" pitchFamily="2" charset="-122"/>
                <a:cs typeface="Times New Roman" panose="02020603050405020304" pitchFamily="18" charset="0"/>
              </a:rPr>
              <a:t>3</a:t>
            </a:r>
            <a:r>
              <a:rPr lang="zh-CN" altLang="en-US" sz="2000" b="1">
                <a:latin typeface="宋体" panose="02010600030101010101" pitchFamily="2" charset="-122"/>
                <a:cs typeface="Times New Roman" panose="02020603050405020304" pitchFamily="18" charset="0"/>
              </a:rPr>
              <a:t>：</a:t>
            </a:r>
            <a:r>
              <a:rPr lang="en-US" altLang="zh-CN" sz="2000" b="1">
                <a:latin typeface="宋体" panose="02010600030101010101" pitchFamily="2" charset="-122"/>
                <a:cs typeface="Times New Roman" panose="02020603050405020304" pitchFamily="18" charset="0"/>
              </a:rPr>
              <a:t>3</a:t>
            </a:r>
            <a:r>
              <a:rPr lang="zh-CN" altLang="en-US" sz="2000" b="1">
                <a:latin typeface="宋体" panose="02010600030101010101" pitchFamily="2" charset="-122"/>
                <a:cs typeface="Times New Roman" panose="02020603050405020304" pitchFamily="18" charset="0"/>
              </a:rPr>
              <a:t>台机器中机器</a:t>
            </a:r>
            <a:r>
              <a:rPr lang="en-US" altLang="zh-CN" sz="2000" b="1">
                <a:latin typeface="宋体" panose="02010600030101010101" pitchFamily="2" charset="-122"/>
                <a:cs typeface="Times New Roman" panose="02020603050405020304" pitchFamily="18" charset="0"/>
              </a:rPr>
              <a:t>3</a:t>
            </a:r>
            <a:r>
              <a:rPr lang="zh-CN" altLang="en-US" sz="2000" b="1">
                <a:latin typeface="宋体" panose="02010600030101010101" pitchFamily="2" charset="-122"/>
                <a:cs typeface="Times New Roman" panose="02020603050405020304" pitchFamily="18" charset="0"/>
              </a:rPr>
              <a:t>在时间</a:t>
            </a:r>
            <a:r>
              <a:rPr lang="en-US" altLang="zh-CN" sz="2000" b="1">
                <a:latin typeface="宋体" panose="02010600030101010101" pitchFamily="2" charset="-122"/>
                <a:cs typeface="Times New Roman" panose="02020603050405020304" pitchFamily="18" charset="0"/>
              </a:rPr>
              <a:t>11</a:t>
            </a:r>
            <a:r>
              <a:rPr lang="zh-CN" altLang="en-US" sz="2000" b="1">
                <a:latin typeface="宋体" panose="02010600030101010101" pitchFamily="2" charset="-122"/>
                <a:cs typeface="Times New Roman" panose="02020603050405020304" pitchFamily="18" charset="0"/>
              </a:rPr>
              <a:t>后最先空闲，将作业</a:t>
            </a:r>
            <a:r>
              <a:rPr lang="en-US" altLang="zh-CN" sz="2000" b="1">
                <a:latin typeface="宋体" panose="02010600030101010101" pitchFamily="2" charset="-122"/>
                <a:cs typeface="Times New Roman" panose="02020603050405020304" pitchFamily="18" charset="0"/>
              </a:rPr>
              <a:t>3</a:t>
            </a:r>
            <a:r>
              <a:rPr lang="zh-CN" altLang="en-US" sz="2000" b="1">
                <a:latin typeface="宋体" panose="02010600030101010101" pitchFamily="2" charset="-122"/>
                <a:cs typeface="Times New Roman" panose="02020603050405020304" pitchFamily="18" charset="0"/>
              </a:rPr>
              <a:t>分配给它，此时机器的分配情况为</a:t>
            </a:r>
            <a:r>
              <a:rPr lang="en-US" altLang="zh-CN" sz="2000" b="1">
                <a:latin typeface="宋体" panose="02010600030101010101" pitchFamily="2" charset="-122"/>
                <a:cs typeface="Times New Roman" panose="02020603050405020304" pitchFamily="18" charset="0"/>
              </a:rPr>
              <a:t>{{4},{2},{5,6,3}}</a:t>
            </a:r>
            <a:r>
              <a:rPr lang="zh-CN" altLang="en-US" sz="2000" b="1">
                <a:latin typeface="宋体" panose="02010600030101010101" pitchFamily="2" charset="-122"/>
                <a:cs typeface="Times New Roman" panose="02020603050405020304" pitchFamily="18" charset="0"/>
              </a:rPr>
              <a:t>，对应的总处理时间为</a:t>
            </a:r>
            <a:r>
              <a:rPr lang="en-US" altLang="zh-CN" sz="2000" b="1">
                <a:latin typeface="宋体" panose="02010600030101010101" pitchFamily="2" charset="-122"/>
                <a:cs typeface="Times New Roman" panose="02020603050405020304" pitchFamily="18" charset="0"/>
              </a:rPr>
              <a:t>{16,14,11+4=15}</a:t>
            </a:r>
            <a:r>
              <a:rPr lang="zh-CN" altLang="en-US" sz="2000" b="1">
                <a:latin typeface="宋体" panose="02010600030101010101" pitchFamily="2" charset="-122"/>
                <a:cs typeface="Times New Roman" panose="02020603050405020304" pitchFamily="18" charset="0"/>
              </a:rPr>
              <a:t>。</a:t>
            </a:r>
          </a:p>
          <a:p>
            <a:r>
              <a:rPr lang="zh-CN" altLang="en-US" sz="2000" b="1">
                <a:latin typeface="宋体" panose="02010600030101010101" pitchFamily="2" charset="-122"/>
                <a:cs typeface="Times New Roman" panose="02020603050405020304" pitchFamily="18" charset="0"/>
              </a:rPr>
              <a:t>　分配作业</a:t>
            </a:r>
            <a:r>
              <a:rPr lang="en-US" altLang="zh-CN" sz="2000" b="1">
                <a:latin typeface="宋体" panose="02010600030101010101" pitchFamily="2" charset="-122"/>
                <a:cs typeface="Times New Roman" panose="02020603050405020304" pitchFamily="18" charset="0"/>
              </a:rPr>
              <a:t>4</a:t>
            </a:r>
            <a:r>
              <a:rPr lang="zh-CN" altLang="en-US" sz="2000" b="1">
                <a:latin typeface="宋体" panose="02010600030101010101" pitchFamily="2" charset="-122"/>
                <a:cs typeface="Times New Roman" panose="02020603050405020304" pitchFamily="18" charset="0"/>
              </a:rPr>
              <a:t>：</a:t>
            </a:r>
            <a:r>
              <a:rPr lang="en-US" altLang="zh-CN" sz="2000" b="1">
                <a:latin typeface="宋体" panose="02010600030101010101" pitchFamily="2" charset="-122"/>
                <a:cs typeface="Times New Roman" panose="02020603050405020304" pitchFamily="18" charset="0"/>
              </a:rPr>
              <a:t>3</a:t>
            </a:r>
            <a:r>
              <a:rPr lang="zh-CN" altLang="en-US" sz="2000" b="1">
                <a:latin typeface="宋体" panose="02010600030101010101" pitchFamily="2" charset="-122"/>
                <a:cs typeface="Times New Roman" panose="02020603050405020304" pitchFamily="18" charset="0"/>
              </a:rPr>
              <a:t>台机器中机器</a:t>
            </a:r>
            <a:r>
              <a:rPr lang="en-US" altLang="zh-CN" sz="2000" b="1">
                <a:latin typeface="宋体" panose="02010600030101010101" pitchFamily="2" charset="-122"/>
                <a:cs typeface="Times New Roman" panose="02020603050405020304" pitchFamily="18" charset="0"/>
              </a:rPr>
              <a:t>2</a:t>
            </a:r>
            <a:r>
              <a:rPr lang="zh-CN" altLang="en-US" sz="2000" b="1">
                <a:latin typeface="宋体" panose="02010600030101010101" pitchFamily="2" charset="-122"/>
                <a:cs typeface="Times New Roman" panose="02020603050405020304" pitchFamily="18" charset="0"/>
              </a:rPr>
              <a:t>在时间</a:t>
            </a:r>
            <a:r>
              <a:rPr lang="en-US" altLang="zh-CN" sz="2000" b="1">
                <a:latin typeface="宋体" panose="02010600030101010101" pitchFamily="2" charset="-122"/>
                <a:cs typeface="Times New Roman" panose="02020603050405020304" pitchFamily="18" charset="0"/>
              </a:rPr>
              <a:t>14</a:t>
            </a:r>
            <a:r>
              <a:rPr lang="zh-CN" altLang="en-US" sz="2000" b="1">
                <a:latin typeface="宋体" panose="02010600030101010101" pitchFamily="2" charset="-122"/>
                <a:cs typeface="Times New Roman" panose="02020603050405020304" pitchFamily="18" charset="0"/>
              </a:rPr>
              <a:t>后最先空闲，将作业</a:t>
            </a:r>
            <a:r>
              <a:rPr lang="en-US" altLang="zh-CN" sz="2000" b="1">
                <a:latin typeface="宋体" panose="02010600030101010101" pitchFamily="2" charset="-122"/>
                <a:cs typeface="Times New Roman" panose="02020603050405020304" pitchFamily="18" charset="0"/>
              </a:rPr>
              <a:t>7</a:t>
            </a:r>
            <a:r>
              <a:rPr lang="zh-CN" altLang="en-US" sz="2000" b="1">
                <a:latin typeface="宋体" panose="02010600030101010101" pitchFamily="2" charset="-122"/>
                <a:cs typeface="Times New Roman" panose="02020603050405020304" pitchFamily="18" charset="0"/>
              </a:rPr>
              <a:t>分配给它，此时机器的分配情况为</a:t>
            </a:r>
            <a:r>
              <a:rPr lang="en-US" altLang="zh-CN" sz="2000" b="1">
                <a:latin typeface="宋体" panose="02010600030101010101" pitchFamily="2" charset="-122"/>
                <a:cs typeface="Times New Roman" panose="02020603050405020304" pitchFamily="18" charset="0"/>
              </a:rPr>
              <a:t>{{4},{2,7},{5,6,3}}</a:t>
            </a:r>
            <a:r>
              <a:rPr lang="zh-CN" altLang="en-US" sz="2000" b="1">
                <a:latin typeface="宋体" panose="02010600030101010101" pitchFamily="2" charset="-122"/>
                <a:cs typeface="Times New Roman" panose="02020603050405020304" pitchFamily="18" charset="0"/>
              </a:rPr>
              <a:t>，对应的总处理时间为</a:t>
            </a:r>
            <a:r>
              <a:rPr lang="en-US" altLang="zh-CN" sz="2000" b="1">
                <a:latin typeface="宋体" panose="02010600030101010101" pitchFamily="2" charset="-122"/>
                <a:cs typeface="Times New Roman" panose="02020603050405020304" pitchFamily="18" charset="0"/>
              </a:rPr>
              <a:t>{16,14+3=17,15}</a:t>
            </a:r>
            <a:r>
              <a:rPr lang="zh-CN" altLang="en-US" sz="2000" b="1">
                <a:latin typeface="宋体" panose="02010600030101010101" pitchFamily="2" charset="-122"/>
                <a:cs typeface="Times New Roman" panose="02020603050405020304" pitchFamily="18" charset="0"/>
              </a:rPr>
              <a:t>。</a:t>
            </a:r>
          </a:p>
          <a:p>
            <a:r>
              <a:rPr lang="zh-CN" altLang="en-US" sz="2000" b="1">
                <a:latin typeface="宋体" panose="02010600030101010101" pitchFamily="2" charset="-122"/>
                <a:cs typeface="Times New Roman" panose="02020603050405020304" pitchFamily="18" charset="0"/>
              </a:rPr>
              <a:t>　分配作业</a:t>
            </a:r>
            <a:r>
              <a:rPr lang="en-US" altLang="zh-CN" sz="2000" b="1">
                <a:latin typeface="宋体" panose="02010600030101010101" pitchFamily="2" charset="-122"/>
                <a:cs typeface="Times New Roman" panose="02020603050405020304" pitchFamily="18" charset="0"/>
              </a:rPr>
              <a:t>1</a:t>
            </a:r>
            <a:r>
              <a:rPr lang="zh-CN" altLang="en-US" sz="2000" b="1">
                <a:latin typeface="宋体" panose="02010600030101010101" pitchFamily="2" charset="-122"/>
                <a:cs typeface="Times New Roman" panose="02020603050405020304" pitchFamily="18" charset="0"/>
              </a:rPr>
              <a:t>：</a:t>
            </a:r>
            <a:r>
              <a:rPr lang="en-US" altLang="zh-CN" sz="2000" b="1">
                <a:latin typeface="宋体" panose="02010600030101010101" pitchFamily="2" charset="-122"/>
                <a:cs typeface="Times New Roman" panose="02020603050405020304" pitchFamily="18" charset="0"/>
              </a:rPr>
              <a:t>3</a:t>
            </a:r>
            <a:r>
              <a:rPr lang="zh-CN" altLang="en-US" sz="2000" b="1">
                <a:latin typeface="宋体" panose="02010600030101010101" pitchFamily="2" charset="-122"/>
                <a:cs typeface="Times New Roman" panose="02020603050405020304" pitchFamily="18" charset="0"/>
              </a:rPr>
              <a:t>台机器中机器</a:t>
            </a:r>
            <a:r>
              <a:rPr lang="en-US" altLang="zh-CN" sz="2000" b="1">
                <a:latin typeface="宋体" panose="02010600030101010101" pitchFamily="2" charset="-122"/>
                <a:cs typeface="Times New Roman" panose="02020603050405020304" pitchFamily="18" charset="0"/>
              </a:rPr>
              <a:t>3</a:t>
            </a:r>
            <a:r>
              <a:rPr lang="zh-CN" altLang="en-US" sz="2000" b="1">
                <a:latin typeface="宋体" panose="02010600030101010101" pitchFamily="2" charset="-122"/>
                <a:cs typeface="Times New Roman" panose="02020603050405020304" pitchFamily="18" charset="0"/>
              </a:rPr>
              <a:t>在时间</a:t>
            </a:r>
            <a:r>
              <a:rPr lang="en-US" altLang="zh-CN" sz="2000" b="1">
                <a:latin typeface="宋体" panose="02010600030101010101" pitchFamily="2" charset="-122"/>
                <a:cs typeface="Times New Roman" panose="02020603050405020304" pitchFamily="18" charset="0"/>
              </a:rPr>
              <a:t>15</a:t>
            </a:r>
            <a:r>
              <a:rPr lang="zh-CN" altLang="en-US" sz="2000" b="1">
                <a:latin typeface="宋体" panose="02010600030101010101" pitchFamily="2" charset="-122"/>
                <a:cs typeface="Times New Roman" panose="02020603050405020304" pitchFamily="18" charset="0"/>
              </a:rPr>
              <a:t>后最先空闲，将作业</a:t>
            </a:r>
            <a:r>
              <a:rPr lang="en-US" altLang="zh-CN" sz="2000" b="1">
                <a:latin typeface="宋体" panose="02010600030101010101" pitchFamily="2" charset="-122"/>
                <a:cs typeface="Times New Roman" panose="02020603050405020304" pitchFamily="18" charset="0"/>
              </a:rPr>
              <a:t>1</a:t>
            </a:r>
            <a:r>
              <a:rPr lang="zh-CN" altLang="en-US" sz="2000" b="1">
                <a:latin typeface="宋体" panose="02010600030101010101" pitchFamily="2" charset="-122"/>
                <a:cs typeface="Times New Roman" panose="02020603050405020304" pitchFamily="18" charset="0"/>
              </a:rPr>
              <a:t>分配给它，此时机器的分配情况为</a:t>
            </a:r>
            <a:r>
              <a:rPr lang="en-US" altLang="zh-CN" sz="2000" b="1">
                <a:latin typeface="宋体" panose="02010600030101010101" pitchFamily="2" charset="-122"/>
                <a:cs typeface="Times New Roman" panose="02020603050405020304" pitchFamily="18" charset="0"/>
              </a:rPr>
              <a:t>{{4},{2,7},{5,6,3,1}}</a:t>
            </a:r>
            <a:r>
              <a:rPr lang="zh-CN" altLang="en-US" sz="2000" b="1">
                <a:latin typeface="宋体" panose="02010600030101010101" pitchFamily="2" charset="-122"/>
                <a:cs typeface="Times New Roman" panose="02020603050405020304" pitchFamily="18" charset="0"/>
              </a:rPr>
              <a:t>，对应的总处理时间为</a:t>
            </a:r>
            <a:r>
              <a:rPr lang="en-US" altLang="zh-CN" sz="2000" b="1">
                <a:latin typeface="宋体" panose="02010600030101010101" pitchFamily="2" charset="-122"/>
                <a:cs typeface="Times New Roman" panose="02020603050405020304" pitchFamily="18" charset="0"/>
              </a:rPr>
              <a:t>{16,17,15+2=17}</a:t>
            </a:r>
            <a:r>
              <a:rPr lang="zh-CN" altLang="en-US" sz="2000" b="1">
                <a:latin typeface="宋体" panose="02010600030101010101" pitchFamily="2"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8962"/>
                                        </p:tgtEl>
                                        <p:attrNameLst>
                                          <p:attrName>style.visibility</p:attrName>
                                        </p:attrNameLst>
                                      </p:cBhvr>
                                      <p:to>
                                        <p:strVal val="visible"/>
                                      </p:to>
                                    </p:set>
                                    <p:animEffect transition="in" filter="blinds(horizontal)">
                                      <p:cBhvr>
                                        <p:cTn id="7" dur="500"/>
                                        <p:tgtEl>
                                          <p:spTgt spid="1689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9076"/>
                                        </p:tgtEl>
                                        <p:attrNameLst>
                                          <p:attrName>style.visibility</p:attrName>
                                        </p:attrNameLst>
                                      </p:cBhvr>
                                      <p:to>
                                        <p:strVal val="visible"/>
                                      </p:to>
                                    </p:set>
                                    <p:animEffect transition="in" filter="blinds(horizontal)">
                                      <p:cBhvr>
                                        <p:cTn id="12" dur="500"/>
                                        <p:tgtEl>
                                          <p:spTgt spid="16907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9076">
                                            <p:txEl>
                                              <p:pRg st="0" end="0"/>
                                            </p:txEl>
                                          </p:spTgt>
                                        </p:tgtEl>
                                        <p:attrNameLst>
                                          <p:attrName>style.visibility</p:attrName>
                                        </p:attrNameLst>
                                      </p:cBhvr>
                                      <p:to>
                                        <p:strVal val="visible"/>
                                      </p:to>
                                    </p:set>
                                    <p:animEffect transition="in" filter="blinds(horizontal)">
                                      <p:cBhvr>
                                        <p:cTn id="17" dur="500"/>
                                        <p:tgtEl>
                                          <p:spTgt spid="16907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9076">
                                            <p:txEl>
                                              <p:pRg st="1" end="1"/>
                                            </p:txEl>
                                          </p:spTgt>
                                        </p:tgtEl>
                                        <p:attrNameLst>
                                          <p:attrName>style.visibility</p:attrName>
                                        </p:attrNameLst>
                                      </p:cBhvr>
                                      <p:to>
                                        <p:strVal val="visible"/>
                                      </p:to>
                                    </p:set>
                                    <p:animEffect transition="in" filter="blinds(horizontal)">
                                      <p:cBhvr>
                                        <p:cTn id="22" dur="500"/>
                                        <p:tgtEl>
                                          <p:spTgt spid="16907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9076">
                                            <p:txEl>
                                              <p:pRg st="2" end="2"/>
                                            </p:txEl>
                                          </p:spTgt>
                                        </p:tgtEl>
                                        <p:attrNameLst>
                                          <p:attrName>style.visibility</p:attrName>
                                        </p:attrNameLst>
                                      </p:cBhvr>
                                      <p:to>
                                        <p:strVal val="visible"/>
                                      </p:to>
                                    </p:set>
                                    <p:animEffect transition="in" filter="blinds(horizontal)">
                                      <p:cBhvr>
                                        <p:cTn id="27" dur="500"/>
                                        <p:tgtEl>
                                          <p:spTgt spid="16907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9076">
                                            <p:txEl>
                                              <p:pRg st="3" end="3"/>
                                            </p:txEl>
                                          </p:spTgt>
                                        </p:tgtEl>
                                        <p:attrNameLst>
                                          <p:attrName>style.visibility</p:attrName>
                                        </p:attrNameLst>
                                      </p:cBhvr>
                                      <p:to>
                                        <p:strVal val="visible"/>
                                      </p:to>
                                    </p:set>
                                    <p:animEffect transition="in" filter="blinds(horizontal)">
                                      <p:cBhvr>
                                        <p:cTn id="32" dur="500"/>
                                        <p:tgtEl>
                                          <p:spTgt spid="16907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9076">
                                            <p:txEl>
                                              <p:pRg st="4" end="4"/>
                                            </p:txEl>
                                          </p:spTgt>
                                        </p:tgtEl>
                                        <p:attrNameLst>
                                          <p:attrName>style.visibility</p:attrName>
                                        </p:attrNameLst>
                                      </p:cBhvr>
                                      <p:to>
                                        <p:strVal val="visible"/>
                                      </p:to>
                                    </p:set>
                                    <p:animEffect transition="in" filter="blinds(horizontal)">
                                      <p:cBhvr>
                                        <p:cTn id="37" dur="500"/>
                                        <p:tgtEl>
                                          <p:spTgt spid="16907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9076">
                                            <p:txEl>
                                              <p:pRg st="5" end="5"/>
                                            </p:txEl>
                                          </p:spTgt>
                                        </p:tgtEl>
                                        <p:attrNameLst>
                                          <p:attrName>style.visibility</p:attrName>
                                        </p:attrNameLst>
                                      </p:cBhvr>
                                      <p:to>
                                        <p:strVal val="visible"/>
                                      </p:to>
                                    </p:set>
                                    <p:animEffect transition="in" filter="blinds(horizontal)">
                                      <p:cBhvr>
                                        <p:cTn id="42" dur="500"/>
                                        <p:tgtEl>
                                          <p:spTgt spid="1690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animBg="1"/>
      <p:bldP spid="16907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43815" y="84455"/>
            <a:ext cx="9056370" cy="655447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00000"/>
              </a:lnSpc>
            </a:pPr>
            <a:r>
              <a:rPr lang="pt-BR" altLang="zh-CN" sz="2000" b="1" dirty="0">
                <a:latin typeface="Times New Roman" panose="02020603050405020304" pitchFamily="18" charset="0"/>
                <a:ea typeface="楷体" panose="02010609060101010101" pitchFamily="49" charset="-122"/>
              </a:rPr>
              <a:t>#define M 10				//最多的机器台数</a:t>
            </a:r>
          </a:p>
          <a:p>
            <a:pPr>
              <a:lnSpc>
                <a:spcPct val="100000"/>
              </a:lnSpc>
            </a:pPr>
            <a:r>
              <a:rPr lang="pt-BR" altLang="zh-CN" sz="2000" b="1" dirty="0">
                <a:latin typeface="Times New Roman" panose="02020603050405020304" pitchFamily="18" charset="0"/>
                <a:ea typeface="楷体" panose="02010609060101010101" pitchFamily="49" charset="-122"/>
              </a:rPr>
              <a:t>#define N 20				//最多的作业数</a:t>
            </a:r>
          </a:p>
          <a:p>
            <a:pPr>
              <a:lnSpc>
                <a:spcPct val="100000"/>
              </a:lnSpc>
            </a:pPr>
            <a:r>
              <a:rPr lang="pt-BR" altLang="zh-CN" sz="2000" b="1" dirty="0">
                <a:latin typeface="Times New Roman" panose="02020603050405020304" pitchFamily="18" charset="0"/>
                <a:ea typeface="楷体" panose="02010609060101010101" pitchFamily="49" charset="-122"/>
              </a:rPr>
              <a:t>typedef struct				//采用一个结构体数组存放分配方案</a:t>
            </a:r>
          </a:p>
          <a:p>
            <a:pPr>
              <a:lnSpc>
                <a:spcPct val="100000"/>
              </a:lnSpc>
            </a:pPr>
            <a:r>
              <a:rPr lang="pt-BR" altLang="zh-CN" sz="2000" b="1" dirty="0">
                <a:latin typeface="Times New Roman" panose="02020603050405020304" pitchFamily="18" charset="0"/>
                <a:ea typeface="楷体" panose="02010609060101010101" pitchFamily="49" charset="-122"/>
              </a:rPr>
              <a:t>{	int seq[N];			//机器的作业序列</a:t>
            </a:r>
          </a:p>
          <a:p>
            <a:pPr>
              <a:lnSpc>
                <a:spcPct val="100000"/>
              </a:lnSpc>
            </a:pPr>
            <a:r>
              <a:rPr lang="pt-BR" altLang="zh-CN" sz="2000" b="1" dirty="0">
                <a:latin typeface="Times New Roman" panose="02020603050405020304" pitchFamily="18" charset="0"/>
                <a:ea typeface="楷体" panose="02010609060101010101" pitchFamily="49" charset="-122"/>
              </a:rPr>
              <a:t>	int sumt;			//机器总处理时间</a:t>
            </a:r>
          </a:p>
          <a:p>
            <a:pPr>
              <a:lnSpc>
                <a:spcPct val="100000"/>
              </a:lnSpc>
            </a:pPr>
            <a:r>
              <a:rPr lang="pt-BR" altLang="zh-CN" sz="2000" b="1" dirty="0">
                <a:latin typeface="Times New Roman" panose="02020603050405020304" pitchFamily="18" charset="0"/>
                <a:ea typeface="楷体" panose="02010609060101010101" pitchFamily="49" charset="-122"/>
              </a:rPr>
              <a:t>	int num;			//机器处理的作业总数</a:t>
            </a:r>
          </a:p>
          <a:p>
            <a:pPr>
              <a:lnSpc>
                <a:spcPct val="100000"/>
              </a:lnSpc>
            </a:pPr>
            <a:r>
              <a:rPr lang="pt-BR" altLang="zh-CN" sz="2000" b="1" dirty="0">
                <a:latin typeface="Times New Roman" panose="02020603050405020304" pitchFamily="18" charset="0"/>
                <a:ea typeface="楷体" panose="02010609060101010101" pitchFamily="49" charset="-122"/>
              </a:rPr>
              <a:t>} PlanType;				//调度分配方案类型</a:t>
            </a:r>
          </a:p>
          <a:p>
            <a:pPr>
              <a:lnSpc>
                <a:spcPct val="100000"/>
              </a:lnSpc>
            </a:pPr>
            <a:r>
              <a:rPr lang="en-US" altLang="pt-BR" sz="2000" b="1" dirty="0">
                <a:latin typeface="Times New Roman" panose="02020603050405020304" pitchFamily="18" charset="0"/>
                <a:ea typeface="楷体" panose="02010609060101010101" pitchFamily="49" charset="-122"/>
              </a:rPr>
              <a:t>int main()</a:t>
            </a:r>
          </a:p>
          <a:p>
            <a:pPr>
              <a:lnSpc>
                <a:spcPct val="100000"/>
              </a:lnSpc>
            </a:pPr>
            <a:r>
              <a:rPr lang="pt-BR" altLang="zh-CN" sz="2000" b="1" dirty="0">
                <a:latin typeface="Times New Roman" panose="02020603050405020304" pitchFamily="18" charset="0"/>
                <a:ea typeface="楷体" panose="02010609060101010101" pitchFamily="49" charset="-122"/>
              </a:rPr>
              <a:t>{	int n=7,m=3;</a:t>
            </a:r>
          </a:p>
          <a:p>
            <a:pPr>
              <a:lnSpc>
                <a:spcPct val="100000"/>
              </a:lnSpc>
            </a:pPr>
            <a:r>
              <a:rPr lang="pt-BR" altLang="zh-CN" sz="2000" b="1" dirty="0">
                <a:latin typeface="Times New Roman" panose="02020603050405020304" pitchFamily="18" charset="0"/>
                <a:ea typeface="楷体" panose="02010609060101010101" pitchFamily="49" charset="-122"/>
              </a:rPr>
              <a:t>	int P[M]={1,2,3,4,5,6,7};		//存放n个作业的编号</a:t>
            </a:r>
          </a:p>
          <a:p>
            <a:pPr>
              <a:lnSpc>
                <a:spcPct val="100000"/>
              </a:lnSpc>
            </a:pPr>
            <a:r>
              <a:rPr lang="pt-BR" altLang="zh-CN" sz="2000" b="1" dirty="0">
                <a:latin typeface="Times New Roman" panose="02020603050405020304" pitchFamily="18" charset="0"/>
                <a:ea typeface="楷体" panose="02010609060101010101" pitchFamily="49" charset="-122"/>
              </a:rPr>
              <a:t>	int T[M]={2,14,4,16,6,5,3};		//存放n个作业的处理时间</a:t>
            </a:r>
          </a:p>
          <a:p>
            <a:pPr>
              <a:lnSpc>
                <a:spcPct val="100000"/>
              </a:lnSpc>
            </a:pPr>
            <a:r>
              <a:rPr lang="pt-BR" altLang="zh-CN" sz="2000" b="1" dirty="0">
                <a:latin typeface="Times New Roman" panose="02020603050405020304" pitchFamily="18" charset="0"/>
                <a:ea typeface="楷体" panose="02010609060101010101" pitchFamily="49" charset="-122"/>
              </a:rPr>
              <a:t>	PlanType S[M];				//存放调度方案</a:t>
            </a:r>
          </a:p>
          <a:p>
            <a:pPr>
              <a:lnSpc>
                <a:spcPct val="100000"/>
              </a:lnSpc>
            </a:pPr>
            <a:r>
              <a:rPr lang="pt-BR" altLang="zh-CN" sz="2000" b="1" dirty="0">
                <a:latin typeface="Times New Roman" panose="02020603050405020304" pitchFamily="18" charset="0"/>
                <a:ea typeface="楷体" panose="02010609060101010101" pitchFamily="49" charset="-122"/>
              </a:rPr>
              <a:t>	printf("排序前:\n");</a:t>
            </a:r>
          </a:p>
          <a:p>
            <a:pPr>
              <a:lnSpc>
                <a:spcPct val="100000"/>
              </a:lnSpc>
            </a:pPr>
            <a:r>
              <a:rPr lang="pt-BR" altLang="zh-CN" sz="2000" b="1" dirty="0">
                <a:latin typeface="Times New Roman" panose="02020603050405020304" pitchFamily="18" charset="0"/>
                <a:ea typeface="楷体" panose="02010609060101010101" pitchFamily="49" charset="-122"/>
              </a:rPr>
              <a:t>              printf("  T: ");       disp(T,n); printf("  P: "); disp(P,n);</a:t>
            </a:r>
          </a:p>
          <a:p>
            <a:pPr>
              <a:lnSpc>
                <a:spcPct val="100000"/>
              </a:lnSpc>
            </a:pPr>
            <a:r>
              <a:rPr lang="pt-BR" altLang="zh-CN" sz="2000" b="1" dirty="0">
                <a:latin typeface="Times New Roman" panose="02020603050405020304" pitchFamily="18" charset="0"/>
                <a:ea typeface="楷体" panose="02010609060101010101" pitchFamily="49" charset="-122"/>
              </a:rPr>
              <a:t>	QuickSort(T,P,0,n-1);</a:t>
            </a:r>
          </a:p>
          <a:p>
            <a:pPr>
              <a:lnSpc>
                <a:spcPct val="100000"/>
              </a:lnSpc>
            </a:pPr>
            <a:r>
              <a:rPr lang="pt-BR" altLang="zh-CN" sz="2000" b="1" dirty="0">
                <a:latin typeface="Times New Roman" panose="02020603050405020304" pitchFamily="18" charset="0"/>
                <a:ea typeface="楷体" panose="02010609060101010101" pitchFamily="49" charset="-122"/>
              </a:rPr>
              <a:t>	printf("排序后:\n");</a:t>
            </a:r>
          </a:p>
          <a:p>
            <a:pPr>
              <a:lnSpc>
                <a:spcPct val="100000"/>
              </a:lnSpc>
            </a:pPr>
            <a:r>
              <a:rPr lang="pt-BR" altLang="zh-CN" sz="2000" b="1" dirty="0">
                <a:latin typeface="Times New Roman" panose="02020603050405020304" pitchFamily="18" charset="0"/>
                <a:ea typeface="楷体" panose="02010609060101010101" pitchFamily="49" charset="-122"/>
              </a:rPr>
              <a:t>              printf("  T: "); disp(T,n); printf("  P: "); disp(P,n);</a:t>
            </a:r>
          </a:p>
          <a:p>
            <a:pPr>
              <a:lnSpc>
                <a:spcPct val="100000"/>
              </a:lnSpc>
            </a:pPr>
            <a:r>
              <a:rPr lang="pt-BR" altLang="zh-CN" sz="2000" b="1" dirty="0">
                <a:latin typeface="Times New Roman" panose="02020603050405020304" pitchFamily="18" charset="0"/>
                <a:ea typeface="楷体" panose="02010609060101010101" pitchFamily="49" charset="-122"/>
              </a:rPr>
              <a:t>	printf("调度方案如下:\n");</a:t>
            </a:r>
          </a:p>
          <a:p>
            <a:pPr>
              <a:lnSpc>
                <a:spcPct val="100000"/>
              </a:lnSpc>
            </a:pPr>
            <a:r>
              <a:rPr lang="pt-BR" altLang="zh-CN" sz="2000" b="1" dirty="0">
                <a:latin typeface="Times New Roman" panose="02020603050405020304" pitchFamily="18" charset="0"/>
                <a:ea typeface="楷体" panose="02010609060101010101" pitchFamily="49" charset="-122"/>
              </a:rPr>
              <a:t>	</a:t>
            </a:r>
            <a:r>
              <a:rPr lang="pt-BR" altLang="zh-CN" sz="2000" b="1" dirty="0">
                <a:solidFill>
                  <a:srgbClr val="CC0099"/>
                </a:solidFill>
                <a:latin typeface="Times New Roman" panose="02020603050405020304" pitchFamily="18" charset="0"/>
                <a:ea typeface="楷体" panose="02010609060101010101" pitchFamily="49" charset="-122"/>
              </a:rPr>
              <a:t>Mscheduling</a:t>
            </a:r>
            <a:r>
              <a:rPr lang="pt-BR" altLang="zh-CN" sz="2000" b="1" dirty="0">
                <a:latin typeface="Times New Roman" panose="02020603050405020304" pitchFamily="18" charset="0"/>
                <a:ea typeface="楷体" panose="02010609060101010101" pitchFamily="49" charset="-122"/>
              </a:rPr>
              <a:t>(P,T,S,n,m);</a:t>
            </a:r>
          </a:p>
          <a:p>
            <a:pPr>
              <a:lnSpc>
                <a:spcPct val="100000"/>
              </a:lnSpc>
            </a:pPr>
            <a:r>
              <a:rPr lang="pt-BR" altLang="zh-CN" sz="2000" b="1" dirty="0">
                <a:latin typeface="Times New Roman" panose="02020603050405020304" pitchFamily="18" charset="0"/>
                <a:ea typeface="楷体" panose="02010609060101010101" pitchFamily="49" charset="-122"/>
              </a:rPr>
              <a:t>	dispschedule(S,m,n);</a:t>
            </a:r>
          </a:p>
          <a:p>
            <a:pPr>
              <a:lnSpc>
                <a:spcPct val="100000"/>
              </a:lnSpc>
            </a:pPr>
            <a:r>
              <a:rPr lang="pt-BR" altLang="zh-CN" sz="2000" b="1" dirty="0">
                <a:latin typeface="Times New Roman" panose="02020603050405020304" pitchFamily="18" charset="0"/>
                <a:ea typeface="楷体" panose="02010609060101010101" pitchFamily="49" charset="-122"/>
              </a:rPr>
              <a:t>}  </a:t>
            </a:r>
          </a:p>
        </p:txBody>
      </p:sp>
      <p:pic>
        <p:nvPicPr>
          <p:cNvPr id="5" name="图片 4"/>
          <p:cNvPicPr>
            <a:picLocks noChangeAspect="1"/>
          </p:cNvPicPr>
          <p:nvPr/>
        </p:nvPicPr>
        <p:blipFill>
          <a:blip r:embed="rId2"/>
          <a:stretch>
            <a:fillRect/>
          </a:stretch>
        </p:blipFill>
        <p:spPr>
          <a:xfrm>
            <a:off x="3157855" y="152400"/>
            <a:ext cx="5866765" cy="26295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7938">
                                            <p:txEl>
                                              <p:pRg st="0" end="0"/>
                                            </p:txEl>
                                          </p:spTgt>
                                        </p:tgtEl>
                                        <p:attrNameLst>
                                          <p:attrName>style.visibility</p:attrName>
                                        </p:attrNameLst>
                                      </p:cBhvr>
                                      <p:to>
                                        <p:strVal val="visible"/>
                                      </p:to>
                                    </p:set>
                                    <p:animEffect transition="in" filter="blinds(horizontal)">
                                      <p:cBhvr>
                                        <p:cTn id="7" dur="500"/>
                                        <p:tgtEl>
                                          <p:spTgt spid="1679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7938">
                                            <p:txEl>
                                              <p:pRg st="1" end="1"/>
                                            </p:txEl>
                                          </p:spTgt>
                                        </p:tgtEl>
                                        <p:attrNameLst>
                                          <p:attrName>style.visibility</p:attrName>
                                        </p:attrNameLst>
                                      </p:cBhvr>
                                      <p:to>
                                        <p:strVal val="visible"/>
                                      </p:to>
                                    </p:set>
                                    <p:animEffect transition="in" filter="blinds(horizontal)">
                                      <p:cBhvr>
                                        <p:cTn id="12" dur="500"/>
                                        <p:tgtEl>
                                          <p:spTgt spid="1679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7938">
                                            <p:txEl>
                                              <p:pRg st="2" end="2"/>
                                            </p:txEl>
                                          </p:spTgt>
                                        </p:tgtEl>
                                        <p:attrNameLst>
                                          <p:attrName>style.visibility</p:attrName>
                                        </p:attrNameLst>
                                      </p:cBhvr>
                                      <p:to>
                                        <p:strVal val="visible"/>
                                      </p:to>
                                    </p:set>
                                    <p:animEffect transition="in" filter="blinds(horizontal)">
                                      <p:cBhvr>
                                        <p:cTn id="17" dur="500"/>
                                        <p:tgtEl>
                                          <p:spTgt spid="1679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7938">
                                            <p:txEl>
                                              <p:pRg st="3" end="3"/>
                                            </p:txEl>
                                          </p:spTgt>
                                        </p:tgtEl>
                                        <p:attrNameLst>
                                          <p:attrName>style.visibility</p:attrName>
                                        </p:attrNameLst>
                                      </p:cBhvr>
                                      <p:to>
                                        <p:strVal val="visible"/>
                                      </p:to>
                                    </p:set>
                                    <p:animEffect transition="in" filter="blinds(horizontal)">
                                      <p:cBhvr>
                                        <p:cTn id="22" dur="500"/>
                                        <p:tgtEl>
                                          <p:spTgt spid="1679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7938">
                                            <p:txEl>
                                              <p:pRg st="4" end="4"/>
                                            </p:txEl>
                                          </p:spTgt>
                                        </p:tgtEl>
                                        <p:attrNameLst>
                                          <p:attrName>style.visibility</p:attrName>
                                        </p:attrNameLst>
                                      </p:cBhvr>
                                      <p:to>
                                        <p:strVal val="visible"/>
                                      </p:to>
                                    </p:set>
                                    <p:animEffect transition="in" filter="blinds(horizontal)">
                                      <p:cBhvr>
                                        <p:cTn id="27" dur="500"/>
                                        <p:tgtEl>
                                          <p:spTgt spid="1679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7938">
                                            <p:txEl>
                                              <p:pRg st="5" end="5"/>
                                            </p:txEl>
                                          </p:spTgt>
                                        </p:tgtEl>
                                        <p:attrNameLst>
                                          <p:attrName>style.visibility</p:attrName>
                                        </p:attrNameLst>
                                      </p:cBhvr>
                                      <p:to>
                                        <p:strVal val="visible"/>
                                      </p:to>
                                    </p:set>
                                    <p:animEffect transition="in" filter="blinds(horizontal)">
                                      <p:cBhvr>
                                        <p:cTn id="32" dur="500"/>
                                        <p:tgtEl>
                                          <p:spTgt spid="16793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7938">
                                            <p:txEl>
                                              <p:pRg st="6" end="6"/>
                                            </p:txEl>
                                          </p:spTgt>
                                        </p:tgtEl>
                                        <p:attrNameLst>
                                          <p:attrName>style.visibility</p:attrName>
                                        </p:attrNameLst>
                                      </p:cBhvr>
                                      <p:to>
                                        <p:strVal val="visible"/>
                                      </p:to>
                                    </p:set>
                                    <p:animEffect transition="in" filter="blinds(horizontal)">
                                      <p:cBhvr>
                                        <p:cTn id="37" dur="500"/>
                                        <p:tgtEl>
                                          <p:spTgt spid="16793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7938">
                                            <p:txEl>
                                              <p:pRg st="7" end="7"/>
                                            </p:txEl>
                                          </p:spTgt>
                                        </p:tgtEl>
                                        <p:attrNameLst>
                                          <p:attrName>style.visibility</p:attrName>
                                        </p:attrNameLst>
                                      </p:cBhvr>
                                      <p:to>
                                        <p:strVal val="visible"/>
                                      </p:to>
                                    </p:set>
                                    <p:animEffect transition="in" filter="blinds(horizontal)">
                                      <p:cBhvr>
                                        <p:cTn id="42" dur="500"/>
                                        <p:tgtEl>
                                          <p:spTgt spid="16793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67938">
                                            <p:txEl>
                                              <p:pRg st="8" end="8"/>
                                            </p:txEl>
                                          </p:spTgt>
                                        </p:tgtEl>
                                        <p:attrNameLst>
                                          <p:attrName>style.visibility</p:attrName>
                                        </p:attrNameLst>
                                      </p:cBhvr>
                                      <p:to>
                                        <p:strVal val="visible"/>
                                      </p:to>
                                    </p:set>
                                    <p:animEffect transition="in" filter="blinds(horizontal)">
                                      <p:cBhvr>
                                        <p:cTn id="47" dur="500"/>
                                        <p:tgtEl>
                                          <p:spTgt spid="16793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67938">
                                            <p:txEl>
                                              <p:pRg st="9" end="9"/>
                                            </p:txEl>
                                          </p:spTgt>
                                        </p:tgtEl>
                                        <p:attrNameLst>
                                          <p:attrName>style.visibility</p:attrName>
                                        </p:attrNameLst>
                                      </p:cBhvr>
                                      <p:to>
                                        <p:strVal val="visible"/>
                                      </p:to>
                                    </p:set>
                                    <p:animEffect transition="in" filter="blinds(horizontal)">
                                      <p:cBhvr>
                                        <p:cTn id="52" dur="500"/>
                                        <p:tgtEl>
                                          <p:spTgt spid="16793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67938">
                                            <p:txEl>
                                              <p:pRg st="10" end="10"/>
                                            </p:txEl>
                                          </p:spTgt>
                                        </p:tgtEl>
                                        <p:attrNameLst>
                                          <p:attrName>style.visibility</p:attrName>
                                        </p:attrNameLst>
                                      </p:cBhvr>
                                      <p:to>
                                        <p:strVal val="visible"/>
                                      </p:to>
                                    </p:set>
                                    <p:animEffect transition="in" filter="blinds(horizontal)">
                                      <p:cBhvr>
                                        <p:cTn id="57" dur="500"/>
                                        <p:tgtEl>
                                          <p:spTgt spid="16793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67938">
                                            <p:txEl>
                                              <p:pRg st="11" end="11"/>
                                            </p:txEl>
                                          </p:spTgt>
                                        </p:tgtEl>
                                        <p:attrNameLst>
                                          <p:attrName>style.visibility</p:attrName>
                                        </p:attrNameLst>
                                      </p:cBhvr>
                                      <p:to>
                                        <p:strVal val="visible"/>
                                      </p:to>
                                    </p:set>
                                    <p:animEffect transition="in" filter="blinds(horizontal)">
                                      <p:cBhvr>
                                        <p:cTn id="62" dur="500"/>
                                        <p:tgtEl>
                                          <p:spTgt spid="16793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67938">
                                            <p:txEl>
                                              <p:pRg st="12" end="12"/>
                                            </p:txEl>
                                          </p:spTgt>
                                        </p:tgtEl>
                                        <p:attrNameLst>
                                          <p:attrName>style.visibility</p:attrName>
                                        </p:attrNameLst>
                                      </p:cBhvr>
                                      <p:to>
                                        <p:strVal val="visible"/>
                                      </p:to>
                                    </p:set>
                                    <p:animEffect transition="in" filter="blinds(horizontal)">
                                      <p:cBhvr>
                                        <p:cTn id="67" dur="500"/>
                                        <p:tgtEl>
                                          <p:spTgt spid="167938">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67938">
                                            <p:txEl>
                                              <p:pRg st="13" end="13"/>
                                            </p:txEl>
                                          </p:spTgt>
                                        </p:tgtEl>
                                        <p:attrNameLst>
                                          <p:attrName>style.visibility</p:attrName>
                                        </p:attrNameLst>
                                      </p:cBhvr>
                                      <p:to>
                                        <p:strVal val="visible"/>
                                      </p:to>
                                    </p:set>
                                    <p:animEffect transition="in" filter="blinds(horizontal)">
                                      <p:cBhvr>
                                        <p:cTn id="72" dur="500"/>
                                        <p:tgtEl>
                                          <p:spTgt spid="167938">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67938">
                                            <p:txEl>
                                              <p:pRg st="14" end="14"/>
                                            </p:txEl>
                                          </p:spTgt>
                                        </p:tgtEl>
                                        <p:attrNameLst>
                                          <p:attrName>style.visibility</p:attrName>
                                        </p:attrNameLst>
                                      </p:cBhvr>
                                      <p:to>
                                        <p:strVal val="visible"/>
                                      </p:to>
                                    </p:set>
                                    <p:animEffect transition="in" filter="blinds(horizontal)">
                                      <p:cBhvr>
                                        <p:cTn id="77" dur="500"/>
                                        <p:tgtEl>
                                          <p:spTgt spid="167938">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67938">
                                            <p:txEl>
                                              <p:pRg st="15" end="15"/>
                                            </p:txEl>
                                          </p:spTgt>
                                        </p:tgtEl>
                                        <p:attrNameLst>
                                          <p:attrName>style.visibility</p:attrName>
                                        </p:attrNameLst>
                                      </p:cBhvr>
                                      <p:to>
                                        <p:strVal val="visible"/>
                                      </p:to>
                                    </p:set>
                                    <p:animEffect transition="in" filter="blinds(horizontal)">
                                      <p:cBhvr>
                                        <p:cTn id="82" dur="500"/>
                                        <p:tgtEl>
                                          <p:spTgt spid="167938">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67938">
                                            <p:txEl>
                                              <p:pRg st="16" end="16"/>
                                            </p:txEl>
                                          </p:spTgt>
                                        </p:tgtEl>
                                        <p:attrNameLst>
                                          <p:attrName>style.visibility</p:attrName>
                                        </p:attrNameLst>
                                      </p:cBhvr>
                                      <p:to>
                                        <p:strVal val="visible"/>
                                      </p:to>
                                    </p:set>
                                    <p:animEffect transition="in" filter="blinds(horizontal)">
                                      <p:cBhvr>
                                        <p:cTn id="87" dur="500"/>
                                        <p:tgtEl>
                                          <p:spTgt spid="167938">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67938">
                                            <p:txEl>
                                              <p:pRg st="17" end="17"/>
                                            </p:txEl>
                                          </p:spTgt>
                                        </p:tgtEl>
                                        <p:attrNameLst>
                                          <p:attrName>style.visibility</p:attrName>
                                        </p:attrNameLst>
                                      </p:cBhvr>
                                      <p:to>
                                        <p:strVal val="visible"/>
                                      </p:to>
                                    </p:set>
                                    <p:animEffect transition="in" filter="blinds(horizontal)">
                                      <p:cBhvr>
                                        <p:cTn id="92" dur="500"/>
                                        <p:tgtEl>
                                          <p:spTgt spid="167938">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67938">
                                            <p:txEl>
                                              <p:pRg st="18" end="18"/>
                                            </p:txEl>
                                          </p:spTgt>
                                        </p:tgtEl>
                                        <p:attrNameLst>
                                          <p:attrName>style.visibility</p:attrName>
                                        </p:attrNameLst>
                                      </p:cBhvr>
                                      <p:to>
                                        <p:strVal val="visible"/>
                                      </p:to>
                                    </p:set>
                                    <p:animEffect transition="in" filter="blinds(horizontal)">
                                      <p:cBhvr>
                                        <p:cTn id="97" dur="500"/>
                                        <p:tgtEl>
                                          <p:spTgt spid="167938">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167938">
                                            <p:txEl>
                                              <p:pRg st="19" end="19"/>
                                            </p:txEl>
                                          </p:spTgt>
                                        </p:tgtEl>
                                        <p:attrNameLst>
                                          <p:attrName>style.visibility</p:attrName>
                                        </p:attrNameLst>
                                      </p:cBhvr>
                                      <p:to>
                                        <p:strVal val="visible"/>
                                      </p:to>
                                    </p:set>
                                    <p:animEffect transition="in" filter="blinds(horizontal)">
                                      <p:cBhvr>
                                        <p:cTn id="102" dur="500"/>
                                        <p:tgtEl>
                                          <p:spTgt spid="167938">
                                            <p:txEl>
                                              <p:pRg st="19" end="1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167938">
                                            <p:txEl>
                                              <p:pRg st="20" end="20"/>
                                            </p:txEl>
                                          </p:spTgt>
                                        </p:tgtEl>
                                        <p:attrNameLst>
                                          <p:attrName>style.visibility</p:attrName>
                                        </p:attrNameLst>
                                      </p:cBhvr>
                                      <p:to>
                                        <p:strVal val="visible"/>
                                      </p:to>
                                    </p:set>
                                    <p:animEffect transition="in" filter="blinds(horizontal)">
                                      <p:cBhvr>
                                        <p:cTn id="107" dur="500"/>
                                        <p:tgtEl>
                                          <p:spTgt spid="167938">
                                            <p:txEl>
                                              <p:pRg st="20" end="2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5"/>
                                        </p:tgtEl>
                                        <p:attrNameLst>
                                          <p:attrName>style.visibility</p:attrName>
                                        </p:attrNameLst>
                                      </p:cBhvr>
                                      <p:to>
                                        <p:strVal val="visible"/>
                                      </p:to>
                                    </p:set>
                                    <p:animEffect transition="in" filter="blinds(horizontal)">
                                      <p:cBhvr>
                                        <p:cTn id="1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26035" y="1132840"/>
            <a:ext cx="9056370" cy="563118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pt-BR" altLang="zh-CN" sz="2000" b="1" dirty="0">
                <a:latin typeface="Times New Roman" panose="02020603050405020304" pitchFamily="18" charset="0"/>
                <a:ea typeface="楷体" panose="02010609060101010101" pitchFamily="49" charset="-122"/>
              </a:rPr>
              <a:t>void </a:t>
            </a:r>
            <a:r>
              <a:rPr lang="pt-BR" altLang="zh-CN" sz="2000" b="1" dirty="0">
                <a:solidFill>
                  <a:srgbClr val="CC0099"/>
                </a:solidFill>
                <a:latin typeface="Times New Roman" panose="02020603050405020304" pitchFamily="18" charset="0"/>
                <a:ea typeface="楷体" panose="02010609060101010101" pitchFamily="49" charset="-122"/>
              </a:rPr>
              <a:t>Mscheduling</a:t>
            </a:r>
            <a:r>
              <a:rPr lang="pt-BR" altLang="zh-CN" sz="2000" b="1" dirty="0">
                <a:latin typeface="Times New Roman" panose="02020603050405020304" pitchFamily="18" charset="0"/>
                <a:ea typeface="楷体" panose="02010609060101010101" pitchFamily="49" charset="-122"/>
              </a:rPr>
              <a:t>(int P[],int T[],PlanType S[],int n,int m</a:t>
            </a:r>
            <a:r>
              <a:rPr lang="pt-BR" altLang="zh-CN" sz="2000" b="1" dirty="0" smtClean="0">
                <a:latin typeface="Times New Roman" panose="02020603050405020304" pitchFamily="18" charset="0"/>
                <a:ea typeface="楷体" panose="02010609060101010101" pitchFamily="49" charset="-122"/>
              </a:rPr>
              <a:t>)</a:t>
            </a:r>
          </a:p>
          <a:p>
            <a:r>
              <a:rPr lang="pt-BR" altLang="zh-CN" sz="2000" b="1" dirty="0" smtClean="0">
                <a:latin typeface="Times New Roman" panose="02020603050405020304" pitchFamily="18" charset="0"/>
                <a:ea typeface="楷体" panose="02010609060101010101" pitchFamily="49" charset="-122"/>
              </a:rPr>
              <a:t>//</a:t>
            </a:r>
            <a:r>
              <a:rPr lang="zh-CN" altLang="pt-BR" sz="2000" b="1" dirty="0">
                <a:latin typeface="Times New Roman" panose="02020603050405020304" pitchFamily="18" charset="0"/>
                <a:ea typeface="楷体" panose="02010609060101010101" pitchFamily="49" charset="-122"/>
              </a:rPr>
              <a:t>求调度方案</a:t>
            </a:r>
            <a:r>
              <a:rPr lang="pt-BR" altLang="zh-CN" sz="2000" b="1" dirty="0">
                <a:latin typeface="Times New Roman" panose="02020603050405020304" pitchFamily="18" charset="0"/>
                <a:ea typeface="楷体" panose="02010609060101010101" pitchFamily="49" charset="-122"/>
              </a:rPr>
              <a:t>S</a:t>
            </a:r>
          </a:p>
          <a:p>
            <a:r>
              <a:rPr lang="pt-BR" altLang="zh-CN" sz="2000" b="1" dirty="0">
                <a:latin typeface="Times New Roman" panose="02020603050405020304" pitchFamily="18" charset="0"/>
                <a:ea typeface="楷体" panose="02010609060101010101" pitchFamily="49" charset="-122"/>
              </a:rPr>
              <a:t>{       int i,j,k;</a:t>
            </a:r>
          </a:p>
          <a:p>
            <a:r>
              <a:rPr lang="zh-CN" altLang="pt-BR" sz="2000" b="1" dirty="0">
                <a:latin typeface="Times New Roman" panose="02020603050405020304" pitchFamily="18" charset="0"/>
                <a:ea typeface="楷体" panose="02010609060101010101" pitchFamily="49" charset="-122"/>
              </a:rPr>
              <a:t>　　</a:t>
            </a:r>
            <a:r>
              <a:rPr lang="pt-BR" altLang="zh-CN" sz="2000" b="1" dirty="0">
                <a:latin typeface="Times New Roman" panose="02020603050405020304" pitchFamily="18" charset="0"/>
                <a:ea typeface="楷体" panose="02010609060101010101" pitchFamily="49" charset="-122"/>
              </a:rPr>
              <a:t>for(i=0;i&lt;m;i++)		</a:t>
            </a:r>
            <a:r>
              <a:rPr lang="pt-BR" altLang="zh-CN" sz="2000" b="1" dirty="0" smtClean="0">
                <a:latin typeface="Times New Roman" panose="02020603050405020304" pitchFamily="18" charset="0"/>
                <a:ea typeface="楷体" panose="02010609060101010101" pitchFamily="49" charset="-122"/>
              </a:rPr>
              <a:t>	//</a:t>
            </a:r>
            <a:r>
              <a:rPr lang="zh-CN" altLang="pt-BR" sz="2000" b="1" dirty="0">
                <a:latin typeface="Times New Roman" panose="02020603050405020304" pitchFamily="18" charset="0"/>
                <a:ea typeface="楷体" panose="02010609060101010101" pitchFamily="49" charset="-122"/>
              </a:rPr>
              <a:t>将</a:t>
            </a:r>
            <a:r>
              <a:rPr lang="pt-BR" altLang="zh-CN" sz="2000" b="1" dirty="0">
                <a:latin typeface="Times New Roman" panose="02020603050405020304" pitchFamily="18" charset="0"/>
                <a:ea typeface="楷体" panose="02010609060101010101" pitchFamily="49" charset="-122"/>
              </a:rPr>
              <a:t>m</a:t>
            </a:r>
            <a:r>
              <a:rPr lang="zh-CN" altLang="pt-BR" sz="2000" b="1" dirty="0">
                <a:latin typeface="Times New Roman" panose="02020603050405020304" pitchFamily="18" charset="0"/>
                <a:ea typeface="楷体" panose="02010609060101010101" pitchFamily="49" charset="-122"/>
              </a:rPr>
              <a:t>个作业分配给</a:t>
            </a:r>
            <a:r>
              <a:rPr lang="pt-BR" altLang="zh-CN" sz="2000" b="1" dirty="0">
                <a:latin typeface="Times New Roman" panose="02020603050405020304" pitchFamily="18" charset="0"/>
                <a:ea typeface="楷体" panose="02010609060101010101" pitchFamily="49" charset="-122"/>
              </a:rPr>
              <a:t>m</a:t>
            </a:r>
            <a:r>
              <a:rPr lang="zh-CN" altLang="pt-BR" sz="2000" b="1" dirty="0">
                <a:latin typeface="Times New Roman" panose="02020603050405020304" pitchFamily="18" charset="0"/>
                <a:ea typeface="楷体" panose="02010609060101010101" pitchFamily="49" charset="-122"/>
              </a:rPr>
              <a:t>台机器</a:t>
            </a:r>
          </a:p>
          <a:p>
            <a:r>
              <a:rPr lang="zh-CN" altLang="pt-BR" sz="2000" b="1" dirty="0">
                <a:latin typeface="Times New Roman" panose="02020603050405020304" pitchFamily="18" charset="0"/>
                <a:ea typeface="楷体" panose="02010609060101010101" pitchFamily="49" charset="-122"/>
              </a:rPr>
              <a:t>　　</a:t>
            </a:r>
            <a:r>
              <a:rPr lang="pt-BR" altLang="zh-CN" sz="2000" b="1" dirty="0">
                <a:latin typeface="Times New Roman" panose="02020603050405020304" pitchFamily="18" charset="0"/>
                <a:ea typeface="楷体" panose="02010609060101010101" pitchFamily="49" charset="-122"/>
              </a:rPr>
              <a:t>{	</a:t>
            </a:r>
            <a:r>
              <a:rPr lang="pt-BR" altLang="zh-CN" sz="2000" b="1" dirty="0" smtClean="0">
                <a:latin typeface="Times New Roman" panose="02020603050405020304" pitchFamily="18" charset="0"/>
                <a:ea typeface="楷体" panose="02010609060101010101" pitchFamily="49" charset="-122"/>
              </a:rPr>
              <a:t> S[i</a:t>
            </a:r>
            <a:r>
              <a:rPr lang="pt-BR" altLang="zh-CN" sz="2000" b="1" dirty="0">
                <a:latin typeface="Times New Roman" panose="02020603050405020304" pitchFamily="18" charset="0"/>
                <a:ea typeface="楷体" panose="02010609060101010101" pitchFamily="49" charset="-122"/>
              </a:rPr>
              <a:t>].num=S[i].sumt=0;</a:t>
            </a:r>
          </a:p>
          <a:p>
            <a:r>
              <a:rPr lang="zh-CN" altLang="pt-BR" sz="2000" b="1" dirty="0">
                <a:latin typeface="Times New Roman" panose="02020603050405020304" pitchFamily="18" charset="0"/>
                <a:ea typeface="楷体" panose="02010609060101010101" pitchFamily="49" charset="-122"/>
              </a:rPr>
              <a:t>　　　　</a:t>
            </a:r>
            <a:r>
              <a:rPr lang="pt-BR" altLang="zh-CN" sz="2000" b="1" dirty="0">
                <a:latin typeface="Times New Roman" panose="02020603050405020304" pitchFamily="18" charset="0"/>
                <a:ea typeface="楷体" panose="02010609060101010101" pitchFamily="49" charset="-122"/>
              </a:rPr>
              <a:t>S[i].seq[S[i].num]=P[i</a:t>
            </a:r>
            <a:r>
              <a:rPr lang="pt-BR" altLang="zh-CN" sz="2000" b="1" dirty="0" smtClean="0">
                <a:latin typeface="Times New Roman" panose="02020603050405020304" pitchFamily="18" charset="0"/>
                <a:ea typeface="楷体" panose="02010609060101010101" pitchFamily="49" charset="-122"/>
              </a:rPr>
              <a:t>];	//</a:t>
            </a:r>
            <a:r>
              <a:rPr lang="zh-CN" altLang="pt-BR" sz="2000" b="1" dirty="0">
                <a:latin typeface="Times New Roman" panose="02020603050405020304" pitchFamily="18" charset="0"/>
                <a:ea typeface="楷体" panose="02010609060101010101" pitchFamily="49" charset="-122"/>
              </a:rPr>
              <a:t>将作业</a:t>
            </a:r>
            <a:r>
              <a:rPr lang="pt-BR" altLang="zh-CN" sz="2000" b="1" dirty="0">
                <a:latin typeface="Times New Roman" panose="02020603050405020304" pitchFamily="18" charset="0"/>
                <a:ea typeface="楷体" panose="02010609060101010101" pitchFamily="49" charset="-122"/>
              </a:rPr>
              <a:t>P[i]</a:t>
            </a:r>
            <a:r>
              <a:rPr lang="zh-CN" altLang="pt-BR" sz="2000" b="1" dirty="0">
                <a:latin typeface="Times New Roman" panose="02020603050405020304" pitchFamily="18" charset="0"/>
                <a:ea typeface="楷体" panose="02010609060101010101" pitchFamily="49" charset="-122"/>
              </a:rPr>
              <a:t>分配给机器</a:t>
            </a:r>
            <a:r>
              <a:rPr lang="pt-BR" altLang="zh-CN" sz="2000" b="1" dirty="0">
                <a:latin typeface="Times New Roman" panose="02020603050405020304" pitchFamily="18" charset="0"/>
                <a:ea typeface="楷体" panose="02010609060101010101" pitchFamily="49" charset="-122"/>
              </a:rPr>
              <a:t>i</a:t>
            </a:r>
          </a:p>
          <a:p>
            <a:r>
              <a:rPr lang="zh-CN" altLang="pt-BR" sz="2000" b="1" dirty="0">
                <a:latin typeface="Times New Roman" panose="02020603050405020304" pitchFamily="18" charset="0"/>
                <a:ea typeface="楷体" panose="02010609060101010101" pitchFamily="49" charset="-122"/>
              </a:rPr>
              <a:t>　　　　</a:t>
            </a:r>
            <a:r>
              <a:rPr lang="pt-BR" altLang="zh-CN" sz="2000" b="1" dirty="0">
                <a:latin typeface="Times New Roman" panose="02020603050405020304" pitchFamily="18" charset="0"/>
                <a:ea typeface="楷体" panose="02010609060101010101" pitchFamily="49" charset="-122"/>
              </a:rPr>
              <a:t>S[i].sumt=T[i];		//</a:t>
            </a:r>
            <a:r>
              <a:rPr lang="zh-CN" altLang="pt-BR" sz="2000" b="1" dirty="0">
                <a:latin typeface="Times New Roman" panose="02020603050405020304" pitchFamily="18" charset="0"/>
                <a:ea typeface="楷体" panose="02010609060101010101" pitchFamily="49" charset="-122"/>
              </a:rPr>
              <a:t>累加处理时间</a:t>
            </a:r>
          </a:p>
          <a:p>
            <a:r>
              <a:rPr lang="zh-CN" altLang="pt-BR" sz="2000" b="1" dirty="0">
                <a:latin typeface="Times New Roman" panose="02020603050405020304" pitchFamily="18" charset="0"/>
                <a:ea typeface="楷体" panose="02010609060101010101" pitchFamily="49" charset="-122"/>
              </a:rPr>
              <a:t>　　　　</a:t>
            </a:r>
            <a:r>
              <a:rPr lang="pt-BR" altLang="zh-CN" sz="2000" b="1" dirty="0">
                <a:latin typeface="Times New Roman" panose="02020603050405020304" pitchFamily="18" charset="0"/>
                <a:ea typeface="楷体" panose="02010609060101010101" pitchFamily="49" charset="-122"/>
              </a:rPr>
              <a:t>S[i].num++;			//</a:t>
            </a:r>
            <a:r>
              <a:rPr lang="zh-CN" altLang="pt-BR" sz="2000" b="1" dirty="0">
                <a:latin typeface="Times New Roman" panose="02020603050405020304" pitchFamily="18" charset="0"/>
                <a:ea typeface="楷体" panose="02010609060101010101" pitchFamily="49" charset="-122"/>
              </a:rPr>
              <a:t>累计处理作业数</a:t>
            </a:r>
          </a:p>
          <a:p>
            <a:r>
              <a:rPr lang="zh-CN" altLang="pt-BR" sz="2000" b="1" dirty="0">
                <a:latin typeface="Times New Roman" panose="02020603050405020304" pitchFamily="18" charset="0"/>
                <a:ea typeface="楷体" panose="02010609060101010101" pitchFamily="49" charset="-122"/>
              </a:rPr>
              <a:t>　　</a:t>
            </a:r>
            <a:r>
              <a:rPr lang="pt-BR" altLang="zh-CN" sz="2000" b="1" dirty="0">
                <a:latin typeface="Times New Roman" panose="02020603050405020304" pitchFamily="18" charset="0"/>
                <a:ea typeface="楷体" panose="02010609060101010101" pitchFamily="49" charset="-122"/>
              </a:rPr>
              <a:t>}</a:t>
            </a:r>
          </a:p>
          <a:p>
            <a:r>
              <a:rPr lang="zh-CN" altLang="pt-BR" sz="2000" b="1" dirty="0">
                <a:latin typeface="Times New Roman" panose="02020603050405020304" pitchFamily="18" charset="0"/>
                <a:ea typeface="楷体" panose="02010609060101010101" pitchFamily="49" charset="-122"/>
              </a:rPr>
              <a:t>　　</a:t>
            </a:r>
            <a:r>
              <a:rPr lang="pt-BR" altLang="zh-CN" sz="2000" b="1" dirty="0">
                <a:latin typeface="Times New Roman" panose="02020603050405020304" pitchFamily="18" charset="0"/>
                <a:ea typeface="楷体" panose="02010609060101010101" pitchFamily="49" charset="-122"/>
              </a:rPr>
              <a:t>for(i=m;i&lt;n;i++)		</a:t>
            </a:r>
            <a:r>
              <a:rPr lang="pt-BR" altLang="zh-CN" sz="2000" b="1" dirty="0" smtClean="0">
                <a:latin typeface="Times New Roman" panose="02020603050405020304" pitchFamily="18" charset="0"/>
                <a:ea typeface="楷体" panose="02010609060101010101" pitchFamily="49" charset="-122"/>
              </a:rPr>
              <a:t>	//</a:t>
            </a:r>
            <a:r>
              <a:rPr lang="zh-CN" altLang="pt-BR" sz="2000" b="1" dirty="0">
                <a:latin typeface="Times New Roman" panose="02020603050405020304" pitchFamily="18" charset="0"/>
                <a:ea typeface="楷体" panose="02010609060101010101" pitchFamily="49" charset="-122"/>
              </a:rPr>
              <a:t>分配余下的作业</a:t>
            </a:r>
          </a:p>
          <a:p>
            <a:r>
              <a:rPr lang="zh-CN" altLang="pt-BR" sz="2000" b="1" dirty="0">
                <a:latin typeface="Times New Roman" panose="02020603050405020304" pitchFamily="18" charset="0"/>
                <a:ea typeface="楷体" panose="02010609060101010101" pitchFamily="49" charset="-122"/>
              </a:rPr>
              <a:t>　　</a:t>
            </a:r>
            <a:r>
              <a:rPr lang="pt-BR" altLang="zh-CN"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j=0;</a:t>
            </a:r>
          </a:p>
          <a:p>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for (k=</a:t>
            </a:r>
            <a:r>
              <a:rPr lang="en-US" altLang="zh-CN" sz="2000" b="1" dirty="0" err="1">
                <a:latin typeface="Times New Roman" panose="02020603050405020304" pitchFamily="18" charset="0"/>
                <a:ea typeface="楷体" panose="02010609060101010101" pitchFamily="49" charset="-122"/>
              </a:rPr>
              <a:t>1;k</a:t>
            </a:r>
            <a:r>
              <a:rPr lang="en-US" altLang="zh-CN" sz="2000" b="1" dirty="0">
                <a:latin typeface="Times New Roman" panose="02020603050405020304" pitchFamily="18" charset="0"/>
                <a:ea typeface="楷体" panose="02010609060101010101" pitchFamily="49" charset="-122"/>
              </a:rPr>
              <a:t>&lt;</a:t>
            </a:r>
            <a:r>
              <a:rPr lang="en-US" altLang="zh-CN" sz="2000" b="1" dirty="0" err="1">
                <a:latin typeface="Times New Roman" panose="02020603050405020304" pitchFamily="18" charset="0"/>
                <a:ea typeface="楷体" panose="02010609060101010101" pitchFamily="49" charset="-122"/>
              </a:rPr>
              <a:t>m;k</a:t>
            </a:r>
            <a:r>
              <a:rPr lang="en-US" altLang="zh-CN" sz="2000" b="1" dirty="0">
                <a:latin typeface="Times New Roman" panose="02020603050405020304" pitchFamily="18" charset="0"/>
                <a:ea typeface="楷体" panose="02010609060101010101" pitchFamily="49" charset="-122"/>
              </a:rPr>
              <a:t>++)	 //</a:t>
            </a:r>
            <a:r>
              <a:rPr lang="zh-CN" altLang="en-US" sz="2000" b="1" dirty="0">
                <a:latin typeface="Times New Roman" panose="02020603050405020304" pitchFamily="18" charset="0"/>
                <a:ea typeface="楷体" panose="02010609060101010101" pitchFamily="49" charset="-122"/>
              </a:rPr>
              <a:t>求所有机器中处理时间总数最小的下标</a:t>
            </a:r>
            <a:r>
              <a:rPr lang="en-US" altLang="zh-CN" sz="2000" b="1" dirty="0">
                <a:latin typeface="Times New Roman" panose="02020603050405020304" pitchFamily="18" charset="0"/>
                <a:ea typeface="楷体" panose="02010609060101010101" pitchFamily="49" charset="-122"/>
              </a:rPr>
              <a:t>j</a:t>
            </a:r>
          </a:p>
          <a:p>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if (S[k].</a:t>
            </a:r>
            <a:r>
              <a:rPr lang="en-US" altLang="zh-CN" sz="2000" b="1" dirty="0" err="1">
                <a:latin typeface="Times New Roman" panose="02020603050405020304" pitchFamily="18" charset="0"/>
                <a:ea typeface="楷体" panose="02010609060101010101" pitchFamily="49" charset="-122"/>
              </a:rPr>
              <a:t>sumt</a:t>
            </a:r>
            <a:r>
              <a:rPr lang="en-US" altLang="zh-CN" sz="2000" b="1" dirty="0">
                <a:latin typeface="Times New Roman" panose="02020603050405020304" pitchFamily="18" charset="0"/>
                <a:ea typeface="楷体" panose="02010609060101010101" pitchFamily="49" charset="-122"/>
              </a:rPr>
              <a:t>&lt;S[j].</a:t>
            </a:r>
            <a:r>
              <a:rPr lang="en-US" altLang="zh-CN" sz="2000" b="1" dirty="0" err="1">
                <a:latin typeface="Times New Roman" panose="02020603050405020304" pitchFamily="18" charset="0"/>
                <a:ea typeface="楷体" panose="02010609060101010101" pitchFamily="49" charset="-122"/>
              </a:rPr>
              <a:t>sumt</a:t>
            </a:r>
            <a:r>
              <a:rPr lang="en-US" altLang="zh-CN" sz="2000" b="1" dirty="0">
                <a:latin typeface="Times New Roman" panose="02020603050405020304" pitchFamily="18" charset="0"/>
                <a:ea typeface="楷体" panose="02010609060101010101" pitchFamily="49" charset="-122"/>
              </a:rPr>
              <a:t>) j=k;</a:t>
            </a:r>
          </a:p>
          <a:p>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S[j].</a:t>
            </a:r>
            <a:r>
              <a:rPr lang="en-US" altLang="zh-CN" sz="2000" b="1" dirty="0" err="1">
                <a:latin typeface="Times New Roman" panose="02020603050405020304" pitchFamily="18" charset="0"/>
                <a:ea typeface="楷体" panose="02010609060101010101" pitchFamily="49" charset="-122"/>
              </a:rPr>
              <a:t>seq</a:t>
            </a:r>
            <a:r>
              <a:rPr lang="en-US" altLang="zh-CN" sz="2000" b="1" dirty="0">
                <a:latin typeface="Times New Roman" panose="02020603050405020304" pitchFamily="18" charset="0"/>
                <a:ea typeface="楷体" panose="02010609060101010101" pitchFamily="49" charset="-122"/>
              </a:rPr>
              <a:t>[S[j].num]=P[</a:t>
            </a:r>
            <a:r>
              <a:rPr lang="en-US" altLang="zh-CN" sz="2000" b="1" dirty="0" err="1">
                <a:latin typeface="Times New Roman" panose="02020603050405020304" pitchFamily="18" charset="0"/>
                <a:ea typeface="楷体" panose="02010609060101010101" pitchFamily="49" charset="-122"/>
              </a:rPr>
              <a:t>i</a:t>
            </a:r>
            <a:r>
              <a:rPr lang="en-US" altLang="zh-CN" sz="2000" b="1" dirty="0">
                <a:latin typeface="Times New Roman" panose="02020603050405020304" pitchFamily="18" charset="0"/>
                <a:ea typeface="楷体" panose="02010609060101010101" pitchFamily="49" charset="-122"/>
              </a:rPr>
              <a:t>];	//</a:t>
            </a:r>
            <a:r>
              <a:rPr lang="zh-CN" altLang="en-US" sz="2000" b="1" dirty="0">
                <a:latin typeface="Times New Roman" panose="02020603050405020304" pitchFamily="18" charset="0"/>
                <a:ea typeface="楷体" panose="02010609060101010101" pitchFamily="49" charset="-122"/>
              </a:rPr>
              <a:t>将作业</a:t>
            </a:r>
            <a:r>
              <a:rPr lang="en-US" altLang="zh-CN" sz="2000" b="1" dirty="0">
                <a:latin typeface="Times New Roman" panose="02020603050405020304" pitchFamily="18" charset="0"/>
                <a:ea typeface="楷体" panose="02010609060101010101" pitchFamily="49" charset="-122"/>
              </a:rPr>
              <a:t>P[</a:t>
            </a:r>
            <a:r>
              <a:rPr lang="en-US" altLang="zh-CN" sz="2000" b="1" dirty="0" err="1">
                <a:latin typeface="Times New Roman" panose="02020603050405020304" pitchFamily="18" charset="0"/>
                <a:ea typeface="楷体" panose="02010609060101010101" pitchFamily="49" charset="-122"/>
              </a:rPr>
              <a:t>i</a:t>
            </a:r>
            <a:r>
              <a:rPr lang="en-US" altLang="zh-CN" sz="2000" b="1" dirty="0">
                <a:latin typeface="Times New Roman" panose="02020603050405020304" pitchFamily="18" charset="0"/>
                <a:ea typeface="楷体" panose="02010609060101010101" pitchFamily="49" charset="-122"/>
              </a:rPr>
              <a:t>]</a:t>
            </a:r>
            <a:r>
              <a:rPr lang="zh-CN" altLang="en-US" sz="2000" b="1" dirty="0">
                <a:latin typeface="Times New Roman" panose="02020603050405020304" pitchFamily="18" charset="0"/>
                <a:ea typeface="楷体" panose="02010609060101010101" pitchFamily="49" charset="-122"/>
              </a:rPr>
              <a:t>分配给机器</a:t>
            </a:r>
            <a:r>
              <a:rPr lang="en-US" altLang="zh-CN" sz="2000" b="1" dirty="0">
                <a:latin typeface="Times New Roman" panose="02020603050405020304" pitchFamily="18" charset="0"/>
                <a:ea typeface="楷体" panose="02010609060101010101" pitchFamily="49" charset="-122"/>
              </a:rPr>
              <a:t>j</a:t>
            </a:r>
          </a:p>
          <a:p>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S[j].</a:t>
            </a:r>
            <a:r>
              <a:rPr lang="en-US" altLang="zh-CN" sz="2000" b="1" dirty="0" err="1">
                <a:latin typeface="Times New Roman" panose="02020603050405020304" pitchFamily="18" charset="0"/>
                <a:ea typeface="楷体" panose="02010609060101010101" pitchFamily="49" charset="-122"/>
              </a:rPr>
              <a:t>sumt</a:t>
            </a:r>
            <a:r>
              <a:rPr lang="en-US" altLang="zh-CN" sz="2000" b="1" dirty="0">
                <a:latin typeface="Times New Roman" panose="02020603050405020304" pitchFamily="18" charset="0"/>
                <a:ea typeface="楷体" panose="02010609060101010101" pitchFamily="49" charset="-122"/>
              </a:rPr>
              <a:t>+=T[</a:t>
            </a:r>
            <a:r>
              <a:rPr lang="en-US" altLang="zh-CN" sz="2000" b="1" dirty="0" err="1">
                <a:latin typeface="Times New Roman" panose="02020603050405020304" pitchFamily="18" charset="0"/>
                <a:ea typeface="楷体" panose="02010609060101010101" pitchFamily="49" charset="-122"/>
              </a:rPr>
              <a:t>i</a:t>
            </a:r>
            <a:r>
              <a:rPr lang="en-US" altLang="zh-CN" sz="2000" b="1" dirty="0">
                <a:latin typeface="Times New Roman" panose="02020603050405020304" pitchFamily="18" charset="0"/>
                <a:ea typeface="楷体" panose="02010609060101010101" pitchFamily="49" charset="-122"/>
              </a:rPr>
              <a:t>];		//</a:t>
            </a:r>
            <a:r>
              <a:rPr lang="zh-CN" altLang="en-US" sz="2000" b="1" dirty="0">
                <a:latin typeface="Times New Roman" panose="02020603050405020304" pitchFamily="18" charset="0"/>
                <a:ea typeface="楷体" panose="02010609060101010101" pitchFamily="49" charset="-122"/>
              </a:rPr>
              <a:t>累加处理时间</a:t>
            </a:r>
          </a:p>
          <a:p>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S[j].num++;			//</a:t>
            </a:r>
            <a:r>
              <a:rPr lang="zh-CN" altLang="en-US" sz="2000" b="1" dirty="0">
                <a:latin typeface="Times New Roman" panose="02020603050405020304" pitchFamily="18" charset="0"/>
                <a:ea typeface="楷体" panose="02010609060101010101" pitchFamily="49" charset="-122"/>
              </a:rPr>
              <a:t>累计处理作业数</a:t>
            </a:r>
          </a:p>
          <a:p>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a:t>
            </a:r>
          </a:p>
          <a:p>
            <a:r>
              <a:rPr lang="en-US" altLang="zh-CN" sz="2000" b="1" dirty="0">
                <a:latin typeface="Times New Roman" panose="02020603050405020304" pitchFamily="18" charset="0"/>
                <a:ea typeface="楷体" panose="02010609060101010101" pitchFamily="49" charset="-122"/>
              </a:rPr>
              <a:t>}</a:t>
            </a:r>
          </a:p>
        </p:txBody>
      </p:sp>
      <p:sp>
        <p:nvSpPr>
          <p:cNvPr id="145411" name="Text Box 3"/>
          <p:cNvSpPr txBox="1">
            <a:spLocks noChangeArrowheads="1"/>
          </p:cNvSpPr>
          <p:nvPr/>
        </p:nvSpPr>
        <p:spPr bwMode="auto">
          <a:xfrm>
            <a:off x="1898015" y="254000"/>
            <a:ext cx="55626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zh-CN"/>
            </a:defPPr>
            <a:lvl1pPr>
              <a:spcBef>
                <a:spcPct val="50000"/>
              </a:spcBef>
              <a:defRPr kumimoji="1" sz="3600" b="1">
                <a:solidFill>
                  <a:srgbClr val="CC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r>
              <a:rPr lang="en-US" altLang="zh-CN" dirty="0">
                <a:solidFill>
                  <a:schemeClr val="bg1"/>
                </a:solidFill>
                <a:effectLst/>
              </a:rPr>
              <a:t>7.3.3  </a:t>
            </a:r>
            <a:r>
              <a:rPr lang="zh-CN" altLang="en-US" dirty="0">
                <a:solidFill>
                  <a:schemeClr val="bg1"/>
                </a:solidFill>
                <a:effectLst/>
              </a:rPr>
              <a:t>多机调度问题 </a:t>
            </a:r>
          </a:p>
        </p:txBody>
      </p:sp>
      <p:sp>
        <p:nvSpPr>
          <p:cNvPr id="166915" name="Text Box 3"/>
          <p:cNvSpPr txBox="1">
            <a:spLocks noChangeArrowheads="1"/>
          </p:cNvSpPr>
          <p:nvPr/>
        </p:nvSpPr>
        <p:spPr bwMode="auto">
          <a:xfrm>
            <a:off x="3336925" y="6242050"/>
            <a:ext cx="5207635" cy="521970"/>
          </a:xfrm>
          <a:prstGeom prst="rect">
            <a:avLst/>
          </a:prstGeom>
          <a:noFill/>
          <a:ln w="9525">
            <a:noFill/>
            <a:miter lim="800000"/>
          </a:ln>
          <a:effectLst/>
        </p:spPr>
        <p:txBody>
          <a:bodyPr wrap="square">
            <a:spAutoFit/>
          </a:bodyPr>
          <a:lstStyle/>
          <a:p>
            <a:pPr>
              <a:lnSpc>
                <a:spcPct val="140000"/>
              </a:lnSpc>
              <a:spcBef>
                <a:spcPct val="50000"/>
              </a:spcBef>
            </a:pPr>
            <a:r>
              <a:rPr lang="zh-CN" altLang="en-US" sz="2000" b="1" dirty="0">
                <a:solidFill>
                  <a:srgbClr val="CC0099"/>
                </a:solidFill>
                <a:latin typeface="宋体" panose="02010600030101010101" pitchFamily="2" charset="-122"/>
                <a:cs typeface="Times New Roman" panose="02020603050405020304" pitchFamily="18" charset="0"/>
              </a:rPr>
              <a:t>算法分析：</a:t>
            </a:r>
            <a:r>
              <a:rPr lang="zh-CN" altLang="en-US" sz="2000" b="1" dirty="0">
                <a:latin typeface="宋体" panose="02010600030101010101" pitchFamily="2" charset="-122"/>
                <a:cs typeface="Times New Roman" panose="02020603050405020304" pitchFamily="18" charset="0"/>
              </a:rPr>
              <a:t>时间复杂度为</a:t>
            </a:r>
            <a:r>
              <a:rPr lang="en-US" altLang="zh-CN" sz="2000" b="1" dirty="0">
                <a:latin typeface="宋体" panose="02010600030101010101" pitchFamily="2" charset="-122"/>
                <a:cs typeface="Times New Roman" panose="02020603050405020304" pitchFamily="18" charset="0"/>
              </a:rPr>
              <a:t>O(</a:t>
            </a:r>
            <a:r>
              <a:rPr lang="en-US" altLang="zh-CN" sz="2000" b="1" i="1" dirty="0" err="1">
                <a:latin typeface="宋体" panose="02010600030101010101" pitchFamily="2" charset="-122"/>
                <a:cs typeface="Times New Roman" panose="02020603050405020304" pitchFamily="18" charset="0"/>
              </a:rPr>
              <a:t>mn</a:t>
            </a:r>
            <a:r>
              <a:rPr lang="en-US" altLang="zh-CN" sz="2000" b="1" dirty="0">
                <a:latin typeface="宋体" panose="02010600030101010101" pitchFamily="2" charset="-122"/>
                <a:cs typeface="Times New Roman" panose="02020603050405020304" pitchFamily="18" charset="0"/>
              </a:rPr>
              <a:t>)</a:t>
            </a:r>
            <a:endParaRPr lang="zh-CN" altLang="en-US" sz="2000" b="1"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38"/>
                                        </p:tgtEl>
                                        <p:attrNameLst>
                                          <p:attrName>style.visibility</p:attrName>
                                        </p:attrNameLst>
                                      </p:cBhvr>
                                      <p:to>
                                        <p:strVal val="visible"/>
                                      </p:to>
                                    </p:set>
                                    <p:animEffect transition="in" filter="blinds(horizontal)">
                                      <p:cBhvr>
                                        <p:cTn id="7" dur="500"/>
                                        <p:tgtEl>
                                          <p:spTgt spid="1679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7938">
                                            <p:txEl>
                                              <p:pRg st="1" end="1"/>
                                            </p:txEl>
                                          </p:spTgt>
                                        </p:tgtEl>
                                        <p:attrNameLst>
                                          <p:attrName>style.visibility</p:attrName>
                                        </p:attrNameLst>
                                      </p:cBhvr>
                                      <p:to>
                                        <p:strVal val="visible"/>
                                      </p:to>
                                    </p:set>
                                    <p:animEffect transition="in" filter="blinds(horizontal)">
                                      <p:cBhvr>
                                        <p:cTn id="12" dur="500"/>
                                        <p:tgtEl>
                                          <p:spTgt spid="1679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7938">
                                            <p:txEl>
                                              <p:pRg st="2" end="2"/>
                                            </p:txEl>
                                          </p:spTgt>
                                        </p:tgtEl>
                                        <p:attrNameLst>
                                          <p:attrName>style.visibility</p:attrName>
                                        </p:attrNameLst>
                                      </p:cBhvr>
                                      <p:to>
                                        <p:strVal val="visible"/>
                                      </p:to>
                                    </p:set>
                                    <p:animEffect transition="in" filter="blinds(horizontal)">
                                      <p:cBhvr>
                                        <p:cTn id="17" dur="500"/>
                                        <p:tgtEl>
                                          <p:spTgt spid="1679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7938">
                                            <p:txEl>
                                              <p:pRg st="3" end="3"/>
                                            </p:txEl>
                                          </p:spTgt>
                                        </p:tgtEl>
                                        <p:attrNameLst>
                                          <p:attrName>style.visibility</p:attrName>
                                        </p:attrNameLst>
                                      </p:cBhvr>
                                      <p:to>
                                        <p:strVal val="visible"/>
                                      </p:to>
                                    </p:set>
                                    <p:animEffect transition="in" filter="blinds(horizontal)">
                                      <p:cBhvr>
                                        <p:cTn id="22" dur="500"/>
                                        <p:tgtEl>
                                          <p:spTgt spid="1679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7938">
                                            <p:txEl>
                                              <p:pRg st="4" end="4"/>
                                            </p:txEl>
                                          </p:spTgt>
                                        </p:tgtEl>
                                        <p:attrNameLst>
                                          <p:attrName>style.visibility</p:attrName>
                                        </p:attrNameLst>
                                      </p:cBhvr>
                                      <p:to>
                                        <p:strVal val="visible"/>
                                      </p:to>
                                    </p:set>
                                    <p:animEffect transition="in" filter="blinds(horizontal)">
                                      <p:cBhvr>
                                        <p:cTn id="27" dur="500"/>
                                        <p:tgtEl>
                                          <p:spTgt spid="1679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7938">
                                            <p:txEl>
                                              <p:pRg st="5" end="5"/>
                                            </p:txEl>
                                          </p:spTgt>
                                        </p:tgtEl>
                                        <p:attrNameLst>
                                          <p:attrName>style.visibility</p:attrName>
                                        </p:attrNameLst>
                                      </p:cBhvr>
                                      <p:to>
                                        <p:strVal val="visible"/>
                                      </p:to>
                                    </p:set>
                                    <p:animEffect transition="in" filter="blinds(horizontal)">
                                      <p:cBhvr>
                                        <p:cTn id="32" dur="500"/>
                                        <p:tgtEl>
                                          <p:spTgt spid="16793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7938">
                                            <p:txEl>
                                              <p:pRg st="6" end="6"/>
                                            </p:txEl>
                                          </p:spTgt>
                                        </p:tgtEl>
                                        <p:attrNameLst>
                                          <p:attrName>style.visibility</p:attrName>
                                        </p:attrNameLst>
                                      </p:cBhvr>
                                      <p:to>
                                        <p:strVal val="visible"/>
                                      </p:to>
                                    </p:set>
                                    <p:animEffect transition="in" filter="blinds(horizontal)">
                                      <p:cBhvr>
                                        <p:cTn id="37" dur="500"/>
                                        <p:tgtEl>
                                          <p:spTgt spid="16793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7938">
                                            <p:txEl>
                                              <p:pRg st="7" end="7"/>
                                            </p:txEl>
                                          </p:spTgt>
                                        </p:tgtEl>
                                        <p:attrNameLst>
                                          <p:attrName>style.visibility</p:attrName>
                                        </p:attrNameLst>
                                      </p:cBhvr>
                                      <p:to>
                                        <p:strVal val="visible"/>
                                      </p:to>
                                    </p:set>
                                    <p:animEffect transition="in" filter="blinds(horizontal)">
                                      <p:cBhvr>
                                        <p:cTn id="42" dur="500"/>
                                        <p:tgtEl>
                                          <p:spTgt spid="16793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67938">
                                            <p:txEl>
                                              <p:pRg st="8" end="8"/>
                                            </p:txEl>
                                          </p:spTgt>
                                        </p:tgtEl>
                                        <p:attrNameLst>
                                          <p:attrName>style.visibility</p:attrName>
                                        </p:attrNameLst>
                                      </p:cBhvr>
                                      <p:to>
                                        <p:strVal val="visible"/>
                                      </p:to>
                                    </p:set>
                                    <p:animEffect transition="in" filter="blinds(horizontal)">
                                      <p:cBhvr>
                                        <p:cTn id="47" dur="500"/>
                                        <p:tgtEl>
                                          <p:spTgt spid="16793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67938">
                                            <p:txEl>
                                              <p:pRg st="9" end="9"/>
                                            </p:txEl>
                                          </p:spTgt>
                                        </p:tgtEl>
                                        <p:attrNameLst>
                                          <p:attrName>style.visibility</p:attrName>
                                        </p:attrNameLst>
                                      </p:cBhvr>
                                      <p:to>
                                        <p:strVal val="visible"/>
                                      </p:to>
                                    </p:set>
                                    <p:animEffect transition="in" filter="blinds(horizontal)">
                                      <p:cBhvr>
                                        <p:cTn id="52" dur="500"/>
                                        <p:tgtEl>
                                          <p:spTgt spid="16793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67938">
                                            <p:txEl>
                                              <p:pRg st="10" end="10"/>
                                            </p:txEl>
                                          </p:spTgt>
                                        </p:tgtEl>
                                        <p:attrNameLst>
                                          <p:attrName>style.visibility</p:attrName>
                                        </p:attrNameLst>
                                      </p:cBhvr>
                                      <p:to>
                                        <p:strVal val="visible"/>
                                      </p:to>
                                    </p:set>
                                    <p:animEffect transition="in" filter="blinds(horizontal)">
                                      <p:cBhvr>
                                        <p:cTn id="57" dur="500"/>
                                        <p:tgtEl>
                                          <p:spTgt spid="16793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67938">
                                            <p:txEl>
                                              <p:pRg st="11" end="11"/>
                                            </p:txEl>
                                          </p:spTgt>
                                        </p:tgtEl>
                                        <p:attrNameLst>
                                          <p:attrName>style.visibility</p:attrName>
                                        </p:attrNameLst>
                                      </p:cBhvr>
                                      <p:to>
                                        <p:strVal val="visible"/>
                                      </p:to>
                                    </p:set>
                                    <p:animEffect transition="in" filter="blinds(horizontal)">
                                      <p:cBhvr>
                                        <p:cTn id="62" dur="500"/>
                                        <p:tgtEl>
                                          <p:spTgt spid="16793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67938">
                                            <p:txEl>
                                              <p:pRg st="12" end="12"/>
                                            </p:txEl>
                                          </p:spTgt>
                                        </p:tgtEl>
                                        <p:attrNameLst>
                                          <p:attrName>style.visibility</p:attrName>
                                        </p:attrNameLst>
                                      </p:cBhvr>
                                      <p:to>
                                        <p:strVal val="visible"/>
                                      </p:to>
                                    </p:set>
                                    <p:animEffect transition="in" filter="blinds(horizontal)">
                                      <p:cBhvr>
                                        <p:cTn id="67" dur="500"/>
                                        <p:tgtEl>
                                          <p:spTgt spid="167938">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67938">
                                            <p:txEl>
                                              <p:pRg st="13" end="13"/>
                                            </p:txEl>
                                          </p:spTgt>
                                        </p:tgtEl>
                                        <p:attrNameLst>
                                          <p:attrName>style.visibility</p:attrName>
                                        </p:attrNameLst>
                                      </p:cBhvr>
                                      <p:to>
                                        <p:strVal val="visible"/>
                                      </p:to>
                                    </p:set>
                                    <p:animEffect transition="in" filter="blinds(horizontal)">
                                      <p:cBhvr>
                                        <p:cTn id="72" dur="500"/>
                                        <p:tgtEl>
                                          <p:spTgt spid="167938">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67938">
                                            <p:txEl>
                                              <p:pRg st="14" end="14"/>
                                            </p:txEl>
                                          </p:spTgt>
                                        </p:tgtEl>
                                        <p:attrNameLst>
                                          <p:attrName>style.visibility</p:attrName>
                                        </p:attrNameLst>
                                      </p:cBhvr>
                                      <p:to>
                                        <p:strVal val="visible"/>
                                      </p:to>
                                    </p:set>
                                    <p:animEffect transition="in" filter="blinds(horizontal)">
                                      <p:cBhvr>
                                        <p:cTn id="77" dur="500"/>
                                        <p:tgtEl>
                                          <p:spTgt spid="167938">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67938">
                                            <p:txEl>
                                              <p:pRg st="15" end="15"/>
                                            </p:txEl>
                                          </p:spTgt>
                                        </p:tgtEl>
                                        <p:attrNameLst>
                                          <p:attrName>style.visibility</p:attrName>
                                        </p:attrNameLst>
                                      </p:cBhvr>
                                      <p:to>
                                        <p:strVal val="visible"/>
                                      </p:to>
                                    </p:set>
                                    <p:animEffect transition="in" filter="blinds(horizontal)">
                                      <p:cBhvr>
                                        <p:cTn id="82" dur="500"/>
                                        <p:tgtEl>
                                          <p:spTgt spid="167938">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67938">
                                            <p:txEl>
                                              <p:pRg st="16" end="16"/>
                                            </p:txEl>
                                          </p:spTgt>
                                        </p:tgtEl>
                                        <p:attrNameLst>
                                          <p:attrName>style.visibility</p:attrName>
                                        </p:attrNameLst>
                                      </p:cBhvr>
                                      <p:to>
                                        <p:strVal val="visible"/>
                                      </p:to>
                                    </p:set>
                                    <p:animEffect transition="in" filter="blinds(horizontal)">
                                      <p:cBhvr>
                                        <p:cTn id="87" dur="500"/>
                                        <p:tgtEl>
                                          <p:spTgt spid="167938">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67938">
                                            <p:txEl>
                                              <p:pRg st="17" end="17"/>
                                            </p:txEl>
                                          </p:spTgt>
                                        </p:tgtEl>
                                        <p:attrNameLst>
                                          <p:attrName>style.visibility</p:attrName>
                                        </p:attrNameLst>
                                      </p:cBhvr>
                                      <p:to>
                                        <p:strVal val="visible"/>
                                      </p:to>
                                    </p:set>
                                    <p:animEffect transition="in" filter="blinds(horizontal)">
                                      <p:cBhvr>
                                        <p:cTn id="92" dur="500"/>
                                        <p:tgtEl>
                                          <p:spTgt spid="167938">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1" nodeType="clickEffect">
                                  <p:stCondLst>
                                    <p:cond delay="0"/>
                                  </p:stCondLst>
                                  <p:childTnLst>
                                    <p:set>
                                      <p:cBhvr>
                                        <p:cTn id="96" dur="1" fill="hold">
                                          <p:stCondLst>
                                            <p:cond delay="0"/>
                                          </p:stCondLst>
                                        </p:cTn>
                                        <p:tgtEl>
                                          <p:spTgt spid="167938">
                                            <p:bg/>
                                          </p:spTgt>
                                        </p:tgtEl>
                                        <p:attrNameLst>
                                          <p:attrName>style.visibility</p:attrName>
                                        </p:attrNameLst>
                                      </p:cBhvr>
                                      <p:to>
                                        <p:strVal val="visible"/>
                                      </p:to>
                                    </p:set>
                                    <p:animEffect transition="in" filter="blinds(horizontal)">
                                      <p:cBhvr>
                                        <p:cTn id="97" dur="500"/>
                                        <p:tgtEl>
                                          <p:spTgt spid="167938">
                                            <p:bg/>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66915"/>
                                        </p:tgtEl>
                                        <p:attrNameLst>
                                          <p:attrName>style.visibility</p:attrName>
                                        </p:attrNameLst>
                                      </p:cBhvr>
                                      <p:to>
                                        <p:strVal val="visible"/>
                                      </p:to>
                                    </p:set>
                                    <p:animEffect transition="in" filter="blinds(horizontal)">
                                      <p:cBhvr>
                                        <p:cTn id="102" dur="500"/>
                                        <p:tgtEl>
                                          <p:spTgt spid="166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bldLvl="0" animBg="1"/>
      <p:bldP spid="167938" grpId="1" uiExpand="1" build="allAtOnce" bldLvl="0" animBg="1"/>
      <p:bldP spid="166915"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26035" y="1132840"/>
            <a:ext cx="9056370" cy="563118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pt-BR" altLang="zh-CN" sz="2400" b="1" dirty="0">
                <a:latin typeface="Times New Roman" panose="02020603050405020304" pitchFamily="18" charset="0"/>
                <a:ea typeface="楷体" panose="02010609060101010101" pitchFamily="49" charset="-122"/>
              </a:rPr>
              <a:t>void disp(int a[],int n)		//输出a中所有元素</a:t>
            </a:r>
          </a:p>
          <a:p>
            <a:r>
              <a:rPr lang="pt-BR" altLang="zh-CN" sz="2400" b="1" dirty="0">
                <a:latin typeface="Times New Roman" panose="02020603050405020304" pitchFamily="18" charset="0"/>
                <a:ea typeface="楷体" panose="02010609060101010101" pitchFamily="49" charset="-122"/>
              </a:rPr>
              <a:t>{	int i;</a:t>
            </a:r>
          </a:p>
          <a:p>
            <a:r>
              <a:rPr lang="pt-BR" altLang="zh-CN" sz="2400" b="1" dirty="0">
                <a:latin typeface="Times New Roman" panose="02020603050405020304" pitchFamily="18" charset="0"/>
                <a:ea typeface="楷体" panose="02010609060101010101" pitchFamily="49" charset="-122"/>
              </a:rPr>
              <a:t>	for (i=0;i&lt;n;i++)</a:t>
            </a:r>
          </a:p>
          <a:p>
            <a:r>
              <a:rPr lang="pt-BR" altLang="zh-CN" sz="2400" b="1" dirty="0">
                <a:latin typeface="Times New Roman" panose="02020603050405020304" pitchFamily="18" charset="0"/>
                <a:ea typeface="楷体" panose="02010609060101010101" pitchFamily="49" charset="-122"/>
              </a:rPr>
              <a:t>		printf("%3d",a[i]);</a:t>
            </a:r>
          </a:p>
          <a:p>
            <a:r>
              <a:rPr lang="pt-BR" altLang="zh-CN" sz="2400" b="1" dirty="0">
                <a:latin typeface="Times New Roman" panose="02020603050405020304" pitchFamily="18" charset="0"/>
                <a:ea typeface="楷体" panose="02010609060101010101" pitchFamily="49" charset="-122"/>
              </a:rPr>
              <a:t>	printf("\n");</a:t>
            </a:r>
          </a:p>
          <a:p>
            <a:r>
              <a:rPr lang="pt-BR" altLang="zh-CN" sz="2400" b="1" dirty="0">
                <a:latin typeface="Times New Roman" panose="02020603050405020304" pitchFamily="18" charset="0"/>
                <a:ea typeface="楷体" panose="02010609060101010101" pitchFamily="49" charset="-122"/>
              </a:rPr>
              <a:t>}</a:t>
            </a:r>
          </a:p>
          <a:p>
            <a:r>
              <a:rPr lang="pt-BR" altLang="zh-CN" sz="2400" b="1" dirty="0">
                <a:latin typeface="Times New Roman" panose="02020603050405020304" pitchFamily="18" charset="0"/>
                <a:ea typeface="楷体" panose="02010609060101010101" pitchFamily="49" charset="-122"/>
              </a:rPr>
              <a:t>void dispschedule(PlanType S[],int m,int n)//输出一个分配方案</a:t>
            </a:r>
          </a:p>
          <a:p>
            <a:r>
              <a:rPr lang="pt-BR" altLang="zh-CN" sz="2400" b="1" dirty="0">
                <a:latin typeface="Times New Roman" panose="02020603050405020304" pitchFamily="18" charset="0"/>
                <a:ea typeface="楷体" panose="02010609060101010101" pitchFamily="49" charset="-122"/>
              </a:rPr>
              <a:t>{	int i,j;</a:t>
            </a:r>
          </a:p>
          <a:p>
            <a:r>
              <a:rPr lang="pt-BR" altLang="zh-CN" sz="2400" b="1" dirty="0">
                <a:latin typeface="Times New Roman" panose="02020603050405020304" pitchFamily="18" charset="0"/>
                <a:ea typeface="楷体" panose="02010609060101010101" pitchFamily="49" charset="-122"/>
              </a:rPr>
              <a:t>	for (i=0;i&lt;m;i++)</a:t>
            </a:r>
          </a:p>
          <a:p>
            <a:r>
              <a:rPr lang="pt-BR" altLang="zh-CN" sz="2400" b="1" dirty="0">
                <a:latin typeface="Times New Roman" panose="02020603050405020304" pitchFamily="18" charset="0"/>
                <a:ea typeface="楷体" panose="02010609060101010101" pitchFamily="49" charset="-122"/>
              </a:rPr>
              <a:t>	{	printf("  机器%d分配的作业序列:",i+1);</a:t>
            </a:r>
          </a:p>
          <a:p>
            <a:r>
              <a:rPr lang="pt-BR" altLang="zh-CN" sz="2400" b="1" dirty="0">
                <a:latin typeface="Times New Roman" panose="02020603050405020304" pitchFamily="18" charset="0"/>
                <a:ea typeface="楷体" panose="02010609060101010101" pitchFamily="49" charset="-122"/>
              </a:rPr>
              <a:t>		for (j=0;j&lt;S[i].num;j++)</a:t>
            </a:r>
          </a:p>
          <a:p>
            <a:r>
              <a:rPr lang="pt-BR" altLang="zh-CN" sz="2400" b="1" dirty="0">
                <a:latin typeface="Times New Roman" panose="02020603050405020304" pitchFamily="18" charset="0"/>
                <a:ea typeface="楷体" panose="02010609060101010101" pitchFamily="49" charset="-122"/>
              </a:rPr>
              <a:t>			printf("%d ",S[i].seq[j]);</a:t>
            </a:r>
          </a:p>
          <a:p>
            <a:r>
              <a:rPr lang="pt-BR" altLang="zh-CN" sz="2400" b="1" dirty="0">
                <a:latin typeface="Times New Roman" panose="02020603050405020304" pitchFamily="18" charset="0"/>
                <a:ea typeface="楷体" panose="02010609060101010101" pitchFamily="49" charset="-122"/>
              </a:rPr>
              <a:t>		printf(",加工总时间为%d\n",S[i].sumt);</a:t>
            </a:r>
          </a:p>
          <a:p>
            <a:r>
              <a:rPr lang="pt-BR" altLang="zh-CN" sz="2400" b="1" dirty="0">
                <a:latin typeface="Times New Roman" panose="02020603050405020304" pitchFamily="18" charset="0"/>
                <a:ea typeface="楷体" panose="02010609060101010101" pitchFamily="49" charset="-122"/>
              </a:rPr>
              <a:t>	}</a:t>
            </a:r>
          </a:p>
          <a:p>
            <a:r>
              <a:rPr lang="pt-BR" altLang="zh-CN" sz="2400" b="1" dirty="0">
                <a:latin typeface="Times New Roman" panose="02020603050405020304" pitchFamily="18" charset="0"/>
                <a:ea typeface="楷体" panose="02010609060101010101" pitchFamily="49" charset="-122"/>
              </a:rPr>
              <a:t>}</a:t>
            </a:r>
          </a:p>
        </p:txBody>
      </p:sp>
      <p:sp>
        <p:nvSpPr>
          <p:cNvPr id="145411" name="Text Box 3"/>
          <p:cNvSpPr txBox="1">
            <a:spLocks noChangeArrowheads="1"/>
          </p:cNvSpPr>
          <p:nvPr/>
        </p:nvSpPr>
        <p:spPr bwMode="auto">
          <a:xfrm>
            <a:off x="1898015" y="254000"/>
            <a:ext cx="55626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defPPr>
              <a:defRPr lang="zh-CN"/>
            </a:defPPr>
            <a:lvl1pPr>
              <a:spcBef>
                <a:spcPct val="50000"/>
              </a:spcBef>
              <a:defRPr kumimoji="1" sz="3600" b="1">
                <a:solidFill>
                  <a:srgbClr val="CC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r>
              <a:rPr lang="en-US" altLang="zh-CN" dirty="0">
                <a:solidFill>
                  <a:schemeClr val="bg1"/>
                </a:solidFill>
                <a:effectLst/>
              </a:rPr>
              <a:t>7.3.3  </a:t>
            </a:r>
            <a:r>
              <a:rPr lang="zh-CN" altLang="en-US" dirty="0">
                <a:solidFill>
                  <a:schemeClr val="bg1"/>
                </a:solidFill>
                <a:effectLst/>
              </a:rPr>
              <a:t>多机调度问题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38"/>
                                        </p:tgtEl>
                                        <p:attrNameLst>
                                          <p:attrName>style.visibility</p:attrName>
                                        </p:attrNameLst>
                                      </p:cBhvr>
                                      <p:to>
                                        <p:strVal val="visible"/>
                                      </p:to>
                                    </p:set>
                                    <p:animEffect transition="in" filter="blinds(horizontal)">
                                      <p:cBhvr>
                                        <p:cTn id="7" dur="500"/>
                                        <p:tgtEl>
                                          <p:spTgt spid="1679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7938">
                                            <p:txEl>
                                              <p:pRg st="0" end="0"/>
                                            </p:txEl>
                                          </p:spTgt>
                                        </p:tgtEl>
                                        <p:attrNameLst>
                                          <p:attrName>style.visibility</p:attrName>
                                        </p:attrNameLst>
                                      </p:cBhvr>
                                      <p:to>
                                        <p:strVal val="visible"/>
                                      </p:to>
                                    </p:set>
                                    <p:animEffect transition="in" filter="blinds(horizontal)">
                                      <p:cBhvr>
                                        <p:cTn id="12" dur="500"/>
                                        <p:tgtEl>
                                          <p:spTgt spid="16793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7938">
                                            <p:txEl>
                                              <p:pRg st="1" end="1"/>
                                            </p:txEl>
                                          </p:spTgt>
                                        </p:tgtEl>
                                        <p:attrNameLst>
                                          <p:attrName>style.visibility</p:attrName>
                                        </p:attrNameLst>
                                      </p:cBhvr>
                                      <p:to>
                                        <p:strVal val="visible"/>
                                      </p:to>
                                    </p:set>
                                    <p:animEffect transition="in" filter="blinds(horizontal)">
                                      <p:cBhvr>
                                        <p:cTn id="17" dur="500"/>
                                        <p:tgtEl>
                                          <p:spTgt spid="16793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7938">
                                            <p:txEl>
                                              <p:pRg st="2" end="2"/>
                                            </p:txEl>
                                          </p:spTgt>
                                        </p:tgtEl>
                                        <p:attrNameLst>
                                          <p:attrName>style.visibility</p:attrName>
                                        </p:attrNameLst>
                                      </p:cBhvr>
                                      <p:to>
                                        <p:strVal val="visible"/>
                                      </p:to>
                                    </p:set>
                                    <p:animEffect transition="in" filter="blinds(horizontal)">
                                      <p:cBhvr>
                                        <p:cTn id="22" dur="500"/>
                                        <p:tgtEl>
                                          <p:spTgt spid="16793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7938">
                                            <p:txEl>
                                              <p:pRg st="3" end="3"/>
                                            </p:txEl>
                                          </p:spTgt>
                                        </p:tgtEl>
                                        <p:attrNameLst>
                                          <p:attrName>style.visibility</p:attrName>
                                        </p:attrNameLst>
                                      </p:cBhvr>
                                      <p:to>
                                        <p:strVal val="visible"/>
                                      </p:to>
                                    </p:set>
                                    <p:animEffect transition="in" filter="blinds(horizontal)">
                                      <p:cBhvr>
                                        <p:cTn id="27" dur="500"/>
                                        <p:tgtEl>
                                          <p:spTgt spid="16793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7938">
                                            <p:txEl>
                                              <p:pRg st="4" end="4"/>
                                            </p:txEl>
                                          </p:spTgt>
                                        </p:tgtEl>
                                        <p:attrNameLst>
                                          <p:attrName>style.visibility</p:attrName>
                                        </p:attrNameLst>
                                      </p:cBhvr>
                                      <p:to>
                                        <p:strVal val="visible"/>
                                      </p:to>
                                    </p:set>
                                    <p:animEffect transition="in" filter="blinds(horizontal)">
                                      <p:cBhvr>
                                        <p:cTn id="32" dur="500"/>
                                        <p:tgtEl>
                                          <p:spTgt spid="16793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7938">
                                            <p:txEl>
                                              <p:pRg st="5" end="5"/>
                                            </p:txEl>
                                          </p:spTgt>
                                        </p:tgtEl>
                                        <p:attrNameLst>
                                          <p:attrName>style.visibility</p:attrName>
                                        </p:attrNameLst>
                                      </p:cBhvr>
                                      <p:to>
                                        <p:strVal val="visible"/>
                                      </p:to>
                                    </p:set>
                                    <p:animEffect transition="in" filter="blinds(horizontal)">
                                      <p:cBhvr>
                                        <p:cTn id="37" dur="500"/>
                                        <p:tgtEl>
                                          <p:spTgt spid="16793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7938">
                                            <p:txEl>
                                              <p:pRg st="6" end="6"/>
                                            </p:txEl>
                                          </p:spTgt>
                                        </p:tgtEl>
                                        <p:attrNameLst>
                                          <p:attrName>style.visibility</p:attrName>
                                        </p:attrNameLst>
                                      </p:cBhvr>
                                      <p:to>
                                        <p:strVal val="visible"/>
                                      </p:to>
                                    </p:set>
                                    <p:animEffect transition="in" filter="blinds(horizontal)">
                                      <p:cBhvr>
                                        <p:cTn id="42" dur="500"/>
                                        <p:tgtEl>
                                          <p:spTgt spid="16793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67938">
                                            <p:txEl>
                                              <p:pRg st="7" end="7"/>
                                            </p:txEl>
                                          </p:spTgt>
                                        </p:tgtEl>
                                        <p:attrNameLst>
                                          <p:attrName>style.visibility</p:attrName>
                                        </p:attrNameLst>
                                      </p:cBhvr>
                                      <p:to>
                                        <p:strVal val="visible"/>
                                      </p:to>
                                    </p:set>
                                    <p:animEffect transition="in" filter="blinds(horizontal)">
                                      <p:cBhvr>
                                        <p:cTn id="47" dur="500"/>
                                        <p:tgtEl>
                                          <p:spTgt spid="16793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67938">
                                            <p:txEl>
                                              <p:pRg st="8" end="8"/>
                                            </p:txEl>
                                          </p:spTgt>
                                        </p:tgtEl>
                                        <p:attrNameLst>
                                          <p:attrName>style.visibility</p:attrName>
                                        </p:attrNameLst>
                                      </p:cBhvr>
                                      <p:to>
                                        <p:strVal val="visible"/>
                                      </p:to>
                                    </p:set>
                                    <p:animEffect transition="in" filter="blinds(horizontal)">
                                      <p:cBhvr>
                                        <p:cTn id="52" dur="500"/>
                                        <p:tgtEl>
                                          <p:spTgt spid="16793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67938">
                                            <p:txEl>
                                              <p:pRg st="9" end="9"/>
                                            </p:txEl>
                                          </p:spTgt>
                                        </p:tgtEl>
                                        <p:attrNameLst>
                                          <p:attrName>style.visibility</p:attrName>
                                        </p:attrNameLst>
                                      </p:cBhvr>
                                      <p:to>
                                        <p:strVal val="visible"/>
                                      </p:to>
                                    </p:set>
                                    <p:animEffect transition="in" filter="blinds(horizontal)">
                                      <p:cBhvr>
                                        <p:cTn id="57" dur="500"/>
                                        <p:tgtEl>
                                          <p:spTgt spid="167938">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67938">
                                            <p:txEl>
                                              <p:pRg st="10" end="10"/>
                                            </p:txEl>
                                          </p:spTgt>
                                        </p:tgtEl>
                                        <p:attrNameLst>
                                          <p:attrName>style.visibility</p:attrName>
                                        </p:attrNameLst>
                                      </p:cBhvr>
                                      <p:to>
                                        <p:strVal val="visible"/>
                                      </p:to>
                                    </p:set>
                                    <p:animEffect transition="in" filter="blinds(horizontal)">
                                      <p:cBhvr>
                                        <p:cTn id="62" dur="500"/>
                                        <p:tgtEl>
                                          <p:spTgt spid="167938">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67938">
                                            <p:txEl>
                                              <p:pRg st="11" end="11"/>
                                            </p:txEl>
                                          </p:spTgt>
                                        </p:tgtEl>
                                        <p:attrNameLst>
                                          <p:attrName>style.visibility</p:attrName>
                                        </p:attrNameLst>
                                      </p:cBhvr>
                                      <p:to>
                                        <p:strVal val="visible"/>
                                      </p:to>
                                    </p:set>
                                    <p:animEffect transition="in" filter="blinds(horizontal)">
                                      <p:cBhvr>
                                        <p:cTn id="67" dur="500"/>
                                        <p:tgtEl>
                                          <p:spTgt spid="167938">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67938">
                                            <p:txEl>
                                              <p:pRg st="12" end="12"/>
                                            </p:txEl>
                                          </p:spTgt>
                                        </p:tgtEl>
                                        <p:attrNameLst>
                                          <p:attrName>style.visibility</p:attrName>
                                        </p:attrNameLst>
                                      </p:cBhvr>
                                      <p:to>
                                        <p:strVal val="visible"/>
                                      </p:to>
                                    </p:set>
                                    <p:animEffect transition="in" filter="blinds(horizontal)">
                                      <p:cBhvr>
                                        <p:cTn id="72" dur="500"/>
                                        <p:tgtEl>
                                          <p:spTgt spid="167938">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67938">
                                            <p:txEl>
                                              <p:pRg st="13" end="13"/>
                                            </p:txEl>
                                          </p:spTgt>
                                        </p:tgtEl>
                                        <p:attrNameLst>
                                          <p:attrName>style.visibility</p:attrName>
                                        </p:attrNameLst>
                                      </p:cBhvr>
                                      <p:to>
                                        <p:strVal val="visible"/>
                                      </p:to>
                                    </p:set>
                                    <p:animEffect transition="in" filter="blinds(horizontal)">
                                      <p:cBhvr>
                                        <p:cTn id="77" dur="500"/>
                                        <p:tgtEl>
                                          <p:spTgt spid="167938">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67938">
                                            <p:txEl>
                                              <p:pRg st="14" end="14"/>
                                            </p:txEl>
                                          </p:spTgt>
                                        </p:tgtEl>
                                        <p:attrNameLst>
                                          <p:attrName>style.visibility</p:attrName>
                                        </p:attrNameLst>
                                      </p:cBhvr>
                                      <p:to>
                                        <p:strVal val="visible"/>
                                      </p:to>
                                    </p:set>
                                    <p:animEffect transition="in" filter="blinds(horizontal)">
                                      <p:cBhvr>
                                        <p:cTn id="82" dur="500"/>
                                        <p:tgtEl>
                                          <p:spTgt spid="167938">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1" nodeType="clickEffect">
                                  <p:stCondLst>
                                    <p:cond delay="0"/>
                                  </p:stCondLst>
                                  <p:childTnLst>
                                    <p:set>
                                      <p:cBhvr>
                                        <p:cTn id="86" dur="1" fill="hold">
                                          <p:stCondLst>
                                            <p:cond delay="0"/>
                                          </p:stCondLst>
                                        </p:cTn>
                                        <p:tgtEl>
                                          <p:spTgt spid="167938">
                                            <p:bg/>
                                          </p:spTgt>
                                        </p:tgtEl>
                                        <p:attrNameLst>
                                          <p:attrName>style.visibility</p:attrName>
                                        </p:attrNameLst>
                                      </p:cBhvr>
                                      <p:to>
                                        <p:strVal val="visible"/>
                                      </p:to>
                                    </p:set>
                                    <p:animEffect transition="in" filter="blinds(horizontal)">
                                      <p:cBhvr>
                                        <p:cTn id="87" dur="500"/>
                                        <p:tgtEl>
                                          <p:spTgt spid="167938">
                                            <p:bg/>
                                          </p:spTgt>
                                        </p:tgtEl>
                                      </p:cBhvr>
                                    </p:animEffect>
                                  </p:childTnLst>
                                </p:cTn>
                              </p:par>
                              <p:par>
                                <p:cTn id="88" presetID="3" presetClass="entr" presetSubtype="10" fill="hold" grpId="1" nodeType="withEffect">
                                  <p:stCondLst>
                                    <p:cond delay="0"/>
                                  </p:stCondLst>
                                  <p:childTnLst>
                                    <p:set>
                                      <p:cBhvr>
                                        <p:cTn id="89" dur="1" fill="hold">
                                          <p:stCondLst>
                                            <p:cond delay="0"/>
                                          </p:stCondLst>
                                        </p:cTn>
                                        <p:tgtEl>
                                          <p:spTgt spid="167938">
                                            <p:txEl>
                                              <p:pRg st="0" end="0"/>
                                            </p:txEl>
                                          </p:spTgt>
                                        </p:tgtEl>
                                        <p:attrNameLst>
                                          <p:attrName>style.visibility</p:attrName>
                                        </p:attrNameLst>
                                      </p:cBhvr>
                                      <p:to>
                                        <p:strVal val="visible"/>
                                      </p:to>
                                    </p:set>
                                    <p:animEffect transition="in" filter="blinds(horizontal)">
                                      <p:cBhvr>
                                        <p:cTn id="90" dur="500"/>
                                        <p:tgtEl>
                                          <p:spTgt spid="167938">
                                            <p:txEl>
                                              <p:pRg st="0" end="0"/>
                                            </p:txEl>
                                          </p:spTgt>
                                        </p:tgtEl>
                                      </p:cBhvr>
                                    </p:animEffect>
                                  </p:childTnLst>
                                </p:cTn>
                              </p:par>
                              <p:par>
                                <p:cTn id="91" presetID="3" presetClass="entr" presetSubtype="10" fill="hold" grpId="1" nodeType="withEffect">
                                  <p:stCondLst>
                                    <p:cond delay="0"/>
                                  </p:stCondLst>
                                  <p:childTnLst>
                                    <p:set>
                                      <p:cBhvr>
                                        <p:cTn id="92" dur="1" fill="hold">
                                          <p:stCondLst>
                                            <p:cond delay="0"/>
                                          </p:stCondLst>
                                        </p:cTn>
                                        <p:tgtEl>
                                          <p:spTgt spid="167938">
                                            <p:txEl>
                                              <p:pRg st="1" end="1"/>
                                            </p:txEl>
                                          </p:spTgt>
                                        </p:tgtEl>
                                        <p:attrNameLst>
                                          <p:attrName>style.visibility</p:attrName>
                                        </p:attrNameLst>
                                      </p:cBhvr>
                                      <p:to>
                                        <p:strVal val="visible"/>
                                      </p:to>
                                    </p:set>
                                    <p:animEffect transition="in" filter="blinds(horizontal)">
                                      <p:cBhvr>
                                        <p:cTn id="93" dur="500"/>
                                        <p:tgtEl>
                                          <p:spTgt spid="167938">
                                            <p:txEl>
                                              <p:pRg st="1" end="1"/>
                                            </p:txEl>
                                          </p:spTgt>
                                        </p:tgtEl>
                                      </p:cBhvr>
                                    </p:animEffect>
                                  </p:childTnLst>
                                </p:cTn>
                              </p:par>
                              <p:par>
                                <p:cTn id="94" presetID="3" presetClass="entr" presetSubtype="10" fill="hold" grpId="1" nodeType="withEffect">
                                  <p:stCondLst>
                                    <p:cond delay="0"/>
                                  </p:stCondLst>
                                  <p:childTnLst>
                                    <p:set>
                                      <p:cBhvr>
                                        <p:cTn id="95" dur="1" fill="hold">
                                          <p:stCondLst>
                                            <p:cond delay="0"/>
                                          </p:stCondLst>
                                        </p:cTn>
                                        <p:tgtEl>
                                          <p:spTgt spid="167938">
                                            <p:txEl>
                                              <p:pRg st="2" end="2"/>
                                            </p:txEl>
                                          </p:spTgt>
                                        </p:tgtEl>
                                        <p:attrNameLst>
                                          <p:attrName>style.visibility</p:attrName>
                                        </p:attrNameLst>
                                      </p:cBhvr>
                                      <p:to>
                                        <p:strVal val="visible"/>
                                      </p:to>
                                    </p:set>
                                    <p:animEffect transition="in" filter="blinds(horizontal)">
                                      <p:cBhvr>
                                        <p:cTn id="96" dur="500"/>
                                        <p:tgtEl>
                                          <p:spTgt spid="167938">
                                            <p:txEl>
                                              <p:pRg st="2" end="2"/>
                                            </p:txEl>
                                          </p:spTgt>
                                        </p:tgtEl>
                                      </p:cBhvr>
                                    </p:animEffect>
                                  </p:childTnLst>
                                </p:cTn>
                              </p:par>
                              <p:par>
                                <p:cTn id="97" presetID="3" presetClass="entr" presetSubtype="10" fill="hold" grpId="1" nodeType="withEffect">
                                  <p:stCondLst>
                                    <p:cond delay="0"/>
                                  </p:stCondLst>
                                  <p:childTnLst>
                                    <p:set>
                                      <p:cBhvr>
                                        <p:cTn id="98" dur="1" fill="hold">
                                          <p:stCondLst>
                                            <p:cond delay="0"/>
                                          </p:stCondLst>
                                        </p:cTn>
                                        <p:tgtEl>
                                          <p:spTgt spid="167938">
                                            <p:txEl>
                                              <p:pRg st="3" end="3"/>
                                            </p:txEl>
                                          </p:spTgt>
                                        </p:tgtEl>
                                        <p:attrNameLst>
                                          <p:attrName>style.visibility</p:attrName>
                                        </p:attrNameLst>
                                      </p:cBhvr>
                                      <p:to>
                                        <p:strVal val="visible"/>
                                      </p:to>
                                    </p:set>
                                    <p:animEffect transition="in" filter="blinds(horizontal)">
                                      <p:cBhvr>
                                        <p:cTn id="99" dur="500"/>
                                        <p:tgtEl>
                                          <p:spTgt spid="167938">
                                            <p:txEl>
                                              <p:pRg st="3" end="3"/>
                                            </p:txEl>
                                          </p:spTgt>
                                        </p:tgtEl>
                                      </p:cBhvr>
                                    </p:animEffect>
                                  </p:childTnLst>
                                </p:cTn>
                              </p:par>
                              <p:par>
                                <p:cTn id="100" presetID="3" presetClass="entr" presetSubtype="10" fill="hold" grpId="1" nodeType="withEffect">
                                  <p:stCondLst>
                                    <p:cond delay="0"/>
                                  </p:stCondLst>
                                  <p:childTnLst>
                                    <p:set>
                                      <p:cBhvr>
                                        <p:cTn id="101" dur="1" fill="hold">
                                          <p:stCondLst>
                                            <p:cond delay="0"/>
                                          </p:stCondLst>
                                        </p:cTn>
                                        <p:tgtEl>
                                          <p:spTgt spid="167938">
                                            <p:txEl>
                                              <p:pRg st="4" end="4"/>
                                            </p:txEl>
                                          </p:spTgt>
                                        </p:tgtEl>
                                        <p:attrNameLst>
                                          <p:attrName>style.visibility</p:attrName>
                                        </p:attrNameLst>
                                      </p:cBhvr>
                                      <p:to>
                                        <p:strVal val="visible"/>
                                      </p:to>
                                    </p:set>
                                    <p:animEffect transition="in" filter="blinds(horizontal)">
                                      <p:cBhvr>
                                        <p:cTn id="102" dur="500"/>
                                        <p:tgtEl>
                                          <p:spTgt spid="167938">
                                            <p:txEl>
                                              <p:pRg st="4" end="4"/>
                                            </p:txEl>
                                          </p:spTgt>
                                        </p:tgtEl>
                                      </p:cBhvr>
                                    </p:animEffect>
                                  </p:childTnLst>
                                </p:cTn>
                              </p:par>
                              <p:par>
                                <p:cTn id="103" presetID="3" presetClass="entr" presetSubtype="10" fill="hold" grpId="1" nodeType="withEffect">
                                  <p:stCondLst>
                                    <p:cond delay="0"/>
                                  </p:stCondLst>
                                  <p:childTnLst>
                                    <p:set>
                                      <p:cBhvr>
                                        <p:cTn id="104" dur="1" fill="hold">
                                          <p:stCondLst>
                                            <p:cond delay="0"/>
                                          </p:stCondLst>
                                        </p:cTn>
                                        <p:tgtEl>
                                          <p:spTgt spid="167938">
                                            <p:txEl>
                                              <p:pRg st="5" end="5"/>
                                            </p:txEl>
                                          </p:spTgt>
                                        </p:tgtEl>
                                        <p:attrNameLst>
                                          <p:attrName>style.visibility</p:attrName>
                                        </p:attrNameLst>
                                      </p:cBhvr>
                                      <p:to>
                                        <p:strVal val="visible"/>
                                      </p:to>
                                    </p:set>
                                    <p:animEffect transition="in" filter="blinds(horizontal)">
                                      <p:cBhvr>
                                        <p:cTn id="105" dur="500"/>
                                        <p:tgtEl>
                                          <p:spTgt spid="167938">
                                            <p:txEl>
                                              <p:pRg st="5" end="5"/>
                                            </p:txEl>
                                          </p:spTgt>
                                        </p:tgtEl>
                                      </p:cBhvr>
                                    </p:animEffect>
                                  </p:childTnLst>
                                </p:cTn>
                              </p:par>
                              <p:par>
                                <p:cTn id="106" presetID="3" presetClass="entr" presetSubtype="10" fill="hold" grpId="1" nodeType="withEffect">
                                  <p:stCondLst>
                                    <p:cond delay="0"/>
                                  </p:stCondLst>
                                  <p:childTnLst>
                                    <p:set>
                                      <p:cBhvr>
                                        <p:cTn id="107" dur="1" fill="hold">
                                          <p:stCondLst>
                                            <p:cond delay="0"/>
                                          </p:stCondLst>
                                        </p:cTn>
                                        <p:tgtEl>
                                          <p:spTgt spid="167938">
                                            <p:txEl>
                                              <p:pRg st="6" end="6"/>
                                            </p:txEl>
                                          </p:spTgt>
                                        </p:tgtEl>
                                        <p:attrNameLst>
                                          <p:attrName>style.visibility</p:attrName>
                                        </p:attrNameLst>
                                      </p:cBhvr>
                                      <p:to>
                                        <p:strVal val="visible"/>
                                      </p:to>
                                    </p:set>
                                    <p:animEffect transition="in" filter="blinds(horizontal)">
                                      <p:cBhvr>
                                        <p:cTn id="108" dur="500"/>
                                        <p:tgtEl>
                                          <p:spTgt spid="167938">
                                            <p:txEl>
                                              <p:pRg st="6" end="6"/>
                                            </p:txEl>
                                          </p:spTgt>
                                        </p:tgtEl>
                                      </p:cBhvr>
                                    </p:animEffect>
                                  </p:childTnLst>
                                </p:cTn>
                              </p:par>
                              <p:par>
                                <p:cTn id="109" presetID="3" presetClass="entr" presetSubtype="10" fill="hold" grpId="1" nodeType="withEffect">
                                  <p:stCondLst>
                                    <p:cond delay="0"/>
                                  </p:stCondLst>
                                  <p:childTnLst>
                                    <p:set>
                                      <p:cBhvr>
                                        <p:cTn id="110" dur="1" fill="hold">
                                          <p:stCondLst>
                                            <p:cond delay="0"/>
                                          </p:stCondLst>
                                        </p:cTn>
                                        <p:tgtEl>
                                          <p:spTgt spid="167938">
                                            <p:txEl>
                                              <p:pRg st="7" end="7"/>
                                            </p:txEl>
                                          </p:spTgt>
                                        </p:tgtEl>
                                        <p:attrNameLst>
                                          <p:attrName>style.visibility</p:attrName>
                                        </p:attrNameLst>
                                      </p:cBhvr>
                                      <p:to>
                                        <p:strVal val="visible"/>
                                      </p:to>
                                    </p:set>
                                    <p:animEffect transition="in" filter="blinds(horizontal)">
                                      <p:cBhvr>
                                        <p:cTn id="111" dur="500"/>
                                        <p:tgtEl>
                                          <p:spTgt spid="167938">
                                            <p:txEl>
                                              <p:pRg st="7" end="7"/>
                                            </p:txEl>
                                          </p:spTgt>
                                        </p:tgtEl>
                                      </p:cBhvr>
                                    </p:animEffect>
                                  </p:childTnLst>
                                </p:cTn>
                              </p:par>
                              <p:par>
                                <p:cTn id="112" presetID="3" presetClass="entr" presetSubtype="10" fill="hold" grpId="1" nodeType="withEffect">
                                  <p:stCondLst>
                                    <p:cond delay="0"/>
                                  </p:stCondLst>
                                  <p:childTnLst>
                                    <p:set>
                                      <p:cBhvr>
                                        <p:cTn id="113" dur="1" fill="hold">
                                          <p:stCondLst>
                                            <p:cond delay="0"/>
                                          </p:stCondLst>
                                        </p:cTn>
                                        <p:tgtEl>
                                          <p:spTgt spid="167938">
                                            <p:txEl>
                                              <p:pRg st="8" end="8"/>
                                            </p:txEl>
                                          </p:spTgt>
                                        </p:tgtEl>
                                        <p:attrNameLst>
                                          <p:attrName>style.visibility</p:attrName>
                                        </p:attrNameLst>
                                      </p:cBhvr>
                                      <p:to>
                                        <p:strVal val="visible"/>
                                      </p:to>
                                    </p:set>
                                    <p:animEffect transition="in" filter="blinds(horizontal)">
                                      <p:cBhvr>
                                        <p:cTn id="114" dur="500"/>
                                        <p:tgtEl>
                                          <p:spTgt spid="167938">
                                            <p:txEl>
                                              <p:pRg st="8" end="8"/>
                                            </p:txEl>
                                          </p:spTgt>
                                        </p:tgtEl>
                                      </p:cBhvr>
                                    </p:animEffect>
                                  </p:childTnLst>
                                </p:cTn>
                              </p:par>
                              <p:par>
                                <p:cTn id="115" presetID="3" presetClass="entr" presetSubtype="10" fill="hold" grpId="1" nodeType="withEffect">
                                  <p:stCondLst>
                                    <p:cond delay="0"/>
                                  </p:stCondLst>
                                  <p:childTnLst>
                                    <p:set>
                                      <p:cBhvr>
                                        <p:cTn id="116" dur="1" fill="hold">
                                          <p:stCondLst>
                                            <p:cond delay="0"/>
                                          </p:stCondLst>
                                        </p:cTn>
                                        <p:tgtEl>
                                          <p:spTgt spid="167938">
                                            <p:txEl>
                                              <p:pRg st="9" end="9"/>
                                            </p:txEl>
                                          </p:spTgt>
                                        </p:tgtEl>
                                        <p:attrNameLst>
                                          <p:attrName>style.visibility</p:attrName>
                                        </p:attrNameLst>
                                      </p:cBhvr>
                                      <p:to>
                                        <p:strVal val="visible"/>
                                      </p:to>
                                    </p:set>
                                    <p:animEffect transition="in" filter="blinds(horizontal)">
                                      <p:cBhvr>
                                        <p:cTn id="117" dur="500"/>
                                        <p:tgtEl>
                                          <p:spTgt spid="167938">
                                            <p:txEl>
                                              <p:pRg st="9" end="9"/>
                                            </p:txEl>
                                          </p:spTgt>
                                        </p:tgtEl>
                                      </p:cBhvr>
                                    </p:animEffect>
                                  </p:childTnLst>
                                </p:cTn>
                              </p:par>
                              <p:par>
                                <p:cTn id="118" presetID="3" presetClass="entr" presetSubtype="10" fill="hold" grpId="1" nodeType="withEffect">
                                  <p:stCondLst>
                                    <p:cond delay="0"/>
                                  </p:stCondLst>
                                  <p:childTnLst>
                                    <p:set>
                                      <p:cBhvr>
                                        <p:cTn id="119" dur="1" fill="hold">
                                          <p:stCondLst>
                                            <p:cond delay="0"/>
                                          </p:stCondLst>
                                        </p:cTn>
                                        <p:tgtEl>
                                          <p:spTgt spid="167938">
                                            <p:txEl>
                                              <p:pRg st="10" end="10"/>
                                            </p:txEl>
                                          </p:spTgt>
                                        </p:tgtEl>
                                        <p:attrNameLst>
                                          <p:attrName>style.visibility</p:attrName>
                                        </p:attrNameLst>
                                      </p:cBhvr>
                                      <p:to>
                                        <p:strVal val="visible"/>
                                      </p:to>
                                    </p:set>
                                    <p:animEffect transition="in" filter="blinds(horizontal)">
                                      <p:cBhvr>
                                        <p:cTn id="120" dur="500"/>
                                        <p:tgtEl>
                                          <p:spTgt spid="167938">
                                            <p:txEl>
                                              <p:pRg st="10" end="10"/>
                                            </p:txEl>
                                          </p:spTgt>
                                        </p:tgtEl>
                                      </p:cBhvr>
                                    </p:animEffect>
                                  </p:childTnLst>
                                </p:cTn>
                              </p:par>
                              <p:par>
                                <p:cTn id="121" presetID="3" presetClass="entr" presetSubtype="10" fill="hold" grpId="1" nodeType="withEffect">
                                  <p:stCondLst>
                                    <p:cond delay="0"/>
                                  </p:stCondLst>
                                  <p:childTnLst>
                                    <p:set>
                                      <p:cBhvr>
                                        <p:cTn id="122" dur="1" fill="hold">
                                          <p:stCondLst>
                                            <p:cond delay="0"/>
                                          </p:stCondLst>
                                        </p:cTn>
                                        <p:tgtEl>
                                          <p:spTgt spid="167938">
                                            <p:txEl>
                                              <p:pRg st="11" end="11"/>
                                            </p:txEl>
                                          </p:spTgt>
                                        </p:tgtEl>
                                        <p:attrNameLst>
                                          <p:attrName>style.visibility</p:attrName>
                                        </p:attrNameLst>
                                      </p:cBhvr>
                                      <p:to>
                                        <p:strVal val="visible"/>
                                      </p:to>
                                    </p:set>
                                    <p:animEffect transition="in" filter="blinds(horizontal)">
                                      <p:cBhvr>
                                        <p:cTn id="123" dur="500"/>
                                        <p:tgtEl>
                                          <p:spTgt spid="167938">
                                            <p:txEl>
                                              <p:pRg st="11" end="11"/>
                                            </p:txEl>
                                          </p:spTgt>
                                        </p:tgtEl>
                                      </p:cBhvr>
                                    </p:animEffect>
                                  </p:childTnLst>
                                </p:cTn>
                              </p:par>
                              <p:par>
                                <p:cTn id="124" presetID="3" presetClass="entr" presetSubtype="10" fill="hold" grpId="1" nodeType="withEffect">
                                  <p:stCondLst>
                                    <p:cond delay="0"/>
                                  </p:stCondLst>
                                  <p:childTnLst>
                                    <p:set>
                                      <p:cBhvr>
                                        <p:cTn id="125" dur="1" fill="hold">
                                          <p:stCondLst>
                                            <p:cond delay="0"/>
                                          </p:stCondLst>
                                        </p:cTn>
                                        <p:tgtEl>
                                          <p:spTgt spid="167938">
                                            <p:txEl>
                                              <p:pRg st="12" end="12"/>
                                            </p:txEl>
                                          </p:spTgt>
                                        </p:tgtEl>
                                        <p:attrNameLst>
                                          <p:attrName>style.visibility</p:attrName>
                                        </p:attrNameLst>
                                      </p:cBhvr>
                                      <p:to>
                                        <p:strVal val="visible"/>
                                      </p:to>
                                    </p:set>
                                    <p:animEffect transition="in" filter="blinds(horizontal)">
                                      <p:cBhvr>
                                        <p:cTn id="126" dur="500"/>
                                        <p:tgtEl>
                                          <p:spTgt spid="167938">
                                            <p:txEl>
                                              <p:pRg st="12" end="12"/>
                                            </p:txEl>
                                          </p:spTgt>
                                        </p:tgtEl>
                                      </p:cBhvr>
                                    </p:animEffect>
                                  </p:childTnLst>
                                </p:cTn>
                              </p:par>
                              <p:par>
                                <p:cTn id="127" presetID="3" presetClass="entr" presetSubtype="10" fill="hold" grpId="1" nodeType="withEffect">
                                  <p:stCondLst>
                                    <p:cond delay="0"/>
                                  </p:stCondLst>
                                  <p:childTnLst>
                                    <p:set>
                                      <p:cBhvr>
                                        <p:cTn id="128" dur="1" fill="hold">
                                          <p:stCondLst>
                                            <p:cond delay="0"/>
                                          </p:stCondLst>
                                        </p:cTn>
                                        <p:tgtEl>
                                          <p:spTgt spid="167938">
                                            <p:txEl>
                                              <p:pRg st="13" end="13"/>
                                            </p:txEl>
                                          </p:spTgt>
                                        </p:tgtEl>
                                        <p:attrNameLst>
                                          <p:attrName>style.visibility</p:attrName>
                                        </p:attrNameLst>
                                      </p:cBhvr>
                                      <p:to>
                                        <p:strVal val="visible"/>
                                      </p:to>
                                    </p:set>
                                    <p:animEffect transition="in" filter="blinds(horizontal)">
                                      <p:cBhvr>
                                        <p:cTn id="129" dur="500"/>
                                        <p:tgtEl>
                                          <p:spTgt spid="167938">
                                            <p:txEl>
                                              <p:pRg st="13" end="13"/>
                                            </p:txEl>
                                          </p:spTgt>
                                        </p:tgtEl>
                                      </p:cBhvr>
                                    </p:animEffect>
                                  </p:childTnLst>
                                </p:cTn>
                              </p:par>
                              <p:par>
                                <p:cTn id="130" presetID="3" presetClass="entr" presetSubtype="10" fill="hold" grpId="1" nodeType="withEffect">
                                  <p:stCondLst>
                                    <p:cond delay="0"/>
                                  </p:stCondLst>
                                  <p:childTnLst>
                                    <p:set>
                                      <p:cBhvr>
                                        <p:cTn id="131" dur="1" fill="hold">
                                          <p:stCondLst>
                                            <p:cond delay="0"/>
                                          </p:stCondLst>
                                        </p:cTn>
                                        <p:tgtEl>
                                          <p:spTgt spid="167938">
                                            <p:txEl>
                                              <p:pRg st="14" end="14"/>
                                            </p:txEl>
                                          </p:spTgt>
                                        </p:tgtEl>
                                        <p:attrNameLst>
                                          <p:attrName>style.visibility</p:attrName>
                                        </p:attrNameLst>
                                      </p:cBhvr>
                                      <p:to>
                                        <p:strVal val="visible"/>
                                      </p:to>
                                    </p:set>
                                    <p:animEffect transition="in" filter="blinds(horizontal)">
                                      <p:cBhvr>
                                        <p:cTn id="132" dur="500"/>
                                        <p:tgtEl>
                                          <p:spTgt spid="16793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bldLvl="0" animBg="1"/>
      <p:bldP spid="167938" grpId="1" uiExpand="1" build="allAtOnce"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8" name="Rectangle 4"/>
          <p:cNvSpPr>
            <a:spLocks noChangeArrowheads="1"/>
          </p:cNvSpPr>
          <p:nvPr/>
        </p:nvSpPr>
        <p:spPr bwMode="auto">
          <a:xfrm>
            <a:off x="1690369" y="2471738"/>
            <a:ext cx="5824538" cy="914400"/>
          </a:xfrm>
          <a:prstGeom prst="rect">
            <a:avLst/>
          </a:prstGeom>
        </p:spPr>
        <p:style>
          <a:lnRef idx="2">
            <a:schemeClr val="accent3"/>
          </a:lnRef>
          <a:fillRef idx="1">
            <a:schemeClr val="lt1"/>
          </a:fillRef>
          <a:effectRef idx="0">
            <a:schemeClr val="accent3"/>
          </a:effectRef>
          <a:fontRef idx="minor">
            <a:schemeClr val="dk1"/>
          </a:fontRef>
        </p:style>
        <p:txBody>
          <a:bodyPr lIns="92075" tIns="46038" rIns="92075" bIns="46038" anchor="ctr"/>
          <a:lstStyle/>
          <a:p>
            <a:pPr algn="ctr">
              <a:lnSpc>
                <a:spcPct val="85000"/>
              </a:lnSpc>
              <a:defRPr/>
            </a:pPr>
            <a:r>
              <a:rPr kumimoji="1" lang="en-US" altLang="zh-CN" sz="4400" b="1" dirty="0">
                <a:solidFill>
                  <a:srgbClr val="CC0099"/>
                </a:solidFill>
                <a:effectLst>
                  <a:outerShdw blurRad="38100" dist="38100" dir="2700000" algn="tl">
                    <a:srgbClr val="000000"/>
                  </a:outerShdw>
                </a:effectLst>
                <a:latin typeface="黑体" panose="02010609060101010101" pitchFamily="49" charset="-122"/>
                <a:ea typeface="黑体" panose="02010609060101010101" pitchFamily="49" charset="-122"/>
                <a:sym typeface="+mn-ea"/>
              </a:rPr>
              <a:t>哈夫曼编码</a:t>
            </a:r>
            <a:endParaRPr lang="zh-CN" altLang="en-US" sz="4400" b="1" dirty="0">
              <a:ln w="18000">
                <a:solidFill>
                  <a:schemeClr val="accent2">
                    <a:satMod val="140000"/>
                  </a:schemeClr>
                </a:solidFill>
                <a:prstDash val="solid"/>
                <a:miter lim="800000"/>
              </a:ln>
              <a:noFill/>
              <a:effectLst/>
              <a:latin typeface="黑体" panose="02010609060101010101" pitchFamily="49" charset="-122"/>
              <a:ea typeface="黑体" panose="02010609060101010101" pitchFamily="49" charset="-122"/>
              <a:sym typeface="+mn-ea"/>
            </a:endParaRPr>
          </a:p>
          <a:p>
            <a:pPr algn="ctr">
              <a:lnSpc>
                <a:spcPct val="85000"/>
              </a:lnSpc>
              <a:defRPr/>
            </a:pPr>
            <a:r>
              <a:rPr kumimoji="1" lang="en-US" altLang="zh-CN" sz="4400" b="1" dirty="0">
                <a:solidFill>
                  <a:srgbClr val="CC0099"/>
                </a:solidFill>
                <a:effectLst>
                  <a:outerShdw blurRad="38100" dist="38100" dir="2700000" algn="tl">
                    <a:srgbClr val="000000"/>
                  </a:outerShdw>
                </a:effectLst>
                <a:latin typeface="黑体" panose="02010609060101010101" pitchFamily="49" charset="-122"/>
                <a:ea typeface="黑体" panose="02010609060101010101" pitchFamily="49" charset="-122"/>
              </a:rPr>
              <a:t>Huffman codes</a:t>
            </a:r>
            <a:r>
              <a:rPr kumimoji="1" lang="en-US" altLang="zh-CN" sz="4400" b="1" dirty="0">
                <a:solidFill>
                  <a:srgbClr val="CC0099"/>
                </a:solidFill>
                <a:effectLst>
                  <a:outerShdw blurRad="38100" dist="38100" dir="2700000" algn="tl">
                    <a:srgbClr val="FFFFFF"/>
                  </a:outerShdw>
                </a:effectLst>
                <a:latin typeface="黑体" panose="02010609060101010101" pitchFamily="49" charset="-122"/>
                <a:ea typeface="黑体" panose="02010609060101010101" pitchFamily="49" charset="-122"/>
              </a:rPr>
              <a:t>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Text Box 3"/>
          <p:cNvSpPr txBox="1">
            <a:spLocks noChangeArrowheads="1"/>
          </p:cNvSpPr>
          <p:nvPr/>
        </p:nvSpPr>
        <p:spPr bwMode="auto">
          <a:xfrm>
            <a:off x="539750" y="1557338"/>
            <a:ext cx="8135938" cy="1529715"/>
          </a:xfrm>
          <a:prstGeom prst="rect">
            <a:avLst/>
          </a:prstGeom>
          <a:noFill/>
          <a:ln w="9525">
            <a:noFill/>
            <a:miter lim="800000"/>
          </a:ln>
          <a:effectLst/>
        </p:spPr>
        <p:txBody>
          <a:bodyPr>
            <a:spAutoFit/>
          </a:bodyPr>
          <a:lstStyle/>
          <a:p>
            <a:pPr>
              <a:lnSpc>
                <a:spcPct val="130000"/>
              </a:lnSpc>
              <a:spcBef>
                <a:spcPct val="50000"/>
              </a:spcBef>
            </a:pPr>
            <a:r>
              <a:rPr lang="zh-CN" altLang="en-US" sz="2400" b="1" dirty="0">
                <a:latin typeface="宋体" panose="02010600030101010101" pitchFamily="2" charset="-122"/>
                <a:cs typeface="Times New Roman" panose="02020603050405020304" pitchFamily="18" charset="0"/>
              </a:rPr>
              <a:t>　　</a:t>
            </a:r>
            <a:r>
              <a:rPr lang="zh-CN" altLang="en-US" sz="2400" b="1" dirty="0">
                <a:solidFill>
                  <a:srgbClr val="CC0099"/>
                </a:solidFill>
                <a:latin typeface="宋体" panose="02010600030101010101" pitchFamily="2" charset="-122"/>
                <a:cs typeface="Times New Roman" panose="02020603050405020304" pitchFamily="18" charset="0"/>
              </a:rPr>
              <a:t>问题描述：</a:t>
            </a:r>
            <a:r>
              <a:rPr lang="zh-CN" altLang="en-US" sz="2400" b="1" dirty="0">
                <a:latin typeface="宋体" panose="02010600030101010101" pitchFamily="2" charset="-122"/>
                <a:cs typeface="Times New Roman" panose="02020603050405020304" pitchFamily="18" charset="0"/>
              </a:rPr>
              <a:t>设需要编码的字符集为</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d</a:t>
            </a:r>
            <a:r>
              <a:rPr lang="en-US" altLang="zh-CN" sz="2400" b="1" baseline="-25000" dirty="0" err="1">
                <a:latin typeface="宋体" panose="02010600030101010101" pitchFamily="2" charset="-122"/>
                <a:cs typeface="Times New Roman" panose="02020603050405020304" pitchFamily="18" charset="0"/>
              </a:rPr>
              <a:t>1</a:t>
            </a:r>
            <a:r>
              <a:rPr lang="en-US" altLang="zh-CN" sz="2400" b="1" dirty="0">
                <a:latin typeface="宋体" panose="02010600030101010101" pitchFamily="2" charset="-122"/>
                <a:cs typeface="Times New Roman" panose="02020603050405020304" pitchFamily="18" charset="0"/>
              </a:rPr>
              <a:t>, </a:t>
            </a:r>
            <a:r>
              <a:rPr lang="en-US" altLang="zh-CN" sz="2400" b="1" i="1" dirty="0" err="1">
                <a:latin typeface="宋体" panose="02010600030101010101" pitchFamily="2" charset="-122"/>
                <a:cs typeface="Times New Roman" panose="02020603050405020304" pitchFamily="18" charset="0"/>
              </a:rPr>
              <a:t>d</a:t>
            </a:r>
            <a:r>
              <a:rPr lang="en-US" altLang="zh-CN" sz="2400" b="1" baseline="-25000" dirty="0" err="1">
                <a:latin typeface="宋体" panose="02010600030101010101" pitchFamily="2" charset="-122"/>
                <a:cs typeface="Times New Roman" panose="02020603050405020304" pitchFamily="18" charset="0"/>
              </a:rPr>
              <a:t>2</a:t>
            </a:r>
            <a:r>
              <a:rPr lang="en-US" altLang="zh-CN" sz="2400" b="1" dirty="0">
                <a:latin typeface="宋体" panose="02010600030101010101" pitchFamily="2" charset="-122"/>
                <a:cs typeface="Times New Roman" panose="02020603050405020304" pitchFamily="18" charset="0"/>
              </a:rPr>
              <a:t>, …, </a:t>
            </a:r>
            <a:r>
              <a:rPr lang="en-US" altLang="zh-CN" sz="2400" b="1" i="1" dirty="0" err="1">
                <a:latin typeface="宋体" panose="02010600030101010101" pitchFamily="2" charset="-122"/>
                <a:cs typeface="Times New Roman" panose="02020603050405020304" pitchFamily="18" charset="0"/>
              </a:rPr>
              <a:t>d</a:t>
            </a:r>
            <a:r>
              <a:rPr lang="en-US" altLang="zh-CN" sz="2400" b="1" i="1" baseline="-25000" dirty="0" err="1">
                <a:latin typeface="宋体" panose="02010600030101010101" pitchFamily="2" charset="-122"/>
                <a:cs typeface="Times New Roman" panose="02020603050405020304" pitchFamily="18" charset="0"/>
              </a:rPr>
              <a:t>n</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，它们出现的频率为</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w</a:t>
            </a:r>
            <a:r>
              <a:rPr lang="en-US" altLang="zh-CN" sz="2400" b="1" baseline="-25000" dirty="0" err="1">
                <a:latin typeface="宋体" panose="02010600030101010101" pitchFamily="2" charset="-122"/>
                <a:cs typeface="Times New Roman" panose="02020603050405020304" pitchFamily="18" charset="0"/>
              </a:rPr>
              <a:t>1</a:t>
            </a:r>
            <a:r>
              <a:rPr lang="en-US" altLang="zh-CN" sz="2400" b="1" dirty="0">
                <a:latin typeface="宋体" panose="02010600030101010101" pitchFamily="2" charset="-122"/>
                <a:cs typeface="Times New Roman" panose="02020603050405020304" pitchFamily="18" charset="0"/>
              </a:rPr>
              <a:t>, </a:t>
            </a:r>
            <a:r>
              <a:rPr lang="en-US" altLang="zh-CN" sz="2400" b="1" i="1" dirty="0" err="1">
                <a:latin typeface="宋体" panose="02010600030101010101" pitchFamily="2" charset="-122"/>
                <a:cs typeface="Times New Roman" panose="02020603050405020304" pitchFamily="18" charset="0"/>
              </a:rPr>
              <a:t>w</a:t>
            </a:r>
            <a:r>
              <a:rPr lang="en-US" altLang="zh-CN" sz="2400" b="1" baseline="-25000" dirty="0" err="1">
                <a:latin typeface="宋体" panose="02010600030101010101" pitchFamily="2" charset="-122"/>
                <a:cs typeface="Times New Roman" panose="02020603050405020304" pitchFamily="18" charset="0"/>
              </a:rPr>
              <a:t>2</a:t>
            </a:r>
            <a:r>
              <a:rPr lang="en-US" altLang="zh-CN" sz="2400" b="1" dirty="0">
                <a:latin typeface="宋体" panose="02010600030101010101" pitchFamily="2" charset="-122"/>
                <a:cs typeface="Times New Roman" panose="02020603050405020304" pitchFamily="18" charset="0"/>
              </a:rPr>
              <a:t>, …, </a:t>
            </a:r>
            <a:r>
              <a:rPr lang="en-US" altLang="zh-CN" sz="2400" b="1" i="1" dirty="0" err="1">
                <a:latin typeface="宋体" panose="02010600030101010101" pitchFamily="2" charset="-122"/>
                <a:cs typeface="Times New Roman" panose="02020603050405020304" pitchFamily="18" charset="0"/>
              </a:rPr>
              <a:t>w</a:t>
            </a:r>
            <a:r>
              <a:rPr lang="en-US" altLang="zh-CN" sz="2400" b="1" i="1" baseline="-25000" dirty="0" err="1">
                <a:latin typeface="宋体" panose="02010600030101010101" pitchFamily="2" charset="-122"/>
                <a:cs typeface="Times New Roman" panose="02020603050405020304" pitchFamily="18" charset="0"/>
              </a:rPr>
              <a:t>n</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，应用哈夫曼树构造最优的不等长的由</a:t>
            </a:r>
            <a:r>
              <a:rPr lang="en-US" altLang="zh-CN" sz="2400" b="1" dirty="0">
                <a:latin typeface="宋体" panose="02010600030101010101" pitchFamily="2" charset="-122"/>
                <a:cs typeface="Times New Roman" panose="02020603050405020304" pitchFamily="18" charset="0"/>
              </a:rPr>
              <a:t>0</a:t>
            </a:r>
            <a:r>
              <a:rPr lang="zh-CN" altLang="en-US" sz="2400" b="1" dirty="0">
                <a:latin typeface="宋体" panose="02010600030101010101" pitchFamily="2" charset="-122"/>
                <a:cs typeface="Times New Roman" panose="02020603050405020304" pitchFamily="18" charset="0"/>
              </a:rPr>
              <a:t>、</a:t>
            </a:r>
            <a:r>
              <a:rPr lang="en-US" altLang="zh-CN" sz="2400" b="1"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构成的</a:t>
            </a:r>
            <a:r>
              <a:rPr lang="zh-CN" altLang="en-US" sz="2400" b="1" dirty="0">
                <a:solidFill>
                  <a:srgbClr val="CC0099"/>
                </a:solidFill>
                <a:latin typeface="宋体" panose="02010600030101010101" pitchFamily="2" charset="-122"/>
                <a:cs typeface="Times New Roman" panose="02020603050405020304" pitchFamily="18" charset="0"/>
              </a:rPr>
              <a:t>编码方案</a:t>
            </a:r>
            <a:r>
              <a:rPr lang="zh-CN" altLang="en-US" sz="2400" b="1" dirty="0">
                <a:latin typeface="宋体" panose="02010600030101010101" pitchFamily="2" charset="-122"/>
                <a:cs typeface="Times New Roman" panose="02020603050405020304" pitchFamily="18" charset="0"/>
              </a:rPr>
              <a:t>。 </a:t>
            </a:r>
          </a:p>
        </p:txBody>
      </p:sp>
      <p:sp>
        <p:nvSpPr>
          <p:cNvPr id="2" name="文本框 1"/>
          <p:cNvSpPr txBox="1"/>
          <p:nvPr/>
        </p:nvSpPr>
        <p:spPr>
          <a:xfrm>
            <a:off x="2590800" y="211455"/>
            <a:ext cx="2735580" cy="706755"/>
          </a:xfrm>
          <a:prstGeom prst="rect">
            <a:avLst/>
          </a:prstGeom>
          <a:noFill/>
        </p:spPr>
        <p:txBody>
          <a:bodyPr wrap="none" rtlCol="0" anchor="t">
            <a:spAutoFit/>
          </a:bodyPr>
          <a:lstStyle/>
          <a:p>
            <a:r>
              <a:rPr kumimoji="1" lang="en-US" altLang="zh-CN" sz="4000" b="1" dirty="0">
                <a:solidFill>
                  <a:schemeClr val="bg1"/>
                </a:solidFill>
                <a:effectLst/>
                <a:latin typeface="黑体" panose="02010609060101010101" pitchFamily="49" charset="-122"/>
                <a:ea typeface="黑体" panose="02010609060101010101" pitchFamily="49" charset="-122"/>
                <a:sym typeface="+mn-ea"/>
              </a:rPr>
              <a:t>哈夫曼编码</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323850" y="1393825"/>
            <a:ext cx="8351838" cy="829945"/>
          </a:xfrm>
          <a:prstGeom prst="rect">
            <a:avLst/>
          </a:prstGeom>
          <a:noFill/>
          <a:ln w="9525">
            <a:noFill/>
            <a:miter lim="800000"/>
          </a:ln>
          <a:effectLst/>
        </p:spPr>
        <p:txBody>
          <a:bodyPr>
            <a:spAutoFit/>
          </a:bodyPr>
          <a:lstStyle/>
          <a:p>
            <a:pPr>
              <a:spcBef>
                <a:spcPct val="50000"/>
              </a:spcBef>
            </a:pPr>
            <a:r>
              <a:rPr lang="zh-CN" altLang="en-US" sz="2400" b="1" dirty="0">
                <a:latin typeface="宋体" panose="02010600030101010101" pitchFamily="2" charset="-122"/>
                <a:cs typeface="Times New Roman" panose="02020603050405020304" pitchFamily="18" charset="0"/>
              </a:rPr>
              <a:t>　　</a:t>
            </a:r>
            <a:r>
              <a:rPr lang="zh-CN" altLang="en-US" sz="2400" b="1" dirty="0">
                <a:solidFill>
                  <a:srgbClr val="CC0099"/>
                </a:solidFill>
                <a:latin typeface="宋体" panose="02010600030101010101" pitchFamily="2" charset="-122"/>
                <a:cs typeface="Times New Roman" panose="02020603050405020304" pitchFamily="18" charset="0"/>
              </a:rPr>
              <a:t>问题求解：</a:t>
            </a:r>
            <a:r>
              <a:rPr lang="zh-CN" altLang="en-US" sz="2400" b="1" dirty="0">
                <a:latin typeface="宋体" panose="02010600030101010101" pitchFamily="2" charset="-122"/>
                <a:cs typeface="Times New Roman" panose="02020603050405020304" pitchFamily="18" charset="0"/>
              </a:rPr>
              <a:t>先构建以这个</a:t>
            </a:r>
            <a:r>
              <a:rPr lang="en-US" altLang="zh-CN" sz="2400" b="1" i="1" dirty="0">
                <a:latin typeface="宋体" panose="02010600030101010101" pitchFamily="2" charset="-122"/>
                <a:cs typeface="Times New Roman" panose="02020603050405020304" pitchFamily="18" charset="0"/>
              </a:rPr>
              <a:t>n</a:t>
            </a:r>
            <a:r>
              <a:rPr lang="zh-CN" altLang="en-US" sz="2400" b="1" dirty="0">
                <a:latin typeface="宋体" panose="02010600030101010101" pitchFamily="2" charset="-122"/>
                <a:cs typeface="Times New Roman" panose="02020603050405020304" pitchFamily="18" charset="0"/>
              </a:rPr>
              <a:t>个结点为叶子结点的哈夫曼树，然后由哈夫曼树产生各叶子结点对应字符的哈夫曼编码。</a:t>
            </a:r>
          </a:p>
        </p:txBody>
      </p:sp>
      <p:sp>
        <p:nvSpPr>
          <p:cNvPr id="164867" name="Text Box 3"/>
          <p:cNvSpPr txBox="1">
            <a:spLocks noChangeArrowheads="1"/>
          </p:cNvSpPr>
          <p:nvPr/>
        </p:nvSpPr>
        <p:spPr bwMode="auto">
          <a:xfrm>
            <a:off x="323850" y="2690813"/>
            <a:ext cx="8208963" cy="1568450"/>
          </a:xfrm>
          <a:prstGeom prst="rect">
            <a:avLst/>
          </a:prstGeom>
          <a:noFill/>
          <a:ln w="9525">
            <a:noFill/>
            <a:miter lim="800000"/>
          </a:ln>
          <a:effectLst/>
        </p:spPr>
        <p:txBody>
          <a:bodyPr>
            <a:spAutoFit/>
          </a:bodyPr>
          <a:lstStyle/>
          <a:p>
            <a:r>
              <a:rPr lang="zh-CN" altLang="en-US" sz="2400" b="1">
                <a:latin typeface="宋体" panose="02010600030101010101" pitchFamily="2" charset="-122"/>
                <a:cs typeface="Times New Roman" panose="02020603050405020304" pitchFamily="18" charset="0"/>
              </a:rPr>
              <a:t>　　哈夫曼树（</a:t>
            </a:r>
            <a:r>
              <a:rPr lang="en-US" altLang="zh-CN" sz="2400" b="1">
                <a:latin typeface="宋体" panose="02010600030101010101" pitchFamily="2" charset="-122"/>
                <a:cs typeface="Times New Roman" panose="02020603050405020304" pitchFamily="18" charset="0"/>
              </a:rPr>
              <a:t>Huffman Tree</a:t>
            </a:r>
            <a:r>
              <a:rPr lang="zh-CN" altLang="en-US" sz="2400" b="1">
                <a:latin typeface="宋体" panose="02010600030101010101" pitchFamily="2" charset="-122"/>
                <a:cs typeface="Times New Roman" panose="02020603050405020304" pitchFamily="18" charset="0"/>
              </a:rPr>
              <a:t>）的定义：设二叉树具有</a:t>
            </a:r>
            <a:r>
              <a:rPr lang="en-US" altLang="zh-CN" sz="2400" b="1" i="1">
                <a:latin typeface="宋体" panose="02010600030101010101" pitchFamily="2" charset="-122"/>
                <a:cs typeface="Times New Roman" panose="02020603050405020304" pitchFamily="18" charset="0"/>
              </a:rPr>
              <a:t>n</a:t>
            </a:r>
            <a:r>
              <a:rPr lang="zh-CN" altLang="en-US" sz="2400" b="1">
                <a:latin typeface="宋体" panose="02010600030101010101" pitchFamily="2" charset="-122"/>
                <a:cs typeface="Times New Roman" panose="02020603050405020304" pitchFamily="18" charset="0"/>
              </a:rPr>
              <a:t>个带权值的叶子结点，从根结点到每个叶子结点都有一个路径长度。从根结点到各个叶子结点的路径长度与相应结点权值的乘积的和称为该二叉树的带权路径长度，记作：</a:t>
            </a:r>
          </a:p>
        </p:txBody>
      </p:sp>
      <p:sp>
        <p:nvSpPr>
          <p:cNvPr id="164869" name="Rectangle 5"/>
          <p:cNvSpPr>
            <a:spLocks noChangeArrowheads="1"/>
          </p:cNvSpPr>
          <p:nvPr/>
        </p:nvSpPr>
        <p:spPr bwMode="auto">
          <a:xfrm>
            <a:off x="0" y="4137026"/>
            <a:ext cx="309880" cy="460375"/>
          </a:xfrm>
          <a:prstGeom prst="rect">
            <a:avLst/>
          </a:prstGeom>
          <a:noFill/>
          <a:ln w="9525">
            <a:noFill/>
            <a:miter lim="800000"/>
          </a:ln>
          <a:effectLst/>
        </p:spPr>
        <p:txBody>
          <a:bodyPr wrap="none" anchor="ctr">
            <a:spAutoFit/>
          </a:bodyPr>
          <a:lstStyle/>
          <a:p>
            <a:endParaRPr lang="zh-CN" altLang="en-US" sz="2400" b="1">
              <a:latin typeface="宋体" panose="02010600030101010101" pitchFamily="2" charset="-122"/>
            </a:endParaRPr>
          </a:p>
        </p:txBody>
      </p:sp>
      <p:graphicFrame>
        <p:nvGraphicFramePr>
          <p:cNvPr id="164868" name="Object 4"/>
          <p:cNvGraphicFramePr>
            <a:graphicFrameLocks noChangeAspect="1"/>
          </p:cNvGraphicFramePr>
          <p:nvPr/>
        </p:nvGraphicFramePr>
        <p:xfrm>
          <a:off x="2339975" y="4346575"/>
          <a:ext cx="1727200" cy="746125"/>
        </p:xfrm>
        <a:graphic>
          <a:graphicData uri="http://schemas.openxmlformats.org/presentationml/2006/ole">
            <p:oleObj spid="_x0000_s10241" name="公式" r:id="rId3" imgW="21640800" imgH="9448800" progId="Equation.3">
              <p:embed/>
            </p:oleObj>
          </a:graphicData>
        </a:graphic>
      </p:graphicFrame>
      <p:sp>
        <p:nvSpPr>
          <p:cNvPr id="164870" name="Text Box 6"/>
          <p:cNvSpPr txBox="1">
            <a:spLocks noChangeArrowheads="1"/>
          </p:cNvSpPr>
          <p:nvPr/>
        </p:nvSpPr>
        <p:spPr bwMode="auto">
          <a:xfrm>
            <a:off x="539750" y="5138738"/>
            <a:ext cx="7704138" cy="829945"/>
          </a:xfrm>
          <a:prstGeom prst="rect">
            <a:avLst/>
          </a:prstGeom>
          <a:noFill/>
          <a:ln w="9525">
            <a:noFill/>
            <a:miter lim="800000"/>
          </a:ln>
          <a:effectLst/>
        </p:spPr>
        <p:txBody>
          <a:bodyPr>
            <a:spAutoFit/>
          </a:bodyPr>
          <a:lstStyle/>
          <a:p>
            <a:pPr>
              <a:spcBef>
                <a:spcPct val="50000"/>
              </a:spcBef>
            </a:pPr>
            <a:r>
              <a:rPr lang="zh-CN" altLang="en-US" sz="2400" b="1">
                <a:latin typeface="宋体" panose="02010600030101010101" pitchFamily="2" charset="-122"/>
                <a:cs typeface="Times New Roman" panose="02020603050405020304" pitchFamily="18" charset="0"/>
              </a:rPr>
              <a:t>　　由</a:t>
            </a:r>
            <a:r>
              <a:rPr lang="en-US" altLang="zh-CN" sz="2400" b="1" i="1">
                <a:latin typeface="宋体" panose="02010600030101010101" pitchFamily="2" charset="-122"/>
                <a:cs typeface="Times New Roman" panose="02020603050405020304" pitchFamily="18" charset="0"/>
              </a:rPr>
              <a:t>n</a:t>
            </a:r>
            <a:r>
              <a:rPr lang="zh-CN" altLang="en-US" sz="2400" b="1">
                <a:latin typeface="宋体" panose="02010600030101010101" pitchFamily="2" charset="-122"/>
                <a:cs typeface="Times New Roman" panose="02020603050405020304" pitchFamily="18" charset="0"/>
              </a:rPr>
              <a:t>个叶子结点可以构造出多种二叉树，其中具有最小带权路径长度的二叉树称为</a:t>
            </a:r>
            <a:r>
              <a:rPr lang="zh-CN" altLang="en-US" sz="2400" b="1">
                <a:solidFill>
                  <a:srgbClr val="CC0099"/>
                </a:solidFill>
                <a:latin typeface="宋体" panose="02010600030101010101" pitchFamily="2" charset="-122"/>
                <a:cs typeface="Times New Roman" panose="02020603050405020304" pitchFamily="18" charset="0"/>
              </a:rPr>
              <a:t>哈夫曼树</a:t>
            </a:r>
            <a:r>
              <a:rPr lang="zh-CN" altLang="en-US" sz="2400" b="1">
                <a:latin typeface="宋体" panose="02010600030101010101" pitchFamily="2" charset="-122"/>
                <a:cs typeface="Times New Roman" panose="02020603050405020304" pitchFamily="18" charset="0"/>
              </a:rPr>
              <a:t>（也称最优树）。</a:t>
            </a:r>
          </a:p>
        </p:txBody>
      </p:sp>
      <p:sp>
        <p:nvSpPr>
          <p:cNvPr id="2" name="文本框 1"/>
          <p:cNvSpPr txBox="1"/>
          <p:nvPr/>
        </p:nvSpPr>
        <p:spPr>
          <a:xfrm>
            <a:off x="2590800" y="211455"/>
            <a:ext cx="2735580" cy="706755"/>
          </a:xfrm>
          <a:prstGeom prst="rect">
            <a:avLst/>
          </a:prstGeom>
          <a:noFill/>
        </p:spPr>
        <p:txBody>
          <a:bodyPr wrap="none" rtlCol="0" anchor="t">
            <a:spAutoFit/>
          </a:bodyPr>
          <a:lstStyle/>
          <a:p>
            <a:r>
              <a:rPr kumimoji="1" lang="en-US" altLang="zh-CN" sz="4000" b="1" dirty="0">
                <a:solidFill>
                  <a:schemeClr val="bg1"/>
                </a:solidFill>
                <a:effectLst/>
                <a:latin typeface="黑体" panose="02010609060101010101" pitchFamily="49" charset="-122"/>
                <a:ea typeface="黑体" panose="02010609060101010101" pitchFamily="49" charset="-122"/>
                <a:sym typeface="+mn-ea"/>
              </a:rPr>
              <a:t>哈夫曼编码</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7" name="Rectangle 3"/>
          <p:cNvSpPr>
            <a:spLocks noGrp="1" noChangeArrowheads="1"/>
          </p:cNvSpPr>
          <p:nvPr>
            <p:ph type="body" sz="half" idx="1"/>
          </p:nvPr>
        </p:nvSpPr>
        <p:spPr>
          <a:xfrm>
            <a:off x="467360" y="1279525"/>
            <a:ext cx="8235950" cy="3575685"/>
          </a:xfrm>
          <a:solidFill>
            <a:schemeClr val="bg1"/>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0" indent="0" eaLnBrk="1" hangingPunct="1">
              <a:lnSpc>
                <a:spcPct val="130000"/>
              </a:lnSpc>
              <a:spcBef>
                <a:spcPct val="50000"/>
              </a:spcBef>
              <a:buNone/>
              <a:defRPr/>
            </a:pPr>
            <a:r>
              <a:rPr lang="zh-CN" altLang="en-US"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对于一个具体问题，要确定它是否具有贪心选择性，</a:t>
            </a:r>
            <a:r>
              <a:rPr lang="zh-CN" altLang="en-US" sz="2400" b="1" dirty="0" smtClean="0">
                <a:solidFill>
                  <a:srgbClr val="CC0099"/>
                </a:solidFill>
                <a:latin typeface="宋体" panose="02010600030101010101" pitchFamily="2" charset="-122"/>
                <a:ea typeface="宋体" panose="02010600030101010101" pitchFamily="2" charset="-122"/>
                <a:cs typeface="Times New Roman" panose="02020603050405020304" pitchFamily="18" charset="0"/>
              </a:rPr>
              <a:t>必须证明每一步所做的贪心选择最终导致问题的整体最优解</a:t>
            </a:r>
            <a:r>
              <a:rPr lang="zh-CN" altLang="en-US"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a:t>
            </a:r>
          </a:p>
          <a:p>
            <a:pPr marL="0" indent="0" eaLnBrk="1" hangingPunct="1">
              <a:lnSpc>
                <a:spcPct val="130000"/>
              </a:lnSpc>
              <a:spcBef>
                <a:spcPct val="50000"/>
              </a:spcBef>
              <a:buFontTx/>
              <a:buNone/>
              <a:defRPr/>
            </a:pPr>
            <a:r>
              <a:rPr lang="zh-CN" altLang="en-US"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通常先考察问题的一个整体最优解，并证明可修改这个最优解，使其从贪心选择开始。做出贪心选择后，原问题简化为规模较小的类似子问题，然后，</a:t>
            </a:r>
            <a:r>
              <a:rPr lang="zh-CN" altLang="en-US" sz="2400" b="1" dirty="0" smtClean="0">
                <a:solidFill>
                  <a:srgbClr val="CC0099"/>
                </a:solidFill>
                <a:latin typeface="宋体" panose="02010600030101010101" pitchFamily="2" charset="-122"/>
                <a:ea typeface="宋体" panose="02010600030101010101" pitchFamily="2" charset="-122"/>
                <a:cs typeface="Times New Roman" panose="02020603050405020304" pitchFamily="18" charset="0"/>
              </a:rPr>
              <a:t>用数学归纳法证明</a:t>
            </a:r>
            <a:r>
              <a:rPr lang="zh-CN" altLang="en-US"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，通过每一步的贪心选择，最终可得到问题的整体最优解。</a:t>
            </a:r>
          </a:p>
        </p:txBody>
      </p:sp>
      <p:sp>
        <p:nvSpPr>
          <p:cNvPr id="620548" name="Text Box 4"/>
          <p:cNvSpPr txBox="1">
            <a:spLocks noChangeArrowheads="1"/>
          </p:cNvSpPr>
          <p:nvPr/>
        </p:nvSpPr>
        <p:spPr bwMode="auto">
          <a:xfrm>
            <a:off x="467544" y="116632"/>
            <a:ext cx="7785373" cy="706755"/>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lvl="0" algn="ctr">
              <a:spcBef>
                <a:spcPct val="50000"/>
              </a:spcBef>
            </a:pPr>
            <a:r>
              <a:rPr kumimoji="1" lang="en-US" altLang="zh-CN" sz="4000" b="1">
                <a:solidFill>
                  <a:schemeClr val="bg1"/>
                </a:solidFill>
                <a:latin typeface="黑体" panose="02010609060101010101" pitchFamily="49" charset="-122"/>
                <a:ea typeface="黑体" panose="02010609060101010101" pitchFamily="49" charset="-122"/>
                <a:sym typeface="+mn-ea"/>
              </a:rPr>
              <a:t>贪心选择性证明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clickPar">
                                  <p:stCondLst>
                                    <p:cond delay="0"/>
                                  </p:stCondLst>
                                  <p:childTnLst>
                                    <p:set>
                                      <p:cBhvr>
                                        <p:cTn id="6" dur="1" fill="hold">
                                          <p:stCondLst>
                                            <p:cond delay="0"/>
                                          </p:stCondLst>
                                        </p:cTn>
                                        <p:tgtEl>
                                          <p:spTgt spid="620547">
                                            <p:txEl>
                                              <p:pRg st="0" end="0"/>
                                            </p:txEl>
                                          </p:spTgt>
                                        </p:tgtEl>
                                        <p:attrNameLst>
                                          <p:attrName>style.visibility</p:attrName>
                                        </p:attrNameLst>
                                      </p:cBhvr>
                                      <p:to>
                                        <p:strVal val="visible"/>
                                      </p:to>
                                    </p:set>
                                    <p:anim calcmode="lin" valueType="num">
                                      <p:cBhvr additive="base">
                                        <p:cTn id="7" dur="500" fill="hold"/>
                                        <p:tgtEl>
                                          <p:spTgt spid="620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0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0547">
                                            <p:txEl>
                                              <p:pRg st="1" end="1"/>
                                            </p:txEl>
                                          </p:spTgt>
                                        </p:tgtEl>
                                        <p:attrNameLst>
                                          <p:attrName>style.visibility</p:attrName>
                                        </p:attrNameLst>
                                      </p:cBhvr>
                                      <p:to>
                                        <p:strVal val="visible"/>
                                      </p:to>
                                    </p:set>
                                    <p:anim calcmode="lin" valueType="num">
                                      <p:cBhvr additive="base">
                                        <p:cTn id="13" dur="500" fill="hold"/>
                                        <p:tgtEl>
                                          <p:spTgt spid="6205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054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204470" y="1194435"/>
            <a:ext cx="7632700" cy="398780"/>
          </a:xfrm>
          <a:prstGeom prst="rect">
            <a:avLst/>
          </a:prstGeom>
          <a:noFill/>
          <a:ln w="9525">
            <a:noFill/>
            <a:miter lim="800000"/>
          </a:ln>
          <a:effectLst/>
        </p:spPr>
        <p:txBody>
          <a:bodyPr>
            <a:spAutoFit/>
          </a:bodyPr>
          <a:lstStyle/>
          <a:p>
            <a:pPr>
              <a:spcBef>
                <a:spcPct val="50000"/>
              </a:spcBef>
            </a:pPr>
            <a:r>
              <a:rPr lang="zh-CN" altLang="en-US" sz="2000" b="1" dirty="0">
                <a:solidFill>
                  <a:srgbClr val="CC0099"/>
                </a:solidFill>
                <a:latin typeface="宋体" panose="02010600030101010101" pitchFamily="2" charset="-122"/>
                <a:cs typeface="Times New Roman" panose="02020603050405020304" pitchFamily="18" charset="0"/>
              </a:rPr>
              <a:t>算法证明：</a:t>
            </a:r>
            <a:r>
              <a:rPr lang="zh-CN" altLang="en-US" sz="2000" b="1" dirty="0">
                <a:latin typeface="宋体" panose="02010600030101010101" pitchFamily="2" charset="-122"/>
                <a:cs typeface="Times New Roman" panose="02020603050405020304" pitchFamily="18" charset="0"/>
              </a:rPr>
              <a:t>先讨论两个命题及其证明过程。</a:t>
            </a:r>
          </a:p>
        </p:txBody>
      </p:sp>
      <p:sp>
        <p:nvSpPr>
          <p:cNvPr id="160771" name="Text Box 3"/>
          <p:cNvSpPr txBox="1">
            <a:spLocks noChangeArrowheads="1"/>
          </p:cNvSpPr>
          <p:nvPr/>
        </p:nvSpPr>
        <p:spPr bwMode="auto">
          <a:xfrm>
            <a:off x="204470" y="1760855"/>
            <a:ext cx="8575675" cy="706755"/>
          </a:xfrm>
          <a:prstGeom prst="rect">
            <a:avLst/>
          </a:prstGeom>
          <a:noFill/>
          <a:ln w="9525">
            <a:noFill/>
            <a:miter lim="800000"/>
          </a:ln>
          <a:effectLst/>
        </p:spPr>
        <p:txBody>
          <a:bodyPr wrap="square">
            <a:spAutoFit/>
          </a:bodyPr>
          <a:lstStyle/>
          <a:p>
            <a:pPr>
              <a:spcBef>
                <a:spcPct val="50000"/>
              </a:spcBef>
            </a:pPr>
            <a:r>
              <a:rPr lang="zh-CN" altLang="en-US" sz="2000" b="1" dirty="0">
                <a:solidFill>
                  <a:srgbClr val="CC0099"/>
                </a:solidFill>
                <a:latin typeface="宋体" panose="02010600030101010101" pitchFamily="2" charset="-122"/>
                <a:cs typeface="Times New Roman" panose="02020603050405020304" pitchFamily="18" charset="0"/>
              </a:rPr>
              <a:t>命题</a:t>
            </a:r>
            <a:r>
              <a:rPr lang="en-US" altLang="zh-CN" sz="2000" b="1" dirty="0">
                <a:solidFill>
                  <a:srgbClr val="CC0099"/>
                </a:solidFill>
                <a:latin typeface="宋体" panose="02010600030101010101" pitchFamily="2" charset="-122"/>
                <a:cs typeface="Times New Roman" panose="02020603050405020304" pitchFamily="18" charset="0"/>
              </a:rPr>
              <a:t>1</a:t>
            </a:r>
            <a:r>
              <a:rPr lang="zh-CN" altLang="en-US" sz="2000" b="1" dirty="0">
                <a:solidFill>
                  <a:srgbClr val="CC0099"/>
                </a:solidFill>
                <a:latin typeface="宋体" panose="02010600030101010101" pitchFamily="2" charset="-122"/>
                <a:cs typeface="Times New Roman" panose="02020603050405020304" pitchFamily="18" charset="0"/>
              </a:rPr>
              <a:t>：</a:t>
            </a:r>
            <a:r>
              <a:rPr lang="zh-CN" altLang="en-US" sz="2000" b="1" dirty="0">
                <a:latin typeface="宋体" panose="02010600030101010101" pitchFamily="2" charset="-122"/>
                <a:cs typeface="Times New Roman" panose="02020603050405020304" pitchFamily="18" charset="0"/>
              </a:rPr>
              <a:t>两个最小权值字符对应的结点</a:t>
            </a:r>
            <a:r>
              <a:rPr lang="en-US" altLang="zh-CN" sz="2000" b="1" dirty="0">
                <a:latin typeface="宋体" panose="02010600030101010101" pitchFamily="2" charset="-122"/>
                <a:cs typeface="Times New Roman" panose="02020603050405020304" pitchFamily="18" charset="0"/>
              </a:rPr>
              <a:t>x</a:t>
            </a:r>
            <a:r>
              <a:rPr lang="zh-CN" altLang="en-US" sz="2000" b="1" dirty="0">
                <a:latin typeface="宋体" panose="02010600030101010101" pitchFamily="2" charset="-122"/>
                <a:cs typeface="Times New Roman" panose="02020603050405020304" pitchFamily="18" charset="0"/>
              </a:rPr>
              <a:t>和</a:t>
            </a:r>
            <a:r>
              <a:rPr lang="en-US" altLang="zh-CN" sz="2000" b="1" dirty="0">
                <a:latin typeface="宋体" panose="02010600030101010101" pitchFamily="2" charset="-122"/>
                <a:cs typeface="Times New Roman" panose="02020603050405020304" pitchFamily="18" charset="0"/>
              </a:rPr>
              <a:t>y</a:t>
            </a:r>
            <a:r>
              <a:rPr lang="zh-CN" altLang="en-US" sz="2000" b="1" dirty="0">
                <a:latin typeface="宋体" panose="02010600030101010101" pitchFamily="2" charset="-122"/>
                <a:cs typeface="Times New Roman" panose="02020603050405020304" pitchFamily="18" charset="0"/>
              </a:rPr>
              <a:t>必须是哈夫曼树中最深的两个结点且它们为兄弟。</a:t>
            </a:r>
          </a:p>
        </p:txBody>
      </p:sp>
      <p:sp>
        <p:nvSpPr>
          <p:cNvPr id="160772" name="Text Box 4"/>
          <p:cNvSpPr txBox="1">
            <a:spLocks noChangeArrowheads="1"/>
          </p:cNvSpPr>
          <p:nvPr/>
        </p:nvSpPr>
        <p:spPr bwMode="auto">
          <a:xfrm>
            <a:off x="131445" y="2607310"/>
            <a:ext cx="8819515" cy="3415030"/>
          </a:xfrm>
          <a:prstGeom prst="rect">
            <a:avLst/>
          </a:prstGeom>
          <a:noFill/>
          <a:ln w="9525">
            <a:noFill/>
            <a:miter lim="800000"/>
          </a:ln>
          <a:effectLst/>
        </p:spPr>
        <p:txBody>
          <a:bodyPr wrap="square">
            <a:spAutoFit/>
          </a:bodyPr>
          <a:lstStyle/>
          <a:p>
            <a:pPr>
              <a:lnSpc>
                <a:spcPct val="120000"/>
              </a:lnSpc>
            </a:pPr>
            <a:r>
              <a:rPr lang="zh-CN" altLang="en-US" sz="2000" b="1" dirty="0">
                <a:solidFill>
                  <a:srgbClr val="CC0099"/>
                </a:solidFill>
                <a:latin typeface="宋体" panose="02010600030101010101" pitchFamily="2" charset="-122"/>
                <a:cs typeface="Times New Roman" panose="02020603050405020304" pitchFamily="18" charset="0"/>
              </a:rPr>
              <a:t>证明：</a:t>
            </a:r>
            <a:r>
              <a:rPr lang="zh-CN" altLang="en-US" sz="2000" b="1" dirty="0">
                <a:latin typeface="宋体" panose="02010600030101010101" pitchFamily="2" charset="-122"/>
                <a:cs typeface="Times New Roman" panose="02020603050405020304" pitchFamily="18" charset="0"/>
              </a:rPr>
              <a:t>假设</a:t>
            </a:r>
            <a:r>
              <a:rPr lang="en-US" altLang="zh-CN" sz="2000" b="1" i="1" dirty="0">
                <a:latin typeface="宋体" panose="02010600030101010101" pitchFamily="2" charset="-122"/>
                <a:cs typeface="Times New Roman" panose="02020603050405020304" pitchFamily="18" charset="0"/>
              </a:rPr>
              <a:t>x</a:t>
            </a:r>
            <a:r>
              <a:rPr lang="zh-CN" altLang="en-US" sz="2000" b="1" dirty="0">
                <a:latin typeface="宋体" panose="02010600030101010101" pitchFamily="2" charset="-122"/>
                <a:cs typeface="Times New Roman" panose="02020603050405020304" pitchFamily="18" charset="0"/>
              </a:rPr>
              <a:t>结点在哈夫曼树（最优树）中不是最深的，那么存在一个结点</a:t>
            </a:r>
            <a:r>
              <a:rPr lang="en-US" altLang="zh-CN" sz="2000" b="1" i="1" dirty="0">
                <a:latin typeface="宋体" panose="02010600030101010101" pitchFamily="2" charset="-122"/>
                <a:cs typeface="Times New Roman" panose="02020603050405020304" pitchFamily="18" charset="0"/>
              </a:rPr>
              <a:t>z</a:t>
            </a:r>
            <a:r>
              <a:rPr lang="zh-CN" altLang="en-US" sz="2000" b="1" dirty="0">
                <a:latin typeface="宋体" panose="02010600030101010101" pitchFamily="2" charset="-122"/>
                <a:cs typeface="Times New Roman" panose="02020603050405020304" pitchFamily="18" charset="0"/>
              </a:rPr>
              <a:t>，有</a:t>
            </a:r>
            <a:r>
              <a:rPr lang="en-US" altLang="zh-CN" sz="2000" b="1" i="1" dirty="0" err="1">
                <a:solidFill>
                  <a:srgbClr val="006600"/>
                </a:solidFill>
                <a:latin typeface="宋体" panose="02010600030101010101" pitchFamily="2" charset="-122"/>
                <a:cs typeface="Times New Roman" panose="02020603050405020304" pitchFamily="18" charset="0"/>
              </a:rPr>
              <a:t>w</a:t>
            </a:r>
            <a:r>
              <a:rPr lang="en-US" altLang="zh-CN" sz="2000" b="1" i="1" baseline="-25000" dirty="0" err="1">
                <a:solidFill>
                  <a:srgbClr val="006600"/>
                </a:solidFill>
                <a:latin typeface="宋体" panose="02010600030101010101" pitchFamily="2" charset="-122"/>
                <a:cs typeface="Times New Roman" panose="02020603050405020304" pitchFamily="18" charset="0"/>
              </a:rPr>
              <a:t>z</a:t>
            </a:r>
            <a:r>
              <a:rPr lang="en-US" altLang="zh-CN" sz="2000" b="1" dirty="0">
                <a:solidFill>
                  <a:srgbClr val="006600"/>
                </a:solidFill>
                <a:latin typeface="宋体" panose="02010600030101010101" pitchFamily="2" charset="-122"/>
                <a:cs typeface="Times New Roman" panose="02020603050405020304" pitchFamily="18" charset="0"/>
              </a:rPr>
              <a:t>&gt;</a:t>
            </a:r>
            <a:r>
              <a:rPr lang="en-US" altLang="zh-CN" sz="2000" b="1" i="1" dirty="0" err="1">
                <a:solidFill>
                  <a:srgbClr val="006600"/>
                </a:solidFill>
                <a:latin typeface="宋体" panose="02010600030101010101" pitchFamily="2" charset="-122"/>
                <a:cs typeface="Times New Roman" panose="02020603050405020304" pitchFamily="18" charset="0"/>
              </a:rPr>
              <a:t>w</a:t>
            </a:r>
            <a:r>
              <a:rPr lang="en-US" altLang="zh-CN" sz="2000" b="1" i="1" baseline="-25000" dirty="0" err="1">
                <a:solidFill>
                  <a:srgbClr val="006600"/>
                </a:solidFill>
                <a:latin typeface="宋体" panose="02010600030101010101" pitchFamily="2" charset="-122"/>
                <a:cs typeface="Times New Roman" panose="02020603050405020304" pitchFamily="18" charset="0"/>
              </a:rPr>
              <a:t>x</a:t>
            </a:r>
            <a:r>
              <a:rPr lang="zh-CN" altLang="en-US" sz="2000" b="1" dirty="0">
                <a:latin typeface="宋体" panose="02010600030101010101" pitchFamily="2" charset="-122"/>
                <a:cs typeface="Times New Roman" panose="02020603050405020304" pitchFamily="18" charset="0"/>
              </a:rPr>
              <a:t>，但它比</a:t>
            </a:r>
            <a:r>
              <a:rPr lang="en-US" altLang="zh-CN" sz="2000" b="1" i="1" dirty="0">
                <a:latin typeface="宋体" panose="02010600030101010101" pitchFamily="2" charset="-122"/>
                <a:cs typeface="Times New Roman" panose="02020603050405020304" pitchFamily="18" charset="0"/>
              </a:rPr>
              <a:t>x</a:t>
            </a:r>
            <a:r>
              <a:rPr lang="zh-CN" altLang="en-US" sz="2000" b="1" dirty="0">
                <a:latin typeface="宋体" panose="02010600030101010101" pitchFamily="2" charset="-122"/>
                <a:cs typeface="Times New Roman" panose="02020603050405020304" pitchFamily="18" charset="0"/>
              </a:rPr>
              <a:t>深，即</a:t>
            </a:r>
            <a:r>
              <a:rPr lang="en-US" altLang="zh-CN" sz="2000" b="1" i="1" dirty="0" err="1">
                <a:latin typeface="宋体" panose="02010600030101010101" pitchFamily="2" charset="-122"/>
                <a:cs typeface="Times New Roman" panose="02020603050405020304" pitchFamily="18" charset="0"/>
              </a:rPr>
              <a:t>l</a:t>
            </a:r>
            <a:r>
              <a:rPr lang="en-US" altLang="zh-CN" sz="2000" b="1" i="1" baseline="-25000" dirty="0" err="1">
                <a:solidFill>
                  <a:srgbClr val="006600"/>
                </a:solidFill>
                <a:latin typeface="宋体" panose="02010600030101010101" pitchFamily="2" charset="-122"/>
                <a:cs typeface="Times New Roman" panose="02020603050405020304" pitchFamily="18" charset="0"/>
              </a:rPr>
              <a:t>z</a:t>
            </a:r>
            <a:r>
              <a:rPr lang="en-US" altLang="zh-CN" sz="2000" b="1" dirty="0">
                <a:solidFill>
                  <a:srgbClr val="006600"/>
                </a:solidFill>
                <a:latin typeface="宋体" panose="02010600030101010101" pitchFamily="2" charset="-122"/>
                <a:cs typeface="Times New Roman" panose="02020603050405020304" pitchFamily="18" charset="0"/>
              </a:rPr>
              <a:t>&gt;</a:t>
            </a:r>
            <a:r>
              <a:rPr lang="en-US" altLang="zh-CN" sz="2000" b="1" i="1" dirty="0">
                <a:solidFill>
                  <a:srgbClr val="006600"/>
                </a:solidFill>
                <a:latin typeface="宋体" panose="02010600030101010101" pitchFamily="2" charset="-122"/>
                <a:cs typeface="Times New Roman" panose="02020603050405020304" pitchFamily="18" charset="0"/>
              </a:rPr>
              <a:t>l</a:t>
            </a:r>
            <a:r>
              <a:rPr lang="en-US" altLang="zh-CN" sz="2000" b="1" i="1" baseline="-25000" dirty="0">
                <a:solidFill>
                  <a:srgbClr val="006600"/>
                </a:solidFill>
                <a:latin typeface="宋体" panose="02010600030101010101" pitchFamily="2" charset="-122"/>
                <a:cs typeface="Times New Roman" panose="02020603050405020304" pitchFamily="18" charset="0"/>
              </a:rPr>
              <a:t>x</a:t>
            </a:r>
            <a:r>
              <a:rPr lang="zh-CN" altLang="en-US" sz="2000" b="1" dirty="0">
                <a:latin typeface="宋体" panose="02010600030101010101" pitchFamily="2" charset="-122"/>
                <a:cs typeface="Times New Roman" panose="02020603050405020304" pitchFamily="18" charset="0"/>
              </a:rPr>
              <a:t>。此时</a:t>
            </a:r>
            <a:r>
              <a:rPr lang="en-US" altLang="zh-CN" sz="2000" b="1" i="1" dirty="0">
                <a:latin typeface="宋体" panose="02010600030101010101" pitchFamily="2" charset="-122"/>
                <a:cs typeface="Times New Roman" panose="02020603050405020304" pitchFamily="18" charset="0"/>
              </a:rPr>
              <a:t>x</a:t>
            </a:r>
            <a:r>
              <a:rPr lang="zh-CN" altLang="en-US" sz="2000" b="1" dirty="0">
                <a:latin typeface="宋体" panose="02010600030101010101" pitchFamily="2" charset="-122"/>
                <a:cs typeface="Times New Roman" panose="02020603050405020304" pitchFamily="18" charset="0"/>
              </a:rPr>
              <a:t>和</a:t>
            </a:r>
            <a:r>
              <a:rPr lang="en-US" altLang="zh-CN" sz="2000" b="1" i="1" dirty="0">
                <a:latin typeface="宋体" panose="02010600030101010101" pitchFamily="2" charset="-122"/>
                <a:cs typeface="Times New Roman" panose="02020603050405020304" pitchFamily="18" charset="0"/>
              </a:rPr>
              <a:t>z</a:t>
            </a:r>
            <a:r>
              <a:rPr lang="zh-CN" altLang="en-US" sz="2000" b="1" dirty="0">
                <a:latin typeface="宋体" panose="02010600030101010101" pitchFamily="2" charset="-122"/>
                <a:cs typeface="Times New Roman" panose="02020603050405020304" pitchFamily="18" charset="0"/>
              </a:rPr>
              <a:t>的带权和为</a:t>
            </a:r>
            <a:r>
              <a:rPr lang="en-US" altLang="zh-CN" sz="2000" b="1" i="1" dirty="0" err="1">
                <a:latin typeface="宋体" panose="02010600030101010101" pitchFamily="2" charset="-122"/>
                <a:cs typeface="Times New Roman" panose="02020603050405020304" pitchFamily="18" charset="0"/>
              </a:rPr>
              <a:t>w</a:t>
            </a:r>
            <a:r>
              <a:rPr lang="en-US" altLang="zh-CN" sz="2000" b="1" i="1" baseline="-25000" dirty="0" err="1">
                <a:latin typeface="宋体" panose="02010600030101010101" pitchFamily="2" charset="-122"/>
                <a:cs typeface="Times New Roman" panose="02020603050405020304" pitchFamily="18" charset="0"/>
              </a:rPr>
              <a:t>x</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l</a:t>
            </a:r>
            <a:r>
              <a:rPr lang="en-US" altLang="zh-CN" sz="2000" b="1" i="1" baseline="-25000" dirty="0" err="1">
                <a:latin typeface="宋体" panose="02010600030101010101" pitchFamily="2" charset="-122"/>
                <a:cs typeface="Times New Roman" panose="02020603050405020304" pitchFamily="18" charset="0"/>
              </a:rPr>
              <a:t>x</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w</a:t>
            </a:r>
            <a:r>
              <a:rPr lang="en-US" altLang="zh-CN" sz="2000" b="1" i="1" baseline="-25000" dirty="0" err="1">
                <a:latin typeface="宋体" panose="02010600030101010101" pitchFamily="2" charset="-122"/>
                <a:cs typeface="Times New Roman" panose="02020603050405020304" pitchFamily="18" charset="0"/>
              </a:rPr>
              <a:t>z</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l</a:t>
            </a:r>
            <a:r>
              <a:rPr lang="en-US" altLang="zh-CN" sz="2000" b="1" i="1" baseline="-25000" dirty="0" err="1">
                <a:latin typeface="宋体" panose="02010600030101010101" pitchFamily="2" charset="-122"/>
                <a:cs typeface="Times New Roman" panose="02020603050405020304" pitchFamily="18" charset="0"/>
              </a:rPr>
              <a:t>z</a:t>
            </a:r>
            <a:r>
              <a:rPr lang="zh-CN" altLang="en-US" sz="2000" b="1" dirty="0">
                <a:latin typeface="宋体" panose="02010600030101010101" pitchFamily="2" charset="-122"/>
                <a:cs typeface="Times New Roman" panose="02020603050405020304" pitchFamily="18" charset="0"/>
              </a:rPr>
              <a:t>。</a:t>
            </a:r>
          </a:p>
          <a:p>
            <a:pPr>
              <a:lnSpc>
                <a:spcPct val="120000"/>
              </a:lnSpc>
            </a:pPr>
            <a:r>
              <a:rPr lang="zh-CN" altLang="en-US" sz="2000" b="1" dirty="0">
                <a:latin typeface="宋体" panose="02010600030101010101" pitchFamily="2" charset="-122"/>
                <a:cs typeface="Times New Roman" panose="02020603050405020304" pitchFamily="18" charset="0"/>
              </a:rPr>
              <a:t>如果交换</a:t>
            </a:r>
            <a:r>
              <a:rPr lang="en-US" altLang="zh-CN" sz="2000" b="1" i="1" dirty="0">
                <a:latin typeface="宋体" panose="02010600030101010101" pitchFamily="2" charset="-122"/>
                <a:cs typeface="Times New Roman" panose="02020603050405020304" pitchFamily="18" charset="0"/>
              </a:rPr>
              <a:t>x</a:t>
            </a:r>
            <a:r>
              <a:rPr lang="zh-CN" altLang="en-US" sz="2000" b="1" dirty="0">
                <a:latin typeface="宋体" panose="02010600030101010101" pitchFamily="2" charset="-122"/>
                <a:cs typeface="Times New Roman" panose="02020603050405020304" pitchFamily="18" charset="0"/>
              </a:rPr>
              <a:t>和</a:t>
            </a:r>
            <a:r>
              <a:rPr lang="en-US" altLang="zh-CN" sz="2000" b="1" i="1" dirty="0">
                <a:latin typeface="宋体" panose="02010600030101010101" pitchFamily="2" charset="-122"/>
                <a:cs typeface="Times New Roman" panose="02020603050405020304" pitchFamily="18" charset="0"/>
              </a:rPr>
              <a:t>z</a:t>
            </a:r>
            <a:r>
              <a:rPr lang="zh-CN" altLang="en-US" sz="2000" b="1" dirty="0">
                <a:latin typeface="宋体" panose="02010600030101010101" pitchFamily="2" charset="-122"/>
                <a:cs typeface="Times New Roman" panose="02020603050405020304" pitchFamily="18" charset="0"/>
              </a:rPr>
              <a:t>结点的位置，其他不变，则交换后的带权和为</a:t>
            </a:r>
            <a:r>
              <a:rPr lang="en-US" altLang="zh-CN" sz="2000" b="1" i="1" dirty="0" err="1">
                <a:latin typeface="宋体" panose="02010600030101010101" pitchFamily="2" charset="-122"/>
                <a:cs typeface="Times New Roman" panose="02020603050405020304" pitchFamily="18" charset="0"/>
              </a:rPr>
              <a:t>w</a:t>
            </a:r>
            <a:r>
              <a:rPr lang="en-US" altLang="zh-CN" sz="2000" b="1" i="1" baseline="-25000" dirty="0" err="1">
                <a:latin typeface="宋体" panose="02010600030101010101" pitchFamily="2" charset="-122"/>
                <a:cs typeface="Times New Roman" panose="02020603050405020304" pitchFamily="18" charset="0"/>
              </a:rPr>
              <a:t>x</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l</a:t>
            </a:r>
            <a:r>
              <a:rPr lang="en-US" altLang="zh-CN" sz="2000" b="1" i="1" baseline="-25000" dirty="0" err="1">
                <a:latin typeface="宋体" panose="02010600030101010101" pitchFamily="2" charset="-122"/>
                <a:cs typeface="Times New Roman" panose="02020603050405020304" pitchFamily="18" charset="0"/>
              </a:rPr>
              <a:t>z</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w</a:t>
            </a:r>
            <a:r>
              <a:rPr lang="en-US" altLang="zh-CN" sz="2000" b="1" i="1" baseline="-25000" dirty="0" err="1">
                <a:latin typeface="宋体" panose="02010600030101010101" pitchFamily="2" charset="-122"/>
                <a:cs typeface="Times New Roman" panose="02020603050405020304" pitchFamily="18" charset="0"/>
              </a:rPr>
              <a:t>z</a:t>
            </a:r>
            <a:r>
              <a:rPr lang="en-US" altLang="zh-CN" sz="2000" b="1" dirty="0" err="1">
                <a:latin typeface="宋体" panose="02010600030101010101" pitchFamily="2" charset="-122"/>
                <a:cs typeface="Times New Roman" panose="02020603050405020304" pitchFamily="18" charset="0"/>
              </a:rPr>
              <a:t>×</a:t>
            </a:r>
            <a:r>
              <a:rPr lang="en-US" altLang="zh-CN" sz="2000" b="1" i="1" dirty="0" err="1">
                <a:latin typeface="宋体" panose="02010600030101010101" pitchFamily="2" charset="-122"/>
                <a:cs typeface="Times New Roman" panose="02020603050405020304" pitchFamily="18" charset="0"/>
              </a:rPr>
              <a:t>l</a:t>
            </a:r>
            <a:r>
              <a:rPr lang="en-US" altLang="zh-CN" sz="2000" b="1" i="1" baseline="-25000" dirty="0" err="1">
                <a:latin typeface="宋体" panose="02010600030101010101" pitchFamily="2" charset="-122"/>
                <a:cs typeface="Times New Roman" panose="02020603050405020304" pitchFamily="18" charset="0"/>
              </a:rPr>
              <a:t>x</a:t>
            </a:r>
            <a:r>
              <a:rPr lang="zh-CN" altLang="en-US" sz="2000" b="1" dirty="0">
                <a:latin typeface="宋体" panose="02010600030101010101" pitchFamily="2" charset="-122"/>
                <a:cs typeface="Times New Roman" panose="02020603050405020304" pitchFamily="18" charset="0"/>
              </a:rPr>
              <a:t>。则有</a:t>
            </a:r>
            <a:endParaRPr lang="zh-CN" altLang="en-US" sz="1800" b="1" i="1" dirty="0">
              <a:latin typeface="宋体" panose="02010600030101010101" pitchFamily="2" charset="-122"/>
              <a:cs typeface="Times New Roman" panose="02020603050405020304" pitchFamily="18" charset="0"/>
            </a:endParaRPr>
          </a:p>
          <a:p>
            <a:pPr>
              <a:lnSpc>
                <a:spcPct val="120000"/>
              </a:lnSpc>
            </a:pPr>
            <a:r>
              <a:rPr lang="zh-CN" altLang="en-US" sz="2000" b="1" i="1" dirty="0">
                <a:latin typeface="宋体" panose="02010600030101010101" pitchFamily="2" charset="-122"/>
                <a:cs typeface="Times New Roman" panose="02020603050405020304" pitchFamily="18" charset="0"/>
              </a:rPr>
              <a:t>　　</a:t>
            </a:r>
            <a:r>
              <a:rPr lang="en-US" altLang="zh-CN" sz="2000" b="1" i="1" dirty="0" err="1">
                <a:solidFill>
                  <a:srgbClr val="006600"/>
                </a:solidFill>
                <a:latin typeface="宋体" panose="02010600030101010101" pitchFamily="2" charset="-122"/>
                <a:cs typeface="Times New Roman" panose="02020603050405020304" pitchFamily="18" charset="0"/>
              </a:rPr>
              <a:t>w</a:t>
            </a:r>
            <a:r>
              <a:rPr lang="en-US" altLang="zh-CN" sz="2000" b="1" i="1" baseline="-25000" dirty="0" err="1">
                <a:solidFill>
                  <a:srgbClr val="006600"/>
                </a:solidFill>
                <a:latin typeface="宋体" panose="02010600030101010101" pitchFamily="2" charset="-122"/>
                <a:cs typeface="Times New Roman" panose="02020603050405020304" pitchFamily="18" charset="0"/>
              </a:rPr>
              <a:t>x</a:t>
            </a:r>
            <a:r>
              <a:rPr lang="en-US" altLang="zh-CN" sz="2000" b="1" dirty="0" err="1">
                <a:solidFill>
                  <a:srgbClr val="006600"/>
                </a:solidFill>
                <a:latin typeface="宋体" panose="02010600030101010101" pitchFamily="2" charset="-122"/>
                <a:cs typeface="Times New Roman" panose="02020603050405020304" pitchFamily="18" charset="0"/>
              </a:rPr>
              <a:t>×</a:t>
            </a:r>
            <a:r>
              <a:rPr lang="en-US" altLang="zh-CN" sz="2000" b="1" i="1" dirty="0" err="1">
                <a:solidFill>
                  <a:srgbClr val="006600"/>
                </a:solidFill>
                <a:latin typeface="宋体" panose="02010600030101010101" pitchFamily="2" charset="-122"/>
                <a:cs typeface="Times New Roman" panose="02020603050405020304" pitchFamily="18" charset="0"/>
              </a:rPr>
              <a:t>l</a:t>
            </a:r>
            <a:r>
              <a:rPr lang="en-US" altLang="zh-CN" sz="2000" b="1" i="1" baseline="-25000" dirty="0" err="1">
                <a:solidFill>
                  <a:srgbClr val="006600"/>
                </a:solidFill>
                <a:latin typeface="宋体" panose="02010600030101010101" pitchFamily="2" charset="-122"/>
                <a:cs typeface="Times New Roman" panose="02020603050405020304" pitchFamily="18" charset="0"/>
              </a:rPr>
              <a:t>z</a:t>
            </a:r>
            <a:r>
              <a:rPr lang="en-US" altLang="zh-CN" sz="2000" b="1" dirty="0" err="1">
                <a:solidFill>
                  <a:srgbClr val="006600"/>
                </a:solidFill>
                <a:latin typeface="宋体" panose="02010600030101010101" pitchFamily="2" charset="-122"/>
                <a:cs typeface="Times New Roman" panose="02020603050405020304" pitchFamily="18" charset="0"/>
              </a:rPr>
              <a:t>+</a:t>
            </a:r>
            <a:r>
              <a:rPr lang="en-US" altLang="zh-CN" sz="2000" b="1" i="1" dirty="0" err="1">
                <a:solidFill>
                  <a:srgbClr val="006600"/>
                </a:solidFill>
                <a:latin typeface="宋体" panose="02010600030101010101" pitchFamily="2" charset="-122"/>
                <a:cs typeface="Times New Roman" panose="02020603050405020304" pitchFamily="18" charset="0"/>
              </a:rPr>
              <a:t>w</a:t>
            </a:r>
            <a:r>
              <a:rPr lang="en-US" altLang="zh-CN" sz="2000" b="1" i="1" baseline="-25000" dirty="0" err="1">
                <a:solidFill>
                  <a:srgbClr val="006600"/>
                </a:solidFill>
                <a:latin typeface="宋体" panose="02010600030101010101" pitchFamily="2" charset="-122"/>
                <a:cs typeface="Times New Roman" panose="02020603050405020304" pitchFamily="18" charset="0"/>
              </a:rPr>
              <a:t>z</a:t>
            </a:r>
            <a:r>
              <a:rPr lang="en-US" altLang="zh-CN" sz="2000" b="1" dirty="0" err="1">
                <a:solidFill>
                  <a:srgbClr val="006600"/>
                </a:solidFill>
                <a:latin typeface="宋体" panose="02010600030101010101" pitchFamily="2" charset="-122"/>
                <a:cs typeface="Times New Roman" panose="02020603050405020304" pitchFamily="18" charset="0"/>
              </a:rPr>
              <a:t>×</a:t>
            </a:r>
            <a:r>
              <a:rPr lang="en-US" altLang="zh-CN" sz="2000" b="1" i="1" dirty="0" err="1">
                <a:solidFill>
                  <a:srgbClr val="006600"/>
                </a:solidFill>
                <a:latin typeface="宋体" panose="02010600030101010101" pitchFamily="2" charset="-122"/>
                <a:cs typeface="Times New Roman" panose="02020603050405020304" pitchFamily="18" charset="0"/>
              </a:rPr>
              <a:t>l</a:t>
            </a:r>
            <a:r>
              <a:rPr lang="en-US" altLang="zh-CN" sz="2000" b="1" i="1" baseline="-25000" dirty="0" err="1">
                <a:solidFill>
                  <a:srgbClr val="006600"/>
                </a:solidFill>
                <a:latin typeface="宋体" panose="02010600030101010101" pitchFamily="2" charset="-122"/>
                <a:cs typeface="Times New Roman" panose="02020603050405020304" pitchFamily="18" charset="0"/>
              </a:rPr>
              <a:t>x</a:t>
            </a:r>
            <a:r>
              <a:rPr lang="en-US" altLang="zh-CN" sz="2000" b="1" dirty="0">
                <a:solidFill>
                  <a:srgbClr val="006600"/>
                </a:solidFill>
                <a:latin typeface="宋体" panose="02010600030101010101" pitchFamily="2" charset="-122"/>
                <a:cs typeface="Times New Roman" panose="02020603050405020304" pitchFamily="18" charset="0"/>
              </a:rPr>
              <a:t>&lt;</a:t>
            </a:r>
            <a:r>
              <a:rPr lang="en-US" altLang="zh-CN" sz="2000" b="1" i="1" dirty="0" err="1">
                <a:solidFill>
                  <a:srgbClr val="006600"/>
                </a:solidFill>
                <a:latin typeface="宋体" panose="02010600030101010101" pitchFamily="2" charset="-122"/>
                <a:cs typeface="Times New Roman" panose="02020603050405020304" pitchFamily="18" charset="0"/>
              </a:rPr>
              <a:t>w</a:t>
            </a:r>
            <a:r>
              <a:rPr lang="en-US" altLang="zh-CN" sz="2000" b="1" i="1" baseline="-25000" dirty="0" err="1">
                <a:solidFill>
                  <a:srgbClr val="006600"/>
                </a:solidFill>
                <a:latin typeface="宋体" panose="02010600030101010101" pitchFamily="2" charset="-122"/>
                <a:cs typeface="Times New Roman" panose="02020603050405020304" pitchFamily="18" charset="0"/>
              </a:rPr>
              <a:t>x</a:t>
            </a:r>
            <a:r>
              <a:rPr lang="en-US" altLang="zh-CN" sz="2000" b="1" dirty="0" err="1">
                <a:solidFill>
                  <a:srgbClr val="006600"/>
                </a:solidFill>
                <a:latin typeface="宋体" panose="02010600030101010101" pitchFamily="2" charset="-122"/>
                <a:cs typeface="Times New Roman" panose="02020603050405020304" pitchFamily="18" charset="0"/>
              </a:rPr>
              <a:t>×</a:t>
            </a:r>
            <a:r>
              <a:rPr lang="en-US" altLang="zh-CN" sz="2000" b="1" i="1" dirty="0" err="1">
                <a:solidFill>
                  <a:srgbClr val="006600"/>
                </a:solidFill>
                <a:latin typeface="宋体" panose="02010600030101010101" pitchFamily="2" charset="-122"/>
                <a:cs typeface="Times New Roman" panose="02020603050405020304" pitchFamily="18" charset="0"/>
              </a:rPr>
              <a:t>l</a:t>
            </a:r>
            <a:r>
              <a:rPr lang="en-US" altLang="zh-CN" sz="2000" b="1" i="1" baseline="-25000" dirty="0" err="1">
                <a:solidFill>
                  <a:srgbClr val="006600"/>
                </a:solidFill>
                <a:latin typeface="宋体" panose="02010600030101010101" pitchFamily="2" charset="-122"/>
                <a:cs typeface="Times New Roman" panose="02020603050405020304" pitchFamily="18" charset="0"/>
              </a:rPr>
              <a:t>x</a:t>
            </a:r>
            <a:r>
              <a:rPr lang="en-US" altLang="zh-CN" sz="2000" b="1" dirty="0" err="1">
                <a:solidFill>
                  <a:srgbClr val="006600"/>
                </a:solidFill>
                <a:latin typeface="宋体" panose="02010600030101010101" pitchFamily="2" charset="-122"/>
                <a:cs typeface="Times New Roman" panose="02020603050405020304" pitchFamily="18" charset="0"/>
              </a:rPr>
              <a:t>+</a:t>
            </a:r>
            <a:r>
              <a:rPr lang="en-US" altLang="zh-CN" sz="2000" b="1" i="1" dirty="0" err="1">
                <a:solidFill>
                  <a:srgbClr val="006600"/>
                </a:solidFill>
                <a:latin typeface="宋体" panose="02010600030101010101" pitchFamily="2" charset="-122"/>
                <a:cs typeface="Times New Roman" panose="02020603050405020304" pitchFamily="18" charset="0"/>
              </a:rPr>
              <a:t>w</a:t>
            </a:r>
            <a:r>
              <a:rPr lang="en-US" altLang="zh-CN" sz="2000" b="1" i="1" baseline="-25000" dirty="0" err="1">
                <a:solidFill>
                  <a:srgbClr val="006600"/>
                </a:solidFill>
                <a:latin typeface="宋体" panose="02010600030101010101" pitchFamily="2" charset="-122"/>
                <a:cs typeface="Times New Roman" panose="02020603050405020304" pitchFamily="18" charset="0"/>
              </a:rPr>
              <a:t>z</a:t>
            </a:r>
            <a:r>
              <a:rPr lang="en-US" altLang="zh-CN" sz="2000" b="1" dirty="0" err="1">
                <a:solidFill>
                  <a:srgbClr val="006600"/>
                </a:solidFill>
                <a:latin typeface="宋体" panose="02010600030101010101" pitchFamily="2" charset="-122"/>
                <a:cs typeface="Times New Roman" panose="02020603050405020304" pitchFamily="18" charset="0"/>
              </a:rPr>
              <a:t>×</a:t>
            </a:r>
            <a:r>
              <a:rPr lang="en-US" altLang="zh-CN" sz="2000" b="1" i="1" dirty="0" err="1">
                <a:solidFill>
                  <a:srgbClr val="006600"/>
                </a:solidFill>
                <a:latin typeface="宋体" panose="02010600030101010101" pitchFamily="2" charset="-122"/>
                <a:cs typeface="Times New Roman" panose="02020603050405020304" pitchFamily="18" charset="0"/>
              </a:rPr>
              <a:t>l</a:t>
            </a:r>
            <a:r>
              <a:rPr lang="en-US" altLang="zh-CN" sz="1800" b="1" i="1" baseline="-25000" dirty="0" err="1">
                <a:solidFill>
                  <a:srgbClr val="006600"/>
                </a:solidFill>
                <a:latin typeface="宋体" panose="02010600030101010101" pitchFamily="2" charset="-122"/>
                <a:cs typeface="Times New Roman" panose="02020603050405020304" pitchFamily="18" charset="0"/>
              </a:rPr>
              <a:t>z</a:t>
            </a:r>
          </a:p>
          <a:p>
            <a:pPr>
              <a:lnSpc>
                <a:spcPct val="120000"/>
              </a:lnSpc>
            </a:pPr>
            <a:r>
              <a:rPr lang="zh-CN" altLang="en-US" sz="2000" b="1" dirty="0">
                <a:latin typeface="宋体" panose="02010600030101010101" pitchFamily="2" charset="-122"/>
                <a:cs typeface="Times New Roman" panose="02020603050405020304" pitchFamily="18" charset="0"/>
              </a:rPr>
              <a:t>　　这是因为</a:t>
            </a:r>
            <a:r>
              <a:rPr lang="en-US" altLang="zh-CN" sz="2000" b="1" i="1" dirty="0" err="1">
                <a:solidFill>
                  <a:srgbClr val="006600"/>
                </a:solidFill>
                <a:latin typeface="宋体" panose="02010600030101010101" pitchFamily="2" charset="-122"/>
                <a:cs typeface="Times New Roman" panose="02020603050405020304" pitchFamily="18" charset="0"/>
              </a:rPr>
              <a:t>w</a:t>
            </a:r>
            <a:r>
              <a:rPr lang="en-US" altLang="zh-CN" sz="2000" b="1" i="1" baseline="-25000" dirty="0" err="1">
                <a:solidFill>
                  <a:srgbClr val="006600"/>
                </a:solidFill>
                <a:latin typeface="宋体" panose="02010600030101010101" pitchFamily="2" charset="-122"/>
                <a:cs typeface="Times New Roman" panose="02020603050405020304" pitchFamily="18" charset="0"/>
              </a:rPr>
              <a:t>x</a:t>
            </a:r>
            <a:r>
              <a:rPr lang="en-US" altLang="zh-CN" sz="2000" b="1" dirty="0" err="1">
                <a:solidFill>
                  <a:srgbClr val="006600"/>
                </a:solidFill>
                <a:latin typeface="宋体" panose="02010600030101010101" pitchFamily="2" charset="-122"/>
                <a:cs typeface="Times New Roman" panose="02020603050405020304" pitchFamily="18" charset="0"/>
              </a:rPr>
              <a:t>×</a:t>
            </a:r>
            <a:r>
              <a:rPr lang="en-US" altLang="zh-CN" sz="2000" b="1" i="1" dirty="0" err="1">
                <a:solidFill>
                  <a:srgbClr val="006600"/>
                </a:solidFill>
                <a:latin typeface="宋体" panose="02010600030101010101" pitchFamily="2" charset="-122"/>
                <a:cs typeface="Times New Roman" panose="02020603050405020304" pitchFamily="18" charset="0"/>
              </a:rPr>
              <a:t>l</a:t>
            </a:r>
            <a:r>
              <a:rPr lang="en-US" altLang="zh-CN" sz="2000" b="1" i="1" baseline="-25000" dirty="0" err="1">
                <a:solidFill>
                  <a:srgbClr val="006600"/>
                </a:solidFill>
                <a:latin typeface="宋体" panose="02010600030101010101" pitchFamily="2" charset="-122"/>
                <a:cs typeface="Times New Roman" panose="02020603050405020304" pitchFamily="18" charset="0"/>
              </a:rPr>
              <a:t>z</a:t>
            </a:r>
            <a:r>
              <a:rPr lang="en-US" altLang="zh-CN" sz="2000" b="1" dirty="0" err="1">
                <a:solidFill>
                  <a:srgbClr val="006600"/>
                </a:solidFill>
                <a:latin typeface="宋体" panose="02010600030101010101" pitchFamily="2" charset="-122"/>
                <a:cs typeface="Times New Roman" panose="02020603050405020304" pitchFamily="18" charset="0"/>
              </a:rPr>
              <a:t>+</a:t>
            </a:r>
            <a:r>
              <a:rPr lang="en-US" altLang="zh-CN" sz="2000" b="1" i="1" dirty="0" err="1">
                <a:solidFill>
                  <a:srgbClr val="006600"/>
                </a:solidFill>
                <a:latin typeface="宋体" panose="02010600030101010101" pitchFamily="2" charset="-122"/>
                <a:cs typeface="Times New Roman" panose="02020603050405020304" pitchFamily="18" charset="0"/>
              </a:rPr>
              <a:t>w</a:t>
            </a:r>
            <a:r>
              <a:rPr lang="en-US" altLang="zh-CN" sz="2000" b="1" i="1" baseline="-25000" dirty="0" err="1">
                <a:solidFill>
                  <a:srgbClr val="006600"/>
                </a:solidFill>
                <a:latin typeface="宋体" panose="02010600030101010101" pitchFamily="2" charset="-122"/>
                <a:cs typeface="Times New Roman" panose="02020603050405020304" pitchFamily="18" charset="0"/>
              </a:rPr>
              <a:t>z</a:t>
            </a:r>
            <a:r>
              <a:rPr lang="en-US" altLang="zh-CN" sz="2000" b="1" dirty="0" err="1">
                <a:solidFill>
                  <a:srgbClr val="006600"/>
                </a:solidFill>
                <a:latin typeface="宋体" panose="02010600030101010101" pitchFamily="2" charset="-122"/>
                <a:cs typeface="Times New Roman" panose="02020603050405020304" pitchFamily="18" charset="0"/>
              </a:rPr>
              <a:t>×</a:t>
            </a:r>
            <a:r>
              <a:rPr lang="en-US" altLang="zh-CN" sz="2000" b="1" i="1" dirty="0" err="1">
                <a:solidFill>
                  <a:srgbClr val="006600"/>
                </a:solidFill>
                <a:latin typeface="宋体" panose="02010600030101010101" pitchFamily="2" charset="-122"/>
                <a:cs typeface="Times New Roman" panose="02020603050405020304" pitchFamily="18" charset="0"/>
              </a:rPr>
              <a:t>l</a:t>
            </a:r>
            <a:r>
              <a:rPr lang="en-US" altLang="zh-CN" sz="2000" b="1" i="1" baseline="-25000" dirty="0" err="1">
                <a:solidFill>
                  <a:srgbClr val="006600"/>
                </a:solidFill>
                <a:latin typeface="宋体" panose="02010600030101010101" pitchFamily="2" charset="-122"/>
                <a:cs typeface="Times New Roman" panose="02020603050405020304" pitchFamily="18" charset="0"/>
              </a:rPr>
              <a:t>x</a:t>
            </a:r>
            <a:r>
              <a:rPr lang="en-US" altLang="zh-CN" sz="2000" b="1" dirty="0">
                <a:solidFill>
                  <a:srgbClr val="006600"/>
                </a:solidFill>
                <a:latin typeface="宋体" panose="02010600030101010101" pitchFamily="2" charset="-122"/>
                <a:cs typeface="Times New Roman" panose="02020603050405020304" pitchFamily="18" charset="0"/>
              </a:rPr>
              <a:t>-(</a:t>
            </a:r>
            <a:r>
              <a:rPr lang="en-US" altLang="zh-CN" sz="2000" b="1" i="1" dirty="0" err="1">
                <a:solidFill>
                  <a:srgbClr val="006600"/>
                </a:solidFill>
                <a:latin typeface="宋体" panose="02010600030101010101" pitchFamily="2" charset="-122"/>
                <a:cs typeface="Times New Roman" panose="02020603050405020304" pitchFamily="18" charset="0"/>
              </a:rPr>
              <a:t>w</a:t>
            </a:r>
            <a:r>
              <a:rPr lang="en-US" altLang="zh-CN" sz="2000" b="1" i="1" baseline="-25000" dirty="0" err="1">
                <a:solidFill>
                  <a:srgbClr val="006600"/>
                </a:solidFill>
                <a:latin typeface="宋体" panose="02010600030101010101" pitchFamily="2" charset="-122"/>
                <a:cs typeface="Times New Roman" panose="02020603050405020304" pitchFamily="18" charset="0"/>
              </a:rPr>
              <a:t>x</a:t>
            </a:r>
            <a:r>
              <a:rPr lang="en-US" altLang="zh-CN" sz="2000" b="1" dirty="0" err="1">
                <a:solidFill>
                  <a:srgbClr val="006600"/>
                </a:solidFill>
                <a:latin typeface="宋体" panose="02010600030101010101" pitchFamily="2" charset="-122"/>
                <a:cs typeface="Times New Roman" panose="02020603050405020304" pitchFamily="18" charset="0"/>
              </a:rPr>
              <a:t>×</a:t>
            </a:r>
            <a:r>
              <a:rPr lang="en-US" altLang="zh-CN" sz="2000" b="1" i="1" dirty="0" err="1">
                <a:solidFill>
                  <a:srgbClr val="006600"/>
                </a:solidFill>
                <a:latin typeface="宋体" panose="02010600030101010101" pitchFamily="2" charset="-122"/>
                <a:cs typeface="Times New Roman" panose="02020603050405020304" pitchFamily="18" charset="0"/>
              </a:rPr>
              <a:t>l</a:t>
            </a:r>
            <a:r>
              <a:rPr lang="en-US" altLang="zh-CN" sz="2000" b="1" i="1" baseline="-25000" dirty="0" err="1">
                <a:solidFill>
                  <a:srgbClr val="006600"/>
                </a:solidFill>
                <a:latin typeface="宋体" panose="02010600030101010101" pitchFamily="2" charset="-122"/>
                <a:cs typeface="Times New Roman" panose="02020603050405020304" pitchFamily="18" charset="0"/>
              </a:rPr>
              <a:t>x</a:t>
            </a:r>
            <a:r>
              <a:rPr lang="en-US" altLang="zh-CN" sz="2000" b="1" dirty="0" err="1">
                <a:solidFill>
                  <a:srgbClr val="006600"/>
                </a:solidFill>
                <a:latin typeface="宋体" panose="02010600030101010101" pitchFamily="2" charset="-122"/>
                <a:cs typeface="Times New Roman" panose="02020603050405020304" pitchFamily="18" charset="0"/>
              </a:rPr>
              <a:t>+</a:t>
            </a:r>
            <a:r>
              <a:rPr lang="en-US" altLang="zh-CN" sz="2000" b="1" i="1" dirty="0" err="1">
                <a:solidFill>
                  <a:srgbClr val="006600"/>
                </a:solidFill>
                <a:latin typeface="宋体" panose="02010600030101010101" pitchFamily="2" charset="-122"/>
                <a:cs typeface="Times New Roman" panose="02020603050405020304" pitchFamily="18" charset="0"/>
              </a:rPr>
              <a:t>w</a:t>
            </a:r>
            <a:r>
              <a:rPr lang="en-US" altLang="zh-CN" sz="2000" b="1" i="1" baseline="-25000" dirty="0" err="1">
                <a:solidFill>
                  <a:srgbClr val="006600"/>
                </a:solidFill>
                <a:latin typeface="宋体" panose="02010600030101010101" pitchFamily="2" charset="-122"/>
                <a:cs typeface="Times New Roman" panose="02020603050405020304" pitchFamily="18" charset="0"/>
              </a:rPr>
              <a:t>z</a:t>
            </a:r>
            <a:r>
              <a:rPr lang="en-US" altLang="zh-CN" sz="2000" b="1" dirty="0" err="1">
                <a:solidFill>
                  <a:srgbClr val="006600"/>
                </a:solidFill>
                <a:latin typeface="宋体" panose="02010600030101010101" pitchFamily="2" charset="-122"/>
                <a:cs typeface="Times New Roman" panose="02020603050405020304" pitchFamily="18" charset="0"/>
              </a:rPr>
              <a:t>×</a:t>
            </a:r>
            <a:r>
              <a:rPr lang="en-US" altLang="zh-CN" sz="2000" b="1" i="1" dirty="0" err="1">
                <a:solidFill>
                  <a:srgbClr val="006600"/>
                </a:solidFill>
                <a:latin typeface="宋体" panose="02010600030101010101" pitchFamily="2" charset="-122"/>
                <a:cs typeface="Times New Roman" panose="02020603050405020304" pitchFamily="18" charset="0"/>
              </a:rPr>
              <a:t>l</a:t>
            </a:r>
            <a:r>
              <a:rPr lang="en-US" altLang="zh-CN" sz="2000" b="1" i="1" baseline="-25000" dirty="0" err="1">
                <a:solidFill>
                  <a:srgbClr val="006600"/>
                </a:solidFill>
                <a:latin typeface="宋体" panose="02010600030101010101" pitchFamily="2" charset="-122"/>
                <a:cs typeface="Times New Roman" panose="02020603050405020304" pitchFamily="18" charset="0"/>
              </a:rPr>
              <a:t>z</a:t>
            </a:r>
            <a:r>
              <a:rPr lang="en-US" altLang="zh-CN" sz="2000" b="1" dirty="0">
                <a:solidFill>
                  <a:srgbClr val="006600"/>
                </a:solidFill>
                <a:latin typeface="宋体" panose="02010600030101010101" pitchFamily="2" charset="-122"/>
                <a:cs typeface="Times New Roman" panose="02020603050405020304" pitchFamily="18" charset="0"/>
              </a:rPr>
              <a:t>)</a:t>
            </a:r>
          </a:p>
          <a:p>
            <a:pPr>
              <a:lnSpc>
                <a:spcPct val="120000"/>
              </a:lnSpc>
            </a:pPr>
            <a:r>
              <a:rPr lang="zh-CN" altLang="en-US" sz="2000" b="1" dirty="0">
                <a:latin typeface="宋体" panose="02010600030101010101" pitchFamily="2" charset="-122"/>
                <a:cs typeface="Times New Roman" panose="02020603050405020304" pitchFamily="18" charset="0"/>
              </a:rPr>
              <a:t>　　　　</a:t>
            </a:r>
            <a:r>
              <a:rPr lang="en-US" altLang="zh-CN" sz="2000" b="1" dirty="0">
                <a:solidFill>
                  <a:srgbClr val="006600"/>
                </a:solidFill>
                <a:latin typeface="宋体" panose="02010600030101010101" pitchFamily="2" charset="-122"/>
                <a:cs typeface="Times New Roman" panose="02020603050405020304" pitchFamily="18" charset="0"/>
              </a:rPr>
              <a:t>=</a:t>
            </a:r>
            <a:r>
              <a:rPr lang="en-US" altLang="zh-CN" sz="2000" b="1" i="1" dirty="0" err="1">
                <a:solidFill>
                  <a:srgbClr val="006600"/>
                </a:solidFill>
                <a:latin typeface="宋体" panose="02010600030101010101" pitchFamily="2" charset="-122"/>
                <a:cs typeface="Times New Roman" panose="02020603050405020304" pitchFamily="18" charset="0"/>
              </a:rPr>
              <a:t>w</a:t>
            </a:r>
            <a:r>
              <a:rPr lang="en-US" altLang="zh-CN" sz="2000" b="1" i="1" baseline="-25000" dirty="0" err="1">
                <a:solidFill>
                  <a:srgbClr val="006600"/>
                </a:solidFill>
                <a:latin typeface="宋体" panose="02010600030101010101" pitchFamily="2" charset="-122"/>
                <a:cs typeface="Times New Roman" panose="02020603050405020304" pitchFamily="18" charset="0"/>
              </a:rPr>
              <a:t>x</a:t>
            </a:r>
            <a:r>
              <a:rPr lang="en-US" altLang="zh-CN" sz="2000" b="1" dirty="0">
                <a:solidFill>
                  <a:srgbClr val="006600"/>
                </a:solidFill>
                <a:latin typeface="宋体" panose="02010600030101010101" pitchFamily="2" charset="-122"/>
                <a:cs typeface="Times New Roman" panose="02020603050405020304" pitchFamily="18" charset="0"/>
              </a:rPr>
              <a:t>(</a:t>
            </a:r>
            <a:r>
              <a:rPr lang="en-US" altLang="zh-CN" sz="2000" b="1" i="1" dirty="0" err="1">
                <a:solidFill>
                  <a:srgbClr val="006600"/>
                </a:solidFill>
                <a:latin typeface="宋体" panose="02010600030101010101" pitchFamily="2" charset="-122"/>
                <a:cs typeface="Times New Roman" panose="02020603050405020304" pitchFamily="18" charset="0"/>
              </a:rPr>
              <a:t>l</a:t>
            </a:r>
            <a:r>
              <a:rPr lang="en-US" altLang="zh-CN" sz="2000" b="1" i="1" baseline="-25000" dirty="0" err="1">
                <a:solidFill>
                  <a:srgbClr val="006600"/>
                </a:solidFill>
                <a:latin typeface="宋体" panose="02010600030101010101" pitchFamily="2" charset="-122"/>
                <a:cs typeface="Times New Roman" panose="02020603050405020304" pitchFamily="18" charset="0"/>
              </a:rPr>
              <a:t>z</a:t>
            </a:r>
            <a:r>
              <a:rPr lang="en-US" altLang="zh-CN" sz="2000" b="1" dirty="0">
                <a:solidFill>
                  <a:srgbClr val="006600"/>
                </a:solidFill>
                <a:latin typeface="宋体" panose="02010600030101010101" pitchFamily="2" charset="-122"/>
                <a:cs typeface="Times New Roman" panose="02020603050405020304" pitchFamily="18" charset="0"/>
              </a:rPr>
              <a:t>-</a:t>
            </a:r>
            <a:r>
              <a:rPr lang="en-US" altLang="zh-CN" sz="2000" b="1" i="1" dirty="0">
                <a:solidFill>
                  <a:srgbClr val="006600"/>
                </a:solidFill>
                <a:latin typeface="宋体" panose="02010600030101010101" pitchFamily="2" charset="-122"/>
                <a:cs typeface="Times New Roman" panose="02020603050405020304" pitchFamily="18" charset="0"/>
              </a:rPr>
              <a:t>l</a:t>
            </a:r>
            <a:r>
              <a:rPr lang="en-US" altLang="zh-CN" sz="2000" b="1" i="1" baseline="-25000" dirty="0">
                <a:solidFill>
                  <a:srgbClr val="006600"/>
                </a:solidFill>
                <a:latin typeface="宋体" panose="02010600030101010101" pitchFamily="2" charset="-122"/>
                <a:cs typeface="Times New Roman" panose="02020603050405020304" pitchFamily="18" charset="0"/>
              </a:rPr>
              <a:t>x</a:t>
            </a:r>
            <a:r>
              <a:rPr lang="en-US" altLang="zh-CN" sz="2000" b="1" dirty="0">
                <a:solidFill>
                  <a:srgbClr val="006600"/>
                </a:solidFill>
                <a:latin typeface="宋体" panose="02010600030101010101" pitchFamily="2" charset="-122"/>
                <a:cs typeface="Times New Roman" panose="02020603050405020304" pitchFamily="18" charset="0"/>
              </a:rPr>
              <a:t>)-</a:t>
            </a:r>
            <a:r>
              <a:rPr lang="en-US" altLang="zh-CN" sz="2000" b="1" i="1" dirty="0" err="1">
                <a:solidFill>
                  <a:srgbClr val="006600"/>
                </a:solidFill>
                <a:latin typeface="宋体" panose="02010600030101010101" pitchFamily="2" charset="-122"/>
                <a:cs typeface="Times New Roman" panose="02020603050405020304" pitchFamily="18" charset="0"/>
              </a:rPr>
              <a:t>w</a:t>
            </a:r>
            <a:r>
              <a:rPr lang="en-US" altLang="zh-CN" sz="2000" b="1" i="1" baseline="-25000" dirty="0" err="1">
                <a:solidFill>
                  <a:srgbClr val="006600"/>
                </a:solidFill>
                <a:latin typeface="宋体" panose="02010600030101010101" pitchFamily="2" charset="-122"/>
                <a:cs typeface="Times New Roman" panose="02020603050405020304" pitchFamily="18" charset="0"/>
              </a:rPr>
              <a:t>z</a:t>
            </a:r>
            <a:r>
              <a:rPr lang="en-US" altLang="zh-CN" sz="2000" b="1" dirty="0">
                <a:solidFill>
                  <a:srgbClr val="006600"/>
                </a:solidFill>
                <a:latin typeface="宋体" panose="02010600030101010101" pitchFamily="2" charset="-122"/>
                <a:cs typeface="Times New Roman" panose="02020603050405020304" pitchFamily="18" charset="0"/>
              </a:rPr>
              <a:t>(</a:t>
            </a:r>
            <a:r>
              <a:rPr lang="en-US" altLang="zh-CN" sz="2000" b="1" i="1" dirty="0" err="1">
                <a:solidFill>
                  <a:srgbClr val="006600"/>
                </a:solidFill>
                <a:latin typeface="宋体" panose="02010600030101010101" pitchFamily="2" charset="-122"/>
                <a:cs typeface="Times New Roman" panose="02020603050405020304" pitchFamily="18" charset="0"/>
              </a:rPr>
              <a:t>l</a:t>
            </a:r>
            <a:r>
              <a:rPr lang="en-US" altLang="zh-CN" sz="2000" b="1" i="1" baseline="-25000" dirty="0" err="1">
                <a:solidFill>
                  <a:srgbClr val="006600"/>
                </a:solidFill>
                <a:latin typeface="宋体" panose="02010600030101010101" pitchFamily="2" charset="-122"/>
                <a:cs typeface="Times New Roman" panose="02020603050405020304" pitchFamily="18" charset="0"/>
              </a:rPr>
              <a:t>z</a:t>
            </a:r>
            <a:r>
              <a:rPr lang="en-US" altLang="zh-CN" sz="2000" b="1" dirty="0">
                <a:solidFill>
                  <a:srgbClr val="006600"/>
                </a:solidFill>
                <a:latin typeface="宋体" panose="02010600030101010101" pitchFamily="2" charset="-122"/>
                <a:cs typeface="Times New Roman" panose="02020603050405020304" pitchFamily="18" charset="0"/>
              </a:rPr>
              <a:t>-</a:t>
            </a:r>
            <a:r>
              <a:rPr lang="en-US" altLang="zh-CN" sz="2000" b="1" i="1" dirty="0">
                <a:solidFill>
                  <a:srgbClr val="006600"/>
                </a:solidFill>
                <a:latin typeface="宋体" panose="02010600030101010101" pitchFamily="2" charset="-122"/>
                <a:cs typeface="Times New Roman" panose="02020603050405020304" pitchFamily="18" charset="0"/>
              </a:rPr>
              <a:t>l</a:t>
            </a:r>
            <a:r>
              <a:rPr lang="en-US" altLang="zh-CN" sz="2000" b="1" i="1" baseline="-25000" dirty="0">
                <a:solidFill>
                  <a:srgbClr val="006600"/>
                </a:solidFill>
                <a:latin typeface="宋体" panose="02010600030101010101" pitchFamily="2" charset="-122"/>
                <a:cs typeface="Times New Roman" panose="02020603050405020304" pitchFamily="18" charset="0"/>
              </a:rPr>
              <a:t>x</a:t>
            </a:r>
            <a:r>
              <a:rPr lang="en-US" altLang="zh-CN" sz="2000" b="1" dirty="0">
                <a:solidFill>
                  <a:srgbClr val="006600"/>
                </a:solidFill>
                <a:latin typeface="宋体" panose="02010600030101010101" pitchFamily="2" charset="-122"/>
                <a:cs typeface="Times New Roman" panose="02020603050405020304" pitchFamily="18" charset="0"/>
              </a:rPr>
              <a:t>)=(</a:t>
            </a:r>
            <a:r>
              <a:rPr lang="en-US" altLang="zh-CN" sz="2000" b="1" i="1" dirty="0" err="1">
                <a:solidFill>
                  <a:srgbClr val="006600"/>
                </a:solidFill>
                <a:latin typeface="宋体" panose="02010600030101010101" pitchFamily="2" charset="-122"/>
                <a:cs typeface="Times New Roman" panose="02020603050405020304" pitchFamily="18" charset="0"/>
              </a:rPr>
              <a:t>w</a:t>
            </a:r>
            <a:r>
              <a:rPr lang="en-US" altLang="zh-CN" sz="2000" b="1" i="1" baseline="-25000" dirty="0" err="1">
                <a:solidFill>
                  <a:srgbClr val="006600"/>
                </a:solidFill>
                <a:latin typeface="宋体" panose="02010600030101010101" pitchFamily="2" charset="-122"/>
                <a:cs typeface="Times New Roman" panose="02020603050405020304" pitchFamily="18" charset="0"/>
              </a:rPr>
              <a:t>x</a:t>
            </a:r>
            <a:r>
              <a:rPr lang="en-US" altLang="zh-CN" sz="2000" b="1" dirty="0" err="1">
                <a:solidFill>
                  <a:srgbClr val="006600"/>
                </a:solidFill>
                <a:latin typeface="宋体" panose="02010600030101010101" pitchFamily="2" charset="-122"/>
                <a:cs typeface="Times New Roman" panose="02020603050405020304" pitchFamily="18" charset="0"/>
              </a:rPr>
              <a:t>-</a:t>
            </a:r>
            <a:r>
              <a:rPr lang="en-US" altLang="zh-CN" sz="2000" b="1" i="1" dirty="0" err="1">
                <a:solidFill>
                  <a:srgbClr val="006600"/>
                </a:solidFill>
                <a:latin typeface="宋体" panose="02010600030101010101" pitchFamily="2" charset="-122"/>
                <a:cs typeface="Times New Roman" panose="02020603050405020304" pitchFamily="18" charset="0"/>
              </a:rPr>
              <a:t>w</a:t>
            </a:r>
            <a:r>
              <a:rPr lang="en-US" altLang="zh-CN" sz="2000" b="1" i="1" baseline="-25000" dirty="0" err="1">
                <a:solidFill>
                  <a:srgbClr val="006600"/>
                </a:solidFill>
                <a:latin typeface="宋体" panose="02010600030101010101" pitchFamily="2" charset="-122"/>
                <a:cs typeface="Times New Roman" panose="02020603050405020304" pitchFamily="18" charset="0"/>
              </a:rPr>
              <a:t>z</a:t>
            </a:r>
            <a:r>
              <a:rPr lang="en-US" altLang="zh-CN" sz="2000" b="1" dirty="0">
                <a:solidFill>
                  <a:srgbClr val="006600"/>
                </a:solidFill>
                <a:latin typeface="宋体" panose="02010600030101010101" pitchFamily="2" charset="-122"/>
                <a:cs typeface="Times New Roman" panose="02020603050405020304" pitchFamily="18" charset="0"/>
              </a:rPr>
              <a:t>)(</a:t>
            </a:r>
            <a:r>
              <a:rPr lang="en-US" altLang="zh-CN" sz="2000" b="1" i="1" dirty="0" err="1">
                <a:solidFill>
                  <a:srgbClr val="006600"/>
                </a:solidFill>
                <a:latin typeface="宋体" panose="02010600030101010101" pitchFamily="2" charset="-122"/>
                <a:cs typeface="Times New Roman" panose="02020603050405020304" pitchFamily="18" charset="0"/>
              </a:rPr>
              <a:t>l</a:t>
            </a:r>
            <a:r>
              <a:rPr lang="en-US" altLang="zh-CN" sz="2000" b="1" i="1" baseline="-25000" dirty="0" err="1">
                <a:solidFill>
                  <a:srgbClr val="006600"/>
                </a:solidFill>
                <a:latin typeface="宋体" panose="02010600030101010101" pitchFamily="2" charset="-122"/>
                <a:cs typeface="Times New Roman" panose="02020603050405020304" pitchFamily="18" charset="0"/>
              </a:rPr>
              <a:t>z</a:t>
            </a:r>
            <a:r>
              <a:rPr lang="en-US" altLang="zh-CN" sz="2000" b="1" dirty="0">
                <a:solidFill>
                  <a:srgbClr val="006600"/>
                </a:solidFill>
                <a:latin typeface="宋体" panose="02010600030101010101" pitchFamily="2" charset="-122"/>
                <a:cs typeface="Times New Roman" panose="02020603050405020304" pitchFamily="18" charset="0"/>
              </a:rPr>
              <a:t>-</a:t>
            </a:r>
            <a:r>
              <a:rPr lang="en-US" altLang="zh-CN" sz="2000" b="1" i="1" dirty="0">
                <a:solidFill>
                  <a:srgbClr val="006600"/>
                </a:solidFill>
                <a:latin typeface="宋体" panose="02010600030101010101" pitchFamily="2" charset="-122"/>
                <a:cs typeface="Times New Roman" panose="02020603050405020304" pitchFamily="18" charset="0"/>
              </a:rPr>
              <a:t>l</a:t>
            </a:r>
            <a:r>
              <a:rPr lang="en-US" altLang="zh-CN" sz="2000" b="1" i="1" baseline="-25000" dirty="0">
                <a:solidFill>
                  <a:srgbClr val="006600"/>
                </a:solidFill>
                <a:latin typeface="宋体" panose="02010600030101010101" pitchFamily="2" charset="-122"/>
                <a:cs typeface="Times New Roman" panose="02020603050405020304" pitchFamily="18" charset="0"/>
              </a:rPr>
              <a:t>x</a:t>
            </a:r>
            <a:r>
              <a:rPr lang="en-US" altLang="zh-CN" sz="2000" b="1" dirty="0">
                <a:solidFill>
                  <a:srgbClr val="006600"/>
                </a:solidFill>
                <a:latin typeface="宋体" panose="02010600030101010101" pitchFamily="2" charset="-122"/>
                <a:cs typeface="Times New Roman" panose="02020603050405020304" pitchFamily="18" charset="0"/>
              </a:rPr>
              <a:t>)&lt;0</a:t>
            </a:r>
            <a:r>
              <a:rPr lang="zh-CN" altLang="en-US" sz="2000" b="1" dirty="0">
                <a:latin typeface="宋体" panose="02010600030101010101" pitchFamily="2" charset="-122"/>
                <a:cs typeface="Times New Roman" panose="02020603050405020304" pitchFamily="18" charset="0"/>
              </a:rPr>
              <a:t>（由前面所设有</a:t>
            </a:r>
            <a:r>
              <a:rPr lang="en-US" altLang="zh-CN" sz="2000" b="1" i="1" dirty="0" err="1">
                <a:latin typeface="宋体" panose="02010600030101010101" pitchFamily="2" charset="-122"/>
                <a:cs typeface="Times New Roman" panose="02020603050405020304" pitchFamily="18" charset="0"/>
              </a:rPr>
              <a:t>w</a:t>
            </a:r>
            <a:r>
              <a:rPr lang="en-US" altLang="zh-CN" sz="2000" b="1" i="1" baseline="-25000" dirty="0" err="1">
                <a:latin typeface="宋体" panose="02010600030101010101" pitchFamily="2" charset="-122"/>
                <a:cs typeface="Times New Roman" panose="02020603050405020304" pitchFamily="18" charset="0"/>
              </a:rPr>
              <a:t>z</a:t>
            </a:r>
            <a:r>
              <a:rPr lang="en-US" altLang="zh-CN" sz="2000" b="1" dirty="0">
                <a:latin typeface="宋体" panose="02010600030101010101" pitchFamily="2" charset="-122"/>
                <a:cs typeface="Times New Roman" panose="02020603050405020304" pitchFamily="18" charset="0"/>
              </a:rPr>
              <a:t>&gt;</a:t>
            </a:r>
            <a:r>
              <a:rPr lang="en-US" altLang="zh-CN" sz="2000" b="1" i="1" dirty="0" err="1">
                <a:latin typeface="宋体" panose="02010600030101010101" pitchFamily="2" charset="-122"/>
                <a:cs typeface="Times New Roman" panose="02020603050405020304" pitchFamily="18" charset="0"/>
              </a:rPr>
              <a:t>w</a:t>
            </a:r>
            <a:r>
              <a:rPr lang="en-US" altLang="zh-CN" sz="2000" b="1" i="1" baseline="-25000" dirty="0" err="1">
                <a:latin typeface="宋体" panose="02010600030101010101" pitchFamily="2" charset="-122"/>
                <a:cs typeface="Times New Roman" panose="02020603050405020304" pitchFamily="18" charset="0"/>
              </a:rPr>
              <a:t>x</a:t>
            </a:r>
            <a:r>
              <a:rPr lang="zh-CN" altLang="en-US" sz="2000" b="1" dirty="0">
                <a:latin typeface="宋体" panose="02010600030101010101" pitchFamily="2" charset="-122"/>
                <a:cs typeface="Times New Roman" panose="02020603050405020304" pitchFamily="18" charset="0"/>
              </a:rPr>
              <a:t>和</a:t>
            </a:r>
            <a:r>
              <a:rPr lang="en-US" altLang="zh-CN" sz="2000" b="1" i="1" dirty="0" err="1">
                <a:latin typeface="宋体" panose="02010600030101010101" pitchFamily="2" charset="-122"/>
                <a:cs typeface="Times New Roman" panose="02020603050405020304" pitchFamily="18" charset="0"/>
              </a:rPr>
              <a:t>l</a:t>
            </a:r>
            <a:r>
              <a:rPr lang="en-US" altLang="zh-CN" sz="2000" b="1" i="1" baseline="-25000" dirty="0" err="1">
                <a:latin typeface="宋体" panose="02010600030101010101" pitchFamily="2" charset="-122"/>
                <a:cs typeface="Times New Roman" panose="02020603050405020304" pitchFamily="18" charset="0"/>
              </a:rPr>
              <a:t>z</a:t>
            </a:r>
            <a:r>
              <a:rPr lang="en-US" altLang="zh-CN" sz="2000" b="1" dirty="0">
                <a:latin typeface="宋体" panose="02010600030101010101" pitchFamily="2" charset="-122"/>
                <a:cs typeface="Times New Roman" panose="02020603050405020304" pitchFamily="18" charset="0"/>
              </a:rPr>
              <a:t>&gt;</a:t>
            </a:r>
            <a:r>
              <a:rPr lang="en-US" altLang="zh-CN" sz="2000" b="1" i="1" dirty="0">
                <a:latin typeface="宋体" panose="02010600030101010101" pitchFamily="2" charset="-122"/>
                <a:cs typeface="Times New Roman" panose="02020603050405020304" pitchFamily="18" charset="0"/>
              </a:rPr>
              <a:t>l</a:t>
            </a:r>
            <a:r>
              <a:rPr lang="en-US" altLang="zh-CN" sz="2000" b="1" i="1" baseline="-25000" dirty="0">
                <a:latin typeface="宋体" panose="02010600030101010101" pitchFamily="2" charset="-122"/>
                <a:cs typeface="Times New Roman" panose="02020603050405020304" pitchFamily="18" charset="0"/>
              </a:rPr>
              <a:t>x</a:t>
            </a:r>
            <a:r>
              <a:rPr lang="zh-CN" altLang="en-US" sz="2000" b="1" dirty="0">
                <a:latin typeface="宋体" panose="02010600030101010101" pitchFamily="2" charset="-122"/>
                <a:cs typeface="Times New Roman" panose="02020603050405020304" pitchFamily="18" charset="0"/>
              </a:rPr>
              <a:t>）。</a:t>
            </a:r>
          </a:p>
          <a:p>
            <a:pPr>
              <a:lnSpc>
                <a:spcPct val="120000"/>
              </a:lnSpc>
            </a:pPr>
            <a:r>
              <a:rPr lang="zh-CN" altLang="en-US" sz="2000" b="1" dirty="0">
                <a:latin typeface="宋体" panose="02010600030101010101" pitchFamily="2" charset="-122"/>
                <a:cs typeface="Times New Roman" panose="02020603050405020304" pitchFamily="18" charset="0"/>
              </a:rPr>
              <a:t>　　这就与交换前的树是最优树的假设矛盾。所以上述命题成立。</a:t>
            </a:r>
          </a:p>
        </p:txBody>
      </p:sp>
      <p:sp>
        <p:nvSpPr>
          <p:cNvPr id="2" name="文本框 1"/>
          <p:cNvSpPr txBox="1"/>
          <p:nvPr/>
        </p:nvSpPr>
        <p:spPr>
          <a:xfrm>
            <a:off x="2590800" y="211455"/>
            <a:ext cx="5288280" cy="706755"/>
          </a:xfrm>
          <a:prstGeom prst="rect">
            <a:avLst/>
          </a:prstGeom>
          <a:noFill/>
        </p:spPr>
        <p:txBody>
          <a:bodyPr wrap="none" rtlCol="0" anchor="t">
            <a:spAutoFit/>
          </a:bodyPr>
          <a:lstStyle/>
          <a:p>
            <a:r>
              <a:rPr kumimoji="1" lang="en-US" altLang="zh-CN" sz="4000" b="1" dirty="0">
                <a:solidFill>
                  <a:schemeClr val="bg1"/>
                </a:solidFill>
                <a:effectLst/>
                <a:latin typeface="黑体" panose="02010609060101010101" pitchFamily="49" charset="-122"/>
                <a:ea typeface="黑体" panose="02010609060101010101" pitchFamily="49" charset="-122"/>
                <a:sym typeface="+mn-ea"/>
              </a:rPr>
              <a:t>哈夫曼</a:t>
            </a:r>
            <a:r>
              <a:rPr kumimoji="1" lang="zh-CN" altLang="en-US" sz="4000" b="1" dirty="0">
                <a:solidFill>
                  <a:schemeClr val="bg1"/>
                </a:solidFill>
                <a:effectLst/>
                <a:latin typeface="黑体" panose="02010609060101010101" pitchFamily="49" charset="-122"/>
                <a:ea typeface="黑体" panose="02010609060101010101" pitchFamily="49" charset="-122"/>
                <a:sym typeface="+mn-ea"/>
              </a:rPr>
              <a:t>算法正确性证明</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161925" y="1471910"/>
            <a:ext cx="8820150" cy="2306955"/>
          </a:xfrm>
          <a:prstGeom prst="rect">
            <a:avLst/>
          </a:prstGeom>
          <a:noFill/>
          <a:ln w="9525">
            <a:noFill/>
            <a:miter lim="800000"/>
          </a:ln>
          <a:effectLst/>
        </p:spPr>
        <p:txBody>
          <a:bodyPr>
            <a:spAutoFit/>
          </a:bodyPr>
          <a:lstStyle/>
          <a:p>
            <a:pPr>
              <a:lnSpc>
                <a:spcPct val="150000"/>
              </a:lnSpc>
              <a:spcBef>
                <a:spcPct val="50000"/>
              </a:spcBef>
            </a:pPr>
            <a:r>
              <a:rPr lang="zh-CN" altLang="en-US" sz="2400" b="1" dirty="0">
                <a:latin typeface="宋体" panose="02010600030101010101" pitchFamily="2" charset="-122"/>
                <a:cs typeface="Times New Roman" panose="02020603050405020304" pitchFamily="18" charset="0"/>
              </a:rPr>
              <a:t>　</a:t>
            </a:r>
            <a:r>
              <a:rPr lang="zh-CN" altLang="en-US" sz="2400" b="1" dirty="0">
                <a:solidFill>
                  <a:srgbClr val="CC0099"/>
                </a:solidFill>
                <a:latin typeface="宋体" panose="02010600030101010101" pitchFamily="2" charset="-122"/>
                <a:cs typeface="Times New Roman" panose="02020603050405020304" pitchFamily="18" charset="0"/>
              </a:rPr>
              <a:t>　命题</a:t>
            </a:r>
            <a:r>
              <a:rPr lang="en-US" altLang="zh-CN" sz="2400" b="1" dirty="0">
                <a:solidFill>
                  <a:srgbClr val="CC0099"/>
                </a:solidFill>
                <a:latin typeface="宋体" panose="02010600030101010101" pitchFamily="2" charset="-122"/>
                <a:cs typeface="Times New Roman" panose="02020603050405020304" pitchFamily="18" charset="0"/>
              </a:rPr>
              <a:t>2</a:t>
            </a:r>
            <a:r>
              <a:rPr lang="zh-CN" altLang="en-US" sz="2400" b="1" dirty="0">
                <a:solidFill>
                  <a:srgbClr val="CC0099"/>
                </a:solidFill>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设</a:t>
            </a:r>
            <a:r>
              <a:rPr lang="en-US" altLang="zh-CN" sz="2400" b="1" dirty="0">
                <a:latin typeface="宋体" panose="02010600030101010101" pitchFamily="2" charset="-122"/>
                <a:cs typeface="Times New Roman" panose="02020603050405020304" pitchFamily="18" charset="0"/>
              </a:rPr>
              <a:t>T</a:t>
            </a:r>
            <a:r>
              <a:rPr lang="zh-CN" altLang="en-US" sz="2400" b="1" dirty="0">
                <a:latin typeface="宋体" panose="02010600030101010101" pitchFamily="2" charset="-122"/>
                <a:cs typeface="Times New Roman" panose="02020603050405020304" pitchFamily="18" charset="0"/>
              </a:rPr>
              <a:t>是字符集</a:t>
            </a:r>
            <a:r>
              <a:rPr lang="en-US" altLang="zh-CN" sz="2400" b="1" dirty="0">
                <a:latin typeface="宋体" panose="02010600030101010101" pitchFamily="2" charset="-122"/>
                <a:cs typeface="Times New Roman" panose="02020603050405020304" pitchFamily="18" charset="0"/>
              </a:rPr>
              <a:t>C</a:t>
            </a:r>
            <a:r>
              <a:rPr lang="zh-CN" altLang="en-US" sz="2400" b="1" dirty="0">
                <a:latin typeface="宋体" panose="02010600030101010101" pitchFamily="2" charset="-122"/>
                <a:cs typeface="Times New Roman" panose="02020603050405020304" pitchFamily="18" charset="0"/>
              </a:rPr>
              <a:t>对应的一棵哈夫曼树，结点</a:t>
            </a:r>
            <a:r>
              <a:rPr lang="en-US" altLang="zh-CN" sz="2400" b="1" i="1" dirty="0">
                <a:latin typeface="宋体" panose="02010600030101010101" pitchFamily="2" charset="-122"/>
                <a:cs typeface="Times New Roman" panose="02020603050405020304" pitchFamily="18" charset="0"/>
              </a:rPr>
              <a:t>x</a:t>
            </a:r>
            <a:r>
              <a:rPr lang="zh-CN" altLang="en-US" sz="2400" b="1" dirty="0">
                <a:latin typeface="宋体" panose="02010600030101010101" pitchFamily="2" charset="-122"/>
                <a:cs typeface="Times New Roman" panose="02020603050405020304" pitchFamily="18" charset="0"/>
              </a:rPr>
              <a:t>和</a:t>
            </a:r>
            <a:r>
              <a:rPr lang="en-US" altLang="zh-CN" sz="2400" b="1" i="1" dirty="0">
                <a:latin typeface="宋体" panose="02010600030101010101" pitchFamily="2" charset="-122"/>
                <a:cs typeface="Times New Roman" panose="02020603050405020304" pitchFamily="18" charset="0"/>
              </a:rPr>
              <a:t>y</a:t>
            </a:r>
            <a:r>
              <a:rPr lang="zh-CN" altLang="en-US" sz="2400" b="1" dirty="0">
                <a:latin typeface="宋体" panose="02010600030101010101" pitchFamily="2" charset="-122"/>
                <a:cs typeface="Times New Roman" panose="02020603050405020304" pitchFamily="18" charset="0"/>
              </a:rPr>
              <a:t>是兄弟，它们的双亲为</a:t>
            </a:r>
            <a:r>
              <a:rPr lang="en-US" altLang="zh-CN" sz="2400" b="1" i="1" dirty="0">
                <a:latin typeface="宋体" panose="02010600030101010101" pitchFamily="2" charset="-122"/>
                <a:cs typeface="Times New Roman" panose="02020603050405020304" pitchFamily="18" charset="0"/>
              </a:rPr>
              <a:t>z</a:t>
            </a:r>
            <a:r>
              <a:rPr lang="zh-CN" altLang="en-US" sz="2400" b="1" dirty="0">
                <a:latin typeface="宋体" panose="02010600030101010101" pitchFamily="2" charset="-122"/>
                <a:cs typeface="Times New Roman" panose="02020603050405020304" pitchFamily="18" charset="0"/>
              </a:rPr>
              <a:t>，显然有</a:t>
            </a:r>
            <a:r>
              <a:rPr lang="en-US" altLang="zh-CN" sz="2400" b="1" i="1" dirty="0" err="1">
                <a:latin typeface="宋体" panose="02010600030101010101" pitchFamily="2" charset="-122"/>
                <a:cs typeface="Times New Roman" panose="02020603050405020304" pitchFamily="18" charset="0"/>
              </a:rPr>
              <a:t>w</a:t>
            </a:r>
            <a:r>
              <a:rPr lang="en-US" altLang="zh-CN" sz="2400" b="1" i="1" baseline="-25000" dirty="0" err="1">
                <a:latin typeface="宋体" panose="02010600030101010101" pitchFamily="2" charset="-122"/>
                <a:cs typeface="Times New Roman" panose="02020603050405020304" pitchFamily="18" charset="0"/>
              </a:rPr>
              <a:t>z</a:t>
            </a:r>
            <a:r>
              <a:rPr lang="en-US" altLang="zh-CN"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w</a:t>
            </a:r>
            <a:r>
              <a:rPr lang="en-US" altLang="zh-CN" sz="2400" b="1" i="1" baseline="-25000" dirty="0" err="1">
                <a:latin typeface="宋体" panose="02010600030101010101" pitchFamily="2" charset="-122"/>
                <a:cs typeface="Times New Roman" panose="02020603050405020304" pitchFamily="18" charset="0"/>
              </a:rPr>
              <a:t>x</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w</a:t>
            </a:r>
            <a:r>
              <a:rPr lang="en-US" altLang="zh-CN" sz="2400" b="1" i="1" baseline="-25000" dirty="0" err="1">
                <a:latin typeface="宋体" panose="02010600030101010101" pitchFamily="2" charset="-122"/>
                <a:cs typeface="Times New Roman" panose="02020603050405020304" pitchFamily="18" charset="0"/>
              </a:rPr>
              <a:t>y</a:t>
            </a:r>
            <a:r>
              <a:rPr lang="zh-CN" altLang="en-US" sz="2400" b="1" dirty="0">
                <a:latin typeface="宋体" panose="02010600030101010101" pitchFamily="2" charset="-122"/>
                <a:cs typeface="Times New Roman" panose="02020603050405020304" pitchFamily="18" charset="0"/>
              </a:rPr>
              <a:t>，现删除结点</a:t>
            </a:r>
            <a:r>
              <a:rPr lang="en-US" altLang="zh-CN" sz="2400" b="1" i="1" dirty="0">
                <a:latin typeface="宋体" panose="02010600030101010101" pitchFamily="2" charset="-122"/>
                <a:cs typeface="Times New Roman" panose="02020603050405020304" pitchFamily="18" charset="0"/>
              </a:rPr>
              <a:t>x</a:t>
            </a:r>
            <a:r>
              <a:rPr lang="zh-CN" altLang="en-US" sz="2400" b="1" dirty="0">
                <a:latin typeface="宋体" panose="02010600030101010101" pitchFamily="2" charset="-122"/>
                <a:cs typeface="Times New Roman" panose="02020603050405020304" pitchFamily="18" charset="0"/>
              </a:rPr>
              <a:t>和</a:t>
            </a:r>
            <a:r>
              <a:rPr lang="en-US" altLang="zh-CN" sz="2400" b="1" i="1" dirty="0">
                <a:latin typeface="宋体" panose="02010600030101010101" pitchFamily="2" charset="-122"/>
                <a:cs typeface="Times New Roman" panose="02020603050405020304" pitchFamily="18" charset="0"/>
              </a:rPr>
              <a:t>y</a:t>
            </a:r>
            <a:r>
              <a:rPr lang="zh-CN" altLang="en-US" sz="2400" b="1" dirty="0">
                <a:latin typeface="宋体" panose="02010600030101010101" pitchFamily="2" charset="-122"/>
                <a:cs typeface="Times New Roman" panose="02020603050405020304" pitchFamily="18" charset="0"/>
              </a:rPr>
              <a:t>，让</a:t>
            </a:r>
            <a:r>
              <a:rPr lang="en-US" altLang="zh-CN" sz="2400" b="1" i="1" dirty="0">
                <a:latin typeface="宋体" panose="02010600030101010101" pitchFamily="2" charset="-122"/>
                <a:cs typeface="Times New Roman" panose="02020603050405020304" pitchFamily="18" charset="0"/>
              </a:rPr>
              <a:t>z</a:t>
            </a:r>
            <a:r>
              <a:rPr lang="zh-CN" altLang="en-US" sz="2400" b="1" dirty="0">
                <a:latin typeface="宋体" panose="02010600030101010101" pitchFamily="2" charset="-122"/>
                <a:cs typeface="Times New Roman" panose="02020603050405020304" pitchFamily="18" charset="0"/>
              </a:rPr>
              <a:t>变为叶子结点，那么这棵新树</a:t>
            </a:r>
            <a:r>
              <a:rPr lang="en-US" altLang="zh-CN" sz="2400" b="1" dirty="0" err="1">
                <a:latin typeface="宋体" panose="02010600030101010101" pitchFamily="2" charset="-122"/>
                <a:cs typeface="Times New Roman" panose="02020603050405020304" pitchFamily="18" charset="0"/>
              </a:rPr>
              <a:t>T</a:t>
            </a:r>
            <a:r>
              <a:rPr lang="en-US" altLang="zh-CN" sz="2400" b="1" baseline="-25000" dirty="0" err="1">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一定是字符集</a:t>
            </a:r>
            <a:r>
              <a:rPr lang="en-US" altLang="zh-CN" sz="2400" b="1" dirty="0" err="1">
                <a:latin typeface="宋体" panose="02010600030101010101" pitchFamily="2" charset="-122"/>
                <a:cs typeface="Times New Roman" panose="02020603050405020304" pitchFamily="18" charset="0"/>
              </a:rPr>
              <a:t>C</a:t>
            </a:r>
            <a:r>
              <a:rPr lang="en-US" altLang="zh-CN" sz="2400" b="1" baseline="-25000" dirty="0" err="1">
                <a:latin typeface="宋体" panose="02010600030101010101" pitchFamily="2" charset="-122"/>
                <a:cs typeface="Times New Roman" panose="02020603050405020304" pitchFamily="18" charset="0"/>
              </a:rPr>
              <a:t>1</a:t>
            </a:r>
            <a:r>
              <a:rPr lang="en-US" altLang="zh-CN" sz="2400" b="1" dirty="0">
                <a:latin typeface="宋体" panose="02010600030101010101" pitchFamily="2" charset="-122"/>
                <a:cs typeface="Times New Roman" panose="02020603050405020304" pitchFamily="18" charset="0"/>
              </a:rPr>
              <a:t>=C-{</a:t>
            </a:r>
            <a:r>
              <a:rPr lang="en-US" altLang="zh-CN" sz="2400" b="1" i="1" dirty="0" err="1">
                <a:latin typeface="宋体" panose="02010600030101010101" pitchFamily="2" charset="-122"/>
                <a:cs typeface="Times New Roman" panose="02020603050405020304" pitchFamily="18" charset="0"/>
              </a:rPr>
              <a:t>x</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y</a:t>
            </a:r>
            <a:r>
              <a:rPr lang="en-US" altLang="zh-CN"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z</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的最优树。</a:t>
            </a:r>
          </a:p>
        </p:txBody>
      </p:sp>
      <p:sp>
        <p:nvSpPr>
          <p:cNvPr id="2" name="文本框 1"/>
          <p:cNvSpPr txBox="1"/>
          <p:nvPr/>
        </p:nvSpPr>
        <p:spPr>
          <a:xfrm>
            <a:off x="2590800" y="211455"/>
            <a:ext cx="5288280" cy="706755"/>
          </a:xfrm>
          <a:prstGeom prst="rect">
            <a:avLst/>
          </a:prstGeom>
          <a:noFill/>
        </p:spPr>
        <p:txBody>
          <a:bodyPr wrap="none" rtlCol="0" anchor="t">
            <a:spAutoFit/>
          </a:bodyPr>
          <a:lstStyle/>
          <a:p>
            <a:pPr algn="l"/>
            <a:r>
              <a:rPr kumimoji="1" lang="en-US" altLang="zh-CN" sz="4000" b="1" dirty="0">
                <a:solidFill>
                  <a:schemeClr val="bg1"/>
                </a:solidFill>
                <a:effectLst/>
                <a:latin typeface="黑体" panose="02010609060101010101" pitchFamily="49" charset="-122"/>
                <a:ea typeface="黑体" panose="02010609060101010101" pitchFamily="49" charset="-122"/>
                <a:sym typeface="+mn-ea"/>
              </a:rPr>
              <a:t>哈夫曼</a:t>
            </a:r>
            <a:r>
              <a:rPr kumimoji="1" lang="zh-CN" altLang="en-US" sz="4000" b="1" dirty="0">
                <a:solidFill>
                  <a:schemeClr val="bg1"/>
                </a:solidFill>
                <a:effectLst/>
                <a:latin typeface="黑体" panose="02010609060101010101" pitchFamily="49" charset="-122"/>
                <a:ea typeface="黑体" panose="02010609060101010101" pitchFamily="49" charset="-122"/>
                <a:sym typeface="+mn-ea"/>
              </a:rPr>
              <a:t>算法正确性证明</a:t>
            </a:r>
            <a:endParaRPr kumimoji="1" lang="en-US" altLang="zh-CN" sz="40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Text Box 3"/>
          <p:cNvSpPr txBox="1">
            <a:spLocks noChangeArrowheads="1"/>
          </p:cNvSpPr>
          <p:nvPr/>
        </p:nvSpPr>
        <p:spPr bwMode="auto">
          <a:xfrm>
            <a:off x="285720" y="1176000"/>
            <a:ext cx="8569325" cy="4523105"/>
          </a:xfrm>
          <a:prstGeom prst="rect">
            <a:avLst/>
          </a:prstGeom>
          <a:noFill/>
          <a:ln w="9525">
            <a:noFill/>
            <a:miter lim="800000"/>
          </a:ln>
          <a:effectLst/>
        </p:spPr>
        <p:txBody>
          <a:bodyPr>
            <a:spAutoFit/>
          </a:bodyPr>
          <a:lstStyle/>
          <a:p>
            <a:r>
              <a:rPr lang="zh-CN" altLang="en-US" sz="2400" b="1" dirty="0">
                <a:latin typeface="宋体" panose="02010600030101010101" pitchFamily="2" charset="-122"/>
              </a:rPr>
              <a:t>　　</a:t>
            </a:r>
            <a:r>
              <a:rPr lang="zh-CN" altLang="en-US" sz="2400" b="1" dirty="0">
                <a:solidFill>
                  <a:srgbClr val="CC0099"/>
                </a:solidFill>
                <a:latin typeface="宋体" panose="02010600030101010101" pitchFamily="2" charset="-122"/>
                <a:cs typeface="Times New Roman" panose="02020603050405020304" pitchFamily="18" charset="0"/>
              </a:rPr>
              <a:t>证明：</a:t>
            </a:r>
            <a:r>
              <a:rPr lang="zh-CN" altLang="en-US" sz="2400" b="1" dirty="0">
                <a:latin typeface="宋体" panose="02010600030101010101" pitchFamily="2" charset="-122"/>
                <a:cs typeface="Times New Roman" panose="02020603050405020304" pitchFamily="18" charset="0"/>
              </a:rPr>
              <a:t>设</a:t>
            </a:r>
            <a:r>
              <a:rPr lang="en-US" altLang="zh-CN" sz="2400" b="1" dirty="0">
                <a:latin typeface="宋体" panose="02010600030101010101" pitchFamily="2" charset="-122"/>
                <a:cs typeface="Times New Roman" panose="02020603050405020304" pitchFamily="18" charset="0"/>
              </a:rPr>
              <a:t>T</a:t>
            </a:r>
            <a:r>
              <a:rPr lang="zh-CN" altLang="en-US" sz="2400" b="1" dirty="0">
                <a:latin typeface="宋体" panose="02010600030101010101" pitchFamily="2" charset="-122"/>
                <a:cs typeface="Times New Roman" panose="02020603050405020304" pitchFamily="18" charset="0"/>
              </a:rPr>
              <a:t>和</a:t>
            </a:r>
            <a:r>
              <a:rPr lang="en-US" altLang="zh-CN" sz="2400" b="1" dirty="0" err="1">
                <a:latin typeface="宋体" panose="02010600030101010101" pitchFamily="2" charset="-122"/>
                <a:cs typeface="Times New Roman" panose="02020603050405020304" pitchFamily="18" charset="0"/>
              </a:rPr>
              <a:t>T</a:t>
            </a:r>
            <a:r>
              <a:rPr lang="en-US" altLang="zh-CN" sz="2400" b="1" baseline="-25000" dirty="0" err="1">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的带权路径长度分别为</a:t>
            </a:r>
            <a:r>
              <a:rPr lang="en-US" altLang="zh-CN" sz="2400" b="1" dirty="0" err="1">
                <a:latin typeface="宋体" panose="02010600030101010101" pitchFamily="2" charset="-122"/>
                <a:cs typeface="Times New Roman" panose="02020603050405020304" pitchFamily="18" charset="0"/>
              </a:rPr>
              <a:t>WPL</a:t>
            </a:r>
            <a:r>
              <a:rPr lang="en-US" altLang="zh-CN" sz="2400" b="1" dirty="0">
                <a:latin typeface="宋体" panose="02010600030101010101" pitchFamily="2" charset="-122"/>
                <a:cs typeface="Times New Roman" panose="02020603050405020304" pitchFamily="18" charset="0"/>
              </a:rPr>
              <a:t>(T)</a:t>
            </a:r>
            <a:r>
              <a:rPr lang="zh-CN" altLang="en-US" sz="2400" b="1" dirty="0">
                <a:latin typeface="宋体" panose="02010600030101010101" pitchFamily="2" charset="-122"/>
                <a:cs typeface="Times New Roman" panose="02020603050405020304" pitchFamily="18" charset="0"/>
              </a:rPr>
              <a:t>和</a:t>
            </a:r>
            <a:r>
              <a:rPr lang="en-US" altLang="zh-CN" sz="2400" b="1" dirty="0" err="1">
                <a:latin typeface="宋体" panose="02010600030101010101" pitchFamily="2" charset="-122"/>
                <a:cs typeface="Times New Roman" panose="02020603050405020304" pitchFamily="18" charset="0"/>
              </a:rPr>
              <a:t>WPL</a:t>
            </a:r>
            <a:r>
              <a:rPr lang="en-US" altLang="zh-CN" sz="2400" b="1" dirty="0">
                <a:latin typeface="宋体" panose="02010600030101010101" pitchFamily="2" charset="-122"/>
                <a:cs typeface="Times New Roman" panose="02020603050405020304" pitchFamily="18" charset="0"/>
              </a:rPr>
              <a:t>(</a:t>
            </a:r>
            <a:r>
              <a:rPr lang="en-US" altLang="zh-CN" sz="2400" b="1" dirty="0" err="1">
                <a:latin typeface="宋体" panose="02010600030101010101" pitchFamily="2" charset="-122"/>
                <a:cs typeface="Times New Roman" panose="02020603050405020304" pitchFamily="18" charset="0"/>
              </a:rPr>
              <a:t>T</a:t>
            </a:r>
            <a:r>
              <a:rPr lang="en-US" altLang="zh-CN" sz="2400" b="1" baseline="-25000" dirty="0" err="1">
                <a:latin typeface="宋体" panose="02010600030101010101" pitchFamily="2" charset="-122"/>
                <a:cs typeface="Times New Roman" panose="02020603050405020304" pitchFamily="18" charset="0"/>
              </a:rPr>
              <a:t>1</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，则有：</a:t>
            </a:r>
            <a:r>
              <a:rPr lang="en-US" altLang="zh-CN" sz="2400" b="1" dirty="0" err="1">
                <a:solidFill>
                  <a:srgbClr val="006600"/>
                </a:solidFill>
                <a:latin typeface="宋体" panose="02010600030101010101" pitchFamily="2" charset="-122"/>
                <a:cs typeface="Times New Roman" panose="02020603050405020304" pitchFamily="18" charset="0"/>
              </a:rPr>
              <a:t>WPL</a:t>
            </a:r>
            <a:r>
              <a:rPr lang="en-US" altLang="zh-CN" sz="2400" b="1" dirty="0">
                <a:solidFill>
                  <a:srgbClr val="006600"/>
                </a:solidFill>
                <a:latin typeface="宋体" panose="02010600030101010101" pitchFamily="2" charset="-122"/>
                <a:cs typeface="Times New Roman" panose="02020603050405020304" pitchFamily="18" charset="0"/>
              </a:rPr>
              <a:t>(T)= </a:t>
            </a:r>
            <a:r>
              <a:rPr lang="en-US" altLang="zh-CN" sz="2400" b="1" dirty="0" err="1">
                <a:solidFill>
                  <a:srgbClr val="006600"/>
                </a:solidFill>
                <a:latin typeface="宋体" panose="02010600030101010101" pitchFamily="2" charset="-122"/>
                <a:cs typeface="Times New Roman" panose="02020603050405020304" pitchFamily="18" charset="0"/>
              </a:rPr>
              <a:t>WPL</a:t>
            </a:r>
            <a:r>
              <a:rPr lang="en-US" altLang="zh-CN" sz="2400" b="1" dirty="0">
                <a:solidFill>
                  <a:srgbClr val="006600"/>
                </a:solidFill>
                <a:latin typeface="宋体" panose="02010600030101010101" pitchFamily="2" charset="-122"/>
                <a:cs typeface="Times New Roman" panose="02020603050405020304" pitchFamily="18" charset="0"/>
              </a:rPr>
              <a:t>(</a:t>
            </a:r>
            <a:r>
              <a:rPr lang="en-US" altLang="zh-CN" sz="2400" b="1" dirty="0" err="1">
                <a:solidFill>
                  <a:srgbClr val="006600"/>
                </a:solidFill>
                <a:latin typeface="宋体" panose="02010600030101010101" pitchFamily="2" charset="-122"/>
                <a:cs typeface="Times New Roman" panose="02020603050405020304" pitchFamily="18" charset="0"/>
              </a:rPr>
              <a:t>T</a:t>
            </a:r>
            <a:r>
              <a:rPr lang="en-US" altLang="zh-CN" sz="2400" b="1" baseline="-25000" dirty="0" err="1">
                <a:solidFill>
                  <a:srgbClr val="006600"/>
                </a:solidFill>
                <a:latin typeface="宋体" panose="02010600030101010101" pitchFamily="2" charset="-122"/>
                <a:cs typeface="Times New Roman" panose="02020603050405020304" pitchFamily="18" charset="0"/>
              </a:rPr>
              <a:t>1</a:t>
            </a:r>
            <a:r>
              <a:rPr lang="en-US" altLang="zh-CN" sz="2400" b="1" dirty="0">
                <a:solidFill>
                  <a:srgbClr val="006600"/>
                </a:solidFill>
                <a:latin typeface="宋体" panose="02010600030101010101" pitchFamily="2" charset="-122"/>
                <a:cs typeface="Times New Roman" panose="02020603050405020304" pitchFamily="18" charset="0"/>
              </a:rPr>
              <a:t>)+</a:t>
            </a:r>
            <a:r>
              <a:rPr lang="en-US" altLang="zh-CN" sz="2400" b="1" i="1" dirty="0" err="1">
                <a:solidFill>
                  <a:srgbClr val="006600"/>
                </a:solidFill>
                <a:latin typeface="宋体" panose="02010600030101010101" pitchFamily="2" charset="-122"/>
                <a:cs typeface="Times New Roman" panose="02020603050405020304" pitchFamily="18" charset="0"/>
              </a:rPr>
              <a:t>w</a:t>
            </a:r>
            <a:r>
              <a:rPr lang="en-US" altLang="zh-CN" sz="2400" b="1" i="1" baseline="-25000" dirty="0" err="1">
                <a:solidFill>
                  <a:srgbClr val="006600"/>
                </a:solidFill>
                <a:latin typeface="宋体" panose="02010600030101010101" pitchFamily="2" charset="-122"/>
                <a:cs typeface="Times New Roman" panose="02020603050405020304" pitchFamily="18" charset="0"/>
              </a:rPr>
              <a:t>x</a:t>
            </a:r>
            <a:r>
              <a:rPr lang="en-US" altLang="zh-CN" sz="2400" b="1" dirty="0" err="1">
                <a:solidFill>
                  <a:srgbClr val="006600"/>
                </a:solidFill>
                <a:latin typeface="宋体" panose="02010600030101010101" pitchFamily="2" charset="-122"/>
                <a:cs typeface="Times New Roman" panose="02020603050405020304" pitchFamily="18" charset="0"/>
              </a:rPr>
              <a:t>+</a:t>
            </a:r>
            <a:r>
              <a:rPr lang="en-US" altLang="zh-CN" sz="2400" b="1" i="1" dirty="0" err="1">
                <a:solidFill>
                  <a:srgbClr val="006600"/>
                </a:solidFill>
                <a:latin typeface="宋体" panose="02010600030101010101" pitchFamily="2" charset="-122"/>
                <a:cs typeface="Times New Roman" panose="02020603050405020304" pitchFamily="18" charset="0"/>
              </a:rPr>
              <a:t>w</a:t>
            </a:r>
            <a:r>
              <a:rPr lang="en-US" altLang="zh-CN" sz="2400" b="1" i="1" baseline="-25000" dirty="0" err="1">
                <a:solidFill>
                  <a:srgbClr val="006600"/>
                </a:solidFill>
                <a:latin typeface="宋体" panose="02010600030101010101" pitchFamily="2" charset="-122"/>
                <a:cs typeface="Times New Roman" panose="02020603050405020304" pitchFamily="18" charset="0"/>
              </a:rPr>
              <a:t>y</a:t>
            </a:r>
            <a:endParaRPr lang="en-US" altLang="zh-CN" sz="2400" b="1" baseline="-25000" dirty="0">
              <a:solidFill>
                <a:srgbClr val="006600"/>
              </a:solidFill>
              <a:latin typeface="宋体" panose="02010600030101010101" pitchFamily="2" charset="-122"/>
              <a:cs typeface="Times New Roman" panose="02020603050405020304" pitchFamily="18" charset="0"/>
            </a:endParaRPr>
          </a:p>
          <a:p>
            <a:r>
              <a:rPr lang="zh-CN" altLang="en-US" sz="2400" b="1" dirty="0">
                <a:latin typeface="宋体" panose="02010600030101010101" pitchFamily="2" charset="-122"/>
                <a:cs typeface="Times New Roman" panose="02020603050405020304" pitchFamily="18" charset="0"/>
              </a:rPr>
              <a:t>这是因为</a:t>
            </a:r>
            <a:r>
              <a:rPr lang="en-US" altLang="zh-CN" sz="2400" b="1" dirty="0" err="1">
                <a:latin typeface="宋体" panose="02010600030101010101" pitchFamily="2" charset="-122"/>
                <a:cs typeface="Times New Roman" panose="02020603050405020304" pitchFamily="18" charset="0"/>
              </a:rPr>
              <a:t>WPL</a:t>
            </a:r>
            <a:r>
              <a:rPr lang="en-US" altLang="zh-CN" sz="2400" b="1" dirty="0">
                <a:latin typeface="宋体" panose="02010600030101010101" pitchFamily="2" charset="-122"/>
                <a:cs typeface="Times New Roman" panose="02020603050405020304" pitchFamily="18" charset="0"/>
              </a:rPr>
              <a:t>(</a:t>
            </a:r>
            <a:r>
              <a:rPr lang="en-US" altLang="zh-CN" sz="2400" b="1" dirty="0" err="1">
                <a:latin typeface="宋体" panose="02010600030101010101" pitchFamily="2" charset="-122"/>
                <a:cs typeface="Times New Roman" panose="02020603050405020304" pitchFamily="18" charset="0"/>
              </a:rPr>
              <a:t>T</a:t>
            </a:r>
            <a:r>
              <a:rPr lang="en-US" altLang="zh-CN" sz="2400" b="1" baseline="-25000" dirty="0" err="1">
                <a:latin typeface="宋体" panose="02010600030101010101" pitchFamily="2" charset="-122"/>
                <a:cs typeface="Times New Roman" panose="02020603050405020304" pitchFamily="18" charset="0"/>
              </a:rPr>
              <a:t>1</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含有</a:t>
            </a:r>
            <a:r>
              <a:rPr lang="en-US" altLang="zh-CN" sz="2400" b="1" dirty="0">
                <a:latin typeface="宋体" panose="02010600030101010101" pitchFamily="2" charset="-122"/>
                <a:cs typeface="Times New Roman" panose="02020603050405020304" pitchFamily="18" charset="0"/>
              </a:rPr>
              <a:t>T</a:t>
            </a:r>
            <a:r>
              <a:rPr lang="zh-CN" altLang="en-US" sz="2400" b="1" dirty="0">
                <a:latin typeface="宋体" panose="02010600030101010101" pitchFamily="2" charset="-122"/>
                <a:cs typeface="Times New Roman" panose="02020603050405020304" pitchFamily="18" charset="0"/>
              </a:rPr>
              <a:t>中除</a:t>
            </a:r>
            <a:r>
              <a:rPr lang="en-US" altLang="zh-CN" sz="2400" b="1" i="1" dirty="0">
                <a:latin typeface="宋体" panose="02010600030101010101" pitchFamily="2" charset="-122"/>
                <a:cs typeface="Times New Roman" panose="02020603050405020304" pitchFamily="18" charset="0"/>
              </a:rPr>
              <a:t>x</a:t>
            </a:r>
            <a:r>
              <a:rPr lang="zh-CN" altLang="en-US"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y</a:t>
            </a:r>
            <a:r>
              <a:rPr lang="zh-CN" altLang="en-US" sz="2400" b="1" dirty="0">
                <a:latin typeface="宋体" panose="02010600030101010101" pitchFamily="2" charset="-122"/>
                <a:cs typeface="Times New Roman" panose="02020603050405020304" pitchFamily="18" charset="0"/>
              </a:rPr>
              <a:t>外的所有叶子结点的带权路径长度和，另加上</a:t>
            </a:r>
            <a:r>
              <a:rPr lang="en-US" altLang="zh-CN" sz="2400" b="1" i="1" dirty="0">
                <a:latin typeface="宋体" panose="02010600030101010101" pitchFamily="2" charset="-122"/>
                <a:cs typeface="Times New Roman" panose="02020603050405020304" pitchFamily="18" charset="0"/>
              </a:rPr>
              <a:t>z</a:t>
            </a:r>
            <a:r>
              <a:rPr lang="zh-CN" altLang="en-US" sz="2400" b="1" dirty="0">
                <a:latin typeface="宋体" panose="02010600030101010101" pitchFamily="2" charset="-122"/>
                <a:cs typeface="Times New Roman" panose="02020603050405020304" pitchFamily="18" charset="0"/>
              </a:rPr>
              <a:t>的带权路径长度。</a:t>
            </a:r>
          </a:p>
          <a:p>
            <a:r>
              <a:rPr lang="zh-CN" altLang="en-US" sz="2400" b="1" dirty="0">
                <a:latin typeface="宋体" panose="02010600030101010101" pitchFamily="2" charset="-122"/>
                <a:cs typeface="Times New Roman" panose="02020603050405020304" pitchFamily="18" charset="0"/>
              </a:rPr>
              <a:t>　　假设</a:t>
            </a:r>
            <a:r>
              <a:rPr lang="en-US" altLang="zh-CN" sz="2400" b="1" dirty="0" err="1">
                <a:latin typeface="宋体" panose="02010600030101010101" pitchFamily="2" charset="-122"/>
                <a:cs typeface="Times New Roman" panose="02020603050405020304" pitchFamily="18" charset="0"/>
              </a:rPr>
              <a:t>T</a:t>
            </a:r>
            <a:r>
              <a:rPr lang="en-US" altLang="zh-CN" sz="2400" b="1" baseline="-25000" dirty="0" err="1">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不是最优的，则存在另一棵树</a:t>
            </a:r>
            <a:r>
              <a:rPr lang="en-US" altLang="zh-CN" sz="2400" b="1" dirty="0" err="1">
                <a:latin typeface="宋体" panose="02010600030101010101" pitchFamily="2" charset="-122"/>
                <a:cs typeface="Times New Roman" panose="02020603050405020304" pitchFamily="18" charset="0"/>
              </a:rPr>
              <a:t>T</a:t>
            </a:r>
            <a:r>
              <a:rPr lang="en-US" altLang="zh-CN" sz="2400" b="1" baseline="-25000" dirty="0" err="1">
                <a:latin typeface="宋体" panose="02010600030101010101" pitchFamily="2" charset="-122"/>
                <a:cs typeface="Times New Roman" panose="02020603050405020304" pitchFamily="18" charset="0"/>
              </a:rPr>
              <a:t>2</a:t>
            </a:r>
            <a:r>
              <a:rPr lang="zh-CN" altLang="en-US" sz="2400" b="1" dirty="0">
                <a:latin typeface="宋体" panose="02010600030101010101" pitchFamily="2" charset="-122"/>
                <a:cs typeface="Times New Roman" panose="02020603050405020304" pitchFamily="18" charset="0"/>
              </a:rPr>
              <a:t>，有：　</a:t>
            </a:r>
          </a:p>
          <a:p>
            <a:r>
              <a:rPr lang="zh-CN" altLang="en-US" sz="2400" b="1" dirty="0">
                <a:latin typeface="宋体" panose="02010600030101010101" pitchFamily="2" charset="-122"/>
                <a:cs typeface="Times New Roman" panose="02020603050405020304" pitchFamily="18" charset="0"/>
              </a:rPr>
              <a:t>　　　　　　</a:t>
            </a:r>
            <a:r>
              <a:rPr lang="en-US" altLang="zh-CN" sz="2400" b="1" dirty="0" err="1">
                <a:solidFill>
                  <a:srgbClr val="006600"/>
                </a:solidFill>
                <a:latin typeface="宋体" panose="02010600030101010101" pitchFamily="2" charset="-122"/>
                <a:cs typeface="Times New Roman" panose="02020603050405020304" pitchFamily="18" charset="0"/>
              </a:rPr>
              <a:t>WPL</a:t>
            </a:r>
            <a:r>
              <a:rPr lang="en-US" altLang="zh-CN" sz="2400" b="1" dirty="0">
                <a:solidFill>
                  <a:srgbClr val="006600"/>
                </a:solidFill>
                <a:latin typeface="宋体" panose="02010600030101010101" pitchFamily="2" charset="-122"/>
                <a:cs typeface="Times New Roman" panose="02020603050405020304" pitchFamily="18" charset="0"/>
              </a:rPr>
              <a:t>(</a:t>
            </a:r>
            <a:r>
              <a:rPr lang="en-US" altLang="zh-CN" sz="2400" b="1" dirty="0" err="1">
                <a:solidFill>
                  <a:srgbClr val="006600"/>
                </a:solidFill>
                <a:latin typeface="宋体" panose="02010600030101010101" pitchFamily="2" charset="-122"/>
                <a:cs typeface="Times New Roman" panose="02020603050405020304" pitchFamily="18" charset="0"/>
              </a:rPr>
              <a:t>T</a:t>
            </a:r>
            <a:r>
              <a:rPr lang="en-US" altLang="zh-CN" sz="2400" b="1" baseline="-25000" dirty="0" err="1">
                <a:solidFill>
                  <a:srgbClr val="006600"/>
                </a:solidFill>
                <a:latin typeface="宋体" panose="02010600030101010101" pitchFamily="2" charset="-122"/>
                <a:cs typeface="Times New Roman" panose="02020603050405020304" pitchFamily="18" charset="0"/>
              </a:rPr>
              <a:t>2</a:t>
            </a:r>
            <a:r>
              <a:rPr lang="en-US" altLang="zh-CN" sz="2400" b="1" dirty="0">
                <a:solidFill>
                  <a:srgbClr val="006600"/>
                </a:solidFill>
                <a:latin typeface="宋体" panose="02010600030101010101" pitchFamily="2" charset="-122"/>
                <a:cs typeface="Times New Roman" panose="02020603050405020304" pitchFamily="18" charset="0"/>
              </a:rPr>
              <a:t>)&lt;</a:t>
            </a:r>
            <a:r>
              <a:rPr lang="en-US" altLang="zh-CN" sz="2400" b="1" dirty="0" err="1">
                <a:solidFill>
                  <a:srgbClr val="006600"/>
                </a:solidFill>
                <a:latin typeface="宋体" panose="02010600030101010101" pitchFamily="2" charset="-122"/>
                <a:cs typeface="Times New Roman" panose="02020603050405020304" pitchFamily="18" charset="0"/>
              </a:rPr>
              <a:t>WPL</a:t>
            </a:r>
            <a:r>
              <a:rPr lang="en-US" altLang="zh-CN" sz="2400" b="1" dirty="0">
                <a:solidFill>
                  <a:srgbClr val="006600"/>
                </a:solidFill>
                <a:latin typeface="宋体" panose="02010600030101010101" pitchFamily="2" charset="-122"/>
                <a:cs typeface="Times New Roman" panose="02020603050405020304" pitchFamily="18" charset="0"/>
              </a:rPr>
              <a:t>(</a:t>
            </a:r>
            <a:r>
              <a:rPr lang="en-US" altLang="zh-CN" sz="2400" b="1" dirty="0" err="1">
                <a:solidFill>
                  <a:srgbClr val="006600"/>
                </a:solidFill>
                <a:latin typeface="宋体" panose="02010600030101010101" pitchFamily="2" charset="-122"/>
                <a:cs typeface="Times New Roman" panose="02020603050405020304" pitchFamily="18" charset="0"/>
              </a:rPr>
              <a:t>T</a:t>
            </a:r>
            <a:r>
              <a:rPr lang="en-US" altLang="zh-CN" sz="2400" b="1" baseline="-25000" dirty="0" err="1">
                <a:solidFill>
                  <a:srgbClr val="006600"/>
                </a:solidFill>
                <a:latin typeface="宋体" panose="02010600030101010101" pitchFamily="2" charset="-122"/>
                <a:cs typeface="Times New Roman" panose="02020603050405020304" pitchFamily="18" charset="0"/>
              </a:rPr>
              <a:t>1</a:t>
            </a:r>
            <a:r>
              <a:rPr lang="en-US" altLang="zh-CN" sz="2400" b="1" dirty="0" smtClean="0">
                <a:solidFill>
                  <a:srgbClr val="006600"/>
                </a:solidFill>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a:p>
            <a:r>
              <a:rPr lang="zh-CN" altLang="en-US" sz="2400" b="1" dirty="0">
                <a:latin typeface="宋体" panose="02010600030101010101" pitchFamily="2" charset="-122"/>
                <a:cs typeface="Times New Roman" panose="02020603050405020304" pitchFamily="18" charset="0"/>
              </a:rPr>
              <a:t>由于</a:t>
            </a:r>
            <a:r>
              <a:rPr lang="en-US" altLang="zh-CN" sz="2400" b="1" i="1" dirty="0" err="1">
                <a:latin typeface="宋体" panose="02010600030101010101" pitchFamily="2" charset="-122"/>
                <a:cs typeface="Times New Roman" panose="02020603050405020304" pitchFamily="18" charset="0"/>
              </a:rPr>
              <a:t>z</a:t>
            </a:r>
            <a:r>
              <a:rPr lang="en-US" altLang="zh-CN" sz="2400" b="1" dirty="0" err="1">
                <a:latin typeface="宋体" panose="02010600030101010101" pitchFamily="2" charset="-122"/>
                <a:cs typeface="Times New Roman" panose="02020603050405020304" pitchFamily="18" charset="0"/>
              </a:rPr>
              <a:t>∈C</a:t>
            </a:r>
            <a:r>
              <a:rPr lang="en-US" altLang="zh-CN" sz="2400" b="1" baseline="-25000" dirty="0" err="1">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，则</a:t>
            </a:r>
            <a:r>
              <a:rPr lang="en-US" altLang="zh-CN" sz="2400" b="1" i="1" dirty="0">
                <a:latin typeface="宋体" panose="02010600030101010101" pitchFamily="2" charset="-122"/>
                <a:cs typeface="Times New Roman" panose="02020603050405020304" pitchFamily="18" charset="0"/>
              </a:rPr>
              <a:t>z</a:t>
            </a:r>
            <a:r>
              <a:rPr lang="zh-CN" altLang="en-US" sz="2400" b="1" dirty="0">
                <a:latin typeface="宋体" panose="02010600030101010101" pitchFamily="2" charset="-122"/>
                <a:cs typeface="Times New Roman" panose="02020603050405020304" pitchFamily="18" charset="0"/>
              </a:rPr>
              <a:t>在</a:t>
            </a:r>
            <a:r>
              <a:rPr lang="en-US" altLang="zh-CN" sz="2400" b="1" dirty="0" err="1">
                <a:latin typeface="宋体" panose="02010600030101010101" pitchFamily="2" charset="-122"/>
                <a:cs typeface="Times New Roman" panose="02020603050405020304" pitchFamily="18" charset="0"/>
              </a:rPr>
              <a:t>T</a:t>
            </a:r>
            <a:r>
              <a:rPr lang="en-US" altLang="zh-CN" sz="2400" b="1" baseline="-25000" dirty="0" err="1">
                <a:latin typeface="宋体" panose="02010600030101010101" pitchFamily="2" charset="-122"/>
                <a:cs typeface="Times New Roman" panose="02020603050405020304" pitchFamily="18" charset="0"/>
              </a:rPr>
              <a:t>2</a:t>
            </a:r>
            <a:r>
              <a:rPr lang="zh-CN" altLang="en-US" sz="2400" b="1" dirty="0">
                <a:latin typeface="宋体" panose="02010600030101010101" pitchFamily="2" charset="-122"/>
                <a:cs typeface="Times New Roman" panose="02020603050405020304" pitchFamily="18" charset="0"/>
              </a:rPr>
              <a:t>中一定是一个叶子结点。若将</a:t>
            </a:r>
            <a:r>
              <a:rPr lang="en-US" altLang="zh-CN" sz="2400" b="1" i="1" dirty="0">
                <a:latin typeface="宋体" panose="02010600030101010101" pitchFamily="2" charset="-122"/>
                <a:cs typeface="Times New Roman" panose="02020603050405020304" pitchFamily="18" charset="0"/>
              </a:rPr>
              <a:t>x</a:t>
            </a:r>
            <a:r>
              <a:rPr lang="zh-CN" altLang="en-US" sz="2400" b="1" dirty="0">
                <a:latin typeface="宋体" panose="02010600030101010101" pitchFamily="2" charset="-122"/>
                <a:cs typeface="Times New Roman" panose="02020603050405020304" pitchFamily="18" charset="0"/>
              </a:rPr>
              <a:t>和</a:t>
            </a:r>
            <a:r>
              <a:rPr lang="en-US" altLang="zh-CN" sz="2400" b="1" i="1" dirty="0">
                <a:latin typeface="宋体" panose="02010600030101010101" pitchFamily="2" charset="-122"/>
                <a:cs typeface="Times New Roman" panose="02020603050405020304" pitchFamily="18" charset="0"/>
              </a:rPr>
              <a:t>y</a:t>
            </a:r>
            <a:r>
              <a:rPr lang="zh-CN" altLang="en-US" sz="2400" b="1" dirty="0">
                <a:latin typeface="宋体" panose="02010600030101010101" pitchFamily="2" charset="-122"/>
                <a:cs typeface="Times New Roman" panose="02020603050405020304" pitchFamily="18" charset="0"/>
              </a:rPr>
              <a:t>加入</a:t>
            </a:r>
            <a:r>
              <a:rPr lang="en-US" altLang="zh-CN" sz="2400" b="1" dirty="0" err="1">
                <a:latin typeface="宋体" panose="02010600030101010101" pitchFamily="2" charset="-122"/>
                <a:cs typeface="Times New Roman" panose="02020603050405020304" pitchFamily="18" charset="0"/>
              </a:rPr>
              <a:t>T</a:t>
            </a:r>
            <a:r>
              <a:rPr lang="en-US" altLang="zh-CN" sz="2400" b="1" baseline="-25000" dirty="0" err="1">
                <a:latin typeface="宋体" panose="02010600030101010101" pitchFamily="2" charset="-122"/>
                <a:cs typeface="Times New Roman" panose="02020603050405020304" pitchFamily="18" charset="0"/>
              </a:rPr>
              <a:t>2</a:t>
            </a:r>
            <a:r>
              <a:rPr lang="zh-CN" altLang="en-US" sz="2400" b="1" dirty="0">
                <a:latin typeface="宋体" panose="02010600030101010101" pitchFamily="2" charset="-122"/>
                <a:cs typeface="Times New Roman" panose="02020603050405020304" pitchFamily="18" charset="0"/>
              </a:rPr>
              <a:t>中作为结点</a:t>
            </a:r>
            <a:r>
              <a:rPr lang="en-US" altLang="zh-CN" sz="2400" b="1" dirty="0">
                <a:latin typeface="宋体" panose="02010600030101010101" pitchFamily="2" charset="-122"/>
                <a:cs typeface="Times New Roman" panose="02020603050405020304" pitchFamily="18" charset="0"/>
              </a:rPr>
              <a:t>z</a:t>
            </a:r>
            <a:r>
              <a:rPr lang="zh-CN" altLang="en-US" sz="2400" b="1" dirty="0">
                <a:latin typeface="宋体" panose="02010600030101010101" pitchFamily="2" charset="-122"/>
                <a:cs typeface="Times New Roman" panose="02020603050405020304" pitchFamily="18" charset="0"/>
              </a:rPr>
              <a:t>的左、右孩子，则得到表示字符集</a:t>
            </a:r>
            <a:r>
              <a:rPr lang="en-US" altLang="zh-CN" sz="2400" b="1" dirty="0">
                <a:latin typeface="宋体" panose="02010600030101010101" pitchFamily="2" charset="-122"/>
                <a:cs typeface="Times New Roman" panose="02020603050405020304" pitchFamily="18" charset="0"/>
              </a:rPr>
              <a:t>C</a:t>
            </a:r>
            <a:r>
              <a:rPr lang="zh-CN" altLang="en-US" sz="2400" b="1" dirty="0">
                <a:latin typeface="宋体" panose="02010600030101010101" pitchFamily="2" charset="-122"/>
                <a:cs typeface="Times New Roman" panose="02020603050405020304" pitchFamily="18" charset="0"/>
              </a:rPr>
              <a:t>的前缀树</a:t>
            </a:r>
            <a:r>
              <a:rPr lang="en-US" altLang="zh-CN" sz="2400" b="1" dirty="0" err="1">
                <a:latin typeface="宋体" panose="02010600030101010101" pitchFamily="2" charset="-122"/>
                <a:cs typeface="Times New Roman" panose="02020603050405020304" pitchFamily="18" charset="0"/>
              </a:rPr>
              <a:t>T</a:t>
            </a:r>
            <a:r>
              <a:rPr lang="en-US" altLang="zh-CN" sz="2400" b="1" baseline="-25000" dirty="0" err="1">
                <a:latin typeface="宋体" panose="02010600030101010101" pitchFamily="2" charset="-122"/>
                <a:cs typeface="Times New Roman" panose="02020603050405020304" pitchFamily="18" charset="0"/>
              </a:rPr>
              <a:t>3</a:t>
            </a:r>
            <a:r>
              <a:rPr lang="zh-CN" altLang="en-US" sz="2400" b="1" dirty="0">
                <a:latin typeface="宋体" panose="02010600030101010101" pitchFamily="2" charset="-122"/>
                <a:cs typeface="Times New Roman" panose="02020603050405020304" pitchFamily="18" charset="0"/>
              </a:rPr>
              <a:t>，且有：　</a:t>
            </a:r>
            <a:r>
              <a:rPr lang="en-US" altLang="zh-CN" sz="2400" b="1" dirty="0" err="1">
                <a:solidFill>
                  <a:srgbClr val="006600"/>
                </a:solidFill>
                <a:latin typeface="宋体" panose="02010600030101010101" pitchFamily="2" charset="-122"/>
                <a:cs typeface="Times New Roman" panose="02020603050405020304" pitchFamily="18" charset="0"/>
              </a:rPr>
              <a:t>WPL</a:t>
            </a:r>
            <a:r>
              <a:rPr lang="en-US" altLang="zh-CN" sz="2400" b="1" dirty="0">
                <a:solidFill>
                  <a:srgbClr val="006600"/>
                </a:solidFill>
                <a:latin typeface="宋体" panose="02010600030101010101" pitchFamily="2" charset="-122"/>
                <a:cs typeface="Times New Roman" panose="02020603050405020304" pitchFamily="18" charset="0"/>
              </a:rPr>
              <a:t>(</a:t>
            </a:r>
            <a:r>
              <a:rPr lang="en-US" altLang="zh-CN" sz="2400" b="1" dirty="0" err="1">
                <a:solidFill>
                  <a:srgbClr val="006600"/>
                </a:solidFill>
                <a:latin typeface="宋体" panose="02010600030101010101" pitchFamily="2" charset="-122"/>
                <a:cs typeface="Times New Roman" panose="02020603050405020304" pitchFamily="18" charset="0"/>
              </a:rPr>
              <a:t>T</a:t>
            </a:r>
            <a:r>
              <a:rPr lang="en-US" altLang="zh-CN" sz="2400" b="1" baseline="-25000" dirty="0" err="1">
                <a:solidFill>
                  <a:srgbClr val="006600"/>
                </a:solidFill>
                <a:latin typeface="宋体" panose="02010600030101010101" pitchFamily="2" charset="-122"/>
                <a:cs typeface="Times New Roman" panose="02020603050405020304" pitchFamily="18" charset="0"/>
              </a:rPr>
              <a:t>3</a:t>
            </a:r>
            <a:r>
              <a:rPr lang="en-US" altLang="zh-CN" sz="2400" b="1" dirty="0">
                <a:solidFill>
                  <a:srgbClr val="006600"/>
                </a:solidFill>
                <a:latin typeface="宋体" panose="02010600030101010101" pitchFamily="2" charset="-122"/>
                <a:cs typeface="Times New Roman" panose="02020603050405020304" pitchFamily="18" charset="0"/>
              </a:rPr>
              <a:t>)=</a:t>
            </a:r>
            <a:r>
              <a:rPr lang="en-US" altLang="zh-CN" sz="2400" b="1" dirty="0" err="1">
                <a:solidFill>
                  <a:srgbClr val="006600"/>
                </a:solidFill>
                <a:latin typeface="宋体" panose="02010600030101010101" pitchFamily="2" charset="-122"/>
                <a:cs typeface="Times New Roman" panose="02020603050405020304" pitchFamily="18" charset="0"/>
              </a:rPr>
              <a:t>WPL</a:t>
            </a:r>
            <a:r>
              <a:rPr lang="en-US" altLang="zh-CN" sz="2400" b="1" dirty="0">
                <a:solidFill>
                  <a:srgbClr val="006600"/>
                </a:solidFill>
                <a:latin typeface="宋体" panose="02010600030101010101" pitchFamily="2" charset="-122"/>
                <a:cs typeface="Times New Roman" panose="02020603050405020304" pitchFamily="18" charset="0"/>
              </a:rPr>
              <a:t>(</a:t>
            </a:r>
            <a:r>
              <a:rPr lang="en-US" altLang="zh-CN" sz="2400" b="1" dirty="0" err="1">
                <a:solidFill>
                  <a:srgbClr val="006600"/>
                </a:solidFill>
                <a:latin typeface="宋体" panose="02010600030101010101" pitchFamily="2" charset="-122"/>
                <a:cs typeface="Times New Roman" panose="02020603050405020304" pitchFamily="18" charset="0"/>
              </a:rPr>
              <a:t>T</a:t>
            </a:r>
            <a:r>
              <a:rPr lang="en-US" altLang="zh-CN" sz="2400" b="1" baseline="-25000" dirty="0" err="1">
                <a:solidFill>
                  <a:srgbClr val="006600"/>
                </a:solidFill>
                <a:latin typeface="宋体" panose="02010600030101010101" pitchFamily="2" charset="-122"/>
                <a:cs typeface="Times New Roman" panose="02020603050405020304" pitchFamily="18" charset="0"/>
              </a:rPr>
              <a:t>2</a:t>
            </a:r>
            <a:r>
              <a:rPr lang="en-US" altLang="zh-CN" sz="2400" b="1" dirty="0">
                <a:solidFill>
                  <a:srgbClr val="006600"/>
                </a:solidFill>
                <a:latin typeface="宋体" panose="02010600030101010101" pitchFamily="2" charset="-122"/>
                <a:cs typeface="Times New Roman" panose="02020603050405020304" pitchFamily="18" charset="0"/>
              </a:rPr>
              <a:t>)+</a:t>
            </a:r>
            <a:r>
              <a:rPr lang="en-US" altLang="zh-CN" sz="2400" b="1" i="1" dirty="0" err="1">
                <a:solidFill>
                  <a:srgbClr val="006600"/>
                </a:solidFill>
                <a:latin typeface="宋体" panose="02010600030101010101" pitchFamily="2" charset="-122"/>
                <a:cs typeface="Times New Roman" panose="02020603050405020304" pitchFamily="18" charset="0"/>
              </a:rPr>
              <a:t>w</a:t>
            </a:r>
            <a:r>
              <a:rPr lang="en-US" altLang="zh-CN" sz="2400" b="1" i="1" baseline="-25000" dirty="0" err="1">
                <a:solidFill>
                  <a:srgbClr val="006600"/>
                </a:solidFill>
                <a:latin typeface="宋体" panose="02010600030101010101" pitchFamily="2" charset="-122"/>
                <a:cs typeface="Times New Roman" panose="02020603050405020304" pitchFamily="18" charset="0"/>
              </a:rPr>
              <a:t>x</a:t>
            </a:r>
            <a:r>
              <a:rPr lang="en-US" altLang="zh-CN" sz="2400" b="1" dirty="0" err="1">
                <a:solidFill>
                  <a:srgbClr val="006600"/>
                </a:solidFill>
                <a:latin typeface="宋体" panose="02010600030101010101" pitchFamily="2" charset="-122"/>
                <a:cs typeface="Times New Roman" panose="02020603050405020304" pitchFamily="18" charset="0"/>
              </a:rPr>
              <a:t>+</a:t>
            </a:r>
            <a:r>
              <a:rPr lang="en-US" altLang="zh-CN" sz="2400" b="1" i="1" dirty="0" err="1">
                <a:solidFill>
                  <a:srgbClr val="006600"/>
                </a:solidFill>
                <a:latin typeface="宋体" panose="02010600030101010101" pitchFamily="2" charset="-122"/>
                <a:cs typeface="Times New Roman" panose="02020603050405020304" pitchFamily="18" charset="0"/>
              </a:rPr>
              <a:t>w</a:t>
            </a:r>
            <a:r>
              <a:rPr lang="en-US" altLang="zh-CN" sz="2400" b="1" i="1" baseline="-25000" dirty="0" err="1">
                <a:solidFill>
                  <a:srgbClr val="006600"/>
                </a:solidFill>
                <a:latin typeface="宋体" panose="02010600030101010101" pitchFamily="2" charset="-122"/>
                <a:cs typeface="Times New Roman" panose="02020603050405020304" pitchFamily="18" charset="0"/>
              </a:rPr>
              <a:t>y</a:t>
            </a:r>
            <a:endParaRPr lang="en-US" altLang="zh-CN" sz="2400" b="1" baseline="-25000" dirty="0">
              <a:solidFill>
                <a:srgbClr val="006600"/>
              </a:solidFill>
              <a:latin typeface="宋体" panose="02010600030101010101" pitchFamily="2" charset="-122"/>
              <a:cs typeface="Times New Roman" panose="02020603050405020304" pitchFamily="18" charset="0"/>
            </a:endParaRPr>
          </a:p>
          <a:p>
            <a:r>
              <a:rPr lang="zh-CN" altLang="en-US" sz="2400" b="1" dirty="0">
                <a:latin typeface="宋体" panose="02010600030101010101" pitchFamily="2" charset="-122"/>
                <a:cs typeface="Times New Roman" panose="02020603050405020304" pitchFamily="18" charset="0"/>
              </a:rPr>
              <a:t>由前面几个式子看到　</a:t>
            </a:r>
          </a:p>
          <a:p>
            <a:r>
              <a:rPr lang="zh-CN" altLang="en-US" sz="2400" b="1" dirty="0">
                <a:latin typeface="宋体" panose="02010600030101010101" pitchFamily="2" charset="-122"/>
                <a:cs typeface="Times New Roman" panose="02020603050405020304" pitchFamily="18" charset="0"/>
              </a:rPr>
              <a:t>　　　</a:t>
            </a:r>
            <a:r>
              <a:rPr lang="en-US" altLang="zh-CN" sz="2400" b="1" dirty="0" err="1">
                <a:solidFill>
                  <a:srgbClr val="006600"/>
                </a:solidFill>
                <a:latin typeface="宋体" panose="02010600030101010101" pitchFamily="2" charset="-122"/>
                <a:cs typeface="Times New Roman" panose="02020603050405020304" pitchFamily="18" charset="0"/>
              </a:rPr>
              <a:t>WPL</a:t>
            </a:r>
            <a:r>
              <a:rPr lang="en-US" altLang="zh-CN" sz="2400" b="1" dirty="0">
                <a:solidFill>
                  <a:srgbClr val="006600"/>
                </a:solidFill>
                <a:latin typeface="宋体" panose="02010600030101010101" pitchFamily="2" charset="-122"/>
                <a:cs typeface="Times New Roman" panose="02020603050405020304" pitchFamily="18" charset="0"/>
              </a:rPr>
              <a:t>(</a:t>
            </a:r>
            <a:r>
              <a:rPr lang="en-US" altLang="zh-CN" sz="2400" b="1" dirty="0" err="1">
                <a:solidFill>
                  <a:srgbClr val="006600"/>
                </a:solidFill>
                <a:latin typeface="宋体" panose="02010600030101010101" pitchFamily="2" charset="-122"/>
                <a:cs typeface="Times New Roman" panose="02020603050405020304" pitchFamily="18" charset="0"/>
              </a:rPr>
              <a:t>T</a:t>
            </a:r>
            <a:r>
              <a:rPr lang="en-US" altLang="zh-CN" sz="2400" b="1" baseline="-25000" dirty="0" err="1">
                <a:solidFill>
                  <a:srgbClr val="006600"/>
                </a:solidFill>
                <a:latin typeface="宋体" panose="02010600030101010101" pitchFamily="2" charset="-122"/>
                <a:cs typeface="Times New Roman" panose="02020603050405020304" pitchFamily="18" charset="0"/>
              </a:rPr>
              <a:t>3</a:t>
            </a:r>
            <a:r>
              <a:rPr lang="en-US" altLang="zh-CN" sz="2400" b="1" dirty="0">
                <a:solidFill>
                  <a:srgbClr val="006600"/>
                </a:solidFill>
                <a:latin typeface="宋体" panose="02010600030101010101" pitchFamily="2" charset="-122"/>
                <a:cs typeface="Times New Roman" panose="02020603050405020304" pitchFamily="18" charset="0"/>
              </a:rPr>
              <a:t>)=</a:t>
            </a:r>
            <a:r>
              <a:rPr lang="en-US" altLang="zh-CN" sz="2400" b="1" dirty="0" err="1">
                <a:solidFill>
                  <a:srgbClr val="006600"/>
                </a:solidFill>
                <a:latin typeface="宋体" panose="02010600030101010101" pitchFamily="2" charset="-122"/>
                <a:cs typeface="Times New Roman" panose="02020603050405020304" pitchFamily="18" charset="0"/>
              </a:rPr>
              <a:t>WPL</a:t>
            </a:r>
            <a:r>
              <a:rPr lang="en-US" altLang="zh-CN" sz="2400" b="1" dirty="0">
                <a:solidFill>
                  <a:srgbClr val="006600"/>
                </a:solidFill>
                <a:latin typeface="宋体" panose="02010600030101010101" pitchFamily="2" charset="-122"/>
                <a:cs typeface="Times New Roman" panose="02020603050405020304" pitchFamily="18" charset="0"/>
              </a:rPr>
              <a:t>(</a:t>
            </a:r>
            <a:r>
              <a:rPr lang="en-US" altLang="zh-CN" sz="2400" b="1" dirty="0" err="1">
                <a:solidFill>
                  <a:srgbClr val="006600"/>
                </a:solidFill>
                <a:latin typeface="宋体" panose="02010600030101010101" pitchFamily="2" charset="-122"/>
                <a:cs typeface="Times New Roman" panose="02020603050405020304" pitchFamily="18" charset="0"/>
              </a:rPr>
              <a:t>T</a:t>
            </a:r>
            <a:r>
              <a:rPr lang="en-US" altLang="zh-CN" sz="2400" b="1" baseline="-25000" dirty="0" err="1">
                <a:solidFill>
                  <a:srgbClr val="006600"/>
                </a:solidFill>
                <a:latin typeface="宋体" panose="02010600030101010101" pitchFamily="2" charset="-122"/>
                <a:cs typeface="Times New Roman" panose="02020603050405020304" pitchFamily="18" charset="0"/>
              </a:rPr>
              <a:t>2</a:t>
            </a:r>
            <a:r>
              <a:rPr lang="en-US" altLang="zh-CN" sz="2400" b="1" dirty="0">
                <a:solidFill>
                  <a:srgbClr val="006600"/>
                </a:solidFill>
                <a:latin typeface="宋体" panose="02010600030101010101" pitchFamily="2" charset="-122"/>
                <a:cs typeface="Times New Roman" panose="02020603050405020304" pitchFamily="18" charset="0"/>
              </a:rPr>
              <a:t>)+</a:t>
            </a:r>
            <a:r>
              <a:rPr lang="en-US" altLang="zh-CN" sz="2400" b="1" i="1" dirty="0" err="1">
                <a:solidFill>
                  <a:srgbClr val="006600"/>
                </a:solidFill>
                <a:latin typeface="宋体" panose="02010600030101010101" pitchFamily="2" charset="-122"/>
                <a:cs typeface="Times New Roman" panose="02020603050405020304" pitchFamily="18" charset="0"/>
              </a:rPr>
              <a:t>w</a:t>
            </a:r>
            <a:r>
              <a:rPr lang="en-US" altLang="zh-CN" sz="2400" b="1" i="1" baseline="-25000" dirty="0" err="1">
                <a:solidFill>
                  <a:srgbClr val="006600"/>
                </a:solidFill>
                <a:latin typeface="宋体" panose="02010600030101010101" pitchFamily="2" charset="-122"/>
                <a:cs typeface="Times New Roman" panose="02020603050405020304" pitchFamily="18" charset="0"/>
              </a:rPr>
              <a:t>x</a:t>
            </a:r>
            <a:r>
              <a:rPr lang="en-US" altLang="zh-CN" sz="2400" b="1" dirty="0" err="1">
                <a:solidFill>
                  <a:srgbClr val="006600"/>
                </a:solidFill>
                <a:latin typeface="宋体" panose="02010600030101010101" pitchFamily="2" charset="-122"/>
                <a:cs typeface="Times New Roman" panose="02020603050405020304" pitchFamily="18" charset="0"/>
              </a:rPr>
              <a:t>+</a:t>
            </a:r>
            <a:r>
              <a:rPr lang="en-US" altLang="zh-CN" sz="2400" b="1" i="1" dirty="0" err="1">
                <a:solidFill>
                  <a:srgbClr val="006600"/>
                </a:solidFill>
                <a:latin typeface="宋体" panose="02010600030101010101" pitchFamily="2" charset="-122"/>
                <a:cs typeface="Times New Roman" panose="02020603050405020304" pitchFamily="18" charset="0"/>
              </a:rPr>
              <a:t>w</a:t>
            </a:r>
            <a:r>
              <a:rPr lang="en-US" altLang="zh-CN" sz="2400" b="1" i="1" baseline="-25000" dirty="0" err="1">
                <a:solidFill>
                  <a:srgbClr val="006600"/>
                </a:solidFill>
                <a:latin typeface="宋体" panose="02010600030101010101" pitchFamily="2" charset="-122"/>
                <a:cs typeface="Times New Roman" panose="02020603050405020304" pitchFamily="18" charset="0"/>
              </a:rPr>
              <a:t>y</a:t>
            </a:r>
            <a:r>
              <a:rPr lang="en-US" altLang="zh-CN" sz="2400" b="1" dirty="0">
                <a:solidFill>
                  <a:srgbClr val="006600"/>
                </a:solidFill>
                <a:latin typeface="宋体" panose="02010600030101010101" pitchFamily="2" charset="-122"/>
                <a:cs typeface="Times New Roman" panose="02020603050405020304" pitchFamily="18" charset="0"/>
              </a:rPr>
              <a:t>&lt;</a:t>
            </a:r>
            <a:r>
              <a:rPr lang="en-US" altLang="zh-CN" sz="2400" b="1" dirty="0" err="1">
                <a:solidFill>
                  <a:srgbClr val="006600"/>
                </a:solidFill>
                <a:latin typeface="宋体" panose="02010600030101010101" pitchFamily="2" charset="-122"/>
                <a:cs typeface="Times New Roman" panose="02020603050405020304" pitchFamily="18" charset="0"/>
              </a:rPr>
              <a:t>WPL</a:t>
            </a:r>
            <a:r>
              <a:rPr lang="en-US" altLang="zh-CN" sz="2400" b="1" dirty="0">
                <a:solidFill>
                  <a:srgbClr val="006600"/>
                </a:solidFill>
                <a:latin typeface="宋体" panose="02010600030101010101" pitchFamily="2" charset="-122"/>
                <a:cs typeface="Times New Roman" panose="02020603050405020304" pitchFamily="18" charset="0"/>
              </a:rPr>
              <a:t>(</a:t>
            </a:r>
            <a:r>
              <a:rPr lang="en-US" altLang="zh-CN" sz="2400" b="1" dirty="0" err="1">
                <a:solidFill>
                  <a:srgbClr val="006600"/>
                </a:solidFill>
                <a:latin typeface="宋体" panose="02010600030101010101" pitchFamily="2" charset="-122"/>
                <a:cs typeface="Times New Roman" panose="02020603050405020304" pitchFamily="18" charset="0"/>
              </a:rPr>
              <a:t>T</a:t>
            </a:r>
            <a:r>
              <a:rPr lang="en-US" altLang="zh-CN" sz="2400" b="1" baseline="-25000" dirty="0" err="1">
                <a:solidFill>
                  <a:srgbClr val="006600"/>
                </a:solidFill>
                <a:latin typeface="宋体" panose="02010600030101010101" pitchFamily="2" charset="-122"/>
                <a:cs typeface="Times New Roman" panose="02020603050405020304" pitchFamily="18" charset="0"/>
              </a:rPr>
              <a:t>1</a:t>
            </a:r>
            <a:r>
              <a:rPr lang="en-US" altLang="zh-CN" sz="2400" b="1" dirty="0">
                <a:solidFill>
                  <a:srgbClr val="006600"/>
                </a:solidFill>
                <a:latin typeface="宋体" panose="02010600030101010101" pitchFamily="2" charset="-122"/>
                <a:cs typeface="Times New Roman" panose="02020603050405020304" pitchFamily="18" charset="0"/>
              </a:rPr>
              <a:t>)+</a:t>
            </a:r>
            <a:r>
              <a:rPr lang="en-US" altLang="zh-CN" sz="2400" b="1" i="1" dirty="0" err="1">
                <a:solidFill>
                  <a:srgbClr val="006600"/>
                </a:solidFill>
                <a:latin typeface="宋体" panose="02010600030101010101" pitchFamily="2" charset="-122"/>
                <a:cs typeface="Times New Roman" panose="02020603050405020304" pitchFamily="18" charset="0"/>
              </a:rPr>
              <a:t>w</a:t>
            </a:r>
            <a:r>
              <a:rPr lang="en-US" altLang="zh-CN" sz="2400" b="1" i="1" baseline="-25000" dirty="0" err="1">
                <a:solidFill>
                  <a:srgbClr val="006600"/>
                </a:solidFill>
                <a:latin typeface="宋体" panose="02010600030101010101" pitchFamily="2" charset="-122"/>
                <a:cs typeface="Times New Roman" panose="02020603050405020304" pitchFamily="18" charset="0"/>
              </a:rPr>
              <a:t>x</a:t>
            </a:r>
            <a:r>
              <a:rPr lang="en-US" altLang="zh-CN" sz="2400" b="1" dirty="0" err="1">
                <a:solidFill>
                  <a:srgbClr val="006600"/>
                </a:solidFill>
                <a:latin typeface="宋体" panose="02010600030101010101" pitchFamily="2" charset="-122"/>
                <a:cs typeface="Times New Roman" panose="02020603050405020304" pitchFamily="18" charset="0"/>
              </a:rPr>
              <a:t>+</a:t>
            </a:r>
            <a:r>
              <a:rPr lang="en-US" altLang="zh-CN" sz="2400" b="1" i="1" dirty="0" err="1">
                <a:solidFill>
                  <a:srgbClr val="006600"/>
                </a:solidFill>
                <a:latin typeface="宋体" panose="02010600030101010101" pitchFamily="2" charset="-122"/>
                <a:cs typeface="Times New Roman" panose="02020603050405020304" pitchFamily="18" charset="0"/>
              </a:rPr>
              <a:t>w</a:t>
            </a:r>
            <a:r>
              <a:rPr lang="en-US" altLang="zh-CN" sz="2400" b="1" i="1" baseline="-25000" dirty="0" err="1">
                <a:solidFill>
                  <a:srgbClr val="006600"/>
                </a:solidFill>
                <a:latin typeface="宋体" panose="02010600030101010101" pitchFamily="2" charset="-122"/>
                <a:cs typeface="Times New Roman" panose="02020603050405020304" pitchFamily="18" charset="0"/>
              </a:rPr>
              <a:t>y</a:t>
            </a:r>
            <a:r>
              <a:rPr lang="en-US" altLang="zh-CN" sz="2400" b="1" dirty="0">
                <a:solidFill>
                  <a:srgbClr val="006600"/>
                </a:solidFill>
                <a:latin typeface="宋体" panose="02010600030101010101" pitchFamily="2" charset="-122"/>
                <a:cs typeface="Times New Roman" panose="02020603050405020304" pitchFamily="18" charset="0"/>
              </a:rPr>
              <a:t>=</a:t>
            </a:r>
            <a:r>
              <a:rPr lang="en-US" altLang="zh-CN" sz="2400" b="1" dirty="0" err="1">
                <a:solidFill>
                  <a:srgbClr val="006600"/>
                </a:solidFill>
                <a:latin typeface="宋体" panose="02010600030101010101" pitchFamily="2" charset="-122"/>
                <a:cs typeface="Times New Roman" panose="02020603050405020304" pitchFamily="18" charset="0"/>
              </a:rPr>
              <a:t>WPL</a:t>
            </a:r>
            <a:r>
              <a:rPr lang="en-US" altLang="zh-CN" sz="2400" b="1" dirty="0">
                <a:solidFill>
                  <a:srgbClr val="006600"/>
                </a:solidFill>
                <a:latin typeface="宋体" panose="02010600030101010101" pitchFamily="2" charset="-122"/>
                <a:cs typeface="Times New Roman" panose="02020603050405020304" pitchFamily="18" charset="0"/>
              </a:rPr>
              <a:t>(T)</a:t>
            </a:r>
          </a:p>
          <a:p>
            <a:r>
              <a:rPr lang="zh-CN" altLang="en-US" sz="2400" b="1" dirty="0">
                <a:latin typeface="宋体" panose="02010600030101010101" pitchFamily="2" charset="-122"/>
                <a:cs typeface="Times New Roman" panose="02020603050405020304" pitchFamily="18" charset="0"/>
              </a:rPr>
              <a:t>这与</a:t>
            </a:r>
            <a:r>
              <a:rPr lang="en-US" altLang="zh-CN" sz="2400" b="1" dirty="0">
                <a:latin typeface="宋体" panose="02010600030101010101" pitchFamily="2" charset="-122"/>
                <a:cs typeface="Times New Roman" panose="02020603050405020304" pitchFamily="18" charset="0"/>
              </a:rPr>
              <a:t>T</a:t>
            </a:r>
            <a:r>
              <a:rPr lang="zh-CN" altLang="en-US" sz="2400" b="1" dirty="0">
                <a:latin typeface="宋体" panose="02010600030101010101" pitchFamily="2" charset="-122"/>
                <a:cs typeface="Times New Roman" panose="02020603050405020304" pitchFamily="18" charset="0"/>
              </a:rPr>
              <a:t>为</a:t>
            </a:r>
            <a:r>
              <a:rPr lang="en-US" altLang="zh-CN" sz="2400" b="1" dirty="0">
                <a:latin typeface="宋体" panose="02010600030101010101" pitchFamily="2" charset="-122"/>
                <a:cs typeface="Times New Roman" panose="02020603050405020304" pitchFamily="18" charset="0"/>
              </a:rPr>
              <a:t>C</a:t>
            </a:r>
            <a:r>
              <a:rPr lang="zh-CN" altLang="en-US" sz="2400" b="1" dirty="0">
                <a:latin typeface="宋体" panose="02010600030101010101" pitchFamily="2" charset="-122"/>
                <a:cs typeface="Times New Roman" panose="02020603050405020304" pitchFamily="18" charset="0"/>
              </a:rPr>
              <a:t>的哈夫曼树的假设矛盾。本命题即证。</a:t>
            </a:r>
          </a:p>
        </p:txBody>
      </p:sp>
      <p:sp>
        <p:nvSpPr>
          <p:cNvPr id="2" name="文本框 1"/>
          <p:cNvSpPr txBox="1"/>
          <p:nvPr/>
        </p:nvSpPr>
        <p:spPr>
          <a:xfrm>
            <a:off x="2590800" y="211455"/>
            <a:ext cx="5288280" cy="706755"/>
          </a:xfrm>
          <a:prstGeom prst="rect">
            <a:avLst/>
          </a:prstGeom>
          <a:noFill/>
        </p:spPr>
        <p:txBody>
          <a:bodyPr wrap="none" rtlCol="0" anchor="t">
            <a:spAutoFit/>
          </a:bodyPr>
          <a:lstStyle/>
          <a:p>
            <a:pPr algn="l"/>
            <a:r>
              <a:rPr kumimoji="1" lang="en-US" altLang="zh-CN" sz="4000" b="1" dirty="0">
                <a:solidFill>
                  <a:schemeClr val="bg1"/>
                </a:solidFill>
                <a:effectLst/>
                <a:latin typeface="黑体" panose="02010609060101010101" pitchFamily="49" charset="-122"/>
                <a:ea typeface="黑体" panose="02010609060101010101" pitchFamily="49" charset="-122"/>
                <a:sym typeface="+mn-ea"/>
              </a:rPr>
              <a:t>哈夫曼</a:t>
            </a:r>
            <a:r>
              <a:rPr kumimoji="1" lang="zh-CN" altLang="en-US" sz="4000" b="1" dirty="0">
                <a:solidFill>
                  <a:schemeClr val="bg1"/>
                </a:solidFill>
                <a:effectLst/>
                <a:latin typeface="黑体" panose="02010609060101010101" pitchFamily="49" charset="-122"/>
                <a:ea typeface="黑体" panose="02010609060101010101" pitchFamily="49" charset="-122"/>
                <a:sym typeface="+mn-ea"/>
              </a:rPr>
              <a:t>算法正确性证明</a:t>
            </a:r>
            <a:endParaRPr kumimoji="1" lang="en-US" altLang="zh-CN" sz="40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340043" y="1252855"/>
            <a:ext cx="8280400" cy="3230245"/>
          </a:xfrm>
          <a:prstGeom prst="rect">
            <a:avLst/>
          </a:prstGeom>
          <a:noFill/>
          <a:ln w="9525">
            <a:noFill/>
            <a:miter lim="800000"/>
          </a:ln>
          <a:effectLst/>
        </p:spPr>
        <p:txBody>
          <a:bodyPr>
            <a:spAutoFit/>
          </a:bodyPr>
          <a:lstStyle/>
          <a:p>
            <a:pPr>
              <a:lnSpc>
                <a:spcPct val="150000"/>
              </a:lnSpc>
              <a:spcBef>
                <a:spcPct val="50000"/>
              </a:spcBef>
            </a:pPr>
            <a:r>
              <a:rPr lang="zh-CN" altLang="en-US" sz="2400" b="1" dirty="0">
                <a:latin typeface="宋体" panose="02010600030101010101" pitchFamily="2" charset="-122"/>
                <a:cs typeface="Times New Roman" panose="02020603050405020304" pitchFamily="18" charset="0"/>
              </a:rPr>
              <a:t>　　</a:t>
            </a:r>
            <a:r>
              <a:rPr lang="zh-CN" altLang="en-US" sz="2400" b="1" dirty="0">
                <a:solidFill>
                  <a:srgbClr val="CC0099"/>
                </a:solidFill>
                <a:latin typeface="宋体" panose="02010600030101010101" pitchFamily="2" charset="-122"/>
                <a:cs typeface="Times New Roman" panose="02020603050405020304" pitchFamily="18" charset="0"/>
              </a:rPr>
              <a:t>命题</a:t>
            </a:r>
            <a:r>
              <a:rPr lang="en-US" altLang="zh-CN" sz="2400" b="1" dirty="0">
                <a:solidFill>
                  <a:srgbClr val="CC0099"/>
                </a:solidFill>
                <a:latin typeface="宋体" panose="02010600030101010101" pitchFamily="2" charset="-122"/>
                <a:cs typeface="Times New Roman" panose="02020603050405020304" pitchFamily="18" charset="0"/>
              </a:rPr>
              <a:t>1</a:t>
            </a:r>
            <a:r>
              <a:rPr lang="zh-CN" altLang="en-US" sz="2400" b="1" dirty="0">
                <a:solidFill>
                  <a:srgbClr val="CC0099"/>
                </a:solidFill>
                <a:latin typeface="宋体" panose="02010600030101010101" pitchFamily="2" charset="-122"/>
                <a:cs typeface="Times New Roman" panose="02020603050405020304" pitchFamily="18" charset="0"/>
              </a:rPr>
              <a:t>说明该算法满足贪心选择性质</a:t>
            </a:r>
            <a:r>
              <a:rPr lang="zh-CN" altLang="en-US" sz="2400" b="1" dirty="0">
                <a:latin typeface="宋体" panose="02010600030101010101" pitchFamily="2" charset="-122"/>
                <a:cs typeface="Times New Roman" panose="02020603050405020304" pitchFamily="18" charset="0"/>
              </a:rPr>
              <a:t>，即通过合并来构造一棵哈夫曼树的过程可以从合并两个权值最小的字符开始。　</a:t>
            </a:r>
          </a:p>
          <a:p>
            <a:pPr>
              <a:lnSpc>
                <a:spcPct val="150000"/>
              </a:lnSpc>
              <a:spcBef>
                <a:spcPct val="50000"/>
              </a:spcBef>
            </a:pPr>
            <a:r>
              <a:rPr lang="zh-CN" altLang="en-US" sz="2400" b="1" dirty="0">
                <a:latin typeface="宋体" panose="02010600030101010101" pitchFamily="2" charset="-122"/>
                <a:cs typeface="Times New Roman" panose="02020603050405020304" pitchFamily="18" charset="0"/>
              </a:rPr>
              <a:t>　　</a:t>
            </a:r>
            <a:r>
              <a:rPr lang="zh-CN" altLang="en-US" sz="2400" b="1" dirty="0">
                <a:solidFill>
                  <a:srgbClr val="CC0099"/>
                </a:solidFill>
                <a:latin typeface="宋体" panose="02010600030101010101" pitchFamily="2" charset="-122"/>
                <a:cs typeface="Times New Roman" panose="02020603050405020304" pitchFamily="18" charset="0"/>
              </a:rPr>
              <a:t>命题</a:t>
            </a:r>
            <a:r>
              <a:rPr lang="en-US" altLang="zh-CN" sz="2400" b="1" dirty="0">
                <a:solidFill>
                  <a:srgbClr val="CC0099"/>
                </a:solidFill>
                <a:latin typeface="宋体" panose="02010600030101010101" pitchFamily="2" charset="-122"/>
                <a:cs typeface="Times New Roman" panose="02020603050405020304" pitchFamily="18" charset="0"/>
              </a:rPr>
              <a:t>2</a:t>
            </a:r>
            <a:r>
              <a:rPr lang="zh-CN" altLang="en-US" sz="2400" b="1" dirty="0">
                <a:solidFill>
                  <a:srgbClr val="CC0099"/>
                </a:solidFill>
                <a:latin typeface="宋体" panose="02010600030101010101" pitchFamily="2" charset="-122"/>
                <a:cs typeface="Times New Roman" panose="02020603050405020304" pitchFamily="18" charset="0"/>
              </a:rPr>
              <a:t>说明该算法满足最优子结构性质</a:t>
            </a:r>
            <a:r>
              <a:rPr lang="zh-CN" altLang="en-US" sz="2400" b="1" dirty="0">
                <a:latin typeface="宋体" panose="02010600030101010101" pitchFamily="2" charset="-122"/>
                <a:cs typeface="Times New Roman" panose="02020603050405020304" pitchFamily="18" charset="0"/>
              </a:rPr>
              <a:t>，即该问题的最优解包含其子问题的最优解。</a:t>
            </a:r>
          </a:p>
          <a:p>
            <a:pPr>
              <a:lnSpc>
                <a:spcPct val="150000"/>
              </a:lnSpc>
              <a:spcBef>
                <a:spcPct val="50000"/>
              </a:spcBef>
            </a:pPr>
            <a:r>
              <a:rPr lang="zh-CN" altLang="en-US" sz="2400" b="1" dirty="0">
                <a:latin typeface="宋体" panose="02010600030101010101" pitchFamily="2" charset="-122"/>
                <a:cs typeface="Times New Roman" panose="02020603050405020304" pitchFamily="18" charset="0"/>
              </a:rPr>
              <a:t>    所以采用</a:t>
            </a:r>
            <a:r>
              <a:rPr lang="zh-CN" altLang="en-US" sz="2400" b="1" dirty="0">
                <a:solidFill>
                  <a:srgbClr val="CC0099"/>
                </a:solidFill>
                <a:latin typeface="宋体" panose="02010600030101010101" pitchFamily="2" charset="-122"/>
                <a:cs typeface="Times New Roman" panose="02020603050405020304" pitchFamily="18" charset="0"/>
              </a:rPr>
              <a:t>哈夫曼树算法产生的树一定是一棵最优树</a:t>
            </a:r>
            <a:r>
              <a:rPr lang="zh-CN" altLang="en-US" sz="2400" b="1" dirty="0">
                <a:latin typeface="宋体" panose="02010600030101010101" pitchFamily="2" charset="-122"/>
                <a:cs typeface="Times New Roman" panose="02020603050405020304" pitchFamily="18" charset="0"/>
              </a:rPr>
              <a:t>。</a:t>
            </a:r>
          </a:p>
        </p:txBody>
      </p:sp>
      <p:sp>
        <p:nvSpPr>
          <p:cNvPr id="2" name="文本框 1"/>
          <p:cNvSpPr txBox="1"/>
          <p:nvPr/>
        </p:nvSpPr>
        <p:spPr>
          <a:xfrm>
            <a:off x="2590800" y="211455"/>
            <a:ext cx="5288280" cy="706755"/>
          </a:xfrm>
          <a:prstGeom prst="rect">
            <a:avLst/>
          </a:prstGeom>
          <a:noFill/>
        </p:spPr>
        <p:txBody>
          <a:bodyPr wrap="none" rtlCol="0" anchor="t">
            <a:spAutoFit/>
          </a:bodyPr>
          <a:lstStyle/>
          <a:p>
            <a:pPr algn="l"/>
            <a:r>
              <a:rPr kumimoji="1" lang="en-US" altLang="zh-CN" sz="4000" b="1" dirty="0">
                <a:solidFill>
                  <a:schemeClr val="bg1"/>
                </a:solidFill>
                <a:effectLst/>
                <a:latin typeface="黑体" panose="02010609060101010101" pitchFamily="49" charset="-122"/>
                <a:ea typeface="黑体" panose="02010609060101010101" pitchFamily="49" charset="-122"/>
                <a:sym typeface="+mn-ea"/>
              </a:rPr>
              <a:t>哈夫曼</a:t>
            </a:r>
            <a:r>
              <a:rPr kumimoji="1" lang="zh-CN" altLang="en-US" sz="4000" b="1" dirty="0">
                <a:solidFill>
                  <a:schemeClr val="bg1"/>
                </a:solidFill>
                <a:effectLst/>
                <a:latin typeface="黑体" panose="02010609060101010101" pitchFamily="49" charset="-122"/>
                <a:ea typeface="黑体" panose="02010609060101010101" pitchFamily="49" charset="-122"/>
                <a:sym typeface="+mn-ea"/>
              </a:rPr>
              <a:t>算法正确性证明</a:t>
            </a:r>
            <a:endParaRPr kumimoji="1" lang="en-US" altLang="zh-CN" sz="4000" b="1" dirty="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251460" y="1275080"/>
            <a:ext cx="8640763" cy="2707005"/>
          </a:xfrm>
          <a:prstGeom prst="rect">
            <a:avLst/>
          </a:prstGeom>
          <a:noFill/>
          <a:ln w="9525">
            <a:noFill/>
            <a:miter lim="800000"/>
          </a:ln>
          <a:effectLst/>
        </p:spPr>
        <p:txBody>
          <a:bodyPr wrap="square">
            <a:spAutoFit/>
          </a:bodyPr>
          <a:lstStyle/>
          <a:p>
            <a:pPr>
              <a:lnSpc>
                <a:spcPct val="150000"/>
              </a:lnSpc>
              <a:spcBef>
                <a:spcPct val="50000"/>
              </a:spcBef>
            </a:pPr>
            <a:r>
              <a:rPr lang="zh-CN" sz="2000" b="1">
                <a:latin typeface="宋体" panose="02010600030101010101" pitchFamily="2" charset="-122"/>
                <a:cs typeface="Times New Roman" panose="02020603050405020304" pitchFamily="18" charset="0"/>
              </a:rPr>
              <a:t>【问题描述】</a:t>
            </a:r>
            <a:r>
              <a:rPr sz="2000" b="1">
                <a:latin typeface="宋体" panose="02010600030101010101" pitchFamily="2" charset="-122"/>
                <a:cs typeface="Times New Roman" panose="02020603050405020304" pitchFamily="18" charset="0"/>
              </a:rPr>
              <a:t>在一个操场的四周摆放着n堆石子。现要将石子有次序地合并成一堆。规定每次</a:t>
            </a:r>
            <a:r>
              <a:rPr lang="zh-CN" sz="2000" b="1">
                <a:latin typeface="宋体" panose="02010600030101010101" pitchFamily="2" charset="-122"/>
                <a:cs typeface="Times New Roman" panose="02020603050405020304" pitchFamily="18" charset="0"/>
              </a:rPr>
              <a:t>只能</a:t>
            </a:r>
            <a:r>
              <a:rPr sz="2000" b="1">
                <a:latin typeface="宋体" panose="02010600030101010101" pitchFamily="2" charset="-122"/>
                <a:cs typeface="Times New Roman" panose="02020603050405020304" pitchFamily="18" charset="0"/>
              </a:rPr>
              <a:t>选2堆合并成新的一堆，合并的费用为新的一堆石子数。试设计一个算法，计算出将n堆石子合并成一堆的最小总费用。</a:t>
            </a:r>
          </a:p>
          <a:p>
            <a:pPr>
              <a:lnSpc>
                <a:spcPct val="150000"/>
              </a:lnSpc>
              <a:spcBef>
                <a:spcPct val="50000"/>
              </a:spcBef>
            </a:pPr>
            <a:endParaRPr sz="2000" b="1">
              <a:latin typeface="宋体" panose="02010600030101010101" pitchFamily="2" charset="-122"/>
              <a:cs typeface="Times New Roman" panose="02020603050405020304" pitchFamily="18" charset="0"/>
            </a:endParaRPr>
          </a:p>
          <a:p>
            <a:pPr>
              <a:lnSpc>
                <a:spcPct val="150000"/>
              </a:lnSpc>
              <a:spcBef>
                <a:spcPct val="50000"/>
              </a:spcBef>
            </a:pPr>
            <a:endParaRPr sz="2000" b="1">
              <a:latin typeface="宋体" panose="02010600030101010101" pitchFamily="2" charset="-122"/>
              <a:cs typeface="Times New Roman" panose="02020603050405020304" pitchFamily="18" charset="0"/>
            </a:endParaRPr>
          </a:p>
        </p:txBody>
      </p:sp>
      <p:sp>
        <p:nvSpPr>
          <p:cNvPr id="2" name="文本框 1"/>
          <p:cNvSpPr txBox="1"/>
          <p:nvPr/>
        </p:nvSpPr>
        <p:spPr>
          <a:xfrm>
            <a:off x="2590800" y="211455"/>
            <a:ext cx="3246120" cy="706755"/>
          </a:xfrm>
          <a:prstGeom prst="rect">
            <a:avLst/>
          </a:prstGeom>
          <a:noFill/>
        </p:spPr>
        <p:txBody>
          <a:bodyPr wrap="none" rtlCol="0" anchor="t">
            <a:spAutoFit/>
          </a:bodyPr>
          <a:lstStyle/>
          <a:p>
            <a:pPr algn="l"/>
            <a:r>
              <a:rPr kumimoji="1" lang="en-US" altLang="zh-CN" sz="4000" b="1" dirty="0">
                <a:solidFill>
                  <a:schemeClr val="bg1"/>
                </a:solidFill>
                <a:effectLst/>
                <a:latin typeface="黑体" panose="02010609060101010101" pitchFamily="49" charset="-122"/>
                <a:ea typeface="黑体" panose="02010609060101010101" pitchFamily="49" charset="-122"/>
                <a:sym typeface="+mn-ea"/>
              </a:rPr>
              <a:t>石子合并</a:t>
            </a:r>
            <a:r>
              <a:rPr kumimoji="1" lang="zh-CN" altLang="en-US" sz="4000" b="1" dirty="0">
                <a:solidFill>
                  <a:schemeClr val="bg1"/>
                </a:solidFill>
                <a:effectLst/>
                <a:latin typeface="黑体" panose="02010609060101010101" pitchFamily="49" charset="-122"/>
                <a:ea typeface="黑体" panose="02010609060101010101" pitchFamily="49" charset="-122"/>
                <a:sym typeface="+mn-ea"/>
              </a:rPr>
              <a:t>问题</a:t>
            </a:r>
          </a:p>
        </p:txBody>
      </p:sp>
      <p:sp>
        <p:nvSpPr>
          <p:cNvPr id="3" name="文本框 2"/>
          <p:cNvSpPr txBox="1"/>
          <p:nvPr/>
        </p:nvSpPr>
        <p:spPr>
          <a:xfrm>
            <a:off x="329565" y="3229610"/>
            <a:ext cx="3888740" cy="398780"/>
          </a:xfrm>
          <a:prstGeom prst="rect">
            <a:avLst/>
          </a:prstGeom>
          <a:noFill/>
        </p:spPr>
        <p:txBody>
          <a:bodyPr wrap="none" rtlCol="0">
            <a:spAutoFit/>
          </a:bodyPr>
          <a:lstStyle/>
          <a:p>
            <a:pPr algn="l"/>
            <a:r>
              <a:rPr sz="2000" b="1">
                <a:latin typeface="宋体" panose="02010600030101010101" pitchFamily="2" charset="-122"/>
                <a:cs typeface="Times New Roman" panose="02020603050405020304" pitchFamily="18" charset="0"/>
                <a:sym typeface="+mn-ea"/>
              </a:rPr>
              <a:t>分析</a:t>
            </a:r>
            <a:r>
              <a:rPr lang="zh-CN" sz="2000" b="1">
                <a:latin typeface="宋体" panose="02010600030101010101" pitchFamily="2" charset="-122"/>
                <a:cs typeface="Times New Roman" panose="02020603050405020304" pitchFamily="18" charset="0"/>
                <a:sym typeface="+mn-ea"/>
              </a:rPr>
              <a:t>问题</a:t>
            </a:r>
            <a:r>
              <a:rPr sz="2000" b="1">
                <a:latin typeface="宋体" panose="02010600030101010101" pitchFamily="2" charset="-122"/>
                <a:cs typeface="Times New Roman" panose="02020603050405020304" pitchFamily="18" charset="0"/>
                <a:sym typeface="+mn-ea"/>
              </a:rPr>
              <a:t>：本质</a:t>
            </a:r>
            <a:r>
              <a:rPr lang="zh-CN" sz="2000" b="1">
                <a:latin typeface="宋体" panose="02010600030101010101" pitchFamily="2" charset="-122"/>
                <a:cs typeface="Times New Roman" panose="02020603050405020304" pitchFamily="18" charset="0"/>
                <a:sym typeface="+mn-ea"/>
              </a:rPr>
              <a:t>是</a:t>
            </a:r>
            <a:r>
              <a:rPr sz="2000" b="1">
                <a:latin typeface="宋体" panose="02010600030101010101" pitchFamily="2" charset="-122"/>
                <a:cs typeface="Times New Roman" panose="02020603050405020304" pitchFamily="18" charset="0"/>
                <a:sym typeface="+mn-ea"/>
              </a:rPr>
              <a:t>Huffman问题。</a:t>
            </a:r>
            <a:endParaRPr lang="zh-CN" altLang="en-US" sz="2000" b="1">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5" name="Rectangle 3"/>
          <p:cNvSpPr>
            <a:spLocks noGrp="1" noChangeArrowheads="1"/>
          </p:cNvSpPr>
          <p:nvPr>
            <p:ph type="body" idx="1"/>
          </p:nvPr>
        </p:nvSpPr>
        <p:spPr>
          <a:xfrm>
            <a:off x="208280" y="1348105"/>
            <a:ext cx="8655050" cy="2663825"/>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lnSpc>
                <a:spcPct val="120000"/>
              </a:lnSpc>
              <a:defRPr/>
            </a:pPr>
            <a:r>
              <a:rPr lang="zh-CN" altLang="en-US" sz="2400" b="1" dirty="0">
                <a:latin typeface="宋体" panose="02010600030101010101" pitchFamily="2" charset="-122"/>
                <a:ea typeface="宋体" panose="02010600030101010101" pitchFamily="2" charset="-122"/>
              </a:rPr>
              <a:t>证明算法所求解的问题</a:t>
            </a:r>
            <a:r>
              <a:rPr lang="zh-CN" altLang="en-US" sz="2400" b="1" dirty="0">
                <a:solidFill>
                  <a:srgbClr val="3907F1"/>
                </a:solidFill>
                <a:latin typeface="宋体" panose="02010600030101010101" pitchFamily="2" charset="-122"/>
                <a:ea typeface="宋体" panose="02010600030101010101" pitchFamily="2" charset="-122"/>
              </a:rPr>
              <a:t>具有优化子结构</a:t>
            </a:r>
          </a:p>
          <a:p>
            <a:pPr algn="just">
              <a:lnSpc>
                <a:spcPct val="120000"/>
              </a:lnSpc>
              <a:defRPr/>
            </a:pPr>
            <a:r>
              <a:rPr lang="zh-CN" altLang="en-US" sz="2400" b="1" dirty="0">
                <a:latin typeface="宋体" panose="02010600030101010101" pitchFamily="2" charset="-122"/>
                <a:ea typeface="宋体" panose="02010600030101010101" pitchFamily="2" charset="-122"/>
              </a:rPr>
              <a:t>证明算法所求解的问题</a:t>
            </a:r>
            <a:r>
              <a:rPr lang="zh-CN" altLang="en-US" sz="2400" b="1" dirty="0">
                <a:solidFill>
                  <a:srgbClr val="3907F1"/>
                </a:solidFill>
                <a:latin typeface="宋体" panose="02010600030101010101" pitchFamily="2" charset="-122"/>
                <a:ea typeface="宋体" panose="02010600030101010101" pitchFamily="2" charset="-122"/>
              </a:rPr>
              <a:t>具有</a:t>
            </a:r>
            <a:r>
              <a:rPr lang="en-US" altLang="zh-CN" sz="2400" b="1" dirty="0">
                <a:solidFill>
                  <a:srgbClr val="3907F1"/>
                </a:solidFill>
                <a:latin typeface="宋体" panose="02010600030101010101" pitchFamily="2" charset="-122"/>
                <a:ea typeface="宋体" panose="02010600030101010101" pitchFamily="2" charset="-122"/>
              </a:rPr>
              <a:t>Greedy</a:t>
            </a:r>
            <a:r>
              <a:rPr lang="zh-CN" altLang="en-US" sz="2400" b="1" dirty="0">
                <a:solidFill>
                  <a:srgbClr val="3907F1"/>
                </a:solidFill>
                <a:latin typeface="宋体" panose="02010600030101010101" pitchFamily="2" charset="-122"/>
                <a:ea typeface="宋体" panose="02010600030101010101" pitchFamily="2" charset="-122"/>
              </a:rPr>
              <a:t>选择性</a:t>
            </a:r>
          </a:p>
          <a:p>
            <a:pPr>
              <a:lnSpc>
                <a:spcPct val="120000"/>
              </a:lnSpc>
              <a:defRPr/>
            </a:pPr>
            <a:r>
              <a:rPr lang="zh-CN" altLang="en-US" sz="2400" b="1" dirty="0">
                <a:latin typeface="宋体" panose="02010600030101010101" pitchFamily="2" charset="-122"/>
                <a:ea typeface="宋体" panose="02010600030101010101" pitchFamily="2" charset="-122"/>
              </a:rPr>
              <a:t>证明算法确实</a:t>
            </a:r>
            <a:r>
              <a:rPr lang="zh-CN" altLang="en-US" sz="2400" b="1" dirty="0">
                <a:solidFill>
                  <a:srgbClr val="3907F1"/>
                </a:solidFill>
                <a:latin typeface="宋体" panose="02010600030101010101" pitchFamily="2" charset="-122"/>
                <a:ea typeface="宋体" panose="02010600030101010101" pitchFamily="2" charset="-122"/>
              </a:rPr>
              <a:t>按照</a:t>
            </a:r>
            <a:r>
              <a:rPr lang="en-US" altLang="zh-CN" sz="2400" b="1" dirty="0">
                <a:solidFill>
                  <a:srgbClr val="3907F1"/>
                </a:solidFill>
                <a:latin typeface="宋体" panose="02010600030101010101" pitchFamily="2" charset="-122"/>
                <a:ea typeface="宋体" panose="02010600030101010101" pitchFamily="2" charset="-122"/>
              </a:rPr>
              <a:t>Greedy</a:t>
            </a:r>
            <a:r>
              <a:rPr lang="zh-CN" altLang="en-US" sz="2400" b="1" dirty="0">
                <a:solidFill>
                  <a:srgbClr val="3907F1"/>
                </a:solidFill>
                <a:latin typeface="宋体" panose="02010600030101010101" pitchFamily="2" charset="-122"/>
                <a:ea typeface="宋体" panose="02010600030101010101" pitchFamily="2" charset="-122"/>
              </a:rPr>
              <a:t>选择性进行局部优化选择</a:t>
            </a:r>
          </a:p>
        </p:txBody>
      </p:sp>
      <p:sp>
        <p:nvSpPr>
          <p:cNvPr id="12291" name="Rectangle 4"/>
          <p:cNvSpPr txBox="1">
            <a:spLocks noChangeArrowheads="1"/>
          </p:cNvSpPr>
          <p:nvPr/>
        </p:nvSpPr>
        <p:spPr bwMode="auto">
          <a:xfrm>
            <a:off x="1187624" y="188913"/>
            <a:ext cx="7416824" cy="706755"/>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lvl="0" algn="ctr">
              <a:spcBef>
                <a:spcPct val="50000"/>
              </a:spcBef>
            </a:pPr>
            <a:r>
              <a:rPr kumimoji="1" lang="en-US" altLang="zh-CN" sz="4000" b="1">
                <a:solidFill>
                  <a:schemeClr val="bg1"/>
                </a:solidFill>
                <a:latin typeface="黑体" panose="02010609060101010101" pitchFamily="49" charset="-122"/>
                <a:ea typeface="黑体" panose="02010609060101010101" pitchFamily="49" charset="-122"/>
                <a:sym typeface="+mn-ea"/>
              </a:rPr>
              <a:t>贪心算法正确性证明方法</a:t>
            </a:r>
          </a:p>
        </p:txBody>
      </p:sp>
      <p:sp>
        <p:nvSpPr>
          <p:cNvPr id="2" name="矩形 1"/>
          <p:cNvSpPr/>
          <p:nvPr/>
        </p:nvSpPr>
        <p:spPr>
          <a:xfrm>
            <a:off x="307340" y="2900045"/>
            <a:ext cx="8637270" cy="2306955"/>
          </a:xfrm>
          <a:prstGeom prst="rect">
            <a:avLst/>
          </a:prstGeom>
        </p:spPr>
        <p:txBody>
          <a:bodyPr wrap="square">
            <a:spAutoFit/>
          </a:bodyPr>
          <a:lstStyle/>
          <a:p>
            <a:pPr>
              <a:lnSpc>
                <a:spcPct val="150000"/>
              </a:lnSpc>
              <a:defRPr/>
            </a:pPr>
            <a:r>
              <a:rPr lang="zh-CN" altLang="en-US" sz="2400" b="1" dirty="0">
                <a:solidFill>
                  <a:srgbClr val="CC0099"/>
                </a:solidFill>
                <a:latin typeface="宋体" panose="02010600030101010101" pitchFamily="2" charset="-122"/>
              </a:rPr>
              <a:t>贪心策略适用的前提是</a:t>
            </a:r>
            <a:r>
              <a:rPr lang="zh-CN" altLang="en-US" sz="2400" b="1" dirty="0">
                <a:latin typeface="宋体" panose="02010600030101010101" pitchFamily="2" charset="-122"/>
              </a:rPr>
              <a:t>：局部最优策略能导致产生全局最优解。</a:t>
            </a:r>
          </a:p>
          <a:p>
            <a:pPr>
              <a:lnSpc>
                <a:spcPct val="150000"/>
              </a:lnSpc>
              <a:defRPr/>
            </a:pPr>
            <a:r>
              <a:rPr lang="zh-CN" altLang="en-US" sz="2400" b="1" dirty="0">
                <a:solidFill>
                  <a:srgbClr val="CC0099"/>
                </a:solidFill>
                <a:latin typeface="宋体" panose="02010600030101010101" pitchFamily="2" charset="-122"/>
              </a:rPr>
              <a:t>实际上，贪心算法适用的情况很少</a:t>
            </a:r>
            <a:r>
              <a:rPr lang="zh-CN" altLang="en-US" sz="2400" b="1" dirty="0">
                <a:latin typeface="宋体" panose="02010600030101010101" pitchFamily="2" charset="-122"/>
              </a:rPr>
              <a:t>。</a:t>
            </a:r>
          </a:p>
          <a:p>
            <a:pPr>
              <a:lnSpc>
                <a:spcPct val="150000"/>
              </a:lnSpc>
              <a:defRPr/>
            </a:pPr>
            <a:r>
              <a:rPr lang="zh-CN" altLang="en-US" sz="2400" b="1" dirty="0">
                <a:latin typeface="宋体" panose="02010600030101010101" pitchFamily="2" charset="-122"/>
              </a:rPr>
              <a:t>一般，对一个问题分析是否适用于贪心算法，可以先选择该问题下的几个实际数据进行分析，就可做出判断。</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7305</Words>
  <Application>WPS 演示</Application>
  <PresentationFormat>全屏显示(4:3)</PresentationFormat>
  <Paragraphs>1025</Paragraphs>
  <Slides>84</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84</vt:i4>
      </vt:variant>
    </vt:vector>
  </HeadingPairs>
  <TitlesOfParts>
    <vt:vector size="87" baseType="lpstr">
      <vt:lpstr>默认设计模板</vt:lpstr>
      <vt:lpstr>图片</vt:lpstr>
      <vt:lpstr>公式</vt:lpstr>
      <vt:lpstr>幻灯片 1</vt:lpstr>
      <vt:lpstr>幻灯片 2</vt:lpstr>
      <vt:lpstr>幻灯片 3</vt:lpstr>
      <vt:lpstr>幻灯片 4</vt:lpstr>
      <vt:lpstr>幻灯片 5</vt:lpstr>
      <vt:lpstr>幻灯片 6</vt:lpstr>
      <vt:lpstr>幻灯片 7</vt:lpstr>
      <vt:lpstr>幻灯片 8</vt:lpstr>
      <vt:lpstr>幻灯片 9</vt:lpstr>
      <vt:lpstr>与动态规划方法的比较</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圣诞老人的礼物-Santa Clau’s Gifts</vt:lpstr>
      <vt:lpstr>圣诞老人的礼物-Santa Clau’s Gifts</vt:lpstr>
      <vt:lpstr>圣诞老人的礼物-Santa Clau’s Gifts</vt:lpstr>
      <vt:lpstr>圣诞老人的礼物-Santa Clau’s Gifts</vt:lpstr>
      <vt:lpstr>圣诞老人的礼物-Santa Clau’s Gifts</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Microsoft</cp:lastModifiedBy>
  <cp:revision>213</cp:revision>
  <dcterms:created xsi:type="dcterms:W3CDTF">2018-01-27T07:09:00Z</dcterms:created>
  <dcterms:modified xsi:type="dcterms:W3CDTF">2018-05-02T05:10:13Z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