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522" r:id="rId3"/>
    <p:sldId id="1024" r:id="rId4"/>
    <p:sldId id="659" r:id="rId5"/>
    <p:sldId id="660" r:id="rId6"/>
    <p:sldId id="661" r:id="rId7"/>
    <p:sldId id="662" r:id="rId8"/>
    <p:sldId id="664" r:id="rId9"/>
    <p:sldId id="665" r:id="rId10"/>
    <p:sldId id="666" r:id="rId11"/>
    <p:sldId id="667" r:id="rId12"/>
    <p:sldId id="668" r:id="rId13"/>
    <p:sldId id="669" r:id="rId14"/>
    <p:sldId id="671" r:id="rId15"/>
    <p:sldId id="523" r:id="rId16"/>
    <p:sldId id="528" r:id="rId17"/>
    <p:sldId id="524" r:id="rId18"/>
    <p:sldId id="530" r:id="rId19"/>
    <p:sldId id="672" r:id="rId20"/>
    <p:sldId id="685" r:id="rId21"/>
    <p:sldId id="687" r:id="rId22"/>
    <p:sldId id="673" r:id="rId23"/>
    <p:sldId id="689" r:id="rId24"/>
    <p:sldId id="1208" r:id="rId26"/>
    <p:sldId id="692" r:id="rId27"/>
    <p:sldId id="693" r:id="rId28"/>
    <p:sldId id="694" r:id="rId29"/>
    <p:sldId id="695" r:id="rId30"/>
    <p:sldId id="677" r:id="rId31"/>
    <p:sldId id="678" r:id="rId32"/>
    <p:sldId id="679" r:id="rId33"/>
    <p:sldId id="680" r:id="rId34"/>
    <p:sldId id="1378" r:id="rId35"/>
    <p:sldId id="1297" r:id="rId36"/>
    <p:sldId id="1298" r:id="rId37"/>
    <p:sldId id="546" r:id="rId38"/>
    <p:sldId id="553" r:id="rId39"/>
    <p:sldId id="556" r:id="rId40"/>
    <p:sldId id="681" r:id="rId41"/>
    <p:sldId id="696" r:id="rId42"/>
    <p:sldId id="565" r:id="rId43"/>
    <p:sldId id="566" r:id="rId44"/>
    <p:sldId id="569" r:id="rId45"/>
    <p:sldId id="570" r:id="rId46"/>
    <p:sldId id="571" r:id="rId47"/>
    <p:sldId id="572" r:id="rId48"/>
    <p:sldId id="573" r:id="rId49"/>
    <p:sldId id="574" r:id="rId50"/>
    <p:sldId id="575" r:id="rId51"/>
    <p:sldId id="576" r:id="rId52"/>
    <p:sldId id="577" r:id="rId53"/>
    <p:sldId id="800" r:id="rId54"/>
    <p:sldId id="801" r:id="rId55"/>
    <p:sldId id="578" r:id="rId56"/>
    <p:sldId id="579" r:id="rId57"/>
    <p:sldId id="1209" r:id="rId58"/>
    <p:sldId id="581" r:id="rId59"/>
    <p:sldId id="580" r:id="rId60"/>
    <p:sldId id="582" r:id="rId61"/>
    <p:sldId id="888" r:id="rId62"/>
    <p:sldId id="584" r:id="rId63"/>
    <p:sldId id="585" r:id="rId64"/>
    <p:sldId id="890" r:id="rId65"/>
    <p:sldId id="889" r:id="rId66"/>
    <p:sldId id="586" r:id="rId67"/>
    <p:sldId id="885" r:id="rId68"/>
    <p:sldId id="587" r:id="rId69"/>
    <p:sldId id="588" r:id="rId70"/>
    <p:sldId id="589" r:id="rId71"/>
    <p:sldId id="590" r:id="rId72"/>
    <p:sldId id="591" r:id="rId73"/>
    <p:sldId id="592" r:id="rId74"/>
    <p:sldId id="593" r:id="rId75"/>
    <p:sldId id="594" r:id="rId76"/>
    <p:sldId id="596" r:id="rId77"/>
    <p:sldId id="595" r:id="rId78"/>
    <p:sldId id="1461" r:id="rId79"/>
    <p:sldId id="597" r:id="rId80"/>
    <p:sldId id="599" r:id="rId81"/>
    <p:sldId id="1025" r:id="rId82"/>
    <p:sldId id="967" r:id="rId83"/>
    <p:sldId id="600" r:id="rId84"/>
    <p:sldId id="968" r:id="rId85"/>
    <p:sldId id="969" r:id="rId86"/>
    <p:sldId id="970" r:id="rId87"/>
    <p:sldId id="971" r:id="rId88"/>
    <p:sldId id="1023" r:id="rId89"/>
    <p:sldId id="972" r:id="rId90"/>
    <p:sldId id="973" r:id="rId91"/>
    <p:sldId id="612" r:id="rId92"/>
    <p:sldId id="602" r:id="rId93"/>
    <p:sldId id="1503" r:id="rId94"/>
    <p:sldId id="1499" r:id="rId95"/>
    <p:sldId id="1500" r:id="rId96"/>
    <p:sldId id="1504" r:id="rId97"/>
    <p:sldId id="615" r:id="rId98"/>
    <p:sldId id="616" r:id="rId99"/>
    <p:sldId id="617" r:id="rId100"/>
    <p:sldId id="618" r:id="rId101"/>
    <p:sldId id="619" r:id="rId102"/>
    <p:sldId id="620" r:id="rId103"/>
    <p:sldId id="621" r:id="rId104"/>
    <p:sldId id="622" r:id="rId105"/>
    <p:sldId id="623" r:id="rId106"/>
    <p:sldId id="625" r:id="rId107"/>
    <p:sldId id="1026" r:id="rId108"/>
    <p:sldId id="1027" r:id="rId109"/>
    <p:sldId id="1028" r:id="rId110"/>
    <p:sldId id="1029" r:id="rId111"/>
    <p:sldId id="1030" r:id="rId112"/>
    <p:sldId id="1031" r:id="rId113"/>
    <p:sldId id="1032" r:id="rId114"/>
    <p:sldId id="1033" r:id="rId115"/>
    <p:sldId id="1034" r:id="rId116"/>
    <p:sldId id="1036" r:id="rId117"/>
    <p:sldId id="1505" r:id="rId1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0" d="100"/>
          <a:sy n="100" d="100"/>
        </p:scale>
        <p:origin x="-1626" y="-102"/>
      </p:cViewPr>
      <p:guideLst>
        <p:guide orient="horz" pos="2185"/>
        <p:guide pos="2784"/>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10.xml"/><Relationship Id="rId119" Type="http://schemas.openxmlformats.org/officeDocument/2006/relationships/presProps" Target="presProps.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2" name="Rectangle 4"/>
          <p:cNvSpPr>
            <a:spLocks noGrp="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F2535A-E662-45D0-B32A-70ABA97881E8}" type="slidenum">
              <a:rPr lang="zh-CN" altLang="en-US"/>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28EF9D-832D-4D3E-93CF-E5FE2EC7EA71}" type="slidenum">
              <a:rPr lang="zh-CN" altLang="en-US"/>
            </a:fld>
            <a:endParaRPr lang="en-US" altLang="zh-CN"/>
          </a:p>
        </p:txBody>
      </p:sp>
      <p:sp>
        <p:nvSpPr>
          <p:cNvPr id="365570" name="Rectangle 2"/>
          <p:cNvSpPr>
            <a:spLocks noGrp="1" noRot="1" noChangeAspect="1" noChangeArrowheads="1" noTextEdit="1"/>
          </p:cNvSpPr>
          <p:nvPr>
            <p:ph type="sldImg"/>
          </p:nvPr>
        </p:nvSpPr>
        <p:spPr/>
      </p:sp>
      <p:sp>
        <p:nvSpPr>
          <p:cNvPr id="365571" name="Rectangle 3"/>
          <p:cNvSpPr>
            <a:spLocks noGrp="1" noChangeArrowheads="1"/>
          </p:cNvSpPr>
          <p:nvPr>
            <p:ph type="body" idx="1"/>
          </p:nvPr>
        </p:nvSpPr>
        <p:spPr/>
        <p:txBody>
          <a:bodyPr/>
          <a:lstStyle/>
          <a:p>
            <a:endParaRPr lang="zh-CN" altLang="en-US" sz="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p:sp>
      <p:sp>
        <p:nvSpPr>
          <p:cNvPr id="147459" name="备注占位符 2"/>
          <p:cNvSpPr>
            <a:spLocks noGrp="1"/>
          </p:cNvSpPr>
          <p:nvPr>
            <p:ph type="body" idx="1"/>
          </p:nvPr>
        </p:nvSpPr>
        <p:spPr>
          <a:noFill/>
        </p:spPr>
        <p:txBody>
          <a:bodyPr/>
          <a:lstStyle/>
          <a:p>
            <a:r>
              <a:rPr lang="zh-CN" altLang="en-US" sz="1200" dirty="0" smtClean="0">
                <a:ea typeface="楷体_GB2312" pitchFamily="49" charset="-122"/>
              </a:rPr>
              <a:t>若没有这条语句</a:t>
            </a:r>
            <a:r>
              <a:rPr lang="en-US" altLang="zh-CN" sz="1200" dirty="0" smtClean="0">
                <a:ea typeface="楷体_GB2312" pitchFamily="49" charset="-122"/>
              </a:rPr>
              <a:t>swap(x[t], x[i])</a:t>
            </a:r>
            <a:r>
              <a:rPr lang="zh-CN" altLang="en-US" sz="1200" dirty="0" smtClean="0">
                <a:ea typeface="楷体_GB2312" pitchFamily="49" charset="-122"/>
              </a:rPr>
              <a:t>，则</a:t>
            </a:r>
            <a:r>
              <a:rPr lang="zh-CN" altLang="en-US" sz="1200" b="1" dirty="0" smtClean="0">
                <a:ea typeface="楷体" panose="02010609060101010101" pitchFamily="49" charset="-122"/>
                <a:cs typeface="Times New Roman" panose="02020603050405020304" pitchFamily="18" charset="0"/>
              </a:rPr>
              <a:t>在进行递归时环境没有完全恢复即没有回溯</a:t>
            </a:r>
            <a:endParaRPr lang="zh-CN" altLang="en-US" dirty="0" smtClean="0"/>
          </a:p>
        </p:txBody>
      </p:sp>
      <p:sp>
        <p:nvSpPr>
          <p:cNvPr id="14746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149C12-9616-4D9F-9FF0-CF0283101F6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标题 1"/>
          <p:cNvSpPr txBox="1"/>
          <p:nvPr/>
        </p:nvSpPr>
        <p:spPr bwMode="auto">
          <a:xfrm>
            <a:off x="1143000" y="76200"/>
            <a:ext cx="8001000" cy="914400"/>
          </a:xfrm>
          <a:prstGeom prst="rect">
            <a:avLst/>
          </a:prstGeom>
          <a:noFill/>
          <a:ln w="9525">
            <a:no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bg1"/>
                </a:solidFill>
                <a:effectLst/>
                <a:uLnTx/>
                <a:uFillTx/>
                <a:latin typeface="+mj-lt"/>
                <a:ea typeface="+mj-ea"/>
                <a:cs typeface="+mj-cs"/>
              </a:rPr>
              <a:t>单击此处编辑母版标题样式</a:t>
            </a:r>
            <a:endParaRPr kumimoji="0" lang="zh-CN" altLang="en-US" sz="3200" b="0" i="0" u="none" strike="noStrike" kern="0" cap="none" spc="0" normalizeH="0" baseline="0" noProof="0" dirty="0">
              <a:ln>
                <a:noFill/>
              </a:ln>
              <a:solidFill>
                <a:schemeClr val="bg1"/>
              </a:solidFill>
              <a:effectLst/>
              <a:uLnTx/>
              <a:uFillTx/>
              <a:latin typeface="+mj-lt"/>
              <a:ea typeface="+mj-ea"/>
              <a:cs typeface="+mj-cs"/>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5D480729-DA56-4984-BF95-D10BA6ABBF86}"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192056F0-8E2D-4AC3-8213-6B86F65B187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pPr>
              <a:defRPr/>
            </a:pPr>
            <a:fld id="{81C44DAB-5370-4D2C-867F-A9A4B81877F9}" type="slidenum">
              <a:rPr lang="en-US" altLang="zh-CN"/>
            </a:fld>
            <a:endParaRPr lang="en-US" altLang="zh-CN"/>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1"/>
          <p:cNvSpPr>
            <a:spLocks noGrp="1"/>
          </p:cNvSpPr>
          <p:nvPr>
            <p:ph type="title"/>
          </p:nvPr>
        </p:nvSpPr>
        <p:spPr>
          <a:xfrm>
            <a:off x="1143000" y="76200"/>
            <a:ext cx="8001000" cy="91440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12"/>
          <p:cNvSpPr>
            <a:spLocks noChangeArrowheads="1"/>
          </p:cNvSpPr>
          <p:nvPr/>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3.xml"/><Relationship Id="rId2" Type="http://schemas.openxmlformats.org/officeDocument/2006/relationships/image" Target="../media/image14.emf"/><Relationship Id="rId1" Type="http://schemas.openxmlformats.org/officeDocument/2006/relationships/oleObject" Target="../embeddings/oleObject11.bin"/></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3.xml"/><Relationship Id="rId2" Type="http://schemas.openxmlformats.org/officeDocument/2006/relationships/image" Target="../media/image15.emf"/><Relationship Id="rId1" Type="http://schemas.openxmlformats.org/officeDocument/2006/relationships/oleObject" Target="../embeddings/oleObject12.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3.xml"/><Relationship Id="rId2" Type="http://schemas.openxmlformats.org/officeDocument/2006/relationships/image" Target="../media/image16.emf"/><Relationship Id="rId1" Type="http://schemas.openxmlformats.org/officeDocument/2006/relationships/oleObject" Target="../embeddings/oleObject13.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slide" Target="slide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3.emf"/><Relationship Id="rId1"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3.xml"/><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slide" Target="slide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7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3.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xml"/><Relationship Id="rId2" Type="http://schemas.openxmlformats.org/officeDocument/2006/relationships/image" Target="../media/image11.emf"/><Relationship Id="rId1" Type="http://schemas.openxmlformats.org/officeDocument/2006/relationships/oleObject" Target="../embeddings/oleObject8.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3.xml"/><Relationship Id="rId2" Type="http://schemas.openxmlformats.org/officeDocument/2006/relationships/image" Target="../media/image12.emf"/><Relationship Id="rId1" Type="http://schemas.openxmlformats.org/officeDocument/2006/relationships/oleObject" Target="../embeddings/oleObject9.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3"/>
          <p:cNvGrpSpPr/>
          <p:nvPr/>
        </p:nvGrpSpPr>
        <p:grpSpPr bwMode="auto">
          <a:xfrm>
            <a:off x="1447800" y="2278063"/>
            <a:ext cx="773113" cy="665162"/>
            <a:chOff x="1110" y="2656"/>
            <a:chExt cx="1549" cy="1351"/>
          </a:xfrm>
        </p:grpSpPr>
        <p:sp>
          <p:nvSpPr>
            <p:cNvPr id="207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2" name="AutoShape 6"/>
            <p:cNvSpPr>
              <a:spLocks noChangeArrowheads="1"/>
            </p:cNvSpPr>
            <p:nvPr/>
          </p:nvSpPr>
          <p:spPr bwMode="gray">
            <a:xfrm>
              <a:off x="1199" y="2737"/>
              <a:ext cx="1352"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grpSp>
        <p:nvGrpSpPr>
          <p:cNvPr id="2051" name="Group 7"/>
          <p:cNvGrpSpPr/>
          <p:nvPr/>
        </p:nvGrpSpPr>
        <p:grpSpPr bwMode="auto">
          <a:xfrm>
            <a:off x="1470025" y="3171825"/>
            <a:ext cx="773113" cy="665163"/>
            <a:chOff x="3174" y="2656"/>
            <a:chExt cx="1549" cy="1351"/>
          </a:xfrm>
        </p:grpSpPr>
        <p:sp>
          <p:nvSpPr>
            <p:cNvPr id="2073"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4"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6" name="AutoShape 10"/>
            <p:cNvSpPr>
              <a:spLocks noChangeArrowheads="1"/>
            </p:cNvSpPr>
            <p:nvPr/>
          </p:nvSpPr>
          <p:spPr bwMode="gray">
            <a:xfrm>
              <a:off x="3263" y="2737"/>
              <a:ext cx="1352"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sp>
        <p:nvSpPr>
          <p:cNvPr id="2052" name="Line 11"/>
          <p:cNvSpPr>
            <a:spLocks noChangeShapeType="1"/>
          </p:cNvSpPr>
          <p:nvPr/>
        </p:nvSpPr>
        <p:spPr bwMode="auto">
          <a:xfrm>
            <a:off x="2338388" y="2927350"/>
            <a:ext cx="4872037" cy="1588"/>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Text Box 12"/>
          <p:cNvSpPr txBox="1">
            <a:spLocks noChangeArrowheads="1"/>
          </p:cNvSpPr>
          <p:nvPr/>
        </p:nvSpPr>
        <p:spPr bwMode="gray">
          <a:xfrm>
            <a:off x="1668463" y="235585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1</a:t>
            </a:r>
            <a:endParaRPr lang="en-US" altLang="zh-CN" sz="2400" b="1">
              <a:solidFill>
                <a:srgbClr val="000000"/>
              </a:solidFill>
            </a:endParaRPr>
          </a:p>
        </p:txBody>
      </p:sp>
      <p:sp>
        <p:nvSpPr>
          <p:cNvPr id="2054" name="Line 13"/>
          <p:cNvSpPr>
            <a:spLocks noChangeShapeType="1"/>
          </p:cNvSpPr>
          <p:nvPr/>
        </p:nvSpPr>
        <p:spPr bwMode="auto">
          <a:xfrm>
            <a:off x="2339975" y="3862388"/>
            <a:ext cx="4872038" cy="1587"/>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Text Box 14"/>
          <p:cNvSpPr txBox="1">
            <a:spLocks noChangeArrowheads="1"/>
          </p:cNvSpPr>
          <p:nvPr/>
        </p:nvSpPr>
        <p:spPr bwMode="gray">
          <a:xfrm>
            <a:off x="1666875" y="328612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2</a:t>
            </a:r>
            <a:endParaRPr lang="en-US" altLang="zh-CN" sz="2400" b="1">
              <a:solidFill>
                <a:srgbClr val="000000"/>
              </a:solidFill>
            </a:endParaRPr>
          </a:p>
        </p:txBody>
      </p:sp>
      <p:grpSp>
        <p:nvGrpSpPr>
          <p:cNvPr id="2056" name="Group 15"/>
          <p:cNvGrpSpPr/>
          <p:nvPr/>
        </p:nvGrpSpPr>
        <p:grpSpPr bwMode="auto">
          <a:xfrm>
            <a:off x="1470025" y="4064000"/>
            <a:ext cx="773113" cy="665163"/>
            <a:chOff x="1110" y="2656"/>
            <a:chExt cx="1549" cy="1351"/>
          </a:xfrm>
        </p:grpSpPr>
        <p:sp>
          <p:nvSpPr>
            <p:cNvPr id="2070"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1"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4" name="AutoShape 18"/>
            <p:cNvSpPr>
              <a:spLocks noChangeArrowheads="1"/>
            </p:cNvSpPr>
            <p:nvPr/>
          </p:nvSpPr>
          <p:spPr bwMode="gray">
            <a:xfrm>
              <a:off x="1199" y="2737"/>
              <a:ext cx="1352"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grpSp>
        <p:nvGrpSpPr>
          <p:cNvPr id="2057" name="Group 19"/>
          <p:cNvGrpSpPr/>
          <p:nvPr/>
        </p:nvGrpSpPr>
        <p:grpSpPr bwMode="auto">
          <a:xfrm>
            <a:off x="1470025" y="4978400"/>
            <a:ext cx="773113" cy="665163"/>
            <a:chOff x="3174" y="2656"/>
            <a:chExt cx="1549" cy="1351"/>
          </a:xfrm>
        </p:grpSpPr>
        <p:sp>
          <p:nvSpPr>
            <p:cNvPr id="2067"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8" name="AutoShape 22"/>
            <p:cNvSpPr>
              <a:spLocks noChangeArrowheads="1"/>
            </p:cNvSpPr>
            <p:nvPr/>
          </p:nvSpPr>
          <p:spPr bwMode="gray">
            <a:xfrm>
              <a:off x="3263" y="2737"/>
              <a:ext cx="1352"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ndParaRPr>
            </a:p>
          </p:txBody>
        </p:sp>
      </p:grpSp>
      <p:sp>
        <p:nvSpPr>
          <p:cNvPr id="2058" name="Line 23"/>
          <p:cNvSpPr>
            <a:spLocks noChangeShapeType="1"/>
          </p:cNvSpPr>
          <p:nvPr/>
        </p:nvSpPr>
        <p:spPr bwMode="auto">
          <a:xfrm>
            <a:off x="2366963" y="4746625"/>
            <a:ext cx="4872037" cy="1588"/>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 name="Text Box 24"/>
          <p:cNvSpPr txBox="1">
            <a:spLocks noChangeArrowheads="1"/>
          </p:cNvSpPr>
          <p:nvPr/>
        </p:nvSpPr>
        <p:spPr bwMode="gray">
          <a:xfrm>
            <a:off x="1668463" y="41624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3</a:t>
            </a:r>
            <a:endParaRPr lang="en-US" altLang="zh-CN" sz="2400" b="1">
              <a:solidFill>
                <a:srgbClr val="000000"/>
              </a:solidFill>
            </a:endParaRPr>
          </a:p>
        </p:txBody>
      </p:sp>
      <p:sp>
        <p:nvSpPr>
          <p:cNvPr id="2060" name="Line 25"/>
          <p:cNvSpPr>
            <a:spLocks noChangeShapeType="1"/>
          </p:cNvSpPr>
          <p:nvPr/>
        </p:nvSpPr>
        <p:spPr bwMode="auto">
          <a:xfrm>
            <a:off x="2339975" y="5661025"/>
            <a:ext cx="4872038" cy="1588"/>
          </a:xfrm>
          <a:prstGeom prst="line">
            <a:avLst/>
          </a:prstGeom>
          <a:noFill/>
          <a:ln w="25400">
            <a:solidFill>
              <a:srgbClr val="C0C0C0"/>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 name="Text Box 26"/>
          <p:cNvSpPr txBox="1">
            <a:spLocks noChangeArrowheads="1"/>
          </p:cNvSpPr>
          <p:nvPr/>
        </p:nvSpPr>
        <p:spPr bwMode="gray">
          <a:xfrm>
            <a:off x="1695450" y="50847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00"/>
                </a:solidFill>
              </a:rPr>
              <a:t>4</a:t>
            </a:r>
            <a:endParaRPr lang="en-US" altLang="zh-CN" sz="2400" b="1">
              <a:solidFill>
                <a:srgbClr val="000000"/>
              </a:solidFill>
            </a:endParaRPr>
          </a:p>
        </p:txBody>
      </p:sp>
      <p:sp>
        <p:nvSpPr>
          <p:cNvPr id="2062" name="Text Box 27"/>
          <p:cNvSpPr txBox="1">
            <a:spLocks noChangeArrowheads="1"/>
          </p:cNvSpPr>
          <p:nvPr/>
        </p:nvSpPr>
        <p:spPr bwMode="auto">
          <a:xfrm>
            <a:off x="2413000" y="2205038"/>
            <a:ext cx="4092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33CC"/>
                </a:solidFill>
              </a:rPr>
              <a:t>概述</a:t>
            </a:r>
            <a:endParaRPr lang="zh-CN" altLang="en-US" sz="3200" b="1">
              <a:solidFill>
                <a:srgbClr val="0033CC"/>
              </a:solidFill>
            </a:endParaRPr>
          </a:p>
        </p:txBody>
      </p:sp>
      <p:sp>
        <p:nvSpPr>
          <p:cNvPr id="2063" name="Text Box 28"/>
          <p:cNvSpPr txBox="1">
            <a:spLocks noChangeArrowheads="1"/>
          </p:cNvSpPr>
          <p:nvPr/>
        </p:nvSpPr>
        <p:spPr bwMode="auto">
          <a:xfrm>
            <a:off x="2436813" y="3070225"/>
            <a:ext cx="4584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33CC"/>
                </a:solidFill>
              </a:rPr>
              <a:t>图问题中的回溯法</a:t>
            </a:r>
            <a:endParaRPr lang="zh-CN" altLang="en-US" sz="3200" b="1">
              <a:solidFill>
                <a:srgbClr val="0033CC"/>
              </a:solidFill>
            </a:endParaRPr>
          </a:p>
        </p:txBody>
      </p:sp>
      <p:sp>
        <p:nvSpPr>
          <p:cNvPr id="2064" name="Text Box 29">
            <a:hlinkClick r:id="rId1" action="ppaction://hlinksldjump"/>
          </p:cNvPr>
          <p:cNvSpPr txBox="1">
            <a:spLocks noChangeArrowheads="1"/>
          </p:cNvSpPr>
          <p:nvPr/>
        </p:nvSpPr>
        <p:spPr bwMode="auto">
          <a:xfrm>
            <a:off x="2484438" y="4078288"/>
            <a:ext cx="4824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0033CC"/>
                </a:solidFill>
              </a:rPr>
              <a:t>组合问题中</a:t>
            </a:r>
            <a:r>
              <a:rPr lang="zh-CN" altLang="en-US" sz="3200" b="1" dirty="0" smtClean="0">
                <a:solidFill>
                  <a:srgbClr val="0033CC"/>
                </a:solidFill>
              </a:rPr>
              <a:t>的回溯法</a:t>
            </a:r>
            <a:endParaRPr lang="zh-CN" altLang="en-US" sz="3200" b="1" dirty="0">
              <a:solidFill>
                <a:srgbClr val="0033CC"/>
              </a:solidFill>
            </a:endParaRPr>
          </a:p>
        </p:txBody>
      </p:sp>
      <p:sp>
        <p:nvSpPr>
          <p:cNvPr id="2065" name="Text Box 30"/>
          <p:cNvSpPr txBox="1">
            <a:spLocks noChangeArrowheads="1"/>
          </p:cNvSpPr>
          <p:nvPr/>
        </p:nvSpPr>
        <p:spPr bwMode="auto">
          <a:xfrm>
            <a:off x="2484438" y="5013325"/>
            <a:ext cx="467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0033CC"/>
                </a:solidFill>
              </a:rPr>
              <a:t>小结</a:t>
            </a:r>
            <a:endParaRPr lang="zh-CN" altLang="en-US" sz="3200" b="1">
              <a:solidFill>
                <a:srgbClr val="0033CC"/>
              </a:solidFill>
            </a:endParaRPr>
          </a:p>
        </p:txBody>
      </p:sp>
      <p:sp>
        <p:nvSpPr>
          <p:cNvPr id="178207" name="Text Box 31"/>
          <p:cNvSpPr txBox="1">
            <a:spLocks noChangeArrowheads="1"/>
          </p:cNvSpPr>
          <p:nvPr/>
        </p:nvSpPr>
        <p:spPr bwMode="auto">
          <a:xfrm>
            <a:off x="168910" y="213995"/>
            <a:ext cx="880681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kumimoji="1" lang="zh-CN" altLang="en-US" sz="40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kumimoji="1" lang="en-US" altLang="zh-CN" sz="40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a:t>
            </a:r>
            <a:r>
              <a:rPr kumimoji="1" lang="zh-CN" altLang="en-US" sz="40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章  回溯法</a:t>
            </a:r>
            <a:r>
              <a:rPr lang="en-US" altLang="zh-CN" sz="4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Backtrack method )</a:t>
            </a:r>
            <a:endParaRPr lang="en-US" altLang="zh-CN" sz="4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4276" name="矩形 694275"/>
          <p:cNvSpPr/>
          <p:nvPr/>
        </p:nvSpPr>
        <p:spPr>
          <a:xfrm>
            <a:off x="760730" y="153670"/>
            <a:ext cx="7842885" cy="747395"/>
          </a:xfrm>
          <a:noFill/>
          <a:ln w="9525">
            <a:noFill/>
          </a:ln>
        </p:spPr>
        <p:txBody>
          <a:bodyP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ctr"/>
            <a:r>
              <a:rPr lang="en-US" altLang="zh-CN" sz="3600" b="1">
                <a:solidFill>
                  <a:schemeClr val="bg1"/>
                </a:solidFill>
                <a:effectLst/>
                <a:latin typeface="Times New Roman" panose="02020603050405020304" pitchFamily="18" charset="0"/>
              </a:rPr>
              <a:t>Breadth-First Search</a:t>
            </a:r>
            <a:r>
              <a:rPr lang="zh-CN" altLang="en-US" sz="3600" b="1">
                <a:solidFill>
                  <a:schemeClr val="bg1"/>
                </a:solidFill>
                <a:effectLst/>
                <a:latin typeface="Times New Roman" panose="02020603050405020304" pitchFamily="18" charset="0"/>
              </a:rPr>
              <a:t>（广度优先）</a:t>
            </a:r>
            <a:endParaRPr lang="zh-CN" altLang="en-US" sz="3600" b="1" dirty="0">
              <a:solidFill>
                <a:schemeClr val="bg1"/>
              </a:solidFill>
              <a:effectLst/>
              <a:latin typeface="Times New Roman" panose="02020603050405020304" pitchFamily="18" charset="0"/>
            </a:endParaRPr>
          </a:p>
        </p:txBody>
      </p:sp>
      <p:sp>
        <p:nvSpPr>
          <p:cNvPr id="3" name="文本框 2"/>
          <p:cNvSpPr txBox="1"/>
          <p:nvPr/>
        </p:nvSpPr>
        <p:spPr>
          <a:xfrm>
            <a:off x="560705" y="1673860"/>
            <a:ext cx="8309610" cy="4154170"/>
          </a:xfrm>
          <a:prstGeom prst="rect">
            <a:avLst/>
          </a:prstGeom>
          <a:noFill/>
        </p:spPr>
        <p:txBody>
          <a:bodyPr wrap="square" rtlCol="0" anchor="t">
            <a:spAutoFit/>
          </a:bodyPr>
          <a:p>
            <a:endParaRPr lang="zh-CN" altLang="en-US" sz="2400" b="1">
              <a:latin typeface="Times New Roman" panose="02020603050405020304" pitchFamily="18" charset="0"/>
            </a:endParaRPr>
          </a:p>
          <a:p>
            <a:r>
              <a:rPr lang="zh-CN" altLang="en-US" sz="2400" b="1">
                <a:latin typeface="Times New Roman" panose="02020603050405020304" pitchFamily="18" charset="0"/>
              </a:rPr>
              <a:t>BFS()</a:t>
            </a:r>
            <a:endParaRPr lang="zh-CN" altLang="en-US" sz="2400" b="1">
              <a:latin typeface="Times New Roman" panose="02020603050405020304" pitchFamily="18" charset="0"/>
            </a:endParaRPr>
          </a:p>
          <a:p>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初始化队列</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根节点入队</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while(队列不为空且未找到目标节点)</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lvl="2"/>
            <a:r>
              <a:rPr lang="zh-CN" altLang="en-US" sz="2400" b="1">
                <a:latin typeface="Times New Roman" panose="02020603050405020304" pitchFamily="18" charset="0"/>
              </a:rPr>
              <a:t>取队首节点扩展，并将扩展出的非重复节点放入队尾；</a:t>
            </a:r>
            <a:endParaRPr lang="zh-CN" altLang="en-US" sz="2400" b="1">
              <a:latin typeface="Times New Roman" panose="02020603050405020304" pitchFamily="18" charset="0"/>
            </a:endParaRPr>
          </a:p>
          <a:p>
            <a:pPr lvl="2"/>
            <a:r>
              <a:rPr lang="zh-CN" altLang="en-US" sz="2400" b="1">
                <a:latin typeface="Times New Roman" panose="02020603050405020304" pitchFamily="18" charset="0"/>
              </a:rPr>
              <a:t>必要时要记住每个节点的父节点；</a:t>
            </a:r>
            <a:endParaRPr lang="zh-CN" altLang="en-US" sz="2400" b="1">
              <a:latin typeface="Times New Roman" panose="02020603050405020304" pitchFamily="18" charset="0"/>
            </a:endParaRPr>
          </a:p>
          <a:p>
            <a:pPr lvl="1"/>
            <a:r>
              <a:rPr lang="zh-CN" altLang="en-US" sz="2400" b="1">
                <a:latin typeface="Times New Roman" panose="02020603050405020304" pitchFamily="18" charset="0"/>
              </a:rPr>
              <a:t>}</a:t>
            </a:r>
            <a:endParaRPr lang="zh-CN" altLang="en-US" sz="2400" b="1">
              <a:latin typeface="Times New Roman" panose="02020603050405020304" pitchFamily="18" charset="0"/>
            </a:endParaRPr>
          </a:p>
          <a:p>
            <a:r>
              <a:rPr lang="zh-CN" altLang="en-US" sz="2400" b="1">
                <a:latin typeface="Times New Roman" panose="02020603050405020304" pitchFamily="18" charset="0"/>
              </a:rPr>
              <a:t>}</a:t>
            </a:r>
            <a:endParaRPr lang="zh-CN" altLang="en-US" sz="2400" b="1">
              <a:latin typeface="Times New Roman" panose="02020603050405020304" pitchFamily="18" charset="0"/>
            </a:endParaRPr>
          </a:p>
        </p:txBody>
      </p:sp>
      <p:sp>
        <p:nvSpPr>
          <p:cNvPr id="2" name="文本框 1"/>
          <p:cNvSpPr txBox="1"/>
          <p:nvPr/>
        </p:nvSpPr>
        <p:spPr>
          <a:xfrm>
            <a:off x="581660" y="1213485"/>
            <a:ext cx="3549650" cy="460375"/>
          </a:xfrm>
          <a:prstGeom prst="rect">
            <a:avLst/>
          </a:prstGeom>
          <a:noFill/>
        </p:spPr>
        <p:txBody>
          <a:bodyPr wrap="none" rtlCol="0">
            <a:spAutoFit/>
          </a:bodyPr>
          <a:p>
            <a:pPr algn="l"/>
            <a:r>
              <a:rPr lang="zh-CN" altLang="en-US" sz="2400" b="1">
                <a:latin typeface="Times New Roman" panose="02020603050405020304" pitchFamily="18" charset="0"/>
                <a:sym typeface="+mn-ea"/>
              </a:rPr>
              <a:t>广度优先搜索的代码框架</a:t>
            </a:r>
            <a:endParaRPr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23122" y="1144811"/>
            <a:ext cx="371497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要素一： </a:t>
            </a:r>
            <a:r>
              <a:rPr kumimoji="1" lang="zh-CN" altLang="en-US" sz="2800" b="1" dirty="0" smtClean="0">
                <a:solidFill>
                  <a:srgbClr val="3907F1"/>
                </a:solidFill>
                <a:effectLst/>
                <a:latin typeface="宋体" panose="02010600030101010101" pitchFamily="2" charset="-122"/>
              </a:rPr>
              <a:t>解向量</a:t>
            </a:r>
            <a:endParaRPr kumimoji="1" lang="zh-CN" altLang="en-US" sz="2800" b="1" dirty="0" smtClean="0">
              <a:solidFill>
                <a:srgbClr val="3907F1"/>
              </a:solidFill>
              <a:effectLst/>
              <a:latin typeface="宋体" panose="02010600030101010101" pitchFamily="2" charset="-122"/>
            </a:endParaRPr>
          </a:p>
        </p:txBody>
      </p:sp>
      <p:sp>
        <p:nvSpPr>
          <p:cNvPr id="5" name="Text Box 5"/>
          <p:cNvSpPr txBox="1">
            <a:spLocks noChangeArrowheads="1"/>
          </p:cNvSpPr>
          <p:nvPr/>
        </p:nvSpPr>
        <p:spPr bwMode="auto">
          <a:xfrm>
            <a:off x="1295400" y="117267"/>
            <a:ext cx="6629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8.3.4  </a:t>
            </a:r>
            <a:r>
              <a:rPr lang="zh-CN" altLang="en-US" dirty="0" smtClean="0">
                <a:solidFill>
                  <a:schemeClr val="bg1"/>
                </a:solidFill>
                <a:effectLst/>
                <a:latin typeface="黑体" panose="02010609060101010101" pitchFamily="49" charset="-122"/>
                <a:ea typeface="黑体" panose="02010609060101010101" pitchFamily="49" charset="-122"/>
              </a:rPr>
              <a:t>批处理作业调度问题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
        <p:nvSpPr>
          <p:cNvPr id="6" name="矩形 5"/>
          <p:cNvSpPr/>
          <p:nvPr/>
        </p:nvSpPr>
        <p:spPr>
          <a:xfrm>
            <a:off x="395536" y="1859340"/>
            <a:ext cx="8280920" cy="829945"/>
          </a:xfrm>
          <a:prstGeom prst="rect">
            <a:avLst/>
          </a:prstGeom>
        </p:spPr>
        <p:txBody>
          <a:bodyPr wrap="square">
            <a:spAutoFit/>
          </a:bodyPr>
          <a:lstStyle/>
          <a:p>
            <a:r>
              <a:rPr kumimoji="1" lang="zh-CN" altLang="en-US" sz="2400" b="1" dirty="0" smtClean="0">
                <a:latin typeface="Times New Roman" panose="02020603050405020304" pitchFamily="18" charset="0"/>
                <a:cs typeface="Times New Roman" panose="02020603050405020304" pitchFamily="18" charset="0"/>
              </a:rPr>
              <a:t>批处理作业调度问题的</a:t>
            </a:r>
            <a:r>
              <a:rPr kumimoji="1" lang="zh-CN" altLang="en-US" sz="2400" b="1" dirty="0" smtClean="0">
                <a:solidFill>
                  <a:srgbClr val="CC0099"/>
                </a:solidFill>
                <a:latin typeface="Times New Roman" panose="02020603050405020304" pitchFamily="18" charset="0"/>
                <a:cs typeface="Times New Roman" panose="02020603050405020304" pitchFamily="18" charset="0"/>
              </a:rPr>
              <a:t>可能</a:t>
            </a:r>
            <a:r>
              <a:rPr kumimoji="1" lang="zh-CN" altLang="en-US" sz="2400" b="1" dirty="0">
                <a:solidFill>
                  <a:srgbClr val="CC0099"/>
                </a:solidFill>
                <a:latin typeface="Times New Roman" panose="02020603050405020304" pitchFamily="18" charset="0"/>
                <a:cs typeface="Times New Roman" panose="02020603050405020304" pitchFamily="18" charset="0"/>
              </a:rPr>
              <a:t>解用一个</a:t>
            </a:r>
            <a:r>
              <a:rPr kumimoji="1" lang="en-US" altLang="zh-CN" sz="2400" b="1" i="1" dirty="0">
                <a:solidFill>
                  <a:srgbClr val="CC0099"/>
                </a:solidFill>
                <a:latin typeface="Times New Roman" panose="02020603050405020304" pitchFamily="18" charset="0"/>
                <a:cs typeface="Times New Roman" panose="02020603050405020304" pitchFamily="18" charset="0"/>
              </a:rPr>
              <a:t>n</a:t>
            </a:r>
            <a:r>
              <a:rPr kumimoji="1" lang="zh-CN" altLang="en-US" sz="2400" b="1" dirty="0">
                <a:solidFill>
                  <a:srgbClr val="CC0099"/>
                </a:solidFill>
                <a:latin typeface="Times New Roman" panose="02020603050405020304" pitchFamily="18" charset="0"/>
                <a:cs typeface="Times New Roman" panose="02020603050405020304" pitchFamily="18" charset="0"/>
              </a:rPr>
              <a:t>元向量</a:t>
            </a:r>
            <a:r>
              <a:rPr kumimoji="1" lang="en-US" altLang="zh-CN" sz="2400" b="1" i="1" dirty="0">
                <a:solidFill>
                  <a:srgbClr val="CC0099"/>
                </a:solidFill>
                <a:latin typeface="Times New Roman" panose="02020603050405020304" pitchFamily="18" charset="0"/>
                <a:cs typeface="Times New Roman" panose="02020603050405020304" pitchFamily="18" charset="0"/>
              </a:rPr>
              <a:t>X</a:t>
            </a:r>
            <a:r>
              <a:rPr kumimoji="1" lang="en-US" altLang="zh-CN" sz="2400" b="1" dirty="0">
                <a:solidFill>
                  <a:srgbClr val="CC0099"/>
                </a:solidFill>
                <a:latin typeface="Times New Roman" panose="02020603050405020304" pitchFamily="18" charset="0"/>
                <a:cs typeface="Times New Roman" panose="02020603050405020304" pitchFamily="18" charset="0"/>
              </a:rPr>
              <a:t>=(</a:t>
            </a:r>
            <a:r>
              <a:rPr kumimoji="1" lang="en-US" altLang="zh-CN" sz="2400" b="1" i="1" dirty="0">
                <a:solidFill>
                  <a:srgbClr val="CC0099"/>
                </a:solidFill>
                <a:latin typeface="Times New Roman" panose="02020603050405020304" pitchFamily="18" charset="0"/>
                <a:cs typeface="Times New Roman" panose="02020603050405020304" pitchFamily="18" charset="0"/>
              </a:rPr>
              <a:t>x</a:t>
            </a:r>
            <a:r>
              <a:rPr kumimoji="1" lang="en-US" altLang="zh-CN" sz="2400" b="1" baseline="-30000" dirty="0">
                <a:solidFill>
                  <a:srgbClr val="CC0099"/>
                </a:solidFill>
                <a:latin typeface="Times New Roman" panose="02020603050405020304" pitchFamily="18" charset="0"/>
                <a:cs typeface="Times New Roman" panose="02020603050405020304" pitchFamily="18" charset="0"/>
              </a:rPr>
              <a:t>1</a:t>
            </a:r>
            <a:r>
              <a:rPr kumimoji="1" lang="en-US" altLang="zh-CN" sz="2400" b="1" dirty="0">
                <a:solidFill>
                  <a:srgbClr val="CC0099"/>
                </a:solidFill>
                <a:latin typeface="Times New Roman" panose="02020603050405020304" pitchFamily="18" charset="0"/>
                <a:cs typeface="Times New Roman" panose="02020603050405020304" pitchFamily="18" charset="0"/>
              </a:rPr>
              <a:t>, </a:t>
            </a:r>
            <a:r>
              <a:rPr kumimoji="1" lang="en-US" altLang="zh-CN" sz="2400" b="1" i="1" dirty="0">
                <a:solidFill>
                  <a:srgbClr val="CC0099"/>
                </a:solidFill>
                <a:latin typeface="Times New Roman" panose="02020603050405020304" pitchFamily="18" charset="0"/>
                <a:cs typeface="Times New Roman" panose="02020603050405020304" pitchFamily="18" charset="0"/>
              </a:rPr>
              <a:t>x</a:t>
            </a:r>
            <a:r>
              <a:rPr kumimoji="1" lang="en-US" altLang="zh-CN" sz="2400" b="1" baseline="-30000" dirty="0">
                <a:solidFill>
                  <a:srgbClr val="CC0099"/>
                </a:solidFill>
                <a:latin typeface="Times New Roman" panose="02020603050405020304" pitchFamily="18" charset="0"/>
                <a:cs typeface="Times New Roman" panose="02020603050405020304" pitchFamily="18" charset="0"/>
              </a:rPr>
              <a:t>2</a:t>
            </a:r>
            <a:r>
              <a:rPr kumimoji="1" lang="en-US" altLang="zh-CN" sz="2400" b="1" dirty="0">
                <a:solidFill>
                  <a:srgbClr val="CC0099"/>
                </a:solidFill>
                <a:latin typeface="Times New Roman" panose="02020603050405020304" pitchFamily="18" charset="0"/>
                <a:cs typeface="Times New Roman" panose="02020603050405020304" pitchFamily="18" charset="0"/>
              </a:rPr>
              <a:t>, …, </a:t>
            </a:r>
            <a:r>
              <a:rPr kumimoji="1" lang="en-US" altLang="zh-CN" sz="2400" b="1" i="1" dirty="0" err="1">
                <a:solidFill>
                  <a:srgbClr val="CC0099"/>
                </a:solidFill>
                <a:latin typeface="Times New Roman" panose="02020603050405020304" pitchFamily="18" charset="0"/>
                <a:cs typeface="Times New Roman" panose="02020603050405020304" pitchFamily="18" charset="0"/>
              </a:rPr>
              <a:t>x</a:t>
            </a:r>
            <a:r>
              <a:rPr kumimoji="1" lang="en-US" altLang="zh-CN" sz="2400" b="1" i="1" baseline="-30000" dirty="0" err="1">
                <a:solidFill>
                  <a:srgbClr val="CC0099"/>
                </a:solidFill>
                <a:latin typeface="Times New Roman" panose="02020603050405020304" pitchFamily="18" charset="0"/>
                <a:cs typeface="Times New Roman" panose="02020603050405020304" pitchFamily="18" charset="0"/>
              </a:rPr>
              <a:t>n</a:t>
            </a:r>
            <a:r>
              <a:rPr kumimoji="1" lang="en-US" altLang="zh-CN" sz="2400" b="1" dirty="0">
                <a:solidFill>
                  <a:srgbClr val="CC0099"/>
                </a:solidFill>
                <a:latin typeface="Times New Roman" panose="02020603050405020304" pitchFamily="18" charset="0"/>
                <a:cs typeface="Times New Roman" panose="02020603050405020304" pitchFamily="18" charset="0"/>
              </a:rPr>
              <a:t>)</a:t>
            </a:r>
            <a:r>
              <a:rPr kumimoji="1" lang="zh-CN" altLang="en-US" sz="2400" b="1" dirty="0">
                <a:solidFill>
                  <a:srgbClr val="CC0099"/>
                </a:solidFill>
                <a:latin typeface="Times New Roman" panose="02020603050405020304" pitchFamily="18" charset="0"/>
                <a:cs typeface="Times New Roman" panose="02020603050405020304" pitchFamily="18" charset="0"/>
              </a:rPr>
              <a:t>表示</a:t>
            </a:r>
            <a:r>
              <a:rPr kumimoji="1" lang="zh-CN" altLang="en-US" sz="2400" b="1" dirty="0">
                <a:latin typeface="Times New Roman" panose="02020603050405020304" pitchFamily="18" charset="0"/>
                <a:cs typeface="Times New Roman" panose="02020603050405020304" pitchFamily="18" charset="0"/>
              </a:rPr>
              <a:t>，其中，</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i="1" dirty="0">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Times New Roman" panose="02020603050405020304" pitchFamily="18" charset="0"/>
                <a:cs typeface="Times New Roman" panose="02020603050405020304" pitchFamily="18" charset="0"/>
              </a:rPr>
              <a:t>并且</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i="1" baseline="-30000" dirty="0">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其中</a:t>
            </a:r>
            <a:r>
              <a:rPr lang="en-US" altLang="zh-CN" sz="2400" b="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cs typeface="Times New Roman" panose="02020603050405020304" pitchFamily="18" charset="0"/>
              </a:rPr>
              <a:t>表示第</a:t>
            </a:r>
            <a:r>
              <a:rPr lang="en-US" altLang="zh-CN" sz="2400" b="1" dirty="0" smtClean="0">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cs typeface="Times New Roman" panose="02020603050405020304" pitchFamily="18" charset="0"/>
              </a:rPr>
              <a:t>个</a:t>
            </a:r>
            <a:r>
              <a:rPr lang="zh-CN" altLang="en-US" sz="2400" b="1" dirty="0">
                <a:latin typeface="Times New Roman" panose="02020603050405020304" pitchFamily="18" charset="0"/>
                <a:cs typeface="Times New Roman" panose="02020603050405020304" pitchFamily="18" charset="0"/>
              </a:rPr>
              <a:t>作业的编号</a:t>
            </a:r>
            <a:r>
              <a:rPr kumimoji="1" lang="zh-CN" altLang="en-US" sz="2400" b="1" dirty="0" smtClean="0">
                <a:latin typeface="Times New Roman" panose="02020603050405020304" pitchFamily="18" charset="0"/>
                <a:cs typeface="Times New Roman" panose="02020603050405020304" pitchFamily="18" charset="0"/>
              </a:rPr>
              <a:t>。</a:t>
            </a:r>
            <a:endParaRPr kumimoji="1" lang="zh-CN" altLang="en-US" sz="2400" b="1" dirty="0" smtClean="0">
              <a:latin typeface="Times New Roman" panose="02020603050405020304" pitchFamily="18" charset="0"/>
              <a:cs typeface="Times New Roman" panose="02020603050405020304" pitchFamily="18" charset="0"/>
            </a:endParaRPr>
          </a:p>
        </p:txBody>
      </p:sp>
      <p:sp>
        <p:nvSpPr>
          <p:cNvPr id="7" name="Text Box 6"/>
          <p:cNvSpPr txBox="1">
            <a:spLocks noChangeArrowheads="1"/>
          </p:cNvSpPr>
          <p:nvPr/>
        </p:nvSpPr>
        <p:spPr bwMode="auto">
          <a:xfrm>
            <a:off x="323528" y="3168148"/>
            <a:ext cx="371497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smtClean="0">
                <a:solidFill>
                  <a:srgbClr val="3907F1"/>
                </a:solidFill>
                <a:effectLst/>
                <a:latin typeface="宋体" panose="02010600030101010101" pitchFamily="2" charset="-122"/>
              </a:rPr>
              <a:t>要素</a:t>
            </a:r>
            <a:r>
              <a:rPr kumimoji="1" lang="zh-CN" altLang="en-US" sz="2800" b="1" dirty="0">
                <a:solidFill>
                  <a:srgbClr val="3907F1"/>
                </a:solidFill>
                <a:effectLst/>
                <a:latin typeface="宋体" panose="02010600030101010101" pitchFamily="2" charset="-122"/>
              </a:rPr>
              <a:t>二</a:t>
            </a:r>
            <a:r>
              <a:rPr kumimoji="1" lang="zh-CN" altLang="en-US" sz="2800" b="1" dirty="0" smtClean="0">
                <a:solidFill>
                  <a:srgbClr val="3907F1"/>
                </a:solidFill>
                <a:effectLst/>
                <a:latin typeface="宋体" panose="02010600030101010101" pitchFamily="2" charset="-122"/>
              </a:rPr>
              <a:t>： 剪枝函数</a:t>
            </a:r>
            <a:endParaRPr kumimoji="1" lang="zh-CN" altLang="en-US" sz="2800" b="1" dirty="0" smtClean="0">
              <a:solidFill>
                <a:srgbClr val="3907F1"/>
              </a:solidFill>
              <a:effectLst/>
              <a:latin typeface="宋体" panose="02010600030101010101" pitchFamily="2" charset="-122"/>
            </a:endParaRPr>
          </a:p>
        </p:txBody>
      </p:sp>
      <p:sp>
        <p:nvSpPr>
          <p:cNvPr id="9" name="矩形 8"/>
          <p:cNvSpPr/>
          <p:nvPr/>
        </p:nvSpPr>
        <p:spPr>
          <a:xfrm>
            <a:off x="181417" y="3830575"/>
            <a:ext cx="8856984" cy="21958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95000"/>
              </a:lnSpc>
            </a:pPr>
            <a:r>
              <a:rPr lang="en-US" altLang="zh-CN" sz="2400" b="1" dirty="0" err="1" smtClean="0">
                <a:solidFill>
                  <a:schemeClr val="tx1"/>
                </a:solidFill>
                <a:latin typeface="Times New Roman" panose="02020603050405020304" pitchFamily="18" charset="0"/>
              </a:rPr>
              <a:t>int</a:t>
            </a:r>
            <a:r>
              <a:rPr lang="en-US" altLang="zh-CN" sz="2400" b="1" dirty="0" smtClean="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Ok(</a:t>
            </a:r>
            <a:r>
              <a:rPr lang="en-US" altLang="zh-CN" sz="2400" b="1" dirty="0" err="1">
                <a:solidFill>
                  <a:schemeClr val="tx1"/>
                </a:solidFill>
                <a:latin typeface="Times New Roman" panose="02020603050405020304" pitchFamily="18" charset="0"/>
              </a:rPr>
              <a:t>int</a:t>
            </a:r>
            <a:r>
              <a:rPr lang="en-US" altLang="zh-CN" sz="2400" b="1" dirty="0">
                <a:solidFill>
                  <a:schemeClr val="tx1"/>
                </a:solidFill>
                <a:latin typeface="Times New Roman" panose="02020603050405020304" pitchFamily="18" charset="0"/>
              </a:rPr>
              <a:t> k) </a:t>
            </a:r>
            <a:r>
              <a:rPr lang="en-US" altLang="zh-CN" sz="2400" b="1" dirty="0" smtClean="0">
                <a:solidFill>
                  <a:schemeClr val="tx1"/>
                </a:solidFill>
                <a:latin typeface="Times New Roman" panose="02020603050405020304" pitchFamily="18" charset="0"/>
              </a:rPr>
              <a:t> //</a:t>
            </a:r>
            <a:r>
              <a:rPr lang="zh-CN" altLang="en-US" sz="2400" b="1" dirty="0" smtClean="0">
                <a:solidFill>
                  <a:schemeClr val="tx1"/>
                </a:solidFill>
                <a:latin typeface="Times New Roman" panose="02020603050405020304" pitchFamily="18" charset="0"/>
              </a:rPr>
              <a:t>检测作业</a:t>
            </a:r>
            <a:r>
              <a:rPr lang="en-US" altLang="zh-CN" sz="2400" b="1" dirty="0" smtClean="0">
                <a:solidFill>
                  <a:schemeClr val="tx1"/>
                </a:solidFill>
                <a:latin typeface="Times New Roman" panose="02020603050405020304" pitchFamily="18" charset="0"/>
              </a:rPr>
              <a:t>k</a:t>
            </a:r>
            <a:r>
              <a:rPr lang="zh-CN" altLang="en-US" sz="2400" b="1" dirty="0" smtClean="0">
                <a:solidFill>
                  <a:schemeClr val="tx1"/>
                </a:solidFill>
                <a:latin typeface="Times New Roman" panose="02020603050405020304" pitchFamily="18" charset="0"/>
              </a:rPr>
              <a:t>是否重复处理</a:t>
            </a:r>
            <a:endParaRPr lang="zh-CN" altLang="en-US" sz="2400" b="1" dirty="0" smtClean="0">
              <a:solidFill>
                <a:schemeClr val="tx1"/>
              </a:solidFill>
              <a:latin typeface="Times New Roman" panose="02020603050405020304" pitchFamily="18" charset="0"/>
            </a:endParaRPr>
          </a:p>
          <a:p>
            <a:pPr algn="just">
              <a:lnSpc>
                <a:spcPct val="95000"/>
              </a:lnSpc>
            </a:pPr>
            <a:r>
              <a:rPr lang="en-US" altLang="zh-CN" sz="2400" b="1" dirty="0">
                <a:solidFill>
                  <a:schemeClr val="tx1"/>
                </a:solidFill>
                <a:latin typeface="Times New Roman" panose="02020603050405020304" pitchFamily="18" charset="0"/>
              </a:rPr>
              <a:t>{</a:t>
            </a:r>
            <a:endParaRPr lang="en-US" altLang="zh-CN" sz="2400" b="1" dirty="0">
              <a:solidFill>
                <a:schemeClr val="tx1"/>
              </a:solidFill>
              <a:latin typeface="Times New Roman" panose="02020603050405020304" pitchFamily="18" charset="0"/>
            </a:endParaRPr>
          </a:p>
          <a:p>
            <a:pPr algn="just">
              <a:lnSpc>
                <a:spcPct val="95000"/>
              </a:lnSpc>
            </a:pPr>
            <a:r>
              <a:rPr lang="en-US" altLang="zh-CN" sz="2400" b="1" dirty="0">
                <a:solidFill>
                  <a:schemeClr val="tx1"/>
                </a:solidFill>
                <a:latin typeface="Times New Roman" panose="02020603050405020304" pitchFamily="18" charset="0"/>
              </a:rPr>
              <a:t>     for (i=1; i&lt;k; i++)</a:t>
            </a:r>
            <a:endParaRPr lang="en-US" altLang="zh-CN" sz="2400" b="1" dirty="0">
              <a:solidFill>
                <a:schemeClr val="tx1"/>
              </a:solidFill>
              <a:latin typeface="Times New Roman" panose="02020603050405020304" pitchFamily="18" charset="0"/>
            </a:endParaRPr>
          </a:p>
          <a:p>
            <a:pPr algn="just">
              <a:lnSpc>
                <a:spcPct val="95000"/>
              </a:lnSpc>
            </a:pPr>
            <a:r>
              <a:rPr lang="en-US" altLang="zh-CN" sz="2400" b="1" dirty="0">
                <a:solidFill>
                  <a:schemeClr val="tx1"/>
                </a:solidFill>
                <a:latin typeface="Times New Roman" panose="02020603050405020304" pitchFamily="18" charset="0"/>
              </a:rPr>
              <a:t>          if (x[i]= =x[k]) return </a:t>
            </a:r>
            <a:r>
              <a:rPr lang="en-US" altLang="zh-CN" sz="2400" b="1" dirty="0" smtClean="0">
                <a:solidFill>
                  <a:schemeClr val="tx1"/>
                </a:solidFill>
                <a:latin typeface="Times New Roman" panose="02020603050405020304" pitchFamily="18" charset="0"/>
              </a:rPr>
              <a:t>0;  //</a:t>
            </a:r>
            <a:r>
              <a:rPr lang="zh-CN" altLang="en-US" sz="2400" b="1" dirty="0" smtClean="0">
                <a:solidFill>
                  <a:schemeClr val="tx1"/>
                </a:solidFill>
                <a:latin typeface="Times New Roman" panose="02020603050405020304" pitchFamily="18" charset="0"/>
              </a:rPr>
              <a:t>重复</a:t>
            </a:r>
            <a:r>
              <a:rPr lang="zh-CN" altLang="en-US" sz="2400" b="1" dirty="0" smtClean="0">
                <a:solidFill>
                  <a:schemeClr val="tx1"/>
                </a:solidFill>
                <a:latin typeface="Times New Roman" panose="02020603050405020304" pitchFamily="18" charset="0"/>
              </a:rPr>
              <a:t>，返回</a:t>
            </a:r>
            <a:r>
              <a:rPr lang="en-US" altLang="zh-CN" sz="2400" b="1" dirty="0" smtClean="0">
                <a:solidFill>
                  <a:schemeClr val="tx1"/>
                </a:solidFill>
                <a:latin typeface="Times New Roman" panose="02020603050405020304" pitchFamily="18" charset="0"/>
              </a:rPr>
              <a:t>0</a:t>
            </a:r>
            <a:endParaRPr lang="en-US" altLang="zh-CN" sz="2400" b="1" dirty="0" smtClean="0">
              <a:solidFill>
                <a:schemeClr val="tx1"/>
              </a:solidFill>
              <a:latin typeface="Times New Roman" panose="02020603050405020304" pitchFamily="18" charset="0"/>
            </a:endParaRPr>
          </a:p>
          <a:p>
            <a:pPr algn="just">
              <a:lnSpc>
                <a:spcPct val="95000"/>
              </a:lnSpc>
            </a:pPr>
            <a:r>
              <a:rPr lang="en-US" altLang="zh-CN" sz="2400" b="1" dirty="0">
                <a:solidFill>
                  <a:schemeClr val="tx1"/>
                </a:solidFill>
                <a:latin typeface="Times New Roman" panose="02020603050405020304" pitchFamily="18" charset="0"/>
              </a:rPr>
              <a:t>     return </a:t>
            </a:r>
            <a:r>
              <a:rPr lang="en-US" altLang="zh-CN" sz="2400" b="1" dirty="0" smtClean="0">
                <a:solidFill>
                  <a:schemeClr val="tx1"/>
                </a:solidFill>
                <a:latin typeface="Times New Roman" panose="02020603050405020304" pitchFamily="18" charset="0"/>
              </a:rPr>
              <a:t>1;</a:t>
            </a:r>
            <a:r>
              <a:rPr lang="en-US" altLang="zh-CN" sz="2400" b="1" dirty="0" smtClean="0">
                <a:solidFill>
                  <a:schemeClr val="tx1"/>
                </a:solidFill>
                <a:latin typeface="Times New Roman" panose="02020603050405020304" pitchFamily="18" charset="0"/>
                <a:sym typeface="+mn-ea"/>
              </a:rPr>
              <a:t>//</a:t>
            </a:r>
            <a:r>
              <a:rPr lang="zh-CN" altLang="en-US" sz="2400" b="1" dirty="0" smtClean="0">
                <a:solidFill>
                  <a:schemeClr val="tx1"/>
                </a:solidFill>
                <a:latin typeface="Times New Roman" panose="02020603050405020304" pitchFamily="18" charset="0"/>
                <a:sym typeface="+mn-ea"/>
              </a:rPr>
              <a:t>不重复</a:t>
            </a:r>
            <a:r>
              <a:rPr lang="zh-CN" altLang="en-US" sz="2400" b="1" dirty="0" smtClean="0">
                <a:solidFill>
                  <a:schemeClr val="tx1"/>
                </a:solidFill>
                <a:latin typeface="Times New Roman" panose="02020603050405020304" pitchFamily="18" charset="0"/>
                <a:sym typeface="+mn-ea"/>
              </a:rPr>
              <a:t>，返回</a:t>
            </a:r>
            <a:r>
              <a:rPr lang="en-US" altLang="zh-CN" sz="2400" b="1" dirty="0" smtClean="0">
                <a:solidFill>
                  <a:schemeClr val="tx1"/>
                </a:solidFill>
                <a:latin typeface="Times New Roman" panose="02020603050405020304" pitchFamily="18" charset="0"/>
                <a:sym typeface="+mn-ea"/>
              </a:rPr>
              <a:t>0</a:t>
            </a:r>
            <a:endParaRPr lang="en-US" altLang="zh-CN" sz="2400" b="1" dirty="0" smtClean="0">
              <a:solidFill>
                <a:schemeClr val="tx1"/>
              </a:solidFill>
              <a:latin typeface="Times New Roman" panose="02020603050405020304" pitchFamily="18" charset="0"/>
            </a:endParaRPr>
          </a:p>
          <a:p>
            <a:pPr algn="just">
              <a:lnSpc>
                <a:spcPct val="95000"/>
              </a:lnSpc>
            </a:pPr>
            <a:r>
              <a:rPr lang="en-US" altLang="zh-CN" sz="2400" b="1" dirty="0">
                <a:solidFill>
                  <a:schemeClr val="tx1"/>
                </a:solidFill>
                <a:latin typeface="Times New Roman" panose="02020603050405020304" pitchFamily="18" charset="0"/>
              </a:rPr>
              <a:t>}</a:t>
            </a:r>
            <a:endParaRPr lang="en-US" altLang="zh-CN" sz="24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linds(horizontal)">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linds(horizont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blinds(horizontal)">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blinds(horizontal)">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blinds(horizontal)">
                                      <p:cBhvr>
                                        <p:cTn id="4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295400" y="117267"/>
            <a:ext cx="6629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8.3.4  </a:t>
            </a:r>
            <a:r>
              <a:rPr lang="zh-CN" altLang="en-US" dirty="0" smtClean="0">
                <a:solidFill>
                  <a:schemeClr val="bg1"/>
                </a:solidFill>
                <a:effectLst/>
                <a:latin typeface="黑体" panose="02010609060101010101" pitchFamily="49" charset="-122"/>
                <a:ea typeface="黑体" panose="02010609060101010101" pitchFamily="49" charset="-122"/>
              </a:rPr>
              <a:t>批处理作业调度问题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
        <p:nvSpPr>
          <p:cNvPr id="7" name="Text Box 60"/>
          <p:cNvSpPr txBox="1">
            <a:spLocks noChangeArrowheads="1"/>
          </p:cNvSpPr>
          <p:nvPr/>
        </p:nvSpPr>
        <p:spPr bwMode="auto">
          <a:xfrm>
            <a:off x="323532" y="2237373"/>
            <a:ext cx="835342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pPr>
            <a:r>
              <a:rPr kumimoji="1" lang="zh-CN" altLang="en-US" sz="2400" dirty="0">
                <a:latin typeface="宋体" panose="02010600030101010101" pitchFamily="2" charset="-122"/>
              </a:rPr>
              <a:t>对于批处理作业调度问题，由于要从</a:t>
            </a:r>
            <a:r>
              <a:rPr kumimoji="1" lang="en-US" altLang="zh-CN" sz="2400" i="1" dirty="0">
                <a:latin typeface="宋体" panose="02010600030101010101" pitchFamily="2" charset="-122"/>
              </a:rPr>
              <a:t>n</a:t>
            </a:r>
            <a:r>
              <a:rPr kumimoji="1" lang="zh-CN" altLang="en-US" sz="2400" dirty="0">
                <a:latin typeface="宋体" panose="02010600030101010101" pitchFamily="2" charset="-122"/>
              </a:rPr>
              <a:t>个作业的所有排列中找出具有最早完成时间的作业调度，所以，批处理作业调度问题的解空间是一棵</a:t>
            </a:r>
            <a:r>
              <a:rPr kumimoji="1" lang="zh-CN" altLang="en-US" sz="2400" dirty="0">
                <a:solidFill>
                  <a:srgbClr val="3907F1"/>
                </a:solidFill>
                <a:latin typeface="宋体" panose="02010600030101010101" pitchFamily="2" charset="-122"/>
              </a:rPr>
              <a:t>排列树</a:t>
            </a:r>
            <a:r>
              <a:rPr kumimoji="1" lang="zh-CN" altLang="en-US" sz="2400" dirty="0">
                <a:latin typeface="宋体" panose="02010600030101010101" pitchFamily="2" charset="-122"/>
              </a:rPr>
              <a:t>。</a:t>
            </a:r>
            <a:endParaRPr kumimoji="1" lang="zh-CN" altLang="en-US" sz="2400" dirty="0">
              <a:latin typeface="宋体" panose="02010600030101010101" pitchFamily="2" charset="-122"/>
            </a:endParaRPr>
          </a:p>
        </p:txBody>
      </p:sp>
      <p:sp>
        <p:nvSpPr>
          <p:cNvPr id="8" name="Text Box 12"/>
          <p:cNvSpPr txBox="1">
            <a:spLocks noChangeArrowheads="1"/>
          </p:cNvSpPr>
          <p:nvPr/>
        </p:nvSpPr>
        <p:spPr bwMode="auto">
          <a:xfrm>
            <a:off x="250823" y="1332057"/>
            <a:ext cx="849788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要素三：</a:t>
            </a:r>
            <a:r>
              <a:rPr kumimoji="1" lang="zh-CN" altLang="en-US" sz="2800" b="1" dirty="0" smtClean="0">
                <a:solidFill>
                  <a:srgbClr val="3907F1"/>
                </a:solidFill>
                <a:effectLst/>
                <a:latin typeface="宋体" panose="02010600030101010101" pitchFamily="2" charset="-122"/>
              </a:rPr>
              <a:t>解空间树</a:t>
            </a:r>
            <a:r>
              <a:rPr kumimoji="1" lang="en-US" altLang="zh-CN" sz="2800" b="1" dirty="0" smtClean="0">
                <a:solidFill>
                  <a:srgbClr val="3907F1"/>
                </a:solidFill>
                <a:effectLst/>
                <a:latin typeface="宋体" panose="02010600030101010101" pitchFamily="2" charset="-122"/>
              </a:rPr>
              <a:t>——</a:t>
            </a:r>
            <a:r>
              <a:rPr kumimoji="1" lang="zh-CN" altLang="en-US" sz="2800" b="1" dirty="0" smtClean="0">
                <a:solidFill>
                  <a:srgbClr val="3907F1"/>
                </a:solidFill>
                <a:effectLst/>
                <a:latin typeface="宋体" panose="02010600030101010101" pitchFamily="2" charset="-122"/>
              </a:rPr>
              <a:t>排列树</a:t>
            </a:r>
            <a:endParaRPr kumimoji="1" lang="zh-CN" altLang="en-US" sz="2800" b="1" dirty="0" smtClean="0">
              <a:solidFill>
                <a:srgbClr val="3907F1"/>
              </a:solidFill>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295400" y="117267"/>
            <a:ext cx="6629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8.3.4  </a:t>
            </a:r>
            <a:r>
              <a:rPr lang="zh-CN" altLang="en-US" dirty="0" smtClean="0">
                <a:solidFill>
                  <a:schemeClr val="bg1"/>
                </a:solidFill>
                <a:effectLst/>
                <a:latin typeface="黑体" panose="02010609060101010101" pitchFamily="49" charset="-122"/>
                <a:ea typeface="黑体" panose="02010609060101010101" pitchFamily="49" charset="-122"/>
              </a:rPr>
              <a:t>批处理作业调度问题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
        <p:nvSpPr>
          <p:cNvPr id="6" name="矩形 5"/>
          <p:cNvSpPr/>
          <p:nvPr/>
        </p:nvSpPr>
        <p:spPr>
          <a:xfrm>
            <a:off x="247015" y="1443990"/>
            <a:ext cx="8465185" cy="3636010"/>
          </a:xfrm>
          <a:prstGeom prst="rect">
            <a:avLst/>
          </a:prstGeom>
        </p:spPr>
        <p:txBody>
          <a:bodyPr wrap="square">
            <a:spAutoFit/>
          </a:bodyPr>
          <a:lstStyle/>
          <a:p>
            <a:pPr>
              <a:lnSpc>
                <a:spcPct val="120000"/>
              </a:lnSpc>
            </a:pPr>
            <a:r>
              <a:rPr lang="zh-CN" altLang="en-US" sz="2400" b="1" dirty="0" smtClean="0">
                <a:latin typeface="Times New Roman" panose="02020603050405020304" pitchFamily="18" charset="0"/>
                <a:cs typeface="Times New Roman" panose="02020603050405020304" pitchFamily="18" charset="0"/>
              </a:rPr>
              <a:t>设</a:t>
            </a:r>
            <a:r>
              <a:rPr lang="zh-CN" altLang="en-US" sz="2400" b="1" dirty="0">
                <a:latin typeface="Times New Roman" panose="02020603050405020304" pitchFamily="18" charset="0"/>
                <a:cs typeface="Times New Roman" panose="02020603050405020304" pitchFamily="18" charset="0"/>
              </a:rPr>
              <a:t>数组</a:t>
            </a:r>
            <a:r>
              <a:rPr lang="en-US" altLang="zh-CN" sz="2400" b="1" dirty="0">
                <a:latin typeface="Times New Roman" panose="02020603050405020304" pitchFamily="18" charset="0"/>
                <a:cs typeface="Times New Roman" panose="02020603050405020304" pitchFamily="18" charset="0"/>
              </a:rPr>
              <a:t>x[n]</a:t>
            </a:r>
            <a:r>
              <a:rPr lang="zh-CN" altLang="en-US" sz="2400" b="1" dirty="0">
                <a:latin typeface="Times New Roman" panose="02020603050405020304" pitchFamily="18" charset="0"/>
                <a:cs typeface="Times New Roman" panose="02020603050405020304" pitchFamily="18" charset="0"/>
              </a:rPr>
              <a:t>表示</a:t>
            </a:r>
            <a:r>
              <a:rPr lang="en-US" altLang="zh-CN" sz="2400" b="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个作业批处理的一种调度方案，其中</a:t>
            </a:r>
            <a:r>
              <a:rPr lang="en-US" altLang="zh-CN" sz="2400" b="1" dirty="0">
                <a:latin typeface="Times New Roman" panose="02020603050405020304" pitchFamily="18" charset="0"/>
                <a:cs typeface="Times New Roman" panose="02020603050405020304" pitchFamily="18" charset="0"/>
              </a:rPr>
              <a:t>x[k]</a:t>
            </a:r>
            <a:r>
              <a:rPr lang="zh-CN" altLang="en-US" sz="2400" b="1" dirty="0">
                <a:latin typeface="Times New Roman" panose="02020603050405020304" pitchFamily="18" charset="0"/>
                <a:cs typeface="Times New Roman" panose="02020603050405020304" pitchFamily="18" charset="0"/>
              </a:rPr>
              <a:t>表示第</a:t>
            </a:r>
            <a:r>
              <a:rPr lang="en-US" altLang="zh-CN" sz="2400" b="1" dirty="0">
                <a:latin typeface="Times New Roman" panose="02020603050405020304" pitchFamily="18" charset="0"/>
                <a:cs typeface="Times New Roman" panose="02020603050405020304" pitchFamily="18" charset="0"/>
              </a:rPr>
              <a:t>k</a:t>
            </a:r>
            <a:r>
              <a:rPr lang="zh-CN" altLang="en-US" sz="2400" b="1" dirty="0">
                <a:latin typeface="Times New Roman" panose="02020603050405020304" pitchFamily="18" charset="0"/>
                <a:cs typeface="Times New Roman" panose="02020603050405020304" pitchFamily="18" charset="0"/>
              </a:rPr>
              <a:t>个作业的编号，</a:t>
            </a:r>
            <a:r>
              <a:rPr lang="en-US" altLang="zh-CN" sz="2400" b="1" dirty="0">
                <a:latin typeface="Times New Roman" panose="02020603050405020304" pitchFamily="18" charset="0"/>
                <a:cs typeface="Times New Roman" panose="02020603050405020304" pitchFamily="18" charset="0"/>
              </a:rPr>
              <a:t>sum1[n]</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sum2[n]</a:t>
            </a:r>
            <a:r>
              <a:rPr lang="zh-CN" altLang="en-US" sz="2400" b="1" dirty="0">
                <a:latin typeface="Times New Roman" panose="02020603050405020304" pitchFamily="18" charset="0"/>
                <a:cs typeface="Times New Roman" panose="02020603050405020304" pitchFamily="18" charset="0"/>
              </a:rPr>
              <a:t>保存在调度过程中机器</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和机器</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的当前完成时间，其中</a:t>
            </a:r>
            <a:r>
              <a:rPr lang="en-US" altLang="zh-CN" sz="2400" b="1" dirty="0">
                <a:latin typeface="Times New Roman" panose="02020603050405020304" pitchFamily="18" charset="0"/>
                <a:cs typeface="Times New Roman" panose="02020603050405020304" pitchFamily="18" charset="0"/>
              </a:rPr>
              <a:t>sum1[k]</a:t>
            </a:r>
            <a:r>
              <a:rPr lang="zh-CN" altLang="en-US" sz="2400" b="1" dirty="0">
                <a:latin typeface="Times New Roman" panose="02020603050405020304" pitchFamily="18" charset="0"/>
                <a:cs typeface="Times New Roman" panose="02020603050405020304" pitchFamily="18" charset="0"/>
              </a:rPr>
              <a:t>表示在安排第</a:t>
            </a:r>
            <a:r>
              <a:rPr lang="en-US" altLang="zh-CN" sz="2400" b="1" dirty="0">
                <a:latin typeface="Times New Roman" panose="02020603050405020304" pitchFamily="18" charset="0"/>
                <a:cs typeface="Times New Roman" panose="02020603050405020304" pitchFamily="18" charset="0"/>
              </a:rPr>
              <a:t>k</a:t>
            </a:r>
            <a:r>
              <a:rPr lang="zh-CN" altLang="en-US" sz="2400" b="1" dirty="0">
                <a:latin typeface="Times New Roman" panose="02020603050405020304" pitchFamily="18" charset="0"/>
                <a:cs typeface="Times New Roman" panose="02020603050405020304" pitchFamily="18" charset="0"/>
              </a:rPr>
              <a:t>个作业后机器</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的当前完成时间，</a:t>
            </a:r>
            <a:r>
              <a:rPr lang="en-US" altLang="zh-CN" sz="2400" b="1" dirty="0">
                <a:latin typeface="Times New Roman" panose="02020603050405020304" pitchFamily="18" charset="0"/>
                <a:cs typeface="Times New Roman" panose="02020603050405020304" pitchFamily="18" charset="0"/>
              </a:rPr>
              <a:t>sum2[k]</a:t>
            </a:r>
            <a:r>
              <a:rPr lang="zh-CN" altLang="en-US" sz="2400" b="1" dirty="0">
                <a:latin typeface="Times New Roman" panose="02020603050405020304" pitchFamily="18" charset="0"/>
                <a:cs typeface="Times New Roman" panose="02020603050405020304" pitchFamily="18" charset="0"/>
              </a:rPr>
              <a:t>表示在安排第</a:t>
            </a:r>
            <a:r>
              <a:rPr lang="en-US" altLang="zh-CN" sz="2400" b="1" dirty="0">
                <a:latin typeface="Times New Roman" panose="02020603050405020304" pitchFamily="18" charset="0"/>
                <a:cs typeface="Times New Roman" panose="02020603050405020304" pitchFamily="18" charset="0"/>
              </a:rPr>
              <a:t>k</a:t>
            </a:r>
            <a:r>
              <a:rPr lang="zh-CN" altLang="en-US" sz="2400" b="1" dirty="0">
                <a:latin typeface="Times New Roman" panose="02020603050405020304" pitchFamily="18" charset="0"/>
                <a:cs typeface="Times New Roman" panose="02020603050405020304" pitchFamily="18" charset="0"/>
              </a:rPr>
              <a:t>个作业后机器</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的当前完成时间，且根据下式进行更新：</a:t>
            </a:r>
            <a:endParaRPr lang="zh-CN" altLang="en-US" sz="2400" b="1" dirty="0">
              <a:latin typeface="Times New Roman" panose="02020603050405020304" pitchFamily="18" charset="0"/>
              <a:cs typeface="Times New Roman" panose="02020603050405020304" pitchFamily="18" charset="0"/>
            </a:endParaRPr>
          </a:p>
          <a:p>
            <a:pPr>
              <a:lnSpc>
                <a:spcPct val="120000"/>
              </a:lnSpc>
            </a:pPr>
            <a:r>
              <a:rPr lang="en-US" altLang="zh-CN" sz="2400" b="1" dirty="0">
                <a:latin typeface="Times New Roman" panose="02020603050405020304" pitchFamily="18" charset="0"/>
                <a:cs typeface="Times New Roman" panose="02020603050405020304" pitchFamily="18" charset="0"/>
              </a:rPr>
              <a:t>sum1[k] = sum1[k-1] +</a:t>
            </a:r>
            <a:r>
              <a:rPr lang="zh-CN" altLang="en-US" sz="2400" b="1" dirty="0">
                <a:latin typeface="Times New Roman" panose="02020603050405020304" pitchFamily="18" charset="0"/>
                <a:cs typeface="Times New Roman" panose="02020603050405020304" pitchFamily="18" charset="0"/>
              </a:rPr>
              <a:t>作业</a:t>
            </a:r>
            <a:r>
              <a:rPr lang="en-US" altLang="zh-CN" sz="2400" b="1" dirty="0">
                <a:latin typeface="Times New Roman" panose="02020603050405020304" pitchFamily="18" charset="0"/>
                <a:cs typeface="Times New Roman" panose="02020603050405020304" pitchFamily="18" charset="0"/>
              </a:rPr>
              <a:t>x[k]</a:t>
            </a:r>
            <a:r>
              <a:rPr lang="zh-CN" altLang="en-US" sz="2400" b="1" dirty="0">
                <a:latin typeface="Times New Roman" panose="02020603050405020304" pitchFamily="18" charset="0"/>
                <a:cs typeface="Times New Roman" panose="02020603050405020304" pitchFamily="18" charset="0"/>
              </a:rPr>
              <a:t>在机器</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的处理时间</a:t>
            </a:r>
            <a:endParaRPr lang="zh-CN" altLang="en-US" sz="2400" b="1" dirty="0">
              <a:latin typeface="Times New Roman" panose="02020603050405020304" pitchFamily="18" charset="0"/>
              <a:cs typeface="Times New Roman" panose="02020603050405020304" pitchFamily="18" charset="0"/>
            </a:endParaRPr>
          </a:p>
          <a:p>
            <a:pPr>
              <a:lnSpc>
                <a:spcPct val="120000"/>
              </a:lnSpc>
            </a:pPr>
            <a:r>
              <a:rPr lang="en-US" altLang="zh-CN" sz="2400" b="1" dirty="0">
                <a:latin typeface="Times New Roman" panose="02020603050405020304" pitchFamily="18" charset="0"/>
                <a:cs typeface="Times New Roman" panose="02020603050405020304" pitchFamily="18" charset="0"/>
              </a:rPr>
              <a:t>sum2[k] = max(sum1[k], sum2[k-1] )+</a:t>
            </a:r>
            <a:r>
              <a:rPr lang="zh-CN" altLang="en-US" sz="2400" b="1" dirty="0">
                <a:latin typeface="Times New Roman" panose="02020603050405020304" pitchFamily="18" charset="0"/>
                <a:cs typeface="Times New Roman" panose="02020603050405020304" pitchFamily="18" charset="0"/>
              </a:rPr>
              <a:t>作业</a:t>
            </a:r>
            <a:r>
              <a:rPr lang="en-US" altLang="zh-CN" sz="2400" b="1" dirty="0">
                <a:latin typeface="Times New Roman" panose="02020603050405020304" pitchFamily="18" charset="0"/>
                <a:cs typeface="Times New Roman" panose="02020603050405020304" pitchFamily="18" charset="0"/>
              </a:rPr>
              <a:t>x[k]</a:t>
            </a:r>
            <a:r>
              <a:rPr lang="zh-CN" altLang="en-US" sz="2400" b="1" dirty="0">
                <a:latin typeface="Times New Roman" panose="02020603050405020304" pitchFamily="18" charset="0"/>
                <a:cs typeface="Times New Roman" panose="02020603050405020304" pitchFamily="18" charset="0"/>
              </a:rPr>
              <a:t>在机器</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的处理时间</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78"/>
          <p:cNvSpPr txBox="1">
            <a:spLocks noChangeArrowheads="1"/>
          </p:cNvSpPr>
          <p:nvPr/>
        </p:nvSpPr>
        <p:spPr bwMode="auto">
          <a:xfrm>
            <a:off x="42545" y="-13335"/>
            <a:ext cx="9095105" cy="687895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1800" b="1" dirty="0" err="1" smtClean="0">
                <a:solidFill>
                  <a:schemeClr val="tx1"/>
                </a:solidFill>
                <a:latin typeface="Times New Roman" panose="02020603050405020304" pitchFamily="18" charset="0"/>
              </a:rPr>
              <a:t>int</a:t>
            </a:r>
            <a:r>
              <a:rPr lang="en-US" altLang="zh-CN" sz="1800" b="1" dirty="0" smtClean="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BatchJob</a:t>
            </a:r>
            <a:r>
              <a:rPr lang="en-US" altLang="zh-CN" sz="1800" b="1" dirty="0">
                <a:solidFill>
                  <a:schemeClr val="tx1"/>
                </a:solidFill>
                <a:latin typeface="Times New Roman" panose="02020603050405020304" pitchFamily="18" charset="0"/>
              </a:rPr>
              <a:t>(</a:t>
            </a:r>
            <a:r>
              <a:rPr lang="en-US" altLang="zh-CN" sz="1800" b="1" dirty="0" err="1">
                <a:solidFill>
                  <a:schemeClr val="tx1"/>
                </a:solidFill>
                <a:latin typeface="Times New Roman" panose="02020603050405020304" pitchFamily="18" charset="0"/>
              </a:rPr>
              <a:t>int</a:t>
            </a:r>
            <a:r>
              <a:rPr lang="en-US" altLang="zh-CN" sz="1800" b="1" dirty="0">
                <a:solidFill>
                  <a:schemeClr val="tx1"/>
                </a:solidFill>
                <a:latin typeface="Times New Roman" panose="02020603050405020304" pitchFamily="18" charset="0"/>
              </a:rPr>
              <a:t> n, </a:t>
            </a:r>
            <a:r>
              <a:rPr lang="en-US" altLang="zh-CN" sz="1800" b="1" dirty="0" err="1">
                <a:solidFill>
                  <a:schemeClr val="tx1"/>
                </a:solidFill>
                <a:latin typeface="Times New Roman" panose="02020603050405020304" pitchFamily="18" charset="0"/>
              </a:rPr>
              <a:t>int</a:t>
            </a:r>
            <a:r>
              <a:rPr lang="en-US" altLang="zh-CN" sz="1800" b="1" dirty="0">
                <a:solidFill>
                  <a:schemeClr val="tx1"/>
                </a:solidFill>
                <a:latin typeface="Times New Roman" panose="02020603050405020304" pitchFamily="18" charset="0"/>
              </a:rPr>
              <a:t> a[ ], </a:t>
            </a:r>
            <a:r>
              <a:rPr lang="en-US" altLang="zh-CN" sz="1800" b="1" dirty="0" err="1">
                <a:solidFill>
                  <a:schemeClr val="tx1"/>
                </a:solidFill>
                <a:latin typeface="Times New Roman" panose="02020603050405020304" pitchFamily="18" charset="0"/>
              </a:rPr>
              <a:t>int</a:t>
            </a:r>
            <a:r>
              <a:rPr lang="en-US" altLang="zh-CN" sz="1800" b="1" dirty="0">
                <a:solidFill>
                  <a:schemeClr val="tx1"/>
                </a:solidFill>
                <a:latin typeface="Times New Roman" panose="02020603050405020304" pitchFamily="18" charset="0"/>
              </a:rPr>
              <a:t> b[ </a:t>
            </a:r>
            <a:r>
              <a:rPr lang="en-US" altLang="zh-CN" sz="1800" b="1" dirty="0" smtClean="0">
                <a:solidFill>
                  <a:schemeClr val="tx1"/>
                </a:solidFill>
                <a:latin typeface="Times New Roman" panose="02020603050405020304" pitchFamily="18" charset="0"/>
              </a:rPr>
              <a:t>]) // </a:t>
            </a:r>
            <a:r>
              <a:rPr lang="zh-CN" altLang="en-US" sz="1800" b="1" dirty="0">
                <a:latin typeface="Times New Roman" panose="02020603050405020304" pitchFamily="18" charset="0"/>
                <a:sym typeface="+mn-ea"/>
              </a:rPr>
              <a:t>机器</a:t>
            </a:r>
            <a:r>
              <a:rPr lang="en-US" altLang="zh-CN" sz="1800" b="1" dirty="0">
                <a:latin typeface="Times New Roman" panose="02020603050405020304" pitchFamily="18" charset="0"/>
                <a:sym typeface="+mn-ea"/>
              </a:rPr>
              <a:t>1</a:t>
            </a:r>
            <a:r>
              <a:rPr lang="zh-CN" altLang="en-US" sz="1800" b="1" dirty="0">
                <a:latin typeface="Times New Roman" panose="02020603050405020304" pitchFamily="18" charset="0"/>
                <a:sym typeface="+mn-ea"/>
              </a:rPr>
              <a:t>上的处理时间</a:t>
            </a:r>
            <a:r>
              <a:rPr lang="en-US" altLang="zh-CN" sz="1800" b="1" dirty="0">
                <a:latin typeface="Times New Roman" panose="02020603050405020304" pitchFamily="18" charset="0"/>
                <a:sym typeface="+mn-ea"/>
              </a:rPr>
              <a:t>a[n],</a:t>
            </a:r>
            <a:r>
              <a:rPr lang="zh-CN" altLang="en-US" sz="1800" b="1" dirty="0">
                <a:latin typeface="Times New Roman" panose="02020603050405020304" pitchFamily="18" charset="0"/>
                <a:sym typeface="+mn-ea"/>
              </a:rPr>
              <a:t>机器</a:t>
            </a:r>
            <a:r>
              <a:rPr lang="en-US" altLang="zh-CN" sz="1800" b="1" dirty="0">
                <a:latin typeface="Times New Roman" panose="02020603050405020304" pitchFamily="18" charset="0"/>
                <a:sym typeface="+mn-ea"/>
              </a:rPr>
              <a:t>2</a:t>
            </a:r>
            <a:r>
              <a:rPr lang="zh-CN" altLang="en-US" sz="1800" b="1" dirty="0">
                <a:latin typeface="Times New Roman" panose="02020603050405020304" pitchFamily="18" charset="0"/>
                <a:sym typeface="+mn-ea"/>
              </a:rPr>
              <a:t>上</a:t>
            </a:r>
            <a:r>
              <a:rPr lang="en-US" altLang="zh-CN" sz="1800" b="1" dirty="0">
                <a:latin typeface="Times New Roman" panose="02020603050405020304" pitchFamily="18" charset="0"/>
                <a:sym typeface="+mn-ea"/>
              </a:rPr>
              <a:t>b[n</a:t>
            </a:r>
            <a:r>
              <a:rPr lang="en-US" altLang="zh-CN" sz="1800" b="1" dirty="0" smtClean="0">
                <a:latin typeface="Times New Roman" panose="02020603050405020304" pitchFamily="18" charset="0"/>
                <a:sym typeface="+mn-ea"/>
              </a:rPr>
              <a:t>]</a:t>
            </a:r>
            <a:endParaRPr lang="en-US" altLang="zh-CN" sz="1800" b="1" dirty="0" smtClean="0">
              <a:latin typeface="Times New Roman" panose="02020603050405020304" pitchFamily="18" charset="0"/>
              <a:sym typeface="+mn-ea"/>
            </a:endParaRPr>
          </a:p>
          <a:p>
            <a:pPr algn="just">
              <a:lnSpc>
                <a:spcPct val="96000"/>
              </a:lnSpc>
            </a:pPr>
            <a:r>
              <a:rPr lang="en-US" altLang="zh-CN" sz="1800" b="1" dirty="0" smtClean="0">
                <a:solidFill>
                  <a:schemeClr val="tx1"/>
                </a:solidFill>
                <a:latin typeface="Times New Roman" panose="02020603050405020304" pitchFamily="18" charset="0"/>
              </a:rPr>
              <a:t>{    for </a:t>
            </a:r>
            <a:r>
              <a:rPr lang="en-US" altLang="zh-CN" sz="1800" b="1" dirty="0">
                <a:solidFill>
                  <a:schemeClr val="tx1"/>
                </a:solidFill>
                <a:latin typeface="Times New Roman" panose="02020603050405020304" pitchFamily="18" charset="0"/>
              </a:rPr>
              <a:t>(int i=1; i&lt;=n; i++)   {      x[i</a:t>
            </a:r>
            <a:r>
              <a:rPr lang="en-US" altLang="zh-CN" sz="1800" b="1" dirty="0" smtClean="0">
                <a:solidFill>
                  <a:schemeClr val="tx1"/>
                </a:solidFill>
                <a:latin typeface="Times New Roman" panose="02020603050405020304" pitchFamily="18" charset="0"/>
              </a:rPr>
              <a:t>]=-1;      </a:t>
            </a:r>
            <a:r>
              <a:rPr lang="en-US" altLang="zh-CN" sz="1800" b="1" dirty="0">
                <a:solidFill>
                  <a:schemeClr val="tx1"/>
                </a:solidFill>
                <a:latin typeface="Times New Roman" panose="02020603050405020304" pitchFamily="18" charset="0"/>
              </a:rPr>
              <a:t>sum1[i]=0;      sum2[i]=0;     }</a:t>
            </a:r>
            <a:endParaRPr lang="en-US" altLang="zh-CN" sz="1800" b="1" dirty="0">
              <a:solidFill>
                <a:schemeClr val="tx1"/>
              </a:solidFill>
              <a:latin typeface="Times New Roman" panose="02020603050405020304" pitchFamily="18" charset="0"/>
            </a:endParaRPr>
          </a:p>
          <a:p>
            <a:pPr algn="just">
              <a:lnSpc>
                <a:spcPct val="96000"/>
              </a:lnSpc>
            </a:pPr>
            <a:r>
              <a:rPr lang="en-US" altLang="zh-CN" sz="1800" b="1" dirty="0" smtClean="0">
                <a:solidFill>
                  <a:schemeClr val="tx1"/>
                </a:solidFill>
                <a:latin typeface="Times New Roman" panose="02020603050405020304" pitchFamily="18" charset="0"/>
              </a:rPr>
              <a:t>      sum1[0]=</a:t>
            </a:r>
            <a:r>
              <a:rPr lang="en-US" altLang="zh-CN" sz="1800" b="1" dirty="0">
                <a:solidFill>
                  <a:schemeClr val="tx1"/>
                </a:solidFill>
                <a:latin typeface="Times New Roman" panose="02020603050405020304" pitchFamily="18" charset="0"/>
              </a:rPr>
              <a:t>0;      </a:t>
            </a:r>
            <a:r>
              <a:rPr lang="en-US" altLang="zh-CN" sz="1800" b="1" dirty="0" smtClean="0">
                <a:solidFill>
                  <a:schemeClr val="tx1"/>
                </a:solidFill>
                <a:latin typeface="Times New Roman" panose="02020603050405020304" pitchFamily="18" charset="0"/>
              </a:rPr>
              <a:t>sum2[0]=</a:t>
            </a:r>
            <a:r>
              <a:rPr lang="en-US" altLang="zh-CN" sz="1800" b="1" dirty="0">
                <a:solidFill>
                  <a:schemeClr val="tx1"/>
                </a:solidFill>
                <a:latin typeface="Times New Roman" panose="02020603050405020304" pitchFamily="18" charset="0"/>
              </a:rPr>
              <a:t>0;      </a:t>
            </a:r>
            <a:r>
              <a:rPr lang="en-US" altLang="zh-CN" sz="1800" b="1" dirty="0" err="1">
                <a:solidFill>
                  <a:schemeClr val="tx1"/>
                </a:solidFill>
                <a:latin typeface="Times New Roman" panose="02020603050405020304" pitchFamily="18" charset="0"/>
              </a:rPr>
              <a:t>bestTime</a:t>
            </a:r>
            <a:r>
              <a:rPr lang="en-US" altLang="zh-CN" sz="1800" b="1" dirty="0">
                <a:solidFill>
                  <a:schemeClr val="tx1"/>
                </a:solidFill>
                <a:latin typeface="Times New Roman" panose="02020603050405020304" pitchFamily="18" charset="0"/>
              </a:rPr>
              <a:t>=Max; </a:t>
            </a:r>
            <a:endParaRPr lang="en-US" altLang="zh-CN" sz="1800" b="1" dirty="0" smtClean="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a:t>
            </a:r>
            <a:r>
              <a:rPr lang="en-US" altLang="zh-CN" sz="1800" b="1" dirty="0" smtClean="0">
                <a:solidFill>
                  <a:schemeClr val="tx1"/>
                </a:solidFill>
                <a:latin typeface="Times New Roman" panose="02020603050405020304" pitchFamily="18" charset="0"/>
              </a:rPr>
              <a:t>     int k=1</a:t>
            </a:r>
            <a:r>
              <a:rPr lang="en-US" altLang="zh-CN" sz="1800" b="1" dirty="0">
                <a:solidFill>
                  <a:schemeClr val="tx1"/>
                </a:solidFill>
                <a:latin typeface="Times New Roman" panose="02020603050405020304" pitchFamily="18" charset="0"/>
              </a:rPr>
              <a:t>; </a:t>
            </a:r>
            <a:endParaRPr lang="en-US" altLang="zh-CN" sz="1800" b="1" dirty="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while (k&gt;=1)</a:t>
            </a:r>
            <a:endParaRPr lang="en-US" altLang="zh-CN" sz="1800" b="1" dirty="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    x[k]++;</a:t>
            </a:r>
            <a:endParaRPr lang="en-US" altLang="zh-CN" sz="1800" b="1" dirty="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while (x[k</a:t>
            </a:r>
            <a:r>
              <a:rPr lang="en-US" altLang="zh-CN" sz="1800" b="1" dirty="0" smtClean="0">
                <a:solidFill>
                  <a:schemeClr val="tx1"/>
                </a:solidFill>
                <a:latin typeface="Times New Roman" panose="02020603050405020304" pitchFamily="18" charset="0"/>
              </a:rPr>
              <a:t>]&lt;n</a:t>
            </a:r>
            <a:r>
              <a:rPr lang="en-US" altLang="zh-CN" sz="1800" b="1" dirty="0">
                <a:solidFill>
                  <a:schemeClr val="tx1"/>
                </a:solidFill>
                <a:latin typeface="Times New Roman" panose="02020603050405020304" pitchFamily="18" charset="0"/>
              </a:rPr>
              <a:t>)</a:t>
            </a:r>
            <a:endParaRPr lang="en-US" altLang="zh-CN" sz="1800" b="1" dirty="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a:t>
            </a:r>
            <a:r>
              <a:rPr lang="en-US" altLang="zh-CN" sz="1800" b="1" dirty="0" smtClean="0">
                <a:solidFill>
                  <a:schemeClr val="tx1"/>
                </a:solidFill>
                <a:latin typeface="Times New Roman" panose="02020603050405020304" pitchFamily="18" charset="0"/>
              </a:rPr>
              <a:t>{     </a:t>
            </a:r>
            <a:r>
              <a:rPr lang="en-US" altLang="zh-CN" sz="1800" b="1" dirty="0">
                <a:solidFill>
                  <a:schemeClr val="tx1"/>
                </a:solidFill>
                <a:latin typeface="Times New Roman" panose="02020603050405020304" pitchFamily="18" charset="0"/>
              </a:rPr>
              <a:t>if (Ok(k</a:t>
            </a:r>
            <a:r>
              <a:rPr lang="en-US" altLang="zh-CN" sz="1800" b="1" dirty="0" smtClean="0">
                <a:solidFill>
                  <a:schemeClr val="tx1"/>
                </a:solidFill>
                <a:latin typeface="Times New Roman" panose="02020603050405020304" pitchFamily="18" charset="0"/>
              </a:rPr>
              <a:t>)==1) </a:t>
            </a:r>
            <a:endParaRPr lang="en-US" altLang="zh-CN" sz="1800" b="1" dirty="0" smtClean="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    sum1[k]=sum1[k-1]+a[x[k]];    sum2[k]=max(sum1[k], sum2[k-1])+b[x[k]];</a:t>
            </a:r>
            <a:endParaRPr lang="en-US" altLang="zh-CN" sz="1800" b="1" dirty="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if (sum2[k]&lt;</a:t>
            </a:r>
            <a:r>
              <a:rPr lang="en-US" altLang="zh-CN" sz="1800" b="1" dirty="0" err="1">
                <a:solidFill>
                  <a:schemeClr val="tx1"/>
                </a:solidFill>
                <a:latin typeface="Times New Roman" panose="02020603050405020304" pitchFamily="18" charset="0"/>
              </a:rPr>
              <a:t>bestTime</a:t>
            </a:r>
            <a:r>
              <a:rPr lang="en-US" altLang="zh-CN" sz="1800" b="1" dirty="0">
                <a:solidFill>
                  <a:schemeClr val="tx1"/>
                </a:solidFill>
                <a:latin typeface="Times New Roman" panose="02020603050405020304" pitchFamily="18" charset="0"/>
              </a:rPr>
              <a:t>)    break;</a:t>
            </a:r>
            <a:endParaRPr lang="en-US" altLang="zh-CN" sz="1800" b="1" dirty="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else x[k]=x[k]+1;                 } </a:t>
            </a:r>
            <a:endParaRPr lang="en-US" altLang="zh-CN" sz="1800" b="1" dirty="0" smtClean="0">
              <a:solidFill>
                <a:schemeClr val="tx1"/>
              </a:solidFill>
              <a:latin typeface="Times New Roman" panose="02020603050405020304" pitchFamily="18" charset="0"/>
            </a:endParaRPr>
          </a:p>
          <a:p>
            <a:pPr algn="just">
              <a:lnSpc>
                <a:spcPct val="96000"/>
              </a:lnSpc>
            </a:pPr>
            <a:r>
              <a:rPr lang="en-US" altLang="zh-CN" sz="1800" b="1" dirty="0">
                <a:solidFill>
                  <a:schemeClr val="tx1"/>
                </a:solidFill>
                <a:latin typeface="Times New Roman" panose="02020603050405020304" pitchFamily="18" charset="0"/>
              </a:rPr>
              <a:t> </a:t>
            </a:r>
            <a:r>
              <a:rPr lang="en-US" altLang="zh-CN" sz="1800" b="1" dirty="0" smtClean="0">
                <a:solidFill>
                  <a:schemeClr val="tx1"/>
                </a:solidFill>
                <a:latin typeface="Times New Roman" panose="02020603050405020304" pitchFamily="18" charset="0"/>
              </a:rPr>
              <a:t>             else </a:t>
            </a:r>
            <a:r>
              <a:rPr lang="en-US" altLang="zh-CN" sz="1800" b="1" dirty="0">
                <a:solidFill>
                  <a:schemeClr val="tx1"/>
                </a:solidFill>
                <a:latin typeface="Times New Roman" panose="02020603050405020304" pitchFamily="18" charset="0"/>
              </a:rPr>
              <a:t>x[k]=x[k]+1</a:t>
            </a:r>
            <a:r>
              <a:rPr lang="en-US" altLang="zh-CN" sz="1800" b="1" dirty="0" smtClean="0">
                <a:solidFill>
                  <a:schemeClr val="tx1"/>
                </a:solidFill>
                <a:latin typeface="Times New Roman" panose="02020603050405020304" pitchFamily="18" charset="0"/>
              </a:rPr>
              <a:t>;</a:t>
            </a:r>
            <a:endParaRPr lang="en-US" altLang="zh-CN" sz="1800" b="1" dirty="0" smtClean="0">
              <a:solidFill>
                <a:schemeClr val="tx1"/>
              </a:solidFill>
              <a:latin typeface="Times New Roman" panose="02020603050405020304" pitchFamily="18" charset="0"/>
            </a:endParaRPr>
          </a:p>
          <a:p>
            <a:pPr algn="just">
              <a:lnSpc>
                <a:spcPct val="96000"/>
              </a:lnSpc>
            </a:pPr>
            <a:r>
              <a:rPr lang="en-US" altLang="zh-CN" sz="1800" b="1" dirty="0" smtClean="0">
                <a:solidFill>
                  <a:schemeClr val="tx1"/>
                </a:solidFill>
                <a:latin typeface="Times New Roman" panose="02020603050405020304" pitchFamily="18" charset="0"/>
              </a:rPr>
              <a:t>         }</a:t>
            </a:r>
            <a:endParaRPr lang="en-US" altLang="zh-CN" sz="1800" b="1" dirty="0" smtClean="0">
              <a:solidFill>
                <a:schemeClr val="tx1"/>
              </a:solidFill>
              <a:latin typeface="Times New Roman" panose="02020603050405020304" pitchFamily="18" charset="0"/>
            </a:endParaRPr>
          </a:p>
          <a:p>
            <a:pPr>
              <a:lnSpc>
                <a:spcPct val="95000"/>
              </a:lnSpc>
            </a:pPr>
            <a:r>
              <a:rPr lang="en-US" altLang="zh-CN" sz="1800" b="1" dirty="0">
                <a:latin typeface="Times New Roman" panose="02020603050405020304" pitchFamily="18" charset="0"/>
                <a:sym typeface="+mn-ea"/>
              </a:rPr>
              <a:t>         if (x[k</a:t>
            </a:r>
            <a:r>
              <a:rPr lang="en-US" altLang="zh-CN" sz="1800" b="1" dirty="0" smtClean="0">
                <a:latin typeface="Times New Roman" panose="02020603050405020304" pitchFamily="18" charset="0"/>
                <a:sym typeface="+mn-ea"/>
              </a:rPr>
              <a:t>]&lt;n </a:t>
            </a:r>
            <a:r>
              <a:rPr lang="en-US" altLang="zh-CN" sz="1800" b="1" dirty="0">
                <a:latin typeface="Times New Roman" panose="02020603050405020304" pitchFamily="18" charset="0"/>
                <a:sym typeface="+mn-ea"/>
              </a:rPr>
              <a:t>&amp;&amp; k&lt;n)          </a:t>
            </a:r>
            <a:r>
              <a:rPr lang="en-US" altLang="zh-CN" sz="1800" b="1" dirty="0" smtClean="0">
                <a:latin typeface="Times New Roman" panose="02020603050405020304" pitchFamily="18" charset="0"/>
                <a:sym typeface="+mn-ea"/>
              </a:rPr>
              <a:t>k++;         </a:t>
            </a:r>
            <a:r>
              <a:rPr lang="en-US" altLang="zh-CN" sz="1800" b="1" dirty="0">
                <a:latin typeface="Times New Roman" panose="02020603050405020304" pitchFamily="18" charset="0"/>
                <a:sym typeface="+mn-ea"/>
              </a:rPr>
              <a:t>//</a:t>
            </a:r>
            <a:r>
              <a:rPr lang="zh-CN" altLang="en-US" sz="1800" b="1" dirty="0">
                <a:latin typeface="Times New Roman" panose="02020603050405020304" pitchFamily="18" charset="0"/>
                <a:sym typeface="+mn-ea"/>
              </a:rPr>
              <a:t>安排下一个作业</a:t>
            </a:r>
            <a:endParaRPr lang="zh-CN" altLang="en-US" sz="1800" b="1" dirty="0">
              <a:solidFill>
                <a:schemeClr val="tx1"/>
              </a:solidFill>
              <a:latin typeface="Times New Roman" panose="02020603050405020304" pitchFamily="18" charset="0"/>
            </a:endParaRPr>
          </a:p>
          <a:p>
            <a:pPr algn="just">
              <a:lnSpc>
                <a:spcPct val="95000"/>
              </a:lnSpc>
            </a:pPr>
            <a:r>
              <a:rPr lang="zh-CN" altLang="en-US" sz="1800" b="1" dirty="0">
                <a:latin typeface="Times New Roman" panose="02020603050405020304" pitchFamily="18" charset="0"/>
                <a:sym typeface="+mn-ea"/>
              </a:rPr>
              <a:t>         </a:t>
            </a:r>
            <a:r>
              <a:rPr lang="en-US" altLang="zh-CN" sz="1800" b="1" dirty="0">
                <a:latin typeface="Times New Roman" panose="02020603050405020304" pitchFamily="18" charset="0"/>
                <a:sym typeface="+mn-ea"/>
              </a:rPr>
              <a:t>else </a:t>
            </a:r>
            <a:endParaRPr lang="en-US" altLang="zh-CN" sz="1800" b="1" dirty="0" smtClean="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a:t>
            </a: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if </a:t>
            </a:r>
            <a:r>
              <a:rPr lang="en-US" altLang="zh-CN" sz="1800" b="1" dirty="0">
                <a:latin typeface="Times New Roman" panose="02020603050405020304" pitchFamily="18" charset="0"/>
                <a:sym typeface="+mn-ea"/>
              </a:rPr>
              <a:t>(x[k</a:t>
            </a:r>
            <a:r>
              <a:rPr lang="en-US" altLang="zh-CN" sz="1800" b="1" dirty="0" smtClean="0">
                <a:latin typeface="Times New Roman" panose="02020603050405020304" pitchFamily="18" charset="0"/>
                <a:sym typeface="+mn-ea"/>
              </a:rPr>
              <a:t>]&lt;n </a:t>
            </a:r>
            <a:r>
              <a:rPr lang="en-US" altLang="zh-CN" sz="1800" b="1" dirty="0">
                <a:latin typeface="Times New Roman" panose="02020603050405020304" pitchFamily="18" charset="0"/>
                <a:sym typeface="+mn-ea"/>
              </a:rPr>
              <a:t>&amp;&amp; k= =n)       //</a:t>
            </a:r>
            <a:r>
              <a:rPr lang="zh-CN" altLang="en-US" sz="1800" b="1" dirty="0">
                <a:latin typeface="Times New Roman" panose="02020603050405020304" pitchFamily="18" charset="0"/>
                <a:sym typeface="+mn-ea"/>
              </a:rPr>
              <a:t>得到一个作业安排</a:t>
            </a:r>
            <a:endParaRPr lang="zh-CN" altLang="en-US" sz="1800" b="1" dirty="0">
              <a:solidFill>
                <a:schemeClr val="tx1"/>
              </a:solidFill>
              <a:latin typeface="Times New Roman" panose="02020603050405020304" pitchFamily="18" charset="0"/>
            </a:endParaRPr>
          </a:p>
          <a:p>
            <a:pPr algn="just">
              <a:lnSpc>
                <a:spcPct val="95000"/>
              </a:lnSpc>
            </a:pPr>
            <a:r>
              <a:rPr lang="zh-CN" altLang="en-US" sz="1800" b="1" dirty="0">
                <a:latin typeface="Times New Roman" panose="02020603050405020304" pitchFamily="18" charset="0"/>
                <a:sym typeface="+mn-ea"/>
              </a:rPr>
              <a:t>                </a:t>
            </a:r>
            <a:r>
              <a:rPr lang="en-US" altLang="zh-CN" sz="1800" b="1" dirty="0">
                <a:latin typeface="Times New Roman" panose="02020603050405020304" pitchFamily="18" charset="0"/>
                <a:sym typeface="+mn-ea"/>
              </a:rPr>
              <a:t>if (</a:t>
            </a:r>
            <a:r>
              <a:rPr lang="en-US" altLang="zh-CN" sz="1800" b="1" dirty="0" err="1">
                <a:latin typeface="Times New Roman" panose="02020603050405020304" pitchFamily="18" charset="0"/>
                <a:sym typeface="+mn-ea"/>
              </a:rPr>
              <a:t>bestTime</a:t>
            </a:r>
            <a:r>
              <a:rPr lang="en-US" altLang="zh-CN" sz="1800" b="1" dirty="0">
                <a:latin typeface="Times New Roman" panose="02020603050405020304" pitchFamily="18" charset="0"/>
                <a:sym typeface="+mn-ea"/>
              </a:rPr>
              <a:t>&gt;sum2[k])</a:t>
            </a:r>
            <a:endParaRPr lang="en-US" altLang="zh-CN" sz="1800" b="1" dirty="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a:t>
            </a:r>
            <a:r>
              <a:rPr lang="en-US" altLang="zh-CN" sz="1800" b="1" dirty="0" err="1">
                <a:latin typeface="Times New Roman" panose="02020603050405020304" pitchFamily="18" charset="0"/>
                <a:sym typeface="+mn-ea"/>
              </a:rPr>
              <a:t>bestTime</a:t>
            </a:r>
            <a:r>
              <a:rPr lang="en-US" altLang="zh-CN" sz="1800" b="1" dirty="0">
                <a:latin typeface="Times New Roman" panose="02020603050405020304" pitchFamily="18" charset="0"/>
                <a:sym typeface="+mn-ea"/>
              </a:rPr>
              <a:t>=sum2[k</a:t>
            </a:r>
            <a:r>
              <a:rPr lang="en-US" altLang="zh-CN" sz="1800" b="1" dirty="0" smtClean="0">
                <a:latin typeface="Times New Roman" panose="02020603050405020304" pitchFamily="18" charset="0"/>
                <a:sym typeface="+mn-ea"/>
              </a:rPr>
              <a:t>];</a:t>
            </a: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a:t>
            </a:r>
            <a:r>
              <a:rPr lang="en-US" altLang="zh-CN" sz="1800" b="1" dirty="0" err="1" smtClean="0">
                <a:latin typeface="Times New Roman" panose="02020603050405020304" pitchFamily="18" charset="0"/>
                <a:sym typeface="+mn-ea"/>
              </a:rPr>
              <a:t>cout</a:t>
            </a:r>
            <a:r>
              <a:rPr lang="en-US" altLang="zh-CN" sz="1800" b="1" dirty="0" smtClean="0">
                <a:latin typeface="Times New Roman" panose="02020603050405020304" pitchFamily="18" charset="0"/>
                <a:sym typeface="+mn-ea"/>
              </a:rPr>
              <a:t>&lt;&lt;“</a:t>
            </a:r>
            <a:r>
              <a:rPr lang="zh-CN" altLang="en-US" sz="1800" b="1" dirty="0" smtClean="0">
                <a:latin typeface="Times New Roman" panose="02020603050405020304" pitchFamily="18" charset="0"/>
                <a:sym typeface="+mn-ea"/>
              </a:rPr>
              <a:t>目前的最短作业安排是：</a:t>
            </a:r>
            <a:r>
              <a:rPr lang="en-US" altLang="zh-CN" sz="1800" b="1" dirty="0" smtClean="0">
                <a:latin typeface="Times New Roman" panose="02020603050405020304" pitchFamily="18" charset="0"/>
                <a:sym typeface="+mn-ea"/>
              </a:rPr>
              <a:t>”;</a:t>
            </a:r>
            <a:endParaRPr lang="en-US" altLang="zh-CN" sz="1800" b="1" dirty="0" smtClean="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for(</a:t>
            </a:r>
            <a:r>
              <a:rPr lang="en-US" altLang="zh-CN" sz="1800" b="1" dirty="0" err="1" smtClean="0">
                <a:latin typeface="Times New Roman" panose="02020603050405020304" pitchFamily="18" charset="0"/>
                <a:sym typeface="+mn-ea"/>
              </a:rPr>
              <a:t>int</a:t>
            </a:r>
            <a:r>
              <a:rPr lang="en-US" altLang="zh-CN" sz="1800" b="1" dirty="0" smtClean="0">
                <a:latin typeface="Times New Roman" panose="02020603050405020304" pitchFamily="18" charset="0"/>
                <a:sym typeface="+mn-ea"/>
              </a:rPr>
              <a:t> j=1;j&lt;=</a:t>
            </a:r>
            <a:r>
              <a:rPr lang="en-US" altLang="zh-CN" sz="1800" b="1" dirty="0" err="1" smtClean="0">
                <a:latin typeface="Times New Roman" panose="02020603050405020304" pitchFamily="18" charset="0"/>
                <a:sym typeface="+mn-ea"/>
              </a:rPr>
              <a:t>n;j</a:t>
            </a:r>
            <a:r>
              <a:rPr lang="en-US" altLang="zh-CN" sz="1800" b="1" dirty="0" smtClean="0">
                <a:latin typeface="Times New Roman" panose="02020603050405020304" pitchFamily="18" charset="0"/>
                <a:sym typeface="+mn-ea"/>
              </a:rPr>
              <a:t>++)</a:t>
            </a: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a:t>
            </a:r>
            <a:r>
              <a:rPr lang="en-US" altLang="zh-CN" sz="1800" b="1" dirty="0" err="1" smtClean="0">
                <a:latin typeface="Times New Roman" panose="02020603050405020304" pitchFamily="18" charset="0"/>
                <a:sym typeface="+mn-ea"/>
              </a:rPr>
              <a:t>cout</a:t>
            </a:r>
            <a:r>
              <a:rPr lang="en-US" altLang="zh-CN" sz="1800" b="1" dirty="0" smtClean="0">
                <a:latin typeface="Times New Roman" panose="02020603050405020304" pitchFamily="18" charset="0"/>
                <a:sym typeface="+mn-ea"/>
              </a:rPr>
              <a:t>&lt;&lt;x[j]&lt;&lt;“  ”;</a:t>
            </a:r>
            <a:endParaRPr lang="en-US" altLang="zh-CN" sz="1800" b="1" dirty="0" smtClean="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a:t>
            </a:r>
            <a:r>
              <a:rPr lang="en-US" altLang="zh-CN" sz="1800" b="1" dirty="0" err="1">
                <a:latin typeface="Times New Roman" panose="02020603050405020304" pitchFamily="18" charset="0"/>
                <a:sym typeface="+mn-ea"/>
              </a:rPr>
              <a:t>cout</a:t>
            </a:r>
            <a:r>
              <a:rPr lang="en-US" altLang="zh-CN" sz="1800" b="1" dirty="0" smtClean="0">
                <a:latin typeface="Times New Roman" panose="02020603050405020304" pitchFamily="18" charset="0"/>
                <a:sym typeface="+mn-ea"/>
              </a:rPr>
              <a:t>&lt;&lt;“</a:t>
            </a:r>
            <a:r>
              <a:rPr lang="zh-CN" altLang="en-US" sz="1800" b="1" dirty="0" smtClean="0">
                <a:latin typeface="Times New Roman" panose="02020603050405020304" pitchFamily="18" charset="0"/>
                <a:sym typeface="+mn-ea"/>
              </a:rPr>
              <a:t>最短时间是</a:t>
            </a:r>
            <a:r>
              <a:rPr lang="zh-CN" altLang="en-US" sz="1800" b="1" dirty="0">
                <a:latin typeface="Times New Roman" panose="02020603050405020304" pitchFamily="18" charset="0"/>
                <a:sym typeface="+mn-ea"/>
              </a:rPr>
              <a:t>：</a:t>
            </a:r>
            <a:r>
              <a:rPr lang="en-US" altLang="zh-CN" sz="1800" b="1" dirty="0" smtClean="0">
                <a:latin typeface="Times New Roman" panose="02020603050405020304" pitchFamily="18" charset="0"/>
                <a:sym typeface="+mn-ea"/>
              </a:rPr>
              <a:t>”&lt;&lt;</a:t>
            </a:r>
            <a:r>
              <a:rPr lang="en-US" altLang="zh-CN" sz="1800" b="1" dirty="0" err="1" smtClean="0">
                <a:latin typeface="Times New Roman" panose="02020603050405020304" pitchFamily="18" charset="0"/>
                <a:sym typeface="+mn-ea"/>
              </a:rPr>
              <a:t>bestTime</a:t>
            </a:r>
            <a:r>
              <a:rPr lang="en-US" altLang="zh-CN" sz="1800" b="1" dirty="0" smtClean="0">
                <a:latin typeface="Times New Roman" panose="02020603050405020304" pitchFamily="18" charset="0"/>
                <a:sym typeface="+mn-ea"/>
              </a:rPr>
              <a:t>&lt;&lt;</a:t>
            </a:r>
            <a:r>
              <a:rPr lang="en-US" altLang="zh-CN" sz="1800" b="1" dirty="0" err="1" smtClean="0">
                <a:latin typeface="Times New Roman" panose="02020603050405020304" pitchFamily="18" charset="0"/>
                <a:sym typeface="+mn-ea"/>
              </a:rPr>
              <a:t>endl</a:t>
            </a:r>
            <a:r>
              <a:rPr lang="en-US" altLang="zh-CN" sz="1800" b="1" dirty="0" smtClean="0">
                <a:latin typeface="Times New Roman" panose="02020603050405020304" pitchFamily="18" charset="0"/>
                <a:sym typeface="+mn-ea"/>
              </a:rPr>
              <a:t>;</a:t>
            </a: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a:t>
            </a:r>
            <a:endParaRPr lang="en-US" altLang="zh-CN" sz="1800" b="1" dirty="0" smtClean="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x[k]=-1;         </a:t>
            </a:r>
            <a:r>
              <a:rPr lang="en-US" altLang="zh-CN" sz="1800" b="1" dirty="0">
                <a:latin typeface="Times New Roman" panose="02020603050405020304" pitchFamily="18" charset="0"/>
                <a:sym typeface="+mn-ea"/>
              </a:rPr>
              <a:t>//</a:t>
            </a:r>
            <a:r>
              <a:rPr lang="zh-CN" altLang="en-US" sz="1800" b="1" dirty="0">
                <a:latin typeface="Times New Roman" panose="02020603050405020304" pitchFamily="18" charset="0"/>
                <a:sym typeface="+mn-ea"/>
              </a:rPr>
              <a:t>重置</a:t>
            </a:r>
            <a:r>
              <a:rPr lang="en-US" altLang="zh-CN" sz="1800" b="1" dirty="0">
                <a:latin typeface="Times New Roman" panose="02020603050405020304" pitchFamily="18" charset="0"/>
                <a:sym typeface="+mn-ea"/>
              </a:rPr>
              <a:t>x[k</a:t>
            </a:r>
            <a:r>
              <a:rPr lang="en-US" altLang="zh-CN" sz="1800" b="1" dirty="0" smtClean="0">
                <a:latin typeface="Times New Roman" panose="02020603050405020304" pitchFamily="18" charset="0"/>
                <a:sym typeface="+mn-ea"/>
              </a:rPr>
              <a:t>]</a:t>
            </a:r>
            <a:r>
              <a:rPr lang="zh-CN" altLang="en-US" sz="1800" b="1" dirty="0" smtClean="0">
                <a:latin typeface="Times New Roman" panose="02020603050405020304" pitchFamily="18" charset="0"/>
                <a:sym typeface="+mn-ea"/>
              </a:rPr>
              <a:t> </a:t>
            </a:r>
            <a:endParaRPr lang="zh-CN" altLang="en-US" sz="1800" b="1" dirty="0" smtClean="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k--;     //</a:t>
            </a:r>
            <a:r>
              <a:rPr lang="zh-CN" altLang="en-US" sz="1800" b="1" dirty="0" smtClean="0">
                <a:latin typeface="Times New Roman" panose="02020603050405020304" pitchFamily="18" charset="0"/>
                <a:sym typeface="+mn-ea"/>
              </a:rPr>
              <a:t>回溯</a:t>
            </a:r>
            <a:endParaRPr lang="zh-CN" altLang="en-US" sz="1800" b="1" dirty="0" smtClean="0">
              <a:solidFill>
                <a:schemeClr val="tx1"/>
              </a:solidFill>
              <a:latin typeface="Times New Roman" panose="02020603050405020304" pitchFamily="18" charset="0"/>
            </a:endParaRPr>
          </a:p>
          <a:p>
            <a:pPr algn="just">
              <a:lnSpc>
                <a:spcPct val="95000"/>
              </a:lnSpc>
            </a:pPr>
            <a:r>
              <a:rPr lang="en-US" altLang="zh-CN" sz="1800" b="1" dirty="0" smtClean="0">
                <a:latin typeface="Times New Roman" panose="02020603050405020304" pitchFamily="18" charset="0"/>
                <a:sym typeface="+mn-ea"/>
              </a:rPr>
              <a:t>         }</a:t>
            </a:r>
            <a:endParaRPr lang="en-US" altLang="zh-CN" sz="1800" b="1" dirty="0" smtClean="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a:t>
            </a:r>
            <a:endParaRPr lang="en-US" altLang="zh-CN" sz="1800" b="1" dirty="0" smtClean="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 </a:t>
            </a:r>
            <a:r>
              <a:rPr lang="en-US" altLang="zh-CN" sz="1800" b="1" dirty="0" smtClean="0">
                <a:latin typeface="Times New Roman" panose="02020603050405020304" pitchFamily="18" charset="0"/>
                <a:sym typeface="+mn-ea"/>
              </a:rPr>
              <a:t>   return </a:t>
            </a:r>
            <a:r>
              <a:rPr lang="en-US" altLang="zh-CN" sz="1800" b="1" dirty="0" err="1" smtClean="0">
                <a:latin typeface="Times New Roman" panose="02020603050405020304" pitchFamily="18" charset="0"/>
                <a:sym typeface="+mn-ea"/>
              </a:rPr>
              <a:t>bestTime</a:t>
            </a:r>
            <a:r>
              <a:rPr lang="en-US" altLang="zh-CN" sz="1800" b="1" dirty="0" smtClean="0">
                <a:latin typeface="Times New Roman" panose="02020603050405020304" pitchFamily="18" charset="0"/>
                <a:sym typeface="+mn-ea"/>
              </a:rPr>
              <a:t>;</a:t>
            </a:r>
            <a:endParaRPr lang="en-US" altLang="zh-CN" sz="1800" b="1" dirty="0" smtClean="0">
              <a:solidFill>
                <a:schemeClr val="tx1"/>
              </a:solidFill>
              <a:latin typeface="Times New Roman" panose="02020603050405020304" pitchFamily="18" charset="0"/>
            </a:endParaRPr>
          </a:p>
          <a:p>
            <a:pPr algn="just">
              <a:lnSpc>
                <a:spcPct val="95000"/>
              </a:lnSpc>
            </a:pPr>
            <a:r>
              <a:rPr lang="en-US" altLang="zh-CN" sz="1800" b="1" dirty="0">
                <a:latin typeface="Times New Roman" panose="02020603050405020304" pitchFamily="18" charset="0"/>
                <a:sym typeface="+mn-ea"/>
              </a:rPr>
              <a:t>}</a:t>
            </a:r>
            <a:endParaRPr lang="en-US" altLang="zh-CN" sz="1800" b="1" dirty="0">
              <a:solidFill>
                <a:schemeClr val="tx1"/>
              </a:solidFill>
              <a:latin typeface="Times New Roman" panose="02020603050405020304" pitchFamily="18" charset="0"/>
            </a:endParaRPr>
          </a:p>
          <a:p>
            <a:pPr algn="just">
              <a:lnSpc>
                <a:spcPct val="95000"/>
              </a:lnSpc>
            </a:pPr>
            <a:endParaRPr lang="en-US" altLang="zh-CN" sz="1800" b="1" dirty="0">
              <a:solidFill>
                <a:schemeClr val="tx1"/>
              </a:solidFill>
              <a:latin typeface="Times New Roman" panose="02020603050405020304" pitchFamily="18" charset="0"/>
            </a:endParaRPr>
          </a:p>
          <a:p>
            <a:pPr algn="just">
              <a:lnSpc>
                <a:spcPct val="96000"/>
              </a:lnSpc>
            </a:pPr>
            <a:endParaRPr lang="en-US" altLang="zh-CN" sz="1800" b="1" dirty="0" smtClean="0">
              <a:solidFill>
                <a:schemeClr val="tx1"/>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12" dur="500"/>
                                        <p:tgtEl>
                                          <p:spTgt spid="91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blinds(horizontal)">
                                      <p:cBhvr>
                                        <p:cTn id="17" dur="500"/>
                                        <p:tgtEl>
                                          <p:spTgt spid="91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139">
                                            <p:txEl>
                                              <p:pRg st="3" end="3"/>
                                            </p:txEl>
                                          </p:spTgt>
                                        </p:tgtEl>
                                        <p:attrNameLst>
                                          <p:attrName>style.visibility</p:attrName>
                                        </p:attrNameLst>
                                      </p:cBhvr>
                                      <p:to>
                                        <p:strVal val="visible"/>
                                      </p:to>
                                    </p:set>
                                    <p:animEffect transition="in" filter="blinds(horizontal)">
                                      <p:cBhvr>
                                        <p:cTn id="22" dur="500"/>
                                        <p:tgtEl>
                                          <p:spTgt spid="91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139">
                                            <p:txEl>
                                              <p:pRg st="4" end="4"/>
                                            </p:txEl>
                                          </p:spTgt>
                                        </p:tgtEl>
                                        <p:attrNameLst>
                                          <p:attrName>style.visibility</p:attrName>
                                        </p:attrNameLst>
                                      </p:cBhvr>
                                      <p:to>
                                        <p:strVal val="visible"/>
                                      </p:to>
                                    </p:set>
                                    <p:animEffect transition="in" filter="blinds(horizontal)">
                                      <p:cBhvr>
                                        <p:cTn id="27" dur="500"/>
                                        <p:tgtEl>
                                          <p:spTgt spid="911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139">
                                            <p:txEl>
                                              <p:pRg st="5" end="5"/>
                                            </p:txEl>
                                          </p:spTgt>
                                        </p:tgtEl>
                                        <p:attrNameLst>
                                          <p:attrName>style.visibility</p:attrName>
                                        </p:attrNameLst>
                                      </p:cBhvr>
                                      <p:to>
                                        <p:strVal val="visible"/>
                                      </p:to>
                                    </p:set>
                                    <p:animEffect transition="in" filter="blinds(horizontal)">
                                      <p:cBhvr>
                                        <p:cTn id="32" dur="500"/>
                                        <p:tgtEl>
                                          <p:spTgt spid="911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139">
                                            <p:txEl>
                                              <p:pRg st="6" end="6"/>
                                            </p:txEl>
                                          </p:spTgt>
                                        </p:tgtEl>
                                        <p:attrNameLst>
                                          <p:attrName>style.visibility</p:attrName>
                                        </p:attrNameLst>
                                      </p:cBhvr>
                                      <p:to>
                                        <p:strVal val="visible"/>
                                      </p:to>
                                    </p:set>
                                    <p:animEffect transition="in" filter="blinds(horizontal)">
                                      <p:cBhvr>
                                        <p:cTn id="37" dur="500"/>
                                        <p:tgtEl>
                                          <p:spTgt spid="911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1139">
                                            <p:txEl>
                                              <p:pRg st="7" end="7"/>
                                            </p:txEl>
                                          </p:spTgt>
                                        </p:tgtEl>
                                        <p:attrNameLst>
                                          <p:attrName>style.visibility</p:attrName>
                                        </p:attrNameLst>
                                      </p:cBhvr>
                                      <p:to>
                                        <p:strVal val="visible"/>
                                      </p:to>
                                    </p:set>
                                    <p:animEffect transition="in" filter="blinds(horizontal)">
                                      <p:cBhvr>
                                        <p:cTn id="42" dur="500"/>
                                        <p:tgtEl>
                                          <p:spTgt spid="911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1139">
                                            <p:txEl>
                                              <p:pRg st="8" end="8"/>
                                            </p:txEl>
                                          </p:spTgt>
                                        </p:tgtEl>
                                        <p:attrNameLst>
                                          <p:attrName>style.visibility</p:attrName>
                                        </p:attrNameLst>
                                      </p:cBhvr>
                                      <p:to>
                                        <p:strVal val="visible"/>
                                      </p:to>
                                    </p:set>
                                    <p:animEffect transition="in" filter="blinds(horizontal)">
                                      <p:cBhvr>
                                        <p:cTn id="47" dur="500"/>
                                        <p:tgtEl>
                                          <p:spTgt spid="911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1139">
                                            <p:txEl>
                                              <p:pRg st="9" end="9"/>
                                            </p:txEl>
                                          </p:spTgt>
                                        </p:tgtEl>
                                        <p:attrNameLst>
                                          <p:attrName>style.visibility</p:attrName>
                                        </p:attrNameLst>
                                      </p:cBhvr>
                                      <p:to>
                                        <p:strVal val="visible"/>
                                      </p:to>
                                    </p:set>
                                    <p:animEffect transition="in" filter="blinds(horizontal)">
                                      <p:cBhvr>
                                        <p:cTn id="52" dur="500"/>
                                        <p:tgtEl>
                                          <p:spTgt spid="911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1139">
                                            <p:txEl>
                                              <p:pRg st="10" end="10"/>
                                            </p:txEl>
                                          </p:spTgt>
                                        </p:tgtEl>
                                        <p:attrNameLst>
                                          <p:attrName>style.visibility</p:attrName>
                                        </p:attrNameLst>
                                      </p:cBhvr>
                                      <p:to>
                                        <p:strVal val="visible"/>
                                      </p:to>
                                    </p:set>
                                    <p:animEffect transition="in" filter="blinds(horizontal)">
                                      <p:cBhvr>
                                        <p:cTn id="57" dur="500"/>
                                        <p:tgtEl>
                                          <p:spTgt spid="9113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1139">
                                            <p:txEl>
                                              <p:pRg st="11" end="11"/>
                                            </p:txEl>
                                          </p:spTgt>
                                        </p:tgtEl>
                                        <p:attrNameLst>
                                          <p:attrName>style.visibility</p:attrName>
                                        </p:attrNameLst>
                                      </p:cBhvr>
                                      <p:to>
                                        <p:strVal val="visible"/>
                                      </p:to>
                                    </p:set>
                                    <p:animEffect transition="in" filter="blinds(horizontal)">
                                      <p:cBhvr>
                                        <p:cTn id="62" dur="500"/>
                                        <p:tgtEl>
                                          <p:spTgt spid="9113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1139">
                                            <p:txEl>
                                              <p:pRg st="12" end="12"/>
                                            </p:txEl>
                                          </p:spTgt>
                                        </p:tgtEl>
                                        <p:attrNameLst>
                                          <p:attrName>style.visibility</p:attrName>
                                        </p:attrNameLst>
                                      </p:cBhvr>
                                      <p:to>
                                        <p:strVal val="visible"/>
                                      </p:to>
                                    </p:set>
                                    <p:animEffect transition="in" filter="blinds(horizontal)">
                                      <p:cBhvr>
                                        <p:cTn id="67" dur="500"/>
                                        <p:tgtEl>
                                          <p:spTgt spid="9113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1139">
                                            <p:txEl>
                                              <p:pRg st="13" end="13"/>
                                            </p:txEl>
                                          </p:spTgt>
                                        </p:tgtEl>
                                        <p:attrNameLst>
                                          <p:attrName>style.visibility</p:attrName>
                                        </p:attrNameLst>
                                      </p:cBhvr>
                                      <p:to>
                                        <p:strVal val="visible"/>
                                      </p:to>
                                    </p:set>
                                    <p:animEffect transition="in" filter="blinds(horizontal)">
                                      <p:cBhvr>
                                        <p:cTn id="72" dur="500"/>
                                        <p:tgtEl>
                                          <p:spTgt spid="9113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91139">
                                            <p:txEl>
                                              <p:pRg st="14" end="14"/>
                                            </p:txEl>
                                          </p:spTgt>
                                        </p:tgtEl>
                                        <p:attrNameLst>
                                          <p:attrName>style.visibility</p:attrName>
                                        </p:attrNameLst>
                                      </p:cBhvr>
                                      <p:to>
                                        <p:strVal val="visible"/>
                                      </p:to>
                                    </p:set>
                                    <p:animEffect transition="in" filter="blinds(horizontal)">
                                      <p:cBhvr>
                                        <p:cTn id="77" dur="500"/>
                                        <p:tgtEl>
                                          <p:spTgt spid="91139">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1139">
                                            <p:txEl>
                                              <p:pRg st="15" end="15"/>
                                            </p:txEl>
                                          </p:spTgt>
                                        </p:tgtEl>
                                        <p:attrNameLst>
                                          <p:attrName>style.visibility</p:attrName>
                                        </p:attrNameLst>
                                      </p:cBhvr>
                                      <p:to>
                                        <p:strVal val="visible"/>
                                      </p:to>
                                    </p:set>
                                    <p:animEffect transition="in" filter="blinds(horizontal)">
                                      <p:cBhvr>
                                        <p:cTn id="82" dur="500"/>
                                        <p:tgtEl>
                                          <p:spTgt spid="91139">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91139">
                                            <p:txEl>
                                              <p:pRg st="16" end="16"/>
                                            </p:txEl>
                                          </p:spTgt>
                                        </p:tgtEl>
                                        <p:attrNameLst>
                                          <p:attrName>style.visibility</p:attrName>
                                        </p:attrNameLst>
                                      </p:cBhvr>
                                      <p:to>
                                        <p:strVal val="visible"/>
                                      </p:to>
                                    </p:set>
                                    <p:animEffect transition="in" filter="blinds(horizontal)">
                                      <p:cBhvr>
                                        <p:cTn id="87" dur="500"/>
                                        <p:tgtEl>
                                          <p:spTgt spid="91139">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1139">
                                            <p:txEl>
                                              <p:pRg st="17" end="17"/>
                                            </p:txEl>
                                          </p:spTgt>
                                        </p:tgtEl>
                                        <p:attrNameLst>
                                          <p:attrName>style.visibility</p:attrName>
                                        </p:attrNameLst>
                                      </p:cBhvr>
                                      <p:to>
                                        <p:strVal val="visible"/>
                                      </p:to>
                                    </p:set>
                                    <p:animEffect transition="in" filter="blinds(horizontal)">
                                      <p:cBhvr>
                                        <p:cTn id="92" dur="500"/>
                                        <p:tgtEl>
                                          <p:spTgt spid="91139">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91139">
                                            <p:txEl>
                                              <p:pRg st="18" end="18"/>
                                            </p:txEl>
                                          </p:spTgt>
                                        </p:tgtEl>
                                        <p:attrNameLst>
                                          <p:attrName>style.visibility</p:attrName>
                                        </p:attrNameLst>
                                      </p:cBhvr>
                                      <p:to>
                                        <p:strVal val="visible"/>
                                      </p:to>
                                    </p:set>
                                    <p:animEffect transition="in" filter="blinds(horizontal)">
                                      <p:cBhvr>
                                        <p:cTn id="97" dur="500"/>
                                        <p:tgtEl>
                                          <p:spTgt spid="91139">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91139">
                                            <p:txEl>
                                              <p:pRg st="19" end="19"/>
                                            </p:txEl>
                                          </p:spTgt>
                                        </p:tgtEl>
                                        <p:attrNameLst>
                                          <p:attrName>style.visibility</p:attrName>
                                        </p:attrNameLst>
                                      </p:cBhvr>
                                      <p:to>
                                        <p:strVal val="visible"/>
                                      </p:to>
                                    </p:set>
                                    <p:animEffect transition="in" filter="blinds(horizontal)">
                                      <p:cBhvr>
                                        <p:cTn id="102" dur="500"/>
                                        <p:tgtEl>
                                          <p:spTgt spid="91139">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91139">
                                            <p:txEl>
                                              <p:pRg st="20" end="20"/>
                                            </p:txEl>
                                          </p:spTgt>
                                        </p:tgtEl>
                                        <p:attrNameLst>
                                          <p:attrName>style.visibility</p:attrName>
                                        </p:attrNameLst>
                                      </p:cBhvr>
                                      <p:to>
                                        <p:strVal val="visible"/>
                                      </p:to>
                                    </p:set>
                                    <p:animEffect transition="in" filter="blinds(horizontal)">
                                      <p:cBhvr>
                                        <p:cTn id="107" dur="500"/>
                                        <p:tgtEl>
                                          <p:spTgt spid="91139">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91139">
                                            <p:txEl>
                                              <p:pRg st="21" end="21"/>
                                            </p:txEl>
                                          </p:spTgt>
                                        </p:tgtEl>
                                        <p:attrNameLst>
                                          <p:attrName>style.visibility</p:attrName>
                                        </p:attrNameLst>
                                      </p:cBhvr>
                                      <p:to>
                                        <p:strVal val="visible"/>
                                      </p:to>
                                    </p:set>
                                    <p:animEffect transition="in" filter="blinds(horizontal)">
                                      <p:cBhvr>
                                        <p:cTn id="112" dur="500"/>
                                        <p:tgtEl>
                                          <p:spTgt spid="91139">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91139">
                                            <p:txEl>
                                              <p:pRg st="22" end="22"/>
                                            </p:txEl>
                                          </p:spTgt>
                                        </p:tgtEl>
                                        <p:attrNameLst>
                                          <p:attrName>style.visibility</p:attrName>
                                        </p:attrNameLst>
                                      </p:cBhvr>
                                      <p:to>
                                        <p:strVal val="visible"/>
                                      </p:to>
                                    </p:set>
                                    <p:animEffect transition="in" filter="blinds(horizontal)">
                                      <p:cBhvr>
                                        <p:cTn id="117" dur="500"/>
                                        <p:tgtEl>
                                          <p:spTgt spid="91139">
                                            <p:txEl>
                                              <p:pRg st="22" end="2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91139">
                                            <p:txEl>
                                              <p:pRg st="23" end="23"/>
                                            </p:txEl>
                                          </p:spTgt>
                                        </p:tgtEl>
                                        <p:attrNameLst>
                                          <p:attrName>style.visibility</p:attrName>
                                        </p:attrNameLst>
                                      </p:cBhvr>
                                      <p:to>
                                        <p:strVal val="visible"/>
                                      </p:to>
                                    </p:set>
                                    <p:animEffect transition="in" filter="blinds(horizontal)">
                                      <p:cBhvr>
                                        <p:cTn id="122" dur="500"/>
                                        <p:tgtEl>
                                          <p:spTgt spid="91139">
                                            <p:txEl>
                                              <p:pRg st="23" end="2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91139">
                                            <p:txEl>
                                              <p:pRg st="24" end="24"/>
                                            </p:txEl>
                                          </p:spTgt>
                                        </p:tgtEl>
                                        <p:attrNameLst>
                                          <p:attrName>style.visibility</p:attrName>
                                        </p:attrNameLst>
                                      </p:cBhvr>
                                      <p:to>
                                        <p:strVal val="visible"/>
                                      </p:to>
                                    </p:set>
                                    <p:animEffect transition="in" filter="blinds(horizontal)">
                                      <p:cBhvr>
                                        <p:cTn id="127" dur="500"/>
                                        <p:tgtEl>
                                          <p:spTgt spid="91139">
                                            <p:txEl>
                                              <p:pRg st="24" end="2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91139">
                                            <p:txEl>
                                              <p:pRg st="25" end="25"/>
                                            </p:txEl>
                                          </p:spTgt>
                                        </p:tgtEl>
                                        <p:attrNameLst>
                                          <p:attrName>style.visibility</p:attrName>
                                        </p:attrNameLst>
                                      </p:cBhvr>
                                      <p:to>
                                        <p:strVal val="visible"/>
                                      </p:to>
                                    </p:set>
                                    <p:animEffect transition="in" filter="blinds(horizontal)">
                                      <p:cBhvr>
                                        <p:cTn id="132" dur="500"/>
                                        <p:tgtEl>
                                          <p:spTgt spid="91139">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85090"/>
            <a:ext cx="8001000" cy="914400"/>
          </a:xfrm>
        </p:spPr>
        <p:txBody>
          <a:bodyPr/>
          <a:lstStyle/>
          <a:p>
            <a:pPr algn="ctr"/>
            <a:r>
              <a:rPr lang="zh-CN" altLang="en-US" sz="4000" b="1" dirty="0" smtClean="0">
                <a:solidFill>
                  <a:schemeClr val="bg1"/>
                </a:solidFill>
                <a:effectLst/>
                <a:latin typeface="黑体" panose="02010609060101010101" pitchFamily="49" charset="-122"/>
                <a:ea typeface="黑体" panose="02010609060101010101" pitchFamily="49" charset="-122"/>
              </a:rPr>
              <a:t>算法分析</a:t>
            </a:r>
            <a:endParaRPr lang="zh-CN" altLang="en-US" sz="4000" b="1" dirty="0" smtClean="0">
              <a:solidFill>
                <a:schemeClr val="bg1"/>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marL="0" indent="0">
              <a:buNone/>
            </a:pPr>
            <a:r>
              <a:rPr lang="zh-CN" altLang="en-US" sz="2400" b="1" dirty="0" smtClean="0">
                <a:latin typeface="+mn-ea"/>
              </a:rPr>
              <a:t>    批处理</a:t>
            </a:r>
            <a:r>
              <a:rPr lang="zh-CN" altLang="en-US" sz="2400" b="1" dirty="0">
                <a:latin typeface="+mn-ea"/>
              </a:rPr>
              <a:t>作业调度问题的解空间是一棵排列树，并且要搜索整个解空间树才能确定最优解，因此，其时间性能是</a:t>
            </a:r>
            <a:r>
              <a:rPr lang="en-US" altLang="zh-CN" sz="2400" b="1" dirty="0">
                <a:latin typeface="+mn-ea"/>
              </a:rPr>
              <a:t>O(n!)</a:t>
            </a:r>
            <a:r>
              <a:rPr lang="zh-CN" altLang="en-US" sz="2400" b="1" dirty="0">
                <a:latin typeface="+mn-ea"/>
              </a:rPr>
              <a:t>。相对于蛮力法求解批处理调度问题，由于在搜索过程中利用了已得到的最短完成时间进行剪枝，所以，能够提高搜索速度。</a:t>
            </a:r>
            <a:endParaRPr lang="zh-CN" altLang="en-US" sz="2400" b="1" dirty="0">
              <a:latin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3"/>
          <p:cNvSpPr txBox="1">
            <a:spLocks noChangeArrowheads="1"/>
          </p:cNvSpPr>
          <p:nvPr/>
        </p:nvSpPr>
        <p:spPr bwMode="auto">
          <a:xfrm>
            <a:off x="189230" y="1128395"/>
            <a:ext cx="8703945" cy="3230245"/>
          </a:xfrm>
          <a:prstGeom prst="rect">
            <a:avLst/>
          </a:prstGeom>
          <a:noFill/>
          <a:ln w="9525">
            <a:noFill/>
            <a:miter lim="800000"/>
          </a:ln>
        </p:spPr>
        <p:txBody>
          <a:bodyPr wrap="square">
            <a:spAutoFit/>
          </a:bodyPr>
          <a:lstStyle/>
          <a:p>
            <a:pPr>
              <a:spcBef>
                <a:spcPct val="50000"/>
              </a:spcBef>
            </a:pPr>
            <a:r>
              <a:rPr lang="zh-CN" altLang="en-US" sz="2400" b="1">
                <a:solidFill>
                  <a:srgbClr val="CC0099"/>
                </a:solidFill>
                <a:latin typeface="宋体" panose="02010600030101010101" pitchFamily="2" charset="-122"/>
                <a:cs typeface="Times New Roman" panose="02020603050405020304" pitchFamily="18" charset="0"/>
              </a:rPr>
              <a:t>问题描述：</a:t>
            </a:r>
            <a:r>
              <a:rPr lang="zh-CN" altLang="en-US" sz="2400" b="1">
                <a:latin typeface="宋体" panose="02010600030101010101" pitchFamily="2" charset="-122"/>
                <a:cs typeface="Times New Roman" panose="02020603050405020304" pitchFamily="18" charset="0"/>
              </a:rPr>
              <a:t>给定一个</a:t>
            </a:r>
            <a:r>
              <a:rPr lang="en-US" altLang="zh-CN" sz="2400" b="1" i="1">
                <a:latin typeface="宋体" panose="02010600030101010101" pitchFamily="2" charset="-122"/>
                <a:cs typeface="Times New Roman" panose="02020603050405020304" pitchFamily="18" charset="0"/>
              </a:rPr>
              <a:t>M</a:t>
            </a:r>
            <a:r>
              <a:rPr lang="en-US" altLang="zh-CN" sz="2400" b="1">
                <a:latin typeface="宋体" panose="02010600030101010101" pitchFamily="2" charset="-122"/>
                <a:cs typeface="Times New Roman" panose="02020603050405020304" pitchFamily="18" charset="0"/>
              </a:rPr>
              <a:t>×</a:t>
            </a:r>
            <a:r>
              <a:rPr lang="en-US" altLang="zh-CN" sz="2400" b="1" i="1">
                <a:latin typeface="宋体" panose="02010600030101010101" pitchFamily="2" charset="-122"/>
                <a:cs typeface="Times New Roman" panose="02020603050405020304" pitchFamily="18" charset="0"/>
              </a:rPr>
              <a:t>N</a:t>
            </a:r>
            <a:r>
              <a:rPr lang="zh-CN" altLang="en-US" sz="2400" b="1">
                <a:latin typeface="宋体" panose="02010600030101010101" pitchFamily="2" charset="-122"/>
                <a:cs typeface="Times New Roman" panose="02020603050405020304" pitchFamily="18" charset="0"/>
              </a:rPr>
              <a:t>的迷宫图，求所有从指定入口到出口的路径。假设迷宫图如图所示（其中</a:t>
            </a:r>
            <a:r>
              <a:rPr lang="en-US" altLang="zh-CN" sz="2400" b="1" i="1">
                <a:latin typeface="宋体" panose="02010600030101010101" pitchFamily="2" charset="-122"/>
                <a:cs typeface="Times New Roman" panose="02020603050405020304" pitchFamily="18" charset="0"/>
              </a:rPr>
              <a:t>M</a:t>
            </a:r>
            <a:r>
              <a:rPr lang="en-US" altLang="zh-CN" sz="2400" b="1">
                <a:latin typeface="宋体" panose="02010600030101010101" pitchFamily="2" charset="-122"/>
                <a:cs typeface="Times New Roman" panose="02020603050405020304" pitchFamily="18" charset="0"/>
              </a:rPr>
              <a:t>=6</a:t>
            </a:r>
            <a:r>
              <a:rPr lang="zh-CN" altLang="en-US" sz="2400" b="1">
                <a:latin typeface="宋体" panose="02010600030101010101" pitchFamily="2" charset="-122"/>
                <a:cs typeface="Times New Roman" panose="02020603050405020304" pitchFamily="18" charset="0"/>
              </a:rPr>
              <a:t>，</a:t>
            </a:r>
            <a:r>
              <a:rPr lang="en-US" altLang="zh-CN" sz="2400" b="1" i="1">
                <a:latin typeface="宋体" panose="02010600030101010101" pitchFamily="2" charset="-122"/>
                <a:cs typeface="Times New Roman" panose="02020603050405020304" pitchFamily="18" charset="0"/>
              </a:rPr>
              <a:t>N</a:t>
            </a:r>
            <a:r>
              <a:rPr lang="en-US" altLang="zh-CN" sz="2400" b="1">
                <a:latin typeface="宋体" panose="02010600030101010101" pitchFamily="2" charset="-122"/>
                <a:cs typeface="Times New Roman" panose="02020603050405020304" pitchFamily="18" charset="0"/>
              </a:rPr>
              <a:t>=6</a:t>
            </a:r>
            <a:r>
              <a:rPr lang="zh-CN" altLang="en-US" sz="2400" b="1">
                <a:latin typeface="宋体" panose="02010600030101010101" pitchFamily="2" charset="-122"/>
                <a:cs typeface="Times New Roman" panose="02020603050405020304" pitchFamily="18" charset="0"/>
              </a:rPr>
              <a:t>，含外围加上一圈不可走的方块，这样做的目的是避免在查找时出界），迷宫由方块构成，空白方块表示可以走的通道，带阴影方块表示不可走的障碍物。</a:t>
            </a:r>
            <a:endParaRPr lang="zh-CN" altLang="en-US" sz="2400" b="1">
              <a:latin typeface="宋体" panose="02010600030101010101" pitchFamily="2" charset="-122"/>
              <a:cs typeface="Times New Roman" panose="02020603050405020304" pitchFamily="18" charset="0"/>
            </a:endParaRPr>
          </a:p>
          <a:p>
            <a:pPr>
              <a:spcBef>
                <a:spcPct val="50000"/>
              </a:spcBef>
            </a:pPr>
            <a:r>
              <a:rPr lang="zh-CN" altLang="en-US" sz="2400" b="1">
                <a:latin typeface="宋体" panose="02010600030101010101" pitchFamily="2" charset="-122"/>
                <a:cs typeface="Times New Roman" panose="02020603050405020304" pitchFamily="18" charset="0"/>
              </a:rPr>
              <a:t>　　要求所求路径必须是简单路径，即在求得的路径上不能重复出现同一空白方块，而且从每个方块出发只能走</a:t>
            </a:r>
            <a:r>
              <a:rPr lang="en-US" altLang="zh-CN" sz="2400" b="1">
                <a:latin typeface="宋体" panose="02010600030101010101" pitchFamily="2" charset="-122"/>
                <a:cs typeface="Times New Roman" panose="02020603050405020304" pitchFamily="18" charset="0"/>
              </a:rPr>
              <a:t>“</a:t>
            </a:r>
            <a:r>
              <a:rPr lang="zh-CN" altLang="en-US" sz="2400" b="1">
                <a:latin typeface="宋体" panose="02010600030101010101" pitchFamily="2" charset="-122"/>
                <a:cs typeface="Times New Roman" panose="02020603050405020304" pitchFamily="18" charset="0"/>
              </a:rPr>
              <a:t>上下左右</a:t>
            </a:r>
            <a:r>
              <a:rPr lang="en-US" altLang="zh-CN" sz="2400" b="1">
                <a:latin typeface="宋体" panose="02010600030101010101" pitchFamily="2" charset="-122"/>
                <a:cs typeface="Times New Roman" panose="02020603050405020304" pitchFamily="18" charset="0"/>
              </a:rPr>
              <a:t>”</a:t>
            </a:r>
            <a:r>
              <a:rPr lang="zh-CN" altLang="en-US" sz="2400" b="1">
                <a:latin typeface="宋体" panose="02010600030101010101" pitchFamily="2" charset="-122"/>
                <a:cs typeface="Times New Roman" panose="02020603050405020304" pitchFamily="18" charset="0"/>
              </a:rPr>
              <a:t>四个相邻的空白方块。</a:t>
            </a:r>
            <a:endParaRPr lang="zh-CN" altLang="en-US" sz="2400" b="1">
              <a:latin typeface="宋体" panose="02010600030101010101" pitchFamily="2" charset="-122"/>
              <a:cs typeface="Times New Roman" panose="02020603050405020304" pitchFamily="18" charset="0"/>
            </a:endParaRPr>
          </a:p>
        </p:txBody>
      </p:sp>
      <p:sp>
        <p:nvSpPr>
          <p:cNvPr id="12293" name="Rectangle 5"/>
          <p:cNvSpPr>
            <a:spLocks noChangeArrowheads="1"/>
          </p:cNvSpPr>
          <p:nvPr/>
        </p:nvSpPr>
        <p:spPr bwMode="auto">
          <a:xfrm>
            <a:off x="0" y="2838450"/>
            <a:ext cx="9144000" cy="0"/>
          </a:xfrm>
          <a:prstGeom prst="rect">
            <a:avLst/>
          </a:prstGeom>
          <a:noFill/>
          <a:ln w="9525">
            <a:noFill/>
            <a:miter lim="800000"/>
          </a:ln>
        </p:spPr>
        <p:txBody>
          <a:bodyPr wrap="none" anchor="ctr">
            <a:spAutoFit/>
          </a:bodyPr>
          <a:lstStyle/>
          <a:p>
            <a:endParaRPr lang="zh-CN" altLang="en-US"/>
          </a:p>
        </p:txBody>
      </p:sp>
      <p:graphicFrame>
        <p:nvGraphicFramePr>
          <p:cNvPr id="12290" name="Object 4"/>
          <p:cNvGraphicFramePr>
            <a:graphicFrameLocks noChangeAspect="1"/>
          </p:cNvGraphicFramePr>
          <p:nvPr/>
        </p:nvGraphicFramePr>
        <p:xfrm>
          <a:off x="4067175" y="4007485"/>
          <a:ext cx="4891405" cy="2618105"/>
        </p:xfrm>
        <a:graphic>
          <a:graphicData uri="http://schemas.openxmlformats.org/presentationml/2006/ole">
            <mc:AlternateContent xmlns:mc="http://schemas.openxmlformats.org/markup-compatibility/2006">
              <mc:Choice xmlns:v="urn:schemas-microsoft-com:vml" Requires="v">
                <p:oleObj spid="_x0000_s12289" name="图片" r:id="rId1" imgW="2258695" imgH="1316990" progId="Word.Picture.8">
                  <p:embed/>
                </p:oleObj>
              </mc:Choice>
              <mc:Fallback>
                <p:oleObj name="图片" r:id="rId1" imgW="2258695" imgH="1316990" progId="Word.Picture.8">
                  <p:embed/>
                  <p:pic>
                    <p:nvPicPr>
                      <p:cNvPr id="0" name="Object 4"/>
                      <p:cNvPicPr>
                        <a:picLocks noChangeAspect="1"/>
                      </p:cNvPicPr>
                      <p:nvPr/>
                    </p:nvPicPr>
                    <p:blipFill>
                      <a:blip r:embed="rId2"/>
                      <a:stretch>
                        <a:fillRect/>
                      </a:stretch>
                    </p:blipFill>
                    <p:spPr>
                      <a:xfrm>
                        <a:off x="4067175" y="4007485"/>
                        <a:ext cx="4891405" cy="2618105"/>
                      </a:xfrm>
                      <a:prstGeom prst="rect">
                        <a:avLst/>
                      </a:prstGeom>
                      <a:noFill/>
                      <a:ln w="9525">
                        <a:noFill/>
                      </a:ln>
                    </p:spPr>
                  </p:pic>
                </p:oleObj>
              </mc:Fallback>
            </mc:AlternateContent>
          </a:graphicData>
        </a:graphic>
      </p:graphicFrame>
      <p:sp>
        <p:nvSpPr>
          <p:cNvPr id="9" name="Rectangle 2"/>
          <p:cNvSpPr txBox="1">
            <a:spLocks noChangeArrowheads="1"/>
          </p:cNvSpPr>
          <p:nvPr/>
        </p:nvSpPr>
        <p:spPr bwMode="auto">
          <a:xfrm>
            <a:off x="457200" y="162352"/>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600" b="1" smtClean="0">
                <a:solidFill>
                  <a:schemeClr val="bg1"/>
                </a:solidFill>
                <a:latin typeface="Arial" panose="020B0604020202020204" pitchFamily="34" charset="0"/>
                <a:sym typeface="+mn-ea"/>
              </a:rPr>
              <a:t>求解迷宫问题</a:t>
            </a:r>
            <a:endParaRPr lang="zh-CN" altLang="en-US" sz="3600" b="1" dirty="0" smtClean="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95288" y="1315720"/>
            <a:ext cx="8064500" cy="1568450"/>
          </a:xfrm>
          <a:prstGeom prst="rect">
            <a:avLst/>
          </a:prstGeom>
          <a:noFill/>
          <a:ln w="9525">
            <a:noFill/>
            <a:miter lim="800000"/>
          </a:ln>
        </p:spPr>
        <p:txBody>
          <a:bodyPr>
            <a:spAutoFit/>
          </a:bodyPr>
          <a:lstStyle/>
          <a:p>
            <a:pPr>
              <a:spcBef>
                <a:spcPct val="50000"/>
              </a:spcBef>
            </a:pPr>
            <a:r>
              <a:rPr lang="zh-CN" altLang="en-US" sz="2400" b="1">
                <a:latin typeface="宋体" panose="02010600030101010101" pitchFamily="2" charset="-122"/>
                <a:cs typeface="Times New Roman" panose="02020603050405020304" pitchFamily="18" charset="0"/>
              </a:rPr>
              <a:t>　　对于迷宫中的每个方块，有上下左右四个方块相邻，如图所示，第</a:t>
            </a:r>
            <a:r>
              <a:rPr lang="en-US" altLang="zh-CN" sz="2400" b="1" i="1">
                <a:latin typeface="宋体" panose="02010600030101010101" pitchFamily="2" charset="-122"/>
                <a:cs typeface="Times New Roman" panose="02020603050405020304" pitchFamily="18" charset="0"/>
              </a:rPr>
              <a:t>i</a:t>
            </a:r>
            <a:r>
              <a:rPr lang="zh-CN" altLang="en-US" sz="2400" b="1">
                <a:latin typeface="宋体" panose="02010600030101010101" pitchFamily="2" charset="-122"/>
                <a:cs typeface="Times New Roman" panose="02020603050405020304" pitchFamily="18" charset="0"/>
              </a:rPr>
              <a:t>行第</a:t>
            </a:r>
            <a:r>
              <a:rPr lang="en-US" altLang="zh-CN" sz="2400" b="1" i="1">
                <a:latin typeface="宋体" panose="02010600030101010101" pitchFamily="2" charset="-122"/>
                <a:cs typeface="Times New Roman" panose="02020603050405020304" pitchFamily="18" charset="0"/>
              </a:rPr>
              <a:t>j</a:t>
            </a:r>
            <a:r>
              <a:rPr lang="zh-CN" altLang="en-US" sz="2400" b="1">
                <a:latin typeface="宋体" panose="02010600030101010101" pitchFamily="2" charset="-122"/>
                <a:cs typeface="Times New Roman" panose="02020603050405020304" pitchFamily="18" charset="0"/>
              </a:rPr>
              <a:t>列的方块的位置记为</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i</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j</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cs typeface="Times New Roman" panose="02020603050405020304" pitchFamily="18" charset="0"/>
              </a:rPr>
              <a:t>，规定上方方块为方位</a:t>
            </a:r>
            <a:r>
              <a:rPr lang="en-US" altLang="zh-CN" sz="2400" b="1">
                <a:latin typeface="宋体" panose="02010600030101010101" pitchFamily="2" charset="-122"/>
                <a:cs typeface="Times New Roman" panose="02020603050405020304" pitchFamily="18" charset="0"/>
              </a:rPr>
              <a:t>0</a:t>
            </a:r>
            <a:r>
              <a:rPr lang="zh-CN" altLang="en-US" sz="2400" b="1">
                <a:latin typeface="宋体" panose="02010600030101010101" pitchFamily="2" charset="-122"/>
                <a:cs typeface="Times New Roman" panose="02020603050405020304" pitchFamily="18" charset="0"/>
              </a:rPr>
              <a:t>，并按顺时针方向递增编号。在试探过程中，假设从方位</a:t>
            </a:r>
            <a:r>
              <a:rPr lang="en-US" altLang="zh-CN" sz="2400" b="1">
                <a:latin typeface="宋体" panose="02010600030101010101" pitchFamily="2" charset="-122"/>
                <a:cs typeface="Times New Roman" panose="02020603050405020304" pitchFamily="18" charset="0"/>
              </a:rPr>
              <a:t>0</a:t>
            </a:r>
            <a:r>
              <a:rPr lang="zh-CN" altLang="en-US" sz="2400" b="1">
                <a:latin typeface="宋体" panose="02010600030101010101" pitchFamily="2" charset="-122"/>
                <a:cs typeface="Times New Roman" panose="02020603050405020304" pitchFamily="18" charset="0"/>
              </a:rPr>
              <a:t>到方位</a:t>
            </a:r>
            <a:r>
              <a:rPr lang="en-US" altLang="zh-CN" sz="2400" b="1">
                <a:latin typeface="宋体" panose="02010600030101010101" pitchFamily="2" charset="-122"/>
                <a:cs typeface="Times New Roman" panose="02020603050405020304" pitchFamily="18" charset="0"/>
              </a:rPr>
              <a:t>3</a:t>
            </a:r>
            <a:r>
              <a:rPr lang="zh-CN" altLang="en-US" sz="2400" b="1">
                <a:latin typeface="宋体" panose="02010600030101010101" pitchFamily="2" charset="-122"/>
                <a:cs typeface="Times New Roman" panose="02020603050405020304" pitchFamily="18" charset="0"/>
              </a:rPr>
              <a:t>的方向查找下一个可走的方块。</a:t>
            </a:r>
            <a:endParaRPr lang="zh-CN" altLang="en-US" sz="2400" b="1">
              <a:latin typeface="宋体" panose="02010600030101010101" pitchFamily="2" charset="-122"/>
              <a:cs typeface="Times New Roman" panose="02020603050405020304" pitchFamily="18" charset="0"/>
            </a:endParaRPr>
          </a:p>
        </p:txBody>
      </p:sp>
      <p:sp>
        <p:nvSpPr>
          <p:cNvPr id="13316" name="Rectangle 4"/>
          <p:cNvSpPr>
            <a:spLocks noChangeArrowheads="1"/>
          </p:cNvSpPr>
          <p:nvPr/>
        </p:nvSpPr>
        <p:spPr bwMode="auto">
          <a:xfrm>
            <a:off x="0" y="3604896"/>
            <a:ext cx="309880" cy="460375"/>
          </a:xfrm>
          <a:prstGeom prst="rect">
            <a:avLst/>
          </a:prstGeom>
          <a:noFill/>
          <a:ln w="9525">
            <a:noFill/>
            <a:miter lim="800000"/>
          </a:ln>
        </p:spPr>
        <p:txBody>
          <a:bodyPr wrap="none" anchor="ctr">
            <a:spAutoFit/>
          </a:bodyPr>
          <a:lstStyle/>
          <a:p>
            <a:endParaRPr lang="zh-CN" altLang="en-US" sz="2400" b="1">
              <a:latin typeface="宋体" panose="02010600030101010101" pitchFamily="2" charset="-122"/>
            </a:endParaRPr>
          </a:p>
        </p:txBody>
      </p:sp>
      <p:graphicFrame>
        <p:nvGraphicFramePr>
          <p:cNvPr id="13314" name="Object 3"/>
          <p:cNvGraphicFramePr>
            <a:graphicFrameLocks noChangeAspect="1"/>
          </p:cNvGraphicFramePr>
          <p:nvPr/>
        </p:nvGraphicFramePr>
        <p:xfrm>
          <a:off x="2081530" y="3096260"/>
          <a:ext cx="5001260" cy="3126105"/>
        </p:xfrm>
        <a:graphic>
          <a:graphicData uri="http://schemas.openxmlformats.org/presentationml/2006/ole">
            <mc:AlternateContent xmlns:mc="http://schemas.openxmlformats.org/markup-compatibility/2006">
              <mc:Choice xmlns:v="urn:schemas-microsoft-com:vml" Requires="v">
                <p:oleObj spid="_x0000_s13313" name="图片" r:id="rId1" imgW="1774190" imgH="1276985" progId="Word.Picture.8">
                  <p:embed/>
                </p:oleObj>
              </mc:Choice>
              <mc:Fallback>
                <p:oleObj name="图片" r:id="rId1" imgW="1774190" imgH="1276985" progId="Word.Picture.8">
                  <p:embed/>
                  <p:pic>
                    <p:nvPicPr>
                      <p:cNvPr id="0" name="Object 3"/>
                      <p:cNvPicPr>
                        <a:picLocks noChangeAspect="1"/>
                      </p:cNvPicPr>
                      <p:nvPr/>
                    </p:nvPicPr>
                    <p:blipFill>
                      <a:blip r:embed="rId2"/>
                      <a:stretch>
                        <a:fillRect/>
                      </a:stretch>
                    </p:blipFill>
                    <p:spPr>
                      <a:xfrm>
                        <a:off x="2081530" y="3096260"/>
                        <a:ext cx="5001260" cy="3126105"/>
                      </a:xfrm>
                      <a:prstGeom prst="rect">
                        <a:avLst/>
                      </a:prstGeom>
                      <a:noFill/>
                      <a:ln w="9525">
                        <a:noFill/>
                      </a:ln>
                    </p:spPr>
                  </p:pic>
                </p:oleObj>
              </mc:Fallback>
            </mc:AlternateContent>
          </a:graphicData>
        </a:graphic>
      </p:graphicFrame>
      <p:sp>
        <p:nvSpPr>
          <p:cNvPr id="9" name="Rectangle 2"/>
          <p:cNvSpPr txBox="1">
            <a:spLocks noChangeArrowheads="1"/>
          </p:cNvSpPr>
          <p:nvPr/>
        </p:nvSpPr>
        <p:spPr bwMode="auto">
          <a:xfrm>
            <a:off x="457200" y="162352"/>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600" b="1" smtClean="0">
                <a:solidFill>
                  <a:schemeClr val="bg1"/>
                </a:solidFill>
                <a:latin typeface="Arial" panose="020B0604020202020204" pitchFamily="34" charset="0"/>
                <a:sym typeface="+mn-ea"/>
              </a:rPr>
              <a:t>求解迷宫问题</a:t>
            </a:r>
            <a:endParaRPr lang="zh-CN" altLang="en-US" sz="3600" b="1" dirty="0" smtClean="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250825" y="1136333"/>
            <a:ext cx="8713788" cy="1938020"/>
          </a:xfrm>
          <a:prstGeom prst="rect">
            <a:avLst/>
          </a:prstGeom>
          <a:noFill/>
          <a:ln w="9525">
            <a:noFill/>
            <a:miter lim="800000"/>
          </a:ln>
        </p:spPr>
        <p:txBody>
          <a:bodyPr>
            <a:spAutoFit/>
          </a:bodyPr>
          <a:lstStyle/>
          <a:p>
            <a:r>
              <a:rPr lang="zh-CN" altLang="en-US" sz="2000" b="1" dirty="0">
                <a:latin typeface="Times New Roman" panose="02020603050405020304" pitchFamily="18" charset="0"/>
                <a:cs typeface="Times New Roman" panose="02020603050405020304" pitchFamily="18" charset="0"/>
              </a:rPr>
              <a:t>　　设</a:t>
            </a:r>
            <a:r>
              <a:rPr lang="en-US" altLang="zh-CN" sz="2000" b="1" dirty="0" err="1">
                <a:latin typeface="Times New Roman" panose="02020603050405020304" pitchFamily="18" charset="0"/>
                <a:cs typeface="Times New Roman" panose="02020603050405020304" pitchFamily="18" charset="0"/>
              </a:rPr>
              <a:t>mgpath</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mg,</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,path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是求</a:t>
            </a:r>
            <a:r>
              <a:rPr lang="en-US" altLang="zh-CN" sz="2000" b="1" dirty="0">
                <a:latin typeface="Times New Roman" panose="02020603050405020304" pitchFamily="18" charset="0"/>
                <a:cs typeface="Times New Roman" panose="02020603050405020304" pitchFamily="18" charset="0"/>
              </a:rPr>
              <a:t>mg</a:t>
            </a:r>
            <a:r>
              <a:rPr lang="zh-CN" altLang="en-US" sz="2000" b="1" dirty="0">
                <a:latin typeface="Times New Roman" panose="02020603050405020304" pitchFamily="18" charset="0"/>
                <a:cs typeface="Times New Roman" panose="02020603050405020304" pitchFamily="18" charset="0"/>
              </a:rPr>
              <a:t>迷宫中从</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到</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的迷宫路径，</a:t>
            </a:r>
            <a:r>
              <a:rPr lang="en-US" altLang="zh-CN" sz="2000" b="1" dirty="0">
                <a:latin typeface="Times New Roman" panose="02020603050405020304" pitchFamily="18" charset="0"/>
                <a:cs typeface="Times New Roman" panose="02020603050405020304" pitchFamily="18" charset="0"/>
              </a:rPr>
              <a:t>path</a:t>
            </a:r>
            <a:r>
              <a:rPr lang="zh-CN" altLang="en-US" sz="2000" b="1" dirty="0">
                <a:latin typeface="Times New Roman" panose="02020603050405020304" pitchFamily="18" charset="0"/>
                <a:cs typeface="Times New Roman" panose="02020603050405020304" pitchFamily="18" charset="0"/>
              </a:rPr>
              <a:t>变量用于保存一条迷宫路径。</a:t>
            </a:r>
            <a:endParaRPr lang="zh-CN" altLang="en-US" sz="2000" b="1" dirty="0">
              <a:latin typeface="Times New Roman" panose="02020603050405020304" pitchFamily="18" charset="0"/>
              <a:cs typeface="Times New Roman" panose="02020603050405020304" pitchFamily="18" charset="0"/>
            </a:endParaRPr>
          </a:p>
          <a:p>
            <a:r>
              <a:rPr lang="zh-CN" altLang="en-US" sz="2000" b="1" dirty="0">
                <a:latin typeface="Times New Roman" panose="02020603050405020304" pitchFamily="18" charset="0"/>
                <a:cs typeface="Times New Roman" panose="02020603050405020304" pitchFamily="18" charset="0"/>
              </a:rPr>
              <a:t>　　当从</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方块找到一个可走相邻方块</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后，</a:t>
            </a:r>
            <a:r>
              <a:rPr lang="en-US" altLang="zh-CN" sz="2000" b="1" dirty="0" err="1">
                <a:latin typeface="Times New Roman" panose="02020603050405020304" pitchFamily="18" charset="0"/>
                <a:cs typeface="Times New Roman" panose="02020603050405020304" pitchFamily="18" charset="0"/>
              </a:rPr>
              <a:t>mgpath</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mg,</a:t>
            </a:r>
            <a:r>
              <a:rPr lang="en-US" altLang="zh-CN" sz="2000" b="1" i="1"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j</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,path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表示求从方块</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到出口</a:t>
            </a:r>
            <a:r>
              <a:rPr lang="en-US" altLang="zh-CN" sz="2000" b="1"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的一条迷宫路径。显然，</a:t>
            </a:r>
            <a:r>
              <a:rPr lang="en-US" altLang="zh-CN" sz="2000" b="1" dirty="0" err="1">
                <a:latin typeface="Times New Roman" panose="02020603050405020304" pitchFamily="18" charset="0"/>
                <a:cs typeface="Times New Roman" panose="02020603050405020304" pitchFamily="18" charset="0"/>
              </a:rPr>
              <a:t>mgpath</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mg,</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,path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是求解的“大问题”，而</a:t>
            </a:r>
            <a:r>
              <a:rPr lang="en-US" altLang="zh-CN" sz="2000" b="1" dirty="0" err="1">
                <a:latin typeface="Times New Roman" panose="02020603050405020304" pitchFamily="18" charset="0"/>
                <a:cs typeface="Times New Roman" panose="02020603050405020304" pitchFamily="18" charset="0"/>
              </a:rPr>
              <a:t>mgpath</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mg,</a:t>
            </a:r>
            <a:r>
              <a:rPr lang="en-US" altLang="zh-CN" sz="2000" b="1" i="1"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j</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1" i="1" baseline="-25000" dirty="0" err="1">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,path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是求解的“小问题”。求解迷宫问题所有迷宫路径的递归模型如下：</a:t>
            </a:r>
            <a:endParaRPr lang="zh-CN" altLang="en-US" sz="2000" b="1" dirty="0">
              <a:latin typeface="Times New Roman" panose="02020603050405020304" pitchFamily="18" charset="0"/>
              <a:cs typeface="Times New Roman" panose="02020603050405020304" pitchFamily="18" charset="0"/>
            </a:endParaRPr>
          </a:p>
        </p:txBody>
      </p:sp>
      <p:sp>
        <p:nvSpPr>
          <p:cNvPr id="55300" name="Text Box 4"/>
          <p:cNvSpPr txBox="1">
            <a:spLocks noChangeArrowheads="1"/>
          </p:cNvSpPr>
          <p:nvPr/>
        </p:nvSpPr>
        <p:spPr bwMode="auto">
          <a:xfrm>
            <a:off x="322898" y="3082608"/>
            <a:ext cx="8497887" cy="34150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2400" b="1" dirty="0" err="1">
                <a:latin typeface="Times New Roman" panose="02020603050405020304" pitchFamily="18" charset="0"/>
                <a:cs typeface="Times New Roman" panose="02020603050405020304" pitchFamily="18" charset="0"/>
                <a:sym typeface="+mn-ea"/>
              </a:rPr>
              <a:t>mgpath</a:t>
            </a:r>
            <a:r>
              <a:rPr lang="en-US" altLang="zh-CN" sz="2400" b="1" dirty="0">
                <a:latin typeface="Times New Roman" panose="02020603050405020304" pitchFamily="18" charset="0"/>
                <a:cs typeface="Times New Roman" panose="02020603050405020304" pitchFamily="18" charset="0"/>
                <a:sym typeface="+mn-ea"/>
              </a:rPr>
              <a:t>(</a:t>
            </a:r>
            <a:r>
              <a:rPr lang="en-US" altLang="zh-CN" sz="2400" b="1" dirty="0" err="1">
                <a:latin typeface="Times New Roman" panose="02020603050405020304" pitchFamily="18" charset="0"/>
                <a:cs typeface="Times New Roman" panose="02020603050405020304" pitchFamily="18" charset="0"/>
                <a:sym typeface="+mn-ea"/>
              </a:rPr>
              <a:t>mg,</a:t>
            </a:r>
            <a:r>
              <a:rPr lang="en-US" altLang="zh-CN" sz="2400" b="1" i="1" dirty="0" err="1">
                <a:latin typeface="Times New Roman" panose="02020603050405020304" pitchFamily="18" charset="0"/>
                <a:cs typeface="Times New Roman" panose="02020603050405020304" pitchFamily="18" charset="0"/>
                <a:sym typeface="+mn-ea"/>
              </a:rPr>
              <a:t>x</a:t>
            </a:r>
            <a:r>
              <a:rPr lang="en-US" altLang="zh-CN" sz="2400" b="1" i="1" baseline="-25000" dirty="0" err="1">
                <a:latin typeface="Times New Roman" panose="02020603050405020304" pitchFamily="18" charset="0"/>
                <a:cs typeface="Times New Roman" panose="02020603050405020304" pitchFamily="18" charset="0"/>
                <a:sym typeface="+mn-ea"/>
              </a:rPr>
              <a:t>i</a:t>
            </a:r>
            <a:r>
              <a:rPr lang="en-US" altLang="zh-CN" sz="2400" b="1" dirty="0" err="1">
                <a:latin typeface="Times New Roman" panose="02020603050405020304" pitchFamily="18" charset="0"/>
                <a:cs typeface="Times New Roman" panose="02020603050405020304" pitchFamily="18" charset="0"/>
                <a:sym typeface="+mn-ea"/>
              </a:rPr>
              <a:t>,</a:t>
            </a:r>
            <a:r>
              <a:rPr lang="en-US" altLang="zh-CN" sz="2400" b="1" i="1" dirty="0" err="1">
                <a:latin typeface="Times New Roman" panose="02020603050405020304" pitchFamily="18" charset="0"/>
                <a:cs typeface="Times New Roman" panose="02020603050405020304" pitchFamily="18" charset="0"/>
                <a:sym typeface="+mn-ea"/>
              </a:rPr>
              <a:t>y</a:t>
            </a:r>
            <a:r>
              <a:rPr lang="en-US" altLang="zh-CN" sz="2400" b="1" i="1" baseline="-25000" dirty="0" err="1">
                <a:latin typeface="Times New Roman" panose="02020603050405020304" pitchFamily="18" charset="0"/>
                <a:cs typeface="Times New Roman" panose="02020603050405020304" pitchFamily="18" charset="0"/>
                <a:sym typeface="+mn-ea"/>
              </a:rPr>
              <a:t>i</a:t>
            </a:r>
            <a:r>
              <a:rPr lang="en-US" altLang="zh-CN" sz="2400" b="1" dirty="0" err="1">
                <a:latin typeface="Times New Roman" panose="02020603050405020304" pitchFamily="18" charset="0"/>
                <a:cs typeface="Times New Roman" panose="02020603050405020304" pitchFamily="18" charset="0"/>
                <a:sym typeface="+mn-ea"/>
              </a:rPr>
              <a:t>,</a:t>
            </a:r>
            <a:r>
              <a:rPr lang="en-US" altLang="zh-CN" sz="2400" b="1" i="1" dirty="0" err="1">
                <a:latin typeface="Times New Roman" panose="02020603050405020304" pitchFamily="18" charset="0"/>
                <a:cs typeface="Times New Roman" panose="02020603050405020304" pitchFamily="18" charset="0"/>
                <a:sym typeface="+mn-ea"/>
              </a:rPr>
              <a:t>x</a:t>
            </a:r>
            <a:r>
              <a:rPr lang="en-US" altLang="zh-CN" sz="2400" b="1" i="1" baseline="-25000" dirty="0" err="1">
                <a:latin typeface="Times New Roman" panose="02020603050405020304" pitchFamily="18" charset="0"/>
                <a:cs typeface="Times New Roman" panose="02020603050405020304" pitchFamily="18" charset="0"/>
                <a:sym typeface="+mn-ea"/>
              </a:rPr>
              <a:t>e</a:t>
            </a:r>
            <a:r>
              <a:rPr lang="en-US" altLang="zh-CN" sz="2400" b="1" dirty="0" err="1">
                <a:latin typeface="Times New Roman" panose="02020603050405020304" pitchFamily="18" charset="0"/>
                <a:cs typeface="Times New Roman" panose="02020603050405020304" pitchFamily="18" charset="0"/>
                <a:sym typeface="+mn-ea"/>
              </a:rPr>
              <a:t>,</a:t>
            </a:r>
            <a:r>
              <a:rPr lang="en-US" altLang="zh-CN" sz="2400" b="1" i="1" dirty="0" err="1">
                <a:latin typeface="Times New Roman" panose="02020603050405020304" pitchFamily="18" charset="0"/>
                <a:cs typeface="Times New Roman" panose="02020603050405020304" pitchFamily="18" charset="0"/>
                <a:sym typeface="+mn-ea"/>
              </a:rPr>
              <a:t>y</a:t>
            </a:r>
            <a:r>
              <a:rPr lang="en-US" altLang="zh-CN" sz="2400" b="1" i="1" baseline="-25000" dirty="0" err="1">
                <a:latin typeface="Times New Roman" panose="02020603050405020304" pitchFamily="18" charset="0"/>
                <a:cs typeface="Times New Roman" panose="02020603050405020304" pitchFamily="18" charset="0"/>
                <a:sym typeface="+mn-ea"/>
              </a:rPr>
              <a:t>e</a:t>
            </a:r>
            <a:r>
              <a:rPr lang="en-US" altLang="zh-CN" sz="2400" b="1" dirty="0" err="1">
                <a:latin typeface="Times New Roman" panose="02020603050405020304" pitchFamily="18" charset="0"/>
                <a:cs typeface="Times New Roman" panose="02020603050405020304" pitchFamily="18" charset="0"/>
                <a:sym typeface="+mn-ea"/>
              </a:rPr>
              <a:t>,path</a:t>
            </a:r>
            <a:r>
              <a:rPr lang="en-US" altLang="zh-CN"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将</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添加到</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中</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　　　输出</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中的一条迷宫路径</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baseline="-25000"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baseline="-25000"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err="1">
                <a:latin typeface="Times New Roman" panose="02020603050405020304" pitchFamily="18" charset="0"/>
                <a:cs typeface="Times New Roman" panose="02020603050405020304" pitchFamily="18" charset="0"/>
                <a:sym typeface="+mn-ea"/>
              </a:rPr>
              <a:t>mgpath</a:t>
            </a:r>
            <a:r>
              <a:rPr lang="en-US" altLang="zh-CN" sz="2400" b="1" dirty="0">
                <a:latin typeface="Times New Roman" panose="02020603050405020304" pitchFamily="18" charset="0"/>
                <a:cs typeface="Times New Roman" panose="02020603050405020304" pitchFamily="18" charset="0"/>
                <a:sym typeface="+mn-ea"/>
              </a:rPr>
              <a:t>(</a:t>
            </a:r>
            <a:r>
              <a:rPr lang="en-US" altLang="zh-CN" sz="2400" b="1" dirty="0" err="1">
                <a:latin typeface="Times New Roman" panose="02020603050405020304" pitchFamily="18" charset="0"/>
                <a:cs typeface="Times New Roman" panose="02020603050405020304" pitchFamily="18" charset="0"/>
                <a:sym typeface="+mn-ea"/>
              </a:rPr>
              <a:t>mg,</a:t>
            </a:r>
            <a:r>
              <a:rPr lang="en-US" altLang="zh-CN" sz="2400" b="1" i="1" dirty="0" err="1">
                <a:latin typeface="Times New Roman" panose="02020603050405020304" pitchFamily="18" charset="0"/>
                <a:cs typeface="Times New Roman" panose="02020603050405020304" pitchFamily="18" charset="0"/>
                <a:sym typeface="+mn-ea"/>
              </a:rPr>
              <a:t>x</a:t>
            </a:r>
            <a:r>
              <a:rPr lang="en-US" altLang="zh-CN" sz="2400" b="1" i="1" baseline="-25000" dirty="0" err="1">
                <a:latin typeface="Times New Roman" panose="02020603050405020304" pitchFamily="18" charset="0"/>
                <a:cs typeface="Times New Roman" panose="02020603050405020304" pitchFamily="18" charset="0"/>
                <a:sym typeface="+mn-ea"/>
              </a:rPr>
              <a:t>i</a:t>
            </a:r>
            <a:r>
              <a:rPr lang="en-US" altLang="zh-CN" sz="2400" b="1" dirty="0" err="1">
                <a:latin typeface="Times New Roman" panose="02020603050405020304" pitchFamily="18" charset="0"/>
                <a:cs typeface="Times New Roman" panose="02020603050405020304" pitchFamily="18" charset="0"/>
                <a:sym typeface="+mn-ea"/>
              </a:rPr>
              <a:t>,</a:t>
            </a:r>
            <a:r>
              <a:rPr lang="en-US" altLang="zh-CN" sz="2400" b="1" i="1" dirty="0" err="1">
                <a:latin typeface="Times New Roman" panose="02020603050405020304" pitchFamily="18" charset="0"/>
                <a:cs typeface="Times New Roman" panose="02020603050405020304" pitchFamily="18" charset="0"/>
                <a:sym typeface="+mn-ea"/>
              </a:rPr>
              <a:t>y</a:t>
            </a:r>
            <a:r>
              <a:rPr lang="en-US" altLang="zh-CN" sz="2400" b="1" i="1" baseline="-25000" dirty="0" err="1">
                <a:latin typeface="Times New Roman" panose="02020603050405020304" pitchFamily="18" charset="0"/>
                <a:cs typeface="Times New Roman" panose="02020603050405020304" pitchFamily="18" charset="0"/>
                <a:sym typeface="+mn-ea"/>
              </a:rPr>
              <a:t>i</a:t>
            </a:r>
            <a:r>
              <a:rPr lang="en-US" altLang="zh-CN" sz="2400" b="1" dirty="0" err="1">
                <a:latin typeface="Times New Roman" panose="02020603050405020304" pitchFamily="18" charset="0"/>
                <a:cs typeface="Times New Roman" panose="02020603050405020304" pitchFamily="18" charset="0"/>
                <a:sym typeface="+mn-ea"/>
              </a:rPr>
              <a:t>,</a:t>
            </a:r>
            <a:r>
              <a:rPr lang="en-US" altLang="zh-CN" sz="2400" b="1" i="1" dirty="0" err="1">
                <a:latin typeface="Times New Roman" panose="02020603050405020304" pitchFamily="18" charset="0"/>
                <a:cs typeface="Times New Roman" panose="02020603050405020304" pitchFamily="18" charset="0"/>
                <a:sym typeface="+mn-ea"/>
              </a:rPr>
              <a:t>x</a:t>
            </a:r>
            <a:r>
              <a:rPr lang="en-US" altLang="zh-CN" sz="2400" b="1" i="1" baseline="-25000" dirty="0" err="1">
                <a:latin typeface="Times New Roman" panose="02020603050405020304" pitchFamily="18" charset="0"/>
                <a:cs typeface="Times New Roman" panose="02020603050405020304" pitchFamily="18" charset="0"/>
                <a:sym typeface="+mn-ea"/>
              </a:rPr>
              <a:t>e</a:t>
            </a:r>
            <a:r>
              <a:rPr lang="en-US" altLang="zh-CN" sz="2400" b="1" dirty="0" err="1">
                <a:latin typeface="Times New Roman" panose="02020603050405020304" pitchFamily="18" charset="0"/>
                <a:cs typeface="Times New Roman" panose="02020603050405020304" pitchFamily="18" charset="0"/>
                <a:sym typeface="+mn-ea"/>
              </a:rPr>
              <a:t>,</a:t>
            </a:r>
            <a:r>
              <a:rPr lang="en-US" altLang="zh-CN" sz="2400" b="1" i="1" dirty="0" err="1">
                <a:latin typeface="Times New Roman" panose="02020603050405020304" pitchFamily="18" charset="0"/>
                <a:cs typeface="Times New Roman" panose="02020603050405020304" pitchFamily="18" charset="0"/>
                <a:sym typeface="+mn-ea"/>
              </a:rPr>
              <a:t>y</a:t>
            </a:r>
            <a:r>
              <a:rPr lang="en-US" altLang="zh-CN" sz="2400" b="1" i="1" baseline="-25000" dirty="0" err="1">
                <a:latin typeface="Times New Roman" panose="02020603050405020304" pitchFamily="18" charset="0"/>
                <a:cs typeface="Times New Roman" panose="02020603050405020304" pitchFamily="18" charset="0"/>
                <a:sym typeface="+mn-ea"/>
              </a:rPr>
              <a:t>e</a:t>
            </a:r>
            <a:r>
              <a:rPr lang="en-US" altLang="zh-CN" sz="2400" b="1" dirty="0" err="1">
                <a:latin typeface="Times New Roman" panose="02020603050405020304" pitchFamily="18" charset="0"/>
                <a:cs typeface="Times New Roman" panose="02020603050405020304" pitchFamily="18" charset="0"/>
                <a:sym typeface="+mn-ea"/>
              </a:rPr>
              <a:t>,path</a:t>
            </a:r>
            <a:r>
              <a:rPr lang="en-US" altLang="zh-CN"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将</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添加到</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中</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smtClean="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baseline="-25000"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rPr>
              <a:t>不为出口且可走</a:t>
            </a:r>
            <a:endParaRPr lang="zh-CN" altLang="en-US" sz="2400" b="1" dirty="0">
              <a:solidFill>
                <a:srgbClr val="CC0099"/>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	找出</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四周的一个相邻可走方块</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mg[x</a:t>
            </a:r>
            <a:r>
              <a:rPr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mgpath</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mg,i,j,x</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e</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e</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path</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回退一步并置</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mg[x</a:t>
            </a:r>
            <a:r>
              <a:rPr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b="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Rectangle 2"/>
          <p:cNvSpPr txBox="1">
            <a:spLocks noChangeArrowheads="1"/>
          </p:cNvSpPr>
          <p:nvPr/>
        </p:nvSpPr>
        <p:spPr bwMode="auto">
          <a:xfrm>
            <a:off x="457200" y="145207"/>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600" b="1">
                <a:solidFill>
                  <a:schemeClr val="bg1"/>
                </a:solidFill>
                <a:latin typeface="黑体" panose="02010609060101010101" pitchFamily="49" charset="-122"/>
                <a:ea typeface="黑体" panose="02010609060101010101" pitchFamily="49" charset="-122"/>
                <a:sym typeface="+mn-ea"/>
              </a:rPr>
              <a:t>采用回溯法递归框架求解</a:t>
            </a:r>
            <a:r>
              <a:rPr lang="zh-CN" altLang="pt-BR" sz="3600" b="1">
                <a:solidFill>
                  <a:schemeClr val="bg1"/>
                </a:solidFill>
                <a:latin typeface="黑体" panose="02010609060101010101" pitchFamily="49" charset="-122"/>
                <a:ea typeface="黑体" panose="02010609060101010101" pitchFamily="49" charset="-122"/>
                <a:sym typeface="+mn-ea"/>
              </a:rPr>
              <a:t>迷宫问题</a:t>
            </a:r>
            <a:endParaRPr lang="zh-CN" altLang="pt-BR" sz="36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12065" y="-16510"/>
            <a:ext cx="9102090" cy="69856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80000"/>
              </a:lnSpc>
              <a:defRPr/>
            </a:pPr>
            <a:r>
              <a:rPr lang="en-US" altLang="zh-CN" sz="2000" b="1" dirty="0">
                <a:latin typeface="Times New Roman" panose="02020603050405020304" pitchFamily="18" charset="0"/>
                <a:ea typeface="楷体" panose="02010609060101010101" pitchFamily="49" charset="-122"/>
              </a:rPr>
              <a:t>void </a:t>
            </a:r>
            <a:r>
              <a:rPr lang="en-US" altLang="zh-CN" sz="2000" b="1" dirty="0" err="1">
                <a:solidFill>
                  <a:srgbClr val="CC0099"/>
                </a:solidFill>
                <a:effectLst/>
                <a:latin typeface="Times New Roman" panose="02020603050405020304" pitchFamily="18" charset="0"/>
                <a:ea typeface="楷体" panose="02010609060101010101" pitchFamily="49" charset="-122"/>
              </a:rPr>
              <a:t>mgpath</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mg[M][N],</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xi,int</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yi,int</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xe,int</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ye,PathType</a:t>
            </a:r>
            <a:r>
              <a:rPr lang="en-US" altLang="zh-CN" sz="2000" b="1" dirty="0">
                <a:latin typeface="Times New Roman" panose="02020603050405020304" pitchFamily="18" charset="0"/>
                <a:ea typeface="楷体" panose="02010609060101010101" pitchFamily="49" charset="-122"/>
              </a:rPr>
              <a:t> path) </a:t>
            </a:r>
            <a:r>
              <a:rPr lang="en-US" altLang="zh-CN" sz="1600" b="1" dirty="0">
                <a:latin typeface="Times New Roman" panose="02020603050405020304" pitchFamily="18" charset="0"/>
                <a:ea typeface="楷体" panose="02010609060101010101" pitchFamily="49" charset="-122"/>
                <a:sym typeface="+mn-ea"/>
              </a:rPr>
              <a:t>//</a:t>
            </a:r>
            <a:r>
              <a:rPr lang="zh-CN" altLang="en-US" sz="1600" b="1" dirty="0">
                <a:latin typeface="Times New Roman" panose="02020603050405020304" pitchFamily="18" charset="0"/>
                <a:ea typeface="楷体" panose="02010609060101010101" pitchFamily="49" charset="-122"/>
                <a:sym typeface="+mn-ea"/>
              </a:rPr>
              <a:t>求所有迷宫路径</a:t>
            </a:r>
            <a:endParaRPr lang="zh-CN" altLang="en-US" sz="1600" b="1" dirty="0">
              <a:latin typeface="Times New Roman" panose="02020603050405020304" pitchFamily="18" charset="0"/>
              <a:ea typeface="楷体" panose="02010609060101010101" pitchFamily="49" charset="-122"/>
              <a:sym typeface="+mn-ea"/>
            </a:endParaRPr>
          </a:p>
          <a:p>
            <a:pPr>
              <a:lnSpc>
                <a:spcPct val="80000"/>
              </a:lnSpc>
              <a:defRPr/>
            </a:pP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int</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di,i,j</a:t>
            </a: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if (xi==</a:t>
            </a:r>
            <a:r>
              <a:rPr lang="en-US" altLang="zh-CN" sz="2000" b="1" dirty="0" err="1">
                <a:latin typeface="Times New Roman" panose="02020603050405020304" pitchFamily="18" charset="0"/>
                <a:ea typeface="楷体" panose="02010609060101010101" pitchFamily="49" charset="-122"/>
              </a:rPr>
              <a:t>xe</a:t>
            </a:r>
            <a:r>
              <a:rPr lang="en-US" altLang="zh-CN" sz="2000" b="1" dirty="0">
                <a:latin typeface="Times New Roman" panose="02020603050405020304" pitchFamily="18" charset="0"/>
                <a:ea typeface="楷体" panose="02010609060101010101" pitchFamily="49" charset="-122"/>
              </a:rPr>
              <a:t> &amp;&amp; </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==ye)		//</a:t>
            </a:r>
            <a:r>
              <a:rPr lang="zh-CN" altLang="en-US" sz="2000" b="1" dirty="0">
                <a:latin typeface="Times New Roman" panose="02020603050405020304" pitchFamily="18" charset="0"/>
                <a:ea typeface="楷体" panose="02010609060101010101" pitchFamily="49" charset="-122"/>
              </a:rPr>
              <a:t>找到了出口</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输出路径</a:t>
            </a:r>
            <a:endParaRPr lang="zh-CN" altLang="en-US"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path.data</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path.length</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=xi;//</a:t>
            </a:r>
            <a:r>
              <a:rPr lang="zh-CN" altLang="en-US" sz="2000" b="1" dirty="0">
                <a:latin typeface="Times New Roman" panose="02020603050405020304" pitchFamily="18" charset="0"/>
                <a:ea typeface="楷体" panose="02010609060101010101" pitchFamily="49" charset="-122"/>
              </a:rPr>
              <a:t>将出口放入路径中　　</a:t>
            </a:r>
            <a:endParaRPr lang="zh-CN" altLang="en-US"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path.data</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path.length</a:t>
            </a:r>
            <a:r>
              <a:rPr lang="en-US" altLang="zh-CN" sz="2000" b="1" dirty="0">
                <a:latin typeface="Times New Roman" panose="02020603050405020304" pitchFamily="18" charset="0"/>
                <a:ea typeface="楷体" panose="02010609060101010101" pitchFamily="49" charset="-122"/>
              </a:rPr>
              <a:t>].j=</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path.length</a:t>
            </a: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dispapath</a:t>
            </a:r>
            <a:r>
              <a:rPr lang="en-US" altLang="zh-CN" sz="2000" b="1" dirty="0">
                <a:latin typeface="Times New Roman" panose="02020603050405020304" pitchFamily="18" charset="0"/>
                <a:ea typeface="楷体" panose="02010609060101010101" pitchFamily="49" charset="-122"/>
              </a:rPr>
              <a:t>(path);		//</a:t>
            </a:r>
            <a:r>
              <a:rPr lang="zh-CN" altLang="en-US" sz="2000" b="1" dirty="0">
                <a:latin typeface="Times New Roman" panose="02020603050405020304" pitchFamily="18" charset="0"/>
                <a:ea typeface="楷体" panose="02010609060101010101" pitchFamily="49" charset="-122"/>
              </a:rPr>
              <a:t>输出一条路径</a:t>
            </a:r>
            <a:endParaRPr lang="zh-CN" altLang="en-US"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else				//(</a:t>
            </a:r>
            <a:r>
              <a:rPr lang="en-US" altLang="zh-CN" sz="2000" b="1" dirty="0" err="1">
                <a:latin typeface="Times New Roman" panose="02020603050405020304" pitchFamily="18" charset="0"/>
                <a:ea typeface="楷体" panose="02010609060101010101" pitchFamily="49" charset="-122"/>
              </a:rPr>
              <a:t>xi,yi</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不是出口</a:t>
            </a:r>
            <a:endParaRPr lang="zh-CN" altLang="en-US"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     if (mg[xi][</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]==0)		//</a:t>
            </a:r>
            <a:r>
              <a:rPr lang="zh-CN" altLang="en-US" sz="2000" b="1" dirty="0">
                <a:latin typeface="Times New Roman" panose="02020603050405020304" pitchFamily="18" charset="0"/>
                <a:ea typeface="楷体" panose="02010609060101010101" pitchFamily="49" charset="-122"/>
              </a:rPr>
              <a:t>若</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xi,yi</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是一个可走方块</a:t>
            </a:r>
            <a:endParaRPr lang="zh-CN" altLang="en-US"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di</a:t>
            </a:r>
            <a:r>
              <a:rPr lang="en-US" altLang="zh-CN" sz="2000" b="1" dirty="0">
                <a:latin typeface="Times New Roman" panose="02020603050405020304" pitchFamily="18" charset="0"/>
                <a:ea typeface="楷体" panose="02010609060101010101" pitchFamily="49" charset="-122"/>
              </a:rPr>
              <a:t>=0;</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while (</a:t>
            </a:r>
            <a:r>
              <a:rPr lang="en-US" altLang="zh-CN" sz="2000" b="1" dirty="0" err="1">
                <a:latin typeface="Times New Roman" panose="02020603050405020304" pitchFamily="18" charset="0"/>
                <a:ea typeface="楷体" panose="02010609060101010101" pitchFamily="49" charset="-122"/>
              </a:rPr>
              <a:t>di</a:t>
            </a:r>
            <a:r>
              <a:rPr lang="en-US" altLang="zh-CN" sz="2000" b="1" dirty="0">
                <a:latin typeface="Times New Roman" panose="02020603050405020304" pitchFamily="18" charset="0"/>
                <a:ea typeface="楷体" panose="02010609060101010101" pitchFamily="49" charset="-122"/>
              </a:rPr>
              <a:t>&lt;4)		//</a:t>
            </a:r>
            <a:r>
              <a:rPr lang="zh-CN" altLang="en-US" sz="2000" b="1" dirty="0">
                <a:latin typeface="Times New Roman" panose="02020603050405020304" pitchFamily="18" charset="0"/>
                <a:ea typeface="楷体" panose="02010609060101010101" pitchFamily="49" charset="-122"/>
              </a:rPr>
              <a:t>找</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xi,yi</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的四周的相邻方块</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i,j</a:t>
            </a: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en-US" altLang="zh-CN" sz="2000" b="1" dirty="0">
                <a:latin typeface="Times New Roman" panose="02020603050405020304" pitchFamily="18" charset="0"/>
                <a:ea typeface="楷体" panose="02010609060101010101" pitchFamily="49" charset="-122"/>
              </a:rPr>
              <a:t>                   {     </a:t>
            </a:r>
            <a:r>
              <a:rPr lang="en-US" altLang="zh-CN" sz="2000" b="1" dirty="0" err="1">
                <a:latin typeface="Times New Roman" panose="02020603050405020304" pitchFamily="18" charset="0"/>
                <a:ea typeface="楷体" panose="02010609060101010101" pitchFamily="49" charset="-122"/>
              </a:rPr>
              <a:t>path.data</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path.length</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i</a:t>
            </a:r>
            <a:r>
              <a:rPr lang="en-US" altLang="zh-CN" sz="2000" b="1" dirty="0">
                <a:latin typeface="Times New Roman" panose="02020603050405020304" pitchFamily="18" charset="0"/>
                <a:ea typeface="楷体" panose="02010609060101010101" pitchFamily="49" charset="-122"/>
              </a:rPr>
              <a:t> = xi;</a:t>
            </a:r>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path.data</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path.length</a:t>
            </a:r>
            <a:r>
              <a:rPr lang="en-US" altLang="zh-CN" sz="2000" b="1" dirty="0">
                <a:latin typeface="Times New Roman" panose="02020603050405020304" pitchFamily="18" charset="0"/>
                <a:ea typeface="楷体" panose="02010609060101010101" pitchFamily="49" charset="-122"/>
              </a:rPr>
              <a:t>].j = </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path.length</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路径长度增</a:t>
            </a:r>
            <a:r>
              <a:rPr lang="en-US" altLang="zh-CN" sz="2000" b="1" dirty="0">
                <a:latin typeface="Times New Roman" panose="02020603050405020304" pitchFamily="18" charset="0"/>
                <a:ea typeface="楷体" panose="02010609060101010101" pitchFamily="49" charset="-122"/>
              </a:rPr>
              <a:t>1</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switch(</a:t>
            </a:r>
            <a:r>
              <a:rPr lang="en-US" altLang="zh-CN" sz="2000" b="1" dirty="0" err="1">
                <a:latin typeface="Times New Roman" panose="02020603050405020304" pitchFamily="18" charset="0"/>
                <a:ea typeface="楷体" panose="02010609060101010101" pitchFamily="49" charset="-122"/>
              </a:rPr>
              <a:t>di</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找一个相邻方块</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i,j</a:t>
            </a: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case </a:t>
            </a:r>
            <a:r>
              <a:rPr lang="en-US" altLang="zh-CN" sz="2000" b="1" dirty="0" err="1">
                <a:latin typeface="Times New Roman" panose="02020603050405020304" pitchFamily="18" charset="0"/>
                <a:ea typeface="楷体" panose="02010609060101010101" pitchFamily="49" charset="-122"/>
              </a:rPr>
              <a:t>0:i</a:t>
            </a:r>
            <a:r>
              <a:rPr lang="en-US" altLang="zh-CN" sz="2000" b="1" dirty="0">
                <a:latin typeface="Times New Roman" panose="02020603050405020304" pitchFamily="18" charset="0"/>
                <a:ea typeface="楷体" panose="02010609060101010101" pitchFamily="49" charset="-122"/>
              </a:rPr>
              <a:t>=xi-1; j=</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   break;</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case </a:t>
            </a:r>
            <a:r>
              <a:rPr lang="en-US" altLang="zh-CN" sz="2000" b="1" dirty="0" err="1">
                <a:latin typeface="Times New Roman" panose="02020603050405020304" pitchFamily="18" charset="0"/>
                <a:ea typeface="楷体" panose="02010609060101010101" pitchFamily="49" charset="-122"/>
              </a:rPr>
              <a:t>1:i</a:t>
            </a:r>
            <a:r>
              <a:rPr lang="en-US" altLang="zh-CN" sz="2000" b="1" dirty="0">
                <a:latin typeface="Times New Roman" panose="02020603050405020304" pitchFamily="18" charset="0"/>
                <a:ea typeface="楷体" panose="02010609060101010101" pitchFamily="49" charset="-122"/>
              </a:rPr>
              <a:t>=xi;   j=</a:t>
            </a:r>
            <a:r>
              <a:rPr lang="en-US" altLang="zh-CN" sz="2000" b="1" dirty="0" err="1">
                <a:latin typeface="Times New Roman" panose="02020603050405020304" pitchFamily="18" charset="0"/>
                <a:ea typeface="楷体" panose="02010609060101010101" pitchFamily="49" charset="-122"/>
              </a:rPr>
              <a:t>yi+1</a:t>
            </a:r>
            <a:r>
              <a:rPr lang="en-US" altLang="zh-CN" sz="2000" b="1" dirty="0">
                <a:latin typeface="Times New Roman" panose="02020603050405020304" pitchFamily="18" charset="0"/>
                <a:ea typeface="楷体" panose="02010609060101010101" pitchFamily="49" charset="-122"/>
              </a:rPr>
              <a:t>; break;</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case </a:t>
            </a:r>
            <a:r>
              <a:rPr lang="en-US" altLang="zh-CN" sz="2000" b="1" dirty="0" err="1">
                <a:latin typeface="Times New Roman" panose="02020603050405020304" pitchFamily="18" charset="0"/>
                <a:ea typeface="楷体" panose="02010609060101010101" pitchFamily="49" charset="-122"/>
              </a:rPr>
              <a:t>2:i</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xi+1</a:t>
            </a:r>
            <a:r>
              <a:rPr lang="en-US" altLang="zh-CN" sz="2000" b="1" dirty="0">
                <a:latin typeface="Times New Roman" panose="02020603050405020304" pitchFamily="18" charset="0"/>
                <a:ea typeface="楷体" panose="02010609060101010101" pitchFamily="49" charset="-122"/>
              </a:rPr>
              <a:t>; j=</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   break;</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case </a:t>
            </a:r>
            <a:r>
              <a:rPr lang="en-US" altLang="zh-CN" sz="2000" b="1" dirty="0" err="1">
                <a:latin typeface="Times New Roman" panose="02020603050405020304" pitchFamily="18" charset="0"/>
                <a:ea typeface="楷体" panose="02010609060101010101" pitchFamily="49" charset="-122"/>
              </a:rPr>
              <a:t>3:i</a:t>
            </a:r>
            <a:r>
              <a:rPr lang="en-US" altLang="zh-CN" sz="2000" b="1" dirty="0">
                <a:latin typeface="Times New Roman" panose="02020603050405020304" pitchFamily="18" charset="0"/>
                <a:ea typeface="楷体" panose="02010609060101010101" pitchFamily="49" charset="-122"/>
              </a:rPr>
              <a:t>=xi;   j=</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-1; break;</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mg[xi][</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]=-1;	//</a:t>
            </a:r>
            <a:r>
              <a:rPr lang="zh-CN" altLang="en-US" sz="2000" b="1" dirty="0">
                <a:latin typeface="Times New Roman" panose="02020603050405020304" pitchFamily="18" charset="0"/>
                <a:ea typeface="楷体" panose="02010609060101010101" pitchFamily="49" charset="-122"/>
              </a:rPr>
              <a:t>避免重复找路径</a:t>
            </a:r>
            <a:endParaRPr lang="zh-CN" altLang="en-US"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err="1">
                <a:solidFill>
                  <a:srgbClr val="CC0099"/>
                </a:solidFill>
                <a:effectLst>
                  <a:outerShdw blurRad="38100" dist="38100" dir="2700000" algn="tl">
                    <a:srgbClr val="000000"/>
                  </a:outerShdw>
                </a:effectLst>
                <a:latin typeface="Times New Roman" panose="02020603050405020304" pitchFamily="18" charset="0"/>
                <a:ea typeface="楷体" panose="02010609060101010101" pitchFamily="49" charset="-122"/>
              </a:rPr>
              <a:t>mgpath</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mg,i,j,xe,ye,path</a:t>
            </a: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mg[xi][</a:t>
            </a:r>
            <a:r>
              <a:rPr lang="en-US" altLang="zh-CN" sz="2000" b="1" dirty="0" err="1">
                <a:latin typeface="Times New Roman" panose="02020603050405020304" pitchFamily="18" charset="0"/>
                <a:ea typeface="楷体" panose="02010609060101010101" pitchFamily="49" charset="-122"/>
              </a:rPr>
              <a:t>yi</a:t>
            </a:r>
            <a:r>
              <a:rPr lang="en-US" altLang="zh-CN" sz="2000" b="1" dirty="0">
                <a:latin typeface="Times New Roman" panose="02020603050405020304" pitchFamily="18" charset="0"/>
                <a:ea typeface="楷体" panose="02010609060101010101" pitchFamily="49" charset="-122"/>
              </a:rPr>
              <a:t>]=0;	//</a:t>
            </a:r>
            <a:r>
              <a:rPr lang="zh-CN" altLang="en-US" sz="2000" b="1" dirty="0">
                <a:latin typeface="Times New Roman" panose="02020603050405020304" pitchFamily="18" charset="0"/>
                <a:ea typeface="楷体" panose="02010609060101010101" pitchFamily="49" charset="-122"/>
              </a:rPr>
              <a:t>恢复</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xi,yi</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为可走的</a:t>
            </a:r>
            <a:endParaRPr lang="zh-CN" altLang="en-US"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path.length</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回退一个方块，路径长度减</a:t>
            </a:r>
            <a:r>
              <a:rPr lang="en-US" altLang="zh-CN" sz="2000" b="1" dirty="0">
                <a:latin typeface="Times New Roman" panose="02020603050405020304" pitchFamily="18" charset="0"/>
                <a:ea typeface="楷体" panose="02010609060101010101" pitchFamily="49" charset="-122"/>
              </a:rPr>
              <a:t>1</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zh-CN" altLang="en-US" sz="2000" b="1" dirty="0">
                <a:latin typeface="Times New Roman" panose="02020603050405020304" pitchFamily="18" charset="0"/>
                <a:ea typeface="楷体" panose="02010609060101010101" pitchFamily="49" charset="-122"/>
              </a:rPr>
              <a:t>　　　　　　</a:t>
            </a:r>
            <a:r>
              <a:rPr lang="en-US" altLang="zh-CN" sz="2000" b="1" dirty="0" err="1">
                <a:latin typeface="Times New Roman" panose="02020603050405020304" pitchFamily="18" charset="0"/>
                <a:ea typeface="楷体" panose="02010609060101010101" pitchFamily="49" charset="-122"/>
              </a:rPr>
              <a:t>di</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找</a:t>
            </a:r>
            <a:r>
              <a:rPr lang="en-US" altLang="zh-CN" sz="2000" b="1" dirty="0">
                <a:latin typeface="Times New Roman" panose="02020603050405020304" pitchFamily="18" charset="0"/>
                <a:ea typeface="楷体" panose="02010609060101010101" pitchFamily="49" charset="-122"/>
              </a:rPr>
              <a:t>(</a:t>
            </a:r>
            <a:r>
              <a:rPr lang="en-US" altLang="zh-CN" sz="2000" b="1" dirty="0" err="1">
                <a:latin typeface="Times New Roman" panose="02020603050405020304" pitchFamily="18" charset="0"/>
                <a:ea typeface="楷体" panose="02010609060101010101" pitchFamily="49" charset="-122"/>
              </a:rPr>
              <a:t>xi,yi</a:t>
            </a:r>
            <a:r>
              <a:rPr lang="en-US" altLang="zh-CN" sz="2000" b="1" dirty="0">
                <a:latin typeface="Times New Roman" panose="02020603050405020304" pitchFamily="18" charset="0"/>
                <a:ea typeface="楷体" panose="02010609060101010101" pitchFamily="49" charset="-122"/>
              </a:rPr>
              <a:t>)</a:t>
            </a:r>
            <a:r>
              <a:rPr lang="zh-CN" altLang="en-US" sz="2000" b="1" dirty="0">
                <a:latin typeface="Times New Roman" panose="02020603050405020304" pitchFamily="18" charset="0"/>
                <a:ea typeface="楷体" panose="02010609060101010101" pitchFamily="49" charset="-122"/>
              </a:rPr>
              <a:t>的下一个方位的相邻方块</a:t>
            </a:r>
            <a:endParaRPr lang="zh-CN" altLang="en-US" sz="2000" b="1" dirty="0">
              <a:latin typeface="Times New Roman" panose="02020603050405020304" pitchFamily="18" charset="0"/>
              <a:ea typeface="楷体" panose="02010609060101010101" pitchFamily="49" charset="-122"/>
            </a:endParaRPr>
          </a:p>
          <a:p>
            <a:pPr>
              <a:lnSpc>
                <a:spcPct val="80000"/>
              </a:lnSpc>
              <a:defRPr/>
            </a:pPr>
            <a:r>
              <a:rPr lang="en-US" altLang="zh-CN" sz="2000" b="1" dirty="0">
                <a:latin typeface="Times New Roman" panose="02020603050405020304" pitchFamily="18" charset="0"/>
                <a:ea typeface="楷体" panose="02010609060101010101" pitchFamily="49" charset="-122"/>
              </a:rPr>
              <a:t>                   }</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en-US" altLang="zh-CN" sz="2000" b="1" dirty="0">
                <a:latin typeface="Times New Roman" panose="02020603050405020304" pitchFamily="18" charset="0"/>
                <a:ea typeface="楷体" panose="02010609060101010101" pitchFamily="49" charset="-122"/>
              </a:rPr>
              <a:t>              }</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en-US" altLang="zh-CN" sz="2000" b="1" dirty="0">
                <a:latin typeface="Times New Roman" panose="02020603050405020304" pitchFamily="18" charset="0"/>
                <a:ea typeface="楷体" panose="02010609060101010101" pitchFamily="49" charset="-122"/>
              </a:rPr>
              <a:t>        }</a:t>
            </a:r>
            <a:endParaRPr lang="en-US" altLang="zh-CN" sz="2000" b="1" dirty="0">
              <a:latin typeface="Times New Roman" panose="02020603050405020304" pitchFamily="18" charset="0"/>
              <a:ea typeface="楷体" panose="02010609060101010101" pitchFamily="49" charset="-122"/>
            </a:endParaRPr>
          </a:p>
          <a:p>
            <a:pPr>
              <a:lnSpc>
                <a:spcPct val="80000"/>
              </a:lnSpc>
              <a:defRPr/>
            </a:pPr>
            <a:r>
              <a:rPr lang="en-US" altLang="zh-CN" sz="2000" b="1" dirty="0">
                <a:latin typeface="Times New Roman" panose="02020603050405020304" pitchFamily="18" charset="0"/>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611188" y="1196975"/>
            <a:ext cx="7848600" cy="1770380"/>
          </a:xfrm>
          <a:prstGeom prst="rect">
            <a:avLst/>
          </a:prstGeom>
          <a:noFill/>
          <a:ln w="9525">
            <a:noFill/>
            <a:miter lim="800000"/>
          </a:ln>
        </p:spPr>
        <p:txBody>
          <a:bodyPr>
            <a:spAutoFit/>
          </a:bodyPr>
          <a:lstStyle/>
          <a:p>
            <a:pPr>
              <a:lnSpc>
                <a:spcPct val="130000"/>
              </a:lnSpc>
              <a:spcBef>
                <a:spcPct val="50000"/>
              </a:spcBef>
            </a:pPr>
            <a:r>
              <a:rPr lang="zh-CN" altLang="en-US" sz="2800" b="1">
                <a:latin typeface="宋体" panose="02010600030101010101" pitchFamily="2" charset="-122"/>
              </a:rPr>
              <a:t>　　用一个栈</a:t>
            </a:r>
            <a:r>
              <a:rPr lang="en-US" altLang="zh-CN" sz="2800" b="1">
                <a:latin typeface="宋体" panose="02010600030101010101" pitchFamily="2" charset="-122"/>
              </a:rPr>
              <a:t>st</a:t>
            </a:r>
            <a:r>
              <a:rPr lang="zh-CN" altLang="en-US" sz="2800" b="1">
                <a:latin typeface="宋体" panose="02010600030101010101" pitchFamily="2" charset="-122"/>
              </a:rPr>
              <a:t>存放迷宫路径上的所有方块，每个方块除了行、列号标识外，还要标识其走向，即所走的下一个相邻方块的方位。　</a:t>
            </a:r>
            <a:endParaRPr lang="zh-CN" altLang="en-US" sz="2800" b="1">
              <a:latin typeface="宋体" panose="02010600030101010101" pitchFamily="2" charset="-122"/>
            </a:endParaRPr>
          </a:p>
        </p:txBody>
      </p:sp>
      <p:sp>
        <p:nvSpPr>
          <p:cNvPr id="2" name="文本框 1"/>
          <p:cNvSpPr txBox="1"/>
          <p:nvPr/>
        </p:nvSpPr>
        <p:spPr>
          <a:xfrm>
            <a:off x="611505" y="248285"/>
            <a:ext cx="7528560" cy="645160"/>
          </a:xfrm>
          <a:prstGeom prst="rect">
            <a:avLst/>
          </a:prstGeom>
          <a:noFill/>
        </p:spPr>
        <p:txBody>
          <a:bodyPr wrap="none" rtlCol="0" anchor="t">
            <a:spAutoFit/>
          </a:bodyPr>
          <a:p>
            <a:pPr algn="just">
              <a:spcBef>
                <a:spcPct val="50000"/>
              </a:spcBef>
              <a:defRPr/>
            </a:pPr>
            <a:r>
              <a:rPr lang="zh-CN" altLang="en-US" sz="3600" b="1">
                <a:solidFill>
                  <a:schemeClr val="bg1"/>
                </a:solidFill>
                <a:latin typeface="黑体" panose="02010609060101010101" pitchFamily="49" charset="-122"/>
                <a:ea typeface="黑体" panose="02010609060101010101" pitchFamily="49" charset="-122"/>
                <a:sym typeface="+mn-ea"/>
              </a:rPr>
              <a:t>采用回溯法非递归框架求解</a:t>
            </a:r>
            <a:r>
              <a:rPr lang="zh-CN" altLang="pt-BR" sz="3600" b="1">
                <a:solidFill>
                  <a:schemeClr val="bg1"/>
                </a:solidFill>
                <a:latin typeface="黑体" panose="02010609060101010101" pitchFamily="49" charset="-122"/>
                <a:ea typeface="黑体" panose="02010609060101010101" pitchFamily="49" charset="-122"/>
                <a:sym typeface="+mn-ea"/>
              </a:rPr>
              <a:t>迷宫问题</a:t>
            </a:r>
            <a:endParaRPr lang="zh-CN" altLang="pt-BR" sz="3600" b="1">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6916" name="矩形 806915"/>
          <p:cNvSpPr/>
          <p:nvPr/>
        </p:nvSpPr>
        <p:spPr>
          <a:xfrm>
            <a:off x="156845" y="179705"/>
            <a:ext cx="5160010" cy="807085"/>
          </a:xfrm>
          <a:solidFill>
            <a:schemeClr val="bg1"/>
          </a:solid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lgn="just">
              <a:buNone/>
            </a:pPr>
            <a:r>
              <a:rPr lang="zh-CN" altLang="en-US" sz="3600" b="1" dirty="0">
                <a:solidFill>
                  <a:schemeClr val="bg1"/>
                </a:solidFill>
                <a:effectLst/>
                <a:latin typeface="宋体" panose="02010600030101010101" pitchFamily="2" charset="-122"/>
              </a:rPr>
              <a:t>例</a:t>
            </a:r>
            <a:r>
              <a:rPr lang="en-US" altLang="zh-CN" sz="3600" b="1">
                <a:solidFill>
                  <a:schemeClr val="bg1"/>
                </a:solidFill>
                <a:effectLst/>
                <a:latin typeface="宋体" panose="02010600030101010101" pitchFamily="2" charset="-122"/>
              </a:rPr>
              <a:t>: </a:t>
            </a:r>
            <a:r>
              <a:rPr lang="zh-CN" altLang="en-US" sz="3600" b="1" dirty="0">
                <a:solidFill>
                  <a:schemeClr val="bg1"/>
                </a:solidFill>
                <a:effectLst/>
                <a:latin typeface="宋体" panose="02010600030101010101" pitchFamily="2" charset="-122"/>
              </a:rPr>
              <a:t>求解</a:t>
            </a:r>
            <a:r>
              <a:rPr lang="en-US" altLang="zh-CN" sz="3600" b="1">
                <a:solidFill>
                  <a:schemeClr val="bg1"/>
                </a:solidFill>
                <a:effectLst/>
                <a:latin typeface="宋体" panose="02010600030101010101" pitchFamily="2" charset="-122"/>
              </a:rPr>
              <a:t>8-Puzzle</a:t>
            </a:r>
            <a:r>
              <a:rPr lang="zh-CN" altLang="en-US" sz="3600" b="1" dirty="0">
                <a:solidFill>
                  <a:schemeClr val="bg1"/>
                </a:solidFill>
                <a:effectLst/>
                <a:latin typeface="宋体" panose="02010600030101010101" pitchFamily="2" charset="-122"/>
              </a:rPr>
              <a:t>问题</a:t>
            </a:r>
            <a:endParaRPr lang="zh-CN" altLang="en-US" sz="3600" b="1" dirty="0">
              <a:solidFill>
                <a:schemeClr val="bg1"/>
              </a:solidFill>
              <a:effectLst/>
              <a:latin typeface="宋体" panose="02010600030101010101" pitchFamily="2" charset="-122"/>
            </a:endParaRPr>
          </a:p>
        </p:txBody>
      </p:sp>
      <p:grpSp>
        <p:nvGrpSpPr>
          <p:cNvPr id="2" name="组合 1"/>
          <p:cNvGrpSpPr/>
          <p:nvPr/>
        </p:nvGrpSpPr>
        <p:grpSpPr>
          <a:xfrm>
            <a:off x="644525" y="1298575"/>
            <a:ext cx="7616190" cy="5134610"/>
            <a:chOff x="1253" y="1569"/>
            <a:chExt cx="11994" cy="8086"/>
          </a:xfrm>
        </p:grpSpPr>
        <p:grpSp>
          <p:nvGrpSpPr>
            <p:cNvPr id="807086" name="组合 807085"/>
            <p:cNvGrpSpPr/>
            <p:nvPr/>
          </p:nvGrpSpPr>
          <p:grpSpPr>
            <a:xfrm>
              <a:off x="6393" y="1569"/>
              <a:ext cx="2016" cy="2149"/>
              <a:chOff x="2877" y="436"/>
              <a:chExt cx="907" cy="967"/>
            </a:xfrm>
          </p:grpSpPr>
          <p:sp>
            <p:nvSpPr>
              <p:cNvPr id="806972" name="矩形 806971"/>
              <p:cNvSpPr/>
              <p:nvPr/>
            </p:nvSpPr>
            <p:spPr>
              <a:xfrm>
                <a:off x="2877" y="463"/>
                <a:ext cx="907" cy="912"/>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p>
                <a:pPr algn="ctr">
                  <a:buClrTx/>
                </a:pPr>
                <a:endParaRPr lang="zh-CN" altLang="en-US" sz="1780" dirty="0">
                  <a:latin typeface="Arial" panose="020B0604020202020204" pitchFamily="34" charset="0"/>
                </a:endParaRPr>
              </a:p>
            </p:txBody>
          </p:sp>
          <p:sp>
            <p:nvSpPr>
              <p:cNvPr id="806973" name="直接连接符 806972"/>
              <p:cNvSpPr/>
              <p:nvPr/>
            </p:nvSpPr>
            <p:spPr>
              <a:xfrm>
                <a:off x="2877" y="767"/>
                <a:ext cx="907" cy="0"/>
              </a:xfrm>
              <a:prstGeom prst="line">
                <a:avLst/>
              </a:prstGeom>
              <a:ln w="28575" cap="sq" cmpd="sng">
                <a:solidFill>
                  <a:schemeClr val="tx1"/>
                </a:solidFill>
                <a:prstDash val="solid"/>
                <a:miter/>
                <a:headEnd type="none" w="sm" len="sm"/>
                <a:tailEnd type="none" w="sm" len="sm"/>
              </a:ln>
            </p:spPr>
          </p:sp>
          <p:sp>
            <p:nvSpPr>
              <p:cNvPr id="806974" name="直接连接符 806973"/>
              <p:cNvSpPr/>
              <p:nvPr/>
            </p:nvSpPr>
            <p:spPr>
              <a:xfrm>
                <a:off x="2877" y="1071"/>
                <a:ext cx="907" cy="0"/>
              </a:xfrm>
              <a:prstGeom prst="line">
                <a:avLst/>
              </a:prstGeom>
              <a:ln w="28575" cap="sq" cmpd="sng">
                <a:solidFill>
                  <a:schemeClr val="tx1"/>
                </a:solidFill>
                <a:prstDash val="solid"/>
                <a:miter/>
                <a:headEnd type="none" w="sm" len="sm"/>
                <a:tailEnd type="none" w="sm" len="sm"/>
              </a:ln>
            </p:spPr>
          </p:sp>
          <p:sp>
            <p:nvSpPr>
              <p:cNvPr id="806975" name="直接连接符 806974"/>
              <p:cNvSpPr/>
              <p:nvPr/>
            </p:nvSpPr>
            <p:spPr>
              <a:xfrm>
                <a:off x="3179" y="463"/>
                <a:ext cx="0" cy="912"/>
              </a:xfrm>
              <a:prstGeom prst="line">
                <a:avLst/>
              </a:prstGeom>
              <a:ln w="28575" cap="sq" cmpd="sng">
                <a:solidFill>
                  <a:schemeClr val="tx1"/>
                </a:solidFill>
                <a:prstDash val="solid"/>
                <a:miter/>
                <a:headEnd type="none" w="sm" len="sm"/>
                <a:tailEnd type="none" w="sm" len="sm"/>
              </a:ln>
            </p:spPr>
          </p:sp>
          <p:sp>
            <p:nvSpPr>
              <p:cNvPr id="806976" name="直接连接符 806975"/>
              <p:cNvSpPr/>
              <p:nvPr/>
            </p:nvSpPr>
            <p:spPr>
              <a:xfrm>
                <a:off x="3482" y="463"/>
                <a:ext cx="0" cy="912"/>
              </a:xfrm>
              <a:prstGeom prst="line">
                <a:avLst/>
              </a:prstGeom>
              <a:ln w="28575" cap="sq" cmpd="sng">
                <a:solidFill>
                  <a:schemeClr val="tx1"/>
                </a:solidFill>
                <a:prstDash val="solid"/>
                <a:miter/>
                <a:headEnd type="none" w="sm" len="sm"/>
                <a:tailEnd type="none" w="sm" len="sm"/>
              </a:ln>
            </p:spPr>
          </p:sp>
          <p:sp>
            <p:nvSpPr>
              <p:cNvPr id="806977" name="文本框 806976"/>
              <p:cNvSpPr txBox="1"/>
              <p:nvPr/>
            </p:nvSpPr>
            <p:spPr>
              <a:xfrm>
                <a:off x="3240" y="43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6978" name="文本框 806977"/>
              <p:cNvSpPr txBox="1"/>
              <p:nvPr/>
            </p:nvSpPr>
            <p:spPr>
              <a:xfrm>
                <a:off x="2914" y="753"/>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6979" name="文本框 806978"/>
              <p:cNvSpPr txBox="1"/>
              <p:nvPr/>
            </p:nvSpPr>
            <p:spPr>
              <a:xfrm>
                <a:off x="3240" y="756"/>
                <a:ext cx="244" cy="375"/>
              </a:xfrm>
              <a:prstGeom prst="rect">
                <a:avLst/>
              </a:prstGeom>
              <a:noFill/>
              <a:ln w="12700">
                <a:noFill/>
              </a:ln>
            </p:spPr>
            <p:txBody>
              <a:bodyPr>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6980" name="文本框 806979"/>
              <p:cNvSpPr txBox="1"/>
              <p:nvPr/>
            </p:nvSpPr>
            <p:spPr>
              <a:xfrm>
                <a:off x="3519" y="75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sp>
            <p:nvSpPr>
              <p:cNvPr id="806981" name="文本框 806980"/>
              <p:cNvSpPr txBox="1"/>
              <p:nvPr/>
            </p:nvSpPr>
            <p:spPr>
              <a:xfrm>
                <a:off x="3512" y="102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6982" name="文本框 806981"/>
              <p:cNvSpPr txBox="1"/>
              <p:nvPr/>
            </p:nvSpPr>
            <p:spPr>
              <a:xfrm>
                <a:off x="3240" y="102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sp>
            <p:nvSpPr>
              <p:cNvPr id="806983" name="文本框 806982"/>
              <p:cNvSpPr txBox="1"/>
              <p:nvPr/>
            </p:nvSpPr>
            <p:spPr>
              <a:xfrm>
                <a:off x="2914" y="102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6984" name="文本框 806983"/>
              <p:cNvSpPr txBox="1"/>
              <p:nvPr/>
            </p:nvSpPr>
            <p:spPr>
              <a:xfrm>
                <a:off x="3519" y="43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en-US" altLang="zh-CN" sz="2845" b="1">
                  <a:effectLst>
                    <a:outerShdw blurRad="38100" dist="38100" dir="2700000">
                      <a:srgbClr val="C0C0C0"/>
                    </a:outerShdw>
                  </a:effectLst>
                  <a:latin typeface="Times New Roman" panose="02020603050405020304" pitchFamily="18" charset="0"/>
                </a:endParaRPr>
              </a:p>
            </p:txBody>
          </p:sp>
        </p:grpSp>
        <p:grpSp>
          <p:nvGrpSpPr>
            <p:cNvPr id="807026" name="组合 807025"/>
            <p:cNvGrpSpPr/>
            <p:nvPr/>
          </p:nvGrpSpPr>
          <p:grpSpPr>
            <a:xfrm>
              <a:off x="3067" y="4391"/>
              <a:ext cx="2016" cy="2149"/>
              <a:chOff x="1516" y="1706"/>
              <a:chExt cx="907" cy="967"/>
            </a:xfrm>
          </p:grpSpPr>
          <p:sp>
            <p:nvSpPr>
              <p:cNvPr id="806999" name="矩形 806998"/>
              <p:cNvSpPr/>
              <p:nvPr/>
            </p:nvSpPr>
            <p:spPr>
              <a:xfrm>
                <a:off x="1516" y="1733"/>
                <a:ext cx="907" cy="912"/>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p>
                <a:pPr algn="ctr">
                  <a:buClrTx/>
                </a:pPr>
                <a:endParaRPr lang="zh-CN" altLang="en-US" sz="1780" dirty="0">
                  <a:latin typeface="Arial" panose="020B0604020202020204" pitchFamily="34" charset="0"/>
                </a:endParaRPr>
              </a:p>
            </p:txBody>
          </p:sp>
          <p:sp>
            <p:nvSpPr>
              <p:cNvPr id="807000" name="直接连接符 806999"/>
              <p:cNvSpPr/>
              <p:nvPr/>
            </p:nvSpPr>
            <p:spPr>
              <a:xfrm>
                <a:off x="1516" y="2037"/>
                <a:ext cx="907" cy="0"/>
              </a:xfrm>
              <a:prstGeom prst="line">
                <a:avLst/>
              </a:prstGeom>
              <a:ln w="28575" cap="sq" cmpd="sng">
                <a:solidFill>
                  <a:schemeClr val="tx1"/>
                </a:solidFill>
                <a:prstDash val="solid"/>
                <a:miter/>
                <a:headEnd type="none" w="sm" len="sm"/>
                <a:tailEnd type="none" w="sm" len="sm"/>
              </a:ln>
            </p:spPr>
          </p:sp>
          <p:sp>
            <p:nvSpPr>
              <p:cNvPr id="807001" name="直接连接符 807000"/>
              <p:cNvSpPr/>
              <p:nvPr/>
            </p:nvSpPr>
            <p:spPr>
              <a:xfrm>
                <a:off x="1516" y="2341"/>
                <a:ext cx="907" cy="0"/>
              </a:xfrm>
              <a:prstGeom prst="line">
                <a:avLst/>
              </a:prstGeom>
              <a:ln w="28575" cap="sq" cmpd="sng">
                <a:solidFill>
                  <a:schemeClr val="tx1"/>
                </a:solidFill>
                <a:prstDash val="solid"/>
                <a:miter/>
                <a:headEnd type="none" w="sm" len="sm"/>
                <a:tailEnd type="none" w="sm" len="sm"/>
              </a:ln>
            </p:spPr>
          </p:sp>
          <p:sp>
            <p:nvSpPr>
              <p:cNvPr id="807002" name="直接连接符 807001"/>
              <p:cNvSpPr/>
              <p:nvPr/>
            </p:nvSpPr>
            <p:spPr>
              <a:xfrm>
                <a:off x="1818" y="1733"/>
                <a:ext cx="0" cy="912"/>
              </a:xfrm>
              <a:prstGeom prst="line">
                <a:avLst/>
              </a:prstGeom>
              <a:ln w="28575" cap="sq" cmpd="sng">
                <a:solidFill>
                  <a:schemeClr val="tx1"/>
                </a:solidFill>
                <a:prstDash val="solid"/>
                <a:miter/>
                <a:headEnd type="none" w="sm" len="sm"/>
                <a:tailEnd type="none" w="sm" len="sm"/>
              </a:ln>
            </p:spPr>
          </p:sp>
          <p:sp>
            <p:nvSpPr>
              <p:cNvPr id="807003" name="直接连接符 807002"/>
              <p:cNvSpPr/>
              <p:nvPr/>
            </p:nvSpPr>
            <p:spPr>
              <a:xfrm>
                <a:off x="2121" y="1733"/>
                <a:ext cx="0" cy="912"/>
              </a:xfrm>
              <a:prstGeom prst="line">
                <a:avLst/>
              </a:prstGeom>
              <a:ln w="28575" cap="sq" cmpd="sng">
                <a:solidFill>
                  <a:schemeClr val="tx1"/>
                </a:solidFill>
                <a:prstDash val="solid"/>
                <a:miter/>
                <a:headEnd type="none" w="sm" len="sm"/>
                <a:tailEnd type="none" w="sm" len="sm"/>
              </a:ln>
            </p:spPr>
          </p:sp>
          <p:sp>
            <p:nvSpPr>
              <p:cNvPr id="807004" name="文本框 807003"/>
              <p:cNvSpPr txBox="1"/>
              <p:nvPr/>
            </p:nvSpPr>
            <p:spPr>
              <a:xfrm>
                <a:off x="1562" y="170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7005" name="文本框 807004"/>
              <p:cNvSpPr txBox="1"/>
              <p:nvPr/>
            </p:nvSpPr>
            <p:spPr>
              <a:xfrm>
                <a:off x="1553" y="2023"/>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7006" name="文本框 807005"/>
              <p:cNvSpPr txBox="1"/>
              <p:nvPr/>
            </p:nvSpPr>
            <p:spPr>
              <a:xfrm>
                <a:off x="1879" y="2026"/>
                <a:ext cx="244" cy="375"/>
              </a:xfrm>
              <a:prstGeom prst="rect">
                <a:avLst/>
              </a:prstGeom>
              <a:noFill/>
              <a:ln w="12700">
                <a:noFill/>
              </a:ln>
            </p:spPr>
            <p:txBody>
              <a:bodyPr>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7007" name="文本框 807006"/>
              <p:cNvSpPr txBox="1"/>
              <p:nvPr/>
            </p:nvSpPr>
            <p:spPr>
              <a:xfrm>
                <a:off x="2158" y="202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sp>
            <p:nvSpPr>
              <p:cNvPr id="807008" name="文本框 807007"/>
              <p:cNvSpPr txBox="1"/>
              <p:nvPr/>
            </p:nvSpPr>
            <p:spPr>
              <a:xfrm>
                <a:off x="2151" y="229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7009" name="文本框 807008"/>
              <p:cNvSpPr txBox="1"/>
              <p:nvPr/>
            </p:nvSpPr>
            <p:spPr>
              <a:xfrm>
                <a:off x="1879" y="229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sp>
            <p:nvSpPr>
              <p:cNvPr id="807010" name="文本框 807009"/>
              <p:cNvSpPr txBox="1"/>
              <p:nvPr/>
            </p:nvSpPr>
            <p:spPr>
              <a:xfrm>
                <a:off x="1553" y="229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7011" name="文本框 807010"/>
              <p:cNvSpPr txBox="1"/>
              <p:nvPr/>
            </p:nvSpPr>
            <p:spPr>
              <a:xfrm>
                <a:off x="2158" y="170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en-US" altLang="zh-CN" sz="2845" b="1">
                  <a:effectLst>
                    <a:outerShdw blurRad="38100" dist="38100" dir="2700000">
                      <a:srgbClr val="C0C0C0"/>
                    </a:outerShdw>
                  </a:effectLst>
                  <a:latin typeface="Times New Roman" panose="02020603050405020304" pitchFamily="18" charset="0"/>
                </a:endParaRPr>
              </a:p>
            </p:txBody>
          </p:sp>
        </p:grpSp>
        <p:grpSp>
          <p:nvGrpSpPr>
            <p:cNvPr id="807053" name="组合 807052"/>
            <p:cNvGrpSpPr/>
            <p:nvPr/>
          </p:nvGrpSpPr>
          <p:grpSpPr>
            <a:xfrm>
              <a:off x="9418" y="4391"/>
              <a:ext cx="2016" cy="2149"/>
              <a:chOff x="4056" y="1706"/>
              <a:chExt cx="907" cy="967"/>
            </a:xfrm>
          </p:grpSpPr>
          <p:sp>
            <p:nvSpPr>
              <p:cNvPr id="807013" name="矩形 807012"/>
              <p:cNvSpPr/>
              <p:nvPr/>
            </p:nvSpPr>
            <p:spPr>
              <a:xfrm>
                <a:off x="4056" y="1733"/>
                <a:ext cx="907" cy="912"/>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p>
                <a:pPr algn="ctr">
                  <a:buClrTx/>
                </a:pPr>
                <a:endParaRPr lang="zh-CN" altLang="en-US" sz="1780" dirty="0">
                  <a:latin typeface="Arial" panose="020B0604020202020204" pitchFamily="34" charset="0"/>
                </a:endParaRPr>
              </a:p>
            </p:txBody>
          </p:sp>
          <p:sp>
            <p:nvSpPr>
              <p:cNvPr id="807014" name="直接连接符 807013"/>
              <p:cNvSpPr/>
              <p:nvPr/>
            </p:nvSpPr>
            <p:spPr>
              <a:xfrm>
                <a:off x="4056" y="2037"/>
                <a:ext cx="907" cy="0"/>
              </a:xfrm>
              <a:prstGeom prst="line">
                <a:avLst/>
              </a:prstGeom>
              <a:ln w="28575" cap="sq" cmpd="sng">
                <a:solidFill>
                  <a:schemeClr val="tx1"/>
                </a:solidFill>
                <a:prstDash val="solid"/>
                <a:miter/>
                <a:headEnd type="none" w="sm" len="sm"/>
                <a:tailEnd type="none" w="sm" len="sm"/>
              </a:ln>
            </p:spPr>
          </p:sp>
          <p:sp>
            <p:nvSpPr>
              <p:cNvPr id="807015" name="直接连接符 807014"/>
              <p:cNvSpPr/>
              <p:nvPr/>
            </p:nvSpPr>
            <p:spPr>
              <a:xfrm>
                <a:off x="4056" y="2341"/>
                <a:ext cx="907" cy="0"/>
              </a:xfrm>
              <a:prstGeom prst="line">
                <a:avLst/>
              </a:prstGeom>
              <a:ln w="28575" cap="sq" cmpd="sng">
                <a:solidFill>
                  <a:schemeClr val="tx1"/>
                </a:solidFill>
                <a:prstDash val="solid"/>
                <a:miter/>
                <a:headEnd type="none" w="sm" len="sm"/>
                <a:tailEnd type="none" w="sm" len="sm"/>
              </a:ln>
            </p:spPr>
          </p:sp>
          <p:sp>
            <p:nvSpPr>
              <p:cNvPr id="807016" name="直接连接符 807015"/>
              <p:cNvSpPr/>
              <p:nvPr/>
            </p:nvSpPr>
            <p:spPr>
              <a:xfrm>
                <a:off x="4358" y="1733"/>
                <a:ext cx="0" cy="912"/>
              </a:xfrm>
              <a:prstGeom prst="line">
                <a:avLst/>
              </a:prstGeom>
              <a:ln w="28575" cap="sq" cmpd="sng">
                <a:solidFill>
                  <a:schemeClr val="tx1"/>
                </a:solidFill>
                <a:prstDash val="solid"/>
                <a:miter/>
                <a:headEnd type="none" w="sm" len="sm"/>
                <a:tailEnd type="none" w="sm" len="sm"/>
              </a:ln>
            </p:spPr>
          </p:sp>
          <p:sp>
            <p:nvSpPr>
              <p:cNvPr id="807017" name="直接连接符 807016"/>
              <p:cNvSpPr/>
              <p:nvPr/>
            </p:nvSpPr>
            <p:spPr>
              <a:xfrm>
                <a:off x="4661" y="1733"/>
                <a:ext cx="0" cy="912"/>
              </a:xfrm>
              <a:prstGeom prst="line">
                <a:avLst/>
              </a:prstGeom>
              <a:ln w="28575" cap="sq" cmpd="sng">
                <a:solidFill>
                  <a:schemeClr val="tx1"/>
                </a:solidFill>
                <a:prstDash val="solid"/>
                <a:miter/>
                <a:headEnd type="none" w="sm" len="sm"/>
                <a:tailEnd type="none" w="sm" len="sm"/>
              </a:ln>
            </p:spPr>
          </p:sp>
          <p:sp>
            <p:nvSpPr>
              <p:cNvPr id="807018" name="文本框 807017"/>
              <p:cNvSpPr txBox="1"/>
              <p:nvPr/>
            </p:nvSpPr>
            <p:spPr>
              <a:xfrm>
                <a:off x="4402" y="170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7019" name="文本框 807018"/>
              <p:cNvSpPr txBox="1"/>
              <p:nvPr/>
            </p:nvSpPr>
            <p:spPr>
              <a:xfrm>
                <a:off x="4093" y="170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7020" name="文本框 807019"/>
              <p:cNvSpPr txBox="1"/>
              <p:nvPr/>
            </p:nvSpPr>
            <p:spPr>
              <a:xfrm>
                <a:off x="4419" y="2026"/>
                <a:ext cx="244" cy="375"/>
              </a:xfrm>
              <a:prstGeom prst="rect">
                <a:avLst/>
              </a:prstGeom>
              <a:noFill/>
              <a:ln w="12700">
                <a:noFill/>
              </a:ln>
            </p:spPr>
            <p:txBody>
              <a:bodyPr>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7021" name="文本框 807020"/>
              <p:cNvSpPr txBox="1"/>
              <p:nvPr/>
            </p:nvSpPr>
            <p:spPr>
              <a:xfrm>
                <a:off x="4698" y="202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sp>
            <p:nvSpPr>
              <p:cNvPr id="807022" name="文本框 807021"/>
              <p:cNvSpPr txBox="1"/>
              <p:nvPr/>
            </p:nvSpPr>
            <p:spPr>
              <a:xfrm>
                <a:off x="4691" y="229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7023" name="文本框 807022"/>
              <p:cNvSpPr txBox="1"/>
              <p:nvPr/>
            </p:nvSpPr>
            <p:spPr>
              <a:xfrm>
                <a:off x="4419" y="229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sp>
            <p:nvSpPr>
              <p:cNvPr id="807024" name="文本框 807023"/>
              <p:cNvSpPr txBox="1"/>
              <p:nvPr/>
            </p:nvSpPr>
            <p:spPr>
              <a:xfrm>
                <a:off x="4093" y="229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7025" name="文本框 807024"/>
              <p:cNvSpPr txBox="1"/>
              <p:nvPr/>
            </p:nvSpPr>
            <p:spPr>
              <a:xfrm>
                <a:off x="4698" y="170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en-US" altLang="zh-CN" sz="2845" b="1">
                  <a:effectLst>
                    <a:outerShdw blurRad="38100" dist="38100" dir="2700000">
                      <a:srgbClr val="C0C0C0"/>
                    </a:outerShdw>
                  </a:effectLst>
                  <a:latin typeface="Times New Roman" panose="02020603050405020304" pitchFamily="18" charset="0"/>
                </a:endParaRPr>
              </a:p>
            </p:txBody>
          </p:sp>
        </p:grpSp>
        <p:grpSp>
          <p:nvGrpSpPr>
            <p:cNvPr id="807055" name="组合 807054"/>
            <p:cNvGrpSpPr/>
            <p:nvPr/>
          </p:nvGrpSpPr>
          <p:grpSpPr>
            <a:xfrm>
              <a:off x="7704" y="7507"/>
              <a:ext cx="2016" cy="2149"/>
              <a:chOff x="3240" y="3108"/>
              <a:chExt cx="907" cy="967"/>
            </a:xfrm>
          </p:grpSpPr>
          <p:sp>
            <p:nvSpPr>
              <p:cNvPr id="807027" name="矩形 807026"/>
              <p:cNvSpPr/>
              <p:nvPr/>
            </p:nvSpPr>
            <p:spPr>
              <a:xfrm>
                <a:off x="3240" y="3135"/>
                <a:ext cx="907" cy="912"/>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p>
                <a:pPr algn="ctr">
                  <a:buClrTx/>
                </a:pPr>
                <a:endParaRPr lang="zh-CN" altLang="en-US" sz="1780" dirty="0">
                  <a:solidFill>
                    <a:srgbClr val="FF0000"/>
                  </a:solidFill>
                  <a:latin typeface="Arial" panose="020B0604020202020204" pitchFamily="34" charset="0"/>
                </a:endParaRPr>
              </a:p>
            </p:txBody>
          </p:sp>
          <p:sp>
            <p:nvSpPr>
              <p:cNvPr id="807028" name="直接连接符 807027"/>
              <p:cNvSpPr/>
              <p:nvPr/>
            </p:nvSpPr>
            <p:spPr>
              <a:xfrm>
                <a:off x="3240" y="3439"/>
                <a:ext cx="907" cy="0"/>
              </a:xfrm>
              <a:prstGeom prst="line">
                <a:avLst/>
              </a:prstGeom>
              <a:ln w="28575" cap="sq" cmpd="sng">
                <a:solidFill>
                  <a:schemeClr val="tx1"/>
                </a:solidFill>
                <a:prstDash val="solid"/>
                <a:miter/>
                <a:headEnd type="none" w="sm" len="sm"/>
                <a:tailEnd type="none" w="sm" len="sm"/>
              </a:ln>
            </p:spPr>
          </p:sp>
          <p:sp>
            <p:nvSpPr>
              <p:cNvPr id="807029" name="直接连接符 807028"/>
              <p:cNvSpPr/>
              <p:nvPr/>
            </p:nvSpPr>
            <p:spPr>
              <a:xfrm>
                <a:off x="3240" y="3743"/>
                <a:ext cx="907" cy="0"/>
              </a:xfrm>
              <a:prstGeom prst="line">
                <a:avLst/>
              </a:prstGeom>
              <a:ln w="28575" cap="sq" cmpd="sng">
                <a:solidFill>
                  <a:schemeClr val="tx1"/>
                </a:solidFill>
                <a:prstDash val="solid"/>
                <a:miter/>
                <a:headEnd type="none" w="sm" len="sm"/>
                <a:tailEnd type="none" w="sm" len="sm"/>
              </a:ln>
            </p:spPr>
          </p:sp>
          <p:sp>
            <p:nvSpPr>
              <p:cNvPr id="807030" name="直接连接符 807029"/>
              <p:cNvSpPr/>
              <p:nvPr/>
            </p:nvSpPr>
            <p:spPr>
              <a:xfrm>
                <a:off x="3542" y="3135"/>
                <a:ext cx="0" cy="912"/>
              </a:xfrm>
              <a:prstGeom prst="line">
                <a:avLst/>
              </a:prstGeom>
              <a:ln w="28575" cap="sq" cmpd="sng">
                <a:solidFill>
                  <a:schemeClr val="tx1"/>
                </a:solidFill>
                <a:prstDash val="solid"/>
                <a:miter/>
                <a:headEnd type="none" w="sm" len="sm"/>
                <a:tailEnd type="none" w="sm" len="sm"/>
              </a:ln>
            </p:spPr>
          </p:sp>
          <p:sp>
            <p:nvSpPr>
              <p:cNvPr id="807031" name="直接连接符 807030"/>
              <p:cNvSpPr/>
              <p:nvPr/>
            </p:nvSpPr>
            <p:spPr>
              <a:xfrm>
                <a:off x="3845" y="3135"/>
                <a:ext cx="0" cy="912"/>
              </a:xfrm>
              <a:prstGeom prst="line">
                <a:avLst/>
              </a:prstGeom>
              <a:ln w="28575" cap="sq" cmpd="sng">
                <a:solidFill>
                  <a:schemeClr val="tx1"/>
                </a:solidFill>
                <a:prstDash val="solid"/>
                <a:miter/>
                <a:headEnd type="none" w="sm" len="sm"/>
                <a:tailEnd type="none" w="sm" len="sm"/>
              </a:ln>
            </p:spPr>
          </p:sp>
          <p:sp>
            <p:nvSpPr>
              <p:cNvPr id="807032" name="文本框 807031"/>
              <p:cNvSpPr txBox="1"/>
              <p:nvPr/>
            </p:nvSpPr>
            <p:spPr>
              <a:xfrm>
                <a:off x="3586" y="3110"/>
                <a:ext cx="258" cy="375"/>
              </a:xfrm>
              <a:prstGeom prst="rect">
                <a:avLst/>
              </a:prstGeom>
              <a:noFill/>
              <a:ln w="12700">
                <a:noFill/>
              </a:ln>
            </p:spPr>
            <p:txBody>
              <a:bodyPr wrap="none" anchor="t">
                <a:spAutoFit/>
              </a:bodyPr>
              <a:p>
                <a:pPr>
                  <a:buClrTx/>
                </a:pPr>
                <a:r>
                  <a:rPr lang="en-US" altLang="zh-CN" sz="2845" b="1">
                    <a:solidFill>
                      <a:srgbClr val="FF0000"/>
                    </a:solidFill>
                    <a:effectLst>
                      <a:outerShdw blurRad="38100" dist="38100" dir="2700000">
                        <a:srgbClr val="C0C0C0"/>
                      </a:outerShdw>
                    </a:effectLst>
                    <a:latin typeface="Times New Roman" panose="02020603050405020304" pitchFamily="18" charset="0"/>
                  </a:rPr>
                  <a:t>2</a:t>
                </a:r>
                <a:endParaRPr lang="en-US" altLang="zh-CN" sz="2845" b="1">
                  <a:solidFill>
                    <a:srgbClr val="FF0000"/>
                  </a:solidFill>
                  <a:effectLst>
                    <a:outerShdw blurRad="38100" dist="38100" dir="2700000">
                      <a:srgbClr val="C0C0C0"/>
                    </a:outerShdw>
                  </a:effectLst>
                  <a:latin typeface="Times New Roman" panose="02020603050405020304" pitchFamily="18" charset="0"/>
                </a:endParaRPr>
              </a:p>
            </p:txBody>
          </p:sp>
          <p:sp>
            <p:nvSpPr>
              <p:cNvPr id="807033" name="文本框 807032"/>
              <p:cNvSpPr txBox="1"/>
              <p:nvPr/>
            </p:nvSpPr>
            <p:spPr>
              <a:xfrm>
                <a:off x="3277" y="3108"/>
                <a:ext cx="258" cy="375"/>
              </a:xfrm>
              <a:prstGeom prst="rect">
                <a:avLst/>
              </a:prstGeom>
              <a:noFill/>
              <a:ln w="12700">
                <a:noFill/>
              </a:ln>
            </p:spPr>
            <p:txBody>
              <a:bodyPr wrap="none" anchor="t">
                <a:spAutoFit/>
              </a:bodyPr>
              <a:p>
                <a:pPr>
                  <a:buClrTx/>
                </a:pPr>
                <a:r>
                  <a:rPr lang="en-US" altLang="zh-CN" sz="2845" b="1">
                    <a:solidFill>
                      <a:srgbClr val="FF0000"/>
                    </a:solidFill>
                    <a:effectLst>
                      <a:outerShdw blurRad="38100" dist="38100" dir="2700000">
                        <a:srgbClr val="C0C0C0"/>
                      </a:outerShdw>
                    </a:effectLst>
                    <a:latin typeface="Times New Roman" panose="02020603050405020304" pitchFamily="18" charset="0"/>
                  </a:rPr>
                  <a:t>1</a:t>
                </a:r>
                <a:endParaRPr lang="en-US" altLang="zh-CN" sz="2845" b="1">
                  <a:solidFill>
                    <a:srgbClr val="FF0000"/>
                  </a:solidFill>
                  <a:effectLst>
                    <a:outerShdw blurRad="38100" dist="38100" dir="2700000">
                      <a:srgbClr val="C0C0C0"/>
                    </a:outerShdw>
                  </a:effectLst>
                  <a:latin typeface="Times New Roman" panose="02020603050405020304" pitchFamily="18" charset="0"/>
                </a:endParaRPr>
              </a:p>
            </p:txBody>
          </p:sp>
          <p:sp>
            <p:nvSpPr>
              <p:cNvPr id="807034" name="文本框 807033"/>
              <p:cNvSpPr txBox="1"/>
              <p:nvPr/>
            </p:nvSpPr>
            <p:spPr>
              <a:xfrm>
                <a:off x="3285" y="3428"/>
                <a:ext cx="244" cy="375"/>
              </a:xfrm>
              <a:prstGeom prst="rect">
                <a:avLst/>
              </a:prstGeom>
              <a:noFill/>
              <a:ln w="12700">
                <a:noFill/>
              </a:ln>
            </p:spPr>
            <p:txBody>
              <a:bodyPr>
                <a:spAutoFit/>
              </a:bodyPr>
              <a:p>
                <a:pPr>
                  <a:buClrTx/>
                </a:pPr>
                <a:r>
                  <a:rPr lang="en-US" altLang="zh-CN" sz="2845" b="1">
                    <a:solidFill>
                      <a:srgbClr val="FF0000"/>
                    </a:solidFill>
                    <a:effectLst>
                      <a:outerShdw blurRad="38100" dist="38100" dir="2700000">
                        <a:srgbClr val="C0C0C0"/>
                      </a:outerShdw>
                    </a:effectLst>
                    <a:latin typeface="Times New Roman" panose="02020603050405020304" pitchFamily="18" charset="0"/>
                  </a:rPr>
                  <a:t>8</a:t>
                </a:r>
                <a:endParaRPr lang="en-US" altLang="zh-CN" sz="2845" b="1">
                  <a:solidFill>
                    <a:srgbClr val="FF0000"/>
                  </a:solidFill>
                  <a:effectLst>
                    <a:outerShdw blurRad="38100" dist="38100" dir="2700000">
                      <a:srgbClr val="C0C0C0"/>
                    </a:outerShdw>
                  </a:effectLst>
                  <a:latin typeface="Times New Roman" panose="02020603050405020304" pitchFamily="18" charset="0"/>
                </a:endParaRPr>
              </a:p>
            </p:txBody>
          </p:sp>
          <p:sp>
            <p:nvSpPr>
              <p:cNvPr id="807035" name="文本框 807034"/>
              <p:cNvSpPr txBox="1"/>
              <p:nvPr/>
            </p:nvSpPr>
            <p:spPr>
              <a:xfrm>
                <a:off x="3882" y="3428"/>
                <a:ext cx="258" cy="375"/>
              </a:xfrm>
              <a:prstGeom prst="rect">
                <a:avLst/>
              </a:prstGeom>
              <a:noFill/>
              <a:ln w="12700">
                <a:noFill/>
              </a:ln>
            </p:spPr>
            <p:txBody>
              <a:bodyPr wrap="none" anchor="t">
                <a:spAutoFit/>
              </a:bodyPr>
              <a:p>
                <a:pPr>
                  <a:buClrTx/>
                </a:pPr>
                <a:r>
                  <a:rPr lang="en-US" altLang="zh-CN" sz="2845" b="1">
                    <a:solidFill>
                      <a:srgbClr val="FF0000"/>
                    </a:solidFill>
                    <a:effectLst>
                      <a:outerShdw blurRad="38100" dist="38100" dir="2700000">
                        <a:srgbClr val="C0C0C0"/>
                      </a:outerShdw>
                    </a:effectLst>
                    <a:latin typeface="Times New Roman" panose="02020603050405020304" pitchFamily="18" charset="0"/>
                  </a:rPr>
                  <a:t>4</a:t>
                </a:r>
                <a:endParaRPr lang="en-US" altLang="zh-CN" sz="2845" b="1">
                  <a:solidFill>
                    <a:srgbClr val="FF0000"/>
                  </a:solidFill>
                  <a:effectLst>
                    <a:outerShdw blurRad="38100" dist="38100" dir="2700000">
                      <a:srgbClr val="C0C0C0"/>
                    </a:outerShdw>
                  </a:effectLst>
                  <a:latin typeface="Times New Roman" panose="02020603050405020304" pitchFamily="18" charset="0"/>
                </a:endParaRPr>
              </a:p>
            </p:txBody>
          </p:sp>
          <p:sp>
            <p:nvSpPr>
              <p:cNvPr id="807036" name="文本框 807035"/>
              <p:cNvSpPr txBox="1"/>
              <p:nvPr/>
            </p:nvSpPr>
            <p:spPr>
              <a:xfrm>
                <a:off x="3875" y="3700"/>
                <a:ext cx="258" cy="375"/>
              </a:xfrm>
              <a:prstGeom prst="rect">
                <a:avLst/>
              </a:prstGeom>
              <a:noFill/>
              <a:ln w="12700">
                <a:noFill/>
              </a:ln>
            </p:spPr>
            <p:txBody>
              <a:bodyPr wrap="none" anchor="t">
                <a:spAutoFit/>
              </a:bodyPr>
              <a:p>
                <a:pPr>
                  <a:buClrTx/>
                </a:pPr>
                <a:r>
                  <a:rPr lang="en-US" altLang="zh-CN" sz="2845" b="1">
                    <a:solidFill>
                      <a:srgbClr val="FF0000"/>
                    </a:solidFill>
                    <a:effectLst>
                      <a:outerShdw blurRad="38100" dist="38100" dir="2700000">
                        <a:srgbClr val="C0C0C0"/>
                      </a:outerShdw>
                    </a:effectLst>
                    <a:latin typeface="Times New Roman" panose="02020603050405020304" pitchFamily="18" charset="0"/>
                  </a:rPr>
                  <a:t>5</a:t>
                </a:r>
                <a:endParaRPr lang="en-US" altLang="zh-CN" sz="2845" b="1">
                  <a:solidFill>
                    <a:srgbClr val="FF0000"/>
                  </a:solidFill>
                  <a:effectLst>
                    <a:outerShdw blurRad="38100" dist="38100" dir="2700000">
                      <a:srgbClr val="C0C0C0"/>
                    </a:outerShdw>
                  </a:effectLst>
                  <a:latin typeface="Times New Roman" panose="02020603050405020304" pitchFamily="18" charset="0"/>
                </a:endParaRPr>
              </a:p>
            </p:txBody>
          </p:sp>
          <p:sp>
            <p:nvSpPr>
              <p:cNvPr id="807037" name="文本框 807036"/>
              <p:cNvSpPr txBox="1"/>
              <p:nvPr/>
            </p:nvSpPr>
            <p:spPr>
              <a:xfrm>
                <a:off x="3603" y="3700"/>
                <a:ext cx="258" cy="375"/>
              </a:xfrm>
              <a:prstGeom prst="rect">
                <a:avLst/>
              </a:prstGeom>
              <a:noFill/>
              <a:ln w="12700">
                <a:noFill/>
              </a:ln>
            </p:spPr>
            <p:txBody>
              <a:bodyPr wrap="none" anchor="t">
                <a:spAutoFit/>
              </a:bodyPr>
              <a:p>
                <a:pPr>
                  <a:buClrTx/>
                </a:pPr>
                <a:r>
                  <a:rPr lang="en-US" altLang="zh-CN" sz="2845" b="1">
                    <a:solidFill>
                      <a:srgbClr val="FF0000"/>
                    </a:solidFill>
                    <a:effectLst>
                      <a:outerShdw blurRad="38100" dist="38100" dir="2700000">
                        <a:srgbClr val="C0C0C0"/>
                      </a:outerShdw>
                    </a:effectLst>
                    <a:latin typeface="Times New Roman" panose="02020603050405020304" pitchFamily="18" charset="0"/>
                  </a:rPr>
                  <a:t>6</a:t>
                </a:r>
                <a:endParaRPr lang="en-US" altLang="zh-CN" sz="2845" b="1">
                  <a:solidFill>
                    <a:srgbClr val="FF0000"/>
                  </a:solidFill>
                  <a:effectLst>
                    <a:outerShdw blurRad="38100" dist="38100" dir="2700000">
                      <a:srgbClr val="C0C0C0"/>
                    </a:outerShdw>
                  </a:effectLst>
                  <a:latin typeface="Times New Roman" panose="02020603050405020304" pitchFamily="18" charset="0"/>
                </a:endParaRPr>
              </a:p>
            </p:txBody>
          </p:sp>
          <p:sp>
            <p:nvSpPr>
              <p:cNvPr id="807038" name="文本框 807037"/>
              <p:cNvSpPr txBox="1"/>
              <p:nvPr/>
            </p:nvSpPr>
            <p:spPr>
              <a:xfrm>
                <a:off x="3277" y="3700"/>
                <a:ext cx="258" cy="375"/>
              </a:xfrm>
              <a:prstGeom prst="rect">
                <a:avLst/>
              </a:prstGeom>
              <a:noFill/>
              <a:ln w="12700">
                <a:noFill/>
              </a:ln>
            </p:spPr>
            <p:txBody>
              <a:bodyPr wrap="none" anchor="t">
                <a:spAutoFit/>
              </a:bodyPr>
              <a:p>
                <a:pPr>
                  <a:buClrTx/>
                </a:pPr>
                <a:r>
                  <a:rPr lang="en-US" altLang="zh-CN" sz="2845" b="1">
                    <a:solidFill>
                      <a:srgbClr val="FF0000"/>
                    </a:solidFill>
                    <a:effectLst>
                      <a:outerShdw blurRad="38100" dist="38100" dir="2700000">
                        <a:srgbClr val="C0C0C0"/>
                      </a:outerShdw>
                    </a:effectLst>
                    <a:latin typeface="Times New Roman" panose="02020603050405020304" pitchFamily="18" charset="0"/>
                  </a:rPr>
                  <a:t>7</a:t>
                </a:r>
                <a:endParaRPr lang="en-US" altLang="zh-CN" sz="2845" b="1">
                  <a:solidFill>
                    <a:srgbClr val="FF0000"/>
                  </a:solidFill>
                  <a:effectLst>
                    <a:outerShdw blurRad="38100" dist="38100" dir="2700000">
                      <a:srgbClr val="C0C0C0"/>
                    </a:outerShdw>
                  </a:effectLst>
                  <a:latin typeface="Times New Roman" panose="02020603050405020304" pitchFamily="18" charset="0"/>
                </a:endParaRPr>
              </a:p>
            </p:txBody>
          </p:sp>
          <p:sp>
            <p:nvSpPr>
              <p:cNvPr id="807039" name="文本框 807038"/>
              <p:cNvSpPr txBox="1"/>
              <p:nvPr/>
            </p:nvSpPr>
            <p:spPr>
              <a:xfrm>
                <a:off x="3882" y="3108"/>
                <a:ext cx="258" cy="375"/>
              </a:xfrm>
              <a:prstGeom prst="rect">
                <a:avLst/>
              </a:prstGeom>
              <a:noFill/>
              <a:ln w="12700">
                <a:noFill/>
              </a:ln>
            </p:spPr>
            <p:txBody>
              <a:bodyPr wrap="none" anchor="t">
                <a:spAutoFit/>
              </a:bodyPr>
              <a:p>
                <a:pPr>
                  <a:buClrTx/>
                </a:pPr>
                <a:r>
                  <a:rPr lang="en-US" altLang="zh-CN" sz="2845" b="1">
                    <a:solidFill>
                      <a:srgbClr val="FF0000"/>
                    </a:solidFill>
                    <a:effectLst>
                      <a:outerShdw blurRad="38100" dist="38100" dir="2700000">
                        <a:srgbClr val="C0C0C0"/>
                      </a:outerShdw>
                    </a:effectLst>
                    <a:latin typeface="Times New Roman" panose="02020603050405020304" pitchFamily="18" charset="0"/>
                  </a:rPr>
                  <a:t>3</a:t>
                </a:r>
                <a:endParaRPr lang="en-US" altLang="zh-CN" sz="2845" b="1">
                  <a:solidFill>
                    <a:srgbClr val="FF0000"/>
                  </a:solidFill>
                  <a:effectLst>
                    <a:outerShdw blurRad="38100" dist="38100" dir="2700000">
                      <a:srgbClr val="C0C0C0"/>
                    </a:outerShdw>
                  </a:effectLst>
                  <a:latin typeface="Times New Roman" panose="02020603050405020304" pitchFamily="18" charset="0"/>
                </a:endParaRPr>
              </a:p>
            </p:txBody>
          </p:sp>
        </p:grpSp>
        <p:grpSp>
          <p:nvGrpSpPr>
            <p:cNvPr id="807054" name="组合 807053"/>
            <p:cNvGrpSpPr/>
            <p:nvPr/>
          </p:nvGrpSpPr>
          <p:grpSpPr>
            <a:xfrm>
              <a:off x="11231" y="7507"/>
              <a:ext cx="2016" cy="2149"/>
              <a:chOff x="4873" y="3108"/>
              <a:chExt cx="907" cy="967"/>
            </a:xfrm>
          </p:grpSpPr>
          <p:sp>
            <p:nvSpPr>
              <p:cNvPr id="807040" name="矩形 807039"/>
              <p:cNvSpPr/>
              <p:nvPr/>
            </p:nvSpPr>
            <p:spPr>
              <a:xfrm>
                <a:off x="4873" y="3135"/>
                <a:ext cx="907" cy="912"/>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p>
                <a:pPr algn="ctr">
                  <a:buClrTx/>
                </a:pPr>
                <a:endParaRPr lang="zh-CN" altLang="en-US" sz="1780" dirty="0">
                  <a:latin typeface="Arial" panose="020B0604020202020204" pitchFamily="34" charset="0"/>
                </a:endParaRPr>
              </a:p>
            </p:txBody>
          </p:sp>
          <p:sp>
            <p:nvSpPr>
              <p:cNvPr id="807041" name="直接连接符 807040"/>
              <p:cNvSpPr/>
              <p:nvPr/>
            </p:nvSpPr>
            <p:spPr>
              <a:xfrm>
                <a:off x="4873" y="3439"/>
                <a:ext cx="907" cy="0"/>
              </a:xfrm>
              <a:prstGeom prst="line">
                <a:avLst/>
              </a:prstGeom>
              <a:ln w="28575" cap="sq" cmpd="sng">
                <a:solidFill>
                  <a:schemeClr val="tx1"/>
                </a:solidFill>
                <a:prstDash val="solid"/>
                <a:miter/>
                <a:headEnd type="none" w="sm" len="sm"/>
                <a:tailEnd type="none" w="sm" len="sm"/>
              </a:ln>
            </p:spPr>
          </p:sp>
          <p:sp>
            <p:nvSpPr>
              <p:cNvPr id="807042" name="直接连接符 807041"/>
              <p:cNvSpPr/>
              <p:nvPr/>
            </p:nvSpPr>
            <p:spPr>
              <a:xfrm>
                <a:off x="4873" y="3743"/>
                <a:ext cx="907" cy="0"/>
              </a:xfrm>
              <a:prstGeom prst="line">
                <a:avLst/>
              </a:prstGeom>
              <a:ln w="28575" cap="sq" cmpd="sng">
                <a:solidFill>
                  <a:schemeClr val="tx1"/>
                </a:solidFill>
                <a:prstDash val="solid"/>
                <a:miter/>
                <a:headEnd type="none" w="sm" len="sm"/>
                <a:tailEnd type="none" w="sm" len="sm"/>
              </a:ln>
            </p:spPr>
          </p:sp>
          <p:sp>
            <p:nvSpPr>
              <p:cNvPr id="807043" name="直接连接符 807042"/>
              <p:cNvSpPr/>
              <p:nvPr/>
            </p:nvSpPr>
            <p:spPr>
              <a:xfrm>
                <a:off x="5175" y="3135"/>
                <a:ext cx="0" cy="912"/>
              </a:xfrm>
              <a:prstGeom prst="line">
                <a:avLst/>
              </a:prstGeom>
              <a:ln w="28575" cap="sq" cmpd="sng">
                <a:solidFill>
                  <a:schemeClr val="tx1"/>
                </a:solidFill>
                <a:prstDash val="solid"/>
                <a:miter/>
                <a:headEnd type="none" w="sm" len="sm"/>
                <a:tailEnd type="none" w="sm" len="sm"/>
              </a:ln>
            </p:spPr>
          </p:sp>
          <p:sp>
            <p:nvSpPr>
              <p:cNvPr id="807044" name="直接连接符 807043"/>
              <p:cNvSpPr/>
              <p:nvPr/>
            </p:nvSpPr>
            <p:spPr>
              <a:xfrm>
                <a:off x="5478" y="3135"/>
                <a:ext cx="0" cy="912"/>
              </a:xfrm>
              <a:prstGeom prst="line">
                <a:avLst/>
              </a:prstGeom>
              <a:ln w="28575" cap="sq" cmpd="sng">
                <a:solidFill>
                  <a:schemeClr val="tx1"/>
                </a:solidFill>
                <a:prstDash val="solid"/>
                <a:miter/>
                <a:headEnd type="none" w="sm" len="sm"/>
                <a:tailEnd type="none" w="sm" len="sm"/>
              </a:ln>
            </p:spPr>
          </p:sp>
          <p:sp>
            <p:nvSpPr>
              <p:cNvPr id="807045" name="文本框 807044"/>
              <p:cNvSpPr txBox="1"/>
              <p:nvPr/>
            </p:nvSpPr>
            <p:spPr>
              <a:xfrm>
                <a:off x="5219"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7046" name="文本框 807045"/>
              <p:cNvSpPr txBox="1"/>
              <p:nvPr/>
            </p:nvSpPr>
            <p:spPr>
              <a:xfrm>
                <a:off x="4910" y="310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7047" name="文本框 807046"/>
              <p:cNvSpPr txBox="1"/>
              <p:nvPr/>
            </p:nvSpPr>
            <p:spPr>
              <a:xfrm>
                <a:off x="5236" y="3428"/>
                <a:ext cx="244" cy="375"/>
              </a:xfrm>
              <a:prstGeom prst="rect">
                <a:avLst/>
              </a:prstGeom>
              <a:noFill/>
              <a:ln w="12700">
                <a:noFill/>
              </a:ln>
            </p:spPr>
            <p:txBody>
              <a:bodyPr>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7048" name="文本框 807047"/>
              <p:cNvSpPr txBox="1"/>
              <p:nvPr/>
            </p:nvSpPr>
            <p:spPr>
              <a:xfrm>
                <a:off x="5515" y="342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sp>
            <p:nvSpPr>
              <p:cNvPr id="807049" name="文本框 807048"/>
              <p:cNvSpPr txBox="1"/>
              <p:nvPr/>
            </p:nvSpPr>
            <p:spPr>
              <a:xfrm>
                <a:off x="5508" y="370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7050" name="文本框 807049"/>
              <p:cNvSpPr txBox="1"/>
              <p:nvPr/>
            </p:nvSpPr>
            <p:spPr>
              <a:xfrm>
                <a:off x="5236" y="370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sp>
            <p:nvSpPr>
              <p:cNvPr id="807051" name="文本框 807050"/>
              <p:cNvSpPr txBox="1"/>
              <p:nvPr/>
            </p:nvSpPr>
            <p:spPr>
              <a:xfrm>
                <a:off x="4910" y="342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7052" name="文本框 807051"/>
              <p:cNvSpPr txBox="1"/>
              <p:nvPr/>
            </p:nvSpPr>
            <p:spPr>
              <a:xfrm>
                <a:off x="5515" y="310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en-US" altLang="zh-CN" sz="2845" b="1">
                  <a:effectLst>
                    <a:outerShdw blurRad="38100" dist="38100" dir="2700000">
                      <a:srgbClr val="C0C0C0"/>
                    </a:outerShdw>
                  </a:effectLst>
                  <a:latin typeface="Times New Roman" panose="02020603050405020304" pitchFamily="18" charset="0"/>
                </a:endParaRPr>
              </a:p>
            </p:txBody>
          </p:sp>
        </p:grpSp>
        <p:grpSp>
          <p:nvGrpSpPr>
            <p:cNvPr id="807085" name="组合 807084"/>
            <p:cNvGrpSpPr/>
            <p:nvPr/>
          </p:nvGrpSpPr>
          <p:grpSpPr>
            <a:xfrm>
              <a:off x="4782" y="7507"/>
              <a:ext cx="2016" cy="2149"/>
              <a:chOff x="2152" y="3108"/>
              <a:chExt cx="907" cy="967"/>
            </a:xfrm>
          </p:grpSpPr>
          <p:sp>
            <p:nvSpPr>
              <p:cNvPr id="807057" name="矩形 807056"/>
              <p:cNvSpPr/>
              <p:nvPr/>
            </p:nvSpPr>
            <p:spPr>
              <a:xfrm>
                <a:off x="2152" y="3135"/>
                <a:ext cx="907" cy="912"/>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p>
                <a:pPr algn="ctr">
                  <a:buClrTx/>
                </a:pPr>
                <a:endParaRPr lang="zh-CN" altLang="en-US" sz="1780" dirty="0">
                  <a:latin typeface="Arial" panose="020B0604020202020204" pitchFamily="34" charset="0"/>
                </a:endParaRPr>
              </a:p>
            </p:txBody>
          </p:sp>
          <p:sp>
            <p:nvSpPr>
              <p:cNvPr id="807058" name="直接连接符 807057"/>
              <p:cNvSpPr/>
              <p:nvPr/>
            </p:nvSpPr>
            <p:spPr>
              <a:xfrm>
                <a:off x="2152" y="3439"/>
                <a:ext cx="907" cy="0"/>
              </a:xfrm>
              <a:prstGeom prst="line">
                <a:avLst/>
              </a:prstGeom>
              <a:ln w="28575" cap="sq" cmpd="sng">
                <a:solidFill>
                  <a:schemeClr val="tx1"/>
                </a:solidFill>
                <a:prstDash val="solid"/>
                <a:miter/>
                <a:headEnd type="none" w="sm" len="sm"/>
                <a:tailEnd type="none" w="sm" len="sm"/>
              </a:ln>
            </p:spPr>
          </p:sp>
          <p:sp>
            <p:nvSpPr>
              <p:cNvPr id="807059" name="直接连接符 807058"/>
              <p:cNvSpPr/>
              <p:nvPr/>
            </p:nvSpPr>
            <p:spPr>
              <a:xfrm>
                <a:off x="2152" y="3743"/>
                <a:ext cx="907" cy="0"/>
              </a:xfrm>
              <a:prstGeom prst="line">
                <a:avLst/>
              </a:prstGeom>
              <a:ln w="28575" cap="sq" cmpd="sng">
                <a:solidFill>
                  <a:schemeClr val="tx1"/>
                </a:solidFill>
                <a:prstDash val="solid"/>
                <a:miter/>
                <a:headEnd type="none" w="sm" len="sm"/>
                <a:tailEnd type="none" w="sm" len="sm"/>
              </a:ln>
            </p:spPr>
          </p:sp>
          <p:sp>
            <p:nvSpPr>
              <p:cNvPr id="807060" name="直接连接符 807059"/>
              <p:cNvSpPr/>
              <p:nvPr/>
            </p:nvSpPr>
            <p:spPr>
              <a:xfrm>
                <a:off x="2454" y="3135"/>
                <a:ext cx="0" cy="912"/>
              </a:xfrm>
              <a:prstGeom prst="line">
                <a:avLst/>
              </a:prstGeom>
              <a:ln w="28575" cap="sq" cmpd="sng">
                <a:solidFill>
                  <a:schemeClr val="tx1"/>
                </a:solidFill>
                <a:prstDash val="solid"/>
                <a:miter/>
                <a:headEnd type="none" w="sm" len="sm"/>
                <a:tailEnd type="none" w="sm" len="sm"/>
              </a:ln>
            </p:spPr>
          </p:sp>
          <p:sp>
            <p:nvSpPr>
              <p:cNvPr id="807061" name="直接连接符 807060"/>
              <p:cNvSpPr/>
              <p:nvPr/>
            </p:nvSpPr>
            <p:spPr>
              <a:xfrm>
                <a:off x="2757" y="3135"/>
                <a:ext cx="0" cy="912"/>
              </a:xfrm>
              <a:prstGeom prst="line">
                <a:avLst/>
              </a:prstGeom>
              <a:ln w="28575" cap="sq" cmpd="sng">
                <a:solidFill>
                  <a:schemeClr val="tx1"/>
                </a:solidFill>
                <a:prstDash val="solid"/>
                <a:miter/>
                <a:headEnd type="none" w="sm" len="sm"/>
                <a:tailEnd type="none" w="sm" len="sm"/>
              </a:ln>
            </p:spPr>
          </p:sp>
          <p:sp>
            <p:nvSpPr>
              <p:cNvPr id="807062" name="文本框 807061"/>
              <p:cNvSpPr txBox="1"/>
              <p:nvPr/>
            </p:nvSpPr>
            <p:spPr>
              <a:xfrm>
                <a:off x="2198"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7063" name="文本框 807062"/>
              <p:cNvSpPr txBox="1"/>
              <p:nvPr/>
            </p:nvSpPr>
            <p:spPr>
              <a:xfrm>
                <a:off x="2189" y="3425"/>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7064" name="文本框 807063"/>
              <p:cNvSpPr txBox="1"/>
              <p:nvPr/>
            </p:nvSpPr>
            <p:spPr>
              <a:xfrm>
                <a:off x="2515" y="3428"/>
                <a:ext cx="244" cy="375"/>
              </a:xfrm>
              <a:prstGeom prst="rect">
                <a:avLst/>
              </a:prstGeom>
              <a:noFill/>
              <a:ln w="12700">
                <a:noFill/>
              </a:ln>
            </p:spPr>
            <p:txBody>
              <a:bodyPr>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7065" name="文本框 807064"/>
              <p:cNvSpPr txBox="1"/>
              <p:nvPr/>
            </p:nvSpPr>
            <p:spPr>
              <a:xfrm>
                <a:off x="2794" y="342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sp>
            <p:nvSpPr>
              <p:cNvPr id="807066" name="文本框 807065"/>
              <p:cNvSpPr txBox="1"/>
              <p:nvPr/>
            </p:nvSpPr>
            <p:spPr>
              <a:xfrm>
                <a:off x="2787" y="370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7067" name="文本框 807066"/>
              <p:cNvSpPr txBox="1"/>
              <p:nvPr/>
            </p:nvSpPr>
            <p:spPr>
              <a:xfrm>
                <a:off x="2515" y="370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sp>
            <p:nvSpPr>
              <p:cNvPr id="807068" name="文本框 807067"/>
              <p:cNvSpPr txBox="1"/>
              <p:nvPr/>
            </p:nvSpPr>
            <p:spPr>
              <a:xfrm>
                <a:off x="2189" y="370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7069" name="文本框 807068"/>
              <p:cNvSpPr txBox="1"/>
              <p:nvPr/>
            </p:nvSpPr>
            <p:spPr>
              <a:xfrm>
                <a:off x="2469" y="310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en-US" altLang="zh-CN" sz="2845" b="1">
                  <a:effectLst>
                    <a:outerShdw blurRad="38100" dist="38100" dir="2700000">
                      <a:srgbClr val="C0C0C0"/>
                    </a:outerShdw>
                  </a:effectLst>
                  <a:latin typeface="Times New Roman" panose="02020603050405020304" pitchFamily="18" charset="0"/>
                </a:endParaRPr>
              </a:p>
            </p:txBody>
          </p:sp>
        </p:grpSp>
        <p:grpSp>
          <p:nvGrpSpPr>
            <p:cNvPr id="807084" name="组合 807083"/>
            <p:cNvGrpSpPr/>
            <p:nvPr/>
          </p:nvGrpSpPr>
          <p:grpSpPr>
            <a:xfrm>
              <a:off x="1253" y="7416"/>
              <a:ext cx="2016" cy="2149"/>
              <a:chOff x="564" y="3108"/>
              <a:chExt cx="907" cy="967"/>
            </a:xfrm>
          </p:grpSpPr>
          <p:sp>
            <p:nvSpPr>
              <p:cNvPr id="807071" name="矩形 807070"/>
              <p:cNvSpPr/>
              <p:nvPr/>
            </p:nvSpPr>
            <p:spPr>
              <a:xfrm>
                <a:off x="564" y="3135"/>
                <a:ext cx="907" cy="912"/>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p>
                <a:pPr algn="ctr">
                  <a:buClrTx/>
                </a:pPr>
                <a:endParaRPr lang="zh-CN" altLang="en-US" sz="1780" dirty="0">
                  <a:latin typeface="Arial" panose="020B0604020202020204" pitchFamily="34" charset="0"/>
                </a:endParaRPr>
              </a:p>
            </p:txBody>
          </p:sp>
          <p:sp>
            <p:nvSpPr>
              <p:cNvPr id="807072" name="直接连接符 807071"/>
              <p:cNvSpPr/>
              <p:nvPr/>
            </p:nvSpPr>
            <p:spPr>
              <a:xfrm>
                <a:off x="564" y="3439"/>
                <a:ext cx="907" cy="0"/>
              </a:xfrm>
              <a:prstGeom prst="line">
                <a:avLst/>
              </a:prstGeom>
              <a:ln w="28575" cap="sq" cmpd="sng">
                <a:solidFill>
                  <a:schemeClr val="tx1"/>
                </a:solidFill>
                <a:prstDash val="solid"/>
                <a:miter/>
                <a:headEnd type="none" w="sm" len="sm"/>
                <a:tailEnd type="none" w="sm" len="sm"/>
              </a:ln>
            </p:spPr>
          </p:sp>
          <p:sp>
            <p:nvSpPr>
              <p:cNvPr id="807073" name="直接连接符 807072"/>
              <p:cNvSpPr/>
              <p:nvPr/>
            </p:nvSpPr>
            <p:spPr>
              <a:xfrm>
                <a:off x="564" y="3743"/>
                <a:ext cx="907" cy="0"/>
              </a:xfrm>
              <a:prstGeom prst="line">
                <a:avLst/>
              </a:prstGeom>
              <a:ln w="28575" cap="sq" cmpd="sng">
                <a:solidFill>
                  <a:schemeClr val="tx1"/>
                </a:solidFill>
                <a:prstDash val="solid"/>
                <a:miter/>
                <a:headEnd type="none" w="sm" len="sm"/>
                <a:tailEnd type="none" w="sm" len="sm"/>
              </a:ln>
            </p:spPr>
          </p:sp>
          <p:sp>
            <p:nvSpPr>
              <p:cNvPr id="807074" name="直接连接符 807073"/>
              <p:cNvSpPr/>
              <p:nvPr/>
            </p:nvSpPr>
            <p:spPr>
              <a:xfrm>
                <a:off x="866" y="3135"/>
                <a:ext cx="0" cy="912"/>
              </a:xfrm>
              <a:prstGeom prst="line">
                <a:avLst/>
              </a:prstGeom>
              <a:ln w="28575" cap="sq" cmpd="sng">
                <a:solidFill>
                  <a:schemeClr val="tx1"/>
                </a:solidFill>
                <a:prstDash val="solid"/>
                <a:miter/>
                <a:headEnd type="none" w="sm" len="sm"/>
                <a:tailEnd type="none" w="sm" len="sm"/>
              </a:ln>
            </p:spPr>
          </p:sp>
          <p:sp>
            <p:nvSpPr>
              <p:cNvPr id="807075" name="直接连接符 807074"/>
              <p:cNvSpPr/>
              <p:nvPr/>
            </p:nvSpPr>
            <p:spPr>
              <a:xfrm>
                <a:off x="1169" y="3135"/>
                <a:ext cx="0" cy="912"/>
              </a:xfrm>
              <a:prstGeom prst="line">
                <a:avLst/>
              </a:prstGeom>
              <a:ln w="28575" cap="sq" cmpd="sng">
                <a:solidFill>
                  <a:schemeClr val="tx1"/>
                </a:solidFill>
                <a:prstDash val="solid"/>
                <a:miter/>
                <a:headEnd type="none" w="sm" len="sm"/>
                <a:tailEnd type="none" w="sm" len="sm"/>
              </a:ln>
            </p:spPr>
          </p:sp>
          <p:sp>
            <p:nvSpPr>
              <p:cNvPr id="807076" name="文本框 807075"/>
              <p:cNvSpPr txBox="1"/>
              <p:nvPr/>
            </p:nvSpPr>
            <p:spPr>
              <a:xfrm>
                <a:off x="610"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7077" name="文本框 807076"/>
              <p:cNvSpPr txBox="1"/>
              <p:nvPr/>
            </p:nvSpPr>
            <p:spPr>
              <a:xfrm>
                <a:off x="601" y="3425"/>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7078" name="文本框 807077"/>
              <p:cNvSpPr txBox="1"/>
              <p:nvPr/>
            </p:nvSpPr>
            <p:spPr>
              <a:xfrm>
                <a:off x="927" y="3113"/>
                <a:ext cx="244" cy="375"/>
              </a:xfrm>
              <a:prstGeom prst="rect">
                <a:avLst/>
              </a:prstGeom>
              <a:noFill/>
              <a:ln w="12700">
                <a:noFill/>
              </a:ln>
            </p:spPr>
            <p:txBody>
              <a:bodyPr>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7079" name="文本框 807078"/>
              <p:cNvSpPr txBox="1"/>
              <p:nvPr/>
            </p:nvSpPr>
            <p:spPr>
              <a:xfrm>
                <a:off x="1206" y="342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sp>
            <p:nvSpPr>
              <p:cNvPr id="807080" name="文本框 807079"/>
              <p:cNvSpPr txBox="1"/>
              <p:nvPr/>
            </p:nvSpPr>
            <p:spPr>
              <a:xfrm>
                <a:off x="1199" y="370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7081" name="文本框 807080"/>
              <p:cNvSpPr txBox="1"/>
              <p:nvPr/>
            </p:nvSpPr>
            <p:spPr>
              <a:xfrm>
                <a:off x="927" y="370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sp>
            <p:nvSpPr>
              <p:cNvPr id="807082" name="文本框 807081"/>
              <p:cNvSpPr txBox="1"/>
              <p:nvPr/>
            </p:nvSpPr>
            <p:spPr>
              <a:xfrm>
                <a:off x="601" y="370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7083" name="文本框 807082"/>
              <p:cNvSpPr txBox="1"/>
              <p:nvPr/>
            </p:nvSpPr>
            <p:spPr>
              <a:xfrm>
                <a:off x="1206" y="310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en-US" altLang="zh-CN" sz="2845" b="1">
                  <a:effectLst>
                    <a:outerShdw blurRad="38100" dist="38100" dir="2700000">
                      <a:srgbClr val="C0C0C0"/>
                    </a:outerShdw>
                  </a:effectLst>
                  <a:latin typeface="Times New Roman" panose="02020603050405020304" pitchFamily="18" charset="0"/>
                </a:endParaRPr>
              </a:p>
            </p:txBody>
          </p:sp>
        </p:grpSp>
        <p:sp>
          <p:nvSpPr>
            <p:cNvPr id="807087" name="直接连接符 807086"/>
            <p:cNvSpPr/>
            <p:nvPr/>
          </p:nvSpPr>
          <p:spPr>
            <a:xfrm flipH="1">
              <a:off x="4076" y="2880"/>
              <a:ext cx="2318" cy="1613"/>
            </a:xfrm>
            <a:prstGeom prst="line">
              <a:avLst/>
            </a:prstGeom>
            <a:ln w="38100" cap="sq" cmpd="sng">
              <a:solidFill>
                <a:schemeClr val="tx1"/>
              </a:solidFill>
              <a:prstDash val="solid"/>
              <a:miter/>
              <a:headEnd type="none" w="sm" len="sm"/>
              <a:tailEnd type="triangle" w="sm" len="sm"/>
            </a:ln>
          </p:spPr>
        </p:sp>
        <p:sp>
          <p:nvSpPr>
            <p:cNvPr id="807088" name="直接连接符 807087"/>
            <p:cNvSpPr/>
            <p:nvPr/>
          </p:nvSpPr>
          <p:spPr>
            <a:xfrm>
              <a:off x="8409" y="2880"/>
              <a:ext cx="2118" cy="1613"/>
            </a:xfrm>
            <a:prstGeom prst="line">
              <a:avLst/>
            </a:prstGeom>
            <a:ln w="38100" cap="sq" cmpd="sng">
              <a:solidFill>
                <a:schemeClr val="tx1"/>
              </a:solidFill>
              <a:prstDash val="solid"/>
              <a:miter/>
              <a:headEnd type="none" w="sm" len="sm"/>
              <a:tailEnd type="triangle" w="sm" len="sm"/>
            </a:ln>
          </p:spPr>
        </p:sp>
        <p:sp>
          <p:nvSpPr>
            <p:cNvPr id="807089" name="直接连接符 807088"/>
            <p:cNvSpPr/>
            <p:nvPr/>
          </p:nvSpPr>
          <p:spPr>
            <a:xfrm flipH="1">
              <a:off x="2060" y="6004"/>
              <a:ext cx="1007" cy="1513"/>
            </a:xfrm>
            <a:prstGeom prst="line">
              <a:avLst/>
            </a:prstGeom>
            <a:ln w="38100" cap="sq" cmpd="sng">
              <a:solidFill>
                <a:schemeClr val="tx1"/>
              </a:solidFill>
              <a:prstDash val="solid"/>
              <a:miter/>
              <a:headEnd type="none" w="sm" len="sm"/>
              <a:tailEnd type="triangle" w="sm" len="sm"/>
            </a:ln>
          </p:spPr>
        </p:sp>
        <p:sp>
          <p:nvSpPr>
            <p:cNvPr id="807090" name="直接连接符 807089"/>
            <p:cNvSpPr/>
            <p:nvPr/>
          </p:nvSpPr>
          <p:spPr>
            <a:xfrm>
              <a:off x="5082" y="6004"/>
              <a:ext cx="807" cy="1613"/>
            </a:xfrm>
            <a:prstGeom prst="line">
              <a:avLst/>
            </a:prstGeom>
            <a:ln w="38100" cap="sq" cmpd="sng">
              <a:solidFill>
                <a:schemeClr val="tx1"/>
              </a:solidFill>
              <a:prstDash val="solid"/>
              <a:miter/>
              <a:headEnd type="none" w="sm" len="sm"/>
              <a:tailEnd type="triangle" w="sm" len="sm"/>
            </a:ln>
          </p:spPr>
        </p:sp>
        <p:sp>
          <p:nvSpPr>
            <p:cNvPr id="807091" name="直接连接符 807090"/>
            <p:cNvSpPr/>
            <p:nvPr/>
          </p:nvSpPr>
          <p:spPr>
            <a:xfrm flipH="1">
              <a:off x="8611" y="6107"/>
              <a:ext cx="807" cy="1511"/>
            </a:xfrm>
            <a:prstGeom prst="line">
              <a:avLst/>
            </a:prstGeom>
            <a:ln w="38100" cap="sq" cmpd="sng">
              <a:solidFill>
                <a:schemeClr val="tx1"/>
              </a:solidFill>
              <a:prstDash val="solid"/>
              <a:miter/>
              <a:headEnd type="none" w="sm" len="sm"/>
              <a:tailEnd type="triangle" w="sm" len="sm"/>
            </a:ln>
          </p:spPr>
        </p:sp>
        <p:sp>
          <p:nvSpPr>
            <p:cNvPr id="807092" name="直接连接符 807091"/>
            <p:cNvSpPr/>
            <p:nvPr/>
          </p:nvSpPr>
          <p:spPr>
            <a:xfrm>
              <a:off x="11433" y="6004"/>
              <a:ext cx="807" cy="1613"/>
            </a:xfrm>
            <a:prstGeom prst="line">
              <a:avLst/>
            </a:prstGeom>
            <a:ln w="38100" cap="sq" cmpd="sng">
              <a:solidFill>
                <a:schemeClr val="tx1"/>
              </a:solidFill>
              <a:prstDash val="solid"/>
              <a:miter/>
              <a:headEnd type="none" w="sm" len="sm"/>
              <a:tailEnd type="triangle" w="sm" len="sm"/>
            </a:ln>
          </p:spPr>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2695575"/>
            <a:ext cx="9144000" cy="0"/>
          </a:xfrm>
          <a:prstGeom prst="rect">
            <a:avLst/>
          </a:prstGeom>
          <a:noFill/>
          <a:ln w="9525">
            <a:noFill/>
            <a:miter lim="800000"/>
          </a:ln>
        </p:spPr>
        <p:txBody>
          <a:bodyPr wrap="none" anchor="ctr">
            <a:spAutoFit/>
          </a:bodyPr>
          <a:lstStyle/>
          <a:p>
            <a:endParaRPr lang="zh-CN" altLang="en-US"/>
          </a:p>
        </p:txBody>
      </p:sp>
      <p:graphicFrame>
        <p:nvGraphicFramePr>
          <p:cNvPr id="14338" name="Object 2"/>
          <p:cNvGraphicFramePr>
            <a:graphicFrameLocks noChangeAspect="1"/>
          </p:cNvGraphicFramePr>
          <p:nvPr/>
        </p:nvGraphicFramePr>
        <p:xfrm>
          <a:off x="1666240" y="2643505"/>
          <a:ext cx="6117590" cy="4081145"/>
        </p:xfrm>
        <a:graphic>
          <a:graphicData uri="http://schemas.openxmlformats.org/presentationml/2006/ole">
            <mc:AlternateContent xmlns:mc="http://schemas.openxmlformats.org/markup-compatibility/2006">
              <mc:Choice xmlns:v="urn:schemas-microsoft-com:vml" Requires="v">
                <p:oleObj spid="_x0000_s14337" name="图片" r:id="rId1" imgW="1944370" imgH="1639570" progId="Word.Picture.8">
                  <p:embed/>
                </p:oleObj>
              </mc:Choice>
              <mc:Fallback>
                <p:oleObj name="图片" r:id="rId1" imgW="1944370" imgH="1639570" progId="Word.Picture.8">
                  <p:embed/>
                  <p:pic>
                    <p:nvPicPr>
                      <p:cNvPr id="0" name="Object 2"/>
                      <p:cNvPicPr>
                        <a:picLocks noChangeAspect="1"/>
                      </p:cNvPicPr>
                      <p:nvPr/>
                    </p:nvPicPr>
                    <p:blipFill>
                      <a:blip r:embed="rId2"/>
                      <a:stretch>
                        <a:fillRect/>
                      </a:stretch>
                    </p:blipFill>
                    <p:spPr>
                      <a:xfrm>
                        <a:off x="1666240" y="2643505"/>
                        <a:ext cx="6117590" cy="4081145"/>
                      </a:xfrm>
                      <a:prstGeom prst="rect">
                        <a:avLst/>
                      </a:prstGeom>
                      <a:noFill/>
                      <a:ln w="9525">
                        <a:noFill/>
                      </a:ln>
                    </p:spPr>
                  </p:pic>
                </p:oleObj>
              </mc:Fallback>
            </mc:AlternateContent>
          </a:graphicData>
        </a:graphic>
      </p:graphicFrame>
      <p:sp>
        <p:nvSpPr>
          <p:cNvPr id="14340" name="Text Box 4"/>
          <p:cNvSpPr txBox="1">
            <a:spLocks noChangeArrowheads="1"/>
          </p:cNvSpPr>
          <p:nvPr/>
        </p:nvSpPr>
        <p:spPr bwMode="auto">
          <a:xfrm>
            <a:off x="107315" y="1080135"/>
            <a:ext cx="8949055" cy="1630045"/>
          </a:xfrm>
          <a:prstGeom prst="rect">
            <a:avLst/>
          </a:prstGeom>
          <a:noFill/>
          <a:ln w="9525">
            <a:noFill/>
            <a:miter lim="800000"/>
          </a:ln>
        </p:spPr>
        <p:txBody>
          <a:bodyPr wrap="square">
            <a:spAutoFit/>
          </a:bodyPr>
          <a:lstStyle/>
          <a:p>
            <a:pPr>
              <a:spcBef>
                <a:spcPct val="50000"/>
              </a:spcBef>
            </a:pPr>
            <a:r>
              <a:rPr lang="zh-CN" altLang="en-US" sz="2000" b="1">
                <a:latin typeface="宋体" panose="02010600030101010101" pitchFamily="2" charset="-122"/>
              </a:rPr>
              <a:t>　　例如，如图所示，当走到（</a:t>
            </a:r>
            <a:r>
              <a:rPr lang="en-US" altLang="zh-CN" sz="2000" b="1">
                <a:latin typeface="宋体" panose="02010600030101010101" pitchFamily="2" charset="-122"/>
              </a:rPr>
              <a:t>3,2</a:t>
            </a:r>
            <a:r>
              <a:rPr lang="zh-CN" altLang="en-US" sz="2000" b="1">
                <a:latin typeface="宋体" panose="02010600030101010101" pitchFamily="2" charset="-122"/>
              </a:rPr>
              <a:t>）方块时，该方块进栈，它有两个相邻方块可走，先试探右边方块（方位</a:t>
            </a:r>
            <a:r>
              <a:rPr lang="en-US" altLang="zh-CN" sz="2000" b="1">
                <a:latin typeface="宋体" panose="02010600030101010101" pitchFamily="2" charset="-122"/>
              </a:rPr>
              <a:t>1</a:t>
            </a:r>
            <a:r>
              <a:rPr lang="zh-CN" altLang="en-US" sz="2000" b="1">
                <a:latin typeface="宋体" panose="02010600030101010101" pitchFamily="2" charset="-122"/>
              </a:rPr>
              <a:t>），将栈顶方块（</a:t>
            </a:r>
            <a:r>
              <a:rPr lang="en-US" altLang="zh-CN" sz="2000" b="1">
                <a:latin typeface="宋体" panose="02010600030101010101" pitchFamily="2" charset="-122"/>
              </a:rPr>
              <a:t>3,2</a:t>
            </a:r>
            <a:r>
              <a:rPr lang="zh-CN" altLang="en-US" sz="2000" b="1">
                <a:latin typeface="宋体" panose="02010600030101010101" pitchFamily="2" charset="-122"/>
              </a:rPr>
              <a:t>）的方位值（用</a:t>
            </a:r>
            <a:r>
              <a:rPr lang="en-US" altLang="zh-CN" sz="2000" b="1">
                <a:latin typeface="宋体" panose="02010600030101010101" pitchFamily="2" charset="-122"/>
              </a:rPr>
              <a:t>di</a:t>
            </a:r>
            <a:r>
              <a:rPr lang="zh-CN" altLang="en-US" sz="2000" b="1">
                <a:latin typeface="宋体" panose="02010600030101010101" pitchFamily="2" charset="-122"/>
              </a:rPr>
              <a:t>表示）变为</a:t>
            </a:r>
            <a:r>
              <a:rPr lang="en-US" altLang="zh-CN" sz="2000" b="1">
                <a:latin typeface="宋体" panose="02010600030101010101" pitchFamily="2" charset="-122"/>
              </a:rPr>
              <a:t>1</a:t>
            </a:r>
            <a:r>
              <a:rPr lang="zh-CN" altLang="en-US" sz="2000" b="1">
                <a:latin typeface="宋体" panose="02010600030101010101" pitchFamily="2" charset="-122"/>
              </a:rPr>
              <a:t>，沿着方位</a:t>
            </a:r>
            <a:r>
              <a:rPr lang="en-US" altLang="zh-CN" sz="2000" b="1">
                <a:latin typeface="宋体" panose="02010600030101010101" pitchFamily="2" charset="-122"/>
              </a:rPr>
              <a:t>1</a:t>
            </a:r>
            <a:r>
              <a:rPr lang="zh-CN" altLang="en-US" sz="2000" b="1">
                <a:latin typeface="宋体" panose="02010600030101010101" pitchFamily="2" charset="-122"/>
              </a:rPr>
              <a:t>走下去，</a:t>
            </a:r>
            <a:r>
              <a:rPr lang="en-US" altLang="zh-CN" sz="2000" b="1">
                <a:latin typeface="宋体" panose="02010600030101010101" pitchFamily="2" charset="-122"/>
              </a:rPr>
              <a:t>…</a:t>
            </a:r>
            <a:r>
              <a:rPr lang="zh-CN" altLang="en-US" sz="2000" b="1">
                <a:latin typeface="宋体" panose="02010600030101010101" pitchFamily="2" charset="-122"/>
              </a:rPr>
              <a:t>。当回溯到（</a:t>
            </a:r>
            <a:r>
              <a:rPr lang="en-US" altLang="zh-CN" sz="2000" b="1">
                <a:latin typeface="宋体" panose="02010600030101010101" pitchFamily="2" charset="-122"/>
              </a:rPr>
              <a:t>3,2</a:t>
            </a:r>
            <a:r>
              <a:rPr lang="zh-CN" altLang="en-US" sz="2000" b="1">
                <a:latin typeface="宋体" panose="02010600030101010101" pitchFamily="2" charset="-122"/>
              </a:rPr>
              <a:t>）方块时，它又变成栈顶方块，取出其方位值</a:t>
            </a:r>
            <a:r>
              <a:rPr lang="en-US" altLang="zh-CN" sz="2000" b="1">
                <a:latin typeface="宋体" panose="02010600030101010101" pitchFamily="2" charset="-122"/>
              </a:rPr>
              <a:t>1</a:t>
            </a:r>
            <a:r>
              <a:rPr lang="zh-CN" altLang="en-US" sz="2000" b="1">
                <a:latin typeface="宋体" panose="02010600030101010101" pitchFamily="2" charset="-122"/>
              </a:rPr>
              <a:t>，通过递增方式找到下一个相邻可走方位</a:t>
            </a:r>
            <a:r>
              <a:rPr lang="en-US" altLang="zh-CN" sz="2000" b="1">
                <a:latin typeface="宋体" panose="02010600030101010101" pitchFamily="2" charset="-122"/>
              </a:rPr>
              <a:t>2</a:t>
            </a:r>
            <a:r>
              <a:rPr lang="zh-CN" altLang="en-US" sz="2000" b="1">
                <a:latin typeface="宋体" panose="02010600030101010101" pitchFamily="2" charset="-122"/>
              </a:rPr>
              <a:t>，再沿着方位</a:t>
            </a:r>
            <a:r>
              <a:rPr lang="en-US" altLang="zh-CN" sz="2000" b="1">
                <a:latin typeface="宋体" panose="02010600030101010101" pitchFamily="2" charset="-122"/>
              </a:rPr>
              <a:t>2</a:t>
            </a:r>
            <a:r>
              <a:rPr lang="zh-CN" altLang="en-US" sz="2000" b="1">
                <a:latin typeface="宋体" panose="02010600030101010101" pitchFamily="2" charset="-122"/>
              </a:rPr>
              <a:t>走下去，</a:t>
            </a:r>
            <a:r>
              <a:rPr lang="en-US" altLang="zh-CN" sz="2000" b="1">
                <a:latin typeface="宋体" panose="02010600030101010101" pitchFamily="2" charset="-122"/>
              </a:rPr>
              <a:t>…</a:t>
            </a:r>
            <a:r>
              <a:rPr lang="zh-CN" altLang="en-US" sz="2000" b="1">
                <a:latin typeface="宋体" panose="02010600030101010101" pitchFamily="2" charset="-122"/>
              </a:rPr>
              <a:t>。如果不记下方位，每次都从方位</a:t>
            </a:r>
            <a:r>
              <a:rPr lang="en-US" altLang="zh-CN" sz="2000" b="1">
                <a:latin typeface="宋体" panose="02010600030101010101" pitchFamily="2" charset="-122"/>
              </a:rPr>
              <a:t>0</a:t>
            </a:r>
            <a:r>
              <a:rPr lang="zh-CN" altLang="en-US" sz="2000" b="1">
                <a:latin typeface="宋体" panose="02010600030101010101" pitchFamily="2" charset="-122"/>
              </a:rPr>
              <a:t>开始试探，会陷入死循环。</a:t>
            </a:r>
            <a:endParaRPr lang="zh-CN" altLang="en-US" sz="2000" b="1">
              <a:latin typeface="宋体" panose="02010600030101010101" pitchFamily="2" charset="-122"/>
            </a:endParaRPr>
          </a:p>
        </p:txBody>
      </p:sp>
      <p:sp>
        <p:nvSpPr>
          <p:cNvPr id="2" name="文本框 1"/>
          <p:cNvSpPr txBox="1"/>
          <p:nvPr/>
        </p:nvSpPr>
        <p:spPr>
          <a:xfrm>
            <a:off x="611505" y="248285"/>
            <a:ext cx="7528560" cy="645160"/>
          </a:xfrm>
          <a:prstGeom prst="rect">
            <a:avLst/>
          </a:prstGeom>
          <a:noFill/>
        </p:spPr>
        <p:txBody>
          <a:bodyPr wrap="none" rtlCol="0" anchor="t">
            <a:spAutoFit/>
          </a:bodyPr>
          <a:p>
            <a:pPr algn="just">
              <a:spcBef>
                <a:spcPct val="50000"/>
              </a:spcBef>
              <a:defRPr/>
            </a:pPr>
            <a:r>
              <a:rPr lang="zh-CN" altLang="en-US" sz="3600" b="1">
                <a:solidFill>
                  <a:schemeClr val="bg1"/>
                </a:solidFill>
                <a:latin typeface="黑体" panose="02010609060101010101" pitchFamily="49" charset="-122"/>
                <a:ea typeface="黑体" panose="02010609060101010101" pitchFamily="49" charset="-122"/>
                <a:sym typeface="+mn-ea"/>
              </a:rPr>
              <a:t>采用回溯法非递归框架求解</a:t>
            </a:r>
            <a:r>
              <a:rPr lang="zh-CN" altLang="pt-BR" sz="3600" b="1">
                <a:solidFill>
                  <a:schemeClr val="bg1"/>
                </a:solidFill>
                <a:latin typeface="黑体" panose="02010609060101010101" pitchFamily="49" charset="-122"/>
                <a:ea typeface="黑体" panose="02010609060101010101" pitchFamily="49" charset="-122"/>
                <a:sym typeface="+mn-ea"/>
              </a:rPr>
              <a:t>迷宫问题</a:t>
            </a:r>
            <a:endParaRPr lang="zh-CN" altLang="pt-BR" sz="3600" b="1">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60363" y="1234758"/>
            <a:ext cx="8137525" cy="4154170"/>
          </a:xfrm>
          <a:prstGeom prst="rect">
            <a:avLst/>
          </a:prstGeom>
          <a:noFill/>
          <a:ln w="9525">
            <a:noFill/>
            <a:miter lim="800000"/>
          </a:ln>
        </p:spPr>
        <p:txBody>
          <a:bodyPr>
            <a:spAutoFit/>
          </a:bodyPr>
          <a:lstStyle/>
          <a:p>
            <a:pPr>
              <a:spcBef>
                <a:spcPct val="50000"/>
              </a:spcBef>
            </a:pPr>
            <a:r>
              <a:rPr lang="zh-CN" altLang="en-US" sz="2400" b="1">
                <a:latin typeface="宋体" panose="02010600030101010101" pitchFamily="2" charset="-122"/>
                <a:cs typeface="Times New Roman" panose="02020603050405020304" pitchFamily="18" charset="0"/>
              </a:rPr>
              <a:t>　　其求解过程是，先将入口进栈（初始方位置为</a:t>
            </a:r>
            <a:r>
              <a:rPr lang="en-US" altLang="zh-CN" sz="2400" b="1">
                <a:latin typeface="宋体" panose="02010600030101010101" pitchFamily="2" charset="-122"/>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），为了避免重复将其</a:t>
            </a:r>
            <a:r>
              <a:rPr lang="en-US" altLang="zh-CN" sz="2400" b="1">
                <a:latin typeface="宋体" panose="02010600030101010101" pitchFamily="2" charset="-122"/>
                <a:cs typeface="Times New Roman" panose="02020603050405020304" pitchFamily="18" charset="0"/>
              </a:rPr>
              <a:t>mg</a:t>
            </a:r>
            <a:r>
              <a:rPr lang="zh-CN" altLang="en-US" sz="2400" b="1">
                <a:latin typeface="宋体" panose="02010600030101010101" pitchFamily="2" charset="-122"/>
                <a:cs typeface="Times New Roman" panose="02020603050405020304" pitchFamily="18" charset="0"/>
              </a:rPr>
              <a:t>元素置为</a:t>
            </a:r>
            <a:r>
              <a:rPr lang="en-US" altLang="zh-CN" sz="2400" b="1">
                <a:latin typeface="宋体" panose="02010600030101010101" pitchFamily="2" charset="-122"/>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，栈不空循环：取栈顶方块及方位</a:t>
            </a:r>
            <a:r>
              <a:rPr lang="en-US" altLang="zh-CN" sz="2400" b="1">
                <a:latin typeface="宋体" panose="02010600030101010101" pitchFamily="2" charset="-122"/>
                <a:cs typeface="Times New Roman" panose="02020603050405020304" pitchFamily="18" charset="0"/>
              </a:rPr>
              <a:t>di</a:t>
            </a:r>
            <a:r>
              <a:rPr lang="zh-CN" altLang="en-US" sz="2400" b="1">
                <a:latin typeface="宋体" panose="02010600030101010101" pitchFamily="2" charset="-122"/>
                <a:cs typeface="Times New Roman" panose="02020603050405020304" pitchFamily="18" charset="0"/>
              </a:rPr>
              <a:t>。</a:t>
            </a:r>
            <a:endParaRPr lang="zh-CN" altLang="en-US" sz="2400" b="1">
              <a:latin typeface="宋体" panose="02010600030101010101" pitchFamily="2" charset="-122"/>
              <a:cs typeface="Times New Roman" panose="02020603050405020304" pitchFamily="18" charset="0"/>
            </a:endParaRPr>
          </a:p>
          <a:p>
            <a:pPr>
              <a:spcBef>
                <a:spcPct val="50000"/>
              </a:spcBef>
            </a:pPr>
            <a:r>
              <a:rPr lang="zh-CN" altLang="en-US" sz="2400" b="1">
                <a:latin typeface="宋体" panose="02010600030101010101" pitchFamily="2" charset="-122"/>
                <a:cs typeface="Times New Roman" panose="02020603050405020304" pitchFamily="18" charset="0"/>
              </a:rPr>
              <a:t>　　若该方块是出口，输出栈中元素即输出一条迷宫路径，然后回溯（将其</a:t>
            </a:r>
            <a:r>
              <a:rPr lang="en-US" altLang="zh-CN" sz="2400" b="1">
                <a:latin typeface="宋体" panose="02010600030101010101" pitchFamily="2" charset="-122"/>
                <a:cs typeface="Times New Roman" panose="02020603050405020304" pitchFamily="18" charset="0"/>
              </a:rPr>
              <a:t>mg</a:t>
            </a:r>
            <a:r>
              <a:rPr lang="zh-CN" altLang="en-US" sz="2400" b="1">
                <a:latin typeface="宋体" panose="02010600030101010101" pitchFamily="2" charset="-122"/>
                <a:cs typeface="Times New Roman" panose="02020603050405020304" pitchFamily="18" charset="0"/>
              </a:rPr>
              <a:t>元素重置为</a:t>
            </a:r>
            <a:r>
              <a:rPr lang="en-US" altLang="zh-CN" sz="2400" b="1">
                <a:latin typeface="宋体" panose="02010600030101010101" pitchFamily="2" charset="-122"/>
                <a:cs typeface="Times New Roman" panose="02020603050405020304" pitchFamily="18" charset="0"/>
              </a:rPr>
              <a:t>0</a:t>
            </a:r>
            <a:r>
              <a:rPr lang="zh-CN" altLang="en-US" sz="2400" b="1">
                <a:latin typeface="宋体" panose="02010600030101010101" pitchFamily="2" charset="-122"/>
                <a:cs typeface="Times New Roman" panose="02020603050405020304" pitchFamily="18" charset="0"/>
              </a:rPr>
              <a:t>并退栈）。</a:t>
            </a:r>
            <a:endParaRPr lang="zh-CN" altLang="en-US" sz="2400" b="1">
              <a:latin typeface="宋体" panose="02010600030101010101" pitchFamily="2" charset="-122"/>
              <a:cs typeface="Times New Roman" panose="02020603050405020304" pitchFamily="18" charset="0"/>
            </a:endParaRPr>
          </a:p>
          <a:p>
            <a:pPr>
              <a:spcBef>
                <a:spcPct val="50000"/>
              </a:spcBef>
            </a:pPr>
            <a:r>
              <a:rPr lang="zh-CN" altLang="en-US" sz="2400" b="1">
                <a:latin typeface="宋体" panose="02010600030101010101" pitchFamily="2" charset="-122"/>
                <a:cs typeface="Times New Roman" panose="02020603050405020304" pitchFamily="18" charset="0"/>
              </a:rPr>
              <a:t>　　否则找栈顶方块的下一个方位</a:t>
            </a:r>
            <a:r>
              <a:rPr lang="en-US" altLang="zh-CN" sz="2400" b="1">
                <a:latin typeface="宋体" panose="02010600030101010101" pitchFamily="2" charset="-122"/>
                <a:cs typeface="Times New Roman" panose="02020603050405020304" pitchFamily="18" charset="0"/>
              </a:rPr>
              <a:t>di</a:t>
            </a:r>
            <a:r>
              <a:rPr lang="zh-CN" altLang="en-US" sz="2400" b="1">
                <a:latin typeface="宋体" panose="02010600030101010101" pitchFamily="2" charset="-122"/>
                <a:cs typeface="Times New Roman" panose="02020603050405020304" pitchFamily="18" charset="0"/>
              </a:rPr>
              <a:t>的相邻可走方块</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i</a:t>
            </a:r>
            <a:r>
              <a:rPr lang="en-US" altLang="zh-CN" sz="2400" b="1">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j</a:t>
            </a:r>
            <a:r>
              <a:rPr lang="en-US" altLang="zh-CN" sz="2400" b="1">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，如果不存在这样的相邻方块，说明走进了死胡同（栈顶方块变为死结点），则回溯（将其</a:t>
            </a:r>
            <a:r>
              <a:rPr lang="en-US" altLang="zh-CN" sz="2400" b="1">
                <a:latin typeface="宋体" panose="02010600030101010101" pitchFamily="2" charset="-122"/>
                <a:cs typeface="Times New Roman" panose="02020603050405020304" pitchFamily="18" charset="0"/>
              </a:rPr>
              <a:t>mg</a:t>
            </a:r>
            <a:r>
              <a:rPr lang="zh-CN" altLang="en-US" sz="2400" b="1">
                <a:latin typeface="宋体" panose="02010600030101010101" pitchFamily="2" charset="-122"/>
                <a:cs typeface="Times New Roman" panose="02020603050405020304" pitchFamily="18" charset="0"/>
              </a:rPr>
              <a:t>元素重置为</a:t>
            </a:r>
            <a:r>
              <a:rPr lang="en-US" altLang="zh-CN" sz="2400" b="1">
                <a:latin typeface="宋体" panose="02010600030101010101" pitchFamily="2" charset="-122"/>
                <a:cs typeface="Times New Roman" panose="02020603050405020304" pitchFamily="18" charset="0"/>
              </a:rPr>
              <a:t>0</a:t>
            </a:r>
            <a:r>
              <a:rPr lang="zh-CN" altLang="en-US" sz="2400" b="1">
                <a:latin typeface="宋体" panose="02010600030101010101" pitchFamily="2" charset="-122"/>
                <a:cs typeface="Times New Roman" panose="02020603050405020304" pitchFamily="18" charset="0"/>
              </a:rPr>
              <a:t>并退栈）；如果存在这样的相邻方块</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i</a:t>
            </a:r>
            <a:r>
              <a:rPr lang="en-US" altLang="zh-CN" sz="2400" b="1">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j</a:t>
            </a:r>
            <a:r>
              <a:rPr lang="en-US" altLang="zh-CN" sz="2400" b="1">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，置栈顶方块的方位为</a:t>
            </a:r>
            <a:r>
              <a:rPr lang="en-US" altLang="zh-CN" sz="2400" b="1">
                <a:latin typeface="宋体" panose="02010600030101010101" pitchFamily="2" charset="-122"/>
                <a:cs typeface="Times New Roman" panose="02020603050405020304" pitchFamily="18" charset="0"/>
              </a:rPr>
              <a:t>di</a:t>
            </a:r>
            <a:r>
              <a:rPr lang="zh-CN" altLang="en-US" sz="2400" b="1">
                <a:latin typeface="宋体" panose="02010600030101010101" pitchFamily="2" charset="-122"/>
                <a:cs typeface="Times New Roman" panose="02020603050405020304" pitchFamily="18" charset="0"/>
              </a:rPr>
              <a:t>，然后将方块</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i</a:t>
            </a:r>
            <a:r>
              <a:rPr lang="en-US" altLang="zh-CN" sz="2400" b="1">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j</a:t>
            </a:r>
            <a:r>
              <a:rPr lang="en-US" altLang="zh-CN" sz="2400" b="1">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进栈。如此循环直到输出所有的迷宫路径。</a:t>
            </a:r>
            <a:endParaRPr lang="zh-CN" altLang="en-US" sz="2400" b="1">
              <a:latin typeface="宋体" panose="02010600030101010101" pitchFamily="2" charset="-122"/>
              <a:cs typeface="Times New Roman" panose="02020603050405020304" pitchFamily="18" charset="0"/>
            </a:endParaRPr>
          </a:p>
        </p:txBody>
      </p:sp>
      <p:sp>
        <p:nvSpPr>
          <p:cNvPr id="2" name="文本框 1"/>
          <p:cNvSpPr txBox="1"/>
          <p:nvPr/>
        </p:nvSpPr>
        <p:spPr>
          <a:xfrm>
            <a:off x="611505" y="248285"/>
            <a:ext cx="7528560" cy="645160"/>
          </a:xfrm>
          <a:prstGeom prst="rect">
            <a:avLst/>
          </a:prstGeom>
          <a:noFill/>
        </p:spPr>
        <p:txBody>
          <a:bodyPr wrap="none" rtlCol="0" anchor="t">
            <a:spAutoFit/>
          </a:bodyPr>
          <a:p>
            <a:pPr algn="just">
              <a:spcBef>
                <a:spcPct val="50000"/>
              </a:spcBef>
              <a:defRPr/>
            </a:pPr>
            <a:r>
              <a:rPr lang="zh-CN" altLang="en-US" sz="3600" b="1">
                <a:solidFill>
                  <a:schemeClr val="bg1"/>
                </a:solidFill>
                <a:latin typeface="黑体" panose="02010609060101010101" pitchFamily="49" charset="-122"/>
                <a:ea typeface="黑体" panose="02010609060101010101" pitchFamily="49" charset="-122"/>
                <a:sym typeface="+mn-ea"/>
              </a:rPr>
              <a:t>采用回溯法非递归框架求解</a:t>
            </a:r>
            <a:r>
              <a:rPr lang="zh-CN" altLang="pt-BR" sz="3600" b="1">
                <a:solidFill>
                  <a:schemeClr val="bg1"/>
                </a:solidFill>
                <a:latin typeface="黑体" panose="02010609060101010101" pitchFamily="49" charset="-122"/>
                <a:ea typeface="黑体" panose="02010609060101010101" pitchFamily="49" charset="-122"/>
                <a:sym typeface="+mn-ea"/>
              </a:rPr>
              <a:t>迷宫问题</a:t>
            </a:r>
            <a:endParaRPr lang="zh-CN" altLang="pt-BR" sz="3600" b="1">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1435" y="33020"/>
            <a:ext cx="9041130" cy="69240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800" b="1">
                <a:latin typeface="Times New Roman" panose="02020603050405020304" pitchFamily="18" charset="0"/>
                <a:ea typeface="楷体" panose="02010609060101010101" pitchFamily="49" charset="-122"/>
              </a:rPr>
              <a:t>void </a:t>
            </a:r>
            <a:r>
              <a:rPr lang="en-US" altLang="zh-CN" sz="1800" b="1">
                <a:solidFill>
                  <a:srgbClr val="CC0099"/>
                </a:solidFill>
                <a:latin typeface="Times New Roman" panose="02020603050405020304" pitchFamily="18" charset="0"/>
                <a:ea typeface="楷体" panose="02010609060101010101" pitchFamily="49" charset="-122"/>
              </a:rPr>
              <a:t>mgpath</a:t>
            </a:r>
            <a:r>
              <a:rPr lang="en-US" altLang="zh-CN" sz="1800" b="1">
                <a:latin typeface="Times New Roman" panose="02020603050405020304" pitchFamily="18" charset="0"/>
                <a:ea typeface="楷体" panose="02010609060101010101" pitchFamily="49" charset="-122"/>
              </a:rPr>
              <a:t>(int mg[M][N],int xi,int yi,int xe,int ye)//</a:t>
            </a:r>
            <a:r>
              <a:rPr lang="zh-CN" altLang="en-US" sz="1800" b="1">
                <a:latin typeface="Times New Roman" panose="02020603050405020304" pitchFamily="18" charset="0"/>
                <a:ea typeface="楷体" panose="02010609060101010101" pitchFamily="49" charset="-122"/>
              </a:rPr>
              <a:t>求所有迷宫路径</a:t>
            </a:r>
            <a:endParaRPr lang="zh-CN" altLang="en-US" sz="1800" b="1">
              <a:latin typeface="Times New Roman" panose="02020603050405020304" pitchFamily="18" charset="0"/>
              <a:ea typeface="楷体" panose="02010609060101010101" pitchFamily="49" charset="-122"/>
            </a:endParaRPr>
          </a:p>
          <a:p>
            <a:r>
              <a:rPr lang="en-US" altLang="zh-CN"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int i,j,i1,j1,di,find;</a:t>
            </a:r>
            <a:endParaRPr lang="nb-NO" altLang="zh-CN"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StackType st;    </a:t>
            </a:r>
            <a:r>
              <a:rPr lang="nb-NO" altLang="zh-CN" sz="1800" b="1">
                <a:latin typeface="Times New Roman" panose="02020603050405020304" pitchFamily="18" charset="0"/>
                <a:ea typeface="楷体" panose="02010609060101010101" pitchFamily="49" charset="-122"/>
                <a:sym typeface="+mn-ea"/>
              </a:rPr>
              <a:t>st.top=-1;</a:t>
            </a:r>
            <a:r>
              <a:rPr lang="nb-NO" altLang="zh-CN" sz="1800" b="1">
                <a:latin typeface="Times New Roman" panose="02020603050405020304" pitchFamily="18" charset="0"/>
                <a:ea typeface="楷体" panose="02010609060101010101" pitchFamily="49" charset="-122"/>
              </a:rPr>
              <a:t>	//</a:t>
            </a:r>
            <a:r>
              <a:rPr lang="zh-CN" altLang="nb-NO" sz="1800" b="1">
                <a:latin typeface="Times New Roman" panose="02020603050405020304" pitchFamily="18" charset="0"/>
                <a:ea typeface="楷体" panose="02010609060101010101" pitchFamily="49" charset="-122"/>
              </a:rPr>
              <a:t>定义一个顺序栈，并</a:t>
            </a:r>
            <a:r>
              <a:rPr lang="zh-CN" altLang="nb-NO" sz="1800" b="1">
                <a:latin typeface="Times New Roman" panose="02020603050405020304" pitchFamily="18" charset="0"/>
                <a:ea typeface="楷体" panose="02010609060101010101" pitchFamily="49" charset="-122"/>
                <a:sym typeface="+mn-ea"/>
              </a:rPr>
              <a:t>初始化</a:t>
            </a:r>
            <a:r>
              <a:rPr lang="zh-CN" altLang="nb-NO" sz="1800" b="1">
                <a:latin typeface="Times New Roman" panose="02020603050405020304" pitchFamily="18" charset="0"/>
                <a:ea typeface="楷体" panose="02010609060101010101" pitchFamily="49" charset="-122"/>
              </a:rPr>
              <a:t>栈顶指针</a:t>
            </a:r>
            <a:endParaRPr lang="zh-CN" altLang="nb-NO"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st.top++;	</a:t>
            </a:r>
            <a:r>
              <a:rPr lang="nb-NO" altLang="zh-CN" sz="1800" b="1">
                <a:latin typeface="Times New Roman" panose="02020603050405020304" pitchFamily="18" charset="0"/>
                <a:ea typeface="楷体" panose="02010609060101010101" pitchFamily="49" charset="-122"/>
                <a:sym typeface="+mn-ea"/>
              </a:rPr>
              <a:t>st.data[st.top].i=xi;      st.data[st.top].j=yi;</a:t>
            </a:r>
            <a:r>
              <a:rPr lang="nb-NO" altLang="zh-CN" sz="1800" b="1">
                <a:latin typeface="Times New Roman" panose="02020603050405020304" pitchFamily="18" charset="0"/>
                <a:ea typeface="楷体" panose="02010609060101010101" pitchFamily="49" charset="-122"/>
              </a:rPr>
              <a:t>	//</a:t>
            </a:r>
            <a:r>
              <a:rPr lang="zh-CN" altLang="nb-NO" sz="1800" b="1">
                <a:latin typeface="Times New Roman" panose="02020603050405020304" pitchFamily="18" charset="0"/>
                <a:ea typeface="楷体" panose="02010609060101010101" pitchFamily="49" charset="-122"/>
              </a:rPr>
              <a:t>入口进栈</a:t>
            </a:r>
            <a:endParaRPr lang="zh-CN" altLang="nb-NO"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st.data[st.top].di=-1;    mg[xi][yi]=-1;</a:t>
            </a:r>
            <a:endParaRPr lang="nb-NO" altLang="zh-CN"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while (st.top&gt;-1)		//</a:t>
            </a:r>
            <a:r>
              <a:rPr lang="zh-CN" altLang="nb-NO" sz="1800" b="1">
                <a:latin typeface="Times New Roman" panose="02020603050405020304" pitchFamily="18" charset="0"/>
                <a:ea typeface="楷体" panose="02010609060101010101" pitchFamily="49" charset="-122"/>
              </a:rPr>
              <a:t>栈不空时循环</a:t>
            </a:r>
            <a:endParaRPr lang="zh-CN" altLang="nb-NO"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	i=st.data[st.top].i;     j=st.data[st.top].j;</a:t>
            </a:r>
            <a:endParaRPr lang="nb-NO" altLang="zh-CN"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di=st.data[st.top].di;	//</a:t>
            </a:r>
            <a:r>
              <a:rPr lang="zh-CN" altLang="nb-NO" sz="1800" b="1">
                <a:latin typeface="Times New Roman" panose="02020603050405020304" pitchFamily="18" charset="0"/>
                <a:ea typeface="楷体" panose="02010609060101010101" pitchFamily="49" charset="-122"/>
              </a:rPr>
              <a:t>取栈顶方块</a:t>
            </a:r>
            <a:endParaRPr lang="zh-CN" altLang="nb-NO"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if (i==xe &amp;&amp; j==ye)	</a:t>
            </a:r>
            <a:r>
              <a:rPr lang="nb-NO" altLang="zh-CN" sz="1800" b="1">
                <a:solidFill>
                  <a:srgbClr val="CC0099"/>
                </a:solidFill>
                <a:latin typeface="Times New Roman" panose="02020603050405020304" pitchFamily="18" charset="0"/>
                <a:ea typeface="楷体" panose="02010609060101010101" pitchFamily="49" charset="-122"/>
              </a:rPr>
              <a:t>//</a:t>
            </a:r>
            <a:r>
              <a:rPr lang="zh-CN" altLang="nb-NO" sz="1800" b="1">
                <a:solidFill>
                  <a:srgbClr val="CC0099"/>
                </a:solidFill>
                <a:latin typeface="Times New Roman" panose="02020603050405020304" pitchFamily="18" charset="0"/>
                <a:ea typeface="楷体" panose="02010609060101010101" pitchFamily="49" charset="-122"/>
              </a:rPr>
              <a:t>找到了出口</a:t>
            </a:r>
            <a:r>
              <a:rPr lang="nb-NO" altLang="zh-CN" sz="1800" b="1">
                <a:solidFill>
                  <a:srgbClr val="CC0099"/>
                </a:solidFill>
                <a:latin typeface="Times New Roman" panose="02020603050405020304" pitchFamily="18" charset="0"/>
                <a:ea typeface="楷体" panose="02010609060101010101" pitchFamily="49" charset="-122"/>
              </a:rPr>
              <a:t>,</a:t>
            </a:r>
            <a:r>
              <a:rPr lang="zh-CN" altLang="nb-NO" sz="1800" b="1">
                <a:solidFill>
                  <a:srgbClr val="CC0099"/>
                </a:solidFill>
                <a:latin typeface="Times New Roman" panose="02020603050405020304" pitchFamily="18" charset="0"/>
                <a:ea typeface="楷体" panose="02010609060101010101" pitchFamily="49" charset="-122"/>
              </a:rPr>
              <a:t>输出该路径</a:t>
            </a:r>
            <a:endParaRPr lang="zh-CN" altLang="nb-NO" sz="1800" b="1">
              <a:solidFill>
                <a:srgbClr val="CC0099"/>
              </a:solidFill>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a:t>
            </a:r>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dispapath(st);	//</a:t>
            </a:r>
            <a:r>
              <a:rPr lang="zh-CN" altLang="nb-NO" sz="1800" b="1">
                <a:latin typeface="Times New Roman" panose="02020603050405020304" pitchFamily="18" charset="0"/>
                <a:ea typeface="楷体" panose="02010609060101010101" pitchFamily="49" charset="-122"/>
              </a:rPr>
              <a:t>找到一条路径输出并退栈</a:t>
            </a:r>
            <a:endParaRPr lang="zh-CN" altLang="nb-NO"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mg[i][j]=0;	//</a:t>
            </a:r>
            <a:r>
              <a:rPr lang="zh-CN" altLang="nb-NO" sz="1800" b="1">
                <a:latin typeface="Times New Roman" panose="02020603050405020304" pitchFamily="18" charset="0"/>
                <a:ea typeface="楷体" panose="02010609060101010101" pitchFamily="49" charset="-122"/>
              </a:rPr>
              <a:t>回溯</a:t>
            </a:r>
            <a:r>
              <a:rPr lang="nb-NO" altLang="zh-CN" sz="1800" b="1">
                <a:latin typeface="Times New Roman" panose="02020603050405020304" pitchFamily="18" charset="0"/>
                <a:ea typeface="楷体" panose="02010609060101010101" pitchFamily="49" charset="-122"/>
              </a:rPr>
              <a:t>:</a:t>
            </a:r>
            <a:r>
              <a:rPr lang="zh-CN" altLang="nb-NO" sz="1800" b="1">
                <a:latin typeface="Times New Roman" panose="02020603050405020304" pitchFamily="18" charset="0"/>
                <a:ea typeface="楷体" panose="02010609060101010101" pitchFamily="49" charset="-122"/>
              </a:rPr>
              <a:t>让出口变为其他路径可走方块</a:t>
            </a:r>
            <a:endParaRPr lang="zh-CN" altLang="nb-NO"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st.top--;    </a:t>
            </a:r>
            <a:r>
              <a:rPr lang="nb-NO" altLang="zh-CN" sz="1800" b="1">
                <a:latin typeface="Times New Roman" panose="02020603050405020304" pitchFamily="18" charset="0"/>
                <a:ea typeface="楷体" panose="02010609060101010101" pitchFamily="49" charset="-122"/>
                <a:sym typeface="+mn-ea"/>
              </a:rPr>
              <a:t>i=st.data[st.top].i;    j=st.data[st.top].j;</a:t>
            </a:r>
            <a:r>
              <a:rPr lang="nb-NO" altLang="zh-CN" sz="1800" b="1">
                <a:latin typeface="Times New Roman" panose="02020603050405020304" pitchFamily="18" charset="0"/>
                <a:ea typeface="楷体" panose="02010609060101010101" pitchFamily="49" charset="-122"/>
              </a:rPr>
              <a:t>//</a:t>
            </a:r>
            <a:r>
              <a:rPr lang="zh-CN" altLang="nb-NO" sz="1800" b="1">
                <a:latin typeface="Times New Roman" panose="02020603050405020304" pitchFamily="18" charset="0"/>
                <a:ea typeface="楷体" panose="02010609060101010101" pitchFamily="49" charset="-122"/>
              </a:rPr>
              <a:t>出口退栈</a:t>
            </a:r>
            <a:endParaRPr lang="zh-CN" altLang="nb-NO"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di=st.data[st.top].di;	//</a:t>
            </a:r>
            <a:r>
              <a:rPr lang="zh-CN" altLang="nb-NO" sz="1800" b="1">
                <a:latin typeface="Times New Roman" panose="02020603050405020304" pitchFamily="18" charset="0"/>
                <a:ea typeface="楷体" panose="02010609060101010101" pitchFamily="49" charset="-122"/>
              </a:rPr>
              <a:t>取栈顶方块</a:t>
            </a:r>
            <a:endParaRPr lang="zh-CN" altLang="nb-NO" sz="1800" b="1">
              <a:latin typeface="Times New Roman" panose="02020603050405020304" pitchFamily="18" charset="0"/>
              <a:ea typeface="楷体" panose="02010609060101010101" pitchFamily="49" charset="-122"/>
            </a:endParaRPr>
          </a:p>
          <a:p>
            <a:r>
              <a:rPr lang="zh-CN" altLang="nb-NO" sz="1800" b="1">
                <a:latin typeface="Times New Roman" panose="02020603050405020304" pitchFamily="18" charset="0"/>
                <a:ea typeface="楷体" panose="02010609060101010101" pitchFamily="49" charset="-122"/>
              </a:rPr>
              <a:t>　　　   </a:t>
            </a:r>
            <a:r>
              <a:rPr lang="nb-NO" altLang="zh-CN" sz="1800" b="1">
                <a:latin typeface="Times New Roman" panose="02020603050405020304" pitchFamily="18" charset="0"/>
                <a:ea typeface="楷体" panose="02010609060101010101" pitchFamily="49" charset="-122"/>
              </a:rPr>
              <a:t>}</a:t>
            </a:r>
            <a:endParaRPr lang="nb-NO" altLang="zh-CN" sz="1800" b="1">
              <a:latin typeface="Times New Roman" panose="02020603050405020304" pitchFamily="18" charset="0"/>
              <a:ea typeface="楷体" panose="02010609060101010101" pitchFamily="49" charset="-122"/>
            </a:endParaRPr>
          </a:p>
          <a:p>
            <a:r>
              <a:rPr lang="nb-NO" altLang="zh-CN" sz="1600" b="1">
                <a:latin typeface="Times New Roman" panose="02020603050405020304" pitchFamily="18" charset="0"/>
                <a:ea typeface="楷体" panose="02010609060101010101" pitchFamily="49" charset="-122"/>
                <a:sym typeface="+mn-ea"/>
              </a:rPr>
              <a:t>                 find=0;</a:t>
            </a:r>
            <a:endParaRPr lang="nb-NO" altLang="zh-CN" sz="1600" b="1">
              <a:latin typeface="Times New Roman" panose="02020603050405020304" pitchFamily="18" charset="0"/>
              <a:ea typeface="楷体" panose="02010609060101010101" pitchFamily="49" charset="-122"/>
              <a:sym typeface="+mn-ea"/>
            </a:endParaRPr>
          </a:p>
          <a:p>
            <a:pPr lvl="1"/>
            <a:r>
              <a:rPr lang="zh-CN" altLang="nb-NO" sz="1800" b="1">
                <a:latin typeface="Times New Roman" panose="02020603050405020304" pitchFamily="18" charset="0"/>
                <a:ea typeface="楷体" panose="02010609060101010101" pitchFamily="49" charset="-122"/>
                <a:sym typeface="+mn-ea"/>
              </a:rPr>
              <a:t>　   </a:t>
            </a:r>
            <a:r>
              <a:rPr lang="nb-NO" altLang="zh-CN" sz="1800" b="1">
                <a:latin typeface="Times New Roman" panose="02020603050405020304" pitchFamily="18" charset="0"/>
                <a:ea typeface="楷体" panose="02010609060101010101" pitchFamily="49" charset="-122"/>
                <a:sym typeface="+mn-ea"/>
              </a:rPr>
              <a:t>while (di&lt;4 &amp;&amp; find==0)//</a:t>
            </a:r>
            <a:r>
              <a:rPr lang="zh-CN" altLang="nb-NO" sz="1800" b="1">
                <a:latin typeface="Times New Roman" panose="02020603050405020304" pitchFamily="18" charset="0"/>
                <a:ea typeface="楷体" panose="02010609060101010101" pitchFamily="49" charset="-122"/>
                <a:sym typeface="+mn-ea"/>
              </a:rPr>
              <a:t>找</a:t>
            </a:r>
            <a:r>
              <a:rPr lang="nb-NO" altLang="zh-CN" sz="1800" b="1">
                <a:latin typeface="Times New Roman" panose="02020603050405020304" pitchFamily="18" charset="0"/>
                <a:ea typeface="楷体" panose="02010609060101010101" pitchFamily="49" charset="-122"/>
                <a:sym typeface="+mn-ea"/>
              </a:rPr>
              <a:t>(i,j)</a:t>
            </a:r>
            <a:r>
              <a:rPr lang="zh-CN" altLang="nb-NO" sz="1600" b="1">
                <a:latin typeface="Times New Roman" panose="02020603050405020304" pitchFamily="18" charset="0"/>
                <a:ea typeface="楷体" panose="02010609060101010101" pitchFamily="49" charset="-122"/>
                <a:sym typeface="+mn-ea"/>
              </a:rPr>
              <a:t>方块的一个相邻可走方块</a:t>
            </a:r>
            <a:endParaRPr lang="zh-CN" altLang="nb-NO" sz="1600" b="1">
              <a:latin typeface="Times New Roman" panose="02020603050405020304" pitchFamily="18" charset="0"/>
              <a:ea typeface="楷体" panose="02010609060101010101" pitchFamily="49" charset="-122"/>
              <a:sym typeface="+mn-ea"/>
            </a:endParaRPr>
          </a:p>
          <a:p>
            <a:pPr lvl="1"/>
            <a:r>
              <a:rPr lang="zh-CN" altLang="nb-NO" sz="1800" b="1">
                <a:latin typeface="Times New Roman" panose="02020603050405020304" pitchFamily="18" charset="0"/>
                <a:ea typeface="楷体" panose="02010609060101010101" pitchFamily="49" charset="-122"/>
                <a:sym typeface="+mn-ea"/>
              </a:rPr>
              <a:t>　　</a:t>
            </a:r>
            <a:r>
              <a:rPr lang="nb-NO" altLang="zh-CN" sz="1600" b="1">
                <a:latin typeface="Times New Roman" panose="02020603050405020304" pitchFamily="18" charset="0"/>
                <a:ea typeface="楷体" panose="02010609060101010101" pitchFamily="49" charset="-122"/>
                <a:sym typeface="+mn-ea"/>
              </a:rPr>
              <a:t>{       di++;</a:t>
            </a:r>
            <a:endParaRPr lang="nb-NO" altLang="zh-CN" sz="1600" b="1">
              <a:latin typeface="Times New Roman" panose="02020603050405020304" pitchFamily="18" charset="0"/>
              <a:ea typeface="楷体" panose="02010609060101010101" pitchFamily="49" charset="-122"/>
              <a:sym typeface="+mn-ea"/>
            </a:endParaRPr>
          </a:p>
          <a:p>
            <a:pPr lvl="1"/>
            <a:r>
              <a:rPr lang="zh-CN" altLang="nb-NO" sz="1800" b="1">
                <a:latin typeface="Times New Roman" panose="02020603050405020304" pitchFamily="18" charset="0"/>
                <a:ea typeface="楷体" panose="02010609060101010101" pitchFamily="49" charset="-122"/>
                <a:sym typeface="+mn-ea"/>
              </a:rPr>
              <a:t>　　　　</a:t>
            </a:r>
            <a:r>
              <a:rPr lang="nb-NO" altLang="zh-CN" sz="1600" b="1">
                <a:latin typeface="Times New Roman" panose="02020603050405020304" pitchFamily="18" charset="0"/>
                <a:ea typeface="楷体" panose="02010609060101010101" pitchFamily="49" charset="-122"/>
                <a:sym typeface="+mn-ea"/>
              </a:rPr>
              <a:t>switch(di)</a:t>
            </a:r>
            <a:endParaRPr lang="nb-NO" altLang="zh-CN" sz="1600" b="1">
              <a:latin typeface="Times New Roman" panose="02020603050405020304" pitchFamily="18" charset="0"/>
              <a:ea typeface="楷体" panose="02010609060101010101" pitchFamily="49" charset="-122"/>
              <a:sym typeface="+mn-ea"/>
            </a:endParaRPr>
          </a:p>
          <a:p>
            <a:pPr lvl="1"/>
            <a:r>
              <a:rPr lang="zh-CN" altLang="nb-NO" sz="1800" b="1">
                <a:latin typeface="Times New Roman" panose="02020603050405020304" pitchFamily="18" charset="0"/>
                <a:ea typeface="楷体" panose="02010609060101010101" pitchFamily="49" charset="-122"/>
                <a:sym typeface="+mn-ea"/>
              </a:rPr>
              <a:t>　　　　</a:t>
            </a:r>
            <a:r>
              <a:rPr lang="nb-NO" altLang="zh-CN" sz="1800" b="1">
                <a:latin typeface="Times New Roman" panose="02020603050405020304" pitchFamily="18" charset="0"/>
                <a:ea typeface="楷体" panose="02010609060101010101" pitchFamily="49" charset="-122"/>
                <a:sym typeface="+mn-ea"/>
              </a:rPr>
              <a:t>{    case 0:i1=st.data[st.top].i-1;</a:t>
            </a:r>
            <a:r>
              <a:rPr lang="zh-CN" altLang="nb-NO" sz="1800" b="1">
                <a:latin typeface="Times New Roman" panose="02020603050405020304" pitchFamily="18" charset="0"/>
                <a:ea typeface="楷体" panose="02010609060101010101" pitchFamily="49" charset="-122"/>
                <a:sym typeface="+mn-ea"/>
              </a:rPr>
              <a:t>　</a:t>
            </a:r>
            <a:r>
              <a:rPr lang="nb-NO" altLang="zh-CN" sz="1600" b="1">
                <a:latin typeface="Times New Roman" panose="02020603050405020304" pitchFamily="18" charset="0"/>
                <a:ea typeface="楷体" panose="02010609060101010101" pitchFamily="49" charset="-122"/>
                <a:sym typeface="+mn-ea"/>
              </a:rPr>
              <a:t>j1=st.data[st.top].j;      break;</a:t>
            </a:r>
            <a:endParaRPr lang="nb-NO" altLang="zh-CN" sz="1600" b="1">
              <a:latin typeface="Times New Roman" panose="02020603050405020304" pitchFamily="18" charset="0"/>
              <a:ea typeface="楷体" panose="02010609060101010101" pitchFamily="49" charset="-122"/>
              <a:sym typeface="+mn-ea"/>
            </a:endParaRPr>
          </a:p>
          <a:p>
            <a:pPr lvl="1"/>
            <a:r>
              <a:rPr lang="nb-NO" altLang="zh-CN" sz="1800" b="1">
                <a:latin typeface="Times New Roman" panose="02020603050405020304" pitchFamily="18" charset="0"/>
                <a:ea typeface="楷体" panose="02010609060101010101" pitchFamily="49" charset="-122"/>
                <a:sym typeface="+mn-ea"/>
              </a:rPr>
              <a:t>	</a:t>
            </a:r>
            <a:r>
              <a:rPr lang="en-US" altLang="zh-CN" sz="1800" b="1">
                <a:latin typeface="Times New Roman" panose="02020603050405020304" pitchFamily="18" charset="0"/>
                <a:ea typeface="楷体" panose="02010609060101010101" pitchFamily="49" charset="-122"/>
                <a:sym typeface="+mn-ea"/>
              </a:rPr>
              <a:t>               </a:t>
            </a:r>
            <a:r>
              <a:rPr lang="nb-NO" altLang="zh-CN" sz="1800" b="1">
                <a:latin typeface="Times New Roman" panose="02020603050405020304" pitchFamily="18" charset="0"/>
                <a:ea typeface="楷体" panose="02010609060101010101" pitchFamily="49" charset="-122"/>
                <a:sym typeface="+mn-ea"/>
              </a:rPr>
              <a:t>case 1:i1=st.data[st.top].i;  </a:t>
            </a:r>
            <a:r>
              <a:rPr lang="zh-CN" altLang="nb-NO" sz="1800" b="1">
                <a:latin typeface="Times New Roman" panose="02020603050405020304" pitchFamily="18" charset="0"/>
                <a:ea typeface="楷体" panose="02010609060101010101" pitchFamily="49" charset="-122"/>
                <a:sym typeface="+mn-ea"/>
              </a:rPr>
              <a:t>　</a:t>
            </a:r>
            <a:r>
              <a:rPr lang="nb-NO" altLang="zh-CN" sz="1600" b="1">
                <a:latin typeface="Times New Roman" panose="02020603050405020304" pitchFamily="18" charset="0"/>
                <a:ea typeface="楷体" panose="02010609060101010101" pitchFamily="49" charset="-122"/>
                <a:sym typeface="+mn-ea"/>
              </a:rPr>
              <a:t>j1=st.data[st.top].j+1;    break;</a:t>
            </a:r>
            <a:endParaRPr lang="nb-NO" altLang="zh-CN" sz="1600" b="1">
              <a:latin typeface="Times New Roman" panose="02020603050405020304" pitchFamily="18" charset="0"/>
              <a:ea typeface="楷体" panose="02010609060101010101" pitchFamily="49" charset="-122"/>
              <a:sym typeface="+mn-ea"/>
            </a:endParaRPr>
          </a:p>
          <a:p>
            <a:pPr lvl="1"/>
            <a:r>
              <a:rPr lang="nb-NO" altLang="zh-CN" sz="1800" b="1">
                <a:latin typeface="Times New Roman" panose="02020603050405020304" pitchFamily="18" charset="0"/>
                <a:ea typeface="楷体" panose="02010609060101010101" pitchFamily="49" charset="-122"/>
                <a:sym typeface="+mn-ea"/>
              </a:rPr>
              <a:t>	               case 2:i1=st.data[st.top].i+1;</a:t>
            </a:r>
            <a:r>
              <a:rPr lang="zh-CN" altLang="nb-NO" sz="1800" b="1">
                <a:latin typeface="Times New Roman" panose="02020603050405020304" pitchFamily="18" charset="0"/>
                <a:ea typeface="楷体" panose="02010609060101010101" pitchFamily="49" charset="-122"/>
                <a:sym typeface="+mn-ea"/>
              </a:rPr>
              <a:t>　</a:t>
            </a:r>
            <a:r>
              <a:rPr lang="nb-NO" altLang="zh-CN" sz="1600" b="1">
                <a:latin typeface="Times New Roman" panose="02020603050405020304" pitchFamily="18" charset="0"/>
                <a:ea typeface="楷体" panose="02010609060101010101" pitchFamily="49" charset="-122"/>
                <a:sym typeface="+mn-ea"/>
              </a:rPr>
              <a:t>j1=st.data[st.top].j;      break;</a:t>
            </a:r>
            <a:endParaRPr lang="nb-NO" altLang="zh-CN" sz="1600" b="1">
              <a:latin typeface="Times New Roman" panose="02020603050405020304" pitchFamily="18" charset="0"/>
              <a:ea typeface="楷体" panose="02010609060101010101" pitchFamily="49" charset="-122"/>
              <a:sym typeface="+mn-ea"/>
            </a:endParaRPr>
          </a:p>
          <a:p>
            <a:pPr lvl="1"/>
            <a:r>
              <a:rPr lang="nb-NO" altLang="zh-CN" sz="1600" b="1">
                <a:latin typeface="Times New Roman" panose="02020603050405020304" pitchFamily="18" charset="0"/>
                <a:ea typeface="楷体" panose="02010609060101010101" pitchFamily="49" charset="-122"/>
                <a:sym typeface="+mn-ea"/>
              </a:rPr>
              <a:t>	               case 3:i1=st.data[st.top].i,  j1=st.data[st.top].j-1;         break;</a:t>
            </a:r>
            <a:endParaRPr lang="nb-NO" altLang="zh-CN" sz="1600" b="1">
              <a:latin typeface="Times New Roman" panose="02020603050405020304" pitchFamily="18" charset="0"/>
              <a:ea typeface="楷体" panose="02010609060101010101" pitchFamily="49" charset="-122"/>
              <a:sym typeface="+mn-ea"/>
            </a:endParaRPr>
          </a:p>
          <a:p>
            <a:pPr lvl="1"/>
            <a:r>
              <a:rPr lang="nb-NO" altLang="zh-CN" sz="1800" b="1">
                <a:latin typeface="Times New Roman" panose="02020603050405020304" pitchFamily="18" charset="0"/>
                <a:ea typeface="楷体" panose="02010609060101010101" pitchFamily="49" charset="-122"/>
                <a:sym typeface="+mn-ea"/>
              </a:rPr>
              <a:t>	        </a:t>
            </a:r>
            <a:r>
              <a:rPr lang="en-US" altLang="zh-CN" sz="1600" b="1">
                <a:latin typeface="Times New Roman" panose="02020603050405020304" pitchFamily="18" charset="0"/>
                <a:ea typeface="楷体" panose="02010609060101010101" pitchFamily="49" charset="-122"/>
                <a:sym typeface="+mn-ea"/>
              </a:rPr>
              <a:t>}</a:t>
            </a:r>
            <a:endParaRPr lang="en-US" altLang="zh-CN" sz="1600" b="1">
              <a:latin typeface="Times New Roman" panose="02020603050405020304" pitchFamily="18" charset="0"/>
              <a:ea typeface="楷体" panose="02010609060101010101" pitchFamily="49" charset="-122"/>
              <a:sym typeface="+mn-ea"/>
            </a:endParaRPr>
          </a:p>
          <a:p>
            <a:pPr lvl="1"/>
            <a:r>
              <a:rPr lang="en-US" altLang="zh-CN" sz="1600" b="1">
                <a:latin typeface="Times New Roman" panose="02020603050405020304" pitchFamily="18" charset="0"/>
                <a:ea typeface="楷体" panose="02010609060101010101" pitchFamily="49" charset="-122"/>
                <a:sym typeface="+mn-ea"/>
              </a:rPr>
              <a:t>	         if (mg[i1][j1]==0) find=1;</a:t>
            </a:r>
            <a:endParaRPr lang="en-US" altLang="zh-CN" sz="1600" b="1">
              <a:latin typeface="Times New Roman" panose="02020603050405020304" pitchFamily="18" charset="0"/>
              <a:ea typeface="楷体" panose="02010609060101010101" pitchFamily="49" charset="-122"/>
              <a:sym typeface="+mn-ea"/>
            </a:endParaRPr>
          </a:p>
          <a:p>
            <a:pPr lvl="1"/>
            <a:r>
              <a:rPr lang="zh-CN" altLang="en-US" sz="1800" b="1">
                <a:latin typeface="Times New Roman" panose="02020603050405020304" pitchFamily="18" charset="0"/>
                <a:ea typeface="楷体" panose="02010609060101010101" pitchFamily="49" charset="-122"/>
                <a:sym typeface="+mn-ea"/>
              </a:rPr>
              <a:t>　　</a:t>
            </a:r>
            <a:r>
              <a:rPr lang="en-US" altLang="zh-CN" sz="1800" b="1">
                <a:latin typeface="Times New Roman" panose="02020603050405020304" pitchFamily="18" charset="0"/>
                <a:ea typeface="楷体" panose="02010609060101010101" pitchFamily="49" charset="-122"/>
                <a:sym typeface="+mn-ea"/>
              </a:rPr>
              <a:t>}</a:t>
            </a:r>
            <a:endParaRPr lang="en-US" altLang="zh-CN" sz="1800" b="1">
              <a:latin typeface="Times New Roman" panose="02020603050405020304" pitchFamily="18" charset="0"/>
              <a:ea typeface="楷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7305" y="3175"/>
            <a:ext cx="9062085" cy="68624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CN" sz="2000" b="1">
                <a:latin typeface="Times New Roman" panose="02020603050405020304" pitchFamily="18" charset="0"/>
                <a:ea typeface="楷体" panose="02010609060101010101" pitchFamily="49" charset="-122"/>
                <a:sym typeface="+mn-ea"/>
              </a:rPr>
              <a:t>        if (find==1)	//</a:t>
            </a:r>
            <a:r>
              <a:rPr lang="zh-CN" altLang="en-US" sz="2000" b="1">
                <a:latin typeface="Times New Roman" panose="02020603050405020304" pitchFamily="18" charset="0"/>
                <a:ea typeface="楷体" panose="02010609060101010101" pitchFamily="49" charset="-122"/>
                <a:sym typeface="+mn-ea"/>
              </a:rPr>
              <a:t>找到了一个相邻可走方块</a:t>
            </a:r>
            <a:r>
              <a:rPr lang="en-US" altLang="zh-CN" sz="2000" b="1">
                <a:latin typeface="Times New Roman" panose="02020603050405020304" pitchFamily="18" charset="0"/>
                <a:ea typeface="楷体" panose="02010609060101010101" pitchFamily="49" charset="-122"/>
                <a:sym typeface="+mn-ea"/>
              </a:rPr>
              <a:t>(i1,j1)</a:t>
            </a:r>
            <a:endParaRPr lang="en-US" altLang="zh-CN"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a:t>
            </a:r>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st.data[st.top].di=di;//</a:t>
            </a:r>
            <a:r>
              <a:rPr lang="zh-CN" altLang="en-US" sz="2000" b="1">
                <a:latin typeface="Times New Roman" panose="02020603050405020304" pitchFamily="18" charset="0"/>
                <a:ea typeface="楷体" panose="02010609060101010101" pitchFamily="49" charset="-122"/>
                <a:sym typeface="+mn-ea"/>
              </a:rPr>
              <a:t>修改原栈顶元素的</a:t>
            </a:r>
            <a:r>
              <a:rPr lang="en-US" altLang="zh-CN" sz="2000" b="1">
                <a:latin typeface="Times New Roman" panose="02020603050405020304" pitchFamily="18" charset="0"/>
                <a:ea typeface="楷体" panose="02010609060101010101" pitchFamily="49" charset="-122"/>
                <a:sym typeface="+mn-ea"/>
              </a:rPr>
              <a:t>di</a:t>
            </a:r>
            <a:r>
              <a:rPr lang="zh-CN" altLang="en-US" sz="2000" b="1">
                <a:latin typeface="Times New Roman" panose="02020603050405020304" pitchFamily="18" charset="0"/>
                <a:ea typeface="楷体" panose="02010609060101010101" pitchFamily="49" charset="-122"/>
                <a:sym typeface="+mn-ea"/>
              </a:rPr>
              <a:t>值</a:t>
            </a:r>
            <a:endParaRPr lang="zh-CN" altLang="en-US"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st.top++;</a:t>
            </a:r>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st.data[st.top].i=i1; st.data[st.top].j=j1;</a:t>
            </a:r>
            <a:endParaRPr lang="en-US" altLang="zh-CN"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st.data[st.top].di=-1;	//</a:t>
            </a:r>
            <a:r>
              <a:rPr lang="zh-CN" altLang="en-US" sz="2000" b="1">
                <a:latin typeface="Times New Roman" panose="02020603050405020304" pitchFamily="18" charset="0"/>
                <a:ea typeface="楷体" panose="02010609060101010101" pitchFamily="49" charset="-122"/>
                <a:sym typeface="+mn-ea"/>
              </a:rPr>
              <a:t>将相邻可走方块</a:t>
            </a:r>
            <a:r>
              <a:rPr lang="en-US" altLang="zh-CN" sz="2000" b="1">
                <a:latin typeface="Times New Roman" panose="02020603050405020304" pitchFamily="18" charset="0"/>
                <a:ea typeface="楷体" panose="02010609060101010101" pitchFamily="49" charset="-122"/>
                <a:sym typeface="+mn-ea"/>
              </a:rPr>
              <a:t>(i1,j1)</a:t>
            </a:r>
            <a:r>
              <a:rPr lang="zh-CN" altLang="en-US" sz="2000" b="1">
                <a:latin typeface="Times New Roman" panose="02020603050405020304" pitchFamily="18" charset="0"/>
                <a:ea typeface="楷体" panose="02010609060101010101" pitchFamily="49" charset="-122"/>
                <a:sym typeface="+mn-ea"/>
              </a:rPr>
              <a:t>方块进栈</a:t>
            </a:r>
            <a:endParaRPr lang="zh-CN" altLang="en-US"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mg[i1][j1]=-1;//</a:t>
            </a:r>
            <a:r>
              <a:rPr lang="zh-CN" altLang="en-US" sz="2000" b="1">
                <a:latin typeface="Times New Roman" panose="02020603050405020304" pitchFamily="18" charset="0"/>
                <a:ea typeface="楷体" panose="02010609060101010101" pitchFamily="49" charset="-122"/>
                <a:sym typeface="+mn-ea"/>
              </a:rPr>
              <a:t>避免重复走到该方块</a:t>
            </a:r>
            <a:endParaRPr lang="zh-CN" altLang="en-US"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a:t>
            </a:r>
            <a:endParaRPr lang="en-US" altLang="zh-CN"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else			//(i,j)</a:t>
            </a:r>
            <a:r>
              <a:rPr lang="zh-CN" altLang="en-US" sz="2000" b="1">
                <a:latin typeface="Times New Roman" panose="02020603050405020304" pitchFamily="18" charset="0"/>
                <a:ea typeface="楷体" panose="02010609060101010101" pitchFamily="49" charset="-122"/>
                <a:sym typeface="+mn-ea"/>
              </a:rPr>
              <a:t>再没有路径可走</a:t>
            </a:r>
            <a:r>
              <a:rPr lang="en-US" altLang="zh-CN" sz="2000" b="1">
                <a:latin typeface="Times New Roman" panose="02020603050405020304" pitchFamily="18" charset="0"/>
                <a:ea typeface="楷体" panose="02010609060101010101" pitchFamily="49" charset="-122"/>
                <a:sym typeface="+mn-ea"/>
              </a:rPr>
              <a:t>,</a:t>
            </a:r>
            <a:r>
              <a:rPr lang="zh-CN" altLang="en-US" sz="2000" b="1">
                <a:latin typeface="Times New Roman" panose="02020603050405020304" pitchFamily="18" charset="0"/>
                <a:ea typeface="楷体" panose="02010609060101010101" pitchFamily="49" charset="-122"/>
                <a:sym typeface="+mn-ea"/>
              </a:rPr>
              <a:t>则退栈</a:t>
            </a:r>
            <a:endParaRPr lang="zh-CN" altLang="en-US"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    mg[i][j]=0;	//</a:t>
            </a:r>
            <a:r>
              <a:rPr lang="zh-CN" altLang="en-US" sz="2000" b="1">
                <a:latin typeface="Times New Roman" panose="02020603050405020304" pitchFamily="18" charset="0"/>
                <a:ea typeface="楷体" panose="02010609060101010101" pitchFamily="49" charset="-122"/>
                <a:sym typeface="+mn-ea"/>
              </a:rPr>
              <a:t>回溯</a:t>
            </a:r>
            <a:r>
              <a:rPr lang="en-US" altLang="zh-CN" sz="2000" b="1">
                <a:latin typeface="Times New Roman" panose="02020603050405020304" pitchFamily="18" charset="0"/>
                <a:ea typeface="楷体" panose="02010609060101010101" pitchFamily="49" charset="-122"/>
                <a:sym typeface="+mn-ea"/>
              </a:rPr>
              <a:t>:</a:t>
            </a:r>
            <a:r>
              <a:rPr lang="zh-CN" altLang="en-US" sz="2000" b="1">
                <a:latin typeface="Times New Roman" panose="02020603050405020304" pitchFamily="18" charset="0"/>
                <a:ea typeface="楷体" panose="02010609060101010101" pitchFamily="49" charset="-122"/>
                <a:sym typeface="+mn-ea"/>
              </a:rPr>
              <a:t>恢复</a:t>
            </a:r>
            <a:r>
              <a:rPr lang="en-US" altLang="zh-CN" sz="2000" b="1">
                <a:latin typeface="Times New Roman" panose="02020603050405020304" pitchFamily="18" charset="0"/>
                <a:ea typeface="楷体" panose="02010609060101010101" pitchFamily="49" charset="-122"/>
                <a:sym typeface="+mn-ea"/>
              </a:rPr>
              <a:t>(i,j)</a:t>
            </a:r>
            <a:r>
              <a:rPr lang="zh-CN" altLang="en-US" sz="2000" b="1">
                <a:latin typeface="Times New Roman" panose="02020603050405020304" pitchFamily="18" charset="0"/>
                <a:ea typeface="楷体" panose="02010609060101010101" pitchFamily="49" charset="-122"/>
                <a:sym typeface="+mn-ea"/>
              </a:rPr>
              <a:t>方块为可走方块</a:t>
            </a:r>
            <a:endParaRPr lang="zh-CN" altLang="en-US"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st.top--;	//</a:t>
            </a:r>
            <a:r>
              <a:rPr lang="zh-CN" altLang="en-US" sz="2000" b="1">
                <a:latin typeface="Times New Roman" panose="02020603050405020304" pitchFamily="18" charset="0"/>
                <a:ea typeface="楷体" panose="02010609060101010101" pitchFamily="49" charset="-122"/>
                <a:sym typeface="+mn-ea"/>
              </a:rPr>
              <a:t>退栈</a:t>
            </a:r>
            <a:endParaRPr lang="zh-CN" altLang="en-US" sz="2000" b="1">
              <a:latin typeface="Times New Roman" panose="02020603050405020304" pitchFamily="18" charset="0"/>
              <a:ea typeface="楷体" panose="02010609060101010101" pitchFamily="49" charset="-122"/>
            </a:endParaRPr>
          </a:p>
          <a:p>
            <a:pPr lvl="1"/>
            <a:r>
              <a:rPr lang="zh-CN" altLang="en-US" sz="2000" b="1">
                <a:latin typeface="Times New Roman" panose="02020603050405020304" pitchFamily="18" charset="0"/>
                <a:ea typeface="楷体" panose="02010609060101010101" pitchFamily="49" charset="-122"/>
                <a:sym typeface="+mn-ea"/>
              </a:rPr>
              <a:t>　　</a:t>
            </a:r>
            <a:r>
              <a:rPr lang="en-US" altLang="zh-CN" sz="2000" b="1">
                <a:latin typeface="Times New Roman" panose="02020603050405020304" pitchFamily="18" charset="0"/>
                <a:ea typeface="楷体" panose="02010609060101010101" pitchFamily="49" charset="-122"/>
                <a:sym typeface="+mn-ea"/>
              </a:rPr>
              <a:t>}</a:t>
            </a:r>
            <a:endParaRPr lang="en-US" altLang="zh-CN" sz="2000" b="1">
              <a:latin typeface="Times New Roman" panose="02020603050405020304" pitchFamily="18" charset="0"/>
              <a:ea typeface="楷体" panose="02010609060101010101" pitchFamily="49" charset="-122"/>
            </a:endParaRPr>
          </a:p>
          <a:p>
            <a:pPr lvl="0"/>
            <a:r>
              <a:rPr lang="en-US" altLang="zh-CN" sz="2000" b="1">
                <a:latin typeface="Times New Roman" panose="02020603050405020304" pitchFamily="18" charset="0"/>
                <a:ea typeface="楷体" panose="02010609060101010101" pitchFamily="49" charset="-122"/>
                <a:sym typeface="+mn-ea"/>
              </a:rPr>
              <a:t>     }//</a:t>
            </a:r>
            <a:r>
              <a:rPr lang="nb-NO" altLang="zh-CN" sz="2000" b="1">
                <a:latin typeface="Times New Roman" panose="02020603050405020304" pitchFamily="18" charset="0"/>
                <a:ea typeface="楷体" panose="02010609060101010101" pitchFamily="49" charset="-122"/>
                <a:sym typeface="+mn-ea"/>
              </a:rPr>
              <a:t>while (st.top&gt;-1)	</a:t>
            </a:r>
            <a:r>
              <a:rPr lang="en-US" altLang="nb-NO" sz="2000" b="1">
                <a:latin typeface="Times New Roman" panose="02020603050405020304" pitchFamily="18" charset="0"/>
                <a:ea typeface="楷体" panose="02010609060101010101" pitchFamily="49" charset="-122"/>
                <a:sym typeface="+mn-ea"/>
              </a:rPr>
              <a:t>/</a:t>
            </a:r>
            <a:r>
              <a:rPr lang="nb-NO" altLang="zh-CN" sz="2000" b="1">
                <a:latin typeface="Times New Roman" panose="02020603050405020304" pitchFamily="18" charset="0"/>
                <a:ea typeface="楷体" panose="02010609060101010101" pitchFamily="49" charset="-122"/>
                <a:sym typeface="+mn-ea"/>
              </a:rPr>
              <a:t>/</a:t>
            </a:r>
            <a:r>
              <a:rPr lang="zh-CN" altLang="nb-NO" sz="2000" b="1">
                <a:latin typeface="Times New Roman" panose="02020603050405020304" pitchFamily="18" charset="0"/>
                <a:ea typeface="楷体" panose="02010609060101010101" pitchFamily="49" charset="-122"/>
                <a:sym typeface="+mn-ea"/>
              </a:rPr>
              <a:t>栈不空时循环</a:t>
            </a:r>
            <a:endParaRPr lang="zh-CN" altLang="nb-NO" sz="2000" b="1">
              <a:latin typeface="Times New Roman" panose="02020603050405020304" pitchFamily="18" charset="0"/>
              <a:ea typeface="楷体" panose="02010609060101010101" pitchFamily="49" charset="-122"/>
            </a:endParaRPr>
          </a:p>
          <a:p>
            <a:pPr lvl="0"/>
            <a:r>
              <a:rPr lang="en-US" altLang="zh-CN" sz="2000" b="1">
                <a:latin typeface="Times New Roman" panose="02020603050405020304" pitchFamily="18" charset="0"/>
                <a:ea typeface="楷体" panose="02010609060101010101" pitchFamily="49" charset="-122"/>
                <a:sym typeface="+mn-ea"/>
              </a:rPr>
              <a:t>}</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					//声明顺序栈类型</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void dispapath(StackType st)		//输出一条迷宫路径</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	static int count=0;		//静态变量用于统计迷宫路径总数</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	int k;</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	printf("第%d条迷宫路径:\n",++count);</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	for (k=0;k&lt;=st.top;k++)</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		printf("(%d,%d)  ",st.data[k].i,st.data[k].j);</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	printf("\n");</a:t>
            </a:r>
            <a:endParaRPr lang="en-US" altLang="zh-CN" sz="2000" b="1">
              <a:latin typeface="Times New Roman" panose="02020603050405020304" pitchFamily="18" charset="0"/>
              <a:ea typeface="楷体" panose="02010609060101010101" pitchFamily="49" charset="-122"/>
              <a:sym typeface="+mn-ea"/>
            </a:endParaRPr>
          </a:p>
          <a:p>
            <a:pPr lvl="0"/>
            <a:r>
              <a:rPr lang="en-US" altLang="zh-CN" sz="2000" b="1">
                <a:latin typeface="Times New Roman" panose="02020603050405020304" pitchFamily="18" charset="0"/>
                <a:ea typeface="楷体" panose="02010609060101010101" pitchFamily="49" charset="-122"/>
                <a:sym typeface="+mn-ea"/>
              </a:rPr>
              <a:t>}</a:t>
            </a:r>
            <a:endParaRPr lang="en-US" altLang="zh-CN" sz="2000" b="1">
              <a:latin typeface="Times New Roman" panose="02020603050405020304" pitchFamily="18" charset="0"/>
              <a:ea typeface="楷体" panose="02010609060101010101" pitchFamily="49" charset="-122"/>
              <a:sym typeface="+mn-ea"/>
            </a:endParaRPr>
          </a:p>
          <a:p>
            <a:pPr lvl="0"/>
            <a:endParaRPr lang="en-US" altLang="zh-CN" sz="2000" b="1">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7305" y="3175"/>
            <a:ext cx="9062085" cy="63696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en-US" altLang="zh-CN" sz="2400" b="1">
                <a:latin typeface="Times New Roman" panose="02020603050405020304" pitchFamily="18" charset="0"/>
                <a:ea typeface="楷体" panose="02010609060101010101" pitchFamily="49" charset="-122"/>
                <a:sym typeface="+mn-ea"/>
              </a:rPr>
              <a:t>#define M 6</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#define N 6</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#define MaxSize 20			//栈最多元素个数</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typedef struct</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	int i;		//当前方块的行号</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	int j;		//当前方块的列号</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	int di;		//当前方块的下一个可走方块的方位</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 Box;		//声明一个方块的类型</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typedef struct</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	Box data[MaxSize];				//存放栈中方块</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	int top;					//栈顶指针</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sym typeface="+mn-ea"/>
              </a:rPr>
              <a:t>} StackType;						//声明顺序栈类型</a:t>
            </a:r>
            <a:endParaRPr lang="en-US" altLang="zh-CN" sz="2400" b="1">
              <a:latin typeface="Times New Roman" panose="02020603050405020304" pitchFamily="18" charset="0"/>
              <a:ea typeface="楷体" panose="02010609060101010101" pitchFamily="49" charset="-122"/>
              <a:sym typeface="+mn-ea"/>
            </a:endParaRPr>
          </a:p>
          <a:p>
            <a:pPr lvl="0"/>
            <a:r>
              <a:rPr lang="en-US" altLang="zh-CN" sz="2400" b="1">
                <a:latin typeface="Times New Roman" panose="02020603050405020304" pitchFamily="18" charset="0"/>
                <a:ea typeface="楷体" panose="02010609060101010101" pitchFamily="49" charset="-122"/>
              </a:rPr>
              <a:t>void main()</a:t>
            </a:r>
            <a:endParaRPr lang="en-US" altLang="zh-CN" sz="2400" b="1">
              <a:latin typeface="Times New Roman" panose="02020603050405020304" pitchFamily="18" charset="0"/>
              <a:ea typeface="楷体" panose="02010609060101010101" pitchFamily="49" charset="-122"/>
            </a:endParaRPr>
          </a:p>
          <a:p>
            <a:pPr lvl="0"/>
            <a:r>
              <a:rPr lang="en-US" altLang="zh-CN" sz="2400" b="1">
                <a:latin typeface="Times New Roman" panose="02020603050405020304" pitchFamily="18" charset="0"/>
                <a:ea typeface="楷体" panose="02010609060101010101" pitchFamily="49" charset="-122"/>
              </a:rPr>
              <a:t>{    int mg[M][N]={ {1,1,1,1,1,1},{1,0,0,0,1,1},{1,0,1,0,0,1},</a:t>
            </a:r>
            <a:endParaRPr lang="en-US" altLang="zh-CN" sz="2400" b="1">
              <a:latin typeface="Times New Roman" panose="02020603050405020304" pitchFamily="18" charset="0"/>
              <a:ea typeface="楷体" panose="02010609060101010101" pitchFamily="49" charset="-122"/>
            </a:endParaRPr>
          </a:p>
          <a:p>
            <a:pPr lvl="0"/>
            <a:r>
              <a:rPr lang="en-US" altLang="zh-CN" sz="2400" b="1">
                <a:latin typeface="Times New Roman" panose="02020603050405020304" pitchFamily="18" charset="0"/>
                <a:ea typeface="楷体" panose="02010609060101010101" pitchFamily="49" charset="-122"/>
              </a:rPr>
              <a:t>			 {1,0,0,0,1,1},{1,1,0,0,0,1},{1,1,1,1,1,1} };</a:t>
            </a:r>
            <a:endParaRPr lang="en-US" altLang="zh-CN" sz="2400" b="1">
              <a:latin typeface="Times New Roman" panose="02020603050405020304" pitchFamily="18" charset="0"/>
              <a:ea typeface="楷体" panose="02010609060101010101" pitchFamily="49" charset="-122"/>
            </a:endParaRPr>
          </a:p>
          <a:p>
            <a:pPr lvl="0"/>
            <a:r>
              <a:rPr lang="en-US" altLang="zh-CN" sz="2400" b="1">
                <a:latin typeface="Times New Roman" panose="02020603050405020304" pitchFamily="18" charset="0"/>
                <a:ea typeface="楷体" panose="02010609060101010101" pitchFamily="49" charset="-122"/>
              </a:rPr>
              <a:t>      mgpath(mg,1,1,4,4);//求入口(1,1)到出口(4,4)的所有迷宫路径</a:t>
            </a:r>
            <a:endParaRPr lang="en-US" altLang="zh-CN" sz="2400" b="1">
              <a:latin typeface="Times New Roman" panose="02020603050405020304" pitchFamily="18" charset="0"/>
              <a:ea typeface="楷体" panose="02010609060101010101" pitchFamily="49" charset="-122"/>
            </a:endParaRPr>
          </a:p>
          <a:p>
            <a:pPr lvl="0"/>
            <a:r>
              <a:rPr lang="en-US" altLang="zh-CN" sz="2400" b="1">
                <a:latin typeface="Times New Roman" panose="02020603050405020304" pitchFamily="18" charset="0"/>
                <a:ea typeface="楷体" panose="02010609060101010101" pitchFamily="49" charset="-122"/>
              </a:rPr>
              <a:t>}</a:t>
            </a:r>
            <a:endParaRPr lang="en-US" altLang="zh-CN" sz="2400" b="1">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323528" y="3645024"/>
            <a:ext cx="52374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CC0099"/>
                </a:solidFill>
                <a:latin typeface="宋体" panose="02010600030101010101" pitchFamily="2" charset="-122"/>
              </a:rPr>
              <a:t>搜索的方式</a:t>
            </a:r>
            <a:endParaRPr kumimoji="1" lang="zh-CN" altLang="en-US" sz="2400" b="1" dirty="0">
              <a:solidFill>
                <a:srgbClr val="CC0099"/>
              </a:solidFill>
              <a:latin typeface="宋体" panose="02010600030101010101" pitchFamily="2" charset="-122"/>
            </a:endParaRPr>
          </a:p>
          <a:p>
            <a:pPr eaLnBrk="1" hangingPunct="1"/>
            <a:r>
              <a:rPr kumimoji="1" lang="zh-CN" altLang="en-US" sz="2400" b="1" dirty="0">
                <a:latin typeface="宋体" panose="02010600030101010101" pitchFamily="2" charset="-122"/>
              </a:rPr>
              <a:t>       主要采用深度优先搜索的方式</a:t>
            </a:r>
            <a:endParaRPr kumimoji="1" lang="zh-CN" altLang="en-US" sz="2400" b="1" dirty="0">
              <a:latin typeface="宋体" panose="02010600030101010101" pitchFamily="2" charset="-122"/>
            </a:endParaRPr>
          </a:p>
        </p:txBody>
      </p:sp>
      <p:sp>
        <p:nvSpPr>
          <p:cNvPr id="6" name="Text Box 8"/>
          <p:cNvSpPr txBox="1">
            <a:spLocks noChangeArrowheads="1"/>
          </p:cNvSpPr>
          <p:nvPr/>
        </p:nvSpPr>
        <p:spPr bwMode="auto">
          <a:xfrm>
            <a:off x="323528" y="4725144"/>
            <a:ext cx="78644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CC0099"/>
                </a:solidFill>
                <a:latin typeface="宋体" panose="02010600030101010101" pitchFamily="2" charset="-122"/>
              </a:rPr>
              <a:t>回溯三要素：</a:t>
            </a:r>
            <a:endParaRPr kumimoji="1" lang="zh-CN" altLang="en-US" sz="2400" b="1" dirty="0">
              <a:solidFill>
                <a:srgbClr val="CC0099"/>
              </a:solidFill>
              <a:latin typeface="宋体" panose="02010600030101010101" pitchFamily="2" charset="-122"/>
            </a:endParaRPr>
          </a:p>
          <a:p>
            <a:pPr eaLnBrk="1" hangingPunct="1"/>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1) </a:t>
            </a:r>
            <a:r>
              <a:rPr kumimoji="1" lang="zh-CN" altLang="en-US" sz="2400" b="1" dirty="0">
                <a:latin typeface="宋体" panose="02010600030101010101" pitchFamily="2" charset="-122"/>
              </a:rPr>
              <a:t>解空间：该</a:t>
            </a:r>
            <a:r>
              <a:rPr kumimoji="1" lang="zh-CN" altLang="en-US" sz="2400" b="1" dirty="0" smtClean="0">
                <a:latin typeface="宋体" panose="02010600030101010101" pitchFamily="2" charset="-122"/>
              </a:rPr>
              <a:t>空间包含</a:t>
            </a:r>
            <a:r>
              <a:rPr kumimoji="1" lang="zh-CN" altLang="en-US" sz="2400" b="1" dirty="0">
                <a:latin typeface="宋体" panose="02010600030101010101" pitchFamily="2" charset="-122"/>
              </a:rPr>
              <a:t>问题的解</a:t>
            </a:r>
            <a:endParaRPr kumimoji="1" lang="zh-CN" altLang="en-US" sz="2400" b="1" dirty="0">
              <a:latin typeface="宋体" panose="02010600030101010101" pitchFamily="2" charset="-122"/>
            </a:endParaRPr>
          </a:p>
          <a:p>
            <a:pPr eaLnBrk="1" hangingPunct="1"/>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2) </a:t>
            </a:r>
            <a:r>
              <a:rPr kumimoji="1" lang="zh-CN" altLang="en-US" sz="2400" b="1" dirty="0">
                <a:latin typeface="宋体" panose="02010600030101010101" pitchFamily="2" charset="-122"/>
              </a:rPr>
              <a:t>约束条件</a:t>
            </a:r>
            <a:endParaRPr kumimoji="1" lang="zh-CN" altLang="en-US" sz="2400" b="1" dirty="0">
              <a:latin typeface="宋体" panose="02010600030101010101" pitchFamily="2" charset="-122"/>
            </a:endParaRPr>
          </a:p>
          <a:p>
            <a:pPr eaLnBrk="1" hangingPunct="1"/>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3) </a:t>
            </a:r>
            <a:r>
              <a:rPr kumimoji="1" lang="zh-CN" altLang="en-US" sz="2400" b="1" dirty="0">
                <a:latin typeface="宋体" panose="02010600030101010101" pitchFamily="2" charset="-122"/>
              </a:rPr>
              <a:t>解空间树</a:t>
            </a:r>
            <a:endParaRPr kumimoji="1" lang="zh-CN" altLang="en-US" sz="2400" b="1" dirty="0">
              <a:latin typeface="宋体" panose="02010600030101010101" pitchFamily="2" charset="-122"/>
            </a:endParaRPr>
          </a:p>
        </p:txBody>
      </p:sp>
      <p:sp>
        <p:nvSpPr>
          <p:cNvPr id="9" name="标题 4"/>
          <p:cNvSpPr txBox="1"/>
          <p:nvPr/>
        </p:nvSpPr>
        <p:spPr>
          <a:xfrm>
            <a:off x="945515" y="221298"/>
            <a:ext cx="647446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kumimoji="1" lang="zh-CN" altLang="en-US" sz="4000" b="1" dirty="0">
                <a:solidFill>
                  <a:schemeClr val="bg1"/>
                </a:solidFill>
                <a:effectLst/>
                <a:latin typeface="黑体" panose="02010609060101010101" pitchFamily="49" charset="-122"/>
                <a:ea typeface="黑体" panose="02010609060101010101" pitchFamily="49" charset="-122"/>
                <a:cs typeface="+mn-cs"/>
              </a:rPr>
              <a:t>回溯</a:t>
            </a:r>
            <a:r>
              <a:rPr kumimoji="1" lang="zh-CN" altLang="en-US" sz="4000" b="1" dirty="0" smtClean="0">
                <a:solidFill>
                  <a:schemeClr val="bg1"/>
                </a:solidFill>
                <a:effectLst/>
                <a:latin typeface="黑体" panose="02010609060101010101" pitchFamily="49" charset="-122"/>
                <a:ea typeface="黑体" panose="02010609060101010101" pitchFamily="49" charset="-122"/>
                <a:cs typeface="+mn-cs"/>
              </a:rPr>
              <a:t>法小结</a:t>
            </a:r>
            <a:endParaRPr kumimoji="1" lang="zh-CN" altLang="en-US" sz="4000" b="1" dirty="0" smtClean="0">
              <a:solidFill>
                <a:schemeClr val="bg1"/>
              </a:solidFill>
              <a:effectLst/>
              <a:latin typeface="黑体" panose="02010609060101010101" pitchFamily="49" charset="-122"/>
              <a:ea typeface="黑体" panose="02010609060101010101" pitchFamily="49" charset="-122"/>
              <a:cs typeface="+mn-cs"/>
            </a:endParaRPr>
          </a:p>
        </p:txBody>
      </p:sp>
      <p:sp>
        <p:nvSpPr>
          <p:cNvPr id="2" name="矩形 1"/>
          <p:cNvSpPr/>
          <p:nvPr/>
        </p:nvSpPr>
        <p:spPr>
          <a:xfrm>
            <a:off x="208169" y="1155065"/>
            <a:ext cx="8784976" cy="1938020"/>
          </a:xfrm>
          <a:prstGeom prst="rect">
            <a:avLst/>
          </a:prstGeom>
        </p:spPr>
        <p:txBody>
          <a:bodyPr wrap="square">
            <a:spAutoFit/>
          </a:bodyPr>
          <a:lstStyle/>
          <a:p>
            <a:r>
              <a:rPr kumimoji="1" lang="zh-CN" altLang="en-US" sz="2400" b="1" dirty="0">
                <a:solidFill>
                  <a:srgbClr val="CC0099"/>
                </a:solidFill>
                <a:latin typeface="宋体" panose="02010600030101010101" pitchFamily="2" charset="-122"/>
              </a:rPr>
              <a:t>回溯法</a:t>
            </a:r>
            <a:r>
              <a:rPr kumimoji="1" lang="zh-CN" altLang="en-US" sz="2400" b="1" dirty="0">
                <a:solidFill>
                  <a:srgbClr val="0033CC"/>
                </a:solidFill>
                <a:latin typeface="宋体" panose="02010600030101010101" pitchFamily="2" charset="-122"/>
              </a:rPr>
              <a:t>：</a:t>
            </a:r>
            <a:r>
              <a:rPr kumimoji="1" lang="zh-CN" altLang="en-US" sz="2400" b="1" dirty="0">
                <a:latin typeface="宋体" panose="02010600030101010101" pitchFamily="2" charset="-122"/>
              </a:rPr>
              <a:t>为了避免生成那些不可能产生最佳解的问题状态，要不断地利用限界函数</a:t>
            </a:r>
            <a:r>
              <a:rPr kumimoji="1" lang="en-US" altLang="zh-CN" sz="2400" b="1" dirty="0">
                <a:latin typeface="宋体" panose="02010600030101010101" pitchFamily="2" charset="-122"/>
              </a:rPr>
              <a:t>(bounding function)</a:t>
            </a:r>
            <a:r>
              <a:rPr kumimoji="1" lang="zh-CN" altLang="en-US" sz="2400" b="1" dirty="0">
                <a:latin typeface="宋体" panose="02010600030101010101" pitchFamily="2" charset="-122"/>
              </a:rPr>
              <a:t>来处死</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剪枝</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那些实际上不可能产生所需解的活结点，以减少问题的计算量</a:t>
            </a:r>
            <a:r>
              <a:rPr kumimoji="1" lang="zh-CN" altLang="en-US" sz="2000" b="1" dirty="0" smtClean="0">
                <a:latin typeface="宋体" panose="02010600030101010101" pitchFamily="2" charset="-122"/>
              </a:rPr>
              <a:t>。</a:t>
            </a:r>
            <a:endParaRPr kumimoji="1" lang="zh-CN" altLang="en-US" sz="2000" b="1" dirty="0" smtClean="0">
              <a:latin typeface="宋体" panose="02010600030101010101" pitchFamily="2" charset="-122"/>
            </a:endParaRPr>
          </a:p>
          <a:p>
            <a:r>
              <a:rPr kumimoji="1" lang="zh-CN" altLang="en-US" sz="2400" b="1" dirty="0" smtClean="0">
                <a:latin typeface="宋体" panose="02010600030101010101" pitchFamily="2" charset="-122"/>
              </a:rPr>
              <a:t>具有限界函数</a:t>
            </a:r>
            <a:r>
              <a:rPr kumimoji="1" lang="zh-CN" altLang="en-US" sz="2400" b="1" dirty="0">
                <a:latin typeface="宋体" panose="02010600030101010101" pitchFamily="2" charset="-122"/>
              </a:rPr>
              <a:t>的深度优先生成法称为回溯法</a:t>
            </a:r>
            <a:r>
              <a:rPr kumimoji="1" lang="zh-CN" altLang="en-US" sz="2000" b="1" dirty="0" smtClean="0">
                <a:latin typeface="宋体" panose="02010600030101010101" pitchFamily="2" charset="-122"/>
              </a:rPr>
              <a:t>。</a:t>
            </a:r>
            <a:endParaRPr kumimoji="1" lang="zh-CN" altLang="en-US" sz="2000" b="1" dirty="0" smtClean="0">
              <a:latin typeface="宋体" panose="02010600030101010101" pitchFamily="2" charset="-122"/>
            </a:endParaRPr>
          </a:p>
          <a:p>
            <a:pPr algn="ctr"/>
            <a:r>
              <a:rPr kumimoji="1" lang="zh-CN" altLang="en-US" sz="2400" b="1" dirty="0">
                <a:solidFill>
                  <a:srgbClr val="CC0099"/>
                </a:solidFill>
                <a:latin typeface="宋体" panose="02010600030101010101" pitchFamily="2" charset="-122"/>
              </a:rPr>
              <a:t>（回溯法 </a:t>
            </a:r>
            <a:r>
              <a:rPr kumimoji="1" lang="en-US" altLang="zh-CN" sz="2400" b="1" dirty="0">
                <a:solidFill>
                  <a:srgbClr val="CC0099"/>
                </a:solidFill>
                <a:latin typeface="宋体" panose="02010600030101010101" pitchFamily="2" charset="-122"/>
              </a:rPr>
              <a:t>= </a:t>
            </a:r>
            <a:r>
              <a:rPr kumimoji="1" lang="zh-CN" altLang="en-US" sz="2400" b="1" dirty="0">
                <a:solidFill>
                  <a:srgbClr val="CC0099"/>
                </a:solidFill>
                <a:latin typeface="宋体" panose="02010600030101010101" pitchFamily="2" charset="-122"/>
              </a:rPr>
              <a:t>穷举 </a:t>
            </a:r>
            <a:r>
              <a:rPr kumimoji="1" lang="en-US" altLang="zh-CN" sz="2400" b="1" dirty="0">
                <a:solidFill>
                  <a:srgbClr val="CC0099"/>
                </a:solidFill>
                <a:latin typeface="宋体" panose="02010600030101010101" pitchFamily="2" charset="-122"/>
              </a:rPr>
              <a:t>+</a:t>
            </a:r>
            <a:r>
              <a:rPr kumimoji="1" lang="zh-CN" altLang="en-US" sz="2400" b="1" dirty="0">
                <a:solidFill>
                  <a:srgbClr val="CC0099"/>
                </a:solidFill>
                <a:latin typeface="宋体" panose="02010600030101010101" pitchFamily="2" charset="-122"/>
              </a:rPr>
              <a:t>剪枝）</a:t>
            </a:r>
            <a:endParaRPr kumimoji="1" lang="zh-CN" altLang="en-US" sz="2400" b="1" dirty="0">
              <a:solidFill>
                <a:srgbClr val="CC0099"/>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22" name="标题 696321"/>
          <p:cNvSpPr/>
          <p:nvPr>
            <p:ph type="title"/>
          </p:nvPr>
        </p:nvSpPr>
        <p:spPr>
          <a:xfrm>
            <a:off x="956310" y="278130"/>
            <a:ext cx="7378700" cy="563245"/>
          </a:xfrm>
          <a:noFill/>
          <a:ln w="9525">
            <a:noFill/>
          </a:ln>
        </p:spPr>
        <p:txBody>
          <a:bodyPr>
            <a:noAutofit/>
          </a:bodyP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ctr">
              <a:buFont typeface="Arial" panose="020B0604020202020204" pitchFamily="34" charset="0"/>
            </a:pPr>
            <a:r>
              <a:rPr lang="en-US" altLang="zh-CN" sz="3600" b="1">
                <a:solidFill>
                  <a:schemeClr val="bg1"/>
                </a:solidFill>
                <a:effectLst/>
                <a:latin typeface="Times New Roman" panose="02020603050405020304" pitchFamily="18" charset="0"/>
                <a:cs typeface="+mn-cs"/>
                <a:sym typeface="+mn-ea"/>
              </a:rPr>
              <a:t>Depth-First Search（深度优先）</a:t>
            </a:r>
            <a:endParaRPr lang="en-US" altLang="zh-CN" sz="3600" b="1">
              <a:solidFill>
                <a:schemeClr val="bg1"/>
              </a:solidFill>
              <a:effectLst/>
              <a:latin typeface="Times New Roman" panose="02020603050405020304" pitchFamily="18" charset="0"/>
              <a:cs typeface="+mn-cs"/>
              <a:sym typeface="+mn-ea"/>
            </a:endParaRPr>
          </a:p>
        </p:txBody>
      </p:sp>
      <p:sp>
        <p:nvSpPr>
          <p:cNvPr id="696324" name="文本框 696323"/>
          <p:cNvSpPr txBox="1"/>
          <p:nvPr/>
        </p:nvSpPr>
        <p:spPr>
          <a:xfrm>
            <a:off x="464185" y="3355975"/>
            <a:ext cx="8362950" cy="1938020"/>
          </a:xfrm>
          <a:prstGeom prst="rect">
            <a:avLst/>
          </a:prstGeom>
          <a:noFill/>
          <a:ln w="12700">
            <a:noFill/>
          </a:ln>
        </p:spPr>
        <p:txBody>
          <a:bodyPr wrap="square">
            <a:spAutoFit/>
          </a:bodyPr>
          <a:p>
            <a:r>
              <a:rPr lang="zh-CN" altLang="en-US" sz="2400" b="1" dirty="0">
                <a:solidFill>
                  <a:schemeClr val="tx1"/>
                </a:solidFill>
                <a:effectLst/>
                <a:latin typeface="Times New Roman" panose="02020603050405020304" pitchFamily="18" charset="0"/>
                <a:cs typeface="Times New Roman" panose="02020603050405020304" pitchFamily="18" charset="0"/>
              </a:rPr>
              <a:t> 算法</a:t>
            </a:r>
            <a:endParaRPr lang="zh-CN" altLang="en-US" sz="2400" b="1" dirty="0">
              <a:solidFill>
                <a:schemeClr val="tx1"/>
              </a:solidFill>
              <a:effectLst/>
              <a:latin typeface="Times New Roman" panose="02020603050405020304" pitchFamily="18" charset="0"/>
              <a:cs typeface="Times New Roman" panose="02020603050405020304" pitchFamily="18" charset="0"/>
            </a:endParaRPr>
          </a:p>
          <a:p>
            <a:r>
              <a:rPr lang="en-US" altLang="zh-CN" sz="2400" b="1">
                <a:solidFill>
                  <a:schemeClr val="tx1"/>
                </a:solidFill>
                <a:effectLst/>
                <a:latin typeface="Times New Roman" panose="02020603050405020304" pitchFamily="18" charset="0"/>
                <a:cs typeface="Times New Roman" panose="02020603050405020304" pitchFamily="18" charset="0"/>
              </a:rPr>
              <a:t>      1.  </a:t>
            </a:r>
            <a:r>
              <a:rPr lang="zh-CN" altLang="en-US" sz="2400" b="1" dirty="0">
                <a:solidFill>
                  <a:schemeClr val="tx1"/>
                </a:solidFill>
                <a:effectLst/>
                <a:latin typeface="Times New Roman" panose="02020603050405020304" pitchFamily="18" charset="0"/>
                <a:cs typeface="Times New Roman" panose="02020603050405020304" pitchFamily="18" charset="0"/>
              </a:rPr>
              <a:t>构造一个由根构成的单元素栈</a:t>
            </a:r>
            <a:r>
              <a:rPr lang="en-US" altLang="zh-CN" sz="2400" b="1" i="1">
                <a:solidFill>
                  <a:schemeClr val="tx1"/>
                </a:solidFill>
                <a:effectLst/>
                <a:latin typeface="Times New Roman" panose="02020603050405020304" pitchFamily="18" charset="0"/>
                <a:cs typeface="Times New Roman" panose="02020603050405020304" pitchFamily="18" charset="0"/>
              </a:rPr>
              <a:t>S</a:t>
            </a:r>
            <a:r>
              <a:rPr lang="en-US" altLang="zh-CN" sz="2400" b="1">
                <a:solidFill>
                  <a:schemeClr val="tx1"/>
                </a:solidFill>
                <a:effectLst/>
                <a:latin typeface="Times New Roman" panose="02020603050405020304" pitchFamily="18" charset="0"/>
                <a:cs typeface="Times New Roman" panose="02020603050405020304" pitchFamily="18" charset="0"/>
              </a:rPr>
              <a:t>;</a:t>
            </a:r>
            <a:endParaRPr lang="en-US" altLang="zh-CN" sz="2400" b="1">
              <a:solidFill>
                <a:schemeClr val="tx1"/>
              </a:solidFill>
              <a:effectLst/>
              <a:latin typeface="Times New Roman" panose="02020603050405020304" pitchFamily="18" charset="0"/>
              <a:cs typeface="Times New Roman" panose="02020603050405020304" pitchFamily="18" charset="0"/>
            </a:endParaRPr>
          </a:p>
          <a:p>
            <a:pPr lvl="1" eaLnBrk="1" hangingPunct="1"/>
            <a:r>
              <a:rPr lang="en-US" altLang="zh-CN" sz="2400" b="1">
                <a:solidFill>
                  <a:schemeClr val="tx1"/>
                </a:solidFill>
                <a:effectLst/>
                <a:latin typeface="Times New Roman" panose="02020603050405020304" pitchFamily="18" charset="0"/>
                <a:cs typeface="Times New Roman" panose="02020603050405020304" pitchFamily="18" charset="0"/>
              </a:rPr>
              <a:t>2.  If </a:t>
            </a:r>
            <a:r>
              <a:rPr lang="en-US" altLang="zh-CN" sz="2400" b="1" i="1" err="1">
                <a:solidFill>
                  <a:schemeClr val="tx1"/>
                </a:solidFill>
                <a:effectLst/>
                <a:latin typeface="Times New Roman" panose="02020603050405020304" pitchFamily="18" charset="0"/>
                <a:cs typeface="Times New Roman" panose="02020603050405020304" pitchFamily="18" charset="0"/>
              </a:rPr>
              <a:t>Top</a:t>
            </a:r>
            <a:r>
              <a:rPr lang="en-US" altLang="zh-CN" sz="2400" b="1" err="1">
                <a:solidFill>
                  <a:schemeClr val="tx1"/>
                </a:solidFill>
                <a:effectLst/>
                <a:latin typeface="Times New Roman" panose="02020603050405020304" pitchFamily="18" charset="0"/>
                <a:cs typeface="Times New Roman" panose="02020603050405020304" pitchFamily="18" charset="0"/>
              </a:rPr>
              <a:t>(</a:t>
            </a:r>
            <a:r>
              <a:rPr lang="en-US" altLang="zh-CN" sz="2400" b="1" i="1" err="1">
                <a:solidFill>
                  <a:schemeClr val="tx1"/>
                </a:solidFill>
                <a:effectLst/>
                <a:latin typeface="Times New Roman" panose="02020603050405020304" pitchFamily="18" charset="0"/>
                <a:cs typeface="Times New Roman" panose="02020603050405020304" pitchFamily="18" charset="0"/>
              </a:rPr>
              <a:t>S</a:t>
            </a:r>
            <a:r>
              <a:rPr lang="en-US" altLang="zh-CN" sz="2400" b="1">
                <a:solidFill>
                  <a:schemeClr val="tx1"/>
                </a:solidFill>
                <a:effectLst/>
                <a:latin typeface="Times New Roman" panose="02020603050405020304" pitchFamily="18" charset="0"/>
                <a:cs typeface="Times New Roman" panose="02020603050405020304" pitchFamily="18" charset="0"/>
              </a:rPr>
              <a:t>)</a:t>
            </a:r>
            <a:r>
              <a:rPr lang="zh-CN" altLang="en-US" sz="2400" b="1" dirty="0">
                <a:solidFill>
                  <a:schemeClr val="tx1"/>
                </a:solidFill>
                <a:effectLst/>
                <a:latin typeface="Times New Roman" panose="02020603050405020304" pitchFamily="18" charset="0"/>
                <a:cs typeface="Times New Roman" panose="02020603050405020304" pitchFamily="18" charset="0"/>
              </a:rPr>
              <a:t>是目标节点  </a:t>
            </a:r>
            <a:r>
              <a:rPr lang="en-US" altLang="zh-CN" sz="2400" b="1">
                <a:solidFill>
                  <a:schemeClr val="tx1"/>
                </a:solidFill>
                <a:effectLst/>
                <a:latin typeface="Times New Roman" panose="02020603050405020304" pitchFamily="18" charset="0"/>
                <a:cs typeface="Times New Roman" panose="02020603050405020304" pitchFamily="18" charset="0"/>
              </a:rPr>
              <a:t>Then  </a:t>
            </a:r>
            <a:r>
              <a:rPr lang="zh-CN" altLang="en-US" sz="2400" b="1" dirty="0">
                <a:solidFill>
                  <a:schemeClr val="tx1"/>
                </a:solidFill>
                <a:effectLst/>
                <a:latin typeface="Times New Roman" panose="02020603050405020304" pitchFamily="18" charset="0"/>
                <a:cs typeface="Times New Roman" panose="02020603050405020304" pitchFamily="18" charset="0"/>
              </a:rPr>
              <a:t>停止</a:t>
            </a:r>
            <a:r>
              <a:rPr lang="en-US" altLang="zh-CN" sz="2400" b="1">
                <a:solidFill>
                  <a:schemeClr val="tx1"/>
                </a:solidFill>
                <a:effectLst/>
                <a:latin typeface="Times New Roman" panose="02020603050405020304" pitchFamily="18" charset="0"/>
                <a:cs typeface="Times New Roman" panose="02020603050405020304" pitchFamily="18" charset="0"/>
              </a:rPr>
              <a:t>;</a:t>
            </a:r>
            <a:endParaRPr lang="en-US" altLang="zh-CN" sz="2400" b="1">
              <a:solidFill>
                <a:schemeClr val="tx1"/>
              </a:solidFill>
              <a:effectLst/>
              <a:latin typeface="Times New Roman" panose="02020603050405020304" pitchFamily="18" charset="0"/>
              <a:cs typeface="Times New Roman" panose="02020603050405020304" pitchFamily="18" charset="0"/>
            </a:endParaRPr>
          </a:p>
          <a:p>
            <a:pPr lvl="1" eaLnBrk="1" hangingPunct="1"/>
            <a:r>
              <a:rPr lang="en-US" altLang="zh-CN" sz="2400" b="1">
                <a:solidFill>
                  <a:schemeClr val="tx1"/>
                </a:solidFill>
                <a:effectLst/>
                <a:latin typeface="Times New Roman" panose="02020603050405020304" pitchFamily="18" charset="0"/>
                <a:cs typeface="Times New Roman" panose="02020603050405020304" pitchFamily="18" charset="0"/>
              </a:rPr>
              <a:t>3.  else </a:t>
            </a:r>
            <a:r>
              <a:rPr lang="en-US" altLang="zh-CN" sz="2400" b="1" i="1" err="1">
                <a:solidFill>
                  <a:schemeClr val="tx1"/>
                </a:solidFill>
                <a:effectLst/>
                <a:latin typeface="Times New Roman" panose="02020603050405020304" pitchFamily="18" charset="0"/>
                <a:cs typeface="Times New Roman" panose="02020603050405020304" pitchFamily="18" charset="0"/>
              </a:rPr>
              <a:t>Pop</a:t>
            </a:r>
            <a:r>
              <a:rPr lang="en-US" altLang="zh-CN" sz="2400" b="1" err="1">
                <a:solidFill>
                  <a:schemeClr val="tx1"/>
                </a:solidFill>
                <a:effectLst/>
                <a:latin typeface="Times New Roman" panose="02020603050405020304" pitchFamily="18" charset="0"/>
                <a:cs typeface="Times New Roman" panose="02020603050405020304" pitchFamily="18" charset="0"/>
              </a:rPr>
              <a:t>(</a:t>
            </a:r>
            <a:r>
              <a:rPr lang="en-US" altLang="zh-CN" sz="2400" b="1" i="1" err="1">
                <a:solidFill>
                  <a:schemeClr val="tx1"/>
                </a:solidFill>
                <a:effectLst/>
                <a:latin typeface="Times New Roman" panose="02020603050405020304" pitchFamily="18" charset="0"/>
                <a:cs typeface="Times New Roman" panose="02020603050405020304" pitchFamily="18" charset="0"/>
              </a:rPr>
              <a:t>S</a:t>
            </a:r>
            <a:r>
              <a:rPr lang="en-US" altLang="zh-CN" sz="2400" b="1">
                <a:solidFill>
                  <a:schemeClr val="tx1"/>
                </a:solidFill>
                <a:effectLst/>
                <a:latin typeface="Times New Roman" panose="02020603050405020304" pitchFamily="18" charset="0"/>
                <a:cs typeface="Times New Roman" panose="02020603050405020304" pitchFamily="18" charset="0"/>
              </a:rPr>
              <a:t>),</a:t>
            </a:r>
            <a:r>
              <a:rPr lang="zh-CN" altLang="en-US" sz="2400" b="1" dirty="0">
                <a:solidFill>
                  <a:schemeClr val="tx1"/>
                </a:solidFill>
                <a:effectLst/>
                <a:latin typeface="Times New Roman" panose="02020603050405020304" pitchFamily="18" charset="0"/>
                <a:cs typeface="Times New Roman" panose="02020603050405020304" pitchFamily="18" charset="0"/>
              </a:rPr>
              <a:t>把</a:t>
            </a:r>
            <a:r>
              <a:rPr lang="en-US" altLang="zh-CN" sz="2400" b="1" i="1" err="1">
                <a:solidFill>
                  <a:schemeClr val="tx1"/>
                </a:solidFill>
                <a:effectLst/>
                <a:latin typeface="Times New Roman" panose="02020603050405020304" pitchFamily="18" charset="0"/>
                <a:cs typeface="Times New Roman" panose="02020603050405020304" pitchFamily="18" charset="0"/>
              </a:rPr>
              <a:t>Top</a:t>
            </a:r>
            <a:r>
              <a:rPr lang="en-US" altLang="zh-CN" sz="2400" b="1" err="1">
                <a:solidFill>
                  <a:schemeClr val="tx1"/>
                </a:solidFill>
                <a:effectLst/>
                <a:latin typeface="Times New Roman" panose="02020603050405020304" pitchFamily="18" charset="0"/>
                <a:cs typeface="Times New Roman" panose="02020603050405020304" pitchFamily="18" charset="0"/>
              </a:rPr>
              <a:t>(</a:t>
            </a:r>
            <a:r>
              <a:rPr lang="en-US" altLang="zh-CN" sz="2400" b="1" i="1" err="1">
                <a:solidFill>
                  <a:schemeClr val="tx1"/>
                </a:solidFill>
                <a:effectLst/>
                <a:latin typeface="Times New Roman" panose="02020603050405020304" pitchFamily="18" charset="0"/>
                <a:cs typeface="Times New Roman" panose="02020603050405020304" pitchFamily="18" charset="0"/>
              </a:rPr>
              <a:t>S</a:t>
            </a:r>
            <a:r>
              <a:rPr lang="en-US" altLang="zh-CN" sz="2400" b="1">
                <a:solidFill>
                  <a:schemeClr val="tx1"/>
                </a:solidFill>
                <a:effectLst/>
                <a:latin typeface="Times New Roman" panose="02020603050405020304" pitchFamily="18" charset="0"/>
                <a:cs typeface="Times New Roman" panose="02020603050405020304" pitchFamily="18" charset="0"/>
              </a:rPr>
              <a:t>)</a:t>
            </a:r>
            <a:r>
              <a:rPr lang="zh-CN" altLang="en-US" sz="2400" b="1" dirty="0">
                <a:solidFill>
                  <a:schemeClr val="tx1"/>
                </a:solidFill>
                <a:effectLst/>
                <a:latin typeface="Times New Roman" panose="02020603050405020304" pitchFamily="18" charset="0"/>
                <a:cs typeface="Times New Roman" panose="02020603050405020304" pitchFamily="18" charset="0"/>
              </a:rPr>
              <a:t>的未被访问的子节点压入栈顶</a:t>
            </a:r>
            <a:r>
              <a:rPr lang="en-US" altLang="zh-CN" sz="2400" b="1">
                <a:solidFill>
                  <a:schemeClr val="tx1"/>
                </a:solidFill>
                <a:effectLst/>
                <a:latin typeface="Times New Roman" panose="02020603050405020304" pitchFamily="18" charset="0"/>
                <a:cs typeface="Times New Roman" panose="02020603050405020304" pitchFamily="18" charset="0"/>
              </a:rPr>
              <a:t>;</a:t>
            </a:r>
            <a:endParaRPr lang="en-US" altLang="zh-CN" sz="2400" b="1">
              <a:solidFill>
                <a:schemeClr val="tx1"/>
              </a:solidFill>
              <a:effectLst/>
              <a:latin typeface="Times New Roman" panose="02020603050405020304" pitchFamily="18" charset="0"/>
              <a:cs typeface="Times New Roman" panose="02020603050405020304" pitchFamily="18" charset="0"/>
            </a:endParaRPr>
          </a:p>
          <a:p>
            <a:pPr lvl="1" eaLnBrk="1" hangingPunct="1"/>
            <a:r>
              <a:rPr lang="en-US" altLang="zh-CN" sz="2400" b="1">
                <a:solidFill>
                  <a:schemeClr val="tx1"/>
                </a:solidFill>
                <a:effectLst/>
                <a:latin typeface="Times New Roman" panose="02020603050405020304" pitchFamily="18" charset="0"/>
                <a:cs typeface="Times New Roman" panose="02020603050405020304" pitchFamily="18" charset="0"/>
              </a:rPr>
              <a:t>4.  If  S </a:t>
            </a:r>
            <a:r>
              <a:rPr lang="zh-CN" altLang="en-US" sz="2400" b="1" dirty="0">
                <a:solidFill>
                  <a:schemeClr val="tx1"/>
                </a:solidFill>
                <a:effectLst/>
                <a:latin typeface="Times New Roman" panose="02020603050405020304" pitchFamily="18" charset="0"/>
                <a:cs typeface="Times New Roman" panose="02020603050405020304" pitchFamily="18" charset="0"/>
              </a:rPr>
              <a:t>空   </a:t>
            </a:r>
            <a:r>
              <a:rPr lang="en-US" altLang="zh-CN" sz="2400" b="1">
                <a:solidFill>
                  <a:schemeClr val="tx1"/>
                </a:solidFill>
                <a:effectLst/>
                <a:latin typeface="Times New Roman" panose="02020603050405020304" pitchFamily="18" charset="0"/>
                <a:cs typeface="Times New Roman" panose="02020603050405020304" pitchFamily="18" charset="0"/>
              </a:rPr>
              <a:t>Then  </a:t>
            </a:r>
            <a:r>
              <a:rPr lang="zh-CN" altLang="en-US" sz="2400" b="1" dirty="0">
                <a:solidFill>
                  <a:schemeClr val="tx1"/>
                </a:solidFill>
                <a:effectLst/>
                <a:latin typeface="Times New Roman" panose="02020603050405020304" pitchFamily="18" charset="0"/>
                <a:cs typeface="Times New Roman" panose="02020603050405020304" pitchFamily="18" charset="0"/>
              </a:rPr>
              <a:t>失败    </a:t>
            </a:r>
            <a:r>
              <a:rPr lang="en-US" altLang="zh-CN" sz="2400" b="1">
                <a:solidFill>
                  <a:schemeClr val="tx1"/>
                </a:solidFill>
                <a:effectLst/>
                <a:latin typeface="Times New Roman" panose="02020603050405020304" pitchFamily="18" charset="0"/>
                <a:cs typeface="Times New Roman" panose="02020603050405020304" pitchFamily="18" charset="0"/>
              </a:rPr>
              <a:t>Else  </a:t>
            </a:r>
            <a:r>
              <a:rPr lang="en-US" altLang="zh-CN" sz="2400" b="1" i="1" err="1">
                <a:solidFill>
                  <a:schemeClr val="tx1"/>
                </a:solidFill>
                <a:effectLst/>
                <a:latin typeface="Times New Roman" panose="02020603050405020304" pitchFamily="18" charset="0"/>
                <a:cs typeface="Times New Roman" panose="02020603050405020304" pitchFamily="18" charset="0"/>
              </a:rPr>
              <a:t>goto</a:t>
            </a:r>
            <a:r>
              <a:rPr lang="en-US" altLang="zh-CN" sz="2400" b="1" i="1">
                <a:solidFill>
                  <a:schemeClr val="tx1"/>
                </a:solidFill>
                <a:effectLst/>
                <a:latin typeface="Times New Roman" panose="02020603050405020304" pitchFamily="18" charset="0"/>
                <a:cs typeface="Times New Roman" panose="02020603050405020304" pitchFamily="18" charset="0"/>
              </a:rPr>
              <a:t> </a:t>
            </a:r>
            <a:r>
              <a:rPr lang="en-US" altLang="zh-CN" sz="2400" b="1">
                <a:solidFill>
                  <a:schemeClr val="tx1"/>
                </a:solidFill>
                <a:effectLst/>
                <a:latin typeface="Times New Roman" panose="02020603050405020304" pitchFamily="18" charset="0"/>
                <a:cs typeface="Times New Roman" panose="02020603050405020304" pitchFamily="18" charset="0"/>
              </a:rPr>
              <a:t>2.</a:t>
            </a:r>
            <a:endParaRPr lang="en-US" altLang="zh-CN" sz="2400" b="1" dirty="0">
              <a:solidFill>
                <a:schemeClr val="tx1"/>
              </a:solidFill>
              <a:effectLst/>
              <a:latin typeface="Times New Roman" panose="02020603050405020304" pitchFamily="18" charset="0"/>
              <a:cs typeface="Times New Roman" panose="02020603050405020304" pitchFamily="18" charset="0"/>
            </a:endParaRPr>
          </a:p>
        </p:txBody>
      </p:sp>
      <p:sp>
        <p:nvSpPr>
          <p:cNvPr id="696326" name="矩形 696325"/>
          <p:cNvSpPr/>
          <p:nvPr/>
        </p:nvSpPr>
        <p:spPr>
          <a:xfrm>
            <a:off x="3103034" y="2853267"/>
            <a:ext cx="9144000" cy="0"/>
          </a:xfrm>
          <a:prstGeom prst="rect">
            <a:avLst/>
          </a:prstGeom>
          <a:noFill/>
          <a:ln w="12700">
            <a:noFill/>
          </a:ln>
        </p:spPr>
        <p:txBody>
          <a:bodyPr/>
          <a:p>
            <a:endParaRPr lang="zh-CN" altLang="en-US" sz="100"/>
          </a:p>
        </p:txBody>
      </p:sp>
      <p:sp>
        <p:nvSpPr>
          <p:cNvPr id="3" name="文本框 2"/>
          <p:cNvSpPr txBox="1"/>
          <p:nvPr/>
        </p:nvSpPr>
        <p:spPr>
          <a:xfrm>
            <a:off x="495935" y="1176020"/>
            <a:ext cx="8020050" cy="1568450"/>
          </a:xfrm>
          <a:prstGeom prst="rect">
            <a:avLst/>
          </a:prstGeom>
          <a:noFill/>
        </p:spPr>
        <p:txBody>
          <a:bodyPr wrap="square" rtlCol="0" anchor="t">
            <a:spAutoFit/>
          </a:bodyPr>
          <a:p>
            <a:r>
              <a:rPr lang="zh-CN" altLang="en-US" sz="2400" b="1">
                <a:sym typeface="+mn-ea"/>
              </a:rPr>
              <a:t>深度优先搜索：</a:t>
            </a:r>
            <a:endParaRPr lang="zh-CN" altLang="en-US" sz="2400" b="1">
              <a:sym typeface="+mn-ea"/>
            </a:endParaRPr>
          </a:p>
          <a:p>
            <a:r>
              <a:rPr lang="zh-CN" altLang="en-US" sz="2400" b="1"/>
              <a:t>从起点出发，走过的点要做标记，发现有没走过的点，就随意挑一个往前走，走不了就回退，此种路径搜索策略就称为“深度优先搜索” ，简称“深搜” 。</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blinds(horizontal)">
                                      <p:cBhvr>
                                        <p:cTn id="7" dur="500"/>
                                        <p:tgtEl>
                                          <p:spTgt spid="69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7940" name="矩形 807939"/>
          <p:cNvSpPr/>
          <p:nvPr/>
        </p:nvSpPr>
        <p:spPr>
          <a:xfrm>
            <a:off x="81915" y="1100455"/>
            <a:ext cx="5193665" cy="593090"/>
          </a:xfrm>
          <a:solidFill>
            <a:schemeClr val="bg1"/>
          </a:solid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0" lvl="0" indent="0" algn="just">
              <a:buNone/>
            </a:pPr>
            <a:r>
              <a:rPr lang="zh-CN" altLang="en-US" sz="2800" b="1" dirty="0">
                <a:effectLst/>
                <a:latin typeface="宋体" panose="02010600030101010101" pitchFamily="2" charset="-122"/>
              </a:rPr>
              <a:t>求解</a:t>
            </a:r>
            <a:r>
              <a:rPr lang="en-US" altLang="zh-CN" sz="2800" b="1">
                <a:effectLst/>
                <a:latin typeface="宋体" panose="02010600030101010101" pitchFamily="2" charset="-122"/>
              </a:rPr>
              <a:t>Hamiltonian</a:t>
            </a:r>
            <a:r>
              <a:rPr lang="zh-CN" altLang="en-US" sz="2800" b="1" dirty="0">
                <a:effectLst/>
                <a:latin typeface="宋体" panose="02010600030101010101" pitchFamily="2" charset="-122"/>
              </a:rPr>
              <a:t>环问题</a:t>
            </a:r>
            <a:endParaRPr lang="zh-CN" altLang="en-US" sz="2800" b="1" dirty="0">
              <a:effectLst/>
              <a:latin typeface="宋体" panose="02010600030101010101" pitchFamily="2" charset="-122"/>
            </a:endParaRPr>
          </a:p>
        </p:txBody>
      </p:sp>
      <p:grpSp>
        <p:nvGrpSpPr>
          <p:cNvPr id="807973" name="组合 807972"/>
          <p:cNvGrpSpPr/>
          <p:nvPr/>
        </p:nvGrpSpPr>
        <p:grpSpPr>
          <a:xfrm>
            <a:off x="502356" y="1996652"/>
            <a:ext cx="2789767" cy="2047522"/>
            <a:chOff x="356" y="663"/>
            <a:chExt cx="1977" cy="1451"/>
          </a:xfrm>
        </p:grpSpPr>
        <p:sp>
          <p:nvSpPr>
            <p:cNvPr id="807964" name="直接连接符 807963"/>
            <p:cNvSpPr/>
            <p:nvPr/>
          </p:nvSpPr>
          <p:spPr>
            <a:xfrm>
              <a:off x="745" y="799"/>
              <a:ext cx="499" cy="0"/>
            </a:xfrm>
            <a:prstGeom prst="line">
              <a:avLst/>
            </a:prstGeom>
            <a:ln w="38100" cap="sq" cmpd="sng">
              <a:solidFill>
                <a:schemeClr val="tx1"/>
              </a:solidFill>
              <a:prstDash val="solid"/>
              <a:miter/>
              <a:headEnd type="none" w="sm" len="sm"/>
              <a:tailEnd type="none" w="sm" len="sm"/>
            </a:ln>
          </p:spPr>
        </p:sp>
        <p:sp>
          <p:nvSpPr>
            <p:cNvPr id="807965" name="直接连接符 807964"/>
            <p:cNvSpPr/>
            <p:nvPr/>
          </p:nvSpPr>
          <p:spPr>
            <a:xfrm>
              <a:off x="1516" y="799"/>
              <a:ext cx="545" cy="0"/>
            </a:xfrm>
            <a:prstGeom prst="line">
              <a:avLst/>
            </a:prstGeom>
            <a:ln w="38100" cap="sq" cmpd="sng">
              <a:solidFill>
                <a:schemeClr val="tx1"/>
              </a:solidFill>
              <a:prstDash val="solid"/>
              <a:miter/>
              <a:headEnd type="none" w="sm" len="sm"/>
              <a:tailEnd type="none" w="sm" len="sm"/>
            </a:ln>
          </p:spPr>
        </p:sp>
        <p:sp>
          <p:nvSpPr>
            <p:cNvPr id="807966" name="直接连接符 807965"/>
            <p:cNvSpPr/>
            <p:nvPr/>
          </p:nvSpPr>
          <p:spPr>
            <a:xfrm>
              <a:off x="609" y="935"/>
              <a:ext cx="0" cy="318"/>
            </a:xfrm>
            <a:prstGeom prst="line">
              <a:avLst/>
            </a:prstGeom>
            <a:ln w="38100" cap="sq" cmpd="sng">
              <a:solidFill>
                <a:schemeClr val="tx1"/>
              </a:solidFill>
              <a:prstDash val="solid"/>
              <a:miter/>
              <a:headEnd type="none" w="sm" len="sm"/>
              <a:tailEnd type="none" w="sm" len="sm"/>
            </a:ln>
          </p:spPr>
        </p:sp>
        <p:sp>
          <p:nvSpPr>
            <p:cNvPr id="807967" name="直接连接符 807966"/>
            <p:cNvSpPr/>
            <p:nvPr/>
          </p:nvSpPr>
          <p:spPr>
            <a:xfrm>
              <a:off x="745" y="1389"/>
              <a:ext cx="499" cy="0"/>
            </a:xfrm>
            <a:prstGeom prst="line">
              <a:avLst/>
            </a:prstGeom>
            <a:ln w="38100" cap="sq" cmpd="sng">
              <a:solidFill>
                <a:schemeClr val="tx1"/>
              </a:solidFill>
              <a:prstDash val="solid"/>
              <a:miter/>
              <a:headEnd type="none" w="sm" len="sm"/>
              <a:tailEnd type="none" w="sm" len="sm"/>
            </a:ln>
          </p:spPr>
        </p:sp>
        <p:sp>
          <p:nvSpPr>
            <p:cNvPr id="807968" name="直接连接符 807967"/>
            <p:cNvSpPr/>
            <p:nvPr/>
          </p:nvSpPr>
          <p:spPr>
            <a:xfrm>
              <a:off x="700" y="845"/>
              <a:ext cx="590" cy="453"/>
            </a:xfrm>
            <a:prstGeom prst="line">
              <a:avLst/>
            </a:prstGeom>
            <a:ln w="38100" cap="sq" cmpd="sng">
              <a:solidFill>
                <a:schemeClr val="tx1"/>
              </a:solidFill>
              <a:prstDash val="solid"/>
              <a:miter/>
              <a:headEnd type="none" w="sm" len="sm"/>
              <a:tailEnd type="none" w="sm" len="sm"/>
            </a:ln>
          </p:spPr>
        </p:sp>
        <p:sp>
          <p:nvSpPr>
            <p:cNvPr id="807969" name="直接连接符 807968"/>
            <p:cNvSpPr/>
            <p:nvPr/>
          </p:nvSpPr>
          <p:spPr>
            <a:xfrm flipV="1">
              <a:off x="700" y="845"/>
              <a:ext cx="590" cy="453"/>
            </a:xfrm>
            <a:prstGeom prst="line">
              <a:avLst/>
            </a:prstGeom>
            <a:ln w="38100" cap="sq" cmpd="sng">
              <a:solidFill>
                <a:schemeClr val="tx1"/>
              </a:solidFill>
              <a:prstDash val="solid"/>
              <a:miter/>
              <a:headEnd type="none" w="sm" len="sm"/>
              <a:tailEnd type="none" w="sm" len="sm"/>
            </a:ln>
          </p:spPr>
        </p:sp>
        <p:sp>
          <p:nvSpPr>
            <p:cNvPr id="807970" name="直接连接符 807969"/>
            <p:cNvSpPr/>
            <p:nvPr/>
          </p:nvSpPr>
          <p:spPr>
            <a:xfrm flipH="1">
              <a:off x="1471" y="890"/>
              <a:ext cx="635" cy="454"/>
            </a:xfrm>
            <a:prstGeom prst="line">
              <a:avLst/>
            </a:prstGeom>
            <a:ln w="38100" cap="sq" cmpd="sng">
              <a:solidFill>
                <a:schemeClr val="tx1"/>
              </a:solidFill>
              <a:prstDash val="solid"/>
              <a:miter/>
              <a:headEnd type="none" w="sm" len="sm"/>
              <a:tailEnd type="none" w="sm" len="sm"/>
            </a:ln>
          </p:spPr>
        </p:sp>
        <p:sp>
          <p:nvSpPr>
            <p:cNvPr id="807971" name="直接连接符 807970"/>
            <p:cNvSpPr/>
            <p:nvPr/>
          </p:nvSpPr>
          <p:spPr>
            <a:xfrm flipH="1">
              <a:off x="700" y="1480"/>
              <a:ext cx="590" cy="408"/>
            </a:xfrm>
            <a:prstGeom prst="line">
              <a:avLst/>
            </a:prstGeom>
            <a:ln w="38100" cap="sq" cmpd="sng">
              <a:solidFill>
                <a:schemeClr val="tx1"/>
              </a:solidFill>
              <a:prstDash val="solid"/>
              <a:miter/>
              <a:headEnd type="none" w="sm" len="sm"/>
              <a:tailEnd type="none" w="sm" len="sm"/>
            </a:ln>
          </p:spPr>
        </p:sp>
        <p:sp>
          <p:nvSpPr>
            <p:cNvPr id="807972" name="任意多边形 807971"/>
            <p:cNvSpPr/>
            <p:nvPr/>
          </p:nvSpPr>
          <p:spPr>
            <a:xfrm>
              <a:off x="356" y="820"/>
              <a:ext cx="124" cy="1117"/>
            </a:xfrm>
            <a:custGeom>
              <a:avLst/>
              <a:gdLst/>
              <a:ahLst/>
              <a:cxnLst/>
              <a:pathLst>
                <a:path w="124" h="1117">
                  <a:moveTo>
                    <a:pt x="107" y="0"/>
                  </a:moveTo>
                  <a:cubicBezTo>
                    <a:pt x="101" y="18"/>
                    <a:pt x="99" y="37"/>
                    <a:pt x="89" y="53"/>
                  </a:cubicBezTo>
                  <a:cubicBezTo>
                    <a:pt x="83" y="62"/>
                    <a:pt x="76" y="70"/>
                    <a:pt x="72" y="79"/>
                  </a:cubicBezTo>
                  <a:cubicBezTo>
                    <a:pt x="40" y="151"/>
                    <a:pt x="72" y="112"/>
                    <a:pt x="37" y="149"/>
                  </a:cubicBezTo>
                  <a:cubicBezTo>
                    <a:pt x="0" y="256"/>
                    <a:pt x="20" y="183"/>
                    <a:pt x="11" y="376"/>
                  </a:cubicBezTo>
                  <a:cubicBezTo>
                    <a:pt x="19" y="548"/>
                    <a:pt x="21" y="720"/>
                    <a:pt x="37" y="891"/>
                  </a:cubicBezTo>
                  <a:cubicBezTo>
                    <a:pt x="41" y="940"/>
                    <a:pt x="74" y="1000"/>
                    <a:pt x="89" y="1048"/>
                  </a:cubicBezTo>
                  <a:cubicBezTo>
                    <a:pt x="95" y="1066"/>
                    <a:pt x="114" y="1076"/>
                    <a:pt x="124" y="1091"/>
                  </a:cubicBezTo>
                  <a:cubicBezTo>
                    <a:pt x="121" y="1100"/>
                    <a:pt x="115" y="1117"/>
                    <a:pt x="115" y="1117"/>
                  </a:cubicBezTo>
                </a:path>
              </a:pathLst>
            </a:custGeom>
            <a:noFill/>
            <a:ln w="38100" cap="sq" cmpd="sng">
              <a:solidFill>
                <a:schemeClr val="tx1">
                  <a:alpha val="100000"/>
                </a:schemeClr>
              </a:solidFill>
              <a:prstDash val="solid"/>
              <a:miter lim="800000"/>
              <a:headEnd type="none" w="sm" len="sm"/>
              <a:tailEnd type="none" w="sm" len="sm"/>
            </a:ln>
          </p:spPr>
          <p:txBody>
            <a:bodyPr/>
            <a:p>
              <a:endParaRPr lang="zh-CN" altLang="en-US" sz="100"/>
            </a:p>
          </p:txBody>
        </p:sp>
        <p:sp>
          <p:nvSpPr>
            <p:cNvPr id="807947" name="椭圆 807946"/>
            <p:cNvSpPr/>
            <p:nvPr/>
          </p:nvSpPr>
          <p:spPr>
            <a:xfrm>
              <a:off x="473" y="663"/>
              <a:ext cx="272" cy="272"/>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1</a:t>
              </a:r>
              <a:endParaRPr lang="en-US" altLang="zh-CN" sz="2490" b="1">
                <a:effectLst>
                  <a:outerShdw blurRad="38100" dist="38100" dir="2700000">
                    <a:srgbClr val="FFFFFF"/>
                  </a:outerShdw>
                </a:effectLst>
                <a:latin typeface="Times New Roman" panose="02020603050405020304" pitchFamily="18" charset="0"/>
              </a:endParaRPr>
            </a:p>
          </p:txBody>
        </p:sp>
        <p:sp>
          <p:nvSpPr>
            <p:cNvPr id="807960" name="椭圆 807959"/>
            <p:cNvSpPr/>
            <p:nvPr/>
          </p:nvSpPr>
          <p:spPr>
            <a:xfrm>
              <a:off x="1244" y="663"/>
              <a:ext cx="272" cy="272"/>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7948" name="椭圆 807947"/>
            <p:cNvSpPr/>
            <p:nvPr/>
          </p:nvSpPr>
          <p:spPr>
            <a:xfrm>
              <a:off x="473" y="1253"/>
              <a:ext cx="272" cy="272"/>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7962" name="椭圆 807961"/>
            <p:cNvSpPr/>
            <p:nvPr/>
          </p:nvSpPr>
          <p:spPr>
            <a:xfrm>
              <a:off x="1244" y="1253"/>
              <a:ext cx="272" cy="272"/>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7961" name="椭圆 807960"/>
            <p:cNvSpPr/>
            <p:nvPr/>
          </p:nvSpPr>
          <p:spPr>
            <a:xfrm>
              <a:off x="2061" y="663"/>
              <a:ext cx="272" cy="272"/>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7963" name="椭圆 807962"/>
            <p:cNvSpPr/>
            <p:nvPr/>
          </p:nvSpPr>
          <p:spPr>
            <a:xfrm>
              <a:off x="473" y="1842"/>
              <a:ext cx="272" cy="272"/>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6</a:t>
              </a:r>
              <a:endParaRPr lang="en-US" altLang="zh-CN" sz="2490" b="1">
                <a:effectLst>
                  <a:outerShdw blurRad="38100" dist="38100" dir="2700000">
                    <a:srgbClr val="FFFFFF"/>
                  </a:outerShdw>
                </a:effectLst>
                <a:latin typeface="Times New Roman" panose="02020603050405020304" pitchFamily="18" charset="0"/>
              </a:endParaRPr>
            </a:p>
          </p:txBody>
        </p:sp>
      </p:grpSp>
      <p:grpSp>
        <p:nvGrpSpPr>
          <p:cNvPr id="2" name="组合 1"/>
          <p:cNvGrpSpPr/>
          <p:nvPr/>
        </p:nvGrpSpPr>
        <p:grpSpPr>
          <a:xfrm>
            <a:off x="2971800" y="1868170"/>
            <a:ext cx="4992370" cy="4608195"/>
            <a:chOff x="4680" y="2942"/>
            <a:chExt cx="7862" cy="7257"/>
          </a:xfrm>
        </p:grpSpPr>
        <p:sp>
          <p:nvSpPr>
            <p:cNvPr id="807990" name="直接连接符 807989"/>
            <p:cNvSpPr/>
            <p:nvPr/>
          </p:nvSpPr>
          <p:spPr>
            <a:xfrm flipH="1">
              <a:off x="6393" y="3247"/>
              <a:ext cx="2016" cy="1007"/>
            </a:xfrm>
            <a:prstGeom prst="line">
              <a:avLst/>
            </a:prstGeom>
            <a:ln w="38100" cap="sq" cmpd="sng">
              <a:solidFill>
                <a:schemeClr val="tx1"/>
              </a:solidFill>
              <a:prstDash val="solid"/>
              <a:miter/>
              <a:headEnd type="none" w="sm" len="sm"/>
              <a:tailEnd type="none" w="sm" len="sm"/>
            </a:ln>
          </p:spPr>
        </p:sp>
        <p:sp>
          <p:nvSpPr>
            <p:cNvPr id="807991" name="直接连接符 807990"/>
            <p:cNvSpPr/>
            <p:nvPr/>
          </p:nvSpPr>
          <p:spPr>
            <a:xfrm>
              <a:off x="8711" y="3447"/>
              <a:ext cx="504" cy="707"/>
            </a:xfrm>
            <a:prstGeom prst="line">
              <a:avLst/>
            </a:prstGeom>
            <a:ln w="38100" cap="sq" cmpd="sng">
              <a:solidFill>
                <a:schemeClr val="tx1"/>
              </a:solidFill>
              <a:prstDash val="solid"/>
              <a:miter/>
              <a:headEnd type="none" w="sm" len="sm"/>
              <a:tailEnd type="none" w="sm" len="sm"/>
            </a:ln>
          </p:spPr>
        </p:sp>
        <p:sp>
          <p:nvSpPr>
            <p:cNvPr id="807992" name="直接连接符 807991"/>
            <p:cNvSpPr/>
            <p:nvPr/>
          </p:nvSpPr>
          <p:spPr>
            <a:xfrm>
              <a:off x="8913" y="3247"/>
              <a:ext cx="2620" cy="1007"/>
            </a:xfrm>
            <a:prstGeom prst="line">
              <a:avLst/>
            </a:prstGeom>
            <a:ln w="38100" cap="sq" cmpd="sng">
              <a:solidFill>
                <a:schemeClr val="tx1"/>
              </a:solidFill>
              <a:prstDash val="solid"/>
              <a:miter/>
              <a:headEnd type="none" w="sm" len="sm"/>
              <a:tailEnd type="none" w="sm" len="sm"/>
            </a:ln>
          </p:spPr>
        </p:sp>
        <p:sp>
          <p:nvSpPr>
            <p:cNvPr id="808001" name="直接连接符 808000"/>
            <p:cNvSpPr/>
            <p:nvPr/>
          </p:nvSpPr>
          <p:spPr>
            <a:xfrm flipH="1">
              <a:off x="5487" y="4555"/>
              <a:ext cx="604" cy="604"/>
            </a:xfrm>
            <a:prstGeom prst="line">
              <a:avLst/>
            </a:prstGeom>
            <a:ln w="38100" cap="sq" cmpd="sng">
              <a:solidFill>
                <a:schemeClr val="tx1"/>
              </a:solidFill>
              <a:prstDash val="solid"/>
              <a:miter/>
              <a:headEnd type="none" w="sm" len="sm"/>
              <a:tailEnd type="none" w="sm" len="sm"/>
            </a:ln>
          </p:spPr>
        </p:sp>
        <p:sp>
          <p:nvSpPr>
            <p:cNvPr id="808002" name="直接连接符 808001"/>
            <p:cNvSpPr/>
            <p:nvPr/>
          </p:nvSpPr>
          <p:spPr>
            <a:xfrm>
              <a:off x="6393" y="4555"/>
              <a:ext cx="504" cy="707"/>
            </a:xfrm>
            <a:prstGeom prst="line">
              <a:avLst/>
            </a:prstGeom>
            <a:ln w="38100" cap="sq" cmpd="sng">
              <a:solidFill>
                <a:schemeClr val="tx1"/>
              </a:solidFill>
              <a:prstDash val="solid"/>
              <a:miter/>
              <a:headEnd type="none" w="sm" len="sm"/>
              <a:tailEnd type="none" w="sm" len="sm"/>
            </a:ln>
          </p:spPr>
        </p:sp>
        <p:sp>
          <p:nvSpPr>
            <p:cNvPr id="808003" name="直接连接符 808002"/>
            <p:cNvSpPr/>
            <p:nvPr/>
          </p:nvSpPr>
          <p:spPr>
            <a:xfrm>
              <a:off x="5387" y="5664"/>
              <a:ext cx="0" cy="504"/>
            </a:xfrm>
            <a:prstGeom prst="line">
              <a:avLst/>
            </a:prstGeom>
            <a:ln w="38100" cap="sq" cmpd="sng">
              <a:solidFill>
                <a:schemeClr val="tx1"/>
              </a:solidFill>
              <a:prstDash val="solid"/>
              <a:miter/>
              <a:headEnd type="none" w="sm" len="sm"/>
              <a:tailEnd type="none" w="sm" len="sm"/>
            </a:ln>
          </p:spPr>
        </p:sp>
        <p:sp>
          <p:nvSpPr>
            <p:cNvPr id="808004" name="直接连接符 808003"/>
            <p:cNvSpPr/>
            <p:nvPr/>
          </p:nvSpPr>
          <p:spPr>
            <a:xfrm flipH="1">
              <a:off x="4982" y="6571"/>
              <a:ext cx="302" cy="707"/>
            </a:xfrm>
            <a:prstGeom prst="line">
              <a:avLst/>
            </a:prstGeom>
            <a:ln w="38100" cap="sq" cmpd="sng">
              <a:solidFill>
                <a:schemeClr val="tx1"/>
              </a:solidFill>
              <a:prstDash val="solid"/>
              <a:miter/>
              <a:headEnd type="none" w="sm" len="sm"/>
              <a:tailEnd type="none" w="sm" len="sm"/>
            </a:ln>
          </p:spPr>
        </p:sp>
        <p:sp>
          <p:nvSpPr>
            <p:cNvPr id="808005" name="直接连接符 808004"/>
            <p:cNvSpPr/>
            <p:nvPr/>
          </p:nvSpPr>
          <p:spPr>
            <a:xfrm>
              <a:off x="5587" y="6571"/>
              <a:ext cx="202" cy="807"/>
            </a:xfrm>
            <a:prstGeom prst="line">
              <a:avLst/>
            </a:prstGeom>
            <a:ln w="38100" cap="sq" cmpd="sng">
              <a:solidFill>
                <a:schemeClr val="tx1"/>
              </a:solidFill>
              <a:prstDash val="solid"/>
              <a:miter/>
              <a:headEnd type="none" w="sm" len="sm"/>
              <a:tailEnd type="none" w="sm" len="sm"/>
            </a:ln>
          </p:spPr>
        </p:sp>
        <p:sp>
          <p:nvSpPr>
            <p:cNvPr id="808006" name="直接连接符 808005"/>
            <p:cNvSpPr/>
            <p:nvPr/>
          </p:nvSpPr>
          <p:spPr>
            <a:xfrm>
              <a:off x="6898" y="5664"/>
              <a:ext cx="0" cy="604"/>
            </a:xfrm>
            <a:prstGeom prst="line">
              <a:avLst/>
            </a:prstGeom>
            <a:ln w="38100" cap="sq" cmpd="sng">
              <a:solidFill>
                <a:schemeClr val="tx1"/>
              </a:solidFill>
              <a:prstDash val="solid"/>
              <a:miter/>
              <a:headEnd type="none" w="sm" len="sm"/>
              <a:tailEnd type="none" w="sm" len="sm"/>
            </a:ln>
          </p:spPr>
        </p:sp>
        <p:sp>
          <p:nvSpPr>
            <p:cNvPr id="808007" name="直接连接符 808006"/>
            <p:cNvSpPr/>
            <p:nvPr/>
          </p:nvSpPr>
          <p:spPr>
            <a:xfrm flipH="1">
              <a:off x="6493" y="6571"/>
              <a:ext cx="304" cy="707"/>
            </a:xfrm>
            <a:prstGeom prst="line">
              <a:avLst/>
            </a:prstGeom>
            <a:ln w="38100" cap="sq" cmpd="sng">
              <a:solidFill>
                <a:schemeClr val="tx1"/>
              </a:solidFill>
              <a:prstDash val="solid"/>
              <a:miter/>
              <a:headEnd type="none" w="sm" len="sm"/>
              <a:tailEnd type="none" w="sm" len="sm"/>
            </a:ln>
          </p:spPr>
        </p:sp>
        <p:sp>
          <p:nvSpPr>
            <p:cNvPr id="808008" name="直接连接符 808007"/>
            <p:cNvSpPr/>
            <p:nvPr/>
          </p:nvSpPr>
          <p:spPr>
            <a:xfrm>
              <a:off x="7100" y="6571"/>
              <a:ext cx="200" cy="707"/>
            </a:xfrm>
            <a:prstGeom prst="line">
              <a:avLst/>
            </a:prstGeom>
            <a:ln w="38100" cap="sq" cmpd="sng">
              <a:solidFill>
                <a:schemeClr val="tx1"/>
              </a:solidFill>
              <a:prstDash val="solid"/>
              <a:miter/>
              <a:headEnd type="none" w="sm" len="sm"/>
              <a:tailEnd type="none" w="sm" len="sm"/>
            </a:ln>
          </p:spPr>
        </p:sp>
        <p:sp>
          <p:nvSpPr>
            <p:cNvPr id="808009" name="直接连接符 808008"/>
            <p:cNvSpPr/>
            <p:nvPr/>
          </p:nvSpPr>
          <p:spPr>
            <a:xfrm flipH="1">
              <a:off x="8309" y="4555"/>
              <a:ext cx="807" cy="707"/>
            </a:xfrm>
            <a:prstGeom prst="line">
              <a:avLst/>
            </a:prstGeom>
            <a:ln w="38100" cap="sq" cmpd="sng">
              <a:solidFill>
                <a:schemeClr val="tx1"/>
              </a:solidFill>
              <a:prstDash val="solid"/>
              <a:miter/>
              <a:headEnd type="none" w="sm" len="sm"/>
              <a:tailEnd type="none" w="sm" len="sm"/>
            </a:ln>
          </p:spPr>
        </p:sp>
        <p:sp>
          <p:nvSpPr>
            <p:cNvPr id="808010" name="直接连接符 808009"/>
            <p:cNvSpPr/>
            <p:nvPr/>
          </p:nvSpPr>
          <p:spPr>
            <a:xfrm>
              <a:off x="9216" y="4658"/>
              <a:ext cx="0" cy="604"/>
            </a:xfrm>
            <a:prstGeom prst="line">
              <a:avLst/>
            </a:prstGeom>
            <a:ln w="38100" cap="sq" cmpd="sng">
              <a:solidFill>
                <a:schemeClr val="tx1"/>
              </a:solidFill>
              <a:prstDash val="solid"/>
              <a:miter/>
              <a:headEnd type="none" w="sm" len="sm"/>
              <a:tailEnd type="none" w="sm" len="sm"/>
            </a:ln>
          </p:spPr>
        </p:sp>
        <p:sp>
          <p:nvSpPr>
            <p:cNvPr id="808011" name="直接连接符 808010"/>
            <p:cNvSpPr/>
            <p:nvPr/>
          </p:nvSpPr>
          <p:spPr>
            <a:xfrm>
              <a:off x="9418" y="4555"/>
              <a:ext cx="807" cy="707"/>
            </a:xfrm>
            <a:prstGeom prst="line">
              <a:avLst/>
            </a:prstGeom>
            <a:ln w="38100" cap="sq" cmpd="sng">
              <a:solidFill>
                <a:schemeClr val="tx1"/>
              </a:solidFill>
              <a:prstDash val="solid"/>
              <a:miter/>
              <a:headEnd type="none" w="sm" len="sm"/>
              <a:tailEnd type="none" w="sm" len="sm"/>
            </a:ln>
          </p:spPr>
        </p:sp>
        <p:sp>
          <p:nvSpPr>
            <p:cNvPr id="808012" name="直接连接符 808011"/>
            <p:cNvSpPr/>
            <p:nvPr/>
          </p:nvSpPr>
          <p:spPr>
            <a:xfrm>
              <a:off x="8209" y="5664"/>
              <a:ext cx="0" cy="604"/>
            </a:xfrm>
            <a:prstGeom prst="line">
              <a:avLst/>
            </a:prstGeom>
            <a:ln w="38100" cap="sq" cmpd="sng">
              <a:solidFill>
                <a:schemeClr val="tx1"/>
              </a:solidFill>
              <a:prstDash val="solid"/>
              <a:miter/>
              <a:headEnd type="none" w="sm" len="sm"/>
              <a:tailEnd type="none" w="sm" len="sm"/>
            </a:ln>
          </p:spPr>
        </p:sp>
        <p:sp>
          <p:nvSpPr>
            <p:cNvPr id="808013" name="直接连接符 808012"/>
            <p:cNvSpPr/>
            <p:nvPr/>
          </p:nvSpPr>
          <p:spPr>
            <a:xfrm>
              <a:off x="8209" y="6673"/>
              <a:ext cx="0" cy="604"/>
            </a:xfrm>
            <a:prstGeom prst="line">
              <a:avLst/>
            </a:prstGeom>
            <a:ln w="38100" cap="sq" cmpd="sng">
              <a:solidFill>
                <a:schemeClr val="tx1"/>
              </a:solidFill>
              <a:prstDash val="solid"/>
              <a:miter/>
              <a:headEnd type="none" w="sm" len="sm"/>
              <a:tailEnd type="none" w="sm" len="sm"/>
            </a:ln>
          </p:spPr>
        </p:sp>
        <p:sp>
          <p:nvSpPr>
            <p:cNvPr id="808014" name="直接连接符 808013"/>
            <p:cNvSpPr/>
            <p:nvPr/>
          </p:nvSpPr>
          <p:spPr>
            <a:xfrm>
              <a:off x="9216" y="6673"/>
              <a:ext cx="0" cy="604"/>
            </a:xfrm>
            <a:prstGeom prst="line">
              <a:avLst/>
            </a:prstGeom>
            <a:ln w="38100" cap="sq" cmpd="sng">
              <a:solidFill>
                <a:schemeClr val="tx1"/>
              </a:solidFill>
              <a:prstDash val="solid"/>
              <a:miter/>
              <a:headEnd type="none" w="sm" len="sm"/>
              <a:tailEnd type="none" w="sm" len="sm"/>
            </a:ln>
          </p:spPr>
        </p:sp>
        <p:sp>
          <p:nvSpPr>
            <p:cNvPr id="808015" name="直接连接符 808014"/>
            <p:cNvSpPr/>
            <p:nvPr/>
          </p:nvSpPr>
          <p:spPr>
            <a:xfrm>
              <a:off x="9216" y="5664"/>
              <a:ext cx="0" cy="604"/>
            </a:xfrm>
            <a:prstGeom prst="line">
              <a:avLst/>
            </a:prstGeom>
            <a:ln w="38100" cap="sq" cmpd="sng">
              <a:solidFill>
                <a:schemeClr val="tx1"/>
              </a:solidFill>
              <a:prstDash val="solid"/>
              <a:miter/>
              <a:headEnd type="none" w="sm" len="sm"/>
              <a:tailEnd type="none" w="sm" len="sm"/>
            </a:ln>
          </p:spPr>
        </p:sp>
        <p:sp>
          <p:nvSpPr>
            <p:cNvPr id="808016" name="直接连接符 808015"/>
            <p:cNvSpPr/>
            <p:nvPr/>
          </p:nvSpPr>
          <p:spPr>
            <a:xfrm>
              <a:off x="12240" y="5664"/>
              <a:ext cx="0" cy="604"/>
            </a:xfrm>
            <a:prstGeom prst="line">
              <a:avLst/>
            </a:prstGeom>
            <a:ln w="38100" cap="sq" cmpd="sng">
              <a:solidFill>
                <a:schemeClr val="tx1"/>
              </a:solidFill>
              <a:prstDash val="solid"/>
              <a:miter/>
              <a:headEnd type="none" w="sm" len="sm"/>
              <a:tailEnd type="none" w="sm" len="sm"/>
            </a:ln>
          </p:spPr>
        </p:sp>
        <p:sp>
          <p:nvSpPr>
            <p:cNvPr id="808017" name="直接连接符 808016"/>
            <p:cNvSpPr/>
            <p:nvPr/>
          </p:nvSpPr>
          <p:spPr>
            <a:xfrm>
              <a:off x="12240" y="6773"/>
              <a:ext cx="0" cy="604"/>
            </a:xfrm>
            <a:prstGeom prst="line">
              <a:avLst/>
            </a:prstGeom>
            <a:ln w="38100" cap="sq" cmpd="sng">
              <a:solidFill>
                <a:schemeClr val="tx1"/>
              </a:solidFill>
              <a:prstDash val="solid"/>
              <a:miter/>
              <a:headEnd type="none" w="sm" len="sm"/>
              <a:tailEnd type="none" w="sm" len="sm"/>
            </a:ln>
          </p:spPr>
        </p:sp>
        <p:sp>
          <p:nvSpPr>
            <p:cNvPr id="808018" name="直接连接符 808017"/>
            <p:cNvSpPr/>
            <p:nvPr/>
          </p:nvSpPr>
          <p:spPr>
            <a:xfrm>
              <a:off x="11838" y="4555"/>
              <a:ext cx="402" cy="707"/>
            </a:xfrm>
            <a:prstGeom prst="line">
              <a:avLst/>
            </a:prstGeom>
            <a:ln w="38100" cap="sq" cmpd="sng">
              <a:solidFill>
                <a:schemeClr val="tx1"/>
              </a:solidFill>
              <a:prstDash val="solid"/>
              <a:miter/>
              <a:headEnd type="none" w="sm" len="sm"/>
              <a:tailEnd type="none" w="sm" len="sm"/>
            </a:ln>
          </p:spPr>
        </p:sp>
        <p:sp>
          <p:nvSpPr>
            <p:cNvPr id="808019" name="直接连接符 808018"/>
            <p:cNvSpPr/>
            <p:nvPr/>
          </p:nvSpPr>
          <p:spPr>
            <a:xfrm>
              <a:off x="12240" y="7882"/>
              <a:ext cx="0" cy="604"/>
            </a:xfrm>
            <a:prstGeom prst="line">
              <a:avLst/>
            </a:prstGeom>
            <a:ln w="38100" cap="sq" cmpd="sng">
              <a:solidFill>
                <a:schemeClr val="tx1"/>
              </a:solidFill>
              <a:prstDash val="solid"/>
              <a:miter/>
              <a:headEnd type="none" w="sm" len="sm"/>
              <a:tailEnd type="none" w="sm" len="sm"/>
            </a:ln>
          </p:spPr>
        </p:sp>
        <p:sp>
          <p:nvSpPr>
            <p:cNvPr id="808020" name="直接连接符 808019"/>
            <p:cNvSpPr/>
            <p:nvPr/>
          </p:nvSpPr>
          <p:spPr>
            <a:xfrm>
              <a:off x="12240" y="8991"/>
              <a:ext cx="0" cy="707"/>
            </a:xfrm>
            <a:prstGeom prst="line">
              <a:avLst/>
            </a:prstGeom>
            <a:ln w="38100" cap="sq" cmpd="sng">
              <a:solidFill>
                <a:schemeClr val="tx1"/>
              </a:solidFill>
              <a:prstDash val="solid"/>
              <a:miter/>
              <a:headEnd type="none" w="sm" len="sm"/>
              <a:tailEnd type="none" w="sm" len="sm"/>
            </a:ln>
          </p:spPr>
        </p:sp>
        <p:sp>
          <p:nvSpPr>
            <p:cNvPr id="807974" name="椭圆 807973"/>
            <p:cNvSpPr/>
            <p:nvPr/>
          </p:nvSpPr>
          <p:spPr>
            <a:xfrm>
              <a:off x="8409" y="2942"/>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1</a:t>
              </a:r>
              <a:endParaRPr lang="en-US" altLang="zh-CN" sz="2490" b="1">
                <a:effectLst>
                  <a:outerShdw blurRad="38100" dist="38100" dir="2700000">
                    <a:srgbClr val="FFFFFF"/>
                  </a:outerShdw>
                </a:effectLst>
                <a:latin typeface="Times New Roman" panose="02020603050405020304" pitchFamily="18" charset="0"/>
              </a:endParaRPr>
            </a:p>
          </p:txBody>
        </p:sp>
        <p:sp>
          <p:nvSpPr>
            <p:cNvPr id="807975" name="椭圆 807974"/>
            <p:cNvSpPr/>
            <p:nvPr/>
          </p:nvSpPr>
          <p:spPr>
            <a:xfrm>
              <a:off x="9013" y="4153"/>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7976" name="椭圆 807975"/>
            <p:cNvSpPr/>
            <p:nvPr/>
          </p:nvSpPr>
          <p:spPr>
            <a:xfrm>
              <a:off x="11431" y="4153"/>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7982" name="椭圆 807981"/>
            <p:cNvSpPr/>
            <p:nvPr/>
          </p:nvSpPr>
          <p:spPr>
            <a:xfrm>
              <a:off x="5991" y="4153"/>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7977" name="椭圆 807976"/>
            <p:cNvSpPr/>
            <p:nvPr/>
          </p:nvSpPr>
          <p:spPr>
            <a:xfrm>
              <a:off x="12036" y="5160"/>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7983" name="椭圆 807982"/>
            <p:cNvSpPr/>
            <p:nvPr/>
          </p:nvSpPr>
          <p:spPr>
            <a:xfrm>
              <a:off x="8007" y="5160"/>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7984" name="椭圆 807983"/>
            <p:cNvSpPr/>
            <p:nvPr/>
          </p:nvSpPr>
          <p:spPr>
            <a:xfrm>
              <a:off x="9013" y="5160"/>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7985" name="椭圆 807984"/>
            <p:cNvSpPr/>
            <p:nvPr/>
          </p:nvSpPr>
          <p:spPr>
            <a:xfrm>
              <a:off x="10022" y="5160"/>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6</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7993" name="椭圆 807992"/>
            <p:cNvSpPr/>
            <p:nvPr/>
          </p:nvSpPr>
          <p:spPr>
            <a:xfrm>
              <a:off x="6696" y="5160"/>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7994" name="椭圆 807993"/>
            <p:cNvSpPr/>
            <p:nvPr/>
          </p:nvSpPr>
          <p:spPr>
            <a:xfrm>
              <a:off x="5184" y="5160"/>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7978" name="椭圆 807977"/>
            <p:cNvSpPr/>
            <p:nvPr/>
          </p:nvSpPr>
          <p:spPr>
            <a:xfrm>
              <a:off x="12038" y="6269"/>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7986" name="椭圆 807985"/>
            <p:cNvSpPr/>
            <p:nvPr/>
          </p:nvSpPr>
          <p:spPr>
            <a:xfrm>
              <a:off x="8007" y="6169"/>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7987" name="椭圆 807986"/>
            <p:cNvSpPr/>
            <p:nvPr/>
          </p:nvSpPr>
          <p:spPr>
            <a:xfrm>
              <a:off x="9013" y="6169"/>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7995" name="椭圆 807994"/>
            <p:cNvSpPr/>
            <p:nvPr/>
          </p:nvSpPr>
          <p:spPr>
            <a:xfrm>
              <a:off x="5184" y="6169"/>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7996" name="椭圆 807995"/>
            <p:cNvSpPr/>
            <p:nvPr/>
          </p:nvSpPr>
          <p:spPr>
            <a:xfrm>
              <a:off x="6696" y="6169"/>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7979" name="椭圆 807978"/>
            <p:cNvSpPr/>
            <p:nvPr/>
          </p:nvSpPr>
          <p:spPr>
            <a:xfrm>
              <a:off x="12036" y="7378"/>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7988" name="椭圆 807987"/>
            <p:cNvSpPr/>
            <p:nvPr/>
          </p:nvSpPr>
          <p:spPr>
            <a:xfrm>
              <a:off x="8007" y="7278"/>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5</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7989" name="椭圆 807988"/>
            <p:cNvSpPr/>
            <p:nvPr/>
          </p:nvSpPr>
          <p:spPr>
            <a:xfrm>
              <a:off x="9013" y="7278"/>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3</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7997" name="椭圆 807996"/>
            <p:cNvSpPr/>
            <p:nvPr/>
          </p:nvSpPr>
          <p:spPr>
            <a:xfrm>
              <a:off x="7098" y="7278"/>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6</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7998" name="椭圆 807997"/>
            <p:cNvSpPr/>
            <p:nvPr/>
          </p:nvSpPr>
          <p:spPr>
            <a:xfrm>
              <a:off x="6293" y="7278"/>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3</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7999" name="椭圆 807998"/>
            <p:cNvSpPr/>
            <p:nvPr/>
          </p:nvSpPr>
          <p:spPr>
            <a:xfrm>
              <a:off x="5587" y="7278"/>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5</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8000" name="椭圆 807999"/>
            <p:cNvSpPr/>
            <p:nvPr/>
          </p:nvSpPr>
          <p:spPr>
            <a:xfrm>
              <a:off x="4680" y="7278"/>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6</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7980" name="椭圆 807979"/>
            <p:cNvSpPr/>
            <p:nvPr/>
          </p:nvSpPr>
          <p:spPr>
            <a:xfrm>
              <a:off x="12036" y="8487"/>
              <a:ext cx="504" cy="504"/>
            </a:xfrm>
            <a:prstGeom prst="ellipse">
              <a:avLst/>
            </a:prstGeom>
            <a:solidFill>
              <a:srgbClr val="FFFF99"/>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6</a:t>
              </a:r>
              <a:endParaRPr lang="en-US" altLang="zh-CN" sz="2490" b="1">
                <a:effectLst>
                  <a:outerShdw blurRad="38100" dist="38100" dir="2700000">
                    <a:srgbClr val="FFFFFF"/>
                  </a:outerShdw>
                </a:effectLst>
                <a:latin typeface="Times New Roman" panose="02020603050405020304" pitchFamily="18" charset="0"/>
              </a:endParaRPr>
            </a:p>
          </p:txBody>
        </p:sp>
        <p:sp>
          <p:nvSpPr>
            <p:cNvPr id="807981" name="椭圆 807980"/>
            <p:cNvSpPr/>
            <p:nvPr/>
          </p:nvSpPr>
          <p:spPr>
            <a:xfrm>
              <a:off x="12038" y="9695"/>
              <a:ext cx="504" cy="504"/>
            </a:xfrm>
            <a:prstGeom prst="ellipse">
              <a:avLst/>
            </a:prstGeom>
            <a:solidFill>
              <a:srgbClr val="FF00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1</a:t>
              </a:r>
              <a:endParaRPr lang="en-US" altLang="zh-CN" sz="2490" b="1">
                <a:effectLst>
                  <a:outerShdw blurRad="38100" dist="38100" dir="2700000">
                    <a:srgbClr val="FFFFFF"/>
                  </a:outerShdw>
                </a:effectLst>
                <a:latin typeface="Times New Roman" panose="02020603050405020304" pitchFamily="18" charset="0"/>
              </a:endParaRPr>
            </a:p>
          </p:txBody>
        </p:sp>
      </p:grpSp>
      <p:sp>
        <p:nvSpPr>
          <p:cNvPr id="696322" name="标题 696321"/>
          <p:cNvSpPr/>
          <p:nvPr>
            <p:ph type="title"/>
          </p:nvPr>
        </p:nvSpPr>
        <p:spPr>
          <a:xfrm>
            <a:off x="956310" y="278130"/>
            <a:ext cx="7378700" cy="563245"/>
          </a:xfrm>
          <a:noFill/>
          <a:ln w="9525">
            <a:noFill/>
          </a:ln>
        </p:spPr>
        <p:txBody>
          <a:bodyPr>
            <a:noAutofit/>
          </a:bodyP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ctr">
              <a:buFont typeface="Arial" panose="020B0604020202020204" pitchFamily="34" charset="0"/>
            </a:pPr>
            <a:r>
              <a:rPr lang="en-US" altLang="zh-CN" sz="3600" b="1">
                <a:solidFill>
                  <a:schemeClr val="bg1"/>
                </a:solidFill>
                <a:effectLst/>
                <a:latin typeface="Times New Roman" panose="02020603050405020304" pitchFamily="18" charset="0"/>
                <a:cs typeface="+mn-cs"/>
                <a:sym typeface="+mn-ea"/>
              </a:rPr>
              <a:t>Depth-First Search（深度优先）</a:t>
            </a:r>
            <a:endParaRPr lang="en-US" altLang="zh-CN" sz="3600" b="1">
              <a:solidFill>
                <a:schemeClr val="bg1"/>
              </a:solidFill>
              <a:effectLst/>
              <a:latin typeface="Times New Roman" panose="02020603050405020304" pitchFamily="18" charset="0"/>
              <a:cs typeface="+mn-cs"/>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ChangeArrowheads="1"/>
          </p:cNvSpPr>
          <p:nvPr/>
        </p:nvSpPr>
        <p:spPr bwMode="auto">
          <a:xfrm>
            <a:off x="686109" y="206658"/>
            <a:ext cx="7772400" cy="803275"/>
          </a:xfrm>
          <a:prstGeom prst="rect">
            <a:avLst/>
          </a:prstGeom>
          <a:noFill/>
          <a:ln w="9525">
            <a:noFill/>
          </a:ln>
        </p:spPr>
        <p:txBody>
          <a:bodyPr vert="horz" wrap="square" lIns="91440" tIns="45720" rIns="91440" bIns="45720" numCol="1" rtlCol="0" anchor="ctr" anchorCtr="0" compatLnSpc="0">
            <a:noAutofit/>
          </a:bodyP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ctr"/>
            <a:r>
              <a:rPr lang="en-US" altLang="zh-CN" sz="3600" b="1">
                <a:solidFill>
                  <a:schemeClr val="bg1"/>
                </a:solidFill>
                <a:effectLst/>
                <a:latin typeface="黑体" panose="02010609060101010101" pitchFamily="49" charset="-122"/>
                <a:ea typeface="黑体" panose="02010609060101010101" pitchFamily="49" charset="-122"/>
                <a:sym typeface="+mn-ea"/>
              </a:rPr>
              <a:t>回溯法</a:t>
            </a:r>
            <a:endParaRPr lang="en-US" altLang="zh-CN" sz="3600" b="1">
              <a:solidFill>
                <a:schemeClr val="bg1"/>
              </a:solidFill>
              <a:effectLst/>
              <a:latin typeface="黑体" panose="02010609060101010101" pitchFamily="49" charset="-122"/>
              <a:ea typeface="黑体" panose="02010609060101010101" pitchFamily="49" charset="-122"/>
              <a:sym typeface="+mn-ea"/>
            </a:endParaRPr>
          </a:p>
        </p:txBody>
      </p:sp>
      <p:sp>
        <p:nvSpPr>
          <p:cNvPr id="25603" name="Text Box 6"/>
          <p:cNvSpPr txBox="1">
            <a:spLocks noChangeArrowheads="1"/>
          </p:cNvSpPr>
          <p:nvPr/>
        </p:nvSpPr>
        <p:spPr bwMode="auto">
          <a:xfrm>
            <a:off x="685800" y="1790065"/>
            <a:ext cx="7929880" cy="2306955"/>
          </a:xfrm>
          <a:prstGeom prst="rect">
            <a:avLst/>
          </a:prstGeom>
          <a:noFill/>
          <a:ln w="9525">
            <a:noFill/>
            <a:miter lim="800000"/>
          </a:ln>
        </p:spPr>
        <p:txBody>
          <a:bodyPr wrap="square">
            <a:spAutoFit/>
          </a:bodyPr>
          <a:p>
            <a:pPr>
              <a:lnSpc>
                <a:spcPct val="150000"/>
              </a:lnSpc>
              <a:spcBef>
                <a:spcPct val="50000"/>
              </a:spcBef>
            </a:pPr>
            <a:r>
              <a:rPr lang="zh-CN" altLang="en-US" sz="2400" b="1">
                <a:latin typeface="宋体" panose="02010600030101010101" pitchFamily="2" charset="-122"/>
              </a:rPr>
              <a:t>回溯法实际上一个类似穷举的搜索尝试过程，主要是在搜索尝试过程中寻找问题的解，当发现已不满足求解条件时，就“回溯”（即回退），尝试别的路径。</a:t>
            </a:r>
            <a:r>
              <a:rPr lang="zh-CN" altLang="en-US" sz="2400" b="1" dirty="0">
                <a:latin typeface="宋体" panose="02010600030101010101" pitchFamily="2" charset="-122"/>
                <a:sym typeface="+mn-ea"/>
              </a:rPr>
              <a:t>它适合于解一些组合数较大的最优化问题。</a:t>
            </a:r>
            <a:r>
              <a:rPr lang="zh-CN" altLang="en-US" sz="2400" b="1">
                <a:latin typeface="宋体" panose="02010600030101010101" pitchFamily="2" charset="-122"/>
              </a:rPr>
              <a:t> </a:t>
            </a:r>
            <a:endParaRPr lang="zh-CN" altLang="en-US" sz="2400" b="1">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32" y="1296561"/>
            <a:ext cx="8460432" cy="3684905"/>
          </a:xfrm>
          <a:prstGeom prst="rect">
            <a:avLst/>
          </a:prstGeom>
        </p:spPr>
        <p:txBody>
          <a:bodyPr wrap="square">
            <a:spAutoFit/>
          </a:bodyPr>
          <a:lstStyle/>
          <a:p>
            <a:pPr>
              <a:lnSpc>
                <a:spcPct val="120000"/>
              </a:lnSpc>
            </a:pPr>
            <a:r>
              <a:rPr lang="zh-CN" altLang="en-US" sz="2400" b="1" dirty="0">
                <a:solidFill>
                  <a:srgbClr val="CC0099"/>
                </a:solidFill>
                <a:latin typeface="宋体" panose="02010600030101010101" pitchFamily="2" charset="-122"/>
                <a:sym typeface="+mn-ea"/>
              </a:rPr>
              <a:t>穷举式搜索法</a:t>
            </a:r>
            <a:r>
              <a:rPr lang="en-US" altLang="zh-CN" sz="2400" b="1">
                <a:latin typeface="宋体" panose="02010600030101010101" pitchFamily="2" charset="-122"/>
                <a:sym typeface="+mn-ea"/>
              </a:rPr>
              <a:t>exhaustive search (brute force)</a:t>
            </a:r>
            <a:r>
              <a:rPr lang="zh-CN" altLang="en-US" sz="2400" b="1">
                <a:latin typeface="宋体" panose="02010600030101010101" pitchFamily="2" charset="-122"/>
                <a:sym typeface="+mn-ea"/>
              </a:rPr>
              <a:t>：只适用于规模较小的问题。</a:t>
            </a:r>
            <a:endParaRPr lang="zh-CN" altLang="en-US" sz="2400" b="1">
              <a:solidFill>
                <a:schemeClr val="tx1"/>
              </a:solidFill>
              <a:latin typeface="宋体" panose="02010600030101010101" pitchFamily="2" charset="-122"/>
              <a:sym typeface="+mn-ea"/>
            </a:endParaRPr>
          </a:p>
          <a:p>
            <a:pPr>
              <a:lnSpc>
                <a:spcPct val="120000"/>
              </a:lnSpc>
            </a:pPr>
            <a:r>
              <a:rPr lang="zh-CN" altLang="en-US" sz="2400" b="1" dirty="0" smtClean="0">
                <a:latin typeface="宋体" panose="02010600030101010101" pitchFamily="2" charset="-122"/>
              </a:rPr>
              <a:t>回溯法是</a:t>
            </a:r>
            <a:r>
              <a:rPr lang="zh-CN" altLang="en-US" sz="2400" b="1" dirty="0">
                <a:latin typeface="宋体" panose="02010600030101010101" pitchFamily="2" charset="-122"/>
              </a:rPr>
              <a:t>蛮力法的改进，蛮力法构造全部解，而回溯法每次只构造可能解的一部分</a:t>
            </a:r>
            <a:r>
              <a:rPr lang="en-US" altLang="zh-CN" sz="2400" b="1" dirty="0">
                <a:latin typeface="宋体" panose="02010600030101010101" pitchFamily="2" charset="-122"/>
              </a:rPr>
              <a:t>, </a:t>
            </a:r>
            <a:r>
              <a:rPr lang="zh-CN" altLang="en-US" sz="2400" b="1" dirty="0">
                <a:latin typeface="宋体" panose="02010600030101010101" pitchFamily="2" charset="-122"/>
              </a:rPr>
              <a:t>然后评估这个部分解</a:t>
            </a:r>
            <a:r>
              <a:rPr lang="en-US" altLang="zh-CN" sz="2400" b="1" dirty="0">
                <a:latin typeface="宋体" panose="02010600030101010101" pitchFamily="2" charset="-122"/>
              </a:rPr>
              <a:t>, </a:t>
            </a:r>
            <a:r>
              <a:rPr lang="zh-CN" altLang="en-US" sz="2400" b="1" dirty="0">
                <a:latin typeface="宋体" panose="02010600030101010101" pitchFamily="2" charset="-122"/>
              </a:rPr>
              <a:t>如果这个部分解有可能导致一个完整解</a:t>
            </a:r>
            <a:r>
              <a:rPr lang="en-US" altLang="zh-CN" sz="2400" b="1" dirty="0">
                <a:latin typeface="宋体" panose="02010600030101010101" pitchFamily="2" charset="-122"/>
              </a:rPr>
              <a:t>, </a:t>
            </a:r>
            <a:r>
              <a:rPr lang="zh-CN" altLang="en-US" sz="2400" b="1" dirty="0">
                <a:latin typeface="宋体" panose="02010600030101010101" pitchFamily="2" charset="-122"/>
              </a:rPr>
              <a:t>则对其进一步构造</a:t>
            </a:r>
            <a:r>
              <a:rPr lang="en-US" altLang="zh-CN" sz="2400" b="1" dirty="0">
                <a:latin typeface="宋体" panose="02010600030101010101" pitchFamily="2" charset="-122"/>
              </a:rPr>
              <a:t>, </a:t>
            </a:r>
            <a:r>
              <a:rPr lang="zh-CN" altLang="en-US" sz="2400" b="1" dirty="0">
                <a:latin typeface="宋体" panose="02010600030101010101" pitchFamily="2" charset="-122"/>
              </a:rPr>
              <a:t>否则</a:t>
            </a:r>
            <a:r>
              <a:rPr lang="en-US" altLang="zh-CN" sz="2400" b="1" dirty="0">
                <a:latin typeface="宋体" panose="02010600030101010101" pitchFamily="2" charset="-122"/>
              </a:rPr>
              <a:t>, </a:t>
            </a:r>
            <a:r>
              <a:rPr lang="zh-CN" altLang="en-US" sz="2400" b="1" dirty="0">
                <a:latin typeface="宋体" panose="02010600030101010101" pitchFamily="2" charset="-122"/>
              </a:rPr>
              <a:t>就不必继续构造这个部分解了。</a:t>
            </a:r>
            <a:endParaRPr lang="zh-CN" altLang="en-US" sz="2400" b="1" dirty="0">
              <a:latin typeface="宋体" panose="02010600030101010101" pitchFamily="2" charset="-122"/>
            </a:endParaRPr>
          </a:p>
          <a:p>
            <a:pPr>
              <a:lnSpc>
                <a:spcPct val="120000"/>
              </a:lnSpc>
            </a:pPr>
            <a:endParaRPr lang="zh-CN" altLang="en-US" sz="2400" b="1" dirty="0">
              <a:latin typeface="宋体" panose="02010600030101010101" pitchFamily="2" charset="-122"/>
            </a:endParaRPr>
          </a:p>
          <a:p>
            <a:endParaRPr lang="zh-CN" altLang="en-US" sz="3200" b="1" dirty="0">
              <a:latin typeface="宋体" panose="02010600030101010101" pitchFamily="2" charset="-122"/>
            </a:endParaRPr>
          </a:p>
        </p:txBody>
      </p:sp>
      <p:sp>
        <p:nvSpPr>
          <p:cNvPr id="2" name="矩形 1"/>
          <p:cNvSpPr/>
          <p:nvPr/>
        </p:nvSpPr>
        <p:spPr>
          <a:xfrm>
            <a:off x="2499261" y="190153"/>
            <a:ext cx="3738880" cy="706755"/>
          </a:xfrm>
          <a:prstGeom prst="rect">
            <a:avLst/>
          </a:prstGeom>
        </p:spPr>
        <p:txBody>
          <a:bodyPr wrap="none">
            <a:spAutoFit/>
          </a:bodyPr>
          <a:lstStyle/>
          <a:p>
            <a:r>
              <a:rPr lang="zh-CN" altLang="en-US" sz="4000" dirty="0">
                <a:solidFill>
                  <a:schemeClr val="bg1"/>
                </a:solidFill>
                <a:effectLst/>
                <a:latin typeface="黑体" panose="02010609060101010101" pitchFamily="49" charset="-122"/>
                <a:ea typeface="黑体" panose="02010609060101010101" pitchFamily="49" charset="-122"/>
              </a:rPr>
              <a:t>回溯</a:t>
            </a:r>
            <a:r>
              <a:rPr lang="zh-CN" altLang="en-US" sz="4000" dirty="0" smtClean="0">
                <a:solidFill>
                  <a:schemeClr val="bg1"/>
                </a:solidFill>
                <a:effectLst/>
                <a:latin typeface="黑体" panose="02010609060101010101" pitchFamily="49" charset="-122"/>
                <a:ea typeface="黑体" panose="02010609060101010101" pitchFamily="49" charset="-122"/>
              </a:rPr>
              <a:t>法与蛮</a:t>
            </a:r>
            <a:r>
              <a:rPr lang="zh-CN" altLang="en-US" sz="4000" dirty="0">
                <a:solidFill>
                  <a:schemeClr val="bg1"/>
                </a:solidFill>
                <a:effectLst/>
                <a:latin typeface="黑体" panose="02010609060101010101" pitchFamily="49" charset="-122"/>
                <a:ea typeface="黑体" panose="02010609060101010101" pitchFamily="49" charset="-122"/>
              </a:rPr>
              <a:t>力法</a:t>
            </a:r>
            <a:endParaRPr lang="zh-CN" altLang="en-US" sz="4000" dirty="0">
              <a:solidFill>
                <a:schemeClr val="bg1"/>
              </a:solidFill>
              <a:effectLst/>
              <a:latin typeface="黑体" panose="02010609060101010101" pitchFamily="49" charset="-122"/>
              <a:ea typeface="黑体" panose="02010609060101010101" pitchFamily="49" charset="-122"/>
            </a:endParaRPr>
          </a:p>
        </p:txBody>
      </p:sp>
      <p:sp>
        <p:nvSpPr>
          <p:cNvPr id="386050" name="Rectangle 2"/>
          <p:cNvSpPr>
            <a:spLocks noChangeArrowheads="1"/>
          </p:cNvSpPr>
          <p:nvPr/>
        </p:nvSpPr>
        <p:spPr bwMode="auto">
          <a:xfrm>
            <a:off x="419100" y="4074795"/>
            <a:ext cx="8065135" cy="226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a:lnSpc>
                <a:spcPct val="120000"/>
              </a:lnSpc>
              <a:spcBef>
                <a:spcPct val="20000"/>
              </a:spcBef>
              <a:buClr>
                <a:schemeClr val="accent2"/>
              </a:buClr>
            </a:pPr>
            <a:r>
              <a:rPr lang="zh-CN" altLang="en-US" sz="2400" b="1" dirty="0" smtClean="0">
                <a:solidFill>
                  <a:srgbClr val="CC0099"/>
                </a:solidFill>
                <a:latin typeface="宋体" panose="02010600030101010101" pitchFamily="2" charset="-122"/>
              </a:rPr>
              <a:t>回溯</a:t>
            </a:r>
            <a:r>
              <a:rPr lang="zh-CN" altLang="en-US" sz="2400" b="1" dirty="0">
                <a:solidFill>
                  <a:srgbClr val="CC0099"/>
                </a:solidFill>
                <a:latin typeface="宋体" panose="02010600030101010101" pitchFamily="2" charset="-122"/>
              </a:rPr>
              <a:t>法</a:t>
            </a:r>
            <a:r>
              <a:rPr lang="zh-CN" altLang="en-US" sz="2400" b="1" dirty="0">
                <a:latin typeface="宋体" panose="02010600030101010101" pitchFamily="2" charset="-122"/>
                <a:sym typeface="+mn-ea"/>
              </a:rPr>
              <a:t>以深度优先的方式进行搜索</a:t>
            </a:r>
            <a:r>
              <a:rPr lang="zh-CN" altLang="en-US" sz="2400" b="1" dirty="0">
                <a:latin typeface="宋体" panose="02010600030101010101" pitchFamily="2" charset="-122"/>
              </a:rPr>
              <a:t>，是一种组织得井井有条的，</a:t>
            </a:r>
            <a:r>
              <a:rPr lang="zh-CN" altLang="en-US" sz="2400" b="1" dirty="0">
                <a:solidFill>
                  <a:srgbClr val="3907F1"/>
                </a:solidFill>
                <a:latin typeface="宋体" panose="02010600030101010101" pitchFamily="2" charset="-122"/>
              </a:rPr>
              <a:t>能避免不必要搜索</a:t>
            </a:r>
            <a:r>
              <a:rPr lang="zh-CN" altLang="en-US" sz="2400" b="1" dirty="0">
                <a:latin typeface="宋体" panose="02010600030101010101" pitchFamily="2" charset="-122"/>
              </a:rPr>
              <a:t>的</a:t>
            </a:r>
            <a:r>
              <a:rPr lang="zh-CN" altLang="en-US" sz="2400" b="1" dirty="0">
                <a:solidFill>
                  <a:srgbClr val="CC0099"/>
                </a:solidFill>
                <a:latin typeface="宋体" panose="02010600030101010101" pitchFamily="2" charset="-122"/>
              </a:rPr>
              <a:t>穷举式搜索法</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342900" indent="-342900">
              <a:lnSpc>
                <a:spcPct val="120000"/>
              </a:lnSpc>
              <a:spcBef>
                <a:spcPct val="20000"/>
              </a:spcBef>
              <a:buClr>
                <a:schemeClr val="accent2"/>
              </a:buClr>
              <a:buFont typeface="Arial" panose="020B0604020202020204" pitchFamily="34" charset="0"/>
              <a:buChar char="•"/>
            </a:pPr>
            <a:r>
              <a:rPr lang="en-US" altLang="zh-CN" sz="2400" b="1">
                <a:latin typeface="宋体" panose="02010600030101010101" pitchFamily="2" charset="-122"/>
                <a:sym typeface="+mn-ea"/>
              </a:rPr>
              <a:t>provide fast solutions for some instances</a:t>
            </a:r>
            <a:endParaRPr lang="en-US" altLang="zh-CN" sz="2400" b="1">
              <a:latin typeface="宋体" panose="02010600030101010101" pitchFamily="2" charset="-122"/>
              <a:sym typeface="+mn-ea"/>
            </a:endParaRPr>
          </a:p>
          <a:p>
            <a:pPr marL="342900" indent="-342900">
              <a:lnSpc>
                <a:spcPct val="120000"/>
              </a:lnSpc>
              <a:spcBef>
                <a:spcPct val="20000"/>
              </a:spcBef>
              <a:buClr>
                <a:schemeClr val="accent2"/>
              </a:buClr>
              <a:buFont typeface="Arial" panose="020B0604020202020204" pitchFamily="34" charset="0"/>
              <a:buChar char="•"/>
            </a:pPr>
            <a:r>
              <a:rPr lang="en-US" altLang="zh-CN" sz="2400" b="1">
                <a:latin typeface="宋体" panose="02010600030101010101" pitchFamily="2" charset="-122"/>
                <a:sym typeface="+mn-ea"/>
              </a:rPr>
              <a:t>the worst case is still exponential</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0"/>
                                        </p:tgtEl>
                                        <p:attrNameLst>
                                          <p:attrName>style.visibility</p:attrName>
                                        </p:attrNameLst>
                                      </p:cBhvr>
                                      <p:to>
                                        <p:strVal val="visible"/>
                                      </p:to>
                                    </p:set>
                                    <p:animEffect transition="in" filter="blinds(horizontal)">
                                      <p:cBhvr>
                                        <p:cTn id="7" dur="500"/>
                                        <p:tgtEl>
                                          <p:spTgt spid="386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ChangeArrowheads="1"/>
          </p:cNvSpPr>
          <p:nvPr>
            <p:ph type="body" idx="1"/>
          </p:nvPr>
        </p:nvSpPr>
        <p:spPr>
          <a:xfrm>
            <a:off x="290830" y="1196975"/>
            <a:ext cx="8281035" cy="1385570"/>
          </a:xfrm>
        </p:spPr>
        <p:txBody>
          <a:bodyPr/>
          <a:lstStyle/>
          <a:p>
            <a:pPr marL="0" indent="0">
              <a:lnSpc>
                <a:spcPct val="110000"/>
              </a:lnSpc>
              <a:buNone/>
            </a:pPr>
            <a:r>
              <a:rPr lang="zh-CN" altLang="en-US" sz="2400" b="1" dirty="0">
                <a:solidFill>
                  <a:srgbClr val="3907F1"/>
                </a:solidFill>
                <a:latin typeface="宋体" panose="02010600030101010101" pitchFamily="2" charset="-122"/>
                <a:ea typeface="宋体" panose="02010600030101010101" pitchFamily="2" charset="-122"/>
              </a:rPr>
              <a:t>（</a:t>
            </a:r>
            <a:r>
              <a:rPr lang="en-US" altLang="zh-CN" sz="2400" b="1" dirty="0">
                <a:solidFill>
                  <a:srgbClr val="3907F1"/>
                </a:solidFill>
                <a:latin typeface="宋体" panose="02010600030101010101" pitchFamily="2" charset="-122"/>
                <a:ea typeface="宋体" panose="02010600030101010101" pitchFamily="2" charset="-122"/>
              </a:rPr>
              <a:t>1</a:t>
            </a:r>
            <a:r>
              <a:rPr lang="zh-CN" altLang="en-US" sz="2400" b="1" dirty="0">
                <a:solidFill>
                  <a:srgbClr val="3907F1"/>
                </a:solidFill>
                <a:latin typeface="宋体" panose="02010600030101010101" pitchFamily="2" charset="-122"/>
                <a:ea typeface="宋体" panose="02010600030101010101" pitchFamily="2" charset="-122"/>
              </a:rPr>
              <a:t>）回溯法有“通用的解题法”之</a:t>
            </a:r>
            <a:r>
              <a:rPr lang="zh-CN" altLang="en-US" sz="2400" b="1" dirty="0" smtClean="0">
                <a:solidFill>
                  <a:srgbClr val="3907F1"/>
                </a:solidFill>
                <a:latin typeface="宋体" panose="02010600030101010101" pitchFamily="2" charset="-122"/>
                <a:ea typeface="宋体" panose="02010600030101010101" pitchFamily="2" charset="-122"/>
              </a:rPr>
              <a:t>称</a:t>
            </a:r>
            <a:endParaRPr lang="zh-CN" altLang="en-US" sz="2400" b="1" dirty="0" smtClean="0">
              <a:solidFill>
                <a:srgbClr val="3907F1"/>
              </a:solidFill>
              <a:latin typeface="宋体" panose="02010600030101010101" pitchFamily="2" charset="-122"/>
              <a:ea typeface="宋体" panose="02010600030101010101" pitchFamily="2" charset="-122"/>
            </a:endParaRPr>
          </a:p>
          <a:p>
            <a:pPr marL="0" indent="0">
              <a:lnSpc>
                <a:spcPct val="110000"/>
              </a:lnSpc>
              <a:buNone/>
            </a:pPr>
            <a:r>
              <a:rPr lang="zh-CN" altLang="en-US" sz="2400" b="1" dirty="0" smtClean="0">
                <a:latin typeface="宋体" panose="02010600030101010101" pitchFamily="2" charset="-122"/>
                <a:ea typeface="宋体" panose="02010600030101010101" pitchFamily="2" charset="-122"/>
              </a:rPr>
              <a:t>    用它可以系统地搜索一个问题的所有解或最优解。回溯法是一个既带系统性又带有跳跃性的搜索算法。</a:t>
            </a:r>
            <a:endParaRPr lang="zh-CN" altLang="en-US" sz="2400" b="1" dirty="0" smtClean="0">
              <a:latin typeface="宋体" panose="02010600030101010101" pitchFamily="2" charset="-122"/>
              <a:ea typeface="宋体" panose="02010600030101010101" pitchFamily="2" charset="-122"/>
            </a:endParaRPr>
          </a:p>
        </p:txBody>
      </p:sp>
      <p:sp>
        <p:nvSpPr>
          <p:cNvPr id="5" name="Rectangle 3"/>
          <p:cNvSpPr txBox="1">
            <a:spLocks noChangeArrowheads="1"/>
          </p:cNvSpPr>
          <p:nvPr/>
        </p:nvSpPr>
        <p:spPr bwMode="auto">
          <a:xfrm>
            <a:off x="290830" y="2595880"/>
            <a:ext cx="842518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10000"/>
              </a:lnSpc>
              <a:buFontTx/>
              <a:buNone/>
            </a:pP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a:t>
            </a:r>
            <a:r>
              <a:rPr lang="zh-CN" altLang="en-US" sz="2400" b="1" dirty="0" smtClean="0">
                <a:solidFill>
                  <a:srgbClr val="3907F1"/>
                </a:solidFill>
                <a:latin typeface="宋体" panose="02010600030101010101" pitchFamily="2" charset="-122"/>
                <a:ea typeface="宋体" panose="02010600030101010101" pitchFamily="2" charset="-122"/>
              </a:rPr>
              <a:t>回溯法在</a:t>
            </a:r>
            <a:r>
              <a:rPr lang="zh-CN" altLang="en-US" sz="2400" b="1" dirty="0">
                <a:solidFill>
                  <a:srgbClr val="3907F1"/>
                </a:solidFill>
                <a:latin typeface="宋体" panose="02010600030101010101" pitchFamily="2" charset="-122"/>
                <a:ea typeface="宋体" panose="02010600030101010101" pitchFamily="2" charset="-122"/>
              </a:rPr>
              <a:t>包含问题的所有解</a:t>
            </a:r>
            <a:r>
              <a:rPr lang="zh-CN" altLang="en-US" sz="2400" b="1" dirty="0" smtClean="0">
                <a:solidFill>
                  <a:srgbClr val="3907F1"/>
                </a:solidFill>
                <a:latin typeface="宋体" panose="02010600030101010101" pitchFamily="2" charset="-122"/>
                <a:ea typeface="宋体" panose="02010600030101010101" pitchFamily="2" charset="-122"/>
              </a:rPr>
              <a:t>的解空间树中，按照深度优先策略，从根结点出发搜索解空间树。</a:t>
            </a:r>
            <a:endParaRPr lang="zh-CN" altLang="en-US" sz="2400" b="1" dirty="0" smtClean="0">
              <a:solidFill>
                <a:srgbClr val="3907F1"/>
              </a:solidFill>
              <a:latin typeface="宋体" panose="02010600030101010101" pitchFamily="2" charset="-122"/>
              <a:ea typeface="宋体" panose="02010600030101010101" pitchFamily="2" charset="-122"/>
            </a:endParaRPr>
          </a:p>
          <a:p>
            <a:pPr marL="0" indent="0">
              <a:lnSpc>
                <a:spcPct val="110000"/>
              </a:lnSpc>
              <a:buFontTx/>
              <a:buNone/>
            </a:pPr>
            <a:r>
              <a:rPr lang="en-US" altLang="zh-CN" sz="2400" b="1" dirty="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算法搜索至解空间树的任意一点时，先判断该结点是否包含问题的解。如果肯定不包含，则跳过对该结点为根的子树的搜索，逐层向其祖先结点</a:t>
            </a:r>
            <a:r>
              <a:rPr lang="zh-CN" altLang="en-US" sz="2400" b="1" dirty="0" smtClean="0">
                <a:solidFill>
                  <a:srgbClr val="3907F1"/>
                </a:solidFill>
                <a:latin typeface="宋体" panose="02010600030101010101" pitchFamily="2" charset="-122"/>
                <a:ea typeface="宋体" panose="02010600030101010101" pitchFamily="2" charset="-122"/>
              </a:rPr>
              <a:t>回溯</a:t>
            </a:r>
            <a:r>
              <a:rPr lang="zh-CN" altLang="en-US" sz="2400" b="1" dirty="0" smtClean="0">
                <a:latin typeface="宋体" panose="02010600030101010101" pitchFamily="2" charset="-122"/>
                <a:ea typeface="宋体" panose="02010600030101010101" pitchFamily="2" charset="-122"/>
              </a:rPr>
              <a:t>；否则，进入该子树，继续按深度优先策略搜索。</a:t>
            </a:r>
            <a:endParaRPr lang="zh-CN" altLang="en-US" sz="2400" b="1" dirty="0" smtClean="0">
              <a:latin typeface="宋体" panose="02010600030101010101" pitchFamily="2" charset="-122"/>
              <a:ea typeface="宋体" panose="02010600030101010101" pitchFamily="2" charset="-122"/>
            </a:endParaRPr>
          </a:p>
        </p:txBody>
      </p:sp>
      <p:sp>
        <p:nvSpPr>
          <p:cNvPr id="6" name="Rectangle 3"/>
          <p:cNvSpPr>
            <a:spLocks noChangeArrowheads="1"/>
          </p:cNvSpPr>
          <p:nvPr/>
        </p:nvSpPr>
        <p:spPr bwMode="auto">
          <a:xfrm>
            <a:off x="686109" y="169828"/>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ctr" eaLnBrk="0" hangingPunct="0"/>
            <a:r>
              <a:rPr lang="zh-CN" altLang="en-US" sz="4400" dirty="0">
                <a:solidFill>
                  <a:schemeClr val="bg1"/>
                </a:solidFill>
                <a:effectLst/>
                <a:latin typeface="黑体" panose="02010609060101010101" pitchFamily="49" charset="-122"/>
                <a:ea typeface="黑体" panose="02010609060101010101" pitchFamily="49" charset="-122"/>
                <a:cs typeface="+mj-cs"/>
              </a:rPr>
              <a:t>回溯法</a:t>
            </a:r>
            <a:endParaRPr lang="zh-CN" altLang="en-US" sz="4400" dirty="0">
              <a:solidFill>
                <a:schemeClr val="bg1"/>
              </a:solidFill>
              <a:effectLst/>
              <a:latin typeface="黑体" panose="02010609060101010101" pitchFamily="49" charset="-122"/>
              <a:ea typeface="黑体" panose="02010609060101010101" pitchFamily="49" charset="-122"/>
              <a:cs typeface="+mj-cs"/>
            </a:endParaRPr>
          </a:p>
        </p:txBody>
      </p:sp>
      <p:sp>
        <p:nvSpPr>
          <p:cNvPr id="391171" name="Rectangle 3"/>
          <p:cNvSpPr>
            <a:spLocks noGrp="1" noChangeArrowheads="1"/>
          </p:cNvSpPr>
          <p:nvPr/>
        </p:nvSpPr>
        <p:spPr>
          <a:xfrm>
            <a:off x="233680" y="5245100"/>
            <a:ext cx="8425180" cy="114998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10000"/>
              </a:lnSpc>
              <a:buNone/>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）回溯法在用来求问题的</a:t>
            </a:r>
            <a:r>
              <a:rPr lang="zh-CN" altLang="en-US" sz="2400" b="1" dirty="0">
                <a:solidFill>
                  <a:srgbClr val="3907F1"/>
                </a:solidFill>
                <a:latin typeface="宋体" panose="02010600030101010101" pitchFamily="2" charset="-122"/>
                <a:ea typeface="宋体" panose="02010600030101010101" pitchFamily="2" charset="-122"/>
              </a:rPr>
              <a:t>所有解（或最优解）时，要回溯到根</a:t>
            </a:r>
            <a:r>
              <a:rPr lang="zh-CN" altLang="en-US" sz="2400" b="1" dirty="0">
                <a:latin typeface="宋体" panose="02010600030101010101" pitchFamily="2" charset="-122"/>
                <a:ea typeface="宋体" panose="02010600030101010101" pitchFamily="2" charset="-122"/>
              </a:rPr>
              <a:t>，且根结点的所有子树都已被搜索遍才结束。而在</a:t>
            </a:r>
            <a:r>
              <a:rPr lang="zh-CN" altLang="en-US" sz="2400" b="1" dirty="0">
                <a:solidFill>
                  <a:srgbClr val="CC0099"/>
                </a:solidFill>
                <a:latin typeface="宋体" panose="02010600030101010101" pitchFamily="2" charset="-122"/>
                <a:ea typeface="宋体" panose="02010600030101010101" pitchFamily="2" charset="-122"/>
              </a:rPr>
              <a:t>求任一解时，只要搜索到一个解就结束</a:t>
            </a:r>
            <a:r>
              <a:rPr lang="zh-CN" altLang="en-US" sz="2400" b="1" dirty="0" smtClean="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1171"/>
                                        </p:tgtEl>
                                        <p:attrNameLst>
                                          <p:attrName>style.visibility</p:attrName>
                                        </p:attrNameLst>
                                      </p:cBhvr>
                                      <p:to>
                                        <p:strVal val="visible"/>
                                      </p:to>
                                    </p:set>
                                    <p:animEffect transition="in" filter="blinds(horizontal)">
                                      <p:cBhvr>
                                        <p:cTn id="12" dur="500"/>
                                        <p:tgtEl>
                                          <p:spTgt spid="39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911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278255" y="168275"/>
            <a:ext cx="69342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8.1  </a:t>
            </a:r>
            <a:r>
              <a:rPr kumimoji="1" lang="zh-CN" altLang="en-US" sz="4000" b="1" dirty="0">
                <a:solidFill>
                  <a:schemeClr val="bg1"/>
                </a:solidFill>
                <a:latin typeface="黑体" panose="02010609060101010101" pitchFamily="49" charset="-122"/>
                <a:ea typeface="黑体" panose="02010609060101010101" pitchFamily="49" charset="-122"/>
              </a:rPr>
              <a:t>概  述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
        <p:nvSpPr>
          <p:cNvPr id="7171" name="Text Box 5">
            <a:hlinkClick r:id="" action="ppaction://hlinkshowjump?jump=nextslide"/>
          </p:cNvPr>
          <p:cNvSpPr txBox="1">
            <a:spLocks noChangeArrowheads="1"/>
          </p:cNvSpPr>
          <p:nvPr/>
        </p:nvSpPr>
        <p:spPr bwMode="auto">
          <a:xfrm>
            <a:off x="2667000" y="2330450"/>
            <a:ext cx="57912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latin typeface="+mn-ea"/>
                <a:ea typeface="+mn-ea"/>
              </a:rPr>
              <a:t>8.1.1  </a:t>
            </a:r>
            <a:r>
              <a:rPr kumimoji="1" lang="zh-CN" altLang="en-US" sz="3200" b="1" dirty="0">
                <a:latin typeface="+mn-ea"/>
                <a:ea typeface="+mn-ea"/>
              </a:rPr>
              <a:t>问题的解空间</a:t>
            </a:r>
            <a:endParaRPr kumimoji="1" lang="zh-CN" altLang="en-US" sz="3200" b="1" dirty="0">
              <a:latin typeface="+mn-ea"/>
              <a:ea typeface="+mn-ea"/>
            </a:endParaRPr>
          </a:p>
        </p:txBody>
      </p:sp>
      <p:sp>
        <p:nvSpPr>
          <p:cNvPr id="7173" name="Text Box 8">
            <a:hlinkClick r:id="rId1" action="ppaction://hlinksldjump"/>
          </p:cNvPr>
          <p:cNvSpPr txBox="1">
            <a:spLocks noChangeArrowheads="1"/>
          </p:cNvSpPr>
          <p:nvPr/>
        </p:nvSpPr>
        <p:spPr bwMode="auto">
          <a:xfrm>
            <a:off x="2667000" y="3223474"/>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smtClean="0">
                <a:latin typeface="+mn-ea"/>
                <a:ea typeface="+mn-ea"/>
              </a:rPr>
              <a:t>8.1.2  </a:t>
            </a:r>
            <a:r>
              <a:rPr kumimoji="1" lang="zh-CN" altLang="en-US" sz="3200" b="1" dirty="0">
                <a:latin typeface="+mn-ea"/>
                <a:ea typeface="+mn-ea"/>
              </a:rPr>
              <a:t>回溯法</a:t>
            </a:r>
            <a:r>
              <a:rPr kumimoji="1" lang="zh-CN" altLang="en-US" sz="3200" b="1" dirty="0" smtClean="0">
                <a:latin typeface="+mn-ea"/>
                <a:ea typeface="+mn-ea"/>
              </a:rPr>
              <a:t>的设计思想</a:t>
            </a:r>
            <a:endParaRPr kumimoji="1" lang="zh-CN" altLang="en-US" sz="3200" b="1" dirty="0">
              <a:latin typeface="+mn-ea"/>
              <a:ea typeface="+mn-ea"/>
            </a:endParaRPr>
          </a:p>
        </p:txBody>
      </p:sp>
      <p:sp>
        <p:nvSpPr>
          <p:cNvPr id="7174" name="Text Box 9">
            <a:hlinkClick r:id="rId2" action="ppaction://hlinksldjump"/>
          </p:cNvPr>
          <p:cNvSpPr txBox="1">
            <a:spLocks noChangeArrowheads="1"/>
          </p:cNvSpPr>
          <p:nvPr/>
        </p:nvSpPr>
        <p:spPr bwMode="auto">
          <a:xfrm>
            <a:off x="2667000" y="4236244"/>
            <a:ext cx="4953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smtClean="0">
                <a:latin typeface="+mn-ea"/>
                <a:ea typeface="+mn-ea"/>
              </a:rPr>
              <a:t>8.1.3  </a:t>
            </a:r>
            <a:r>
              <a:rPr kumimoji="1" lang="zh-CN" altLang="en-US" sz="3200" b="1" dirty="0">
                <a:latin typeface="+mn-ea"/>
                <a:ea typeface="+mn-ea"/>
              </a:rPr>
              <a:t>回溯法的时间性能</a:t>
            </a:r>
            <a:endParaRPr kumimoji="1" lang="zh-CN" altLang="en-US" sz="3200" b="1" dirty="0">
              <a:latin typeface="+mn-ea"/>
              <a:ea typeface="+mn-ea"/>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6"/>
          <p:cNvSpPr txBox="1">
            <a:spLocks noChangeArrowheads="1"/>
          </p:cNvSpPr>
          <p:nvPr/>
        </p:nvSpPr>
        <p:spPr bwMode="auto">
          <a:xfrm>
            <a:off x="208915" y="1230630"/>
            <a:ext cx="8816340" cy="5668010"/>
          </a:xfrm>
          <a:prstGeom prst="rect">
            <a:avLst/>
          </a:prstGeom>
          <a:noFill/>
          <a:ln w="9525">
            <a:noFill/>
            <a:miter lim="800000"/>
          </a:ln>
        </p:spPr>
        <p:txBody>
          <a:bodyPr wrap="square">
            <a:spAutoFit/>
          </a:bodyPr>
          <a:lstStyle/>
          <a:p>
            <a:pPr>
              <a:spcBef>
                <a:spcPct val="50000"/>
              </a:spcBef>
            </a:pPr>
            <a:r>
              <a:rPr lang="zh-CN" altLang="en-US" sz="2400" b="1">
                <a:solidFill>
                  <a:srgbClr val="CC0099"/>
                </a:solidFill>
                <a:latin typeface="宋体" panose="02010600030101010101" pitchFamily="2" charset="-122"/>
                <a:sym typeface="+mn-ea"/>
              </a:rPr>
              <a:t>解空间：</a:t>
            </a:r>
            <a:r>
              <a:rPr lang="zh-CN" altLang="en-US" sz="2400" b="1">
                <a:latin typeface="宋体" panose="02010600030101010101" pitchFamily="2" charset="-122"/>
              </a:rPr>
              <a:t>一个复杂问题的解决方案是由若干个小的决策步骤组成的决策序列，解决一个问题的所有可能的决策序列构成该问题的</a:t>
            </a:r>
            <a:r>
              <a:rPr lang="zh-CN" altLang="en-US" sz="2400" b="1">
                <a:solidFill>
                  <a:srgbClr val="CC0099"/>
                </a:solidFill>
                <a:latin typeface="宋体" panose="02010600030101010101" pitchFamily="2" charset="-122"/>
              </a:rPr>
              <a:t>解空间</a:t>
            </a:r>
            <a:r>
              <a:rPr lang="zh-CN" altLang="en-US" sz="2400" b="1">
                <a:latin typeface="宋体" panose="02010600030101010101" pitchFamily="2" charset="-122"/>
              </a:rPr>
              <a:t>。</a:t>
            </a:r>
            <a:endParaRPr lang="zh-CN" altLang="en-US" sz="2400" b="1">
              <a:latin typeface="宋体" panose="02010600030101010101" pitchFamily="2" charset="-122"/>
            </a:endParaRPr>
          </a:p>
          <a:p>
            <a:pPr>
              <a:spcBef>
                <a:spcPct val="50000"/>
              </a:spcBef>
            </a:pPr>
            <a:r>
              <a:rPr kumimoji="1" lang="zh-CN" altLang="en-US" sz="2400" b="1" dirty="0" smtClean="0">
                <a:latin typeface="宋体" panose="02010600030101010101" pitchFamily="2" charset="-122"/>
                <a:sym typeface="+mn-ea"/>
              </a:rPr>
              <a:t>解</a:t>
            </a:r>
            <a:r>
              <a:rPr kumimoji="1" lang="zh-CN" altLang="en-US" sz="2400" b="1" dirty="0">
                <a:latin typeface="宋体" panose="02010600030101010101" pitchFamily="2" charset="-122"/>
                <a:sym typeface="+mn-ea"/>
              </a:rPr>
              <a:t>空间也就是进行穷举的搜索空间，所以，解空间中应该</a:t>
            </a:r>
            <a:r>
              <a:rPr kumimoji="1" lang="zh-CN" altLang="en-US" sz="2400" b="1" dirty="0" smtClean="0">
                <a:latin typeface="宋体" panose="02010600030101010101" pitchFamily="2" charset="-122"/>
                <a:sym typeface="+mn-ea"/>
              </a:rPr>
              <a:t>包括问题所有</a:t>
            </a:r>
            <a:r>
              <a:rPr kumimoji="1" lang="zh-CN" altLang="en-US" sz="2400" b="1" dirty="0">
                <a:latin typeface="宋体" panose="02010600030101010101" pitchFamily="2" charset="-122"/>
                <a:sym typeface="+mn-ea"/>
              </a:rPr>
              <a:t>的可能解</a:t>
            </a:r>
            <a:r>
              <a:rPr kumimoji="1" lang="zh-CN" altLang="en-US" sz="2400" b="1" dirty="0" smtClean="0">
                <a:latin typeface="宋体" panose="02010600030101010101" pitchFamily="2" charset="-122"/>
                <a:sym typeface="+mn-ea"/>
              </a:rPr>
              <a:t>。</a:t>
            </a:r>
            <a:endParaRPr kumimoji="1" lang="zh-CN" altLang="en-US" sz="2400" b="1" dirty="0" smtClean="0">
              <a:latin typeface="宋体" panose="02010600030101010101" pitchFamily="2" charset="-122"/>
              <a:sym typeface="+mn-ea"/>
            </a:endParaRPr>
          </a:p>
          <a:p>
            <a:pPr>
              <a:spcBef>
                <a:spcPct val="50000"/>
              </a:spcBef>
            </a:pPr>
            <a:r>
              <a:rPr kumimoji="1" lang="zh-CN" altLang="en-US" sz="2400" b="1" dirty="0" smtClean="0">
                <a:latin typeface="宋体" panose="02010600030101010101" pitchFamily="2" charset="-122"/>
                <a:sym typeface="+mn-ea"/>
              </a:rPr>
              <a:t>确定</a:t>
            </a:r>
            <a:r>
              <a:rPr kumimoji="1" lang="zh-CN" altLang="en-US" sz="2400" b="1" dirty="0">
                <a:latin typeface="宋体" panose="02010600030101010101" pitchFamily="2" charset="-122"/>
                <a:sym typeface="+mn-ea"/>
              </a:rPr>
              <a:t>正确的解空间很重要，如果没有确定正确的解空间就开始搜索，可能会增加很多重复解，或者根本就搜索不到正确的解。</a:t>
            </a:r>
            <a:endParaRPr kumimoji="1" lang="zh-CN" altLang="en-US" sz="2400" b="1" dirty="0">
              <a:latin typeface="宋体" panose="02010600030101010101" pitchFamily="2" charset="-122"/>
              <a:sym typeface="+mn-ea"/>
            </a:endParaRPr>
          </a:p>
          <a:p>
            <a:pPr>
              <a:spcBef>
                <a:spcPct val="50000"/>
              </a:spcBef>
            </a:pPr>
            <a:r>
              <a:rPr lang="zh-CN" altLang="en-US" sz="2400" b="1">
                <a:solidFill>
                  <a:srgbClr val="CC0099"/>
                </a:solidFill>
                <a:latin typeface="宋体" panose="02010600030101010101" pitchFamily="2" charset="-122"/>
                <a:sym typeface="+mn-ea"/>
              </a:rPr>
              <a:t>可行解：</a:t>
            </a:r>
            <a:r>
              <a:rPr lang="zh-CN" altLang="en-US" sz="2400" b="1">
                <a:latin typeface="宋体" panose="02010600030101010101" pitchFamily="2" charset="-122"/>
              </a:rPr>
              <a:t>应用回溯法求解问题时，首先应该明确问题的解空间。解空间中满足约束条件的决策序列称为</a:t>
            </a:r>
            <a:r>
              <a:rPr lang="zh-CN" altLang="en-US" sz="2400" b="1">
                <a:solidFill>
                  <a:srgbClr val="CC0099"/>
                </a:solidFill>
                <a:latin typeface="宋体" panose="02010600030101010101" pitchFamily="2" charset="-122"/>
              </a:rPr>
              <a:t>可行解</a:t>
            </a:r>
            <a:r>
              <a:rPr lang="zh-CN" altLang="en-US" sz="2400" b="1">
                <a:latin typeface="宋体" panose="02010600030101010101" pitchFamily="2" charset="-122"/>
              </a:rPr>
              <a:t>。</a:t>
            </a:r>
            <a:endParaRPr lang="zh-CN" altLang="en-US" sz="2400" b="1">
              <a:latin typeface="宋体" panose="02010600030101010101" pitchFamily="2" charset="-122"/>
            </a:endParaRPr>
          </a:p>
          <a:p>
            <a:pPr algn="just">
              <a:lnSpc>
                <a:spcPct val="120000"/>
              </a:lnSpc>
              <a:spcBef>
                <a:spcPct val="50000"/>
              </a:spcBef>
            </a:pPr>
            <a:r>
              <a:rPr lang="zh-CN" altLang="en-US" sz="2400" b="1">
                <a:solidFill>
                  <a:srgbClr val="CC0099"/>
                </a:solidFill>
                <a:latin typeface="宋体" panose="02010600030101010101" pitchFamily="2" charset="-122"/>
                <a:sym typeface="+mn-ea"/>
              </a:rPr>
              <a:t>最优解：</a:t>
            </a:r>
            <a:r>
              <a:rPr lang="zh-CN" altLang="en-US" sz="2400" b="1">
                <a:latin typeface="宋体" panose="02010600030101010101" pitchFamily="2" charset="-122"/>
              </a:rPr>
              <a:t>一般来说，解任何问题都有一个目标，在约束条件下使目标达到最优的可行解称为该问题的</a:t>
            </a:r>
            <a:r>
              <a:rPr lang="zh-CN" altLang="en-US" sz="2400" b="1">
                <a:solidFill>
                  <a:srgbClr val="CC0099"/>
                </a:solidFill>
                <a:latin typeface="宋体" panose="02010600030101010101" pitchFamily="2" charset="-122"/>
              </a:rPr>
              <a:t>最优解</a:t>
            </a:r>
            <a:r>
              <a:rPr lang="zh-CN" altLang="en-US" sz="2400" b="1">
                <a:latin typeface="宋体" panose="02010600030101010101" pitchFamily="2" charset="-122"/>
              </a:rPr>
              <a:t>。</a:t>
            </a:r>
            <a:endParaRPr lang="zh-CN" altLang="en-US" sz="2400" b="1">
              <a:latin typeface="宋体" panose="02010600030101010101" pitchFamily="2" charset="-122"/>
            </a:endParaRPr>
          </a:p>
          <a:p>
            <a:pPr algn="just">
              <a:lnSpc>
                <a:spcPct val="120000"/>
              </a:lnSpc>
              <a:spcBef>
                <a:spcPct val="50000"/>
              </a:spcBef>
            </a:pPr>
            <a:r>
              <a:rPr kumimoji="1" lang="zh-CN" altLang="en-US" sz="2400" b="1" dirty="0" smtClean="0">
                <a:latin typeface="宋体" panose="02010600030101010101" pitchFamily="2" charset="-122"/>
                <a:sym typeface="+mn-ea"/>
              </a:rPr>
              <a:t>    </a:t>
            </a:r>
            <a:endParaRPr lang="zh-CN" altLang="en-US" sz="2400" b="1">
              <a:latin typeface="宋体" panose="02010600030101010101" pitchFamily="2" charset="-122"/>
            </a:endParaRPr>
          </a:p>
        </p:txBody>
      </p:sp>
      <p:sp>
        <p:nvSpPr>
          <p:cNvPr id="11269" name="Text Box 5"/>
          <p:cNvSpPr txBox="1">
            <a:spLocks noChangeArrowheads="1"/>
          </p:cNvSpPr>
          <p:nvPr/>
        </p:nvSpPr>
        <p:spPr bwMode="auto">
          <a:xfrm>
            <a:off x="598170" y="213360"/>
            <a:ext cx="81534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8.1.1  </a:t>
            </a:r>
            <a:r>
              <a:rPr kumimoji="1" lang="zh-CN" altLang="en-US" sz="4000" b="1" dirty="0">
                <a:solidFill>
                  <a:schemeClr val="bg1"/>
                </a:solidFill>
                <a:latin typeface="黑体" panose="02010609060101010101" pitchFamily="49" charset="-122"/>
                <a:ea typeface="黑体" panose="02010609060101010101" pitchFamily="49" charset="-122"/>
              </a:rPr>
              <a:t>问题的解空间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blinds(horizontal)">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blinds(horizontal)">
                                      <p:cBhvr>
                                        <p:cTn id="12" dur="5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Effect transition="in" filter="blinds(horizontal)">
                                      <p:cBhvr>
                                        <p:cTn id="17" dur="500"/>
                                        <p:tgtEl>
                                          <p:spTgt spid="266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8">
                                            <p:txEl>
                                              <p:pRg st="3" end="3"/>
                                            </p:txEl>
                                          </p:spTgt>
                                        </p:tgtEl>
                                        <p:attrNameLst>
                                          <p:attrName>style.visibility</p:attrName>
                                        </p:attrNameLst>
                                      </p:cBhvr>
                                      <p:to>
                                        <p:strVal val="visible"/>
                                      </p:to>
                                    </p:set>
                                    <p:animEffect transition="in" filter="blinds(horizontal)">
                                      <p:cBhvr>
                                        <p:cTn id="22" dur="500"/>
                                        <p:tgtEl>
                                          <p:spTgt spid="266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8">
                                            <p:txEl>
                                              <p:pRg st="4" end="4"/>
                                            </p:txEl>
                                          </p:spTgt>
                                        </p:tgtEl>
                                        <p:attrNameLst>
                                          <p:attrName>style.visibility</p:attrName>
                                        </p:attrNameLst>
                                      </p:cBhvr>
                                      <p:to>
                                        <p:strVal val="visible"/>
                                      </p:to>
                                    </p:set>
                                    <p:animEffect transition="in" filter="blinds(horizontal)">
                                      <p:cBhvr>
                                        <p:cTn id="27" dur="500"/>
                                        <p:tgtEl>
                                          <p:spTgt spid="266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1" name="Text Box 9"/>
          <p:cNvSpPr txBox="1">
            <a:spLocks noChangeArrowheads="1"/>
          </p:cNvSpPr>
          <p:nvPr/>
        </p:nvSpPr>
        <p:spPr bwMode="auto">
          <a:xfrm>
            <a:off x="107315" y="1340485"/>
            <a:ext cx="8652510" cy="3856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20000"/>
              </a:lnSpc>
              <a:spcBef>
                <a:spcPct val="30000"/>
              </a:spcBef>
              <a:buFont typeface="Arial" panose="020B0604020202020204" pitchFamily="34" charset="0"/>
              <a:buChar char="•"/>
            </a:pPr>
            <a:r>
              <a:rPr kumimoji="1" lang="zh-CN" altLang="en-US" sz="2400" b="1" dirty="0">
                <a:latin typeface="宋体" panose="02010600030101010101" pitchFamily="2" charset="-122"/>
              </a:rPr>
              <a:t>对于任何一个问题，可能解的表示方式和它相应的解释隐含了解空间及其大小</a:t>
            </a:r>
            <a:r>
              <a:rPr kumimoji="1" lang="zh-CN" altLang="en-US" sz="2400" b="1" dirty="0" smtClean="0">
                <a:latin typeface="宋体" panose="02010600030101010101" pitchFamily="2" charset="-122"/>
              </a:rPr>
              <a:t>。</a:t>
            </a:r>
            <a:endParaRPr kumimoji="1" lang="zh-CN" altLang="en-US" sz="2400" b="1" dirty="0" smtClean="0">
              <a:latin typeface="宋体" panose="02010600030101010101" pitchFamily="2" charset="-122"/>
            </a:endParaRPr>
          </a:p>
          <a:p>
            <a:pPr marL="457200" indent="-457200" algn="just">
              <a:lnSpc>
                <a:spcPct val="120000"/>
              </a:lnSpc>
              <a:spcBef>
                <a:spcPct val="30000"/>
              </a:spcBef>
              <a:buFont typeface="Arial" panose="020B0604020202020204" pitchFamily="34" charset="0"/>
              <a:buChar char="•"/>
            </a:pPr>
            <a:r>
              <a:rPr kumimoji="1" lang="zh-CN" altLang="en-US" sz="2400" b="1" dirty="0" smtClean="0">
                <a:solidFill>
                  <a:schemeClr val="tx1"/>
                </a:solidFill>
                <a:latin typeface="宋体" panose="02010600030101010101" pitchFamily="2" charset="-122"/>
              </a:rPr>
              <a:t>用回溯法求解一个具有</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n</a:t>
            </a:r>
            <a:r>
              <a:rPr kumimoji="1" lang="zh-CN" altLang="en-US" sz="2400" b="1" dirty="0" smtClean="0">
                <a:solidFill>
                  <a:schemeClr val="tx1"/>
                </a:solidFill>
                <a:latin typeface="宋体" panose="02010600030101010101" pitchFamily="2" charset="-122"/>
              </a:rPr>
              <a:t>个输入的问题，可以将其可能解表示为满足某个约束条件的</a:t>
            </a:r>
            <a:r>
              <a:rPr kumimoji="1" lang="zh-CN" altLang="en-US" sz="2400" b="1" dirty="0" smtClean="0">
                <a:solidFill>
                  <a:srgbClr val="CC0099"/>
                </a:solidFill>
                <a:latin typeface="宋体" panose="02010600030101010101" pitchFamily="2" charset="-122"/>
              </a:rPr>
              <a:t>不等长或者等长向量</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X</a:t>
            </a:r>
            <a:r>
              <a:rPr kumimoji="1" lang="en-US" altLang="zh-CN" sz="2400" b="1" dirty="0" smtClean="0">
                <a:solidFill>
                  <a:schemeClr val="tx1"/>
                </a:solidFill>
                <a:latin typeface="Times New Roman" panose="02020603050405020304" pitchFamily="18" charset="0"/>
                <a:cs typeface="Times New Roman" panose="02020603050405020304" pitchFamily="18" charset="0"/>
              </a:rPr>
              <a:t>=(</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x</a:t>
            </a:r>
            <a:r>
              <a:rPr kumimoji="1" lang="en-US" altLang="zh-CN" sz="2400" b="1" baseline="-30000" dirty="0" smtClean="0">
                <a:solidFill>
                  <a:schemeClr val="tx1"/>
                </a:solidFill>
                <a:latin typeface="Times New Roman" panose="02020603050405020304" pitchFamily="18" charset="0"/>
                <a:cs typeface="Times New Roman" panose="02020603050405020304" pitchFamily="18" charset="0"/>
              </a:rPr>
              <a:t>1</a:t>
            </a:r>
            <a:r>
              <a:rPr kumimoji="1" lang="en-US" altLang="zh-CN" sz="2400" b="1" dirty="0" smtClean="0">
                <a:solidFill>
                  <a:schemeClr val="tx1"/>
                </a:solidFill>
                <a:latin typeface="Times New Roman" panose="02020603050405020304" pitchFamily="18" charset="0"/>
                <a:cs typeface="Times New Roman" panose="02020603050405020304" pitchFamily="18" charset="0"/>
              </a:rPr>
              <a:t>,</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x</a:t>
            </a:r>
            <a:r>
              <a:rPr kumimoji="1" lang="en-US" altLang="zh-CN" sz="2400" b="1" baseline="-30000" dirty="0" smtClean="0">
                <a:solidFill>
                  <a:schemeClr val="tx1"/>
                </a:solidFill>
                <a:latin typeface="Times New Roman" panose="02020603050405020304" pitchFamily="18" charset="0"/>
                <a:cs typeface="Times New Roman" panose="02020603050405020304" pitchFamily="18" charset="0"/>
              </a:rPr>
              <a:t>2</a:t>
            </a:r>
            <a:r>
              <a:rPr kumimoji="1" lang="en-US" altLang="zh-CN" sz="2400" b="1" dirty="0" smtClean="0">
                <a:solidFill>
                  <a:schemeClr val="tx1"/>
                </a:solidFill>
                <a:latin typeface="Times New Roman" panose="02020603050405020304" pitchFamily="18" charset="0"/>
                <a:cs typeface="Times New Roman" panose="02020603050405020304" pitchFamily="18" charset="0"/>
              </a:rPr>
              <a:t>,…, </a:t>
            </a:r>
            <a:r>
              <a:rPr kumimoji="1" lang="en-US" altLang="zh-CN" sz="2400" b="1" i="1" dirty="0" err="1" smtClean="0">
                <a:solidFill>
                  <a:schemeClr val="tx1"/>
                </a:solidFill>
                <a:latin typeface="Times New Roman" panose="02020603050405020304" pitchFamily="18" charset="0"/>
                <a:cs typeface="Times New Roman" panose="02020603050405020304" pitchFamily="18" charset="0"/>
              </a:rPr>
              <a:t>x</a:t>
            </a:r>
            <a:r>
              <a:rPr kumimoji="1" lang="en-US" altLang="zh-CN" sz="2400" b="1" i="1" baseline="-30000" dirty="0" err="1" smtClean="0">
                <a:solidFill>
                  <a:schemeClr val="tx1"/>
                </a:solidFill>
                <a:latin typeface="Times New Roman" panose="02020603050405020304" pitchFamily="18" charset="0"/>
                <a:cs typeface="Times New Roman" panose="02020603050405020304" pitchFamily="18" charset="0"/>
              </a:rPr>
              <a:t>n</a:t>
            </a:r>
            <a:r>
              <a:rPr kumimoji="1" lang="en-US" altLang="zh-CN" sz="2400" b="1" dirty="0" smtClean="0">
                <a:solidFill>
                  <a:schemeClr val="tx1"/>
                </a:solidFill>
                <a:latin typeface="Times New Roman" panose="02020603050405020304" pitchFamily="18" charset="0"/>
                <a:cs typeface="Times New Roman" panose="02020603050405020304" pitchFamily="18" charset="0"/>
              </a:rPr>
              <a:t>)</a:t>
            </a:r>
            <a:r>
              <a:rPr kumimoji="1" lang="zh-CN" altLang="en-US" sz="2400" b="1" dirty="0" smtClean="0">
                <a:solidFill>
                  <a:schemeClr val="tx1"/>
                </a:solidFill>
                <a:latin typeface="宋体" panose="02010600030101010101" pitchFamily="2" charset="-122"/>
              </a:rPr>
              <a:t>，其中分量</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x</a:t>
            </a:r>
            <a:r>
              <a:rPr kumimoji="1" lang="en-US" altLang="zh-CN" sz="2400" b="1" i="1" baseline="-30000" dirty="0" smtClean="0">
                <a:solidFill>
                  <a:schemeClr val="tx1"/>
                </a:solidFill>
                <a:latin typeface="Times New Roman" panose="02020603050405020304" pitchFamily="18" charset="0"/>
                <a:cs typeface="Times New Roman" panose="02020603050405020304" pitchFamily="18" charset="0"/>
              </a:rPr>
              <a:t>i </a:t>
            </a:r>
            <a:r>
              <a:rPr kumimoji="1" lang="en-US" altLang="zh-CN" sz="2400" b="1" dirty="0" smtClean="0">
                <a:solidFill>
                  <a:schemeClr val="tx1"/>
                </a:solidFill>
                <a:latin typeface="Times New Roman" panose="02020603050405020304" pitchFamily="18" charset="0"/>
                <a:cs typeface="Times New Roman" panose="02020603050405020304" pitchFamily="18" charset="0"/>
              </a:rPr>
              <a:t>(1≤</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i</a:t>
            </a:r>
            <a:r>
              <a:rPr kumimoji="1" lang="en-US" altLang="zh-CN" sz="2400" b="1" dirty="0" smtClean="0">
                <a:solidFill>
                  <a:schemeClr val="tx1"/>
                </a:solidFill>
                <a:latin typeface="Times New Roman" panose="02020603050405020304" pitchFamily="18" charset="0"/>
                <a:cs typeface="Times New Roman" panose="02020603050405020304" pitchFamily="18" charset="0"/>
              </a:rPr>
              <a:t>≤</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n</a:t>
            </a:r>
            <a:r>
              <a:rPr kumimoji="1" lang="en-US" altLang="zh-CN" sz="2400" b="1" dirty="0" smtClean="0">
                <a:solidFill>
                  <a:schemeClr val="tx1"/>
                </a:solidFill>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sym typeface="+mn-ea"/>
              </a:rPr>
              <a:t>表示第</a:t>
            </a:r>
            <a:r>
              <a:rPr lang="en-US" altLang="zh-CN" sz="2400" b="1" i="1" dirty="0" err="1">
                <a:latin typeface="Times New Roman" panose="02020603050405020304" pitchFamily="18" charset="0"/>
                <a:cs typeface="Times New Roman" panose="02020603050405020304" pitchFamily="18" charset="0"/>
                <a:sym typeface="+mn-ea"/>
              </a:rPr>
              <a:t>i</a:t>
            </a:r>
            <a:r>
              <a:rPr lang="zh-CN" altLang="en-US" sz="2400" b="1" dirty="0">
                <a:latin typeface="宋体" panose="02010600030101010101" pitchFamily="2" charset="-122"/>
                <a:sym typeface="+mn-ea"/>
              </a:rPr>
              <a:t>步的操作。</a:t>
            </a:r>
            <a:r>
              <a:rPr kumimoji="1" lang="en-US" altLang="zh-CN" sz="2400" b="1" i="1" dirty="0" smtClean="0">
                <a:latin typeface="Times New Roman" panose="02020603050405020304" pitchFamily="18" charset="0"/>
                <a:cs typeface="Times New Roman" panose="02020603050405020304" pitchFamily="18" charset="0"/>
                <a:sym typeface="+mn-ea"/>
              </a:rPr>
              <a:t>x</a:t>
            </a:r>
            <a:r>
              <a:rPr kumimoji="1" lang="en-US" altLang="zh-CN" sz="2400" b="1" i="1" baseline="-30000" dirty="0" smtClean="0">
                <a:latin typeface="Times New Roman" panose="02020603050405020304" pitchFamily="18" charset="0"/>
                <a:cs typeface="Times New Roman" panose="02020603050405020304" pitchFamily="18" charset="0"/>
                <a:sym typeface="+mn-ea"/>
              </a:rPr>
              <a:t>i</a:t>
            </a:r>
            <a:r>
              <a:rPr kumimoji="1" lang="zh-CN" altLang="en-US" sz="2400" b="1" dirty="0" smtClean="0">
                <a:solidFill>
                  <a:schemeClr val="tx1"/>
                </a:solidFill>
                <a:latin typeface="宋体" panose="02010600030101010101" pitchFamily="2" charset="-122"/>
              </a:rPr>
              <a:t>的取值范围是某个有限集合</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S</a:t>
            </a:r>
            <a:r>
              <a:rPr kumimoji="1" lang="en-US" altLang="zh-CN" sz="2400" b="1" i="1" baseline="-30000" dirty="0" smtClean="0">
                <a:solidFill>
                  <a:schemeClr val="tx1"/>
                </a:solidFill>
                <a:latin typeface="Times New Roman" panose="02020603050405020304" pitchFamily="18" charset="0"/>
                <a:cs typeface="Times New Roman" panose="02020603050405020304" pitchFamily="18" charset="0"/>
              </a:rPr>
              <a:t>i</a:t>
            </a:r>
            <a:r>
              <a:rPr kumimoji="1" lang="en-US" altLang="zh-CN" sz="2400" b="1" dirty="0" smtClean="0">
                <a:solidFill>
                  <a:schemeClr val="tx1"/>
                </a:solidFill>
                <a:latin typeface="Times New Roman" panose="02020603050405020304" pitchFamily="18" charset="0"/>
                <a:cs typeface="Times New Roman" panose="02020603050405020304" pitchFamily="18" charset="0"/>
              </a:rPr>
              <a:t>={</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a</a:t>
            </a:r>
            <a:r>
              <a:rPr kumimoji="1" lang="en-US" altLang="zh-CN" sz="2400" b="1" i="1" baseline="-30000" dirty="0" smtClean="0">
                <a:solidFill>
                  <a:schemeClr val="tx1"/>
                </a:solidFill>
                <a:latin typeface="Times New Roman" panose="02020603050405020304" pitchFamily="18" charset="0"/>
                <a:cs typeface="Times New Roman" panose="02020603050405020304" pitchFamily="18" charset="0"/>
              </a:rPr>
              <a:t>i</a:t>
            </a:r>
            <a:r>
              <a:rPr kumimoji="1" lang="en-US" altLang="zh-CN" sz="2400" b="1" baseline="-30000" dirty="0" smtClean="0">
                <a:solidFill>
                  <a:schemeClr val="tx1"/>
                </a:solidFill>
                <a:latin typeface="Times New Roman" panose="02020603050405020304" pitchFamily="18" charset="0"/>
                <a:cs typeface="Times New Roman" panose="02020603050405020304" pitchFamily="18" charset="0"/>
              </a:rPr>
              <a:t>1</a:t>
            </a:r>
            <a:r>
              <a:rPr kumimoji="1" lang="en-US" altLang="zh-CN" sz="2400" b="1" dirty="0" smtClean="0">
                <a:solidFill>
                  <a:schemeClr val="tx1"/>
                </a:solidFill>
                <a:latin typeface="Times New Roman" panose="02020603050405020304" pitchFamily="18" charset="0"/>
                <a:cs typeface="Times New Roman" panose="02020603050405020304" pitchFamily="18" charset="0"/>
              </a:rPr>
              <a:t>, </a:t>
            </a:r>
            <a:r>
              <a:rPr kumimoji="1" lang="en-US" altLang="zh-CN" sz="2400" b="1" i="1" dirty="0" smtClean="0">
                <a:solidFill>
                  <a:schemeClr val="tx1"/>
                </a:solidFill>
                <a:latin typeface="Times New Roman" panose="02020603050405020304" pitchFamily="18" charset="0"/>
                <a:cs typeface="Times New Roman" panose="02020603050405020304" pitchFamily="18" charset="0"/>
              </a:rPr>
              <a:t>a</a:t>
            </a:r>
            <a:r>
              <a:rPr kumimoji="1" lang="en-US" altLang="zh-CN" sz="2400" b="1" i="1" baseline="-30000" dirty="0" smtClean="0">
                <a:solidFill>
                  <a:schemeClr val="tx1"/>
                </a:solidFill>
                <a:latin typeface="Times New Roman" panose="02020603050405020304" pitchFamily="18" charset="0"/>
                <a:cs typeface="Times New Roman" panose="02020603050405020304" pitchFamily="18" charset="0"/>
              </a:rPr>
              <a:t>i</a:t>
            </a:r>
            <a:r>
              <a:rPr kumimoji="1" lang="en-US" altLang="zh-CN" sz="2400" b="1" baseline="-30000" dirty="0" smtClean="0">
                <a:solidFill>
                  <a:schemeClr val="tx1"/>
                </a:solidFill>
                <a:latin typeface="Times New Roman" panose="02020603050405020304" pitchFamily="18" charset="0"/>
                <a:cs typeface="Times New Roman" panose="02020603050405020304" pitchFamily="18" charset="0"/>
              </a:rPr>
              <a:t>2</a:t>
            </a:r>
            <a:r>
              <a:rPr kumimoji="1" lang="en-US" altLang="zh-CN" sz="2400" b="1" dirty="0" smtClean="0">
                <a:solidFill>
                  <a:schemeClr val="tx1"/>
                </a:solidFill>
                <a:latin typeface="Times New Roman" panose="02020603050405020304" pitchFamily="18" charset="0"/>
                <a:cs typeface="Times New Roman" panose="02020603050405020304" pitchFamily="18" charset="0"/>
              </a:rPr>
              <a:t>, …, </a:t>
            </a:r>
            <a:r>
              <a:rPr kumimoji="1" lang="en-US" altLang="zh-CN" sz="2400" b="1" i="1" dirty="0" err="1" smtClean="0">
                <a:solidFill>
                  <a:schemeClr val="tx1"/>
                </a:solidFill>
                <a:latin typeface="Times New Roman" panose="02020603050405020304" pitchFamily="18" charset="0"/>
                <a:cs typeface="Times New Roman" panose="02020603050405020304" pitchFamily="18" charset="0"/>
              </a:rPr>
              <a:t>a</a:t>
            </a:r>
            <a:r>
              <a:rPr kumimoji="1" lang="en-US" altLang="zh-CN" sz="2400" b="1" i="1" baseline="-30000" dirty="0" err="1" smtClean="0">
                <a:solidFill>
                  <a:schemeClr val="tx1"/>
                </a:solidFill>
                <a:latin typeface="Times New Roman" panose="02020603050405020304" pitchFamily="18" charset="0"/>
                <a:cs typeface="Times New Roman" panose="02020603050405020304" pitchFamily="18" charset="0"/>
              </a:rPr>
              <a:t>im</a:t>
            </a:r>
            <a:r>
              <a:rPr kumimoji="1" lang="en-US" altLang="zh-CN" sz="2400" b="1" i="1" baseline="-50000" dirty="0" err="1" smtClean="0">
                <a:solidFill>
                  <a:schemeClr val="tx1"/>
                </a:solidFill>
                <a:latin typeface="Times New Roman" panose="02020603050405020304" pitchFamily="18" charset="0"/>
                <a:cs typeface="Times New Roman" panose="02020603050405020304" pitchFamily="18" charset="0"/>
              </a:rPr>
              <a:t>i</a:t>
            </a:r>
            <a:r>
              <a:rPr kumimoji="1" lang="en-US" altLang="zh-CN" sz="2400" b="1" dirty="0" smtClean="0">
                <a:solidFill>
                  <a:schemeClr val="tx1"/>
                </a:solidFill>
                <a:latin typeface="Times New Roman" panose="02020603050405020304" pitchFamily="18" charset="0"/>
                <a:cs typeface="Times New Roman" panose="02020603050405020304" pitchFamily="18" charset="0"/>
              </a:rPr>
              <a:t>}</a:t>
            </a:r>
            <a:r>
              <a:rPr kumimoji="1" lang="zh-CN" altLang="en-US" sz="2400" b="1" dirty="0" smtClean="0">
                <a:solidFill>
                  <a:schemeClr val="tx1"/>
                </a:solidFill>
                <a:latin typeface="宋体" panose="02010600030101010101" pitchFamily="2" charset="-122"/>
              </a:rPr>
              <a:t>，</a:t>
            </a:r>
            <a:r>
              <a:rPr kumimoji="1" lang="zh-CN" altLang="en-US" sz="2400" b="1" dirty="0" smtClean="0">
                <a:solidFill>
                  <a:srgbClr val="2605A1"/>
                </a:solidFill>
                <a:latin typeface="宋体" panose="02010600030101010101" pitchFamily="2" charset="-122"/>
              </a:rPr>
              <a:t>所有</a:t>
            </a:r>
            <a:r>
              <a:rPr kumimoji="1" lang="zh-CN" altLang="en-US" sz="2400" b="1" dirty="0">
                <a:solidFill>
                  <a:srgbClr val="2605A1"/>
                </a:solidFill>
                <a:latin typeface="宋体" panose="02010600030101010101" pitchFamily="2" charset="-122"/>
              </a:rPr>
              <a:t>可能的解向量构成了问题的</a:t>
            </a:r>
            <a:r>
              <a:rPr kumimoji="1" lang="zh-CN" altLang="en-US" sz="2400" b="1" dirty="0">
                <a:solidFill>
                  <a:srgbClr val="CC0099"/>
                </a:solidFill>
                <a:latin typeface="宋体" panose="02010600030101010101" pitchFamily="2" charset="-122"/>
              </a:rPr>
              <a:t>解</a:t>
            </a:r>
            <a:r>
              <a:rPr kumimoji="1" lang="zh-CN" altLang="en-US" sz="2400" b="1" dirty="0" smtClean="0">
                <a:solidFill>
                  <a:srgbClr val="CC0099"/>
                </a:solidFill>
                <a:latin typeface="宋体" panose="02010600030101010101" pitchFamily="2" charset="-122"/>
              </a:rPr>
              <a:t>空间</a:t>
            </a:r>
            <a:r>
              <a:rPr kumimoji="1" lang="zh-CN" altLang="en-US" sz="2400" b="1" dirty="0" smtClean="0">
                <a:solidFill>
                  <a:schemeClr val="tx1"/>
                </a:solidFill>
                <a:latin typeface="宋体" panose="02010600030101010101" pitchFamily="2" charset="-122"/>
              </a:rPr>
              <a:t>。</a:t>
            </a:r>
            <a:endParaRPr kumimoji="1" lang="zh-CN" altLang="en-US" sz="2400" b="1" dirty="0" smtClean="0">
              <a:solidFill>
                <a:schemeClr val="tx1"/>
              </a:solidFill>
              <a:latin typeface="宋体" panose="02010600030101010101" pitchFamily="2" charset="-122"/>
            </a:endParaRPr>
          </a:p>
          <a:p>
            <a:pPr marL="457200" indent="-457200" algn="just">
              <a:lnSpc>
                <a:spcPct val="120000"/>
              </a:lnSpc>
              <a:spcBef>
                <a:spcPct val="30000"/>
              </a:spcBef>
              <a:buFont typeface="Arial" panose="020B0604020202020204" pitchFamily="34" charset="0"/>
              <a:buChar char="•"/>
            </a:pPr>
            <a:r>
              <a:rPr lang="zh-CN" altLang="en-US" sz="2400" b="1" dirty="0" smtClean="0">
                <a:latin typeface="宋体" panose="02010600030101010101" pitchFamily="2" charset="-122"/>
              </a:rPr>
              <a:t>假设</a:t>
            </a:r>
            <a:r>
              <a:rPr lang="zh-CN" altLang="en-US" sz="2400" b="1" dirty="0">
                <a:latin typeface="宋体" panose="02010600030101010101" pitchFamily="2" charset="-122"/>
              </a:rPr>
              <a:t>集合</a:t>
            </a:r>
            <a:r>
              <a:rPr lang="en-US" altLang="zh-CN" sz="2400" b="1" dirty="0" err="1">
                <a:latin typeface="Times New Roman" panose="02020603050405020304" pitchFamily="18" charset="0"/>
                <a:cs typeface="Times New Roman" panose="02020603050405020304" pitchFamily="18" charset="0"/>
              </a:rPr>
              <a:t>s</a:t>
            </a:r>
            <a:r>
              <a:rPr lang="en-US" altLang="zh-CN" sz="2400" b="1" baseline="-25000" dirty="0" err="1">
                <a:latin typeface="Times New Roman" panose="02020603050405020304" pitchFamily="18" charset="0"/>
                <a:cs typeface="Times New Roman" panose="02020603050405020304" pitchFamily="18" charset="0"/>
              </a:rPr>
              <a:t>i</a:t>
            </a:r>
            <a:r>
              <a:rPr lang="zh-CN" altLang="en-US" sz="2400" b="1" dirty="0">
                <a:latin typeface="宋体" panose="02010600030101010101" pitchFamily="2" charset="-122"/>
              </a:rPr>
              <a:t>的大小是</a:t>
            </a:r>
            <a:r>
              <a:rPr lang="en-US" altLang="zh-CN" sz="2400" b="1" dirty="0">
                <a:latin typeface="Times New Roman" panose="02020603050405020304" pitchFamily="18" charset="0"/>
                <a:cs typeface="Times New Roman" panose="02020603050405020304" pitchFamily="18" charset="0"/>
              </a:rPr>
              <a:t>m</a:t>
            </a:r>
            <a:r>
              <a:rPr lang="en-US" altLang="zh-CN" sz="2400" b="1" baseline="-25000" dirty="0">
                <a:latin typeface="Times New Roman" panose="02020603050405020304" pitchFamily="18" charset="0"/>
                <a:cs typeface="Times New Roman" panose="02020603050405020304" pitchFamily="18" charset="0"/>
              </a:rPr>
              <a:t>i</a:t>
            </a:r>
            <a:r>
              <a:rPr lang="en-US" altLang="zh-CN" sz="2400" b="1" baseline="-25000" dirty="0">
                <a:latin typeface="宋体" panose="02010600030101010101" pitchFamily="2" charset="-122"/>
              </a:rPr>
              <a:t> </a:t>
            </a:r>
            <a:r>
              <a:rPr lang="zh-CN" altLang="en-US" sz="2400" b="1" dirty="0" smtClean="0">
                <a:latin typeface="宋体" panose="02010600030101010101" pitchFamily="2" charset="-122"/>
              </a:rPr>
              <a:t>，解空间的大小为</a:t>
            </a:r>
            <a:r>
              <a:rPr lang="en-US" altLang="zh-CN" sz="2400" b="1" dirty="0" smtClean="0">
                <a:latin typeface="Times New Roman" panose="02020603050405020304" pitchFamily="18" charset="0"/>
                <a:cs typeface="Times New Roman" panose="02020603050405020304" pitchFamily="18" charset="0"/>
              </a:rPr>
              <a:t>m=m</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m</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err="1" smtClean="0">
                <a:latin typeface="Times New Roman" panose="02020603050405020304" pitchFamily="18" charset="0"/>
                <a:cs typeface="Times New Roman" panose="02020603050405020304" pitchFamily="18" charset="0"/>
              </a:rPr>
              <a:t>m</a:t>
            </a:r>
            <a:r>
              <a:rPr lang="en-US" altLang="zh-CN" sz="2400" b="1" baseline="-25000" dirty="0" err="1" smtClean="0">
                <a:latin typeface="Times New Roman" panose="02020603050405020304" pitchFamily="18" charset="0"/>
                <a:cs typeface="Times New Roman" panose="02020603050405020304" pitchFamily="18" charset="0"/>
              </a:rPr>
              <a:t>n</a:t>
            </a:r>
            <a:r>
              <a:rPr kumimoji="1" lang="zh-CN" altLang="en-US" sz="2400" b="1" dirty="0" smtClean="0">
                <a:solidFill>
                  <a:schemeClr val="tx1"/>
                </a:solidFill>
                <a:latin typeface="宋体" panose="02010600030101010101" pitchFamily="2" charset="-122"/>
              </a:rPr>
              <a:t>。       </a:t>
            </a:r>
            <a:endParaRPr kumimoji="1" lang="zh-CN" altLang="en-US" sz="2400" b="1" dirty="0" smtClean="0">
              <a:solidFill>
                <a:schemeClr val="tx1"/>
              </a:solidFill>
              <a:latin typeface="宋体" panose="02010600030101010101" pitchFamily="2" charset="-122"/>
            </a:endParaRPr>
          </a:p>
        </p:txBody>
      </p:sp>
      <p:sp>
        <p:nvSpPr>
          <p:cNvPr id="4" name="Text Box 5"/>
          <p:cNvSpPr txBox="1">
            <a:spLocks noChangeArrowheads="1"/>
          </p:cNvSpPr>
          <p:nvPr/>
        </p:nvSpPr>
        <p:spPr bwMode="auto">
          <a:xfrm>
            <a:off x="495300" y="290354"/>
            <a:ext cx="81534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8.1.1  </a:t>
            </a:r>
            <a:r>
              <a:rPr kumimoji="1" lang="zh-CN" altLang="en-US" sz="4000" b="1" dirty="0">
                <a:solidFill>
                  <a:schemeClr val="bg1"/>
                </a:solidFill>
                <a:latin typeface="黑体" panose="02010609060101010101" pitchFamily="49" charset="-122"/>
                <a:ea typeface="黑体" panose="02010609060101010101" pitchFamily="49" charset="-122"/>
              </a:rPr>
              <a:t>问题的解空间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Text Box 6"/>
          <p:cNvSpPr txBox="1">
            <a:spLocks noChangeArrowheads="1"/>
          </p:cNvSpPr>
          <p:nvPr/>
        </p:nvSpPr>
        <p:spPr bwMode="auto">
          <a:xfrm>
            <a:off x="755650" y="1844675"/>
            <a:ext cx="7848600" cy="2676525"/>
          </a:xfrm>
          <a:prstGeom prst="rect">
            <a:avLst/>
          </a:prstGeom>
          <a:noFill/>
          <a:ln w="9525">
            <a:noFill/>
            <a:miter lim="800000"/>
          </a:ln>
        </p:spPr>
        <p:txBody>
          <a:bodyPr>
            <a:spAutoFit/>
          </a:bodyPr>
          <a:p>
            <a:pPr>
              <a:lnSpc>
                <a:spcPct val="150000"/>
              </a:lnSpc>
              <a:spcBef>
                <a:spcPct val="50000"/>
              </a:spcBef>
            </a:pPr>
            <a:r>
              <a:rPr lang="zh-CN" altLang="en-US" sz="2800" b="1">
                <a:latin typeface="宋体" panose="02010600030101010101" pitchFamily="2" charset="-122"/>
              </a:rPr>
              <a:t>　　回溯法实际上一个类似穷举的搜索尝试过程，主要是在搜索尝试过程中寻找问题的解，当发现已不满足求解条件时，就“回溯”（即回退），尝试别的路径。 </a:t>
            </a:r>
            <a:endParaRPr lang="zh-CN" altLang="en-US" sz="2800" b="1">
              <a:latin typeface="宋体" panose="02010600030101010101" pitchFamily="2" charset="-122"/>
            </a:endParaRPr>
          </a:p>
        </p:txBody>
      </p:sp>
      <p:sp>
        <p:nvSpPr>
          <p:cNvPr id="178207" name="Text Box 31"/>
          <p:cNvSpPr txBox="1">
            <a:spLocks noChangeArrowheads="1"/>
          </p:cNvSpPr>
          <p:nvPr/>
        </p:nvSpPr>
        <p:spPr bwMode="auto">
          <a:xfrm>
            <a:off x="168910" y="213995"/>
            <a:ext cx="880681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spcBef>
                <a:spcPct val="50000"/>
              </a:spcBef>
              <a:defRPr/>
            </a:pPr>
            <a:r>
              <a:rPr kumimoji="1" lang="zh-CN" altLang="en-US" sz="40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回溯法</a:t>
            </a:r>
            <a:endParaRPr lang="en-US" altLang="zh-CN" sz="4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252413" y="1125538"/>
            <a:ext cx="3240087" cy="6477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a:lnSpc>
                <a:spcPct val="140000"/>
              </a:lnSpc>
              <a:spcBef>
                <a:spcPct val="0"/>
              </a:spcBef>
              <a:buFontTx/>
              <a:buNone/>
            </a:pP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例</a:t>
            </a:r>
            <a:r>
              <a:rPr lang="en-US" altLang="zh-CN" sz="2400" b="1" dirty="0" smtClean="0">
                <a:latin typeface="Times New Roman" panose="02020603050405020304" pitchFamily="18" charset="0"/>
              </a:rPr>
              <a:t>  8</a:t>
            </a:r>
            <a:r>
              <a:rPr lang="zh-CN" altLang="en-US" sz="2400" b="1" dirty="0" smtClean="0">
                <a:latin typeface="Arial" panose="020B0604020202020204" pitchFamily="34" charset="0"/>
              </a:rPr>
              <a:t>皇后问题 。</a:t>
            </a:r>
            <a:endParaRPr lang="zh-CN" altLang="en-US" sz="2400" b="1" dirty="0">
              <a:latin typeface="Arial" panose="020B0604020202020204" pitchFamily="34" charset="0"/>
            </a:endParaRPr>
          </a:p>
        </p:txBody>
      </p:sp>
      <p:graphicFrame>
        <p:nvGraphicFramePr>
          <p:cNvPr id="4" name="Group 2138"/>
          <p:cNvGraphicFramePr>
            <a:graphicFrameLocks noGrp="1"/>
          </p:cNvGraphicFramePr>
          <p:nvPr/>
        </p:nvGraphicFramePr>
        <p:xfrm>
          <a:off x="4932363" y="1196975"/>
          <a:ext cx="3960812" cy="4160838"/>
        </p:xfrm>
        <a:graphic>
          <a:graphicData uri="http://schemas.openxmlformats.org/drawingml/2006/table">
            <a:tbl>
              <a:tblPr/>
              <a:tblGrid>
                <a:gridCol w="395287"/>
                <a:gridCol w="446088"/>
                <a:gridCol w="446087"/>
                <a:gridCol w="446088"/>
                <a:gridCol w="442912"/>
                <a:gridCol w="447675"/>
                <a:gridCol w="444500"/>
                <a:gridCol w="447675"/>
                <a:gridCol w="444500"/>
              </a:tblGrid>
              <a:tr h="503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106"/>
          <p:cNvSpPr>
            <a:spLocks noChangeArrowheads="1"/>
          </p:cNvSpPr>
          <p:nvPr/>
        </p:nvSpPr>
        <p:spPr bwMode="auto">
          <a:xfrm>
            <a:off x="396875" y="2058132"/>
            <a:ext cx="3642344"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10000"/>
              </a:lnSpc>
            </a:pPr>
            <a:r>
              <a:rPr lang="zh-CN" altLang="en-US" sz="2400" b="1" dirty="0">
                <a:solidFill>
                  <a:srgbClr val="3907F1"/>
                </a:solidFill>
                <a:latin typeface="Arial" panose="020B0604020202020204" pitchFamily="34" charset="0"/>
              </a:rPr>
              <a:t>解的表示</a:t>
            </a:r>
            <a:r>
              <a:rPr lang="zh-CN" altLang="en-US" sz="2400" b="1" dirty="0">
                <a:latin typeface="Arial" panose="020B0604020202020204" pitchFamily="34" charset="0"/>
              </a:rPr>
              <a:t>：</a:t>
            </a:r>
            <a:r>
              <a:rPr lang="en-US" altLang="zh-CN" sz="2400" b="1" dirty="0">
                <a:latin typeface="Times New Roman" panose="02020603050405020304" pitchFamily="18" charset="0"/>
              </a:rPr>
              <a:t>X=(x</a:t>
            </a:r>
            <a:r>
              <a:rPr lang="en-US" altLang="zh-CN" sz="2400" b="1" baseline="-30000" dirty="0">
                <a:latin typeface="Times New Roman" panose="02020603050405020304" pitchFamily="18" charset="0"/>
              </a:rPr>
              <a:t>1</a:t>
            </a:r>
            <a:r>
              <a:rPr lang="en-US" altLang="zh-CN" sz="2400" b="1" dirty="0">
                <a:latin typeface="Times New Roman" panose="02020603050405020304" pitchFamily="18" charset="0"/>
              </a:rPr>
              <a:t>,x</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,…,x</a:t>
            </a:r>
            <a:r>
              <a:rPr lang="en-US" altLang="zh-CN" sz="2400" b="1" baseline="-30000" dirty="0">
                <a:latin typeface="Times New Roman" panose="02020603050405020304" pitchFamily="18" charset="0"/>
              </a:rPr>
              <a:t>8</a:t>
            </a:r>
            <a:r>
              <a:rPr lang="en-US" altLang="zh-CN" sz="2400" b="1" dirty="0">
                <a:latin typeface="Times New Roman" panose="02020603050405020304" pitchFamily="18" charset="0"/>
              </a:rPr>
              <a:t>)</a:t>
            </a:r>
            <a:endParaRPr lang="en-US" altLang="zh-CN" sz="2400" b="1" dirty="0"/>
          </a:p>
        </p:txBody>
      </p:sp>
      <p:sp>
        <p:nvSpPr>
          <p:cNvPr id="6" name="Rectangle 1234"/>
          <p:cNvSpPr>
            <a:spLocks noChangeArrowheads="1"/>
          </p:cNvSpPr>
          <p:nvPr/>
        </p:nvSpPr>
        <p:spPr bwMode="auto">
          <a:xfrm>
            <a:off x="395288" y="2860912"/>
            <a:ext cx="2909771"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400" b="1" dirty="0">
                <a:solidFill>
                  <a:srgbClr val="3907F1"/>
                </a:solidFill>
                <a:latin typeface="Times New Roman" panose="02020603050405020304" pitchFamily="18" charset="0"/>
                <a:cs typeface="Times New Roman" panose="02020603050405020304" pitchFamily="18" charset="0"/>
              </a:rPr>
              <a:t>显式约束</a:t>
            </a: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eaLnBrk="0" hangingPunct="0">
              <a:lnSpc>
                <a:spcPct val="130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x</a:t>
            </a:r>
            <a:r>
              <a:rPr lang="en-US" altLang="zh-CN" sz="2400" b="1" baseline="-30000" dirty="0" err="1">
                <a:latin typeface="Times New Roman" panose="02020603050405020304" pitchFamily="18" charset="0"/>
                <a:cs typeface="Times New Roman" panose="02020603050405020304" pitchFamily="18" charset="0"/>
              </a:rPr>
              <a:t>i</a:t>
            </a:r>
            <a:r>
              <a:rPr lang="en-US" altLang="zh-CN" sz="2400" b="1" dirty="0" err="1">
                <a:latin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S</a:t>
            </a:r>
            <a:r>
              <a:rPr lang="en-US" altLang="zh-CN" sz="2400" b="1" baseline="-30000" dirty="0" err="1">
                <a:latin typeface="Times New Roman" panose="02020603050405020304" pitchFamily="18" charset="0"/>
                <a:cs typeface="Times New Roman" panose="02020603050405020304" pitchFamily="18" charset="0"/>
              </a:rPr>
              <a:t>i</a:t>
            </a:r>
            <a:r>
              <a:rPr lang="en-US" altLang="zh-CN" sz="2400" b="1" baseline="-300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1≤i≤8</a:t>
            </a:r>
            <a:r>
              <a:rPr lang="zh-CN" altLang="en-US" sz="2400" b="1" dirty="0">
                <a:latin typeface="Times New Roman" panose="02020603050405020304" pitchFamily="18" charset="0"/>
                <a:cs typeface="Times New Roman" panose="02020603050405020304" pitchFamily="18" charset="0"/>
              </a:rPr>
              <a:t>，</a:t>
            </a:r>
            <a:endParaRPr lang="zh-CN" altLang="en-US" sz="2400" b="1" baseline="-30000" dirty="0">
              <a:latin typeface="Times New Roman" panose="02020603050405020304" pitchFamily="18" charset="0"/>
              <a:cs typeface="Times New Roman" panose="02020603050405020304" pitchFamily="18" charset="0"/>
            </a:endParaRPr>
          </a:p>
          <a:p>
            <a:pPr eaLnBrk="0" hangingPunct="0">
              <a:lnSpc>
                <a:spcPct val="130000"/>
              </a:lnSpc>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S</a:t>
            </a:r>
            <a:r>
              <a:rPr lang="en-US" altLang="zh-CN" sz="2400" b="1" baseline="-30000"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={1,2,3,4,5,6,7,8}</a:t>
            </a:r>
            <a:endParaRPr lang="en-US" altLang="zh-CN" sz="2400" b="1" dirty="0">
              <a:latin typeface="Times New Roman" panose="02020603050405020304" pitchFamily="18" charset="0"/>
              <a:cs typeface="Times New Roman" panose="02020603050405020304" pitchFamily="18" charset="0"/>
            </a:endParaRPr>
          </a:p>
        </p:txBody>
      </p:sp>
      <p:sp>
        <p:nvSpPr>
          <p:cNvPr id="7" name="Rectangle 1235"/>
          <p:cNvSpPr>
            <a:spLocks noChangeArrowheads="1"/>
          </p:cNvSpPr>
          <p:nvPr/>
        </p:nvSpPr>
        <p:spPr bwMode="auto">
          <a:xfrm>
            <a:off x="425450" y="4325102"/>
            <a:ext cx="4204997"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lnSpc>
                <a:spcPct val="130000"/>
              </a:lnSpc>
            </a:pPr>
            <a:r>
              <a:rPr lang="zh-CN" altLang="en-US" sz="2400" b="1" dirty="0">
                <a:solidFill>
                  <a:srgbClr val="3907F1"/>
                </a:solidFill>
                <a:latin typeface="Times New Roman" panose="02020603050405020304" pitchFamily="18" charset="0"/>
                <a:cs typeface="Times New Roman" panose="02020603050405020304" pitchFamily="18" charset="0"/>
              </a:rPr>
              <a:t>隐式约束</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0" hangingPunct="0">
              <a:lnSpc>
                <a:spcPct val="130000"/>
              </a:lnSpc>
            </a:pPr>
            <a:r>
              <a:rPr lang="zh-CN" altLang="en-US" sz="2400" b="1" dirty="0">
                <a:latin typeface="Times New Roman" panose="02020603050405020304" pitchFamily="18" charset="0"/>
                <a:cs typeface="Times New Roman" panose="02020603050405020304" pitchFamily="18" charset="0"/>
              </a:rPr>
              <a:t>    任何两个皇后不能相互攻击</a:t>
            </a:r>
            <a:endParaRPr lang="zh-CN" altLang="en-US" sz="2400" b="1" dirty="0">
              <a:latin typeface="Times New Roman" panose="02020603050405020304" pitchFamily="18" charset="0"/>
              <a:cs typeface="Times New Roman" panose="02020603050405020304" pitchFamily="18" charset="0"/>
            </a:endParaRPr>
          </a:p>
        </p:txBody>
      </p:sp>
      <p:sp>
        <p:nvSpPr>
          <p:cNvPr id="8" name="Rectangle 1236"/>
          <p:cNvSpPr>
            <a:spLocks noChangeArrowheads="1"/>
          </p:cNvSpPr>
          <p:nvPr/>
        </p:nvSpPr>
        <p:spPr bwMode="auto">
          <a:xfrm>
            <a:off x="468313" y="5613245"/>
            <a:ext cx="5183187"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10000"/>
              </a:lnSpc>
            </a:pPr>
            <a:r>
              <a:rPr lang="zh-CN" altLang="en-US" sz="2400" b="1" dirty="0">
                <a:solidFill>
                  <a:srgbClr val="3907F1"/>
                </a:solidFill>
                <a:latin typeface="Times New Roman" panose="02020603050405020304" pitchFamily="18" charset="0"/>
                <a:cs typeface="Times New Roman" panose="02020603050405020304" pitchFamily="18" charset="0"/>
              </a:rPr>
              <a:t>解空间大小</a:t>
            </a:r>
            <a:r>
              <a:rPr lang="zh-CN" altLang="en-US" sz="2400" b="1" dirty="0">
                <a:latin typeface="Times New Roman" panose="02020603050405020304" pitchFamily="18" charset="0"/>
                <a:cs typeface="Times New Roman" panose="02020603050405020304" pitchFamily="18" charset="0"/>
              </a:rPr>
              <a:t>： 穷举法  </a:t>
            </a:r>
            <a:r>
              <a:rPr lang="en-US" altLang="zh-CN" sz="2400" b="1" dirty="0">
                <a:latin typeface="Times New Roman" panose="02020603050405020304" pitchFamily="18" charset="0"/>
                <a:cs typeface="Times New Roman" panose="02020603050405020304" pitchFamily="18" charset="0"/>
              </a:rPr>
              <a:t>8</a:t>
            </a:r>
            <a:r>
              <a:rPr lang="en-US" altLang="zh-CN" sz="2400" b="1" baseline="30000" dirty="0">
                <a:latin typeface="Times New Roman" panose="02020603050405020304" pitchFamily="18" charset="0"/>
                <a:cs typeface="Times New Roman" panose="02020603050405020304" pitchFamily="18" charset="0"/>
              </a:rPr>
              <a:t>8</a:t>
            </a:r>
            <a:r>
              <a:rPr lang="zh-CN" altLang="en-US" sz="2400" b="1" dirty="0">
                <a:latin typeface="Times New Roman" panose="02020603050405020304" pitchFamily="18" charset="0"/>
                <a:cs typeface="Times New Roman" panose="02020603050405020304" pitchFamily="18" charset="0"/>
              </a:rPr>
              <a:t>，回溯法  </a:t>
            </a:r>
            <a:r>
              <a:rPr lang="en-US" altLang="zh-CN" sz="2400" b="1" dirty="0">
                <a:latin typeface="Times New Roman" panose="02020603050405020304" pitchFamily="18" charset="0"/>
                <a:cs typeface="Times New Roman" panose="02020603050405020304" pitchFamily="18" charset="0"/>
              </a:rPr>
              <a:t>8!</a:t>
            </a:r>
            <a:r>
              <a:rPr lang="en-US" altLang="zh-CN" sz="2400" b="1" dirty="0"/>
              <a:t> </a:t>
            </a:r>
            <a:endParaRPr lang="en-US" altLang="zh-CN" sz="2400" b="1" dirty="0"/>
          </a:p>
        </p:txBody>
      </p:sp>
      <p:sp>
        <p:nvSpPr>
          <p:cNvPr id="9" name="Text Box 5"/>
          <p:cNvSpPr txBox="1">
            <a:spLocks noChangeArrowheads="1"/>
          </p:cNvSpPr>
          <p:nvPr/>
        </p:nvSpPr>
        <p:spPr bwMode="auto">
          <a:xfrm>
            <a:off x="533400" y="188640"/>
            <a:ext cx="81534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8.1.1  </a:t>
            </a:r>
            <a:r>
              <a:rPr kumimoji="1" lang="zh-CN" altLang="en-US" sz="4000" b="1" dirty="0">
                <a:solidFill>
                  <a:schemeClr val="bg1"/>
                </a:solidFill>
                <a:latin typeface="黑体" panose="02010609060101010101" pitchFamily="49" charset="-122"/>
                <a:ea typeface="黑体" panose="02010609060101010101" pitchFamily="49" charset="-122"/>
              </a:rPr>
              <a:t>问题的解空间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5288" y="1084898"/>
            <a:ext cx="8280400" cy="4887595"/>
          </a:xfrm>
          <a:prstGeom prst="rect">
            <a:avLst/>
          </a:prstGeom>
          <a:noFill/>
          <a:ln w="9525">
            <a:noFill/>
            <a:miter lim="800000"/>
          </a:ln>
        </p:spPr>
        <p:txBody>
          <a:bodyPr wrap="square">
            <a:spAutoFit/>
          </a:bodyPr>
          <a:lstStyle/>
          <a:p>
            <a:pPr>
              <a:lnSpc>
                <a:spcPct val="130000"/>
              </a:lnSpc>
            </a:pPr>
            <a:endParaRPr lang="zh-CN" altLang="en-US" sz="2400" b="1" dirty="0">
              <a:latin typeface="宋体" panose="02010600030101010101" pitchFamily="2" charset="-122"/>
            </a:endParaRPr>
          </a:p>
          <a:p>
            <a:pPr>
              <a:lnSpc>
                <a:spcPct val="130000"/>
              </a:lnSpc>
            </a:pPr>
            <a:r>
              <a:rPr lang="zh-CN" altLang="en-US" sz="2400" b="1" dirty="0">
                <a:latin typeface="宋体" panose="02010600030101010101" pitchFamily="2" charset="-122"/>
              </a:rPr>
              <a:t>　　问题的解空间一般用树形式来组织，也称为</a:t>
            </a:r>
            <a:r>
              <a:rPr lang="zh-CN" altLang="en-US" sz="2400" b="1" dirty="0">
                <a:solidFill>
                  <a:srgbClr val="CC0099"/>
                </a:solidFill>
                <a:latin typeface="宋体" panose="02010600030101010101" pitchFamily="2" charset="-122"/>
              </a:rPr>
              <a:t>解空间树</a:t>
            </a:r>
            <a:r>
              <a:rPr lang="zh-CN" altLang="en-US" sz="2400" b="1" dirty="0">
                <a:latin typeface="宋体" panose="02010600030101010101" pitchFamily="2" charset="-122"/>
              </a:rPr>
              <a:t>或</a:t>
            </a:r>
            <a:r>
              <a:rPr lang="zh-CN" altLang="en-US" sz="2400" b="1" dirty="0">
                <a:solidFill>
                  <a:srgbClr val="CC0099"/>
                </a:solidFill>
                <a:latin typeface="宋体" panose="02010600030101010101" pitchFamily="2" charset="-122"/>
              </a:rPr>
              <a:t>状态空间</a:t>
            </a:r>
            <a:r>
              <a:rPr lang="zh-CN" altLang="en-US" sz="2400" b="1" dirty="0">
                <a:latin typeface="宋体" panose="02010600030101010101" pitchFamily="2" charset="-122"/>
              </a:rPr>
              <a:t>，树中的每一个结点确定所求解问题的一个问题状态。</a:t>
            </a:r>
            <a:endParaRPr lang="zh-CN" altLang="en-US" sz="2400" b="1" dirty="0">
              <a:latin typeface="宋体" panose="02010600030101010101" pitchFamily="2" charset="-122"/>
            </a:endParaRPr>
          </a:p>
          <a:p>
            <a:pPr>
              <a:lnSpc>
                <a:spcPct val="130000"/>
              </a:lnSpc>
            </a:pPr>
            <a:r>
              <a:rPr lang="zh-CN" altLang="en-US" sz="2400" b="1" dirty="0">
                <a:latin typeface="宋体" panose="02010600030101010101" pitchFamily="2" charset="-122"/>
              </a:rPr>
              <a:t>    树的根结点位于第</a:t>
            </a:r>
            <a:r>
              <a:rPr lang="en-US" altLang="zh-CN" sz="2400" b="1" dirty="0">
                <a:latin typeface="宋体" panose="02010600030101010101" pitchFamily="2" charset="-122"/>
              </a:rPr>
              <a:t>1</a:t>
            </a:r>
            <a:r>
              <a:rPr lang="zh-CN" altLang="en-US" sz="2400" b="1" dirty="0">
                <a:latin typeface="宋体" panose="02010600030101010101" pitchFamily="2" charset="-122"/>
              </a:rPr>
              <a:t>层，表示搜索的初始状态，第</a:t>
            </a:r>
            <a:r>
              <a:rPr lang="en-US" altLang="zh-CN" sz="2400" b="1" dirty="0">
                <a:latin typeface="宋体" panose="02010600030101010101" pitchFamily="2" charset="-122"/>
              </a:rPr>
              <a:t>2</a:t>
            </a:r>
            <a:r>
              <a:rPr lang="zh-CN" altLang="en-US" sz="2400" b="1" dirty="0">
                <a:latin typeface="宋体" panose="02010600030101010101" pitchFamily="2" charset="-122"/>
              </a:rPr>
              <a:t>层的结点表示对解向量的第一个分量做出选择后到达的状态，以此类推。</a:t>
            </a:r>
            <a:endParaRPr lang="zh-CN" altLang="en-US" sz="2400" b="1" dirty="0">
              <a:latin typeface="宋体" panose="02010600030101010101" pitchFamily="2" charset="-122"/>
            </a:endParaRPr>
          </a:p>
          <a:p>
            <a:pPr>
              <a:lnSpc>
                <a:spcPct val="130000"/>
              </a:lnSpc>
            </a:pPr>
            <a:r>
              <a:rPr lang="zh-CN" altLang="en-US" sz="2400" b="1" dirty="0">
                <a:latin typeface="宋体" panose="02010600030101010101" pitchFamily="2" charset="-122"/>
              </a:rPr>
              <a:t>　　在有些树中，所有的结点都是解状态，而有些树中，只有叶子结点才是解状态。通常情况下，从根结点到叶子结点（不含搜索失败的结点）的路径构成了解空间的一个可能解。</a:t>
            </a:r>
            <a:endParaRPr lang="zh-CN" altLang="en-US" sz="2400" b="1" dirty="0">
              <a:latin typeface="宋体" panose="02010600030101010101" pitchFamily="2" charset="-122"/>
            </a:endParaRPr>
          </a:p>
        </p:txBody>
      </p:sp>
      <p:sp>
        <p:nvSpPr>
          <p:cNvPr id="11269" name="Text Box 5"/>
          <p:cNvSpPr txBox="1">
            <a:spLocks noChangeArrowheads="1"/>
          </p:cNvSpPr>
          <p:nvPr/>
        </p:nvSpPr>
        <p:spPr bwMode="auto">
          <a:xfrm>
            <a:off x="598170" y="213360"/>
            <a:ext cx="81534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rPr>
              <a:t>8.1.1  </a:t>
            </a:r>
            <a:r>
              <a:rPr kumimoji="1" lang="zh-CN" altLang="en-US" sz="4000" b="1" dirty="0">
                <a:solidFill>
                  <a:schemeClr val="bg1"/>
                </a:solidFill>
                <a:latin typeface="黑体" panose="02010609060101010101" pitchFamily="49" charset="-122"/>
                <a:ea typeface="黑体" panose="02010609060101010101" pitchFamily="49" charset="-122"/>
              </a:rPr>
              <a:t>问题的解空间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5" name="Text Box 7"/>
          <p:cNvSpPr txBox="1">
            <a:spLocks noChangeArrowheads="1"/>
          </p:cNvSpPr>
          <p:nvPr/>
        </p:nvSpPr>
        <p:spPr bwMode="auto">
          <a:xfrm>
            <a:off x="251069" y="1114263"/>
            <a:ext cx="431927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400" b="1" dirty="0" smtClean="0">
                <a:latin typeface="宋体" panose="02010600030101010101" pitchFamily="2" charset="-122"/>
              </a:rPr>
              <a:t>n=3 </a:t>
            </a:r>
            <a:r>
              <a:rPr kumimoji="1" lang="zh-CN" altLang="en-US" sz="2400" b="1" dirty="0">
                <a:latin typeface="宋体" panose="02010600030101010101" pitchFamily="2" charset="-122"/>
              </a:rPr>
              <a:t>的</a:t>
            </a:r>
            <a:r>
              <a:rPr kumimoji="1" lang="en-US" altLang="zh-CN" sz="2400" b="1" dirty="0">
                <a:latin typeface="宋体" panose="02010600030101010101" pitchFamily="2" charset="-122"/>
              </a:rPr>
              <a:t>0-1</a:t>
            </a:r>
            <a:r>
              <a:rPr kumimoji="1" lang="zh-CN" altLang="en-US" sz="2400" b="1" dirty="0">
                <a:latin typeface="宋体" panose="02010600030101010101" pitchFamily="2" charset="-122"/>
              </a:rPr>
              <a:t>背包</a:t>
            </a:r>
            <a:r>
              <a:rPr kumimoji="1" lang="zh-CN" altLang="en-US" sz="2400" b="1" dirty="0" smtClean="0">
                <a:latin typeface="宋体" panose="02010600030101010101" pitchFamily="2" charset="-122"/>
              </a:rPr>
              <a:t>问题的解空间树</a:t>
            </a:r>
            <a:endParaRPr kumimoji="1" lang="en-US" altLang="zh-CN" sz="2400" b="1" dirty="0" smtClean="0">
              <a:latin typeface="宋体" panose="02010600030101010101" pitchFamily="2" charset="-122"/>
            </a:endParaRPr>
          </a:p>
        </p:txBody>
      </p:sp>
      <p:sp>
        <p:nvSpPr>
          <p:cNvPr id="10" name="矩形 9"/>
          <p:cNvSpPr/>
          <p:nvPr/>
        </p:nvSpPr>
        <p:spPr>
          <a:xfrm>
            <a:off x="2311400" y="261233"/>
            <a:ext cx="5027338" cy="64516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0" hangingPunct="0"/>
            <a:r>
              <a:rPr kumimoji="1" lang="zh-CN" altLang="en-US" sz="3600" b="1" dirty="0">
                <a:solidFill>
                  <a:schemeClr val="bg1"/>
                </a:solidFill>
                <a:effectLst/>
                <a:latin typeface="黑体" panose="02010609060101010101" pitchFamily="49" charset="-122"/>
                <a:ea typeface="黑体" panose="02010609060101010101" pitchFamily="49" charset="-122"/>
              </a:rPr>
              <a:t> </a:t>
            </a:r>
            <a:r>
              <a:rPr kumimoji="1" lang="en-US" altLang="zh-CN" sz="3600" b="1" dirty="0">
                <a:solidFill>
                  <a:schemeClr val="bg1"/>
                </a:solidFill>
                <a:effectLst/>
                <a:latin typeface="黑体" panose="02010609060101010101" pitchFamily="49" charset="-122"/>
                <a:ea typeface="黑体" panose="02010609060101010101" pitchFamily="49" charset="-122"/>
              </a:rPr>
              <a:t>0/1</a:t>
            </a:r>
            <a:r>
              <a:rPr kumimoji="1" lang="zh-CN" altLang="en-US" sz="3600" b="1" dirty="0">
                <a:solidFill>
                  <a:schemeClr val="bg1"/>
                </a:solidFill>
                <a:effectLst/>
                <a:latin typeface="黑体" panose="02010609060101010101" pitchFamily="49" charset="-122"/>
                <a:ea typeface="黑体" panose="02010609060101010101" pitchFamily="49" charset="-122"/>
              </a:rPr>
              <a:t>背包问题解空间树</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sp>
        <p:nvSpPr>
          <p:cNvPr id="2" name="矩形 1"/>
          <p:cNvSpPr/>
          <p:nvPr/>
        </p:nvSpPr>
        <p:spPr>
          <a:xfrm>
            <a:off x="136562" y="1692566"/>
            <a:ext cx="8792152" cy="903605"/>
          </a:xfrm>
          <a:prstGeom prst="rect">
            <a:avLst/>
          </a:prstGeom>
        </p:spPr>
        <p:txBody>
          <a:bodyPr wrap="square">
            <a:spAutoFit/>
          </a:bodyPr>
          <a:lstStyle/>
          <a:p>
            <a:pPr>
              <a:lnSpc>
                <a:spcPct val="120000"/>
              </a:lnSpc>
            </a:pPr>
            <a:r>
              <a:rPr kumimoji="1" lang="zh-CN" altLang="en-US" sz="2400" b="1" dirty="0">
                <a:latin typeface="宋体" panose="02010600030101010101" pitchFamily="2" charset="-122"/>
              </a:rPr>
              <a:t>问题所有可能的解为</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解空间</a:t>
            </a:r>
            <a:r>
              <a:rPr kumimoji="1" lang="en-US" altLang="zh-CN" sz="2400" b="1" dirty="0">
                <a:latin typeface="宋体" panose="02010600030101010101" pitchFamily="2" charset="-122"/>
              </a:rPr>
              <a:t>):</a:t>
            </a:r>
            <a:endParaRPr kumimoji="1" lang="en-US" altLang="zh-CN" sz="2400" b="1" dirty="0">
              <a:latin typeface="宋体" panose="02010600030101010101" pitchFamily="2" charset="-122"/>
            </a:endParaRPr>
          </a:p>
          <a:p>
            <a:pPr>
              <a:lnSpc>
                <a:spcPct val="120000"/>
              </a:lnSpc>
            </a:pPr>
            <a:endParaRPr kumimoji="1" lang="en-US" altLang="zh-CN" sz="2000" b="1" dirty="0">
              <a:latin typeface="宋体" panose="02010600030101010101" pitchFamily="2" charset="-122"/>
            </a:endParaRPr>
          </a:p>
        </p:txBody>
      </p:sp>
      <p:grpSp>
        <p:nvGrpSpPr>
          <p:cNvPr id="4" name="组合 3"/>
          <p:cNvGrpSpPr/>
          <p:nvPr/>
        </p:nvGrpSpPr>
        <p:grpSpPr>
          <a:xfrm>
            <a:off x="60960" y="3048000"/>
            <a:ext cx="8937625" cy="3280410"/>
            <a:chOff x="96" y="4800"/>
            <a:chExt cx="14075" cy="5166"/>
          </a:xfrm>
        </p:grpSpPr>
        <p:grpSp>
          <p:nvGrpSpPr>
            <p:cNvPr id="11" name="Group 56"/>
            <p:cNvGrpSpPr/>
            <p:nvPr/>
          </p:nvGrpSpPr>
          <p:grpSpPr bwMode="auto">
            <a:xfrm>
              <a:off x="565" y="5109"/>
              <a:ext cx="13606" cy="4481"/>
              <a:chOff x="191" y="1129"/>
              <a:chExt cx="5305" cy="1893"/>
            </a:xfrm>
          </p:grpSpPr>
          <p:sp>
            <p:nvSpPr>
              <p:cNvPr id="13" name="Text Box 34"/>
              <p:cNvSpPr txBox="1">
                <a:spLocks noChangeArrowheads="1"/>
              </p:cNvSpPr>
              <p:nvPr/>
            </p:nvSpPr>
            <p:spPr bwMode="auto">
              <a:xfrm>
                <a:off x="4377" y="1298"/>
                <a:ext cx="9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zh-CN" altLang="en-US" sz="1600" b="1">
                    <a:solidFill>
                      <a:schemeClr val="tx1"/>
                    </a:solidFill>
                    <a:latin typeface="Times New Roman" panose="02020603050405020304" pitchFamily="18" charset="0"/>
                    <a:ea typeface="宋体" panose="02010600030101010101" pitchFamily="2" charset="-122"/>
                  </a:rPr>
                  <a:t>对物品</a:t>
                </a:r>
                <a:r>
                  <a:rPr lang="en-US" altLang="zh-CN" sz="1600" b="1">
                    <a:solidFill>
                      <a:schemeClr val="tx1"/>
                    </a:solidFill>
                    <a:latin typeface="Times New Roman" panose="02020603050405020304" pitchFamily="18" charset="0"/>
                    <a:ea typeface="宋体" panose="02010600030101010101" pitchFamily="2" charset="-122"/>
                  </a:rPr>
                  <a:t>1</a:t>
                </a:r>
                <a:r>
                  <a:rPr lang="zh-CN" altLang="en-US" sz="1600" b="1">
                    <a:solidFill>
                      <a:schemeClr val="tx1"/>
                    </a:solidFill>
                    <a:latin typeface="Times New Roman" panose="02020603050405020304" pitchFamily="18" charset="0"/>
                    <a:ea typeface="宋体" panose="02010600030101010101" pitchFamily="2" charset="-122"/>
                  </a:rPr>
                  <a:t>的选择</a:t>
                </a:r>
                <a:endParaRPr lang="zh-CN" altLang="en-US" sz="1600" b="1">
                  <a:solidFill>
                    <a:schemeClr val="tx1"/>
                  </a:solidFill>
                  <a:latin typeface="Times New Roman" panose="02020603050405020304" pitchFamily="18" charset="0"/>
                  <a:ea typeface="宋体" panose="02010600030101010101" pitchFamily="2" charset="-122"/>
                </a:endParaRPr>
              </a:p>
            </p:txBody>
          </p:sp>
          <p:sp>
            <p:nvSpPr>
              <p:cNvPr id="14" name="Line 35"/>
              <p:cNvSpPr>
                <a:spLocks noChangeShapeType="1"/>
              </p:cNvSpPr>
              <p:nvPr/>
            </p:nvSpPr>
            <p:spPr bwMode="auto">
              <a:xfrm flipV="1">
                <a:off x="4340" y="1650"/>
                <a:ext cx="1116"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lIns="0" rIns="0"/>
              <a:lstStyle/>
              <a:p>
                <a:endParaRPr lang="zh-CN" altLang="en-US"/>
              </a:p>
            </p:txBody>
          </p:sp>
          <p:sp>
            <p:nvSpPr>
              <p:cNvPr id="15" name="Line 36"/>
              <p:cNvSpPr>
                <a:spLocks noChangeShapeType="1"/>
              </p:cNvSpPr>
              <p:nvPr/>
            </p:nvSpPr>
            <p:spPr bwMode="auto">
              <a:xfrm flipV="1">
                <a:off x="4377" y="2340"/>
                <a:ext cx="1119" cy="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lIns="0" rIns="0"/>
              <a:lstStyle/>
              <a:p>
                <a:endParaRPr lang="zh-CN" altLang="en-US"/>
              </a:p>
            </p:txBody>
          </p:sp>
          <p:sp>
            <p:nvSpPr>
              <p:cNvPr id="16" name="Line 37"/>
              <p:cNvSpPr>
                <a:spLocks noChangeShapeType="1"/>
              </p:cNvSpPr>
              <p:nvPr/>
            </p:nvSpPr>
            <p:spPr bwMode="auto">
              <a:xfrm>
                <a:off x="4408" y="3005"/>
                <a:ext cx="1088" cy="17"/>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lIns="0" rIns="0"/>
              <a:lstStyle/>
              <a:p>
                <a:endParaRPr lang="zh-CN" altLang="en-US"/>
              </a:p>
            </p:txBody>
          </p:sp>
          <p:sp>
            <p:nvSpPr>
              <p:cNvPr id="17" name="Text Box 38"/>
              <p:cNvSpPr txBox="1">
                <a:spLocks noChangeArrowheads="1"/>
              </p:cNvSpPr>
              <p:nvPr/>
            </p:nvSpPr>
            <p:spPr bwMode="auto">
              <a:xfrm>
                <a:off x="4408" y="2710"/>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zh-CN" altLang="en-US" sz="1600" b="1">
                    <a:solidFill>
                      <a:schemeClr val="tx1"/>
                    </a:solidFill>
                    <a:latin typeface="Times New Roman" panose="02020603050405020304" pitchFamily="18" charset="0"/>
                    <a:ea typeface="宋体" panose="02010600030101010101" pitchFamily="2" charset="-122"/>
                  </a:rPr>
                  <a:t>对物品</a:t>
                </a:r>
                <a:r>
                  <a:rPr lang="en-US" altLang="zh-CN" sz="1600" b="1">
                    <a:solidFill>
                      <a:schemeClr val="tx1"/>
                    </a:solidFill>
                    <a:latin typeface="Times New Roman" panose="02020603050405020304" pitchFamily="18" charset="0"/>
                    <a:ea typeface="宋体" panose="02010600030101010101" pitchFamily="2" charset="-122"/>
                  </a:rPr>
                  <a:t>3</a:t>
                </a:r>
                <a:r>
                  <a:rPr lang="zh-CN" altLang="en-US" sz="1600" b="1">
                    <a:solidFill>
                      <a:schemeClr val="tx1"/>
                    </a:solidFill>
                    <a:latin typeface="Times New Roman" panose="02020603050405020304" pitchFamily="18" charset="0"/>
                    <a:ea typeface="宋体" panose="02010600030101010101" pitchFamily="2" charset="-122"/>
                  </a:rPr>
                  <a:t>的选择</a:t>
                </a:r>
                <a:endParaRPr lang="zh-CN" altLang="en-US" sz="1600" b="1">
                  <a:solidFill>
                    <a:schemeClr val="tx1"/>
                  </a:solidFill>
                  <a:latin typeface="Times New Roman" panose="02020603050405020304" pitchFamily="18" charset="0"/>
                  <a:ea typeface="宋体" panose="02010600030101010101" pitchFamily="2" charset="-122"/>
                </a:endParaRPr>
              </a:p>
            </p:txBody>
          </p:sp>
          <p:sp>
            <p:nvSpPr>
              <p:cNvPr id="18" name="Text Box 39"/>
              <p:cNvSpPr txBox="1">
                <a:spLocks noChangeArrowheads="1"/>
              </p:cNvSpPr>
              <p:nvPr/>
            </p:nvSpPr>
            <p:spPr bwMode="auto">
              <a:xfrm>
                <a:off x="4377" y="1888"/>
                <a:ext cx="95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80000"/>
                  </a:lnSpc>
                </a:pPr>
                <a:r>
                  <a:rPr lang="zh-CN" altLang="en-US" sz="1600" b="1">
                    <a:solidFill>
                      <a:schemeClr val="tx1"/>
                    </a:solidFill>
                    <a:latin typeface="Times New Roman" panose="02020603050405020304" pitchFamily="18" charset="0"/>
                    <a:ea typeface="宋体" panose="02010600030101010101" pitchFamily="2" charset="-122"/>
                  </a:rPr>
                  <a:t>对物品</a:t>
                </a:r>
                <a:r>
                  <a:rPr lang="en-US" altLang="zh-CN" sz="1600" b="1">
                    <a:solidFill>
                      <a:schemeClr val="tx1"/>
                    </a:solidFill>
                    <a:latin typeface="Times New Roman" panose="02020603050405020304" pitchFamily="18" charset="0"/>
                    <a:ea typeface="宋体" panose="02010600030101010101" pitchFamily="2" charset="-122"/>
                  </a:rPr>
                  <a:t>2</a:t>
                </a:r>
                <a:r>
                  <a:rPr lang="zh-CN" altLang="en-US" sz="1600" b="1">
                    <a:solidFill>
                      <a:schemeClr val="tx1"/>
                    </a:solidFill>
                    <a:latin typeface="Times New Roman" panose="02020603050405020304" pitchFamily="18" charset="0"/>
                    <a:ea typeface="宋体" panose="02010600030101010101" pitchFamily="2" charset="-122"/>
                  </a:rPr>
                  <a:t>的选择</a:t>
                </a:r>
                <a:endParaRPr lang="zh-CN" altLang="en-US" sz="1600" b="1">
                  <a:solidFill>
                    <a:schemeClr val="tx1"/>
                  </a:solidFill>
                  <a:latin typeface="Times New Roman" panose="02020603050405020304" pitchFamily="18" charset="0"/>
                  <a:ea typeface="宋体" panose="02010600030101010101" pitchFamily="2" charset="-122"/>
                </a:endParaRPr>
              </a:p>
            </p:txBody>
          </p:sp>
          <p:sp>
            <p:nvSpPr>
              <p:cNvPr id="19" name="Line 4"/>
              <p:cNvSpPr>
                <a:spLocks noChangeShapeType="1"/>
              </p:cNvSpPr>
              <p:nvPr/>
            </p:nvSpPr>
            <p:spPr bwMode="auto">
              <a:xfrm flipH="1">
                <a:off x="1156" y="1179"/>
                <a:ext cx="778" cy="40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20" name="Line 5"/>
              <p:cNvSpPr>
                <a:spLocks noChangeShapeType="1"/>
              </p:cNvSpPr>
              <p:nvPr/>
            </p:nvSpPr>
            <p:spPr bwMode="auto">
              <a:xfrm>
                <a:off x="2530" y="1129"/>
                <a:ext cx="537" cy="40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21" name="Line 6"/>
              <p:cNvSpPr>
                <a:spLocks noChangeShapeType="1"/>
              </p:cNvSpPr>
              <p:nvPr/>
            </p:nvSpPr>
            <p:spPr bwMode="auto">
              <a:xfrm flipH="1">
                <a:off x="606" y="1833"/>
                <a:ext cx="369" cy="3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22" name="Line 7"/>
              <p:cNvSpPr>
                <a:spLocks noChangeShapeType="1"/>
              </p:cNvSpPr>
              <p:nvPr/>
            </p:nvSpPr>
            <p:spPr bwMode="auto">
              <a:xfrm>
                <a:off x="1206" y="1869"/>
                <a:ext cx="276" cy="31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23" name="Line 8"/>
              <p:cNvSpPr>
                <a:spLocks noChangeShapeType="1"/>
              </p:cNvSpPr>
              <p:nvPr/>
            </p:nvSpPr>
            <p:spPr bwMode="auto">
              <a:xfrm flipH="1">
                <a:off x="2766" y="1844"/>
                <a:ext cx="267" cy="32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24" name="Line 9"/>
              <p:cNvSpPr>
                <a:spLocks noChangeShapeType="1"/>
              </p:cNvSpPr>
              <p:nvPr/>
            </p:nvSpPr>
            <p:spPr bwMode="auto">
              <a:xfrm>
                <a:off x="3389" y="1804"/>
                <a:ext cx="322" cy="36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25" name="Line 10"/>
              <p:cNvSpPr>
                <a:spLocks noChangeShapeType="1"/>
              </p:cNvSpPr>
              <p:nvPr/>
            </p:nvSpPr>
            <p:spPr bwMode="auto">
              <a:xfrm flipH="1">
                <a:off x="303" y="2451"/>
                <a:ext cx="176"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26" name="Line 11"/>
              <p:cNvSpPr>
                <a:spLocks noChangeShapeType="1"/>
              </p:cNvSpPr>
              <p:nvPr/>
            </p:nvSpPr>
            <p:spPr bwMode="auto">
              <a:xfrm>
                <a:off x="607" y="2461"/>
                <a:ext cx="129" cy="4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27" name="Line 12"/>
              <p:cNvSpPr>
                <a:spLocks noChangeShapeType="1"/>
              </p:cNvSpPr>
              <p:nvPr/>
            </p:nvSpPr>
            <p:spPr bwMode="auto">
              <a:xfrm flipH="1">
                <a:off x="1273" y="2462"/>
                <a:ext cx="193" cy="45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28" name="Line 13"/>
              <p:cNvSpPr>
                <a:spLocks noChangeShapeType="1"/>
              </p:cNvSpPr>
              <p:nvPr/>
            </p:nvSpPr>
            <p:spPr bwMode="auto">
              <a:xfrm>
                <a:off x="1586" y="2447"/>
                <a:ext cx="176" cy="4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29" name="Line 14"/>
              <p:cNvSpPr>
                <a:spLocks noChangeShapeType="1"/>
              </p:cNvSpPr>
              <p:nvPr/>
            </p:nvSpPr>
            <p:spPr bwMode="auto">
              <a:xfrm flipH="1">
                <a:off x="2445" y="2469"/>
                <a:ext cx="177" cy="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30" name="Line 15"/>
              <p:cNvSpPr>
                <a:spLocks noChangeShapeType="1"/>
              </p:cNvSpPr>
              <p:nvPr/>
            </p:nvSpPr>
            <p:spPr bwMode="auto">
              <a:xfrm>
                <a:off x="2812" y="2466"/>
                <a:ext cx="130" cy="4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31" name="Line 16"/>
              <p:cNvSpPr>
                <a:spLocks noChangeShapeType="1"/>
              </p:cNvSpPr>
              <p:nvPr/>
            </p:nvSpPr>
            <p:spPr bwMode="auto">
              <a:xfrm flipH="1">
                <a:off x="3508" y="2469"/>
                <a:ext cx="152" cy="44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32" name="Line 17"/>
              <p:cNvSpPr>
                <a:spLocks noChangeShapeType="1"/>
              </p:cNvSpPr>
              <p:nvPr/>
            </p:nvSpPr>
            <p:spPr bwMode="auto">
              <a:xfrm>
                <a:off x="3959" y="2469"/>
                <a:ext cx="152" cy="42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33" name="Text Box 18"/>
              <p:cNvSpPr txBox="1">
                <a:spLocks noChangeArrowheads="1"/>
              </p:cNvSpPr>
              <p:nvPr/>
            </p:nvSpPr>
            <p:spPr bwMode="auto">
              <a:xfrm>
                <a:off x="1322" y="1279"/>
                <a:ext cx="1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34" name="Text Box 19"/>
              <p:cNvSpPr txBox="1">
                <a:spLocks noChangeArrowheads="1"/>
              </p:cNvSpPr>
              <p:nvPr/>
            </p:nvSpPr>
            <p:spPr bwMode="auto">
              <a:xfrm>
                <a:off x="591" y="185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35" name="Text Box 20"/>
              <p:cNvSpPr txBox="1">
                <a:spLocks noChangeArrowheads="1"/>
              </p:cNvSpPr>
              <p:nvPr/>
            </p:nvSpPr>
            <p:spPr bwMode="auto">
              <a:xfrm>
                <a:off x="191" y="2555"/>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36" name="Text Box 21"/>
              <p:cNvSpPr txBox="1">
                <a:spLocks noChangeArrowheads="1"/>
              </p:cNvSpPr>
              <p:nvPr/>
            </p:nvSpPr>
            <p:spPr bwMode="auto">
              <a:xfrm>
                <a:off x="1177" y="2551"/>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37" name="Text Box 22"/>
              <p:cNvSpPr txBox="1">
                <a:spLocks noChangeArrowheads="1"/>
              </p:cNvSpPr>
              <p:nvPr/>
            </p:nvSpPr>
            <p:spPr bwMode="auto">
              <a:xfrm>
                <a:off x="2365" y="2573"/>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38" name="Text Box 23"/>
              <p:cNvSpPr txBox="1">
                <a:spLocks noChangeArrowheads="1"/>
              </p:cNvSpPr>
              <p:nvPr/>
            </p:nvSpPr>
            <p:spPr bwMode="auto">
              <a:xfrm>
                <a:off x="3412" y="2570"/>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39" name="Text Box 24"/>
              <p:cNvSpPr txBox="1">
                <a:spLocks noChangeArrowheads="1"/>
              </p:cNvSpPr>
              <p:nvPr/>
            </p:nvSpPr>
            <p:spPr bwMode="auto">
              <a:xfrm>
                <a:off x="2717" y="1129"/>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40" name="Text Box 25"/>
              <p:cNvSpPr txBox="1">
                <a:spLocks noChangeArrowheads="1"/>
              </p:cNvSpPr>
              <p:nvPr/>
            </p:nvSpPr>
            <p:spPr bwMode="auto">
              <a:xfrm>
                <a:off x="1337" y="185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41" name="Text Box 26"/>
              <p:cNvSpPr txBox="1">
                <a:spLocks noChangeArrowheads="1"/>
              </p:cNvSpPr>
              <p:nvPr/>
            </p:nvSpPr>
            <p:spPr bwMode="auto">
              <a:xfrm>
                <a:off x="728" y="2547"/>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42" name="Text Box 27"/>
              <p:cNvSpPr txBox="1">
                <a:spLocks noChangeArrowheads="1"/>
              </p:cNvSpPr>
              <p:nvPr/>
            </p:nvSpPr>
            <p:spPr bwMode="auto">
              <a:xfrm>
                <a:off x="1747"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43" name="Text Box 28"/>
              <p:cNvSpPr txBox="1">
                <a:spLocks noChangeArrowheads="1"/>
              </p:cNvSpPr>
              <p:nvPr/>
            </p:nvSpPr>
            <p:spPr bwMode="auto">
              <a:xfrm>
                <a:off x="2902" y="256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44" name="Text Box 29"/>
              <p:cNvSpPr txBox="1">
                <a:spLocks noChangeArrowheads="1"/>
              </p:cNvSpPr>
              <p:nvPr/>
            </p:nvSpPr>
            <p:spPr bwMode="auto">
              <a:xfrm>
                <a:off x="3566" y="1833"/>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45" name="Text Box 30"/>
              <p:cNvSpPr txBox="1">
                <a:spLocks noChangeArrowheads="1"/>
              </p:cNvSpPr>
              <p:nvPr/>
            </p:nvSpPr>
            <p:spPr bwMode="auto">
              <a:xfrm>
                <a:off x="4111"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46" name="Text Box 31"/>
              <p:cNvSpPr txBox="1">
                <a:spLocks noChangeArrowheads="1"/>
              </p:cNvSpPr>
              <p:nvPr/>
            </p:nvSpPr>
            <p:spPr bwMode="auto">
              <a:xfrm>
                <a:off x="2726" y="188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lnSpc>
                    <a:spcPct val="80000"/>
                  </a:lnSpc>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p:txBody>
          </p:sp>
        </p:grpSp>
        <p:sp>
          <p:nvSpPr>
            <p:cNvPr id="5" name="矩形 4"/>
            <p:cNvSpPr/>
            <p:nvPr/>
          </p:nvSpPr>
          <p:spPr>
            <a:xfrm>
              <a:off x="5070" y="4800"/>
              <a:ext cx="1440"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a:xfrm>
              <a:off x="2057" y="6190"/>
              <a:ext cx="1440"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1,*,*</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7607" y="6146"/>
              <a:ext cx="1440"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713" y="7591"/>
              <a:ext cx="1440"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1,1,*</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a:xfrm>
              <a:off x="3318" y="7615"/>
              <a:ext cx="1440"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1,0,*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2" name="矩形 61"/>
            <p:cNvSpPr/>
            <p:nvPr/>
          </p:nvSpPr>
          <p:spPr>
            <a:xfrm>
              <a:off x="9047" y="7640"/>
              <a:ext cx="1440"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0,0,*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3" name="矩形 62"/>
            <p:cNvSpPr/>
            <p:nvPr/>
          </p:nvSpPr>
          <p:spPr>
            <a:xfrm>
              <a:off x="6387" y="7622"/>
              <a:ext cx="1440"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0,1,*</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4" name="矩形 63"/>
            <p:cNvSpPr/>
            <p:nvPr/>
          </p:nvSpPr>
          <p:spPr>
            <a:xfrm>
              <a:off x="2801" y="9339"/>
              <a:ext cx="1315"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1,0,1</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5" name="矩形 64"/>
            <p:cNvSpPr/>
            <p:nvPr/>
          </p:nvSpPr>
          <p:spPr>
            <a:xfrm>
              <a:off x="4295" y="9327"/>
              <a:ext cx="1247"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1,0,0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6" name="矩形 65"/>
            <p:cNvSpPr/>
            <p:nvPr/>
          </p:nvSpPr>
          <p:spPr>
            <a:xfrm>
              <a:off x="1457" y="9319"/>
              <a:ext cx="1236"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1,1,0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7" name="矩形 66"/>
            <p:cNvSpPr/>
            <p:nvPr/>
          </p:nvSpPr>
          <p:spPr>
            <a:xfrm>
              <a:off x="96" y="9327"/>
              <a:ext cx="1224"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1,1,1</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8" name="矩形 67"/>
            <p:cNvSpPr/>
            <p:nvPr/>
          </p:nvSpPr>
          <p:spPr>
            <a:xfrm>
              <a:off x="8475" y="9340"/>
              <a:ext cx="1315"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0,0,1</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9" name="矩形 68"/>
            <p:cNvSpPr/>
            <p:nvPr/>
          </p:nvSpPr>
          <p:spPr>
            <a:xfrm>
              <a:off x="9969" y="9328"/>
              <a:ext cx="1247"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0,0,0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 name="矩形 69"/>
            <p:cNvSpPr/>
            <p:nvPr/>
          </p:nvSpPr>
          <p:spPr>
            <a:xfrm>
              <a:off x="7131" y="9320"/>
              <a:ext cx="1236"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0,1,0</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1" name="矩形 70"/>
            <p:cNvSpPr/>
            <p:nvPr/>
          </p:nvSpPr>
          <p:spPr>
            <a:xfrm>
              <a:off x="5770" y="9328"/>
              <a:ext cx="1224" cy="627"/>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lang="en-US" altLang="zh-CN" sz="2000" b="1">
                  <a:latin typeface="Times New Roman" panose="02020603050405020304" pitchFamily="18" charset="0"/>
                  <a:sym typeface="+mn-ea"/>
                </a:rPr>
                <a:t>0,1,1</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
        <p:nvSpPr>
          <p:cNvPr id="3" name="文本框 2"/>
          <p:cNvSpPr txBox="1"/>
          <p:nvPr/>
        </p:nvSpPr>
        <p:spPr>
          <a:xfrm>
            <a:off x="250825" y="2280920"/>
            <a:ext cx="8263890" cy="460375"/>
          </a:xfrm>
          <a:prstGeom prst="rect">
            <a:avLst/>
          </a:prstGeom>
          <a:noFill/>
        </p:spPr>
        <p:txBody>
          <a:bodyPr wrap="none" rtlCol="0">
            <a:spAutoFit/>
          </a:bodyPr>
          <a:p>
            <a:pPr algn="l">
              <a:lnSpc>
                <a:spcPct val="120000"/>
              </a:lnSpc>
            </a:pPr>
            <a:r>
              <a:rPr kumimoji="1" lang="en-US" altLang="zh-CN" sz="2000" b="1" dirty="0">
                <a:latin typeface="宋体" panose="02010600030101010101" pitchFamily="2" charset="-122"/>
                <a:sym typeface="+mn-ea"/>
              </a:rPr>
              <a:t>(0,0,0),(0,0,1),(0,1,0),(0,1,1),(1,0,0),(1,0,1),(1,1,0),(1,1,1)</a:t>
            </a:r>
            <a:endParaRPr kumimoji="1" lang="en-US" altLang="zh-CN" sz="20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8"/>
          <p:cNvSpPr txBox="1">
            <a:spLocks noChangeArrowheads="1"/>
          </p:cNvSpPr>
          <p:nvPr/>
        </p:nvSpPr>
        <p:spPr bwMode="auto">
          <a:xfrm>
            <a:off x="2162885" y="177755"/>
            <a:ext cx="52578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defPPr>
              <a:defRPr lang="zh-CN"/>
            </a:defPPr>
            <a:lvl1pPr algn="ctr" eaLnBrk="0" hangingPunct="0">
              <a:defRPr kumimoji="1" sz="3600" b="1">
                <a:solidFill>
                  <a:srgbClr val="C000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r>
              <a:rPr lang="en-US" altLang="zh-CN" sz="4000" dirty="0">
                <a:solidFill>
                  <a:schemeClr val="bg1"/>
                </a:solidFill>
                <a:effectLst/>
                <a:latin typeface="+mn-ea"/>
                <a:ea typeface="+mn-ea"/>
              </a:rPr>
              <a:t>4</a:t>
            </a:r>
            <a:r>
              <a:rPr lang="zh-CN" altLang="en-US" sz="4000" dirty="0">
                <a:solidFill>
                  <a:schemeClr val="bg1"/>
                </a:solidFill>
                <a:effectLst/>
                <a:latin typeface="+mn-ea"/>
                <a:ea typeface="+mn-ea"/>
              </a:rPr>
              <a:t>皇后问题的解空间树</a:t>
            </a:r>
            <a:endParaRPr lang="zh-CN" altLang="en-US" sz="4000" dirty="0">
              <a:solidFill>
                <a:schemeClr val="bg1"/>
              </a:solidFill>
              <a:effectLst/>
              <a:latin typeface="+mn-ea"/>
              <a:ea typeface="+mn-ea"/>
            </a:endParaRPr>
          </a:p>
        </p:txBody>
      </p:sp>
      <p:grpSp>
        <p:nvGrpSpPr>
          <p:cNvPr id="4" name="Group 3"/>
          <p:cNvGrpSpPr/>
          <p:nvPr/>
        </p:nvGrpSpPr>
        <p:grpSpPr bwMode="auto">
          <a:xfrm>
            <a:off x="8890" y="1354138"/>
            <a:ext cx="9144000" cy="4515251"/>
            <a:chOff x="1283" y="1575"/>
            <a:chExt cx="7988" cy="3086"/>
          </a:xfrm>
        </p:grpSpPr>
        <p:sp>
          <p:nvSpPr>
            <p:cNvPr id="5" name="Text Box 4"/>
            <p:cNvSpPr txBox="1">
              <a:spLocks noChangeArrowheads="1"/>
            </p:cNvSpPr>
            <p:nvPr/>
          </p:nvSpPr>
          <p:spPr bwMode="auto">
            <a:xfrm>
              <a:off x="1721" y="25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 name="Text Box 5"/>
            <p:cNvSpPr txBox="1">
              <a:spLocks noChangeArrowheads="1"/>
            </p:cNvSpPr>
            <p:nvPr/>
          </p:nvSpPr>
          <p:spPr bwMode="auto">
            <a:xfrm>
              <a:off x="128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 name="Text Box 6"/>
            <p:cNvSpPr txBox="1">
              <a:spLocks noChangeArrowheads="1"/>
            </p:cNvSpPr>
            <p:nvPr/>
          </p:nvSpPr>
          <p:spPr bwMode="auto">
            <a:xfrm>
              <a:off x="164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 name="Text Box 7"/>
            <p:cNvSpPr txBox="1">
              <a:spLocks noChangeArrowheads="1"/>
            </p:cNvSpPr>
            <p:nvPr/>
          </p:nvSpPr>
          <p:spPr bwMode="auto">
            <a:xfrm>
              <a:off x="19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 name="Text Box 8"/>
            <p:cNvSpPr txBox="1">
              <a:spLocks noChangeArrowheads="1"/>
            </p:cNvSpPr>
            <p:nvPr/>
          </p:nvSpPr>
          <p:spPr bwMode="auto">
            <a:xfrm>
              <a:off x="2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 name="Text Box 9"/>
            <p:cNvSpPr txBox="1">
              <a:spLocks noChangeArrowheads="1"/>
            </p:cNvSpPr>
            <p:nvPr/>
          </p:nvSpPr>
          <p:spPr bwMode="auto">
            <a:xfrm>
              <a:off x="262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Text Box 10"/>
            <p:cNvSpPr txBox="1">
              <a:spLocks noChangeArrowheads="1"/>
            </p:cNvSpPr>
            <p:nvPr/>
          </p:nvSpPr>
          <p:spPr bwMode="auto">
            <a:xfrm>
              <a:off x="297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Text Box 11"/>
            <p:cNvSpPr txBox="1">
              <a:spLocks noChangeArrowheads="1"/>
            </p:cNvSpPr>
            <p:nvPr/>
          </p:nvSpPr>
          <p:spPr bwMode="auto">
            <a:xfrm>
              <a:off x="3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Text Box 12"/>
            <p:cNvSpPr txBox="1">
              <a:spLocks noChangeArrowheads="1"/>
            </p:cNvSpPr>
            <p:nvPr/>
          </p:nvSpPr>
          <p:spPr bwMode="auto">
            <a:xfrm>
              <a:off x="3643" y="408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Text Box 13"/>
            <p:cNvSpPr txBox="1">
              <a:spLocks noChangeArrowheads="1"/>
            </p:cNvSpPr>
            <p:nvPr/>
          </p:nvSpPr>
          <p:spPr bwMode="auto">
            <a:xfrm>
              <a:off x="4003" y="4078"/>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Text Box 14"/>
            <p:cNvSpPr txBox="1">
              <a:spLocks noChangeArrowheads="1"/>
            </p:cNvSpPr>
            <p:nvPr/>
          </p:nvSpPr>
          <p:spPr bwMode="auto">
            <a:xfrm>
              <a:off x="43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 name="Text Box 15"/>
            <p:cNvSpPr txBox="1">
              <a:spLocks noChangeArrowheads="1"/>
            </p:cNvSpPr>
            <p:nvPr/>
          </p:nvSpPr>
          <p:spPr bwMode="auto">
            <a:xfrm>
              <a:off x="465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 name="Text Box 16"/>
            <p:cNvSpPr txBox="1">
              <a:spLocks noChangeArrowheads="1"/>
            </p:cNvSpPr>
            <p:nvPr/>
          </p:nvSpPr>
          <p:spPr bwMode="auto">
            <a:xfrm>
              <a:off x="500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Text Box 17"/>
            <p:cNvSpPr txBox="1">
              <a:spLocks noChangeArrowheads="1"/>
            </p:cNvSpPr>
            <p:nvPr/>
          </p:nvSpPr>
          <p:spPr bwMode="auto">
            <a:xfrm>
              <a:off x="533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Text Box 18"/>
            <p:cNvSpPr txBox="1">
              <a:spLocks noChangeArrowheads="1"/>
            </p:cNvSpPr>
            <p:nvPr/>
          </p:nvSpPr>
          <p:spPr bwMode="auto">
            <a:xfrm>
              <a:off x="566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Text Box 19"/>
            <p:cNvSpPr txBox="1">
              <a:spLocks noChangeArrowheads="1"/>
            </p:cNvSpPr>
            <p:nvPr/>
          </p:nvSpPr>
          <p:spPr bwMode="auto">
            <a:xfrm>
              <a:off x="597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Text Box 20"/>
            <p:cNvSpPr txBox="1">
              <a:spLocks noChangeArrowheads="1"/>
            </p:cNvSpPr>
            <p:nvPr/>
          </p:nvSpPr>
          <p:spPr bwMode="auto">
            <a:xfrm>
              <a:off x="632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Text Box 21"/>
            <p:cNvSpPr txBox="1">
              <a:spLocks noChangeArrowheads="1"/>
            </p:cNvSpPr>
            <p:nvPr/>
          </p:nvSpPr>
          <p:spPr bwMode="auto">
            <a:xfrm>
              <a:off x="6623" y="408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Text Box 22"/>
            <p:cNvSpPr txBox="1">
              <a:spLocks noChangeArrowheads="1"/>
            </p:cNvSpPr>
            <p:nvPr/>
          </p:nvSpPr>
          <p:spPr bwMode="auto">
            <a:xfrm>
              <a:off x="698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Text Box 23"/>
            <p:cNvSpPr txBox="1">
              <a:spLocks noChangeArrowheads="1"/>
            </p:cNvSpPr>
            <p:nvPr/>
          </p:nvSpPr>
          <p:spPr bwMode="auto">
            <a:xfrm>
              <a:off x="7293" y="409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Text Box 24"/>
            <p:cNvSpPr txBox="1">
              <a:spLocks noChangeArrowheads="1"/>
            </p:cNvSpPr>
            <p:nvPr/>
          </p:nvSpPr>
          <p:spPr bwMode="auto">
            <a:xfrm>
              <a:off x="763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Text Box 25"/>
            <p:cNvSpPr txBox="1">
              <a:spLocks noChangeArrowheads="1"/>
            </p:cNvSpPr>
            <p:nvPr/>
          </p:nvSpPr>
          <p:spPr bwMode="auto">
            <a:xfrm>
              <a:off x="796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Text Box 26"/>
            <p:cNvSpPr txBox="1">
              <a:spLocks noChangeArrowheads="1"/>
            </p:cNvSpPr>
            <p:nvPr/>
          </p:nvSpPr>
          <p:spPr bwMode="auto">
            <a:xfrm>
              <a:off x="831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Text Box 27"/>
            <p:cNvSpPr txBox="1">
              <a:spLocks noChangeArrowheads="1"/>
            </p:cNvSpPr>
            <p:nvPr/>
          </p:nvSpPr>
          <p:spPr bwMode="auto">
            <a:xfrm>
              <a:off x="861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Text Box 28"/>
            <p:cNvSpPr txBox="1">
              <a:spLocks noChangeArrowheads="1"/>
            </p:cNvSpPr>
            <p:nvPr/>
          </p:nvSpPr>
          <p:spPr bwMode="auto">
            <a:xfrm>
              <a:off x="8973" y="409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Text Box 29"/>
            <p:cNvSpPr txBox="1">
              <a:spLocks noChangeArrowheads="1"/>
            </p:cNvSpPr>
            <p:nvPr/>
          </p:nvSpPr>
          <p:spPr bwMode="auto">
            <a:xfrm>
              <a:off x="2691" y="332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Text Box 31"/>
            <p:cNvSpPr txBox="1">
              <a:spLocks noChangeArrowheads="1"/>
            </p:cNvSpPr>
            <p:nvPr/>
          </p:nvSpPr>
          <p:spPr bwMode="auto">
            <a:xfrm>
              <a:off x="472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Text Box 32"/>
            <p:cNvSpPr txBox="1">
              <a:spLocks noChangeArrowheads="1"/>
            </p:cNvSpPr>
            <p:nvPr/>
          </p:nvSpPr>
          <p:spPr bwMode="auto">
            <a:xfrm>
              <a:off x="514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33"/>
            <p:cNvSpPr txBox="1">
              <a:spLocks noChangeArrowheads="1"/>
            </p:cNvSpPr>
            <p:nvPr/>
          </p:nvSpPr>
          <p:spPr bwMode="auto">
            <a:xfrm>
              <a:off x="7991" y="327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Text Box 34"/>
            <p:cNvSpPr txBox="1">
              <a:spLocks noChangeArrowheads="1"/>
            </p:cNvSpPr>
            <p:nvPr/>
          </p:nvSpPr>
          <p:spPr bwMode="auto">
            <a:xfrm>
              <a:off x="8411" y="327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35"/>
            <p:cNvSpPr txBox="1">
              <a:spLocks noChangeArrowheads="1"/>
            </p:cNvSpPr>
            <p:nvPr/>
          </p:nvSpPr>
          <p:spPr bwMode="auto">
            <a:xfrm>
              <a:off x="86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Text Box 36"/>
            <p:cNvSpPr txBox="1">
              <a:spLocks noChangeArrowheads="1"/>
            </p:cNvSpPr>
            <p:nvPr/>
          </p:nvSpPr>
          <p:spPr bwMode="auto">
            <a:xfrm>
              <a:off x="9101" y="328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Text Box 37"/>
            <p:cNvSpPr txBox="1">
              <a:spLocks noChangeArrowheads="1"/>
            </p:cNvSpPr>
            <p:nvPr/>
          </p:nvSpPr>
          <p:spPr bwMode="auto">
            <a:xfrm>
              <a:off x="7351" y="327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Text Box 38"/>
            <p:cNvSpPr txBox="1">
              <a:spLocks noChangeArrowheads="1"/>
            </p:cNvSpPr>
            <p:nvPr/>
          </p:nvSpPr>
          <p:spPr bwMode="auto">
            <a:xfrm>
              <a:off x="7771" y="327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39"/>
            <p:cNvSpPr txBox="1">
              <a:spLocks noChangeArrowheads="1"/>
            </p:cNvSpPr>
            <p:nvPr/>
          </p:nvSpPr>
          <p:spPr bwMode="auto">
            <a:xfrm>
              <a:off x="669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Text Box 40"/>
            <p:cNvSpPr txBox="1">
              <a:spLocks noChangeArrowheads="1"/>
            </p:cNvSpPr>
            <p:nvPr/>
          </p:nvSpPr>
          <p:spPr bwMode="auto">
            <a:xfrm>
              <a:off x="70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41"/>
            <p:cNvSpPr txBox="1">
              <a:spLocks noChangeArrowheads="1"/>
            </p:cNvSpPr>
            <p:nvPr/>
          </p:nvSpPr>
          <p:spPr bwMode="auto">
            <a:xfrm>
              <a:off x="601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42"/>
            <p:cNvSpPr txBox="1">
              <a:spLocks noChangeArrowheads="1"/>
            </p:cNvSpPr>
            <p:nvPr/>
          </p:nvSpPr>
          <p:spPr bwMode="auto">
            <a:xfrm>
              <a:off x="643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43"/>
            <p:cNvSpPr txBox="1">
              <a:spLocks noChangeArrowheads="1"/>
            </p:cNvSpPr>
            <p:nvPr/>
          </p:nvSpPr>
          <p:spPr bwMode="auto">
            <a:xfrm>
              <a:off x="535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Text Box 44"/>
            <p:cNvSpPr txBox="1">
              <a:spLocks noChangeArrowheads="1"/>
            </p:cNvSpPr>
            <p:nvPr/>
          </p:nvSpPr>
          <p:spPr bwMode="auto">
            <a:xfrm>
              <a:off x="577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Text Box 45"/>
            <p:cNvSpPr txBox="1">
              <a:spLocks noChangeArrowheads="1"/>
            </p:cNvSpPr>
            <p:nvPr/>
          </p:nvSpPr>
          <p:spPr bwMode="auto">
            <a:xfrm>
              <a:off x="4061" y="32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6" name="Text Box 46"/>
            <p:cNvSpPr txBox="1">
              <a:spLocks noChangeArrowheads="1"/>
            </p:cNvSpPr>
            <p:nvPr/>
          </p:nvSpPr>
          <p:spPr bwMode="auto">
            <a:xfrm>
              <a:off x="4471" y="329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Text Box 47"/>
            <p:cNvSpPr txBox="1">
              <a:spLocks noChangeArrowheads="1"/>
            </p:cNvSpPr>
            <p:nvPr/>
          </p:nvSpPr>
          <p:spPr bwMode="auto">
            <a:xfrm>
              <a:off x="3371" y="33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Text Box 48"/>
            <p:cNvSpPr txBox="1">
              <a:spLocks noChangeArrowheads="1"/>
            </p:cNvSpPr>
            <p:nvPr/>
          </p:nvSpPr>
          <p:spPr bwMode="auto">
            <a:xfrm>
              <a:off x="381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9" name="Text Box 50"/>
            <p:cNvSpPr txBox="1">
              <a:spLocks noChangeArrowheads="1"/>
            </p:cNvSpPr>
            <p:nvPr/>
          </p:nvSpPr>
          <p:spPr bwMode="auto">
            <a:xfrm>
              <a:off x="312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0" name="Text Box 51"/>
            <p:cNvSpPr txBox="1">
              <a:spLocks noChangeArrowheads="1"/>
            </p:cNvSpPr>
            <p:nvPr/>
          </p:nvSpPr>
          <p:spPr bwMode="auto">
            <a:xfrm>
              <a:off x="203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1" name="Text Box 52"/>
            <p:cNvSpPr txBox="1">
              <a:spLocks noChangeArrowheads="1"/>
            </p:cNvSpPr>
            <p:nvPr/>
          </p:nvSpPr>
          <p:spPr bwMode="auto">
            <a:xfrm>
              <a:off x="2441" y="332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2" name="Text Box 53"/>
            <p:cNvSpPr txBox="1">
              <a:spLocks noChangeArrowheads="1"/>
            </p:cNvSpPr>
            <p:nvPr/>
          </p:nvSpPr>
          <p:spPr bwMode="auto">
            <a:xfrm>
              <a:off x="1361" y="332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3" name="Text Box 54"/>
            <p:cNvSpPr txBox="1">
              <a:spLocks noChangeArrowheads="1"/>
            </p:cNvSpPr>
            <p:nvPr/>
          </p:nvSpPr>
          <p:spPr bwMode="auto">
            <a:xfrm>
              <a:off x="178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4" name="Text Box 55"/>
            <p:cNvSpPr txBox="1">
              <a:spLocks noChangeArrowheads="1"/>
            </p:cNvSpPr>
            <p:nvPr/>
          </p:nvSpPr>
          <p:spPr bwMode="auto">
            <a:xfrm>
              <a:off x="7721" y="26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5" name="Text Box 56"/>
            <p:cNvSpPr txBox="1">
              <a:spLocks noChangeArrowheads="1"/>
            </p:cNvSpPr>
            <p:nvPr/>
          </p:nvSpPr>
          <p:spPr bwMode="auto">
            <a:xfrm>
              <a:off x="8091" y="264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6" name="Text Box 57"/>
            <p:cNvSpPr txBox="1">
              <a:spLocks noChangeArrowheads="1"/>
            </p:cNvSpPr>
            <p:nvPr/>
          </p:nvSpPr>
          <p:spPr bwMode="auto">
            <a:xfrm>
              <a:off x="8411" y="26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7" name="Text Box 58"/>
            <p:cNvSpPr txBox="1">
              <a:spLocks noChangeArrowheads="1"/>
            </p:cNvSpPr>
            <p:nvPr/>
          </p:nvSpPr>
          <p:spPr bwMode="auto">
            <a:xfrm>
              <a:off x="5721" y="26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 name="Text Box 59"/>
            <p:cNvSpPr txBox="1">
              <a:spLocks noChangeArrowheads="1"/>
            </p:cNvSpPr>
            <p:nvPr/>
          </p:nvSpPr>
          <p:spPr bwMode="auto">
            <a:xfrm>
              <a:off x="6091" y="263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 name="Text Box 60"/>
            <p:cNvSpPr txBox="1">
              <a:spLocks noChangeArrowheads="1"/>
            </p:cNvSpPr>
            <p:nvPr/>
          </p:nvSpPr>
          <p:spPr bwMode="auto">
            <a:xfrm>
              <a:off x="6411" y="26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 name="Text Box 61"/>
            <p:cNvSpPr txBox="1">
              <a:spLocks noChangeArrowheads="1"/>
            </p:cNvSpPr>
            <p:nvPr/>
          </p:nvSpPr>
          <p:spPr bwMode="auto">
            <a:xfrm>
              <a:off x="3751" y="26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Text Box 62"/>
            <p:cNvSpPr txBox="1">
              <a:spLocks noChangeArrowheads="1"/>
            </p:cNvSpPr>
            <p:nvPr/>
          </p:nvSpPr>
          <p:spPr bwMode="auto">
            <a:xfrm>
              <a:off x="4121" y="262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 name="Text Box 63"/>
            <p:cNvSpPr txBox="1">
              <a:spLocks noChangeArrowheads="1"/>
            </p:cNvSpPr>
            <p:nvPr/>
          </p:nvSpPr>
          <p:spPr bwMode="auto">
            <a:xfrm>
              <a:off x="4441" y="26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 name="Oval 65"/>
            <p:cNvSpPr>
              <a:spLocks noChangeArrowheads="1"/>
            </p:cNvSpPr>
            <p:nvPr/>
          </p:nvSpPr>
          <p:spPr bwMode="auto">
            <a:xfrm>
              <a:off x="1313" y="440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65" name="Oval 66"/>
            <p:cNvSpPr>
              <a:spLocks noChangeArrowheads="1"/>
            </p:cNvSpPr>
            <p:nvPr/>
          </p:nvSpPr>
          <p:spPr bwMode="auto">
            <a:xfrm>
              <a:off x="164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7</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66" name="Oval 67"/>
            <p:cNvSpPr>
              <a:spLocks noChangeArrowheads="1"/>
            </p:cNvSpPr>
            <p:nvPr/>
          </p:nvSpPr>
          <p:spPr bwMode="auto">
            <a:xfrm>
              <a:off x="1964"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10</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67" name="Oval 68"/>
            <p:cNvSpPr>
              <a:spLocks noChangeArrowheads="1"/>
            </p:cNvSpPr>
            <p:nvPr/>
          </p:nvSpPr>
          <p:spPr bwMode="auto">
            <a:xfrm>
              <a:off x="2293"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12</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68" name="Oval 69"/>
            <p:cNvSpPr>
              <a:spLocks noChangeArrowheads="1"/>
            </p:cNvSpPr>
            <p:nvPr/>
          </p:nvSpPr>
          <p:spPr bwMode="auto">
            <a:xfrm>
              <a:off x="263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15</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69" name="Oval 70"/>
            <p:cNvSpPr>
              <a:spLocks noChangeArrowheads="1"/>
            </p:cNvSpPr>
            <p:nvPr/>
          </p:nvSpPr>
          <p:spPr bwMode="auto">
            <a:xfrm>
              <a:off x="2976"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17</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0" name="Oval 71"/>
            <p:cNvSpPr>
              <a:spLocks noChangeArrowheads="1"/>
            </p:cNvSpPr>
            <p:nvPr/>
          </p:nvSpPr>
          <p:spPr bwMode="auto">
            <a:xfrm>
              <a:off x="332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21</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1" name="Oval 72"/>
            <p:cNvSpPr>
              <a:spLocks noChangeArrowheads="1"/>
            </p:cNvSpPr>
            <p:nvPr/>
          </p:nvSpPr>
          <p:spPr bwMode="auto">
            <a:xfrm>
              <a:off x="3662"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23</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2" name="Oval 73"/>
            <p:cNvSpPr>
              <a:spLocks noChangeArrowheads="1"/>
            </p:cNvSpPr>
            <p:nvPr/>
          </p:nvSpPr>
          <p:spPr bwMode="auto">
            <a:xfrm>
              <a:off x="400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26</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3" name="Oval 74"/>
            <p:cNvSpPr>
              <a:spLocks noChangeArrowheads="1"/>
            </p:cNvSpPr>
            <p:nvPr/>
          </p:nvSpPr>
          <p:spPr bwMode="auto">
            <a:xfrm>
              <a:off x="4343"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28</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4" name="Oval 75"/>
            <p:cNvSpPr>
              <a:spLocks noChangeArrowheads="1"/>
            </p:cNvSpPr>
            <p:nvPr/>
          </p:nvSpPr>
          <p:spPr bwMode="auto">
            <a:xfrm>
              <a:off x="4685"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31</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5" name="Oval 76"/>
            <p:cNvSpPr>
              <a:spLocks noChangeArrowheads="1"/>
            </p:cNvSpPr>
            <p:nvPr/>
          </p:nvSpPr>
          <p:spPr bwMode="auto">
            <a:xfrm>
              <a:off x="5015"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33</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6" name="Oval 77"/>
            <p:cNvSpPr>
              <a:spLocks noChangeArrowheads="1"/>
            </p:cNvSpPr>
            <p:nvPr/>
          </p:nvSpPr>
          <p:spPr bwMode="auto">
            <a:xfrm>
              <a:off x="5333"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37</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7" name="Oval 78"/>
            <p:cNvSpPr>
              <a:spLocks noChangeArrowheads="1"/>
            </p:cNvSpPr>
            <p:nvPr/>
          </p:nvSpPr>
          <p:spPr bwMode="auto">
            <a:xfrm>
              <a:off x="5651"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39</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8" name="Oval 79"/>
            <p:cNvSpPr>
              <a:spLocks noChangeArrowheads="1"/>
            </p:cNvSpPr>
            <p:nvPr/>
          </p:nvSpPr>
          <p:spPr bwMode="auto">
            <a:xfrm>
              <a:off x="5982"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42</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79" name="Oval 80"/>
            <p:cNvSpPr>
              <a:spLocks noChangeArrowheads="1"/>
            </p:cNvSpPr>
            <p:nvPr/>
          </p:nvSpPr>
          <p:spPr bwMode="auto">
            <a:xfrm>
              <a:off x="6316" y="440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44</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0" name="Oval 81"/>
            <p:cNvSpPr>
              <a:spLocks noChangeArrowheads="1"/>
            </p:cNvSpPr>
            <p:nvPr/>
          </p:nvSpPr>
          <p:spPr bwMode="auto">
            <a:xfrm>
              <a:off x="6642"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47</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1" name="Oval 82"/>
            <p:cNvSpPr>
              <a:spLocks noChangeArrowheads="1"/>
            </p:cNvSpPr>
            <p:nvPr/>
          </p:nvSpPr>
          <p:spPr bwMode="auto">
            <a:xfrm>
              <a:off x="6975"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49</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2" name="Oval 83"/>
            <p:cNvSpPr>
              <a:spLocks noChangeArrowheads="1"/>
            </p:cNvSpPr>
            <p:nvPr/>
          </p:nvSpPr>
          <p:spPr bwMode="auto">
            <a:xfrm>
              <a:off x="7306"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53</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3" name="Oval 84"/>
            <p:cNvSpPr>
              <a:spLocks noChangeArrowheads="1"/>
            </p:cNvSpPr>
            <p:nvPr/>
          </p:nvSpPr>
          <p:spPr bwMode="auto">
            <a:xfrm>
              <a:off x="7630"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55</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4" name="Oval 85"/>
            <p:cNvSpPr>
              <a:spLocks noChangeArrowheads="1"/>
            </p:cNvSpPr>
            <p:nvPr/>
          </p:nvSpPr>
          <p:spPr bwMode="auto">
            <a:xfrm>
              <a:off x="7966"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58</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5" name="Oval 86"/>
            <p:cNvSpPr>
              <a:spLocks noChangeArrowheads="1"/>
            </p:cNvSpPr>
            <p:nvPr/>
          </p:nvSpPr>
          <p:spPr bwMode="auto">
            <a:xfrm>
              <a:off x="8293"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60</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6" name="Oval 87"/>
            <p:cNvSpPr>
              <a:spLocks noChangeArrowheads="1"/>
            </p:cNvSpPr>
            <p:nvPr/>
          </p:nvSpPr>
          <p:spPr bwMode="auto">
            <a:xfrm>
              <a:off x="8624"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63</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7" name="Oval 88"/>
            <p:cNvSpPr>
              <a:spLocks noChangeArrowheads="1"/>
            </p:cNvSpPr>
            <p:nvPr/>
          </p:nvSpPr>
          <p:spPr bwMode="auto">
            <a:xfrm>
              <a:off x="8963"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65</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8" name="Oval 89"/>
            <p:cNvSpPr>
              <a:spLocks noChangeArrowheads="1"/>
            </p:cNvSpPr>
            <p:nvPr/>
          </p:nvSpPr>
          <p:spPr bwMode="auto">
            <a:xfrm>
              <a:off x="1324" y="367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89" name="Oval 90"/>
            <p:cNvSpPr>
              <a:spLocks noChangeArrowheads="1"/>
            </p:cNvSpPr>
            <p:nvPr/>
          </p:nvSpPr>
          <p:spPr bwMode="auto">
            <a:xfrm>
              <a:off x="165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6</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0" name="Oval 91"/>
            <p:cNvSpPr>
              <a:spLocks noChangeArrowheads="1"/>
            </p:cNvSpPr>
            <p:nvPr/>
          </p:nvSpPr>
          <p:spPr bwMode="auto">
            <a:xfrm>
              <a:off x="1975"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9</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1" name="Oval 92"/>
            <p:cNvSpPr>
              <a:spLocks noChangeArrowheads="1"/>
            </p:cNvSpPr>
            <p:nvPr/>
          </p:nvSpPr>
          <p:spPr bwMode="auto">
            <a:xfrm>
              <a:off x="2304"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11</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2" name="Oval 93"/>
            <p:cNvSpPr>
              <a:spLocks noChangeArrowheads="1"/>
            </p:cNvSpPr>
            <p:nvPr/>
          </p:nvSpPr>
          <p:spPr bwMode="auto">
            <a:xfrm>
              <a:off x="264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14</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3" name="Oval 94"/>
            <p:cNvSpPr>
              <a:spLocks noChangeArrowheads="1"/>
            </p:cNvSpPr>
            <p:nvPr/>
          </p:nvSpPr>
          <p:spPr bwMode="auto">
            <a:xfrm>
              <a:off x="2987"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16</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4" name="Oval 95"/>
            <p:cNvSpPr>
              <a:spLocks noChangeArrowheads="1"/>
            </p:cNvSpPr>
            <p:nvPr/>
          </p:nvSpPr>
          <p:spPr bwMode="auto">
            <a:xfrm>
              <a:off x="333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20</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5" name="Oval 96"/>
            <p:cNvSpPr>
              <a:spLocks noChangeArrowheads="1"/>
            </p:cNvSpPr>
            <p:nvPr/>
          </p:nvSpPr>
          <p:spPr bwMode="auto">
            <a:xfrm>
              <a:off x="3673"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22</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6" name="Oval 97"/>
            <p:cNvSpPr>
              <a:spLocks noChangeArrowheads="1"/>
            </p:cNvSpPr>
            <p:nvPr/>
          </p:nvSpPr>
          <p:spPr bwMode="auto">
            <a:xfrm>
              <a:off x="401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25</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7" name="Oval 98"/>
            <p:cNvSpPr>
              <a:spLocks noChangeArrowheads="1"/>
            </p:cNvSpPr>
            <p:nvPr/>
          </p:nvSpPr>
          <p:spPr bwMode="auto">
            <a:xfrm>
              <a:off x="4354"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27</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8" name="Oval 99"/>
            <p:cNvSpPr>
              <a:spLocks noChangeArrowheads="1"/>
            </p:cNvSpPr>
            <p:nvPr/>
          </p:nvSpPr>
          <p:spPr bwMode="auto">
            <a:xfrm>
              <a:off x="4696"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30</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99" name="Oval 100"/>
            <p:cNvSpPr>
              <a:spLocks noChangeArrowheads="1"/>
            </p:cNvSpPr>
            <p:nvPr/>
          </p:nvSpPr>
          <p:spPr bwMode="auto">
            <a:xfrm>
              <a:off x="5026"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32</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0" name="Oval 101"/>
            <p:cNvSpPr>
              <a:spLocks noChangeArrowheads="1"/>
            </p:cNvSpPr>
            <p:nvPr/>
          </p:nvSpPr>
          <p:spPr bwMode="auto">
            <a:xfrm>
              <a:off x="5344"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36</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1" name="Oval 102"/>
            <p:cNvSpPr>
              <a:spLocks noChangeArrowheads="1"/>
            </p:cNvSpPr>
            <p:nvPr/>
          </p:nvSpPr>
          <p:spPr bwMode="auto">
            <a:xfrm>
              <a:off x="5662"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38</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2" name="Oval 103"/>
            <p:cNvSpPr>
              <a:spLocks noChangeArrowheads="1"/>
            </p:cNvSpPr>
            <p:nvPr/>
          </p:nvSpPr>
          <p:spPr bwMode="auto">
            <a:xfrm>
              <a:off x="5993"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41</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3" name="Oval 104"/>
            <p:cNvSpPr>
              <a:spLocks noChangeArrowheads="1"/>
            </p:cNvSpPr>
            <p:nvPr/>
          </p:nvSpPr>
          <p:spPr bwMode="auto">
            <a:xfrm>
              <a:off x="6327" y="367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43</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4" name="Oval 105"/>
            <p:cNvSpPr>
              <a:spLocks noChangeArrowheads="1"/>
            </p:cNvSpPr>
            <p:nvPr/>
          </p:nvSpPr>
          <p:spPr bwMode="auto">
            <a:xfrm>
              <a:off x="6653"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46</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5" name="Oval 106"/>
            <p:cNvSpPr>
              <a:spLocks noChangeArrowheads="1"/>
            </p:cNvSpPr>
            <p:nvPr/>
          </p:nvSpPr>
          <p:spPr bwMode="auto">
            <a:xfrm>
              <a:off x="6986"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48</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6" name="Oval 107"/>
            <p:cNvSpPr>
              <a:spLocks noChangeArrowheads="1"/>
            </p:cNvSpPr>
            <p:nvPr/>
          </p:nvSpPr>
          <p:spPr bwMode="auto">
            <a:xfrm>
              <a:off x="7317"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52</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7" name="Oval 108"/>
            <p:cNvSpPr>
              <a:spLocks noChangeArrowheads="1"/>
            </p:cNvSpPr>
            <p:nvPr/>
          </p:nvSpPr>
          <p:spPr bwMode="auto">
            <a:xfrm>
              <a:off x="7641"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54</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8" name="Oval 109"/>
            <p:cNvSpPr>
              <a:spLocks noChangeArrowheads="1"/>
            </p:cNvSpPr>
            <p:nvPr/>
          </p:nvSpPr>
          <p:spPr bwMode="auto">
            <a:xfrm>
              <a:off x="7977"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57</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09" name="Oval 110"/>
            <p:cNvSpPr>
              <a:spLocks noChangeArrowheads="1"/>
            </p:cNvSpPr>
            <p:nvPr/>
          </p:nvSpPr>
          <p:spPr bwMode="auto">
            <a:xfrm>
              <a:off x="8304"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59</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0" name="Oval 111"/>
            <p:cNvSpPr>
              <a:spLocks noChangeArrowheads="1"/>
            </p:cNvSpPr>
            <p:nvPr/>
          </p:nvSpPr>
          <p:spPr bwMode="auto">
            <a:xfrm>
              <a:off x="8635"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62</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1" name="Oval 112"/>
            <p:cNvSpPr>
              <a:spLocks noChangeArrowheads="1"/>
            </p:cNvSpPr>
            <p:nvPr/>
          </p:nvSpPr>
          <p:spPr bwMode="auto">
            <a:xfrm>
              <a:off x="8974"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64</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2" name="Oval 113"/>
            <p:cNvSpPr>
              <a:spLocks noChangeArrowheads="1"/>
            </p:cNvSpPr>
            <p:nvPr/>
          </p:nvSpPr>
          <p:spPr bwMode="auto">
            <a:xfrm>
              <a:off x="1511"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3" name="Oval 114"/>
            <p:cNvSpPr>
              <a:spLocks noChangeArrowheads="1"/>
            </p:cNvSpPr>
            <p:nvPr/>
          </p:nvSpPr>
          <p:spPr bwMode="auto">
            <a:xfrm>
              <a:off x="2157" y="295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8</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4" name="Oval 115"/>
            <p:cNvSpPr>
              <a:spLocks noChangeArrowheads="1"/>
            </p:cNvSpPr>
            <p:nvPr/>
          </p:nvSpPr>
          <p:spPr bwMode="auto">
            <a:xfrm>
              <a:off x="2817"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13</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5" name="Oval 116"/>
            <p:cNvSpPr>
              <a:spLocks noChangeArrowheads="1"/>
            </p:cNvSpPr>
            <p:nvPr/>
          </p:nvSpPr>
          <p:spPr bwMode="auto">
            <a:xfrm>
              <a:off x="3513"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19</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6" name="Oval 117"/>
            <p:cNvSpPr>
              <a:spLocks noChangeArrowheads="1"/>
            </p:cNvSpPr>
            <p:nvPr/>
          </p:nvSpPr>
          <p:spPr bwMode="auto">
            <a:xfrm>
              <a:off x="4164" y="295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24</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7" name="Oval 118"/>
            <p:cNvSpPr>
              <a:spLocks noChangeArrowheads="1"/>
            </p:cNvSpPr>
            <p:nvPr/>
          </p:nvSpPr>
          <p:spPr bwMode="auto">
            <a:xfrm>
              <a:off x="4836"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29</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8" name="Oval 119"/>
            <p:cNvSpPr>
              <a:spLocks noChangeArrowheads="1"/>
            </p:cNvSpPr>
            <p:nvPr/>
          </p:nvSpPr>
          <p:spPr bwMode="auto">
            <a:xfrm>
              <a:off x="5472"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35</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19" name="Oval 120"/>
            <p:cNvSpPr>
              <a:spLocks noChangeArrowheads="1"/>
            </p:cNvSpPr>
            <p:nvPr/>
          </p:nvSpPr>
          <p:spPr bwMode="auto">
            <a:xfrm>
              <a:off x="6137" y="2958"/>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40</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0" name="Oval 121"/>
            <p:cNvSpPr>
              <a:spLocks noChangeArrowheads="1"/>
            </p:cNvSpPr>
            <p:nvPr/>
          </p:nvSpPr>
          <p:spPr bwMode="auto">
            <a:xfrm>
              <a:off x="6796" y="295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45</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1" name="Oval 122"/>
            <p:cNvSpPr>
              <a:spLocks noChangeArrowheads="1"/>
            </p:cNvSpPr>
            <p:nvPr/>
          </p:nvSpPr>
          <p:spPr bwMode="auto">
            <a:xfrm>
              <a:off x="7451"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51</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2" name="Oval 123"/>
            <p:cNvSpPr>
              <a:spLocks noChangeArrowheads="1"/>
            </p:cNvSpPr>
            <p:nvPr/>
          </p:nvSpPr>
          <p:spPr bwMode="auto">
            <a:xfrm>
              <a:off x="8114"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56</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3" name="Oval 124"/>
            <p:cNvSpPr>
              <a:spLocks noChangeArrowheads="1"/>
            </p:cNvSpPr>
            <p:nvPr/>
          </p:nvSpPr>
          <p:spPr bwMode="auto">
            <a:xfrm>
              <a:off x="8784"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61</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4" name="Oval 125"/>
            <p:cNvSpPr>
              <a:spLocks noChangeArrowheads="1"/>
            </p:cNvSpPr>
            <p:nvPr/>
          </p:nvSpPr>
          <p:spPr bwMode="auto">
            <a:xfrm>
              <a:off x="2152"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2</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5" name="Oval 126"/>
            <p:cNvSpPr>
              <a:spLocks noChangeArrowheads="1"/>
            </p:cNvSpPr>
            <p:nvPr/>
          </p:nvSpPr>
          <p:spPr bwMode="auto">
            <a:xfrm>
              <a:off x="4158"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18</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6" name="Oval 127"/>
            <p:cNvSpPr>
              <a:spLocks noChangeArrowheads="1"/>
            </p:cNvSpPr>
            <p:nvPr/>
          </p:nvSpPr>
          <p:spPr bwMode="auto">
            <a:xfrm>
              <a:off x="6123"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34</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7" name="Oval 128"/>
            <p:cNvSpPr>
              <a:spLocks noChangeArrowheads="1"/>
            </p:cNvSpPr>
            <p:nvPr/>
          </p:nvSpPr>
          <p:spPr bwMode="auto">
            <a:xfrm>
              <a:off x="8117" y="221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50</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8" name="Oval 129"/>
            <p:cNvSpPr>
              <a:spLocks noChangeArrowheads="1"/>
            </p:cNvSpPr>
            <p:nvPr/>
          </p:nvSpPr>
          <p:spPr bwMode="auto">
            <a:xfrm>
              <a:off x="5129" y="157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ysClr val="windowText" lastClr="000000"/>
                  </a:solidFill>
                  <a:effectLst/>
                  <a:uLnTx/>
                  <a:uFillTx/>
                  <a:latin typeface="Times New Roman" panose="02020603050405020304" pitchFamily="18" charset="0"/>
                </a:rPr>
                <a:t>1</a:t>
              </a:r>
              <a:endParaRPr kumimoji="0" lang="en-US" altLang="zh-CN" sz="1600" b="1" i="1"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129" name="Line 130"/>
            <p:cNvSpPr>
              <a:spLocks noChangeShapeType="1"/>
            </p:cNvSpPr>
            <p:nvPr/>
          </p:nvSpPr>
          <p:spPr bwMode="auto">
            <a:xfrm flipH="1">
              <a:off x="2351" y="1716"/>
              <a:ext cx="2780" cy="4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0" name="Line 131"/>
            <p:cNvSpPr>
              <a:spLocks noChangeShapeType="1"/>
            </p:cNvSpPr>
            <p:nvPr/>
          </p:nvSpPr>
          <p:spPr bwMode="auto">
            <a:xfrm flipH="1">
              <a:off x="4361" y="1779"/>
              <a:ext cx="790" cy="42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1" name="Line 132"/>
            <p:cNvSpPr>
              <a:spLocks noChangeShapeType="1"/>
            </p:cNvSpPr>
            <p:nvPr/>
          </p:nvSpPr>
          <p:spPr bwMode="auto">
            <a:xfrm>
              <a:off x="5381" y="1770"/>
              <a:ext cx="830" cy="4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2" name="Line 133"/>
            <p:cNvSpPr>
              <a:spLocks noChangeShapeType="1"/>
            </p:cNvSpPr>
            <p:nvPr/>
          </p:nvSpPr>
          <p:spPr bwMode="auto">
            <a:xfrm>
              <a:off x="5411" y="1698"/>
              <a:ext cx="2760" cy="5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3" name="Line 134"/>
            <p:cNvSpPr>
              <a:spLocks noChangeShapeType="1"/>
            </p:cNvSpPr>
            <p:nvPr/>
          </p:nvSpPr>
          <p:spPr bwMode="auto">
            <a:xfrm flipH="1">
              <a:off x="1711" y="2409"/>
              <a:ext cx="450" cy="5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4" name="Line 135"/>
            <p:cNvSpPr>
              <a:spLocks noChangeShapeType="1"/>
            </p:cNvSpPr>
            <p:nvPr/>
          </p:nvSpPr>
          <p:spPr bwMode="auto">
            <a:xfrm>
              <a:off x="2281" y="2469"/>
              <a:ext cx="0" cy="48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5" name="Line 136"/>
            <p:cNvSpPr>
              <a:spLocks noChangeShapeType="1"/>
            </p:cNvSpPr>
            <p:nvPr/>
          </p:nvSpPr>
          <p:spPr bwMode="auto">
            <a:xfrm flipH="1">
              <a:off x="3731" y="2431"/>
              <a:ext cx="440" cy="53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6" name="Line 137"/>
            <p:cNvSpPr>
              <a:spLocks noChangeShapeType="1"/>
            </p:cNvSpPr>
            <p:nvPr/>
          </p:nvSpPr>
          <p:spPr bwMode="auto">
            <a:xfrm>
              <a:off x="4291" y="2472"/>
              <a:ext cx="0" cy="48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7" name="Line 138"/>
            <p:cNvSpPr>
              <a:spLocks noChangeShapeType="1"/>
            </p:cNvSpPr>
            <p:nvPr/>
          </p:nvSpPr>
          <p:spPr bwMode="auto">
            <a:xfrm>
              <a:off x="4391" y="2430"/>
              <a:ext cx="500" cy="54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Line 139"/>
            <p:cNvSpPr>
              <a:spLocks noChangeShapeType="1"/>
            </p:cNvSpPr>
            <p:nvPr/>
          </p:nvSpPr>
          <p:spPr bwMode="auto">
            <a:xfrm flipH="1">
              <a:off x="5681" y="2429"/>
              <a:ext cx="460" cy="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Line 140"/>
            <p:cNvSpPr>
              <a:spLocks noChangeShapeType="1"/>
            </p:cNvSpPr>
            <p:nvPr/>
          </p:nvSpPr>
          <p:spPr bwMode="auto">
            <a:xfrm>
              <a:off x="6261" y="2489"/>
              <a:ext cx="0" cy="45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Line 141"/>
            <p:cNvSpPr>
              <a:spLocks noChangeShapeType="1"/>
            </p:cNvSpPr>
            <p:nvPr/>
          </p:nvSpPr>
          <p:spPr bwMode="auto">
            <a:xfrm>
              <a:off x="6371" y="2438"/>
              <a:ext cx="460" cy="5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1" name="Line 142"/>
            <p:cNvSpPr>
              <a:spLocks noChangeShapeType="1"/>
            </p:cNvSpPr>
            <p:nvPr/>
          </p:nvSpPr>
          <p:spPr bwMode="auto">
            <a:xfrm flipH="1">
              <a:off x="7671" y="2428"/>
              <a:ext cx="460" cy="5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2" name="Line 143"/>
            <p:cNvSpPr>
              <a:spLocks noChangeShapeType="1"/>
            </p:cNvSpPr>
            <p:nvPr/>
          </p:nvSpPr>
          <p:spPr bwMode="auto">
            <a:xfrm flipH="1">
              <a:off x="8251" y="2488"/>
              <a:ext cx="0" cy="4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3" name="Line 144"/>
            <p:cNvSpPr>
              <a:spLocks noChangeShapeType="1"/>
            </p:cNvSpPr>
            <p:nvPr/>
          </p:nvSpPr>
          <p:spPr bwMode="auto">
            <a:xfrm>
              <a:off x="8361" y="2437"/>
              <a:ext cx="450" cy="5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4" name="Line 145"/>
            <p:cNvSpPr>
              <a:spLocks noChangeShapeType="1"/>
            </p:cNvSpPr>
            <p:nvPr/>
          </p:nvSpPr>
          <p:spPr bwMode="auto">
            <a:xfrm flipH="1">
              <a:off x="1451" y="3188"/>
              <a:ext cx="13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5" name="Line 146"/>
            <p:cNvSpPr>
              <a:spLocks noChangeShapeType="1"/>
            </p:cNvSpPr>
            <p:nvPr/>
          </p:nvSpPr>
          <p:spPr bwMode="auto">
            <a:xfrm>
              <a:off x="1691" y="3188"/>
              <a:ext cx="100" cy="4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6" name="Line 147"/>
            <p:cNvSpPr>
              <a:spLocks noChangeShapeType="1"/>
            </p:cNvSpPr>
            <p:nvPr/>
          </p:nvSpPr>
          <p:spPr bwMode="auto">
            <a:xfrm flipH="1">
              <a:off x="2121" y="3198"/>
              <a:ext cx="110" cy="4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7" name="Line 148"/>
            <p:cNvSpPr>
              <a:spLocks noChangeShapeType="1"/>
            </p:cNvSpPr>
            <p:nvPr/>
          </p:nvSpPr>
          <p:spPr bwMode="auto">
            <a:xfrm>
              <a:off x="2341" y="3198"/>
              <a:ext cx="90" cy="4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8" name="Line 149"/>
            <p:cNvSpPr>
              <a:spLocks noChangeShapeType="1"/>
            </p:cNvSpPr>
            <p:nvPr/>
          </p:nvSpPr>
          <p:spPr bwMode="auto">
            <a:xfrm flipH="1">
              <a:off x="2791" y="3209"/>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9" name="Line 150"/>
            <p:cNvSpPr>
              <a:spLocks noChangeShapeType="1"/>
            </p:cNvSpPr>
            <p:nvPr/>
          </p:nvSpPr>
          <p:spPr bwMode="auto">
            <a:xfrm>
              <a:off x="3011" y="3209"/>
              <a:ext cx="10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0" name="Line 151"/>
            <p:cNvSpPr>
              <a:spLocks noChangeShapeType="1"/>
            </p:cNvSpPr>
            <p:nvPr/>
          </p:nvSpPr>
          <p:spPr bwMode="auto">
            <a:xfrm flipH="1">
              <a:off x="4141" y="3197"/>
              <a:ext cx="120" cy="4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1" name="Line 152"/>
            <p:cNvSpPr>
              <a:spLocks noChangeShapeType="1"/>
            </p:cNvSpPr>
            <p:nvPr/>
          </p:nvSpPr>
          <p:spPr bwMode="auto">
            <a:xfrm>
              <a:off x="4371" y="3197"/>
              <a:ext cx="11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2" name="Line 153"/>
            <p:cNvSpPr>
              <a:spLocks noChangeShapeType="1"/>
            </p:cNvSpPr>
            <p:nvPr/>
          </p:nvSpPr>
          <p:spPr bwMode="auto">
            <a:xfrm flipH="1">
              <a:off x="4831" y="3209"/>
              <a:ext cx="100" cy="4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3" name="Line 154"/>
            <p:cNvSpPr>
              <a:spLocks noChangeShapeType="1"/>
            </p:cNvSpPr>
            <p:nvPr/>
          </p:nvSpPr>
          <p:spPr bwMode="auto">
            <a:xfrm>
              <a:off x="5041" y="3188"/>
              <a:ext cx="10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4" name="Line 155"/>
            <p:cNvSpPr>
              <a:spLocks noChangeShapeType="1"/>
            </p:cNvSpPr>
            <p:nvPr/>
          </p:nvSpPr>
          <p:spPr bwMode="auto">
            <a:xfrm flipH="1">
              <a:off x="3481" y="3199"/>
              <a:ext cx="110" cy="46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5" name="Line 156"/>
            <p:cNvSpPr>
              <a:spLocks noChangeShapeType="1"/>
            </p:cNvSpPr>
            <p:nvPr/>
          </p:nvSpPr>
          <p:spPr bwMode="auto">
            <a:xfrm>
              <a:off x="3701" y="3199"/>
              <a:ext cx="90" cy="4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6" name="Line 157"/>
            <p:cNvSpPr>
              <a:spLocks noChangeShapeType="1"/>
            </p:cNvSpPr>
            <p:nvPr/>
          </p:nvSpPr>
          <p:spPr bwMode="auto">
            <a:xfrm flipH="1">
              <a:off x="5461" y="3200"/>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7" name="Line 158"/>
            <p:cNvSpPr>
              <a:spLocks noChangeShapeType="1"/>
            </p:cNvSpPr>
            <p:nvPr/>
          </p:nvSpPr>
          <p:spPr bwMode="auto">
            <a:xfrm>
              <a:off x="5671" y="3200"/>
              <a:ext cx="100" cy="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8" name="Line 159"/>
            <p:cNvSpPr>
              <a:spLocks noChangeShapeType="1"/>
            </p:cNvSpPr>
            <p:nvPr/>
          </p:nvSpPr>
          <p:spPr bwMode="auto">
            <a:xfrm flipH="1">
              <a:off x="6111" y="3221"/>
              <a:ext cx="11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9" name="Line 160"/>
            <p:cNvSpPr>
              <a:spLocks noChangeShapeType="1"/>
            </p:cNvSpPr>
            <p:nvPr/>
          </p:nvSpPr>
          <p:spPr bwMode="auto">
            <a:xfrm>
              <a:off x="6331" y="3221"/>
              <a:ext cx="90" cy="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0" name="Line 161"/>
            <p:cNvSpPr>
              <a:spLocks noChangeShapeType="1"/>
            </p:cNvSpPr>
            <p:nvPr/>
          </p:nvSpPr>
          <p:spPr bwMode="auto">
            <a:xfrm flipH="1">
              <a:off x="6781" y="3209"/>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1" name="Line 162"/>
            <p:cNvSpPr>
              <a:spLocks noChangeShapeType="1"/>
            </p:cNvSpPr>
            <p:nvPr/>
          </p:nvSpPr>
          <p:spPr bwMode="auto">
            <a:xfrm>
              <a:off x="7001" y="3209"/>
              <a:ext cx="100" cy="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2" name="Line 163"/>
            <p:cNvSpPr>
              <a:spLocks noChangeShapeType="1"/>
            </p:cNvSpPr>
            <p:nvPr/>
          </p:nvSpPr>
          <p:spPr bwMode="auto">
            <a:xfrm flipH="1">
              <a:off x="7441" y="3209"/>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3" name="Line 164"/>
            <p:cNvSpPr>
              <a:spLocks noChangeShapeType="1"/>
            </p:cNvSpPr>
            <p:nvPr/>
          </p:nvSpPr>
          <p:spPr bwMode="auto">
            <a:xfrm>
              <a:off x="7651" y="3209"/>
              <a:ext cx="11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4" name="Line 165"/>
            <p:cNvSpPr>
              <a:spLocks noChangeShapeType="1"/>
            </p:cNvSpPr>
            <p:nvPr/>
          </p:nvSpPr>
          <p:spPr bwMode="auto">
            <a:xfrm flipH="1">
              <a:off x="8091" y="3200"/>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5" name="Line 166"/>
            <p:cNvSpPr>
              <a:spLocks noChangeShapeType="1"/>
            </p:cNvSpPr>
            <p:nvPr/>
          </p:nvSpPr>
          <p:spPr bwMode="auto">
            <a:xfrm>
              <a:off x="8311" y="3200"/>
              <a:ext cx="100" cy="48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6" name="Line 167"/>
            <p:cNvSpPr>
              <a:spLocks noChangeShapeType="1"/>
            </p:cNvSpPr>
            <p:nvPr/>
          </p:nvSpPr>
          <p:spPr bwMode="auto">
            <a:xfrm flipH="1">
              <a:off x="8771" y="3200"/>
              <a:ext cx="11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7" name="Line 168"/>
            <p:cNvSpPr>
              <a:spLocks noChangeShapeType="1"/>
            </p:cNvSpPr>
            <p:nvPr/>
          </p:nvSpPr>
          <p:spPr bwMode="auto">
            <a:xfrm>
              <a:off x="8991" y="3200"/>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8" name="Line 169"/>
            <p:cNvSpPr>
              <a:spLocks noChangeShapeType="1"/>
            </p:cNvSpPr>
            <p:nvPr/>
          </p:nvSpPr>
          <p:spPr bwMode="auto">
            <a:xfrm>
              <a:off x="144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9" name="Line 170"/>
            <p:cNvSpPr>
              <a:spLocks noChangeShapeType="1"/>
            </p:cNvSpPr>
            <p:nvPr/>
          </p:nvSpPr>
          <p:spPr bwMode="auto">
            <a:xfrm>
              <a:off x="179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0" name="Line 171"/>
            <p:cNvSpPr>
              <a:spLocks noChangeShapeType="1"/>
            </p:cNvSpPr>
            <p:nvPr/>
          </p:nvSpPr>
          <p:spPr bwMode="auto">
            <a:xfrm>
              <a:off x="211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1" name="Line 172"/>
            <p:cNvSpPr>
              <a:spLocks noChangeShapeType="1"/>
            </p:cNvSpPr>
            <p:nvPr/>
          </p:nvSpPr>
          <p:spPr bwMode="auto">
            <a:xfrm>
              <a:off x="243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2" name="Line 173"/>
            <p:cNvSpPr>
              <a:spLocks noChangeShapeType="1"/>
            </p:cNvSpPr>
            <p:nvPr/>
          </p:nvSpPr>
          <p:spPr bwMode="auto">
            <a:xfrm>
              <a:off x="277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3" name="Line 174"/>
            <p:cNvSpPr>
              <a:spLocks noChangeShapeType="1"/>
            </p:cNvSpPr>
            <p:nvPr/>
          </p:nvSpPr>
          <p:spPr bwMode="auto">
            <a:xfrm>
              <a:off x="311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4" name="Line 175"/>
            <p:cNvSpPr>
              <a:spLocks noChangeShapeType="1"/>
            </p:cNvSpPr>
            <p:nvPr/>
          </p:nvSpPr>
          <p:spPr bwMode="auto">
            <a:xfrm>
              <a:off x="346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5" name="Line 176"/>
            <p:cNvSpPr>
              <a:spLocks noChangeShapeType="1"/>
            </p:cNvSpPr>
            <p:nvPr/>
          </p:nvSpPr>
          <p:spPr bwMode="auto">
            <a:xfrm>
              <a:off x="380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6" name="Line 177"/>
            <p:cNvSpPr>
              <a:spLocks noChangeShapeType="1"/>
            </p:cNvSpPr>
            <p:nvPr/>
          </p:nvSpPr>
          <p:spPr bwMode="auto">
            <a:xfrm>
              <a:off x="4151" y="3930"/>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7" name="Line 178"/>
            <p:cNvSpPr>
              <a:spLocks noChangeShapeType="1"/>
            </p:cNvSpPr>
            <p:nvPr/>
          </p:nvSpPr>
          <p:spPr bwMode="auto">
            <a:xfrm>
              <a:off x="448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8" name="Line 179"/>
            <p:cNvSpPr>
              <a:spLocks noChangeShapeType="1"/>
            </p:cNvSpPr>
            <p:nvPr/>
          </p:nvSpPr>
          <p:spPr bwMode="auto">
            <a:xfrm>
              <a:off x="483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9" name="Line 180"/>
            <p:cNvSpPr>
              <a:spLocks noChangeShapeType="1"/>
            </p:cNvSpPr>
            <p:nvPr/>
          </p:nvSpPr>
          <p:spPr bwMode="auto">
            <a:xfrm>
              <a:off x="516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0" name="Line 181"/>
            <p:cNvSpPr>
              <a:spLocks noChangeShapeType="1"/>
            </p:cNvSpPr>
            <p:nvPr/>
          </p:nvSpPr>
          <p:spPr bwMode="auto">
            <a:xfrm>
              <a:off x="548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1" name="Line 182"/>
            <p:cNvSpPr>
              <a:spLocks noChangeShapeType="1"/>
            </p:cNvSpPr>
            <p:nvPr/>
          </p:nvSpPr>
          <p:spPr bwMode="auto">
            <a:xfrm>
              <a:off x="580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2" name="Line 183"/>
            <p:cNvSpPr>
              <a:spLocks noChangeShapeType="1"/>
            </p:cNvSpPr>
            <p:nvPr/>
          </p:nvSpPr>
          <p:spPr bwMode="auto">
            <a:xfrm>
              <a:off x="613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3" name="Line 184"/>
            <p:cNvSpPr>
              <a:spLocks noChangeShapeType="1"/>
            </p:cNvSpPr>
            <p:nvPr/>
          </p:nvSpPr>
          <p:spPr bwMode="auto">
            <a:xfrm>
              <a:off x="6461" y="393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4" name="Line 185"/>
            <p:cNvSpPr>
              <a:spLocks noChangeShapeType="1"/>
            </p:cNvSpPr>
            <p:nvPr/>
          </p:nvSpPr>
          <p:spPr bwMode="auto">
            <a:xfrm>
              <a:off x="6791" y="3935"/>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5" name="Line 186"/>
            <p:cNvSpPr>
              <a:spLocks noChangeShapeType="1"/>
            </p:cNvSpPr>
            <p:nvPr/>
          </p:nvSpPr>
          <p:spPr bwMode="auto">
            <a:xfrm>
              <a:off x="712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6" name="Line 187"/>
            <p:cNvSpPr>
              <a:spLocks noChangeShapeType="1"/>
            </p:cNvSpPr>
            <p:nvPr/>
          </p:nvSpPr>
          <p:spPr bwMode="auto">
            <a:xfrm>
              <a:off x="746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7" name="Line 188"/>
            <p:cNvSpPr>
              <a:spLocks noChangeShapeType="1"/>
            </p:cNvSpPr>
            <p:nvPr/>
          </p:nvSpPr>
          <p:spPr bwMode="auto">
            <a:xfrm>
              <a:off x="7771" y="3915"/>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8" name="Line 189"/>
            <p:cNvSpPr>
              <a:spLocks noChangeShapeType="1"/>
            </p:cNvSpPr>
            <p:nvPr/>
          </p:nvSpPr>
          <p:spPr bwMode="auto">
            <a:xfrm>
              <a:off x="811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9" name="Line 190"/>
            <p:cNvSpPr>
              <a:spLocks noChangeShapeType="1"/>
            </p:cNvSpPr>
            <p:nvPr/>
          </p:nvSpPr>
          <p:spPr bwMode="auto">
            <a:xfrm>
              <a:off x="844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0" name="Line 191"/>
            <p:cNvSpPr>
              <a:spLocks noChangeShapeType="1"/>
            </p:cNvSpPr>
            <p:nvPr/>
          </p:nvSpPr>
          <p:spPr bwMode="auto">
            <a:xfrm>
              <a:off x="877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1" name="Line 192"/>
            <p:cNvSpPr>
              <a:spLocks noChangeShapeType="1"/>
            </p:cNvSpPr>
            <p:nvPr/>
          </p:nvSpPr>
          <p:spPr bwMode="auto">
            <a:xfrm>
              <a:off x="911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2" name="Text Box 193"/>
            <p:cNvSpPr txBox="1">
              <a:spLocks noChangeArrowheads="1"/>
            </p:cNvSpPr>
            <p:nvPr/>
          </p:nvSpPr>
          <p:spPr bwMode="auto">
            <a:xfrm>
              <a:off x="3561" y="170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3" name="Text Box 194"/>
            <p:cNvSpPr txBox="1">
              <a:spLocks noChangeArrowheads="1"/>
            </p:cNvSpPr>
            <p:nvPr/>
          </p:nvSpPr>
          <p:spPr bwMode="auto">
            <a:xfrm>
              <a:off x="4831" y="195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4" name="Text Box 195"/>
            <p:cNvSpPr txBox="1">
              <a:spLocks noChangeArrowheads="1"/>
            </p:cNvSpPr>
            <p:nvPr/>
          </p:nvSpPr>
          <p:spPr bwMode="auto">
            <a:xfrm>
              <a:off x="5541" y="196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5" name="Text Box 196"/>
            <p:cNvSpPr txBox="1">
              <a:spLocks noChangeArrowheads="1"/>
            </p:cNvSpPr>
            <p:nvPr/>
          </p:nvSpPr>
          <p:spPr bwMode="auto">
            <a:xfrm>
              <a:off x="6801" y="17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6" name="Text Box 197"/>
            <p:cNvSpPr txBox="1">
              <a:spLocks noChangeArrowheads="1"/>
            </p:cNvSpPr>
            <p:nvPr/>
          </p:nvSpPr>
          <p:spPr bwMode="auto">
            <a:xfrm>
              <a:off x="2081" y="260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7" name="Text Box 198"/>
            <p:cNvSpPr txBox="1">
              <a:spLocks noChangeArrowheads="1"/>
            </p:cNvSpPr>
            <p:nvPr/>
          </p:nvSpPr>
          <p:spPr bwMode="auto">
            <a:xfrm>
              <a:off x="2401" y="260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8" name="Line 199"/>
            <p:cNvSpPr>
              <a:spLocks noChangeShapeType="1"/>
            </p:cNvSpPr>
            <p:nvPr/>
          </p:nvSpPr>
          <p:spPr bwMode="auto">
            <a:xfrm>
              <a:off x="2391" y="2418"/>
              <a:ext cx="470" cy="5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9750" y="1527653"/>
            <a:ext cx="7560642"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50000"/>
              </a:lnSpc>
              <a:buClr>
                <a:srgbClr val="000514"/>
              </a:buClr>
              <a:buFont typeface="Arial" panose="020B0604020202020204" pitchFamily="34" charset="0"/>
              <a:buChar char="•"/>
            </a:pPr>
            <a:r>
              <a:rPr lang="en-US" altLang="zh-CN" sz="2400" b="1" dirty="0" smtClean="0">
                <a:solidFill>
                  <a:srgbClr val="000514"/>
                </a:solidFill>
                <a:latin typeface="宋体" panose="02010600030101010101" pitchFamily="2" charset="-122"/>
              </a:rPr>
              <a:t> </a:t>
            </a:r>
            <a:r>
              <a:rPr lang="zh-CN" altLang="en-US" sz="2400" b="1" dirty="0" smtClean="0">
                <a:solidFill>
                  <a:srgbClr val="000514"/>
                </a:solidFill>
                <a:latin typeface="宋体" panose="02010600030101010101" pitchFamily="2" charset="-122"/>
              </a:rPr>
              <a:t>树中的结点：求解过程的一个状态</a:t>
            </a:r>
            <a:endParaRPr lang="zh-CN" altLang="en-US" sz="2400" b="1" dirty="0" smtClean="0">
              <a:solidFill>
                <a:srgbClr val="000514"/>
              </a:solidFill>
              <a:latin typeface="宋体" panose="02010600030101010101" pitchFamily="2" charset="-122"/>
            </a:endParaRPr>
          </a:p>
        </p:txBody>
      </p:sp>
      <p:sp>
        <p:nvSpPr>
          <p:cNvPr id="3" name="Rectangle 7"/>
          <p:cNvSpPr>
            <a:spLocks noChangeArrowheads="1"/>
          </p:cNvSpPr>
          <p:nvPr/>
        </p:nvSpPr>
        <p:spPr bwMode="auto">
          <a:xfrm>
            <a:off x="539750" y="2535715"/>
            <a:ext cx="7704658"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50000"/>
              </a:lnSpc>
              <a:buClr>
                <a:srgbClr val="000514"/>
              </a:buClr>
              <a:buFont typeface="Arial" panose="020B0604020202020204" pitchFamily="34" charset="0"/>
              <a:buChar char="•"/>
            </a:pPr>
            <a:r>
              <a:rPr lang="en-US" altLang="zh-CN" sz="2400" b="1" dirty="0" smtClean="0">
                <a:solidFill>
                  <a:srgbClr val="000514"/>
                </a:solidFill>
                <a:latin typeface="宋体" panose="02010600030101010101" pitchFamily="2" charset="-122"/>
              </a:rPr>
              <a:t> </a:t>
            </a:r>
            <a:r>
              <a:rPr lang="zh-CN" altLang="en-US" sz="2400" b="1" dirty="0" smtClean="0">
                <a:solidFill>
                  <a:srgbClr val="000514"/>
                </a:solidFill>
                <a:latin typeface="宋体" panose="02010600030101010101" pitchFamily="2" charset="-122"/>
              </a:rPr>
              <a:t>树中的边：标示 </a:t>
            </a:r>
            <a:r>
              <a:rPr lang="en-US" altLang="zh-CN" sz="2400" b="1" dirty="0" smtClean="0">
                <a:solidFill>
                  <a:srgbClr val="000514"/>
                </a:solidFill>
                <a:latin typeface="宋体" panose="02010600030101010101" pitchFamily="2" charset="-122"/>
              </a:rPr>
              <a:t>x</a:t>
            </a:r>
            <a:r>
              <a:rPr lang="en-US" altLang="zh-CN" sz="2400" b="1" baseline="-25000" dirty="0" smtClean="0">
                <a:solidFill>
                  <a:srgbClr val="000514"/>
                </a:solidFill>
                <a:latin typeface="宋体" panose="02010600030101010101" pitchFamily="2" charset="-122"/>
              </a:rPr>
              <a:t>i</a:t>
            </a:r>
            <a:r>
              <a:rPr lang="en-US" altLang="zh-CN" sz="2400" b="1" dirty="0" smtClean="0">
                <a:solidFill>
                  <a:srgbClr val="000514"/>
                </a:solidFill>
                <a:latin typeface="宋体" panose="02010600030101010101" pitchFamily="2" charset="-122"/>
              </a:rPr>
              <a:t> </a:t>
            </a:r>
            <a:r>
              <a:rPr lang="zh-CN" altLang="en-US" sz="2400" b="1" dirty="0" smtClean="0">
                <a:solidFill>
                  <a:srgbClr val="000514"/>
                </a:solidFill>
                <a:latin typeface="宋体" panose="02010600030101010101" pitchFamily="2" charset="-122"/>
              </a:rPr>
              <a:t>的一个可能的值</a:t>
            </a:r>
            <a:endParaRPr lang="zh-CN" altLang="en-US" sz="2400" b="1" dirty="0" smtClean="0">
              <a:solidFill>
                <a:srgbClr val="000514"/>
              </a:solidFill>
              <a:latin typeface="宋体" panose="02010600030101010101" pitchFamily="2" charset="-122"/>
            </a:endParaRPr>
          </a:p>
        </p:txBody>
      </p:sp>
      <p:sp>
        <p:nvSpPr>
          <p:cNvPr id="4" name="Rectangle 8"/>
          <p:cNvSpPr>
            <a:spLocks noChangeArrowheads="1"/>
          </p:cNvSpPr>
          <p:nvPr/>
        </p:nvSpPr>
        <p:spPr bwMode="auto">
          <a:xfrm>
            <a:off x="539750" y="3478691"/>
            <a:ext cx="86042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50000"/>
              </a:lnSpc>
              <a:buClr>
                <a:srgbClr val="000514"/>
              </a:buClr>
              <a:buFont typeface="Arial" panose="020B0604020202020204" pitchFamily="34" charset="0"/>
              <a:buChar char="•"/>
            </a:pPr>
            <a:r>
              <a:rPr lang="en-US" altLang="zh-CN" sz="2400" b="1" dirty="0" smtClean="0">
                <a:solidFill>
                  <a:srgbClr val="000514"/>
                </a:solidFill>
                <a:latin typeface="宋体" panose="02010600030101010101" pitchFamily="2" charset="-122"/>
              </a:rPr>
              <a:t> </a:t>
            </a:r>
            <a:r>
              <a:rPr lang="zh-CN" altLang="en-US" sz="2400" b="1" dirty="0" smtClean="0">
                <a:solidFill>
                  <a:srgbClr val="000514"/>
                </a:solidFill>
                <a:latin typeface="宋体" panose="02010600030101010101" pitchFamily="2" charset="-122"/>
              </a:rPr>
              <a:t>解向量： 由根结点到任意叶结点的路径定义</a:t>
            </a:r>
            <a:endParaRPr lang="zh-CN" altLang="en-US" sz="2400" b="1" dirty="0" smtClean="0">
              <a:solidFill>
                <a:srgbClr val="000514"/>
              </a:solidFill>
              <a:latin typeface="宋体" panose="02010600030101010101" pitchFamily="2" charset="-122"/>
            </a:endParaRPr>
          </a:p>
        </p:txBody>
      </p:sp>
      <p:sp>
        <p:nvSpPr>
          <p:cNvPr id="5" name="Rectangle 9"/>
          <p:cNvSpPr>
            <a:spLocks noChangeArrowheads="1"/>
          </p:cNvSpPr>
          <p:nvPr/>
        </p:nvSpPr>
        <p:spPr bwMode="auto">
          <a:xfrm>
            <a:off x="539750" y="4401028"/>
            <a:ext cx="8424738"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50000"/>
              </a:lnSpc>
              <a:buClr>
                <a:srgbClr val="000514"/>
              </a:buClr>
              <a:buFont typeface="Arial" panose="020B0604020202020204" pitchFamily="34" charset="0"/>
              <a:buChar char="•"/>
            </a:pPr>
            <a:r>
              <a:rPr lang="en-US" altLang="zh-CN" sz="2400" b="1" dirty="0" smtClean="0">
                <a:solidFill>
                  <a:srgbClr val="000514"/>
                </a:solidFill>
                <a:latin typeface="宋体" panose="02010600030101010101" pitchFamily="2" charset="-122"/>
              </a:rPr>
              <a:t> </a:t>
            </a:r>
            <a:r>
              <a:rPr lang="zh-CN" altLang="en-US" sz="2400" b="1" dirty="0" smtClean="0">
                <a:solidFill>
                  <a:srgbClr val="000514"/>
                </a:solidFill>
                <a:latin typeface="宋体" panose="02010600030101010101" pitchFamily="2" charset="-122"/>
              </a:rPr>
              <a:t>解空间：由根结点到所有叶结点的路径定义</a:t>
            </a:r>
            <a:endParaRPr lang="zh-CN" altLang="en-US" sz="2400" b="1" dirty="0" smtClean="0">
              <a:solidFill>
                <a:srgbClr val="000514"/>
              </a:solidFill>
              <a:latin typeface="宋体" panose="02010600030101010101" pitchFamily="2" charset="-122"/>
            </a:endParaRPr>
          </a:p>
        </p:txBody>
      </p:sp>
      <p:sp>
        <p:nvSpPr>
          <p:cNvPr id="6" name="Text Box 10"/>
          <p:cNvSpPr txBox="1">
            <a:spLocks noChangeArrowheads="1"/>
          </p:cNvSpPr>
          <p:nvPr/>
        </p:nvSpPr>
        <p:spPr bwMode="auto">
          <a:xfrm>
            <a:off x="2754536" y="249977"/>
            <a:ext cx="373888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000" dirty="0" smtClean="0">
                <a:solidFill>
                  <a:schemeClr val="bg1"/>
                </a:solidFill>
                <a:latin typeface="黑体" panose="02010609060101010101" pitchFamily="49" charset="-122"/>
                <a:ea typeface="黑体" panose="02010609060101010101" pitchFamily="49" charset="-122"/>
              </a:rPr>
              <a:t>解空间树的特点</a:t>
            </a:r>
            <a:endParaRPr lang="zh-CN" altLang="en-US" sz="4000"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4"/>
          <p:cNvSpPr>
            <a:spLocks noChangeArrowheads="1"/>
          </p:cNvSpPr>
          <p:nvPr/>
        </p:nvSpPr>
        <p:spPr bwMode="auto">
          <a:xfrm>
            <a:off x="422910" y="1172210"/>
            <a:ext cx="7743825" cy="33388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10000"/>
              </a:spcBef>
            </a:pPr>
            <a:r>
              <a:rPr kumimoji="1" lang="zh-CN" altLang="en-US" sz="2400" b="1" dirty="0" smtClean="0">
                <a:latin typeface="宋体" panose="02010600030101010101" pitchFamily="2" charset="-122"/>
              </a:rPr>
              <a:t>在</a:t>
            </a:r>
            <a:r>
              <a:rPr kumimoji="1" lang="zh-CN" altLang="en-US" sz="2400" b="1" dirty="0">
                <a:latin typeface="宋体" panose="02010600030101010101" pitchFamily="2" charset="-122"/>
              </a:rPr>
              <a:t>用回溯法求解问题时，常常遇到两种典型的解空间树： </a:t>
            </a:r>
            <a:endParaRPr kumimoji="1" lang="zh-CN" altLang="en-US" sz="2400" b="1" dirty="0">
              <a:latin typeface="宋体" panose="02010600030101010101" pitchFamily="2" charset="-122"/>
            </a:endParaRPr>
          </a:p>
          <a:p>
            <a:pPr>
              <a:lnSpc>
                <a:spcPct val="120000"/>
              </a:lnSpc>
              <a:spcBef>
                <a:spcPct val="10000"/>
              </a:spcBef>
            </a:pPr>
            <a:r>
              <a:rPr kumimoji="1" lang="en-US" altLang="zh-CN" sz="2400" b="1" dirty="0" smtClean="0">
                <a:solidFill>
                  <a:srgbClr val="CC0099"/>
                </a:solidFill>
                <a:latin typeface="宋体" panose="02010600030101010101" pitchFamily="2" charset="-122"/>
              </a:rPr>
              <a:t>1</a:t>
            </a:r>
            <a:r>
              <a:rPr kumimoji="1" lang="en-US" altLang="zh-CN" sz="2400" b="1" dirty="0">
                <a:solidFill>
                  <a:srgbClr val="CC0099"/>
                </a:solidFill>
                <a:latin typeface="宋体" panose="02010600030101010101" pitchFamily="2" charset="-122"/>
              </a:rPr>
              <a:t>.</a:t>
            </a:r>
            <a:r>
              <a:rPr kumimoji="1" lang="zh-CN" altLang="en-US" sz="2400" b="1" dirty="0">
                <a:solidFill>
                  <a:srgbClr val="CC0099"/>
                </a:solidFill>
                <a:latin typeface="宋体" panose="02010600030101010101" pitchFamily="2" charset="-122"/>
              </a:rPr>
              <a:t>子集</a:t>
            </a:r>
            <a:r>
              <a:rPr kumimoji="1" lang="zh-CN" altLang="en-US" sz="2400" b="1" dirty="0" smtClean="0">
                <a:solidFill>
                  <a:srgbClr val="CC0099"/>
                </a:solidFill>
                <a:latin typeface="宋体" panose="02010600030101010101" pitchFamily="2" charset="-122"/>
              </a:rPr>
              <a:t>树</a:t>
            </a:r>
            <a:r>
              <a:rPr kumimoji="1" lang="zh-CN" altLang="en-US" sz="2400" b="1" dirty="0">
                <a:solidFill>
                  <a:srgbClr val="CC0099"/>
                </a:solidFill>
                <a:latin typeface="宋体" panose="02010600030101010101" pitchFamily="2" charset="-122"/>
                <a:sym typeface="+mn-ea"/>
              </a:rPr>
              <a:t>（</a:t>
            </a:r>
            <a:r>
              <a:rPr kumimoji="1" lang="en-US" altLang="zh-CN" sz="2400" b="1" dirty="0">
                <a:solidFill>
                  <a:srgbClr val="CC0099"/>
                </a:solidFill>
                <a:latin typeface="宋体" panose="02010600030101010101" pitchFamily="2" charset="-122"/>
                <a:sym typeface="+mn-ea"/>
              </a:rPr>
              <a:t>Subset Trees</a:t>
            </a:r>
            <a:r>
              <a:rPr kumimoji="1" lang="zh-CN" altLang="en-US" sz="2400" b="1" dirty="0">
                <a:solidFill>
                  <a:srgbClr val="CC0099"/>
                </a:solidFill>
                <a:latin typeface="宋体" panose="02010600030101010101" pitchFamily="2" charset="-122"/>
                <a:sym typeface="+mn-ea"/>
              </a:rPr>
              <a:t>）</a:t>
            </a:r>
            <a:endParaRPr kumimoji="1" lang="zh-CN" altLang="en-US" sz="2400" b="1" dirty="0" smtClean="0">
              <a:solidFill>
                <a:srgbClr val="CC0099"/>
              </a:solidFill>
              <a:latin typeface="宋体" panose="02010600030101010101" pitchFamily="2" charset="-122"/>
              <a:sym typeface="+mn-ea"/>
            </a:endParaRPr>
          </a:p>
          <a:p>
            <a:pPr>
              <a:lnSpc>
                <a:spcPct val="120000"/>
              </a:lnSpc>
              <a:spcBef>
                <a:spcPct val="10000"/>
              </a:spcBef>
            </a:pPr>
            <a:r>
              <a:rPr lang="zh-CN" altLang="en-US" sz="2400" b="1" dirty="0">
                <a:latin typeface="宋体" panose="02010600030101010101" pitchFamily="2" charset="-122"/>
                <a:sym typeface="+mn-ea"/>
              </a:rPr>
              <a:t>当所给的问题是从</a:t>
            </a:r>
            <a:r>
              <a:rPr lang="en-US" altLang="zh-CN" sz="2400" b="1" i="1" dirty="0">
                <a:latin typeface="宋体" panose="02010600030101010101" pitchFamily="2" charset="-122"/>
                <a:sym typeface="+mn-ea"/>
              </a:rPr>
              <a:t>n</a:t>
            </a:r>
            <a:r>
              <a:rPr lang="zh-CN" altLang="en-US" sz="2400" b="1" dirty="0">
                <a:latin typeface="宋体" panose="02010600030101010101" pitchFamily="2" charset="-122"/>
                <a:sym typeface="+mn-ea"/>
              </a:rPr>
              <a:t>个元素的集合</a:t>
            </a:r>
            <a:r>
              <a:rPr lang="en-US" altLang="zh-CN" sz="2400" b="1" dirty="0">
                <a:latin typeface="宋体" panose="02010600030101010101" pitchFamily="2" charset="-122"/>
                <a:sym typeface="+mn-ea"/>
              </a:rPr>
              <a:t>S</a:t>
            </a:r>
            <a:r>
              <a:rPr lang="zh-CN" altLang="en-US" sz="2400" b="1" dirty="0">
                <a:latin typeface="宋体" panose="02010600030101010101" pitchFamily="2" charset="-122"/>
                <a:sym typeface="+mn-ea"/>
              </a:rPr>
              <a:t>中找出满足某种性质的子集时，相应的解空间树称为子集树</a:t>
            </a:r>
            <a:endParaRPr kumimoji="1" lang="zh-CN" altLang="en-US" sz="2400" b="1" dirty="0" smtClean="0">
              <a:latin typeface="宋体" panose="02010600030101010101" pitchFamily="2" charset="-122"/>
            </a:endParaRPr>
          </a:p>
          <a:p>
            <a:pPr>
              <a:lnSpc>
                <a:spcPct val="120000"/>
              </a:lnSpc>
              <a:spcBef>
                <a:spcPct val="10000"/>
              </a:spcBef>
            </a:pPr>
            <a:r>
              <a:rPr kumimoji="1" lang="en-US" altLang="zh-CN" sz="2400" b="1" dirty="0">
                <a:solidFill>
                  <a:srgbClr val="CC0099"/>
                </a:solidFill>
                <a:latin typeface="宋体" panose="02010600030101010101" pitchFamily="2" charset="-122"/>
              </a:rPr>
              <a:t>2.</a:t>
            </a:r>
            <a:r>
              <a:rPr kumimoji="1" lang="zh-CN" altLang="en-US" sz="2400" b="1" dirty="0">
                <a:solidFill>
                  <a:srgbClr val="CC0099"/>
                </a:solidFill>
                <a:latin typeface="宋体" panose="02010600030101010101" pitchFamily="2" charset="-122"/>
              </a:rPr>
              <a:t>排列</a:t>
            </a:r>
            <a:r>
              <a:rPr kumimoji="1" lang="zh-CN" altLang="en-US" sz="2400" b="1" dirty="0" smtClean="0">
                <a:solidFill>
                  <a:srgbClr val="CC0099"/>
                </a:solidFill>
                <a:latin typeface="宋体" panose="02010600030101010101" pitchFamily="2" charset="-122"/>
              </a:rPr>
              <a:t>树</a:t>
            </a:r>
            <a:r>
              <a:rPr kumimoji="1" lang="zh-CN" altLang="en-US" sz="2400" b="1" dirty="0">
                <a:solidFill>
                  <a:srgbClr val="CC0099"/>
                </a:solidFill>
                <a:latin typeface="宋体" panose="02010600030101010101" pitchFamily="2" charset="-122"/>
                <a:sym typeface="+mn-ea"/>
              </a:rPr>
              <a:t>（</a:t>
            </a:r>
            <a:r>
              <a:rPr kumimoji="1" lang="en-US" altLang="zh-CN" sz="2400" b="1" dirty="0">
                <a:solidFill>
                  <a:srgbClr val="CC0099"/>
                </a:solidFill>
                <a:latin typeface="宋体" panose="02010600030101010101" pitchFamily="2" charset="-122"/>
                <a:sym typeface="+mn-ea"/>
              </a:rPr>
              <a:t>Permutation Trees</a:t>
            </a:r>
            <a:r>
              <a:rPr kumimoji="1" lang="zh-CN" altLang="en-US" sz="2400" b="1" dirty="0" smtClean="0">
                <a:solidFill>
                  <a:srgbClr val="CC0099"/>
                </a:solidFill>
                <a:latin typeface="宋体" panose="02010600030101010101" pitchFamily="2" charset="-122"/>
                <a:sym typeface="+mn-ea"/>
              </a:rPr>
              <a:t>）</a:t>
            </a:r>
            <a:endParaRPr kumimoji="1" lang="zh-CN" altLang="en-US" sz="2400" b="1" dirty="0" smtClean="0">
              <a:solidFill>
                <a:srgbClr val="CC0099"/>
              </a:solidFill>
              <a:latin typeface="宋体" panose="02010600030101010101" pitchFamily="2" charset="-122"/>
              <a:sym typeface="+mn-ea"/>
            </a:endParaRPr>
          </a:p>
          <a:p>
            <a:pPr>
              <a:lnSpc>
                <a:spcPct val="120000"/>
              </a:lnSpc>
              <a:spcBef>
                <a:spcPct val="10000"/>
              </a:spcBef>
            </a:pPr>
            <a:r>
              <a:rPr kumimoji="1" lang="zh-CN" altLang="en-US" sz="2400" b="1" dirty="0" smtClean="0">
                <a:latin typeface="宋体" panose="02010600030101010101" pitchFamily="2" charset="-122"/>
                <a:sym typeface="+mn-ea"/>
              </a:rPr>
              <a:t>当</a:t>
            </a:r>
            <a:r>
              <a:rPr kumimoji="1" lang="zh-CN" altLang="en-US" sz="2400" b="1" dirty="0">
                <a:latin typeface="宋体" panose="02010600030101010101" pitchFamily="2" charset="-122"/>
                <a:sym typeface="+mn-ea"/>
              </a:rPr>
              <a:t>所给问题是确定</a:t>
            </a:r>
            <a:r>
              <a:rPr kumimoji="1" lang="en-US" altLang="zh-CN" sz="2400" b="1" i="1" dirty="0">
                <a:latin typeface="宋体" panose="02010600030101010101" pitchFamily="2" charset="-122"/>
                <a:sym typeface="+mn-ea"/>
              </a:rPr>
              <a:t>n</a:t>
            </a:r>
            <a:r>
              <a:rPr kumimoji="1" lang="zh-CN" altLang="en-US" sz="2400" b="1" dirty="0">
                <a:latin typeface="宋体" panose="02010600030101010101" pitchFamily="2" charset="-122"/>
                <a:sym typeface="+mn-ea"/>
              </a:rPr>
              <a:t>个元素满足某种性质的排列时，相应的解空间树称为排列树</a:t>
            </a:r>
            <a:r>
              <a:rPr kumimoji="1" lang="zh-CN" altLang="en-US" sz="2400" b="1" dirty="0" smtClean="0">
                <a:latin typeface="宋体" panose="02010600030101010101" pitchFamily="2" charset="-122"/>
                <a:sym typeface="+mn-ea"/>
              </a:rPr>
              <a:t>。</a:t>
            </a:r>
            <a:endParaRPr kumimoji="1" lang="zh-CN" altLang="en-US" sz="2400" b="1" dirty="0" smtClean="0">
              <a:latin typeface="宋体" panose="02010600030101010101" pitchFamily="2" charset="-122"/>
            </a:endParaRPr>
          </a:p>
        </p:txBody>
      </p:sp>
      <p:sp>
        <p:nvSpPr>
          <p:cNvPr id="364549" name="Rectangle 5"/>
          <p:cNvSpPr>
            <a:spLocks noChangeArrowheads="1"/>
          </p:cNvSpPr>
          <p:nvPr/>
        </p:nvSpPr>
        <p:spPr bwMode="auto">
          <a:xfrm>
            <a:off x="2540171" y="193457"/>
            <a:ext cx="323088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dirty="0" smtClean="0">
                <a:solidFill>
                  <a:schemeClr val="bg1"/>
                </a:solidFill>
                <a:latin typeface="黑体" panose="02010609060101010101" pitchFamily="49" charset="-122"/>
                <a:ea typeface="黑体" panose="02010609060101010101" pitchFamily="49" charset="-122"/>
              </a:rPr>
              <a:t>解</a:t>
            </a:r>
            <a:r>
              <a:rPr kumimoji="1" lang="zh-CN" altLang="en-US" sz="4000" dirty="0">
                <a:solidFill>
                  <a:schemeClr val="bg1"/>
                </a:solidFill>
                <a:latin typeface="黑体" panose="02010609060101010101" pitchFamily="49" charset="-122"/>
                <a:ea typeface="黑体" panose="02010609060101010101" pitchFamily="49" charset="-122"/>
              </a:rPr>
              <a:t>空间</a:t>
            </a:r>
            <a:r>
              <a:rPr kumimoji="1" lang="zh-CN" altLang="en-US" sz="4000" dirty="0" smtClean="0">
                <a:solidFill>
                  <a:schemeClr val="bg1"/>
                </a:solidFill>
                <a:latin typeface="黑体" panose="02010609060101010101" pitchFamily="49" charset="-122"/>
                <a:ea typeface="黑体" panose="02010609060101010101" pitchFamily="49" charset="-122"/>
              </a:rPr>
              <a:t>树分类</a:t>
            </a:r>
            <a:endParaRPr kumimoji="1" lang="zh-CN" altLang="en-US" sz="4000" dirty="0" smtClean="0">
              <a:solidFill>
                <a:schemeClr val="bg1"/>
              </a:solidFill>
              <a:latin typeface="黑体" panose="02010609060101010101" pitchFamily="49" charset="-122"/>
              <a:ea typeface="黑体" panose="02010609060101010101" pitchFamily="49" charset="-122"/>
            </a:endParaRPr>
          </a:p>
        </p:txBody>
      </p:sp>
      <p:sp>
        <p:nvSpPr>
          <p:cNvPr id="28674" name="Text Box 2"/>
          <p:cNvSpPr txBox="1">
            <a:spLocks noChangeArrowheads="1"/>
          </p:cNvSpPr>
          <p:nvPr/>
        </p:nvSpPr>
        <p:spPr bwMode="auto">
          <a:xfrm>
            <a:off x="323850" y="4373880"/>
            <a:ext cx="8496300" cy="1753235"/>
          </a:xfrm>
          <a:prstGeom prst="rect">
            <a:avLst/>
          </a:prstGeom>
          <a:noFill/>
          <a:ln w="9525">
            <a:noFill/>
            <a:miter lim="800000"/>
          </a:ln>
        </p:spPr>
        <p:txBody>
          <a:bodyPr>
            <a:spAutoFit/>
          </a:bodyPr>
          <a:p>
            <a:pPr>
              <a:lnSpc>
                <a:spcPct val="150000"/>
              </a:lnSpc>
            </a:pPr>
            <a:r>
              <a:rPr lang="zh-CN" altLang="en-US" sz="2400" b="1" dirty="0">
                <a:solidFill>
                  <a:srgbClr val="0000FF"/>
                </a:solidFill>
                <a:latin typeface="宋体" panose="02010600030101010101" pitchFamily="2" charset="-122"/>
              </a:rPr>
              <a:t>注意：问题的解空间树是虚拟的，并不需要在算法运行时构造一棵真正的树结构，然后再在该解空间树中搜索问题的解，而是只存储从根结点到当前结点的路径。</a:t>
            </a:r>
            <a:endParaRPr lang="zh-CN" altLang="en-US" sz="2400" b="1" dirty="0">
              <a:solidFill>
                <a:srgbClr val="0000FF"/>
              </a:solidFill>
              <a:latin typeface="宋体"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4549"/>
                                        </p:tgtEl>
                                        <p:attrNameLst>
                                          <p:attrName>style.visibility</p:attrName>
                                        </p:attrNameLst>
                                      </p:cBhvr>
                                      <p:to>
                                        <p:strVal val="visible"/>
                                      </p:to>
                                    </p:set>
                                    <p:animEffect transition="in" filter="wipe(left)">
                                      <p:cBhvr>
                                        <p:cTn id="7" dur="500"/>
                                        <p:tgtEl>
                                          <p:spTgt spid="3645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4548"/>
                                        </p:tgtEl>
                                        <p:attrNameLst>
                                          <p:attrName>style.visibility</p:attrName>
                                        </p:attrNameLst>
                                      </p:cBhvr>
                                      <p:to>
                                        <p:strVal val="visible"/>
                                      </p:to>
                                    </p:set>
                                    <p:animEffect transition="in" filter="wipe(left)">
                                      <p:cBhvr>
                                        <p:cTn id="12" dur="500"/>
                                        <p:tgtEl>
                                          <p:spTgt spid="36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bldLvl="0" animBg="1"/>
      <p:bldP spid="364549"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7950" y="1153200"/>
            <a:ext cx="89281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kumimoji="1" lang="zh-CN" altLang="en-US" sz="2000" b="1" dirty="0" smtClean="0">
                <a:latin typeface="宋体" panose="02010600030101010101" pitchFamily="2" charset="-122"/>
              </a:rPr>
              <a:t>（</a:t>
            </a:r>
            <a:r>
              <a:rPr kumimoji="1" lang="en-US" altLang="zh-CN" sz="2000" b="1" dirty="0">
                <a:latin typeface="宋体" panose="02010600030101010101" pitchFamily="2" charset="-122"/>
              </a:rPr>
              <a:t>1</a:t>
            </a:r>
            <a:r>
              <a:rPr kumimoji="1" lang="zh-CN" altLang="en-US" sz="2000" b="1" dirty="0">
                <a:latin typeface="宋体" panose="02010600030101010101" pitchFamily="2" charset="-122"/>
              </a:rPr>
              <a:t>）</a:t>
            </a:r>
            <a:r>
              <a:rPr kumimoji="1" lang="zh-CN" altLang="en-US" sz="2000" b="1" dirty="0">
                <a:solidFill>
                  <a:srgbClr val="CC0099"/>
                </a:solidFill>
                <a:latin typeface="宋体" panose="02010600030101010101" pitchFamily="2" charset="-122"/>
              </a:rPr>
              <a:t>子集树</a:t>
            </a:r>
            <a:endParaRPr kumimoji="1" lang="zh-CN" altLang="en-US" sz="2000" b="1" dirty="0" smtClean="0">
              <a:latin typeface="宋体" panose="02010600030101010101" pitchFamily="2" charset="-122"/>
            </a:endParaRPr>
          </a:p>
          <a:p>
            <a:pPr eaLnBrk="1" hangingPunct="1">
              <a:lnSpc>
                <a:spcPct val="120000"/>
              </a:lnSpc>
              <a:spcBef>
                <a:spcPct val="20000"/>
              </a:spcBef>
            </a:pPr>
            <a:r>
              <a:rPr kumimoji="1" lang="zh-CN" altLang="en-US" sz="2000" b="1" dirty="0" smtClean="0">
                <a:latin typeface="宋体" panose="02010600030101010101" pitchFamily="2" charset="-122"/>
              </a:rPr>
              <a:t>在</a:t>
            </a:r>
            <a:r>
              <a:rPr kumimoji="1" lang="zh-CN" altLang="en-US" sz="2000" b="1" dirty="0">
                <a:latin typeface="宋体" panose="02010600030101010101" pitchFamily="2" charset="-122"/>
              </a:rPr>
              <a:t>子集树中，</a:t>
            </a:r>
            <a:r>
              <a:rPr kumimoji="1" lang="en-US" altLang="zh-CN" sz="2000" b="1" dirty="0">
                <a:latin typeface="Times New Roman" panose="02020603050405020304" pitchFamily="18" charset="0"/>
                <a:cs typeface="Times New Roman" panose="02020603050405020304" pitchFamily="18" charset="0"/>
              </a:rPr>
              <a:t>|</a:t>
            </a:r>
            <a:r>
              <a:rPr kumimoji="1" lang="en-US" altLang="zh-CN" sz="2000" b="1" i="1" dirty="0">
                <a:latin typeface="Times New Roman" panose="02020603050405020304" pitchFamily="18" charset="0"/>
                <a:cs typeface="Times New Roman" panose="02020603050405020304" pitchFamily="18" charset="0"/>
              </a:rPr>
              <a:t>S</a:t>
            </a:r>
            <a:r>
              <a:rPr kumimoji="1" lang="en-US" altLang="zh-CN" sz="2000" b="1" baseline="-25000" dirty="0">
                <a:latin typeface="Times New Roman" panose="02020603050405020304" pitchFamily="18" charset="0"/>
                <a:cs typeface="Times New Roman" panose="02020603050405020304" pitchFamily="18" charset="0"/>
              </a:rPr>
              <a:t>1</a:t>
            </a:r>
            <a:r>
              <a:rPr kumimoji="1" lang="en-US" altLang="zh-CN" sz="2000" b="1" dirty="0">
                <a:latin typeface="Times New Roman" panose="02020603050405020304" pitchFamily="18" charset="0"/>
                <a:cs typeface="Times New Roman" panose="02020603050405020304" pitchFamily="18" charset="0"/>
              </a:rPr>
              <a:t>|=|</a:t>
            </a:r>
            <a:r>
              <a:rPr kumimoji="1" lang="en-US" altLang="zh-CN" sz="2000" b="1" i="1" dirty="0">
                <a:latin typeface="Times New Roman" panose="02020603050405020304" pitchFamily="18" charset="0"/>
                <a:cs typeface="Times New Roman" panose="02020603050405020304" pitchFamily="18" charset="0"/>
              </a:rPr>
              <a:t>S</a:t>
            </a:r>
            <a:r>
              <a:rPr kumimoji="1" lang="en-US" altLang="zh-CN" sz="2000" b="1" baseline="-25000" dirty="0">
                <a:latin typeface="Times New Roman" panose="02020603050405020304" pitchFamily="18" charset="0"/>
                <a:cs typeface="Times New Roman" panose="02020603050405020304" pitchFamily="18" charset="0"/>
              </a:rPr>
              <a:t>2</a:t>
            </a:r>
            <a:r>
              <a:rPr kumimoji="1" lang="en-US" altLang="zh-CN" sz="2000" b="1" dirty="0">
                <a:latin typeface="Times New Roman" panose="02020603050405020304" pitchFamily="18" charset="0"/>
                <a:cs typeface="Times New Roman" panose="02020603050405020304" pitchFamily="18" charset="0"/>
              </a:rPr>
              <a:t>|=…=|</a:t>
            </a:r>
            <a:r>
              <a:rPr kumimoji="1" lang="en-US" altLang="zh-CN" sz="2000" b="1" i="1" dirty="0" err="1">
                <a:latin typeface="Times New Roman" panose="02020603050405020304" pitchFamily="18" charset="0"/>
                <a:cs typeface="Times New Roman" panose="02020603050405020304" pitchFamily="18" charset="0"/>
              </a:rPr>
              <a:t>S</a:t>
            </a:r>
            <a:r>
              <a:rPr kumimoji="1" lang="en-US" altLang="zh-CN" sz="2000" b="1" baseline="-25000" dirty="0" err="1">
                <a:latin typeface="Times New Roman" panose="02020603050405020304" pitchFamily="18" charset="0"/>
                <a:cs typeface="Times New Roman" panose="02020603050405020304" pitchFamily="18" charset="0"/>
              </a:rPr>
              <a:t>n</a:t>
            </a:r>
            <a:r>
              <a:rPr kumimoji="1" lang="en-US" altLang="zh-CN" sz="2000" b="1" dirty="0">
                <a:latin typeface="Times New Roman" panose="02020603050405020304" pitchFamily="18" charset="0"/>
                <a:cs typeface="Times New Roman" panose="02020603050405020304" pitchFamily="18" charset="0"/>
              </a:rPr>
              <a:t>|=m</a:t>
            </a:r>
            <a:r>
              <a:rPr kumimoji="1" lang="zh-CN" altLang="en-US" sz="2000" b="1" dirty="0">
                <a:latin typeface="宋体" panose="02010600030101010101" pitchFamily="2" charset="-122"/>
              </a:rPr>
              <a:t>，即每个结点有相同数目的子树，通常情况下</a:t>
            </a:r>
            <a:r>
              <a:rPr kumimoji="1" lang="en-US" altLang="zh-CN" sz="2000" b="1" dirty="0">
                <a:latin typeface="Times New Roman" panose="02020603050405020304" pitchFamily="18" charset="0"/>
                <a:cs typeface="Times New Roman" panose="02020603050405020304" pitchFamily="18" charset="0"/>
              </a:rPr>
              <a:t>m=2</a:t>
            </a:r>
            <a:r>
              <a:rPr kumimoji="1" lang="zh-CN" altLang="en-US" sz="2000" b="1" dirty="0">
                <a:latin typeface="宋体" panose="02010600030101010101" pitchFamily="2" charset="-122"/>
              </a:rPr>
              <a:t>，所以，子集树中共有</a:t>
            </a:r>
            <a:r>
              <a:rPr kumimoji="1" lang="en-US" altLang="zh-CN" sz="2000" b="1" dirty="0">
                <a:latin typeface="Times New Roman" panose="02020603050405020304" pitchFamily="18" charset="0"/>
                <a:cs typeface="Times New Roman" panose="02020603050405020304" pitchFamily="18" charset="0"/>
              </a:rPr>
              <a:t>2</a:t>
            </a:r>
            <a:r>
              <a:rPr kumimoji="1" lang="en-US" altLang="zh-CN" sz="2000" b="1" i="1" baseline="30000" dirty="0">
                <a:latin typeface="Times New Roman" panose="02020603050405020304" pitchFamily="18" charset="0"/>
                <a:cs typeface="Times New Roman" panose="02020603050405020304" pitchFamily="18" charset="0"/>
              </a:rPr>
              <a:t>n</a:t>
            </a:r>
            <a:r>
              <a:rPr kumimoji="1" lang="zh-CN" altLang="en-US" sz="2000" b="1" dirty="0">
                <a:latin typeface="宋体" panose="02010600030101010101" pitchFamily="2" charset="-122"/>
              </a:rPr>
              <a:t>个叶子结点，因此，遍历子集树需要</a:t>
            </a:r>
            <a:r>
              <a:rPr kumimoji="1" lang="en-US" altLang="zh-CN" sz="2000" b="1" dirty="0">
                <a:latin typeface="Times New Roman" panose="02020603050405020304" pitchFamily="18" charset="0"/>
                <a:cs typeface="Times New Roman" panose="02020603050405020304" pitchFamily="18" charset="0"/>
              </a:rPr>
              <a:t>Ω(2</a:t>
            </a:r>
            <a:r>
              <a:rPr kumimoji="1" lang="en-US" altLang="zh-CN" sz="2000" b="1" i="1" baseline="30000" dirty="0">
                <a:latin typeface="Times New Roman" panose="02020603050405020304" pitchFamily="18" charset="0"/>
                <a:cs typeface="Times New Roman" panose="02020603050405020304" pitchFamily="18" charset="0"/>
              </a:rPr>
              <a:t>n</a:t>
            </a:r>
            <a:r>
              <a:rPr kumimoji="1" lang="en-US" altLang="zh-CN" sz="2000" b="1" dirty="0">
                <a:latin typeface="Times New Roman" panose="02020603050405020304" pitchFamily="18" charset="0"/>
                <a:cs typeface="Times New Roman" panose="02020603050405020304" pitchFamily="18" charset="0"/>
              </a:rPr>
              <a:t>)</a:t>
            </a:r>
            <a:r>
              <a:rPr kumimoji="1" lang="zh-CN" altLang="en-US" sz="2000" b="1" dirty="0">
                <a:latin typeface="宋体" panose="02010600030101010101" pitchFamily="2" charset="-122"/>
              </a:rPr>
              <a:t>时间</a:t>
            </a:r>
            <a:r>
              <a:rPr kumimoji="1" lang="zh-CN" altLang="en-US" sz="2000" b="1" dirty="0" smtClean="0">
                <a:latin typeface="宋体" panose="02010600030101010101" pitchFamily="2" charset="-122"/>
              </a:rPr>
              <a:t>。</a:t>
            </a:r>
            <a:endParaRPr kumimoji="1" lang="zh-CN" altLang="en-US" sz="2000" b="1" dirty="0" smtClean="0">
              <a:latin typeface="宋体" panose="02010600030101010101" pitchFamily="2" charset="-122"/>
            </a:endParaRPr>
          </a:p>
        </p:txBody>
      </p:sp>
      <p:sp>
        <p:nvSpPr>
          <p:cNvPr id="3" name="Rectangle 2"/>
          <p:cNvSpPr>
            <a:spLocks noChangeArrowheads="1"/>
          </p:cNvSpPr>
          <p:nvPr/>
        </p:nvSpPr>
        <p:spPr bwMode="auto">
          <a:xfrm>
            <a:off x="611188" y="157438"/>
            <a:ext cx="7772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zh-CN" altLang="en-US" sz="4000" dirty="0">
                <a:solidFill>
                  <a:schemeClr val="bg1"/>
                </a:solidFill>
                <a:effectLst/>
                <a:latin typeface="黑体" panose="02010609060101010101" pitchFamily="49" charset="-122"/>
                <a:ea typeface="黑体" panose="02010609060101010101" pitchFamily="49" charset="-122"/>
              </a:rPr>
              <a:t>子集树</a:t>
            </a:r>
            <a:endParaRPr kumimoji="1" lang="zh-CN" altLang="en-US" sz="4000" dirty="0">
              <a:solidFill>
                <a:schemeClr val="bg1"/>
              </a:solidFill>
              <a:effectLst/>
              <a:latin typeface="黑体" panose="02010609060101010101" pitchFamily="49" charset="-122"/>
              <a:ea typeface="黑体" panose="02010609060101010101" pitchFamily="49" charset="-122"/>
            </a:endParaRPr>
          </a:p>
        </p:txBody>
      </p:sp>
      <p:sp>
        <p:nvSpPr>
          <p:cNvPr id="2" name="矩形 1"/>
          <p:cNvSpPr/>
          <p:nvPr/>
        </p:nvSpPr>
        <p:spPr>
          <a:xfrm>
            <a:off x="255905" y="2830830"/>
            <a:ext cx="3025775" cy="249174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nSpc>
                <a:spcPct val="130000"/>
              </a:lnSpc>
            </a:pPr>
            <a:r>
              <a:rPr kumimoji="1" lang="zh-CN" altLang="en-US" sz="2000" b="1" dirty="0">
                <a:solidFill>
                  <a:srgbClr val="000000"/>
                </a:solidFill>
                <a:latin typeface="宋体" panose="02010600030101010101" pitchFamily="2" charset="-122"/>
                <a:ea typeface="宋体" panose="02010600030101010101" pitchFamily="2" charset="-122"/>
              </a:rPr>
              <a:t>例如，</a:t>
            </a:r>
            <a:r>
              <a:rPr kumimoji="1" lang="en-US" altLang="zh-CN" sz="2000" b="1" dirty="0">
                <a:solidFill>
                  <a:srgbClr val="000000"/>
                </a:solidFill>
                <a:latin typeface="宋体" panose="02010600030101010101" pitchFamily="2" charset="-122"/>
                <a:ea typeface="宋体" panose="02010600030101010101" pitchFamily="2" charset="-122"/>
              </a:rPr>
              <a:t>0-1</a:t>
            </a:r>
            <a:r>
              <a:rPr kumimoji="1" lang="zh-CN" altLang="en-US" sz="2000" b="1" dirty="0">
                <a:solidFill>
                  <a:srgbClr val="000000"/>
                </a:solidFill>
                <a:latin typeface="宋体" panose="02010600030101010101" pitchFamily="2" charset="-122"/>
                <a:ea typeface="宋体" panose="02010600030101010101" pitchFamily="2" charset="-122"/>
              </a:rPr>
              <a:t>背包问题，要求在</a:t>
            </a:r>
            <a:r>
              <a:rPr kumimoji="1" lang="en-US" altLang="zh-CN" sz="2000" b="1" dirty="0">
                <a:solidFill>
                  <a:srgbClr val="000000"/>
                </a:solidFill>
                <a:latin typeface="宋体" panose="02010600030101010101" pitchFamily="2" charset="-122"/>
                <a:ea typeface="宋体" panose="02010600030101010101" pitchFamily="2" charset="-122"/>
              </a:rPr>
              <a:t>n</a:t>
            </a:r>
            <a:r>
              <a:rPr kumimoji="1" lang="zh-CN" altLang="en-US" sz="2000" b="1" dirty="0">
                <a:solidFill>
                  <a:srgbClr val="000000"/>
                </a:solidFill>
                <a:latin typeface="宋体" panose="02010600030101010101" pitchFamily="2" charset="-122"/>
                <a:ea typeface="宋体" panose="02010600030101010101" pitchFamily="2" charset="-122"/>
              </a:rPr>
              <a:t>个物品的集合</a:t>
            </a:r>
            <a:r>
              <a:rPr kumimoji="1" lang="en-US" altLang="zh-CN" sz="2000" b="1" dirty="0">
                <a:solidFill>
                  <a:srgbClr val="000000"/>
                </a:solidFill>
                <a:latin typeface="宋体" panose="02010600030101010101" pitchFamily="2" charset="-122"/>
                <a:ea typeface="宋体" panose="02010600030101010101" pitchFamily="2" charset="-122"/>
              </a:rPr>
              <a:t>S</a:t>
            </a:r>
            <a:r>
              <a:rPr kumimoji="1" lang="zh-CN" altLang="en-US" sz="2000" b="1" dirty="0">
                <a:solidFill>
                  <a:srgbClr val="000000"/>
                </a:solidFill>
                <a:latin typeface="宋体" panose="02010600030101010101" pitchFamily="2" charset="-122"/>
                <a:ea typeface="宋体" panose="02010600030101010101" pitchFamily="2" charset="-122"/>
              </a:rPr>
              <a:t>中</a:t>
            </a:r>
            <a:r>
              <a:rPr kumimoji="1" lang="zh-CN" altLang="en-US" sz="2000" b="1" dirty="0" smtClean="0">
                <a:solidFill>
                  <a:srgbClr val="000000"/>
                </a:solidFill>
                <a:latin typeface="宋体" panose="02010600030101010101" pitchFamily="2" charset="-122"/>
                <a:ea typeface="宋体" panose="02010600030101010101" pitchFamily="2" charset="-122"/>
              </a:rPr>
              <a:t>，选出</a:t>
            </a:r>
            <a:r>
              <a:rPr kumimoji="1" lang="zh-CN" altLang="en-US" sz="2000" b="1" dirty="0">
                <a:solidFill>
                  <a:srgbClr val="000000"/>
                </a:solidFill>
                <a:latin typeface="宋体" panose="02010600030101010101" pitchFamily="2" charset="-122"/>
                <a:ea typeface="宋体" panose="02010600030101010101" pitchFamily="2" charset="-122"/>
              </a:rPr>
              <a:t>符合限定条件的子集，故每个集合元素只需判断</a:t>
            </a:r>
            <a:r>
              <a:rPr kumimoji="1" lang="zh-CN" altLang="en-US" sz="2000" b="1" dirty="0" smtClean="0">
                <a:solidFill>
                  <a:srgbClr val="000000"/>
                </a:solidFill>
                <a:latin typeface="宋体" panose="02010600030101010101" pitchFamily="2" charset="-122"/>
                <a:ea typeface="宋体" panose="02010600030101010101" pitchFamily="2" charset="-122"/>
              </a:rPr>
              <a:t>是否入选</a:t>
            </a:r>
            <a:r>
              <a:rPr kumimoji="1" lang="zh-CN" altLang="en-US" sz="2000" b="1" dirty="0">
                <a:solidFill>
                  <a:srgbClr val="000000"/>
                </a:solidFill>
                <a:latin typeface="宋体" panose="02010600030101010101" pitchFamily="2" charset="-122"/>
                <a:ea typeface="宋体" panose="02010600030101010101" pitchFamily="2" charset="-122"/>
              </a:rPr>
              <a:t>（</a:t>
            </a:r>
            <a:r>
              <a:rPr kumimoji="1" lang="en-US" altLang="zh-CN" sz="2000" b="1" dirty="0">
                <a:solidFill>
                  <a:srgbClr val="000000"/>
                </a:solidFill>
                <a:latin typeface="宋体" panose="02010600030101010101" pitchFamily="2" charset="-122"/>
                <a:ea typeface="宋体" panose="02010600030101010101" pitchFamily="2" charset="-122"/>
              </a:rPr>
              <a:t>0,1</a:t>
            </a:r>
            <a:r>
              <a:rPr kumimoji="1" lang="zh-CN" altLang="en-US" sz="2000" b="1" dirty="0">
                <a:solidFill>
                  <a:srgbClr val="000000"/>
                </a:solidFill>
                <a:latin typeface="宋体" panose="02010600030101010101" pitchFamily="2" charset="-122"/>
                <a:ea typeface="宋体" panose="02010600030101010101" pitchFamily="2" charset="-122"/>
              </a:rPr>
              <a:t>），因此解空间应是一颗满二叉树</a:t>
            </a:r>
            <a:endParaRPr kumimoji="1" lang="zh-CN" altLang="en-US" sz="2000" b="1" dirty="0">
              <a:solidFill>
                <a:srgbClr val="000000"/>
              </a:solidFill>
              <a:latin typeface="宋体" panose="02010600030101010101" pitchFamily="2" charset="-122"/>
              <a:ea typeface="宋体" panose="02010600030101010101" pitchFamily="2" charset="-122"/>
            </a:endParaRPr>
          </a:p>
        </p:txBody>
      </p:sp>
      <p:grpSp>
        <p:nvGrpSpPr>
          <p:cNvPr id="11" name="Group 56"/>
          <p:cNvGrpSpPr/>
          <p:nvPr/>
        </p:nvGrpSpPr>
        <p:grpSpPr bwMode="auto">
          <a:xfrm>
            <a:off x="3610610" y="2830830"/>
            <a:ext cx="5335270" cy="3385185"/>
            <a:chOff x="158" y="1026"/>
            <a:chExt cx="3868" cy="2132"/>
          </a:xfrm>
        </p:grpSpPr>
        <p:sp>
          <p:nvSpPr>
            <p:cNvPr id="19" name="Line 4"/>
            <p:cNvSpPr>
              <a:spLocks noChangeShapeType="1"/>
            </p:cNvSpPr>
            <p:nvPr/>
          </p:nvSpPr>
          <p:spPr bwMode="auto">
            <a:xfrm flipH="1">
              <a:off x="1115" y="1194"/>
              <a:ext cx="842" cy="44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p>
              <a:endParaRPr lang="zh-CN" altLang="en-US"/>
            </a:p>
          </p:txBody>
        </p:sp>
        <p:sp>
          <p:nvSpPr>
            <p:cNvPr id="20" name="Line 5"/>
            <p:cNvSpPr>
              <a:spLocks noChangeShapeType="1"/>
            </p:cNvSpPr>
            <p:nvPr/>
          </p:nvSpPr>
          <p:spPr bwMode="auto">
            <a:xfrm>
              <a:off x="2172" y="1202"/>
              <a:ext cx="901" cy="42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p>
              <a:endParaRPr lang="zh-CN" altLang="en-US"/>
            </a:p>
          </p:txBody>
        </p:sp>
        <p:sp>
          <p:nvSpPr>
            <p:cNvPr id="21" name="Line 6"/>
            <p:cNvSpPr>
              <a:spLocks noChangeShapeType="1"/>
            </p:cNvSpPr>
            <p:nvPr/>
          </p:nvSpPr>
          <p:spPr bwMode="auto">
            <a:xfrm flipH="1">
              <a:off x="591" y="1783"/>
              <a:ext cx="361" cy="4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p>
              <a:endParaRPr lang="zh-CN" altLang="en-US"/>
            </a:p>
          </p:txBody>
        </p:sp>
        <p:sp>
          <p:nvSpPr>
            <p:cNvPr id="22" name="Line 7"/>
            <p:cNvSpPr>
              <a:spLocks noChangeShapeType="1"/>
            </p:cNvSpPr>
            <p:nvPr/>
          </p:nvSpPr>
          <p:spPr bwMode="auto">
            <a:xfrm>
              <a:off x="1113" y="1798"/>
              <a:ext cx="337" cy="4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p>
              <a:endParaRPr lang="zh-CN" altLang="en-US"/>
            </a:p>
          </p:txBody>
        </p:sp>
        <p:sp>
          <p:nvSpPr>
            <p:cNvPr id="23" name="Line 8"/>
            <p:cNvSpPr>
              <a:spLocks noChangeShapeType="1"/>
            </p:cNvSpPr>
            <p:nvPr/>
          </p:nvSpPr>
          <p:spPr bwMode="auto">
            <a:xfrm flipH="1">
              <a:off x="2726" y="1772"/>
              <a:ext cx="361" cy="5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p>
              <a:endParaRPr lang="zh-CN" altLang="en-US"/>
            </a:p>
          </p:txBody>
        </p:sp>
        <p:sp>
          <p:nvSpPr>
            <p:cNvPr id="24" name="Line 9"/>
            <p:cNvSpPr>
              <a:spLocks noChangeShapeType="1"/>
            </p:cNvSpPr>
            <p:nvPr/>
          </p:nvSpPr>
          <p:spPr bwMode="auto">
            <a:xfrm>
              <a:off x="3256" y="1762"/>
              <a:ext cx="337" cy="5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p>
              <a:endParaRPr lang="zh-CN" altLang="en-US"/>
            </a:p>
          </p:txBody>
        </p:sp>
        <p:sp>
          <p:nvSpPr>
            <p:cNvPr id="25" name="Line 10"/>
            <p:cNvSpPr>
              <a:spLocks noChangeShapeType="1"/>
            </p:cNvSpPr>
            <p:nvPr/>
          </p:nvSpPr>
          <p:spPr bwMode="auto">
            <a:xfrm flipH="1">
              <a:off x="303" y="2451"/>
              <a:ext cx="176"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p>
              <a:endParaRPr lang="zh-CN" altLang="en-US"/>
            </a:p>
          </p:txBody>
        </p:sp>
        <p:sp>
          <p:nvSpPr>
            <p:cNvPr id="26" name="Line 11"/>
            <p:cNvSpPr>
              <a:spLocks noChangeShapeType="1"/>
            </p:cNvSpPr>
            <p:nvPr/>
          </p:nvSpPr>
          <p:spPr bwMode="auto">
            <a:xfrm>
              <a:off x="607" y="2461"/>
              <a:ext cx="145" cy="4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p>
              <a:endParaRPr lang="zh-CN" altLang="en-US"/>
            </a:p>
          </p:txBody>
        </p:sp>
        <p:sp>
          <p:nvSpPr>
            <p:cNvPr id="27" name="Line 12"/>
            <p:cNvSpPr>
              <a:spLocks noChangeShapeType="1"/>
            </p:cNvSpPr>
            <p:nvPr/>
          </p:nvSpPr>
          <p:spPr bwMode="auto">
            <a:xfrm flipH="1">
              <a:off x="1273" y="2462"/>
              <a:ext cx="193" cy="45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p>
              <a:endParaRPr lang="zh-CN" altLang="en-US"/>
            </a:p>
          </p:txBody>
        </p:sp>
        <p:sp>
          <p:nvSpPr>
            <p:cNvPr id="28" name="Line 13"/>
            <p:cNvSpPr>
              <a:spLocks noChangeShapeType="1"/>
            </p:cNvSpPr>
            <p:nvPr/>
          </p:nvSpPr>
          <p:spPr bwMode="auto">
            <a:xfrm>
              <a:off x="1586" y="2447"/>
              <a:ext cx="176" cy="46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72000" tIns="72000" rIns="0"/>
            <a:p>
              <a:endParaRPr lang="zh-CN" altLang="en-US"/>
            </a:p>
          </p:txBody>
        </p:sp>
        <p:sp>
          <p:nvSpPr>
            <p:cNvPr id="29" name="Line 14"/>
            <p:cNvSpPr>
              <a:spLocks noChangeShapeType="1"/>
            </p:cNvSpPr>
            <p:nvPr/>
          </p:nvSpPr>
          <p:spPr bwMode="auto">
            <a:xfrm flipH="1">
              <a:off x="2445" y="2469"/>
              <a:ext cx="177" cy="4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p>
              <a:endParaRPr lang="zh-CN" altLang="en-US"/>
            </a:p>
          </p:txBody>
        </p:sp>
        <p:sp>
          <p:nvSpPr>
            <p:cNvPr id="30" name="Line 15"/>
            <p:cNvSpPr>
              <a:spLocks noChangeShapeType="1"/>
            </p:cNvSpPr>
            <p:nvPr/>
          </p:nvSpPr>
          <p:spPr bwMode="auto">
            <a:xfrm>
              <a:off x="2766" y="2476"/>
              <a:ext cx="160" cy="4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p>
              <a:endParaRPr lang="zh-CN" altLang="en-US"/>
            </a:p>
          </p:txBody>
        </p:sp>
        <p:sp>
          <p:nvSpPr>
            <p:cNvPr id="31" name="Line 16"/>
            <p:cNvSpPr>
              <a:spLocks noChangeShapeType="1"/>
            </p:cNvSpPr>
            <p:nvPr/>
          </p:nvSpPr>
          <p:spPr bwMode="auto">
            <a:xfrm flipH="1">
              <a:off x="3416" y="2469"/>
              <a:ext cx="152" cy="44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p>
              <a:endParaRPr lang="zh-CN" altLang="en-US"/>
            </a:p>
          </p:txBody>
        </p:sp>
        <p:sp>
          <p:nvSpPr>
            <p:cNvPr id="32" name="Line 17"/>
            <p:cNvSpPr>
              <a:spLocks noChangeShapeType="1"/>
            </p:cNvSpPr>
            <p:nvPr/>
          </p:nvSpPr>
          <p:spPr bwMode="auto">
            <a:xfrm>
              <a:off x="3729" y="2469"/>
              <a:ext cx="152" cy="46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lIns="0" tIns="72000" rIns="0"/>
            <a:p>
              <a:endParaRPr lang="zh-CN" altLang="en-US"/>
            </a:p>
          </p:txBody>
        </p:sp>
        <p:sp>
          <p:nvSpPr>
            <p:cNvPr id="33" name="Text Box 18"/>
            <p:cNvSpPr txBox="1">
              <a:spLocks noChangeArrowheads="1"/>
            </p:cNvSpPr>
            <p:nvPr/>
          </p:nvSpPr>
          <p:spPr bwMode="auto">
            <a:xfrm>
              <a:off x="1322" y="1279"/>
              <a:ext cx="1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1</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34" name="Text Box 19"/>
            <p:cNvSpPr txBox="1">
              <a:spLocks noChangeArrowheads="1"/>
            </p:cNvSpPr>
            <p:nvPr/>
          </p:nvSpPr>
          <p:spPr bwMode="auto">
            <a:xfrm>
              <a:off x="591" y="185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1</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35" name="Text Box 20"/>
            <p:cNvSpPr txBox="1">
              <a:spLocks noChangeArrowheads="1"/>
            </p:cNvSpPr>
            <p:nvPr/>
          </p:nvSpPr>
          <p:spPr bwMode="auto">
            <a:xfrm>
              <a:off x="191" y="2555"/>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1</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36" name="Text Box 21"/>
            <p:cNvSpPr txBox="1">
              <a:spLocks noChangeArrowheads="1"/>
            </p:cNvSpPr>
            <p:nvPr/>
          </p:nvSpPr>
          <p:spPr bwMode="auto">
            <a:xfrm>
              <a:off x="1177" y="2551"/>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1</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37" name="Text Box 22"/>
            <p:cNvSpPr txBox="1">
              <a:spLocks noChangeArrowheads="1"/>
            </p:cNvSpPr>
            <p:nvPr/>
          </p:nvSpPr>
          <p:spPr bwMode="auto">
            <a:xfrm>
              <a:off x="2365" y="2573"/>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1</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38" name="Text Box 23"/>
            <p:cNvSpPr txBox="1">
              <a:spLocks noChangeArrowheads="1"/>
            </p:cNvSpPr>
            <p:nvPr/>
          </p:nvSpPr>
          <p:spPr bwMode="auto">
            <a:xfrm>
              <a:off x="3320" y="2570"/>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1</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39" name="Text Box 24"/>
            <p:cNvSpPr txBox="1">
              <a:spLocks noChangeArrowheads="1"/>
            </p:cNvSpPr>
            <p:nvPr/>
          </p:nvSpPr>
          <p:spPr bwMode="auto">
            <a:xfrm>
              <a:off x="2717" y="1279"/>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0</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40" name="Text Box 25"/>
            <p:cNvSpPr txBox="1">
              <a:spLocks noChangeArrowheads="1"/>
            </p:cNvSpPr>
            <p:nvPr/>
          </p:nvSpPr>
          <p:spPr bwMode="auto">
            <a:xfrm>
              <a:off x="1337" y="185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0</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41" name="Text Box 26"/>
            <p:cNvSpPr txBox="1">
              <a:spLocks noChangeArrowheads="1"/>
            </p:cNvSpPr>
            <p:nvPr/>
          </p:nvSpPr>
          <p:spPr bwMode="auto">
            <a:xfrm>
              <a:off x="728" y="2547"/>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0</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42" name="Text Box 27"/>
            <p:cNvSpPr txBox="1">
              <a:spLocks noChangeArrowheads="1"/>
            </p:cNvSpPr>
            <p:nvPr/>
          </p:nvSpPr>
          <p:spPr bwMode="auto">
            <a:xfrm>
              <a:off x="1747"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0</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43" name="Text Box 28"/>
            <p:cNvSpPr txBox="1">
              <a:spLocks noChangeArrowheads="1"/>
            </p:cNvSpPr>
            <p:nvPr/>
          </p:nvSpPr>
          <p:spPr bwMode="auto">
            <a:xfrm>
              <a:off x="2902" y="2565"/>
              <a:ext cx="1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0</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44" name="Text Box 29"/>
            <p:cNvSpPr txBox="1">
              <a:spLocks noChangeArrowheads="1"/>
            </p:cNvSpPr>
            <p:nvPr/>
          </p:nvSpPr>
          <p:spPr bwMode="auto">
            <a:xfrm>
              <a:off x="3520" y="1883"/>
              <a:ext cx="14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0</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45" name="Text Box 30"/>
            <p:cNvSpPr txBox="1">
              <a:spLocks noChangeArrowheads="1"/>
            </p:cNvSpPr>
            <p:nvPr/>
          </p:nvSpPr>
          <p:spPr bwMode="auto">
            <a:xfrm>
              <a:off x="3881" y="2555"/>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0</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46" name="Text Box 31"/>
            <p:cNvSpPr txBox="1">
              <a:spLocks noChangeArrowheads="1"/>
            </p:cNvSpPr>
            <p:nvPr/>
          </p:nvSpPr>
          <p:spPr bwMode="auto">
            <a:xfrm>
              <a:off x="2726" y="188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p>
              <a:pPr algn="just" eaLnBrk="0" hangingPunct="0">
                <a:lnSpc>
                  <a:spcPct val="80000"/>
                </a:lnSpc>
              </a:pPr>
              <a:r>
                <a:rPr lang="en-US" altLang="zh-CN" sz="1600" b="1">
                  <a:solidFill>
                    <a:schemeClr val="tx1"/>
                  </a:solidFill>
                  <a:latin typeface="Times New Roman" panose="02020603050405020304" pitchFamily="18" charset="0"/>
                  <a:ea typeface="宋体" panose="02010600030101010101" pitchFamily="2" charset="-122"/>
                </a:rPr>
                <a:t>1</a:t>
              </a:r>
              <a:endParaRPr lang="en-US" altLang="zh-CN" sz="1600" b="1">
                <a:solidFill>
                  <a:schemeClr val="tx1"/>
                </a:solidFill>
                <a:latin typeface="Times New Roman" panose="02020603050405020304" pitchFamily="18" charset="0"/>
                <a:ea typeface="宋体" panose="02010600030101010101" pitchFamily="2" charset="-122"/>
              </a:endParaRPr>
            </a:p>
          </p:txBody>
        </p:sp>
        <p:sp>
          <p:nvSpPr>
            <p:cNvPr id="47" name="Oval 40"/>
            <p:cNvSpPr>
              <a:spLocks noChangeArrowheads="1"/>
            </p:cNvSpPr>
            <p:nvPr/>
          </p:nvSpPr>
          <p:spPr bwMode="auto">
            <a:xfrm>
              <a:off x="1947" y="1026"/>
              <a:ext cx="218"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1</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48" name="Oval 41"/>
            <p:cNvSpPr>
              <a:spLocks noChangeArrowheads="1"/>
            </p:cNvSpPr>
            <p:nvPr/>
          </p:nvSpPr>
          <p:spPr bwMode="auto">
            <a:xfrm>
              <a:off x="928" y="1593"/>
              <a:ext cx="219" cy="221"/>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2</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49" name="Oval 42"/>
            <p:cNvSpPr>
              <a:spLocks noChangeArrowheads="1"/>
            </p:cNvSpPr>
            <p:nvPr/>
          </p:nvSpPr>
          <p:spPr bwMode="auto">
            <a:xfrm>
              <a:off x="455" y="2249"/>
              <a:ext cx="218" cy="221"/>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3</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0" name="Oval 43"/>
            <p:cNvSpPr>
              <a:spLocks noChangeArrowheads="1"/>
            </p:cNvSpPr>
            <p:nvPr/>
          </p:nvSpPr>
          <p:spPr bwMode="auto">
            <a:xfrm>
              <a:off x="158" y="2914"/>
              <a:ext cx="218"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4</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1" name="Oval 44"/>
            <p:cNvSpPr>
              <a:spLocks noChangeArrowheads="1"/>
            </p:cNvSpPr>
            <p:nvPr/>
          </p:nvSpPr>
          <p:spPr bwMode="auto">
            <a:xfrm>
              <a:off x="664" y="2930"/>
              <a:ext cx="218"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5</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2" name="Oval 45"/>
            <p:cNvSpPr>
              <a:spLocks noChangeArrowheads="1"/>
            </p:cNvSpPr>
            <p:nvPr/>
          </p:nvSpPr>
          <p:spPr bwMode="auto">
            <a:xfrm>
              <a:off x="1145" y="2914"/>
              <a:ext cx="219"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7</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3" name="Oval 46"/>
            <p:cNvSpPr>
              <a:spLocks noChangeArrowheads="1"/>
            </p:cNvSpPr>
            <p:nvPr/>
          </p:nvSpPr>
          <p:spPr bwMode="auto">
            <a:xfrm>
              <a:off x="1667" y="2921"/>
              <a:ext cx="218"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8</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4" name="Oval 47"/>
            <p:cNvSpPr>
              <a:spLocks noChangeArrowheads="1"/>
            </p:cNvSpPr>
            <p:nvPr/>
          </p:nvSpPr>
          <p:spPr bwMode="auto">
            <a:xfrm>
              <a:off x="2332" y="2918"/>
              <a:ext cx="219" cy="221"/>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11</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5" name="Oval 48"/>
            <p:cNvSpPr>
              <a:spLocks noChangeArrowheads="1"/>
            </p:cNvSpPr>
            <p:nvPr/>
          </p:nvSpPr>
          <p:spPr bwMode="auto">
            <a:xfrm>
              <a:off x="2830" y="2939"/>
              <a:ext cx="218"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12</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6" name="Oval 49"/>
            <p:cNvSpPr>
              <a:spLocks noChangeArrowheads="1"/>
            </p:cNvSpPr>
            <p:nvPr/>
          </p:nvSpPr>
          <p:spPr bwMode="auto">
            <a:xfrm>
              <a:off x="3320" y="2930"/>
              <a:ext cx="218"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14</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7" name="Oval 50"/>
            <p:cNvSpPr>
              <a:spLocks noChangeArrowheads="1"/>
            </p:cNvSpPr>
            <p:nvPr/>
          </p:nvSpPr>
          <p:spPr bwMode="auto">
            <a:xfrm>
              <a:off x="3801" y="2930"/>
              <a:ext cx="219"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15</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8" name="Oval 51"/>
            <p:cNvSpPr>
              <a:spLocks noChangeArrowheads="1"/>
            </p:cNvSpPr>
            <p:nvPr/>
          </p:nvSpPr>
          <p:spPr bwMode="auto">
            <a:xfrm>
              <a:off x="3520" y="2267"/>
              <a:ext cx="281" cy="221"/>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13</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59" name="Oval 52"/>
            <p:cNvSpPr>
              <a:spLocks noChangeArrowheads="1"/>
            </p:cNvSpPr>
            <p:nvPr/>
          </p:nvSpPr>
          <p:spPr bwMode="auto">
            <a:xfrm>
              <a:off x="2589" y="2255"/>
              <a:ext cx="219"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10</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60" name="Oval 53"/>
            <p:cNvSpPr>
              <a:spLocks noChangeArrowheads="1"/>
            </p:cNvSpPr>
            <p:nvPr/>
          </p:nvSpPr>
          <p:spPr bwMode="auto">
            <a:xfrm>
              <a:off x="1410" y="2241"/>
              <a:ext cx="218" cy="221"/>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6</a:t>
              </a:r>
              <a:endParaRPr lang="en-US" altLang="zh-CN" sz="1600" b="1" i="1">
                <a:solidFill>
                  <a:schemeClr val="tx1"/>
                </a:solidFill>
                <a:latin typeface="Times New Roman" panose="02020603050405020304" pitchFamily="18" charset="0"/>
                <a:ea typeface="宋体" panose="02010600030101010101" pitchFamily="2" charset="-122"/>
              </a:endParaRPr>
            </a:p>
          </p:txBody>
        </p:sp>
        <p:sp>
          <p:nvSpPr>
            <p:cNvPr id="61" name="Oval 54"/>
            <p:cNvSpPr>
              <a:spLocks noChangeArrowheads="1"/>
            </p:cNvSpPr>
            <p:nvPr/>
          </p:nvSpPr>
          <p:spPr bwMode="auto">
            <a:xfrm>
              <a:off x="3063" y="1571"/>
              <a:ext cx="218" cy="21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72000" tIns="72000" rIns="0" bIns="0"/>
            <a:p>
              <a:pPr algn="just" eaLnBrk="0" hangingPunct="0">
                <a:lnSpc>
                  <a:spcPct val="72000"/>
                </a:lnSpc>
              </a:pPr>
              <a:r>
                <a:rPr lang="en-US" altLang="zh-CN" sz="1600" b="1">
                  <a:solidFill>
                    <a:schemeClr val="tx1"/>
                  </a:solidFill>
                  <a:latin typeface="Times New Roman" panose="02020603050405020304" pitchFamily="18" charset="0"/>
                  <a:ea typeface="宋体" panose="02010600030101010101" pitchFamily="2" charset="-122"/>
                </a:rPr>
                <a:t>9</a:t>
              </a:r>
              <a:endParaRPr lang="en-US" altLang="zh-CN" sz="1600" b="1" i="1">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41605" y="1125855"/>
            <a:ext cx="8843010" cy="12604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kumimoji="1" lang="zh-CN" altLang="en-US" sz="2000" b="1" dirty="0" smtClean="0">
                <a:latin typeface="宋体" panose="02010600030101010101" pitchFamily="2" charset="-122"/>
              </a:rPr>
              <a:t>（</a:t>
            </a:r>
            <a:r>
              <a:rPr kumimoji="1" lang="en-US" altLang="zh-CN" sz="2000" b="1" dirty="0">
                <a:latin typeface="宋体" panose="02010600030101010101" pitchFamily="2" charset="-122"/>
              </a:rPr>
              <a:t>2</a:t>
            </a:r>
            <a:r>
              <a:rPr kumimoji="1" lang="zh-CN" altLang="en-US" sz="2000" b="1" dirty="0">
                <a:latin typeface="宋体" panose="02010600030101010101" pitchFamily="2" charset="-122"/>
              </a:rPr>
              <a:t>）</a:t>
            </a:r>
            <a:r>
              <a:rPr kumimoji="1" lang="zh-CN" altLang="en-US" sz="2000" b="1" dirty="0">
                <a:solidFill>
                  <a:srgbClr val="CC0099"/>
                </a:solidFill>
                <a:latin typeface="宋体" panose="02010600030101010101" pitchFamily="2" charset="-122"/>
              </a:rPr>
              <a:t>排列树</a:t>
            </a:r>
            <a:endParaRPr kumimoji="1" lang="en-US" altLang="zh-CN" sz="2000" b="1" dirty="0" smtClean="0">
              <a:latin typeface="宋体" panose="02010600030101010101" pitchFamily="2" charset="-122"/>
            </a:endParaRPr>
          </a:p>
          <a:p>
            <a:pPr eaLnBrk="1" hangingPunct="1">
              <a:lnSpc>
                <a:spcPct val="120000"/>
              </a:lnSpc>
              <a:spcBef>
                <a:spcPct val="20000"/>
              </a:spcBef>
            </a:pPr>
            <a:r>
              <a:rPr kumimoji="1" lang="zh-CN" altLang="en-US" sz="2000" b="1" dirty="0" smtClean="0">
                <a:latin typeface="宋体" panose="02010600030101010101" pitchFamily="2" charset="-122"/>
              </a:rPr>
              <a:t>在</a:t>
            </a:r>
            <a:r>
              <a:rPr kumimoji="1" lang="zh-CN" altLang="en-US" sz="2000" b="1" dirty="0">
                <a:latin typeface="宋体" panose="02010600030101010101" pitchFamily="2" charset="-122"/>
              </a:rPr>
              <a:t>排列树中，通常情况下，</a:t>
            </a:r>
            <a:r>
              <a:rPr kumimoji="1" lang="en-US" altLang="zh-CN" sz="2000" b="1" dirty="0">
                <a:latin typeface="Times New Roman" panose="02020603050405020304" pitchFamily="18" charset="0"/>
                <a:cs typeface="Times New Roman" panose="02020603050405020304" pitchFamily="18" charset="0"/>
              </a:rPr>
              <a:t>|</a:t>
            </a:r>
            <a:r>
              <a:rPr kumimoji="1" lang="en-US" altLang="zh-CN" sz="2000" b="1" i="1" dirty="0">
                <a:latin typeface="Times New Roman" panose="02020603050405020304" pitchFamily="18" charset="0"/>
                <a:cs typeface="Times New Roman" panose="02020603050405020304" pitchFamily="18" charset="0"/>
              </a:rPr>
              <a:t>S</a:t>
            </a:r>
            <a:r>
              <a:rPr kumimoji="1" lang="en-US" altLang="zh-CN" sz="2000" b="1" baseline="-30000" dirty="0">
                <a:latin typeface="Times New Roman" panose="02020603050405020304" pitchFamily="18" charset="0"/>
                <a:cs typeface="Times New Roman" panose="02020603050405020304" pitchFamily="18" charset="0"/>
              </a:rPr>
              <a:t>1</a:t>
            </a:r>
            <a:r>
              <a:rPr kumimoji="1" lang="en-US" altLang="zh-CN" sz="2000" b="1" dirty="0">
                <a:latin typeface="Times New Roman" panose="02020603050405020304" pitchFamily="18" charset="0"/>
                <a:cs typeface="Times New Roman" panose="02020603050405020304" pitchFamily="18" charset="0"/>
              </a:rPr>
              <a:t>|=</a:t>
            </a:r>
            <a:r>
              <a:rPr kumimoji="1" lang="en-US" altLang="zh-CN" sz="2000" b="1" i="1" dirty="0">
                <a:latin typeface="Times New Roman" panose="02020603050405020304" pitchFamily="18" charset="0"/>
                <a:cs typeface="Times New Roman" panose="02020603050405020304" pitchFamily="18" charset="0"/>
              </a:rPr>
              <a:t>n</a:t>
            </a:r>
            <a:r>
              <a:rPr kumimoji="1" lang="zh-CN" altLang="en-US" sz="2000" b="1" dirty="0">
                <a:latin typeface="Times New Roman" panose="02020603050405020304" pitchFamily="18" charset="0"/>
                <a:cs typeface="Times New Roman" panose="02020603050405020304" pitchFamily="18" charset="0"/>
              </a:rPr>
              <a:t>，</a:t>
            </a:r>
            <a:r>
              <a:rPr kumimoji="1" lang="en-US" altLang="zh-CN" sz="2000" b="1" dirty="0">
                <a:latin typeface="Times New Roman" panose="02020603050405020304" pitchFamily="18" charset="0"/>
                <a:cs typeface="Times New Roman" panose="02020603050405020304" pitchFamily="18" charset="0"/>
              </a:rPr>
              <a:t>|</a:t>
            </a:r>
            <a:r>
              <a:rPr kumimoji="1" lang="en-US" altLang="zh-CN" sz="2000" b="1" i="1" dirty="0">
                <a:latin typeface="Times New Roman" panose="02020603050405020304" pitchFamily="18" charset="0"/>
                <a:cs typeface="Times New Roman" panose="02020603050405020304" pitchFamily="18" charset="0"/>
              </a:rPr>
              <a:t>S</a:t>
            </a:r>
            <a:r>
              <a:rPr kumimoji="1" lang="en-US" altLang="zh-CN" sz="2000" b="1" baseline="-30000" dirty="0">
                <a:latin typeface="Times New Roman" panose="02020603050405020304" pitchFamily="18" charset="0"/>
                <a:cs typeface="Times New Roman" panose="02020603050405020304" pitchFamily="18" charset="0"/>
              </a:rPr>
              <a:t>2</a:t>
            </a:r>
            <a:r>
              <a:rPr kumimoji="1" lang="en-US" altLang="zh-CN" sz="2000" b="1" dirty="0">
                <a:latin typeface="Times New Roman" panose="02020603050405020304" pitchFamily="18" charset="0"/>
                <a:cs typeface="Times New Roman" panose="02020603050405020304" pitchFamily="18" charset="0"/>
              </a:rPr>
              <a:t>|=</a:t>
            </a:r>
            <a:r>
              <a:rPr kumimoji="1" lang="en-US" altLang="zh-CN" sz="2000" b="1" i="1" dirty="0">
                <a:latin typeface="Times New Roman" panose="02020603050405020304" pitchFamily="18" charset="0"/>
                <a:cs typeface="Times New Roman" panose="02020603050405020304" pitchFamily="18" charset="0"/>
              </a:rPr>
              <a:t>n</a:t>
            </a:r>
            <a:r>
              <a:rPr kumimoji="1" lang="en-US" altLang="zh-CN" sz="2000" b="1" dirty="0">
                <a:latin typeface="Times New Roman" panose="02020603050405020304" pitchFamily="18" charset="0"/>
                <a:cs typeface="Times New Roman" panose="02020603050405020304" pitchFamily="18" charset="0"/>
              </a:rPr>
              <a:t>-1</a:t>
            </a:r>
            <a:r>
              <a:rPr kumimoji="1" lang="zh-CN" altLang="en-US" sz="2000" b="1" dirty="0">
                <a:latin typeface="Times New Roman" panose="02020603050405020304" pitchFamily="18" charset="0"/>
                <a:cs typeface="Times New Roman" panose="02020603050405020304" pitchFamily="18" charset="0"/>
              </a:rPr>
              <a:t>，</a:t>
            </a:r>
            <a:r>
              <a:rPr kumimoji="1" lang="en-US" altLang="zh-CN" sz="2000" b="1" dirty="0">
                <a:latin typeface="Times New Roman" panose="02020603050405020304" pitchFamily="18" charset="0"/>
                <a:cs typeface="Times New Roman" panose="02020603050405020304" pitchFamily="18" charset="0"/>
              </a:rPr>
              <a:t>…</a:t>
            </a:r>
            <a:r>
              <a:rPr kumimoji="1" lang="zh-CN" altLang="en-US" sz="2000" b="1" dirty="0">
                <a:latin typeface="Times New Roman" panose="02020603050405020304" pitchFamily="18" charset="0"/>
                <a:cs typeface="Times New Roman" panose="02020603050405020304" pitchFamily="18" charset="0"/>
              </a:rPr>
              <a:t>，</a:t>
            </a:r>
            <a:r>
              <a:rPr kumimoji="1" lang="en-US" altLang="zh-CN" sz="2000" b="1" dirty="0">
                <a:latin typeface="Times New Roman" panose="02020603050405020304" pitchFamily="18" charset="0"/>
                <a:cs typeface="Times New Roman" panose="02020603050405020304" pitchFamily="18" charset="0"/>
              </a:rPr>
              <a:t>|</a:t>
            </a:r>
            <a:r>
              <a:rPr kumimoji="1" lang="en-US" altLang="zh-CN" sz="2000" b="1" i="1" dirty="0" err="1">
                <a:latin typeface="Times New Roman" panose="02020603050405020304" pitchFamily="18" charset="0"/>
                <a:cs typeface="Times New Roman" panose="02020603050405020304" pitchFamily="18" charset="0"/>
              </a:rPr>
              <a:t>S</a:t>
            </a:r>
            <a:r>
              <a:rPr kumimoji="1" lang="en-US" altLang="zh-CN" sz="2000" b="1" i="1" baseline="-30000" dirty="0" err="1">
                <a:latin typeface="Times New Roman" panose="02020603050405020304" pitchFamily="18" charset="0"/>
                <a:cs typeface="Times New Roman" panose="02020603050405020304" pitchFamily="18" charset="0"/>
              </a:rPr>
              <a:t>n</a:t>
            </a:r>
            <a:r>
              <a:rPr kumimoji="1" lang="en-US" altLang="zh-CN" sz="2000" b="1" dirty="0">
                <a:latin typeface="Times New Roman" panose="02020603050405020304" pitchFamily="18" charset="0"/>
                <a:cs typeface="Times New Roman" panose="02020603050405020304" pitchFamily="18" charset="0"/>
              </a:rPr>
              <a:t>|=1</a:t>
            </a:r>
            <a:r>
              <a:rPr kumimoji="1" lang="zh-CN" altLang="en-US" sz="2000" b="1" dirty="0">
                <a:latin typeface="宋体" panose="02010600030101010101" pitchFamily="2" charset="-122"/>
              </a:rPr>
              <a:t>，所以，排列树中共有</a:t>
            </a:r>
            <a:r>
              <a:rPr kumimoji="1" lang="en-US" altLang="zh-CN" sz="2000" b="1" i="1" dirty="0">
                <a:latin typeface="Times New Roman" panose="02020603050405020304" pitchFamily="18" charset="0"/>
                <a:cs typeface="Times New Roman" panose="02020603050405020304" pitchFamily="18" charset="0"/>
              </a:rPr>
              <a:t>n</a:t>
            </a:r>
            <a:r>
              <a:rPr kumimoji="1" lang="en-US" altLang="zh-CN" sz="2000" b="1" dirty="0">
                <a:latin typeface="Times New Roman" panose="02020603050405020304" pitchFamily="18" charset="0"/>
                <a:cs typeface="Times New Roman" panose="02020603050405020304" pitchFamily="18" charset="0"/>
              </a:rPr>
              <a:t>!</a:t>
            </a:r>
            <a:r>
              <a:rPr kumimoji="1" lang="zh-CN" altLang="en-US" sz="2000" b="1" dirty="0">
                <a:latin typeface="宋体" panose="02010600030101010101" pitchFamily="2" charset="-122"/>
              </a:rPr>
              <a:t>个叶子结点，因此，遍历排列树需要</a:t>
            </a:r>
            <a:r>
              <a:rPr kumimoji="1" lang="en-US" altLang="zh-CN" sz="2000" b="1" dirty="0">
                <a:latin typeface="Times New Roman" panose="02020603050405020304" pitchFamily="18" charset="0"/>
                <a:cs typeface="Times New Roman" panose="02020603050405020304" pitchFamily="18" charset="0"/>
              </a:rPr>
              <a:t>Ω(</a:t>
            </a:r>
            <a:r>
              <a:rPr kumimoji="1" lang="en-US" altLang="zh-CN" sz="2000" b="1" i="1" dirty="0">
                <a:latin typeface="Times New Roman" panose="02020603050405020304" pitchFamily="18" charset="0"/>
                <a:cs typeface="Times New Roman" panose="02020603050405020304" pitchFamily="18" charset="0"/>
              </a:rPr>
              <a:t>n</a:t>
            </a:r>
            <a:r>
              <a:rPr kumimoji="1" lang="en-US" altLang="zh-CN" sz="2000" b="1" dirty="0">
                <a:latin typeface="Times New Roman" panose="02020603050405020304" pitchFamily="18" charset="0"/>
                <a:cs typeface="Times New Roman" panose="02020603050405020304" pitchFamily="18" charset="0"/>
              </a:rPr>
              <a:t>!)</a:t>
            </a:r>
            <a:r>
              <a:rPr kumimoji="1" lang="zh-CN" altLang="en-US" sz="2000" b="1" dirty="0">
                <a:latin typeface="宋体" panose="02010600030101010101" pitchFamily="2" charset="-122"/>
              </a:rPr>
              <a:t>时间</a:t>
            </a:r>
            <a:r>
              <a:rPr kumimoji="1" lang="zh-CN" altLang="en-US" sz="2000" b="1" dirty="0" smtClean="0">
                <a:latin typeface="宋体" panose="02010600030101010101" pitchFamily="2" charset="-122"/>
              </a:rPr>
              <a:t>。</a:t>
            </a:r>
            <a:endParaRPr kumimoji="1" lang="zh-CN" altLang="en-US" sz="2000" b="1" dirty="0" smtClean="0">
              <a:latin typeface="宋体" panose="02010600030101010101" pitchFamily="2" charset="-122"/>
            </a:endParaRPr>
          </a:p>
        </p:txBody>
      </p:sp>
      <p:sp>
        <p:nvSpPr>
          <p:cNvPr id="3" name="Rectangle 2"/>
          <p:cNvSpPr>
            <a:spLocks noChangeArrowheads="1"/>
          </p:cNvSpPr>
          <p:nvPr/>
        </p:nvSpPr>
        <p:spPr bwMode="auto">
          <a:xfrm>
            <a:off x="611188" y="168711"/>
            <a:ext cx="7772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zh-CN" altLang="en-US" sz="4000" dirty="0">
                <a:solidFill>
                  <a:schemeClr val="bg1"/>
                </a:solidFill>
                <a:effectLst/>
                <a:latin typeface="黑体" panose="02010609060101010101" pitchFamily="49" charset="-122"/>
                <a:ea typeface="黑体" panose="02010609060101010101" pitchFamily="49" charset="-122"/>
              </a:rPr>
              <a:t>排列树</a:t>
            </a:r>
            <a:endParaRPr kumimoji="1" lang="zh-CN" altLang="en-US" sz="4000" dirty="0">
              <a:solidFill>
                <a:schemeClr val="bg1"/>
              </a:solidFill>
              <a:effectLst/>
              <a:latin typeface="黑体" panose="02010609060101010101" pitchFamily="49" charset="-122"/>
              <a:ea typeface="黑体" panose="02010609060101010101" pitchFamily="49" charset="-122"/>
            </a:endParaRPr>
          </a:p>
        </p:txBody>
      </p:sp>
      <p:grpSp>
        <p:nvGrpSpPr>
          <p:cNvPr id="199" name="Group 3"/>
          <p:cNvGrpSpPr/>
          <p:nvPr/>
        </p:nvGrpSpPr>
        <p:grpSpPr bwMode="auto">
          <a:xfrm>
            <a:off x="311150" y="2421255"/>
            <a:ext cx="8147685" cy="4112803"/>
            <a:chOff x="1283" y="1575"/>
            <a:chExt cx="7988" cy="3086"/>
          </a:xfrm>
        </p:grpSpPr>
        <p:sp>
          <p:nvSpPr>
            <p:cNvPr id="200" name="Text Box 4"/>
            <p:cNvSpPr txBox="1">
              <a:spLocks noChangeArrowheads="1"/>
            </p:cNvSpPr>
            <p:nvPr/>
          </p:nvSpPr>
          <p:spPr bwMode="auto">
            <a:xfrm>
              <a:off x="1721" y="25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1" name="Text Box 5"/>
            <p:cNvSpPr txBox="1">
              <a:spLocks noChangeArrowheads="1"/>
            </p:cNvSpPr>
            <p:nvPr/>
          </p:nvSpPr>
          <p:spPr bwMode="auto">
            <a:xfrm>
              <a:off x="128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2" name="Text Box 6"/>
            <p:cNvSpPr txBox="1">
              <a:spLocks noChangeArrowheads="1"/>
            </p:cNvSpPr>
            <p:nvPr/>
          </p:nvSpPr>
          <p:spPr bwMode="auto">
            <a:xfrm>
              <a:off x="164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3" name="Text Box 7"/>
            <p:cNvSpPr txBox="1">
              <a:spLocks noChangeArrowheads="1"/>
            </p:cNvSpPr>
            <p:nvPr/>
          </p:nvSpPr>
          <p:spPr bwMode="auto">
            <a:xfrm>
              <a:off x="19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4" name="Text Box 8"/>
            <p:cNvSpPr txBox="1">
              <a:spLocks noChangeArrowheads="1"/>
            </p:cNvSpPr>
            <p:nvPr/>
          </p:nvSpPr>
          <p:spPr bwMode="auto">
            <a:xfrm>
              <a:off x="2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5" name="Text Box 9"/>
            <p:cNvSpPr txBox="1">
              <a:spLocks noChangeArrowheads="1"/>
            </p:cNvSpPr>
            <p:nvPr/>
          </p:nvSpPr>
          <p:spPr bwMode="auto">
            <a:xfrm>
              <a:off x="262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6" name="Text Box 10"/>
            <p:cNvSpPr txBox="1">
              <a:spLocks noChangeArrowheads="1"/>
            </p:cNvSpPr>
            <p:nvPr/>
          </p:nvSpPr>
          <p:spPr bwMode="auto">
            <a:xfrm>
              <a:off x="297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7" name="Text Box 11"/>
            <p:cNvSpPr txBox="1">
              <a:spLocks noChangeArrowheads="1"/>
            </p:cNvSpPr>
            <p:nvPr/>
          </p:nvSpPr>
          <p:spPr bwMode="auto">
            <a:xfrm>
              <a:off x="3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8" name="Text Box 12"/>
            <p:cNvSpPr txBox="1">
              <a:spLocks noChangeArrowheads="1"/>
            </p:cNvSpPr>
            <p:nvPr/>
          </p:nvSpPr>
          <p:spPr bwMode="auto">
            <a:xfrm>
              <a:off x="3643" y="408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9" name="Text Box 13"/>
            <p:cNvSpPr txBox="1">
              <a:spLocks noChangeArrowheads="1"/>
            </p:cNvSpPr>
            <p:nvPr/>
          </p:nvSpPr>
          <p:spPr bwMode="auto">
            <a:xfrm>
              <a:off x="4003" y="4078"/>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0" name="Text Box 14"/>
            <p:cNvSpPr txBox="1">
              <a:spLocks noChangeArrowheads="1"/>
            </p:cNvSpPr>
            <p:nvPr/>
          </p:nvSpPr>
          <p:spPr bwMode="auto">
            <a:xfrm>
              <a:off x="43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1" name="Text Box 15"/>
            <p:cNvSpPr txBox="1">
              <a:spLocks noChangeArrowheads="1"/>
            </p:cNvSpPr>
            <p:nvPr/>
          </p:nvSpPr>
          <p:spPr bwMode="auto">
            <a:xfrm>
              <a:off x="465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2" name="Text Box 16"/>
            <p:cNvSpPr txBox="1">
              <a:spLocks noChangeArrowheads="1"/>
            </p:cNvSpPr>
            <p:nvPr/>
          </p:nvSpPr>
          <p:spPr bwMode="auto">
            <a:xfrm>
              <a:off x="500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3" name="Text Box 17"/>
            <p:cNvSpPr txBox="1">
              <a:spLocks noChangeArrowheads="1"/>
            </p:cNvSpPr>
            <p:nvPr/>
          </p:nvSpPr>
          <p:spPr bwMode="auto">
            <a:xfrm>
              <a:off x="533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4" name="Text Box 18"/>
            <p:cNvSpPr txBox="1">
              <a:spLocks noChangeArrowheads="1"/>
            </p:cNvSpPr>
            <p:nvPr/>
          </p:nvSpPr>
          <p:spPr bwMode="auto">
            <a:xfrm>
              <a:off x="566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5" name="Text Box 19"/>
            <p:cNvSpPr txBox="1">
              <a:spLocks noChangeArrowheads="1"/>
            </p:cNvSpPr>
            <p:nvPr/>
          </p:nvSpPr>
          <p:spPr bwMode="auto">
            <a:xfrm>
              <a:off x="597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6" name="Text Box 20"/>
            <p:cNvSpPr txBox="1">
              <a:spLocks noChangeArrowheads="1"/>
            </p:cNvSpPr>
            <p:nvPr/>
          </p:nvSpPr>
          <p:spPr bwMode="auto">
            <a:xfrm>
              <a:off x="632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7" name="Text Box 21"/>
            <p:cNvSpPr txBox="1">
              <a:spLocks noChangeArrowheads="1"/>
            </p:cNvSpPr>
            <p:nvPr/>
          </p:nvSpPr>
          <p:spPr bwMode="auto">
            <a:xfrm>
              <a:off x="6623" y="408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8" name="Text Box 22"/>
            <p:cNvSpPr txBox="1">
              <a:spLocks noChangeArrowheads="1"/>
            </p:cNvSpPr>
            <p:nvPr/>
          </p:nvSpPr>
          <p:spPr bwMode="auto">
            <a:xfrm>
              <a:off x="698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9" name="Text Box 23"/>
            <p:cNvSpPr txBox="1">
              <a:spLocks noChangeArrowheads="1"/>
            </p:cNvSpPr>
            <p:nvPr/>
          </p:nvSpPr>
          <p:spPr bwMode="auto">
            <a:xfrm>
              <a:off x="7293" y="409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0" name="Text Box 24"/>
            <p:cNvSpPr txBox="1">
              <a:spLocks noChangeArrowheads="1"/>
            </p:cNvSpPr>
            <p:nvPr/>
          </p:nvSpPr>
          <p:spPr bwMode="auto">
            <a:xfrm>
              <a:off x="763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1" name="Text Box 25"/>
            <p:cNvSpPr txBox="1">
              <a:spLocks noChangeArrowheads="1"/>
            </p:cNvSpPr>
            <p:nvPr/>
          </p:nvSpPr>
          <p:spPr bwMode="auto">
            <a:xfrm>
              <a:off x="796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2" name="Text Box 26"/>
            <p:cNvSpPr txBox="1">
              <a:spLocks noChangeArrowheads="1"/>
            </p:cNvSpPr>
            <p:nvPr/>
          </p:nvSpPr>
          <p:spPr bwMode="auto">
            <a:xfrm>
              <a:off x="831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3" name="Text Box 27"/>
            <p:cNvSpPr txBox="1">
              <a:spLocks noChangeArrowheads="1"/>
            </p:cNvSpPr>
            <p:nvPr/>
          </p:nvSpPr>
          <p:spPr bwMode="auto">
            <a:xfrm>
              <a:off x="861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4" name="Text Box 28"/>
            <p:cNvSpPr txBox="1">
              <a:spLocks noChangeArrowheads="1"/>
            </p:cNvSpPr>
            <p:nvPr/>
          </p:nvSpPr>
          <p:spPr bwMode="auto">
            <a:xfrm>
              <a:off x="8973" y="409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5" name="Text Box 29"/>
            <p:cNvSpPr txBox="1">
              <a:spLocks noChangeArrowheads="1"/>
            </p:cNvSpPr>
            <p:nvPr/>
          </p:nvSpPr>
          <p:spPr bwMode="auto">
            <a:xfrm>
              <a:off x="2691" y="332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6" name="Text Box 31"/>
            <p:cNvSpPr txBox="1">
              <a:spLocks noChangeArrowheads="1"/>
            </p:cNvSpPr>
            <p:nvPr/>
          </p:nvSpPr>
          <p:spPr bwMode="auto">
            <a:xfrm>
              <a:off x="472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7" name="Text Box 32"/>
            <p:cNvSpPr txBox="1">
              <a:spLocks noChangeArrowheads="1"/>
            </p:cNvSpPr>
            <p:nvPr/>
          </p:nvSpPr>
          <p:spPr bwMode="auto">
            <a:xfrm>
              <a:off x="514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8" name="Text Box 33"/>
            <p:cNvSpPr txBox="1">
              <a:spLocks noChangeArrowheads="1"/>
            </p:cNvSpPr>
            <p:nvPr/>
          </p:nvSpPr>
          <p:spPr bwMode="auto">
            <a:xfrm>
              <a:off x="7991" y="327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9" name="Text Box 34"/>
            <p:cNvSpPr txBox="1">
              <a:spLocks noChangeArrowheads="1"/>
            </p:cNvSpPr>
            <p:nvPr/>
          </p:nvSpPr>
          <p:spPr bwMode="auto">
            <a:xfrm>
              <a:off x="8411" y="327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0" name="Text Box 35"/>
            <p:cNvSpPr txBox="1">
              <a:spLocks noChangeArrowheads="1"/>
            </p:cNvSpPr>
            <p:nvPr/>
          </p:nvSpPr>
          <p:spPr bwMode="auto">
            <a:xfrm>
              <a:off x="86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1" name="Text Box 36"/>
            <p:cNvSpPr txBox="1">
              <a:spLocks noChangeArrowheads="1"/>
            </p:cNvSpPr>
            <p:nvPr/>
          </p:nvSpPr>
          <p:spPr bwMode="auto">
            <a:xfrm>
              <a:off x="9101" y="328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2" name="Text Box 37"/>
            <p:cNvSpPr txBox="1">
              <a:spLocks noChangeArrowheads="1"/>
            </p:cNvSpPr>
            <p:nvPr/>
          </p:nvSpPr>
          <p:spPr bwMode="auto">
            <a:xfrm>
              <a:off x="7351" y="327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 name="Text Box 38"/>
            <p:cNvSpPr txBox="1">
              <a:spLocks noChangeArrowheads="1"/>
            </p:cNvSpPr>
            <p:nvPr/>
          </p:nvSpPr>
          <p:spPr bwMode="auto">
            <a:xfrm>
              <a:off x="7771" y="327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4" name="Text Box 39"/>
            <p:cNvSpPr txBox="1">
              <a:spLocks noChangeArrowheads="1"/>
            </p:cNvSpPr>
            <p:nvPr/>
          </p:nvSpPr>
          <p:spPr bwMode="auto">
            <a:xfrm>
              <a:off x="669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5" name="Text Box 40"/>
            <p:cNvSpPr txBox="1">
              <a:spLocks noChangeArrowheads="1"/>
            </p:cNvSpPr>
            <p:nvPr/>
          </p:nvSpPr>
          <p:spPr bwMode="auto">
            <a:xfrm>
              <a:off x="70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6" name="Text Box 41"/>
            <p:cNvSpPr txBox="1">
              <a:spLocks noChangeArrowheads="1"/>
            </p:cNvSpPr>
            <p:nvPr/>
          </p:nvSpPr>
          <p:spPr bwMode="auto">
            <a:xfrm>
              <a:off x="601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42"/>
            <p:cNvSpPr txBox="1">
              <a:spLocks noChangeArrowheads="1"/>
            </p:cNvSpPr>
            <p:nvPr/>
          </p:nvSpPr>
          <p:spPr bwMode="auto">
            <a:xfrm>
              <a:off x="643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43"/>
            <p:cNvSpPr txBox="1">
              <a:spLocks noChangeArrowheads="1"/>
            </p:cNvSpPr>
            <p:nvPr/>
          </p:nvSpPr>
          <p:spPr bwMode="auto">
            <a:xfrm>
              <a:off x="535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44"/>
            <p:cNvSpPr txBox="1">
              <a:spLocks noChangeArrowheads="1"/>
            </p:cNvSpPr>
            <p:nvPr/>
          </p:nvSpPr>
          <p:spPr bwMode="auto">
            <a:xfrm>
              <a:off x="577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45"/>
            <p:cNvSpPr txBox="1">
              <a:spLocks noChangeArrowheads="1"/>
            </p:cNvSpPr>
            <p:nvPr/>
          </p:nvSpPr>
          <p:spPr bwMode="auto">
            <a:xfrm>
              <a:off x="4061" y="32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46"/>
            <p:cNvSpPr txBox="1">
              <a:spLocks noChangeArrowheads="1"/>
            </p:cNvSpPr>
            <p:nvPr/>
          </p:nvSpPr>
          <p:spPr bwMode="auto">
            <a:xfrm>
              <a:off x="4471" y="329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47"/>
            <p:cNvSpPr txBox="1">
              <a:spLocks noChangeArrowheads="1"/>
            </p:cNvSpPr>
            <p:nvPr/>
          </p:nvSpPr>
          <p:spPr bwMode="auto">
            <a:xfrm>
              <a:off x="3371" y="33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48"/>
            <p:cNvSpPr txBox="1">
              <a:spLocks noChangeArrowheads="1"/>
            </p:cNvSpPr>
            <p:nvPr/>
          </p:nvSpPr>
          <p:spPr bwMode="auto">
            <a:xfrm>
              <a:off x="381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50"/>
            <p:cNvSpPr txBox="1">
              <a:spLocks noChangeArrowheads="1"/>
            </p:cNvSpPr>
            <p:nvPr/>
          </p:nvSpPr>
          <p:spPr bwMode="auto">
            <a:xfrm>
              <a:off x="312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51"/>
            <p:cNvSpPr txBox="1">
              <a:spLocks noChangeArrowheads="1"/>
            </p:cNvSpPr>
            <p:nvPr/>
          </p:nvSpPr>
          <p:spPr bwMode="auto">
            <a:xfrm>
              <a:off x="203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52"/>
            <p:cNvSpPr txBox="1">
              <a:spLocks noChangeArrowheads="1"/>
            </p:cNvSpPr>
            <p:nvPr/>
          </p:nvSpPr>
          <p:spPr bwMode="auto">
            <a:xfrm>
              <a:off x="2441" y="332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53"/>
            <p:cNvSpPr txBox="1">
              <a:spLocks noChangeArrowheads="1"/>
            </p:cNvSpPr>
            <p:nvPr/>
          </p:nvSpPr>
          <p:spPr bwMode="auto">
            <a:xfrm>
              <a:off x="1361" y="332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54"/>
            <p:cNvSpPr txBox="1">
              <a:spLocks noChangeArrowheads="1"/>
            </p:cNvSpPr>
            <p:nvPr/>
          </p:nvSpPr>
          <p:spPr bwMode="auto">
            <a:xfrm>
              <a:off x="178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9" name="Text Box 55"/>
            <p:cNvSpPr txBox="1">
              <a:spLocks noChangeArrowheads="1"/>
            </p:cNvSpPr>
            <p:nvPr/>
          </p:nvSpPr>
          <p:spPr bwMode="auto">
            <a:xfrm>
              <a:off x="7721" y="26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56"/>
            <p:cNvSpPr txBox="1">
              <a:spLocks noChangeArrowheads="1"/>
            </p:cNvSpPr>
            <p:nvPr/>
          </p:nvSpPr>
          <p:spPr bwMode="auto">
            <a:xfrm>
              <a:off x="8091" y="264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57"/>
            <p:cNvSpPr txBox="1">
              <a:spLocks noChangeArrowheads="1"/>
            </p:cNvSpPr>
            <p:nvPr/>
          </p:nvSpPr>
          <p:spPr bwMode="auto">
            <a:xfrm>
              <a:off x="8411" y="26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58"/>
            <p:cNvSpPr txBox="1">
              <a:spLocks noChangeArrowheads="1"/>
            </p:cNvSpPr>
            <p:nvPr/>
          </p:nvSpPr>
          <p:spPr bwMode="auto">
            <a:xfrm>
              <a:off x="5721" y="26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59"/>
            <p:cNvSpPr txBox="1">
              <a:spLocks noChangeArrowheads="1"/>
            </p:cNvSpPr>
            <p:nvPr/>
          </p:nvSpPr>
          <p:spPr bwMode="auto">
            <a:xfrm>
              <a:off x="6091" y="263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60"/>
            <p:cNvSpPr txBox="1">
              <a:spLocks noChangeArrowheads="1"/>
            </p:cNvSpPr>
            <p:nvPr/>
          </p:nvSpPr>
          <p:spPr bwMode="auto">
            <a:xfrm>
              <a:off x="6411" y="26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Text Box 61"/>
            <p:cNvSpPr txBox="1">
              <a:spLocks noChangeArrowheads="1"/>
            </p:cNvSpPr>
            <p:nvPr/>
          </p:nvSpPr>
          <p:spPr bwMode="auto">
            <a:xfrm>
              <a:off x="3751" y="26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6" name="Text Box 62"/>
            <p:cNvSpPr txBox="1">
              <a:spLocks noChangeArrowheads="1"/>
            </p:cNvSpPr>
            <p:nvPr/>
          </p:nvSpPr>
          <p:spPr bwMode="auto">
            <a:xfrm>
              <a:off x="4121" y="262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7" name="Text Box 63"/>
            <p:cNvSpPr txBox="1">
              <a:spLocks noChangeArrowheads="1"/>
            </p:cNvSpPr>
            <p:nvPr/>
          </p:nvSpPr>
          <p:spPr bwMode="auto">
            <a:xfrm>
              <a:off x="4441" y="26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9" name="Oval 65"/>
            <p:cNvSpPr>
              <a:spLocks noChangeArrowheads="1"/>
            </p:cNvSpPr>
            <p:nvPr/>
          </p:nvSpPr>
          <p:spPr bwMode="auto">
            <a:xfrm>
              <a:off x="1313" y="440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0" name="Oval 66"/>
            <p:cNvSpPr>
              <a:spLocks noChangeArrowheads="1"/>
            </p:cNvSpPr>
            <p:nvPr/>
          </p:nvSpPr>
          <p:spPr bwMode="auto">
            <a:xfrm>
              <a:off x="164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7</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1" name="Oval 67"/>
            <p:cNvSpPr>
              <a:spLocks noChangeArrowheads="1"/>
            </p:cNvSpPr>
            <p:nvPr/>
          </p:nvSpPr>
          <p:spPr bwMode="auto">
            <a:xfrm>
              <a:off x="1964"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10</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2" name="Oval 68"/>
            <p:cNvSpPr>
              <a:spLocks noChangeArrowheads="1"/>
            </p:cNvSpPr>
            <p:nvPr/>
          </p:nvSpPr>
          <p:spPr bwMode="auto">
            <a:xfrm>
              <a:off x="2293"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12</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3" name="Oval 69"/>
            <p:cNvSpPr>
              <a:spLocks noChangeArrowheads="1"/>
            </p:cNvSpPr>
            <p:nvPr/>
          </p:nvSpPr>
          <p:spPr bwMode="auto">
            <a:xfrm>
              <a:off x="263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15</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4" name="Oval 70"/>
            <p:cNvSpPr>
              <a:spLocks noChangeArrowheads="1"/>
            </p:cNvSpPr>
            <p:nvPr/>
          </p:nvSpPr>
          <p:spPr bwMode="auto">
            <a:xfrm>
              <a:off x="2976"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17</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5" name="Oval 71"/>
            <p:cNvSpPr>
              <a:spLocks noChangeArrowheads="1"/>
            </p:cNvSpPr>
            <p:nvPr/>
          </p:nvSpPr>
          <p:spPr bwMode="auto">
            <a:xfrm>
              <a:off x="332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21</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6" name="Oval 72"/>
            <p:cNvSpPr>
              <a:spLocks noChangeArrowheads="1"/>
            </p:cNvSpPr>
            <p:nvPr/>
          </p:nvSpPr>
          <p:spPr bwMode="auto">
            <a:xfrm>
              <a:off x="3662"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23</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7" name="Oval 73"/>
            <p:cNvSpPr>
              <a:spLocks noChangeArrowheads="1"/>
            </p:cNvSpPr>
            <p:nvPr/>
          </p:nvSpPr>
          <p:spPr bwMode="auto">
            <a:xfrm>
              <a:off x="400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26</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8" name="Oval 74"/>
            <p:cNvSpPr>
              <a:spLocks noChangeArrowheads="1"/>
            </p:cNvSpPr>
            <p:nvPr/>
          </p:nvSpPr>
          <p:spPr bwMode="auto">
            <a:xfrm>
              <a:off x="4343"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28</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69" name="Oval 75"/>
            <p:cNvSpPr>
              <a:spLocks noChangeArrowheads="1"/>
            </p:cNvSpPr>
            <p:nvPr/>
          </p:nvSpPr>
          <p:spPr bwMode="auto">
            <a:xfrm>
              <a:off x="4685"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31</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0" name="Oval 76"/>
            <p:cNvSpPr>
              <a:spLocks noChangeArrowheads="1"/>
            </p:cNvSpPr>
            <p:nvPr/>
          </p:nvSpPr>
          <p:spPr bwMode="auto">
            <a:xfrm>
              <a:off x="5015"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33</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1" name="Oval 77"/>
            <p:cNvSpPr>
              <a:spLocks noChangeArrowheads="1"/>
            </p:cNvSpPr>
            <p:nvPr/>
          </p:nvSpPr>
          <p:spPr bwMode="auto">
            <a:xfrm>
              <a:off x="5333"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37</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2" name="Oval 78"/>
            <p:cNvSpPr>
              <a:spLocks noChangeArrowheads="1"/>
            </p:cNvSpPr>
            <p:nvPr/>
          </p:nvSpPr>
          <p:spPr bwMode="auto">
            <a:xfrm>
              <a:off x="5651"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39</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3" name="Oval 79"/>
            <p:cNvSpPr>
              <a:spLocks noChangeArrowheads="1"/>
            </p:cNvSpPr>
            <p:nvPr/>
          </p:nvSpPr>
          <p:spPr bwMode="auto">
            <a:xfrm>
              <a:off x="5982"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42</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4" name="Oval 80"/>
            <p:cNvSpPr>
              <a:spLocks noChangeArrowheads="1"/>
            </p:cNvSpPr>
            <p:nvPr/>
          </p:nvSpPr>
          <p:spPr bwMode="auto">
            <a:xfrm>
              <a:off x="6316" y="440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44</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5" name="Oval 81"/>
            <p:cNvSpPr>
              <a:spLocks noChangeArrowheads="1"/>
            </p:cNvSpPr>
            <p:nvPr/>
          </p:nvSpPr>
          <p:spPr bwMode="auto">
            <a:xfrm>
              <a:off x="6642"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47</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6" name="Oval 82"/>
            <p:cNvSpPr>
              <a:spLocks noChangeArrowheads="1"/>
            </p:cNvSpPr>
            <p:nvPr/>
          </p:nvSpPr>
          <p:spPr bwMode="auto">
            <a:xfrm>
              <a:off x="6975"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49</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7" name="Oval 83"/>
            <p:cNvSpPr>
              <a:spLocks noChangeArrowheads="1"/>
            </p:cNvSpPr>
            <p:nvPr/>
          </p:nvSpPr>
          <p:spPr bwMode="auto">
            <a:xfrm>
              <a:off x="7306"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53</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8" name="Oval 84"/>
            <p:cNvSpPr>
              <a:spLocks noChangeArrowheads="1"/>
            </p:cNvSpPr>
            <p:nvPr/>
          </p:nvSpPr>
          <p:spPr bwMode="auto">
            <a:xfrm>
              <a:off x="7630"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55</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79" name="Oval 85"/>
            <p:cNvSpPr>
              <a:spLocks noChangeArrowheads="1"/>
            </p:cNvSpPr>
            <p:nvPr/>
          </p:nvSpPr>
          <p:spPr bwMode="auto">
            <a:xfrm>
              <a:off x="7966"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58</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0" name="Oval 86"/>
            <p:cNvSpPr>
              <a:spLocks noChangeArrowheads="1"/>
            </p:cNvSpPr>
            <p:nvPr/>
          </p:nvSpPr>
          <p:spPr bwMode="auto">
            <a:xfrm>
              <a:off x="8293"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60</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1" name="Oval 87"/>
            <p:cNvSpPr>
              <a:spLocks noChangeArrowheads="1"/>
            </p:cNvSpPr>
            <p:nvPr/>
          </p:nvSpPr>
          <p:spPr bwMode="auto">
            <a:xfrm>
              <a:off x="8624"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63</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2" name="Oval 88"/>
            <p:cNvSpPr>
              <a:spLocks noChangeArrowheads="1"/>
            </p:cNvSpPr>
            <p:nvPr/>
          </p:nvSpPr>
          <p:spPr bwMode="auto">
            <a:xfrm>
              <a:off x="8963"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65</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3" name="Oval 89"/>
            <p:cNvSpPr>
              <a:spLocks noChangeArrowheads="1"/>
            </p:cNvSpPr>
            <p:nvPr/>
          </p:nvSpPr>
          <p:spPr bwMode="auto">
            <a:xfrm>
              <a:off x="1324" y="367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4" name="Oval 90"/>
            <p:cNvSpPr>
              <a:spLocks noChangeArrowheads="1"/>
            </p:cNvSpPr>
            <p:nvPr/>
          </p:nvSpPr>
          <p:spPr bwMode="auto">
            <a:xfrm>
              <a:off x="165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6</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5" name="Oval 91"/>
            <p:cNvSpPr>
              <a:spLocks noChangeArrowheads="1"/>
            </p:cNvSpPr>
            <p:nvPr/>
          </p:nvSpPr>
          <p:spPr bwMode="auto">
            <a:xfrm>
              <a:off x="1975"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9</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6" name="Oval 92"/>
            <p:cNvSpPr>
              <a:spLocks noChangeArrowheads="1"/>
            </p:cNvSpPr>
            <p:nvPr/>
          </p:nvSpPr>
          <p:spPr bwMode="auto">
            <a:xfrm>
              <a:off x="2304"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11</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7" name="Oval 93"/>
            <p:cNvSpPr>
              <a:spLocks noChangeArrowheads="1"/>
            </p:cNvSpPr>
            <p:nvPr/>
          </p:nvSpPr>
          <p:spPr bwMode="auto">
            <a:xfrm>
              <a:off x="264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14</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8" name="Oval 94"/>
            <p:cNvSpPr>
              <a:spLocks noChangeArrowheads="1"/>
            </p:cNvSpPr>
            <p:nvPr/>
          </p:nvSpPr>
          <p:spPr bwMode="auto">
            <a:xfrm>
              <a:off x="2987"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16</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89" name="Oval 95"/>
            <p:cNvSpPr>
              <a:spLocks noChangeArrowheads="1"/>
            </p:cNvSpPr>
            <p:nvPr/>
          </p:nvSpPr>
          <p:spPr bwMode="auto">
            <a:xfrm>
              <a:off x="333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20</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0" name="Oval 96"/>
            <p:cNvSpPr>
              <a:spLocks noChangeArrowheads="1"/>
            </p:cNvSpPr>
            <p:nvPr/>
          </p:nvSpPr>
          <p:spPr bwMode="auto">
            <a:xfrm>
              <a:off x="3673"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22</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1" name="Oval 97"/>
            <p:cNvSpPr>
              <a:spLocks noChangeArrowheads="1"/>
            </p:cNvSpPr>
            <p:nvPr/>
          </p:nvSpPr>
          <p:spPr bwMode="auto">
            <a:xfrm>
              <a:off x="401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25</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2" name="Oval 98"/>
            <p:cNvSpPr>
              <a:spLocks noChangeArrowheads="1"/>
            </p:cNvSpPr>
            <p:nvPr/>
          </p:nvSpPr>
          <p:spPr bwMode="auto">
            <a:xfrm>
              <a:off x="4354"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27</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3" name="Oval 99"/>
            <p:cNvSpPr>
              <a:spLocks noChangeArrowheads="1"/>
            </p:cNvSpPr>
            <p:nvPr/>
          </p:nvSpPr>
          <p:spPr bwMode="auto">
            <a:xfrm>
              <a:off x="4696"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30</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4" name="Oval 100"/>
            <p:cNvSpPr>
              <a:spLocks noChangeArrowheads="1"/>
            </p:cNvSpPr>
            <p:nvPr/>
          </p:nvSpPr>
          <p:spPr bwMode="auto">
            <a:xfrm>
              <a:off x="5026"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32</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5" name="Oval 101"/>
            <p:cNvSpPr>
              <a:spLocks noChangeArrowheads="1"/>
            </p:cNvSpPr>
            <p:nvPr/>
          </p:nvSpPr>
          <p:spPr bwMode="auto">
            <a:xfrm>
              <a:off x="5344"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36</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6" name="Oval 102"/>
            <p:cNvSpPr>
              <a:spLocks noChangeArrowheads="1"/>
            </p:cNvSpPr>
            <p:nvPr/>
          </p:nvSpPr>
          <p:spPr bwMode="auto">
            <a:xfrm>
              <a:off x="5662"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38</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7" name="Oval 103"/>
            <p:cNvSpPr>
              <a:spLocks noChangeArrowheads="1"/>
            </p:cNvSpPr>
            <p:nvPr/>
          </p:nvSpPr>
          <p:spPr bwMode="auto">
            <a:xfrm>
              <a:off x="5993"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41</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8" name="Oval 104"/>
            <p:cNvSpPr>
              <a:spLocks noChangeArrowheads="1"/>
            </p:cNvSpPr>
            <p:nvPr/>
          </p:nvSpPr>
          <p:spPr bwMode="auto">
            <a:xfrm>
              <a:off x="6327" y="367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43</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299" name="Oval 105"/>
            <p:cNvSpPr>
              <a:spLocks noChangeArrowheads="1"/>
            </p:cNvSpPr>
            <p:nvPr/>
          </p:nvSpPr>
          <p:spPr bwMode="auto">
            <a:xfrm>
              <a:off x="6653"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46</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0" name="Oval 106"/>
            <p:cNvSpPr>
              <a:spLocks noChangeArrowheads="1"/>
            </p:cNvSpPr>
            <p:nvPr/>
          </p:nvSpPr>
          <p:spPr bwMode="auto">
            <a:xfrm>
              <a:off x="6986"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48</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1" name="Oval 107"/>
            <p:cNvSpPr>
              <a:spLocks noChangeArrowheads="1"/>
            </p:cNvSpPr>
            <p:nvPr/>
          </p:nvSpPr>
          <p:spPr bwMode="auto">
            <a:xfrm>
              <a:off x="7317"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52</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2" name="Oval 108"/>
            <p:cNvSpPr>
              <a:spLocks noChangeArrowheads="1"/>
            </p:cNvSpPr>
            <p:nvPr/>
          </p:nvSpPr>
          <p:spPr bwMode="auto">
            <a:xfrm>
              <a:off x="7641"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54</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3" name="Oval 109"/>
            <p:cNvSpPr>
              <a:spLocks noChangeArrowheads="1"/>
            </p:cNvSpPr>
            <p:nvPr/>
          </p:nvSpPr>
          <p:spPr bwMode="auto">
            <a:xfrm>
              <a:off x="7977"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57</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4" name="Oval 110"/>
            <p:cNvSpPr>
              <a:spLocks noChangeArrowheads="1"/>
            </p:cNvSpPr>
            <p:nvPr/>
          </p:nvSpPr>
          <p:spPr bwMode="auto">
            <a:xfrm>
              <a:off x="8304"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59</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5" name="Oval 111"/>
            <p:cNvSpPr>
              <a:spLocks noChangeArrowheads="1"/>
            </p:cNvSpPr>
            <p:nvPr/>
          </p:nvSpPr>
          <p:spPr bwMode="auto">
            <a:xfrm>
              <a:off x="8635"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62</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6" name="Oval 112"/>
            <p:cNvSpPr>
              <a:spLocks noChangeArrowheads="1"/>
            </p:cNvSpPr>
            <p:nvPr/>
          </p:nvSpPr>
          <p:spPr bwMode="auto">
            <a:xfrm>
              <a:off x="8974"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64</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7" name="Oval 113"/>
            <p:cNvSpPr>
              <a:spLocks noChangeArrowheads="1"/>
            </p:cNvSpPr>
            <p:nvPr/>
          </p:nvSpPr>
          <p:spPr bwMode="auto">
            <a:xfrm>
              <a:off x="1511"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8" name="Oval 114"/>
            <p:cNvSpPr>
              <a:spLocks noChangeArrowheads="1"/>
            </p:cNvSpPr>
            <p:nvPr/>
          </p:nvSpPr>
          <p:spPr bwMode="auto">
            <a:xfrm>
              <a:off x="2157" y="295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8</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09" name="Oval 115"/>
            <p:cNvSpPr>
              <a:spLocks noChangeArrowheads="1"/>
            </p:cNvSpPr>
            <p:nvPr/>
          </p:nvSpPr>
          <p:spPr bwMode="auto">
            <a:xfrm>
              <a:off x="2817"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13</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0" name="Oval 116"/>
            <p:cNvSpPr>
              <a:spLocks noChangeArrowheads="1"/>
            </p:cNvSpPr>
            <p:nvPr/>
          </p:nvSpPr>
          <p:spPr bwMode="auto">
            <a:xfrm>
              <a:off x="3513"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19</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1" name="Oval 117"/>
            <p:cNvSpPr>
              <a:spLocks noChangeArrowheads="1"/>
            </p:cNvSpPr>
            <p:nvPr/>
          </p:nvSpPr>
          <p:spPr bwMode="auto">
            <a:xfrm>
              <a:off x="4164" y="295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24</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2" name="Oval 118"/>
            <p:cNvSpPr>
              <a:spLocks noChangeArrowheads="1"/>
            </p:cNvSpPr>
            <p:nvPr/>
          </p:nvSpPr>
          <p:spPr bwMode="auto">
            <a:xfrm>
              <a:off x="4836"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29</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3" name="Oval 119"/>
            <p:cNvSpPr>
              <a:spLocks noChangeArrowheads="1"/>
            </p:cNvSpPr>
            <p:nvPr/>
          </p:nvSpPr>
          <p:spPr bwMode="auto">
            <a:xfrm>
              <a:off x="5472"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35</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4" name="Oval 120"/>
            <p:cNvSpPr>
              <a:spLocks noChangeArrowheads="1"/>
            </p:cNvSpPr>
            <p:nvPr/>
          </p:nvSpPr>
          <p:spPr bwMode="auto">
            <a:xfrm>
              <a:off x="6137" y="2958"/>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40</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5" name="Oval 121"/>
            <p:cNvSpPr>
              <a:spLocks noChangeArrowheads="1"/>
            </p:cNvSpPr>
            <p:nvPr/>
          </p:nvSpPr>
          <p:spPr bwMode="auto">
            <a:xfrm>
              <a:off x="6796" y="295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45</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6" name="Oval 122"/>
            <p:cNvSpPr>
              <a:spLocks noChangeArrowheads="1"/>
            </p:cNvSpPr>
            <p:nvPr/>
          </p:nvSpPr>
          <p:spPr bwMode="auto">
            <a:xfrm>
              <a:off x="7451"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51</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7" name="Oval 123"/>
            <p:cNvSpPr>
              <a:spLocks noChangeArrowheads="1"/>
            </p:cNvSpPr>
            <p:nvPr/>
          </p:nvSpPr>
          <p:spPr bwMode="auto">
            <a:xfrm>
              <a:off x="8114"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56</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8" name="Oval 124"/>
            <p:cNvSpPr>
              <a:spLocks noChangeArrowheads="1"/>
            </p:cNvSpPr>
            <p:nvPr/>
          </p:nvSpPr>
          <p:spPr bwMode="auto">
            <a:xfrm>
              <a:off x="8784"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61</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19" name="Oval 125"/>
            <p:cNvSpPr>
              <a:spLocks noChangeArrowheads="1"/>
            </p:cNvSpPr>
            <p:nvPr/>
          </p:nvSpPr>
          <p:spPr bwMode="auto">
            <a:xfrm>
              <a:off x="2152"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2</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20" name="Oval 126"/>
            <p:cNvSpPr>
              <a:spLocks noChangeArrowheads="1"/>
            </p:cNvSpPr>
            <p:nvPr/>
          </p:nvSpPr>
          <p:spPr bwMode="auto">
            <a:xfrm>
              <a:off x="4158"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18</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21" name="Oval 127"/>
            <p:cNvSpPr>
              <a:spLocks noChangeArrowheads="1"/>
            </p:cNvSpPr>
            <p:nvPr/>
          </p:nvSpPr>
          <p:spPr bwMode="auto">
            <a:xfrm>
              <a:off x="6123"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34</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22" name="Oval 128"/>
            <p:cNvSpPr>
              <a:spLocks noChangeArrowheads="1"/>
            </p:cNvSpPr>
            <p:nvPr/>
          </p:nvSpPr>
          <p:spPr bwMode="auto">
            <a:xfrm>
              <a:off x="8117" y="221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50</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23" name="Oval 129"/>
            <p:cNvSpPr>
              <a:spLocks noChangeArrowheads="1"/>
            </p:cNvSpPr>
            <p:nvPr/>
          </p:nvSpPr>
          <p:spPr bwMode="auto">
            <a:xfrm>
              <a:off x="5129" y="157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rPr>
                <a:t>1</a:t>
              </a:r>
              <a:endParaRPr kumimoji="0" lang="en-US" altLang="zh-CN" sz="1400" b="1" i="0" u="none" strike="noStrike" kern="0" cap="none" spc="0" normalizeH="0" baseline="0" noProof="0">
                <a:ln>
                  <a:noFill/>
                </a:ln>
                <a:solidFill>
                  <a:sysClr val="windowText" lastClr="000000"/>
                </a:solidFill>
                <a:effectLst/>
                <a:uLnTx/>
                <a:uFillTx/>
                <a:latin typeface="Times New Roman" panose="02020603050405020304" pitchFamily="18" charset="0"/>
              </a:endParaRPr>
            </a:p>
          </p:txBody>
        </p:sp>
        <p:sp>
          <p:nvSpPr>
            <p:cNvPr id="324" name="Line 130"/>
            <p:cNvSpPr>
              <a:spLocks noChangeShapeType="1"/>
            </p:cNvSpPr>
            <p:nvPr/>
          </p:nvSpPr>
          <p:spPr bwMode="auto">
            <a:xfrm flipH="1">
              <a:off x="2351" y="1716"/>
              <a:ext cx="2780" cy="4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5" name="Line 131"/>
            <p:cNvSpPr>
              <a:spLocks noChangeShapeType="1"/>
            </p:cNvSpPr>
            <p:nvPr/>
          </p:nvSpPr>
          <p:spPr bwMode="auto">
            <a:xfrm flipH="1">
              <a:off x="4361" y="1779"/>
              <a:ext cx="790" cy="42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6" name="Line 132"/>
            <p:cNvSpPr>
              <a:spLocks noChangeShapeType="1"/>
            </p:cNvSpPr>
            <p:nvPr/>
          </p:nvSpPr>
          <p:spPr bwMode="auto">
            <a:xfrm>
              <a:off x="5381" y="1770"/>
              <a:ext cx="830" cy="4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7" name="Line 133"/>
            <p:cNvSpPr>
              <a:spLocks noChangeShapeType="1"/>
            </p:cNvSpPr>
            <p:nvPr/>
          </p:nvSpPr>
          <p:spPr bwMode="auto">
            <a:xfrm>
              <a:off x="5411" y="1698"/>
              <a:ext cx="2760" cy="5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8" name="Line 134"/>
            <p:cNvSpPr>
              <a:spLocks noChangeShapeType="1"/>
            </p:cNvSpPr>
            <p:nvPr/>
          </p:nvSpPr>
          <p:spPr bwMode="auto">
            <a:xfrm flipH="1">
              <a:off x="1711" y="2409"/>
              <a:ext cx="450" cy="5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9" name="Line 135"/>
            <p:cNvSpPr>
              <a:spLocks noChangeShapeType="1"/>
            </p:cNvSpPr>
            <p:nvPr/>
          </p:nvSpPr>
          <p:spPr bwMode="auto">
            <a:xfrm>
              <a:off x="2281" y="2469"/>
              <a:ext cx="0" cy="48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0" name="Line 136"/>
            <p:cNvSpPr>
              <a:spLocks noChangeShapeType="1"/>
            </p:cNvSpPr>
            <p:nvPr/>
          </p:nvSpPr>
          <p:spPr bwMode="auto">
            <a:xfrm flipH="1">
              <a:off x="3731" y="2431"/>
              <a:ext cx="440" cy="53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1" name="Line 137"/>
            <p:cNvSpPr>
              <a:spLocks noChangeShapeType="1"/>
            </p:cNvSpPr>
            <p:nvPr/>
          </p:nvSpPr>
          <p:spPr bwMode="auto">
            <a:xfrm>
              <a:off x="4291" y="2472"/>
              <a:ext cx="0" cy="48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2" name="Line 138"/>
            <p:cNvSpPr>
              <a:spLocks noChangeShapeType="1"/>
            </p:cNvSpPr>
            <p:nvPr/>
          </p:nvSpPr>
          <p:spPr bwMode="auto">
            <a:xfrm>
              <a:off x="4391" y="2430"/>
              <a:ext cx="500" cy="54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3" name="Line 139"/>
            <p:cNvSpPr>
              <a:spLocks noChangeShapeType="1"/>
            </p:cNvSpPr>
            <p:nvPr/>
          </p:nvSpPr>
          <p:spPr bwMode="auto">
            <a:xfrm flipH="1">
              <a:off x="5681" y="2429"/>
              <a:ext cx="460" cy="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4" name="Line 140"/>
            <p:cNvSpPr>
              <a:spLocks noChangeShapeType="1"/>
            </p:cNvSpPr>
            <p:nvPr/>
          </p:nvSpPr>
          <p:spPr bwMode="auto">
            <a:xfrm>
              <a:off x="6261" y="2489"/>
              <a:ext cx="0" cy="45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5" name="Line 141"/>
            <p:cNvSpPr>
              <a:spLocks noChangeShapeType="1"/>
            </p:cNvSpPr>
            <p:nvPr/>
          </p:nvSpPr>
          <p:spPr bwMode="auto">
            <a:xfrm>
              <a:off x="6371" y="2438"/>
              <a:ext cx="460" cy="5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6" name="Line 142"/>
            <p:cNvSpPr>
              <a:spLocks noChangeShapeType="1"/>
            </p:cNvSpPr>
            <p:nvPr/>
          </p:nvSpPr>
          <p:spPr bwMode="auto">
            <a:xfrm flipH="1">
              <a:off x="7671" y="2428"/>
              <a:ext cx="460" cy="5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7" name="Line 143"/>
            <p:cNvSpPr>
              <a:spLocks noChangeShapeType="1"/>
            </p:cNvSpPr>
            <p:nvPr/>
          </p:nvSpPr>
          <p:spPr bwMode="auto">
            <a:xfrm flipH="1">
              <a:off x="8251" y="2488"/>
              <a:ext cx="0" cy="4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8" name="Line 144"/>
            <p:cNvSpPr>
              <a:spLocks noChangeShapeType="1"/>
            </p:cNvSpPr>
            <p:nvPr/>
          </p:nvSpPr>
          <p:spPr bwMode="auto">
            <a:xfrm>
              <a:off x="8361" y="2437"/>
              <a:ext cx="450" cy="5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9" name="Line 145"/>
            <p:cNvSpPr>
              <a:spLocks noChangeShapeType="1"/>
            </p:cNvSpPr>
            <p:nvPr/>
          </p:nvSpPr>
          <p:spPr bwMode="auto">
            <a:xfrm flipH="1">
              <a:off x="1451" y="3188"/>
              <a:ext cx="13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0" name="Line 146"/>
            <p:cNvSpPr>
              <a:spLocks noChangeShapeType="1"/>
            </p:cNvSpPr>
            <p:nvPr/>
          </p:nvSpPr>
          <p:spPr bwMode="auto">
            <a:xfrm>
              <a:off x="1691" y="3188"/>
              <a:ext cx="100" cy="4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1" name="Line 147"/>
            <p:cNvSpPr>
              <a:spLocks noChangeShapeType="1"/>
            </p:cNvSpPr>
            <p:nvPr/>
          </p:nvSpPr>
          <p:spPr bwMode="auto">
            <a:xfrm flipH="1">
              <a:off x="2121" y="3198"/>
              <a:ext cx="110" cy="4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2" name="Line 148"/>
            <p:cNvSpPr>
              <a:spLocks noChangeShapeType="1"/>
            </p:cNvSpPr>
            <p:nvPr/>
          </p:nvSpPr>
          <p:spPr bwMode="auto">
            <a:xfrm>
              <a:off x="2341" y="3198"/>
              <a:ext cx="90" cy="4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3" name="Line 149"/>
            <p:cNvSpPr>
              <a:spLocks noChangeShapeType="1"/>
            </p:cNvSpPr>
            <p:nvPr/>
          </p:nvSpPr>
          <p:spPr bwMode="auto">
            <a:xfrm flipH="1">
              <a:off x="2791" y="3209"/>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4" name="Line 150"/>
            <p:cNvSpPr>
              <a:spLocks noChangeShapeType="1"/>
            </p:cNvSpPr>
            <p:nvPr/>
          </p:nvSpPr>
          <p:spPr bwMode="auto">
            <a:xfrm>
              <a:off x="3011" y="3209"/>
              <a:ext cx="10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5" name="Line 151"/>
            <p:cNvSpPr>
              <a:spLocks noChangeShapeType="1"/>
            </p:cNvSpPr>
            <p:nvPr/>
          </p:nvSpPr>
          <p:spPr bwMode="auto">
            <a:xfrm flipH="1">
              <a:off x="4141" y="3197"/>
              <a:ext cx="120" cy="4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6" name="Line 152"/>
            <p:cNvSpPr>
              <a:spLocks noChangeShapeType="1"/>
            </p:cNvSpPr>
            <p:nvPr/>
          </p:nvSpPr>
          <p:spPr bwMode="auto">
            <a:xfrm>
              <a:off x="4371" y="3197"/>
              <a:ext cx="11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7" name="Line 153"/>
            <p:cNvSpPr>
              <a:spLocks noChangeShapeType="1"/>
            </p:cNvSpPr>
            <p:nvPr/>
          </p:nvSpPr>
          <p:spPr bwMode="auto">
            <a:xfrm flipH="1">
              <a:off x="4831" y="3209"/>
              <a:ext cx="100" cy="4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8" name="Line 154"/>
            <p:cNvSpPr>
              <a:spLocks noChangeShapeType="1"/>
            </p:cNvSpPr>
            <p:nvPr/>
          </p:nvSpPr>
          <p:spPr bwMode="auto">
            <a:xfrm>
              <a:off x="5041" y="3188"/>
              <a:ext cx="10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9" name="Line 155"/>
            <p:cNvSpPr>
              <a:spLocks noChangeShapeType="1"/>
            </p:cNvSpPr>
            <p:nvPr/>
          </p:nvSpPr>
          <p:spPr bwMode="auto">
            <a:xfrm flipH="1">
              <a:off x="3481" y="3199"/>
              <a:ext cx="110" cy="46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0" name="Line 156"/>
            <p:cNvSpPr>
              <a:spLocks noChangeShapeType="1"/>
            </p:cNvSpPr>
            <p:nvPr/>
          </p:nvSpPr>
          <p:spPr bwMode="auto">
            <a:xfrm>
              <a:off x="3701" y="3199"/>
              <a:ext cx="90" cy="4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1" name="Line 157"/>
            <p:cNvSpPr>
              <a:spLocks noChangeShapeType="1"/>
            </p:cNvSpPr>
            <p:nvPr/>
          </p:nvSpPr>
          <p:spPr bwMode="auto">
            <a:xfrm flipH="1">
              <a:off x="5461" y="3200"/>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2" name="Line 158"/>
            <p:cNvSpPr>
              <a:spLocks noChangeShapeType="1"/>
            </p:cNvSpPr>
            <p:nvPr/>
          </p:nvSpPr>
          <p:spPr bwMode="auto">
            <a:xfrm>
              <a:off x="5671" y="3200"/>
              <a:ext cx="100" cy="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3" name="Line 159"/>
            <p:cNvSpPr>
              <a:spLocks noChangeShapeType="1"/>
            </p:cNvSpPr>
            <p:nvPr/>
          </p:nvSpPr>
          <p:spPr bwMode="auto">
            <a:xfrm flipH="1">
              <a:off x="6111" y="3221"/>
              <a:ext cx="11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4" name="Line 160"/>
            <p:cNvSpPr>
              <a:spLocks noChangeShapeType="1"/>
            </p:cNvSpPr>
            <p:nvPr/>
          </p:nvSpPr>
          <p:spPr bwMode="auto">
            <a:xfrm>
              <a:off x="6331" y="3221"/>
              <a:ext cx="90" cy="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5" name="Line 161"/>
            <p:cNvSpPr>
              <a:spLocks noChangeShapeType="1"/>
            </p:cNvSpPr>
            <p:nvPr/>
          </p:nvSpPr>
          <p:spPr bwMode="auto">
            <a:xfrm flipH="1">
              <a:off x="6781" y="3209"/>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6" name="Line 162"/>
            <p:cNvSpPr>
              <a:spLocks noChangeShapeType="1"/>
            </p:cNvSpPr>
            <p:nvPr/>
          </p:nvSpPr>
          <p:spPr bwMode="auto">
            <a:xfrm>
              <a:off x="7001" y="3209"/>
              <a:ext cx="100" cy="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7" name="Line 163"/>
            <p:cNvSpPr>
              <a:spLocks noChangeShapeType="1"/>
            </p:cNvSpPr>
            <p:nvPr/>
          </p:nvSpPr>
          <p:spPr bwMode="auto">
            <a:xfrm flipH="1">
              <a:off x="7441" y="3209"/>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8" name="Line 164"/>
            <p:cNvSpPr>
              <a:spLocks noChangeShapeType="1"/>
            </p:cNvSpPr>
            <p:nvPr/>
          </p:nvSpPr>
          <p:spPr bwMode="auto">
            <a:xfrm>
              <a:off x="7651" y="3209"/>
              <a:ext cx="11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9" name="Line 165"/>
            <p:cNvSpPr>
              <a:spLocks noChangeShapeType="1"/>
            </p:cNvSpPr>
            <p:nvPr/>
          </p:nvSpPr>
          <p:spPr bwMode="auto">
            <a:xfrm flipH="1">
              <a:off x="8091" y="3200"/>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0" name="Line 166"/>
            <p:cNvSpPr>
              <a:spLocks noChangeShapeType="1"/>
            </p:cNvSpPr>
            <p:nvPr/>
          </p:nvSpPr>
          <p:spPr bwMode="auto">
            <a:xfrm>
              <a:off x="8311" y="3200"/>
              <a:ext cx="100" cy="48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1" name="Line 167"/>
            <p:cNvSpPr>
              <a:spLocks noChangeShapeType="1"/>
            </p:cNvSpPr>
            <p:nvPr/>
          </p:nvSpPr>
          <p:spPr bwMode="auto">
            <a:xfrm flipH="1">
              <a:off x="8771" y="3200"/>
              <a:ext cx="11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2" name="Line 168"/>
            <p:cNvSpPr>
              <a:spLocks noChangeShapeType="1"/>
            </p:cNvSpPr>
            <p:nvPr/>
          </p:nvSpPr>
          <p:spPr bwMode="auto">
            <a:xfrm>
              <a:off x="8991" y="3200"/>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3" name="Line 169"/>
            <p:cNvSpPr>
              <a:spLocks noChangeShapeType="1"/>
            </p:cNvSpPr>
            <p:nvPr/>
          </p:nvSpPr>
          <p:spPr bwMode="auto">
            <a:xfrm>
              <a:off x="144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4" name="Line 170"/>
            <p:cNvSpPr>
              <a:spLocks noChangeShapeType="1"/>
            </p:cNvSpPr>
            <p:nvPr/>
          </p:nvSpPr>
          <p:spPr bwMode="auto">
            <a:xfrm>
              <a:off x="179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5" name="Line 171"/>
            <p:cNvSpPr>
              <a:spLocks noChangeShapeType="1"/>
            </p:cNvSpPr>
            <p:nvPr/>
          </p:nvSpPr>
          <p:spPr bwMode="auto">
            <a:xfrm>
              <a:off x="211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6" name="Line 172"/>
            <p:cNvSpPr>
              <a:spLocks noChangeShapeType="1"/>
            </p:cNvSpPr>
            <p:nvPr/>
          </p:nvSpPr>
          <p:spPr bwMode="auto">
            <a:xfrm>
              <a:off x="243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7" name="Line 173"/>
            <p:cNvSpPr>
              <a:spLocks noChangeShapeType="1"/>
            </p:cNvSpPr>
            <p:nvPr/>
          </p:nvSpPr>
          <p:spPr bwMode="auto">
            <a:xfrm>
              <a:off x="277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8" name="Line 174"/>
            <p:cNvSpPr>
              <a:spLocks noChangeShapeType="1"/>
            </p:cNvSpPr>
            <p:nvPr/>
          </p:nvSpPr>
          <p:spPr bwMode="auto">
            <a:xfrm>
              <a:off x="311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9" name="Line 175"/>
            <p:cNvSpPr>
              <a:spLocks noChangeShapeType="1"/>
            </p:cNvSpPr>
            <p:nvPr/>
          </p:nvSpPr>
          <p:spPr bwMode="auto">
            <a:xfrm>
              <a:off x="346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0" name="Line 176"/>
            <p:cNvSpPr>
              <a:spLocks noChangeShapeType="1"/>
            </p:cNvSpPr>
            <p:nvPr/>
          </p:nvSpPr>
          <p:spPr bwMode="auto">
            <a:xfrm>
              <a:off x="380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1" name="Line 177"/>
            <p:cNvSpPr>
              <a:spLocks noChangeShapeType="1"/>
            </p:cNvSpPr>
            <p:nvPr/>
          </p:nvSpPr>
          <p:spPr bwMode="auto">
            <a:xfrm>
              <a:off x="4151" y="3930"/>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2" name="Line 178"/>
            <p:cNvSpPr>
              <a:spLocks noChangeShapeType="1"/>
            </p:cNvSpPr>
            <p:nvPr/>
          </p:nvSpPr>
          <p:spPr bwMode="auto">
            <a:xfrm>
              <a:off x="448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3" name="Line 179"/>
            <p:cNvSpPr>
              <a:spLocks noChangeShapeType="1"/>
            </p:cNvSpPr>
            <p:nvPr/>
          </p:nvSpPr>
          <p:spPr bwMode="auto">
            <a:xfrm>
              <a:off x="483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4" name="Line 180"/>
            <p:cNvSpPr>
              <a:spLocks noChangeShapeType="1"/>
            </p:cNvSpPr>
            <p:nvPr/>
          </p:nvSpPr>
          <p:spPr bwMode="auto">
            <a:xfrm>
              <a:off x="516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5" name="Line 181"/>
            <p:cNvSpPr>
              <a:spLocks noChangeShapeType="1"/>
            </p:cNvSpPr>
            <p:nvPr/>
          </p:nvSpPr>
          <p:spPr bwMode="auto">
            <a:xfrm>
              <a:off x="548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6" name="Line 182"/>
            <p:cNvSpPr>
              <a:spLocks noChangeShapeType="1"/>
            </p:cNvSpPr>
            <p:nvPr/>
          </p:nvSpPr>
          <p:spPr bwMode="auto">
            <a:xfrm>
              <a:off x="580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7" name="Line 183"/>
            <p:cNvSpPr>
              <a:spLocks noChangeShapeType="1"/>
            </p:cNvSpPr>
            <p:nvPr/>
          </p:nvSpPr>
          <p:spPr bwMode="auto">
            <a:xfrm>
              <a:off x="613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8" name="Line 184"/>
            <p:cNvSpPr>
              <a:spLocks noChangeShapeType="1"/>
            </p:cNvSpPr>
            <p:nvPr/>
          </p:nvSpPr>
          <p:spPr bwMode="auto">
            <a:xfrm>
              <a:off x="6461" y="393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9" name="Line 185"/>
            <p:cNvSpPr>
              <a:spLocks noChangeShapeType="1"/>
            </p:cNvSpPr>
            <p:nvPr/>
          </p:nvSpPr>
          <p:spPr bwMode="auto">
            <a:xfrm>
              <a:off x="6791" y="3935"/>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0" name="Line 186"/>
            <p:cNvSpPr>
              <a:spLocks noChangeShapeType="1"/>
            </p:cNvSpPr>
            <p:nvPr/>
          </p:nvSpPr>
          <p:spPr bwMode="auto">
            <a:xfrm>
              <a:off x="712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1" name="Line 187"/>
            <p:cNvSpPr>
              <a:spLocks noChangeShapeType="1"/>
            </p:cNvSpPr>
            <p:nvPr/>
          </p:nvSpPr>
          <p:spPr bwMode="auto">
            <a:xfrm>
              <a:off x="746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2" name="Line 188"/>
            <p:cNvSpPr>
              <a:spLocks noChangeShapeType="1"/>
            </p:cNvSpPr>
            <p:nvPr/>
          </p:nvSpPr>
          <p:spPr bwMode="auto">
            <a:xfrm>
              <a:off x="7771" y="3915"/>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3" name="Line 189"/>
            <p:cNvSpPr>
              <a:spLocks noChangeShapeType="1"/>
            </p:cNvSpPr>
            <p:nvPr/>
          </p:nvSpPr>
          <p:spPr bwMode="auto">
            <a:xfrm>
              <a:off x="811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4" name="Line 190"/>
            <p:cNvSpPr>
              <a:spLocks noChangeShapeType="1"/>
            </p:cNvSpPr>
            <p:nvPr/>
          </p:nvSpPr>
          <p:spPr bwMode="auto">
            <a:xfrm>
              <a:off x="844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5" name="Line 191"/>
            <p:cNvSpPr>
              <a:spLocks noChangeShapeType="1"/>
            </p:cNvSpPr>
            <p:nvPr/>
          </p:nvSpPr>
          <p:spPr bwMode="auto">
            <a:xfrm>
              <a:off x="877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6" name="Line 192"/>
            <p:cNvSpPr>
              <a:spLocks noChangeShapeType="1"/>
            </p:cNvSpPr>
            <p:nvPr/>
          </p:nvSpPr>
          <p:spPr bwMode="auto">
            <a:xfrm>
              <a:off x="911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7" name="Text Box 193"/>
            <p:cNvSpPr txBox="1">
              <a:spLocks noChangeArrowheads="1"/>
            </p:cNvSpPr>
            <p:nvPr/>
          </p:nvSpPr>
          <p:spPr bwMode="auto">
            <a:xfrm>
              <a:off x="3561" y="170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8" name="Text Box 194"/>
            <p:cNvSpPr txBox="1">
              <a:spLocks noChangeArrowheads="1"/>
            </p:cNvSpPr>
            <p:nvPr/>
          </p:nvSpPr>
          <p:spPr bwMode="auto">
            <a:xfrm>
              <a:off x="4831" y="195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9" name="Text Box 195"/>
            <p:cNvSpPr txBox="1">
              <a:spLocks noChangeArrowheads="1"/>
            </p:cNvSpPr>
            <p:nvPr/>
          </p:nvSpPr>
          <p:spPr bwMode="auto">
            <a:xfrm>
              <a:off x="5541" y="196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0" name="Text Box 196"/>
            <p:cNvSpPr txBox="1">
              <a:spLocks noChangeArrowheads="1"/>
            </p:cNvSpPr>
            <p:nvPr/>
          </p:nvSpPr>
          <p:spPr bwMode="auto">
            <a:xfrm>
              <a:off x="6801" y="17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1" name="Text Box 197"/>
            <p:cNvSpPr txBox="1">
              <a:spLocks noChangeArrowheads="1"/>
            </p:cNvSpPr>
            <p:nvPr/>
          </p:nvSpPr>
          <p:spPr bwMode="auto">
            <a:xfrm>
              <a:off x="2081" y="260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2" name="Text Box 198"/>
            <p:cNvSpPr txBox="1">
              <a:spLocks noChangeArrowheads="1"/>
            </p:cNvSpPr>
            <p:nvPr/>
          </p:nvSpPr>
          <p:spPr bwMode="auto">
            <a:xfrm>
              <a:off x="2401" y="260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auto" latinLnBrk="0" hangingPunct="0">
                <a:lnSpc>
                  <a:spcPct val="72000"/>
                </a:lnSpc>
                <a:spcBef>
                  <a:spcPts val="0"/>
                </a:spcBef>
                <a:spcAft>
                  <a:spcPts val="0"/>
                </a:spcAft>
                <a:buClrTx/>
                <a:buSzTx/>
                <a:buFontTx/>
                <a:buNone/>
                <a:defRPr/>
              </a:pP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3" name="Line 199"/>
            <p:cNvSpPr>
              <a:spLocks noChangeShapeType="1"/>
            </p:cNvSpPr>
            <p:nvPr/>
          </p:nvSpPr>
          <p:spPr bwMode="auto">
            <a:xfrm>
              <a:off x="2391" y="2418"/>
              <a:ext cx="470" cy="5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828040" y="195580"/>
            <a:ext cx="687070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8.1.2 什么是回溯法</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
        <p:nvSpPr>
          <p:cNvPr id="29699" name="Text Box 3"/>
          <p:cNvSpPr txBox="1">
            <a:spLocks noChangeArrowheads="1"/>
          </p:cNvSpPr>
          <p:nvPr/>
        </p:nvSpPr>
        <p:spPr bwMode="auto">
          <a:xfrm>
            <a:off x="539750" y="1196975"/>
            <a:ext cx="8353425" cy="5077460"/>
          </a:xfrm>
          <a:prstGeom prst="rect">
            <a:avLst/>
          </a:prstGeom>
          <a:noFill/>
          <a:ln w="9525">
            <a:noFill/>
            <a:miter lim="800000"/>
          </a:ln>
        </p:spPr>
        <p:txBody>
          <a:bodyPr>
            <a:spAutoFit/>
          </a:bodyPr>
          <a:lstStyle/>
          <a:p>
            <a:pPr>
              <a:spcBef>
                <a:spcPct val="50000"/>
              </a:spcBef>
            </a:pPr>
            <a:r>
              <a:rPr lang="zh-CN" altLang="en-US" sz="2400" b="1">
                <a:latin typeface="宋体" panose="02010600030101010101" pitchFamily="2" charset="-122"/>
              </a:rPr>
              <a:t>　　在包含问题的所有解的解空间树中，按照</a:t>
            </a:r>
            <a:r>
              <a:rPr lang="zh-CN" altLang="en-US" sz="2400" b="1">
                <a:solidFill>
                  <a:srgbClr val="CC0099"/>
                </a:solidFill>
                <a:latin typeface="宋体" panose="02010600030101010101" pitchFamily="2" charset="-122"/>
              </a:rPr>
              <a:t>深度优先搜索的策略</a:t>
            </a:r>
            <a:r>
              <a:rPr lang="zh-CN" altLang="en-US" sz="2400" b="1">
                <a:latin typeface="宋体" panose="02010600030101010101" pitchFamily="2" charset="-122"/>
              </a:rPr>
              <a:t>，从根结点（开始结点）出发搜索解空间树。首先根结点成为</a:t>
            </a:r>
            <a:r>
              <a:rPr lang="zh-CN" altLang="en-US" sz="2400" b="1">
                <a:solidFill>
                  <a:srgbClr val="CC0099"/>
                </a:solidFill>
                <a:latin typeface="宋体" panose="02010600030101010101" pitchFamily="2" charset="-122"/>
              </a:rPr>
              <a:t>活结点</a:t>
            </a:r>
            <a:r>
              <a:rPr lang="zh-CN" altLang="en-US" sz="2400" b="1">
                <a:latin typeface="宋体" panose="02010600030101010101" pitchFamily="2" charset="-122"/>
              </a:rPr>
              <a:t>（活结点是指自身已生成但其孩子结点没有全部生成的结点），同时也成为当前的扩展结点（扩展结点是指正在产生孩子结点的结点）。</a:t>
            </a:r>
            <a:endParaRPr lang="zh-CN" altLang="en-US" sz="2400" b="1">
              <a:latin typeface="宋体" panose="02010600030101010101" pitchFamily="2" charset="-122"/>
            </a:endParaRPr>
          </a:p>
          <a:p>
            <a:pPr>
              <a:spcBef>
                <a:spcPct val="50000"/>
              </a:spcBef>
            </a:pPr>
            <a:r>
              <a:rPr lang="zh-CN" altLang="en-US" sz="2400" b="1">
                <a:latin typeface="宋体" panose="02010600030101010101" pitchFamily="2" charset="-122"/>
              </a:rPr>
              <a:t>　　在当前的扩展结点处，搜索向纵深方向移至一个新结点。这个新结点就成为新的活结点，并成为当前扩展结点。如果在当前的扩展结点处不能再向纵深方向移动，则当前扩展结点就成为</a:t>
            </a:r>
            <a:r>
              <a:rPr lang="zh-CN" altLang="en-US" sz="2400" b="1">
                <a:solidFill>
                  <a:srgbClr val="CC0099"/>
                </a:solidFill>
                <a:latin typeface="宋体" panose="02010600030101010101" pitchFamily="2" charset="-122"/>
              </a:rPr>
              <a:t>死结点</a:t>
            </a:r>
            <a:r>
              <a:rPr lang="zh-CN" altLang="en-US" sz="2400" b="1">
                <a:latin typeface="宋体" panose="02010600030101010101" pitchFamily="2" charset="-122"/>
              </a:rPr>
              <a:t>（死结点是指由根结点到该结点构成的部分解不满足约束条件，或者其子结点已经搜索完毕）。此时应往回移动（回溯）至最近的一个活结点处，并使这个活结点成为当前的扩展结点。</a:t>
            </a:r>
            <a:r>
              <a:rPr lang="zh-CN" altLang="en-US" sz="2400" b="1">
                <a:solidFill>
                  <a:srgbClr val="CC0099"/>
                </a:solidFill>
                <a:latin typeface="宋体" panose="02010600030101010101" pitchFamily="2" charset="-122"/>
              </a:rPr>
              <a:t>回溯法以这种方式递归地在解空间中搜索，直至找到所要求的解或解空间中已无活结点为止。</a:t>
            </a:r>
            <a:endParaRPr lang="zh-CN" altLang="en-US" sz="2400" b="1">
              <a:solidFill>
                <a:srgbClr val="CC0099"/>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395288" y="1255395"/>
            <a:ext cx="8208962" cy="2491740"/>
          </a:xfrm>
          <a:prstGeom prst="rect">
            <a:avLst/>
          </a:prstGeom>
          <a:noFill/>
          <a:ln w="9525">
            <a:noFill/>
            <a:miter lim="800000"/>
          </a:ln>
        </p:spPr>
        <p:txBody>
          <a:bodyPr>
            <a:spAutoFit/>
          </a:bodyPr>
          <a:lstStyle/>
          <a:p>
            <a:pPr>
              <a:spcBef>
                <a:spcPct val="50000"/>
              </a:spcBef>
            </a:pPr>
            <a:r>
              <a:rPr lang="zh-CN" altLang="en-US" sz="2400" b="1">
                <a:latin typeface="宋体" panose="02010600030101010101" pitchFamily="2" charset="-122"/>
              </a:rPr>
              <a:t>　　如图所示，当从状态</a:t>
            </a:r>
            <a:r>
              <a:rPr lang="en-US" altLang="zh-CN" sz="2400" b="1" i="1">
                <a:latin typeface="Times New Roman" panose="02020603050405020304" pitchFamily="18" charset="0"/>
                <a:cs typeface="Times New Roman" panose="02020603050405020304" pitchFamily="18" charset="0"/>
              </a:rPr>
              <a:t>s</a:t>
            </a:r>
            <a:r>
              <a:rPr lang="en-US" altLang="zh-CN" sz="2400" b="1" i="1" baseline="-25000">
                <a:latin typeface="Times New Roman" panose="02020603050405020304" pitchFamily="18" charset="0"/>
                <a:cs typeface="Times New Roman" panose="02020603050405020304" pitchFamily="18" charset="0"/>
              </a:rPr>
              <a:t>i</a:t>
            </a:r>
            <a:r>
              <a:rPr lang="zh-CN" altLang="en-US" sz="2400" b="1">
                <a:latin typeface="宋体" panose="02010600030101010101" pitchFamily="2" charset="-122"/>
              </a:rPr>
              <a:t>搜索到状态</a:t>
            </a:r>
            <a:r>
              <a:rPr lang="en-US" altLang="zh-CN" sz="2400" b="1" i="1">
                <a:latin typeface="Times New Roman" panose="02020603050405020304" pitchFamily="18" charset="0"/>
                <a:cs typeface="Times New Roman" panose="02020603050405020304" pitchFamily="18" charset="0"/>
              </a:rPr>
              <a:t>s</a:t>
            </a:r>
            <a:r>
              <a:rPr lang="en-US" altLang="zh-CN" sz="2400" b="1" i="1" baseline="-25000">
                <a:latin typeface="Times New Roman" panose="02020603050405020304" pitchFamily="18" charset="0"/>
                <a:cs typeface="Times New Roman" panose="02020603050405020304" pitchFamily="18" charset="0"/>
              </a:rPr>
              <a:t>i</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rPr>
              <a:t>后，如果</a:t>
            </a:r>
            <a:r>
              <a:rPr lang="en-US" altLang="zh-CN" sz="2400" b="1" i="1">
                <a:latin typeface="Times New Roman" panose="02020603050405020304" pitchFamily="18" charset="0"/>
                <a:cs typeface="Times New Roman" panose="02020603050405020304" pitchFamily="18" charset="0"/>
              </a:rPr>
              <a:t>s</a:t>
            </a:r>
            <a:r>
              <a:rPr lang="en-US" altLang="zh-CN" sz="2400" b="1" i="1" baseline="-25000">
                <a:latin typeface="Times New Roman" panose="02020603050405020304" pitchFamily="18" charset="0"/>
                <a:cs typeface="Times New Roman" panose="02020603050405020304" pitchFamily="18" charset="0"/>
              </a:rPr>
              <a:t>i</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rPr>
              <a:t>变为死结点，则从状态</a:t>
            </a:r>
            <a:r>
              <a:rPr lang="en-US" altLang="zh-CN" sz="2400" b="1" i="1">
                <a:latin typeface="Times New Roman" panose="02020603050405020304" pitchFamily="18" charset="0"/>
                <a:cs typeface="Times New Roman" panose="02020603050405020304" pitchFamily="18" charset="0"/>
              </a:rPr>
              <a:t>s</a:t>
            </a:r>
            <a:r>
              <a:rPr lang="en-US" altLang="zh-CN" sz="2400" b="1" i="1" baseline="-25000">
                <a:latin typeface="Times New Roman" panose="02020603050405020304" pitchFamily="18" charset="0"/>
                <a:cs typeface="Times New Roman" panose="02020603050405020304" pitchFamily="18" charset="0"/>
              </a:rPr>
              <a:t>i</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rPr>
              <a:t>回退到</a:t>
            </a:r>
            <a:r>
              <a:rPr lang="en-US" altLang="zh-CN" sz="2400" b="1" i="1">
                <a:latin typeface="Times New Roman" panose="02020603050405020304" pitchFamily="18" charset="0"/>
                <a:cs typeface="Times New Roman" panose="02020603050405020304" pitchFamily="18" charset="0"/>
              </a:rPr>
              <a:t>s</a:t>
            </a:r>
            <a:r>
              <a:rPr lang="en-US" altLang="zh-CN" sz="2400" b="1" i="1" baseline="-25000">
                <a:latin typeface="Times New Roman" panose="02020603050405020304" pitchFamily="18" charset="0"/>
                <a:cs typeface="Times New Roman" panose="02020603050405020304" pitchFamily="18" charset="0"/>
              </a:rPr>
              <a:t>i</a:t>
            </a:r>
            <a:r>
              <a:rPr lang="zh-CN" altLang="en-US" sz="2400" b="1">
                <a:latin typeface="宋体" panose="02010600030101010101" pitchFamily="2" charset="-122"/>
              </a:rPr>
              <a:t>，再从</a:t>
            </a:r>
            <a:r>
              <a:rPr lang="en-US" altLang="zh-CN" sz="2400" b="1" i="1">
                <a:latin typeface="Times New Roman" panose="02020603050405020304" pitchFamily="18" charset="0"/>
                <a:cs typeface="Times New Roman" panose="02020603050405020304" pitchFamily="18" charset="0"/>
              </a:rPr>
              <a:t>s</a:t>
            </a:r>
            <a:r>
              <a:rPr lang="en-US" altLang="zh-CN" sz="2400" b="1" i="1" baseline="-25000">
                <a:latin typeface="Times New Roman" panose="02020603050405020304" pitchFamily="18" charset="0"/>
                <a:cs typeface="Times New Roman" panose="02020603050405020304" pitchFamily="18" charset="0"/>
              </a:rPr>
              <a:t>i</a:t>
            </a:r>
            <a:r>
              <a:rPr lang="zh-CN" altLang="en-US" sz="2400" b="1">
                <a:latin typeface="宋体" panose="02010600030101010101" pitchFamily="2" charset="-122"/>
              </a:rPr>
              <a:t>找其他可能的路径，所以回溯法体现出走不通就退回再走的思路。</a:t>
            </a:r>
            <a:endParaRPr lang="zh-CN" altLang="en-US" sz="2400" b="1">
              <a:latin typeface="宋体" panose="02010600030101010101" pitchFamily="2" charset="-122"/>
            </a:endParaRPr>
          </a:p>
          <a:p>
            <a:pPr>
              <a:spcBef>
                <a:spcPct val="50000"/>
              </a:spcBef>
            </a:pPr>
            <a:r>
              <a:rPr lang="zh-CN" altLang="en-US" sz="2400" b="1">
                <a:latin typeface="宋体" panose="02010600030101010101" pitchFamily="2" charset="-122"/>
              </a:rPr>
              <a:t>　　若用回溯法</a:t>
            </a:r>
            <a:r>
              <a:rPr lang="zh-CN" altLang="en-US" sz="2400" b="1">
                <a:solidFill>
                  <a:srgbClr val="CC0099"/>
                </a:solidFill>
                <a:latin typeface="宋体" panose="02010600030101010101" pitchFamily="2" charset="-122"/>
              </a:rPr>
              <a:t>求问题的所有解时</a:t>
            </a:r>
            <a:r>
              <a:rPr lang="zh-CN" altLang="en-US" sz="2400" b="1">
                <a:latin typeface="宋体" panose="02010600030101010101" pitchFamily="2" charset="-122"/>
              </a:rPr>
              <a:t>，需要回溯到根结点，且根结点的所有可行的子树都要已被搜索完才结束。而若使用回溯法</a:t>
            </a:r>
            <a:r>
              <a:rPr lang="zh-CN" altLang="en-US" sz="2400" b="1">
                <a:solidFill>
                  <a:srgbClr val="CC0099"/>
                </a:solidFill>
                <a:latin typeface="宋体" panose="02010600030101010101" pitchFamily="2" charset="-122"/>
              </a:rPr>
              <a:t>求任一个解时</a:t>
            </a:r>
            <a:r>
              <a:rPr lang="zh-CN" altLang="en-US" sz="2400" b="1">
                <a:latin typeface="宋体" panose="02010600030101010101" pitchFamily="2" charset="-122"/>
              </a:rPr>
              <a:t>，只要搜索到问题的一个解就可以结束。</a:t>
            </a:r>
            <a:endParaRPr lang="zh-CN" altLang="en-US" sz="2400" b="1">
              <a:latin typeface="宋体" panose="02010600030101010101" pitchFamily="2" charset="-122"/>
            </a:endParaRPr>
          </a:p>
        </p:txBody>
      </p:sp>
      <p:sp>
        <p:nvSpPr>
          <p:cNvPr id="3076" name="Rectangle 4"/>
          <p:cNvSpPr>
            <a:spLocks noChangeArrowheads="1"/>
          </p:cNvSpPr>
          <p:nvPr/>
        </p:nvSpPr>
        <p:spPr bwMode="auto">
          <a:xfrm>
            <a:off x="0" y="4037013"/>
            <a:ext cx="309880" cy="460375"/>
          </a:xfrm>
          <a:prstGeom prst="rect">
            <a:avLst/>
          </a:prstGeom>
          <a:noFill/>
          <a:ln w="9525">
            <a:noFill/>
            <a:miter lim="800000"/>
          </a:ln>
        </p:spPr>
        <p:txBody>
          <a:bodyPr wrap="none" anchor="ctr">
            <a:spAutoFit/>
          </a:bodyPr>
          <a:lstStyle/>
          <a:p>
            <a:endParaRPr lang="zh-CN" altLang="en-US" sz="2400" b="1">
              <a:latin typeface="宋体" panose="02010600030101010101" pitchFamily="2" charset="-122"/>
            </a:endParaRPr>
          </a:p>
        </p:txBody>
      </p:sp>
      <p:graphicFrame>
        <p:nvGraphicFramePr>
          <p:cNvPr id="3074" name="Object 3"/>
          <p:cNvGraphicFramePr>
            <a:graphicFrameLocks noChangeAspect="1"/>
          </p:cNvGraphicFramePr>
          <p:nvPr/>
        </p:nvGraphicFramePr>
        <p:xfrm>
          <a:off x="1423670" y="4096385"/>
          <a:ext cx="5497195" cy="1774190"/>
        </p:xfrm>
        <a:graphic>
          <a:graphicData uri="http://schemas.openxmlformats.org/presentationml/2006/ole">
            <mc:AlternateContent xmlns:mc="http://schemas.openxmlformats.org/markup-compatibility/2006">
              <mc:Choice xmlns:v="urn:schemas-microsoft-com:vml" Requires="v">
                <p:oleObj spid="_x0000_s3073" name="图片" r:id="rId1" imgW="2005330" imgH="654685" progId="Word.Picture.8">
                  <p:embed/>
                </p:oleObj>
              </mc:Choice>
              <mc:Fallback>
                <p:oleObj name="图片" r:id="rId1" imgW="2005330" imgH="654685" progId="Word.Picture.8">
                  <p:embed/>
                  <p:pic>
                    <p:nvPicPr>
                      <p:cNvPr id="0" name="Object 3"/>
                      <p:cNvPicPr>
                        <a:picLocks noChangeAspect="1"/>
                      </p:cNvPicPr>
                      <p:nvPr/>
                    </p:nvPicPr>
                    <p:blipFill>
                      <a:blip r:embed="rId2"/>
                      <a:stretch>
                        <a:fillRect/>
                      </a:stretch>
                    </p:blipFill>
                    <p:spPr>
                      <a:xfrm>
                        <a:off x="1423670" y="4096385"/>
                        <a:ext cx="5497195" cy="1774190"/>
                      </a:xfrm>
                      <a:prstGeom prst="rect">
                        <a:avLst/>
                      </a:prstGeom>
                      <a:noFill/>
                      <a:ln w="9525">
                        <a:noFill/>
                      </a:ln>
                    </p:spPr>
                  </p:pic>
                </p:oleObj>
              </mc:Fallback>
            </mc:AlternateContent>
          </a:graphicData>
        </a:graphic>
      </p:graphicFrame>
      <p:sp>
        <p:nvSpPr>
          <p:cNvPr id="202754" name="Text Box 2"/>
          <p:cNvSpPr txBox="1">
            <a:spLocks noChangeArrowheads="1"/>
          </p:cNvSpPr>
          <p:nvPr/>
        </p:nvSpPr>
        <p:spPr bwMode="auto">
          <a:xfrm>
            <a:off x="828040" y="195580"/>
            <a:ext cx="687070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lvl="0"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8.1.2 什么是回溯法</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43000" y="76200"/>
            <a:ext cx="6861810" cy="914400"/>
          </a:xfrm>
        </p:spPr>
        <p:txBody>
          <a:bodyPr/>
          <a:p>
            <a:pPr algn="ctr"/>
            <a:r>
              <a:rPr lang="en-US" altLang="zh-CN" sz="4000" b="1">
                <a:solidFill>
                  <a:schemeClr val="bg1"/>
                </a:solidFill>
                <a:effectLst/>
                <a:latin typeface="Times New Roman" panose="02020603050405020304" pitchFamily="18" charset="0"/>
                <a:ea typeface="楷体_GB2312" pitchFamily="49" charset="-122"/>
                <a:sym typeface="+mn-ea"/>
              </a:rPr>
              <a:t>Tree Searching </a:t>
            </a:r>
            <a:r>
              <a:rPr lang="en-US" altLang="zh-CN" sz="4000" b="1">
                <a:solidFill>
                  <a:schemeClr val="bg1"/>
                </a:solidFill>
                <a:effectLst/>
                <a:latin typeface="Times New Roman" panose="02020603050405020304" pitchFamily="18" charset="0"/>
                <a:sym typeface="+mn-ea"/>
              </a:rPr>
              <a:t>Strategies</a:t>
            </a:r>
            <a:endParaRPr lang="en-US" altLang="zh-CN" sz="4000" b="1">
              <a:solidFill>
                <a:schemeClr val="bg1"/>
              </a:solidFill>
              <a:effectLst/>
              <a:latin typeface="Times New Roman" panose="02020603050405020304" pitchFamily="18" charset="0"/>
              <a:sym typeface="+mn-ea"/>
            </a:endParaRPr>
          </a:p>
        </p:txBody>
      </p:sp>
      <p:sp>
        <p:nvSpPr>
          <p:cNvPr id="614405" name="文本占位符 614404"/>
          <p:cNvSpPr txBox="1"/>
          <p:nvPr>
            <p:ph type="body" sz="half" idx="1"/>
          </p:nvPr>
        </p:nvSpPr>
        <p:spPr bwMode="auto">
          <a:xfrm>
            <a:off x="845820" y="1836420"/>
            <a:ext cx="7752080" cy="1383665"/>
          </a:xfrm>
          <a:noFill/>
          <a:ln w="9525">
            <a:noFill/>
            <a:miter lim="800000"/>
          </a:ln>
        </p:spPr>
        <p:txBody>
          <a:bodyPr wrap="square">
            <a:spAutoFit/>
          </a:bodyPr>
          <a:p>
            <a:pPr marL="0" lvl="0" algn="l" defTabSz="914400" eaLnBrk="1" hangingPunct="1">
              <a:lnSpc>
                <a:spcPct val="150000"/>
              </a:lnSpc>
              <a:spcBef>
                <a:spcPct val="50000"/>
              </a:spcBef>
              <a:buFont typeface="Arial" panose="020B0604020202020204" pitchFamily="34" charset="0"/>
              <a:buNone/>
            </a:pPr>
            <a:r>
              <a:rPr lang="zh-CN" altLang="en-US" sz="2800" b="1" kern="1200">
                <a:latin typeface="宋体" panose="02010600030101010101" pitchFamily="2" charset="-122"/>
                <a:ea typeface="宋体" panose="02010600030101010101" pitchFamily="2" charset="-122"/>
                <a:sym typeface="+mn-ea"/>
              </a:rPr>
              <a:t>很多问题可以表示成为树。于是, 这些问题可以使用树搜索算法来求解。</a:t>
            </a:r>
            <a:endParaRPr lang="zh-CN" altLang="en-US" sz="2800" b="1" kern="120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05"/>
                                        </p:tgtEl>
                                        <p:attrNameLst>
                                          <p:attrName>style.visibility</p:attrName>
                                        </p:attrNameLst>
                                      </p:cBhvr>
                                      <p:to>
                                        <p:strVal val="visible"/>
                                      </p:to>
                                    </p:set>
                                    <p:anim calcmode="lin" valueType="num">
                                      <p:cBhvr additive="base">
                                        <p:cTn id="7" dur="500" fill="hold"/>
                                        <p:tgtEl>
                                          <p:spTgt spid="614405"/>
                                        </p:tgtEl>
                                        <p:attrNameLst>
                                          <p:attrName>ppt_x</p:attrName>
                                        </p:attrNameLst>
                                      </p:cBhvr>
                                      <p:tavLst>
                                        <p:tav tm="0">
                                          <p:val>
                                            <p:strVal val="#ppt_x"/>
                                          </p:val>
                                        </p:tav>
                                        <p:tav tm="100000">
                                          <p:val>
                                            <p:strVal val="#ppt_x"/>
                                          </p:val>
                                        </p:tav>
                                      </p:tavLst>
                                    </p:anim>
                                    <p:anim calcmode="lin" valueType="num">
                                      <p:cBhvr additive="base">
                                        <p:cTn id="8" dur="500" fill="hold"/>
                                        <p:tgtEl>
                                          <p:spTgt spid="614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5"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11188" y="1311593"/>
            <a:ext cx="7848600" cy="2675890"/>
          </a:xfrm>
          <a:prstGeom prst="rect">
            <a:avLst/>
          </a:prstGeom>
          <a:noFill/>
          <a:ln w="9525">
            <a:noFill/>
            <a:miter lim="800000"/>
          </a:ln>
        </p:spPr>
        <p:txBody>
          <a:bodyPr>
            <a:spAutoFit/>
          </a:bodyPr>
          <a:lstStyle/>
          <a:p>
            <a:pPr>
              <a:lnSpc>
                <a:spcPct val="120000"/>
              </a:lnSpc>
              <a:spcBef>
                <a:spcPct val="50000"/>
              </a:spcBef>
            </a:pPr>
            <a:r>
              <a:rPr lang="zh-CN" altLang="en-US" sz="2400" b="1">
                <a:latin typeface="宋体" panose="02010600030101010101" pitchFamily="2" charset="-122"/>
              </a:rPr>
              <a:t>　　另外，回溯法搜索解空间时，通常采用两种策略避免无效搜索，提高回溯的搜索效率</a:t>
            </a:r>
            <a:r>
              <a:rPr lang="en-US" altLang="zh-CN" sz="2400" b="1">
                <a:latin typeface="宋体" panose="02010600030101010101" pitchFamily="2" charset="-122"/>
              </a:rPr>
              <a:t>:</a:t>
            </a:r>
            <a:endParaRPr lang="en-US" altLang="zh-CN" sz="2400" b="1">
              <a:latin typeface="宋体" panose="02010600030101010101" pitchFamily="2" charset="-122"/>
            </a:endParaRPr>
          </a:p>
          <a:p>
            <a:pPr>
              <a:lnSpc>
                <a:spcPct val="120000"/>
              </a:lnSpc>
              <a:spcBef>
                <a:spcPct val="50000"/>
              </a:spcBef>
            </a:pPr>
            <a:r>
              <a:rPr lang="zh-CN" altLang="en-US" sz="2400" b="1">
                <a:latin typeface="宋体" panose="02010600030101010101" pitchFamily="2" charset="-122"/>
              </a:rPr>
              <a:t>　　</a:t>
            </a:r>
            <a:r>
              <a:rPr lang="en-US" altLang="zh-CN" sz="2400" b="1">
                <a:latin typeface="宋体" panose="02010600030101010101" pitchFamily="2" charset="-122"/>
              </a:rPr>
              <a:t>(1)</a:t>
            </a:r>
            <a:r>
              <a:rPr lang="zh-CN" altLang="en-US" sz="2400" b="1">
                <a:latin typeface="宋体" panose="02010600030101010101" pitchFamily="2" charset="-122"/>
              </a:rPr>
              <a:t>用</a:t>
            </a:r>
            <a:r>
              <a:rPr lang="zh-CN" altLang="en-US" sz="2400" b="1">
                <a:solidFill>
                  <a:srgbClr val="CC0099"/>
                </a:solidFill>
                <a:latin typeface="宋体" panose="02010600030101010101" pitchFamily="2" charset="-122"/>
              </a:rPr>
              <a:t>约束函数</a:t>
            </a:r>
            <a:r>
              <a:rPr lang="zh-CN" altLang="en-US" sz="2400" b="1">
                <a:latin typeface="宋体" panose="02010600030101010101" pitchFamily="2" charset="-122"/>
              </a:rPr>
              <a:t>在扩展结点处剪除不满足约束的子树；</a:t>
            </a:r>
            <a:endParaRPr lang="zh-CN" altLang="en-US" sz="2400" b="1">
              <a:latin typeface="宋体" panose="02010600030101010101" pitchFamily="2" charset="-122"/>
            </a:endParaRPr>
          </a:p>
          <a:p>
            <a:pPr>
              <a:lnSpc>
                <a:spcPct val="120000"/>
              </a:lnSpc>
              <a:spcBef>
                <a:spcPct val="50000"/>
              </a:spcBef>
            </a:pPr>
            <a:r>
              <a:rPr lang="zh-CN" altLang="en-US" sz="2400" b="1">
                <a:latin typeface="宋体" panose="02010600030101010101" pitchFamily="2" charset="-122"/>
              </a:rPr>
              <a:t>　　</a:t>
            </a:r>
            <a:r>
              <a:rPr lang="en-US" altLang="zh-CN" sz="2400" b="1">
                <a:latin typeface="宋体" panose="02010600030101010101" pitchFamily="2" charset="-122"/>
              </a:rPr>
              <a:t>(2)</a:t>
            </a:r>
            <a:r>
              <a:rPr lang="zh-CN" altLang="en-US" sz="2400" b="1">
                <a:latin typeface="宋体" panose="02010600030101010101" pitchFamily="2" charset="-122"/>
              </a:rPr>
              <a:t>用</a:t>
            </a:r>
            <a:r>
              <a:rPr lang="zh-CN" altLang="en-US" sz="2400" b="1">
                <a:solidFill>
                  <a:srgbClr val="CC0099"/>
                </a:solidFill>
                <a:latin typeface="宋体" panose="02010600030101010101" pitchFamily="2" charset="-122"/>
              </a:rPr>
              <a:t>限界函数</a:t>
            </a:r>
            <a:r>
              <a:rPr lang="zh-CN" altLang="en-US" sz="2400" b="1">
                <a:latin typeface="宋体" panose="02010600030101010101" pitchFamily="2" charset="-122"/>
              </a:rPr>
              <a:t>剪去得不到问题解或最优解的子树。这两类函数统称为</a:t>
            </a:r>
            <a:r>
              <a:rPr lang="zh-CN" altLang="en-US" sz="2400" b="1">
                <a:solidFill>
                  <a:srgbClr val="CC0099"/>
                </a:solidFill>
                <a:latin typeface="宋体" panose="02010600030101010101" pitchFamily="2" charset="-122"/>
              </a:rPr>
              <a:t>剪枝函数</a:t>
            </a:r>
            <a:r>
              <a:rPr lang="zh-CN" altLang="en-US" sz="2400" b="1" dirty="0">
                <a:latin typeface="宋体" panose="02010600030101010101" pitchFamily="2" charset="-122"/>
                <a:sym typeface="+mn-ea"/>
              </a:rPr>
              <a:t>（</a:t>
            </a:r>
            <a:r>
              <a:rPr lang="en-US" altLang="zh-CN" sz="2400" b="1" dirty="0">
                <a:latin typeface="宋体" panose="02010600030101010101" pitchFamily="2" charset="-122"/>
                <a:sym typeface="+mn-ea"/>
              </a:rPr>
              <a:t>Pruning Function</a:t>
            </a:r>
            <a:r>
              <a:rPr lang="zh-CN" altLang="en-US" sz="2400" b="1" dirty="0">
                <a:latin typeface="宋体" panose="02010600030101010101" pitchFamily="2" charset="-122"/>
                <a:sym typeface="+mn-ea"/>
              </a:rPr>
              <a:t>）</a:t>
            </a:r>
            <a:r>
              <a:rPr lang="zh-CN" altLang="en-US" sz="2400" b="1">
                <a:latin typeface="宋体" panose="02010600030101010101" pitchFamily="2" charset="-122"/>
              </a:rPr>
              <a:t>。</a:t>
            </a:r>
            <a:endParaRPr lang="zh-CN" altLang="en-US" sz="2400" b="1">
              <a:latin typeface="宋体" panose="02010600030101010101" pitchFamily="2" charset="-122"/>
            </a:endParaRPr>
          </a:p>
        </p:txBody>
      </p:sp>
      <p:sp>
        <p:nvSpPr>
          <p:cNvPr id="202754" name="Text Box 2"/>
          <p:cNvSpPr txBox="1">
            <a:spLocks noChangeArrowheads="1"/>
          </p:cNvSpPr>
          <p:nvPr/>
        </p:nvSpPr>
        <p:spPr bwMode="auto">
          <a:xfrm>
            <a:off x="828040" y="195580"/>
            <a:ext cx="687070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8.1.2 什么是回溯法</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39750" y="1462723"/>
            <a:ext cx="6985000" cy="460375"/>
          </a:xfrm>
          <a:prstGeom prst="rect">
            <a:avLst/>
          </a:prstGeom>
          <a:noFill/>
          <a:ln w="9525">
            <a:noFill/>
            <a:miter lim="800000"/>
          </a:ln>
        </p:spPr>
        <p:txBody>
          <a:bodyPr>
            <a:spAutoFit/>
          </a:bodyPr>
          <a:lstStyle/>
          <a:p>
            <a:pPr>
              <a:spcBef>
                <a:spcPct val="50000"/>
              </a:spcBef>
            </a:pPr>
            <a:r>
              <a:rPr lang="zh-CN" altLang="en-US" sz="2400" b="1">
                <a:latin typeface="宋体" panose="02010600030101010101" pitchFamily="2" charset="-122"/>
              </a:rPr>
              <a:t>归纳起来，用回溯法解题的</a:t>
            </a:r>
            <a:r>
              <a:rPr lang="zh-CN" altLang="en-US" sz="2400" b="1">
                <a:solidFill>
                  <a:srgbClr val="CC0099"/>
                </a:solidFill>
                <a:latin typeface="宋体" panose="02010600030101010101" pitchFamily="2" charset="-122"/>
              </a:rPr>
              <a:t>一般步骤</a:t>
            </a:r>
            <a:r>
              <a:rPr lang="zh-CN" altLang="en-US" sz="2400" b="1">
                <a:latin typeface="宋体" panose="02010600030101010101" pitchFamily="2" charset="-122"/>
              </a:rPr>
              <a:t>如下：</a:t>
            </a:r>
            <a:endParaRPr lang="zh-CN" altLang="en-US" sz="2400" b="1">
              <a:latin typeface="宋体" panose="02010600030101010101" pitchFamily="2" charset="-122"/>
            </a:endParaRPr>
          </a:p>
        </p:txBody>
      </p:sp>
      <p:sp>
        <p:nvSpPr>
          <p:cNvPr id="31747" name="Text Box 3"/>
          <p:cNvSpPr txBox="1">
            <a:spLocks noChangeArrowheads="1"/>
          </p:cNvSpPr>
          <p:nvPr/>
        </p:nvSpPr>
        <p:spPr bwMode="auto">
          <a:xfrm>
            <a:off x="611188" y="2254885"/>
            <a:ext cx="7921625" cy="2675255"/>
          </a:xfrm>
          <a:prstGeom prst="rect">
            <a:avLst/>
          </a:prstGeom>
          <a:noFill/>
          <a:ln w="9525">
            <a:noFill/>
            <a:miter lim="800000"/>
          </a:ln>
        </p:spPr>
        <p:txBody>
          <a:bodyPr>
            <a:spAutoFit/>
          </a:bodyPr>
          <a:lstStyle/>
          <a:p>
            <a:pPr marL="342900" indent="-342900">
              <a:lnSpc>
                <a:spcPct val="140000"/>
              </a:lnSpc>
              <a:buFontTx/>
              <a:buAutoNum type="circleNumDbPlain"/>
            </a:pPr>
            <a:r>
              <a:rPr lang="zh-CN" altLang="en-US" sz="2400" b="1">
                <a:latin typeface="宋体" panose="02010600030101010101" pitchFamily="2" charset="-122"/>
              </a:rPr>
              <a:t>针对所给问题，确定问题的解空间树，问题的解空间树应至少包含问题的一个（最优）解。</a:t>
            </a:r>
            <a:endParaRPr lang="zh-CN" altLang="en-US" sz="2400" b="1">
              <a:latin typeface="宋体" panose="02010600030101010101" pitchFamily="2" charset="-122"/>
            </a:endParaRPr>
          </a:p>
          <a:p>
            <a:pPr marL="342900" indent="-342900">
              <a:lnSpc>
                <a:spcPct val="140000"/>
              </a:lnSpc>
              <a:buFontTx/>
              <a:buAutoNum type="circleNumDbPlain"/>
            </a:pPr>
            <a:r>
              <a:rPr lang="zh-CN" altLang="en-US" sz="2400" b="1">
                <a:latin typeface="宋体" panose="02010600030101010101" pitchFamily="2" charset="-122"/>
              </a:rPr>
              <a:t>确定结点的扩展搜索规则。</a:t>
            </a:r>
            <a:endParaRPr lang="zh-CN" altLang="en-US" sz="2400" b="1">
              <a:latin typeface="宋体" panose="02010600030101010101" pitchFamily="2" charset="-122"/>
            </a:endParaRPr>
          </a:p>
          <a:p>
            <a:pPr marL="342900" indent="-342900">
              <a:lnSpc>
                <a:spcPct val="140000"/>
              </a:lnSpc>
              <a:buFontTx/>
              <a:buAutoNum type="circleNumDbPlain"/>
            </a:pPr>
            <a:r>
              <a:rPr lang="zh-CN" altLang="en-US" sz="2400" b="1">
                <a:latin typeface="宋体" panose="02010600030101010101" pitchFamily="2" charset="-122"/>
              </a:rPr>
              <a:t>以</a:t>
            </a:r>
            <a:r>
              <a:rPr lang="zh-CN" altLang="en-US" sz="2400" b="1">
                <a:solidFill>
                  <a:schemeClr val="tx1"/>
                </a:solidFill>
                <a:latin typeface="宋体" panose="02010600030101010101" pitchFamily="2" charset="-122"/>
              </a:rPr>
              <a:t>深度优先方式</a:t>
            </a:r>
            <a:r>
              <a:rPr lang="zh-CN" altLang="en-US" sz="2400" b="1">
                <a:latin typeface="宋体" panose="02010600030101010101" pitchFamily="2" charset="-122"/>
              </a:rPr>
              <a:t>搜索解空间树，并在搜索过程中可以采用剪枝函数来避免无效搜索。</a:t>
            </a:r>
            <a:endParaRPr lang="zh-CN" altLang="en-US" sz="2400" b="1">
              <a:latin typeface="宋体" panose="02010600030101010101" pitchFamily="2" charset="-122"/>
            </a:endParaRPr>
          </a:p>
        </p:txBody>
      </p:sp>
      <p:sp>
        <p:nvSpPr>
          <p:cNvPr id="202754" name="Text Box 2"/>
          <p:cNvSpPr txBox="1">
            <a:spLocks noChangeArrowheads="1"/>
          </p:cNvSpPr>
          <p:nvPr/>
        </p:nvSpPr>
        <p:spPr bwMode="auto">
          <a:xfrm>
            <a:off x="828040" y="195580"/>
            <a:ext cx="6870700"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8.1.2 什么是回溯法</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7"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11125" y="5810885"/>
            <a:ext cx="8811260" cy="706755"/>
          </a:xfrm>
          <a:prstGeom prst="rect">
            <a:avLst/>
          </a:prstGeom>
          <a:noFill/>
          <a:ln w="9525">
            <a:noFill/>
            <a:miter lim="800000"/>
          </a:ln>
        </p:spPr>
        <p:txBody>
          <a:bodyPr wrap="square">
            <a:spAutoFit/>
          </a:bodyPr>
          <a:lstStyle/>
          <a:p>
            <a:pPr>
              <a:spcBef>
                <a:spcPct val="50000"/>
              </a:spcBef>
            </a:pPr>
            <a:r>
              <a:rPr lang="zh-CN" altLang="en-US" sz="2000" b="1">
                <a:latin typeface="宋体" panose="02010600030101010101" pitchFamily="2" charset="-122"/>
              </a:rPr>
              <a:t>　　图中每个状态由当前放置的皇后的行列号构成。它给出了</a:t>
            </a:r>
            <a:r>
              <a:rPr lang="en-US" altLang="zh-CN" sz="2000" b="1">
                <a:latin typeface="宋体" panose="02010600030101010101" pitchFamily="2" charset="-122"/>
              </a:rPr>
              <a:t>4</a:t>
            </a:r>
            <a:r>
              <a:rPr lang="zh-CN" altLang="en-US" sz="2000" b="1">
                <a:latin typeface="宋体" panose="02010600030101010101" pitchFamily="2" charset="-122"/>
              </a:rPr>
              <a:t>皇后问题的全部搜索过程，只有</a:t>
            </a:r>
            <a:r>
              <a:rPr lang="en-US" altLang="zh-CN" sz="2000" b="1">
                <a:latin typeface="宋体" panose="02010600030101010101" pitchFamily="2" charset="-122"/>
              </a:rPr>
              <a:t>18</a:t>
            </a:r>
            <a:r>
              <a:rPr lang="zh-CN" altLang="en-US" sz="2000" b="1">
                <a:latin typeface="宋体" panose="02010600030101010101" pitchFamily="2" charset="-122"/>
              </a:rPr>
              <a:t>个结点，其中标有</a:t>
            </a:r>
            <a:r>
              <a:rPr lang="zh-CN" altLang="en-US" sz="2000" b="1">
                <a:latin typeface="宋体" panose="02010600030101010101" pitchFamily="2" charset="-122"/>
                <a:sym typeface="Wingdings" panose="05000000000000000000" pitchFamily="2" charset="2"/>
              </a:rPr>
              <a:t></a:t>
            </a:r>
            <a:r>
              <a:rPr lang="zh-CN" altLang="en-US" sz="2000" b="1">
                <a:latin typeface="宋体" panose="02010600030101010101" pitchFamily="2" charset="-122"/>
              </a:rPr>
              <a:t>号的结点无法继续扩展。</a:t>
            </a:r>
            <a:endParaRPr lang="zh-CN" altLang="en-US" sz="2000" b="1">
              <a:latin typeface="宋体" panose="02010600030101010101" pitchFamily="2" charset="-122"/>
            </a:endParaRPr>
          </a:p>
        </p:txBody>
      </p:sp>
      <p:sp>
        <p:nvSpPr>
          <p:cNvPr id="2052" name="Rectangle 4"/>
          <p:cNvSpPr>
            <a:spLocks noChangeArrowheads="1"/>
          </p:cNvSpPr>
          <p:nvPr/>
        </p:nvSpPr>
        <p:spPr bwMode="auto">
          <a:xfrm>
            <a:off x="0" y="2319338"/>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3"/>
          <p:cNvGraphicFramePr>
            <a:graphicFrameLocks noChangeAspect="1"/>
          </p:cNvGraphicFramePr>
          <p:nvPr/>
        </p:nvGraphicFramePr>
        <p:xfrm>
          <a:off x="151765" y="1102995"/>
          <a:ext cx="8729980" cy="4495165"/>
        </p:xfrm>
        <a:graphic>
          <a:graphicData uri="http://schemas.openxmlformats.org/presentationml/2006/ole">
            <mc:AlternateContent xmlns:mc="http://schemas.openxmlformats.org/markup-compatibility/2006">
              <mc:Choice xmlns:v="urn:schemas-microsoft-com:vml" Requires="v">
                <p:oleObj spid="_x0000_s2049" name="图片" r:id="rId1" imgW="5931535" imgH="2475230" progId="Word.Picture.8">
                  <p:embed/>
                </p:oleObj>
              </mc:Choice>
              <mc:Fallback>
                <p:oleObj name="图片" r:id="rId1" imgW="5931535" imgH="2475230" progId="Word.Picture.8">
                  <p:embed/>
                  <p:pic>
                    <p:nvPicPr>
                      <p:cNvPr id="0" name="Object 3"/>
                      <p:cNvPicPr>
                        <a:picLocks noChangeAspect="1"/>
                      </p:cNvPicPr>
                      <p:nvPr/>
                    </p:nvPicPr>
                    <p:blipFill>
                      <a:blip r:embed="rId2"/>
                      <a:stretch>
                        <a:fillRect/>
                      </a:stretch>
                    </p:blipFill>
                    <p:spPr>
                      <a:xfrm>
                        <a:off x="151765" y="1102995"/>
                        <a:ext cx="8729980" cy="4495165"/>
                      </a:xfrm>
                      <a:prstGeom prst="rect">
                        <a:avLst/>
                      </a:prstGeom>
                      <a:noFill/>
                      <a:ln w="9525">
                        <a:noFill/>
                      </a:ln>
                    </p:spPr>
                  </p:pic>
                </p:oleObj>
              </mc:Fallback>
            </mc:AlternateContent>
          </a:graphicData>
        </a:graphic>
      </p:graphicFrame>
      <p:sp>
        <p:nvSpPr>
          <p:cNvPr id="11269" name="Text Box 5"/>
          <p:cNvSpPr txBox="1">
            <a:spLocks noChangeArrowheads="1"/>
          </p:cNvSpPr>
          <p:nvPr/>
        </p:nvSpPr>
        <p:spPr bwMode="auto">
          <a:xfrm>
            <a:off x="598170" y="213360"/>
            <a:ext cx="81534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ctr">
              <a:spcBef>
                <a:spcPct val="50000"/>
              </a:spcBef>
            </a:pPr>
            <a:r>
              <a:rPr lang="en-US" altLang="zh-CN" sz="4000" b="1" kern="0">
                <a:solidFill>
                  <a:schemeClr val="bg1"/>
                </a:solidFill>
                <a:latin typeface="黑体" panose="02010609060101010101" pitchFamily="49" charset="-122"/>
                <a:ea typeface="黑体" panose="02010609060101010101" pitchFamily="49" charset="-122"/>
                <a:cs typeface="+mj-cs"/>
                <a:sym typeface="+mn-ea"/>
              </a:rPr>
              <a:t>采用回溯法求解</a:t>
            </a:r>
            <a:r>
              <a:rPr kumimoji="1" lang="en-US" altLang="zh-CN" sz="4000" b="1" dirty="0">
                <a:solidFill>
                  <a:schemeClr val="bg1"/>
                </a:solidFill>
                <a:latin typeface="黑体" panose="02010609060101010101" pitchFamily="49" charset="-122"/>
                <a:ea typeface="黑体" panose="02010609060101010101" pitchFamily="49" charset="-122"/>
              </a:rPr>
              <a:t>4</a:t>
            </a:r>
            <a:r>
              <a:rPr kumimoji="1" lang="zh-CN" altLang="en-US" sz="4000" b="1" dirty="0">
                <a:solidFill>
                  <a:schemeClr val="bg1"/>
                </a:solidFill>
                <a:latin typeface="黑体" panose="02010609060101010101" pitchFamily="49" charset="-122"/>
                <a:ea typeface="黑体" panose="02010609060101010101" pitchFamily="49" charset="-122"/>
              </a:rPr>
              <a:t>皇后问题 </a:t>
            </a:r>
            <a:endParaRPr kumimoji="1"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linds(horizontal)">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56235" y="1184275"/>
            <a:ext cx="5428615" cy="1445260"/>
          </a:xfrm>
          <a:prstGeom prst="rect">
            <a:avLst/>
          </a:prstGeom>
          <a:noFill/>
          <a:ln w="9525">
            <a:noFill/>
            <a:miter lim="800000"/>
          </a:ln>
        </p:spPr>
        <p:txBody>
          <a:bodyPr wrap="square">
            <a:spAutoFit/>
          </a:bodyPr>
          <a:lstStyle/>
          <a:p>
            <a:pPr>
              <a:lnSpc>
                <a:spcPct val="130000"/>
              </a:lnSpc>
              <a:spcBef>
                <a:spcPct val="50000"/>
              </a:spcBef>
            </a:pPr>
            <a:r>
              <a:rPr lang="zh-CN" altLang="en-US" sz="2000" b="1" dirty="0">
                <a:latin typeface="宋体" panose="02010600030101010101" pitchFamily="2" charset="-122"/>
                <a:cs typeface="Times New Roman" panose="02020603050405020304" pitchFamily="18" charset="0"/>
              </a:rPr>
              <a:t>如图所示，请</a:t>
            </a:r>
            <a:r>
              <a:rPr lang="zh-CN" altLang="en-US" sz="2000" b="1" dirty="0">
                <a:latin typeface="宋体" panose="02010600030101010101" pitchFamily="2" charset="-122"/>
                <a:cs typeface="Times New Roman" panose="02020603050405020304" pitchFamily="18" charset="0"/>
                <a:sym typeface="+mn-ea"/>
              </a:rPr>
              <a:t>采用合适的剪枝策略，利用回溯法</a:t>
            </a:r>
            <a:r>
              <a:rPr lang="zh-CN" altLang="en-US" sz="2000" b="1" dirty="0">
                <a:latin typeface="宋体" panose="02010600030101010101" pitchFamily="2" charset="-122"/>
                <a:cs typeface="Times New Roman" panose="02020603050405020304" pitchFamily="18" charset="0"/>
              </a:rPr>
              <a:t>求出其最优解。</a:t>
            </a:r>
            <a:endParaRPr lang="zh-CN" altLang="en-US" sz="2000" b="1" dirty="0">
              <a:latin typeface="宋体" panose="02010600030101010101" pitchFamily="2" charset="-122"/>
              <a:cs typeface="Times New Roman" panose="02020603050405020304" pitchFamily="18" charset="0"/>
            </a:endParaRPr>
          </a:p>
          <a:p>
            <a:pPr>
              <a:lnSpc>
                <a:spcPct val="130000"/>
              </a:lnSpc>
              <a:spcBef>
                <a:spcPct val="50000"/>
              </a:spcBef>
            </a:pPr>
            <a:r>
              <a:rPr lang="zh-CN" altLang="en-US" sz="2000" b="1" dirty="0">
                <a:latin typeface="宋体" panose="02010600030101010101" pitchFamily="2" charset="-122"/>
                <a:cs typeface="Times New Roman" panose="02020603050405020304" pitchFamily="18" charset="0"/>
              </a:rPr>
              <a:t>请画出其对应的解空间树及求解过程。</a:t>
            </a:r>
            <a:endParaRPr lang="zh-CN" altLang="en-US" sz="2000" b="1" dirty="0">
              <a:latin typeface="宋体" panose="02010600030101010101" pitchFamily="2" charset="-122"/>
              <a:cs typeface="Times New Roman" panose="02020603050405020304" pitchFamily="18" charset="0"/>
            </a:endParaRPr>
          </a:p>
        </p:txBody>
      </p:sp>
      <p:sp>
        <p:nvSpPr>
          <p:cNvPr id="196610" name="Text Box 2"/>
          <p:cNvSpPr>
            <a:spLocks noChangeArrowheads="1"/>
          </p:cNvSpPr>
          <p:nvPr/>
        </p:nvSpPr>
        <p:spPr bwMode="auto">
          <a:xfrm>
            <a:off x="468630" y="-18415"/>
            <a:ext cx="7643495" cy="1076325"/>
          </a:xfrm>
          <a:prstGeom prst="rect">
            <a:avLst/>
          </a:prstGeom>
          <a:noFill/>
          <a:ln w="9525">
            <a:noFill/>
          </a:ln>
        </p:spPr>
        <p:txBody>
          <a:bodyPr vert="horz" rtlCol="0" anchor="ctr">
            <a:normAutofit/>
          </a:bodyPr>
          <a:p>
            <a:pPr lvl="0" algn="ctr" eaLnBrk="0" hangingPunct="0"/>
            <a:r>
              <a:rPr lang="en-US" altLang="zh-CN" sz="3200" b="1" kern="0">
                <a:solidFill>
                  <a:schemeClr val="bg1"/>
                </a:solidFill>
                <a:latin typeface="黑体" panose="02010609060101010101" pitchFamily="49" charset="-122"/>
                <a:ea typeface="黑体" panose="02010609060101010101" pitchFamily="49" charset="-122"/>
                <a:cs typeface="+mj-cs"/>
                <a:sym typeface="+mn-ea"/>
              </a:rPr>
              <a:t>采用回溯法求解TSP问题</a:t>
            </a:r>
            <a:endParaRPr lang="en-US" altLang="zh-CN" sz="3200" b="1" kern="0">
              <a:solidFill>
                <a:schemeClr val="bg1"/>
              </a:solidFill>
              <a:latin typeface="黑体" panose="02010609060101010101" pitchFamily="49" charset="-122"/>
              <a:ea typeface="黑体" panose="02010609060101010101" pitchFamily="49" charset="-122"/>
              <a:cs typeface="+mj-cs"/>
              <a:sym typeface="+mn-ea"/>
            </a:endParaRPr>
          </a:p>
        </p:txBody>
      </p:sp>
      <p:graphicFrame>
        <p:nvGraphicFramePr>
          <p:cNvPr id="9218" name="Object 3"/>
          <p:cNvGraphicFramePr>
            <a:graphicFrameLocks noChangeAspect="1"/>
          </p:cNvGraphicFramePr>
          <p:nvPr/>
        </p:nvGraphicFramePr>
        <p:xfrm>
          <a:off x="6287135" y="1131570"/>
          <a:ext cx="2426970" cy="2527935"/>
        </p:xfrm>
        <a:graphic>
          <a:graphicData uri="http://schemas.openxmlformats.org/presentationml/2006/ole">
            <mc:AlternateContent xmlns:mc="http://schemas.openxmlformats.org/markup-compatibility/2006">
              <mc:Choice xmlns:v="urn:schemas-microsoft-com:vml" Requires="v">
                <p:oleObj spid="_x0000_s9217" name="图片" r:id="rId1" imgW="1454785" imgH="1090930" progId="Word.Picture.8">
                  <p:embed/>
                </p:oleObj>
              </mc:Choice>
              <mc:Fallback>
                <p:oleObj name="图片" r:id="rId1" imgW="1454785" imgH="1090930" progId="Word.Picture.8">
                  <p:embed/>
                  <p:pic>
                    <p:nvPicPr>
                      <p:cNvPr id="0" name="Object 3"/>
                      <p:cNvPicPr>
                        <a:picLocks noChangeAspect="1"/>
                      </p:cNvPicPr>
                      <p:nvPr/>
                    </p:nvPicPr>
                    <p:blipFill>
                      <a:blip r:embed="rId2"/>
                      <a:stretch>
                        <a:fillRect/>
                      </a:stretch>
                    </p:blipFill>
                    <p:spPr>
                      <a:xfrm>
                        <a:off x="6287135" y="1131570"/>
                        <a:ext cx="2426970" cy="2527935"/>
                      </a:xfrm>
                      <a:prstGeom prst="rect">
                        <a:avLst/>
                      </a:prstGeom>
                      <a:noFill/>
                      <a:ln w="9525">
                        <a:noFill/>
                      </a:ln>
                    </p:spPr>
                  </p:pic>
                </p:oleObj>
              </mc:Fallback>
            </mc:AlternateContent>
          </a:graphicData>
        </a:graphic>
      </p:graphicFrame>
      <p:sp>
        <p:nvSpPr>
          <p:cNvPr id="2" name="Text Box 2"/>
          <p:cNvSpPr txBox="1">
            <a:spLocks noChangeArrowheads="1"/>
          </p:cNvSpPr>
          <p:nvPr/>
        </p:nvSpPr>
        <p:spPr bwMode="auto">
          <a:xfrm>
            <a:off x="468630" y="3213100"/>
            <a:ext cx="5428615" cy="3199765"/>
          </a:xfrm>
          <a:prstGeom prst="rect">
            <a:avLst/>
          </a:prstGeom>
          <a:noFill/>
          <a:ln w="9525">
            <a:noFill/>
            <a:miter lim="800000"/>
          </a:ln>
        </p:spPr>
        <p:txBody>
          <a:bodyPr wrap="square">
            <a:spAutoFit/>
          </a:bodyPr>
          <a:p>
            <a:pPr>
              <a:lnSpc>
                <a:spcPct val="130000"/>
              </a:lnSpc>
              <a:spcBef>
                <a:spcPct val="50000"/>
              </a:spcBef>
            </a:pPr>
            <a:r>
              <a:rPr lang="zh-CN" altLang="en-US" sz="2000" b="1" dirty="0">
                <a:latin typeface="宋体" panose="02010600030101010101" pitchFamily="2" charset="-122"/>
                <a:cs typeface="Times New Roman" panose="02020603050405020304" pitchFamily="18" charset="0"/>
              </a:rPr>
              <a:t>剪枝函数：</a:t>
            </a:r>
            <a:endParaRPr lang="zh-CN" altLang="en-US" sz="2000" b="1" dirty="0">
              <a:latin typeface="宋体" panose="02010600030101010101" pitchFamily="2" charset="-122"/>
              <a:cs typeface="Times New Roman" panose="02020603050405020304" pitchFamily="18" charset="0"/>
            </a:endParaRPr>
          </a:p>
          <a:p>
            <a:pPr>
              <a:lnSpc>
                <a:spcPct val="130000"/>
              </a:lnSpc>
              <a:spcBef>
                <a:spcPct val="50000"/>
              </a:spcBef>
            </a:pPr>
            <a:r>
              <a:rPr lang="zh-CN" altLang="en-US" sz="2000" b="1" dirty="0">
                <a:latin typeface="宋体" panose="02010600030101010101" pitchFamily="2" charset="-122"/>
                <a:cs typeface="Times New Roman" panose="02020603050405020304" pitchFamily="18" charset="0"/>
              </a:rPr>
              <a:t>　　当找到一个叶子结点时，求出其</a:t>
            </a:r>
            <a:r>
              <a:rPr lang="en-US" altLang="zh-CN" sz="2000" b="1" dirty="0">
                <a:latin typeface="宋体" panose="02010600030101010101" pitchFamily="2" charset="-122"/>
                <a:cs typeface="Times New Roman" panose="02020603050405020304" pitchFamily="18" charset="0"/>
              </a:rPr>
              <a:t>path</a:t>
            </a:r>
            <a:r>
              <a:rPr lang="zh-CN" altLang="en-US" sz="2000" b="1" dirty="0">
                <a:latin typeface="宋体" panose="02010600030101010101" pitchFamily="2" charset="-122"/>
                <a:cs typeface="Times New Roman" panose="02020603050405020304" pitchFamily="18" charset="0"/>
              </a:rPr>
              <a:t>对应的路径长度</a:t>
            </a:r>
            <a:r>
              <a:rPr lang="en-US" altLang="zh-CN" sz="2000" b="1" dirty="0" err="1">
                <a:latin typeface="宋体" panose="02010600030101010101" pitchFamily="2" charset="-122"/>
                <a:cs typeface="Times New Roman" panose="02020603050405020304" pitchFamily="18" charset="0"/>
              </a:rPr>
              <a:t>pathlen</a:t>
            </a:r>
            <a:r>
              <a:rPr lang="zh-CN" altLang="en-US" sz="2000" b="1" dirty="0">
                <a:latin typeface="宋体" panose="02010600030101010101" pitchFamily="2" charset="-122"/>
                <a:cs typeface="Times New Roman" panose="02020603050405020304" pitchFamily="18" charset="0"/>
              </a:rPr>
              <a:t>，通过比较，将最短路径长度保存在</a:t>
            </a:r>
            <a:r>
              <a:rPr lang="en-US" altLang="zh-CN" sz="2000" b="1" dirty="0" err="1">
                <a:latin typeface="宋体" panose="02010600030101010101" pitchFamily="2" charset="-122"/>
                <a:cs typeface="Times New Roman" panose="02020603050405020304" pitchFamily="18" charset="0"/>
              </a:rPr>
              <a:t>minpathlen</a:t>
            </a:r>
            <a:r>
              <a:rPr lang="zh-CN" altLang="en-US" sz="2000" b="1" dirty="0">
                <a:latin typeface="宋体" panose="02010600030101010101" pitchFamily="2" charset="-122"/>
                <a:cs typeface="Times New Roman" panose="02020603050405020304" pitchFamily="18" charset="0"/>
              </a:rPr>
              <a:t>中。</a:t>
            </a:r>
            <a:endParaRPr lang="zh-CN" altLang="en-US" sz="2000" b="1" dirty="0">
              <a:latin typeface="宋体" panose="02010600030101010101" pitchFamily="2" charset="-122"/>
              <a:cs typeface="Times New Roman" panose="02020603050405020304" pitchFamily="18" charset="0"/>
            </a:endParaRPr>
          </a:p>
          <a:p>
            <a:pPr>
              <a:lnSpc>
                <a:spcPct val="130000"/>
              </a:lnSpc>
              <a:spcBef>
                <a:spcPct val="50000"/>
              </a:spcBef>
            </a:pPr>
            <a:r>
              <a:rPr lang="zh-CN" altLang="en-US" sz="2000" b="1" dirty="0">
                <a:latin typeface="宋体" panose="02010600030101010101" pitchFamily="2" charset="-122"/>
                <a:cs typeface="Times New Roman" panose="02020603050405020304" pitchFamily="18" charset="0"/>
              </a:rPr>
              <a:t>　　</a:t>
            </a:r>
            <a:r>
              <a:rPr lang="zh-CN" altLang="en-US" sz="2000" b="1" dirty="0">
                <a:solidFill>
                  <a:srgbClr val="CC0099"/>
                </a:solidFill>
                <a:latin typeface="宋体" panose="02010600030101010101" pitchFamily="2" charset="-122"/>
                <a:cs typeface="Times New Roman" panose="02020603050405020304" pitchFamily="18" charset="0"/>
              </a:rPr>
              <a:t>采用的剪枝规则是</a:t>
            </a:r>
            <a:r>
              <a:rPr lang="zh-CN" altLang="en-US" sz="2000" b="1" dirty="0">
                <a:latin typeface="宋体" panose="02010600030101010101" pitchFamily="2" charset="-122"/>
                <a:cs typeface="Times New Roman" panose="02020603050405020304" pitchFamily="18" charset="0"/>
              </a:rPr>
              <a:t>：当一个结点的当前路径长度</a:t>
            </a:r>
            <a:r>
              <a:rPr lang="en-US" altLang="zh-CN" sz="2000" b="1" dirty="0" err="1">
                <a:latin typeface="宋体" panose="02010600030101010101" pitchFamily="2" charset="-122"/>
                <a:cs typeface="Times New Roman" panose="02020603050405020304" pitchFamily="18" charset="0"/>
                <a:sym typeface="+mn-ea"/>
              </a:rPr>
              <a:t>pathlen&gt;=</a:t>
            </a:r>
            <a:r>
              <a:rPr lang="en-US" altLang="zh-CN" sz="2000" b="1" dirty="0" err="1">
                <a:latin typeface="宋体" panose="02010600030101010101" pitchFamily="2" charset="-122"/>
                <a:cs typeface="Times New Roman" panose="02020603050405020304" pitchFamily="18" charset="0"/>
              </a:rPr>
              <a:t>minpathlen</a:t>
            </a:r>
            <a:r>
              <a:rPr lang="zh-CN" altLang="en-US" sz="2000" b="1" dirty="0">
                <a:latin typeface="宋体" panose="02010600030101010101" pitchFamily="2" charset="-122"/>
                <a:cs typeface="Times New Roman" panose="02020603050405020304" pitchFamily="18" charset="0"/>
              </a:rPr>
              <a:t>，该结点变成死结点。</a:t>
            </a:r>
            <a:endParaRPr lang="zh-CN" altLang="en-US" sz="20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a:spLocks noChangeArrowheads="1"/>
          </p:cNvSpPr>
          <p:nvPr/>
        </p:nvSpPr>
        <p:spPr bwMode="auto">
          <a:xfrm>
            <a:off x="468630" y="-18415"/>
            <a:ext cx="7643495" cy="1076325"/>
          </a:xfrm>
          <a:prstGeom prst="rect">
            <a:avLst/>
          </a:prstGeom>
          <a:noFill/>
          <a:ln w="9525">
            <a:noFill/>
          </a:ln>
        </p:spPr>
        <p:txBody>
          <a:bodyPr vert="horz" rtlCol="0" anchor="ctr">
            <a:normAutofit/>
          </a:bodyPr>
          <a:lstStyle/>
          <a:p>
            <a:pPr lvl="0" algn="ctr" eaLnBrk="0" hangingPunct="0"/>
            <a:r>
              <a:rPr lang="en-US" altLang="zh-CN" sz="3200" b="1" kern="0">
                <a:solidFill>
                  <a:schemeClr val="bg1"/>
                </a:solidFill>
                <a:latin typeface="黑体" panose="02010609060101010101" pitchFamily="49" charset="-122"/>
                <a:ea typeface="黑体" panose="02010609060101010101" pitchFamily="49" charset="-122"/>
                <a:cs typeface="+mj-cs"/>
                <a:sym typeface="+mn-ea"/>
              </a:rPr>
              <a:t>采用回溯法求解TSP问题</a:t>
            </a:r>
            <a:endParaRPr lang="en-US" altLang="zh-CN" sz="3200" b="1" kern="0">
              <a:solidFill>
                <a:schemeClr val="bg1"/>
              </a:solidFill>
              <a:latin typeface="黑体" panose="02010609060101010101" pitchFamily="49" charset="-122"/>
              <a:ea typeface="黑体" panose="02010609060101010101" pitchFamily="49" charset="-122"/>
              <a:cs typeface="+mj-cs"/>
              <a:sym typeface="+mn-ea"/>
            </a:endParaRPr>
          </a:p>
        </p:txBody>
      </p:sp>
      <p:graphicFrame>
        <p:nvGraphicFramePr>
          <p:cNvPr id="9218" name="Object 3"/>
          <p:cNvGraphicFramePr>
            <a:graphicFrameLocks noChangeAspect="1"/>
          </p:cNvGraphicFramePr>
          <p:nvPr/>
        </p:nvGraphicFramePr>
        <p:xfrm>
          <a:off x="70485" y="2677795"/>
          <a:ext cx="2426970" cy="2527935"/>
        </p:xfrm>
        <a:graphic>
          <a:graphicData uri="http://schemas.openxmlformats.org/presentationml/2006/ole">
            <mc:AlternateContent xmlns:mc="http://schemas.openxmlformats.org/markup-compatibility/2006">
              <mc:Choice xmlns:v="urn:schemas-microsoft-com:vml" Requires="v">
                <p:oleObj spid="_x0000_s9217" name="图片" r:id="rId1" imgW="1454785" imgH="1090930" progId="Word.Picture.8">
                  <p:embed/>
                </p:oleObj>
              </mc:Choice>
              <mc:Fallback>
                <p:oleObj name="图片" r:id="rId1" imgW="1454785" imgH="1090930" progId="Word.Picture.8">
                  <p:embed/>
                  <p:pic>
                    <p:nvPicPr>
                      <p:cNvPr id="0" name="Object 3"/>
                      <p:cNvPicPr>
                        <a:picLocks noChangeAspect="1"/>
                      </p:cNvPicPr>
                      <p:nvPr/>
                    </p:nvPicPr>
                    <p:blipFill>
                      <a:blip r:embed="rId2"/>
                      <a:stretch>
                        <a:fillRect/>
                      </a:stretch>
                    </p:blipFill>
                    <p:spPr>
                      <a:xfrm>
                        <a:off x="70485" y="2677795"/>
                        <a:ext cx="2426970" cy="2527935"/>
                      </a:xfrm>
                      <a:prstGeom prst="rect">
                        <a:avLst/>
                      </a:prstGeom>
                      <a:noFill/>
                      <a:ln w="9525">
                        <a:noFill/>
                      </a:ln>
                    </p:spPr>
                  </p:pic>
                </p:oleObj>
              </mc:Fallback>
            </mc:AlternateContent>
          </a:graphicData>
        </a:graphic>
      </p:graphicFrame>
      <p:sp>
        <p:nvSpPr>
          <p:cNvPr id="9221" name="Text Box 4"/>
          <p:cNvSpPr txBox="1">
            <a:spLocks noChangeArrowheads="1"/>
          </p:cNvSpPr>
          <p:nvPr/>
        </p:nvSpPr>
        <p:spPr bwMode="auto">
          <a:xfrm>
            <a:off x="194945" y="1125855"/>
            <a:ext cx="8769985" cy="1322070"/>
          </a:xfrm>
          <a:prstGeom prst="rect">
            <a:avLst/>
          </a:prstGeom>
          <a:noFill/>
          <a:ln w="9525">
            <a:noFill/>
            <a:miter lim="800000"/>
          </a:ln>
        </p:spPr>
        <p:txBody>
          <a:bodyPr wrap="square">
            <a:spAutoFit/>
          </a:bodyPr>
          <a:lstStyle/>
          <a:p>
            <a:pPr>
              <a:spcBef>
                <a:spcPct val="50000"/>
              </a:spcBef>
            </a:pPr>
            <a:r>
              <a:rPr lang="zh-CN" altLang="en-US" sz="2000" b="1">
                <a:latin typeface="Times New Roman" panose="02020603050405020304" pitchFamily="18" charset="0"/>
                <a:cs typeface="Times New Roman" panose="02020603050405020304" pitchFamily="18" charset="0"/>
              </a:rPr>
              <a:t>　　设</a:t>
            </a:r>
            <a:r>
              <a:rPr lang="en-US" altLang="zh-CN" sz="2000" b="1" i="1">
                <a:latin typeface="Times New Roman" panose="02020603050405020304" pitchFamily="18" charset="0"/>
                <a:cs typeface="Times New Roman" panose="02020603050405020304" pitchFamily="18" charset="0"/>
              </a:rPr>
              <a:t>f</a:t>
            </a:r>
            <a:r>
              <a:rPr lang="en-US" altLang="zh-CN" sz="2000" b="1">
                <a:latin typeface="Times New Roman" panose="02020603050405020304" pitchFamily="18" charset="0"/>
                <a:cs typeface="Times New Roman" panose="02020603050405020304" pitchFamily="18" charset="0"/>
              </a:rPr>
              <a:t>(</a:t>
            </a:r>
            <a:r>
              <a:rPr lang="en-US" altLang="zh-CN" sz="2000" b="1" i="1">
                <a:latin typeface="Times New Roman" panose="02020603050405020304" pitchFamily="18" charset="0"/>
                <a:cs typeface="Times New Roman" panose="02020603050405020304" pitchFamily="18" charset="0"/>
              </a:rPr>
              <a:t>i</a:t>
            </a:r>
            <a:r>
              <a:rPr lang="en-US" altLang="zh-CN" sz="2000" b="1">
                <a:latin typeface="Times New Roman" panose="02020603050405020304" pitchFamily="18" charset="0"/>
                <a:cs typeface="Times New Roman" panose="02020603050405020304" pitchFamily="18" charset="0"/>
              </a:rPr>
              <a:t>,V')</a:t>
            </a:r>
            <a:r>
              <a:rPr lang="zh-CN" altLang="en-US" sz="2000" b="1">
                <a:latin typeface="Times New Roman" panose="02020603050405020304" pitchFamily="18" charset="0"/>
                <a:cs typeface="Times New Roman" panose="02020603050405020304" pitchFamily="18" charset="0"/>
              </a:rPr>
              <a:t>表示从顶点</a:t>
            </a:r>
            <a:r>
              <a:rPr lang="en-US" altLang="zh-CN" sz="2000" b="1" i="1">
                <a:latin typeface="Times New Roman" panose="02020603050405020304" pitchFamily="18" charset="0"/>
                <a:cs typeface="Times New Roman" panose="02020603050405020304" pitchFamily="18" charset="0"/>
              </a:rPr>
              <a:t>i</a:t>
            </a:r>
            <a:r>
              <a:rPr lang="zh-CN" altLang="en-US" sz="2000" b="1">
                <a:latin typeface="Times New Roman" panose="02020603050405020304" pitchFamily="18" charset="0"/>
                <a:cs typeface="Times New Roman" panose="02020603050405020304" pitchFamily="18" charset="0"/>
              </a:rPr>
              <a:t>出发经过</a:t>
            </a:r>
            <a:r>
              <a:rPr lang="en-US" altLang="zh-CN" sz="2000" b="1">
                <a:latin typeface="Times New Roman" panose="02020603050405020304" pitchFamily="18" charset="0"/>
                <a:cs typeface="Times New Roman" panose="02020603050405020304" pitchFamily="18" charset="0"/>
              </a:rPr>
              <a:t>V'</a:t>
            </a:r>
            <a:r>
              <a:rPr lang="zh-CN" altLang="en-US" sz="2000" b="1">
                <a:latin typeface="Times New Roman" panose="02020603050405020304" pitchFamily="18" charset="0"/>
                <a:cs typeface="Times New Roman" panose="02020603050405020304" pitchFamily="18" charset="0"/>
              </a:rPr>
              <a:t>（它是一个顶点的集合）中各个顶点一次且仅一次，最后回到出发点</a:t>
            </a:r>
            <a:r>
              <a:rPr lang="en-US" altLang="zh-CN" sz="2000" b="1" i="1">
                <a:latin typeface="Times New Roman" panose="02020603050405020304" pitchFamily="18" charset="0"/>
                <a:cs typeface="Times New Roman" panose="02020603050405020304" pitchFamily="18" charset="0"/>
              </a:rPr>
              <a:t>s</a:t>
            </a:r>
            <a:r>
              <a:rPr lang="zh-CN" altLang="en-US" sz="2000" b="1">
                <a:latin typeface="Times New Roman" panose="02020603050405020304" pitchFamily="18" charset="0"/>
                <a:cs typeface="Times New Roman" panose="02020603050405020304" pitchFamily="18" charset="0"/>
              </a:rPr>
              <a:t>的最短路径长度，采用回溯法求解该</a:t>
            </a:r>
            <a:r>
              <a:rPr lang="en-US" altLang="zh-CN" sz="2000" b="1">
                <a:latin typeface="Times New Roman" panose="02020603050405020304" pitchFamily="18" charset="0"/>
                <a:cs typeface="Times New Roman" panose="02020603050405020304" pitchFamily="18" charset="0"/>
              </a:rPr>
              <a:t>TSP</a:t>
            </a:r>
            <a:r>
              <a:rPr lang="zh-CN" altLang="en-US" sz="2000" b="1">
                <a:latin typeface="Times New Roman" panose="02020603050405020304" pitchFamily="18" charset="0"/>
                <a:cs typeface="Times New Roman" panose="02020603050405020304" pitchFamily="18" charset="0"/>
              </a:rPr>
              <a:t>问题的搜索过程如图所示，图中阴影框表示最优解结点，每个结点旁的数字表示访问顺序，带</a:t>
            </a:r>
            <a:r>
              <a:rPr lang="zh-CN" altLang="en-US" sz="2000" b="1">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b="1">
                <a:latin typeface="Times New Roman" panose="02020603050405020304" pitchFamily="18" charset="0"/>
                <a:cs typeface="Times New Roman" panose="02020603050405020304" pitchFamily="18" charset="0"/>
              </a:rPr>
              <a:t>的结点表示死结点。</a:t>
            </a:r>
            <a:endParaRPr lang="zh-CN" altLang="en-US" sz="2000" b="1">
              <a:latin typeface="Times New Roman" panose="02020603050405020304" pitchFamily="18" charset="0"/>
              <a:cs typeface="Times New Roman" panose="02020603050405020304" pitchFamily="18" charset="0"/>
            </a:endParaRPr>
          </a:p>
        </p:txBody>
      </p:sp>
      <p:sp>
        <p:nvSpPr>
          <p:cNvPr id="9222" name="Rectangle 6"/>
          <p:cNvSpPr>
            <a:spLocks noChangeArrowheads="1"/>
          </p:cNvSpPr>
          <p:nvPr/>
        </p:nvSpPr>
        <p:spPr bwMode="auto">
          <a:xfrm>
            <a:off x="0" y="2271713"/>
            <a:ext cx="9144000" cy="0"/>
          </a:xfrm>
          <a:prstGeom prst="rect">
            <a:avLst/>
          </a:prstGeom>
          <a:noFill/>
          <a:ln w="9525">
            <a:noFill/>
            <a:miter lim="800000"/>
          </a:ln>
        </p:spPr>
        <p:txBody>
          <a:bodyPr wrap="none" anchor="ctr">
            <a:spAutoFit/>
          </a:bodyPr>
          <a:lstStyle/>
          <a:p>
            <a:endParaRPr lang="zh-CN" altLang="en-US"/>
          </a:p>
        </p:txBody>
      </p:sp>
      <p:sp>
        <p:nvSpPr>
          <p:cNvPr id="9223" name="AutoShape 7"/>
          <p:cNvSpPr>
            <a:spLocks noChangeArrowheads="1"/>
          </p:cNvSpPr>
          <p:nvPr/>
        </p:nvSpPr>
        <p:spPr bwMode="auto">
          <a:xfrm>
            <a:off x="2497455" y="3618865"/>
            <a:ext cx="336550" cy="327660"/>
          </a:xfrm>
          <a:prstGeom prst="rightArrow">
            <a:avLst>
              <a:gd name="adj1" fmla="val 50000"/>
              <a:gd name="adj2" fmla="val 25000"/>
            </a:avLst>
          </a:prstGeom>
          <a:solidFill>
            <a:srgbClr val="006600"/>
          </a:solidFill>
          <a:ln w="9525">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50825" y="1149668"/>
            <a:ext cx="86423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例如，对于</a:t>
            </a:r>
            <a:r>
              <a:rPr kumimoji="1" lang="en-US" altLang="zh-CN" sz="2000" i="1" dirty="0">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000" dirty="0">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的</a:t>
            </a:r>
            <a:r>
              <a:rPr kumimoji="1" lang="en-US" altLang="zh-CN" sz="2000" dirty="0">
                <a:latin typeface="Times New Roman" panose="02020603050405020304" pitchFamily="18" charset="0"/>
                <a:ea typeface="黑体" panose="02010609060101010101" pitchFamily="49" charset="-122"/>
                <a:cs typeface="Times New Roman" panose="02020603050405020304" pitchFamily="18" charset="0"/>
              </a:rPr>
              <a:t>0/1</a:t>
            </a: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背包问题，背包容量为</a:t>
            </a:r>
            <a:r>
              <a:rPr kumimoji="1" lang="en-US" altLang="zh-CN" sz="2000" dirty="0">
                <a:latin typeface="Times New Roman" panose="02020603050405020304" pitchFamily="18" charset="0"/>
                <a:ea typeface="黑体" panose="02010609060101010101" pitchFamily="49" charset="-122"/>
                <a:cs typeface="Times New Roman" panose="02020603050405020304" pitchFamily="18" charset="0"/>
              </a:rPr>
              <a:t>25</a:t>
            </a: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000" dirty="0">
                <a:solidFill>
                  <a:srgbClr val="CC0099"/>
                </a:solidFill>
                <a:latin typeface="Times New Roman" panose="02020603050405020304" pitchFamily="18" charset="0"/>
                <a:ea typeface="黑体" panose="02010609060101010101" pitchFamily="49" charset="-122"/>
                <a:cs typeface="Times New Roman" panose="02020603050405020304" pitchFamily="18" charset="0"/>
              </a:rPr>
              <a:t>搜索过程如下</a:t>
            </a: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Rectangle 2"/>
          <p:cNvSpPr>
            <a:spLocks noChangeArrowheads="1"/>
          </p:cNvSpPr>
          <p:nvPr/>
        </p:nvSpPr>
        <p:spPr bwMode="auto">
          <a:xfrm>
            <a:off x="827088" y="231140"/>
            <a:ext cx="7772400" cy="64516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lang="en-US" altLang="zh-CN" sz="3600" b="1" kern="0">
                <a:solidFill>
                  <a:schemeClr val="bg1"/>
                </a:solidFill>
                <a:latin typeface="黑体" panose="02010609060101010101" pitchFamily="49" charset="-122"/>
                <a:ea typeface="黑体" panose="02010609060101010101" pitchFamily="49" charset="-122"/>
                <a:cs typeface="+mj-cs"/>
                <a:sym typeface="+mn-ea"/>
              </a:rPr>
              <a:t>采用回溯法求解</a:t>
            </a:r>
            <a:r>
              <a:rPr kumimoji="1" lang="en-US" altLang="zh-CN" sz="3600" b="1" dirty="0">
                <a:solidFill>
                  <a:schemeClr val="bg1"/>
                </a:solidFill>
                <a:effectLst/>
                <a:latin typeface="黑体" panose="02010609060101010101" pitchFamily="49" charset="-122"/>
                <a:ea typeface="黑体" panose="02010609060101010101" pitchFamily="49" charset="-122"/>
              </a:rPr>
              <a:t>0-1</a:t>
            </a:r>
            <a:r>
              <a:rPr kumimoji="1" lang="zh-CN" altLang="en-US" sz="3600" b="1" dirty="0">
                <a:solidFill>
                  <a:schemeClr val="bg1"/>
                </a:solidFill>
                <a:effectLst/>
                <a:latin typeface="黑体" panose="02010609060101010101" pitchFamily="49" charset="-122"/>
                <a:ea typeface="黑体" panose="02010609060101010101" pitchFamily="49" charset="-122"/>
              </a:rPr>
              <a:t>背包问题</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graphicFrame>
        <p:nvGraphicFramePr>
          <p:cNvPr id="192616" name="Group 104"/>
          <p:cNvGraphicFramePr>
            <a:graphicFrameLocks noGrp="1"/>
          </p:cNvGraphicFramePr>
          <p:nvPr/>
        </p:nvGraphicFramePr>
        <p:xfrm>
          <a:off x="297815" y="1576705"/>
          <a:ext cx="3296285" cy="1097280"/>
        </p:xfrm>
        <a:graphic>
          <a:graphicData uri="http://schemas.openxmlformats.org/drawingml/2006/table">
            <a:tbl>
              <a:tblPr>
                <a:tableStyleId>{616DA210-FB5B-4158-B5E0-FEB733F419BA}</a:tableStyleId>
              </a:tblPr>
              <a:tblGrid>
                <a:gridCol w="1186180"/>
                <a:gridCol w="906780"/>
                <a:gridCol w="1203325"/>
              </a:tblGrid>
              <a:tr h="27432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b="1" u="none" strike="noStrike" cap="none" normalizeH="0" baseline="0" dirty="0" smtClean="0">
                          <a:ln>
                            <a:noFill/>
                          </a:ln>
                          <a:effectLst/>
                          <a:latin typeface="Times New Roman" panose="02020603050405020304" pitchFamily="18" charset="0"/>
                        </a:rPr>
                        <a:t>物品编号</a:t>
                      </a:r>
                      <a:endParaRPr kumimoji="0" lang="zh-CN" altLang="pt-BR" sz="1800" b="1" u="none" strike="noStrike" cap="none" normalizeH="0" baseline="0" dirty="0" smtClean="0">
                        <a:ln>
                          <a:noFill/>
                        </a:ln>
                        <a:effectLst/>
                        <a:latin typeface="Times New Roman" panose="02020603050405020304" pitchFamily="18" charset="0"/>
                      </a:endParaRPr>
                    </a:p>
                  </a:txBody>
                  <a:tcPr marL="90000" marR="90000" marT="0" marB="0"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b="1" u="none" strike="noStrike" cap="none" normalizeH="0" baseline="0" dirty="0" smtClean="0">
                          <a:ln>
                            <a:noFill/>
                          </a:ln>
                          <a:effectLst/>
                          <a:latin typeface="Times New Roman" panose="02020603050405020304" pitchFamily="18" charset="0"/>
                        </a:rPr>
                        <a:t>重量</a:t>
                      </a:r>
                      <a:endParaRPr kumimoji="0" lang="zh-CN" altLang="pt-BR" sz="1800" b="1" u="none" strike="noStrike" cap="none" normalizeH="0" baseline="0" dirty="0" smtClean="0">
                        <a:ln>
                          <a:noFill/>
                        </a:ln>
                        <a:effectLst/>
                        <a:latin typeface="Times New Roman" panose="02020603050405020304" pitchFamily="18" charset="0"/>
                      </a:endParaRPr>
                    </a:p>
                  </a:txBody>
                  <a:tcPr marL="90000" marR="90000" marT="0" marB="0"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b="1" u="none" strike="noStrike" cap="none" normalizeH="0" baseline="0" dirty="0" smtClean="0">
                          <a:ln>
                            <a:noFill/>
                          </a:ln>
                          <a:effectLst/>
                          <a:latin typeface="Times New Roman" panose="02020603050405020304" pitchFamily="18" charset="0"/>
                        </a:rPr>
                        <a:t>价值</a:t>
                      </a:r>
                      <a:endParaRPr kumimoji="0" lang="zh-CN" altLang="pt-BR" sz="1800" b="1" u="none" strike="noStrike" cap="none" normalizeH="0" baseline="0" dirty="0" smtClean="0">
                        <a:ln>
                          <a:noFill/>
                        </a:ln>
                        <a:effectLst/>
                        <a:latin typeface="Times New Roman" panose="02020603050405020304" pitchFamily="18" charset="0"/>
                      </a:endParaRPr>
                    </a:p>
                  </a:txBody>
                  <a:tcPr marL="90000" marR="90000" marT="0" marB="0" horzOverflow="overflow"/>
                </a:tc>
              </a:tr>
              <a:tr h="2133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1" u="none" strike="noStrike" cap="none" normalizeH="0" baseline="0" smtClean="0">
                          <a:ln>
                            <a:noFill/>
                          </a:ln>
                          <a:effectLst/>
                          <a:latin typeface="Times New Roman" panose="02020603050405020304" pitchFamily="18" charset="0"/>
                        </a:rPr>
                        <a:t>1</a:t>
                      </a:r>
                      <a:endParaRPr kumimoji="0" lang="pt-BR" altLang="zh-CN" sz="1800" b="1" u="none" strike="noStrike" cap="none" normalizeH="0" baseline="0" smtClean="0">
                        <a:ln>
                          <a:noFill/>
                        </a:ln>
                        <a:effectLst/>
                        <a:latin typeface="Times New Roman" panose="02020603050405020304" pitchFamily="18" charset="0"/>
                      </a:endParaRPr>
                    </a:p>
                  </a:txBody>
                  <a:tcPr marL="90000" marR="90000" marT="0" marB="0"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pt-BR" sz="1800" b="1" u="none" strike="noStrike" cap="none" normalizeH="0" baseline="0" smtClean="0">
                          <a:ln>
                            <a:noFill/>
                          </a:ln>
                          <a:effectLst/>
                          <a:latin typeface="Times New Roman" panose="02020603050405020304" pitchFamily="18" charset="0"/>
                        </a:rPr>
                        <a:t>20</a:t>
                      </a:r>
                      <a:endParaRPr kumimoji="0" lang="en-US" altLang="pt-BR" sz="1800" b="1" u="none" strike="noStrike" cap="none" normalizeH="0" baseline="0" smtClean="0">
                        <a:ln>
                          <a:noFill/>
                        </a:ln>
                        <a:effectLst/>
                        <a:latin typeface="Times New Roman" panose="02020603050405020304" pitchFamily="18" charset="0"/>
                      </a:endParaRPr>
                    </a:p>
                  </a:txBody>
                  <a:tcPr marL="90000" marR="90000" marT="0" marB="0"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pt-BR" sz="1800" b="1" u="none" strike="noStrike" cap="none" normalizeH="0" baseline="0" smtClean="0">
                          <a:ln>
                            <a:noFill/>
                          </a:ln>
                          <a:effectLst/>
                          <a:latin typeface="Times New Roman" panose="02020603050405020304" pitchFamily="18" charset="0"/>
                        </a:rPr>
                        <a:t>20</a:t>
                      </a:r>
                      <a:endParaRPr kumimoji="0" lang="en-US" altLang="pt-BR" sz="1800" b="1" u="none" strike="noStrike" cap="none" normalizeH="0" baseline="0" smtClean="0">
                        <a:ln>
                          <a:noFill/>
                        </a:ln>
                        <a:effectLst/>
                        <a:latin typeface="Times New Roman" panose="02020603050405020304" pitchFamily="18" charset="0"/>
                      </a:endParaRPr>
                    </a:p>
                  </a:txBody>
                  <a:tcPr marL="90000" marR="90000" marT="0" marB="0" horzOverflow="overflow"/>
                </a:tc>
              </a:tr>
              <a:tr h="2133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1" u="none" strike="noStrike" cap="none" normalizeH="0" baseline="0" smtClean="0">
                          <a:ln>
                            <a:noFill/>
                          </a:ln>
                          <a:effectLst/>
                          <a:latin typeface="Times New Roman" panose="02020603050405020304" pitchFamily="18" charset="0"/>
                        </a:rPr>
                        <a:t>2</a:t>
                      </a:r>
                      <a:endParaRPr kumimoji="0" lang="pt-BR" altLang="zh-CN" sz="1800" b="1" u="none" strike="noStrike" cap="none" normalizeH="0" baseline="0" smtClean="0">
                        <a:ln>
                          <a:noFill/>
                        </a:ln>
                        <a:effectLst/>
                        <a:latin typeface="Times New Roman" panose="02020603050405020304" pitchFamily="18" charset="0"/>
                      </a:endParaRPr>
                    </a:p>
                  </a:txBody>
                  <a:tcPr marL="90000" marR="90000" marT="0" marB="0"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pt-BR" sz="1800" b="1" u="none" strike="noStrike" cap="none" normalizeH="0" baseline="0" smtClean="0">
                          <a:ln>
                            <a:noFill/>
                          </a:ln>
                          <a:effectLst/>
                          <a:latin typeface="Times New Roman" panose="02020603050405020304" pitchFamily="18" charset="0"/>
                        </a:rPr>
                        <a:t>15</a:t>
                      </a:r>
                      <a:endParaRPr kumimoji="0" lang="en-US" altLang="pt-BR" sz="1800" b="1" u="none" strike="noStrike" cap="none" normalizeH="0" baseline="0" smtClean="0">
                        <a:ln>
                          <a:noFill/>
                        </a:ln>
                        <a:effectLst/>
                        <a:latin typeface="Times New Roman" panose="02020603050405020304" pitchFamily="18" charset="0"/>
                      </a:endParaRPr>
                    </a:p>
                  </a:txBody>
                  <a:tcPr marL="90000" marR="90000" marT="0" marB="0"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pt-BR" sz="1800" b="1" u="none" strike="noStrike" cap="none" normalizeH="0" baseline="0" smtClean="0">
                          <a:ln>
                            <a:noFill/>
                          </a:ln>
                          <a:effectLst/>
                          <a:latin typeface="Times New Roman" panose="02020603050405020304" pitchFamily="18" charset="0"/>
                        </a:rPr>
                        <a:t>30</a:t>
                      </a:r>
                      <a:endParaRPr kumimoji="0" lang="en-US" altLang="pt-BR" sz="1800" b="1" u="none" strike="noStrike" cap="none" normalizeH="0" baseline="0" smtClean="0">
                        <a:ln>
                          <a:noFill/>
                        </a:ln>
                        <a:effectLst/>
                        <a:latin typeface="Times New Roman" panose="02020603050405020304" pitchFamily="18" charset="0"/>
                      </a:endParaRPr>
                    </a:p>
                  </a:txBody>
                  <a:tcPr marL="90000" marR="90000" marT="0" marB="0" horzOverflow="overflow"/>
                </a:tc>
              </a:tr>
              <a:tr h="2133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1" u="none" strike="noStrike" cap="none" normalizeH="0" baseline="0" smtClean="0">
                          <a:ln>
                            <a:noFill/>
                          </a:ln>
                          <a:effectLst/>
                          <a:latin typeface="Times New Roman" panose="02020603050405020304" pitchFamily="18" charset="0"/>
                        </a:rPr>
                        <a:t>3</a:t>
                      </a:r>
                      <a:endParaRPr kumimoji="0" lang="pt-BR" altLang="zh-CN" sz="1800" b="1" u="none" strike="noStrike" cap="none" normalizeH="0" baseline="0" smtClean="0">
                        <a:ln>
                          <a:noFill/>
                        </a:ln>
                        <a:effectLst/>
                        <a:latin typeface="Times New Roman" panose="02020603050405020304" pitchFamily="18" charset="0"/>
                      </a:endParaRPr>
                    </a:p>
                  </a:txBody>
                  <a:tcPr marL="90000" marR="90000" marT="0" marB="0"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pt-BR" sz="1800" b="1" u="none" strike="noStrike" cap="none" normalizeH="0" baseline="0" smtClean="0">
                          <a:ln>
                            <a:noFill/>
                          </a:ln>
                          <a:effectLst/>
                          <a:latin typeface="Times New Roman" panose="02020603050405020304" pitchFamily="18" charset="0"/>
                        </a:rPr>
                        <a:t>10</a:t>
                      </a:r>
                      <a:endParaRPr kumimoji="0" lang="en-US" altLang="pt-BR" sz="1800" b="1" u="none" strike="noStrike" cap="none" normalizeH="0" baseline="0" smtClean="0">
                        <a:ln>
                          <a:noFill/>
                        </a:ln>
                        <a:effectLst/>
                        <a:latin typeface="Times New Roman" panose="02020603050405020304" pitchFamily="18" charset="0"/>
                      </a:endParaRPr>
                    </a:p>
                  </a:txBody>
                  <a:tcPr marL="90000" marR="90000" marT="0" marB="0"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pt-BR" sz="1800" b="1" u="none" strike="noStrike" cap="none" normalizeH="0" baseline="0" smtClean="0">
                          <a:ln>
                            <a:noFill/>
                          </a:ln>
                          <a:effectLst/>
                          <a:latin typeface="Times New Roman" panose="02020603050405020304" pitchFamily="18" charset="0"/>
                        </a:rPr>
                        <a:t>25</a:t>
                      </a:r>
                      <a:endParaRPr kumimoji="0" lang="en-US" altLang="pt-BR" sz="1800" b="1" u="none" strike="noStrike" cap="none" normalizeH="0" baseline="0" smtClean="0">
                        <a:ln>
                          <a:noFill/>
                        </a:ln>
                        <a:effectLst/>
                        <a:latin typeface="Times New Roman" panose="02020603050405020304" pitchFamily="18" charset="0"/>
                      </a:endParaRPr>
                    </a:p>
                  </a:txBody>
                  <a:tcPr marL="90000" marR="90000" marT="0" marB="0" horzOverflow="overflow"/>
                </a:tc>
              </a:tr>
            </a:tbl>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6" name="Text Box 6"/>
          <p:cNvSpPr txBox="1">
            <a:spLocks noChangeArrowheads="1"/>
          </p:cNvSpPr>
          <p:nvPr/>
        </p:nvSpPr>
        <p:spPr bwMode="auto">
          <a:xfrm>
            <a:off x="106045" y="1260475"/>
            <a:ext cx="8931910" cy="48926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2400" b="1" dirty="0">
                <a:latin typeface="Times New Roman" panose="02020603050405020304" pitchFamily="18" charset="0"/>
                <a:ea typeface="宋体" panose="02010600030101010101" pitchFamily="2" charset="-122"/>
              </a:rPr>
              <a:t>void backtrack (</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i)//</a:t>
            </a:r>
            <a:r>
              <a:rPr lang="zh-CN" altLang="en-US" sz="2400" b="1" dirty="0">
                <a:latin typeface="Times New Roman" panose="02020603050405020304" pitchFamily="18" charset="0"/>
                <a:ea typeface="宋体" panose="02010600030101010101" pitchFamily="2" charset="-122"/>
              </a:rPr>
              <a:t>当前扩展结点在解空间树中的深度</a:t>
            </a:r>
            <a:endParaRPr lang="zh-CN" altLang="en-US"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if (i&gt;n)   </a:t>
            </a:r>
            <a:endParaRPr lang="en-US" altLang="zh-CN"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output(x);//</a:t>
            </a:r>
            <a:r>
              <a:rPr lang="zh-CN" altLang="en-US" sz="2400" b="1" dirty="0">
                <a:latin typeface="Times New Roman" panose="02020603050405020304" pitchFamily="18" charset="0"/>
                <a:ea typeface="宋体" panose="02010600030101010101" pitchFamily="2" charset="-122"/>
              </a:rPr>
              <a:t>已搜索至</a:t>
            </a:r>
            <a:r>
              <a:rPr lang="zh-CN" altLang="en-US" sz="2400" b="1" dirty="0" smtClean="0">
                <a:latin typeface="Times New Roman" panose="02020603050405020304" pitchFamily="18" charset="0"/>
                <a:ea typeface="宋体" panose="02010600030101010101" pitchFamily="2" charset="-122"/>
              </a:rPr>
              <a:t>叶结点，</a:t>
            </a:r>
            <a:r>
              <a:rPr lang="zh-CN" altLang="en-US" sz="2400" b="1" dirty="0">
                <a:latin typeface="Times New Roman" panose="02020603050405020304" pitchFamily="18" charset="0"/>
                <a:ea typeface="宋体" panose="02010600030101010101" pitchFamily="2" charset="-122"/>
              </a:rPr>
              <a:t>得到可行解</a:t>
            </a:r>
            <a:r>
              <a:rPr lang="en-US" altLang="zh-CN" sz="2400" b="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else</a:t>
            </a:r>
            <a:endParaRPr lang="zh-CN" altLang="en-US" sz="2400" b="1" dirty="0">
              <a:solidFill>
                <a:srgbClr val="FF3300"/>
              </a:solidFill>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   </a:t>
            </a:r>
            <a:endParaRPr lang="en-US" altLang="zh-CN" sz="2400" b="1" dirty="0" smtClean="0">
              <a:latin typeface="Times New Roman" panose="02020603050405020304" pitchFamily="18" charset="0"/>
              <a:ea typeface="宋体" panose="02010600030101010101" pitchFamily="2" charset="-122"/>
            </a:endParaRPr>
          </a:p>
          <a:p>
            <a:pPr algn="l"/>
            <a:r>
              <a:rPr lang="en-US" altLang="zh-CN" sz="2400" b="1" dirty="0" smtClean="0">
                <a:latin typeface="Times New Roman" panose="02020603050405020304" pitchFamily="18" charset="0"/>
                <a:ea typeface="宋体" panose="02010600030101010101" pitchFamily="2" charset="-122"/>
              </a:rPr>
              <a:t>        for </a:t>
            </a:r>
            <a:r>
              <a:rPr lang="en-US" altLang="zh-CN"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j=</a:t>
            </a:r>
            <a:r>
              <a:rPr lang="zh-CN" altLang="en-US" sz="2400" b="1" dirty="0">
                <a:latin typeface="Times New Roman" panose="02020603050405020304" pitchFamily="18" charset="0"/>
                <a:ea typeface="宋体" panose="02010600030101010101" pitchFamily="2" charset="-122"/>
              </a:rPr>
              <a:t>下界</a:t>
            </a:r>
            <a:r>
              <a:rPr lang="en-US" altLang="zh-CN" sz="2400" b="1" dirty="0">
                <a:latin typeface="Times New Roman" panose="02020603050405020304" pitchFamily="18" charset="0"/>
                <a:ea typeface="宋体" panose="02010600030101010101" pitchFamily="2" charset="-122"/>
              </a:rPr>
              <a:t>;j&lt;=</a:t>
            </a:r>
            <a:r>
              <a:rPr lang="zh-CN" altLang="en-US" sz="2400" b="1" dirty="0">
                <a:latin typeface="Times New Roman" panose="02020603050405020304" pitchFamily="18" charset="0"/>
                <a:ea typeface="宋体" panose="02010600030101010101" pitchFamily="2" charset="-122"/>
              </a:rPr>
              <a:t>上届</a:t>
            </a:r>
            <a:r>
              <a:rPr lang="en-US" altLang="zh-CN" sz="2400" b="1" dirty="0">
                <a:latin typeface="Times New Roman" panose="02020603050405020304" pitchFamily="18" charset="0"/>
                <a:ea typeface="宋体" panose="02010600030101010101" pitchFamily="2" charset="-122"/>
              </a:rPr>
              <a:t>;j</a:t>
            </a:r>
            <a:r>
              <a:rPr lang="en-US" altLang="zh-CN" sz="2400" b="1" dirty="0" smtClean="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sym typeface="+mn-ea"/>
              </a:rPr>
              <a:t>//</a:t>
            </a:r>
            <a:r>
              <a:rPr lang="zh-CN" altLang="en-US" sz="2400" b="1">
                <a:latin typeface="Times New Roman" panose="02020603050405020304" pitchFamily="18" charset="0"/>
                <a:sym typeface="+mn-ea"/>
              </a:rPr>
              <a:t>用</a:t>
            </a:r>
            <a:r>
              <a:rPr lang="en-US" altLang="zh-CN" sz="2400" b="1">
                <a:latin typeface="Times New Roman" panose="02020603050405020304" pitchFamily="18" charset="0"/>
                <a:sym typeface="+mn-ea"/>
              </a:rPr>
              <a:t>j</a:t>
            </a:r>
            <a:r>
              <a:rPr lang="zh-CN" altLang="en-US" sz="2400" b="1">
                <a:latin typeface="Times New Roman" panose="02020603050405020304" pitchFamily="18" charset="0"/>
                <a:sym typeface="+mn-ea"/>
              </a:rPr>
              <a:t>枚举</a:t>
            </a:r>
            <a:r>
              <a:rPr lang="en-US" altLang="zh-CN" sz="2400" b="1">
                <a:latin typeface="Times New Roman" panose="02020603050405020304" pitchFamily="18" charset="0"/>
                <a:sym typeface="+mn-ea"/>
              </a:rPr>
              <a:t>i</a:t>
            </a:r>
            <a:r>
              <a:rPr lang="zh-CN" altLang="en-US" sz="2400" b="1">
                <a:latin typeface="Times New Roman" panose="02020603050405020304" pitchFamily="18" charset="0"/>
                <a:sym typeface="+mn-ea"/>
              </a:rPr>
              <a:t>所有可能的路径</a:t>
            </a:r>
            <a:endParaRPr lang="en-US" altLang="zh-CN" sz="2400" b="1" dirty="0" smtClean="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     </a:t>
            </a:r>
            <a:r>
              <a:rPr lang="en-US" altLang="zh-CN" sz="2400" b="1" dirty="0">
                <a:latin typeface="Times New Roman" panose="02020603050405020304" pitchFamily="18" charset="0"/>
                <a:ea typeface="宋体" panose="02010600030101010101" pitchFamily="2" charset="-122"/>
              </a:rPr>
              <a:t>x[i]=</a:t>
            </a:r>
            <a:r>
              <a:rPr lang="en-US" altLang="zh-CN" sz="2400" b="1" dirty="0">
                <a:solidFill>
                  <a:srgbClr val="9900FF"/>
                </a:solidFill>
                <a:latin typeface="Times New Roman" panose="02020603050405020304" pitchFamily="18" charset="0"/>
                <a:ea typeface="宋体" panose="02010600030101010101" pitchFamily="2" charset="-122"/>
              </a:rPr>
              <a:t>h(j)</a:t>
            </a:r>
            <a:r>
              <a:rPr lang="en-US" altLang="zh-CN"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sym typeface="+mn-ea"/>
              </a:rPr>
              <a:t>//</a:t>
            </a:r>
            <a:r>
              <a:rPr lang="zh-CN" altLang="en-US" sz="2400" b="1">
                <a:latin typeface="Times New Roman" panose="02020603050405020304" pitchFamily="18" charset="0"/>
                <a:sym typeface="+mn-ea"/>
              </a:rPr>
              <a:t>产生一个可能的解分量</a:t>
            </a:r>
            <a:endParaRPr lang="zh-CN" altLang="en-US" sz="2400" b="1" dirty="0">
              <a:solidFill>
                <a:srgbClr val="9900FF"/>
              </a:solidFill>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if (constraint(i)&amp;&amp;bound(i</a:t>
            </a:r>
            <a:r>
              <a:rPr lang="en-US" altLang="zh-CN" sz="2400" b="1" dirty="0" smtClean="0">
                <a:latin typeface="Times New Roman" panose="02020603050405020304" pitchFamily="18" charset="0"/>
                <a:ea typeface="宋体" panose="02010600030101010101" pitchFamily="2" charset="-122"/>
              </a:rPr>
              <a:t>))</a:t>
            </a:r>
            <a:r>
              <a:rPr lang="en-US" altLang="zh-CN" sz="2400" b="1" dirty="0">
                <a:solidFill>
                  <a:srgbClr val="CC0099"/>
                </a:solidFill>
                <a:latin typeface="Times New Roman" panose="02020603050405020304" pitchFamily="18" charset="0"/>
                <a:ea typeface="宋体" panose="02010600030101010101" pitchFamily="2" charset="-122"/>
              </a:rPr>
              <a:t> //</a:t>
            </a:r>
            <a:r>
              <a:rPr lang="zh-CN" altLang="en-US" sz="2400" b="1" dirty="0">
                <a:solidFill>
                  <a:srgbClr val="CC0099"/>
                </a:solidFill>
                <a:latin typeface="Times New Roman" panose="02020603050405020304" pitchFamily="18" charset="0"/>
                <a:ea typeface="宋体" panose="02010600030101010101" pitchFamily="2" charset="-122"/>
              </a:rPr>
              <a:t>剪枝</a:t>
            </a:r>
            <a:r>
              <a:rPr lang="zh-CN" altLang="en-US" sz="2400" b="1" dirty="0" smtClean="0">
                <a:solidFill>
                  <a:srgbClr val="CC0099"/>
                </a:solidFill>
                <a:latin typeface="Times New Roman" panose="02020603050405020304" pitchFamily="18" charset="0"/>
                <a:ea typeface="宋体" panose="02010600030101010101" pitchFamily="2" charset="-122"/>
              </a:rPr>
              <a:t>函数</a:t>
            </a:r>
            <a:endParaRPr lang="zh-CN" altLang="en-US" sz="2400" b="1" dirty="0" smtClean="0">
              <a:solidFill>
                <a:srgbClr val="3907F1"/>
              </a:solidFill>
              <a:latin typeface="Times New Roman" panose="02020603050405020304" pitchFamily="18" charset="0"/>
              <a:ea typeface="宋体" panose="02010600030101010101" pitchFamily="2" charset="-122"/>
            </a:endParaRPr>
          </a:p>
          <a:p>
            <a:pPr algn="l"/>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backtrack(i+1);</a:t>
            </a:r>
            <a:endParaRPr lang="en-US" altLang="zh-CN"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endParaRPr lang="en-US" altLang="zh-CN" sz="2400" b="1" dirty="0" smtClean="0">
              <a:latin typeface="Times New Roman" panose="02020603050405020304" pitchFamily="18" charset="0"/>
              <a:ea typeface="宋体" panose="02010600030101010101" pitchFamily="2" charset="-122"/>
            </a:endParaRPr>
          </a:p>
          <a:p>
            <a:pPr algn="l"/>
            <a:r>
              <a:rPr lang="en-US" altLang="zh-CN" sz="2400" b="1" dirty="0" smtClean="0">
                <a:latin typeface="Times New Roman" panose="02020603050405020304" pitchFamily="18" charset="0"/>
                <a:ea typeface="宋体" panose="02010600030101010101" pitchFamily="2" charset="-122"/>
              </a:rPr>
              <a:t>    }</a:t>
            </a:r>
            <a:endParaRPr lang="en-US" altLang="zh-CN" sz="2400" b="1" dirty="0" smtClean="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198658" name="Text Box 2"/>
          <p:cNvSpPr txBox="1">
            <a:spLocks noChangeArrowheads="1"/>
          </p:cNvSpPr>
          <p:nvPr/>
        </p:nvSpPr>
        <p:spPr bwMode="auto">
          <a:xfrm>
            <a:off x="379095" y="223520"/>
            <a:ext cx="769747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8.1.3 回溯法的</a:t>
            </a:r>
            <a:r>
              <a:rPr kumimoji="1" lang="zh-CN" altLang="en-US" sz="3600" b="1" dirty="0">
                <a:solidFill>
                  <a:schemeClr val="bg1"/>
                </a:solidFill>
                <a:latin typeface="黑体" panose="02010609060101010101" pitchFamily="49" charset="-122"/>
                <a:ea typeface="黑体" panose="02010609060101010101" pitchFamily="49" charset="-122"/>
                <a:sym typeface="+mn-ea"/>
              </a:rPr>
              <a:t>递归</a:t>
            </a:r>
            <a:r>
              <a:rPr kumimoji="1" lang="en-US" altLang="zh-CN" sz="3600" b="1" dirty="0">
                <a:solidFill>
                  <a:schemeClr val="bg1"/>
                </a:solidFill>
                <a:latin typeface="黑体" panose="02010609060101010101" pitchFamily="49" charset="-122"/>
                <a:ea typeface="黑体" panose="02010609060101010101" pitchFamily="49" charset="-122"/>
                <a:sym typeface="+mn-ea"/>
              </a:rPr>
              <a:t>算法框架</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26">
                                            <p:txEl>
                                              <p:pRg st="0" end="0"/>
                                            </p:txEl>
                                          </p:spTgt>
                                        </p:tgtEl>
                                        <p:attrNameLst>
                                          <p:attrName>style.visibility</p:attrName>
                                        </p:attrNameLst>
                                      </p:cBhvr>
                                      <p:to>
                                        <p:strVal val="visible"/>
                                      </p:to>
                                    </p:set>
                                    <p:animEffect transition="in" filter="blinds(horizontal)">
                                      <p:cBhvr>
                                        <p:cTn id="7" dur="500"/>
                                        <p:tgtEl>
                                          <p:spTgt spid="2867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26">
                                            <p:txEl>
                                              <p:pRg st="1" end="1"/>
                                            </p:txEl>
                                          </p:spTgt>
                                        </p:tgtEl>
                                        <p:attrNameLst>
                                          <p:attrName>style.visibility</p:attrName>
                                        </p:attrNameLst>
                                      </p:cBhvr>
                                      <p:to>
                                        <p:strVal val="visible"/>
                                      </p:to>
                                    </p:set>
                                    <p:animEffect transition="in" filter="blinds(horizontal)">
                                      <p:cBhvr>
                                        <p:cTn id="12" dur="500"/>
                                        <p:tgtEl>
                                          <p:spTgt spid="2867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26">
                                            <p:txEl>
                                              <p:pRg st="2" end="2"/>
                                            </p:txEl>
                                          </p:spTgt>
                                        </p:tgtEl>
                                        <p:attrNameLst>
                                          <p:attrName>style.visibility</p:attrName>
                                        </p:attrNameLst>
                                      </p:cBhvr>
                                      <p:to>
                                        <p:strVal val="visible"/>
                                      </p:to>
                                    </p:set>
                                    <p:animEffect transition="in" filter="blinds(horizontal)">
                                      <p:cBhvr>
                                        <p:cTn id="17" dur="500"/>
                                        <p:tgtEl>
                                          <p:spTgt spid="2867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6726">
                                            <p:txEl>
                                              <p:pRg st="3" end="3"/>
                                            </p:txEl>
                                          </p:spTgt>
                                        </p:tgtEl>
                                        <p:attrNameLst>
                                          <p:attrName>style.visibility</p:attrName>
                                        </p:attrNameLst>
                                      </p:cBhvr>
                                      <p:to>
                                        <p:strVal val="visible"/>
                                      </p:to>
                                    </p:set>
                                    <p:animEffect transition="in" filter="blinds(horizontal)">
                                      <p:cBhvr>
                                        <p:cTn id="22" dur="500"/>
                                        <p:tgtEl>
                                          <p:spTgt spid="2867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6726">
                                            <p:txEl>
                                              <p:pRg st="4" end="4"/>
                                            </p:txEl>
                                          </p:spTgt>
                                        </p:tgtEl>
                                        <p:attrNameLst>
                                          <p:attrName>style.visibility</p:attrName>
                                        </p:attrNameLst>
                                      </p:cBhvr>
                                      <p:to>
                                        <p:strVal val="visible"/>
                                      </p:to>
                                    </p:set>
                                    <p:animEffect transition="in" filter="blinds(horizontal)">
                                      <p:cBhvr>
                                        <p:cTn id="27" dur="500"/>
                                        <p:tgtEl>
                                          <p:spTgt spid="2867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6726">
                                            <p:txEl>
                                              <p:pRg st="5" end="5"/>
                                            </p:txEl>
                                          </p:spTgt>
                                        </p:tgtEl>
                                        <p:attrNameLst>
                                          <p:attrName>style.visibility</p:attrName>
                                        </p:attrNameLst>
                                      </p:cBhvr>
                                      <p:to>
                                        <p:strVal val="visible"/>
                                      </p:to>
                                    </p:set>
                                    <p:animEffect transition="in" filter="blinds(horizontal)">
                                      <p:cBhvr>
                                        <p:cTn id="32" dur="500"/>
                                        <p:tgtEl>
                                          <p:spTgt spid="2867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6726">
                                            <p:txEl>
                                              <p:pRg st="6" end="6"/>
                                            </p:txEl>
                                          </p:spTgt>
                                        </p:tgtEl>
                                        <p:attrNameLst>
                                          <p:attrName>style.visibility</p:attrName>
                                        </p:attrNameLst>
                                      </p:cBhvr>
                                      <p:to>
                                        <p:strVal val="visible"/>
                                      </p:to>
                                    </p:set>
                                    <p:animEffect transition="in" filter="blinds(horizontal)">
                                      <p:cBhvr>
                                        <p:cTn id="37" dur="500"/>
                                        <p:tgtEl>
                                          <p:spTgt spid="2867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6726">
                                            <p:txEl>
                                              <p:pRg st="7" end="7"/>
                                            </p:txEl>
                                          </p:spTgt>
                                        </p:tgtEl>
                                        <p:attrNameLst>
                                          <p:attrName>style.visibility</p:attrName>
                                        </p:attrNameLst>
                                      </p:cBhvr>
                                      <p:to>
                                        <p:strVal val="visible"/>
                                      </p:to>
                                    </p:set>
                                    <p:animEffect transition="in" filter="blinds(horizontal)">
                                      <p:cBhvr>
                                        <p:cTn id="42" dur="500"/>
                                        <p:tgtEl>
                                          <p:spTgt spid="2867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86726">
                                            <p:txEl>
                                              <p:pRg st="8" end="8"/>
                                            </p:txEl>
                                          </p:spTgt>
                                        </p:tgtEl>
                                        <p:attrNameLst>
                                          <p:attrName>style.visibility</p:attrName>
                                        </p:attrNameLst>
                                      </p:cBhvr>
                                      <p:to>
                                        <p:strVal val="visible"/>
                                      </p:to>
                                    </p:set>
                                    <p:animEffect transition="in" filter="blinds(horizontal)">
                                      <p:cBhvr>
                                        <p:cTn id="47" dur="500"/>
                                        <p:tgtEl>
                                          <p:spTgt spid="2867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6726">
                                            <p:txEl>
                                              <p:pRg st="9" end="9"/>
                                            </p:txEl>
                                          </p:spTgt>
                                        </p:tgtEl>
                                        <p:attrNameLst>
                                          <p:attrName>style.visibility</p:attrName>
                                        </p:attrNameLst>
                                      </p:cBhvr>
                                      <p:to>
                                        <p:strVal val="visible"/>
                                      </p:to>
                                    </p:set>
                                    <p:animEffect transition="in" filter="blinds(horizontal)">
                                      <p:cBhvr>
                                        <p:cTn id="52" dur="500"/>
                                        <p:tgtEl>
                                          <p:spTgt spid="2867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86726">
                                            <p:txEl>
                                              <p:pRg st="10" end="10"/>
                                            </p:txEl>
                                          </p:spTgt>
                                        </p:tgtEl>
                                        <p:attrNameLst>
                                          <p:attrName>style.visibility</p:attrName>
                                        </p:attrNameLst>
                                      </p:cBhvr>
                                      <p:to>
                                        <p:strVal val="visible"/>
                                      </p:to>
                                    </p:set>
                                    <p:animEffect transition="in" filter="blinds(horizontal)">
                                      <p:cBhvr>
                                        <p:cTn id="57" dur="500"/>
                                        <p:tgtEl>
                                          <p:spTgt spid="2867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86726">
                                            <p:txEl>
                                              <p:pRg st="11" end="11"/>
                                            </p:txEl>
                                          </p:spTgt>
                                        </p:tgtEl>
                                        <p:attrNameLst>
                                          <p:attrName>style.visibility</p:attrName>
                                        </p:attrNameLst>
                                      </p:cBhvr>
                                      <p:to>
                                        <p:strVal val="visible"/>
                                      </p:to>
                                    </p:set>
                                    <p:animEffect transition="in" filter="blinds(horizontal)">
                                      <p:cBhvr>
                                        <p:cTn id="62" dur="500"/>
                                        <p:tgtEl>
                                          <p:spTgt spid="2867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86726">
                                            <p:txEl>
                                              <p:pRg st="12" end="12"/>
                                            </p:txEl>
                                          </p:spTgt>
                                        </p:tgtEl>
                                        <p:attrNameLst>
                                          <p:attrName>style.visibility</p:attrName>
                                        </p:attrNameLst>
                                      </p:cBhvr>
                                      <p:to>
                                        <p:strVal val="visible"/>
                                      </p:to>
                                    </p:set>
                                    <p:animEffect transition="in" filter="blinds(horizontal)">
                                      <p:cBhvr>
                                        <p:cTn id="67" dur="500"/>
                                        <p:tgtEl>
                                          <p:spTgt spid="28672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t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660" y="1154430"/>
            <a:ext cx="4173855" cy="178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4" descr="t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870" y="60960"/>
            <a:ext cx="367220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5"/>
          <p:cNvSpPr txBox="1">
            <a:spLocks noChangeArrowheads="1"/>
          </p:cNvSpPr>
          <p:nvPr/>
        </p:nvSpPr>
        <p:spPr bwMode="auto">
          <a:xfrm>
            <a:off x="144145" y="2936558"/>
            <a:ext cx="41122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mn-ea"/>
                <a:ea typeface="+mn-ea"/>
              </a:rPr>
              <a:t>遍历子集树需</a:t>
            </a:r>
            <a:r>
              <a:rPr lang="en-US" altLang="zh-CN" sz="2400" b="1" dirty="0">
                <a:solidFill>
                  <a:srgbClr val="CC0099"/>
                </a:solidFill>
                <a:latin typeface="+mn-ea"/>
                <a:ea typeface="+mn-ea"/>
              </a:rPr>
              <a:t>O(2</a:t>
            </a:r>
            <a:r>
              <a:rPr lang="en-US" altLang="zh-CN" sz="2400" b="1" baseline="30000" dirty="0">
                <a:solidFill>
                  <a:srgbClr val="CC0099"/>
                </a:solidFill>
                <a:latin typeface="+mn-ea"/>
                <a:ea typeface="+mn-ea"/>
              </a:rPr>
              <a:t>n</a:t>
            </a:r>
            <a:r>
              <a:rPr lang="en-US" altLang="zh-CN" sz="2400" b="1" dirty="0">
                <a:solidFill>
                  <a:srgbClr val="CC0099"/>
                </a:solidFill>
                <a:latin typeface="+mn-ea"/>
                <a:ea typeface="+mn-ea"/>
              </a:rPr>
              <a:t>)</a:t>
            </a:r>
            <a:r>
              <a:rPr lang="zh-CN" altLang="en-US" sz="2400" b="1" dirty="0">
                <a:latin typeface="+mn-ea"/>
                <a:ea typeface="+mn-ea"/>
              </a:rPr>
              <a:t>计算时间 </a:t>
            </a:r>
            <a:endParaRPr lang="zh-CN" altLang="en-US" sz="2400" b="1" dirty="0">
              <a:latin typeface="+mn-ea"/>
              <a:ea typeface="+mn-ea"/>
            </a:endParaRPr>
          </a:p>
        </p:txBody>
      </p:sp>
      <p:sp>
        <p:nvSpPr>
          <p:cNvPr id="38917" name="Text Box 6"/>
          <p:cNvSpPr txBox="1">
            <a:spLocks noChangeArrowheads="1"/>
          </p:cNvSpPr>
          <p:nvPr/>
        </p:nvSpPr>
        <p:spPr bwMode="auto">
          <a:xfrm>
            <a:off x="4750753" y="2105025"/>
            <a:ext cx="44716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defPPr>
              <a:defRPr lang="zh-CN"/>
            </a:defPPr>
            <a:lvl1pPr algn="ctr" eaLnBrk="1" hangingPunct="1">
              <a:defRPr sz="2400" b="1">
                <a:latin typeface="华文楷体" panose="02010600040101010101" pitchFamily="2" charset="-122"/>
                <a:ea typeface="华文楷体" panose="02010600040101010101" pitchFamily="2"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dirty="0">
                <a:latin typeface="+mn-ea"/>
                <a:ea typeface="+mn-ea"/>
              </a:rPr>
              <a:t>遍历排列树需要</a:t>
            </a:r>
            <a:r>
              <a:rPr lang="en-US" altLang="zh-CN" dirty="0">
                <a:solidFill>
                  <a:srgbClr val="CC0099"/>
                </a:solidFill>
                <a:latin typeface="+mn-ea"/>
                <a:ea typeface="+mn-ea"/>
              </a:rPr>
              <a:t>O(n!)</a:t>
            </a:r>
            <a:r>
              <a:rPr lang="zh-CN" altLang="en-US" dirty="0">
                <a:latin typeface="+mn-ea"/>
                <a:ea typeface="+mn-ea"/>
              </a:rPr>
              <a:t>计算时间 </a:t>
            </a:r>
            <a:endParaRPr lang="zh-CN" altLang="en-US" dirty="0">
              <a:latin typeface="+mn-ea"/>
              <a:ea typeface="+mn-ea"/>
            </a:endParaRPr>
          </a:p>
        </p:txBody>
      </p:sp>
      <p:sp>
        <p:nvSpPr>
          <p:cNvPr id="38918" name="Text Box 7"/>
          <p:cNvSpPr txBox="1">
            <a:spLocks noChangeArrowheads="1"/>
          </p:cNvSpPr>
          <p:nvPr/>
        </p:nvSpPr>
        <p:spPr bwMode="auto">
          <a:xfrm>
            <a:off x="144463" y="3393758"/>
            <a:ext cx="4032250" cy="3169285"/>
          </a:xfrm>
          <a:prstGeom prst="rect">
            <a:avLst/>
          </a:prstGeom>
          <a:noFill/>
          <a:ln w="635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ea typeface="楷体_GB2312" pitchFamily="49" charset="-122"/>
              </a:rPr>
              <a:t>void </a:t>
            </a:r>
            <a:r>
              <a:rPr lang="en-US" altLang="zh-CN" sz="2000" b="1">
                <a:ea typeface="楷体_GB2312" pitchFamily="49" charset="-122"/>
              </a:rPr>
              <a:t>backtrack</a:t>
            </a:r>
            <a:r>
              <a:rPr lang="en-US" altLang="zh-CN" sz="2000">
                <a:ea typeface="楷体_GB2312" pitchFamily="49" charset="-122"/>
              </a:rPr>
              <a:t> (int i)</a:t>
            </a:r>
            <a:endParaRPr lang="en-US" altLang="zh-CN" sz="2000">
              <a:ea typeface="楷体_GB2312" pitchFamily="49" charset="-122"/>
            </a:endParaRPr>
          </a:p>
          <a:p>
            <a:pPr eaLnBrk="1" hangingPunct="1"/>
            <a:r>
              <a:rPr lang="en-US" altLang="zh-CN" sz="2000">
                <a:ea typeface="楷体_GB2312" pitchFamily="49" charset="-122"/>
              </a:rPr>
              <a:t>{   if (i&gt;n) output(x);</a:t>
            </a:r>
            <a:endParaRPr lang="en-US" altLang="zh-CN" sz="2000">
              <a:ea typeface="楷体_GB2312" pitchFamily="49" charset="-122"/>
            </a:endParaRPr>
          </a:p>
          <a:p>
            <a:pPr eaLnBrk="1" hangingPunct="1"/>
            <a:r>
              <a:rPr lang="en-US" altLang="zh-CN" sz="2000">
                <a:ea typeface="楷体_GB2312" pitchFamily="49" charset="-122"/>
              </a:rPr>
              <a:t>    else</a:t>
            </a:r>
            <a:endParaRPr lang="en-US" altLang="zh-CN" sz="2000">
              <a:ea typeface="楷体_GB2312" pitchFamily="49" charset="-122"/>
            </a:endParaRPr>
          </a:p>
          <a:p>
            <a:pPr eaLnBrk="1" hangingPunct="1"/>
            <a:r>
              <a:rPr lang="en-US" altLang="zh-CN" sz="2000">
                <a:ea typeface="楷体_GB2312" pitchFamily="49" charset="-122"/>
              </a:rPr>
              <a:t>       for (int j=0;j&lt;=1;j++) </a:t>
            </a:r>
            <a:endParaRPr lang="en-US" altLang="zh-CN" sz="2000">
              <a:ea typeface="楷体_GB2312" pitchFamily="49" charset="-122"/>
            </a:endParaRPr>
          </a:p>
          <a:p>
            <a:pPr eaLnBrk="1" hangingPunct="1"/>
            <a:r>
              <a:rPr lang="en-US" altLang="zh-CN" sz="2000">
                <a:ea typeface="楷体_GB2312" pitchFamily="49" charset="-122"/>
              </a:rPr>
              <a:t>       {</a:t>
            </a:r>
            <a:endParaRPr lang="en-US" altLang="zh-CN" sz="2000">
              <a:ea typeface="楷体_GB2312" pitchFamily="49" charset="-122"/>
            </a:endParaRPr>
          </a:p>
          <a:p>
            <a:pPr eaLnBrk="1" hangingPunct="1"/>
            <a:r>
              <a:rPr lang="en-US" altLang="zh-CN" sz="2000">
                <a:ea typeface="楷体_GB2312" pitchFamily="49" charset="-122"/>
              </a:rPr>
              <a:t>          x[i]=j;</a:t>
            </a:r>
            <a:endParaRPr lang="en-US" altLang="zh-CN" sz="2000">
              <a:ea typeface="楷体_GB2312" pitchFamily="49" charset="-122"/>
            </a:endParaRPr>
          </a:p>
          <a:p>
            <a:pPr eaLnBrk="1" hangingPunct="1"/>
            <a:r>
              <a:rPr lang="en-US" altLang="zh-CN" sz="2000">
                <a:ea typeface="楷体_GB2312" pitchFamily="49" charset="-122"/>
              </a:rPr>
              <a:t>          </a:t>
            </a:r>
            <a:r>
              <a:rPr lang="en-US" altLang="zh-CN" sz="2000"/>
              <a:t>if(constraint(i) &amp;&amp; bound(i))</a:t>
            </a:r>
            <a:endParaRPr lang="en-US" altLang="zh-CN" sz="2000"/>
          </a:p>
          <a:p>
            <a:pPr eaLnBrk="1" hangingPunct="1"/>
            <a:r>
              <a:rPr lang="en-US" altLang="zh-CN" sz="2000">
                <a:ea typeface="楷体_GB2312" pitchFamily="49" charset="-122"/>
              </a:rPr>
              <a:t>              backtrack(i+1);</a:t>
            </a:r>
            <a:endParaRPr lang="en-US" altLang="zh-CN" sz="2000">
              <a:ea typeface="楷体_GB2312" pitchFamily="49" charset="-122"/>
            </a:endParaRPr>
          </a:p>
          <a:p>
            <a:pPr eaLnBrk="1" hangingPunct="1"/>
            <a:r>
              <a:rPr lang="en-US" altLang="zh-CN" sz="2000">
                <a:ea typeface="楷体_GB2312" pitchFamily="49" charset="-122"/>
              </a:rPr>
              <a:t>      }</a:t>
            </a:r>
            <a:endParaRPr lang="en-US" altLang="zh-CN" sz="2000">
              <a:ea typeface="楷体_GB2312" pitchFamily="49" charset="-122"/>
            </a:endParaRPr>
          </a:p>
          <a:p>
            <a:pPr eaLnBrk="1" hangingPunct="1"/>
            <a:r>
              <a:rPr lang="en-US" altLang="zh-CN" sz="2000">
                <a:ea typeface="楷体_GB2312" pitchFamily="49" charset="-122"/>
              </a:rPr>
              <a:t>}</a:t>
            </a:r>
            <a:endParaRPr lang="en-US" altLang="zh-CN" sz="2000">
              <a:ea typeface="楷体_GB2312" pitchFamily="49" charset="-122"/>
            </a:endParaRPr>
          </a:p>
        </p:txBody>
      </p:sp>
      <p:sp>
        <p:nvSpPr>
          <p:cNvPr id="38919" name="Text Box 8"/>
          <p:cNvSpPr txBox="1">
            <a:spLocks noChangeArrowheads="1"/>
          </p:cNvSpPr>
          <p:nvPr/>
        </p:nvSpPr>
        <p:spPr bwMode="auto">
          <a:xfrm>
            <a:off x="4291013" y="2561590"/>
            <a:ext cx="4818062" cy="4092575"/>
          </a:xfrm>
          <a:prstGeom prst="rect">
            <a:avLst/>
          </a:prstGeom>
          <a:noFill/>
          <a:ln w="635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ea typeface="楷体_GB2312" pitchFamily="49" charset="-122"/>
              </a:rPr>
              <a:t>void </a:t>
            </a:r>
            <a:r>
              <a:rPr lang="en-US" altLang="zh-CN" sz="2000" b="1" dirty="0">
                <a:ea typeface="楷体_GB2312" pitchFamily="49" charset="-122"/>
              </a:rPr>
              <a:t>backtrack</a:t>
            </a:r>
            <a:r>
              <a:rPr lang="en-US" altLang="zh-CN" sz="2000" dirty="0">
                <a:ea typeface="楷体_GB2312" pitchFamily="49" charset="-122"/>
              </a:rPr>
              <a:t> (</a:t>
            </a:r>
            <a:r>
              <a:rPr lang="en-US" altLang="zh-CN" sz="2000" dirty="0" err="1">
                <a:ea typeface="楷体_GB2312" pitchFamily="49" charset="-122"/>
              </a:rPr>
              <a:t>int</a:t>
            </a:r>
            <a:r>
              <a:rPr lang="en-US" altLang="zh-CN" sz="2000" dirty="0">
                <a:ea typeface="楷体_GB2312" pitchFamily="49" charset="-122"/>
              </a:rPr>
              <a:t> i)</a:t>
            </a:r>
            <a:endParaRPr lang="en-US" altLang="zh-CN" sz="2000" dirty="0">
              <a:ea typeface="楷体_GB2312" pitchFamily="49" charset="-122"/>
            </a:endParaRPr>
          </a:p>
          <a:p>
            <a:pPr eaLnBrk="1" hangingPunct="1"/>
            <a:r>
              <a:rPr lang="en-US" altLang="zh-CN" sz="2000" dirty="0">
                <a:ea typeface="楷体_GB2312" pitchFamily="49" charset="-122"/>
              </a:rPr>
              <a:t>{//</a:t>
            </a:r>
            <a:r>
              <a:rPr lang="zh-CN" altLang="en-US" sz="2000" dirty="0">
                <a:ea typeface="楷体_GB2312" pitchFamily="49" charset="-122"/>
              </a:rPr>
              <a:t>数组</a:t>
            </a:r>
            <a:r>
              <a:rPr lang="en-US" altLang="zh-CN" sz="2000" dirty="0">
                <a:ea typeface="楷体_GB2312" pitchFamily="49" charset="-122"/>
              </a:rPr>
              <a:t>x</a:t>
            </a:r>
            <a:r>
              <a:rPr lang="zh-CN" altLang="en-US" sz="2000" dirty="0">
                <a:ea typeface="楷体_GB2312" pitchFamily="49" charset="-122"/>
              </a:rPr>
              <a:t>初始值为单位排列（</a:t>
            </a:r>
            <a:r>
              <a:rPr lang="en-US" altLang="zh-CN" sz="2000" dirty="0">
                <a:ea typeface="楷体_GB2312" pitchFamily="49" charset="-122"/>
              </a:rPr>
              <a:t>1,2,3</a:t>
            </a:r>
            <a:r>
              <a:rPr lang="zh-CN" altLang="en-US" sz="2000" dirty="0">
                <a:ea typeface="楷体_GB2312" pitchFamily="49" charset="-122"/>
              </a:rPr>
              <a:t>，</a:t>
            </a:r>
            <a:r>
              <a:rPr lang="en-US" altLang="zh-CN" sz="2000" dirty="0">
                <a:ea typeface="楷体_GB2312" pitchFamily="49" charset="-122"/>
              </a:rPr>
              <a:t>……</a:t>
            </a:r>
            <a:r>
              <a:rPr lang="zh-CN" altLang="en-US" sz="2000" dirty="0">
                <a:ea typeface="楷体_GB2312" pitchFamily="49" charset="-122"/>
              </a:rPr>
              <a:t>，</a:t>
            </a:r>
            <a:r>
              <a:rPr lang="en-US" altLang="zh-CN" sz="2000" dirty="0">
                <a:ea typeface="楷体_GB2312" pitchFamily="49" charset="-122"/>
              </a:rPr>
              <a:t>n</a:t>
            </a:r>
            <a:r>
              <a:rPr lang="zh-CN" altLang="en-US" sz="2000" dirty="0">
                <a:ea typeface="楷体_GB2312" pitchFamily="49" charset="-122"/>
              </a:rPr>
              <a:t>），然后通过数据间的交换，则可产生所有的不同排列</a:t>
            </a:r>
            <a:endParaRPr lang="en-US" altLang="zh-CN" sz="2000" dirty="0">
              <a:ea typeface="楷体_GB2312" pitchFamily="49" charset="-122"/>
            </a:endParaRPr>
          </a:p>
          <a:p>
            <a:pPr eaLnBrk="1" hangingPunct="1"/>
            <a:r>
              <a:rPr lang="en-US" altLang="zh-CN" sz="2000" dirty="0">
                <a:ea typeface="楷体_GB2312" pitchFamily="49" charset="-122"/>
              </a:rPr>
              <a:t>    if (i&gt;n) output(x);</a:t>
            </a:r>
            <a:endParaRPr lang="en-US" altLang="zh-CN" sz="2000" dirty="0">
              <a:ea typeface="楷体_GB2312" pitchFamily="49" charset="-122"/>
            </a:endParaRPr>
          </a:p>
          <a:p>
            <a:pPr eaLnBrk="1" hangingPunct="1"/>
            <a:r>
              <a:rPr lang="en-US" altLang="zh-CN" sz="2000" dirty="0">
                <a:ea typeface="楷体_GB2312" pitchFamily="49" charset="-122"/>
              </a:rPr>
              <a:t>    else</a:t>
            </a:r>
            <a:endParaRPr lang="en-US" altLang="zh-CN" sz="2000" dirty="0">
              <a:ea typeface="楷体_GB2312" pitchFamily="49" charset="-122"/>
            </a:endParaRPr>
          </a:p>
          <a:p>
            <a:pPr eaLnBrk="1" hangingPunct="1"/>
            <a:r>
              <a:rPr lang="en-US" altLang="zh-CN" sz="2000" dirty="0">
                <a:ea typeface="楷体_GB2312" pitchFamily="49" charset="-122"/>
              </a:rPr>
              <a:t>      for (</a:t>
            </a:r>
            <a:r>
              <a:rPr lang="en-US" altLang="zh-CN" sz="2000" dirty="0" err="1">
                <a:ea typeface="楷体_GB2312" pitchFamily="49" charset="-122"/>
              </a:rPr>
              <a:t>int</a:t>
            </a:r>
            <a:r>
              <a:rPr lang="en-US" altLang="zh-CN" sz="2000" dirty="0">
                <a:ea typeface="楷体_GB2312" pitchFamily="49" charset="-122"/>
              </a:rPr>
              <a:t> j=</a:t>
            </a:r>
            <a:r>
              <a:rPr lang="en-US" altLang="zh-CN" sz="2000" dirty="0" err="1">
                <a:ea typeface="楷体_GB2312" pitchFamily="49" charset="-122"/>
              </a:rPr>
              <a:t>i;j</a:t>
            </a:r>
            <a:r>
              <a:rPr lang="en-US" altLang="zh-CN" sz="2000" dirty="0">
                <a:ea typeface="楷体_GB2312" pitchFamily="49" charset="-122"/>
              </a:rPr>
              <a:t>&lt;=</a:t>
            </a:r>
            <a:r>
              <a:rPr lang="en-US" altLang="zh-CN" sz="2000" dirty="0" err="1">
                <a:ea typeface="楷体_GB2312" pitchFamily="49" charset="-122"/>
              </a:rPr>
              <a:t>n;j</a:t>
            </a:r>
            <a:r>
              <a:rPr lang="en-US" altLang="zh-CN" sz="2000" dirty="0">
                <a:ea typeface="楷体_GB2312" pitchFamily="49" charset="-122"/>
              </a:rPr>
              <a:t>++) </a:t>
            </a:r>
            <a:endParaRPr lang="en-US" altLang="zh-CN" sz="2000" dirty="0">
              <a:ea typeface="楷体_GB2312" pitchFamily="49" charset="-122"/>
            </a:endParaRPr>
          </a:p>
          <a:p>
            <a:pPr eaLnBrk="1" hangingPunct="1"/>
            <a:r>
              <a:rPr lang="en-US" altLang="zh-CN" sz="2000" dirty="0">
                <a:ea typeface="楷体_GB2312" pitchFamily="49" charset="-122"/>
              </a:rPr>
              <a:t>      {   swap(x[i], x[j]);</a:t>
            </a:r>
            <a:endParaRPr lang="en-US" altLang="zh-CN" sz="2000" dirty="0">
              <a:ea typeface="楷体_GB2312" pitchFamily="49" charset="-122"/>
            </a:endParaRPr>
          </a:p>
          <a:p>
            <a:pPr eaLnBrk="1" hangingPunct="1"/>
            <a:r>
              <a:rPr lang="en-US" altLang="zh-CN" sz="2000" dirty="0">
                <a:ea typeface="楷体_GB2312" pitchFamily="49" charset="-122"/>
              </a:rPr>
              <a:t>          </a:t>
            </a:r>
            <a:r>
              <a:rPr lang="en-US" altLang="zh-CN" sz="2000" dirty="0"/>
              <a:t>if(constraint(i) &amp;&amp; bound(i))</a:t>
            </a:r>
            <a:endParaRPr lang="en-US" altLang="zh-CN" sz="2000" dirty="0"/>
          </a:p>
          <a:p>
            <a:pPr eaLnBrk="1" hangingPunct="1"/>
            <a:r>
              <a:rPr lang="en-US" altLang="zh-CN" sz="2000" dirty="0">
                <a:ea typeface="楷体_GB2312" pitchFamily="49" charset="-122"/>
              </a:rPr>
              <a:t>               backtrack(i+1);</a:t>
            </a:r>
            <a:endParaRPr lang="en-US" altLang="zh-CN" sz="2000" dirty="0">
              <a:ea typeface="楷体_GB2312" pitchFamily="49" charset="-122"/>
            </a:endParaRPr>
          </a:p>
          <a:p>
            <a:pPr eaLnBrk="1" hangingPunct="1"/>
            <a:r>
              <a:rPr lang="en-US" altLang="zh-CN" sz="2000" dirty="0">
                <a:ea typeface="楷体_GB2312" pitchFamily="49" charset="-122"/>
              </a:rPr>
              <a:t>          swap(x[i], x[j]);//</a:t>
            </a:r>
            <a:r>
              <a:rPr lang="zh-CN" altLang="en-US" sz="2000" dirty="0">
                <a:ea typeface="楷体_GB2312" pitchFamily="49" charset="-122"/>
              </a:rPr>
              <a:t>回溯时恢复原顺序</a:t>
            </a:r>
            <a:endParaRPr lang="en-US" altLang="zh-CN" sz="2000" dirty="0">
              <a:ea typeface="楷体_GB2312" pitchFamily="49" charset="-122"/>
            </a:endParaRPr>
          </a:p>
          <a:p>
            <a:pPr eaLnBrk="1" hangingPunct="1"/>
            <a:r>
              <a:rPr lang="en-US" altLang="zh-CN" sz="2000" dirty="0">
                <a:ea typeface="楷体_GB2312" pitchFamily="49" charset="-122"/>
              </a:rPr>
              <a:t>      }</a:t>
            </a:r>
            <a:endParaRPr lang="en-US" altLang="zh-CN" sz="2000" dirty="0">
              <a:ea typeface="楷体_GB2312" pitchFamily="49" charset="-122"/>
            </a:endParaRPr>
          </a:p>
          <a:p>
            <a:pPr eaLnBrk="1" hangingPunct="1"/>
            <a:r>
              <a:rPr lang="en-US" altLang="zh-CN" sz="2000" dirty="0">
                <a:ea typeface="楷体_GB2312" pitchFamily="49" charset="-122"/>
              </a:rPr>
              <a:t>} </a:t>
            </a:r>
            <a:endParaRPr lang="en-US" altLang="zh-CN" sz="2000" dirty="0">
              <a:ea typeface="楷体_GB2312" pitchFamily="49" charset="-122"/>
            </a:endParaRPr>
          </a:p>
        </p:txBody>
      </p:sp>
      <p:sp>
        <p:nvSpPr>
          <p:cNvPr id="371714" name="Rectangle 2"/>
          <p:cNvSpPr>
            <a:spLocks noChangeArrowheads="1"/>
          </p:cNvSpPr>
          <p:nvPr/>
        </p:nvSpPr>
        <p:spPr bwMode="auto">
          <a:xfrm>
            <a:off x="333375" y="180340"/>
            <a:ext cx="4417695" cy="64516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ct val="50000"/>
              </a:spcBef>
              <a:defRPr/>
            </a:pPr>
            <a:r>
              <a:rPr kumimoji="1" lang="zh-CN" altLang="en-US" sz="3600" b="1" dirty="0">
                <a:solidFill>
                  <a:schemeClr val="bg1"/>
                </a:solidFill>
                <a:effectLst/>
                <a:latin typeface="黑体" panose="02010609060101010101" pitchFamily="49" charset="-122"/>
                <a:ea typeface="黑体" panose="02010609060101010101" pitchFamily="49" charset="-122"/>
              </a:rPr>
              <a:t>子集树与排列树</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8">
                                            <p:txEl>
                                              <p:pRg st="0" end="0"/>
                                            </p:txEl>
                                          </p:spTgt>
                                        </p:tgtEl>
                                        <p:attrNameLst>
                                          <p:attrName>style.visibility</p:attrName>
                                        </p:attrNameLst>
                                      </p:cBhvr>
                                      <p:to>
                                        <p:strVal val="visible"/>
                                      </p:to>
                                    </p:set>
                                    <p:animEffect transition="in" filter="blinds(horizontal)">
                                      <p:cBhvr>
                                        <p:cTn id="7" dur="500"/>
                                        <p:tgtEl>
                                          <p:spTgt spid="389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8">
                                            <p:txEl>
                                              <p:pRg st="1" end="1"/>
                                            </p:txEl>
                                          </p:spTgt>
                                        </p:tgtEl>
                                        <p:attrNameLst>
                                          <p:attrName>style.visibility</p:attrName>
                                        </p:attrNameLst>
                                      </p:cBhvr>
                                      <p:to>
                                        <p:strVal val="visible"/>
                                      </p:to>
                                    </p:set>
                                    <p:animEffect transition="in" filter="blinds(horizontal)">
                                      <p:cBhvr>
                                        <p:cTn id="12" dur="500"/>
                                        <p:tgtEl>
                                          <p:spTgt spid="389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8">
                                            <p:txEl>
                                              <p:pRg st="2" end="2"/>
                                            </p:txEl>
                                          </p:spTgt>
                                        </p:tgtEl>
                                        <p:attrNameLst>
                                          <p:attrName>style.visibility</p:attrName>
                                        </p:attrNameLst>
                                      </p:cBhvr>
                                      <p:to>
                                        <p:strVal val="visible"/>
                                      </p:to>
                                    </p:set>
                                    <p:animEffect transition="in" filter="blinds(horizontal)">
                                      <p:cBhvr>
                                        <p:cTn id="17" dur="500"/>
                                        <p:tgtEl>
                                          <p:spTgt spid="389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8">
                                            <p:txEl>
                                              <p:pRg st="3" end="3"/>
                                            </p:txEl>
                                          </p:spTgt>
                                        </p:tgtEl>
                                        <p:attrNameLst>
                                          <p:attrName>style.visibility</p:attrName>
                                        </p:attrNameLst>
                                      </p:cBhvr>
                                      <p:to>
                                        <p:strVal val="visible"/>
                                      </p:to>
                                    </p:set>
                                    <p:animEffect transition="in" filter="blinds(horizontal)">
                                      <p:cBhvr>
                                        <p:cTn id="22" dur="500"/>
                                        <p:tgtEl>
                                          <p:spTgt spid="389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8">
                                            <p:txEl>
                                              <p:pRg st="4" end="4"/>
                                            </p:txEl>
                                          </p:spTgt>
                                        </p:tgtEl>
                                        <p:attrNameLst>
                                          <p:attrName>style.visibility</p:attrName>
                                        </p:attrNameLst>
                                      </p:cBhvr>
                                      <p:to>
                                        <p:strVal val="visible"/>
                                      </p:to>
                                    </p:set>
                                    <p:animEffect transition="in" filter="blinds(horizontal)">
                                      <p:cBhvr>
                                        <p:cTn id="27" dur="500"/>
                                        <p:tgtEl>
                                          <p:spTgt spid="389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8">
                                            <p:txEl>
                                              <p:pRg st="5" end="5"/>
                                            </p:txEl>
                                          </p:spTgt>
                                        </p:tgtEl>
                                        <p:attrNameLst>
                                          <p:attrName>style.visibility</p:attrName>
                                        </p:attrNameLst>
                                      </p:cBhvr>
                                      <p:to>
                                        <p:strVal val="visible"/>
                                      </p:to>
                                    </p:set>
                                    <p:animEffect transition="in" filter="blinds(horizontal)">
                                      <p:cBhvr>
                                        <p:cTn id="32" dur="500"/>
                                        <p:tgtEl>
                                          <p:spTgt spid="389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8">
                                            <p:txEl>
                                              <p:pRg st="6" end="6"/>
                                            </p:txEl>
                                          </p:spTgt>
                                        </p:tgtEl>
                                        <p:attrNameLst>
                                          <p:attrName>style.visibility</p:attrName>
                                        </p:attrNameLst>
                                      </p:cBhvr>
                                      <p:to>
                                        <p:strVal val="visible"/>
                                      </p:to>
                                    </p:set>
                                    <p:animEffect transition="in" filter="blinds(horizontal)">
                                      <p:cBhvr>
                                        <p:cTn id="37" dur="500"/>
                                        <p:tgtEl>
                                          <p:spTgt spid="389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918">
                                            <p:txEl>
                                              <p:pRg st="7" end="7"/>
                                            </p:txEl>
                                          </p:spTgt>
                                        </p:tgtEl>
                                        <p:attrNameLst>
                                          <p:attrName>style.visibility</p:attrName>
                                        </p:attrNameLst>
                                      </p:cBhvr>
                                      <p:to>
                                        <p:strVal val="visible"/>
                                      </p:to>
                                    </p:set>
                                    <p:animEffect transition="in" filter="blinds(horizontal)">
                                      <p:cBhvr>
                                        <p:cTn id="42" dur="500"/>
                                        <p:tgtEl>
                                          <p:spTgt spid="389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918">
                                            <p:txEl>
                                              <p:pRg st="8" end="8"/>
                                            </p:txEl>
                                          </p:spTgt>
                                        </p:tgtEl>
                                        <p:attrNameLst>
                                          <p:attrName>style.visibility</p:attrName>
                                        </p:attrNameLst>
                                      </p:cBhvr>
                                      <p:to>
                                        <p:strVal val="visible"/>
                                      </p:to>
                                    </p:set>
                                    <p:animEffect transition="in" filter="blinds(horizontal)">
                                      <p:cBhvr>
                                        <p:cTn id="47" dur="500"/>
                                        <p:tgtEl>
                                          <p:spTgt spid="389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918">
                                            <p:txEl>
                                              <p:pRg st="9" end="9"/>
                                            </p:txEl>
                                          </p:spTgt>
                                        </p:tgtEl>
                                        <p:attrNameLst>
                                          <p:attrName>style.visibility</p:attrName>
                                        </p:attrNameLst>
                                      </p:cBhvr>
                                      <p:to>
                                        <p:strVal val="visible"/>
                                      </p:to>
                                    </p:set>
                                    <p:animEffect transition="in" filter="blinds(horizontal)">
                                      <p:cBhvr>
                                        <p:cTn id="52" dur="500"/>
                                        <p:tgtEl>
                                          <p:spTgt spid="389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8915"/>
                                        </p:tgtEl>
                                        <p:attrNameLst>
                                          <p:attrName>style.visibility</p:attrName>
                                        </p:attrNameLst>
                                      </p:cBhvr>
                                      <p:to>
                                        <p:strVal val="visible"/>
                                      </p:to>
                                    </p:set>
                                    <p:animEffect transition="in" filter="blinds(horizontal)">
                                      <p:cBhvr>
                                        <p:cTn id="57" dur="500"/>
                                        <p:tgtEl>
                                          <p:spTgt spid="3891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8917"/>
                                        </p:tgtEl>
                                        <p:attrNameLst>
                                          <p:attrName>style.visibility</p:attrName>
                                        </p:attrNameLst>
                                      </p:cBhvr>
                                      <p:to>
                                        <p:strVal val="visible"/>
                                      </p:to>
                                    </p:set>
                                    <p:animEffect transition="in" filter="blinds(horizontal)">
                                      <p:cBhvr>
                                        <p:cTn id="60" dur="500"/>
                                        <p:tgtEl>
                                          <p:spTgt spid="3891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8919">
                                            <p:txEl>
                                              <p:pRg st="0" end="0"/>
                                            </p:txEl>
                                          </p:spTgt>
                                        </p:tgtEl>
                                        <p:attrNameLst>
                                          <p:attrName>style.visibility</p:attrName>
                                        </p:attrNameLst>
                                      </p:cBhvr>
                                      <p:to>
                                        <p:strVal val="visible"/>
                                      </p:to>
                                    </p:set>
                                    <p:animEffect transition="in" filter="blinds(horizontal)">
                                      <p:cBhvr>
                                        <p:cTn id="65" dur="500"/>
                                        <p:tgtEl>
                                          <p:spTgt spid="3891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8919">
                                            <p:txEl>
                                              <p:pRg st="1" end="1"/>
                                            </p:txEl>
                                          </p:spTgt>
                                        </p:tgtEl>
                                        <p:attrNameLst>
                                          <p:attrName>style.visibility</p:attrName>
                                        </p:attrNameLst>
                                      </p:cBhvr>
                                      <p:to>
                                        <p:strVal val="visible"/>
                                      </p:to>
                                    </p:set>
                                    <p:animEffect transition="in" filter="blinds(horizontal)">
                                      <p:cBhvr>
                                        <p:cTn id="70" dur="500"/>
                                        <p:tgtEl>
                                          <p:spTgt spid="38919">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8919">
                                            <p:txEl>
                                              <p:pRg st="2" end="2"/>
                                            </p:txEl>
                                          </p:spTgt>
                                        </p:tgtEl>
                                        <p:attrNameLst>
                                          <p:attrName>style.visibility</p:attrName>
                                        </p:attrNameLst>
                                      </p:cBhvr>
                                      <p:to>
                                        <p:strVal val="visible"/>
                                      </p:to>
                                    </p:set>
                                    <p:animEffect transition="in" filter="blinds(horizontal)">
                                      <p:cBhvr>
                                        <p:cTn id="75" dur="500"/>
                                        <p:tgtEl>
                                          <p:spTgt spid="38919">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8919">
                                            <p:txEl>
                                              <p:pRg st="3" end="3"/>
                                            </p:txEl>
                                          </p:spTgt>
                                        </p:tgtEl>
                                        <p:attrNameLst>
                                          <p:attrName>style.visibility</p:attrName>
                                        </p:attrNameLst>
                                      </p:cBhvr>
                                      <p:to>
                                        <p:strVal val="visible"/>
                                      </p:to>
                                    </p:set>
                                    <p:animEffect transition="in" filter="blinds(horizontal)">
                                      <p:cBhvr>
                                        <p:cTn id="80" dur="500"/>
                                        <p:tgtEl>
                                          <p:spTgt spid="38919">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8919">
                                            <p:txEl>
                                              <p:pRg st="4" end="4"/>
                                            </p:txEl>
                                          </p:spTgt>
                                        </p:tgtEl>
                                        <p:attrNameLst>
                                          <p:attrName>style.visibility</p:attrName>
                                        </p:attrNameLst>
                                      </p:cBhvr>
                                      <p:to>
                                        <p:strVal val="visible"/>
                                      </p:to>
                                    </p:set>
                                    <p:animEffect transition="in" filter="blinds(horizontal)">
                                      <p:cBhvr>
                                        <p:cTn id="85" dur="500"/>
                                        <p:tgtEl>
                                          <p:spTgt spid="38919">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8919">
                                            <p:txEl>
                                              <p:pRg st="5" end="5"/>
                                            </p:txEl>
                                          </p:spTgt>
                                        </p:tgtEl>
                                        <p:attrNameLst>
                                          <p:attrName>style.visibility</p:attrName>
                                        </p:attrNameLst>
                                      </p:cBhvr>
                                      <p:to>
                                        <p:strVal val="visible"/>
                                      </p:to>
                                    </p:set>
                                    <p:animEffect transition="in" filter="blinds(horizontal)">
                                      <p:cBhvr>
                                        <p:cTn id="90" dur="500"/>
                                        <p:tgtEl>
                                          <p:spTgt spid="38919">
                                            <p:txEl>
                                              <p:pRg st="5" end="5"/>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38919">
                                            <p:txEl>
                                              <p:pRg st="6" end="6"/>
                                            </p:txEl>
                                          </p:spTgt>
                                        </p:tgtEl>
                                        <p:attrNameLst>
                                          <p:attrName>style.visibility</p:attrName>
                                        </p:attrNameLst>
                                      </p:cBhvr>
                                      <p:to>
                                        <p:strVal val="visible"/>
                                      </p:to>
                                    </p:set>
                                    <p:animEffect transition="in" filter="blinds(horizontal)">
                                      <p:cBhvr>
                                        <p:cTn id="95" dur="500"/>
                                        <p:tgtEl>
                                          <p:spTgt spid="38919">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38919">
                                            <p:txEl>
                                              <p:pRg st="7" end="7"/>
                                            </p:txEl>
                                          </p:spTgt>
                                        </p:tgtEl>
                                        <p:attrNameLst>
                                          <p:attrName>style.visibility</p:attrName>
                                        </p:attrNameLst>
                                      </p:cBhvr>
                                      <p:to>
                                        <p:strVal val="visible"/>
                                      </p:to>
                                    </p:set>
                                    <p:animEffect transition="in" filter="blinds(horizontal)">
                                      <p:cBhvr>
                                        <p:cTn id="100" dur="500"/>
                                        <p:tgtEl>
                                          <p:spTgt spid="38919">
                                            <p:txEl>
                                              <p:pRg st="7" end="7"/>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38919">
                                            <p:txEl>
                                              <p:pRg st="8" end="8"/>
                                            </p:txEl>
                                          </p:spTgt>
                                        </p:tgtEl>
                                        <p:attrNameLst>
                                          <p:attrName>style.visibility</p:attrName>
                                        </p:attrNameLst>
                                      </p:cBhvr>
                                      <p:to>
                                        <p:strVal val="visible"/>
                                      </p:to>
                                    </p:set>
                                    <p:animEffect transition="in" filter="blinds(horizontal)">
                                      <p:cBhvr>
                                        <p:cTn id="105" dur="500"/>
                                        <p:tgtEl>
                                          <p:spTgt spid="38919">
                                            <p:txEl>
                                              <p:pRg st="8" end="8"/>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38919">
                                            <p:txEl>
                                              <p:pRg st="9" end="9"/>
                                            </p:txEl>
                                          </p:spTgt>
                                        </p:tgtEl>
                                        <p:attrNameLst>
                                          <p:attrName>style.visibility</p:attrName>
                                        </p:attrNameLst>
                                      </p:cBhvr>
                                      <p:to>
                                        <p:strVal val="visible"/>
                                      </p:to>
                                    </p:set>
                                    <p:animEffect transition="in" filter="blinds(horizontal)">
                                      <p:cBhvr>
                                        <p:cTn id="110" dur="500"/>
                                        <p:tgtEl>
                                          <p:spTgt spid="38919">
                                            <p:txEl>
                                              <p:pRg st="9" end="9"/>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38919">
                                            <p:txEl>
                                              <p:pRg st="10" end="10"/>
                                            </p:txEl>
                                          </p:spTgt>
                                        </p:tgtEl>
                                        <p:attrNameLst>
                                          <p:attrName>style.visibility</p:attrName>
                                        </p:attrNameLst>
                                      </p:cBhvr>
                                      <p:to>
                                        <p:strVal val="visible"/>
                                      </p:to>
                                    </p:set>
                                    <p:animEffect transition="in" filter="blinds(horizontal)">
                                      <p:cBhvr>
                                        <p:cTn id="115" dur="500"/>
                                        <p:tgtEl>
                                          <p:spTgt spid="389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79095" y="223520"/>
            <a:ext cx="769747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8.1.3 回溯法的</a:t>
            </a:r>
            <a:r>
              <a:rPr kumimoji="1" lang="zh-CN" altLang="en-US" sz="3600" b="1" dirty="0">
                <a:solidFill>
                  <a:schemeClr val="bg1"/>
                </a:solidFill>
                <a:latin typeface="黑体" panose="02010609060101010101" pitchFamily="49" charset="-122"/>
                <a:ea typeface="黑体" panose="02010609060101010101" pitchFamily="49" charset="-122"/>
                <a:sym typeface="+mn-ea"/>
              </a:rPr>
              <a:t>迭代</a:t>
            </a:r>
            <a:r>
              <a:rPr kumimoji="1" lang="en-US" altLang="zh-CN" sz="3600" b="1" dirty="0">
                <a:solidFill>
                  <a:schemeClr val="bg1"/>
                </a:solidFill>
                <a:latin typeface="黑体" panose="02010609060101010101" pitchFamily="49" charset="-122"/>
                <a:ea typeface="黑体" panose="02010609060101010101" pitchFamily="49" charset="-122"/>
                <a:sym typeface="+mn-ea"/>
              </a:rPr>
              <a:t>算法框架</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32772" name="Text Box 4"/>
          <p:cNvSpPr txBox="1">
            <a:spLocks noChangeArrowheads="1"/>
          </p:cNvSpPr>
          <p:nvPr/>
        </p:nvSpPr>
        <p:spPr bwMode="auto">
          <a:xfrm>
            <a:off x="76200" y="1135380"/>
            <a:ext cx="9000490" cy="540575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pPr>
            <a:r>
              <a:rPr lang="en-US" altLang="zh-CN" sz="2400" b="1">
                <a:latin typeface="Times New Roman" panose="02020603050405020304" pitchFamily="18" charset="0"/>
                <a:ea typeface="楷体" panose="02010609060101010101" pitchFamily="49" charset="-122"/>
              </a:rPr>
              <a:t>void nonbacktrack( )</a:t>
            </a:r>
            <a:endParaRPr lang="en-US" altLang="zh-CN" sz="2400" b="1">
              <a:latin typeface="Times New Roman" panose="02020603050405020304" pitchFamily="18" charset="0"/>
              <a:ea typeface="楷体" panose="02010609060101010101" pitchFamily="49" charset="-122"/>
            </a:endParaRPr>
          </a:p>
          <a:p>
            <a:pPr>
              <a:lnSpc>
                <a:spcPct val="90000"/>
              </a:lnSpc>
            </a:pPr>
            <a:r>
              <a:rPr lang="en-US" altLang="zh-CN" sz="2400" b="1">
                <a:latin typeface="Times New Roman" panose="02020603050405020304" pitchFamily="18" charset="0"/>
                <a:ea typeface="楷体" panose="02010609060101010101" pitchFamily="49" charset="-122"/>
              </a:rPr>
              <a:t>{   int x[n];		</a:t>
            </a:r>
            <a:r>
              <a:rPr lang="en-US" altLang="zh-CN" sz="2400" b="1" dirty="0">
                <a:solidFill>
                  <a:srgbClr val="3907F1"/>
                </a:solidFill>
                <a:latin typeface="Times New Roman" panose="02020603050405020304" pitchFamily="18" charset="0"/>
                <a:ea typeface="楷体" panose="02010609060101010101" pitchFamily="49" charset="-122"/>
              </a:rPr>
              <a:t>//x存放解向量</a:t>
            </a:r>
            <a:endParaRPr lang="en-US" altLang="zh-CN" sz="2400" b="1" dirty="0">
              <a:solidFill>
                <a:srgbClr val="3907F1"/>
              </a:solidFill>
              <a:latin typeface="Times New Roman" panose="02020603050405020304" pitchFamily="18" charset="0"/>
              <a:ea typeface="楷体" panose="02010609060101010101" pitchFamily="49" charset="-122"/>
            </a:endParaRPr>
          </a:p>
          <a:p>
            <a:pPr>
              <a:lnSpc>
                <a:spcPct val="90000"/>
              </a:lnSpc>
            </a:pPr>
            <a:r>
              <a:rPr lang="zh-CN" altLang="en-US" sz="2400" b="1">
                <a:latin typeface="Times New Roman" panose="02020603050405020304" pitchFamily="18" charset="0"/>
                <a:ea typeface="楷体" panose="02010609060101010101" pitchFamily="49" charset="-122"/>
              </a:rPr>
              <a:t>　初始化数组</a:t>
            </a:r>
            <a:r>
              <a:rPr lang="en-US" altLang="zh-CN" sz="2400" b="1">
                <a:latin typeface="Times New Roman" panose="02020603050405020304" pitchFamily="18" charset="0"/>
                <a:ea typeface="楷体" panose="02010609060101010101" pitchFamily="49" charset="-122"/>
              </a:rPr>
              <a:t>x;</a:t>
            </a:r>
            <a:endParaRPr lang="en-US" altLang="zh-CN" sz="2400" b="1">
              <a:latin typeface="Times New Roman" panose="02020603050405020304" pitchFamily="18" charset="0"/>
              <a:ea typeface="楷体" panose="02010609060101010101" pitchFamily="49" charset="-122"/>
            </a:endParaRPr>
          </a:p>
          <a:p>
            <a:pPr>
              <a:lnSpc>
                <a:spcPct val="90000"/>
              </a:lnSpc>
            </a:pPr>
            <a:r>
              <a:rPr lang="zh-CN" altLang="en-US" sz="2400" b="1">
                <a:latin typeface="Times New Roman" panose="02020603050405020304" pitchFamily="18" charset="0"/>
                <a:ea typeface="楷体" panose="02010609060101010101" pitchFamily="49" charset="-122"/>
              </a:rPr>
              <a:t>　</a:t>
            </a:r>
            <a:r>
              <a:rPr lang="en-US" altLang="zh-CN" sz="2400" b="1">
                <a:latin typeface="Times New Roman" panose="02020603050405020304" pitchFamily="18" charset="0"/>
                <a:ea typeface="楷体" panose="02010609060101010101" pitchFamily="49" charset="-122"/>
              </a:rPr>
              <a:t>int i=0;    </a:t>
            </a:r>
            <a:r>
              <a:rPr lang="en-US" altLang="zh-CN" sz="2400" b="1" dirty="0">
                <a:solidFill>
                  <a:srgbClr val="3907F1"/>
                </a:solidFill>
                <a:latin typeface="Times New Roman" panose="02020603050405020304" pitchFamily="18" charset="0"/>
                <a:ea typeface="楷体" panose="02010609060101010101" pitchFamily="49" charset="-122"/>
                <a:sym typeface="+mn-ea"/>
              </a:rPr>
              <a:t>//i</a:t>
            </a:r>
            <a:r>
              <a:rPr lang="zh-CN" altLang="en-US" sz="2400" b="1" dirty="0">
                <a:solidFill>
                  <a:srgbClr val="3907F1"/>
                </a:solidFill>
                <a:latin typeface="Times New Roman" panose="02020603050405020304" pitchFamily="18" charset="0"/>
                <a:ea typeface="楷体" panose="02010609060101010101" pitchFamily="49" charset="-122"/>
                <a:sym typeface="+mn-ea"/>
              </a:rPr>
              <a:t>表示当前递归深度</a:t>
            </a:r>
            <a:endParaRPr lang="en-US" altLang="zh-CN" sz="2400" b="1">
              <a:latin typeface="Times New Roman" panose="02020603050405020304" pitchFamily="18" charset="0"/>
              <a:ea typeface="楷体" panose="02010609060101010101" pitchFamily="49" charset="-122"/>
            </a:endParaRPr>
          </a:p>
          <a:p>
            <a:pPr algn="l">
              <a:lnSpc>
                <a:spcPct val="90000"/>
              </a:lnSpc>
            </a:pPr>
            <a:r>
              <a:rPr lang="zh-CN" altLang="en-US" sz="2400" b="1">
                <a:latin typeface="Times New Roman" panose="02020603050405020304" pitchFamily="18" charset="0"/>
                <a:ea typeface="楷体" panose="02010609060101010101" pitchFamily="49" charset="-122"/>
              </a:rPr>
              <a:t>　</a:t>
            </a:r>
            <a:r>
              <a:rPr lang="en-US" altLang="zh-CN" sz="2400" b="1">
                <a:latin typeface="Times New Roman" panose="02020603050405020304" pitchFamily="18" charset="0"/>
                <a:ea typeface="楷体" panose="02010609060101010101" pitchFamily="49" charset="-122"/>
              </a:rPr>
              <a:t>while (i&gt;=0)	</a:t>
            </a:r>
            <a:r>
              <a:rPr lang="en-US" altLang="zh-CN" sz="2400" b="1" dirty="0">
                <a:solidFill>
                  <a:srgbClr val="3907F1"/>
                </a:solidFill>
                <a:latin typeface="Times New Roman" panose="02020603050405020304" pitchFamily="18" charset="0"/>
                <a:ea typeface="楷体" panose="02010609060101010101" pitchFamily="49" charset="-122"/>
              </a:rPr>
              <a:t>//尚未回溯到头</a:t>
            </a:r>
            <a:endParaRPr lang="en-US" altLang="zh-CN" sz="2400" b="1" dirty="0">
              <a:solidFill>
                <a:srgbClr val="3907F1"/>
              </a:solidFill>
              <a:latin typeface="Times New Roman" panose="02020603050405020304" pitchFamily="18" charset="0"/>
              <a:ea typeface="楷体" panose="02010609060101010101" pitchFamily="49" charset="-122"/>
            </a:endParaRPr>
          </a:p>
          <a:p>
            <a:pPr>
              <a:lnSpc>
                <a:spcPct val="90000"/>
              </a:lnSpc>
            </a:pPr>
            <a:r>
              <a:rPr lang="zh-CN" altLang="en-US" sz="2400" b="1">
                <a:latin typeface="Times New Roman" panose="02020603050405020304" pitchFamily="18" charset="0"/>
                <a:ea typeface="楷体" panose="02010609060101010101" pitchFamily="49" charset="-122"/>
              </a:rPr>
              <a:t>　</a:t>
            </a:r>
            <a:r>
              <a:rPr lang="en-US" altLang="zh-CN" sz="2400" b="1">
                <a:latin typeface="Times New Roman" panose="02020603050405020304" pitchFamily="18" charset="0"/>
                <a:ea typeface="楷体" panose="02010609060101010101" pitchFamily="49" charset="-122"/>
              </a:rPr>
              <a:t>{   while</a:t>
            </a:r>
            <a:r>
              <a:rPr lang="en-US" altLang="zh-CN" sz="2400" b="1" dirty="0" smtClean="0">
                <a:latin typeface="Times New Roman" panose="02020603050405020304" pitchFamily="18" charset="0"/>
                <a:ea typeface="华文楷体" panose="02010600040101010101" pitchFamily="2" charset="-122"/>
                <a:sym typeface="+mn-ea"/>
              </a:rPr>
              <a:t>(</a:t>
            </a:r>
            <a:r>
              <a:rPr lang="zh-CN" altLang="en-US" sz="2400" b="1" dirty="0" smtClean="0">
                <a:latin typeface="Times New Roman" panose="02020603050405020304" pitchFamily="18" charset="0"/>
                <a:ea typeface="华文楷体" panose="02010600040101010101" pitchFamily="2" charset="-122"/>
                <a:sym typeface="+mn-ea"/>
              </a:rPr>
              <a:t>还有尚未检测的</a:t>
            </a:r>
            <a:r>
              <a:rPr lang="en-US" altLang="zh-CN" sz="2400" b="1" dirty="0" smtClean="0">
                <a:latin typeface="Times New Roman" panose="02020603050405020304" pitchFamily="18" charset="0"/>
                <a:ea typeface="华文楷体" panose="02010600040101010101" pitchFamily="2" charset="-122"/>
                <a:sym typeface="+mn-ea"/>
              </a:rPr>
              <a:t>x[i])</a:t>
            </a:r>
            <a:endParaRPr lang="en-US" altLang="zh-CN" sz="2400" b="1" dirty="0">
              <a:latin typeface="Times New Roman" panose="02020603050405020304" pitchFamily="18" charset="0"/>
              <a:ea typeface="华文楷体" panose="02010600040101010101" pitchFamily="2" charset="-122"/>
            </a:endParaRPr>
          </a:p>
          <a:p>
            <a:pPr>
              <a:lnSpc>
                <a:spcPct val="90000"/>
              </a:lnSpc>
            </a:pPr>
            <a:r>
              <a:rPr lang="en-US" altLang="zh-CN" sz="2400" b="1" dirty="0">
                <a:latin typeface="Times New Roman" panose="02020603050405020304" pitchFamily="18" charset="0"/>
                <a:ea typeface="华文楷体" panose="02010600040101010101" pitchFamily="2" charset="-122"/>
                <a:sym typeface="+mn-ea"/>
              </a:rPr>
              <a:t>        </a:t>
            </a:r>
            <a:r>
              <a:rPr lang="en-US" altLang="zh-CN" sz="2400" b="1" dirty="0" smtClean="0">
                <a:latin typeface="Times New Roman" panose="02020603050405020304" pitchFamily="18" charset="0"/>
                <a:ea typeface="华文楷体" panose="02010600040101010101" pitchFamily="2" charset="-122"/>
                <a:sym typeface="+mn-ea"/>
              </a:rPr>
              <a:t>{   </a:t>
            </a:r>
            <a:r>
              <a:rPr lang="en-US" altLang="zh-CN" sz="2400" b="1">
                <a:latin typeface="Times New Roman" panose="02020603050405020304" pitchFamily="18" charset="0"/>
                <a:ea typeface="楷体" panose="02010609060101010101" pitchFamily="49" charset="-122"/>
                <a:sym typeface="+mn-ea"/>
              </a:rPr>
              <a:t>x[i]</a:t>
            </a:r>
            <a:r>
              <a:rPr lang="en-US" altLang="zh-CN" sz="2400" b="1" dirty="0">
                <a:latin typeface="Times New Roman" panose="02020603050405020304" pitchFamily="18" charset="0"/>
                <a:ea typeface="华文楷体" panose="02010600040101010101" pitchFamily="2" charset="-122"/>
                <a:sym typeface="+mn-ea"/>
              </a:rPr>
              <a:t>=h(i</a:t>
            </a:r>
            <a:r>
              <a:rPr lang="en-US" altLang="zh-CN" sz="2400" b="1" dirty="0" smtClean="0">
                <a:latin typeface="Times New Roman" panose="02020603050405020304" pitchFamily="18" charset="0"/>
                <a:ea typeface="华文楷体" panose="02010600040101010101" pitchFamily="2" charset="-122"/>
                <a:sym typeface="+mn-ea"/>
              </a:rPr>
              <a:t>);</a:t>
            </a:r>
            <a:r>
              <a:rPr lang="en-US" altLang="zh-CN" sz="2400" b="1" dirty="0" smtClean="0">
                <a:solidFill>
                  <a:srgbClr val="3907F1"/>
                </a:solidFill>
                <a:latin typeface="Times New Roman" panose="02020603050405020304" pitchFamily="18" charset="0"/>
                <a:ea typeface="楷体" panose="02010609060101010101" pitchFamily="49" charset="-122"/>
                <a:sym typeface="+mn-ea"/>
              </a:rPr>
              <a:t>//</a:t>
            </a:r>
            <a:r>
              <a:rPr lang="zh-CN" altLang="en-US" sz="2400" b="1" dirty="0">
                <a:solidFill>
                  <a:srgbClr val="3907F1"/>
                </a:solidFill>
                <a:latin typeface="Times New Roman" panose="02020603050405020304" pitchFamily="18" charset="0"/>
                <a:ea typeface="楷体" panose="02010609060101010101" pitchFamily="49" charset="-122"/>
                <a:sym typeface="+mn-ea"/>
              </a:rPr>
              <a:t>当前扩展结点处</a:t>
            </a:r>
            <a:r>
              <a:rPr lang="en-US" altLang="zh-CN" sz="2400" b="1" dirty="0">
                <a:solidFill>
                  <a:srgbClr val="3907F1"/>
                </a:solidFill>
                <a:latin typeface="Times New Roman" panose="02020603050405020304" pitchFamily="18" charset="0"/>
                <a:ea typeface="楷体" panose="02010609060101010101" pitchFamily="49" charset="-122"/>
                <a:sym typeface="+mn-ea"/>
              </a:rPr>
              <a:t>x[t]</a:t>
            </a:r>
            <a:r>
              <a:rPr lang="zh-CN" altLang="en-US" sz="2400" b="1" dirty="0">
                <a:solidFill>
                  <a:srgbClr val="3907F1"/>
                </a:solidFill>
                <a:latin typeface="Times New Roman" panose="02020603050405020304" pitchFamily="18" charset="0"/>
                <a:ea typeface="楷体" panose="02010609060101010101" pitchFamily="49" charset="-122"/>
                <a:sym typeface="+mn-ea"/>
              </a:rPr>
              <a:t>的第</a:t>
            </a:r>
            <a:r>
              <a:rPr lang="en-US" altLang="zh-CN" sz="2400" b="1" dirty="0">
                <a:solidFill>
                  <a:srgbClr val="3907F1"/>
                </a:solidFill>
                <a:latin typeface="Times New Roman" panose="02020603050405020304" pitchFamily="18" charset="0"/>
                <a:ea typeface="楷体" panose="02010609060101010101" pitchFamily="49" charset="-122"/>
                <a:sym typeface="+mn-ea"/>
              </a:rPr>
              <a:t>i</a:t>
            </a:r>
            <a:r>
              <a:rPr lang="zh-CN" altLang="en-US" sz="2400" b="1" dirty="0">
                <a:solidFill>
                  <a:srgbClr val="3907F1"/>
                </a:solidFill>
                <a:latin typeface="Times New Roman" panose="02020603050405020304" pitchFamily="18" charset="0"/>
                <a:ea typeface="楷体" panose="02010609060101010101" pitchFamily="49" charset="-122"/>
                <a:sym typeface="+mn-ea"/>
              </a:rPr>
              <a:t>个可选</a:t>
            </a:r>
            <a:r>
              <a:rPr lang="zh-CN" altLang="en-US" sz="2400" b="1" dirty="0" smtClean="0">
                <a:solidFill>
                  <a:srgbClr val="3907F1"/>
                </a:solidFill>
                <a:latin typeface="Times New Roman" panose="02020603050405020304" pitchFamily="18" charset="0"/>
                <a:ea typeface="楷体" panose="02010609060101010101" pitchFamily="49" charset="-122"/>
                <a:sym typeface="+mn-ea"/>
              </a:rPr>
              <a:t>值</a:t>
            </a:r>
            <a:endParaRPr lang="en-US" altLang="zh-CN" sz="2400" b="1" dirty="0" smtClean="0">
              <a:solidFill>
                <a:srgbClr val="3907F1"/>
              </a:solidFill>
              <a:latin typeface="Times New Roman" panose="02020603050405020304" pitchFamily="18" charset="0"/>
              <a:ea typeface="楷体" panose="02010609060101010101" pitchFamily="49" charset="-122"/>
            </a:endParaRPr>
          </a:p>
          <a:p>
            <a:pPr>
              <a:lnSpc>
                <a:spcPct val="90000"/>
              </a:lnSpc>
            </a:pPr>
            <a:r>
              <a:rPr lang="en-US" altLang="zh-CN" sz="2400" b="1" dirty="0">
                <a:solidFill>
                  <a:srgbClr val="3907F1"/>
                </a:solidFill>
                <a:latin typeface="Times New Roman" panose="02020603050405020304" pitchFamily="18" charset="0"/>
                <a:ea typeface="楷体" panose="02010609060101010101" pitchFamily="49" charset="-122"/>
                <a:sym typeface="+mn-ea"/>
              </a:rPr>
              <a:t> </a:t>
            </a:r>
            <a:r>
              <a:rPr lang="en-US" altLang="zh-CN" sz="2400" b="1" dirty="0" smtClean="0">
                <a:solidFill>
                  <a:srgbClr val="3907F1"/>
                </a:solidFill>
                <a:latin typeface="Times New Roman" panose="02020603050405020304" pitchFamily="18" charset="0"/>
                <a:ea typeface="楷体" panose="02010609060101010101" pitchFamily="49" charset="-122"/>
                <a:sym typeface="+mn-ea"/>
              </a:rPr>
              <a:t>            </a:t>
            </a:r>
            <a:r>
              <a:rPr lang="en-US" altLang="zh-CN" sz="2400" b="1" dirty="0" smtClean="0">
                <a:latin typeface="Times New Roman" panose="02020603050405020304" pitchFamily="18" charset="0"/>
                <a:ea typeface="华文楷体" panose="02010600040101010101" pitchFamily="2" charset="-122"/>
                <a:sym typeface="+mn-ea"/>
              </a:rPr>
              <a:t>if</a:t>
            </a:r>
            <a:r>
              <a:rPr lang="en-US" altLang="zh-CN" sz="2400" b="1" dirty="0">
                <a:latin typeface="Times New Roman" panose="02020603050405020304" pitchFamily="18" charset="0"/>
                <a:ea typeface="华文楷体" panose="02010600040101010101" pitchFamily="2" charset="-122"/>
                <a:sym typeface="+mn-ea"/>
              </a:rPr>
              <a:t>( Constraint(i) &amp;&amp; Bound(i) ) </a:t>
            </a:r>
            <a:r>
              <a:rPr lang="en-US" altLang="zh-CN" sz="2400" b="1" dirty="0">
                <a:solidFill>
                  <a:srgbClr val="3907F1"/>
                </a:solidFill>
                <a:latin typeface="Times New Roman" panose="02020603050405020304" pitchFamily="18" charset="0"/>
                <a:ea typeface="华文楷体" panose="02010600040101010101" pitchFamily="2" charset="-122"/>
                <a:sym typeface="+mn-ea"/>
              </a:rPr>
              <a:t>//</a:t>
            </a:r>
            <a:r>
              <a:rPr lang="en-US" altLang="zh-CN" sz="2400" b="1" dirty="0">
                <a:solidFill>
                  <a:srgbClr val="3907F1"/>
                </a:solidFill>
                <a:latin typeface="Times New Roman" panose="02020603050405020304" pitchFamily="18" charset="0"/>
                <a:ea typeface="楷体" panose="02010609060101010101" pitchFamily="49" charset="-122"/>
                <a:sym typeface="+mn-ea"/>
              </a:rPr>
              <a:t>x[i]满足</a:t>
            </a:r>
            <a:r>
              <a:rPr lang="zh-CN" altLang="en-US" sz="2400" b="1" dirty="0">
                <a:solidFill>
                  <a:srgbClr val="3907F1"/>
                </a:solidFill>
                <a:latin typeface="Times New Roman" panose="02020603050405020304" pitchFamily="18" charset="0"/>
                <a:ea typeface="华文楷体" panose="02010600040101010101" pitchFamily="2" charset="-122"/>
                <a:sym typeface="+mn-ea"/>
              </a:rPr>
              <a:t>约束函数限界函数</a:t>
            </a:r>
            <a:endParaRPr lang="zh-CN" altLang="en-US" sz="2400" b="1" dirty="0">
              <a:solidFill>
                <a:srgbClr val="3907F1"/>
              </a:solidFill>
              <a:latin typeface="Times New Roman" panose="02020603050405020304" pitchFamily="18" charset="0"/>
              <a:ea typeface="华文楷体" panose="02010600040101010101" pitchFamily="2" charset="-122"/>
            </a:endParaRPr>
          </a:p>
          <a:p>
            <a:pPr>
              <a:lnSpc>
                <a:spcPct val="90000"/>
              </a:lnSpc>
            </a:pPr>
            <a:r>
              <a:rPr lang="en-US" altLang="zh-CN" sz="2400" b="1" dirty="0">
                <a:latin typeface="Times New Roman" panose="02020603050405020304" pitchFamily="18" charset="0"/>
                <a:ea typeface="华文楷体" panose="02010600040101010101" pitchFamily="2" charset="-122"/>
                <a:sym typeface="+mn-ea"/>
              </a:rPr>
              <a:t>             </a:t>
            </a:r>
            <a:r>
              <a:rPr lang="en-US" altLang="zh-CN" sz="2400" b="1" dirty="0" smtClean="0">
                <a:latin typeface="Times New Roman" panose="02020603050405020304" pitchFamily="18" charset="0"/>
                <a:ea typeface="华文楷体" panose="02010600040101010101" pitchFamily="2" charset="-122"/>
                <a:sym typeface="+mn-ea"/>
              </a:rPr>
              <a:t>{     </a:t>
            </a:r>
            <a:r>
              <a:rPr lang="en-US" altLang="zh-CN" sz="2400" b="1">
                <a:latin typeface="Times New Roman" panose="02020603050405020304" pitchFamily="18" charset="0"/>
                <a:ea typeface="楷体" panose="02010609060101010101" pitchFamily="49" charset="-122"/>
                <a:sym typeface="+mn-ea"/>
              </a:rPr>
              <a:t>if (x</a:t>
            </a:r>
            <a:r>
              <a:rPr lang="zh-CN" altLang="nb-NO" sz="2400" b="1">
                <a:latin typeface="Times New Roman" panose="02020603050405020304" pitchFamily="18" charset="0"/>
                <a:ea typeface="楷体" panose="02010609060101010101" pitchFamily="49" charset="-122"/>
                <a:sym typeface="+mn-ea"/>
              </a:rPr>
              <a:t>是一个可行解</a:t>
            </a:r>
            <a:r>
              <a:rPr lang="en-US" altLang="zh-CN" sz="2400" b="1">
                <a:latin typeface="Times New Roman" panose="02020603050405020304" pitchFamily="18" charset="0"/>
                <a:ea typeface="楷体" panose="02010609060101010101" pitchFamily="49" charset="-122"/>
                <a:sym typeface="+mn-ea"/>
              </a:rPr>
              <a:t>)</a:t>
            </a:r>
            <a:endParaRPr lang="en-US" altLang="zh-CN" sz="2400" b="1">
              <a:latin typeface="Times New Roman" panose="02020603050405020304" pitchFamily="18" charset="0"/>
              <a:ea typeface="楷体" panose="02010609060101010101" pitchFamily="49" charset="-122"/>
            </a:endParaRPr>
          </a:p>
          <a:p>
            <a:pPr>
              <a:lnSpc>
                <a:spcPct val="90000"/>
              </a:lnSpc>
            </a:pPr>
            <a:r>
              <a:rPr lang="zh-CN" altLang="en-US" sz="2400" b="1">
                <a:latin typeface="Times New Roman" panose="02020603050405020304" pitchFamily="18" charset="0"/>
                <a:ea typeface="楷体" panose="02010609060101010101" pitchFamily="49" charset="-122"/>
                <a:sym typeface="+mn-ea"/>
              </a:rPr>
              <a:t>　　　　 　     </a:t>
            </a:r>
            <a:r>
              <a:rPr lang="zh-CN" altLang="nb-NO" sz="2400" b="1">
                <a:latin typeface="Times New Roman" panose="02020603050405020304" pitchFamily="18" charset="0"/>
                <a:ea typeface="楷体" panose="02010609060101010101" pitchFamily="49" charset="-122"/>
                <a:sym typeface="+mn-ea"/>
              </a:rPr>
              <a:t>输出</a:t>
            </a:r>
            <a:r>
              <a:rPr lang="en-US" altLang="zh-CN" sz="2400" b="1">
                <a:latin typeface="Times New Roman" panose="02020603050405020304" pitchFamily="18" charset="0"/>
                <a:ea typeface="楷体" panose="02010609060101010101" pitchFamily="49" charset="-122"/>
                <a:sym typeface="+mn-ea"/>
              </a:rPr>
              <a:t>x;</a:t>
            </a:r>
            <a:endParaRPr lang="en-US" altLang="zh-CN" sz="2400" b="1">
              <a:latin typeface="Times New Roman" panose="02020603050405020304" pitchFamily="18" charset="0"/>
              <a:ea typeface="楷体" panose="02010609060101010101" pitchFamily="49" charset="-122"/>
            </a:endParaRPr>
          </a:p>
          <a:p>
            <a:pPr>
              <a:lnSpc>
                <a:spcPct val="90000"/>
              </a:lnSpc>
            </a:pPr>
            <a:r>
              <a:rPr lang="zh-CN" altLang="en-US" sz="2400" b="1">
                <a:latin typeface="Times New Roman" panose="02020603050405020304" pitchFamily="18" charset="0"/>
                <a:ea typeface="楷体" panose="02010609060101010101" pitchFamily="49" charset="-122"/>
                <a:sym typeface="+mn-ea"/>
              </a:rPr>
              <a:t>　　 　       </a:t>
            </a:r>
            <a:r>
              <a:rPr lang="en-US" altLang="zh-CN" sz="2400" b="1">
                <a:latin typeface="Times New Roman" panose="02020603050405020304" pitchFamily="18" charset="0"/>
                <a:ea typeface="楷体" panose="02010609060101010101" pitchFamily="49" charset="-122"/>
                <a:sym typeface="+mn-ea"/>
              </a:rPr>
              <a:t>else   i++;</a:t>
            </a:r>
            <a:r>
              <a:rPr lang="en-US" altLang="zh-CN" sz="2400" b="1" dirty="0" smtClean="0">
                <a:latin typeface="Times New Roman" panose="02020603050405020304" pitchFamily="18" charset="0"/>
                <a:ea typeface="华文楷体" panose="02010600040101010101" pitchFamily="2" charset="-122"/>
                <a:sym typeface="+mn-ea"/>
              </a:rPr>
              <a:t>    </a:t>
            </a:r>
            <a:r>
              <a:rPr lang="en-US" altLang="zh-CN" sz="2400" b="1" dirty="0">
                <a:solidFill>
                  <a:srgbClr val="3907F1"/>
                </a:solidFill>
                <a:latin typeface="Times New Roman" panose="02020603050405020304" pitchFamily="18" charset="0"/>
                <a:ea typeface="华文楷体" panose="02010600040101010101" pitchFamily="2" charset="-122"/>
                <a:sym typeface="+mn-ea"/>
              </a:rPr>
              <a:t>//</a:t>
            </a:r>
            <a:r>
              <a:rPr lang="zh-CN" altLang="en-US" sz="2400" b="1" dirty="0">
                <a:solidFill>
                  <a:srgbClr val="3907F1"/>
                </a:solidFill>
                <a:latin typeface="Times New Roman" panose="02020603050405020304" pitchFamily="18" charset="0"/>
                <a:ea typeface="华文楷体" panose="02010600040101010101" pitchFamily="2" charset="-122"/>
                <a:sym typeface="+mn-ea"/>
              </a:rPr>
              <a:t>扩展下一个结点</a:t>
            </a:r>
            <a:endParaRPr lang="en-US" altLang="zh-CN" sz="2400" b="1" dirty="0">
              <a:solidFill>
                <a:srgbClr val="3907F1"/>
              </a:solidFill>
              <a:latin typeface="Times New Roman" panose="02020603050405020304" pitchFamily="18" charset="0"/>
              <a:ea typeface="华文楷体" panose="02010600040101010101" pitchFamily="2" charset="-122"/>
            </a:endParaRPr>
          </a:p>
          <a:p>
            <a:pPr>
              <a:lnSpc>
                <a:spcPct val="90000"/>
              </a:lnSpc>
            </a:pPr>
            <a:r>
              <a:rPr lang="en-US" altLang="zh-CN" sz="2400" b="1" dirty="0">
                <a:latin typeface="Times New Roman" panose="02020603050405020304" pitchFamily="18" charset="0"/>
                <a:ea typeface="华文楷体" panose="02010600040101010101" pitchFamily="2" charset="-122"/>
                <a:sym typeface="+mn-ea"/>
              </a:rPr>
              <a:t>     </a:t>
            </a:r>
            <a:r>
              <a:rPr lang="en-US" altLang="zh-CN" sz="2400" b="1" dirty="0" smtClean="0">
                <a:latin typeface="Times New Roman" panose="02020603050405020304" pitchFamily="18" charset="0"/>
                <a:ea typeface="华文楷体" panose="02010600040101010101" pitchFamily="2" charset="-122"/>
                <a:sym typeface="+mn-ea"/>
              </a:rPr>
              <a:t>        }</a:t>
            </a:r>
            <a:endParaRPr lang="en-US" altLang="zh-CN" sz="2400" b="1" dirty="0">
              <a:latin typeface="Times New Roman" panose="02020603050405020304" pitchFamily="18" charset="0"/>
              <a:ea typeface="华文楷体" panose="02010600040101010101" pitchFamily="2" charset="-122"/>
            </a:endParaRPr>
          </a:p>
          <a:p>
            <a:pPr>
              <a:lnSpc>
                <a:spcPct val="90000"/>
              </a:lnSpc>
            </a:pPr>
            <a:r>
              <a:rPr lang="en-US" altLang="zh-CN" sz="2400" b="1" dirty="0">
                <a:latin typeface="Times New Roman" panose="02020603050405020304" pitchFamily="18" charset="0"/>
                <a:ea typeface="华文楷体" panose="02010600040101010101" pitchFamily="2" charset="-122"/>
                <a:sym typeface="+mn-ea"/>
              </a:rPr>
              <a:t>         </a:t>
            </a:r>
            <a:r>
              <a:rPr lang="en-US" altLang="zh-CN" sz="2400" b="1" dirty="0" smtClean="0">
                <a:latin typeface="Times New Roman" panose="02020603050405020304" pitchFamily="18" charset="0"/>
                <a:ea typeface="华文楷体" panose="02010600040101010101" pitchFamily="2" charset="-122"/>
                <a:sym typeface="+mn-ea"/>
              </a:rPr>
              <a:t>}  </a:t>
            </a:r>
            <a:endParaRPr lang="en-US" altLang="zh-CN" sz="2400" b="1" dirty="0" smtClean="0">
              <a:latin typeface="Times New Roman" panose="02020603050405020304" pitchFamily="18" charset="0"/>
              <a:ea typeface="华文楷体" panose="02010600040101010101" pitchFamily="2" charset="-122"/>
              <a:sym typeface="+mn-ea"/>
            </a:endParaRPr>
          </a:p>
          <a:p>
            <a:pPr>
              <a:lnSpc>
                <a:spcPct val="90000"/>
              </a:lnSpc>
            </a:pPr>
            <a:r>
              <a:rPr lang="en-US" altLang="zh-CN" sz="2400" b="1" dirty="0" smtClean="0">
                <a:latin typeface="Times New Roman" panose="02020603050405020304" pitchFamily="18" charset="0"/>
                <a:ea typeface="华文楷体" panose="02010600040101010101" pitchFamily="2" charset="-122"/>
                <a:sym typeface="+mn-ea"/>
              </a:rPr>
              <a:t>         else     i--</a:t>
            </a:r>
            <a:r>
              <a:rPr lang="en-US" altLang="zh-CN" sz="2400" b="1" dirty="0">
                <a:latin typeface="Times New Roman" panose="02020603050405020304" pitchFamily="18" charset="0"/>
                <a:ea typeface="华文楷体" panose="02010600040101010101" pitchFamily="2" charset="-122"/>
                <a:sym typeface="+mn-ea"/>
              </a:rPr>
              <a:t>;   </a:t>
            </a:r>
            <a:r>
              <a:rPr lang="en-US" altLang="zh-CN" sz="2400" b="1" dirty="0">
                <a:solidFill>
                  <a:srgbClr val="3907F1"/>
                </a:solidFill>
                <a:latin typeface="Times New Roman" panose="02020603050405020304" pitchFamily="18" charset="0"/>
                <a:ea typeface="华文楷体" panose="02010600040101010101" pitchFamily="2" charset="-122"/>
                <a:sym typeface="+mn-ea"/>
              </a:rPr>
              <a:t>//</a:t>
            </a:r>
            <a:r>
              <a:rPr lang="zh-CN" altLang="en-US" sz="2400" b="1" dirty="0">
                <a:solidFill>
                  <a:srgbClr val="3907F1"/>
                </a:solidFill>
                <a:latin typeface="Times New Roman" panose="02020603050405020304" pitchFamily="18" charset="0"/>
                <a:ea typeface="华文楷体" panose="02010600040101010101" pitchFamily="2" charset="-122"/>
                <a:sym typeface="+mn-ea"/>
              </a:rPr>
              <a:t>回溯</a:t>
            </a:r>
            <a:endParaRPr lang="en-US" altLang="zh-CN" sz="2400" b="1" dirty="0">
              <a:solidFill>
                <a:srgbClr val="3907F1"/>
              </a:solidFill>
              <a:latin typeface="Times New Roman" panose="02020603050405020304" pitchFamily="18" charset="0"/>
              <a:ea typeface="华文楷体" panose="02010600040101010101" pitchFamily="2" charset="-122"/>
            </a:endParaRPr>
          </a:p>
          <a:p>
            <a:pPr>
              <a:lnSpc>
                <a:spcPct val="90000"/>
              </a:lnSpc>
            </a:pPr>
            <a:r>
              <a:rPr lang="en-US" altLang="zh-CN" sz="2400" b="1" dirty="0" smtClean="0">
                <a:latin typeface="Times New Roman" panose="02020603050405020304" pitchFamily="18" charset="0"/>
                <a:ea typeface="华文楷体" panose="02010600040101010101" pitchFamily="2" charset="-122"/>
                <a:sym typeface="+mn-ea"/>
              </a:rPr>
              <a:t>    }</a:t>
            </a:r>
            <a:endParaRPr lang="en-US" altLang="zh-CN" sz="2400" b="1" dirty="0" smtClean="0">
              <a:latin typeface="Times New Roman" panose="02020603050405020304" pitchFamily="18" charset="0"/>
              <a:ea typeface="华文楷体" panose="02010600040101010101" pitchFamily="2" charset="-122"/>
              <a:sym typeface="+mn-ea"/>
            </a:endParaRPr>
          </a:p>
          <a:p>
            <a:pPr>
              <a:lnSpc>
                <a:spcPct val="90000"/>
              </a:lnSpc>
            </a:pPr>
            <a:r>
              <a:rPr lang="en-US" altLang="zh-CN" sz="2400" b="1">
                <a:latin typeface="Times New Roman" panose="02020603050405020304" pitchFamily="18" charset="0"/>
                <a:ea typeface="楷体" panose="02010609060101010101" pitchFamily="49" charset="-122"/>
              </a:rPr>
              <a:t>}</a:t>
            </a:r>
            <a:endParaRPr lang="en-US" altLang="zh-CN" sz="2400" b="1">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linds(horizontal)">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blinds(horizontal)">
                                      <p:cBhvr>
                                        <p:cTn id="12" dur="500"/>
                                        <p:tgtEl>
                                          <p:spTgt spid="327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blinds(horizontal)">
                                      <p:cBhvr>
                                        <p:cTn id="17" dur="500"/>
                                        <p:tgtEl>
                                          <p:spTgt spid="327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2">
                                            <p:txEl>
                                              <p:pRg st="3" end="3"/>
                                            </p:txEl>
                                          </p:spTgt>
                                        </p:tgtEl>
                                        <p:attrNameLst>
                                          <p:attrName>style.visibility</p:attrName>
                                        </p:attrNameLst>
                                      </p:cBhvr>
                                      <p:to>
                                        <p:strVal val="visible"/>
                                      </p:to>
                                    </p:set>
                                    <p:animEffect transition="in" filter="blinds(horizontal)">
                                      <p:cBhvr>
                                        <p:cTn id="22" dur="500"/>
                                        <p:tgtEl>
                                          <p:spTgt spid="327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72">
                                            <p:txEl>
                                              <p:pRg st="4" end="4"/>
                                            </p:txEl>
                                          </p:spTgt>
                                        </p:tgtEl>
                                        <p:attrNameLst>
                                          <p:attrName>style.visibility</p:attrName>
                                        </p:attrNameLst>
                                      </p:cBhvr>
                                      <p:to>
                                        <p:strVal val="visible"/>
                                      </p:to>
                                    </p:set>
                                    <p:animEffect transition="in" filter="blinds(horizontal)">
                                      <p:cBhvr>
                                        <p:cTn id="27" dur="500"/>
                                        <p:tgtEl>
                                          <p:spTgt spid="327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772">
                                            <p:txEl>
                                              <p:pRg st="5" end="5"/>
                                            </p:txEl>
                                          </p:spTgt>
                                        </p:tgtEl>
                                        <p:attrNameLst>
                                          <p:attrName>style.visibility</p:attrName>
                                        </p:attrNameLst>
                                      </p:cBhvr>
                                      <p:to>
                                        <p:strVal val="visible"/>
                                      </p:to>
                                    </p:set>
                                    <p:animEffect transition="in" filter="blinds(horizontal)">
                                      <p:cBhvr>
                                        <p:cTn id="32" dur="500"/>
                                        <p:tgtEl>
                                          <p:spTgt spid="3277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772">
                                            <p:txEl>
                                              <p:pRg st="6" end="6"/>
                                            </p:txEl>
                                          </p:spTgt>
                                        </p:tgtEl>
                                        <p:attrNameLst>
                                          <p:attrName>style.visibility</p:attrName>
                                        </p:attrNameLst>
                                      </p:cBhvr>
                                      <p:to>
                                        <p:strVal val="visible"/>
                                      </p:to>
                                    </p:set>
                                    <p:animEffect transition="in" filter="blinds(horizontal)">
                                      <p:cBhvr>
                                        <p:cTn id="37" dur="500"/>
                                        <p:tgtEl>
                                          <p:spTgt spid="3277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772">
                                            <p:txEl>
                                              <p:pRg st="7" end="7"/>
                                            </p:txEl>
                                          </p:spTgt>
                                        </p:tgtEl>
                                        <p:attrNameLst>
                                          <p:attrName>style.visibility</p:attrName>
                                        </p:attrNameLst>
                                      </p:cBhvr>
                                      <p:to>
                                        <p:strVal val="visible"/>
                                      </p:to>
                                    </p:set>
                                    <p:animEffect transition="in" filter="blinds(horizontal)">
                                      <p:cBhvr>
                                        <p:cTn id="42" dur="500"/>
                                        <p:tgtEl>
                                          <p:spTgt spid="3277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772">
                                            <p:txEl>
                                              <p:pRg st="8" end="8"/>
                                            </p:txEl>
                                          </p:spTgt>
                                        </p:tgtEl>
                                        <p:attrNameLst>
                                          <p:attrName>style.visibility</p:attrName>
                                        </p:attrNameLst>
                                      </p:cBhvr>
                                      <p:to>
                                        <p:strVal val="visible"/>
                                      </p:to>
                                    </p:set>
                                    <p:animEffect transition="in" filter="blinds(horizontal)">
                                      <p:cBhvr>
                                        <p:cTn id="47" dur="500"/>
                                        <p:tgtEl>
                                          <p:spTgt spid="3277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2772">
                                            <p:txEl>
                                              <p:pRg st="9" end="9"/>
                                            </p:txEl>
                                          </p:spTgt>
                                        </p:tgtEl>
                                        <p:attrNameLst>
                                          <p:attrName>style.visibility</p:attrName>
                                        </p:attrNameLst>
                                      </p:cBhvr>
                                      <p:to>
                                        <p:strVal val="visible"/>
                                      </p:to>
                                    </p:set>
                                    <p:animEffect transition="in" filter="blinds(horizontal)">
                                      <p:cBhvr>
                                        <p:cTn id="52" dur="500"/>
                                        <p:tgtEl>
                                          <p:spTgt spid="3277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2772">
                                            <p:txEl>
                                              <p:pRg st="10" end="10"/>
                                            </p:txEl>
                                          </p:spTgt>
                                        </p:tgtEl>
                                        <p:attrNameLst>
                                          <p:attrName>style.visibility</p:attrName>
                                        </p:attrNameLst>
                                      </p:cBhvr>
                                      <p:to>
                                        <p:strVal val="visible"/>
                                      </p:to>
                                    </p:set>
                                    <p:animEffect transition="in" filter="blinds(horizontal)">
                                      <p:cBhvr>
                                        <p:cTn id="57" dur="500"/>
                                        <p:tgtEl>
                                          <p:spTgt spid="3277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2772">
                                            <p:txEl>
                                              <p:pRg st="11" end="11"/>
                                            </p:txEl>
                                          </p:spTgt>
                                        </p:tgtEl>
                                        <p:attrNameLst>
                                          <p:attrName>style.visibility</p:attrName>
                                        </p:attrNameLst>
                                      </p:cBhvr>
                                      <p:to>
                                        <p:strVal val="visible"/>
                                      </p:to>
                                    </p:set>
                                    <p:animEffect transition="in" filter="blinds(horizontal)">
                                      <p:cBhvr>
                                        <p:cTn id="62" dur="500"/>
                                        <p:tgtEl>
                                          <p:spTgt spid="3277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2772">
                                            <p:txEl>
                                              <p:pRg st="12" end="12"/>
                                            </p:txEl>
                                          </p:spTgt>
                                        </p:tgtEl>
                                        <p:attrNameLst>
                                          <p:attrName>style.visibility</p:attrName>
                                        </p:attrNameLst>
                                      </p:cBhvr>
                                      <p:to>
                                        <p:strVal val="visible"/>
                                      </p:to>
                                    </p:set>
                                    <p:animEffect transition="in" filter="blinds(horizontal)">
                                      <p:cBhvr>
                                        <p:cTn id="67" dur="500"/>
                                        <p:tgtEl>
                                          <p:spTgt spid="3277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2772">
                                            <p:txEl>
                                              <p:pRg st="13" end="13"/>
                                            </p:txEl>
                                          </p:spTgt>
                                        </p:tgtEl>
                                        <p:attrNameLst>
                                          <p:attrName>style.visibility</p:attrName>
                                        </p:attrNameLst>
                                      </p:cBhvr>
                                      <p:to>
                                        <p:strVal val="visible"/>
                                      </p:to>
                                    </p:set>
                                    <p:animEffect transition="in" filter="blinds(horizontal)">
                                      <p:cBhvr>
                                        <p:cTn id="72" dur="500"/>
                                        <p:tgtEl>
                                          <p:spTgt spid="3277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2772">
                                            <p:txEl>
                                              <p:pRg st="14" end="14"/>
                                            </p:txEl>
                                          </p:spTgt>
                                        </p:tgtEl>
                                        <p:attrNameLst>
                                          <p:attrName>style.visibility</p:attrName>
                                        </p:attrNameLst>
                                      </p:cBhvr>
                                      <p:to>
                                        <p:strVal val="visible"/>
                                      </p:to>
                                    </p:set>
                                    <p:animEffect transition="in" filter="blinds(horizontal)">
                                      <p:cBhvr>
                                        <p:cTn id="77" dur="500"/>
                                        <p:tgtEl>
                                          <p:spTgt spid="3277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2772">
                                            <p:txEl>
                                              <p:pRg st="15" end="15"/>
                                            </p:txEl>
                                          </p:spTgt>
                                        </p:tgtEl>
                                        <p:attrNameLst>
                                          <p:attrName>style.visibility</p:attrName>
                                        </p:attrNameLst>
                                      </p:cBhvr>
                                      <p:to>
                                        <p:strVal val="visible"/>
                                      </p:to>
                                    </p:set>
                                    <p:animEffect transition="in" filter="blinds(horizontal)">
                                      <p:cBhvr>
                                        <p:cTn id="82" dur="500"/>
                                        <p:tgtEl>
                                          <p:spTgt spid="3277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299085" y="230505"/>
            <a:ext cx="8474075"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8.1.4 回溯法算法的时间分析</a:t>
            </a:r>
            <a:endParaRPr kumimoji="1" lang="en-US" altLang="zh-CN" sz="4000" b="1" dirty="0">
              <a:solidFill>
                <a:schemeClr val="bg1"/>
              </a:solidFill>
              <a:latin typeface="黑体" panose="02010609060101010101" pitchFamily="49" charset="-122"/>
              <a:ea typeface="黑体" panose="02010609060101010101" pitchFamily="49" charset="-122"/>
              <a:sym typeface="+mn-ea"/>
            </a:endParaRPr>
          </a:p>
        </p:txBody>
      </p:sp>
      <p:sp>
        <p:nvSpPr>
          <p:cNvPr id="34819" name="Text Box 3"/>
          <p:cNvSpPr txBox="1">
            <a:spLocks noChangeArrowheads="1"/>
          </p:cNvSpPr>
          <p:nvPr/>
        </p:nvSpPr>
        <p:spPr bwMode="auto">
          <a:xfrm>
            <a:off x="468313" y="1341438"/>
            <a:ext cx="8135937" cy="4154170"/>
          </a:xfrm>
          <a:prstGeom prst="rect">
            <a:avLst/>
          </a:prstGeom>
          <a:noFill/>
          <a:ln w="9525">
            <a:noFill/>
            <a:miter lim="800000"/>
          </a:ln>
        </p:spPr>
        <p:txBody>
          <a:bodyPr>
            <a:spAutoFit/>
          </a:bodyPr>
          <a:lstStyle/>
          <a:p>
            <a:pPr>
              <a:spcBef>
                <a:spcPct val="50000"/>
              </a:spcBef>
            </a:pPr>
            <a:r>
              <a:rPr lang="zh-CN" altLang="en-US" sz="2400" b="1">
                <a:latin typeface="宋体" panose="02010600030101010101" pitchFamily="2" charset="-122"/>
                <a:cs typeface="Times New Roman" panose="02020603050405020304" pitchFamily="18" charset="0"/>
              </a:rPr>
              <a:t>　　通常以回溯算法的解空间树中的结点数作为算法的时间分析依据，假设解空间树共有</a:t>
            </a:r>
            <a:r>
              <a:rPr lang="en-US" altLang="zh-CN" sz="2400" b="1" i="1">
                <a:latin typeface="Times New Roman" panose="02020603050405020304" pitchFamily="18" charset="0"/>
                <a:cs typeface="Times New Roman" panose="02020603050405020304" pitchFamily="18" charset="0"/>
              </a:rPr>
              <a:t>n</a:t>
            </a:r>
            <a:r>
              <a:rPr lang="zh-CN" altLang="en-US" sz="2400" b="1">
                <a:latin typeface="宋体" panose="02010600030101010101" pitchFamily="2" charset="-122"/>
                <a:cs typeface="Times New Roman" panose="02020603050405020304" pitchFamily="18" charset="0"/>
              </a:rPr>
              <a:t>层。</a:t>
            </a:r>
            <a:endParaRPr lang="zh-CN" altLang="en-US" sz="2400" b="1">
              <a:latin typeface="宋体" panose="02010600030101010101" pitchFamily="2" charset="-122"/>
              <a:cs typeface="Times New Roman" panose="02020603050405020304" pitchFamily="18" charset="0"/>
            </a:endParaRPr>
          </a:p>
          <a:p>
            <a:pPr>
              <a:spcBef>
                <a:spcPct val="50000"/>
              </a:spcBef>
            </a:pPr>
            <a:r>
              <a:rPr lang="zh-CN" altLang="en-US" sz="2400" b="1">
                <a:latin typeface="宋体" panose="02010600030101010101" pitchFamily="2" charset="-122"/>
                <a:cs typeface="Times New Roman" panose="02020603050405020304" pitchFamily="18" charset="0"/>
              </a:rPr>
              <a:t>　　第</a:t>
            </a:r>
            <a:r>
              <a:rPr lang="en-US" altLang="zh-CN" sz="2400" b="1">
                <a:latin typeface="宋体" panose="02010600030101010101" pitchFamily="2" charset="-122"/>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层有</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0</a:t>
            </a:r>
            <a:r>
              <a:rPr lang="zh-CN" altLang="en-US" sz="2400" b="1">
                <a:latin typeface="宋体" panose="02010600030101010101" pitchFamily="2" charset="-122"/>
                <a:cs typeface="Times New Roman" panose="02020603050405020304" pitchFamily="18" charset="0"/>
              </a:rPr>
              <a:t>个满足约束条件的结点，每个结点有</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个满足约束条件的结点；</a:t>
            </a:r>
            <a:endParaRPr lang="zh-CN" altLang="en-US" sz="2400" b="1">
              <a:latin typeface="宋体" panose="02010600030101010101" pitchFamily="2" charset="-122"/>
              <a:cs typeface="Times New Roman" panose="02020603050405020304" pitchFamily="18" charset="0"/>
            </a:endParaRPr>
          </a:p>
          <a:p>
            <a:pPr>
              <a:spcBef>
                <a:spcPct val="50000"/>
              </a:spcBef>
            </a:pPr>
            <a:r>
              <a:rPr lang="zh-CN" altLang="en-US" sz="2400" b="1">
                <a:latin typeface="宋体" panose="02010600030101010101" pitchFamily="2" charset="-122"/>
                <a:cs typeface="Times New Roman" panose="02020603050405020304" pitchFamily="18" charset="0"/>
              </a:rPr>
              <a:t>　　第</a:t>
            </a:r>
            <a:r>
              <a:rPr lang="en-US" altLang="zh-CN" sz="2400" b="1">
                <a:latin typeface="宋体" panose="02010600030101010101" pitchFamily="2" charset="-122"/>
                <a:cs typeface="Times New Roman" panose="02020603050405020304" pitchFamily="18" charset="0"/>
              </a:rPr>
              <a:t>2</a:t>
            </a:r>
            <a:r>
              <a:rPr lang="zh-CN" altLang="en-US" sz="2400" b="1">
                <a:latin typeface="宋体" panose="02010600030101010101" pitchFamily="2" charset="-122"/>
                <a:cs typeface="Times New Roman" panose="02020603050405020304" pitchFamily="18" charset="0"/>
              </a:rPr>
              <a:t>层有</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0</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个满足约束条件的结点，同理，第</a:t>
            </a:r>
            <a:r>
              <a:rPr lang="en-US" altLang="zh-CN" sz="2400" b="1">
                <a:latin typeface="宋体" panose="02010600030101010101" pitchFamily="2" charset="-122"/>
                <a:cs typeface="Times New Roman" panose="02020603050405020304" pitchFamily="18" charset="0"/>
              </a:rPr>
              <a:t>3</a:t>
            </a:r>
            <a:r>
              <a:rPr lang="zh-CN" altLang="en-US" sz="2400" b="1">
                <a:latin typeface="宋体" panose="02010600030101010101" pitchFamily="2" charset="-122"/>
                <a:cs typeface="Times New Roman" panose="02020603050405020304" pitchFamily="18" charset="0"/>
              </a:rPr>
              <a:t>层有</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0</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2</a:t>
            </a:r>
            <a:r>
              <a:rPr lang="zh-CN" altLang="en-US" sz="2400" b="1">
                <a:latin typeface="宋体" panose="02010600030101010101" pitchFamily="2" charset="-122"/>
                <a:cs typeface="Times New Roman" panose="02020603050405020304" pitchFamily="18" charset="0"/>
              </a:rPr>
              <a:t>个满足约束条件的结点。</a:t>
            </a:r>
            <a:endParaRPr lang="en-US" altLang="zh-CN" sz="2400" b="1">
              <a:latin typeface="宋体" panose="02010600030101010101" pitchFamily="2" charset="-122"/>
              <a:cs typeface="Times New Roman" panose="02020603050405020304" pitchFamily="18" charset="0"/>
            </a:endParaRPr>
          </a:p>
          <a:p>
            <a:pPr>
              <a:spcBef>
                <a:spcPct val="50000"/>
              </a:spcBef>
            </a:pPr>
            <a:r>
              <a:rPr lang="zh-CN" altLang="en-US" sz="2400" b="1">
                <a:latin typeface="宋体" panose="02010600030101010101" pitchFamily="2" charset="-122"/>
                <a:cs typeface="Times New Roman" panose="02020603050405020304" pitchFamily="18" charset="0"/>
              </a:rPr>
              <a:t>　　第</a:t>
            </a:r>
            <a:r>
              <a:rPr lang="en-US" altLang="zh-CN" sz="2400" b="1" i="1">
                <a:latin typeface="宋体" panose="02010600030101010101" pitchFamily="2" charset="-122"/>
                <a:cs typeface="Times New Roman" panose="02020603050405020304" pitchFamily="18" charset="0"/>
              </a:rPr>
              <a:t>n</a:t>
            </a:r>
            <a:r>
              <a:rPr lang="zh-CN" altLang="en-US" sz="2400" b="1">
                <a:latin typeface="宋体" panose="02010600030101010101" pitchFamily="2" charset="-122"/>
                <a:cs typeface="Times New Roman" panose="02020603050405020304" pitchFamily="18" charset="0"/>
              </a:rPr>
              <a:t>层有</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0</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m</a:t>
            </a:r>
            <a:r>
              <a:rPr lang="en-US" altLang="zh-CN" sz="2400" b="1" i="1" baseline="-25000">
                <a:latin typeface="Times New Roman" panose="02020603050405020304" pitchFamily="18" charset="0"/>
                <a:cs typeface="Times New Roman" panose="02020603050405020304" pitchFamily="18" charset="0"/>
              </a:rPr>
              <a:t>n</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个满足约束条件的结点，则采用回溯法求所有解的算法的执行时间为　</a:t>
            </a:r>
            <a:endParaRPr lang="zh-CN" altLang="en-US" sz="2400" b="1">
              <a:latin typeface="宋体" panose="02010600030101010101" pitchFamily="2" charset="-122"/>
              <a:cs typeface="Times New Roman" panose="02020603050405020304" pitchFamily="18" charset="0"/>
            </a:endParaRPr>
          </a:p>
          <a:p>
            <a:pPr>
              <a:spcBef>
                <a:spcPct val="50000"/>
              </a:spcBef>
            </a:pPr>
            <a:r>
              <a:rPr lang="zh-CN" altLang="en-US" sz="2400" b="1">
                <a:latin typeface="宋体" panose="02010600030101010101" pitchFamily="2" charset="-122"/>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T(</a:t>
            </a:r>
            <a:r>
              <a:rPr lang="en-US" altLang="zh-CN" sz="2400" b="1" i="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0</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0</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0</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0</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m</a:t>
            </a:r>
            <a:r>
              <a:rPr lang="en-US" altLang="zh-CN" sz="2400" b="1" i="1" baseline="-25000">
                <a:latin typeface="Times New Roman" panose="02020603050405020304" pitchFamily="18" charset="0"/>
                <a:cs typeface="Times New Roman" panose="02020603050405020304" pitchFamily="18" charset="0"/>
              </a:rPr>
              <a:t>n</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宋体" panose="02010600030101010101" pitchFamily="2" charset="-122"/>
                <a:cs typeface="Times New Roman" panose="02020603050405020304" pitchFamily="18" charset="0"/>
              </a:rPr>
              <a:t>。</a:t>
            </a:r>
            <a:endParaRPr lang="zh-CN" altLang="en-US" sz="2400" b="1">
              <a:latin typeface="宋体" panose="02010600030101010101" pitchFamily="2" charset="-122"/>
              <a:cs typeface="Times New Roman" panose="02020603050405020304" pitchFamily="18" charset="0"/>
            </a:endParaRPr>
          </a:p>
        </p:txBody>
      </p:sp>
      <p:sp>
        <p:nvSpPr>
          <p:cNvPr id="34820" name="Text Box 4"/>
          <p:cNvSpPr txBox="1">
            <a:spLocks noChangeArrowheads="1"/>
          </p:cNvSpPr>
          <p:nvPr/>
        </p:nvSpPr>
        <p:spPr bwMode="auto">
          <a:xfrm>
            <a:off x="900113" y="5805488"/>
            <a:ext cx="7127875" cy="460375"/>
          </a:xfrm>
          <a:prstGeom prst="rect">
            <a:avLst/>
          </a:prstGeom>
          <a:noFill/>
          <a:ln w="9525">
            <a:noFill/>
            <a:miter lim="800000"/>
          </a:ln>
        </p:spPr>
        <p:txBody>
          <a:bodyPr>
            <a:spAutoFit/>
          </a:bodyPr>
          <a:lstStyle/>
          <a:p>
            <a:pPr>
              <a:spcBef>
                <a:spcPct val="50000"/>
              </a:spcBef>
            </a:pPr>
            <a:r>
              <a:rPr lang="zh-CN" altLang="en-US" sz="2400" b="1">
                <a:latin typeface="宋体" panose="02010600030101010101" pitchFamily="2" charset="-122"/>
                <a:cs typeface="Times New Roman" panose="02020603050405020304" pitchFamily="18" charset="0"/>
              </a:rPr>
              <a:t>通常情况下，回溯法的效率会高于穷举法。 </a:t>
            </a:r>
            <a:endParaRPr lang="zh-CN" altLang="en-US" sz="2400" b="1">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2227" name="文本占位符 692226"/>
          <p:cNvSpPr/>
          <p:nvPr>
            <p:ph type="body" sz="half" idx="1"/>
          </p:nvPr>
        </p:nvSpPr>
        <p:spPr>
          <a:xfrm>
            <a:off x="475615" y="1781810"/>
            <a:ext cx="8211185" cy="982345"/>
          </a:xfrm>
          <a:noFill/>
          <a:ln>
            <a:noFill/>
          </a:ln>
        </p:spPr>
        <p:txBody>
          <a:bodyPr/>
          <a:p>
            <a:pPr algn="just"/>
            <a:r>
              <a:rPr lang="zh-CN" altLang="en-US" sz="2400" b="1" dirty="0">
                <a:effectLst>
                  <a:outerShdw blurRad="38100" dist="38100" dir="2700000">
                    <a:srgbClr val="C0C0C0"/>
                  </a:outerShdw>
                </a:effectLst>
                <a:latin typeface="宋体" panose="02010600030101010101" pitchFamily="2" charset="-122"/>
                <a:ea typeface="宋体" panose="02010600030101010101" pitchFamily="2" charset="-122"/>
              </a:rPr>
              <a:t>问题的定义</a:t>
            </a:r>
            <a:endParaRPr lang="zh-CN" altLang="en-US" sz="2400" b="1" dirty="0">
              <a:effectLst>
                <a:outerShdw blurRad="38100" dist="38100" dir="2700000">
                  <a:srgbClr val="C0C0C0"/>
                </a:outerShdw>
              </a:effectLst>
              <a:latin typeface="宋体" panose="02010600030101010101" pitchFamily="2" charset="-122"/>
              <a:ea typeface="宋体" panose="02010600030101010101" pitchFamily="2" charset="-122"/>
            </a:endParaRPr>
          </a:p>
          <a:p>
            <a:pPr lvl="1" algn="just"/>
            <a:r>
              <a:rPr lang="zh-CN" altLang="en-US" sz="2400" b="1" dirty="0">
                <a:solidFill>
                  <a:srgbClr val="0000FF"/>
                </a:solidFill>
                <a:effectLst>
                  <a:outerShdw blurRad="38100" dist="38100" dir="2700000">
                    <a:srgbClr val="C0C0C0"/>
                  </a:outerShdw>
                </a:effectLst>
                <a:latin typeface="宋体" panose="02010600030101010101" pitchFamily="2" charset="-122"/>
                <a:ea typeface="宋体" panose="02010600030101010101" pitchFamily="2" charset="-122"/>
              </a:rPr>
              <a:t>输入</a:t>
            </a:r>
            <a:r>
              <a:rPr lang="en-US" altLang="zh-CN" sz="2400" b="1">
                <a:solidFill>
                  <a:srgbClr val="0000FF"/>
                </a:solidFill>
                <a:effectLst>
                  <a:outerShdw blurRad="38100" dist="38100" dir="2700000">
                    <a:srgbClr val="C0C0C0"/>
                  </a:outerShdw>
                </a:effectLst>
                <a:latin typeface="宋体" panose="02010600030101010101" pitchFamily="2" charset="-122"/>
                <a:ea typeface="宋体" panose="02010600030101010101" pitchFamily="2" charset="-122"/>
              </a:rPr>
              <a:t>:  </a:t>
            </a:r>
            <a:r>
              <a:rPr lang="zh-CN" altLang="en-US" sz="2400" b="1" dirty="0">
                <a:solidFill>
                  <a:srgbClr val="0000FF"/>
                </a:solidFill>
                <a:effectLst>
                  <a:outerShdw blurRad="38100" dist="38100" dir="2700000">
                    <a:srgbClr val="C0C0C0"/>
                  </a:outerShdw>
                </a:effectLst>
                <a:latin typeface="宋体" panose="02010600030101010101" pitchFamily="2" charset="-122"/>
                <a:ea typeface="宋体" panose="02010600030101010101" pitchFamily="2" charset="-122"/>
              </a:rPr>
              <a:t>具有</a:t>
            </a:r>
            <a:r>
              <a:rPr lang="en-US" altLang="zh-CN" sz="2400" b="1">
                <a:solidFill>
                  <a:srgbClr val="0000FF"/>
                </a:solidFill>
                <a:effectLst>
                  <a:outerShdw blurRad="38100" dist="38100" dir="2700000">
                    <a:srgbClr val="C0C0C0"/>
                  </a:outerShdw>
                </a:effectLst>
                <a:latin typeface="宋体" panose="02010600030101010101" pitchFamily="2" charset="-122"/>
                <a:ea typeface="宋体" panose="02010600030101010101" pitchFamily="2" charset="-122"/>
              </a:rPr>
              <a:t>8</a:t>
            </a:r>
            <a:r>
              <a:rPr lang="zh-CN" altLang="en-US" sz="2400" b="1" dirty="0">
                <a:solidFill>
                  <a:srgbClr val="0000FF"/>
                </a:solidFill>
                <a:effectLst>
                  <a:outerShdw blurRad="38100" dist="38100" dir="2700000">
                    <a:srgbClr val="C0C0C0"/>
                  </a:outerShdw>
                </a:effectLst>
                <a:latin typeface="宋体" panose="02010600030101010101" pitchFamily="2" charset="-122"/>
                <a:ea typeface="宋体" panose="02010600030101010101" pitchFamily="2" charset="-122"/>
              </a:rPr>
              <a:t>个编号小方块的魔方</a:t>
            </a:r>
            <a:r>
              <a:rPr lang="en-US" altLang="zh-CN" sz="2400" b="1">
                <a:solidFill>
                  <a:srgbClr val="0000FF"/>
                </a:solidFill>
                <a:effectLst>
                  <a:outerShdw blurRad="38100" dist="38100" dir="2700000">
                    <a:srgbClr val="C0C0C0"/>
                  </a:outerShdw>
                </a:effectLst>
                <a:latin typeface="宋体" panose="02010600030101010101" pitchFamily="2" charset="-122"/>
                <a:ea typeface="宋体" panose="02010600030101010101" pitchFamily="2" charset="-122"/>
              </a:rPr>
              <a:t> </a:t>
            </a:r>
            <a:endParaRPr lang="en-US" altLang="zh-CN" sz="2400" b="1">
              <a:solidFill>
                <a:srgbClr val="0000FF"/>
              </a:solidFill>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692228" name="矩形 692227"/>
          <p:cNvSpPr/>
          <p:nvPr/>
        </p:nvSpPr>
        <p:spPr>
          <a:xfrm>
            <a:off x="214842" y="1153937"/>
            <a:ext cx="3348567" cy="627944"/>
          </a:xfrm>
          <a:noFill/>
          <a:ln w="9525">
            <a:noFill/>
          </a:ln>
        </p:spPr>
        <p:txBody>
          <a:bodyP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en-US" altLang="zh-CN" sz="2800" b="1">
                <a:solidFill>
                  <a:srgbClr val="CC0099"/>
                </a:solidFill>
                <a:effectLst/>
                <a:latin typeface="宋体" panose="02010600030101010101" pitchFamily="2" charset="-122"/>
              </a:rPr>
              <a:t>8-Puzzle</a:t>
            </a:r>
            <a:r>
              <a:rPr lang="zh-CN" altLang="en-US" sz="2800" b="1" dirty="0">
                <a:solidFill>
                  <a:srgbClr val="CC0099"/>
                </a:solidFill>
                <a:effectLst/>
                <a:latin typeface="宋体" panose="02010600030101010101" pitchFamily="2" charset="-122"/>
              </a:rPr>
              <a:t>问题 </a:t>
            </a:r>
            <a:endParaRPr lang="zh-CN" altLang="en-US" sz="2800" b="1" dirty="0">
              <a:solidFill>
                <a:srgbClr val="CC0099"/>
              </a:solidFill>
              <a:effectLst/>
              <a:latin typeface="宋体" panose="02010600030101010101" pitchFamily="2" charset="-122"/>
            </a:endParaRPr>
          </a:p>
        </p:txBody>
      </p:sp>
      <p:grpSp>
        <p:nvGrpSpPr>
          <p:cNvPr id="692250" name="组合 692249"/>
          <p:cNvGrpSpPr/>
          <p:nvPr/>
        </p:nvGrpSpPr>
        <p:grpSpPr>
          <a:xfrm>
            <a:off x="3163711" y="2718859"/>
            <a:ext cx="1536700" cy="1535288"/>
            <a:chOff x="2605" y="2387"/>
            <a:chExt cx="1089" cy="1088"/>
          </a:xfrm>
        </p:grpSpPr>
        <p:grpSp>
          <p:nvGrpSpPr>
            <p:cNvPr id="692240" name="组合 692239"/>
            <p:cNvGrpSpPr/>
            <p:nvPr/>
          </p:nvGrpSpPr>
          <p:grpSpPr>
            <a:xfrm>
              <a:off x="2605" y="2387"/>
              <a:ext cx="1089" cy="1088"/>
              <a:chOff x="2378" y="1616"/>
              <a:chExt cx="1089" cy="1088"/>
            </a:xfrm>
          </p:grpSpPr>
          <p:sp>
            <p:nvSpPr>
              <p:cNvPr id="692234" name="矩形 692233"/>
              <p:cNvSpPr/>
              <p:nvPr/>
            </p:nvSpPr>
            <p:spPr>
              <a:xfrm>
                <a:off x="2378" y="1616"/>
                <a:ext cx="1089" cy="1088"/>
              </a:xfrm>
              <a:prstGeom prst="rect">
                <a:avLst/>
              </a:prstGeom>
              <a:solidFill>
                <a:schemeClr val="accent1"/>
              </a:solidFill>
              <a:ln w="28575" cap="sq" cmpd="sng">
                <a:solidFill>
                  <a:schemeClr val="tx1"/>
                </a:solidFill>
                <a:prstDash val="solid"/>
                <a:miter/>
                <a:headEnd type="none" w="sm" len="sm"/>
                <a:tailEnd type="none" w="sm" len="sm"/>
              </a:ln>
            </p:spPr>
            <p:txBody>
              <a:bodyPr/>
              <a:p>
                <a:endParaRPr lang="zh-CN" altLang="en-US" sz="2400" b="1">
                  <a:latin typeface="宋体" panose="02010600030101010101" pitchFamily="2" charset="-122"/>
                </a:endParaRPr>
              </a:p>
            </p:txBody>
          </p:sp>
          <p:sp>
            <p:nvSpPr>
              <p:cNvPr id="692235" name="直接连接符 692234"/>
              <p:cNvSpPr/>
              <p:nvPr/>
            </p:nvSpPr>
            <p:spPr>
              <a:xfrm>
                <a:off x="2378" y="1979"/>
                <a:ext cx="1089" cy="0"/>
              </a:xfrm>
              <a:prstGeom prst="line">
                <a:avLst/>
              </a:prstGeom>
              <a:ln w="28575" cap="sq" cmpd="sng">
                <a:solidFill>
                  <a:schemeClr val="tx1"/>
                </a:solidFill>
                <a:prstDash val="solid"/>
                <a:miter/>
                <a:headEnd type="none" w="sm" len="sm"/>
                <a:tailEnd type="none" w="sm" len="sm"/>
              </a:ln>
            </p:spPr>
          </p:sp>
          <p:sp>
            <p:nvSpPr>
              <p:cNvPr id="692236" name="直接连接符 692235"/>
              <p:cNvSpPr/>
              <p:nvPr/>
            </p:nvSpPr>
            <p:spPr>
              <a:xfrm>
                <a:off x="2378" y="2341"/>
                <a:ext cx="1089" cy="0"/>
              </a:xfrm>
              <a:prstGeom prst="line">
                <a:avLst/>
              </a:prstGeom>
              <a:ln w="28575" cap="sq" cmpd="sng">
                <a:solidFill>
                  <a:schemeClr val="tx1"/>
                </a:solidFill>
                <a:prstDash val="solid"/>
                <a:miter/>
                <a:headEnd type="none" w="sm" len="sm"/>
                <a:tailEnd type="none" w="sm" len="sm"/>
              </a:ln>
            </p:spPr>
          </p:sp>
          <p:sp>
            <p:nvSpPr>
              <p:cNvPr id="692237" name="直接连接符 692236"/>
              <p:cNvSpPr/>
              <p:nvPr/>
            </p:nvSpPr>
            <p:spPr>
              <a:xfrm>
                <a:off x="2741" y="1616"/>
                <a:ext cx="0" cy="1088"/>
              </a:xfrm>
              <a:prstGeom prst="line">
                <a:avLst/>
              </a:prstGeom>
              <a:ln w="28575" cap="sq" cmpd="sng">
                <a:solidFill>
                  <a:schemeClr val="tx1"/>
                </a:solidFill>
                <a:prstDash val="solid"/>
                <a:miter/>
                <a:headEnd type="none" w="sm" len="sm"/>
                <a:tailEnd type="none" w="sm" len="sm"/>
              </a:ln>
            </p:spPr>
          </p:sp>
          <p:sp>
            <p:nvSpPr>
              <p:cNvPr id="692238" name="直接连接符 692237"/>
              <p:cNvSpPr/>
              <p:nvPr/>
            </p:nvSpPr>
            <p:spPr>
              <a:xfrm>
                <a:off x="3104" y="1616"/>
                <a:ext cx="0" cy="1088"/>
              </a:xfrm>
              <a:prstGeom prst="line">
                <a:avLst/>
              </a:prstGeom>
              <a:ln w="28575" cap="sq" cmpd="sng">
                <a:solidFill>
                  <a:schemeClr val="tx1"/>
                </a:solidFill>
                <a:prstDash val="solid"/>
                <a:miter/>
                <a:headEnd type="none" w="sm" len="sm"/>
                <a:tailEnd type="none" w="sm" len="sm"/>
              </a:ln>
            </p:spPr>
          </p:sp>
        </p:grpSp>
        <p:sp>
          <p:nvSpPr>
            <p:cNvPr id="692241" name="文本框 692240"/>
            <p:cNvSpPr txBox="1"/>
            <p:nvPr/>
          </p:nvSpPr>
          <p:spPr>
            <a:xfrm>
              <a:off x="2650" y="2387"/>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2</a:t>
              </a:r>
              <a:endParaRPr lang="en-US" altLang="zh-CN" sz="2400" b="1">
                <a:effectLst>
                  <a:outerShdw blurRad="38100" dist="38100" dir="2700000">
                    <a:srgbClr val="C0C0C0"/>
                  </a:outerShdw>
                </a:effectLst>
                <a:latin typeface="宋体" panose="02010600030101010101" pitchFamily="2" charset="-122"/>
              </a:endParaRPr>
            </a:p>
          </p:txBody>
        </p:sp>
        <p:sp>
          <p:nvSpPr>
            <p:cNvPr id="692242" name="文本框 692241"/>
            <p:cNvSpPr txBox="1"/>
            <p:nvPr/>
          </p:nvSpPr>
          <p:spPr>
            <a:xfrm>
              <a:off x="3041" y="2387"/>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3</a:t>
              </a:r>
              <a:endParaRPr lang="en-US" altLang="zh-CN" sz="2400" b="1">
                <a:effectLst>
                  <a:outerShdw blurRad="38100" dist="38100" dir="2700000">
                    <a:srgbClr val="C0C0C0"/>
                  </a:outerShdw>
                </a:effectLst>
                <a:latin typeface="宋体" panose="02010600030101010101" pitchFamily="2" charset="-122"/>
              </a:endParaRPr>
            </a:p>
          </p:txBody>
        </p:sp>
        <p:sp>
          <p:nvSpPr>
            <p:cNvPr id="692243" name="文本框 692242"/>
            <p:cNvSpPr txBox="1"/>
            <p:nvPr/>
          </p:nvSpPr>
          <p:spPr>
            <a:xfrm>
              <a:off x="2650" y="2748"/>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5</a:t>
              </a:r>
              <a:endParaRPr lang="en-US" altLang="zh-CN" sz="2400" b="1">
                <a:effectLst>
                  <a:outerShdw blurRad="38100" dist="38100" dir="2700000">
                    <a:srgbClr val="C0C0C0"/>
                  </a:outerShdw>
                </a:effectLst>
                <a:latin typeface="宋体" panose="02010600030101010101" pitchFamily="2" charset="-122"/>
              </a:endParaRPr>
            </a:p>
          </p:txBody>
        </p:sp>
        <p:sp>
          <p:nvSpPr>
            <p:cNvPr id="692244" name="文本框 692243"/>
            <p:cNvSpPr txBox="1"/>
            <p:nvPr/>
          </p:nvSpPr>
          <p:spPr>
            <a:xfrm>
              <a:off x="3041" y="2750"/>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1</a:t>
              </a:r>
              <a:endParaRPr lang="en-US" altLang="zh-CN" sz="2400" b="1">
                <a:effectLst>
                  <a:outerShdw blurRad="38100" dist="38100" dir="2700000">
                    <a:srgbClr val="C0C0C0"/>
                  </a:outerShdw>
                </a:effectLst>
                <a:latin typeface="宋体" panose="02010600030101010101" pitchFamily="2" charset="-122"/>
              </a:endParaRPr>
            </a:p>
          </p:txBody>
        </p:sp>
        <p:sp>
          <p:nvSpPr>
            <p:cNvPr id="692245" name="文本框 692244"/>
            <p:cNvSpPr txBox="1"/>
            <p:nvPr/>
          </p:nvSpPr>
          <p:spPr>
            <a:xfrm>
              <a:off x="3376" y="2750"/>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4</a:t>
              </a:r>
              <a:endParaRPr lang="en-US" altLang="zh-CN" sz="2400" b="1">
                <a:effectLst>
                  <a:outerShdw blurRad="38100" dist="38100" dir="2700000">
                    <a:srgbClr val="C0C0C0"/>
                  </a:outerShdw>
                </a:effectLst>
                <a:latin typeface="宋体" panose="02010600030101010101" pitchFamily="2" charset="-122"/>
              </a:endParaRPr>
            </a:p>
          </p:txBody>
        </p:sp>
        <p:sp>
          <p:nvSpPr>
            <p:cNvPr id="692246" name="文本框 692245"/>
            <p:cNvSpPr txBox="1"/>
            <p:nvPr/>
          </p:nvSpPr>
          <p:spPr>
            <a:xfrm>
              <a:off x="3376" y="3110"/>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7</a:t>
              </a:r>
              <a:endParaRPr lang="en-US" altLang="zh-CN" sz="2400" b="1">
                <a:effectLst>
                  <a:outerShdw blurRad="38100" dist="38100" dir="2700000">
                    <a:srgbClr val="C0C0C0"/>
                  </a:outerShdw>
                </a:effectLst>
                <a:latin typeface="宋体" panose="02010600030101010101" pitchFamily="2" charset="-122"/>
              </a:endParaRPr>
            </a:p>
          </p:txBody>
        </p:sp>
        <p:sp>
          <p:nvSpPr>
            <p:cNvPr id="692247" name="文本框 692246"/>
            <p:cNvSpPr txBox="1"/>
            <p:nvPr/>
          </p:nvSpPr>
          <p:spPr>
            <a:xfrm>
              <a:off x="3059" y="3113"/>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8</a:t>
              </a:r>
              <a:endParaRPr lang="en-US" altLang="zh-CN" sz="2400" b="1">
                <a:effectLst>
                  <a:outerShdw blurRad="38100" dist="38100" dir="2700000">
                    <a:srgbClr val="C0C0C0"/>
                  </a:outerShdw>
                </a:effectLst>
                <a:latin typeface="宋体" panose="02010600030101010101" pitchFamily="2" charset="-122"/>
              </a:endParaRPr>
            </a:p>
          </p:txBody>
        </p:sp>
        <p:sp>
          <p:nvSpPr>
            <p:cNvPr id="692248" name="文本框 692247"/>
            <p:cNvSpPr txBox="1"/>
            <p:nvPr/>
          </p:nvSpPr>
          <p:spPr>
            <a:xfrm>
              <a:off x="2650" y="3110"/>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6</a:t>
              </a:r>
              <a:endParaRPr lang="en-US" altLang="zh-CN" sz="2400" b="1">
                <a:effectLst>
                  <a:outerShdw blurRad="38100" dist="38100" dir="2700000">
                    <a:srgbClr val="C0C0C0"/>
                  </a:outerShdw>
                </a:effectLst>
                <a:latin typeface="宋体" panose="02010600030101010101" pitchFamily="2" charset="-122"/>
              </a:endParaRPr>
            </a:p>
          </p:txBody>
        </p:sp>
      </p:grpSp>
      <p:sp>
        <p:nvSpPr>
          <p:cNvPr id="692266" name="文本框 692265"/>
          <p:cNvSpPr txBox="1"/>
          <p:nvPr/>
        </p:nvSpPr>
        <p:spPr>
          <a:xfrm>
            <a:off x="475545" y="4379101"/>
            <a:ext cx="8382000" cy="423545"/>
          </a:xfrm>
          <a:prstGeom prst="rect">
            <a:avLst/>
          </a:prstGeom>
          <a:noFill/>
          <a:ln w="12700">
            <a:noFill/>
          </a:ln>
        </p:spPr>
        <p:txBody>
          <a:bodyPr>
            <a:spAutoFit/>
          </a:bodyPr>
          <a:p>
            <a:pPr lvl="1" eaLnBrk="1" hangingPunct="1">
              <a:lnSpc>
                <a:spcPct val="90000"/>
              </a:lnSpc>
              <a:spcBef>
                <a:spcPct val="20000"/>
              </a:spcBef>
              <a:buClrTx/>
              <a:buChar char="–"/>
            </a:pPr>
            <a:r>
              <a:rPr lang="zh-CN" altLang="en-US" sz="2400" b="1" dirty="0">
                <a:solidFill>
                  <a:srgbClr val="0000FF"/>
                </a:solidFill>
                <a:effectLst>
                  <a:outerShdw blurRad="38100" dist="38100" dir="2700000">
                    <a:srgbClr val="C0C0C0"/>
                  </a:outerShdw>
                </a:effectLst>
                <a:latin typeface="宋体" panose="02010600030101010101" pitchFamily="2" charset="-122"/>
              </a:rPr>
              <a:t> 输出</a:t>
            </a:r>
            <a:r>
              <a:rPr lang="en-US" altLang="zh-CN" sz="2400" b="1">
                <a:solidFill>
                  <a:srgbClr val="0000FF"/>
                </a:solidFill>
                <a:effectLst>
                  <a:outerShdw blurRad="38100" dist="38100" dir="2700000">
                    <a:srgbClr val="C0C0C0"/>
                  </a:outerShdw>
                </a:effectLst>
                <a:latin typeface="宋体" panose="02010600030101010101" pitchFamily="2" charset="-122"/>
              </a:rPr>
              <a:t>:  </a:t>
            </a:r>
            <a:r>
              <a:rPr lang="zh-CN" altLang="en-US" sz="2400" b="1" dirty="0">
                <a:solidFill>
                  <a:srgbClr val="0000FF"/>
                </a:solidFill>
                <a:effectLst>
                  <a:outerShdw blurRad="38100" dist="38100" dir="2700000">
                    <a:srgbClr val="C0C0C0"/>
                  </a:outerShdw>
                </a:effectLst>
                <a:latin typeface="宋体" panose="02010600030101010101" pitchFamily="2" charset="-122"/>
              </a:rPr>
              <a:t>移动系列</a:t>
            </a:r>
            <a:r>
              <a:rPr lang="en-US" altLang="zh-CN" sz="2400" b="1">
                <a:solidFill>
                  <a:srgbClr val="0000FF"/>
                </a:solidFill>
                <a:effectLst>
                  <a:outerShdw blurRad="38100" dist="38100" dir="2700000">
                    <a:srgbClr val="C0C0C0"/>
                  </a:outerShdw>
                </a:effectLst>
                <a:latin typeface="宋体" panose="02010600030101010101" pitchFamily="2" charset="-122"/>
              </a:rPr>
              <a:t>, </a:t>
            </a:r>
            <a:r>
              <a:rPr lang="zh-CN" altLang="en-US" sz="2400" b="1" dirty="0">
                <a:solidFill>
                  <a:srgbClr val="0000FF"/>
                </a:solidFill>
                <a:effectLst>
                  <a:outerShdw blurRad="38100" dist="38100" dir="2700000">
                    <a:srgbClr val="C0C0C0"/>
                  </a:outerShdw>
                </a:effectLst>
                <a:latin typeface="宋体" panose="02010600030101010101" pitchFamily="2" charset="-122"/>
              </a:rPr>
              <a:t>经过这些移动</a:t>
            </a:r>
            <a:r>
              <a:rPr lang="en-US" altLang="zh-CN" sz="2400" b="1">
                <a:solidFill>
                  <a:srgbClr val="0000FF"/>
                </a:solidFill>
                <a:effectLst>
                  <a:outerShdw blurRad="38100" dist="38100" dir="2700000">
                    <a:srgbClr val="C0C0C0"/>
                  </a:outerShdw>
                </a:effectLst>
                <a:latin typeface="宋体" panose="02010600030101010101" pitchFamily="2" charset="-122"/>
              </a:rPr>
              <a:t>, </a:t>
            </a:r>
            <a:r>
              <a:rPr lang="zh-CN" altLang="en-US" sz="2400" b="1" dirty="0">
                <a:solidFill>
                  <a:srgbClr val="0000FF"/>
                </a:solidFill>
                <a:effectLst>
                  <a:outerShdw blurRad="38100" dist="38100" dir="2700000">
                    <a:srgbClr val="C0C0C0"/>
                  </a:outerShdw>
                </a:effectLst>
                <a:latin typeface="宋体" panose="02010600030101010101" pitchFamily="2" charset="-122"/>
              </a:rPr>
              <a:t>魔方达如下状态</a:t>
            </a:r>
            <a:endParaRPr lang="zh-CN" altLang="en-US" sz="2400" dirty="0">
              <a:latin typeface="宋体" panose="02010600030101010101" pitchFamily="2" charset="-122"/>
            </a:endParaRPr>
          </a:p>
        </p:txBody>
      </p:sp>
      <p:grpSp>
        <p:nvGrpSpPr>
          <p:cNvPr id="692268" name="组合 692267"/>
          <p:cNvGrpSpPr/>
          <p:nvPr/>
        </p:nvGrpSpPr>
        <p:grpSpPr>
          <a:xfrm>
            <a:off x="3163711" y="4955469"/>
            <a:ext cx="1536700" cy="1535289"/>
            <a:chOff x="2242" y="2974"/>
            <a:chExt cx="1089" cy="1088"/>
          </a:xfrm>
        </p:grpSpPr>
        <p:grpSp>
          <p:nvGrpSpPr>
            <p:cNvPr id="692252" name="组合 692251"/>
            <p:cNvGrpSpPr/>
            <p:nvPr/>
          </p:nvGrpSpPr>
          <p:grpSpPr>
            <a:xfrm>
              <a:off x="2242" y="2974"/>
              <a:ext cx="1089" cy="1088"/>
              <a:chOff x="2378" y="1616"/>
              <a:chExt cx="1089" cy="1088"/>
            </a:xfrm>
          </p:grpSpPr>
          <p:sp>
            <p:nvSpPr>
              <p:cNvPr id="692253" name="矩形 692252"/>
              <p:cNvSpPr/>
              <p:nvPr/>
            </p:nvSpPr>
            <p:spPr>
              <a:xfrm>
                <a:off x="2378" y="1616"/>
                <a:ext cx="1089" cy="1088"/>
              </a:xfrm>
              <a:prstGeom prst="rect">
                <a:avLst/>
              </a:prstGeom>
              <a:solidFill>
                <a:schemeClr val="accent1"/>
              </a:solidFill>
              <a:ln w="28575" cap="sq" cmpd="sng">
                <a:solidFill>
                  <a:schemeClr val="tx1"/>
                </a:solidFill>
                <a:prstDash val="solid"/>
                <a:miter/>
                <a:headEnd type="none" w="sm" len="sm"/>
                <a:tailEnd type="none" w="sm" len="sm"/>
              </a:ln>
            </p:spPr>
            <p:txBody>
              <a:bodyPr/>
              <a:p>
                <a:endParaRPr lang="zh-CN" altLang="en-US" sz="2400" b="1">
                  <a:latin typeface="宋体" panose="02010600030101010101" pitchFamily="2" charset="-122"/>
                </a:endParaRPr>
              </a:p>
            </p:txBody>
          </p:sp>
          <p:sp>
            <p:nvSpPr>
              <p:cNvPr id="692254" name="直接连接符 692253"/>
              <p:cNvSpPr/>
              <p:nvPr/>
            </p:nvSpPr>
            <p:spPr>
              <a:xfrm>
                <a:off x="2378" y="1979"/>
                <a:ext cx="1089" cy="0"/>
              </a:xfrm>
              <a:prstGeom prst="line">
                <a:avLst/>
              </a:prstGeom>
              <a:ln w="28575" cap="sq" cmpd="sng">
                <a:solidFill>
                  <a:schemeClr val="tx1"/>
                </a:solidFill>
                <a:prstDash val="solid"/>
                <a:miter/>
                <a:headEnd type="none" w="sm" len="sm"/>
                <a:tailEnd type="none" w="sm" len="sm"/>
              </a:ln>
            </p:spPr>
          </p:sp>
          <p:sp>
            <p:nvSpPr>
              <p:cNvPr id="692255" name="直接连接符 692254"/>
              <p:cNvSpPr/>
              <p:nvPr/>
            </p:nvSpPr>
            <p:spPr>
              <a:xfrm>
                <a:off x="2378" y="2341"/>
                <a:ext cx="1089" cy="0"/>
              </a:xfrm>
              <a:prstGeom prst="line">
                <a:avLst/>
              </a:prstGeom>
              <a:ln w="28575" cap="sq" cmpd="sng">
                <a:solidFill>
                  <a:schemeClr val="tx1"/>
                </a:solidFill>
                <a:prstDash val="solid"/>
                <a:miter/>
                <a:headEnd type="none" w="sm" len="sm"/>
                <a:tailEnd type="none" w="sm" len="sm"/>
              </a:ln>
            </p:spPr>
          </p:sp>
          <p:sp>
            <p:nvSpPr>
              <p:cNvPr id="692256" name="直接连接符 692255"/>
              <p:cNvSpPr/>
              <p:nvPr/>
            </p:nvSpPr>
            <p:spPr>
              <a:xfrm>
                <a:off x="2741" y="1616"/>
                <a:ext cx="0" cy="1088"/>
              </a:xfrm>
              <a:prstGeom prst="line">
                <a:avLst/>
              </a:prstGeom>
              <a:ln w="28575" cap="sq" cmpd="sng">
                <a:solidFill>
                  <a:schemeClr val="tx1"/>
                </a:solidFill>
                <a:prstDash val="solid"/>
                <a:miter/>
                <a:headEnd type="none" w="sm" len="sm"/>
                <a:tailEnd type="none" w="sm" len="sm"/>
              </a:ln>
            </p:spPr>
          </p:sp>
          <p:sp>
            <p:nvSpPr>
              <p:cNvPr id="692257" name="直接连接符 692256"/>
              <p:cNvSpPr/>
              <p:nvPr/>
            </p:nvSpPr>
            <p:spPr>
              <a:xfrm>
                <a:off x="3104" y="1616"/>
                <a:ext cx="0" cy="1088"/>
              </a:xfrm>
              <a:prstGeom prst="line">
                <a:avLst/>
              </a:prstGeom>
              <a:ln w="28575" cap="sq" cmpd="sng">
                <a:solidFill>
                  <a:schemeClr val="tx1"/>
                </a:solidFill>
                <a:prstDash val="solid"/>
                <a:miter/>
                <a:headEnd type="none" w="sm" len="sm"/>
                <a:tailEnd type="none" w="sm" len="sm"/>
              </a:ln>
            </p:spPr>
          </p:sp>
        </p:grpSp>
        <p:sp>
          <p:nvSpPr>
            <p:cNvPr id="692258" name="文本框 692257"/>
            <p:cNvSpPr txBox="1"/>
            <p:nvPr/>
          </p:nvSpPr>
          <p:spPr>
            <a:xfrm>
              <a:off x="2287" y="2974"/>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1</a:t>
              </a:r>
              <a:endParaRPr lang="en-US" altLang="zh-CN" sz="2400" b="1">
                <a:effectLst>
                  <a:outerShdw blurRad="38100" dist="38100" dir="2700000">
                    <a:srgbClr val="C0C0C0"/>
                  </a:outerShdw>
                </a:effectLst>
                <a:latin typeface="宋体" panose="02010600030101010101" pitchFamily="2" charset="-122"/>
              </a:endParaRPr>
            </a:p>
          </p:txBody>
        </p:sp>
        <p:sp>
          <p:nvSpPr>
            <p:cNvPr id="692259" name="文本框 692258"/>
            <p:cNvSpPr txBox="1"/>
            <p:nvPr/>
          </p:nvSpPr>
          <p:spPr>
            <a:xfrm>
              <a:off x="2678" y="2974"/>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2</a:t>
              </a:r>
              <a:endParaRPr lang="en-US" altLang="zh-CN" sz="2400" b="1">
                <a:effectLst>
                  <a:outerShdw blurRad="38100" dist="38100" dir="2700000">
                    <a:srgbClr val="C0C0C0"/>
                  </a:outerShdw>
                </a:effectLst>
                <a:latin typeface="宋体" panose="02010600030101010101" pitchFamily="2" charset="-122"/>
              </a:endParaRPr>
            </a:p>
          </p:txBody>
        </p:sp>
        <p:sp>
          <p:nvSpPr>
            <p:cNvPr id="692260" name="文本框 692259"/>
            <p:cNvSpPr txBox="1"/>
            <p:nvPr/>
          </p:nvSpPr>
          <p:spPr>
            <a:xfrm>
              <a:off x="2287" y="3335"/>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8</a:t>
              </a:r>
              <a:endParaRPr lang="en-US" altLang="zh-CN" sz="2400" b="1">
                <a:effectLst>
                  <a:outerShdw blurRad="38100" dist="38100" dir="2700000">
                    <a:srgbClr val="C0C0C0"/>
                  </a:outerShdw>
                </a:effectLst>
                <a:latin typeface="宋体" panose="02010600030101010101" pitchFamily="2" charset="-122"/>
              </a:endParaRPr>
            </a:p>
          </p:txBody>
        </p:sp>
        <p:sp>
          <p:nvSpPr>
            <p:cNvPr id="692262" name="文本框 692261"/>
            <p:cNvSpPr txBox="1"/>
            <p:nvPr/>
          </p:nvSpPr>
          <p:spPr>
            <a:xfrm>
              <a:off x="3013" y="3337"/>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4</a:t>
              </a:r>
              <a:endParaRPr lang="en-US" altLang="zh-CN" sz="2400" b="1">
                <a:effectLst>
                  <a:outerShdw blurRad="38100" dist="38100" dir="2700000">
                    <a:srgbClr val="C0C0C0"/>
                  </a:outerShdw>
                </a:effectLst>
                <a:latin typeface="宋体" panose="02010600030101010101" pitchFamily="2" charset="-122"/>
              </a:endParaRPr>
            </a:p>
          </p:txBody>
        </p:sp>
        <p:sp>
          <p:nvSpPr>
            <p:cNvPr id="692263" name="文本框 692262"/>
            <p:cNvSpPr txBox="1"/>
            <p:nvPr/>
          </p:nvSpPr>
          <p:spPr>
            <a:xfrm>
              <a:off x="3013" y="3697"/>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5</a:t>
              </a:r>
              <a:endParaRPr lang="en-US" altLang="zh-CN" sz="2400" b="1">
                <a:effectLst>
                  <a:outerShdw blurRad="38100" dist="38100" dir="2700000">
                    <a:srgbClr val="C0C0C0"/>
                  </a:outerShdw>
                </a:effectLst>
                <a:latin typeface="宋体" panose="02010600030101010101" pitchFamily="2" charset="-122"/>
              </a:endParaRPr>
            </a:p>
          </p:txBody>
        </p:sp>
        <p:sp>
          <p:nvSpPr>
            <p:cNvPr id="692264" name="文本框 692263"/>
            <p:cNvSpPr txBox="1"/>
            <p:nvPr/>
          </p:nvSpPr>
          <p:spPr>
            <a:xfrm>
              <a:off x="2696" y="3700"/>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6</a:t>
              </a:r>
              <a:endParaRPr lang="en-US" altLang="zh-CN" sz="2400" b="1">
                <a:effectLst>
                  <a:outerShdw blurRad="38100" dist="38100" dir="2700000">
                    <a:srgbClr val="C0C0C0"/>
                  </a:outerShdw>
                </a:effectLst>
                <a:latin typeface="宋体" panose="02010600030101010101" pitchFamily="2" charset="-122"/>
              </a:endParaRPr>
            </a:p>
          </p:txBody>
        </p:sp>
        <p:sp>
          <p:nvSpPr>
            <p:cNvPr id="692265" name="文本框 692264"/>
            <p:cNvSpPr txBox="1"/>
            <p:nvPr/>
          </p:nvSpPr>
          <p:spPr>
            <a:xfrm>
              <a:off x="2287" y="3697"/>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7</a:t>
              </a:r>
              <a:endParaRPr lang="en-US" altLang="zh-CN" sz="2400" b="1">
                <a:effectLst>
                  <a:outerShdw blurRad="38100" dist="38100" dir="2700000">
                    <a:srgbClr val="C0C0C0"/>
                  </a:outerShdw>
                </a:effectLst>
                <a:latin typeface="宋体" panose="02010600030101010101" pitchFamily="2" charset="-122"/>
              </a:endParaRPr>
            </a:p>
          </p:txBody>
        </p:sp>
        <p:sp>
          <p:nvSpPr>
            <p:cNvPr id="692267" name="文本框 692266"/>
            <p:cNvSpPr txBox="1"/>
            <p:nvPr/>
          </p:nvSpPr>
          <p:spPr>
            <a:xfrm>
              <a:off x="3013" y="2976"/>
              <a:ext cx="238" cy="326"/>
            </a:xfrm>
            <a:prstGeom prst="rect">
              <a:avLst/>
            </a:prstGeom>
            <a:noFill/>
            <a:ln w="12700">
              <a:noFill/>
            </a:ln>
          </p:spPr>
          <p:txBody>
            <a:bodyPr wrap="none" anchor="t">
              <a:spAutoFit/>
            </a:bodyPr>
            <a:p>
              <a:pPr>
                <a:buClrTx/>
              </a:pPr>
              <a:r>
                <a:rPr lang="en-US" altLang="zh-CN" sz="2400" b="1">
                  <a:effectLst>
                    <a:outerShdw blurRad="38100" dist="38100" dir="2700000">
                      <a:srgbClr val="C0C0C0"/>
                    </a:outerShdw>
                  </a:effectLst>
                  <a:latin typeface="宋体" panose="02010600030101010101" pitchFamily="2" charset="-122"/>
                </a:rPr>
                <a:t>3</a:t>
              </a:r>
              <a:endParaRPr lang="en-US" altLang="zh-CN" sz="2400" b="1">
                <a:effectLst>
                  <a:outerShdw blurRad="38100" dist="38100" dir="2700000">
                    <a:srgbClr val="C0C0C0"/>
                  </a:outerShdw>
                </a:effectLst>
                <a:latin typeface="宋体" panose="02010600030101010101" pitchFamily="2" charset="-122"/>
              </a:endParaRPr>
            </a:p>
          </p:txBody>
        </p:sp>
      </p:grpSp>
      <p:sp>
        <p:nvSpPr>
          <p:cNvPr id="2" name="标题 1"/>
          <p:cNvSpPr>
            <a:spLocks noGrp="1"/>
          </p:cNvSpPr>
          <p:nvPr>
            <p:ph type="title"/>
          </p:nvPr>
        </p:nvSpPr>
        <p:spPr>
          <a:xfrm>
            <a:off x="1143000" y="76200"/>
            <a:ext cx="6861810" cy="914400"/>
          </a:xfrm>
        </p:spPr>
        <p:txBody>
          <a:bodyPr/>
          <a:p>
            <a:pPr algn="ctr"/>
            <a:r>
              <a:rPr lang="en-US" altLang="zh-CN" sz="4000" b="1">
                <a:solidFill>
                  <a:schemeClr val="bg1"/>
                </a:solidFill>
                <a:effectLst/>
                <a:latin typeface="Times New Roman" panose="02020603050405020304" pitchFamily="18" charset="0"/>
                <a:ea typeface="楷体_GB2312" pitchFamily="49" charset="-122"/>
                <a:sym typeface="+mn-ea"/>
              </a:rPr>
              <a:t>Tree Searching </a:t>
            </a:r>
            <a:r>
              <a:rPr lang="en-US" altLang="zh-CN" sz="4000" b="1">
                <a:solidFill>
                  <a:schemeClr val="bg1"/>
                </a:solidFill>
                <a:effectLst/>
                <a:latin typeface="Times New Roman" panose="02020603050405020304" pitchFamily="18" charset="0"/>
                <a:sym typeface="+mn-ea"/>
              </a:rPr>
              <a:t>Strategies</a:t>
            </a:r>
            <a:endParaRPr lang="en-US" altLang="zh-CN" sz="4000" b="1">
              <a:solidFill>
                <a:schemeClr val="bg1"/>
              </a:solidFill>
              <a:effectLst/>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2266"/>
                                        </p:tgtEl>
                                        <p:attrNameLst>
                                          <p:attrName>style.visibility</p:attrName>
                                        </p:attrNameLst>
                                      </p:cBhvr>
                                      <p:to>
                                        <p:strVal val="visible"/>
                                      </p:to>
                                    </p:set>
                                    <p:anim calcmode="lin" valueType="num">
                                      <p:cBhvr additive="base">
                                        <p:cTn id="7" dur="500" fill="hold"/>
                                        <p:tgtEl>
                                          <p:spTgt spid="692266"/>
                                        </p:tgtEl>
                                        <p:attrNameLst>
                                          <p:attrName>ppt_x</p:attrName>
                                        </p:attrNameLst>
                                      </p:cBhvr>
                                      <p:tavLst>
                                        <p:tav tm="0">
                                          <p:val>
                                            <p:strVal val="#ppt_x"/>
                                          </p:val>
                                        </p:tav>
                                        <p:tav tm="100000">
                                          <p:val>
                                            <p:strVal val="#ppt_x"/>
                                          </p:val>
                                        </p:tav>
                                      </p:tavLst>
                                    </p:anim>
                                    <p:anim calcmode="lin" valueType="num">
                                      <p:cBhvr additive="base">
                                        <p:cTn id="8" dur="500" fill="hold"/>
                                        <p:tgtEl>
                                          <p:spTgt spid="69226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2268"/>
                                        </p:tgtEl>
                                        <p:attrNameLst>
                                          <p:attrName>style.visibility</p:attrName>
                                        </p:attrNameLst>
                                      </p:cBhvr>
                                      <p:to>
                                        <p:strVal val="visible"/>
                                      </p:to>
                                    </p:set>
                                    <p:anim calcmode="lin" valueType="num">
                                      <p:cBhvr additive="base">
                                        <p:cTn id="11" dur="500" fill="hold"/>
                                        <p:tgtEl>
                                          <p:spTgt spid="692268"/>
                                        </p:tgtEl>
                                        <p:attrNameLst>
                                          <p:attrName>ppt_x</p:attrName>
                                        </p:attrNameLst>
                                      </p:cBhvr>
                                      <p:tavLst>
                                        <p:tav tm="0">
                                          <p:val>
                                            <p:strVal val="#ppt_x"/>
                                          </p:val>
                                        </p:tav>
                                        <p:tav tm="100000">
                                          <p:val>
                                            <p:strVal val="#ppt_x"/>
                                          </p:val>
                                        </p:tav>
                                      </p:tavLst>
                                    </p:anim>
                                    <p:anim calcmode="lin" valueType="num">
                                      <p:cBhvr additive="base">
                                        <p:cTn id="12" dur="500" fill="hold"/>
                                        <p:tgtEl>
                                          <p:spTgt spid="692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360" y="1385570"/>
            <a:ext cx="8425180" cy="3317240"/>
          </a:xfrm>
        </p:spPr>
        <p:txBody>
          <a:bodyPr/>
          <a:lstStyle/>
          <a:p>
            <a:r>
              <a:rPr lang="zh-CN" altLang="en-US" sz="2400" b="1" dirty="0">
                <a:latin typeface="+mn-ea"/>
              </a:rPr>
              <a:t>回溯法实际上属于蛮力穷举法，当然不能指望它有很好的最坏时间复杂性，遍历具有指数阶个结点的解空间树，在最坏情况下，时间代价肯定为指数阶</a:t>
            </a:r>
            <a:r>
              <a:rPr lang="zh-CN" altLang="en-US" sz="2000" b="1" dirty="0" smtClean="0">
                <a:latin typeface="+mn-ea"/>
              </a:rPr>
              <a:t>。</a:t>
            </a:r>
            <a:endParaRPr lang="zh-CN" altLang="en-US" sz="2000" b="1" dirty="0" smtClean="0">
              <a:latin typeface="+mn-ea"/>
            </a:endParaRPr>
          </a:p>
          <a:p>
            <a:r>
              <a:rPr lang="zh-CN" altLang="en-US" sz="2400" b="1" dirty="0" smtClean="0">
                <a:latin typeface="+mn-ea"/>
              </a:rPr>
              <a:t>回溯</a:t>
            </a:r>
            <a:r>
              <a:rPr lang="zh-CN" altLang="en-US" sz="2400" b="1" dirty="0">
                <a:latin typeface="+mn-ea"/>
              </a:rPr>
              <a:t>法的有效性往往体现在当问题</a:t>
            </a:r>
            <a:r>
              <a:rPr lang="zh-CN" altLang="en-US" sz="2400" b="1" dirty="0" smtClean="0">
                <a:latin typeface="+mn-ea"/>
              </a:rPr>
              <a:t>规模</a:t>
            </a:r>
            <a:r>
              <a:rPr lang="en-US" altLang="zh-CN" sz="2400" b="1" dirty="0">
                <a:latin typeface="+mn-ea"/>
              </a:rPr>
              <a:t>n</a:t>
            </a:r>
            <a:r>
              <a:rPr lang="zh-CN" altLang="en-US" sz="2400" b="1" dirty="0">
                <a:latin typeface="+mn-ea"/>
              </a:rPr>
              <a:t>很大时，在搜索过程中对问题的解空间树实行大量剪枝。但是，对于具体的问题实例，很难预测回溯法的搜索行为，特别是很难估计出在搜索过程中所产生的结点数，这是分析回溯法的时间性能的主要困难。</a:t>
            </a:r>
            <a:endParaRPr lang="zh-CN" altLang="en-US" sz="2400" b="1" dirty="0" smtClean="0">
              <a:latin typeface="+mn-ea"/>
            </a:endParaRPr>
          </a:p>
        </p:txBody>
      </p:sp>
      <p:sp>
        <p:nvSpPr>
          <p:cNvPr id="5" name="Text Box 2"/>
          <p:cNvSpPr txBox="1">
            <a:spLocks noChangeArrowheads="1"/>
          </p:cNvSpPr>
          <p:nvPr/>
        </p:nvSpPr>
        <p:spPr bwMode="auto">
          <a:xfrm>
            <a:off x="1341120" y="260350"/>
            <a:ext cx="59740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8.1.4  </a:t>
            </a:r>
            <a:r>
              <a:rPr kumimoji="1" lang="zh-CN" altLang="en-US" sz="3600" b="1" dirty="0">
                <a:solidFill>
                  <a:schemeClr val="bg1"/>
                </a:solidFill>
                <a:latin typeface="黑体" panose="02010609060101010101" pitchFamily="49" charset="-122"/>
                <a:ea typeface="黑体" panose="02010609060101010101" pitchFamily="49" charset="-122"/>
              </a:rPr>
              <a:t>回溯法的时间性能 </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472440" y="1444625"/>
            <a:ext cx="814197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a:latin typeface="宋体" panose="02010600030101010101" pitchFamily="2" charset="-122"/>
              </a:rPr>
              <a:t>    用回溯法解题的一个显著特征是在搜索过程中动态产生问题的解空间。</a:t>
            </a:r>
            <a:endParaRPr lang="zh-CN" altLang="en-US" sz="2400" b="1" dirty="0">
              <a:latin typeface="宋体" panose="02010600030101010101" pitchFamily="2" charset="-122"/>
            </a:endParaRPr>
          </a:p>
          <a:p>
            <a:pPr eaLnBrk="1" hangingPunct="1">
              <a:lnSpc>
                <a:spcPct val="120000"/>
              </a:lnSpc>
            </a:pPr>
            <a:r>
              <a:rPr lang="zh-CN" altLang="en-US" sz="2400" b="1" dirty="0">
                <a:latin typeface="宋体" panose="02010600030101010101" pitchFamily="2" charset="-122"/>
              </a:rPr>
              <a:t>    在任何时刻，算法只保存从根结点到当前扩展结点的路径。</a:t>
            </a:r>
            <a:endParaRPr lang="zh-CN" altLang="en-US" sz="2400" b="1" dirty="0">
              <a:latin typeface="宋体" panose="02010600030101010101" pitchFamily="2" charset="-122"/>
            </a:endParaRPr>
          </a:p>
          <a:p>
            <a:pPr eaLnBrk="1" hangingPunct="1">
              <a:lnSpc>
                <a:spcPct val="120000"/>
              </a:lnSpc>
            </a:pPr>
            <a:r>
              <a:rPr lang="zh-CN" altLang="en-US" sz="2400" b="1" dirty="0">
                <a:latin typeface="宋体" panose="02010600030101010101" pitchFamily="2" charset="-122"/>
              </a:rPr>
              <a:t>    如果解空间树中从根结点到叶结点的最长路径的长度为</a:t>
            </a:r>
            <a:r>
              <a:rPr lang="en-US" altLang="zh-CN" sz="2400" b="1" dirty="0">
                <a:latin typeface="Times New Roman" panose="02020603050405020304" pitchFamily="18" charset="0"/>
                <a:cs typeface="Times New Roman" panose="02020603050405020304" pitchFamily="18" charset="0"/>
              </a:rPr>
              <a:t>h(n)</a:t>
            </a:r>
            <a:r>
              <a:rPr lang="zh-CN" altLang="en-US" sz="2400" b="1" dirty="0">
                <a:latin typeface="宋体" panose="02010600030101010101" pitchFamily="2" charset="-122"/>
              </a:rPr>
              <a:t>，则回溯法所需的</a:t>
            </a:r>
            <a:r>
              <a:rPr lang="zh-CN" altLang="en-US" sz="2400" b="1" dirty="0">
                <a:solidFill>
                  <a:srgbClr val="3907F1"/>
                </a:solidFill>
                <a:latin typeface="宋体" panose="02010600030101010101" pitchFamily="2" charset="-122"/>
              </a:rPr>
              <a:t>计算空间通常为</a:t>
            </a:r>
            <a:r>
              <a:rPr lang="en-US" altLang="zh-CN" sz="2400" b="1" dirty="0">
                <a:solidFill>
                  <a:srgbClr val="3907F1"/>
                </a:solidFill>
                <a:latin typeface="Times New Roman" panose="02020603050405020304" pitchFamily="18" charset="0"/>
                <a:cs typeface="Times New Roman" panose="02020603050405020304" pitchFamily="18" charset="0"/>
              </a:rPr>
              <a:t>O(h(n))</a:t>
            </a:r>
            <a:r>
              <a:rPr lang="zh-CN" altLang="en-US" sz="2400" b="1" dirty="0">
                <a:latin typeface="宋体" panose="02010600030101010101" pitchFamily="2" charset="-122"/>
              </a:rPr>
              <a:t>。而显式地存储整个解空间则需要</a:t>
            </a:r>
            <a:r>
              <a:rPr lang="en-US" altLang="zh-CN" sz="2400" b="1" dirty="0">
                <a:latin typeface="Times New Roman" panose="02020603050405020304" pitchFamily="18" charset="0"/>
                <a:cs typeface="Times New Roman" panose="02020603050405020304" pitchFamily="18" charset="0"/>
              </a:rPr>
              <a:t>O(2</a:t>
            </a:r>
            <a:r>
              <a:rPr lang="en-US" altLang="zh-CN" sz="2400" b="1" baseline="30000" dirty="0">
                <a:latin typeface="Times New Roman" panose="02020603050405020304" pitchFamily="18" charset="0"/>
                <a:cs typeface="Times New Roman" panose="02020603050405020304" pitchFamily="18" charset="0"/>
              </a:rPr>
              <a:t>h(n)</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或</a:t>
            </a:r>
            <a:r>
              <a:rPr lang="en-US" altLang="zh-CN" sz="2400" b="1" dirty="0">
                <a:latin typeface="Times New Roman" panose="02020603050405020304" pitchFamily="18" charset="0"/>
                <a:cs typeface="Times New Roman" panose="02020603050405020304" pitchFamily="18" charset="0"/>
              </a:rPr>
              <a:t>O(h(n)!)</a:t>
            </a:r>
            <a:r>
              <a:rPr lang="zh-CN" altLang="en-US" sz="2400" b="1" dirty="0">
                <a:latin typeface="宋体" panose="02010600030101010101" pitchFamily="2" charset="-122"/>
              </a:rPr>
              <a:t>内存空间。</a:t>
            </a:r>
            <a:endParaRPr lang="zh-CN" altLang="en-US" sz="2400" b="1" dirty="0">
              <a:latin typeface="宋体" panose="02010600030101010101" pitchFamily="2" charset="-122"/>
            </a:endParaRPr>
          </a:p>
          <a:p>
            <a:pPr eaLnBrk="1" hangingPunct="1"/>
            <a:endParaRPr lang="zh-CN" altLang="en-US" sz="2400" b="1" dirty="0">
              <a:latin typeface="宋体" panose="02010600030101010101" pitchFamily="2" charset="-122"/>
            </a:endParaRPr>
          </a:p>
        </p:txBody>
      </p:sp>
      <p:sp>
        <p:nvSpPr>
          <p:cNvPr id="43011" name="Text Box 2"/>
          <p:cNvSpPr txBox="1">
            <a:spLocks noChangeArrowheads="1"/>
          </p:cNvSpPr>
          <p:nvPr/>
        </p:nvSpPr>
        <p:spPr bwMode="auto">
          <a:xfrm>
            <a:off x="1717968" y="247819"/>
            <a:ext cx="60515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8.1.4  </a:t>
            </a:r>
            <a:r>
              <a:rPr kumimoji="1" lang="zh-CN" altLang="en-US" sz="3600" b="1" dirty="0">
                <a:solidFill>
                  <a:schemeClr val="bg1"/>
                </a:solidFill>
                <a:latin typeface="黑体" panose="02010609060101010101" pitchFamily="49" charset="-122"/>
                <a:ea typeface="黑体" panose="02010609060101010101" pitchFamily="49" charset="-122"/>
              </a:rPr>
              <a:t>回溯法的空间复杂度 </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181100" y="164465"/>
            <a:ext cx="73914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rPr>
              <a:t>8.2  </a:t>
            </a:r>
            <a:r>
              <a:rPr kumimoji="1" lang="zh-CN" altLang="en-US" sz="4000" b="1">
                <a:solidFill>
                  <a:schemeClr val="bg1"/>
                </a:solidFill>
                <a:latin typeface="黑体" panose="02010609060101010101" pitchFamily="49" charset="-122"/>
                <a:ea typeface="黑体" panose="02010609060101010101" pitchFamily="49" charset="-122"/>
              </a:rPr>
              <a:t>图问题中的回溯法 </a:t>
            </a:r>
            <a:endParaRPr kumimoji="1" lang="zh-CN" altLang="en-US" sz="4000" b="1">
              <a:solidFill>
                <a:schemeClr val="bg1"/>
              </a:solidFill>
              <a:latin typeface="黑体" panose="02010609060101010101" pitchFamily="49" charset="-122"/>
              <a:ea typeface="黑体" panose="02010609060101010101" pitchFamily="49" charset="-122"/>
            </a:endParaRPr>
          </a:p>
        </p:txBody>
      </p:sp>
      <p:sp>
        <p:nvSpPr>
          <p:cNvPr id="45059" name="Text Box 3">
            <a:hlinkClick r:id="" action="ppaction://hlinkshowjump?jump=nextslide"/>
          </p:cNvPr>
          <p:cNvSpPr txBox="1">
            <a:spLocks noChangeArrowheads="1"/>
          </p:cNvSpPr>
          <p:nvPr/>
        </p:nvSpPr>
        <p:spPr bwMode="auto">
          <a:xfrm>
            <a:off x="1981200" y="2803525"/>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latin typeface="Times New Roman" panose="02020603050405020304" pitchFamily="18" charset="0"/>
              </a:rPr>
              <a:t>8.2.1  </a:t>
            </a:r>
            <a:r>
              <a:rPr kumimoji="1" lang="zh-CN" altLang="en-US" sz="3200" b="1" dirty="0">
                <a:latin typeface="宋体" panose="02010600030101010101" pitchFamily="2" charset="-122"/>
              </a:rPr>
              <a:t>图着色问题</a:t>
            </a:r>
            <a:r>
              <a:rPr kumimoji="1" lang="zh-CN" altLang="en-US" sz="3200" b="1" dirty="0">
                <a:latin typeface="Times New Roman" panose="02020603050405020304" pitchFamily="18" charset="0"/>
              </a:rPr>
              <a:t> </a:t>
            </a:r>
            <a:endParaRPr kumimoji="1" lang="zh-CN" altLang="en-US" sz="3200" b="1" dirty="0">
              <a:latin typeface="Times New Roman" panose="02020603050405020304" pitchFamily="18" charset="0"/>
            </a:endParaRPr>
          </a:p>
        </p:txBody>
      </p:sp>
      <p:sp>
        <p:nvSpPr>
          <p:cNvPr id="45060" name="Text Box 4">
            <a:hlinkClick r:id="rId1" action="ppaction://hlinksldjump"/>
          </p:cNvPr>
          <p:cNvSpPr txBox="1">
            <a:spLocks noChangeArrowheads="1"/>
          </p:cNvSpPr>
          <p:nvPr/>
        </p:nvSpPr>
        <p:spPr bwMode="auto">
          <a:xfrm>
            <a:off x="1981200" y="3535363"/>
            <a:ext cx="457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latin typeface="Times New Roman" panose="02020603050405020304" pitchFamily="18" charset="0"/>
              </a:rPr>
              <a:t>8.2.2  </a:t>
            </a:r>
            <a:r>
              <a:rPr kumimoji="1" lang="zh-CN" altLang="en-US" sz="3200" b="1" dirty="0">
                <a:latin typeface="宋体" panose="02010600030101010101" pitchFamily="2" charset="-122"/>
              </a:rPr>
              <a:t>哈密顿回路问题</a:t>
            </a:r>
            <a:endParaRPr kumimoji="1" lang="zh-CN" altLang="en-US" sz="3200" b="1" dirty="0">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215265" y="3144520"/>
            <a:ext cx="8604885" cy="829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latin typeface="+mn-ea"/>
                <a:ea typeface="+mn-ea"/>
              </a:rPr>
              <a:t>若</a:t>
            </a:r>
            <a:r>
              <a:rPr lang="zh-CN" altLang="en-US" sz="2400" b="1" dirty="0">
                <a:latin typeface="+mn-ea"/>
                <a:ea typeface="+mn-ea"/>
              </a:rPr>
              <a:t>一个图最少需要</a:t>
            </a:r>
            <a:r>
              <a:rPr lang="en-US" altLang="zh-CN" sz="2400" b="1" dirty="0">
                <a:latin typeface="Times New Roman" panose="02020603050405020304" pitchFamily="18" charset="0"/>
                <a:ea typeface="+mn-ea"/>
                <a:cs typeface="Times New Roman" panose="02020603050405020304" pitchFamily="18" charset="0"/>
              </a:rPr>
              <a:t>m</a:t>
            </a:r>
            <a:r>
              <a:rPr lang="zh-CN" altLang="en-US" sz="2400" b="1" dirty="0">
                <a:latin typeface="+mn-ea"/>
                <a:ea typeface="+mn-ea"/>
              </a:rPr>
              <a:t>种颜色才能使图中每条边连接的</a:t>
            </a:r>
            <a:r>
              <a:rPr lang="en-US" altLang="zh-CN" sz="2400" b="1" dirty="0">
                <a:latin typeface="+mn-ea"/>
                <a:ea typeface="+mn-ea"/>
              </a:rPr>
              <a:t>2</a:t>
            </a:r>
            <a:r>
              <a:rPr lang="zh-CN" altLang="en-US" sz="2400" b="1" dirty="0">
                <a:latin typeface="+mn-ea"/>
                <a:ea typeface="+mn-ea"/>
              </a:rPr>
              <a:t>个顶点着不同颜色，则称这个数</a:t>
            </a:r>
            <a:r>
              <a:rPr lang="en-US" altLang="zh-CN" sz="2400" b="1" dirty="0">
                <a:latin typeface="Times New Roman" panose="02020603050405020304" pitchFamily="18" charset="0"/>
                <a:ea typeface="+mn-ea"/>
                <a:cs typeface="Times New Roman" panose="02020603050405020304" pitchFamily="18" charset="0"/>
              </a:rPr>
              <a:t>m</a:t>
            </a:r>
            <a:r>
              <a:rPr lang="zh-CN" altLang="en-US" sz="2400" b="1" dirty="0">
                <a:latin typeface="+mn-ea"/>
                <a:ea typeface="+mn-ea"/>
              </a:rPr>
              <a:t>为该</a:t>
            </a:r>
            <a:r>
              <a:rPr lang="zh-CN" altLang="en-US" sz="2400" b="1" dirty="0">
                <a:solidFill>
                  <a:srgbClr val="CC0099"/>
                </a:solidFill>
                <a:latin typeface="+mn-ea"/>
                <a:ea typeface="+mn-ea"/>
              </a:rPr>
              <a:t>图的色数</a:t>
            </a:r>
            <a:r>
              <a:rPr lang="zh-CN" altLang="en-US" sz="2400" b="1" dirty="0" smtClean="0">
                <a:latin typeface="+mn-ea"/>
                <a:ea typeface="+mn-ea"/>
              </a:rPr>
              <a:t>。</a:t>
            </a:r>
            <a:endParaRPr lang="zh-CN" altLang="en-US" sz="2400" b="1" dirty="0" smtClean="0">
              <a:latin typeface="+mn-ea"/>
              <a:ea typeface="+mn-ea"/>
            </a:endParaRPr>
          </a:p>
        </p:txBody>
      </p:sp>
      <p:sp>
        <p:nvSpPr>
          <p:cNvPr id="5" name="Rectangle 15"/>
          <p:cNvSpPr>
            <a:spLocks noChangeArrowheads="1"/>
          </p:cNvSpPr>
          <p:nvPr/>
        </p:nvSpPr>
        <p:spPr bwMode="auto">
          <a:xfrm>
            <a:off x="188860" y="1357451"/>
            <a:ext cx="8631612"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spcBef>
                <a:spcPct val="50000"/>
              </a:spcBef>
            </a:pPr>
            <a:r>
              <a:rPr kumimoji="1" lang="en-US" altLang="zh-CN" sz="2400" b="1" dirty="0" smtClean="0">
                <a:latin typeface="+mn-ea"/>
                <a:ea typeface="+mn-ea"/>
              </a:rPr>
              <a:t>【</a:t>
            </a:r>
            <a:r>
              <a:rPr kumimoji="1" lang="zh-CN" altLang="en-US" sz="2400" b="1" dirty="0" smtClean="0">
                <a:latin typeface="+mn-ea"/>
                <a:ea typeface="+mn-ea"/>
              </a:rPr>
              <a:t>问题描述</a:t>
            </a:r>
            <a:r>
              <a:rPr kumimoji="1" lang="en-US" altLang="zh-CN" sz="2400" b="1" dirty="0" smtClean="0">
                <a:latin typeface="+mn-ea"/>
                <a:ea typeface="+mn-ea"/>
              </a:rPr>
              <a:t>】</a:t>
            </a:r>
            <a:r>
              <a:rPr kumimoji="1" lang="zh-CN" altLang="en-US" sz="2400" b="1" dirty="0" smtClean="0">
                <a:latin typeface="+mn-ea"/>
                <a:ea typeface="+mn-ea"/>
              </a:rPr>
              <a:t>给定</a:t>
            </a:r>
            <a:r>
              <a:rPr kumimoji="1" lang="zh-CN" altLang="en-US" sz="2400" b="1" dirty="0">
                <a:latin typeface="+mn-ea"/>
                <a:ea typeface="+mn-ea"/>
              </a:rPr>
              <a:t>无向连通图</a:t>
            </a:r>
            <a:r>
              <a:rPr kumimoji="1" lang="en-US" altLang="zh-CN" sz="2400" b="1" i="1" dirty="0">
                <a:latin typeface="Times New Roman" panose="02020603050405020304" pitchFamily="18" charset="0"/>
                <a:ea typeface="+mn-ea"/>
                <a:cs typeface="Times New Roman" panose="02020603050405020304" pitchFamily="18" charset="0"/>
              </a:rPr>
              <a:t>G</a:t>
            </a:r>
            <a:r>
              <a:rPr kumimoji="1" lang="en-US" altLang="zh-CN" sz="2400" b="1" dirty="0">
                <a:latin typeface="Times New Roman" panose="02020603050405020304" pitchFamily="18" charset="0"/>
                <a:ea typeface="+mn-ea"/>
                <a:cs typeface="Times New Roman" panose="02020603050405020304" pitchFamily="18" charset="0"/>
              </a:rPr>
              <a:t>=(</a:t>
            </a:r>
            <a:r>
              <a:rPr kumimoji="1" lang="en-US" altLang="zh-CN" sz="2400" b="1" i="1" dirty="0">
                <a:latin typeface="Times New Roman" panose="02020603050405020304" pitchFamily="18" charset="0"/>
                <a:ea typeface="+mn-ea"/>
                <a:cs typeface="Times New Roman" panose="02020603050405020304" pitchFamily="18" charset="0"/>
              </a:rPr>
              <a:t>V</a:t>
            </a:r>
            <a:r>
              <a:rPr kumimoji="1" lang="en-US" altLang="zh-CN" sz="2400" b="1" dirty="0">
                <a:latin typeface="Times New Roman" panose="02020603050405020304" pitchFamily="18" charset="0"/>
                <a:ea typeface="+mn-ea"/>
                <a:cs typeface="Times New Roman" panose="02020603050405020304" pitchFamily="18" charset="0"/>
              </a:rPr>
              <a:t>, </a:t>
            </a:r>
            <a:r>
              <a:rPr kumimoji="1" lang="en-US" altLang="zh-CN" sz="2400" b="1" i="1" dirty="0">
                <a:latin typeface="Times New Roman" panose="02020603050405020304" pitchFamily="18" charset="0"/>
                <a:ea typeface="+mn-ea"/>
                <a:cs typeface="Times New Roman" panose="02020603050405020304" pitchFamily="18" charset="0"/>
              </a:rPr>
              <a:t>E</a:t>
            </a:r>
            <a:r>
              <a:rPr kumimoji="1" lang="en-US" altLang="zh-CN" sz="2400" b="1" dirty="0">
                <a:latin typeface="Times New Roman" panose="02020603050405020304" pitchFamily="18" charset="0"/>
                <a:ea typeface="+mn-ea"/>
                <a:cs typeface="Times New Roman" panose="02020603050405020304" pitchFamily="18" charset="0"/>
              </a:rPr>
              <a:t>)</a:t>
            </a:r>
            <a:r>
              <a:rPr kumimoji="1" lang="zh-CN" altLang="en-US" sz="2400" b="1" dirty="0">
                <a:latin typeface="+mn-ea"/>
                <a:ea typeface="+mn-ea"/>
              </a:rPr>
              <a:t>和正整数</a:t>
            </a:r>
            <a:r>
              <a:rPr kumimoji="1" lang="en-US" altLang="zh-CN" sz="2400" b="1" i="1" dirty="0">
                <a:latin typeface="Times New Roman" panose="02020603050405020304" pitchFamily="18" charset="0"/>
                <a:ea typeface="+mn-ea"/>
                <a:cs typeface="Times New Roman" panose="02020603050405020304" pitchFamily="18" charset="0"/>
              </a:rPr>
              <a:t>m</a:t>
            </a:r>
            <a:r>
              <a:rPr kumimoji="1" lang="zh-CN" altLang="en-US" sz="2400" b="1" dirty="0">
                <a:latin typeface="+mn-ea"/>
                <a:ea typeface="+mn-ea"/>
              </a:rPr>
              <a:t>，求</a:t>
            </a:r>
            <a:r>
              <a:rPr kumimoji="1" lang="zh-CN" altLang="en-US" sz="2400" b="1" dirty="0">
                <a:solidFill>
                  <a:srgbClr val="3907F1"/>
                </a:solidFill>
                <a:latin typeface="+mn-ea"/>
                <a:ea typeface="+mn-ea"/>
              </a:rPr>
              <a:t>最小的整数</a:t>
            </a:r>
            <a:r>
              <a:rPr kumimoji="1" lang="en-US" altLang="zh-CN" sz="2400" b="1" i="1" dirty="0">
                <a:solidFill>
                  <a:srgbClr val="3907F1"/>
                </a:solidFill>
                <a:latin typeface="Times New Roman" panose="02020603050405020304" pitchFamily="18" charset="0"/>
                <a:ea typeface="+mn-ea"/>
                <a:cs typeface="Times New Roman" panose="02020603050405020304" pitchFamily="18" charset="0"/>
              </a:rPr>
              <a:t>m</a:t>
            </a:r>
            <a:r>
              <a:rPr kumimoji="1" lang="zh-CN" altLang="en-US" sz="2400" b="1" dirty="0">
                <a:latin typeface="+mn-ea"/>
                <a:ea typeface="+mn-ea"/>
              </a:rPr>
              <a:t>，使得用</a:t>
            </a:r>
            <a:r>
              <a:rPr kumimoji="1" lang="en-US" altLang="zh-CN" sz="2400" b="1" i="1" dirty="0">
                <a:latin typeface="Times New Roman" panose="02020603050405020304" pitchFamily="18" charset="0"/>
                <a:ea typeface="+mn-ea"/>
                <a:cs typeface="Times New Roman" panose="02020603050405020304" pitchFamily="18" charset="0"/>
              </a:rPr>
              <a:t>m</a:t>
            </a:r>
            <a:r>
              <a:rPr kumimoji="1" lang="zh-CN" altLang="en-US" sz="2400" b="1" dirty="0">
                <a:latin typeface="+mn-ea"/>
                <a:ea typeface="+mn-ea"/>
              </a:rPr>
              <a:t>种颜色对</a:t>
            </a:r>
            <a:r>
              <a:rPr kumimoji="1" lang="en-US" altLang="zh-CN" sz="2400" b="1" i="1" dirty="0">
                <a:latin typeface="Times New Roman" panose="02020603050405020304" pitchFamily="18" charset="0"/>
                <a:ea typeface="+mn-ea"/>
                <a:cs typeface="Times New Roman" panose="02020603050405020304" pitchFamily="18" charset="0"/>
              </a:rPr>
              <a:t>G</a:t>
            </a:r>
            <a:r>
              <a:rPr kumimoji="1" lang="zh-CN" altLang="en-US" sz="2400" b="1" dirty="0">
                <a:latin typeface="+mn-ea"/>
                <a:ea typeface="+mn-ea"/>
              </a:rPr>
              <a:t>中的顶点着色，使得</a:t>
            </a:r>
            <a:r>
              <a:rPr kumimoji="1" lang="zh-CN" altLang="en-US" sz="2400" b="1" dirty="0">
                <a:solidFill>
                  <a:srgbClr val="3907F1"/>
                </a:solidFill>
                <a:latin typeface="+mn-ea"/>
                <a:ea typeface="+mn-ea"/>
              </a:rPr>
              <a:t>任意两个相邻顶点着色不同</a:t>
            </a:r>
            <a:r>
              <a:rPr kumimoji="1" lang="zh-CN" altLang="en-US" sz="2400" b="1" dirty="0">
                <a:latin typeface="+mn-ea"/>
                <a:ea typeface="+mn-ea"/>
              </a:rPr>
              <a:t>。</a:t>
            </a:r>
            <a:endParaRPr kumimoji="1" lang="zh-CN" altLang="en-US" sz="2400" b="1" dirty="0">
              <a:latin typeface="+mn-ea"/>
              <a:ea typeface="+mn-ea"/>
            </a:endParaRPr>
          </a:p>
        </p:txBody>
      </p:sp>
      <p:sp>
        <p:nvSpPr>
          <p:cNvPr id="6" name="Text Box 3">
            <a:hlinkClick r:id="" action="ppaction://hlinkshowjump?jump=nextslide"/>
          </p:cNvPr>
          <p:cNvSpPr txBox="1">
            <a:spLocks noChangeArrowheads="1"/>
          </p:cNvSpPr>
          <p:nvPr/>
        </p:nvSpPr>
        <p:spPr bwMode="auto">
          <a:xfrm>
            <a:off x="1592114" y="213838"/>
            <a:ext cx="579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effectLst/>
                <a:latin typeface="黑体" panose="02010609060101010101" pitchFamily="49" charset="-122"/>
                <a:ea typeface="黑体" panose="02010609060101010101" pitchFamily="49" charset="-122"/>
              </a:rPr>
              <a:t>8.2.1  </a:t>
            </a:r>
            <a:r>
              <a:rPr kumimoji="1" lang="zh-CN" altLang="en-US" sz="3600" b="1" dirty="0">
                <a:solidFill>
                  <a:schemeClr val="bg1"/>
                </a:solidFill>
                <a:effectLst/>
                <a:latin typeface="黑体" panose="02010609060101010101" pitchFamily="49" charset="-122"/>
                <a:ea typeface="黑体" panose="02010609060101010101" pitchFamily="49" charset="-122"/>
              </a:rPr>
              <a:t>图着色问题 </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grpSp>
        <p:nvGrpSpPr>
          <p:cNvPr id="7" name="Group 4"/>
          <p:cNvGrpSpPr/>
          <p:nvPr/>
        </p:nvGrpSpPr>
        <p:grpSpPr bwMode="auto">
          <a:xfrm>
            <a:off x="683568" y="4509120"/>
            <a:ext cx="2915815" cy="2057128"/>
            <a:chOff x="3072" y="1872"/>
            <a:chExt cx="1857" cy="1287"/>
          </a:xfrm>
        </p:grpSpPr>
        <p:grpSp>
          <p:nvGrpSpPr>
            <p:cNvPr id="8" name="Group 5"/>
            <p:cNvGrpSpPr/>
            <p:nvPr/>
          </p:nvGrpSpPr>
          <p:grpSpPr bwMode="auto">
            <a:xfrm>
              <a:off x="3072" y="1872"/>
              <a:ext cx="1857" cy="1272"/>
              <a:chOff x="2653" y="1570"/>
              <a:chExt cx="2948" cy="1964"/>
            </a:xfrm>
          </p:grpSpPr>
          <p:sp>
            <p:nvSpPr>
              <p:cNvPr id="16" name="_Area_1"/>
              <p:cNvSpPr/>
              <p:nvPr/>
            </p:nvSpPr>
            <p:spPr bwMode="auto">
              <a:xfrm>
                <a:off x="2653" y="3054"/>
                <a:ext cx="979" cy="479"/>
              </a:xfrm>
              <a:custGeom>
                <a:avLst/>
                <a:gdLst>
                  <a:gd name="T0" fmla="*/ 0 w 1592"/>
                  <a:gd name="T1" fmla="*/ 68 h 779"/>
                  <a:gd name="T2" fmla="*/ 140 w 1592"/>
                  <a:gd name="T3" fmla="*/ 68 h 779"/>
                  <a:gd name="T4" fmla="*/ 103 w 1592"/>
                  <a:gd name="T5" fmla="*/ 0 h 779"/>
                  <a:gd name="T6" fmla="*/ 0 w 1592"/>
                  <a:gd name="T7" fmla="*/ 68 h 779"/>
                  <a:gd name="T8" fmla="*/ 0 60000 65536"/>
                  <a:gd name="T9" fmla="*/ 0 60000 65536"/>
                  <a:gd name="T10" fmla="*/ 0 60000 65536"/>
                  <a:gd name="T11" fmla="*/ 0 60000 65536"/>
                  <a:gd name="T12" fmla="*/ 0 w 1592"/>
                  <a:gd name="T13" fmla="*/ 0 h 779"/>
                  <a:gd name="T14" fmla="*/ 1592 w 1592"/>
                  <a:gd name="T15" fmla="*/ 779 h 779"/>
                </a:gdLst>
                <a:ahLst/>
                <a:cxnLst>
                  <a:cxn ang="T8">
                    <a:pos x="T0" y="T1"/>
                  </a:cxn>
                  <a:cxn ang="T9">
                    <a:pos x="T2" y="T3"/>
                  </a:cxn>
                  <a:cxn ang="T10">
                    <a:pos x="T4" y="T5"/>
                  </a:cxn>
                  <a:cxn ang="T11">
                    <a:pos x="T6" y="T7"/>
                  </a:cxn>
                </a:cxnLst>
                <a:rect l="T12" t="T13" r="T14" b="T15"/>
                <a:pathLst>
                  <a:path w="1592" h="779">
                    <a:moveTo>
                      <a:pt x="0" y="779"/>
                    </a:moveTo>
                    <a:lnTo>
                      <a:pt x="1592" y="779"/>
                    </a:lnTo>
                    <a:lnTo>
                      <a:pt x="1162" y="0"/>
                    </a:lnTo>
                    <a:lnTo>
                      <a:pt x="0" y="779"/>
                    </a:lnTo>
                    <a:close/>
                  </a:path>
                </a:pathLst>
              </a:custGeom>
              <a:solidFill>
                <a:schemeClr val="bg1"/>
              </a:solidFill>
              <a:ln w="9525">
                <a:solidFill>
                  <a:schemeClr val="tx1"/>
                </a:solidFill>
                <a:round/>
              </a:ln>
            </p:spPr>
            <p:txBody>
              <a:bodyPr wrap="none" anchor="ctr"/>
              <a:lstStyle/>
              <a:p>
                <a:endParaRPr lang="zh-CN" altLang="en-US"/>
              </a:p>
            </p:txBody>
          </p:sp>
          <p:sp>
            <p:nvSpPr>
              <p:cNvPr id="17" name="_Area_2"/>
              <p:cNvSpPr/>
              <p:nvPr/>
            </p:nvSpPr>
            <p:spPr bwMode="auto">
              <a:xfrm>
                <a:off x="3370" y="2130"/>
                <a:ext cx="1388" cy="1404"/>
              </a:xfrm>
              <a:custGeom>
                <a:avLst/>
                <a:gdLst>
                  <a:gd name="T0" fmla="*/ 38 w 2256"/>
                  <a:gd name="T1" fmla="*/ 201 h 2283"/>
                  <a:gd name="T2" fmla="*/ 143 w 2256"/>
                  <a:gd name="T3" fmla="*/ 201 h 2283"/>
                  <a:gd name="T4" fmla="*/ 199 w 2256"/>
                  <a:gd name="T5" fmla="*/ 0 h 2283"/>
                  <a:gd name="T6" fmla="*/ 0 w 2256"/>
                  <a:gd name="T7" fmla="*/ 132 h 2283"/>
                  <a:gd name="T8" fmla="*/ 38 w 2256"/>
                  <a:gd name="T9" fmla="*/ 201 h 2283"/>
                  <a:gd name="T10" fmla="*/ 0 60000 65536"/>
                  <a:gd name="T11" fmla="*/ 0 60000 65536"/>
                  <a:gd name="T12" fmla="*/ 0 60000 65536"/>
                  <a:gd name="T13" fmla="*/ 0 60000 65536"/>
                  <a:gd name="T14" fmla="*/ 0 60000 65536"/>
                  <a:gd name="T15" fmla="*/ 0 w 2256"/>
                  <a:gd name="T16" fmla="*/ 0 h 2283"/>
                  <a:gd name="T17" fmla="*/ 2256 w 2256"/>
                  <a:gd name="T18" fmla="*/ 2283 h 2283"/>
                </a:gdLst>
                <a:ahLst/>
                <a:cxnLst>
                  <a:cxn ang="T10">
                    <a:pos x="T0" y="T1"/>
                  </a:cxn>
                  <a:cxn ang="T11">
                    <a:pos x="T2" y="T3"/>
                  </a:cxn>
                  <a:cxn ang="T12">
                    <a:pos x="T4" y="T5"/>
                  </a:cxn>
                  <a:cxn ang="T13">
                    <a:pos x="T6" y="T7"/>
                  </a:cxn>
                  <a:cxn ang="T14">
                    <a:pos x="T8" y="T9"/>
                  </a:cxn>
                </a:cxnLst>
                <a:rect l="T15" t="T16" r="T17" b="T18"/>
                <a:pathLst>
                  <a:path w="2256" h="2283">
                    <a:moveTo>
                      <a:pt x="427" y="2282"/>
                    </a:moveTo>
                    <a:lnTo>
                      <a:pt x="1623" y="2283"/>
                    </a:lnTo>
                    <a:lnTo>
                      <a:pt x="2256" y="0"/>
                    </a:lnTo>
                    <a:lnTo>
                      <a:pt x="0" y="1503"/>
                    </a:lnTo>
                    <a:lnTo>
                      <a:pt x="427" y="2282"/>
                    </a:lnTo>
                    <a:close/>
                  </a:path>
                </a:pathLst>
              </a:custGeom>
              <a:solidFill>
                <a:schemeClr val="bg1"/>
              </a:solidFill>
              <a:ln w="9525">
                <a:solidFill>
                  <a:schemeClr val="tx1"/>
                </a:solidFill>
                <a:round/>
              </a:ln>
            </p:spPr>
            <p:txBody>
              <a:bodyPr wrap="none" anchor="ctr"/>
              <a:lstStyle/>
              <a:p>
                <a:endParaRPr lang="zh-CN" altLang="en-US"/>
              </a:p>
            </p:txBody>
          </p:sp>
          <p:sp>
            <p:nvSpPr>
              <p:cNvPr id="18" name="_Area_3"/>
              <p:cNvSpPr/>
              <p:nvPr/>
            </p:nvSpPr>
            <p:spPr bwMode="auto">
              <a:xfrm>
                <a:off x="4368" y="2759"/>
                <a:ext cx="1233" cy="775"/>
              </a:xfrm>
              <a:custGeom>
                <a:avLst/>
                <a:gdLst>
                  <a:gd name="T0" fmla="*/ 0 w 2004"/>
                  <a:gd name="T1" fmla="*/ 111 h 1260"/>
                  <a:gd name="T2" fmla="*/ 177 w 2004"/>
                  <a:gd name="T3" fmla="*/ 111 h 1260"/>
                  <a:gd name="T4" fmla="*/ 177 w 2004"/>
                  <a:gd name="T5" fmla="*/ 40 h 1260"/>
                  <a:gd name="T6" fmla="*/ 31 w 2004"/>
                  <a:gd name="T7" fmla="*/ 0 h 1260"/>
                  <a:gd name="T8" fmla="*/ 0 w 2004"/>
                  <a:gd name="T9" fmla="*/ 111 h 1260"/>
                  <a:gd name="T10" fmla="*/ 0 60000 65536"/>
                  <a:gd name="T11" fmla="*/ 0 60000 65536"/>
                  <a:gd name="T12" fmla="*/ 0 60000 65536"/>
                  <a:gd name="T13" fmla="*/ 0 60000 65536"/>
                  <a:gd name="T14" fmla="*/ 0 60000 65536"/>
                  <a:gd name="T15" fmla="*/ 0 w 2004"/>
                  <a:gd name="T16" fmla="*/ 0 h 1260"/>
                  <a:gd name="T17" fmla="*/ 2004 w 2004"/>
                  <a:gd name="T18" fmla="*/ 1260 h 1260"/>
                </a:gdLst>
                <a:ahLst/>
                <a:cxnLst>
                  <a:cxn ang="T10">
                    <a:pos x="T0" y="T1"/>
                  </a:cxn>
                  <a:cxn ang="T11">
                    <a:pos x="T2" y="T3"/>
                  </a:cxn>
                  <a:cxn ang="T12">
                    <a:pos x="T4" y="T5"/>
                  </a:cxn>
                  <a:cxn ang="T13">
                    <a:pos x="T6" y="T7"/>
                  </a:cxn>
                  <a:cxn ang="T14">
                    <a:pos x="T8" y="T9"/>
                  </a:cxn>
                </a:cxnLst>
                <a:rect l="T15" t="T16" r="T17" b="T18"/>
                <a:pathLst>
                  <a:path w="2004" h="1260">
                    <a:moveTo>
                      <a:pt x="0" y="1260"/>
                    </a:moveTo>
                    <a:lnTo>
                      <a:pt x="2004" y="1259"/>
                    </a:lnTo>
                    <a:lnTo>
                      <a:pt x="2004" y="459"/>
                    </a:lnTo>
                    <a:lnTo>
                      <a:pt x="351" y="0"/>
                    </a:lnTo>
                    <a:lnTo>
                      <a:pt x="0" y="1260"/>
                    </a:lnTo>
                    <a:close/>
                  </a:path>
                </a:pathLst>
              </a:custGeom>
              <a:solidFill>
                <a:schemeClr val="bg1"/>
              </a:solidFill>
              <a:ln w="9525">
                <a:solidFill>
                  <a:schemeClr val="tx1"/>
                </a:solidFill>
                <a:round/>
              </a:ln>
            </p:spPr>
            <p:txBody>
              <a:bodyPr wrap="none" anchor="ctr"/>
              <a:lstStyle/>
              <a:p>
                <a:endParaRPr lang="zh-CN" altLang="en-US"/>
              </a:p>
            </p:txBody>
          </p:sp>
          <p:sp>
            <p:nvSpPr>
              <p:cNvPr id="19" name="_Area_4"/>
              <p:cNvSpPr/>
              <p:nvPr/>
            </p:nvSpPr>
            <p:spPr bwMode="auto">
              <a:xfrm>
                <a:off x="4584" y="1570"/>
                <a:ext cx="1017" cy="1471"/>
              </a:xfrm>
              <a:custGeom>
                <a:avLst/>
                <a:gdLst>
                  <a:gd name="T0" fmla="*/ 146 w 1653"/>
                  <a:gd name="T1" fmla="*/ 211 h 2392"/>
                  <a:gd name="T2" fmla="*/ 146 w 1653"/>
                  <a:gd name="T3" fmla="*/ 0 h 2392"/>
                  <a:gd name="T4" fmla="*/ 25 w 1653"/>
                  <a:gd name="T5" fmla="*/ 80 h 2392"/>
                  <a:gd name="T6" fmla="*/ 0 w 1653"/>
                  <a:gd name="T7" fmla="*/ 170 h 2392"/>
                  <a:gd name="T8" fmla="*/ 146 w 1653"/>
                  <a:gd name="T9" fmla="*/ 211 h 2392"/>
                  <a:gd name="T10" fmla="*/ 0 60000 65536"/>
                  <a:gd name="T11" fmla="*/ 0 60000 65536"/>
                  <a:gd name="T12" fmla="*/ 0 60000 65536"/>
                  <a:gd name="T13" fmla="*/ 0 60000 65536"/>
                  <a:gd name="T14" fmla="*/ 0 60000 65536"/>
                  <a:gd name="T15" fmla="*/ 0 w 1653"/>
                  <a:gd name="T16" fmla="*/ 0 h 2392"/>
                  <a:gd name="T17" fmla="*/ 1653 w 1653"/>
                  <a:gd name="T18" fmla="*/ 2392 h 2392"/>
                </a:gdLst>
                <a:ahLst/>
                <a:cxnLst>
                  <a:cxn ang="T10">
                    <a:pos x="T0" y="T1"/>
                  </a:cxn>
                  <a:cxn ang="T11">
                    <a:pos x="T2" y="T3"/>
                  </a:cxn>
                  <a:cxn ang="T12">
                    <a:pos x="T4" y="T5"/>
                  </a:cxn>
                  <a:cxn ang="T13">
                    <a:pos x="T6" y="T7"/>
                  </a:cxn>
                  <a:cxn ang="T14">
                    <a:pos x="T8" y="T9"/>
                  </a:cxn>
                </a:cxnLst>
                <a:rect l="T15" t="T16" r="T17" b="T18"/>
                <a:pathLst>
                  <a:path w="1653" h="2392">
                    <a:moveTo>
                      <a:pt x="1653" y="2392"/>
                    </a:moveTo>
                    <a:lnTo>
                      <a:pt x="1653" y="0"/>
                    </a:lnTo>
                    <a:lnTo>
                      <a:pt x="282" y="910"/>
                    </a:lnTo>
                    <a:lnTo>
                      <a:pt x="0" y="1933"/>
                    </a:lnTo>
                    <a:lnTo>
                      <a:pt x="1653" y="2392"/>
                    </a:lnTo>
                    <a:close/>
                  </a:path>
                </a:pathLst>
              </a:custGeom>
              <a:solidFill>
                <a:schemeClr val="bg1"/>
              </a:solidFill>
              <a:ln w="9525">
                <a:solidFill>
                  <a:schemeClr val="tx1"/>
                </a:solidFill>
                <a:round/>
              </a:ln>
            </p:spPr>
            <p:txBody>
              <a:bodyPr wrap="none" anchor="ctr"/>
              <a:lstStyle/>
              <a:p>
                <a:endParaRPr lang="zh-CN" altLang="en-US"/>
              </a:p>
            </p:txBody>
          </p:sp>
          <p:sp>
            <p:nvSpPr>
              <p:cNvPr id="20" name="_Area_5"/>
              <p:cNvSpPr/>
              <p:nvPr/>
            </p:nvSpPr>
            <p:spPr bwMode="auto">
              <a:xfrm>
                <a:off x="4125" y="1570"/>
                <a:ext cx="1476" cy="783"/>
              </a:xfrm>
              <a:custGeom>
                <a:avLst/>
                <a:gdLst>
                  <a:gd name="T0" fmla="*/ 211 w 2400"/>
                  <a:gd name="T1" fmla="*/ 0 h 1273"/>
                  <a:gd name="T2" fmla="*/ 0 w 2400"/>
                  <a:gd name="T3" fmla="*/ 0 h 1273"/>
                  <a:gd name="T4" fmla="*/ 42 w 2400"/>
                  <a:gd name="T5" fmla="*/ 112 h 1273"/>
                  <a:gd name="T6" fmla="*/ 211 w 2400"/>
                  <a:gd name="T7" fmla="*/ 0 h 1273"/>
                  <a:gd name="T8" fmla="*/ 0 60000 65536"/>
                  <a:gd name="T9" fmla="*/ 0 60000 65536"/>
                  <a:gd name="T10" fmla="*/ 0 60000 65536"/>
                  <a:gd name="T11" fmla="*/ 0 60000 65536"/>
                  <a:gd name="T12" fmla="*/ 0 w 2400"/>
                  <a:gd name="T13" fmla="*/ 0 h 1273"/>
                  <a:gd name="T14" fmla="*/ 2400 w 2400"/>
                  <a:gd name="T15" fmla="*/ 1273 h 1273"/>
                </a:gdLst>
                <a:ahLst/>
                <a:cxnLst>
                  <a:cxn ang="T8">
                    <a:pos x="T0" y="T1"/>
                  </a:cxn>
                  <a:cxn ang="T9">
                    <a:pos x="T2" y="T3"/>
                  </a:cxn>
                  <a:cxn ang="T10">
                    <a:pos x="T4" y="T5"/>
                  </a:cxn>
                  <a:cxn ang="T11">
                    <a:pos x="T6" y="T7"/>
                  </a:cxn>
                </a:cxnLst>
                <a:rect l="T12" t="T13" r="T14" b="T15"/>
                <a:pathLst>
                  <a:path w="2400" h="1273">
                    <a:moveTo>
                      <a:pt x="2400" y="0"/>
                    </a:moveTo>
                    <a:lnTo>
                      <a:pt x="0" y="0"/>
                    </a:lnTo>
                    <a:lnTo>
                      <a:pt x="480" y="1273"/>
                    </a:lnTo>
                    <a:lnTo>
                      <a:pt x="2400" y="0"/>
                    </a:lnTo>
                    <a:close/>
                  </a:path>
                </a:pathLst>
              </a:custGeom>
              <a:solidFill>
                <a:schemeClr val="bg1"/>
              </a:solidFill>
              <a:ln w="9525">
                <a:solidFill>
                  <a:schemeClr val="tx1"/>
                </a:solidFill>
                <a:round/>
              </a:ln>
            </p:spPr>
            <p:txBody>
              <a:bodyPr wrap="none" anchor="ctr"/>
              <a:lstStyle/>
              <a:p>
                <a:endParaRPr lang="zh-CN" altLang="en-US"/>
              </a:p>
            </p:txBody>
          </p:sp>
          <p:sp>
            <p:nvSpPr>
              <p:cNvPr id="21" name="_Area_6"/>
              <p:cNvSpPr/>
              <p:nvPr/>
            </p:nvSpPr>
            <p:spPr bwMode="auto">
              <a:xfrm>
                <a:off x="3140" y="1570"/>
                <a:ext cx="1279" cy="1082"/>
              </a:xfrm>
              <a:custGeom>
                <a:avLst/>
                <a:gdLst>
                  <a:gd name="T0" fmla="*/ 142 w 2078"/>
                  <a:gd name="T1" fmla="*/ 0 h 1759"/>
                  <a:gd name="T2" fmla="*/ 0 w 2078"/>
                  <a:gd name="T3" fmla="*/ 0 h 1759"/>
                  <a:gd name="T4" fmla="*/ 119 w 2078"/>
                  <a:gd name="T5" fmla="*/ 155 h 1759"/>
                  <a:gd name="T6" fmla="*/ 183 w 2078"/>
                  <a:gd name="T7" fmla="*/ 112 h 1759"/>
                  <a:gd name="T8" fmla="*/ 142 w 2078"/>
                  <a:gd name="T9" fmla="*/ 0 h 1759"/>
                  <a:gd name="T10" fmla="*/ 0 60000 65536"/>
                  <a:gd name="T11" fmla="*/ 0 60000 65536"/>
                  <a:gd name="T12" fmla="*/ 0 60000 65536"/>
                  <a:gd name="T13" fmla="*/ 0 60000 65536"/>
                  <a:gd name="T14" fmla="*/ 0 60000 65536"/>
                  <a:gd name="T15" fmla="*/ 0 w 2078"/>
                  <a:gd name="T16" fmla="*/ 0 h 1759"/>
                  <a:gd name="T17" fmla="*/ 2078 w 2078"/>
                  <a:gd name="T18" fmla="*/ 1759 h 1759"/>
                </a:gdLst>
                <a:ahLst/>
                <a:cxnLst>
                  <a:cxn ang="T10">
                    <a:pos x="T0" y="T1"/>
                  </a:cxn>
                  <a:cxn ang="T11">
                    <a:pos x="T2" y="T3"/>
                  </a:cxn>
                  <a:cxn ang="T12">
                    <a:pos x="T4" y="T5"/>
                  </a:cxn>
                  <a:cxn ang="T13">
                    <a:pos x="T6" y="T7"/>
                  </a:cxn>
                  <a:cxn ang="T14">
                    <a:pos x="T8" y="T9"/>
                  </a:cxn>
                </a:cxnLst>
                <a:rect l="T15" t="T16" r="T17" b="T18"/>
                <a:pathLst>
                  <a:path w="2078" h="1759">
                    <a:moveTo>
                      <a:pt x="1600" y="0"/>
                    </a:moveTo>
                    <a:lnTo>
                      <a:pt x="0" y="0"/>
                    </a:lnTo>
                    <a:lnTo>
                      <a:pt x="1352" y="1759"/>
                    </a:lnTo>
                    <a:lnTo>
                      <a:pt x="2078" y="1275"/>
                    </a:lnTo>
                    <a:lnTo>
                      <a:pt x="1600" y="0"/>
                    </a:lnTo>
                    <a:close/>
                  </a:path>
                </a:pathLst>
              </a:custGeom>
              <a:solidFill>
                <a:schemeClr val="bg1"/>
              </a:solidFill>
              <a:ln w="9525">
                <a:solidFill>
                  <a:schemeClr val="tx1"/>
                </a:solidFill>
                <a:round/>
              </a:ln>
            </p:spPr>
            <p:txBody>
              <a:bodyPr wrap="none" anchor="ctr"/>
              <a:lstStyle/>
              <a:p>
                <a:endParaRPr lang="zh-CN" altLang="en-US"/>
              </a:p>
            </p:txBody>
          </p:sp>
          <p:sp>
            <p:nvSpPr>
              <p:cNvPr id="22" name="_Area_7"/>
              <p:cNvSpPr/>
              <p:nvPr/>
            </p:nvSpPr>
            <p:spPr bwMode="auto">
              <a:xfrm>
                <a:off x="2653" y="1570"/>
                <a:ext cx="1319" cy="1963"/>
              </a:xfrm>
              <a:custGeom>
                <a:avLst/>
                <a:gdLst>
                  <a:gd name="T0" fmla="*/ 0 w 2144"/>
                  <a:gd name="T1" fmla="*/ 0 h 3192"/>
                  <a:gd name="T2" fmla="*/ 0 w 2144"/>
                  <a:gd name="T3" fmla="*/ 280 h 3192"/>
                  <a:gd name="T4" fmla="*/ 189 w 2144"/>
                  <a:gd name="T5" fmla="*/ 155 h 3192"/>
                  <a:gd name="T6" fmla="*/ 70 w 2144"/>
                  <a:gd name="T7" fmla="*/ 0 h 3192"/>
                  <a:gd name="T8" fmla="*/ 0 w 2144"/>
                  <a:gd name="T9" fmla="*/ 0 h 3192"/>
                  <a:gd name="T10" fmla="*/ 0 60000 65536"/>
                  <a:gd name="T11" fmla="*/ 0 60000 65536"/>
                  <a:gd name="T12" fmla="*/ 0 60000 65536"/>
                  <a:gd name="T13" fmla="*/ 0 60000 65536"/>
                  <a:gd name="T14" fmla="*/ 0 60000 65536"/>
                  <a:gd name="T15" fmla="*/ 0 w 2144"/>
                  <a:gd name="T16" fmla="*/ 0 h 3192"/>
                  <a:gd name="T17" fmla="*/ 2144 w 2144"/>
                  <a:gd name="T18" fmla="*/ 3192 h 3192"/>
                </a:gdLst>
                <a:ahLst/>
                <a:cxnLst>
                  <a:cxn ang="T10">
                    <a:pos x="T0" y="T1"/>
                  </a:cxn>
                  <a:cxn ang="T11">
                    <a:pos x="T2" y="T3"/>
                  </a:cxn>
                  <a:cxn ang="T12">
                    <a:pos x="T4" y="T5"/>
                  </a:cxn>
                  <a:cxn ang="T13">
                    <a:pos x="T6" y="T7"/>
                  </a:cxn>
                  <a:cxn ang="T14">
                    <a:pos x="T8" y="T9"/>
                  </a:cxn>
                </a:cxnLst>
                <a:rect l="T15" t="T16" r="T17" b="T18"/>
                <a:pathLst>
                  <a:path w="2144" h="3192">
                    <a:moveTo>
                      <a:pt x="0" y="0"/>
                    </a:moveTo>
                    <a:lnTo>
                      <a:pt x="0" y="3192"/>
                    </a:lnTo>
                    <a:lnTo>
                      <a:pt x="2144" y="1759"/>
                    </a:lnTo>
                    <a:lnTo>
                      <a:pt x="792" y="0"/>
                    </a:lnTo>
                    <a:lnTo>
                      <a:pt x="0" y="0"/>
                    </a:lnTo>
                    <a:close/>
                  </a:path>
                </a:pathLst>
              </a:custGeom>
              <a:solidFill>
                <a:schemeClr val="bg1"/>
              </a:solidFill>
              <a:ln w="9525">
                <a:solidFill>
                  <a:schemeClr val="tx1"/>
                </a:solidFill>
                <a:round/>
              </a:ln>
            </p:spPr>
            <p:txBody>
              <a:bodyPr wrap="none" anchor="ctr"/>
              <a:lstStyle/>
              <a:p>
                <a:endParaRPr lang="zh-CN" altLang="en-US"/>
              </a:p>
            </p:txBody>
          </p:sp>
        </p:grpSp>
        <p:sp>
          <p:nvSpPr>
            <p:cNvPr id="9" name="Text Box 13"/>
            <p:cNvSpPr txBox="1">
              <a:spLocks noChangeArrowheads="1"/>
            </p:cNvSpPr>
            <p:nvPr/>
          </p:nvSpPr>
          <p:spPr bwMode="auto">
            <a:xfrm>
              <a:off x="3347" y="2928"/>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rPr>
                <a:t>1</a:t>
              </a:r>
              <a:endPar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10" name="Text Box 14"/>
            <p:cNvSpPr txBox="1">
              <a:spLocks noChangeArrowheads="1"/>
            </p:cNvSpPr>
            <p:nvPr/>
          </p:nvSpPr>
          <p:spPr bwMode="auto">
            <a:xfrm>
              <a:off x="3872" y="2784"/>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2</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11" name="Text Box 15"/>
            <p:cNvSpPr txBox="1">
              <a:spLocks noChangeArrowheads="1"/>
            </p:cNvSpPr>
            <p:nvPr/>
          </p:nvSpPr>
          <p:spPr bwMode="auto">
            <a:xfrm>
              <a:off x="4464" y="2832"/>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3</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12" name="Text Box 16"/>
            <p:cNvSpPr txBox="1">
              <a:spLocks noChangeArrowheads="1"/>
            </p:cNvSpPr>
            <p:nvPr/>
          </p:nvSpPr>
          <p:spPr bwMode="auto">
            <a:xfrm>
              <a:off x="4586" y="2371"/>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4</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13" name="Text Box 17"/>
            <p:cNvSpPr txBox="1">
              <a:spLocks noChangeArrowheads="1"/>
            </p:cNvSpPr>
            <p:nvPr/>
          </p:nvSpPr>
          <p:spPr bwMode="auto">
            <a:xfrm>
              <a:off x="4301" y="1960"/>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5</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14" name="Text Box 18"/>
            <p:cNvSpPr txBox="1">
              <a:spLocks noChangeArrowheads="1"/>
            </p:cNvSpPr>
            <p:nvPr/>
          </p:nvSpPr>
          <p:spPr bwMode="auto">
            <a:xfrm>
              <a:off x="3815" y="2105"/>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6</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15" name="Text Box 19"/>
            <p:cNvSpPr txBox="1">
              <a:spLocks noChangeArrowheads="1"/>
            </p:cNvSpPr>
            <p:nvPr/>
          </p:nvSpPr>
          <p:spPr bwMode="auto">
            <a:xfrm>
              <a:off x="3330" y="2371"/>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rPr>
                <a:t>7</a:t>
              </a:r>
              <a:endPar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endParaRPr>
            </a:p>
          </p:txBody>
        </p:sp>
      </p:grpSp>
      <p:grpSp>
        <p:nvGrpSpPr>
          <p:cNvPr id="23" name="Group 42"/>
          <p:cNvGrpSpPr/>
          <p:nvPr/>
        </p:nvGrpSpPr>
        <p:grpSpPr bwMode="auto">
          <a:xfrm>
            <a:off x="4644008" y="4293195"/>
            <a:ext cx="3818832" cy="2016125"/>
            <a:chOff x="2562" y="1616"/>
            <a:chExt cx="2087" cy="1270"/>
          </a:xfrm>
        </p:grpSpPr>
        <p:grpSp>
          <p:nvGrpSpPr>
            <p:cNvPr id="24" name="Group 41"/>
            <p:cNvGrpSpPr/>
            <p:nvPr/>
          </p:nvGrpSpPr>
          <p:grpSpPr bwMode="auto">
            <a:xfrm>
              <a:off x="3243" y="1888"/>
              <a:ext cx="1406" cy="998"/>
              <a:chOff x="3243" y="1888"/>
              <a:chExt cx="1406" cy="998"/>
            </a:xfrm>
          </p:grpSpPr>
          <p:sp>
            <p:nvSpPr>
              <p:cNvPr id="34" name="Oval 27"/>
              <p:cNvSpPr>
                <a:spLocks noChangeArrowheads="1"/>
              </p:cNvSpPr>
              <p:nvPr/>
            </p:nvSpPr>
            <p:spPr bwMode="auto">
              <a:xfrm>
                <a:off x="3243" y="1888"/>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1</a:t>
                </a:r>
                <a:endParaRPr lang="en-US" altLang="zh-CN" dirty="0"/>
              </a:p>
            </p:txBody>
          </p:sp>
          <p:sp>
            <p:nvSpPr>
              <p:cNvPr id="35" name="Oval 28"/>
              <p:cNvSpPr>
                <a:spLocks noChangeArrowheads="1"/>
              </p:cNvSpPr>
              <p:nvPr/>
            </p:nvSpPr>
            <p:spPr bwMode="auto">
              <a:xfrm>
                <a:off x="3243" y="2659"/>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6</a:t>
                </a:r>
                <a:endParaRPr lang="en-US" altLang="zh-CN" dirty="0"/>
              </a:p>
            </p:txBody>
          </p:sp>
          <p:sp>
            <p:nvSpPr>
              <p:cNvPr id="36" name="Oval 30"/>
              <p:cNvSpPr>
                <a:spLocks noChangeArrowheads="1"/>
              </p:cNvSpPr>
              <p:nvPr/>
            </p:nvSpPr>
            <p:spPr bwMode="auto">
              <a:xfrm>
                <a:off x="4422" y="1888"/>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3</a:t>
                </a:r>
                <a:endParaRPr lang="en-US" altLang="zh-CN"/>
              </a:p>
            </p:txBody>
          </p:sp>
          <p:sp>
            <p:nvSpPr>
              <p:cNvPr id="37" name="Oval 31"/>
              <p:cNvSpPr>
                <a:spLocks noChangeArrowheads="1"/>
              </p:cNvSpPr>
              <p:nvPr/>
            </p:nvSpPr>
            <p:spPr bwMode="auto">
              <a:xfrm>
                <a:off x="4422" y="2659"/>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4</a:t>
                </a:r>
                <a:endParaRPr lang="en-US" altLang="zh-CN"/>
              </a:p>
            </p:txBody>
          </p:sp>
          <p:sp>
            <p:nvSpPr>
              <p:cNvPr id="38" name="Line 32"/>
              <p:cNvSpPr>
                <a:spLocks noChangeShapeType="1"/>
              </p:cNvSpPr>
              <p:nvPr/>
            </p:nvSpPr>
            <p:spPr bwMode="auto">
              <a:xfrm>
                <a:off x="4559" y="2115"/>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9" name="Oval 33"/>
              <p:cNvSpPr>
                <a:spLocks noChangeArrowheads="1"/>
              </p:cNvSpPr>
              <p:nvPr/>
            </p:nvSpPr>
            <p:spPr bwMode="auto">
              <a:xfrm>
                <a:off x="3833" y="1888"/>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2</a:t>
                </a:r>
                <a:endParaRPr lang="en-US" altLang="zh-CN" dirty="0"/>
              </a:p>
            </p:txBody>
          </p:sp>
          <p:sp>
            <p:nvSpPr>
              <p:cNvPr id="40" name="Line 34"/>
              <p:cNvSpPr>
                <a:spLocks noChangeShapeType="1"/>
              </p:cNvSpPr>
              <p:nvPr/>
            </p:nvSpPr>
            <p:spPr bwMode="auto">
              <a:xfrm>
                <a:off x="3470"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1" name="Line 35"/>
              <p:cNvSpPr>
                <a:spLocks noChangeShapeType="1"/>
              </p:cNvSpPr>
              <p:nvPr/>
            </p:nvSpPr>
            <p:spPr bwMode="auto">
              <a:xfrm>
                <a:off x="4059"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2" name="Line 36"/>
              <p:cNvSpPr>
                <a:spLocks noChangeShapeType="1"/>
              </p:cNvSpPr>
              <p:nvPr/>
            </p:nvSpPr>
            <p:spPr bwMode="auto">
              <a:xfrm flipV="1">
                <a:off x="3470"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3" name="Line 37"/>
              <p:cNvSpPr>
                <a:spLocks noChangeShapeType="1"/>
              </p:cNvSpPr>
              <p:nvPr/>
            </p:nvSpPr>
            <p:spPr bwMode="auto">
              <a:xfrm>
                <a:off x="3969"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nvGrpSpPr>
            <p:cNvPr id="25" name="Group 40"/>
            <p:cNvGrpSpPr/>
            <p:nvPr/>
          </p:nvGrpSpPr>
          <p:grpSpPr bwMode="auto">
            <a:xfrm>
              <a:off x="2562" y="1616"/>
              <a:ext cx="1861" cy="1270"/>
              <a:chOff x="2562" y="1616"/>
              <a:chExt cx="1861" cy="1270"/>
            </a:xfrm>
          </p:grpSpPr>
          <p:sp>
            <p:nvSpPr>
              <p:cNvPr id="26" name="Oval 11"/>
              <p:cNvSpPr>
                <a:spLocks noChangeArrowheads="1"/>
              </p:cNvSpPr>
              <p:nvPr/>
            </p:nvSpPr>
            <p:spPr bwMode="auto">
              <a:xfrm>
                <a:off x="2562" y="1879"/>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7</a:t>
                </a:r>
                <a:endParaRPr lang="en-US" altLang="zh-CN" dirty="0"/>
              </a:p>
            </p:txBody>
          </p:sp>
          <p:sp>
            <p:nvSpPr>
              <p:cNvPr id="27" name="Line 14"/>
              <p:cNvSpPr>
                <a:spLocks noChangeShapeType="1"/>
              </p:cNvSpPr>
              <p:nvPr/>
            </p:nvSpPr>
            <p:spPr bwMode="auto">
              <a:xfrm flipV="1">
                <a:off x="2804" y="1993"/>
                <a:ext cx="439" cy="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28" name="Oval 18"/>
              <p:cNvSpPr>
                <a:spLocks noChangeArrowheads="1"/>
              </p:cNvSpPr>
              <p:nvPr/>
            </p:nvSpPr>
            <p:spPr bwMode="auto">
              <a:xfrm>
                <a:off x="3855" y="2659"/>
                <a:ext cx="227" cy="227"/>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5</a:t>
                </a:r>
                <a:endParaRPr lang="en-US" altLang="zh-CN" dirty="0"/>
              </a:p>
            </p:txBody>
          </p:sp>
          <p:sp>
            <p:nvSpPr>
              <p:cNvPr id="29" name="Line 20"/>
              <p:cNvSpPr>
                <a:spLocks noChangeShapeType="1"/>
              </p:cNvSpPr>
              <p:nvPr/>
            </p:nvSpPr>
            <p:spPr bwMode="auto">
              <a:xfrm>
                <a:off x="3470" y="2796"/>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0" name="Line 21"/>
              <p:cNvSpPr>
                <a:spLocks noChangeShapeType="1"/>
              </p:cNvSpPr>
              <p:nvPr/>
            </p:nvSpPr>
            <p:spPr bwMode="auto">
              <a:xfrm>
                <a:off x="4060" y="2787"/>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1" name="Line 22"/>
              <p:cNvSpPr>
                <a:spLocks noChangeShapeType="1"/>
              </p:cNvSpPr>
              <p:nvPr/>
            </p:nvSpPr>
            <p:spPr bwMode="auto">
              <a:xfrm>
                <a:off x="2729" y="2101"/>
                <a:ext cx="514" cy="603"/>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2" name="Freeform 24"/>
              <p:cNvSpPr/>
              <p:nvPr/>
            </p:nvSpPr>
            <p:spPr bwMode="auto">
              <a:xfrm>
                <a:off x="2725" y="1616"/>
                <a:ext cx="1134" cy="272"/>
              </a:xfrm>
              <a:custGeom>
                <a:avLst/>
                <a:gdLst>
                  <a:gd name="T0" fmla="*/ 0 w 1134"/>
                  <a:gd name="T1" fmla="*/ 272 h 272"/>
                  <a:gd name="T2" fmla="*/ 544 w 1134"/>
                  <a:gd name="T3" fmla="*/ 0 h 272"/>
                  <a:gd name="T4" fmla="*/ 1134 w 1134"/>
                  <a:gd name="T5" fmla="*/ 272 h 272"/>
                </a:gdLst>
                <a:ahLst/>
                <a:cxnLst>
                  <a:cxn ang="0">
                    <a:pos x="T0" y="T1"/>
                  </a:cxn>
                  <a:cxn ang="0">
                    <a:pos x="T2" y="T3"/>
                  </a:cxn>
                  <a:cxn ang="0">
                    <a:pos x="T4" y="T5"/>
                  </a:cxn>
                </a:cxnLst>
                <a:rect l="0" t="0" r="r" b="b"/>
                <a:pathLst>
                  <a:path w="1134" h="272">
                    <a:moveTo>
                      <a:pt x="0" y="272"/>
                    </a:moveTo>
                    <a:cubicBezTo>
                      <a:pt x="177" y="136"/>
                      <a:pt x="355" y="0"/>
                      <a:pt x="544" y="0"/>
                    </a:cubicBezTo>
                    <a:cubicBezTo>
                      <a:pt x="733" y="0"/>
                      <a:pt x="1028" y="227"/>
                      <a:pt x="1134" y="272"/>
                    </a:cubicBezTo>
                  </a:path>
                </a:pathLst>
              </a:cu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3" name="Line 26"/>
              <p:cNvSpPr>
                <a:spLocks noChangeShapeType="1"/>
              </p:cNvSpPr>
              <p:nvPr/>
            </p:nvSpPr>
            <p:spPr bwMode="auto">
              <a:xfrm>
                <a:off x="3969" y="2122"/>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683568" y="4282425"/>
            <a:ext cx="2915815" cy="2057128"/>
            <a:chOff x="3072" y="1872"/>
            <a:chExt cx="1857" cy="1287"/>
          </a:xfrm>
        </p:grpSpPr>
        <p:grpSp>
          <p:nvGrpSpPr>
            <p:cNvPr id="54281" name="Group 5"/>
            <p:cNvGrpSpPr/>
            <p:nvPr/>
          </p:nvGrpSpPr>
          <p:grpSpPr bwMode="auto">
            <a:xfrm>
              <a:off x="3072" y="1872"/>
              <a:ext cx="1857" cy="1272"/>
              <a:chOff x="2653" y="1570"/>
              <a:chExt cx="2948" cy="1964"/>
            </a:xfrm>
          </p:grpSpPr>
          <p:sp>
            <p:nvSpPr>
              <p:cNvPr id="54289" name="_Area_1"/>
              <p:cNvSpPr/>
              <p:nvPr/>
            </p:nvSpPr>
            <p:spPr bwMode="auto">
              <a:xfrm>
                <a:off x="2653" y="3054"/>
                <a:ext cx="979" cy="479"/>
              </a:xfrm>
              <a:custGeom>
                <a:avLst/>
                <a:gdLst>
                  <a:gd name="T0" fmla="*/ 0 w 1592"/>
                  <a:gd name="T1" fmla="*/ 68 h 779"/>
                  <a:gd name="T2" fmla="*/ 140 w 1592"/>
                  <a:gd name="T3" fmla="*/ 68 h 779"/>
                  <a:gd name="T4" fmla="*/ 103 w 1592"/>
                  <a:gd name="T5" fmla="*/ 0 h 779"/>
                  <a:gd name="T6" fmla="*/ 0 w 1592"/>
                  <a:gd name="T7" fmla="*/ 68 h 779"/>
                  <a:gd name="T8" fmla="*/ 0 60000 65536"/>
                  <a:gd name="T9" fmla="*/ 0 60000 65536"/>
                  <a:gd name="T10" fmla="*/ 0 60000 65536"/>
                  <a:gd name="T11" fmla="*/ 0 60000 65536"/>
                  <a:gd name="T12" fmla="*/ 0 w 1592"/>
                  <a:gd name="T13" fmla="*/ 0 h 779"/>
                  <a:gd name="T14" fmla="*/ 1592 w 1592"/>
                  <a:gd name="T15" fmla="*/ 779 h 779"/>
                </a:gdLst>
                <a:ahLst/>
                <a:cxnLst>
                  <a:cxn ang="T8">
                    <a:pos x="T0" y="T1"/>
                  </a:cxn>
                  <a:cxn ang="T9">
                    <a:pos x="T2" y="T3"/>
                  </a:cxn>
                  <a:cxn ang="T10">
                    <a:pos x="T4" y="T5"/>
                  </a:cxn>
                  <a:cxn ang="T11">
                    <a:pos x="T6" y="T7"/>
                  </a:cxn>
                </a:cxnLst>
                <a:rect l="T12" t="T13" r="T14" b="T15"/>
                <a:pathLst>
                  <a:path w="1592" h="779">
                    <a:moveTo>
                      <a:pt x="0" y="779"/>
                    </a:moveTo>
                    <a:lnTo>
                      <a:pt x="1592" y="779"/>
                    </a:lnTo>
                    <a:lnTo>
                      <a:pt x="1162" y="0"/>
                    </a:lnTo>
                    <a:lnTo>
                      <a:pt x="0" y="779"/>
                    </a:lnTo>
                    <a:close/>
                  </a:path>
                </a:pathLst>
              </a:custGeom>
              <a:solidFill>
                <a:srgbClr val="FF0000"/>
              </a:solidFill>
              <a:ln w="9525">
                <a:solidFill>
                  <a:schemeClr val="tx1"/>
                </a:solidFill>
                <a:round/>
              </a:ln>
            </p:spPr>
            <p:txBody>
              <a:bodyPr wrap="none" anchor="ctr"/>
              <a:lstStyle/>
              <a:p>
                <a:endParaRPr lang="zh-CN" altLang="en-US"/>
              </a:p>
            </p:txBody>
          </p:sp>
          <p:sp>
            <p:nvSpPr>
              <p:cNvPr id="54290" name="_Area_2"/>
              <p:cNvSpPr/>
              <p:nvPr/>
            </p:nvSpPr>
            <p:spPr bwMode="auto">
              <a:xfrm>
                <a:off x="3370" y="2130"/>
                <a:ext cx="1388" cy="1404"/>
              </a:xfrm>
              <a:custGeom>
                <a:avLst/>
                <a:gdLst>
                  <a:gd name="T0" fmla="*/ 38 w 2256"/>
                  <a:gd name="T1" fmla="*/ 201 h 2283"/>
                  <a:gd name="T2" fmla="*/ 143 w 2256"/>
                  <a:gd name="T3" fmla="*/ 201 h 2283"/>
                  <a:gd name="T4" fmla="*/ 199 w 2256"/>
                  <a:gd name="T5" fmla="*/ 0 h 2283"/>
                  <a:gd name="T6" fmla="*/ 0 w 2256"/>
                  <a:gd name="T7" fmla="*/ 132 h 2283"/>
                  <a:gd name="T8" fmla="*/ 38 w 2256"/>
                  <a:gd name="T9" fmla="*/ 201 h 2283"/>
                  <a:gd name="T10" fmla="*/ 0 60000 65536"/>
                  <a:gd name="T11" fmla="*/ 0 60000 65536"/>
                  <a:gd name="T12" fmla="*/ 0 60000 65536"/>
                  <a:gd name="T13" fmla="*/ 0 60000 65536"/>
                  <a:gd name="T14" fmla="*/ 0 60000 65536"/>
                  <a:gd name="T15" fmla="*/ 0 w 2256"/>
                  <a:gd name="T16" fmla="*/ 0 h 2283"/>
                  <a:gd name="T17" fmla="*/ 2256 w 2256"/>
                  <a:gd name="T18" fmla="*/ 2283 h 2283"/>
                </a:gdLst>
                <a:ahLst/>
                <a:cxnLst>
                  <a:cxn ang="T10">
                    <a:pos x="T0" y="T1"/>
                  </a:cxn>
                  <a:cxn ang="T11">
                    <a:pos x="T2" y="T3"/>
                  </a:cxn>
                  <a:cxn ang="T12">
                    <a:pos x="T4" y="T5"/>
                  </a:cxn>
                  <a:cxn ang="T13">
                    <a:pos x="T6" y="T7"/>
                  </a:cxn>
                  <a:cxn ang="T14">
                    <a:pos x="T8" y="T9"/>
                  </a:cxn>
                </a:cxnLst>
                <a:rect l="T15" t="T16" r="T17" b="T18"/>
                <a:pathLst>
                  <a:path w="2256" h="2283">
                    <a:moveTo>
                      <a:pt x="427" y="2282"/>
                    </a:moveTo>
                    <a:lnTo>
                      <a:pt x="1623" y="2283"/>
                    </a:lnTo>
                    <a:lnTo>
                      <a:pt x="2256" y="0"/>
                    </a:lnTo>
                    <a:lnTo>
                      <a:pt x="0" y="1503"/>
                    </a:lnTo>
                    <a:lnTo>
                      <a:pt x="427" y="2282"/>
                    </a:lnTo>
                    <a:close/>
                  </a:path>
                </a:pathLst>
              </a:custGeom>
              <a:solidFill>
                <a:srgbClr val="00B0F0"/>
              </a:solidFill>
              <a:ln w="9525">
                <a:solidFill>
                  <a:schemeClr val="tx1"/>
                </a:solidFill>
                <a:round/>
              </a:ln>
            </p:spPr>
            <p:txBody>
              <a:bodyPr wrap="none" anchor="ctr"/>
              <a:lstStyle/>
              <a:p>
                <a:endParaRPr lang="zh-CN" altLang="en-US"/>
              </a:p>
            </p:txBody>
          </p:sp>
          <p:sp>
            <p:nvSpPr>
              <p:cNvPr id="54291" name="_Area_3"/>
              <p:cNvSpPr/>
              <p:nvPr/>
            </p:nvSpPr>
            <p:spPr bwMode="auto">
              <a:xfrm>
                <a:off x="4368" y="2759"/>
                <a:ext cx="1233" cy="775"/>
              </a:xfrm>
              <a:custGeom>
                <a:avLst/>
                <a:gdLst>
                  <a:gd name="T0" fmla="*/ 0 w 2004"/>
                  <a:gd name="T1" fmla="*/ 111 h 1260"/>
                  <a:gd name="T2" fmla="*/ 177 w 2004"/>
                  <a:gd name="T3" fmla="*/ 111 h 1260"/>
                  <a:gd name="T4" fmla="*/ 177 w 2004"/>
                  <a:gd name="T5" fmla="*/ 40 h 1260"/>
                  <a:gd name="T6" fmla="*/ 31 w 2004"/>
                  <a:gd name="T7" fmla="*/ 0 h 1260"/>
                  <a:gd name="T8" fmla="*/ 0 w 2004"/>
                  <a:gd name="T9" fmla="*/ 111 h 1260"/>
                  <a:gd name="T10" fmla="*/ 0 60000 65536"/>
                  <a:gd name="T11" fmla="*/ 0 60000 65536"/>
                  <a:gd name="T12" fmla="*/ 0 60000 65536"/>
                  <a:gd name="T13" fmla="*/ 0 60000 65536"/>
                  <a:gd name="T14" fmla="*/ 0 60000 65536"/>
                  <a:gd name="T15" fmla="*/ 0 w 2004"/>
                  <a:gd name="T16" fmla="*/ 0 h 1260"/>
                  <a:gd name="T17" fmla="*/ 2004 w 2004"/>
                  <a:gd name="T18" fmla="*/ 1260 h 1260"/>
                </a:gdLst>
                <a:ahLst/>
                <a:cxnLst>
                  <a:cxn ang="T10">
                    <a:pos x="T0" y="T1"/>
                  </a:cxn>
                  <a:cxn ang="T11">
                    <a:pos x="T2" y="T3"/>
                  </a:cxn>
                  <a:cxn ang="T12">
                    <a:pos x="T4" y="T5"/>
                  </a:cxn>
                  <a:cxn ang="T13">
                    <a:pos x="T6" y="T7"/>
                  </a:cxn>
                  <a:cxn ang="T14">
                    <a:pos x="T8" y="T9"/>
                  </a:cxn>
                </a:cxnLst>
                <a:rect l="T15" t="T16" r="T17" b="T18"/>
                <a:pathLst>
                  <a:path w="2004" h="1260">
                    <a:moveTo>
                      <a:pt x="0" y="1260"/>
                    </a:moveTo>
                    <a:lnTo>
                      <a:pt x="2004" y="1259"/>
                    </a:lnTo>
                    <a:lnTo>
                      <a:pt x="2004" y="459"/>
                    </a:lnTo>
                    <a:lnTo>
                      <a:pt x="351" y="0"/>
                    </a:lnTo>
                    <a:lnTo>
                      <a:pt x="0" y="1260"/>
                    </a:lnTo>
                    <a:close/>
                  </a:path>
                </a:pathLst>
              </a:custGeom>
              <a:solidFill>
                <a:srgbClr val="FF0000"/>
              </a:solidFill>
              <a:ln w="9525">
                <a:solidFill>
                  <a:schemeClr val="tx1"/>
                </a:solidFill>
                <a:round/>
              </a:ln>
            </p:spPr>
            <p:txBody>
              <a:bodyPr wrap="none" anchor="ctr"/>
              <a:lstStyle/>
              <a:p>
                <a:endParaRPr lang="zh-CN" altLang="en-US"/>
              </a:p>
            </p:txBody>
          </p:sp>
          <p:sp>
            <p:nvSpPr>
              <p:cNvPr id="54292" name="_Area_4"/>
              <p:cNvSpPr/>
              <p:nvPr/>
            </p:nvSpPr>
            <p:spPr bwMode="auto">
              <a:xfrm>
                <a:off x="4584" y="1570"/>
                <a:ext cx="1017" cy="1471"/>
              </a:xfrm>
              <a:custGeom>
                <a:avLst/>
                <a:gdLst>
                  <a:gd name="T0" fmla="*/ 146 w 1653"/>
                  <a:gd name="T1" fmla="*/ 211 h 2392"/>
                  <a:gd name="T2" fmla="*/ 146 w 1653"/>
                  <a:gd name="T3" fmla="*/ 0 h 2392"/>
                  <a:gd name="T4" fmla="*/ 25 w 1653"/>
                  <a:gd name="T5" fmla="*/ 80 h 2392"/>
                  <a:gd name="T6" fmla="*/ 0 w 1653"/>
                  <a:gd name="T7" fmla="*/ 170 h 2392"/>
                  <a:gd name="T8" fmla="*/ 146 w 1653"/>
                  <a:gd name="T9" fmla="*/ 211 h 2392"/>
                  <a:gd name="T10" fmla="*/ 0 60000 65536"/>
                  <a:gd name="T11" fmla="*/ 0 60000 65536"/>
                  <a:gd name="T12" fmla="*/ 0 60000 65536"/>
                  <a:gd name="T13" fmla="*/ 0 60000 65536"/>
                  <a:gd name="T14" fmla="*/ 0 60000 65536"/>
                  <a:gd name="T15" fmla="*/ 0 w 1653"/>
                  <a:gd name="T16" fmla="*/ 0 h 2392"/>
                  <a:gd name="T17" fmla="*/ 1653 w 1653"/>
                  <a:gd name="T18" fmla="*/ 2392 h 2392"/>
                </a:gdLst>
                <a:ahLst/>
                <a:cxnLst>
                  <a:cxn ang="T10">
                    <a:pos x="T0" y="T1"/>
                  </a:cxn>
                  <a:cxn ang="T11">
                    <a:pos x="T2" y="T3"/>
                  </a:cxn>
                  <a:cxn ang="T12">
                    <a:pos x="T4" y="T5"/>
                  </a:cxn>
                  <a:cxn ang="T13">
                    <a:pos x="T6" y="T7"/>
                  </a:cxn>
                  <a:cxn ang="T14">
                    <a:pos x="T8" y="T9"/>
                  </a:cxn>
                </a:cxnLst>
                <a:rect l="T15" t="T16" r="T17" b="T18"/>
                <a:pathLst>
                  <a:path w="1653" h="2392">
                    <a:moveTo>
                      <a:pt x="1653" y="2392"/>
                    </a:moveTo>
                    <a:lnTo>
                      <a:pt x="1653" y="0"/>
                    </a:lnTo>
                    <a:lnTo>
                      <a:pt x="282" y="910"/>
                    </a:lnTo>
                    <a:lnTo>
                      <a:pt x="0" y="1933"/>
                    </a:lnTo>
                    <a:lnTo>
                      <a:pt x="1653" y="2392"/>
                    </a:lnTo>
                    <a:close/>
                  </a:path>
                </a:pathLst>
              </a:custGeom>
              <a:solidFill>
                <a:srgbClr val="FFC000"/>
              </a:solidFill>
              <a:ln w="9525">
                <a:solidFill>
                  <a:schemeClr val="tx1"/>
                </a:solidFill>
                <a:round/>
              </a:ln>
            </p:spPr>
            <p:txBody>
              <a:bodyPr wrap="none" anchor="ctr"/>
              <a:lstStyle/>
              <a:p>
                <a:endParaRPr lang="zh-CN" altLang="en-US"/>
              </a:p>
            </p:txBody>
          </p:sp>
          <p:sp>
            <p:nvSpPr>
              <p:cNvPr id="54293" name="_Area_5"/>
              <p:cNvSpPr/>
              <p:nvPr/>
            </p:nvSpPr>
            <p:spPr bwMode="auto">
              <a:xfrm>
                <a:off x="4125" y="1570"/>
                <a:ext cx="1476" cy="783"/>
              </a:xfrm>
              <a:custGeom>
                <a:avLst/>
                <a:gdLst>
                  <a:gd name="T0" fmla="*/ 211 w 2400"/>
                  <a:gd name="T1" fmla="*/ 0 h 1273"/>
                  <a:gd name="T2" fmla="*/ 0 w 2400"/>
                  <a:gd name="T3" fmla="*/ 0 h 1273"/>
                  <a:gd name="T4" fmla="*/ 42 w 2400"/>
                  <a:gd name="T5" fmla="*/ 112 h 1273"/>
                  <a:gd name="T6" fmla="*/ 211 w 2400"/>
                  <a:gd name="T7" fmla="*/ 0 h 1273"/>
                  <a:gd name="T8" fmla="*/ 0 60000 65536"/>
                  <a:gd name="T9" fmla="*/ 0 60000 65536"/>
                  <a:gd name="T10" fmla="*/ 0 60000 65536"/>
                  <a:gd name="T11" fmla="*/ 0 60000 65536"/>
                  <a:gd name="T12" fmla="*/ 0 w 2400"/>
                  <a:gd name="T13" fmla="*/ 0 h 1273"/>
                  <a:gd name="T14" fmla="*/ 2400 w 2400"/>
                  <a:gd name="T15" fmla="*/ 1273 h 1273"/>
                </a:gdLst>
                <a:ahLst/>
                <a:cxnLst>
                  <a:cxn ang="T8">
                    <a:pos x="T0" y="T1"/>
                  </a:cxn>
                  <a:cxn ang="T9">
                    <a:pos x="T2" y="T3"/>
                  </a:cxn>
                  <a:cxn ang="T10">
                    <a:pos x="T4" y="T5"/>
                  </a:cxn>
                  <a:cxn ang="T11">
                    <a:pos x="T6" y="T7"/>
                  </a:cxn>
                </a:cxnLst>
                <a:rect l="T12" t="T13" r="T14" b="T15"/>
                <a:pathLst>
                  <a:path w="2400" h="1273">
                    <a:moveTo>
                      <a:pt x="2400" y="0"/>
                    </a:moveTo>
                    <a:lnTo>
                      <a:pt x="0" y="0"/>
                    </a:lnTo>
                    <a:lnTo>
                      <a:pt x="480" y="1273"/>
                    </a:lnTo>
                    <a:lnTo>
                      <a:pt x="2400" y="0"/>
                    </a:lnTo>
                    <a:close/>
                  </a:path>
                </a:pathLst>
              </a:custGeom>
              <a:solidFill>
                <a:srgbClr val="FF0000"/>
              </a:solidFill>
              <a:ln w="9525">
                <a:solidFill>
                  <a:schemeClr val="tx1"/>
                </a:solidFill>
                <a:round/>
              </a:ln>
            </p:spPr>
            <p:txBody>
              <a:bodyPr wrap="none" anchor="ctr"/>
              <a:lstStyle/>
              <a:p>
                <a:endParaRPr lang="zh-CN" altLang="en-US"/>
              </a:p>
            </p:txBody>
          </p:sp>
          <p:sp>
            <p:nvSpPr>
              <p:cNvPr id="54294" name="_Area_6"/>
              <p:cNvSpPr/>
              <p:nvPr/>
            </p:nvSpPr>
            <p:spPr bwMode="auto">
              <a:xfrm>
                <a:off x="3140" y="1570"/>
                <a:ext cx="1279" cy="1082"/>
              </a:xfrm>
              <a:custGeom>
                <a:avLst/>
                <a:gdLst>
                  <a:gd name="T0" fmla="*/ 142 w 2078"/>
                  <a:gd name="T1" fmla="*/ 0 h 1759"/>
                  <a:gd name="T2" fmla="*/ 0 w 2078"/>
                  <a:gd name="T3" fmla="*/ 0 h 1759"/>
                  <a:gd name="T4" fmla="*/ 119 w 2078"/>
                  <a:gd name="T5" fmla="*/ 155 h 1759"/>
                  <a:gd name="T6" fmla="*/ 183 w 2078"/>
                  <a:gd name="T7" fmla="*/ 112 h 1759"/>
                  <a:gd name="T8" fmla="*/ 142 w 2078"/>
                  <a:gd name="T9" fmla="*/ 0 h 1759"/>
                  <a:gd name="T10" fmla="*/ 0 60000 65536"/>
                  <a:gd name="T11" fmla="*/ 0 60000 65536"/>
                  <a:gd name="T12" fmla="*/ 0 60000 65536"/>
                  <a:gd name="T13" fmla="*/ 0 60000 65536"/>
                  <a:gd name="T14" fmla="*/ 0 60000 65536"/>
                  <a:gd name="T15" fmla="*/ 0 w 2078"/>
                  <a:gd name="T16" fmla="*/ 0 h 1759"/>
                  <a:gd name="T17" fmla="*/ 2078 w 2078"/>
                  <a:gd name="T18" fmla="*/ 1759 h 1759"/>
                </a:gdLst>
                <a:ahLst/>
                <a:cxnLst>
                  <a:cxn ang="T10">
                    <a:pos x="T0" y="T1"/>
                  </a:cxn>
                  <a:cxn ang="T11">
                    <a:pos x="T2" y="T3"/>
                  </a:cxn>
                  <a:cxn ang="T12">
                    <a:pos x="T4" y="T5"/>
                  </a:cxn>
                  <a:cxn ang="T13">
                    <a:pos x="T6" y="T7"/>
                  </a:cxn>
                  <a:cxn ang="T14">
                    <a:pos x="T8" y="T9"/>
                  </a:cxn>
                </a:cxnLst>
                <a:rect l="T15" t="T16" r="T17" b="T18"/>
                <a:pathLst>
                  <a:path w="2078" h="1759">
                    <a:moveTo>
                      <a:pt x="1600" y="0"/>
                    </a:moveTo>
                    <a:lnTo>
                      <a:pt x="0" y="0"/>
                    </a:lnTo>
                    <a:lnTo>
                      <a:pt x="1352" y="1759"/>
                    </a:lnTo>
                    <a:lnTo>
                      <a:pt x="2078" y="1275"/>
                    </a:lnTo>
                    <a:lnTo>
                      <a:pt x="1600" y="0"/>
                    </a:lnTo>
                    <a:close/>
                  </a:path>
                </a:pathLst>
              </a:custGeom>
              <a:solidFill>
                <a:srgbClr val="FFC000"/>
              </a:solidFill>
              <a:ln w="9525">
                <a:solidFill>
                  <a:schemeClr val="tx1"/>
                </a:solidFill>
                <a:round/>
              </a:ln>
            </p:spPr>
            <p:txBody>
              <a:bodyPr wrap="none" anchor="ctr"/>
              <a:lstStyle/>
              <a:p>
                <a:endParaRPr lang="zh-CN" altLang="en-US"/>
              </a:p>
            </p:txBody>
          </p:sp>
          <p:sp>
            <p:nvSpPr>
              <p:cNvPr id="54295" name="_Area_7"/>
              <p:cNvSpPr/>
              <p:nvPr/>
            </p:nvSpPr>
            <p:spPr bwMode="auto">
              <a:xfrm>
                <a:off x="2653" y="1570"/>
                <a:ext cx="1319" cy="1963"/>
              </a:xfrm>
              <a:custGeom>
                <a:avLst/>
                <a:gdLst>
                  <a:gd name="T0" fmla="*/ 0 w 2144"/>
                  <a:gd name="T1" fmla="*/ 0 h 3192"/>
                  <a:gd name="T2" fmla="*/ 0 w 2144"/>
                  <a:gd name="T3" fmla="*/ 280 h 3192"/>
                  <a:gd name="T4" fmla="*/ 189 w 2144"/>
                  <a:gd name="T5" fmla="*/ 155 h 3192"/>
                  <a:gd name="T6" fmla="*/ 70 w 2144"/>
                  <a:gd name="T7" fmla="*/ 0 h 3192"/>
                  <a:gd name="T8" fmla="*/ 0 w 2144"/>
                  <a:gd name="T9" fmla="*/ 0 h 3192"/>
                  <a:gd name="T10" fmla="*/ 0 60000 65536"/>
                  <a:gd name="T11" fmla="*/ 0 60000 65536"/>
                  <a:gd name="T12" fmla="*/ 0 60000 65536"/>
                  <a:gd name="T13" fmla="*/ 0 60000 65536"/>
                  <a:gd name="T14" fmla="*/ 0 60000 65536"/>
                  <a:gd name="T15" fmla="*/ 0 w 2144"/>
                  <a:gd name="T16" fmla="*/ 0 h 3192"/>
                  <a:gd name="T17" fmla="*/ 2144 w 2144"/>
                  <a:gd name="T18" fmla="*/ 3192 h 3192"/>
                </a:gdLst>
                <a:ahLst/>
                <a:cxnLst>
                  <a:cxn ang="T10">
                    <a:pos x="T0" y="T1"/>
                  </a:cxn>
                  <a:cxn ang="T11">
                    <a:pos x="T2" y="T3"/>
                  </a:cxn>
                  <a:cxn ang="T12">
                    <a:pos x="T4" y="T5"/>
                  </a:cxn>
                  <a:cxn ang="T13">
                    <a:pos x="T6" y="T7"/>
                  </a:cxn>
                  <a:cxn ang="T14">
                    <a:pos x="T8" y="T9"/>
                  </a:cxn>
                </a:cxnLst>
                <a:rect l="T15" t="T16" r="T17" b="T18"/>
                <a:pathLst>
                  <a:path w="2144" h="3192">
                    <a:moveTo>
                      <a:pt x="0" y="0"/>
                    </a:moveTo>
                    <a:lnTo>
                      <a:pt x="0" y="3192"/>
                    </a:lnTo>
                    <a:lnTo>
                      <a:pt x="2144" y="1759"/>
                    </a:lnTo>
                    <a:lnTo>
                      <a:pt x="792" y="0"/>
                    </a:lnTo>
                    <a:lnTo>
                      <a:pt x="0" y="0"/>
                    </a:lnTo>
                    <a:close/>
                  </a:path>
                </a:pathLst>
              </a:custGeom>
              <a:solidFill>
                <a:srgbClr val="83A355"/>
              </a:solidFill>
              <a:ln w="9525">
                <a:solidFill>
                  <a:schemeClr val="tx1"/>
                </a:solidFill>
                <a:round/>
              </a:ln>
            </p:spPr>
            <p:txBody>
              <a:bodyPr wrap="none" anchor="ctr"/>
              <a:lstStyle/>
              <a:p>
                <a:endParaRPr lang="zh-CN" altLang="en-US"/>
              </a:p>
            </p:txBody>
          </p:sp>
        </p:grpSp>
        <p:sp>
          <p:nvSpPr>
            <p:cNvPr id="32781" name="Text Box 13"/>
            <p:cNvSpPr txBox="1">
              <a:spLocks noChangeArrowheads="1"/>
            </p:cNvSpPr>
            <p:nvPr/>
          </p:nvSpPr>
          <p:spPr bwMode="auto">
            <a:xfrm>
              <a:off x="3347" y="2928"/>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rPr>
                <a:t>1</a:t>
              </a:r>
              <a:endPar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32782" name="Text Box 14"/>
            <p:cNvSpPr txBox="1">
              <a:spLocks noChangeArrowheads="1"/>
            </p:cNvSpPr>
            <p:nvPr/>
          </p:nvSpPr>
          <p:spPr bwMode="auto">
            <a:xfrm>
              <a:off x="3872" y="2784"/>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2</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32783" name="Text Box 15"/>
            <p:cNvSpPr txBox="1">
              <a:spLocks noChangeArrowheads="1"/>
            </p:cNvSpPr>
            <p:nvPr/>
          </p:nvSpPr>
          <p:spPr bwMode="auto">
            <a:xfrm>
              <a:off x="4464" y="2832"/>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3</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32784" name="Text Box 16"/>
            <p:cNvSpPr txBox="1">
              <a:spLocks noChangeArrowheads="1"/>
            </p:cNvSpPr>
            <p:nvPr/>
          </p:nvSpPr>
          <p:spPr bwMode="auto">
            <a:xfrm>
              <a:off x="4586" y="2371"/>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4</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32785" name="Text Box 17"/>
            <p:cNvSpPr txBox="1">
              <a:spLocks noChangeArrowheads="1"/>
            </p:cNvSpPr>
            <p:nvPr/>
          </p:nvSpPr>
          <p:spPr bwMode="auto">
            <a:xfrm>
              <a:off x="4301" y="1960"/>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5</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32786" name="Text Box 18"/>
            <p:cNvSpPr txBox="1">
              <a:spLocks noChangeArrowheads="1"/>
            </p:cNvSpPr>
            <p:nvPr/>
          </p:nvSpPr>
          <p:spPr bwMode="auto">
            <a:xfrm>
              <a:off x="3815" y="2105"/>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mtClean="0">
                  <a:effectLst>
                    <a:outerShdw blurRad="38100" dist="38100" dir="2700000" algn="tl">
                      <a:srgbClr val="C0C0C0"/>
                    </a:outerShdw>
                  </a:effectLst>
                  <a:latin typeface="Bookman Old Style" panose="02050604050505020204" pitchFamily="18" charset="0"/>
                  <a:ea typeface="楷体_GB2312" pitchFamily="49" charset="-122"/>
                </a:rPr>
                <a:t>6</a:t>
              </a:r>
              <a:endParaRPr lang="en-US" altLang="zh-CN" smtClean="0">
                <a:effectLst>
                  <a:outerShdw blurRad="38100" dist="38100" dir="2700000" algn="tl">
                    <a:srgbClr val="C0C0C0"/>
                  </a:outerShdw>
                </a:effectLst>
                <a:latin typeface="Bookman Old Style" panose="02050604050505020204" pitchFamily="18" charset="0"/>
                <a:ea typeface="楷体_GB2312" pitchFamily="49" charset="-122"/>
              </a:endParaRPr>
            </a:p>
          </p:txBody>
        </p:sp>
        <p:sp>
          <p:nvSpPr>
            <p:cNvPr id="32787" name="Text Box 19"/>
            <p:cNvSpPr txBox="1">
              <a:spLocks noChangeArrowheads="1"/>
            </p:cNvSpPr>
            <p:nvPr/>
          </p:nvSpPr>
          <p:spPr bwMode="auto">
            <a:xfrm>
              <a:off x="3330" y="2371"/>
              <a:ext cx="205" cy="231"/>
            </a:xfrm>
            <a:prstGeom prst="rect">
              <a:avLst/>
            </a:prstGeom>
            <a:noFill/>
            <a:ln w="9525">
              <a:noFill/>
              <a:miter lim="800000"/>
            </a:ln>
            <a:effec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rPr>
                <a:t>7</a:t>
              </a:r>
              <a:endParaRPr lang="en-US" altLang="zh-CN" dirty="0" smtClean="0">
                <a:effectLst>
                  <a:outerShdw blurRad="38100" dist="38100" dir="2700000" algn="tl">
                    <a:srgbClr val="C0C0C0"/>
                  </a:outerShdw>
                </a:effectLst>
                <a:latin typeface="Bookman Old Style" panose="02050604050505020204" pitchFamily="18" charset="0"/>
                <a:ea typeface="楷体_GB2312" pitchFamily="49" charset="-122"/>
              </a:endParaRPr>
            </a:p>
          </p:txBody>
        </p:sp>
      </p:grpSp>
      <p:sp>
        <p:nvSpPr>
          <p:cNvPr id="54275" name="Text Box 119"/>
          <p:cNvSpPr txBox="1">
            <a:spLocks noChangeArrowheads="1"/>
          </p:cNvSpPr>
          <p:nvPr/>
        </p:nvSpPr>
        <p:spPr bwMode="auto">
          <a:xfrm>
            <a:off x="296765" y="1110142"/>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33CC"/>
                </a:solidFill>
                <a:latin typeface="宋体" panose="02010600030101010101" pitchFamily="2" charset="-122"/>
              </a:rPr>
              <a:t>算法思想：</a:t>
            </a:r>
            <a:endParaRPr lang="zh-CN" altLang="en-US" sz="2400" b="1" dirty="0">
              <a:solidFill>
                <a:srgbClr val="0033CC"/>
              </a:solidFill>
              <a:latin typeface="宋体" panose="02010600030101010101" pitchFamily="2" charset="-122"/>
            </a:endParaRPr>
          </a:p>
        </p:txBody>
      </p:sp>
      <p:sp>
        <p:nvSpPr>
          <p:cNvPr id="32888" name="Text Box 120"/>
          <p:cNvSpPr txBox="1">
            <a:spLocks noChangeArrowheads="1"/>
          </p:cNvSpPr>
          <p:nvPr/>
        </p:nvSpPr>
        <p:spPr bwMode="auto">
          <a:xfrm>
            <a:off x="211138" y="1708468"/>
            <a:ext cx="872172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latin typeface="宋体" panose="02010600030101010101" pitchFamily="2" charset="-122"/>
              </a:rPr>
              <a:t>从顶点</a:t>
            </a:r>
            <a:r>
              <a:rPr lang="en-US" altLang="zh-CN" sz="2400" b="1" dirty="0" smtClean="0">
                <a:latin typeface="宋体" panose="02010600030101010101" pitchFamily="2" charset="-122"/>
              </a:rPr>
              <a:t>1</a:t>
            </a:r>
            <a:r>
              <a:rPr lang="zh-CN" altLang="en-US" sz="2400" b="1" dirty="0" smtClean="0">
                <a:latin typeface="宋体" panose="02010600030101010101" pitchFamily="2" charset="-122"/>
              </a:rPr>
              <a:t>开始</a:t>
            </a:r>
            <a:r>
              <a:rPr lang="zh-CN" altLang="en-US" sz="2400" b="1" dirty="0">
                <a:latin typeface="宋体" panose="02010600030101010101" pitchFamily="2" charset="-122"/>
              </a:rPr>
              <a:t>，</a:t>
            </a:r>
            <a:r>
              <a:rPr lang="zh-CN" altLang="en-US" sz="2400" b="1" dirty="0" smtClean="0">
                <a:latin typeface="宋体" panose="02010600030101010101" pitchFamily="2" charset="-122"/>
              </a:rPr>
              <a:t>按</a:t>
            </a:r>
            <a:r>
              <a:rPr lang="en-US" altLang="zh-CN" sz="2400" b="1" dirty="0" smtClean="0">
                <a:latin typeface="宋体" panose="02010600030101010101" pitchFamily="2" charset="-122"/>
              </a:rPr>
              <a:t>m</a:t>
            </a:r>
            <a:r>
              <a:rPr lang="zh-CN" altLang="en-US" sz="2400" b="1" dirty="0" smtClean="0">
                <a:latin typeface="宋体" panose="02010600030101010101" pitchFamily="2" charset="-122"/>
              </a:rPr>
              <a:t>种</a:t>
            </a:r>
            <a:r>
              <a:rPr lang="zh-CN" altLang="en-US" sz="2400" b="1" dirty="0">
                <a:latin typeface="宋体" panose="02010600030101010101" pitchFamily="2" charset="-122"/>
              </a:rPr>
              <a:t>颜色的排列顺序，首先选择第一种颜色，然后检查是否矛盾，即相邻的区域中是否已有该颜色，若不矛盾，则涂色，若矛盾，则选择下一个颜色，再判断，</a:t>
            </a:r>
            <a:r>
              <a:rPr lang="zh-CN" altLang="en-US" sz="2400" b="1" dirty="0" smtClean="0">
                <a:latin typeface="宋体" panose="02010600030101010101" pitchFamily="2" charset="-122"/>
              </a:rPr>
              <a:t>当</a:t>
            </a:r>
            <a:r>
              <a:rPr lang="en-US" altLang="zh-CN" sz="2400" b="1" dirty="0" smtClean="0">
                <a:latin typeface="宋体" panose="02010600030101010101" pitchFamily="2" charset="-122"/>
              </a:rPr>
              <a:t>m</a:t>
            </a:r>
            <a:r>
              <a:rPr lang="zh-CN" altLang="en-US" sz="2400" b="1" dirty="0" smtClean="0">
                <a:latin typeface="宋体" panose="02010600030101010101" pitchFamily="2" charset="-122"/>
              </a:rPr>
              <a:t>种</a:t>
            </a:r>
            <a:r>
              <a:rPr lang="zh-CN" altLang="en-US" sz="2400" b="1" dirty="0">
                <a:latin typeface="宋体" panose="02010600030101010101" pitchFamily="2" charset="-122"/>
              </a:rPr>
              <a:t>颜色都不可能时，则需回溯。</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当</a:t>
            </a:r>
            <a:r>
              <a:rPr lang="zh-CN" altLang="en-US" sz="2400" b="1" dirty="0" smtClean="0">
                <a:latin typeface="宋体" panose="02010600030101010101" pitchFamily="2" charset="-122"/>
              </a:rPr>
              <a:t>第</a:t>
            </a:r>
            <a:r>
              <a:rPr lang="en-US" altLang="zh-CN" sz="2400" b="1" dirty="0" smtClean="0">
                <a:latin typeface="宋体" panose="02010600030101010101" pitchFamily="2" charset="-122"/>
              </a:rPr>
              <a:t>1</a:t>
            </a:r>
            <a:r>
              <a:rPr lang="zh-CN" altLang="en-US" sz="2400" b="1" dirty="0" smtClean="0">
                <a:latin typeface="宋体" panose="02010600030101010101" pitchFamily="2" charset="-122"/>
              </a:rPr>
              <a:t>个</a:t>
            </a:r>
            <a:r>
              <a:rPr lang="zh-CN" altLang="en-US" sz="2400" b="1" dirty="0">
                <a:latin typeface="宋体" panose="02010600030101010101" pitchFamily="2" charset="-122"/>
              </a:rPr>
              <a:t>顶点</a:t>
            </a:r>
            <a:r>
              <a:rPr lang="zh-CN" altLang="en-US" sz="2400" b="1" dirty="0" smtClean="0">
                <a:latin typeface="宋体" panose="02010600030101010101" pitchFamily="2" charset="-122"/>
              </a:rPr>
              <a:t>的</a:t>
            </a:r>
            <a:r>
              <a:rPr lang="zh-CN" altLang="en-US" sz="2400" b="1" dirty="0">
                <a:latin typeface="宋体" panose="02010600030101010101" pitchFamily="2" charset="-122"/>
              </a:rPr>
              <a:t>颜色确定之后，依次对第二</a:t>
            </a:r>
            <a:r>
              <a:rPr lang="zh-CN" altLang="en-US" sz="2400" b="1" dirty="0" smtClean="0">
                <a:latin typeface="宋体" panose="02010600030101010101" pitchFamily="2" charset="-122"/>
              </a:rPr>
              <a:t>个、</a:t>
            </a:r>
            <a:r>
              <a:rPr lang="zh-CN" altLang="en-US" sz="2400" b="1" dirty="0">
                <a:latin typeface="宋体" panose="02010600030101010101" pitchFamily="2" charset="-122"/>
              </a:rPr>
              <a:t>第三</a:t>
            </a:r>
            <a:r>
              <a:rPr lang="zh-CN" altLang="en-US" sz="2400" b="1" dirty="0" smtClean="0">
                <a:latin typeface="宋体" panose="02010600030101010101" pitchFamily="2" charset="-122"/>
              </a:rPr>
              <a:t>个顶点</a:t>
            </a:r>
            <a:r>
              <a:rPr lang="en-US" altLang="zh-CN" sz="2400" b="1" dirty="0" smtClean="0">
                <a:latin typeface="宋体" panose="02010600030101010101" pitchFamily="2" charset="-122"/>
              </a:rPr>
              <a:t>……</a:t>
            </a:r>
            <a:r>
              <a:rPr lang="zh-CN" altLang="en-US" sz="2400" b="1" dirty="0">
                <a:latin typeface="宋体" panose="02010600030101010101" pitchFamily="2" charset="-122"/>
              </a:rPr>
              <a:t>进行处理，当</a:t>
            </a:r>
            <a:r>
              <a:rPr lang="zh-CN" altLang="en-US" sz="2400" b="1" dirty="0" smtClean="0">
                <a:latin typeface="宋体" panose="02010600030101010101" pitchFamily="2" charset="-122"/>
              </a:rPr>
              <a:t>所有顶点都</a:t>
            </a:r>
            <a:r>
              <a:rPr lang="zh-CN" altLang="en-US" sz="2400" b="1" dirty="0">
                <a:latin typeface="宋体" panose="02010600030101010101" pitchFamily="2" charset="-122"/>
              </a:rPr>
              <a:t>涂上颜色之后，得到一种解法。</a:t>
            </a:r>
            <a:endParaRPr lang="zh-CN" altLang="en-US" sz="2400" b="1" dirty="0">
              <a:latin typeface="宋体" panose="02010600030101010101" pitchFamily="2" charset="-122"/>
            </a:endParaRPr>
          </a:p>
        </p:txBody>
      </p:sp>
      <p:sp>
        <p:nvSpPr>
          <p:cNvPr id="32895" name="Text Box 127"/>
          <p:cNvSpPr txBox="1">
            <a:spLocks noChangeArrowheads="1"/>
          </p:cNvSpPr>
          <p:nvPr/>
        </p:nvSpPr>
        <p:spPr bwMode="auto">
          <a:xfrm>
            <a:off x="5013249" y="6107430"/>
            <a:ext cx="23749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tx1"/>
                </a:solidFill>
                <a:latin typeface="Times New Roman" panose="02020603050405020304" pitchFamily="18" charset="0"/>
              </a:rPr>
              <a:t>x(1,2,1,3,1,3,4)</a:t>
            </a:r>
            <a:endParaRPr lang="en-US" altLang="zh-CN" sz="2800" b="1" dirty="0">
              <a:solidFill>
                <a:schemeClr val="tx1"/>
              </a:solidFill>
              <a:latin typeface="Times New Roman" panose="02020603050405020304" pitchFamily="18" charset="0"/>
            </a:endParaRPr>
          </a:p>
        </p:txBody>
      </p:sp>
      <p:sp>
        <p:nvSpPr>
          <p:cNvPr id="24" name="Text Box 3">
            <a:hlinkClick r:id="" action="ppaction://hlinkshowjump?jump=nextslide"/>
          </p:cNvPr>
          <p:cNvSpPr txBox="1">
            <a:spLocks noChangeArrowheads="1"/>
          </p:cNvSpPr>
          <p:nvPr/>
        </p:nvSpPr>
        <p:spPr bwMode="auto">
          <a:xfrm>
            <a:off x="1634024" y="206218"/>
            <a:ext cx="579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effectLst/>
                <a:latin typeface="黑体" panose="02010609060101010101" pitchFamily="49" charset="-122"/>
                <a:ea typeface="黑体" panose="02010609060101010101" pitchFamily="49" charset="-122"/>
              </a:rPr>
              <a:t>8.2.1  </a:t>
            </a:r>
            <a:r>
              <a:rPr kumimoji="1" lang="zh-CN" altLang="en-US" sz="3600" b="1" dirty="0">
                <a:solidFill>
                  <a:schemeClr val="bg1"/>
                </a:solidFill>
                <a:effectLst/>
                <a:latin typeface="黑体" panose="02010609060101010101" pitchFamily="49" charset="-122"/>
                <a:ea typeface="黑体" panose="02010609060101010101" pitchFamily="49" charset="-122"/>
              </a:rPr>
              <a:t>图着色问题 </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grpSp>
        <p:nvGrpSpPr>
          <p:cNvPr id="25" name="Group 42"/>
          <p:cNvGrpSpPr/>
          <p:nvPr/>
        </p:nvGrpSpPr>
        <p:grpSpPr bwMode="auto">
          <a:xfrm>
            <a:off x="4644008" y="4066500"/>
            <a:ext cx="3818832" cy="2016125"/>
            <a:chOff x="2562" y="1616"/>
            <a:chExt cx="2087" cy="1270"/>
          </a:xfrm>
        </p:grpSpPr>
        <p:grpSp>
          <p:nvGrpSpPr>
            <p:cNvPr id="26" name="Group 41"/>
            <p:cNvGrpSpPr/>
            <p:nvPr/>
          </p:nvGrpSpPr>
          <p:grpSpPr bwMode="auto">
            <a:xfrm>
              <a:off x="3243" y="1888"/>
              <a:ext cx="1406" cy="998"/>
              <a:chOff x="3243" y="1888"/>
              <a:chExt cx="1406" cy="998"/>
            </a:xfrm>
          </p:grpSpPr>
          <p:sp>
            <p:nvSpPr>
              <p:cNvPr id="49" name="Oval 27"/>
              <p:cNvSpPr>
                <a:spLocks noChangeArrowheads="1"/>
              </p:cNvSpPr>
              <p:nvPr/>
            </p:nvSpPr>
            <p:spPr bwMode="auto">
              <a:xfrm>
                <a:off x="3243" y="1888"/>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1</a:t>
                </a:r>
                <a:endParaRPr lang="en-US" altLang="zh-CN" dirty="0"/>
              </a:p>
            </p:txBody>
          </p:sp>
          <p:sp>
            <p:nvSpPr>
              <p:cNvPr id="50" name="Oval 28"/>
              <p:cNvSpPr>
                <a:spLocks noChangeArrowheads="1"/>
              </p:cNvSpPr>
              <p:nvPr/>
            </p:nvSpPr>
            <p:spPr bwMode="auto">
              <a:xfrm>
                <a:off x="3243" y="2659"/>
                <a:ext cx="227" cy="227"/>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6</a:t>
                </a:r>
                <a:endParaRPr lang="en-US" altLang="zh-CN" dirty="0"/>
              </a:p>
            </p:txBody>
          </p:sp>
          <p:sp>
            <p:nvSpPr>
              <p:cNvPr id="52" name="Oval 30"/>
              <p:cNvSpPr>
                <a:spLocks noChangeArrowheads="1"/>
              </p:cNvSpPr>
              <p:nvPr/>
            </p:nvSpPr>
            <p:spPr bwMode="auto">
              <a:xfrm>
                <a:off x="4422" y="1888"/>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3</a:t>
                </a:r>
                <a:endParaRPr lang="en-US" altLang="zh-CN"/>
              </a:p>
            </p:txBody>
          </p:sp>
          <p:sp>
            <p:nvSpPr>
              <p:cNvPr id="53" name="Oval 31"/>
              <p:cNvSpPr>
                <a:spLocks noChangeArrowheads="1"/>
              </p:cNvSpPr>
              <p:nvPr/>
            </p:nvSpPr>
            <p:spPr bwMode="auto">
              <a:xfrm>
                <a:off x="4422" y="2659"/>
                <a:ext cx="227" cy="227"/>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a:t>4</a:t>
                </a:r>
                <a:endParaRPr lang="en-US" altLang="zh-CN"/>
              </a:p>
            </p:txBody>
          </p:sp>
          <p:sp>
            <p:nvSpPr>
              <p:cNvPr id="54" name="Line 32"/>
              <p:cNvSpPr>
                <a:spLocks noChangeShapeType="1"/>
              </p:cNvSpPr>
              <p:nvPr/>
            </p:nvSpPr>
            <p:spPr bwMode="auto">
              <a:xfrm>
                <a:off x="4559" y="2115"/>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5" name="Oval 33"/>
              <p:cNvSpPr>
                <a:spLocks noChangeArrowheads="1"/>
              </p:cNvSpPr>
              <p:nvPr/>
            </p:nvSpPr>
            <p:spPr bwMode="auto">
              <a:xfrm>
                <a:off x="3833" y="1888"/>
                <a:ext cx="227" cy="227"/>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a:t>2</a:t>
                </a:r>
                <a:endParaRPr lang="en-US" altLang="zh-CN" dirty="0"/>
              </a:p>
            </p:txBody>
          </p:sp>
          <p:sp>
            <p:nvSpPr>
              <p:cNvPr id="56" name="Line 34"/>
              <p:cNvSpPr>
                <a:spLocks noChangeShapeType="1"/>
              </p:cNvSpPr>
              <p:nvPr/>
            </p:nvSpPr>
            <p:spPr bwMode="auto">
              <a:xfrm>
                <a:off x="3470"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7" name="Line 35"/>
              <p:cNvSpPr>
                <a:spLocks noChangeShapeType="1"/>
              </p:cNvSpPr>
              <p:nvPr/>
            </p:nvSpPr>
            <p:spPr bwMode="auto">
              <a:xfrm>
                <a:off x="4059" y="1979"/>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8" name="Line 36"/>
              <p:cNvSpPr>
                <a:spLocks noChangeShapeType="1"/>
              </p:cNvSpPr>
              <p:nvPr/>
            </p:nvSpPr>
            <p:spPr bwMode="auto">
              <a:xfrm flipV="1">
                <a:off x="3470"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59" name="Line 37"/>
              <p:cNvSpPr>
                <a:spLocks noChangeShapeType="1"/>
              </p:cNvSpPr>
              <p:nvPr/>
            </p:nvSpPr>
            <p:spPr bwMode="auto">
              <a:xfrm>
                <a:off x="3969" y="2115"/>
                <a:ext cx="499" cy="58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nvGrpSpPr>
            <p:cNvPr id="27" name="Group 40"/>
            <p:cNvGrpSpPr/>
            <p:nvPr/>
          </p:nvGrpSpPr>
          <p:grpSpPr bwMode="auto">
            <a:xfrm>
              <a:off x="2562" y="1616"/>
              <a:ext cx="1861" cy="1270"/>
              <a:chOff x="2562" y="1616"/>
              <a:chExt cx="1861" cy="1270"/>
            </a:xfrm>
          </p:grpSpPr>
          <p:sp>
            <p:nvSpPr>
              <p:cNvPr id="32" name="Oval 11"/>
              <p:cNvSpPr>
                <a:spLocks noChangeArrowheads="1"/>
              </p:cNvSpPr>
              <p:nvPr/>
            </p:nvSpPr>
            <p:spPr bwMode="auto">
              <a:xfrm>
                <a:off x="2562" y="1879"/>
                <a:ext cx="227" cy="227"/>
              </a:xfrm>
              <a:prstGeom prst="ellipse">
                <a:avLst/>
              </a:prstGeom>
              <a:solidFill>
                <a:srgbClr val="83A355"/>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7</a:t>
                </a:r>
                <a:endParaRPr lang="en-US" altLang="zh-CN" dirty="0"/>
              </a:p>
            </p:txBody>
          </p:sp>
          <p:sp>
            <p:nvSpPr>
              <p:cNvPr id="35" name="Line 14"/>
              <p:cNvSpPr>
                <a:spLocks noChangeShapeType="1"/>
              </p:cNvSpPr>
              <p:nvPr/>
            </p:nvSpPr>
            <p:spPr bwMode="auto">
              <a:xfrm flipV="1">
                <a:off x="2804" y="1993"/>
                <a:ext cx="439" cy="9"/>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39" name="Oval 18"/>
              <p:cNvSpPr>
                <a:spLocks noChangeArrowheads="1"/>
              </p:cNvSpPr>
              <p:nvPr/>
            </p:nvSpPr>
            <p:spPr bwMode="auto">
              <a:xfrm>
                <a:off x="3855" y="2659"/>
                <a:ext cx="227" cy="22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none" anchor="ctr"/>
              <a:lstStyle/>
              <a:p>
                <a:pPr algn="ctr"/>
                <a:r>
                  <a:rPr lang="en-US" altLang="zh-CN" dirty="0" smtClean="0"/>
                  <a:t>5</a:t>
                </a:r>
                <a:endParaRPr lang="en-US" altLang="zh-CN" dirty="0"/>
              </a:p>
            </p:txBody>
          </p:sp>
          <p:sp>
            <p:nvSpPr>
              <p:cNvPr id="41" name="Line 20"/>
              <p:cNvSpPr>
                <a:spLocks noChangeShapeType="1"/>
              </p:cNvSpPr>
              <p:nvPr/>
            </p:nvSpPr>
            <p:spPr bwMode="auto">
              <a:xfrm>
                <a:off x="3470" y="2796"/>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2" name="Line 21"/>
              <p:cNvSpPr>
                <a:spLocks noChangeShapeType="1"/>
              </p:cNvSpPr>
              <p:nvPr/>
            </p:nvSpPr>
            <p:spPr bwMode="auto">
              <a:xfrm>
                <a:off x="4060" y="2787"/>
                <a:ext cx="363" cy="0"/>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3" name="Line 22"/>
              <p:cNvSpPr>
                <a:spLocks noChangeShapeType="1"/>
              </p:cNvSpPr>
              <p:nvPr/>
            </p:nvSpPr>
            <p:spPr bwMode="auto">
              <a:xfrm>
                <a:off x="2729" y="2101"/>
                <a:ext cx="514" cy="603"/>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5" name="Freeform 24"/>
              <p:cNvSpPr/>
              <p:nvPr/>
            </p:nvSpPr>
            <p:spPr bwMode="auto">
              <a:xfrm>
                <a:off x="2725" y="1616"/>
                <a:ext cx="1134" cy="272"/>
              </a:xfrm>
              <a:custGeom>
                <a:avLst/>
                <a:gdLst>
                  <a:gd name="T0" fmla="*/ 0 w 1134"/>
                  <a:gd name="T1" fmla="*/ 272 h 272"/>
                  <a:gd name="T2" fmla="*/ 544 w 1134"/>
                  <a:gd name="T3" fmla="*/ 0 h 272"/>
                  <a:gd name="T4" fmla="*/ 1134 w 1134"/>
                  <a:gd name="T5" fmla="*/ 272 h 272"/>
                </a:gdLst>
                <a:ahLst/>
                <a:cxnLst>
                  <a:cxn ang="0">
                    <a:pos x="T0" y="T1"/>
                  </a:cxn>
                  <a:cxn ang="0">
                    <a:pos x="T2" y="T3"/>
                  </a:cxn>
                  <a:cxn ang="0">
                    <a:pos x="T4" y="T5"/>
                  </a:cxn>
                </a:cxnLst>
                <a:rect l="0" t="0" r="r" b="b"/>
                <a:pathLst>
                  <a:path w="1134" h="272">
                    <a:moveTo>
                      <a:pt x="0" y="272"/>
                    </a:moveTo>
                    <a:cubicBezTo>
                      <a:pt x="177" y="136"/>
                      <a:pt x="355" y="0"/>
                      <a:pt x="544" y="0"/>
                    </a:cubicBezTo>
                    <a:cubicBezTo>
                      <a:pt x="733" y="0"/>
                      <a:pt x="1028" y="227"/>
                      <a:pt x="1134" y="272"/>
                    </a:cubicBezTo>
                  </a:path>
                </a:pathLst>
              </a:custGeom>
            </p:spPr>
            <p:style>
              <a:lnRef idx="2">
                <a:schemeClr val="dk1"/>
              </a:lnRef>
              <a:fillRef idx="1">
                <a:schemeClr val="lt1"/>
              </a:fillRef>
              <a:effectRef idx="0">
                <a:schemeClr val="dk1"/>
              </a:effectRef>
              <a:fontRef idx="minor">
                <a:schemeClr val="dk1"/>
              </a:fontRef>
            </p:style>
            <p:txBody>
              <a:bodyPr/>
              <a:lstStyle/>
              <a:p>
                <a:endParaRPr lang="zh-CN" altLang="en-US"/>
              </a:p>
            </p:txBody>
          </p:sp>
          <p:sp>
            <p:nvSpPr>
              <p:cNvPr id="47" name="Line 26"/>
              <p:cNvSpPr>
                <a:spLocks noChangeShapeType="1"/>
              </p:cNvSpPr>
              <p:nvPr/>
            </p:nvSpPr>
            <p:spPr bwMode="auto">
              <a:xfrm>
                <a:off x="3969" y="2122"/>
                <a:ext cx="0" cy="544"/>
              </a:xfrm>
              <a:prstGeom prst="line">
                <a:avLst/>
              </a:prstGeom>
            </p:spPr>
            <p:style>
              <a:lnRef idx="2">
                <a:schemeClr val="dk1"/>
              </a:lnRef>
              <a:fillRef idx="1">
                <a:schemeClr val="lt1"/>
              </a:fillRef>
              <a:effectRef idx="0">
                <a:schemeClr val="dk1"/>
              </a:effectRef>
              <a:fontRef idx="minor">
                <a:schemeClr val="dk1"/>
              </a:fontRef>
            </p:style>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888"/>
                                        </p:tgtEl>
                                        <p:attrNameLst>
                                          <p:attrName>style.visibility</p:attrName>
                                        </p:attrNameLst>
                                      </p:cBhvr>
                                      <p:to>
                                        <p:strVal val="visible"/>
                                      </p:to>
                                    </p:set>
                                    <p:animEffect transition="in" filter="dissolve">
                                      <p:cBhvr>
                                        <p:cTn id="7" dur="500"/>
                                        <p:tgtEl>
                                          <p:spTgt spid="328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2895"/>
                                        </p:tgtEl>
                                        <p:attrNameLst>
                                          <p:attrName>style.visibility</p:attrName>
                                        </p:attrNameLst>
                                      </p:cBhvr>
                                      <p:to>
                                        <p:strVal val="visible"/>
                                      </p:to>
                                    </p:set>
                                    <p:animEffect transition="in" filter="dissolve">
                                      <p:cBhvr>
                                        <p:cTn id="16" dur="500"/>
                                        <p:tgtEl>
                                          <p:spTgt spid="32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88" grpId="0"/>
      <p:bldP spid="3289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468313" y="2183448"/>
            <a:ext cx="8351837" cy="308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由于用</a:t>
            </a:r>
            <a:r>
              <a:rPr kumimoji="1" lang="en-US" altLang="zh-CN" sz="2400" b="1" i="1" dirty="0">
                <a:latin typeface="Times New Roman" panose="02020603050405020304" pitchFamily="18" charset="0"/>
                <a:cs typeface="Times New Roman" panose="02020603050405020304" pitchFamily="18" charset="0"/>
              </a:rPr>
              <a:t>m</a:t>
            </a:r>
            <a:r>
              <a:rPr kumimoji="1" lang="zh-CN" altLang="en-US" sz="2400" b="1" dirty="0">
                <a:latin typeface="宋体" panose="02010600030101010101" pitchFamily="2" charset="-122"/>
              </a:rPr>
              <a:t>种颜色为无向图</a:t>
            </a:r>
            <a:r>
              <a:rPr kumimoji="1" lang="en-US" altLang="zh-CN" sz="2400" b="1" i="1" dirty="0">
                <a:latin typeface="Times New Roman" panose="02020603050405020304" pitchFamily="18" charset="0"/>
                <a:cs typeface="Times New Roman" panose="02020603050405020304" pitchFamily="18" charset="0"/>
              </a:rPr>
              <a:t>G</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V</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E</a:t>
            </a:r>
            <a:r>
              <a:rPr kumimoji="1" lang="en-US" altLang="zh-CN" sz="2400" b="1" dirty="0">
                <a:latin typeface="Times New Roman" panose="02020603050405020304" pitchFamily="18" charset="0"/>
                <a:cs typeface="Times New Roman" panose="02020603050405020304" pitchFamily="18" charset="0"/>
              </a:rPr>
              <a:t>)</a:t>
            </a:r>
            <a:r>
              <a:rPr kumimoji="1" lang="zh-CN" altLang="en-US" sz="2400" b="1" dirty="0">
                <a:latin typeface="宋体" panose="02010600030101010101" pitchFamily="2" charset="-122"/>
              </a:rPr>
              <a:t>着色，其中，</a:t>
            </a:r>
            <a:r>
              <a:rPr kumimoji="1" lang="en-US" altLang="zh-CN" sz="2400" b="1" i="1" dirty="0">
                <a:latin typeface="宋体" panose="02010600030101010101" pitchFamily="2" charset="-122"/>
              </a:rPr>
              <a:t>V</a:t>
            </a:r>
            <a:r>
              <a:rPr kumimoji="1" lang="zh-CN" altLang="en-US" sz="2400" b="1" dirty="0">
                <a:latin typeface="宋体" panose="02010600030101010101" pitchFamily="2" charset="-122"/>
              </a:rPr>
              <a:t>的顶点个数为</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宋体" panose="02010600030101010101" pitchFamily="2" charset="-122"/>
              </a:rPr>
              <a:t>，可以用一个</a:t>
            </a:r>
            <a:r>
              <a:rPr kumimoji="1" lang="en-US" altLang="zh-CN" sz="2400" b="1" i="1" dirty="0">
                <a:solidFill>
                  <a:srgbClr val="CC0099"/>
                </a:solidFill>
                <a:latin typeface="Times New Roman" panose="02020603050405020304" pitchFamily="18" charset="0"/>
                <a:cs typeface="Times New Roman" panose="02020603050405020304" pitchFamily="18" charset="0"/>
              </a:rPr>
              <a:t>n</a:t>
            </a:r>
            <a:r>
              <a:rPr kumimoji="1" lang="zh-CN" altLang="en-US" sz="2400" b="1" dirty="0" smtClean="0">
                <a:solidFill>
                  <a:srgbClr val="CC0099"/>
                </a:solidFill>
                <a:latin typeface="宋体" panose="02010600030101010101" pitchFamily="2" charset="-122"/>
              </a:rPr>
              <a:t>元组</a:t>
            </a:r>
            <a:r>
              <a:rPr kumimoji="1" lang="en-US" altLang="zh-CN" sz="2400" b="1" i="1" dirty="0" smtClean="0">
                <a:solidFill>
                  <a:srgbClr val="CC0099"/>
                </a:solidFill>
                <a:latin typeface="Times New Roman" panose="02020603050405020304" pitchFamily="18" charset="0"/>
                <a:cs typeface="Times New Roman" panose="02020603050405020304" pitchFamily="18" charset="0"/>
              </a:rPr>
              <a:t>X</a:t>
            </a:r>
            <a:r>
              <a:rPr kumimoji="1" lang="en-US" altLang="zh-CN" sz="2400" b="1" dirty="0" smtClean="0">
                <a:solidFill>
                  <a:srgbClr val="CC0099"/>
                </a:solidFill>
                <a:latin typeface="Times New Roman" panose="02020603050405020304" pitchFamily="18" charset="0"/>
                <a:cs typeface="Times New Roman" panose="02020603050405020304" pitchFamily="18" charset="0"/>
              </a:rPr>
              <a:t>=(</a:t>
            </a:r>
            <a:r>
              <a:rPr kumimoji="1" lang="en-US" altLang="zh-CN" sz="2400" b="1" i="1" dirty="0" smtClean="0">
                <a:solidFill>
                  <a:srgbClr val="CC0099"/>
                </a:solidFill>
                <a:latin typeface="Times New Roman" panose="02020603050405020304" pitchFamily="18" charset="0"/>
                <a:cs typeface="Times New Roman" panose="02020603050405020304" pitchFamily="18" charset="0"/>
              </a:rPr>
              <a:t>x</a:t>
            </a:r>
            <a:r>
              <a:rPr kumimoji="1" lang="en-US" altLang="zh-CN" sz="2400" b="1" baseline="-30000" dirty="0" smtClean="0">
                <a:solidFill>
                  <a:srgbClr val="CC0099"/>
                </a:solidFill>
                <a:latin typeface="Times New Roman" panose="02020603050405020304" pitchFamily="18" charset="0"/>
                <a:cs typeface="Times New Roman" panose="02020603050405020304" pitchFamily="18" charset="0"/>
              </a:rPr>
              <a:t>1</a:t>
            </a:r>
            <a:r>
              <a:rPr kumimoji="1" lang="en-US" altLang="zh-CN" sz="2400" b="1" dirty="0">
                <a:solidFill>
                  <a:srgbClr val="CC0099"/>
                </a:solidFill>
                <a:latin typeface="Times New Roman" panose="02020603050405020304" pitchFamily="18" charset="0"/>
                <a:cs typeface="Times New Roman" panose="02020603050405020304" pitchFamily="18" charset="0"/>
              </a:rPr>
              <a:t>, </a:t>
            </a:r>
            <a:r>
              <a:rPr kumimoji="1" lang="en-US" altLang="zh-CN" sz="2400" b="1" i="1" dirty="0" smtClean="0">
                <a:solidFill>
                  <a:srgbClr val="CC0099"/>
                </a:solidFill>
                <a:latin typeface="Times New Roman" panose="02020603050405020304" pitchFamily="18" charset="0"/>
                <a:cs typeface="Times New Roman" panose="02020603050405020304" pitchFamily="18" charset="0"/>
              </a:rPr>
              <a:t>x</a:t>
            </a:r>
            <a:r>
              <a:rPr kumimoji="1" lang="en-US" altLang="zh-CN" sz="2400" b="1" baseline="-30000" dirty="0" smtClean="0">
                <a:solidFill>
                  <a:srgbClr val="CC0099"/>
                </a:solidFill>
                <a:latin typeface="Times New Roman" panose="02020603050405020304" pitchFamily="18" charset="0"/>
                <a:cs typeface="Times New Roman" panose="02020603050405020304" pitchFamily="18" charset="0"/>
              </a:rPr>
              <a:t>2</a:t>
            </a:r>
            <a:r>
              <a:rPr kumimoji="1" lang="en-US" altLang="zh-CN" sz="2400" b="1" dirty="0">
                <a:solidFill>
                  <a:srgbClr val="CC0099"/>
                </a:solidFill>
                <a:latin typeface="Times New Roman" panose="02020603050405020304" pitchFamily="18" charset="0"/>
                <a:cs typeface="Times New Roman" panose="02020603050405020304" pitchFamily="18" charset="0"/>
              </a:rPr>
              <a:t>, …, </a:t>
            </a:r>
            <a:r>
              <a:rPr kumimoji="1" lang="en-US" altLang="zh-CN" sz="2400" b="1" i="1" dirty="0" err="1" smtClean="0">
                <a:solidFill>
                  <a:srgbClr val="CC0099"/>
                </a:solidFill>
                <a:latin typeface="Times New Roman" panose="02020603050405020304" pitchFamily="18" charset="0"/>
                <a:cs typeface="Times New Roman" panose="02020603050405020304" pitchFamily="18" charset="0"/>
              </a:rPr>
              <a:t>x</a:t>
            </a:r>
            <a:r>
              <a:rPr kumimoji="1" lang="en-US" altLang="zh-CN" sz="2400" b="1" i="1" baseline="-30000" dirty="0" err="1" smtClean="0">
                <a:solidFill>
                  <a:srgbClr val="CC0099"/>
                </a:solidFill>
                <a:latin typeface="Times New Roman" panose="02020603050405020304" pitchFamily="18" charset="0"/>
                <a:cs typeface="Times New Roman" panose="02020603050405020304" pitchFamily="18" charset="0"/>
              </a:rPr>
              <a:t>n</a:t>
            </a:r>
            <a:r>
              <a:rPr kumimoji="1" lang="en-US" altLang="zh-CN" sz="2400" b="1" dirty="0">
                <a:solidFill>
                  <a:srgbClr val="CC0099"/>
                </a:solidFill>
                <a:latin typeface="Times New Roman" panose="02020603050405020304" pitchFamily="18" charset="0"/>
                <a:cs typeface="Times New Roman" panose="02020603050405020304" pitchFamily="18" charset="0"/>
              </a:rPr>
              <a:t>)</a:t>
            </a:r>
            <a:r>
              <a:rPr kumimoji="1" lang="zh-CN" altLang="en-US" sz="2400" b="1" dirty="0">
                <a:latin typeface="宋体" panose="02010600030101010101" pitchFamily="2" charset="-122"/>
              </a:rPr>
              <a:t>来描述图的一种可能着色，其中</a:t>
            </a:r>
            <a:r>
              <a:rPr kumimoji="1" lang="zh-CN" altLang="en-US" sz="2400" b="1" dirty="0" smtClean="0">
                <a:latin typeface="宋体" panose="02010600030101010101" pitchFamily="2" charset="-122"/>
              </a:rPr>
              <a:t>，</a:t>
            </a:r>
            <a:r>
              <a:rPr kumimoji="1" lang="en-US" altLang="zh-CN" sz="2400" b="1" i="1" dirty="0" smtClean="0">
                <a:solidFill>
                  <a:srgbClr val="CC0099"/>
                </a:solidFill>
                <a:latin typeface="Times New Roman" panose="02020603050405020304" pitchFamily="18" charset="0"/>
                <a:cs typeface="Times New Roman" panose="02020603050405020304" pitchFamily="18" charset="0"/>
              </a:rPr>
              <a:t>x</a:t>
            </a:r>
            <a:r>
              <a:rPr kumimoji="1" lang="en-US" altLang="zh-CN" sz="2400" b="1" i="1" baseline="-30000" dirty="0" smtClean="0">
                <a:solidFill>
                  <a:srgbClr val="CC0099"/>
                </a:solidFill>
                <a:latin typeface="Times New Roman" panose="02020603050405020304" pitchFamily="18" charset="0"/>
                <a:cs typeface="Times New Roman" panose="02020603050405020304" pitchFamily="18" charset="0"/>
              </a:rPr>
              <a:t>i</a:t>
            </a:r>
            <a:r>
              <a:rPr kumimoji="1" lang="en-US" altLang="zh-CN" sz="2400" b="1" dirty="0">
                <a:solidFill>
                  <a:srgbClr val="CC0099"/>
                </a:solidFill>
                <a:latin typeface="Times New Roman" panose="02020603050405020304" pitchFamily="18" charset="0"/>
                <a:cs typeface="Times New Roman" panose="02020603050405020304" pitchFamily="18" charset="0"/>
              </a:rPr>
              <a:t>∈{1, 2, …, </a:t>
            </a:r>
            <a:r>
              <a:rPr kumimoji="1" lang="en-US" altLang="zh-CN" sz="2400" b="1" i="1" dirty="0">
                <a:solidFill>
                  <a:srgbClr val="CC0099"/>
                </a:solidFill>
                <a:latin typeface="Times New Roman" panose="02020603050405020304" pitchFamily="18" charset="0"/>
                <a:cs typeface="Times New Roman" panose="02020603050405020304" pitchFamily="18" charset="0"/>
              </a:rPr>
              <a:t>m</a:t>
            </a:r>
            <a:r>
              <a:rPr kumimoji="1" lang="en-US" altLang="zh-CN" sz="2400" b="1" dirty="0">
                <a:solidFill>
                  <a:srgbClr val="CC0099"/>
                </a:solidFill>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i="1" dirty="0">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n</a:t>
            </a:r>
            <a:r>
              <a:rPr kumimoji="1" lang="en-US" altLang="zh-CN" sz="2400" b="1" dirty="0">
                <a:latin typeface="Times New Roman" panose="02020603050405020304" pitchFamily="18" charset="0"/>
                <a:cs typeface="Times New Roman" panose="02020603050405020304" pitchFamily="18" charset="0"/>
              </a:rPr>
              <a:t>) </a:t>
            </a:r>
            <a:r>
              <a:rPr kumimoji="1" lang="zh-CN" altLang="en-US" sz="2400" b="1" dirty="0">
                <a:latin typeface="宋体" panose="02010600030101010101" pitchFamily="2" charset="-122"/>
              </a:rPr>
              <a:t>表示赋予顶点</a:t>
            </a:r>
            <a:r>
              <a:rPr kumimoji="1" lang="en-US" altLang="zh-CN" sz="2400" b="1" i="1" dirty="0">
                <a:latin typeface="Times New Roman" panose="02020603050405020304" pitchFamily="18" charset="0"/>
                <a:cs typeface="Times New Roman" panose="02020603050405020304" pitchFamily="18" charset="0"/>
              </a:rPr>
              <a:t>i</a:t>
            </a:r>
            <a:r>
              <a:rPr kumimoji="1" lang="zh-CN" altLang="en-US" sz="2000" b="1" dirty="0">
                <a:latin typeface="宋体" panose="02010600030101010101" pitchFamily="2" charset="-122"/>
              </a:rPr>
              <a:t>的颜色。</a:t>
            </a:r>
            <a:endParaRPr kumimoji="1" lang="zh-CN" altLang="en-US" sz="2000" b="1" dirty="0">
              <a:latin typeface="宋体" panose="02010600030101010101" pitchFamily="2" charset="-122"/>
            </a:endParaRPr>
          </a:p>
          <a:p>
            <a:pPr eaLnBrk="1" hangingPunct="1">
              <a:lnSpc>
                <a:spcPct val="120000"/>
              </a:lnSpc>
            </a:pPr>
            <a:endParaRPr kumimoji="1" lang="zh-CN" altLang="en-US" sz="1800" b="1" dirty="0">
              <a:latin typeface="宋体" panose="02010600030101010101" pitchFamily="2" charset="-122"/>
            </a:endParaRPr>
          </a:p>
          <a:p>
            <a:pPr eaLnBrk="1" hangingPunct="1">
              <a:lnSpc>
                <a:spcPct val="120000"/>
              </a:lnSpc>
            </a:pPr>
            <a:r>
              <a:rPr kumimoji="1" lang="zh-CN" altLang="en-US" sz="2400" b="1" dirty="0">
                <a:latin typeface="宋体" panose="02010600030101010101" pitchFamily="2" charset="-122"/>
              </a:rPr>
              <a:t>   例如</a:t>
            </a:r>
            <a:r>
              <a:rPr kumimoji="1" lang="zh-CN" altLang="en-US" sz="2400" b="1" dirty="0" smtClean="0">
                <a:latin typeface="宋体" panose="02010600030101010101" pitchFamily="2" charset="-122"/>
              </a:rPr>
              <a:t>，</a:t>
            </a:r>
            <a:r>
              <a:rPr kumimoji="1" lang="en-US" altLang="zh-CN" sz="2400" b="1" dirty="0" smtClean="0">
                <a:latin typeface="宋体" panose="02010600030101010101" pitchFamily="2" charset="-122"/>
              </a:rPr>
              <a:t>7</a:t>
            </a:r>
            <a:r>
              <a:rPr kumimoji="1" lang="zh-CN" altLang="en-US" sz="2400" b="1" dirty="0" smtClean="0">
                <a:latin typeface="宋体" panose="02010600030101010101" pitchFamily="2" charset="-122"/>
              </a:rPr>
              <a:t>元组</a:t>
            </a:r>
            <a:r>
              <a:rPr lang="en-US" altLang="zh-CN" sz="2400" b="1" dirty="0">
                <a:solidFill>
                  <a:srgbClr val="009900"/>
                </a:solidFill>
                <a:latin typeface="Times New Roman" panose="02020603050405020304" pitchFamily="18" charset="0"/>
                <a:cs typeface="Times New Roman" panose="02020603050405020304" pitchFamily="18" charset="0"/>
              </a:rPr>
              <a:t>x(1,2,1,3,1,3,4</a:t>
            </a:r>
            <a:r>
              <a:rPr lang="en-US" altLang="zh-CN" sz="2400" b="1" dirty="0" smtClean="0">
                <a:solidFill>
                  <a:srgbClr val="009900"/>
                </a:solidFill>
                <a:latin typeface="Times New Roman" panose="02020603050405020304" pitchFamily="18" charset="0"/>
                <a:cs typeface="Times New Roman" panose="02020603050405020304" pitchFamily="18" charset="0"/>
              </a:rPr>
              <a:t>)</a:t>
            </a:r>
            <a:r>
              <a:rPr kumimoji="1" lang="zh-CN" altLang="en-US" sz="2400" b="1" dirty="0" smtClean="0">
                <a:latin typeface="宋体" panose="02010600030101010101" pitchFamily="2" charset="-122"/>
              </a:rPr>
              <a:t>表示</a:t>
            </a:r>
            <a:r>
              <a:rPr kumimoji="1" lang="zh-CN" altLang="en-US" sz="2400" b="1" dirty="0">
                <a:latin typeface="宋体" panose="02010600030101010101" pitchFamily="2" charset="-122"/>
              </a:rPr>
              <a:t>对</a:t>
            </a:r>
            <a:r>
              <a:rPr kumimoji="1" lang="zh-CN" altLang="en-US" sz="2400" b="1" dirty="0" smtClean="0">
                <a:latin typeface="宋体" panose="02010600030101010101" pitchFamily="2" charset="-122"/>
              </a:rPr>
              <a:t>具有</a:t>
            </a:r>
            <a:r>
              <a:rPr kumimoji="1" lang="en-US" altLang="zh-CN" sz="2400" b="1" dirty="0" smtClean="0">
                <a:latin typeface="宋体" panose="02010600030101010101" pitchFamily="2" charset="-122"/>
              </a:rPr>
              <a:t>7</a:t>
            </a:r>
            <a:r>
              <a:rPr kumimoji="1" lang="zh-CN" altLang="en-US" sz="2400" b="1" dirty="0" smtClean="0">
                <a:latin typeface="宋体" panose="02010600030101010101" pitchFamily="2" charset="-122"/>
              </a:rPr>
              <a:t>个</a:t>
            </a:r>
            <a:r>
              <a:rPr kumimoji="1" lang="zh-CN" altLang="en-US" sz="2400" b="1" dirty="0">
                <a:latin typeface="宋体" panose="02010600030101010101" pitchFamily="2" charset="-122"/>
              </a:rPr>
              <a:t>顶点的无向图的一</a:t>
            </a:r>
            <a:r>
              <a:rPr kumimoji="1" lang="zh-CN" altLang="en-US" sz="2400" b="1" dirty="0" smtClean="0">
                <a:latin typeface="宋体" panose="02010600030101010101" pitchFamily="2" charset="-122"/>
              </a:rPr>
              <a:t>种</a:t>
            </a:r>
            <a:r>
              <a:rPr kumimoji="1" lang="en-US" altLang="zh-CN" sz="2400" b="1" dirty="0" smtClean="0">
                <a:latin typeface="宋体" panose="02010600030101010101" pitchFamily="2" charset="-122"/>
              </a:rPr>
              <a:t>4</a:t>
            </a:r>
            <a:r>
              <a:rPr kumimoji="1" lang="zh-CN" altLang="en-US" sz="2400" b="1" dirty="0" smtClean="0">
                <a:latin typeface="宋体" panose="02010600030101010101" pitchFamily="2" charset="-122"/>
              </a:rPr>
              <a:t>着色</a:t>
            </a:r>
            <a:r>
              <a:rPr kumimoji="1" lang="zh-CN" altLang="en-US" sz="2400" b="1" dirty="0">
                <a:latin typeface="宋体" panose="02010600030101010101" pitchFamily="2" charset="-122"/>
              </a:rPr>
              <a:t>，顶点</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着颜色</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，顶点</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着颜色</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，顶点</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着</a:t>
            </a:r>
            <a:r>
              <a:rPr kumimoji="1" lang="zh-CN" altLang="en-US" sz="2400" b="1" dirty="0" smtClean="0">
                <a:latin typeface="宋体" panose="02010600030101010101" pitchFamily="2" charset="-122"/>
              </a:rPr>
              <a:t>颜色</a:t>
            </a:r>
            <a:r>
              <a:rPr kumimoji="1" lang="en-US" altLang="zh-CN" sz="2400" b="1" dirty="0" smtClean="0">
                <a:latin typeface="宋体" panose="02010600030101010101" pitchFamily="2" charset="-122"/>
              </a:rPr>
              <a:t>1</a:t>
            </a:r>
            <a:r>
              <a:rPr kumimoji="1" lang="zh-CN" altLang="en-US" sz="2400" b="1" dirty="0" smtClean="0">
                <a:latin typeface="宋体" panose="02010600030101010101" pitchFamily="2" charset="-122"/>
              </a:rPr>
              <a:t>，</a:t>
            </a:r>
            <a:r>
              <a:rPr kumimoji="1" lang="zh-CN" altLang="en-US" sz="2400" b="1" dirty="0">
                <a:latin typeface="宋体" panose="02010600030101010101" pitchFamily="2" charset="-122"/>
              </a:rPr>
              <a:t>如此等等。        </a:t>
            </a:r>
            <a:endParaRPr kumimoji="1" lang="zh-CN" altLang="en-US" sz="2400" b="1" dirty="0">
              <a:latin typeface="宋体" panose="02010600030101010101" pitchFamily="2" charset="-122"/>
            </a:endParaRPr>
          </a:p>
        </p:txBody>
      </p:sp>
      <p:sp>
        <p:nvSpPr>
          <p:cNvPr id="4" name="Text Box 6"/>
          <p:cNvSpPr txBox="1">
            <a:spLocks noChangeArrowheads="1"/>
          </p:cNvSpPr>
          <p:nvPr/>
        </p:nvSpPr>
        <p:spPr bwMode="auto">
          <a:xfrm>
            <a:off x="295445" y="1525871"/>
            <a:ext cx="371497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要素一： </a:t>
            </a:r>
            <a:r>
              <a:rPr kumimoji="1" lang="zh-CN" altLang="en-US" sz="2800" b="1" dirty="0" smtClean="0">
                <a:solidFill>
                  <a:srgbClr val="3907F1"/>
                </a:solidFill>
                <a:effectLst/>
                <a:latin typeface="宋体" panose="02010600030101010101" pitchFamily="2" charset="-122"/>
              </a:rPr>
              <a:t>解向量</a:t>
            </a:r>
            <a:endParaRPr kumimoji="1" lang="zh-CN" altLang="en-US" sz="2800" b="1" dirty="0" smtClean="0">
              <a:solidFill>
                <a:srgbClr val="3907F1"/>
              </a:solidFill>
              <a:effectLst/>
              <a:latin typeface="宋体" panose="02010600030101010101" pitchFamily="2" charset="-122"/>
            </a:endParaRPr>
          </a:p>
        </p:txBody>
      </p:sp>
      <p:sp>
        <p:nvSpPr>
          <p:cNvPr id="24" name="Text Box 3">
            <a:hlinkClick r:id="" action="ppaction://hlinkshowjump?jump=nextslide"/>
          </p:cNvPr>
          <p:cNvSpPr txBox="1">
            <a:spLocks noChangeArrowheads="1"/>
          </p:cNvSpPr>
          <p:nvPr/>
        </p:nvSpPr>
        <p:spPr bwMode="auto">
          <a:xfrm>
            <a:off x="1634024" y="206218"/>
            <a:ext cx="579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effectLst/>
                <a:latin typeface="黑体" panose="02010609060101010101" pitchFamily="49" charset="-122"/>
                <a:ea typeface="黑体" panose="02010609060101010101" pitchFamily="49" charset="-122"/>
              </a:rPr>
              <a:t>8.2.1  </a:t>
            </a:r>
            <a:r>
              <a:rPr kumimoji="1" lang="zh-CN" altLang="en-US" sz="3600" b="1" dirty="0">
                <a:solidFill>
                  <a:schemeClr val="bg1"/>
                </a:solidFill>
                <a:effectLst/>
                <a:latin typeface="黑体" panose="02010609060101010101" pitchFamily="49" charset="-122"/>
                <a:ea typeface="黑体" panose="02010609060101010101" pitchFamily="49" charset="-122"/>
              </a:rPr>
              <a:t>图着色问题 </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a:xfrm>
            <a:off x="107504" y="3140968"/>
            <a:ext cx="8856984" cy="2961382"/>
          </a:xfrm>
        </p:spPr>
        <p:style>
          <a:lnRef idx="2">
            <a:schemeClr val="dk1"/>
          </a:lnRef>
          <a:fillRef idx="1">
            <a:schemeClr val="lt1"/>
          </a:fillRef>
          <a:effectRef idx="0">
            <a:schemeClr val="dk1"/>
          </a:effectRef>
          <a:fontRef idx="minor">
            <a:schemeClr val="dk1"/>
          </a:fontRef>
        </p:style>
        <p:txBody>
          <a:bodyPr/>
          <a:lstStyle/>
          <a:p>
            <a:pPr>
              <a:lnSpc>
                <a:spcPct val="80000"/>
              </a:lnSpc>
              <a:buFontTx/>
              <a:buNone/>
            </a:pPr>
            <a:endParaRPr kumimoji="0" lang="en-US" altLang="zh-CN" sz="2000" b="1" dirty="0">
              <a:latin typeface="Times New Roman" panose="02020603050405020304" pitchFamily="18" charset="0"/>
              <a:ea typeface="宋体" panose="02010600030101010101" pitchFamily="2" charset="-122"/>
            </a:endParaRPr>
          </a:p>
          <a:p>
            <a:pPr>
              <a:lnSpc>
                <a:spcPct val="80000"/>
              </a:lnSpc>
              <a:buFontTx/>
              <a:buNone/>
            </a:pPr>
            <a:r>
              <a:rPr kumimoji="0" lang="en-US" altLang="zh-CN" sz="2400" b="1" dirty="0" smtClean="0">
                <a:latin typeface="Times New Roman" panose="02020603050405020304" pitchFamily="18" charset="0"/>
                <a:ea typeface="宋体" panose="02010600030101010101" pitchFamily="2" charset="-122"/>
              </a:rPr>
              <a:t>  </a:t>
            </a:r>
            <a:r>
              <a:rPr kumimoji="0" lang="en-US" altLang="zh-CN" sz="2400" b="1" dirty="0" err="1" smtClean="0">
                <a:latin typeface="Times New Roman" panose="02020603050405020304" pitchFamily="18" charset="0"/>
                <a:ea typeface="宋体" panose="02010600030101010101" pitchFamily="2" charset="-122"/>
              </a:rPr>
              <a:t>int</a:t>
            </a:r>
            <a:r>
              <a:rPr kumimoji="0" lang="en-US" altLang="zh-CN" sz="2400" b="1" dirty="0" smtClean="0">
                <a:latin typeface="Times New Roman" panose="02020603050405020304" pitchFamily="18" charset="0"/>
                <a:ea typeface="宋体" panose="02010600030101010101" pitchFamily="2" charset="-122"/>
              </a:rPr>
              <a:t>  </a:t>
            </a:r>
            <a:r>
              <a:rPr kumimoji="0" lang="en-US" altLang="zh-CN" sz="2400" b="1" dirty="0">
                <a:latin typeface="Times New Roman" panose="02020603050405020304" pitchFamily="18" charset="0"/>
                <a:ea typeface="宋体" panose="02010600030101010101" pitchFamily="2" charset="-122"/>
              </a:rPr>
              <a:t>Ok(</a:t>
            </a:r>
            <a:r>
              <a:rPr kumimoji="0" lang="en-US" altLang="zh-CN" sz="2400" b="1" dirty="0" err="1">
                <a:latin typeface="Times New Roman" panose="02020603050405020304" pitchFamily="18" charset="0"/>
                <a:ea typeface="宋体" panose="02010600030101010101" pitchFamily="2" charset="-122"/>
              </a:rPr>
              <a:t>int</a:t>
            </a:r>
            <a:r>
              <a:rPr kumimoji="0" lang="en-US" altLang="zh-CN" sz="2400" b="1" dirty="0">
                <a:latin typeface="Times New Roman" panose="02020603050405020304" pitchFamily="18" charset="0"/>
                <a:ea typeface="宋体" panose="02010600030101010101" pitchFamily="2" charset="-122"/>
              </a:rPr>
              <a:t> i)   </a:t>
            </a:r>
            <a:r>
              <a:rPr kumimoji="0" lang="en-US" altLang="zh-CN" sz="2400" b="1" dirty="0">
                <a:solidFill>
                  <a:srgbClr val="3907F1"/>
                </a:solidFill>
                <a:latin typeface="Times New Roman" panose="02020603050405020304" pitchFamily="18" charset="0"/>
                <a:ea typeface="宋体" panose="02010600030101010101" pitchFamily="2" charset="-122"/>
              </a:rPr>
              <a:t>//</a:t>
            </a:r>
            <a:r>
              <a:rPr kumimoji="0" lang="zh-CN" altLang="en-US" sz="2400" b="1" dirty="0">
                <a:solidFill>
                  <a:srgbClr val="3907F1"/>
                </a:solidFill>
                <a:latin typeface="Times New Roman" panose="02020603050405020304" pitchFamily="18" charset="0"/>
                <a:ea typeface="宋体" panose="02010600030101010101" pitchFamily="2" charset="-122"/>
              </a:rPr>
              <a:t>判断顶点</a:t>
            </a:r>
            <a:r>
              <a:rPr kumimoji="0" lang="en-US" altLang="zh-CN" sz="2400" b="1" dirty="0">
                <a:solidFill>
                  <a:srgbClr val="3907F1"/>
                </a:solidFill>
                <a:latin typeface="Times New Roman" panose="02020603050405020304" pitchFamily="18" charset="0"/>
                <a:ea typeface="宋体" panose="02010600030101010101" pitchFamily="2" charset="-122"/>
              </a:rPr>
              <a:t>i</a:t>
            </a:r>
            <a:r>
              <a:rPr kumimoji="0" lang="zh-CN" altLang="en-US" sz="2400" b="1" dirty="0">
                <a:solidFill>
                  <a:srgbClr val="3907F1"/>
                </a:solidFill>
                <a:latin typeface="Times New Roman" panose="02020603050405020304" pitchFamily="18" charset="0"/>
                <a:ea typeface="宋体" panose="02010600030101010101" pitchFamily="2" charset="-122"/>
              </a:rPr>
              <a:t>的着色是否发生冲突</a:t>
            </a:r>
            <a:endParaRPr kumimoji="0" lang="zh-CN" altLang="en-US" sz="2400" b="1" dirty="0">
              <a:solidFill>
                <a:srgbClr val="3907F1"/>
              </a:solidFill>
              <a:latin typeface="Times New Roman" panose="02020603050405020304" pitchFamily="18" charset="0"/>
              <a:ea typeface="宋体" panose="02010600030101010101" pitchFamily="2" charset="-122"/>
            </a:endParaRPr>
          </a:p>
          <a:p>
            <a:pPr>
              <a:lnSpc>
                <a:spcPct val="80000"/>
              </a:lnSpc>
              <a:buFontTx/>
              <a:buNone/>
            </a:pPr>
            <a:r>
              <a:rPr kumimoji="0" lang="zh-CN" altLang="en-US" sz="2400" b="1" dirty="0">
                <a:latin typeface="Times New Roman" panose="02020603050405020304" pitchFamily="18" charset="0"/>
                <a:ea typeface="宋体" panose="02010600030101010101" pitchFamily="2" charset="-122"/>
              </a:rPr>
              <a:t>  </a:t>
            </a:r>
            <a:r>
              <a:rPr kumimoji="0" lang="en-US" altLang="zh-CN" sz="2400" b="1" dirty="0">
                <a:latin typeface="Times New Roman" panose="02020603050405020304" pitchFamily="18" charset="0"/>
                <a:ea typeface="宋体" panose="02010600030101010101" pitchFamily="2" charset="-122"/>
              </a:rPr>
              <a:t>{</a:t>
            </a:r>
            <a:endParaRPr kumimoji="0" lang="en-US" altLang="zh-CN" sz="2400" b="1" dirty="0">
              <a:latin typeface="Times New Roman" panose="02020603050405020304" pitchFamily="18" charset="0"/>
              <a:ea typeface="宋体" panose="02010600030101010101" pitchFamily="2" charset="-122"/>
            </a:endParaRPr>
          </a:p>
          <a:p>
            <a:pPr>
              <a:lnSpc>
                <a:spcPct val="80000"/>
              </a:lnSpc>
              <a:buFontTx/>
              <a:buNone/>
            </a:pPr>
            <a:r>
              <a:rPr kumimoji="0" lang="en-US" altLang="zh-CN" sz="2400" b="1" dirty="0">
                <a:latin typeface="Times New Roman" panose="02020603050405020304" pitchFamily="18" charset="0"/>
                <a:ea typeface="宋体" panose="02010600030101010101" pitchFamily="2" charset="-122"/>
              </a:rPr>
              <a:t>       for (int j</a:t>
            </a:r>
            <a:r>
              <a:rPr kumimoji="0" lang="en-US" altLang="zh-CN" sz="2400" b="1" dirty="0" smtClean="0">
                <a:latin typeface="Times New Roman" panose="02020603050405020304" pitchFamily="18" charset="0"/>
                <a:ea typeface="宋体" panose="02010600030101010101" pitchFamily="2" charset="-122"/>
              </a:rPr>
              <a:t>=0; j</a:t>
            </a:r>
            <a:r>
              <a:rPr kumimoji="0" lang="en-US" altLang="zh-CN" sz="2400" b="1" dirty="0">
                <a:latin typeface="Times New Roman" panose="02020603050405020304" pitchFamily="18" charset="0"/>
                <a:ea typeface="宋体" panose="02010600030101010101" pitchFamily="2" charset="-122"/>
              </a:rPr>
              <a:t>&lt;i; j++) </a:t>
            </a:r>
            <a:endParaRPr kumimoji="0" lang="en-US" altLang="zh-CN" sz="2400" b="1" dirty="0">
              <a:latin typeface="Times New Roman" panose="02020603050405020304" pitchFamily="18" charset="0"/>
              <a:ea typeface="宋体" panose="02010600030101010101" pitchFamily="2" charset="-122"/>
            </a:endParaRPr>
          </a:p>
          <a:p>
            <a:pPr>
              <a:lnSpc>
                <a:spcPct val="80000"/>
              </a:lnSpc>
              <a:buFontTx/>
              <a:buNone/>
            </a:pPr>
            <a:r>
              <a:rPr kumimoji="0" lang="en-US" altLang="zh-CN" sz="2400" b="1" dirty="0">
                <a:latin typeface="Times New Roman" panose="02020603050405020304" pitchFamily="18" charset="0"/>
                <a:ea typeface="宋体" panose="02010600030101010101" pitchFamily="2" charset="-122"/>
              </a:rPr>
              <a:t>            if </a:t>
            </a:r>
            <a:r>
              <a:rPr kumimoji="0" lang="en-US" altLang="zh-CN" sz="2400" b="1" dirty="0" smtClean="0">
                <a:latin typeface="Times New Roman" panose="02020603050405020304" pitchFamily="18" charset="0"/>
                <a:ea typeface="宋体" panose="02010600030101010101" pitchFamily="2" charset="-122"/>
              </a:rPr>
              <a:t>(arc[i</a:t>
            </a:r>
            <a:r>
              <a:rPr kumimoji="0" lang="en-US" altLang="zh-CN" sz="2400" b="1" dirty="0">
                <a:latin typeface="Times New Roman" panose="02020603050405020304" pitchFamily="18" charset="0"/>
                <a:ea typeface="宋体" panose="02010600030101010101" pitchFamily="2" charset="-122"/>
              </a:rPr>
              <a:t>][j]= =1 &amp;&amp; </a:t>
            </a:r>
            <a:r>
              <a:rPr sz="2400" b="1">
                <a:solidFill>
                  <a:schemeClr val="tx1"/>
                </a:solidFill>
                <a:latin typeface="Times New Roman" panose="02020603050405020304" pitchFamily="18" charset="0"/>
                <a:sym typeface="+mn-ea"/>
              </a:rPr>
              <a:t>color</a:t>
            </a:r>
            <a:r>
              <a:rPr kumimoji="0" lang="en-US" altLang="zh-CN" sz="2400" b="1" dirty="0">
                <a:latin typeface="Times New Roman" panose="02020603050405020304" pitchFamily="18" charset="0"/>
                <a:ea typeface="宋体" panose="02010600030101010101" pitchFamily="2" charset="-122"/>
              </a:rPr>
              <a:t>[i]= =</a:t>
            </a:r>
            <a:r>
              <a:rPr sz="2400" b="1">
                <a:solidFill>
                  <a:schemeClr val="tx1"/>
                </a:solidFill>
                <a:latin typeface="Times New Roman" panose="02020603050405020304" pitchFamily="18" charset="0"/>
                <a:sym typeface="+mn-ea"/>
              </a:rPr>
              <a:t>color</a:t>
            </a:r>
            <a:r>
              <a:rPr kumimoji="0" lang="en-US" altLang="zh-CN" sz="2400" b="1" dirty="0">
                <a:latin typeface="Times New Roman" panose="02020603050405020304" pitchFamily="18" charset="0"/>
                <a:ea typeface="宋体" panose="02010600030101010101" pitchFamily="2" charset="-122"/>
              </a:rPr>
              <a:t>[j</a:t>
            </a:r>
            <a:r>
              <a:rPr kumimoji="0" lang="en-US" altLang="zh-CN" sz="2400" b="1" dirty="0" smtClean="0">
                <a:latin typeface="Times New Roman" panose="02020603050405020304" pitchFamily="18" charset="0"/>
                <a:ea typeface="宋体" panose="02010600030101010101" pitchFamily="2" charset="-122"/>
              </a:rPr>
              <a:t>])</a:t>
            </a:r>
            <a:r>
              <a:rPr kumimoji="1" lang="en-US" altLang="zh-CN" sz="2400" dirty="0">
                <a:solidFill>
                  <a:srgbClr val="3907F1"/>
                </a:solidFill>
                <a:latin typeface="Times New Roman" panose="02020603050405020304" pitchFamily="18" charset="0"/>
                <a:ea typeface="宋体" panose="02010600030101010101" pitchFamily="2" charset="-122"/>
              </a:rPr>
              <a:t> </a:t>
            </a:r>
            <a:r>
              <a:rPr kumimoji="1" lang="en-US" altLang="zh-CN" sz="2400" b="1" dirty="0">
                <a:solidFill>
                  <a:srgbClr val="3907F1"/>
                </a:solidFill>
                <a:latin typeface="Times New Roman" panose="02020603050405020304" pitchFamily="18" charset="0"/>
                <a:ea typeface="宋体" panose="02010600030101010101" pitchFamily="2" charset="-122"/>
              </a:rPr>
              <a:t>//</a:t>
            </a:r>
            <a:r>
              <a:rPr kumimoji="1" lang="zh-CN" altLang="en-US" sz="2400" b="1" dirty="0">
                <a:solidFill>
                  <a:srgbClr val="3907F1"/>
                </a:solidFill>
                <a:latin typeface="Times New Roman" panose="02020603050405020304" pitchFamily="18" charset="0"/>
                <a:ea typeface="宋体" panose="02010600030101010101" pitchFamily="2" charset="-122"/>
              </a:rPr>
              <a:t>邻边颜色相同</a:t>
            </a:r>
            <a:r>
              <a:rPr kumimoji="1" lang="en-US" altLang="zh-CN" sz="2400" b="1" dirty="0">
                <a:solidFill>
                  <a:srgbClr val="3907F1"/>
                </a:solidFill>
                <a:latin typeface="Times New Roman" panose="02020603050405020304" pitchFamily="18" charset="0"/>
                <a:ea typeface="宋体" panose="02010600030101010101" pitchFamily="2" charset="-122"/>
              </a:rPr>
              <a:t> </a:t>
            </a:r>
            <a:endParaRPr kumimoji="0" lang="en-US" altLang="zh-CN" sz="2400" b="1" dirty="0">
              <a:latin typeface="Times New Roman" panose="02020603050405020304" pitchFamily="18" charset="0"/>
              <a:ea typeface="宋体" panose="02010600030101010101" pitchFamily="2" charset="-122"/>
            </a:endParaRPr>
          </a:p>
          <a:p>
            <a:pPr>
              <a:lnSpc>
                <a:spcPct val="80000"/>
              </a:lnSpc>
              <a:buFontTx/>
              <a:buNone/>
            </a:pPr>
            <a:r>
              <a:rPr kumimoji="0" lang="en-US" altLang="zh-CN" sz="2400" b="1" dirty="0">
                <a:latin typeface="Times New Roman" panose="02020603050405020304" pitchFamily="18" charset="0"/>
                <a:ea typeface="宋体" panose="02010600030101010101" pitchFamily="2" charset="-122"/>
              </a:rPr>
              <a:t>                  return </a:t>
            </a:r>
            <a:r>
              <a:rPr kumimoji="0" lang="en-US" altLang="zh-CN" sz="2400" b="1" dirty="0" smtClean="0">
                <a:latin typeface="Times New Roman" panose="02020603050405020304" pitchFamily="18" charset="0"/>
                <a:ea typeface="宋体" panose="02010600030101010101" pitchFamily="2" charset="-122"/>
              </a:rPr>
              <a:t>0;</a:t>
            </a:r>
            <a:endParaRPr kumimoji="0" lang="en-US" altLang="zh-CN" sz="2400" b="1" dirty="0">
              <a:latin typeface="Times New Roman" panose="02020603050405020304" pitchFamily="18" charset="0"/>
              <a:ea typeface="宋体" panose="02010600030101010101" pitchFamily="2" charset="-122"/>
            </a:endParaRPr>
          </a:p>
          <a:p>
            <a:pPr>
              <a:lnSpc>
                <a:spcPct val="80000"/>
              </a:lnSpc>
              <a:buFontTx/>
              <a:buNone/>
            </a:pPr>
            <a:r>
              <a:rPr kumimoji="0" lang="en-US" altLang="zh-CN" sz="2400" b="1" dirty="0">
                <a:latin typeface="Times New Roman" panose="02020603050405020304" pitchFamily="18" charset="0"/>
                <a:ea typeface="宋体" panose="02010600030101010101" pitchFamily="2" charset="-122"/>
              </a:rPr>
              <a:t>     </a:t>
            </a:r>
            <a:r>
              <a:rPr kumimoji="0" lang="en-US" altLang="zh-CN" sz="2400" b="1" dirty="0" smtClean="0">
                <a:latin typeface="Times New Roman" panose="02020603050405020304" pitchFamily="18" charset="0"/>
                <a:ea typeface="宋体" panose="02010600030101010101" pitchFamily="2" charset="-122"/>
              </a:rPr>
              <a:t>  </a:t>
            </a:r>
            <a:r>
              <a:rPr kumimoji="0" lang="en-US" altLang="zh-CN" sz="2400" b="1" dirty="0">
                <a:latin typeface="Times New Roman" panose="02020603050405020304" pitchFamily="18" charset="0"/>
                <a:ea typeface="宋体" panose="02010600030101010101" pitchFamily="2" charset="-122"/>
              </a:rPr>
              <a:t>return </a:t>
            </a:r>
            <a:r>
              <a:rPr kumimoji="0" lang="en-US" altLang="zh-CN" sz="2400" b="1" dirty="0" smtClean="0">
                <a:latin typeface="Times New Roman" panose="02020603050405020304" pitchFamily="18" charset="0"/>
                <a:ea typeface="宋体" panose="02010600030101010101" pitchFamily="2" charset="-122"/>
              </a:rPr>
              <a:t>1;</a:t>
            </a:r>
            <a:endParaRPr kumimoji="0" lang="en-US" altLang="zh-CN" sz="2400" b="1" dirty="0">
              <a:latin typeface="Times New Roman" panose="02020603050405020304" pitchFamily="18" charset="0"/>
              <a:ea typeface="宋体" panose="02010600030101010101" pitchFamily="2" charset="-122"/>
            </a:endParaRPr>
          </a:p>
          <a:p>
            <a:pPr>
              <a:lnSpc>
                <a:spcPct val="80000"/>
              </a:lnSpc>
              <a:buFontTx/>
              <a:buNone/>
            </a:pPr>
            <a:r>
              <a:rPr kumimoji="0" lang="en-US" altLang="zh-CN" sz="24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
        <p:nvSpPr>
          <p:cNvPr id="5" name="Text Box 5"/>
          <p:cNvSpPr txBox="1">
            <a:spLocks noChangeArrowheads="1"/>
          </p:cNvSpPr>
          <p:nvPr/>
        </p:nvSpPr>
        <p:spPr bwMode="auto">
          <a:xfrm>
            <a:off x="251520" y="1220267"/>
            <a:ext cx="365405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要素二：约束条件</a:t>
            </a:r>
            <a:endParaRPr kumimoji="1" lang="zh-CN" altLang="en-US" sz="2800" b="1" dirty="0">
              <a:solidFill>
                <a:srgbClr val="3907F1"/>
              </a:solidFill>
              <a:effectLst/>
              <a:latin typeface="宋体" panose="02010600030101010101" pitchFamily="2" charset="-122"/>
            </a:endParaRPr>
          </a:p>
        </p:txBody>
      </p:sp>
      <p:sp>
        <p:nvSpPr>
          <p:cNvPr id="2" name="矩形 1"/>
          <p:cNvSpPr/>
          <p:nvPr/>
        </p:nvSpPr>
        <p:spPr>
          <a:xfrm>
            <a:off x="208975" y="1742212"/>
            <a:ext cx="8640960" cy="1420495"/>
          </a:xfrm>
          <a:prstGeom prst="rect">
            <a:avLst/>
          </a:prstGeom>
        </p:spPr>
        <p:txBody>
          <a:bodyPr wrap="square">
            <a:spAutoFit/>
          </a:bodyPr>
          <a:lstStyle/>
          <a:p>
            <a:pPr eaLnBrk="1" hangingPunct="1">
              <a:lnSpc>
                <a:spcPct val="120000"/>
              </a:lnSpc>
            </a:pPr>
            <a:r>
              <a:rPr kumimoji="1" lang="zh-CN" altLang="en-US" sz="2400" b="1" dirty="0">
                <a:latin typeface="宋体" panose="02010600030101010101" pitchFamily="2" charset="-122"/>
                <a:sym typeface="+mn-ea"/>
              </a:rPr>
              <a:t>设</a:t>
            </a:r>
            <a:r>
              <a:rPr kumimoji="1" lang="zh-CN" altLang="en-US" sz="2400" b="1" dirty="0" smtClean="0">
                <a:latin typeface="宋体" panose="02010600030101010101" pitchFamily="2" charset="-122"/>
                <a:sym typeface="+mn-ea"/>
              </a:rPr>
              <a:t>数组</a:t>
            </a:r>
            <a:r>
              <a:rPr sz="2400" b="1">
                <a:latin typeface="Times New Roman" panose="02020603050405020304" pitchFamily="18" charset="0"/>
                <a:sym typeface="+mn-ea"/>
              </a:rPr>
              <a:t>color</a:t>
            </a:r>
            <a:r>
              <a:rPr kumimoji="1" lang="en-US" altLang="zh-CN" sz="2400" b="1" dirty="0" smtClean="0">
                <a:latin typeface="宋体" panose="02010600030101010101" pitchFamily="2" charset="-122"/>
                <a:sym typeface="+mn-ea"/>
              </a:rPr>
              <a:t>[</a:t>
            </a:r>
            <a:r>
              <a:rPr kumimoji="1" lang="en-US" altLang="zh-CN" sz="2400" b="1" dirty="0">
                <a:latin typeface="宋体" panose="02010600030101010101" pitchFamily="2" charset="-122"/>
                <a:sym typeface="+mn-ea"/>
              </a:rPr>
              <a:t>]</a:t>
            </a:r>
            <a:r>
              <a:rPr kumimoji="1" lang="zh-CN" altLang="en-US" sz="2400" b="1" dirty="0">
                <a:latin typeface="宋体" panose="02010600030101010101" pitchFamily="2" charset="-122"/>
                <a:sym typeface="+mn-ea"/>
              </a:rPr>
              <a:t>表示顶点的着色情况。</a:t>
            </a:r>
            <a:r>
              <a:rPr kumimoji="1" lang="zh-CN" altLang="en-US" sz="2400" b="1" dirty="0">
                <a:latin typeface="宋体" panose="02010600030101010101" pitchFamily="2" charset="-122"/>
              </a:rPr>
              <a:t>如果在</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宋体" panose="02010600030101010101" pitchFamily="2" charset="-122"/>
              </a:rPr>
              <a:t>元组</a:t>
            </a:r>
            <a:r>
              <a:rPr sz="2400" b="1">
                <a:latin typeface="Times New Roman" panose="02020603050405020304" pitchFamily="18" charset="0"/>
                <a:sym typeface="+mn-ea"/>
              </a:rPr>
              <a:t>color</a:t>
            </a:r>
            <a:r>
              <a:rPr kumimoji="1" lang="zh-CN" altLang="en-US" sz="2400" b="1" dirty="0">
                <a:latin typeface="宋体" panose="02010600030101010101" pitchFamily="2" charset="-122"/>
              </a:rPr>
              <a:t>中，所有相邻顶点都不会着相同颜色，就称此</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宋体" panose="02010600030101010101" pitchFamily="2" charset="-122"/>
              </a:rPr>
              <a:t>元组为</a:t>
            </a:r>
            <a:r>
              <a:rPr kumimoji="1" lang="zh-CN" altLang="en-US" sz="2400" b="1" dirty="0">
                <a:solidFill>
                  <a:srgbClr val="3907F1"/>
                </a:solidFill>
                <a:latin typeface="宋体" panose="02010600030101010101" pitchFamily="2" charset="-122"/>
              </a:rPr>
              <a:t>可行解</a:t>
            </a:r>
            <a:r>
              <a:rPr kumimoji="1" lang="zh-CN" altLang="en-US" sz="2400" b="1" dirty="0">
                <a:latin typeface="宋体" panose="02010600030101010101" pitchFamily="2" charset="-122"/>
              </a:rPr>
              <a:t>，否则为无效解。</a:t>
            </a:r>
            <a:endParaRPr kumimoji="1" lang="zh-CN" altLang="en-US" sz="2400" b="1" dirty="0">
              <a:latin typeface="宋体" panose="02010600030101010101" pitchFamily="2" charset="-122"/>
            </a:endParaRPr>
          </a:p>
        </p:txBody>
      </p:sp>
      <p:sp>
        <p:nvSpPr>
          <p:cNvPr id="24" name="Text Box 3">
            <a:hlinkClick r:id="" action="ppaction://hlinkshowjump?jump=nextslide"/>
          </p:cNvPr>
          <p:cNvSpPr txBox="1">
            <a:spLocks noChangeArrowheads="1"/>
          </p:cNvSpPr>
          <p:nvPr/>
        </p:nvSpPr>
        <p:spPr bwMode="auto">
          <a:xfrm>
            <a:off x="1634024" y="206218"/>
            <a:ext cx="579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effectLst/>
                <a:latin typeface="黑体" panose="02010609060101010101" pitchFamily="49" charset="-122"/>
                <a:ea typeface="黑体" panose="02010609060101010101" pitchFamily="49" charset="-122"/>
              </a:rPr>
              <a:t>8.2.1  </a:t>
            </a:r>
            <a:r>
              <a:rPr kumimoji="1" lang="zh-CN" altLang="en-US" sz="3600" b="1" dirty="0">
                <a:solidFill>
                  <a:schemeClr val="bg1"/>
                </a:solidFill>
                <a:effectLst/>
                <a:latin typeface="黑体" panose="02010609060101010101" pitchFamily="49" charset="-122"/>
                <a:ea typeface="黑体" panose="02010609060101010101" pitchFamily="49" charset="-122"/>
              </a:rPr>
              <a:t>图着色问题 </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blinds(horizontal)">
                                      <p:cBhvr>
                                        <p:cTn id="7" dur="500"/>
                                        <p:tgtEl>
                                          <p:spTgt spid="154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2" dur="500"/>
                                        <p:tgtEl>
                                          <p:spTgt spid="1546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17" dur="500"/>
                                        <p:tgtEl>
                                          <p:spTgt spid="1546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22" dur="500"/>
                                        <p:tgtEl>
                                          <p:spTgt spid="1546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4627">
                                            <p:txEl>
                                              <p:pRg st="5" end="5"/>
                                            </p:txEl>
                                          </p:spTgt>
                                        </p:tgtEl>
                                        <p:attrNameLst>
                                          <p:attrName>style.visibility</p:attrName>
                                        </p:attrNameLst>
                                      </p:cBhvr>
                                      <p:to>
                                        <p:strVal val="visible"/>
                                      </p:to>
                                    </p:set>
                                    <p:animEffect transition="in" filter="blinds(horizontal)">
                                      <p:cBhvr>
                                        <p:cTn id="27" dur="500"/>
                                        <p:tgtEl>
                                          <p:spTgt spid="1546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4627">
                                            <p:txEl>
                                              <p:pRg st="6" end="6"/>
                                            </p:txEl>
                                          </p:spTgt>
                                        </p:tgtEl>
                                        <p:attrNameLst>
                                          <p:attrName>style.visibility</p:attrName>
                                        </p:attrNameLst>
                                      </p:cBhvr>
                                      <p:to>
                                        <p:strVal val="visible"/>
                                      </p:to>
                                    </p:set>
                                    <p:animEffect transition="in" filter="blinds(horizontal)">
                                      <p:cBhvr>
                                        <p:cTn id="32" dur="500"/>
                                        <p:tgtEl>
                                          <p:spTgt spid="1546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4627">
                                            <p:txEl>
                                              <p:pRg st="7" end="7"/>
                                            </p:txEl>
                                          </p:spTgt>
                                        </p:tgtEl>
                                        <p:attrNameLst>
                                          <p:attrName>style.visibility</p:attrName>
                                        </p:attrNameLst>
                                      </p:cBhvr>
                                      <p:to>
                                        <p:strVal val="visible"/>
                                      </p:to>
                                    </p:set>
                                    <p:animEffect transition="in" filter="blinds(horizontal)">
                                      <p:cBhvr>
                                        <p:cTn id="37" dur="500"/>
                                        <p:tgtEl>
                                          <p:spTgt spid="154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43"/>
          <p:cNvSpPr txBox="1">
            <a:spLocks noChangeArrowheads="1"/>
          </p:cNvSpPr>
          <p:nvPr/>
        </p:nvSpPr>
        <p:spPr bwMode="auto">
          <a:xfrm>
            <a:off x="231918" y="1886992"/>
            <a:ext cx="8444537" cy="3599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latin typeface="宋体" panose="02010600030101010101" pitchFamily="2" charset="-122"/>
              </a:rPr>
              <a:t>    </a:t>
            </a:r>
            <a:r>
              <a:rPr kumimoji="1" lang="zh-CN" altLang="en-US" sz="2400" b="1" dirty="0" smtClean="0">
                <a:latin typeface="宋体" panose="02010600030101010101" pitchFamily="2" charset="-122"/>
              </a:rPr>
              <a:t>回溯</a:t>
            </a:r>
            <a:r>
              <a:rPr kumimoji="1" lang="zh-CN" altLang="en-US" sz="2400" b="1" dirty="0">
                <a:latin typeface="宋体" panose="02010600030101010101" pitchFamily="2" charset="-122"/>
              </a:rPr>
              <a:t>法求解图着色问题，首先把所有顶点的颜色初始化为</a:t>
            </a:r>
            <a:r>
              <a:rPr kumimoji="1" lang="en-US" altLang="zh-CN" sz="2400" b="1" dirty="0">
                <a:latin typeface="宋体" panose="02010600030101010101" pitchFamily="2" charset="-122"/>
              </a:rPr>
              <a:t>0</a:t>
            </a:r>
            <a:r>
              <a:rPr kumimoji="1" lang="zh-CN" altLang="en-US" sz="2400" b="1" dirty="0">
                <a:latin typeface="宋体" panose="02010600030101010101" pitchFamily="2" charset="-122"/>
              </a:rPr>
              <a:t>，然后依次为每个顶点着色。在图着色问题的解空间树中，如果从根结点到当前结点对应一个部分解，也就是所有的颜色指派都没有冲突，则在当前结点处选择第一棵子树继续搜索，也就是为下一个顶点着颜色</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，否则，对当前子树的兄弟子树继续搜索，也就是为当前顶点着下一个颜色，如果所有</a:t>
            </a:r>
            <a:r>
              <a:rPr kumimoji="1" lang="en-US" altLang="zh-CN" sz="2400" b="1" i="1" dirty="0">
                <a:latin typeface="宋体" panose="02010600030101010101" pitchFamily="2" charset="-122"/>
              </a:rPr>
              <a:t>m</a:t>
            </a:r>
            <a:r>
              <a:rPr kumimoji="1" lang="zh-CN" altLang="en-US" sz="2400" b="1" dirty="0">
                <a:latin typeface="宋体" panose="02010600030101010101" pitchFamily="2" charset="-122"/>
              </a:rPr>
              <a:t>种颜色都已尝试过并且都发生冲突，则回溯到当前结点的父结点处，上一个顶点的颜色被改变，依此类推。 </a:t>
            </a:r>
            <a:endParaRPr kumimoji="1" lang="zh-CN" altLang="en-US" sz="2400" b="1" dirty="0">
              <a:latin typeface="宋体" panose="02010600030101010101" pitchFamily="2" charset="-122"/>
            </a:endParaRPr>
          </a:p>
          <a:p>
            <a:pPr eaLnBrk="1" hangingPunct="1">
              <a:spcBef>
                <a:spcPct val="50000"/>
              </a:spcBef>
            </a:pPr>
            <a:r>
              <a:rPr kumimoji="1" lang="zh-CN" altLang="en-US" sz="2400" b="1" dirty="0">
                <a:latin typeface="宋体" panose="02010600030101010101" pitchFamily="2" charset="-122"/>
              </a:rPr>
              <a:t>    </a:t>
            </a:r>
            <a:endParaRPr kumimoji="1" lang="zh-CN" altLang="en-US" sz="2400" b="1" dirty="0">
              <a:latin typeface="宋体" panose="02010600030101010101" pitchFamily="2" charset="-122"/>
            </a:endParaRPr>
          </a:p>
        </p:txBody>
      </p:sp>
      <p:sp>
        <p:nvSpPr>
          <p:cNvPr id="4" name="Text Box 12"/>
          <p:cNvSpPr txBox="1">
            <a:spLocks noChangeArrowheads="1"/>
          </p:cNvSpPr>
          <p:nvPr/>
        </p:nvSpPr>
        <p:spPr bwMode="auto">
          <a:xfrm>
            <a:off x="231919" y="1226865"/>
            <a:ext cx="554531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要素三：状态</a:t>
            </a:r>
            <a:r>
              <a:rPr kumimoji="1" lang="zh-CN" altLang="en-US" sz="2800" b="1" dirty="0" smtClean="0">
                <a:solidFill>
                  <a:srgbClr val="3907F1"/>
                </a:solidFill>
                <a:effectLst/>
                <a:latin typeface="宋体" panose="02010600030101010101" pitchFamily="2" charset="-122"/>
              </a:rPr>
              <a:t>树</a:t>
            </a:r>
            <a:r>
              <a:rPr kumimoji="1" lang="en-US" altLang="zh-CN" sz="2800" b="1" dirty="0" smtClean="0">
                <a:solidFill>
                  <a:srgbClr val="3907F1"/>
                </a:solidFill>
                <a:effectLst/>
                <a:latin typeface="宋体" panose="02010600030101010101" pitchFamily="2" charset="-122"/>
              </a:rPr>
              <a:t>(</a:t>
            </a:r>
            <a:r>
              <a:rPr kumimoji="1" lang="zh-CN" altLang="en-US" sz="2800" b="1" dirty="0" smtClean="0">
                <a:solidFill>
                  <a:srgbClr val="3907F1"/>
                </a:solidFill>
                <a:effectLst/>
                <a:latin typeface="宋体" panose="02010600030101010101" pitchFamily="2" charset="-122"/>
              </a:rPr>
              <a:t>解空间树</a:t>
            </a:r>
            <a:r>
              <a:rPr kumimoji="1" lang="en-US" altLang="zh-CN" sz="2800" b="1" dirty="0" smtClean="0">
                <a:solidFill>
                  <a:srgbClr val="3907F1"/>
                </a:solidFill>
                <a:effectLst/>
                <a:latin typeface="宋体" panose="02010600030101010101" pitchFamily="2" charset="-122"/>
              </a:rPr>
              <a:t>)</a:t>
            </a:r>
            <a:endParaRPr kumimoji="1" lang="en-US" altLang="zh-CN" sz="2800" b="1" dirty="0" smtClean="0">
              <a:solidFill>
                <a:srgbClr val="3907F1"/>
              </a:solidFill>
              <a:effectLst/>
              <a:latin typeface="宋体" panose="02010600030101010101" pitchFamily="2" charset="-122"/>
            </a:endParaRPr>
          </a:p>
        </p:txBody>
      </p:sp>
      <p:sp>
        <p:nvSpPr>
          <p:cNvPr id="24" name="Text Box 3">
            <a:hlinkClick r:id="" action="ppaction://hlinkshowjump?jump=nextslide"/>
          </p:cNvPr>
          <p:cNvSpPr txBox="1">
            <a:spLocks noChangeArrowheads="1"/>
          </p:cNvSpPr>
          <p:nvPr/>
        </p:nvSpPr>
        <p:spPr bwMode="auto">
          <a:xfrm>
            <a:off x="1634024" y="206218"/>
            <a:ext cx="579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effectLst/>
                <a:latin typeface="黑体" panose="02010609060101010101" pitchFamily="49" charset="-122"/>
                <a:ea typeface="黑体" panose="02010609060101010101" pitchFamily="49" charset="-122"/>
              </a:rPr>
              <a:t>8.2.1  </a:t>
            </a:r>
            <a:r>
              <a:rPr kumimoji="1" lang="zh-CN" altLang="en-US" sz="3600" b="1" dirty="0">
                <a:solidFill>
                  <a:schemeClr val="bg1"/>
                </a:solidFill>
                <a:effectLst/>
                <a:latin typeface="黑体" panose="02010609060101010101" pitchFamily="49" charset="-122"/>
                <a:ea typeface="黑体" panose="02010609060101010101" pitchFamily="49" charset="-122"/>
              </a:rPr>
              <a:t>图着色问题 </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05255" y="1760220"/>
            <a:ext cx="2061210" cy="2377440"/>
            <a:chOff x="1404938" y="1196752"/>
            <a:chExt cx="2061369" cy="2627751"/>
          </a:xfrm>
        </p:grpSpPr>
        <p:sp>
          <p:nvSpPr>
            <p:cNvPr id="51209" name="Oval 6"/>
            <p:cNvSpPr>
              <a:spLocks noChangeArrowheads="1"/>
            </p:cNvSpPr>
            <p:nvPr/>
          </p:nvSpPr>
          <p:spPr bwMode="auto">
            <a:xfrm>
              <a:off x="2274359" y="1196752"/>
              <a:ext cx="392642" cy="353345"/>
            </a:xfrm>
            <a:prstGeom prst="ellipse">
              <a:avLst/>
            </a:prstGeom>
            <a:solidFill>
              <a:srgbClr val="FF0000"/>
            </a:solidFill>
            <a:ln w="9525">
              <a:solidFill>
                <a:srgbClr val="000000"/>
              </a:solidFill>
              <a:round/>
            </a:ln>
          </p:spPr>
          <p:txBody>
            <a:bodyPr lIns="18000" tIns="0" rIns="0" bIns="0"/>
            <a:lstStyle/>
            <a:p>
              <a:pPr algn="just" eaLnBrk="0" hangingPunct="0">
                <a:lnSpc>
                  <a:spcPct val="80000"/>
                </a:lnSpc>
              </a:pPr>
              <a:r>
                <a:rPr lang="en-US" altLang="zh-CN" sz="2000" b="1" i="1" dirty="0">
                  <a:latin typeface="宋体" panose="02010600030101010101" pitchFamily="2" charset="-122"/>
                </a:rPr>
                <a:t>A</a:t>
              </a:r>
              <a:endParaRPr lang="en-US" altLang="zh-CN" sz="2000" b="1" i="1" dirty="0">
                <a:latin typeface="宋体" panose="02010600030101010101" pitchFamily="2" charset="-122"/>
              </a:endParaRPr>
            </a:p>
          </p:txBody>
        </p:sp>
        <p:sp>
          <p:nvSpPr>
            <p:cNvPr id="51210" name="Oval 7"/>
            <p:cNvSpPr>
              <a:spLocks noChangeArrowheads="1"/>
            </p:cNvSpPr>
            <p:nvPr/>
          </p:nvSpPr>
          <p:spPr bwMode="auto">
            <a:xfrm>
              <a:off x="3073665" y="2143067"/>
              <a:ext cx="392642" cy="353345"/>
            </a:xfrm>
            <a:prstGeom prst="ellipse">
              <a:avLst/>
            </a:prstGeom>
            <a:solidFill>
              <a:srgbClr val="FFFF00"/>
            </a:solidFill>
            <a:ln w="9525">
              <a:solidFill>
                <a:srgbClr val="000000"/>
              </a:solidFill>
              <a:round/>
            </a:ln>
          </p:spPr>
          <p:txBody>
            <a:bodyPr lIns="18000" tIns="0" rIns="0" bIns="0"/>
            <a:lstStyle/>
            <a:p>
              <a:pPr algn="just" eaLnBrk="0" hangingPunct="0">
                <a:lnSpc>
                  <a:spcPct val="80000"/>
                </a:lnSpc>
              </a:pPr>
              <a:r>
                <a:rPr lang="en-US" altLang="zh-CN" sz="2000" b="1" i="1">
                  <a:latin typeface="宋体" panose="02010600030101010101" pitchFamily="2" charset="-122"/>
                </a:rPr>
                <a:t>C</a:t>
              </a:r>
              <a:endParaRPr lang="en-US" altLang="zh-CN" sz="2000" b="1" i="1">
                <a:latin typeface="宋体" panose="02010600030101010101" pitchFamily="2" charset="-122"/>
              </a:endParaRPr>
            </a:p>
          </p:txBody>
        </p:sp>
        <p:sp>
          <p:nvSpPr>
            <p:cNvPr id="51211" name="Oval 8"/>
            <p:cNvSpPr>
              <a:spLocks noChangeArrowheads="1"/>
            </p:cNvSpPr>
            <p:nvPr/>
          </p:nvSpPr>
          <p:spPr bwMode="auto">
            <a:xfrm>
              <a:off x="1432984" y="2171498"/>
              <a:ext cx="392642" cy="353345"/>
            </a:xfrm>
            <a:prstGeom prst="ellipse">
              <a:avLst/>
            </a:prstGeom>
            <a:solidFill>
              <a:srgbClr val="00B0F0"/>
            </a:solidFill>
            <a:ln w="9525">
              <a:solidFill>
                <a:srgbClr val="000000"/>
              </a:solidFill>
              <a:round/>
            </a:ln>
          </p:spPr>
          <p:txBody>
            <a:bodyPr lIns="18000" tIns="0" rIns="0" bIns="0"/>
            <a:lstStyle/>
            <a:p>
              <a:pPr algn="just" eaLnBrk="0" hangingPunct="0">
                <a:lnSpc>
                  <a:spcPct val="80000"/>
                </a:lnSpc>
              </a:pPr>
              <a:r>
                <a:rPr lang="en-US" altLang="zh-CN" sz="2000" b="1" i="1">
                  <a:latin typeface="宋体" panose="02010600030101010101" pitchFamily="2" charset="-122"/>
                </a:rPr>
                <a:t>B</a:t>
              </a:r>
              <a:endParaRPr lang="en-US" altLang="zh-CN" sz="2000" b="1" i="1">
                <a:latin typeface="宋体" panose="02010600030101010101" pitchFamily="2" charset="-122"/>
              </a:endParaRPr>
            </a:p>
          </p:txBody>
        </p:sp>
        <p:sp>
          <p:nvSpPr>
            <p:cNvPr id="51212" name="Oval 9"/>
            <p:cNvSpPr>
              <a:spLocks noChangeArrowheads="1"/>
            </p:cNvSpPr>
            <p:nvPr/>
          </p:nvSpPr>
          <p:spPr bwMode="auto">
            <a:xfrm>
              <a:off x="1404938" y="3399406"/>
              <a:ext cx="392642" cy="353345"/>
            </a:xfrm>
            <a:prstGeom prst="ellipse">
              <a:avLst/>
            </a:prstGeom>
            <a:solidFill>
              <a:srgbClr val="FFFF00"/>
            </a:solidFill>
            <a:ln w="9525">
              <a:solidFill>
                <a:srgbClr val="000000"/>
              </a:solidFill>
              <a:round/>
            </a:ln>
          </p:spPr>
          <p:txBody>
            <a:bodyPr lIns="18000" tIns="0" rIns="0" bIns="0"/>
            <a:lstStyle/>
            <a:p>
              <a:pPr algn="just" eaLnBrk="0" hangingPunct="0">
                <a:lnSpc>
                  <a:spcPct val="80000"/>
                </a:lnSpc>
              </a:pPr>
              <a:r>
                <a:rPr lang="en-US" altLang="zh-CN" sz="2000" b="1" i="1">
                  <a:latin typeface="宋体" panose="02010600030101010101" pitchFamily="2" charset="-122"/>
                </a:rPr>
                <a:t>D</a:t>
              </a:r>
              <a:endParaRPr lang="en-US" altLang="zh-CN" sz="2000" b="1" i="1">
                <a:latin typeface="宋体" panose="02010600030101010101" pitchFamily="2" charset="-122"/>
              </a:endParaRPr>
            </a:p>
          </p:txBody>
        </p:sp>
        <p:sp>
          <p:nvSpPr>
            <p:cNvPr id="51213" name="Oval 10"/>
            <p:cNvSpPr>
              <a:spLocks noChangeArrowheads="1"/>
            </p:cNvSpPr>
            <p:nvPr/>
          </p:nvSpPr>
          <p:spPr bwMode="auto">
            <a:xfrm>
              <a:off x="3031596" y="3471158"/>
              <a:ext cx="392642" cy="353345"/>
            </a:xfrm>
            <a:prstGeom prst="ellipse">
              <a:avLst/>
            </a:prstGeom>
            <a:solidFill>
              <a:srgbClr val="FF0000"/>
            </a:solidFill>
            <a:ln w="9525">
              <a:solidFill>
                <a:srgbClr val="000000"/>
              </a:solidFill>
              <a:round/>
            </a:ln>
          </p:spPr>
          <p:txBody>
            <a:bodyPr lIns="18000" tIns="0" rIns="0" bIns="0"/>
            <a:lstStyle/>
            <a:p>
              <a:pPr algn="just" eaLnBrk="0" hangingPunct="0">
                <a:lnSpc>
                  <a:spcPct val="80000"/>
                </a:lnSpc>
              </a:pPr>
              <a:r>
                <a:rPr lang="en-US" altLang="zh-CN" sz="2000" b="1" i="1">
                  <a:latin typeface="宋体" panose="02010600030101010101" pitchFamily="2" charset="-122"/>
                </a:rPr>
                <a:t>E</a:t>
              </a:r>
              <a:endParaRPr lang="en-US" altLang="zh-CN" sz="2000" b="1" i="1">
                <a:latin typeface="宋体" panose="02010600030101010101" pitchFamily="2" charset="-122"/>
              </a:endParaRPr>
            </a:p>
          </p:txBody>
        </p:sp>
        <p:sp>
          <p:nvSpPr>
            <p:cNvPr id="51214" name="Line 11"/>
            <p:cNvSpPr>
              <a:spLocks noChangeShapeType="1"/>
            </p:cNvSpPr>
            <p:nvPr/>
          </p:nvSpPr>
          <p:spPr bwMode="auto">
            <a:xfrm flipH="1">
              <a:off x="1727465" y="1513544"/>
              <a:ext cx="602985" cy="6701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5" name="Line 12"/>
            <p:cNvSpPr>
              <a:spLocks noChangeShapeType="1"/>
            </p:cNvSpPr>
            <p:nvPr/>
          </p:nvSpPr>
          <p:spPr bwMode="auto">
            <a:xfrm>
              <a:off x="2596886" y="1493237"/>
              <a:ext cx="546894" cy="69450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6" name="Line 13"/>
            <p:cNvSpPr>
              <a:spLocks noChangeShapeType="1"/>
            </p:cNvSpPr>
            <p:nvPr/>
          </p:nvSpPr>
          <p:spPr bwMode="auto">
            <a:xfrm>
              <a:off x="1825625" y="2374570"/>
              <a:ext cx="12480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7" name="Line 14"/>
            <p:cNvSpPr>
              <a:spLocks noChangeShapeType="1"/>
            </p:cNvSpPr>
            <p:nvPr/>
          </p:nvSpPr>
          <p:spPr bwMode="auto">
            <a:xfrm>
              <a:off x="1629305" y="2524843"/>
              <a:ext cx="0" cy="8529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8" name="Line 15"/>
            <p:cNvSpPr>
              <a:spLocks noChangeShapeType="1"/>
            </p:cNvSpPr>
            <p:nvPr/>
          </p:nvSpPr>
          <p:spPr bwMode="auto">
            <a:xfrm flipH="1">
              <a:off x="3255963" y="2496413"/>
              <a:ext cx="0" cy="95985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9" name="Line 16"/>
            <p:cNvSpPr>
              <a:spLocks noChangeShapeType="1"/>
            </p:cNvSpPr>
            <p:nvPr/>
          </p:nvSpPr>
          <p:spPr bwMode="auto">
            <a:xfrm flipV="1">
              <a:off x="1797580" y="3593001"/>
              <a:ext cx="1234017" cy="135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20" name="Line 17"/>
            <p:cNvSpPr>
              <a:spLocks noChangeShapeType="1"/>
            </p:cNvSpPr>
            <p:nvPr/>
          </p:nvSpPr>
          <p:spPr bwMode="auto">
            <a:xfrm>
              <a:off x="1755511" y="2467983"/>
              <a:ext cx="1360223" cy="103160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1253" name="Text Box 50"/>
          <p:cNvSpPr txBox="1">
            <a:spLocks noChangeArrowheads="1"/>
          </p:cNvSpPr>
          <p:nvPr/>
        </p:nvSpPr>
        <p:spPr bwMode="auto">
          <a:xfrm>
            <a:off x="4788024" y="6060415"/>
            <a:ext cx="4121137" cy="4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dirty="0" smtClean="0">
                <a:latin typeface="宋体" panose="02010600030101010101" pitchFamily="2" charset="-122"/>
              </a:rPr>
              <a:t>(</a:t>
            </a:r>
            <a:r>
              <a:rPr lang="en-US" altLang="zh-CN" sz="2400" b="1" dirty="0">
                <a:latin typeface="宋体" panose="02010600030101010101" pitchFamily="2" charset="-122"/>
              </a:rPr>
              <a:t>b) </a:t>
            </a:r>
            <a:r>
              <a:rPr lang="zh-CN" altLang="en-US" sz="2400" b="1" dirty="0">
                <a:latin typeface="宋体" panose="02010600030101010101" pitchFamily="2" charset="-122"/>
              </a:rPr>
              <a:t>回溯法</a:t>
            </a:r>
            <a:r>
              <a:rPr lang="zh-CN" altLang="en-US" sz="2400" b="1" dirty="0" smtClean="0">
                <a:latin typeface="宋体" panose="02010600030101010101" pitchFamily="2" charset="-122"/>
              </a:rPr>
              <a:t>搜索的状态空间树</a:t>
            </a:r>
            <a:endParaRPr lang="zh-CN" altLang="en-US" sz="2400" b="1" dirty="0">
              <a:latin typeface="宋体" panose="02010600030101010101" pitchFamily="2" charset="-122"/>
            </a:endParaRPr>
          </a:p>
        </p:txBody>
      </p:sp>
      <p:sp>
        <p:nvSpPr>
          <p:cNvPr id="51203" name="Rectangle 51"/>
          <p:cNvSpPr>
            <a:spLocks noChangeArrowheads="1"/>
          </p:cNvSpPr>
          <p:nvPr/>
        </p:nvSpPr>
        <p:spPr bwMode="auto">
          <a:xfrm>
            <a:off x="275831" y="4790326"/>
            <a:ext cx="4152153"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a:latin typeface="宋体" panose="02010600030101010101" pitchFamily="2" charset="-122"/>
                <a:ea typeface="宋体" panose="02010600030101010101" pitchFamily="2" charset="-122"/>
              </a:rPr>
              <a:t>状态空间树结点总数为：</a:t>
            </a:r>
            <a:r>
              <a:rPr lang="en-US" altLang="zh-CN" sz="2400" b="1" dirty="0" smtClean="0">
                <a:latin typeface="宋体" panose="02010600030101010101" pitchFamily="2" charset="-122"/>
                <a:ea typeface="宋体" panose="02010600030101010101" pitchFamily="2" charset="-122"/>
              </a:rPr>
              <a:t>1+3+3</a:t>
            </a:r>
            <a:r>
              <a:rPr lang="en-US" altLang="zh-CN" sz="2400" b="1" baseline="30000" dirty="0" smtClean="0">
                <a:latin typeface="宋体" panose="02010600030101010101" pitchFamily="2" charset="-122"/>
                <a:ea typeface="宋体" panose="02010600030101010101" pitchFamily="2" charset="-122"/>
              </a:rPr>
              <a:t>2</a:t>
            </a:r>
            <a:r>
              <a:rPr lang="en-US" altLang="zh-CN" sz="2400" b="1" dirty="0" smtClean="0">
                <a:latin typeface="宋体" panose="02010600030101010101" pitchFamily="2" charset="-122"/>
                <a:ea typeface="宋体" panose="02010600030101010101" pitchFamily="2" charset="-122"/>
              </a:rPr>
              <a:t>+3</a:t>
            </a:r>
            <a:r>
              <a:rPr lang="en-US" altLang="zh-CN" sz="2400" b="1" baseline="30000" dirty="0" smtClean="0">
                <a:latin typeface="宋体" panose="02010600030101010101" pitchFamily="2" charset="-122"/>
                <a:ea typeface="宋体" panose="02010600030101010101" pitchFamily="2" charset="-122"/>
              </a:rPr>
              <a:t>3</a:t>
            </a:r>
            <a:r>
              <a:rPr lang="en-US" altLang="zh-CN" sz="2400" b="1" dirty="0" smtClean="0">
                <a:latin typeface="宋体" panose="02010600030101010101" pitchFamily="2" charset="-122"/>
                <a:ea typeface="宋体" panose="02010600030101010101" pitchFamily="2" charset="-122"/>
              </a:rPr>
              <a:t>+3</a:t>
            </a:r>
            <a:r>
              <a:rPr lang="en-US" altLang="zh-CN" sz="2400" b="1" baseline="30000" dirty="0" smtClean="0">
                <a:latin typeface="宋体" panose="02010600030101010101" pitchFamily="2" charset="-122"/>
                <a:ea typeface="宋体" panose="02010600030101010101" pitchFamily="2" charset="-122"/>
              </a:rPr>
              <a:t>4</a:t>
            </a:r>
            <a:r>
              <a:rPr lang="en-US" altLang="zh-CN" sz="2400" b="1" dirty="0" smtClean="0">
                <a:latin typeface="宋体" panose="02010600030101010101" pitchFamily="2" charset="-122"/>
                <a:ea typeface="宋体" panose="02010600030101010101" pitchFamily="2" charset="-122"/>
              </a:rPr>
              <a:t>+3</a:t>
            </a:r>
            <a:r>
              <a:rPr lang="en-US" altLang="zh-CN" sz="2400" b="1" baseline="30000" dirty="0" smtClean="0">
                <a:latin typeface="宋体" panose="02010600030101010101" pitchFamily="2" charset="-122"/>
                <a:ea typeface="宋体" panose="02010600030101010101" pitchFamily="2" charset="-122"/>
              </a:rPr>
              <a:t>5</a:t>
            </a:r>
            <a:r>
              <a:rPr lang="en-US" altLang="zh-CN" sz="2400" b="1" dirty="0" smtClean="0">
                <a:latin typeface="宋体" panose="02010600030101010101" pitchFamily="2" charset="-122"/>
                <a:ea typeface="宋体" panose="02010600030101010101" pitchFamily="2" charset="-122"/>
              </a:rPr>
              <a:t>=364</a:t>
            </a:r>
            <a:r>
              <a:rPr lang="zh-CN" altLang="en-US" sz="2400" b="1" dirty="0" smtClean="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而在搜索过程中所访问的结点数只有</a:t>
            </a:r>
            <a:r>
              <a:rPr lang="en-US" altLang="zh-CN" sz="2400" b="1" dirty="0">
                <a:latin typeface="宋体" panose="02010600030101010101" pitchFamily="2" charset="-122"/>
                <a:ea typeface="宋体" panose="02010600030101010101" pitchFamily="2" charset="-122"/>
              </a:rPr>
              <a:t>14 </a:t>
            </a:r>
            <a:r>
              <a:rPr lang="zh-CN" altLang="en-US" sz="2400" b="1" dirty="0" smtClean="0">
                <a:latin typeface="宋体" panose="02010600030101010101" pitchFamily="2" charset="-122"/>
                <a:ea typeface="宋体" panose="02010600030101010101" pitchFamily="2" charset="-122"/>
              </a:rPr>
              <a:t>个</a:t>
            </a:r>
            <a:r>
              <a:rPr lang="zh-CN" altLang="en-US" b="1" dirty="0" smtClean="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sp>
        <p:nvSpPr>
          <p:cNvPr id="43012" name="Rectangle 2"/>
          <p:cNvSpPr>
            <a:spLocks noGrp="1" noChangeArrowheads="1"/>
          </p:cNvSpPr>
          <p:nvPr>
            <p:ph type="title"/>
          </p:nvPr>
        </p:nvSpPr>
        <p:spPr>
          <a:xfrm>
            <a:off x="195374" y="148064"/>
            <a:ext cx="8713787" cy="645160"/>
          </a:xfrm>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lgn="ctr">
              <a:defRPr/>
            </a:pPr>
            <a:r>
              <a:rPr kumimoji="1" lang="zh-CN" altLang="en-US" sz="3600" b="1" kern="1200" dirty="0">
                <a:solidFill>
                  <a:schemeClr val="bg1"/>
                </a:solidFill>
                <a:effectLst/>
                <a:latin typeface="黑体" panose="02010609060101010101" pitchFamily="49" charset="-122"/>
                <a:ea typeface="黑体" panose="02010609060101010101" pitchFamily="49" charset="-122"/>
                <a:cs typeface="+mn-cs"/>
              </a:rPr>
              <a:t>具有</a:t>
            </a:r>
            <a:r>
              <a:rPr kumimoji="1" lang="en-US" altLang="zh-CN" sz="3600" b="1" kern="1200" dirty="0">
                <a:solidFill>
                  <a:schemeClr val="bg1"/>
                </a:solidFill>
                <a:effectLst/>
                <a:latin typeface="黑体" panose="02010609060101010101" pitchFamily="49" charset="-122"/>
                <a:ea typeface="黑体" panose="02010609060101010101" pitchFamily="49" charset="-122"/>
                <a:cs typeface="+mn-cs"/>
              </a:rPr>
              <a:t>5</a:t>
            </a:r>
            <a:r>
              <a:rPr kumimoji="1" lang="zh-CN" altLang="en-US" sz="3600" b="1" kern="1200" dirty="0">
                <a:solidFill>
                  <a:schemeClr val="bg1"/>
                </a:solidFill>
                <a:effectLst/>
                <a:latin typeface="黑体" panose="02010609060101010101" pitchFamily="49" charset="-122"/>
                <a:ea typeface="黑体" panose="02010609060101010101" pitchFamily="49" charset="-122"/>
                <a:cs typeface="+mn-cs"/>
              </a:rPr>
              <a:t>个顶点的图的三着色状态空间树 </a:t>
            </a:r>
            <a:endParaRPr kumimoji="1" lang="zh-CN" altLang="en-US" sz="3600" b="1" kern="1200" dirty="0">
              <a:solidFill>
                <a:schemeClr val="bg1"/>
              </a:solidFill>
              <a:effectLst/>
              <a:latin typeface="黑体" panose="02010609060101010101" pitchFamily="49" charset="-122"/>
              <a:ea typeface="黑体" panose="02010609060101010101" pitchFamily="49" charset="-122"/>
              <a:cs typeface="+mn-cs"/>
            </a:endParaRPr>
          </a:p>
        </p:txBody>
      </p:sp>
      <p:grpSp>
        <p:nvGrpSpPr>
          <p:cNvPr id="4" name="组合 3"/>
          <p:cNvGrpSpPr/>
          <p:nvPr/>
        </p:nvGrpSpPr>
        <p:grpSpPr>
          <a:xfrm>
            <a:off x="5479289" y="1739935"/>
            <a:ext cx="2614580" cy="4190052"/>
            <a:chOff x="5479289" y="1270000"/>
            <a:chExt cx="2614580" cy="4190052"/>
          </a:xfrm>
        </p:grpSpPr>
        <p:sp>
          <p:nvSpPr>
            <p:cNvPr id="51208" name="Text Box 5"/>
            <p:cNvSpPr txBox="1">
              <a:spLocks noChangeArrowheads="1"/>
            </p:cNvSpPr>
            <p:nvPr/>
          </p:nvSpPr>
          <p:spPr bwMode="auto">
            <a:xfrm>
              <a:off x="6298936" y="4019595"/>
              <a:ext cx="532871" cy="27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D=1</a:t>
              </a:r>
              <a:endParaRPr lang="en-US" altLang="zh-CN" sz="2000" b="1">
                <a:latin typeface="宋体" panose="02010600030101010101" pitchFamily="2" charset="-122"/>
              </a:endParaRPr>
            </a:p>
          </p:txBody>
        </p:sp>
        <p:sp>
          <p:nvSpPr>
            <p:cNvPr id="51221" name="Oval 18"/>
            <p:cNvSpPr>
              <a:spLocks noChangeArrowheads="1"/>
            </p:cNvSpPr>
            <p:nvPr/>
          </p:nvSpPr>
          <p:spPr bwMode="auto">
            <a:xfrm>
              <a:off x="7154333" y="1270000"/>
              <a:ext cx="381423" cy="32220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latin typeface="宋体" panose="02010600030101010101" pitchFamily="2" charset="-122"/>
                </a:rPr>
                <a:t>1</a:t>
              </a:r>
              <a:endParaRPr lang="en-US" altLang="zh-CN" sz="2000" b="1">
                <a:latin typeface="宋体" panose="02010600030101010101" pitchFamily="2" charset="-122"/>
              </a:endParaRPr>
            </a:p>
          </p:txBody>
        </p:sp>
        <p:sp>
          <p:nvSpPr>
            <p:cNvPr id="51222" name="Oval 19"/>
            <p:cNvSpPr>
              <a:spLocks noChangeArrowheads="1"/>
            </p:cNvSpPr>
            <p:nvPr/>
          </p:nvSpPr>
          <p:spPr bwMode="auto">
            <a:xfrm>
              <a:off x="6383073" y="2017305"/>
              <a:ext cx="381423" cy="32220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solidFill>
                    <a:srgbClr val="3907F1"/>
                  </a:solidFill>
                  <a:latin typeface="宋体" panose="02010600030101010101" pitchFamily="2" charset="-122"/>
                </a:rPr>
                <a:t>2</a:t>
              </a:r>
              <a:endParaRPr lang="en-US" altLang="zh-CN" sz="2000" b="1">
                <a:solidFill>
                  <a:srgbClr val="3907F1"/>
                </a:solidFill>
                <a:latin typeface="宋体" panose="02010600030101010101" pitchFamily="2" charset="-122"/>
              </a:endParaRPr>
            </a:p>
          </p:txBody>
        </p:sp>
        <p:sp>
          <p:nvSpPr>
            <p:cNvPr id="51223" name="Oval 20"/>
            <p:cNvSpPr>
              <a:spLocks noChangeArrowheads="1"/>
            </p:cNvSpPr>
            <p:nvPr/>
          </p:nvSpPr>
          <p:spPr bwMode="auto">
            <a:xfrm>
              <a:off x="5639859" y="2809286"/>
              <a:ext cx="381423" cy="322208"/>
            </a:xfrm>
            <a:prstGeom prst="ellipse">
              <a:avLst/>
            </a:prstGeom>
            <a:noFill/>
            <a:ln w="9525">
              <a:solidFill>
                <a:srgbClr val="000000"/>
              </a:solidFill>
              <a:round/>
            </a:ln>
            <a:extLst>
              <a:ext uri="{909E8E84-426E-40DD-AFC4-6F175D3DCCD1}">
                <a14:hiddenFill xmlns:a14="http://schemas.microsoft.com/office/drawing/2010/main">
                  <a:solidFill>
                    <a:srgbClr val="C0C0C0"/>
                  </a:solidFill>
                </a14:hiddenFill>
              </a:ext>
            </a:extLst>
          </p:spPr>
          <p:txBody>
            <a:bodyPr lIns="28800" tIns="0" rIns="0" bIns="0"/>
            <a:lstStyle/>
            <a:p>
              <a:pPr algn="just" eaLnBrk="0" hangingPunct="0">
                <a:lnSpc>
                  <a:spcPct val="72000"/>
                </a:lnSpc>
              </a:pPr>
              <a:r>
                <a:rPr lang="en-US" altLang="zh-CN" sz="2000" b="1" dirty="0">
                  <a:latin typeface="宋体" panose="02010600030101010101" pitchFamily="2" charset="-122"/>
                </a:rPr>
                <a:t>3</a:t>
              </a:r>
              <a:endParaRPr lang="en-US" altLang="zh-CN" sz="2000" b="1" dirty="0">
                <a:latin typeface="宋体" panose="02010600030101010101" pitchFamily="2" charset="-122"/>
              </a:endParaRPr>
            </a:p>
          </p:txBody>
        </p:sp>
        <p:sp>
          <p:nvSpPr>
            <p:cNvPr id="51224" name="Oval 21"/>
            <p:cNvSpPr>
              <a:spLocks noChangeArrowheads="1"/>
            </p:cNvSpPr>
            <p:nvPr/>
          </p:nvSpPr>
          <p:spPr bwMode="auto">
            <a:xfrm>
              <a:off x="6383073" y="2825531"/>
              <a:ext cx="381423" cy="32220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solidFill>
                    <a:srgbClr val="3907F1"/>
                  </a:solidFill>
                  <a:latin typeface="宋体" panose="02010600030101010101" pitchFamily="2" charset="-122"/>
                </a:rPr>
                <a:t>4</a:t>
              </a:r>
              <a:endParaRPr lang="en-US" altLang="zh-CN" sz="2000" b="1">
                <a:solidFill>
                  <a:srgbClr val="3907F1"/>
                </a:solidFill>
                <a:latin typeface="宋体" panose="02010600030101010101" pitchFamily="2" charset="-122"/>
              </a:endParaRPr>
            </a:p>
          </p:txBody>
        </p:sp>
        <p:sp>
          <p:nvSpPr>
            <p:cNvPr id="51225" name="Oval 22"/>
            <p:cNvSpPr>
              <a:spLocks noChangeArrowheads="1"/>
            </p:cNvSpPr>
            <p:nvPr/>
          </p:nvSpPr>
          <p:spPr bwMode="auto">
            <a:xfrm>
              <a:off x="5864225" y="3585021"/>
              <a:ext cx="381423" cy="322208"/>
            </a:xfrm>
            <a:prstGeom prst="ellipse">
              <a:avLst/>
            </a:prstGeom>
            <a:noFill/>
            <a:ln w="9525">
              <a:solidFill>
                <a:srgbClr val="000000"/>
              </a:solidFill>
              <a:round/>
            </a:ln>
            <a:extLst>
              <a:ext uri="{909E8E84-426E-40DD-AFC4-6F175D3DCCD1}">
                <a14:hiddenFill xmlns:a14="http://schemas.microsoft.com/office/drawing/2010/main">
                  <a:solidFill>
                    <a:srgbClr val="C0C0C0"/>
                  </a:solidFill>
                </a14:hiddenFill>
              </a:ext>
            </a:extLst>
          </p:spPr>
          <p:txBody>
            <a:bodyPr lIns="28800" tIns="0" rIns="0" bIns="0"/>
            <a:lstStyle/>
            <a:p>
              <a:pPr algn="just" eaLnBrk="0" hangingPunct="0">
                <a:lnSpc>
                  <a:spcPct val="72000"/>
                </a:lnSpc>
              </a:pPr>
              <a:r>
                <a:rPr lang="en-US" altLang="zh-CN" sz="2000" b="1">
                  <a:latin typeface="宋体" panose="02010600030101010101" pitchFamily="2" charset="-122"/>
                </a:rPr>
                <a:t>5</a:t>
              </a:r>
              <a:endParaRPr lang="en-US" altLang="zh-CN" sz="2000" b="1">
                <a:latin typeface="宋体" panose="02010600030101010101" pitchFamily="2" charset="-122"/>
              </a:endParaRPr>
            </a:p>
          </p:txBody>
        </p:sp>
        <p:sp>
          <p:nvSpPr>
            <p:cNvPr id="51226" name="Oval 23"/>
            <p:cNvSpPr>
              <a:spLocks noChangeArrowheads="1"/>
            </p:cNvSpPr>
            <p:nvPr/>
          </p:nvSpPr>
          <p:spPr bwMode="auto">
            <a:xfrm>
              <a:off x="6383073" y="3585021"/>
              <a:ext cx="381423" cy="322208"/>
            </a:xfrm>
            <a:prstGeom prst="ellipse">
              <a:avLst/>
            </a:prstGeom>
            <a:noFill/>
            <a:ln w="9525">
              <a:solidFill>
                <a:srgbClr val="000000"/>
              </a:solidFill>
              <a:round/>
            </a:ln>
            <a:extLst>
              <a:ext uri="{909E8E84-426E-40DD-AFC4-6F175D3DCCD1}">
                <a14:hiddenFill xmlns:a14="http://schemas.microsoft.com/office/drawing/2010/main">
                  <a:solidFill>
                    <a:srgbClr val="C0C0C0"/>
                  </a:solidFill>
                </a14:hiddenFill>
              </a:ext>
            </a:extLst>
          </p:spPr>
          <p:txBody>
            <a:bodyPr lIns="28800" tIns="0" rIns="0" bIns="0"/>
            <a:lstStyle/>
            <a:p>
              <a:pPr algn="just" eaLnBrk="0" hangingPunct="0">
                <a:lnSpc>
                  <a:spcPct val="72000"/>
                </a:lnSpc>
              </a:pPr>
              <a:r>
                <a:rPr lang="en-US" altLang="zh-CN" sz="2000" b="1">
                  <a:latin typeface="宋体" panose="02010600030101010101" pitchFamily="2" charset="-122"/>
                </a:rPr>
                <a:t>6</a:t>
              </a:r>
              <a:endParaRPr lang="en-US" altLang="zh-CN" sz="2000" b="1">
                <a:latin typeface="宋体" panose="02010600030101010101" pitchFamily="2" charset="-122"/>
              </a:endParaRPr>
            </a:p>
          </p:txBody>
        </p:sp>
        <p:sp>
          <p:nvSpPr>
            <p:cNvPr id="51227" name="Oval 24"/>
            <p:cNvSpPr>
              <a:spLocks noChangeArrowheads="1"/>
            </p:cNvSpPr>
            <p:nvPr/>
          </p:nvSpPr>
          <p:spPr bwMode="auto">
            <a:xfrm>
              <a:off x="6887898" y="3597205"/>
              <a:ext cx="381423" cy="32220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solidFill>
                    <a:srgbClr val="3907F1"/>
                  </a:solidFill>
                  <a:latin typeface="宋体" panose="02010600030101010101" pitchFamily="2" charset="-122"/>
                </a:rPr>
                <a:t>7</a:t>
              </a:r>
              <a:endParaRPr lang="en-US" altLang="zh-CN" sz="2000" b="1">
                <a:solidFill>
                  <a:srgbClr val="3907F1"/>
                </a:solidFill>
                <a:latin typeface="宋体" panose="02010600030101010101" pitchFamily="2" charset="-122"/>
              </a:endParaRPr>
            </a:p>
          </p:txBody>
        </p:sp>
        <p:sp>
          <p:nvSpPr>
            <p:cNvPr id="51228" name="Line 25"/>
            <p:cNvSpPr>
              <a:spLocks noChangeShapeType="1"/>
            </p:cNvSpPr>
            <p:nvPr/>
          </p:nvSpPr>
          <p:spPr bwMode="auto">
            <a:xfrm flipH="1">
              <a:off x="6677554" y="1542116"/>
              <a:ext cx="518848" cy="487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29" name="Line 26"/>
            <p:cNvSpPr>
              <a:spLocks noChangeShapeType="1"/>
            </p:cNvSpPr>
            <p:nvPr/>
          </p:nvSpPr>
          <p:spPr bwMode="auto">
            <a:xfrm flipH="1">
              <a:off x="5920317" y="2298898"/>
              <a:ext cx="532871" cy="53204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0" name="Line 27"/>
            <p:cNvSpPr>
              <a:spLocks noChangeShapeType="1"/>
            </p:cNvSpPr>
            <p:nvPr/>
          </p:nvSpPr>
          <p:spPr bwMode="auto">
            <a:xfrm>
              <a:off x="6565371" y="2354404"/>
              <a:ext cx="0" cy="4630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1" name="Line 28"/>
            <p:cNvSpPr>
              <a:spLocks noChangeShapeType="1"/>
            </p:cNvSpPr>
            <p:nvPr/>
          </p:nvSpPr>
          <p:spPr bwMode="auto">
            <a:xfrm flipH="1">
              <a:off x="6060546" y="3113894"/>
              <a:ext cx="392642" cy="4751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2" name="Line 29"/>
            <p:cNvSpPr>
              <a:spLocks noChangeShapeType="1"/>
            </p:cNvSpPr>
            <p:nvPr/>
          </p:nvSpPr>
          <p:spPr bwMode="auto">
            <a:xfrm>
              <a:off x="6551348" y="3154508"/>
              <a:ext cx="0" cy="422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3" name="Line 30"/>
            <p:cNvSpPr>
              <a:spLocks noChangeShapeType="1"/>
            </p:cNvSpPr>
            <p:nvPr/>
          </p:nvSpPr>
          <p:spPr bwMode="auto">
            <a:xfrm>
              <a:off x="6663531" y="3126078"/>
              <a:ext cx="336550" cy="4630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4" name="Oval 31"/>
            <p:cNvSpPr>
              <a:spLocks noChangeArrowheads="1"/>
            </p:cNvSpPr>
            <p:nvPr/>
          </p:nvSpPr>
          <p:spPr bwMode="auto">
            <a:xfrm>
              <a:off x="6369050" y="4356694"/>
              <a:ext cx="381423" cy="32220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latin typeface="宋体" panose="02010600030101010101" pitchFamily="2" charset="-122"/>
                </a:rPr>
                <a:t>8</a:t>
              </a:r>
              <a:endParaRPr lang="en-US" altLang="zh-CN" sz="2000" b="1">
                <a:latin typeface="宋体" panose="02010600030101010101" pitchFamily="2" charset="-122"/>
              </a:endParaRPr>
            </a:p>
          </p:txBody>
        </p:sp>
        <p:sp>
          <p:nvSpPr>
            <p:cNvPr id="51235" name="Oval 32"/>
            <p:cNvSpPr>
              <a:spLocks noChangeArrowheads="1"/>
            </p:cNvSpPr>
            <p:nvPr/>
          </p:nvSpPr>
          <p:spPr bwMode="auto">
            <a:xfrm>
              <a:off x="6887898" y="4356694"/>
              <a:ext cx="381423" cy="322208"/>
            </a:xfrm>
            <a:prstGeom prst="ellipse">
              <a:avLst/>
            </a:prstGeom>
            <a:noFill/>
            <a:ln w="9525">
              <a:solidFill>
                <a:srgbClr val="000000"/>
              </a:solidFill>
              <a:round/>
            </a:ln>
            <a:extLst>
              <a:ext uri="{909E8E84-426E-40DD-AFC4-6F175D3DCCD1}">
                <a14:hiddenFill xmlns:a14="http://schemas.microsoft.com/office/drawing/2010/main">
                  <a:solidFill>
                    <a:srgbClr val="C0C0C0"/>
                  </a:solidFill>
                </a14:hiddenFill>
              </a:ext>
            </a:extLst>
          </p:spPr>
          <p:txBody>
            <a:bodyPr lIns="28800" tIns="0" rIns="0" bIns="0"/>
            <a:lstStyle/>
            <a:p>
              <a:pPr algn="just" eaLnBrk="0" hangingPunct="0">
                <a:lnSpc>
                  <a:spcPct val="72000"/>
                </a:lnSpc>
              </a:pPr>
              <a:r>
                <a:rPr lang="en-US" altLang="zh-CN" sz="2000" b="1">
                  <a:latin typeface="宋体" panose="02010600030101010101" pitchFamily="2" charset="-122"/>
                </a:rPr>
                <a:t>9</a:t>
              </a:r>
              <a:endParaRPr lang="en-US" altLang="zh-CN" sz="2000" b="1">
                <a:latin typeface="宋体" panose="02010600030101010101" pitchFamily="2" charset="-122"/>
              </a:endParaRPr>
            </a:p>
          </p:txBody>
        </p:sp>
        <p:sp>
          <p:nvSpPr>
            <p:cNvPr id="51236" name="Oval 33"/>
            <p:cNvSpPr>
              <a:spLocks noChangeArrowheads="1"/>
            </p:cNvSpPr>
            <p:nvPr/>
          </p:nvSpPr>
          <p:spPr bwMode="auto">
            <a:xfrm>
              <a:off x="7392723" y="4368878"/>
              <a:ext cx="381423" cy="32220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2000" b="1">
                  <a:solidFill>
                    <a:srgbClr val="3907F1"/>
                  </a:solidFill>
                  <a:latin typeface="宋体" panose="02010600030101010101" pitchFamily="2" charset="-122"/>
                </a:rPr>
                <a:t>10</a:t>
              </a:r>
              <a:endParaRPr lang="en-US" altLang="zh-CN" sz="2000" b="1">
                <a:solidFill>
                  <a:srgbClr val="3907F1"/>
                </a:solidFill>
                <a:latin typeface="宋体" panose="02010600030101010101" pitchFamily="2" charset="-122"/>
              </a:endParaRPr>
            </a:p>
          </p:txBody>
        </p:sp>
        <p:sp>
          <p:nvSpPr>
            <p:cNvPr id="51237" name="Line 34"/>
            <p:cNvSpPr>
              <a:spLocks noChangeShapeType="1"/>
            </p:cNvSpPr>
            <p:nvPr/>
          </p:nvSpPr>
          <p:spPr bwMode="auto">
            <a:xfrm flipH="1">
              <a:off x="6565371" y="3885567"/>
              <a:ext cx="392642" cy="4751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8" name="Line 35"/>
            <p:cNvSpPr>
              <a:spLocks noChangeShapeType="1"/>
            </p:cNvSpPr>
            <p:nvPr/>
          </p:nvSpPr>
          <p:spPr bwMode="auto">
            <a:xfrm>
              <a:off x="7056173" y="3926182"/>
              <a:ext cx="0" cy="4223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39" name="Line 36"/>
            <p:cNvSpPr>
              <a:spLocks noChangeShapeType="1"/>
            </p:cNvSpPr>
            <p:nvPr/>
          </p:nvSpPr>
          <p:spPr bwMode="auto">
            <a:xfrm>
              <a:off x="7168356" y="3897751"/>
              <a:ext cx="336550" cy="4630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0" name="Oval 37"/>
            <p:cNvSpPr>
              <a:spLocks noChangeArrowheads="1"/>
            </p:cNvSpPr>
            <p:nvPr/>
          </p:nvSpPr>
          <p:spPr bwMode="auto">
            <a:xfrm>
              <a:off x="5587974" y="5116183"/>
              <a:ext cx="381423" cy="322208"/>
            </a:xfrm>
            <a:prstGeom prst="ellipse">
              <a:avLst/>
            </a:prstGeom>
            <a:noFill/>
            <a:ln w="9525">
              <a:solidFill>
                <a:srgbClr val="000000"/>
              </a:solidFill>
              <a:round/>
            </a:ln>
            <a:extLst>
              <a:ext uri="{909E8E84-426E-40DD-AFC4-6F175D3DCCD1}">
                <a14:hiddenFill xmlns:a14="http://schemas.microsoft.com/office/drawing/2010/main">
                  <a:solidFill>
                    <a:srgbClr val="C0C0C0"/>
                  </a:solidFill>
                </a14:hiddenFill>
              </a:ext>
            </a:extLst>
          </p:spPr>
          <p:txBody>
            <a:bodyPr lIns="0" tIns="0" rIns="0" bIns="0"/>
            <a:lstStyle/>
            <a:p>
              <a:pPr algn="just" eaLnBrk="0" hangingPunct="0">
                <a:lnSpc>
                  <a:spcPct val="72000"/>
                </a:lnSpc>
              </a:pPr>
              <a:r>
                <a:rPr lang="en-US" altLang="zh-CN" sz="2000" b="1">
                  <a:latin typeface="宋体" panose="02010600030101010101" pitchFamily="2" charset="-122"/>
                </a:rPr>
                <a:t>11</a:t>
              </a:r>
              <a:endParaRPr lang="en-US" altLang="zh-CN" sz="2000" b="1">
                <a:latin typeface="宋体" panose="02010600030101010101" pitchFamily="2" charset="-122"/>
              </a:endParaRPr>
            </a:p>
          </p:txBody>
        </p:sp>
        <p:sp>
          <p:nvSpPr>
            <p:cNvPr id="51241" name="Oval 38"/>
            <p:cNvSpPr>
              <a:spLocks noChangeArrowheads="1"/>
            </p:cNvSpPr>
            <p:nvPr/>
          </p:nvSpPr>
          <p:spPr bwMode="auto">
            <a:xfrm>
              <a:off x="6102615" y="5116183"/>
              <a:ext cx="381423" cy="322208"/>
            </a:xfrm>
            <a:prstGeom prst="ellipse">
              <a:avLst/>
            </a:prstGeom>
            <a:noFill/>
            <a:ln w="9525">
              <a:solidFill>
                <a:srgbClr val="000000"/>
              </a:solidFill>
              <a:round/>
            </a:ln>
            <a:extLst>
              <a:ext uri="{909E8E84-426E-40DD-AFC4-6F175D3DCCD1}">
                <a14:hiddenFill xmlns:a14="http://schemas.microsoft.com/office/drawing/2010/main">
                  <a:solidFill>
                    <a:srgbClr val="C0C0C0"/>
                  </a:solidFill>
                </a14:hiddenFill>
              </a:ext>
            </a:extLst>
          </p:spPr>
          <p:txBody>
            <a:bodyPr lIns="0" tIns="0" rIns="0" bIns="0"/>
            <a:lstStyle/>
            <a:p>
              <a:pPr algn="just" eaLnBrk="0" hangingPunct="0">
                <a:lnSpc>
                  <a:spcPct val="72000"/>
                </a:lnSpc>
              </a:pPr>
              <a:r>
                <a:rPr lang="en-US" altLang="zh-CN" sz="2000" b="1">
                  <a:latin typeface="宋体" panose="02010600030101010101" pitchFamily="2" charset="-122"/>
                </a:rPr>
                <a:t>12</a:t>
              </a:r>
              <a:endParaRPr lang="en-US" altLang="zh-CN" sz="2000" b="1">
                <a:latin typeface="宋体" panose="02010600030101010101" pitchFamily="2" charset="-122"/>
              </a:endParaRPr>
            </a:p>
          </p:txBody>
        </p:sp>
        <p:sp>
          <p:nvSpPr>
            <p:cNvPr id="51242" name="Oval 39"/>
            <p:cNvSpPr>
              <a:spLocks noChangeArrowheads="1"/>
            </p:cNvSpPr>
            <p:nvPr/>
          </p:nvSpPr>
          <p:spPr bwMode="auto">
            <a:xfrm>
              <a:off x="6607440" y="5128368"/>
              <a:ext cx="381423" cy="322208"/>
            </a:xfrm>
            <a:prstGeom prst="ellipse">
              <a:avLst/>
            </a:prstGeom>
            <a:noFill/>
            <a:ln w="9525">
              <a:solidFill>
                <a:srgbClr val="000000"/>
              </a:solidFill>
              <a:round/>
            </a:ln>
            <a:extLst>
              <a:ext uri="{909E8E84-426E-40DD-AFC4-6F175D3DCCD1}">
                <a14:hiddenFill xmlns:a14="http://schemas.microsoft.com/office/drawing/2010/main">
                  <a:solidFill>
                    <a:srgbClr val="C0C0C0"/>
                  </a:solidFill>
                </a14:hiddenFill>
              </a:ext>
            </a:extLst>
          </p:spPr>
          <p:txBody>
            <a:bodyPr lIns="0" tIns="0" rIns="0" bIns="0"/>
            <a:lstStyle/>
            <a:p>
              <a:pPr algn="just" eaLnBrk="0" hangingPunct="0">
                <a:lnSpc>
                  <a:spcPct val="72000"/>
                </a:lnSpc>
              </a:pPr>
              <a:r>
                <a:rPr lang="en-US" altLang="zh-CN" sz="2000" b="1">
                  <a:latin typeface="宋体" panose="02010600030101010101" pitchFamily="2" charset="-122"/>
                </a:rPr>
                <a:t>13</a:t>
              </a:r>
              <a:endParaRPr lang="en-US" altLang="zh-CN" sz="2000" b="1">
                <a:latin typeface="宋体" panose="02010600030101010101" pitchFamily="2" charset="-122"/>
              </a:endParaRPr>
            </a:p>
          </p:txBody>
        </p:sp>
        <p:sp>
          <p:nvSpPr>
            <p:cNvPr id="51243" name="Line 40"/>
            <p:cNvSpPr>
              <a:spLocks noChangeShapeType="1"/>
            </p:cNvSpPr>
            <p:nvPr/>
          </p:nvSpPr>
          <p:spPr bwMode="auto">
            <a:xfrm flipH="1">
              <a:off x="5822156" y="4628811"/>
              <a:ext cx="602985" cy="4751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4" name="Line 41"/>
            <p:cNvSpPr>
              <a:spLocks noChangeShapeType="1"/>
            </p:cNvSpPr>
            <p:nvPr/>
          </p:nvSpPr>
          <p:spPr bwMode="auto">
            <a:xfrm flipH="1">
              <a:off x="6341004" y="4682963"/>
              <a:ext cx="154252" cy="4345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5" name="Line 42"/>
            <p:cNvSpPr>
              <a:spLocks noChangeShapeType="1"/>
            </p:cNvSpPr>
            <p:nvPr/>
          </p:nvSpPr>
          <p:spPr bwMode="auto">
            <a:xfrm>
              <a:off x="6593417" y="4665364"/>
              <a:ext cx="196321" cy="4751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6" name="Oval 43"/>
            <p:cNvSpPr>
              <a:spLocks noChangeArrowheads="1"/>
            </p:cNvSpPr>
            <p:nvPr/>
          </p:nvSpPr>
          <p:spPr bwMode="auto">
            <a:xfrm>
              <a:off x="7196402" y="5137844"/>
              <a:ext cx="381423" cy="32220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2000" b="1">
                  <a:solidFill>
                    <a:srgbClr val="3907F1"/>
                  </a:solidFill>
                  <a:latin typeface="宋体" panose="02010600030101010101" pitchFamily="2" charset="-122"/>
                </a:rPr>
                <a:t>14</a:t>
              </a:r>
              <a:endParaRPr lang="en-US" altLang="zh-CN" sz="2000" b="1">
                <a:solidFill>
                  <a:srgbClr val="3907F1"/>
                </a:solidFill>
                <a:latin typeface="宋体" panose="02010600030101010101" pitchFamily="2" charset="-122"/>
              </a:endParaRPr>
            </a:p>
          </p:txBody>
        </p:sp>
        <p:sp>
          <p:nvSpPr>
            <p:cNvPr id="51247" name="Line 44"/>
            <p:cNvSpPr>
              <a:spLocks noChangeShapeType="1"/>
            </p:cNvSpPr>
            <p:nvPr/>
          </p:nvSpPr>
          <p:spPr bwMode="auto">
            <a:xfrm flipH="1">
              <a:off x="7392723" y="4697855"/>
              <a:ext cx="154252" cy="4345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48" name="Text Box 45"/>
            <p:cNvSpPr txBox="1">
              <a:spLocks noChangeArrowheads="1"/>
            </p:cNvSpPr>
            <p:nvPr/>
          </p:nvSpPr>
          <p:spPr bwMode="auto">
            <a:xfrm>
              <a:off x="7028127" y="1789864"/>
              <a:ext cx="532871" cy="27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A=1</a:t>
              </a:r>
              <a:endParaRPr lang="en-US" altLang="zh-CN" sz="2000" b="1">
                <a:latin typeface="宋体" panose="02010600030101010101" pitchFamily="2" charset="-122"/>
              </a:endParaRPr>
            </a:p>
          </p:txBody>
        </p:sp>
        <p:sp>
          <p:nvSpPr>
            <p:cNvPr id="51249" name="Text Box 46"/>
            <p:cNvSpPr txBox="1">
              <a:spLocks noChangeArrowheads="1"/>
            </p:cNvSpPr>
            <p:nvPr/>
          </p:nvSpPr>
          <p:spPr bwMode="auto">
            <a:xfrm>
              <a:off x="6649508" y="2439695"/>
              <a:ext cx="532871" cy="27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B=2</a:t>
              </a:r>
              <a:endParaRPr lang="en-US" altLang="zh-CN" sz="2000" b="1">
                <a:latin typeface="宋体" panose="02010600030101010101" pitchFamily="2" charset="-122"/>
              </a:endParaRPr>
            </a:p>
          </p:txBody>
        </p:sp>
        <p:sp>
          <p:nvSpPr>
            <p:cNvPr id="51250" name="Text Box 47"/>
            <p:cNvSpPr txBox="1">
              <a:spLocks noChangeArrowheads="1"/>
            </p:cNvSpPr>
            <p:nvPr/>
          </p:nvSpPr>
          <p:spPr bwMode="auto">
            <a:xfrm>
              <a:off x="6929967" y="3230322"/>
              <a:ext cx="532871" cy="27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C=3</a:t>
              </a:r>
              <a:endParaRPr lang="en-US" altLang="zh-CN" sz="2000" b="1">
                <a:latin typeface="宋体" panose="02010600030101010101" pitchFamily="2" charset="-122"/>
              </a:endParaRPr>
            </a:p>
          </p:txBody>
        </p:sp>
        <p:sp>
          <p:nvSpPr>
            <p:cNvPr id="51251" name="Text Box 48"/>
            <p:cNvSpPr txBox="1">
              <a:spLocks noChangeArrowheads="1"/>
            </p:cNvSpPr>
            <p:nvPr/>
          </p:nvSpPr>
          <p:spPr bwMode="auto">
            <a:xfrm>
              <a:off x="7420769" y="3918059"/>
              <a:ext cx="532871" cy="27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D=3</a:t>
              </a:r>
              <a:endParaRPr lang="en-US" altLang="zh-CN" sz="2000" b="1">
                <a:latin typeface="宋体" panose="02010600030101010101" pitchFamily="2" charset="-122"/>
              </a:endParaRPr>
            </a:p>
          </p:txBody>
        </p:sp>
        <p:sp>
          <p:nvSpPr>
            <p:cNvPr id="51252" name="Text Box 49"/>
            <p:cNvSpPr txBox="1">
              <a:spLocks noChangeArrowheads="1"/>
            </p:cNvSpPr>
            <p:nvPr/>
          </p:nvSpPr>
          <p:spPr bwMode="auto">
            <a:xfrm>
              <a:off x="7560998" y="4811575"/>
              <a:ext cx="532871" cy="27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dirty="0">
                  <a:latin typeface="宋体" panose="02010600030101010101" pitchFamily="2" charset="-122"/>
                </a:rPr>
                <a:t>E=1</a:t>
              </a:r>
              <a:endParaRPr lang="en-US" altLang="zh-CN" sz="2000" b="1" dirty="0">
                <a:latin typeface="宋体" panose="02010600030101010101" pitchFamily="2" charset="-122"/>
              </a:endParaRPr>
            </a:p>
          </p:txBody>
        </p:sp>
        <p:sp>
          <p:nvSpPr>
            <p:cNvPr id="51205" name="Text Box 46"/>
            <p:cNvSpPr txBox="1">
              <a:spLocks noChangeArrowheads="1"/>
            </p:cNvSpPr>
            <p:nvPr/>
          </p:nvSpPr>
          <p:spPr bwMode="auto">
            <a:xfrm>
              <a:off x="5695950" y="2420938"/>
              <a:ext cx="5318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B=1</a:t>
              </a:r>
              <a:endParaRPr lang="en-US" altLang="zh-CN" sz="2000" b="1">
                <a:latin typeface="宋体" panose="02010600030101010101" pitchFamily="2" charset="-122"/>
              </a:endParaRPr>
            </a:p>
          </p:txBody>
        </p:sp>
        <p:sp>
          <p:nvSpPr>
            <p:cNvPr id="51206" name="Text Box 47"/>
            <p:cNvSpPr txBox="1">
              <a:spLocks noChangeArrowheads="1"/>
            </p:cNvSpPr>
            <p:nvPr/>
          </p:nvSpPr>
          <p:spPr bwMode="auto">
            <a:xfrm>
              <a:off x="5651500" y="3322638"/>
              <a:ext cx="533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C=1</a:t>
              </a:r>
              <a:endParaRPr lang="en-US" altLang="zh-CN" sz="2000" b="1">
                <a:latin typeface="宋体" panose="02010600030101010101" pitchFamily="2" charset="-122"/>
              </a:endParaRPr>
            </a:p>
          </p:txBody>
        </p:sp>
        <p:sp>
          <p:nvSpPr>
            <p:cNvPr id="51207" name="Text Box 47"/>
            <p:cNvSpPr txBox="1">
              <a:spLocks noChangeArrowheads="1"/>
            </p:cNvSpPr>
            <p:nvPr/>
          </p:nvSpPr>
          <p:spPr bwMode="auto">
            <a:xfrm>
              <a:off x="6369050" y="3322638"/>
              <a:ext cx="2190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2</a:t>
              </a:r>
              <a:endParaRPr lang="en-US" altLang="zh-CN" sz="2000" b="1">
                <a:latin typeface="宋体" panose="02010600030101010101" pitchFamily="2" charset="-122"/>
              </a:endParaRPr>
            </a:p>
          </p:txBody>
        </p:sp>
        <p:sp>
          <p:nvSpPr>
            <p:cNvPr id="54" name="Text Box 49"/>
            <p:cNvSpPr txBox="1">
              <a:spLocks noChangeArrowheads="1"/>
            </p:cNvSpPr>
            <p:nvPr/>
          </p:nvSpPr>
          <p:spPr bwMode="auto">
            <a:xfrm>
              <a:off x="5479289" y="4725144"/>
              <a:ext cx="532871" cy="27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dirty="0">
                  <a:latin typeface="宋体" panose="02010600030101010101" pitchFamily="2" charset="-122"/>
                </a:rPr>
                <a:t>E=1</a:t>
              </a:r>
              <a:endParaRPr lang="en-US" altLang="zh-CN" sz="2000" b="1" dirty="0">
                <a:latin typeface="宋体" panose="02010600030101010101" pitchFamily="2" charset="-122"/>
              </a:endParaRPr>
            </a:p>
          </p:txBody>
        </p:sp>
      </p:grpSp>
      <p:sp>
        <p:nvSpPr>
          <p:cNvPr id="3" name="矩形 2"/>
          <p:cNvSpPr/>
          <p:nvPr/>
        </p:nvSpPr>
        <p:spPr>
          <a:xfrm>
            <a:off x="1405408" y="4300175"/>
            <a:ext cx="2244525" cy="461665"/>
          </a:xfrm>
          <a:prstGeom prst="rect">
            <a:avLst/>
          </a:prstGeom>
        </p:spPr>
        <p:txBody>
          <a:bodyPr wrap="none">
            <a:spAutoFit/>
          </a:bodyPr>
          <a:lstStyle/>
          <a:p>
            <a:r>
              <a:rPr lang="en-US" altLang="zh-CN" sz="2400" b="1" dirty="0">
                <a:solidFill>
                  <a:srgbClr val="000000"/>
                </a:solidFill>
                <a:latin typeface="宋体" panose="02010600030101010101" pitchFamily="2" charset="-122"/>
              </a:rPr>
              <a:t>(a) </a:t>
            </a:r>
            <a:r>
              <a:rPr lang="zh-CN" altLang="en-US" sz="2400" b="1" dirty="0">
                <a:solidFill>
                  <a:srgbClr val="000000"/>
                </a:solidFill>
                <a:latin typeface="宋体" panose="02010600030101010101" pitchFamily="2" charset="-122"/>
              </a:rPr>
              <a:t>一个无向图 </a:t>
            </a:r>
            <a:endParaRPr lang="zh-CN" altLang="en-US" dirty="0">
              <a:latin typeface="宋体" panose="02010600030101010101" pitchFamily="2" charset="-122"/>
            </a:endParaRPr>
          </a:p>
        </p:txBody>
      </p:sp>
      <p:sp>
        <p:nvSpPr>
          <p:cNvPr id="57" name="Text Box 12"/>
          <p:cNvSpPr txBox="1">
            <a:spLocks noChangeArrowheads="1"/>
          </p:cNvSpPr>
          <p:nvPr/>
        </p:nvSpPr>
        <p:spPr bwMode="auto">
          <a:xfrm>
            <a:off x="231920" y="1166965"/>
            <a:ext cx="55453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3907F1"/>
                </a:solidFill>
                <a:effectLst>
                  <a:outerShdw blurRad="38100" dist="38100" dir="2700000" algn="tl">
                    <a:srgbClr val="000000">
                      <a:alpha val="43137"/>
                    </a:srgbClr>
                  </a:outerShdw>
                </a:effectLst>
                <a:latin typeface="宋体" panose="02010600030101010101" pitchFamily="2" charset="-122"/>
              </a:rPr>
              <a:t>要素三：状态</a:t>
            </a:r>
            <a:r>
              <a:rPr kumimoji="1" lang="zh-CN" altLang="en-US" sz="2400" b="1" dirty="0" smtClean="0">
                <a:solidFill>
                  <a:srgbClr val="3907F1"/>
                </a:solidFill>
                <a:effectLst>
                  <a:outerShdw blurRad="38100" dist="38100" dir="2700000" algn="tl">
                    <a:srgbClr val="000000">
                      <a:alpha val="43137"/>
                    </a:srgbClr>
                  </a:outerShdw>
                </a:effectLst>
                <a:latin typeface="宋体" panose="02010600030101010101" pitchFamily="2" charset="-122"/>
              </a:rPr>
              <a:t>树</a:t>
            </a:r>
            <a:r>
              <a:rPr kumimoji="1" lang="en-US" altLang="zh-CN" sz="2400" b="1" dirty="0" smtClean="0">
                <a:solidFill>
                  <a:srgbClr val="3907F1"/>
                </a:solidFill>
                <a:effectLst>
                  <a:outerShdw blurRad="38100" dist="38100" dir="2700000" algn="tl">
                    <a:srgbClr val="000000">
                      <a:alpha val="43137"/>
                    </a:srgbClr>
                  </a:outerShdw>
                </a:effectLst>
                <a:latin typeface="宋体" panose="02010600030101010101" pitchFamily="2" charset="-122"/>
              </a:rPr>
              <a:t>(</a:t>
            </a:r>
            <a:r>
              <a:rPr kumimoji="1" lang="zh-CN" altLang="en-US" sz="2400" b="1" dirty="0" smtClean="0">
                <a:solidFill>
                  <a:srgbClr val="3907F1"/>
                </a:solidFill>
                <a:effectLst>
                  <a:outerShdw blurRad="38100" dist="38100" dir="2700000" algn="tl">
                    <a:srgbClr val="000000">
                      <a:alpha val="43137"/>
                    </a:srgbClr>
                  </a:outerShdw>
                </a:effectLst>
                <a:latin typeface="宋体" panose="02010600030101010101" pitchFamily="2" charset="-122"/>
              </a:rPr>
              <a:t>解空间树</a:t>
            </a:r>
            <a:r>
              <a:rPr kumimoji="1" lang="en-US" altLang="zh-CN" sz="2400" b="1" dirty="0" smtClean="0">
                <a:solidFill>
                  <a:srgbClr val="3907F1"/>
                </a:solidFill>
                <a:effectLst>
                  <a:outerShdw blurRad="38100" dist="38100" dir="2700000" algn="tl">
                    <a:srgbClr val="000000">
                      <a:alpha val="43137"/>
                    </a:srgbClr>
                  </a:outerShdw>
                </a:effectLst>
                <a:latin typeface="宋体" panose="02010600030101010101" pitchFamily="2" charset="-122"/>
              </a:rPr>
              <a:t>)——</a:t>
            </a:r>
            <a:r>
              <a:rPr kumimoji="1" lang="zh-CN" altLang="en-US" sz="2400" b="1" dirty="0" smtClean="0">
                <a:solidFill>
                  <a:srgbClr val="3907F1"/>
                </a:solidFill>
                <a:effectLst>
                  <a:outerShdw blurRad="38100" dist="38100" dir="2700000" algn="tl">
                    <a:srgbClr val="000000">
                      <a:alpha val="43137"/>
                    </a:srgbClr>
                  </a:outerShdw>
                </a:effectLst>
                <a:latin typeface="宋体" panose="02010600030101010101" pitchFamily="2" charset="-122"/>
              </a:rPr>
              <a:t>子集树</a:t>
            </a:r>
            <a:endParaRPr kumimoji="1" lang="zh-CN" altLang="en-US" sz="2400" b="1" dirty="0" smtClean="0">
              <a:solidFill>
                <a:srgbClr val="3907F1"/>
              </a:solidFill>
              <a:effectLst>
                <a:outerShdw blurRad="38100" dist="38100" dir="2700000" algn="tl">
                  <a:srgbClr val="000000">
                    <a:alpha val="43137"/>
                  </a:srgbClr>
                </a:outerShdw>
              </a:effectLst>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53"/>
                                        </p:tgtEl>
                                        <p:attrNameLst>
                                          <p:attrName>style.visibility</p:attrName>
                                        </p:attrNameLst>
                                      </p:cBhvr>
                                      <p:to>
                                        <p:strVal val="visible"/>
                                      </p:to>
                                    </p:set>
                                    <p:animEffect transition="in" filter="blinds(horizontal)">
                                      <p:cBhvr>
                                        <p:cTn id="15" dur="500"/>
                                        <p:tgtEl>
                                          <p:spTgt spid="5125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203"/>
                                        </p:tgtEl>
                                        <p:attrNameLst>
                                          <p:attrName>style.visibility</p:attrName>
                                        </p:attrNameLst>
                                      </p:cBhvr>
                                      <p:to>
                                        <p:strVal val="visible"/>
                                      </p:to>
                                    </p:set>
                                    <p:animEffect transition="in" filter="blinds(horizontal)">
                                      <p:cBhvr>
                                        <p:cTn id="20"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1203" grpId="0" animBg="1"/>
      <p:bldP spid="512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37" name="Text Box 61"/>
          <p:cNvSpPr txBox="1">
            <a:spLocks noChangeArrowheads="1"/>
          </p:cNvSpPr>
          <p:nvPr/>
        </p:nvSpPr>
        <p:spPr bwMode="auto">
          <a:xfrm>
            <a:off x="179511" y="1252855"/>
            <a:ext cx="8856899"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kumimoji="1" lang="en-US" altLang="zh-CN" sz="2400" b="1" dirty="0">
                <a:solidFill>
                  <a:schemeClr val="tx1"/>
                </a:solidFill>
                <a:latin typeface="宋体" panose="02010600030101010101" pitchFamily="2" charset="-122"/>
              </a:rPr>
              <a:t>    </a:t>
            </a:r>
            <a:r>
              <a:rPr kumimoji="1" lang="zh-CN" altLang="en-US" sz="2400" b="1" dirty="0">
                <a:solidFill>
                  <a:schemeClr val="tx1"/>
                </a:solidFill>
                <a:latin typeface="宋体" panose="02010600030101010101" pitchFamily="2" charset="-122"/>
              </a:rPr>
              <a:t>设</a:t>
            </a:r>
            <a:r>
              <a:rPr kumimoji="1" lang="zh-CN" altLang="en-US" sz="2400" b="1" dirty="0" smtClean="0">
                <a:solidFill>
                  <a:schemeClr val="tx1"/>
                </a:solidFill>
                <a:latin typeface="宋体" panose="02010600030101010101" pitchFamily="2" charset="-122"/>
              </a:rPr>
              <a:t>数组</a:t>
            </a:r>
            <a:r>
              <a:rPr sz="2400" b="1">
                <a:latin typeface="Times New Roman" panose="02020603050405020304" pitchFamily="18" charset="0"/>
                <a:sym typeface="+mn-ea"/>
              </a:rPr>
              <a:t>color</a:t>
            </a:r>
            <a:r>
              <a:rPr kumimoji="1" lang="en-US" altLang="zh-CN" sz="2400" b="1" dirty="0" smtClean="0">
                <a:solidFill>
                  <a:schemeClr val="tx1"/>
                </a:solidFill>
                <a:latin typeface="宋体" panose="02010600030101010101" pitchFamily="2" charset="-122"/>
              </a:rPr>
              <a:t>[n</a:t>
            </a:r>
            <a:r>
              <a:rPr kumimoji="1" lang="en-US" altLang="zh-CN" sz="2400" b="1" dirty="0">
                <a:solidFill>
                  <a:schemeClr val="tx1"/>
                </a:solidFill>
                <a:latin typeface="宋体" panose="02010600030101010101" pitchFamily="2" charset="-122"/>
              </a:rPr>
              <a:t>]</a:t>
            </a:r>
            <a:r>
              <a:rPr kumimoji="1" lang="zh-CN" altLang="en-US" sz="2400" b="1" dirty="0">
                <a:solidFill>
                  <a:schemeClr val="tx1"/>
                </a:solidFill>
                <a:latin typeface="宋体" panose="02010600030101010101" pitchFamily="2" charset="-122"/>
              </a:rPr>
              <a:t>表示顶点的着色情况，回溯法求解</a:t>
            </a:r>
            <a:r>
              <a:rPr kumimoji="1" lang="en-US" altLang="zh-CN" sz="2400" b="1" dirty="0">
                <a:solidFill>
                  <a:schemeClr val="tx1"/>
                </a:solidFill>
                <a:latin typeface="宋体" panose="02010600030101010101" pitchFamily="2" charset="-122"/>
              </a:rPr>
              <a:t>m</a:t>
            </a:r>
            <a:r>
              <a:rPr kumimoji="1" lang="zh-CN" altLang="en-US" sz="2400" b="1" dirty="0">
                <a:solidFill>
                  <a:schemeClr val="tx1"/>
                </a:solidFill>
                <a:latin typeface="宋体" panose="02010600030101010101" pitchFamily="2" charset="-122"/>
              </a:rPr>
              <a:t>着色问题的算法如下： </a:t>
            </a:r>
            <a:endParaRPr kumimoji="1" lang="zh-CN" altLang="en-US" sz="2400" b="1" dirty="0">
              <a:solidFill>
                <a:schemeClr val="tx1"/>
              </a:solidFill>
              <a:latin typeface="宋体" panose="02010600030101010101" pitchFamily="2" charset="-122"/>
            </a:endParaRPr>
          </a:p>
        </p:txBody>
      </p:sp>
      <p:sp>
        <p:nvSpPr>
          <p:cNvPr id="50239" name="Text Box 63"/>
          <p:cNvSpPr txBox="1">
            <a:spLocks noChangeArrowheads="1"/>
          </p:cNvSpPr>
          <p:nvPr/>
        </p:nvSpPr>
        <p:spPr bwMode="auto">
          <a:xfrm>
            <a:off x="125730" y="2188210"/>
            <a:ext cx="8964295" cy="4005580"/>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marL="1158875" indent="-1158875" algn="l">
              <a:defRPr kumimoji="1" sz="2400">
                <a:solidFill>
                  <a:schemeClr val="tx1"/>
                </a:solidFill>
                <a:latin typeface="Times New Roman" panose="02020603050405020304" pitchFamily="18" charset="0"/>
                <a:ea typeface="宋体" panose="02010600030101010101" pitchFamily="2" charset="-122"/>
              </a:defRPr>
            </a:lvl1pPr>
            <a:lvl2pPr marL="1338580" algn="l">
              <a:defRPr kumimoji="1" sz="2400">
                <a:solidFill>
                  <a:schemeClr val="tx1"/>
                </a:solidFill>
                <a:latin typeface="Times New Roman" panose="02020603050405020304" pitchFamily="18" charset="0"/>
                <a:ea typeface="宋体" panose="02010600030101010101" pitchFamily="2" charset="-122"/>
              </a:defRPr>
            </a:lvl2pPr>
            <a:lvl3pPr marL="1517650" algn="l">
              <a:defRPr kumimoji="1" sz="2400">
                <a:solidFill>
                  <a:schemeClr val="tx1"/>
                </a:solidFill>
                <a:latin typeface="Times New Roman" panose="02020603050405020304" pitchFamily="18" charset="0"/>
                <a:ea typeface="宋体" panose="02010600030101010101" pitchFamily="2" charset="-122"/>
              </a:defRPr>
            </a:lvl3pPr>
            <a:lvl4pPr marL="1697355" algn="l">
              <a:defRPr kumimoji="1" sz="2400">
                <a:solidFill>
                  <a:schemeClr val="tx1"/>
                </a:solidFill>
                <a:latin typeface="Times New Roman" panose="02020603050405020304" pitchFamily="18" charset="0"/>
                <a:ea typeface="宋体" panose="02010600030101010101" pitchFamily="2" charset="-122"/>
              </a:defRPr>
            </a:lvl4pPr>
            <a:lvl5pPr marL="1876425" algn="l">
              <a:defRPr kumimoji="1" sz="2400">
                <a:solidFill>
                  <a:schemeClr val="tx1"/>
                </a:solidFill>
                <a:latin typeface="Times New Roman" panose="02020603050405020304" pitchFamily="18" charset="0"/>
                <a:ea typeface="宋体" panose="02010600030101010101" pitchFamily="2" charset="-122"/>
              </a:defRPr>
            </a:lvl5pPr>
            <a:lvl6pPr marL="23336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08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48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5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0" hangingPunct="0">
              <a:lnSpc>
                <a:spcPts val="3000"/>
              </a:lnSpc>
              <a:spcAft>
                <a:spcPts val="0"/>
              </a:spcAft>
            </a:pPr>
            <a:r>
              <a:rPr kumimoji="0" lang="en-US" altLang="zh-CN" b="1" dirty="0" smtClean="0">
                <a:cs typeface="Times New Roman" panose="02020603050405020304" pitchFamily="18" charset="0"/>
              </a:rPr>
              <a:t>1</a:t>
            </a:r>
            <a:r>
              <a:rPr kumimoji="0" lang="zh-CN" altLang="en-US" b="1" dirty="0">
                <a:cs typeface="Times New Roman" panose="02020603050405020304" pitchFamily="18" charset="0"/>
              </a:rPr>
              <a:t>．将</a:t>
            </a:r>
            <a:r>
              <a:rPr kumimoji="0" lang="zh-CN" altLang="en-US" b="1" dirty="0" smtClean="0">
                <a:cs typeface="Times New Roman" panose="02020603050405020304" pitchFamily="18" charset="0"/>
              </a:rPr>
              <a:t>数组</a:t>
            </a:r>
            <a:r>
              <a:rPr b="1">
                <a:cs typeface="Times New Roman" panose="02020603050405020304" pitchFamily="18" charset="0"/>
                <a:sym typeface="+mn-ea"/>
              </a:rPr>
              <a:t>color</a:t>
            </a:r>
            <a:r>
              <a:rPr kumimoji="0" lang="zh-CN" altLang="en-US" b="1" dirty="0">
                <a:cs typeface="Times New Roman" panose="02020603050405020304" pitchFamily="18" charset="0"/>
              </a:rPr>
              <a:t>初始化为</a:t>
            </a:r>
            <a:r>
              <a:rPr kumimoji="0" lang="en-US" altLang="zh-CN" b="1" dirty="0">
                <a:cs typeface="Times New Roman" panose="02020603050405020304" pitchFamily="18" charset="0"/>
              </a:rPr>
              <a:t>0</a:t>
            </a:r>
            <a:r>
              <a:rPr kumimoji="0" lang="zh-CN" altLang="en-US" b="1" dirty="0">
                <a:cs typeface="Times New Roman" panose="02020603050405020304" pitchFamily="18" charset="0"/>
              </a:rPr>
              <a:t>；</a:t>
            </a:r>
            <a:endParaRPr kumimoji="0" lang="zh-CN" altLang="en-US" b="1" dirty="0">
              <a:cs typeface="Times New Roman" panose="02020603050405020304" pitchFamily="18" charset="0"/>
            </a:endParaRPr>
          </a:p>
          <a:p>
            <a:pPr marL="0" indent="0" eaLnBrk="0" hangingPunct="0">
              <a:lnSpc>
                <a:spcPts val="3000"/>
              </a:lnSpc>
              <a:spcAft>
                <a:spcPts val="0"/>
              </a:spcAft>
            </a:pPr>
            <a:r>
              <a:rPr kumimoji="0" lang="en-US" altLang="zh-CN" b="1" dirty="0" smtClean="0">
                <a:cs typeface="Times New Roman" panose="02020603050405020304" pitchFamily="18" charset="0"/>
              </a:rPr>
              <a:t>2</a:t>
            </a:r>
            <a:r>
              <a:rPr kumimoji="0" lang="zh-CN" altLang="en-US" b="1" dirty="0">
                <a:cs typeface="Times New Roman" panose="02020603050405020304" pitchFamily="18" charset="0"/>
              </a:rPr>
              <a:t>．</a:t>
            </a:r>
            <a:r>
              <a:rPr kumimoji="0" lang="en-US" altLang="zh-CN" b="1" dirty="0">
                <a:cs typeface="Times New Roman" panose="02020603050405020304" pitchFamily="18" charset="0"/>
              </a:rPr>
              <a:t>i=0;</a:t>
            </a:r>
            <a:endParaRPr kumimoji="0" lang="en-US" altLang="zh-CN" b="1" dirty="0">
              <a:cs typeface="Times New Roman" panose="02020603050405020304" pitchFamily="18" charset="0"/>
            </a:endParaRPr>
          </a:p>
          <a:p>
            <a:pPr marL="0" indent="0" eaLnBrk="0" hangingPunct="0">
              <a:lnSpc>
                <a:spcPts val="3000"/>
              </a:lnSpc>
              <a:spcAft>
                <a:spcPts val="0"/>
              </a:spcAft>
            </a:pPr>
            <a:r>
              <a:rPr kumimoji="0" lang="en-US" altLang="zh-CN" b="1" dirty="0" smtClean="0">
                <a:cs typeface="Times New Roman" panose="02020603050405020304" pitchFamily="18" charset="0"/>
              </a:rPr>
              <a:t>3</a:t>
            </a:r>
            <a:r>
              <a:rPr kumimoji="0" lang="zh-CN" altLang="en-US" b="1" dirty="0">
                <a:cs typeface="Times New Roman" panose="02020603050405020304" pitchFamily="18" charset="0"/>
              </a:rPr>
              <a:t>．</a:t>
            </a:r>
            <a:r>
              <a:rPr kumimoji="0" lang="en-US" altLang="zh-CN" b="1" dirty="0">
                <a:cs typeface="Times New Roman" panose="02020603050405020304" pitchFamily="18" charset="0"/>
              </a:rPr>
              <a:t>while (i&gt;=0)</a:t>
            </a:r>
            <a:endParaRPr kumimoji="0" lang="en-US" altLang="zh-CN" b="1" dirty="0">
              <a:cs typeface="Times New Roman" panose="02020603050405020304" pitchFamily="18" charset="0"/>
            </a:endParaRPr>
          </a:p>
          <a:p>
            <a:pPr marL="179070" lvl="2" eaLnBrk="0" hangingPunct="0">
              <a:lnSpc>
                <a:spcPts val="3000"/>
              </a:lnSpc>
              <a:spcAft>
                <a:spcPts val="0"/>
              </a:spcAft>
            </a:pPr>
            <a:r>
              <a:rPr kumimoji="0" lang="en-US" altLang="zh-CN" b="1" dirty="0" smtClean="0">
                <a:cs typeface="Times New Roman" panose="02020603050405020304" pitchFamily="18" charset="0"/>
              </a:rPr>
              <a:t>3.1  </a:t>
            </a:r>
            <a:r>
              <a:rPr kumimoji="0" lang="zh-CN" altLang="en-US" b="1" dirty="0" smtClean="0">
                <a:cs typeface="Times New Roman" panose="02020603050405020304" pitchFamily="18" charset="0"/>
              </a:rPr>
              <a:t>依次</a:t>
            </a:r>
            <a:r>
              <a:rPr kumimoji="0" lang="zh-CN" altLang="en-US" b="1" dirty="0">
                <a:cs typeface="Times New Roman" panose="02020603050405020304" pitchFamily="18" charset="0"/>
              </a:rPr>
              <a:t>考察每一种颜色，若顶点</a:t>
            </a:r>
            <a:r>
              <a:rPr kumimoji="0" lang="en-US" altLang="zh-CN" b="1" dirty="0">
                <a:cs typeface="Times New Roman" panose="02020603050405020304" pitchFamily="18" charset="0"/>
              </a:rPr>
              <a:t>i</a:t>
            </a:r>
            <a:r>
              <a:rPr kumimoji="0" lang="zh-CN" altLang="en-US" b="1" dirty="0">
                <a:cs typeface="Times New Roman" panose="02020603050405020304" pitchFamily="18" charset="0"/>
              </a:rPr>
              <a:t>的着色与其他顶点的着色不发生冲突，则转步骤</a:t>
            </a:r>
            <a:r>
              <a:rPr kumimoji="0" lang="en-US" altLang="zh-CN" b="1" dirty="0">
                <a:cs typeface="Times New Roman" panose="02020603050405020304" pitchFamily="18" charset="0"/>
              </a:rPr>
              <a:t>3.2</a:t>
            </a:r>
            <a:r>
              <a:rPr kumimoji="0" lang="zh-CN" altLang="en-US" b="1" dirty="0">
                <a:cs typeface="Times New Roman" panose="02020603050405020304" pitchFamily="18" charset="0"/>
              </a:rPr>
              <a:t>；否则，搜索下一个</a:t>
            </a:r>
            <a:r>
              <a:rPr kumimoji="0" lang="zh-CN" altLang="en-US" b="1" dirty="0" smtClean="0">
                <a:cs typeface="Times New Roman" panose="02020603050405020304" pitchFamily="18" charset="0"/>
              </a:rPr>
              <a:t>颜色</a:t>
            </a:r>
            <a:endParaRPr kumimoji="0" lang="zh-CN" altLang="en-US" b="1" dirty="0" smtClean="0">
              <a:cs typeface="Times New Roman" panose="02020603050405020304" pitchFamily="18" charset="0"/>
            </a:endParaRPr>
          </a:p>
          <a:p>
            <a:pPr marL="179070" lvl="2" eaLnBrk="0" hangingPunct="0">
              <a:lnSpc>
                <a:spcPts val="3000"/>
              </a:lnSpc>
              <a:spcAft>
                <a:spcPts val="0"/>
              </a:spcAft>
            </a:pPr>
            <a:r>
              <a:rPr kumimoji="0" lang="en-US" altLang="zh-CN" b="1" dirty="0" smtClean="0">
                <a:cs typeface="Times New Roman" panose="02020603050405020304" pitchFamily="18" charset="0"/>
              </a:rPr>
              <a:t>3.2  </a:t>
            </a:r>
            <a:r>
              <a:rPr kumimoji="0" lang="zh-CN" altLang="en-US" b="1" dirty="0" smtClean="0">
                <a:cs typeface="Times New Roman" panose="02020603050405020304" pitchFamily="18" charset="0"/>
              </a:rPr>
              <a:t>若</a:t>
            </a:r>
            <a:r>
              <a:rPr kumimoji="0" lang="zh-CN" altLang="en-US" b="1" dirty="0">
                <a:cs typeface="Times New Roman" panose="02020603050405020304" pitchFamily="18" charset="0"/>
              </a:rPr>
              <a:t>顶点已全部着色，则输出</a:t>
            </a:r>
            <a:r>
              <a:rPr kumimoji="0" lang="zh-CN" altLang="en-US" b="1" dirty="0" smtClean="0">
                <a:cs typeface="Times New Roman" panose="02020603050405020304" pitchFamily="18" charset="0"/>
              </a:rPr>
              <a:t>数组</a:t>
            </a:r>
            <a:r>
              <a:rPr b="1">
                <a:cs typeface="Times New Roman" panose="02020603050405020304" pitchFamily="18" charset="0"/>
                <a:sym typeface="+mn-ea"/>
              </a:rPr>
              <a:t>color</a:t>
            </a:r>
            <a:r>
              <a:rPr kumimoji="0" lang="zh-CN" altLang="en-US" b="1" dirty="0">
                <a:cs typeface="Times New Roman" panose="02020603050405020304" pitchFamily="18" charset="0"/>
              </a:rPr>
              <a:t>，返回；</a:t>
            </a:r>
            <a:endParaRPr kumimoji="0" lang="zh-CN" altLang="en-US" b="1" dirty="0">
              <a:cs typeface="Times New Roman" panose="02020603050405020304" pitchFamily="18" charset="0"/>
            </a:endParaRPr>
          </a:p>
          <a:p>
            <a:pPr marL="179070" lvl="2" eaLnBrk="0" hangingPunct="0">
              <a:lnSpc>
                <a:spcPts val="3000"/>
              </a:lnSpc>
              <a:spcAft>
                <a:spcPts val="0"/>
              </a:spcAft>
            </a:pPr>
            <a:r>
              <a:rPr kumimoji="0" lang="en-US" altLang="zh-CN" b="1" dirty="0" smtClean="0">
                <a:cs typeface="Times New Roman" panose="02020603050405020304" pitchFamily="18" charset="0"/>
              </a:rPr>
              <a:t>3.3  </a:t>
            </a:r>
            <a:r>
              <a:rPr kumimoji="0" lang="zh-CN" altLang="en-US" b="1" dirty="0" smtClean="0">
                <a:cs typeface="Times New Roman" panose="02020603050405020304" pitchFamily="18" charset="0"/>
              </a:rPr>
              <a:t>否则</a:t>
            </a:r>
            <a:r>
              <a:rPr kumimoji="0" lang="zh-CN" altLang="en-US" b="1" dirty="0">
                <a:cs typeface="Times New Roman" panose="02020603050405020304" pitchFamily="18" charset="0"/>
              </a:rPr>
              <a:t>，</a:t>
            </a:r>
            <a:endParaRPr kumimoji="0" lang="zh-CN" altLang="en-US" b="1" dirty="0">
              <a:cs typeface="Times New Roman" panose="02020603050405020304" pitchFamily="18" charset="0"/>
            </a:endParaRPr>
          </a:p>
          <a:p>
            <a:pPr marL="358775" lvl="4" eaLnBrk="0" hangingPunct="0">
              <a:lnSpc>
                <a:spcPts val="3000"/>
              </a:lnSpc>
              <a:spcAft>
                <a:spcPts val="0"/>
              </a:spcAft>
            </a:pPr>
            <a:r>
              <a:rPr kumimoji="0" lang="en-US" altLang="zh-CN" b="1" dirty="0" smtClean="0">
                <a:solidFill>
                  <a:srgbClr val="3907F1"/>
                </a:solidFill>
                <a:cs typeface="Times New Roman" panose="02020603050405020304" pitchFamily="18" charset="0"/>
              </a:rPr>
              <a:t>3.3.1  </a:t>
            </a:r>
            <a:r>
              <a:rPr kumimoji="0" lang="zh-CN" altLang="en-US" b="1" dirty="0" smtClean="0">
                <a:solidFill>
                  <a:srgbClr val="3907F1"/>
                </a:solidFill>
                <a:cs typeface="Times New Roman" panose="02020603050405020304" pitchFamily="18" charset="0"/>
              </a:rPr>
              <a:t>若</a:t>
            </a:r>
            <a:r>
              <a:rPr kumimoji="0" lang="zh-CN" altLang="en-US" b="1" dirty="0">
                <a:solidFill>
                  <a:srgbClr val="3907F1"/>
                </a:solidFill>
                <a:cs typeface="Times New Roman" panose="02020603050405020304" pitchFamily="18" charset="0"/>
              </a:rPr>
              <a:t>顶点</a:t>
            </a:r>
            <a:r>
              <a:rPr kumimoji="0" lang="en-US" altLang="zh-CN" b="1" dirty="0">
                <a:solidFill>
                  <a:srgbClr val="3907F1"/>
                </a:solidFill>
                <a:cs typeface="Times New Roman" panose="02020603050405020304" pitchFamily="18" charset="0"/>
              </a:rPr>
              <a:t>i</a:t>
            </a:r>
            <a:r>
              <a:rPr kumimoji="0" lang="zh-CN" altLang="en-US" b="1" dirty="0">
                <a:solidFill>
                  <a:srgbClr val="3907F1"/>
                </a:solidFill>
                <a:cs typeface="Times New Roman" panose="02020603050405020304" pitchFamily="18" charset="0"/>
              </a:rPr>
              <a:t>是一个合法着色，则</a:t>
            </a:r>
            <a:r>
              <a:rPr kumimoji="0" lang="en-US" altLang="zh-CN" b="1" dirty="0">
                <a:solidFill>
                  <a:srgbClr val="3907F1"/>
                </a:solidFill>
                <a:cs typeface="Times New Roman" panose="02020603050405020304" pitchFamily="18" charset="0"/>
              </a:rPr>
              <a:t>i=i+1</a:t>
            </a:r>
            <a:r>
              <a:rPr kumimoji="0" lang="zh-CN" altLang="en-US" b="1" dirty="0">
                <a:solidFill>
                  <a:srgbClr val="3907F1"/>
                </a:solidFill>
                <a:cs typeface="Times New Roman" panose="02020603050405020304" pitchFamily="18" charset="0"/>
              </a:rPr>
              <a:t>，转步骤</a:t>
            </a:r>
            <a:r>
              <a:rPr kumimoji="0" lang="en-US" altLang="zh-CN" b="1" dirty="0">
                <a:solidFill>
                  <a:srgbClr val="3907F1"/>
                </a:solidFill>
                <a:cs typeface="Times New Roman" panose="02020603050405020304" pitchFamily="18" charset="0"/>
              </a:rPr>
              <a:t>3</a:t>
            </a:r>
            <a:r>
              <a:rPr kumimoji="0" lang="zh-CN" altLang="en-US" b="1" dirty="0">
                <a:solidFill>
                  <a:srgbClr val="3907F1"/>
                </a:solidFill>
                <a:cs typeface="Times New Roman" panose="02020603050405020304" pitchFamily="18" charset="0"/>
              </a:rPr>
              <a:t>处理下一个</a:t>
            </a:r>
            <a:r>
              <a:rPr kumimoji="0" lang="zh-CN" altLang="en-US" b="1" dirty="0" smtClean="0">
                <a:solidFill>
                  <a:srgbClr val="3907F1"/>
                </a:solidFill>
                <a:cs typeface="Times New Roman" panose="02020603050405020304" pitchFamily="18" charset="0"/>
              </a:rPr>
              <a:t>顶点；</a:t>
            </a:r>
            <a:endParaRPr kumimoji="0" lang="zh-CN" altLang="en-US" b="1" dirty="0" smtClean="0">
              <a:solidFill>
                <a:srgbClr val="3907F1"/>
              </a:solidFill>
              <a:cs typeface="Times New Roman" panose="02020603050405020304" pitchFamily="18" charset="0"/>
            </a:endParaRPr>
          </a:p>
          <a:p>
            <a:pPr marL="358775" lvl="4" eaLnBrk="0" hangingPunct="0">
              <a:lnSpc>
                <a:spcPts val="3000"/>
              </a:lnSpc>
              <a:spcAft>
                <a:spcPts val="0"/>
              </a:spcAft>
            </a:pPr>
            <a:r>
              <a:rPr kumimoji="0" lang="en-US" altLang="zh-CN" b="1" dirty="0" smtClean="0">
                <a:solidFill>
                  <a:srgbClr val="3907F1"/>
                </a:solidFill>
                <a:cs typeface="Times New Roman" panose="02020603050405020304" pitchFamily="18" charset="0"/>
              </a:rPr>
              <a:t>3.3.2  </a:t>
            </a:r>
            <a:r>
              <a:rPr kumimoji="0" lang="zh-CN" altLang="en-US" b="1" dirty="0" smtClean="0">
                <a:solidFill>
                  <a:srgbClr val="3907F1"/>
                </a:solidFill>
                <a:cs typeface="Times New Roman" panose="02020603050405020304" pitchFamily="18" charset="0"/>
              </a:rPr>
              <a:t>否则，重置顶点</a:t>
            </a:r>
            <a:r>
              <a:rPr kumimoji="0" lang="en-US" altLang="zh-CN" b="1" dirty="0" smtClean="0">
                <a:solidFill>
                  <a:srgbClr val="3907F1"/>
                </a:solidFill>
                <a:cs typeface="Times New Roman" panose="02020603050405020304" pitchFamily="18" charset="0"/>
              </a:rPr>
              <a:t>i</a:t>
            </a:r>
            <a:r>
              <a:rPr kumimoji="0" lang="zh-CN" altLang="en-US" b="1" dirty="0" smtClean="0">
                <a:solidFill>
                  <a:srgbClr val="3907F1"/>
                </a:solidFill>
                <a:cs typeface="Times New Roman" panose="02020603050405020304" pitchFamily="18" charset="0"/>
              </a:rPr>
              <a:t>的着色情况，</a:t>
            </a:r>
            <a:r>
              <a:rPr kumimoji="0" lang="en-US" altLang="zh-CN" b="1" dirty="0" smtClean="0">
                <a:solidFill>
                  <a:srgbClr val="3907F1"/>
                </a:solidFill>
                <a:cs typeface="Times New Roman" panose="02020603050405020304" pitchFamily="18" charset="0"/>
              </a:rPr>
              <a:t>i=i-1</a:t>
            </a:r>
            <a:r>
              <a:rPr kumimoji="0" lang="zh-CN" altLang="en-US" b="1" dirty="0" smtClean="0">
                <a:solidFill>
                  <a:srgbClr val="3907F1"/>
                </a:solidFill>
                <a:cs typeface="Times New Roman" panose="02020603050405020304" pitchFamily="18" charset="0"/>
              </a:rPr>
              <a:t>，转步骤</a:t>
            </a:r>
            <a:r>
              <a:rPr kumimoji="0" lang="en-US" altLang="zh-CN" b="1" dirty="0" smtClean="0">
                <a:solidFill>
                  <a:srgbClr val="3907F1"/>
                </a:solidFill>
                <a:cs typeface="Times New Roman" panose="02020603050405020304" pitchFamily="18" charset="0"/>
              </a:rPr>
              <a:t>3</a:t>
            </a:r>
            <a:r>
              <a:rPr kumimoji="0" lang="zh-CN" altLang="en-US" b="1" dirty="0" smtClean="0">
                <a:solidFill>
                  <a:srgbClr val="3907F1"/>
                </a:solidFill>
                <a:cs typeface="Times New Roman" panose="02020603050405020304" pitchFamily="18" charset="0"/>
              </a:rPr>
              <a:t>回溯；</a:t>
            </a:r>
            <a:endParaRPr kumimoji="0" lang="zh-CN" altLang="en-US" b="1" dirty="0" smtClean="0">
              <a:solidFill>
                <a:srgbClr val="3907F1"/>
              </a:solidFill>
              <a:cs typeface="Times New Roman" panose="02020603050405020304" pitchFamily="18" charset="0"/>
            </a:endParaRPr>
          </a:p>
        </p:txBody>
      </p:sp>
      <p:sp>
        <p:nvSpPr>
          <p:cNvPr id="8" name="Rectangle 3"/>
          <p:cNvSpPr>
            <a:spLocks noChangeArrowheads="1"/>
          </p:cNvSpPr>
          <p:nvPr/>
        </p:nvSpPr>
        <p:spPr bwMode="auto">
          <a:xfrm>
            <a:off x="667068" y="167640"/>
            <a:ext cx="7772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en-US" altLang="en-US" sz="4000" b="1" dirty="0" err="1">
                <a:solidFill>
                  <a:schemeClr val="bg1"/>
                </a:solidFill>
                <a:effectLst/>
                <a:latin typeface="黑体" panose="02010609060101010101" pitchFamily="49" charset="-122"/>
                <a:ea typeface="黑体" panose="02010609060101010101" pitchFamily="49" charset="-122"/>
              </a:rPr>
              <a:t>图的m着色问题</a:t>
            </a:r>
            <a:r>
              <a:rPr kumimoji="1" lang="zh-CN" altLang="en-US" sz="4000" b="1" dirty="0">
                <a:solidFill>
                  <a:schemeClr val="bg1"/>
                </a:solidFill>
                <a:effectLst/>
                <a:latin typeface="黑体" panose="02010609060101010101" pitchFamily="49" charset="-122"/>
                <a:ea typeface="黑体" panose="02010609060101010101" pitchFamily="49" charset="-122"/>
              </a:rPr>
              <a:t>算法</a:t>
            </a:r>
            <a:endParaRPr kumimoji="1" lang="zh-CN" altLang="en-US" sz="40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239">
                                            <p:txEl>
                                              <p:pRg st="0" end="0"/>
                                            </p:txEl>
                                          </p:spTgt>
                                        </p:tgtEl>
                                        <p:attrNameLst>
                                          <p:attrName>style.visibility</p:attrName>
                                        </p:attrNameLst>
                                      </p:cBhvr>
                                      <p:to>
                                        <p:strVal val="visible"/>
                                      </p:to>
                                    </p:set>
                                    <p:animEffect transition="in" filter="blinds(horizontal)">
                                      <p:cBhvr>
                                        <p:cTn id="7" dur="500"/>
                                        <p:tgtEl>
                                          <p:spTgt spid="502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239">
                                            <p:txEl>
                                              <p:pRg st="1" end="1"/>
                                            </p:txEl>
                                          </p:spTgt>
                                        </p:tgtEl>
                                        <p:attrNameLst>
                                          <p:attrName>style.visibility</p:attrName>
                                        </p:attrNameLst>
                                      </p:cBhvr>
                                      <p:to>
                                        <p:strVal val="visible"/>
                                      </p:to>
                                    </p:set>
                                    <p:animEffect transition="in" filter="blinds(horizontal)">
                                      <p:cBhvr>
                                        <p:cTn id="12" dur="500"/>
                                        <p:tgtEl>
                                          <p:spTgt spid="502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239">
                                            <p:txEl>
                                              <p:pRg st="2" end="2"/>
                                            </p:txEl>
                                          </p:spTgt>
                                        </p:tgtEl>
                                        <p:attrNameLst>
                                          <p:attrName>style.visibility</p:attrName>
                                        </p:attrNameLst>
                                      </p:cBhvr>
                                      <p:to>
                                        <p:strVal val="visible"/>
                                      </p:to>
                                    </p:set>
                                    <p:animEffect transition="in" filter="blinds(horizontal)">
                                      <p:cBhvr>
                                        <p:cTn id="17" dur="500"/>
                                        <p:tgtEl>
                                          <p:spTgt spid="502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239">
                                            <p:txEl>
                                              <p:pRg st="3" end="3"/>
                                            </p:txEl>
                                          </p:spTgt>
                                        </p:tgtEl>
                                        <p:attrNameLst>
                                          <p:attrName>style.visibility</p:attrName>
                                        </p:attrNameLst>
                                      </p:cBhvr>
                                      <p:to>
                                        <p:strVal val="visible"/>
                                      </p:to>
                                    </p:set>
                                    <p:animEffect transition="in" filter="blinds(horizontal)">
                                      <p:cBhvr>
                                        <p:cTn id="22" dur="500"/>
                                        <p:tgtEl>
                                          <p:spTgt spid="502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239">
                                            <p:txEl>
                                              <p:pRg st="4" end="4"/>
                                            </p:txEl>
                                          </p:spTgt>
                                        </p:tgtEl>
                                        <p:attrNameLst>
                                          <p:attrName>style.visibility</p:attrName>
                                        </p:attrNameLst>
                                      </p:cBhvr>
                                      <p:to>
                                        <p:strVal val="visible"/>
                                      </p:to>
                                    </p:set>
                                    <p:animEffect transition="in" filter="blinds(horizontal)">
                                      <p:cBhvr>
                                        <p:cTn id="27" dur="500"/>
                                        <p:tgtEl>
                                          <p:spTgt spid="502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239">
                                            <p:txEl>
                                              <p:pRg st="5" end="5"/>
                                            </p:txEl>
                                          </p:spTgt>
                                        </p:tgtEl>
                                        <p:attrNameLst>
                                          <p:attrName>style.visibility</p:attrName>
                                        </p:attrNameLst>
                                      </p:cBhvr>
                                      <p:to>
                                        <p:strVal val="visible"/>
                                      </p:to>
                                    </p:set>
                                    <p:animEffect transition="in" filter="blinds(horizontal)">
                                      <p:cBhvr>
                                        <p:cTn id="32" dur="500"/>
                                        <p:tgtEl>
                                          <p:spTgt spid="502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239">
                                            <p:txEl>
                                              <p:pRg st="6" end="6"/>
                                            </p:txEl>
                                          </p:spTgt>
                                        </p:tgtEl>
                                        <p:attrNameLst>
                                          <p:attrName>style.visibility</p:attrName>
                                        </p:attrNameLst>
                                      </p:cBhvr>
                                      <p:to>
                                        <p:strVal val="visible"/>
                                      </p:to>
                                    </p:set>
                                    <p:animEffect transition="in" filter="blinds(horizontal)">
                                      <p:cBhvr>
                                        <p:cTn id="37" dur="500"/>
                                        <p:tgtEl>
                                          <p:spTgt spid="502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239">
                                            <p:txEl>
                                              <p:pRg st="7" end="7"/>
                                            </p:txEl>
                                          </p:spTgt>
                                        </p:tgtEl>
                                        <p:attrNameLst>
                                          <p:attrName>style.visibility</p:attrName>
                                        </p:attrNameLst>
                                      </p:cBhvr>
                                      <p:to>
                                        <p:strVal val="visible"/>
                                      </p:to>
                                    </p:set>
                                    <p:animEffect transition="in" filter="blinds(horizontal)">
                                      <p:cBhvr>
                                        <p:cTn id="42" dur="500"/>
                                        <p:tgtEl>
                                          <p:spTgt spid="502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1796" name="矩形 801795"/>
          <p:cNvSpPr/>
          <p:nvPr/>
        </p:nvSpPr>
        <p:spPr>
          <a:xfrm>
            <a:off x="146050" y="1124585"/>
            <a:ext cx="3366135" cy="704215"/>
          </a:xfr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buNone/>
            </a:pPr>
            <a:r>
              <a:rPr lang="zh-CN" altLang="en-US" b="1" dirty="0">
                <a:effectLst/>
                <a:latin typeface="宋体" panose="02010600030101010101" pitchFamily="2" charset="-122"/>
              </a:rPr>
              <a:t>转换为树搜索问题</a:t>
            </a:r>
            <a:endParaRPr lang="zh-CN" altLang="en-US" b="1" dirty="0">
              <a:solidFill>
                <a:srgbClr val="0000FF"/>
              </a:solidFill>
              <a:effectLst/>
              <a:latin typeface="宋体" panose="02010600030101010101" pitchFamily="2" charset="-122"/>
            </a:endParaRPr>
          </a:p>
        </p:txBody>
      </p:sp>
      <p:grpSp>
        <p:nvGrpSpPr>
          <p:cNvPr id="801797" name="组合 801796"/>
          <p:cNvGrpSpPr/>
          <p:nvPr/>
        </p:nvGrpSpPr>
        <p:grpSpPr>
          <a:xfrm>
            <a:off x="3867856" y="1636889"/>
            <a:ext cx="1536700" cy="1553634"/>
            <a:chOff x="2605" y="2387"/>
            <a:chExt cx="1089" cy="1101"/>
          </a:xfrm>
        </p:grpSpPr>
        <p:grpSp>
          <p:nvGrpSpPr>
            <p:cNvPr id="801798" name="组合 801797"/>
            <p:cNvGrpSpPr/>
            <p:nvPr/>
          </p:nvGrpSpPr>
          <p:grpSpPr>
            <a:xfrm>
              <a:off x="2605" y="2387"/>
              <a:ext cx="1089" cy="1088"/>
              <a:chOff x="2378" y="1616"/>
              <a:chExt cx="1089" cy="1088"/>
            </a:xfrm>
          </p:grpSpPr>
          <p:sp>
            <p:nvSpPr>
              <p:cNvPr id="801799" name="矩形 801798"/>
              <p:cNvSpPr/>
              <p:nvPr/>
            </p:nvSpPr>
            <p:spPr>
              <a:xfrm>
                <a:off x="2378" y="1616"/>
                <a:ext cx="1089" cy="1088"/>
              </a:xfrm>
              <a:prstGeom prst="rect">
                <a:avLst/>
              </a:prstGeom>
              <a:solidFill>
                <a:schemeClr val="accent1"/>
              </a:solidFill>
              <a:ln w="28575" cap="sq" cmpd="sng">
                <a:solidFill>
                  <a:schemeClr val="tx1"/>
                </a:solidFill>
                <a:prstDash val="solid"/>
                <a:miter/>
                <a:headEnd type="none" w="sm" len="sm"/>
                <a:tailEnd type="none" w="sm" len="sm"/>
              </a:ln>
            </p:spPr>
            <p:txBody>
              <a:bodyPr/>
              <a:p>
                <a:endParaRPr lang="zh-CN" altLang="en-US" sz="100"/>
              </a:p>
            </p:txBody>
          </p:sp>
          <p:sp>
            <p:nvSpPr>
              <p:cNvPr id="801800" name="直接连接符 801799"/>
              <p:cNvSpPr/>
              <p:nvPr/>
            </p:nvSpPr>
            <p:spPr>
              <a:xfrm>
                <a:off x="2378" y="1979"/>
                <a:ext cx="1089" cy="0"/>
              </a:xfrm>
              <a:prstGeom prst="line">
                <a:avLst/>
              </a:prstGeom>
              <a:ln w="28575" cap="sq" cmpd="sng">
                <a:solidFill>
                  <a:schemeClr val="tx1"/>
                </a:solidFill>
                <a:prstDash val="solid"/>
                <a:miter/>
                <a:headEnd type="none" w="sm" len="sm"/>
                <a:tailEnd type="none" w="sm" len="sm"/>
              </a:ln>
            </p:spPr>
          </p:sp>
          <p:sp>
            <p:nvSpPr>
              <p:cNvPr id="801801" name="直接连接符 801800"/>
              <p:cNvSpPr/>
              <p:nvPr/>
            </p:nvSpPr>
            <p:spPr>
              <a:xfrm>
                <a:off x="2378" y="2341"/>
                <a:ext cx="1089" cy="0"/>
              </a:xfrm>
              <a:prstGeom prst="line">
                <a:avLst/>
              </a:prstGeom>
              <a:ln w="28575" cap="sq" cmpd="sng">
                <a:solidFill>
                  <a:schemeClr val="tx1"/>
                </a:solidFill>
                <a:prstDash val="solid"/>
                <a:miter/>
                <a:headEnd type="none" w="sm" len="sm"/>
                <a:tailEnd type="none" w="sm" len="sm"/>
              </a:ln>
            </p:spPr>
          </p:sp>
          <p:sp>
            <p:nvSpPr>
              <p:cNvPr id="801802" name="直接连接符 801801"/>
              <p:cNvSpPr/>
              <p:nvPr/>
            </p:nvSpPr>
            <p:spPr>
              <a:xfrm>
                <a:off x="2741" y="1616"/>
                <a:ext cx="0" cy="1088"/>
              </a:xfrm>
              <a:prstGeom prst="line">
                <a:avLst/>
              </a:prstGeom>
              <a:ln w="28575" cap="sq" cmpd="sng">
                <a:solidFill>
                  <a:schemeClr val="tx1"/>
                </a:solidFill>
                <a:prstDash val="solid"/>
                <a:miter/>
                <a:headEnd type="none" w="sm" len="sm"/>
                <a:tailEnd type="none" w="sm" len="sm"/>
              </a:ln>
            </p:spPr>
          </p:sp>
          <p:sp>
            <p:nvSpPr>
              <p:cNvPr id="801803" name="直接连接符 801802"/>
              <p:cNvSpPr/>
              <p:nvPr/>
            </p:nvSpPr>
            <p:spPr>
              <a:xfrm>
                <a:off x="3104" y="1616"/>
                <a:ext cx="0" cy="1088"/>
              </a:xfrm>
              <a:prstGeom prst="line">
                <a:avLst/>
              </a:prstGeom>
              <a:ln w="28575" cap="sq" cmpd="sng">
                <a:solidFill>
                  <a:schemeClr val="tx1"/>
                </a:solidFill>
                <a:prstDash val="solid"/>
                <a:miter/>
                <a:headEnd type="none" w="sm" len="sm"/>
                <a:tailEnd type="none" w="sm" len="sm"/>
              </a:ln>
            </p:spPr>
          </p:sp>
        </p:grpSp>
        <p:sp>
          <p:nvSpPr>
            <p:cNvPr id="801804" name="文本框 801803"/>
            <p:cNvSpPr txBox="1"/>
            <p:nvPr/>
          </p:nvSpPr>
          <p:spPr>
            <a:xfrm>
              <a:off x="2650" y="2387"/>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1805" name="文本框 801804"/>
            <p:cNvSpPr txBox="1"/>
            <p:nvPr/>
          </p:nvSpPr>
          <p:spPr>
            <a:xfrm>
              <a:off x="3041" y="2387"/>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en-US" altLang="zh-CN" sz="2845" b="1">
                <a:effectLst>
                  <a:outerShdw blurRad="38100" dist="38100" dir="2700000">
                    <a:srgbClr val="C0C0C0"/>
                  </a:outerShdw>
                </a:effectLst>
                <a:latin typeface="Times New Roman" panose="02020603050405020304" pitchFamily="18" charset="0"/>
              </a:endParaRPr>
            </a:p>
          </p:txBody>
        </p:sp>
        <p:sp>
          <p:nvSpPr>
            <p:cNvPr id="801806" name="文本框 801805"/>
            <p:cNvSpPr txBox="1"/>
            <p:nvPr/>
          </p:nvSpPr>
          <p:spPr>
            <a:xfrm>
              <a:off x="2650" y="274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1807" name="文本框 801806"/>
            <p:cNvSpPr txBox="1"/>
            <p:nvPr/>
          </p:nvSpPr>
          <p:spPr>
            <a:xfrm>
              <a:off x="3041" y="275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1808" name="文本框 801807"/>
            <p:cNvSpPr txBox="1"/>
            <p:nvPr/>
          </p:nvSpPr>
          <p:spPr>
            <a:xfrm>
              <a:off x="3376" y="275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sp>
          <p:nvSpPr>
            <p:cNvPr id="801809" name="文本框 801808"/>
            <p:cNvSpPr txBox="1"/>
            <p:nvPr/>
          </p:nvSpPr>
          <p:spPr>
            <a:xfrm>
              <a:off x="3376"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1810" name="文本框 801809"/>
            <p:cNvSpPr txBox="1"/>
            <p:nvPr/>
          </p:nvSpPr>
          <p:spPr>
            <a:xfrm>
              <a:off x="3059" y="3113"/>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1811" name="文本框 801810"/>
            <p:cNvSpPr txBox="1"/>
            <p:nvPr/>
          </p:nvSpPr>
          <p:spPr>
            <a:xfrm>
              <a:off x="2650"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grpSp>
      <p:grpSp>
        <p:nvGrpSpPr>
          <p:cNvPr id="801843" name="组合 801842"/>
          <p:cNvGrpSpPr/>
          <p:nvPr/>
        </p:nvGrpSpPr>
        <p:grpSpPr>
          <a:xfrm>
            <a:off x="1820333" y="4453467"/>
            <a:ext cx="1536700" cy="1577622"/>
            <a:chOff x="1290" y="2886"/>
            <a:chExt cx="1089" cy="1118"/>
          </a:xfrm>
        </p:grpSpPr>
        <p:grpSp>
          <p:nvGrpSpPr>
            <p:cNvPr id="801812" name="组合 801811"/>
            <p:cNvGrpSpPr/>
            <p:nvPr/>
          </p:nvGrpSpPr>
          <p:grpSpPr>
            <a:xfrm>
              <a:off x="1290" y="2886"/>
              <a:ext cx="1089" cy="1118"/>
              <a:chOff x="2605" y="2370"/>
              <a:chExt cx="1089" cy="1118"/>
            </a:xfrm>
          </p:grpSpPr>
          <p:grpSp>
            <p:nvGrpSpPr>
              <p:cNvPr id="801813" name="组合 801812"/>
              <p:cNvGrpSpPr/>
              <p:nvPr/>
            </p:nvGrpSpPr>
            <p:grpSpPr>
              <a:xfrm>
                <a:off x="2605" y="2387"/>
                <a:ext cx="1089" cy="1088"/>
                <a:chOff x="2378" y="1616"/>
                <a:chExt cx="1089" cy="1088"/>
              </a:xfrm>
            </p:grpSpPr>
            <p:sp>
              <p:nvSpPr>
                <p:cNvPr id="801814" name="矩形 801813"/>
                <p:cNvSpPr/>
                <p:nvPr/>
              </p:nvSpPr>
              <p:spPr>
                <a:xfrm>
                  <a:off x="2378" y="1616"/>
                  <a:ext cx="1089" cy="1088"/>
                </a:xfrm>
                <a:prstGeom prst="rect">
                  <a:avLst/>
                </a:prstGeom>
                <a:solidFill>
                  <a:schemeClr val="accent1"/>
                </a:solidFill>
                <a:ln w="28575" cap="sq" cmpd="sng">
                  <a:solidFill>
                    <a:schemeClr val="tx1"/>
                  </a:solidFill>
                  <a:prstDash val="solid"/>
                  <a:miter/>
                  <a:headEnd type="none" w="sm" len="sm"/>
                  <a:tailEnd type="none" w="sm" len="sm"/>
                </a:ln>
              </p:spPr>
              <p:txBody>
                <a:bodyPr/>
                <a:p>
                  <a:endParaRPr lang="zh-CN" altLang="en-US" sz="100"/>
                </a:p>
              </p:txBody>
            </p:sp>
            <p:sp>
              <p:nvSpPr>
                <p:cNvPr id="801815" name="直接连接符 801814"/>
                <p:cNvSpPr/>
                <p:nvPr/>
              </p:nvSpPr>
              <p:spPr>
                <a:xfrm>
                  <a:off x="2378" y="1979"/>
                  <a:ext cx="1089" cy="0"/>
                </a:xfrm>
                <a:prstGeom prst="line">
                  <a:avLst/>
                </a:prstGeom>
                <a:ln w="28575" cap="sq" cmpd="sng">
                  <a:solidFill>
                    <a:schemeClr val="tx1"/>
                  </a:solidFill>
                  <a:prstDash val="solid"/>
                  <a:miter/>
                  <a:headEnd type="none" w="sm" len="sm"/>
                  <a:tailEnd type="none" w="sm" len="sm"/>
                </a:ln>
              </p:spPr>
            </p:sp>
            <p:sp>
              <p:nvSpPr>
                <p:cNvPr id="801816" name="直接连接符 801815"/>
                <p:cNvSpPr/>
                <p:nvPr/>
              </p:nvSpPr>
              <p:spPr>
                <a:xfrm>
                  <a:off x="2378" y="2341"/>
                  <a:ext cx="1089" cy="0"/>
                </a:xfrm>
                <a:prstGeom prst="line">
                  <a:avLst/>
                </a:prstGeom>
                <a:ln w="28575" cap="sq" cmpd="sng">
                  <a:solidFill>
                    <a:schemeClr val="tx1"/>
                  </a:solidFill>
                  <a:prstDash val="solid"/>
                  <a:miter/>
                  <a:headEnd type="none" w="sm" len="sm"/>
                  <a:tailEnd type="none" w="sm" len="sm"/>
                </a:ln>
              </p:spPr>
            </p:sp>
            <p:sp>
              <p:nvSpPr>
                <p:cNvPr id="801817" name="直接连接符 801816"/>
                <p:cNvSpPr/>
                <p:nvPr/>
              </p:nvSpPr>
              <p:spPr>
                <a:xfrm>
                  <a:off x="2741" y="1616"/>
                  <a:ext cx="0" cy="1088"/>
                </a:xfrm>
                <a:prstGeom prst="line">
                  <a:avLst/>
                </a:prstGeom>
                <a:ln w="28575" cap="sq" cmpd="sng">
                  <a:solidFill>
                    <a:schemeClr val="tx1"/>
                  </a:solidFill>
                  <a:prstDash val="solid"/>
                  <a:miter/>
                  <a:headEnd type="none" w="sm" len="sm"/>
                  <a:tailEnd type="none" w="sm" len="sm"/>
                </a:ln>
              </p:spPr>
            </p:sp>
            <p:sp>
              <p:nvSpPr>
                <p:cNvPr id="801818" name="直接连接符 801817"/>
                <p:cNvSpPr/>
                <p:nvPr/>
              </p:nvSpPr>
              <p:spPr>
                <a:xfrm>
                  <a:off x="3104" y="1616"/>
                  <a:ext cx="0" cy="1088"/>
                </a:xfrm>
                <a:prstGeom prst="line">
                  <a:avLst/>
                </a:prstGeom>
                <a:ln w="28575" cap="sq" cmpd="sng">
                  <a:solidFill>
                    <a:schemeClr val="tx1"/>
                  </a:solidFill>
                  <a:prstDash val="solid"/>
                  <a:miter/>
                  <a:headEnd type="none" w="sm" len="sm"/>
                  <a:tailEnd type="none" w="sm" len="sm"/>
                </a:ln>
              </p:spPr>
            </p:sp>
          </p:grpSp>
          <p:sp>
            <p:nvSpPr>
              <p:cNvPr id="801819" name="文本框 801818"/>
              <p:cNvSpPr txBox="1"/>
              <p:nvPr/>
            </p:nvSpPr>
            <p:spPr>
              <a:xfrm>
                <a:off x="2650" y="2387"/>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1820" name="文本框 801819"/>
              <p:cNvSpPr txBox="1"/>
              <p:nvPr/>
            </p:nvSpPr>
            <p:spPr>
              <a:xfrm>
                <a:off x="3041" y="2370"/>
                <a:ext cx="220" cy="375"/>
              </a:xfrm>
              <a:prstGeom prst="rect">
                <a:avLst/>
              </a:prstGeom>
              <a:noFill/>
              <a:ln w="12700">
                <a:noFill/>
              </a:ln>
            </p:spPr>
            <p:txBody>
              <a:bodyPr wrap="none" anchor="t">
                <a:spAutoFit/>
              </a:bodyPr>
              <a:p>
                <a:pPr>
                  <a:buClrTx/>
                </a:pPr>
                <a:endParaRPr lang="en-US" altLang="zh-CN" sz="2845" b="1">
                  <a:effectLst>
                    <a:outerShdw blurRad="38100" dist="38100" dir="2700000">
                      <a:srgbClr val="C0C0C0"/>
                    </a:outerShdw>
                  </a:effectLst>
                  <a:latin typeface="Times New Roman" panose="02020603050405020304" pitchFamily="18" charset="0"/>
                </a:endParaRPr>
              </a:p>
            </p:txBody>
          </p:sp>
          <p:sp>
            <p:nvSpPr>
              <p:cNvPr id="801821" name="文本框 801820"/>
              <p:cNvSpPr txBox="1"/>
              <p:nvPr/>
            </p:nvSpPr>
            <p:spPr>
              <a:xfrm>
                <a:off x="2650" y="274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1822" name="文本框 801821"/>
              <p:cNvSpPr txBox="1"/>
              <p:nvPr/>
            </p:nvSpPr>
            <p:spPr>
              <a:xfrm>
                <a:off x="3041" y="275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1823" name="文本框 801822"/>
              <p:cNvSpPr txBox="1"/>
              <p:nvPr/>
            </p:nvSpPr>
            <p:spPr>
              <a:xfrm>
                <a:off x="3376" y="275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sp>
            <p:nvSpPr>
              <p:cNvPr id="801824" name="文本框 801823"/>
              <p:cNvSpPr txBox="1"/>
              <p:nvPr/>
            </p:nvSpPr>
            <p:spPr>
              <a:xfrm>
                <a:off x="3376"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1825" name="文本框 801824"/>
              <p:cNvSpPr txBox="1"/>
              <p:nvPr/>
            </p:nvSpPr>
            <p:spPr>
              <a:xfrm>
                <a:off x="3059" y="3113"/>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1826" name="文本框 801825"/>
              <p:cNvSpPr txBox="1"/>
              <p:nvPr/>
            </p:nvSpPr>
            <p:spPr>
              <a:xfrm>
                <a:off x="2650"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grpSp>
        <p:sp>
          <p:nvSpPr>
            <p:cNvPr id="801842" name="矩形 801841"/>
            <p:cNvSpPr/>
            <p:nvPr/>
          </p:nvSpPr>
          <p:spPr>
            <a:xfrm>
              <a:off x="2061" y="288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zh-CN" altLang="en-US" sz="2845" b="1" dirty="0">
                <a:effectLst>
                  <a:outerShdw blurRad="38100" dist="38100" dir="2700000">
                    <a:srgbClr val="C0C0C0"/>
                  </a:outerShdw>
                </a:effectLst>
                <a:latin typeface="Times New Roman" panose="02020603050405020304" pitchFamily="18" charset="0"/>
              </a:endParaRPr>
            </a:p>
          </p:txBody>
        </p:sp>
      </p:grpSp>
      <p:grpSp>
        <p:nvGrpSpPr>
          <p:cNvPr id="801861" name="组合 801860"/>
          <p:cNvGrpSpPr/>
          <p:nvPr/>
        </p:nvGrpSpPr>
        <p:grpSpPr>
          <a:xfrm>
            <a:off x="5916789" y="4453467"/>
            <a:ext cx="1536700" cy="1553634"/>
            <a:chOff x="4193" y="2886"/>
            <a:chExt cx="1089" cy="1101"/>
          </a:xfrm>
        </p:grpSpPr>
        <p:grpSp>
          <p:nvGrpSpPr>
            <p:cNvPr id="801827" name="组合 801826"/>
            <p:cNvGrpSpPr/>
            <p:nvPr/>
          </p:nvGrpSpPr>
          <p:grpSpPr>
            <a:xfrm>
              <a:off x="4193" y="2886"/>
              <a:ext cx="1089" cy="1101"/>
              <a:chOff x="2605" y="2387"/>
              <a:chExt cx="1089" cy="1101"/>
            </a:xfrm>
          </p:grpSpPr>
          <p:grpSp>
            <p:nvGrpSpPr>
              <p:cNvPr id="801828" name="组合 801827"/>
              <p:cNvGrpSpPr/>
              <p:nvPr/>
            </p:nvGrpSpPr>
            <p:grpSpPr>
              <a:xfrm>
                <a:off x="2605" y="2387"/>
                <a:ext cx="1089" cy="1088"/>
                <a:chOff x="2378" y="1616"/>
                <a:chExt cx="1089" cy="1088"/>
              </a:xfrm>
            </p:grpSpPr>
            <p:sp>
              <p:nvSpPr>
                <p:cNvPr id="801829" name="矩形 801828"/>
                <p:cNvSpPr/>
                <p:nvPr/>
              </p:nvSpPr>
              <p:spPr>
                <a:xfrm>
                  <a:off x="2378" y="1616"/>
                  <a:ext cx="1089" cy="1088"/>
                </a:xfrm>
                <a:prstGeom prst="rect">
                  <a:avLst/>
                </a:prstGeom>
                <a:solidFill>
                  <a:schemeClr val="accent1"/>
                </a:solidFill>
                <a:ln w="28575" cap="sq" cmpd="sng">
                  <a:solidFill>
                    <a:schemeClr val="tx1"/>
                  </a:solidFill>
                  <a:prstDash val="solid"/>
                  <a:miter/>
                  <a:headEnd type="none" w="sm" len="sm"/>
                  <a:tailEnd type="none" w="sm" len="sm"/>
                </a:ln>
              </p:spPr>
              <p:txBody>
                <a:bodyPr/>
                <a:p>
                  <a:endParaRPr lang="zh-CN" altLang="en-US" sz="100"/>
                </a:p>
              </p:txBody>
            </p:sp>
            <p:sp>
              <p:nvSpPr>
                <p:cNvPr id="801830" name="直接连接符 801829"/>
                <p:cNvSpPr/>
                <p:nvPr/>
              </p:nvSpPr>
              <p:spPr>
                <a:xfrm>
                  <a:off x="2378" y="1979"/>
                  <a:ext cx="1089" cy="0"/>
                </a:xfrm>
                <a:prstGeom prst="line">
                  <a:avLst/>
                </a:prstGeom>
                <a:ln w="28575" cap="sq" cmpd="sng">
                  <a:solidFill>
                    <a:schemeClr val="tx1"/>
                  </a:solidFill>
                  <a:prstDash val="solid"/>
                  <a:miter/>
                  <a:headEnd type="none" w="sm" len="sm"/>
                  <a:tailEnd type="none" w="sm" len="sm"/>
                </a:ln>
              </p:spPr>
            </p:sp>
            <p:sp>
              <p:nvSpPr>
                <p:cNvPr id="801831" name="直接连接符 801830"/>
                <p:cNvSpPr/>
                <p:nvPr/>
              </p:nvSpPr>
              <p:spPr>
                <a:xfrm>
                  <a:off x="2378" y="2341"/>
                  <a:ext cx="1089" cy="0"/>
                </a:xfrm>
                <a:prstGeom prst="line">
                  <a:avLst/>
                </a:prstGeom>
                <a:ln w="28575" cap="sq" cmpd="sng">
                  <a:solidFill>
                    <a:schemeClr val="tx1"/>
                  </a:solidFill>
                  <a:prstDash val="solid"/>
                  <a:miter/>
                  <a:headEnd type="none" w="sm" len="sm"/>
                  <a:tailEnd type="none" w="sm" len="sm"/>
                </a:ln>
              </p:spPr>
            </p:sp>
            <p:sp>
              <p:nvSpPr>
                <p:cNvPr id="801832" name="直接连接符 801831"/>
                <p:cNvSpPr/>
                <p:nvPr/>
              </p:nvSpPr>
              <p:spPr>
                <a:xfrm>
                  <a:off x="2741" y="1616"/>
                  <a:ext cx="0" cy="1088"/>
                </a:xfrm>
                <a:prstGeom prst="line">
                  <a:avLst/>
                </a:prstGeom>
                <a:ln w="28575" cap="sq" cmpd="sng">
                  <a:solidFill>
                    <a:schemeClr val="tx1"/>
                  </a:solidFill>
                  <a:prstDash val="solid"/>
                  <a:miter/>
                  <a:headEnd type="none" w="sm" len="sm"/>
                  <a:tailEnd type="none" w="sm" len="sm"/>
                </a:ln>
              </p:spPr>
            </p:sp>
            <p:sp>
              <p:nvSpPr>
                <p:cNvPr id="801833" name="直接连接符 801832"/>
                <p:cNvSpPr/>
                <p:nvPr/>
              </p:nvSpPr>
              <p:spPr>
                <a:xfrm>
                  <a:off x="3104" y="1616"/>
                  <a:ext cx="0" cy="1088"/>
                </a:xfrm>
                <a:prstGeom prst="line">
                  <a:avLst/>
                </a:prstGeom>
                <a:ln w="28575" cap="sq" cmpd="sng">
                  <a:solidFill>
                    <a:schemeClr val="tx1"/>
                  </a:solidFill>
                  <a:prstDash val="solid"/>
                  <a:miter/>
                  <a:headEnd type="none" w="sm" len="sm"/>
                  <a:tailEnd type="none" w="sm" len="sm"/>
                </a:ln>
              </p:spPr>
            </p:sp>
          </p:grpSp>
          <p:sp>
            <p:nvSpPr>
              <p:cNvPr id="801834" name="文本框 801833"/>
              <p:cNvSpPr txBox="1"/>
              <p:nvPr/>
            </p:nvSpPr>
            <p:spPr>
              <a:xfrm>
                <a:off x="2650" y="2387"/>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2</a:t>
                </a:r>
                <a:endParaRPr lang="en-US" altLang="zh-CN" sz="2845" b="1">
                  <a:effectLst>
                    <a:outerShdw blurRad="38100" dist="38100" dir="2700000">
                      <a:srgbClr val="C0C0C0"/>
                    </a:outerShdw>
                  </a:effectLst>
                  <a:latin typeface="Times New Roman" panose="02020603050405020304" pitchFamily="18" charset="0"/>
                </a:endParaRPr>
              </a:p>
            </p:txBody>
          </p:sp>
          <p:sp>
            <p:nvSpPr>
              <p:cNvPr id="801835" name="文本框 801834"/>
              <p:cNvSpPr txBox="1"/>
              <p:nvPr/>
            </p:nvSpPr>
            <p:spPr>
              <a:xfrm>
                <a:off x="3041" y="2387"/>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3</a:t>
                </a:r>
                <a:endParaRPr lang="en-US" altLang="zh-CN" sz="2845" b="1">
                  <a:effectLst>
                    <a:outerShdw blurRad="38100" dist="38100" dir="2700000">
                      <a:srgbClr val="C0C0C0"/>
                    </a:outerShdw>
                  </a:effectLst>
                  <a:latin typeface="Times New Roman" panose="02020603050405020304" pitchFamily="18" charset="0"/>
                </a:endParaRPr>
              </a:p>
            </p:txBody>
          </p:sp>
          <p:sp>
            <p:nvSpPr>
              <p:cNvPr id="801836" name="文本框 801835"/>
              <p:cNvSpPr txBox="1"/>
              <p:nvPr/>
            </p:nvSpPr>
            <p:spPr>
              <a:xfrm>
                <a:off x="2650" y="2748"/>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5</a:t>
                </a:r>
                <a:endParaRPr lang="en-US" altLang="zh-CN" sz="2845" b="1">
                  <a:effectLst>
                    <a:outerShdw blurRad="38100" dist="38100" dir="2700000">
                      <a:srgbClr val="C0C0C0"/>
                    </a:outerShdw>
                  </a:effectLst>
                  <a:latin typeface="Times New Roman" panose="02020603050405020304" pitchFamily="18" charset="0"/>
                </a:endParaRPr>
              </a:p>
            </p:txBody>
          </p:sp>
          <p:sp>
            <p:nvSpPr>
              <p:cNvPr id="801837" name="文本框 801836"/>
              <p:cNvSpPr txBox="1"/>
              <p:nvPr/>
            </p:nvSpPr>
            <p:spPr>
              <a:xfrm>
                <a:off x="3041" y="275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1</a:t>
                </a:r>
                <a:endParaRPr lang="en-US" altLang="zh-CN" sz="2845" b="1">
                  <a:effectLst>
                    <a:outerShdw blurRad="38100" dist="38100" dir="2700000">
                      <a:srgbClr val="C0C0C0"/>
                    </a:outerShdw>
                  </a:effectLst>
                  <a:latin typeface="Times New Roman" panose="02020603050405020304" pitchFamily="18" charset="0"/>
                </a:endParaRPr>
              </a:p>
            </p:txBody>
          </p:sp>
          <p:sp>
            <p:nvSpPr>
              <p:cNvPr id="801838" name="文本框 801837"/>
              <p:cNvSpPr txBox="1"/>
              <p:nvPr/>
            </p:nvSpPr>
            <p:spPr>
              <a:xfrm>
                <a:off x="3376" y="2733"/>
                <a:ext cx="220" cy="375"/>
              </a:xfrm>
              <a:prstGeom prst="rect">
                <a:avLst/>
              </a:prstGeom>
              <a:noFill/>
              <a:ln w="12700">
                <a:noFill/>
              </a:ln>
            </p:spPr>
            <p:txBody>
              <a:bodyPr wrap="none" anchor="t">
                <a:spAutoFit/>
              </a:bodyPr>
              <a:p>
                <a:pPr>
                  <a:buClrTx/>
                </a:pPr>
                <a:endParaRPr lang="en-US" altLang="zh-CN" sz="2845" b="1">
                  <a:effectLst>
                    <a:outerShdw blurRad="38100" dist="38100" dir="2700000">
                      <a:srgbClr val="C0C0C0"/>
                    </a:outerShdw>
                  </a:effectLst>
                  <a:latin typeface="Times New Roman" panose="02020603050405020304" pitchFamily="18" charset="0"/>
                </a:endParaRPr>
              </a:p>
            </p:txBody>
          </p:sp>
          <p:sp>
            <p:nvSpPr>
              <p:cNvPr id="801839" name="文本框 801838"/>
              <p:cNvSpPr txBox="1"/>
              <p:nvPr/>
            </p:nvSpPr>
            <p:spPr>
              <a:xfrm>
                <a:off x="3376"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7</a:t>
                </a:r>
                <a:endParaRPr lang="en-US" altLang="zh-CN" sz="2845" b="1">
                  <a:effectLst>
                    <a:outerShdw blurRad="38100" dist="38100" dir="2700000">
                      <a:srgbClr val="C0C0C0"/>
                    </a:outerShdw>
                  </a:effectLst>
                  <a:latin typeface="Times New Roman" panose="02020603050405020304" pitchFamily="18" charset="0"/>
                </a:endParaRPr>
              </a:p>
            </p:txBody>
          </p:sp>
          <p:sp>
            <p:nvSpPr>
              <p:cNvPr id="801840" name="文本框 801839"/>
              <p:cNvSpPr txBox="1"/>
              <p:nvPr/>
            </p:nvSpPr>
            <p:spPr>
              <a:xfrm>
                <a:off x="3059" y="3113"/>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8</a:t>
                </a:r>
                <a:endParaRPr lang="en-US" altLang="zh-CN" sz="2845" b="1">
                  <a:effectLst>
                    <a:outerShdw blurRad="38100" dist="38100" dir="2700000">
                      <a:srgbClr val="C0C0C0"/>
                    </a:outerShdw>
                  </a:effectLst>
                  <a:latin typeface="Times New Roman" panose="02020603050405020304" pitchFamily="18" charset="0"/>
                </a:endParaRPr>
              </a:p>
            </p:txBody>
          </p:sp>
          <p:sp>
            <p:nvSpPr>
              <p:cNvPr id="801841" name="文本框 801840"/>
              <p:cNvSpPr txBox="1"/>
              <p:nvPr/>
            </p:nvSpPr>
            <p:spPr>
              <a:xfrm>
                <a:off x="2650" y="3110"/>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6</a:t>
                </a:r>
                <a:endParaRPr lang="en-US" altLang="zh-CN" sz="2845" b="1">
                  <a:effectLst>
                    <a:outerShdw blurRad="38100" dist="38100" dir="2700000">
                      <a:srgbClr val="C0C0C0"/>
                    </a:outerShdw>
                  </a:effectLst>
                  <a:latin typeface="Times New Roman" panose="02020603050405020304" pitchFamily="18" charset="0"/>
                </a:endParaRPr>
              </a:p>
            </p:txBody>
          </p:sp>
        </p:grpSp>
        <p:sp>
          <p:nvSpPr>
            <p:cNvPr id="801860" name="文本框 801859"/>
            <p:cNvSpPr txBox="1"/>
            <p:nvPr/>
          </p:nvSpPr>
          <p:spPr>
            <a:xfrm>
              <a:off x="4964" y="2886"/>
              <a:ext cx="258" cy="375"/>
            </a:xfrm>
            <a:prstGeom prst="rect">
              <a:avLst/>
            </a:prstGeom>
            <a:noFill/>
            <a:ln w="12700">
              <a:noFill/>
            </a:ln>
          </p:spPr>
          <p:txBody>
            <a:bodyPr wrap="none" anchor="t">
              <a:spAutoFit/>
            </a:bodyPr>
            <a:p>
              <a:pPr>
                <a:buClrTx/>
              </a:pPr>
              <a:r>
                <a:rPr lang="en-US" altLang="zh-CN" sz="2845" b="1">
                  <a:effectLst>
                    <a:outerShdw blurRad="38100" dist="38100" dir="2700000">
                      <a:srgbClr val="C0C0C0"/>
                    </a:outerShdw>
                  </a:effectLst>
                  <a:latin typeface="Times New Roman" panose="02020603050405020304" pitchFamily="18" charset="0"/>
                </a:rPr>
                <a:t>4</a:t>
              </a:r>
              <a:endParaRPr lang="en-US" altLang="zh-CN" sz="2845" b="1">
                <a:effectLst>
                  <a:outerShdw blurRad="38100" dist="38100" dir="2700000">
                    <a:srgbClr val="C0C0C0"/>
                  </a:outerShdw>
                </a:effectLst>
                <a:latin typeface="Times New Roman" panose="02020603050405020304" pitchFamily="18" charset="0"/>
              </a:endParaRPr>
            </a:p>
          </p:txBody>
        </p:sp>
      </p:grpSp>
      <p:sp>
        <p:nvSpPr>
          <p:cNvPr id="801862" name="直接连接符 801861"/>
          <p:cNvSpPr/>
          <p:nvPr/>
        </p:nvSpPr>
        <p:spPr>
          <a:xfrm flipH="1">
            <a:off x="2587978" y="3173589"/>
            <a:ext cx="1792111" cy="1279877"/>
          </a:xfrm>
          <a:prstGeom prst="line">
            <a:avLst/>
          </a:prstGeom>
          <a:ln w="38100" cap="sq" cmpd="sng">
            <a:solidFill>
              <a:schemeClr val="tx1"/>
            </a:solidFill>
            <a:prstDash val="solid"/>
            <a:miter/>
            <a:headEnd type="none" w="sm" len="sm"/>
            <a:tailEnd type="triangle" w="med" len="med"/>
          </a:ln>
        </p:spPr>
      </p:sp>
      <p:sp>
        <p:nvSpPr>
          <p:cNvPr id="801863" name="直接连接符 801862"/>
          <p:cNvSpPr/>
          <p:nvPr/>
        </p:nvSpPr>
        <p:spPr>
          <a:xfrm>
            <a:off x="4892323" y="3173589"/>
            <a:ext cx="1792111" cy="1279877"/>
          </a:xfrm>
          <a:prstGeom prst="line">
            <a:avLst/>
          </a:prstGeom>
          <a:ln w="38100" cap="sq" cmpd="sng">
            <a:solidFill>
              <a:schemeClr val="tx1"/>
            </a:solidFill>
            <a:prstDash val="solid"/>
            <a:miter/>
            <a:headEnd type="none" w="sm" len="sm"/>
            <a:tailEnd type="triangle" w="med" len="med"/>
          </a:ln>
        </p:spPr>
      </p:sp>
      <p:sp>
        <p:nvSpPr>
          <p:cNvPr id="2" name="标题 1"/>
          <p:cNvSpPr>
            <a:spLocks noGrp="1"/>
          </p:cNvSpPr>
          <p:nvPr>
            <p:ph type="title"/>
          </p:nvPr>
        </p:nvSpPr>
        <p:spPr>
          <a:xfrm>
            <a:off x="1143000" y="76200"/>
            <a:ext cx="6861810" cy="914400"/>
          </a:xfrm>
        </p:spPr>
        <p:txBody>
          <a:bodyPr/>
          <a:p>
            <a:pPr algn="ctr"/>
            <a:r>
              <a:rPr lang="en-US" altLang="zh-CN" sz="4000" b="1">
                <a:solidFill>
                  <a:schemeClr val="bg1"/>
                </a:solidFill>
                <a:effectLst/>
                <a:latin typeface="Times New Roman" panose="02020603050405020304" pitchFamily="18" charset="0"/>
                <a:ea typeface="楷体_GB2312" pitchFamily="49" charset="-122"/>
                <a:sym typeface="+mn-ea"/>
              </a:rPr>
              <a:t>Tree Searching </a:t>
            </a:r>
            <a:r>
              <a:rPr lang="en-US" altLang="zh-CN" sz="4000" b="1">
                <a:solidFill>
                  <a:schemeClr val="bg1"/>
                </a:solidFill>
                <a:effectLst/>
                <a:latin typeface="Times New Roman" panose="02020603050405020304" pitchFamily="18" charset="0"/>
                <a:sym typeface="+mn-ea"/>
              </a:rPr>
              <a:t>Strategies</a:t>
            </a:r>
            <a:endParaRPr lang="en-US" altLang="zh-CN" sz="4000" b="1">
              <a:solidFill>
                <a:schemeClr val="bg1"/>
              </a:solidFill>
              <a:effectLst/>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1797"/>
                                        </p:tgtEl>
                                        <p:attrNameLst>
                                          <p:attrName>style.visibility</p:attrName>
                                        </p:attrNameLst>
                                      </p:cBhvr>
                                      <p:to>
                                        <p:strVal val="visible"/>
                                      </p:to>
                                    </p:set>
                                    <p:animEffect transition="in" filter="wipe(up)">
                                      <p:cBhvr>
                                        <p:cTn id="7" dur="500"/>
                                        <p:tgtEl>
                                          <p:spTgt spid="8017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1862"/>
                                        </p:tgtEl>
                                        <p:attrNameLst>
                                          <p:attrName>style.visibility</p:attrName>
                                        </p:attrNameLst>
                                      </p:cBhvr>
                                      <p:to>
                                        <p:strVal val="visible"/>
                                      </p:to>
                                    </p:set>
                                    <p:animEffect transition="in" filter="wipe(up)">
                                      <p:cBhvr>
                                        <p:cTn id="12" dur="500"/>
                                        <p:tgtEl>
                                          <p:spTgt spid="801862"/>
                                        </p:tgtEl>
                                      </p:cBhvr>
                                    </p:animEffect>
                                  </p:childTnLst>
                                </p:cTn>
                              </p:par>
                              <p:par>
                                <p:cTn id="13" presetID="22" presetClass="entr" presetSubtype="1" fill="hold" nodeType="withEffect">
                                  <p:stCondLst>
                                    <p:cond delay="0"/>
                                  </p:stCondLst>
                                  <p:childTnLst>
                                    <p:set>
                                      <p:cBhvr>
                                        <p:cTn id="14" dur="1" fill="hold">
                                          <p:stCondLst>
                                            <p:cond delay="0"/>
                                          </p:stCondLst>
                                        </p:cTn>
                                        <p:tgtEl>
                                          <p:spTgt spid="801843"/>
                                        </p:tgtEl>
                                        <p:attrNameLst>
                                          <p:attrName>style.visibility</p:attrName>
                                        </p:attrNameLst>
                                      </p:cBhvr>
                                      <p:to>
                                        <p:strVal val="visible"/>
                                      </p:to>
                                    </p:set>
                                    <p:animEffect transition="in" filter="wipe(up)">
                                      <p:cBhvr>
                                        <p:cTn id="15" dur="500"/>
                                        <p:tgtEl>
                                          <p:spTgt spid="8018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01863"/>
                                        </p:tgtEl>
                                        <p:attrNameLst>
                                          <p:attrName>style.visibility</p:attrName>
                                        </p:attrNameLst>
                                      </p:cBhvr>
                                      <p:to>
                                        <p:strVal val="visible"/>
                                      </p:to>
                                    </p:set>
                                    <p:animEffect transition="in" filter="wipe(up)">
                                      <p:cBhvr>
                                        <p:cTn id="20" dur="500"/>
                                        <p:tgtEl>
                                          <p:spTgt spid="801863"/>
                                        </p:tgtEl>
                                      </p:cBhvr>
                                    </p:animEffect>
                                  </p:childTnLst>
                                </p:cTn>
                              </p:par>
                              <p:par>
                                <p:cTn id="21" presetID="22" presetClass="entr" presetSubtype="1" fill="hold" nodeType="withEffect">
                                  <p:stCondLst>
                                    <p:cond delay="0"/>
                                  </p:stCondLst>
                                  <p:childTnLst>
                                    <p:set>
                                      <p:cBhvr>
                                        <p:cTn id="22" dur="1" fill="hold">
                                          <p:stCondLst>
                                            <p:cond delay="0"/>
                                          </p:stCondLst>
                                        </p:cTn>
                                        <p:tgtEl>
                                          <p:spTgt spid="801861"/>
                                        </p:tgtEl>
                                        <p:attrNameLst>
                                          <p:attrName>style.visibility</p:attrName>
                                        </p:attrNameLst>
                                      </p:cBhvr>
                                      <p:to>
                                        <p:strVal val="visible"/>
                                      </p:to>
                                    </p:set>
                                    <p:animEffect transition="in" filter="wipe(up)">
                                      <p:cBhvr>
                                        <p:cTn id="23" dur="500"/>
                                        <p:tgtEl>
                                          <p:spTgt spid="80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85750" y="1214537"/>
            <a:ext cx="8750746"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FontTx/>
              <a:buChar char="•"/>
            </a:pPr>
            <a:r>
              <a:rPr lang="zh-CN" altLang="en-US" sz="2400" b="1" dirty="0">
                <a:latin typeface="宋体" panose="02010600030101010101" pitchFamily="2" charset="-122"/>
              </a:rPr>
              <a:t>解向量：</a:t>
            </a:r>
            <a:r>
              <a:rPr lang="en-US" altLang="zh-CN" sz="2400" b="1" dirty="0">
                <a:latin typeface="Times New Roman" panose="02020603050405020304" pitchFamily="18" charset="0"/>
                <a:cs typeface="Times New Roman" panose="02020603050405020304" pitchFamily="18" charset="0"/>
              </a:rPr>
              <a:t>(x</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 x</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 , </a:t>
            </a:r>
            <a:r>
              <a:rPr lang="en-US" altLang="zh-CN" sz="2400" b="1" dirty="0" err="1">
                <a:latin typeface="Times New Roman" panose="02020603050405020304" pitchFamily="18" charset="0"/>
                <a:cs typeface="Times New Roman" panose="02020603050405020304" pitchFamily="18" charset="0"/>
              </a:rPr>
              <a:t>x</a:t>
            </a:r>
            <a:r>
              <a:rPr lang="en-US" altLang="zh-CN" sz="2400" b="1" baseline="-25000" dirty="0" err="1">
                <a:latin typeface="Times New Roman" panose="02020603050405020304" pitchFamily="18" charset="0"/>
                <a:cs typeface="Times New Roman" panose="02020603050405020304" pitchFamily="18" charset="0"/>
              </a:rPr>
              <a:t>n-1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表示顶点</a:t>
            </a:r>
            <a:r>
              <a:rPr lang="en-US" altLang="zh-CN" sz="2400" b="1" dirty="0">
                <a:latin typeface="Times New Roman" panose="02020603050405020304" pitchFamily="18" charset="0"/>
                <a:cs typeface="Times New Roman" panose="02020603050405020304" pitchFamily="18" charset="0"/>
              </a:rPr>
              <a:t>i</a:t>
            </a:r>
            <a:r>
              <a:rPr lang="zh-CN" altLang="en-US" sz="2400" b="1" dirty="0">
                <a:latin typeface="宋体" panose="02010600030101010101" pitchFamily="2" charset="-122"/>
              </a:rPr>
              <a:t>所着颜色</a:t>
            </a:r>
            <a:r>
              <a:rPr lang="en-US" altLang="zh-CN" sz="2400" b="1" dirty="0">
                <a:latin typeface="Times New Roman" panose="02020603050405020304" pitchFamily="18" charset="0"/>
                <a:cs typeface="Times New Roman" panose="02020603050405020304" pitchFamily="18" charset="0"/>
              </a:rPr>
              <a:t>x[i]</a:t>
            </a:r>
            <a:r>
              <a:rPr lang="en-US" altLang="zh-CN" sz="2400" b="1" dirty="0">
                <a:latin typeface="宋体" panose="02010600030101010101" pitchFamily="2" charset="-122"/>
              </a:rPr>
              <a:t> </a:t>
            </a:r>
            <a:endParaRPr lang="en-US" altLang="zh-CN" sz="2400" b="1" dirty="0">
              <a:latin typeface="宋体" panose="02010600030101010101" pitchFamily="2" charset="-122"/>
            </a:endParaRPr>
          </a:p>
          <a:p>
            <a:pPr eaLnBrk="1" hangingPunct="1">
              <a:buClr>
                <a:schemeClr val="accent2"/>
              </a:buClr>
              <a:buFontTx/>
              <a:buChar char="•"/>
            </a:pPr>
            <a:r>
              <a:rPr lang="zh-CN" altLang="en-US" sz="2400" b="1" dirty="0">
                <a:latin typeface="宋体" panose="02010600030101010101" pitchFamily="2" charset="-122"/>
              </a:rPr>
              <a:t>可行性约束函数：顶点</a:t>
            </a:r>
            <a:r>
              <a:rPr lang="en-US" altLang="zh-CN" sz="2400" b="1" dirty="0">
                <a:latin typeface="宋体" panose="02010600030101010101" pitchFamily="2" charset="-122"/>
              </a:rPr>
              <a:t>i</a:t>
            </a:r>
            <a:r>
              <a:rPr lang="zh-CN" altLang="zh-CN" sz="2400" b="1" dirty="0">
                <a:latin typeface="宋体" panose="02010600030101010101" pitchFamily="2" charset="-122"/>
              </a:rPr>
              <a:t>与已着色的相邻顶点颜色不重复。</a:t>
            </a:r>
            <a:endParaRPr lang="zh-CN" altLang="zh-CN" sz="2400" b="1" dirty="0">
              <a:latin typeface="宋体" panose="02010600030101010101" pitchFamily="2" charset="-122"/>
            </a:endParaRPr>
          </a:p>
        </p:txBody>
      </p:sp>
      <p:sp>
        <p:nvSpPr>
          <p:cNvPr id="386051" name="Rectangle 3"/>
          <p:cNvSpPr>
            <a:spLocks noChangeArrowheads="1"/>
          </p:cNvSpPr>
          <p:nvPr/>
        </p:nvSpPr>
        <p:spPr bwMode="auto">
          <a:xfrm>
            <a:off x="611188" y="199390"/>
            <a:ext cx="7772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en-US" altLang="en-US" sz="4000" b="1" dirty="0" err="1">
                <a:solidFill>
                  <a:schemeClr val="bg1"/>
                </a:solidFill>
                <a:effectLst/>
                <a:latin typeface="黑体" panose="02010609060101010101" pitchFamily="49" charset="-122"/>
                <a:ea typeface="黑体" panose="02010609060101010101" pitchFamily="49" charset="-122"/>
              </a:rPr>
              <a:t>图的m</a:t>
            </a:r>
            <a:r>
              <a:rPr kumimoji="1" lang="en-US" altLang="en-US" sz="4000" b="1" dirty="0" err="1" smtClean="0">
                <a:solidFill>
                  <a:schemeClr val="bg1"/>
                </a:solidFill>
                <a:effectLst/>
                <a:latin typeface="黑体" panose="02010609060101010101" pitchFamily="49" charset="-122"/>
                <a:ea typeface="黑体" panose="02010609060101010101" pitchFamily="49" charset="-122"/>
              </a:rPr>
              <a:t>着色问题</a:t>
            </a:r>
            <a:r>
              <a:rPr kumimoji="1" lang="zh-CN" altLang="en-US" sz="4000" b="1" dirty="0" smtClean="0">
                <a:solidFill>
                  <a:schemeClr val="bg1"/>
                </a:solidFill>
                <a:effectLst/>
                <a:latin typeface="黑体" panose="02010609060101010101" pitchFamily="49" charset="-122"/>
                <a:ea typeface="黑体" panose="02010609060101010101" pitchFamily="49" charset="-122"/>
              </a:rPr>
              <a:t>递归算法</a:t>
            </a:r>
            <a:endParaRPr kumimoji="1" lang="zh-CN" altLang="en-US" sz="4000" b="1" dirty="0" smtClean="0">
              <a:solidFill>
                <a:schemeClr val="bg1"/>
              </a:solidFill>
              <a:effectLst/>
              <a:latin typeface="黑体" panose="02010609060101010101" pitchFamily="49" charset="-122"/>
              <a:ea typeface="黑体" panose="02010609060101010101" pitchFamily="49" charset="-122"/>
            </a:endParaRPr>
          </a:p>
        </p:txBody>
      </p:sp>
      <p:sp>
        <p:nvSpPr>
          <p:cNvPr id="286726" name="Text Box 6"/>
          <p:cNvSpPr txBox="1">
            <a:spLocks noChangeArrowheads="1"/>
          </p:cNvSpPr>
          <p:nvPr/>
        </p:nvSpPr>
        <p:spPr bwMode="auto">
          <a:xfrm>
            <a:off x="194945" y="1986915"/>
            <a:ext cx="8931910" cy="45231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p>
            <a:pPr algn="l"/>
            <a:r>
              <a:rPr lang="en-US" altLang="zh-CN" sz="2400" b="1" dirty="0">
                <a:latin typeface="Times New Roman" panose="02020603050405020304" pitchFamily="18" charset="0"/>
                <a:ea typeface="宋体" panose="02010600030101010101" pitchFamily="2" charset="-122"/>
              </a:rPr>
              <a:t>void backtrack (</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i)//i</a:t>
            </a:r>
            <a:r>
              <a:rPr lang="zh-CN" altLang="en-US" sz="2400" b="1" dirty="0">
                <a:latin typeface="Times New Roman" panose="02020603050405020304" pitchFamily="18" charset="0"/>
                <a:ea typeface="宋体" panose="02010600030101010101" pitchFamily="2" charset="-122"/>
              </a:rPr>
              <a:t>当前扩展结点在解空间树中的深度</a:t>
            </a:r>
            <a:endParaRPr lang="zh-CN" altLang="en-US"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if (i==n)   </a:t>
            </a:r>
            <a:endParaRPr lang="en-US" altLang="zh-CN"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output(x);//</a:t>
            </a:r>
            <a:r>
              <a:rPr lang="zh-CN" altLang="en-US" sz="2400" b="1" dirty="0">
                <a:latin typeface="Times New Roman" panose="02020603050405020304" pitchFamily="18" charset="0"/>
                <a:ea typeface="宋体" panose="02010600030101010101" pitchFamily="2" charset="-122"/>
              </a:rPr>
              <a:t>已搜索至</a:t>
            </a:r>
            <a:r>
              <a:rPr lang="zh-CN" altLang="en-US" sz="2400" b="1" dirty="0" smtClean="0">
                <a:latin typeface="Times New Roman" panose="02020603050405020304" pitchFamily="18" charset="0"/>
                <a:ea typeface="宋体" panose="02010600030101010101" pitchFamily="2" charset="-122"/>
              </a:rPr>
              <a:t>叶结点，</a:t>
            </a:r>
            <a:r>
              <a:rPr lang="zh-CN" altLang="en-US" sz="2400" b="1" dirty="0">
                <a:latin typeface="Times New Roman" panose="02020603050405020304" pitchFamily="18" charset="0"/>
                <a:ea typeface="宋体" panose="02010600030101010101" pitchFamily="2" charset="-122"/>
              </a:rPr>
              <a:t>得到可行解</a:t>
            </a:r>
            <a:r>
              <a:rPr lang="en-US" altLang="zh-CN" sz="2400" b="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else</a:t>
            </a:r>
            <a:endParaRPr lang="zh-CN" altLang="en-US" sz="2400" b="1" dirty="0">
              <a:solidFill>
                <a:srgbClr val="FF3300"/>
              </a:solidFill>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   </a:t>
            </a:r>
            <a:endParaRPr lang="en-US" altLang="zh-CN" sz="2400" b="1" dirty="0" smtClean="0">
              <a:latin typeface="Times New Roman" panose="02020603050405020304" pitchFamily="18" charset="0"/>
              <a:ea typeface="宋体" panose="02010600030101010101" pitchFamily="2" charset="-122"/>
            </a:endParaRPr>
          </a:p>
          <a:p>
            <a:pPr algn="l"/>
            <a:r>
              <a:rPr lang="en-US" altLang="zh-CN" sz="2400" b="1" dirty="0" smtClean="0">
                <a:latin typeface="Times New Roman" panose="02020603050405020304" pitchFamily="18" charset="0"/>
                <a:ea typeface="宋体" panose="02010600030101010101" pitchFamily="2" charset="-122"/>
              </a:rPr>
              <a:t>        for </a:t>
            </a:r>
            <a:r>
              <a:rPr lang="en-US" altLang="zh-CN" sz="2400" b="1" dirty="0">
                <a:latin typeface="Times New Roman" panose="02020603050405020304" pitchFamily="18" charset="0"/>
                <a:ea typeface="宋体" panose="02010600030101010101" pitchFamily="2" charset="-122"/>
              </a:rPr>
              <a:t>(</a:t>
            </a:r>
            <a:r>
              <a:rPr lang="en-US" altLang="zh-CN" sz="2400" b="1" dirty="0" err="1">
                <a:latin typeface="Times New Roman" panose="02020603050405020304" pitchFamily="18" charset="0"/>
                <a:ea typeface="宋体" panose="02010600030101010101" pitchFamily="2" charset="-122"/>
              </a:rPr>
              <a:t>int</a:t>
            </a:r>
            <a:r>
              <a:rPr lang="en-US" altLang="zh-CN" sz="2400" b="1" dirty="0">
                <a:latin typeface="Times New Roman" panose="02020603050405020304" pitchFamily="18" charset="0"/>
                <a:ea typeface="宋体" panose="02010600030101010101" pitchFamily="2" charset="-122"/>
              </a:rPr>
              <a:t> j=</a:t>
            </a:r>
            <a:r>
              <a:rPr lang="zh-CN" altLang="en-US" sz="2400" b="1" dirty="0">
                <a:latin typeface="Times New Roman" panose="02020603050405020304" pitchFamily="18" charset="0"/>
                <a:ea typeface="宋体" panose="02010600030101010101" pitchFamily="2" charset="-122"/>
              </a:rPr>
              <a:t>下界</a:t>
            </a:r>
            <a:r>
              <a:rPr lang="en-US" altLang="zh-CN" sz="2400" b="1" dirty="0">
                <a:latin typeface="Times New Roman" panose="02020603050405020304" pitchFamily="18" charset="0"/>
                <a:ea typeface="宋体" panose="02010600030101010101" pitchFamily="2" charset="-122"/>
              </a:rPr>
              <a:t>;j&lt;=</a:t>
            </a:r>
            <a:r>
              <a:rPr lang="zh-CN" altLang="en-US" sz="2400" b="1" dirty="0">
                <a:latin typeface="Times New Roman" panose="02020603050405020304" pitchFamily="18" charset="0"/>
                <a:ea typeface="宋体" panose="02010600030101010101" pitchFamily="2" charset="-122"/>
              </a:rPr>
              <a:t>上届</a:t>
            </a:r>
            <a:r>
              <a:rPr lang="en-US" altLang="zh-CN" sz="2400" b="1" dirty="0">
                <a:latin typeface="Times New Roman" panose="02020603050405020304" pitchFamily="18" charset="0"/>
                <a:ea typeface="宋体" panose="02010600030101010101" pitchFamily="2" charset="-122"/>
              </a:rPr>
              <a:t>;j</a:t>
            </a:r>
            <a:r>
              <a:rPr lang="en-US" altLang="zh-CN" sz="2400" b="1" dirty="0" smtClean="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sym typeface="+mn-ea"/>
              </a:rPr>
              <a:t>//</a:t>
            </a:r>
            <a:endParaRPr lang="en-US" sz="2400" b="1" dirty="0" smtClean="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     </a:t>
            </a:r>
            <a:r>
              <a:rPr lang="en-US" altLang="zh-CN" sz="2400" b="1" dirty="0">
                <a:latin typeface="Times New Roman" panose="02020603050405020304" pitchFamily="18" charset="0"/>
                <a:ea typeface="宋体" panose="02010600030101010101" pitchFamily="2" charset="-122"/>
              </a:rPr>
              <a:t>x[i]=</a:t>
            </a:r>
            <a:r>
              <a:rPr lang="en-US" altLang="zh-CN" sz="2400" b="1" dirty="0">
                <a:solidFill>
                  <a:srgbClr val="9900FF"/>
                </a:solidFill>
                <a:latin typeface="Times New Roman" panose="02020603050405020304" pitchFamily="18" charset="0"/>
                <a:ea typeface="宋体" panose="02010600030101010101" pitchFamily="2" charset="-122"/>
              </a:rPr>
              <a:t>h(j)</a:t>
            </a:r>
            <a:r>
              <a:rPr lang="en-US" altLang="zh-CN"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sym typeface="+mn-ea"/>
              </a:rPr>
              <a:t>//</a:t>
            </a:r>
            <a:endParaRPr lang="en-US" altLang="zh-CN" sz="2400" b="1">
              <a:latin typeface="Times New Roman" panose="02020603050405020304" pitchFamily="18" charset="0"/>
              <a:sym typeface="+mn-ea"/>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if (constraint(i)&amp;&amp;bound(i</a:t>
            </a:r>
            <a:r>
              <a:rPr lang="en-US" altLang="zh-CN" sz="2400" b="1" dirty="0" smtClean="0">
                <a:latin typeface="Times New Roman" panose="02020603050405020304" pitchFamily="18" charset="0"/>
                <a:ea typeface="宋体" panose="02010600030101010101" pitchFamily="2" charset="-122"/>
              </a:rPr>
              <a:t>))</a:t>
            </a:r>
            <a:r>
              <a:rPr lang="en-US" altLang="zh-CN" sz="2400" b="1" dirty="0">
                <a:solidFill>
                  <a:srgbClr val="3907F1"/>
                </a:solidFill>
                <a:latin typeface="Times New Roman" panose="02020603050405020304" pitchFamily="18" charset="0"/>
                <a:ea typeface="宋体" panose="02010600030101010101" pitchFamily="2" charset="-122"/>
              </a:rPr>
              <a:t> //</a:t>
            </a:r>
            <a:endParaRPr lang="en-US" altLang="zh-CN" sz="2400" b="1" dirty="0" smtClean="0">
              <a:solidFill>
                <a:srgbClr val="3907F1"/>
              </a:solidFill>
              <a:latin typeface="Times New Roman" panose="02020603050405020304" pitchFamily="18" charset="0"/>
              <a:ea typeface="宋体" panose="02010600030101010101" pitchFamily="2" charset="-122"/>
            </a:endParaRPr>
          </a:p>
          <a:p>
            <a:pPr algn="l"/>
            <a:r>
              <a:rPr lang="en-US" altLang="zh-CN" sz="2400" b="1" dirty="0" smtClean="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backtrack(i+1);</a:t>
            </a:r>
            <a:endParaRPr lang="en-US" altLang="zh-CN" sz="2400" b="1" dirty="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   </a:t>
            </a:r>
            <a:r>
              <a:rPr lang="en-US" altLang="zh-CN" sz="2400" b="1" dirty="0" smtClean="0">
                <a:latin typeface="Times New Roman" panose="02020603050405020304" pitchFamily="18" charset="0"/>
                <a:ea typeface="宋体" panose="02010600030101010101" pitchFamily="2" charset="-122"/>
              </a:rPr>
              <a:t>      }</a:t>
            </a:r>
            <a:endParaRPr lang="en-US" altLang="zh-CN" sz="2400" b="1" dirty="0" smtClean="0">
              <a:latin typeface="Times New Roman" panose="02020603050405020304" pitchFamily="18" charset="0"/>
              <a:ea typeface="宋体" panose="02010600030101010101" pitchFamily="2" charset="-122"/>
            </a:endParaRPr>
          </a:p>
          <a:p>
            <a:pPr algn="l"/>
            <a:r>
              <a:rPr lang="en-US" altLang="zh-CN" sz="2400" b="1" dirty="0" smtClean="0">
                <a:latin typeface="Times New Roman" panose="02020603050405020304" pitchFamily="18" charset="0"/>
                <a:ea typeface="宋体" panose="02010600030101010101" pitchFamily="2" charset="-122"/>
              </a:rPr>
              <a:t>    }</a:t>
            </a:r>
            <a:endParaRPr lang="en-US" altLang="zh-CN" sz="2400" b="1" dirty="0" smtClean="0">
              <a:latin typeface="Times New Roman" panose="02020603050405020304" pitchFamily="18" charset="0"/>
              <a:ea typeface="宋体" panose="02010600030101010101" pitchFamily="2" charset="-122"/>
            </a:endParaRPr>
          </a:p>
          <a:p>
            <a:pPr algn="l"/>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2" name="文本框 1"/>
          <p:cNvSpPr txBox="1"/>
          <p:nvPr/>
        </p:nvSpPr>
        <p:spPr>
          <a:xfrm>
            <a:off x="4779645" y="3822065"/>
            <a:ext cx="2399030" cy="460375"/>
          </a:xfrm>
          <a:prstGeom prst="rect">
            <a:avLst/>
          </a:prstGeom>
          <a:noFill/>
        </p:spPr>
        <p:txBody>
          <a:bodyPr wrap="none" rtlCol="0" anchor="t">
            <a:spAutoFit/>
          </a:bodyPr>
          <a:p>
            <a:r>
              <a:rPr lang="zh-CN" altLang="en-US" sz="2400" b="1">
                <a:solidFill>
                  <a:srgbClr val="0000FF"/>
                </a:solidFill>
                <a:latin typeface="Times New Roman" panose="02020603050405020304" pitchFamily="18" charset="0"/>
                <a:sym typeface="+mn-ea"/>
              </a:rPr>
              <a:t>下界和上届</a:t>
            </a:r>
            <a:r>
              <a:rPr lang="en-US" sz="2400" b="1">
                <a:solidFill>
                  <a:srgbClr val="0000FF"/>
                </a:solidFill>
                <a:latin typeface="Times New Roman" panose="02020603050405020304" pitchFamily="18" charset="0"/>
                <a:sym typeface="+mn-ea"/>
              </a:rPr>
              <a:t>(1,m)</a:t>
            </a:r>
            <a:endParaRPr lang="en-US" altLang="en-US" sz="2400" b="1">
              <a:solidFill>
                <a:srgbClr val="0000FF"/>
              </a:solidFill>
              <a:latin typeface="Times New Roman" panose="02020603050405020304" pitchFamily="18" charset="0"/>
              <a:sym typeface="+mn-ea"/>
            </a:endParaRPr>
          </a:p>
        </p:txBody>
      </p:sp>
      <p:sp>
        <p:nvSpPr>
          <p:cNvPr id="3" name="文本框 2"/>
          <p:cNvSpPr txBox="1"/>
          <p:nvPr/>
        </p:nvSpPr>
        <p:spPr>
          <a:xfrm>
            <a:off x="2884805" y="4190365"/>
            <a:ext cx="932815" cy="460375"/>
          </a:xfrm>
          <a:prstGeom prst="rect">
            <a:avLst/>
          </a:prstGeom>
          <a:noFill/>
        </p:spPr>
        <p:txBody>
          <a:bodyPr wrap="none" rtlCol="0" anchor="t">
            <a:spAutoFit/>
          </a:bodyPr>
          <a:p>
            <a:pPr algn="l"/>
            <a:r>
              <a:rPr lang="en-US" altLang="zh-CN" sz="2400" b="1">
                <a:solidFill>
                  <a:srgbClr val="0000FF"/>
                </a:solidFill>
                <a:latin typeface="Times New Roman" panose="02020603050405020304" pitchFamily="18" charset="0"/>
                <a:sym typeface="+mn-ea"/>
              </a:rPr>
              <a:t>h(j)=j</a:t>
            </a:r>
            <a:endParaRPr lang="en-US" altLang="zh-CN" sz="2400" b="1">
              <a:solidFill>
                <a:srgbClr val="0000FF"/>
              </a:solidFill>
              <a:latin typeface="Times New Roman" panose="02020603050405020304" pitchFamily="18" charset="0"/>
              <a:sym typeface="+mn-ea"/>
            </a:endParaRPr>
          </a:p>
        </p:txBody>
      </p:sp>
      <p:sp>
        <p:nvSpPr>
          <p:cNvPr id="4" name="文本框 3"/>
          <p:cNvSpPr txBox="1"/>
          <p:nvPr/>
        </p:nvSpPr>
        <p:spPr>
          <a:xfrm>
            <a:off x="5424170" y="4575175"/>
            <a:ext cx="876935" cy="460375"/>
          </a:xfrm>
          <a:prstGeom prst="rect">
            <a:avLst/>
          </a:prstGeom>
          <a:noFill/>
        </p:spPr>
        <p:txBody>
          <a:bodyPr wrap="none" rtlCol="0" anchor="t">
            <a:spAutoFit/>
          </a:bodyPr>
          <a:p>
            <a:r>
              <a:rPr lang="en-US" altLang="zh-CN" sz="2400" b="1" dirty="0">
                <a:solidFill>
                  <a:srgbClr val="3907F1"/>
                </a:solidFill>
                <a:latin typeface="Times New Roman" panose="02020603050405020304" pitchFamily="18" charset="0"/>
                <a:sym typeface="+mn-ea"/>
              </a:rPr>
              <a:t>Ok(i)</a:t>
            </a:r>
            <a:endParaRPr lang="en-US" altLang="zh-CN" sz="2400" b="1" dirty="0">
              <a:solidFill>
                <a:srgbClr val="3907F1"/>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26">
                                            <p:txEl>
                                              <p:pRg st="0" end="0"/>
                                            </p:txEl>
                                          </p:spTgt>
                                        </p:tgtEl>
                                        <p:attrNameLst>
                                          <p:attrName>style.visibility</p:attrName>
                                        </p:attrNameLst>
                                      </p:cBhvr>
                                      <p:to>
                                        <p:strVal val="visible"/>
                                      </p:to>
                                    </p:set>
                                    <p:animEffect transition="in" filter="blinds(horizontal)">
                                      <p:cBhvr>
                                        <p:cTn id="7" dur="500"/>
                                        <p:tgtEl>
                                          <p:spTgt spid="2867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26">
                                            <p:txEl>
                                              <p:pRg st="1" end="1"/>
                                            </p:txEl>
                                          </p:spTgt>
                                        </p:tgtEl>
                                        <p:attrNameLst>
                                          <p:attrName>style.visibility</p:attrName>
                                        </p:attrNameLst>
                                      </p:cBhvr>
                                      <p:to>
                                        <p:strVal val="visible"/>
                                      </p:to>
                                    </p:set>
                                    <p:animEffect transition="in" filter="blinds(horizontal)">
                                      <p:cBhvr>
                                        <p:cTn id="12" dur="500"/>
                                        <p:tgtEl>
                                          <p:spTgt spid="2867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26">
                                            <p:txEl>
                                              <p:pRg st="2" end="2"/>
                                            </p:txEl>
                                          </p:spTgt>
                                        </p:tgtEl>
                                        <p:attrNameLst>
                                          <p:attrName>style.visibility</p:attrName>
                                        </p:attrNameLst>
                                      </p:cBhvr>
                                      <p:to>
                                        <p:strVal val="visible"/>
                                      </p:to>
                                    </p:set>
                                    <p:animEffect transition="in" filter="blinds(horizontal)">
                                      <p:cBhvr>
                                        <p:cTn id="17" dur="500"/>
                                        <p:tgtEl>
                                          <p:spTgt spid="2867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6726">
                                            <p:txEl>
                                              <p:pRg st="3" end="3"/>
                                            </p:txEl>
                                          </p:spTgt>
                                        </p:tgtEl>
                                        <p:attrNameLst>
                                          <p:attrName>style.visibility</p:attrName>
                                        </p:attrNameLst>
                                      </p:cBhvr>
                                      <p:to>
                                        <p:strVal val="visible"/>
                                      </p:to>
                                    </p:set>
                                    <p:animEffect transition="in" filter="blinds(horizontal)">
                                      <p:cBhvr>
                                        <p:cTn id="22" dur="500"/>
                                        <p:tgtEl>
                                          <p:spTgt spid="2867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6726">
                                            <p:txEl>
                                              <p:pRg st="4" end="4"/>
                                            </p:txEl>
                                          </p:spTgt>
                                        </p:tgtEl>
                                        <p:attrNameLst>
                                          <p:attrName>style.visibility</p:attrName>
                                        </p:attrNameLst>
                                      </p:cBhvr>
                                      <p:to>
                                        <p:strVal val="visible"/>
                                      </p:to>
                                    </p:set>
                                    <p:animEffect transition="in" filter="blinds(horizontal)">
                                      <p:cBhvr>
                                        <p:cTn id="27" dur="500"/>
                                        <p:tgtEl>
                                          <p:spTgt spid="2867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6726">
                                            <p:txEl>
                                              <p:pRg st="5" end="5"/>
                                            </p:txEl>
                                          </p:spTgt>
                                        </p:tgtEl>
                                        <p:attrNameLst>
                                          <p:attrName>style.visibility</p:attrName>
                                        </p:attrNameLst>
                                      </p:cBhvr>
                                      <p:to>
                                        <p:strVal val="visible"/>
                                      </p:to>
                                    </p:set>
                                    <p:animEffect transition="in" filter="blinds(horizontal)">
                                      <p:cBhvr>
                                        <p:cTn id="32" dur="500"/>
                                        <p:tgtEl>
                                          <p:spTgt spid="2867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6726">
                                            <p:txEl>
                                              <p:pRg st="6" end="6"/>
                                            </p:txEl>
                                          </p:spTgt>
                                        </p:tgtEl>
                                        <p:attrNameLst>
                                          <p:attrName>style.visibility</p:attrName>
                                        </p:attrNameLst>
                                      </p:cBhvr>
                                      <p:to>
                                        <p:strVal val="visible"/>
                                      </p:to>
                                    </p:set>
                                    <p:animEffect transition="in" filter="blinds(horizontal)">
                                      <p:cBhvr>
                                        <p:cTn id="37" dur="500"/>
                                        <p:tgtEl>
                                          <p:spTgt spid="2867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86726">
                                            <p:txEl>
                                              <p:pRg st="7" end="7"/>
                                            </p:txEl>
                                          </p:spTgt>
                                        </p:tgtEl>
                                        <p:attrNameLst>
                                          <p:attrName>style.visibility</p:attrName>
                                        </p:attrNameLst>
                                      </p:cBhvr>
                                      <p:to>
                                        <p:strVal val="visible"/>
                                      </p:to>
                                    </p:set>
                                    <p:animEffect transition="in" filter="blinds(horizontal)">
                                      <p:cBhvr>
                                        <p:cTn id="42" dur="500"/>
                                        <p:tgtEl>
                                          <p:spTgt spid="2867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86726">
                                            <p:txEl>
                                              <p:pRg st="8" end="8"/>
                                            </p:txEl>
                                          </p:spTgt>
                                        </p:tgtEl>
                                        <p:attrNameLst>
                                          <p:attrName>style.visibility</p:attrName>
                                        </p:attrNameLst>
                                      </p:cBhvr>
                                      <p:to>
                                        <p:strVal val="visible"/>
                                      </p:to>
                                    </p:set>
                                    <p:animEffect transition="in" filter="blinds(horizontal)">
                                      <p:cBhvr>
                                        <p:cTn id="47" dur="500"/>
                                        <p:tgtEl>
                                          <p:spTgt spid="2867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6726">
                                            <p:txEl>
                                              <p:pRg st="9" end="9"/>
                                            </p:txEl>
                                          </p:spTgt>
                                        </p:tgtEl>
                                        <p:attrNameLst>
                                          <p:attrName>style.visibility</p:attrName>
                                        </p:attrNameLst>
                                      </p:cBhvr>
                                      <p:to>
                                        <p:strVal val="visible"/>
                                      </p:to>
                                    </p:set>
                                    <p:animEffect transition="in" filter="blinds(horizontal)">
                                      <p:cBhvr>
                                        <p:cTn id="52" dur="500"/>
                                        <p:tgtEl>
                                          <p:spTgt spid="2867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86726">
                                            <p:txEl>
                                              <p:pRg st="10" end="10"/>
                                            </p:txEl>
                                          </p:spTgt>
                                        </p:tgtEl>
                                        <p:attrNameLst>
                                          <p:attrName>style.visibility</p:attrName>
                                        </p:attrNameLst>
                                      </p:cBhvr>
                                      <p:to>
                                        <p:strVal val="visible"/>
                                      </p:to>
                                    </p:set>
                                    <p:animEffect transition="in" filter="blinds(horizontal)">
                                      <p:cBhvr>
                                        <p:cTn id="57" dur="500"/>
                                        <p:tgtEl>
                                          <p:spTgt spid="2867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86726">
                                            <p:txEl>
                                              <p:pRg st="11" end="11"/>
                                            </p:txEl>
                                          </p:spTgt>
                                        </p:tgtEl>
                                        <p:attrNameLst>
                                          <p:attrName>style.visibility</p:attrName>
                                        </p:attrNameLst>
                                      </p:cBhvr>
                                      <p:to>
                                        <p:strVal val="visible"/>
                                      </p:to>
                                    </p:set>
                                    <p:animEffect transition="in" filter="blinds(horizontal)">
                                      <p:cBhvr>
                                        <p:cTn id="62" dur="500"/>
                                        <p:tgtEl>
                                          <p:spTgt spid="2867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linds(horizontal)">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linds(horizontal)">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blinds(horizontal)">
                                      <p:cBhvr>
                                        <p:cTn id="7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85750" y="1214537"/>
            <a:ext cx="8750746"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2"/>
              </a:buClr>
              <a:buFontTx/>
              <a:buChar char="•"/>
            </a:pPr>
            <a:r>
              <a:rPr lang="zh-CN" altLang="en-US" sz="2400" b="1" dirty="0">
                <a:latin typeface="宋体" panose="02010600030101010101" pitchFamily="2" charset="-122"/>
              </a:rPr>
              <a:t>解向量：</a:t>
            </a:r>
            <a:r>
              <a:rPr lang="en-US" altLang="zh-CN" sz="2400" b="1" dirty="0">
                <a:latin typeface="Times New Roman" panose="02020603050405020304" pitchFamily="18" charset="0"/>
                <a:cs typeface="Times New Roman" panose="02020603050405020304" pitchFamily="18" charset="0"/>
              </a:rPr>
              <a:t>(x</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x</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 … , </a:t>
            </a:r>
            <a:r>
              <a:rPr lang="en-US" altLang="zh-CN" sz="2400" b="1" dirty="0" err="1">
                <a:latin typeface="Times New Roman" panose="02020603050405020304" pitchFamily="18" charset="0"/>
                <a:cs typeface="Times New Roman" panose="02020603050405020304" pitchFamily="18" charset="0"/>
              </a:rPr>
              <a:t>x</a:t>
            </a:r>
            <a:r>
              <a:rPr lang="en-US" altLang="zh-CN" sz="2400" b="1" baseline="-25000" dirty="0" err="1">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表示顶点</a:t>
            </a:r>
            <a:r>
              <a:rPr lang="en-US" altLang="zh-CN" sz="2400" b="1" dirty="0">
                <a:latin typeface="宋体" panose="02010600030101010101" pitchFamily="2" charset="-122"/>
              </a:rPr>
              <a:t>i</a:t>
            </a:r>
            <a:r>
              <a:rPr lang="zh-CN" altLang="en-US" sz="2400" b="1" dirty="0">
                <a:latin typeface="宋体" panose="02010600030101010101" pitchFamily="2" charset="-122"/>
              </a:rPr>
              <a:t>所着颜色</a:t>
            </a:r>
            <a:r>
              <a:rPr lang="en-US" altLang="zh-CN" sz="2400" b="1" dirty="0">
                <a:latin typeface="Times New Roman" panose="02020603050405020304" pitchFamily="18" charset="0"/>
                <a:cs typeface="Times New Roman" panose="02020603050405020304" pitchFamily="18" charset="0"/>
              </a:rPr>
              <a:t>x[i]</a:t>
            </a:r>
            <a:r>
              <a:rPr lang="en-US" altLang="zh-CN" sz="2400" b="1" dirty="0">
                <a:latin typeface="宋体" panose="02010600030101010101" pitchFamily="2" charset="-122"/>
              </a:rPr>
              <a:t> </a:t>
            </a:r>
            <a:endParaRPr lang="en-US" altLang="zh-CN" sz="2400" b="1" dirty="0">
              <a:latin typeface="宋体" panose="02010600030101010101" pitchFamily="2" charset="-122"/>
            </a:endParaRPr>
          </a:p>
          <a:p>
            <a:pPr eaLnBrk="1" hangingPunct="1">
              <a:buClr>
                <a:schemeClr val="accent2"/>
              </a:buClr>
              <a:buFontTx/>
              <a:buChar char="•"/>
            </a:pPr>
            <a:r>
              <a:rPr lang="zh-CN" altLang="en-US" sz="2400" b="1" dirty="0">
                <a:latin typeface="宋体" panose="02010600030101010101" pitchFamily="2" charset="-122"/>
              </a:rPr>
              <a:t>可行性约束函数：顶点</a:t>
            </a:r>
            <a:r>
              <a:rPr lang="en-US" altLang="zh-CN" sz="2400" b="1" dirty="0">
                <a:latin typeface="宋体" panose="02010600030101010101" pitchFamily="2" charset="-122"/>
              </a:rPr>
              <a:t>i</a:t>
            </a:r>
            <a:r>
              <a:rPr lang="zh-CN" altLang="zh-CN" sz="2400" b="1" dirty="0">
                <a:latin typeface="宋体" panose="02010600030101010101" pitchFamily="2" charset="-122"/>
              </a:rPr>
              <a:t>与已着色的相邻顶点颜色不重复。</a:t>
            </a:r>
            <a:endParaRPr lang="zh-CN" altLang="zh-CN" sz="2400" b="1" dirty="0">
              <a:latin typeface="宋体" panose="02010600030101010101" pitchFamily="2" charset="-122"/>
            </a:endParaRPr>
          </a:p>
        </p:txBody>
      </p:sp>
      <p:sp>
        <p:nvSpPr>
          <p:cNvPr id="386051" name="Rectangle 3"/>
          <p:cNvSpPr>
            <a:spLocks noChangeArrowheads="1"/>
          </p:cNvSpPr>
          <p:nvPr/>
        </p:nvSpPr>
        <p:spPr bwMode="auto">
          <a:xfrm>
            <a:off x="611188" y="199390"/>
            <a:ext cx="7772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en-US" altLang="en-US" sz="4000" b="1" dirty="0" err="1">
                <a:solidFill>
                  <a:schemeClr val="bg1"/>
                </a:solidFill>
                <a:effectLst/>
                <a:latin typeface="黑体" panose="02010609060101010101" pitchFamily="49" charset="-122"/>
                <a:ea typeface="黑体" panose="02010609060101010101" pitchFamily="49" charset="-122"/>
              </a:rPr>
              <a:t>图的m</a:t>
            </a:r>
            <a:r>
              <a:rPr kumimoji="1" lang="en-US" altLang="en-US" sz="4000" b="1" dirty="0" err="1" smtClean="0">
                <a:solidFill>
                  <a:schemeClr val="bg1"/>
                </a:solidFill>
                <a:effectLst/>
                <a:latin typeface="黑体" panose="02010609060101010101" pitchFamily="49" charset="-122"/>
                <a:ea typeface="黑体" panose="02010609060101010101" pitchFamily="49" charset="-122"/>
              </a:rPr>
              <a:t>着色问题</a:t>
            </a:r>
            <a:r>
              <a:rPr kumimoji="1" lang="zh-CN" altLang="en-US" sz="4000" b="1" dirty="0" smtClean="0">
                <a:solidFill>
                  <a:schemeClr val="bg1"/>
                </a:solidFill>
                <a:effectLst/>
                <a:latin typeface="黑体" panose="02010609060101010101" pitchFamily="49" charset="-122"/>
                <a:ea typeface="黑体" panose="02010609060101010101" pitchFamily="49" charset="-122"/>
              </a:rPr>
              <a:t>递归算法</a:t>
            </a:r>
            <a:endParaRPr kumimoji="1" lang="zh-CN" altLang="en-US" sz="4000" b="1" dirty="0" smtClean="0">
              <a:solidFill>
                <a:schemeClr val="bg1"/>
              </a:solidFill>
              <a:effectLst/>
              <a:latin typeface="黑体" panose="02010609060101010101" pitchFamily="49" charset="-122"/>
              <a:ea typeface="黑体" panose="02010609060101010101" pitchFamily="49" charset="-122"/>
            </a:endParaRPr>
          </a:p>
        </p:txBody>
      </p:sp>
      <p:sp>
        <p:nvSpPr>
          <p:cNvPr id="53253" name="Text Box 5"/>
          <p:cNvSpPr txBox="1">
            <a:spLocks noChangeArrowheads="1"/>
          </p:cNvSpPr>
          <p:nvPr/>
        </p:nvSpPr>
        <p:spPr bwMode="auto">
          <a:xfrm>
            <a:off x="439604" y="2067093"/>
            <a:ext cx="7812930" cy="452310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latin typeface="Times New Roman" panose="02020603050405020304" pitchFamily="18" charset="0"/>
                <a:cs typeface="Times New Roman" panose="02020603050405020304" pitchFamily="18" charset="0"/>
              </a:rPr>
              <a:t>void </a:t>
            </a:r>
            <a:r>
              <a:rPr lang="en-US" altLang="zh-CN" sz="2400" b="1" dirty="0" err="1" smtClean="0">
                <a:solidFill>
                  <a:srgbClr val="CC0099"/>
                </a:solidFill>
                <a:latin typeface="Times New Roman" panose="02020603050405020304" pitchFamily="18" charset="0"/>
                <a:cs typeface="Times New Roman" panose="02020603050405020304" pitchFamily="18" charset="0"/>
                <a:sym typeface="+mn-ea"/>
              </a:rPr>
              <a:t>GraphColor</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dirty="0" err="1">
                <a:latin typeface="Times New Roman" panose="02020603050405020304" pitchFamily="18" charset="0"/>
                <a:cs typeface="Times New Roman" panose="02020603050405020304" pitchFamily="18" charset="0"/>
              </a:rPr>
              <a:t>int</a:t>
            </a:r>
            <a:r>
              <a:rPr kumimoji="1" lang="en-US" altLang="zh-CN" sz="2400" b="1" dirty="0">
                <a:latin typeface="Times New Roman" panose="02020603050405020304" pitchFamily="18" charset="0"/>
                <a:cs typeface="Times New Roman" panose="02020603050405020304" pitchFamily="18" charset="0"/>
              </a:rPr>
              <a:t> i)</a:t>
            </a:r>
            <a:r>
              <a:rPr lang="en-US" altLang="zh-CN" sz="2400" b="1" dirty="0">
                <a:latin typeface="Times New Roman" panose="02020603050405020304" pitchFamily="18" charset="0"/>
                <a:cs typeface="Times New Roman" panose="02020603050405020304" pitchFamily="18" charset="0"/>
                <a:sym typeface="+mn-ea"/>
              </a:rPr>
              <a:t>//</a:t>
            </a:r>
            <a:r>
              <a:rPr kumimoji="1" lang="en-US" altLang="en-US" sz="2400" b="1" dirty="0" err="1">
                <a:effectLst/>
                <a:latin typeface="Times New Roman" panose="02020603050405020304" pitchFamily="18" charset="0"/>
                <a:ea typeface="黑体" panose="02010609060101010101" pitchFamily="49" charset="-122"/>
                <a:cs typeface="Times New Roman" panose="02020603050405020304" pitchFamily="18" charset="0"/>
                <a:sym typeface="+mn-ea"/>
              </a:rPr>
              <a:t>图的m</a:t>
            </a:r>
            <a:r>
              <a:rPr kumimoji="1" lang="en-US" altLang="en-US" sz="2400" b="1" dirty="0" err="1" smtClean="0">
                <a:effectLst/>
                <a:latin typeface="Times New Roman" panose="02020603050405020304" pitchFamily="18" charset="0"/>
                <a:ea typeface="黑体" panose="02010609060101010101" pitchFamily="49" charset="-122"/>
                <a:cs typeface="Times New Roman" panose="02020603050405020304" pitchFamily="18" charset="0"/>
                <a:sym typeface="+mn-ea"/>
              </a:rPr>
              <a:t>着色问题</a:t>
            </a:r>
            <a:r>
              <a:rPr kumimoji="1" lang="zh-CN" altLang="en-US" sz="2400" b="1" dirty="0" err="1" smtClean="0">
                <a:effectLst/>
                <a:latin typeface="Times New Roman" panose="02020603050405020304" pitchFamily="18" charset="0"/>
                <a:ea typeface="黑体" panose="02010609060101010101" pitchFamily="49" charset="-122"/>
                <a:cs typeface="Times New Roman" panose="02020603050405020304" pitchFamily="18" charset="0"/>
                <a:sym typeface="+mn-ea"/>
              </a:rPr>
              <a:t>递归</a:t>
            </a:r>
            <a:r>
              <a:rPr kumimoji="1" lang="zh-CN" altLang="en-US" sz="2400" b="1" dirty="0" smtClean="0">
                <a:effectLst/>
                <a:latin typeface="Times New Roman" panose="02020603050405020304" pitchFamily="18" charset="0"/>
                <a:ea typeface="黑体" panose="02010609060101010101" pitchFamily="49" charset="-122"/>
                <a:cs typeface="Times New Roman" panose="02020603050405020304" pitchFamily="18" charset="0"/>
                <a:sym typeface="+mn-ea"/>
              </a:rPr>
              <a:t>算法</a:t>
            </a:r>
            <a:endPar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sz="2400" b="1" dirty="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    </a:t>
            </a:r>
            <a:r>
              <a:rPr sz="2400" b="1">
                <a:latin typeface="Times New Roman" panose="02020603050405020304" pitchFamily="18" charset="0"/>
                <a:cs typeface="Times New Roman" panose="02020603050405020304" pitchFamily="18" charset="0"/>
                <a:sym typeface="+mn-ea"/>
              </a:rPr>
              <a:t>if(i==n)</a:t>
            </a:r>
            <a:endParaRPr sz="2400" b="1">
              <a:solidFill>
                <a:schemeClr val="tx1"/>
              </a:solidFill>
              <a:latin typeface="Times New Roman" panose="02020603050405020304" pitchFamily="18" charset="0"/>
              <a:cs typeface="Times New Roman" panose="02020603050405020304" pitchFamily="18" charset="0"/>
            </a:endParaRPr>
          </a:p>
          <a:p>
            <a:pPr eaLnBrk="0" hangingPunct="0">
              <a:spcAft>
                <a:spcPts val="0"/>
              </a:spcAft>
            </a:pPr>
            <a:r>
              <a:rPr sz="2400" b="1">
                <a:latin typeface="Times New Roman" panose="02020603050405020304" pitchFamily="18" charset="0"/>
                <a:cs typeface="Times New Roman" panose="02020603050405020304" pitchFamily="18" charset="0"/>
                <a:sym typeface="+mn-ea"/>
              </a:rPr>
              <a:t>       {	  for(int j=0;j&lt;n;j++)    cout&lt;&lt;color[j]&lt;&lt;" ";</a:t>
            </a:r>
            <a:endParaRPr sz="2400" b="1">
              <a:solidFill>
                <a:schemeClr val="tx1"/>
              </a:solidFill>
              <a:latin typeface="Times New Roman" panose="02020603050405020304" pitchFamily="18" charset="0"/>
              <a:cs typeface="Times New Roman" panose="02020603050405020304" pitchFamily="18" charset="0"/>
            </a:endParaRPr>
          </a:p>
          <a:p>
            <a:pPr eaLnBrk="0" hangingPunct="0">
              <a:spcAft>
                <a:spcPts val="0"/>
              </a:spcAft>
            </a:pPr>
            <a:r>
              <a:rPr sz="2400" b="1">
                <a:latin typeface="Times New Roman" panose="02020603050405020304" pitchFamily="18" charset="0"/>
                <a:cs typeface="Times New Roman" panose="02020603050405020304" pitchFamily="18" charset="0"/>
                <a:sym typeface="+mn-ea"/>
              </a:rPr>
              <a:t>	  cout&lt;&lt;endl;</a:t>
            </a:r>
            <a:endParaRPr sz="2400" b="1">
              <a:solidFill>
                <a:schemeClr val="tx1"/>
              </a:solidFill>
              <a:latin typeface="Times New Roman" panose="02020603050405020304" pitchFamily="18" charset="0"/>
              <a:cs typeface="Times New Roman" panose="02020603050405020304" pitchFamily="18" charset="0"/>
            </a:endParaRPr>
          </a:p>
          <a:p>
            <a:pPr eaLnBrk="0" hangingPunct="0">
              <a:spcAft>
                <a:spcPts val="0"/>
              </a:spcAft>
            </a:pPr>
            <a:r>
              <a:rPr sz="2400" b="1">
                <a:latin typeface="Times New Roman" panose="02020603050405020304" pitchFamily="18" charset="0"/>
                <a:cs typeface="Times New Roman" panose="02020603050405020304" pitchFamily="18" charset="0"/>
                <a:sym typeface="+mn-ea"/>
              </a:rPr>
              <a:t>       }</a:t>
            </a:r>
            <a:endParaRPr sz="2400" b="1">
              <a:solidFill>
                <a:schemeClr val="tx1"/>
              </a:solidFill>
              <a:latin typeface="Times New Roman" panose="02020603050405020304" pitchFamily="18" charset="0"/>
              <a:cs typeface="Times New Roman" panose="02020603050405020304" pitchFamily="18" charset="0"/>
            </a:endParaRPr>
          </a:p>
          <a:p>
            <a:pPr eaLnBrk="1" hangingPunct="1"/>
            <a:r>
              <a:rPr kumimoji="1" lang="en-US" altLang="zh-CN" sz="2400" b="1" dirty="0">
                <a:latin typeface="Times New Roman" panose="02020603050405020304" pitchFamily="18" charset="0"/>
                <a:cs typeface="Times New Roman" panose="02020603050405020304" pitchFamily="18" charset="0"/>
              </a:rPr>
              <a:t>       else</a:t>
            </a:r>
            <a:endParaRPr kumimoji="1" lang="en-US" altLang="zh-CN" sz="2400" b="1" dirty="0">
              <a:latin typeface="Times New Roman" panose="02020603050405020304" pitchFamily="18" charset="0"/>
              <a:cs typeface="Times New Roman" panose="02020603050405020304" pitchFamily="18" charset="0"/>
            </a:endParaRPr>
          </a:p>
          <a:p>
            <a:pPr eaLnBrk="1" hangingPunct="1"/>
            <a:r>
              <a:rPr kumimoji="1" lang="en-US" altLang="zh-CN" sz="2400" b="1" dirty="0">
                <a:latin typeface="Times New Roman" panose="02020603050405020304" pitchFamily="18" charset="0"/>
                <a:cs typeface="Times New Roman" panose="02020603050405020304" pitchFamily="18" charset="0"/>
              </a:rPr>
              <a:t>             for (</a:t>
            </a:r>
            <a:r>
              <a:rPr kumimoji="1" lang="en-US" altLang="zh-CN" sz="2400" b="1" dirty="0" err="1">
                <a:latin typeface="Times New Roman" panose="02020603050405020304" pitchFamily="18" charset="0"/>
                <a:cs typeface="Times New Roman" panose="02020603050405020304" pitchFamily="18" charset="0"/>
              </a:rPr>
              <a:t>int</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j=1;j&lt;=</a:t>
            </a:r>
            <a:r>
              <a:rPr kumimoji="1" lang="en-US" altLang="zh-CN" sz="2400" b="1" dirty="0" err="1" smtClean="0">
                <a:solidFill>
                  <a:srgbClr val="3907F1"/>
                </a:solidFill>
                <a:latin typeface="Times New Roman" panose="02020603050405020304" pitchFamily="18" charset="0"/>
                <a:cs typeface="Times New Roman" panose="02020603050405020304" pitchFamily="18" charset="0"/>
              </a:rPr>
              <a:t>m</a:t>
            </a:r>
            <a:r>
              <a:rPr kumimoji="1" lang="en-US" altLang="zh-CN" sz="2400" b="1" dirty="0" err="1" smtClean="0">
                <a:latin typeface="Times New Roman" panose="02020603050405020304" pitchFamily="18" charset="0"/>
                <a:cs typeface="Times New Roman" panose="02020603050405020304" pitchFamily="18" charset="0"/>
              </a:rPr>
              <a:t>;j</a:t>
            </a:r>
            <a:r>
              <a:rPr kumimoji="1" lang="en-US" altLang="zh-CN" sz="2400" b="1" dirty="0">
                <a:latin typeface="Times New Roman" panose="02020603050405020304" pitchFamily="18" charset="0"/>
                <a:cs typeface="Times New Roman" panose="02020603050405020304" pitchFamily="18" charset="0"/>
              </a:rPr>
              <a:t>++)</a:t>
            </a:r>
            <a:endParaRPr kumimoji="1" lang="en-US" altLang="zh-CN" sz="2400" b="1" dirty="0">
              <a:latin typeface="Times New Roman" panose="02020603050405020304" pitchFamily="18" charset="0"/>
              <a:cs typeface="Times New Roman" panose="02020603050405020304" pitchFamily="18" charset="0"/>
            </a:endParaRPr>
          </a:p>
          <a:p>
            <a:pPr eaLnBrk="1" hangingPunct="1"/>
            <a:r>
              <a:rPr kumimoji="1" lang="en-US" altLang="zh-CN" sz="2400" b="1" dirty="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    </a:t>
            </a:r>
            <a:r>
              <a:rPr sz="2400" b="1">
                <a:latin typeface="Times New Roman" panose="02020603050405020304" pitchFamily="18" charset="0"/>
                <a:cs typeface="Times New Roman" panose="02020603050405020304" pitchFamily="18" charset="0"/>
                <a:sym typeface="+mn-ea"/>
              </a:rPr>
              <a:t>color</a:t>
            </a:r>
            <a:r>
              <a:rPr kumimoji="1" lang="en-US" altLang="zh-CN" sz="2400" b="1" dirty="0">
                <a:latin typeface="Times New Roman" panose="02020603050405020304" pitchFamily="18" charset="0"/>
                <a:cs typeface="Times New Roman" panose="02020603050405020304" pitchFamily="18" charset="0"/>
              </a:rPr>
              <a:t>[i]=j;</a:t>
            </a:r>
            <a:endParaRPr kumimoji="1" lang="en-US" altLang="zh-CN" sz="2400" b="1" dirty="0">
              <a:latin typeface="Times New Roman" panose="02020603050405020304" pitchFamily="18" charset="0"/>
              <a:cs typeface="Times New Roman" panose="02020603050405020304" pitchFamily="18" charset="0"/>
            </a:endParaRPr>
          </a:p>
          <a:p>
            <a:pPr eaLnBrk="1" hangingPunct="1"/>
            <a:r>
              <a:rPr kumimoji="1" lang="en-US" altLang="zh-CN" sz="2400" b="1" dirty="0">
                <a:latin typeface="Times New Roman" panose="02020603050405020304" pitchFamily="18" charset="0"/>
                <a:cs typeface="Times New Roman" panose="02020603050405020304" pitchFamily="18" charset="0"/>
              </a:rPr>
              <a:t>                  if (Ok(i)) </a:t>
            </a:r>
            <a:r>
              <a:rPr kumimoji="1" lang="en-US" altLang="zh-CN" sz="2400" b="1" dirty="0" smtClean="0">
                <a:latin typeface="Times New Roman" panose="02020603050405020304" pitchFamily="18" charset="0"/>
                <a:cs typeface="Times New Roman" panose="02020603050405020304" pitchFamily="18" charset="0"/>
              </a:rPr>
              <a:t>   </a:t>
            </a:r>
            <a:endParaRPr kumimoji="1" lang="en-US" altLang="zh-CN" sz="2400" b="1" dirty="0" smtClean="0">
              <a:latin typeface="Times New Roman" panose="02020603050405020304" pitchFamily="18" charset="0"/>
              <a:cs typeface="Times New Roman" panose="02020603050405020304" pitchFamily="18" charset="0"/>
            </a:endParaRPr>
          </a:p>
          <a:p>
            <a:pPr eaLnBrk="1" hangingPunct="1"/>
            <a:r>
              <a:rPr kumimoji="1"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solidFill>
                  <a:srgbClr val="CC0099"/>
                </a:solidFill>
                <a:latin typeface="Times New Roman" panose="02020603050405020304" pitchFamily="18" charset="0"/>
                <a:cs typeface="Times New Roman" panose="02020603050405020304" pitchFamily="18" charset="0"/>
                <a:sym typeface="+mn-ea"/>
              </a:rPr>
              <a:t>GraphColor</a:t>
            </a:r>
            <a:r>
              <a:rPr kumimoji="1" lang="en-US" altLang="zh-CN" sz="2400" b="1" dirty="0" smtClean="0">
                <a:latin typeface="Times New Roman" panose="02020603050405020304" pitchFamily="18" charset="0"/>
                <a:cs typeface="Times New Roman" panose="02020603050405020304" pitchFamily="18" charset="0"/>
              </a:rPr>
              <a:t>(i+1</a:t>
            </a:r>
            <a:r>
              <a:rPr kumimoji="1" lang="en-US" altLang="zh-CN" sz="2400" b="1" dirty="0">
                <a:latin typeface="Times New Roman" panose="02020603050405020304" pitchFamily="18" charset="0"/>
                <a:cs typeface="Times New Roman" panose="02020603050405020304" pitchFamily="18" charset="0"/>
              </a:rPr>
              <a:t>);</a:t>
            </a:r>
            <a:endParaRPr kumimoji="1" lang="en-US" altLang="zh-CN" sz="2400" b="1" dirty="0">
              <a:latin typeface="Times New Roman" panose="02020603050405020304" pitchFamily="18" charset="0"/>
              <a:cs typeface="Times New Roman" panose="02020603050405020304" pitchFamily="18" charset="0"/>
            </a:endParaRPr>
          </a:p>
          <a:p>
            <a:pPr eaLnBrk="1" hangingPunct="1"/>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a:p>
            <a:pPr eaLnBrk="1" hangingPunct="1"/>
            <a:r>
              <a:rPr kumimoji="1" lang="en-US" altLang="zh-CN" sz="2400" b="1" dirty="0" smtClean="0">
                <a:latin typeface="Times New Roman" panose="02020603050405020304" pitchFamily="18" charset="0"/>
                <a:cs typeface="Times New Roman" panose="02020603050405020304" pitchFamily="18" charset="0"/>
              </a:rPr>
              <a:t>}</a:t>
            </a:r>
            <a:endParaRPr kumimoji="1" lang="en-US" altLang="zh-CN" sz="24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blinds(horizontal)">
                                      <p:cBhvr>
                                        <p:cTn id="7" dur="500"/>
                                        <p:tgtEl>
                                          <p:spTgt spid="53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3">
                                            <p:txEl>
                                              <p:pRg st="1" end="1"/>
                                            </p:txEl>
                                          </p:spTgt>
                                        </p:tgtEl>
                                        <p:attrNameLst>
                                          <p:attrName>style.visibility</p:attrName>
                                        </p:attrNameLst>
                                      </p:cBhvr>
                                      <p:to>
                                        <p:strVal val="visible"/>
                                      </p:to>
                                    </p:set>
                                    <p:animEffect transition="in" filter="blinds(horizontal)">
                                      <p:cBhvr>
                                        <p:cTn id="12" dur="500"/>
                                        <p:tgtEl>
                                          <p:spTgt spid="532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3">
                                            <p:txEl>
                                              <p:pRg st="2" end="2"/>
                                            </p:txEl>
                                          </p:spTgt>
                                        </p:tgtEl>
                                        <p:attrNameLst>
                                          <p:attrName>style.visibility</p:attrName>
                                        </p:attrNameLst>
                                      </p:cBhvr>
                                      <p:to>
                                        <p:strVal val="visible"/>
                                      </p:to>
                                    </p:set>
                                    <p:animEffect transition="in" filter="blinds(horizontal)">
                                      <p:cBhvr>
                                        <p:cTn id="17" dur="500"/>
                                        <p:tgtEl>
                                          <p:spTgt spid="532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3">
                                            <p:txEl>
                                              <p:pRg st="3" end="3"/>
                                            </p:txEl>
                                          </p:spTgt>
                                        </p:tgtEl>
                                        <p:attrNameLst>
                                          <p:attrName>style.visibility</p:attrName>
                                        </p:attrNameLst>
                                      </p:cBhvr>
                                      <p:to>
                                        <p:strVal val="visible"/>
                                      </p:to>
                                    </p:set>
                                    <p:animEffect transition="in" filter="blinds(horizontal)">
                                      <p:cBhvr>
                                        <p:cTn id="22" dur="500"/>
                                        <p:tgtEl>
                                          <p:spTgt spid="532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253">
                                            <p:txEl>
                                              <p:pRg st="4" end="4"/>
                                            </p:txEl>
                                          </p:spTgt>
                                        </p:tgtEl>
                                        <p:attrNameLst>
                                          <p:attrName>style.visibility</p:attrName>
                                        </p:attrNameLst>
                                      </p:cBhvr>
                                      <p:to>
                                        <p:strVal val="visible"/>
                                      </p:to>
                                    </p:set>
                                    <p:animEffect transition="in" filter="blinds(horizontal)">
                                      <p:cBhvr>
                                        <p:cTn id="27" dur="500"/>
                                        <p:tgtEl>
                                          <p:spTgt spid="532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253">
                                            <p:txEl>
                                              <p:pRg st="5" end="5"/>
                                            </p:txEl>
                                          </p:spTgt>
                                        </p:tgtEl>
                                        <p:attrNameLst>
                                          <p:attrName>style.visibility</p:attrName>
                                        </p:attrNameLst>
                                      </p:cBhvr>
                                      <p:to>
                                        <p:strVal val="visible"/>
                                      </p:to>
                                    </p:set>
                                    <p:animEffect transition="in" filter="blinds(horizontal)">
                                      <p:cBhvr>
                                        <p:cTn id="32" dur="500"/>
                                        <p:tgtEl>
                                          <p:spTgt spid="5325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3253">
                                            <p:txEl>
                                              <p:pRg st="6" end="6"/>
                                            </p:txEl>
                                          </p:spTgt>
                                        </p:tgtEl>
                                        <p:attrNameLst>
                                          <p:attrName>style.visibility</p:attrName>
                                        </p:attrNameLst>
                                      </p:cBhvr>
                                      <p:to>
                                        <p:strVal val="visible"/>
                                      </p:to>
                                    </p:set>
                                    <p:animEffect transition="in" filter="blinds(horizontal)">
                                      <p:cBhvr>
                                        <p:cTn id="37" dur="500"/>
                                        <p:tgtEl>
                                          <p:spTgt spid="5325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253">
                                            <p:txEl>
                                              <p:pRg st="7" end="7"/>
                                            </p:txEl>
                                          </p:spTgt>
                                        </p:tgtEl>
                                        <p:attrNameLst>
                                          <p:attrName>style.visibility</p:attrName>
                                        </p:attrNameLst>
                                      </p:cBhvr>
                                      <p:to>
                                        <p:strVal val="visible"/>
                                      </p:to>
                                    </p:set>
                                    <p:animEffect transition="in" filter="blinds(horizontal)">
                                      <p:cBhvr>
                                        <p:cTn id="42" dur="500"/>
                                        <p:tgtEl>
                                          <p:spTgt spid="5325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3253">
                                            <p:txEl>
                                              <p:pRg st="8" end="8"/>
                                            </p:txEl>
                                          </p:spTgt>
                                        </p:tgtEl>
                                        <p:attrNameLst>
                                          <p:attrName>style.visibility</p:attrName>
                                        </p:attrNameLst>
                                      </p:cBhvr>
                                      <p:to>
                                        <p:strVal val="visible"/>
                                      </p:to>
                                    </p:set>
                                    <p:animEffect transition="in" filter="blinds(horizontal)">
                                      <p:cBhvr>
                                        <p:cTn id="47" dur="500"/>
                                        <p:tgtEl>
                                          <p:spTgt spid="5325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3253">
                                            <p:txEl>
                                              <p:pRg st="9" end="9"/>
                                            </p:txEl>
                                          </p:spTgt>
                                        </p:tgtEl>
                                        <p:attrNameLst>
                                          <p:attrName>style.visibility</p:attrName>
                                        </p:attrNameLst>
                                      </p:cBhvr>
                                      <p:to>
                                        <p:strVal val="visible"/>
                                      </p:to>
                                    </p:set>
                                    <p:animEffect transition="in" filter="blinds(horizontal)">
                                      <p:cBhvr>
                                        <p:cTn id="52" dur="500"/>
                                        <p:tgtEl>
                                          <p:spTgt spid="5325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3253">
                                            <p:txEl>
                                              <p:pRg st="10" end="10"/>
                                            </p:txEl>
                                          </p:spTgt>
                                        </p:tgtEl>
                                        <p:attrNameLst>
                                          <p:attrName>style.visibility</p:attrName>
                                        </p:attrNameLst>
                                      </p:cBhvr>
                                      <p:to>
                                        <p:strVal val="visible"/>
                                      </p:to>
                                    </p:set>
                                    <p:animEffect transition="in" filter="blinds(horizontal)">
                                      <p:cBhvr>
                                        <p:cTn id="57" dur="500"/>
                                        <p:tgtEl>
                                          <p:spTgt spid="5325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3253">
                                            <p:txEl>
                                              <p:pRg st="11" end="11"/>
                                            </p:txEl>
                                          </p:spTgt>
                                        </p:tgtEl>
                                        <p:attrNameLst>
                                          <p:attrName>style.visibility</p:attrName>
                                        </p:attrNameLst>
                                      </p:cBhvr>
                                      <p:to>
                                        <p:strVal val="visible"/>
                                      </p:to>
                                    </p:set>
                                    <p:animEffect transition="in" filter="blinds(horizontal)">
                                      <p:cBhvr>
                                        <p:cTn id="62" dur="500"/>
                                        <p:tgtEl>
                                          <p:spTgt spid="5325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79095" y="223520"/>
            <a:ext cx="769747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sym typeface="+mn-ea"/>
              </a:rPr>
              <a:t>回溯法的</a:t>
            </a:r>
            <a:r>
              <a:rPr kumimoji="1" lang="zh-CN" altLang="en-US" sz="3600" b="1" dirty="0">
                <a:solidFill>
                  <a:schemeClr val="bg1"/>
                </a:solidFill>
                <a:latin typeface="黑体" panose="02010609060101010101" pitchFamily="49" charset="-122"/>
                <a:ea typeface="黑体" panose="02010609060101010101" pitchFamily="49" charset="-122"/>
                <a:sym typeface="+mn-ea"/>
              </a:rPr>
              <a:t>迭代</a:t>
            </a:r>
            <a:r>
              <a:rPr kumimoji="1" lang="en-US" altLang="zh-CN" sz="3600" b="1" dirty="0">
                <a:solidFill>
                  <a:schemeClr val="bg1"/>
                </a:solidFill>
                <a:latin typeface="黑体" panose="02010609060101010101" pitchFamily="49" charset="-122"/>
                <a:ea typeface="黑体" panose="02010609060101010101" pitchFamily="49" charset="-122"/>
                <a:sym typeface="+mn-ea"/>
              </a:rPr>
              <a:t>算法框架</a:t>
            </a:r>
            <a:endParaRPr kumimoji="1" lang="en-US" altLang="zh-CN" sz="3600" b="1" dirty="0">
              <a:solidFill>
                <a:schemeClr val="bg1"/>
              </a:solidFill>
              <a:latin typeface="黑体" panose="02010609060101010101" pitchFamily="49" charset="-122"/>
              <a:ea typeface="黑体" panose="02010609060101010101" pitchFamily="49" charset="-122"/>
              <a:sym typeface="+mn-ea"/>
            </a:endParaRPr>
          </a:p>
        </p:txBody>
      </p:sp>
      <p:sp>
        <p:nvSpPr>
          <p:cNvPr id="32772" name="Text Box 4"/>
          <p:cNvSpPr txBox="1">
            <a:spLocks noChangeArrowheads="1"/>
          </p:cNvSpPr>
          <p:nvPr/>
        </p:nvSpPr>
        <p:spPr bwMode="auto">
          <a:xfrm>
            <a:off x="76200" y="1135380"/>
            <a:ext cx="9000490" cy="540575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pPr>
            <a:r>
              <a:rPr lang="en-US" altLang="zh-CN" sz="24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void nonbacktrack( )</a:t>
            </a:r>
            <a:endParaRPr lang="en-US" altLang="zh-CN" sz="2400" b="1">
              <a:solidFill>
                <a:srgbClr val="CC0099"/>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lang="en-US" altLang="zh-CN" sz="2400" b="1">
                <a:latin typeface="Times New Roman" panose="02020603050405020304" pitchFamily="18" charset="0"/>
                <a:ea typeface="楷体" panose="02010609060101010101" pitchFamily="49" charset="-122"/>
                <a:cs typeface="Times New Roman" panose="02020603050405020304" pitchFamily="18" charset="0"/>
              </a:rPr>
              <a:t>{   int x[n];		</a:t>
            </a:r>
            <a:r>
              <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rPr>
              <a:t>//x存放解向量</a:t>
            </a:r>
            <a:endPar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　初始化数组</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x;</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int i=0;    </a:t>
            </a:r>
            <a:r>
              <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zh-CN" altLang="en-US"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表示当前递归深度</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a:p>
            <a:pPr algn="l">
              <a:lnSpc>
                <a:spcPct val="90000"/>
              </a:lnSpc>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while (i&gt;=0)	</a:t>
            </a:r>
            <a:r>
              <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rPr>
              <a:t>//尚未回溯到头</a:t>
            </a:r>
            <a:endPar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   while</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还有尚未检测的</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x[i])</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90000"/>
              </a:lnSpc>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a:latin typeface="Times New Roman" panose="02020603050405020304" pitchFamily="18" charset="0"/>
                <a:ea typeface="楷体" panose="02010609060101010101" pitchFamily="49" charset="-122"/>
                <a:cs typeface="Times New Roman" panose="02020603050405020304" pitchFamily="18" charset="0"/>
                <a:sym typeface="+mn-ea"/>
              </a:rPr>
              <a:t>x[i]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=h(i</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dirty="0" smtClean="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当前扩展结点处</a:t>
            </a:r>
            <a:r>
              <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x[t]</a:t>
            </a:r>
            <a:r>
              <a:rPr lang="zh-CN" altLang="en-US"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的第</a:t>
            </a:r>
            <a:r>
              <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lang="zh-CN" altLang="en-US"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个可选</a:t>
            </a:r>
            <a:r>
              <a:rPr lang="zh-CN" altLang="en-US" sz="2400" b="1" dirty="0" smtClean="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值</a:t>
            </a:r>
            <a:endParaRPr lang="en-US" altLang="zh-CN" sz="2400" b="1" dirty="0" smtClean="0">
              <a:solidFill>
                <a:srgbClr val="3907F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b="1" dirty="0" smtClean="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if</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 Constraint(i) &amp;&amp; Bound(i) ) </a:t>
            </a:r>
            <a:r>
              <a:rPr lang="en-US" altLang="zh-CN"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dirty="0">
                <a:solidFill>
                  <a:srgbClr val="3907F1"/>
                </a:solidFill>
                <a:latin typeface="Times New Roman" panose="02020603050405020304" pitchFamily="18" charset="0"/>
                <a:ea typeface="楷体" panose="02010609060101010101" pitchFamily="49" charset="-122"/>
                <a:cs typeface="Times New Roman" panose="02020603050405020304" pitchFamily="18" charset="0"/>
                <a:sym typeface="+mn-ea"/>
              </a:rPr>
              <a:t>x[i]满足</a:t>
            </a:r>
            <a:r>
              <a:rPr lang="zh-CN" altLang="en-US"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sym typeface="+mn-ea"/>
              </a:rPr>
              <a:t>约束函数限界函数</a:t>
            </a:r>
            <a:endParaRPr lang="zh-CN" altLang="en-US"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90000"/>
              </a:lnSpc>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a:latin typeface="Times New Roman" panose="02020603050405020304" pitchFamily="18" charset="0"/>
                <a:ea typeface="楷体" panose="02010609060101010101" pitchFamily="49" charset="-122"/>
                <a:cs typeface="Times New Roman" panose="02020603050405020304" pitchFamily="18" charset="0"/>
                <a:sym typeface="+mn-ea"/>
              </a:rPr>
              <a:t>if (x</a:t>
            </a:r>
            <a:r>
              <a:rPr lang="zh-CN" altLang="nb-NO" sz="2400" b="1">
                <a:latin typeface="Times New Roman" panose="02020603050405020304" pitchFamily="18" charset="0"/>
                <a:ea typeface="楷体" panose="02010609060101010101" pitchFamily="49" charset="-122"/>
                <a:cs typeface="Times New Roman" panose="02020603050405020304" pitchFamily="18" charset="0"/>
                <a:sym typeface="+mn-ea"/>
              </a:rPr>
              <a:t>是一个可行解</a:t>
            </a:r>
            <a:r>
              <a:rPr lang="en-US" altLang="zh-CN" sz="2400" b="1">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lang="zh-CN" altLang="en-US" sz="2400" b="1">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nb-NO" sz="2400" b="1">
                <a:latin typeface="Times New Roman" panose="02020603050405020304" pitchFamily="18" charset="0"/>
                <a:ea typeface="楷体" panose="02010609060101010101" pitchFamily="49" charset="-122"/>
                <a:cs typeface="Times New Roman" panose="02020603050405020304" pitchFamily="18" charset="0"/>
                <a:sym typeface="+mn-ea"/>
              </a:rPr>
              <a:t>输出</a:t>
            </a:r>
            <a:r>
              <a:rPr lang="en-US" altLang="zh-CN" sz="2400" b="1">
                <a:latin typeface="Times New Roman" panose="02020603050405020304" pitchFamily="18" charset="0"/>
                <a:ea typeface="楷体" panose="02010609060101010101" pitchFamily="49" charset="-122"/>
                <a:cs typeface="Times New Roman" panose="02020603050405020304" pitchFamily="18" charset="0"/>
                <a:sym typeface="+mn-ea"/>
              </a:rPr>
              <a:t>x;</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pPr>
            <a:r>
              <a:rPr lang="zh-CN" altLang="en-US" sz="2400" b="1">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b="1">
                <a:latin typeface="Times New Roman" panose="02020603050405020304" pitchFamily="18" charset="0"/>
                <a:ea typeface="楷体" panose="02010609060101010101" pitchFamily="49" charset="-122"/>
                <a:cs typeface="Times New Roman" panose="02020603050405020304" pitchFamily="18" charset="0"/>
                <a:sym typeface="+mn-ea"/>
              </a:rPr>
              <a:t>else   i++;</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sym typeface="+mn-ea"/>
              </a:rPr>
              <a:t>扩展下一个结点</a:t>
            </a:r>
            <a:endParaRPr lang="en-US" altLang="zh-CN"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90000"/>
              </a:lnSpc>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90000"/>
              </a:lnSpc>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endParaRPr>
          </a:p>
          <a:p>
            <a:pPr>
              <a:lnSpc>
                <a:spcPct val="9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         else     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sym typeface="+mn-ea"/>
              </a:rPr>
              <a:t>回溯</a:t>
            </a:r>
            <a:endParaRPr lang="en-US" altLang="zh-CN" sz="2400" b="1" dirty="0">
              <a:solidFill>
                <a:srgbClr val="3907F1"/>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90000"/>
              </a:lnSpc>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rPr>
              <a:t>    }</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sym typeface="+mn-ea"/>
            </a:endParaRPr>
          </a:p>
          <a:p>
            <a:pPr>
              <a:lnSpc>
                <a:spcPct val="90000"/>
              </a:lnSpc>
            </a:pPr>
            <a:r>
              <a:rPr lang="en-US" altLang="zh-CN" sz="2400" b="1">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linds(horizontal)">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blinds(horizontal)">
                                      <p:cBhvr>
                                        <p:cTn id="12" dur="500"/>
                                        <p:tgtEl>
                                          <p:spTgt spid="327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blinds(horizontal)">
                                      <p:cBhvr>
                                        <p:cTn id="17" dur="500"/>
                                        <p:tgtEl>
                                          <p:spTgt spid="327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2">
                                            <p:txEl>
                                              <p:pRg st="3" end="3"/>
                                            </p:txEl>
                                          </p:spTgt>
                                        </p:tgtEl>
                                        <p:attrNameLst>
                                          <p:attrName>style.visibility</p:attrName>
                                        </p:attrNameLst>
                                      </p:cBhvr>
                                      <p:to>
                                        <p:strVal val="visible"/>
                                      </p:to>
                                    </p:set>
                                    <p:animEffect transition="in" filter="blinds(horizontal)">
                                      <p:cBhvr>
                                        <p:cTn id="22" dur="500"/>
                                        <p:tgtEl>
                                          <p:spTgt spid="327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72">
                                            <p:txEl>
                                              <p:pRg st="4" end="4"/>
                                            </p:txEl>
                                          </p:spTgt>
                                        </p:tgtEl>
                                        <p:attrNameLst>
                                          <p:attrName>style.visibility</p:attrName>
                                        </p:attrNameLst>
                                      </p:cBhvr>
                                      <p:to>
                                        <p:strVal val="visible"/>
                                      </p:to>
                                    </p:set>
                                    <p:animEffect transition="in" filter="blinds(horizontal)">
                                      <p:cBhvr>
                                        <p:cTn id="27" dur="500"/>
                                        <p:tgtEl>
                                          <p:spTgt spid="327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772">
                                            <p:txEl>
                                              <p:pRg st="5" end="5"/>
                                            </p:txEl>
                                          </p:spTgt>
                                        </p:tgtEl>
                                        <p:attrNameLst>
                                          <p:attrName>style.visibility</p:attrName>
                                        </p:attrNameLst>
                                      </p:cBhvr>
                                      <p:to>
                                        <p:strVal val="visible"/>
                                      </p:to>
                                    </p:set>
                                    <p:animEffect transition="in" filter="blinds(horizontal)">
                                      <p:cBhvr>
                                        <p:cTn id="32" dur="500"/>
                                        <p:tgtEl>
                                          <p:spTgt spid="3277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772">
                                            <p:txEl>
                                              <p:pRg st="6" end="6"/>
                                            </p:txEl>
                                          </p:spTgt>
                                        </p:tgtEl>
                                        <p:attrNameLst>
                                          <p:attrName>style.visibility</p:attrName>
                                        </p:attrNameLst>
                                      </p:cBhvr>
                                      <p:to>
                                        <p:strVal val="visible"/>
                                      </p:to>
                                    </p:set>
                                    <p:animEffect transition="in" filter="blinds(horizontal)">
                                      <p:cBhvr>
                                        <p:cTn id="37" dur="500"/>
                                        <p:tgtEl>
                                          <p:spTgt spid="3277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772">
                                            <p:txEl>
                                              <p:pRg st="7" end="7"/>
                                            </p:txEl>
                                          </p:spTgt>
                                        </p:tgtEl>
                                        <p:attrNameLst>
                                          <p:attrName>style.visibility</p:attrName>
                                        </p:attrNameLst>
                                      </p:cBhvr>
                                      <p:to>
                                        <p:strVal val="visible"/>
                                      </p:to>
                                    </p:set>
                                    <p:animEffect transition="in" filter="blinds(horizontal)">
                                      <p:cBhvr>
                                        <p:cTn id="42" dur="500"/>
                                        <p:tgtEl>
                                          <p:spTgt spid="3277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772">
                                            <p:txEl>
                                              <p:pRg st="8" end="8"/>
                                            </p:txEl>
                                          </p:spTgt>
                                        </p:tgtEl>
                                        <p:attrNameLst>
                                          <p:attrName>style.visibility</p:attrName>
                                        </p:attrNameLst>
                                      </p:cBhvr>
                                      <p:to>
                                        <p:strVal val="visible"/>
                                      </p:to>
                                    </p:set>
                                    <p:animEffect transition="in" filter="blinds(horizontal)">
                                      <p:cBhvr>
                                        <p:cTn id="47" dur="500"/>
                                        <p:tgtEl>
                                          <p:spTgt spid="3277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2772">
                                            <p:txEl>
                                              <p:pRg st="9" end="9"/>
                                            </p:txEl>
                                          </p:spTgt>
                                        </p:tgtEl>
                                        <p:attrNameLst>
                                          <p:attrName>style.visibility</p:attrName>
                                        </p:attrNameLst>
                                      </p:cBhvr>
                                      <p:to>
                                        <p:strVal val="visible"/>
                                      </p:to>
                                    </p:set>
                                    <p:animEffect transition="in" filter="blinds(horizontal)">
                                      <p:cBhvr>
                                        <p:cTn id="52" dur="500"/>
                                        <p:tgtEl>
                                          <p:spTgt spid="3277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2772">
                                            <p:txEl>
                                              <p:pRg st="10" end="10"/>
                                            </p:txEl>
                                          </p:spTgt>
                                        </p:tgtEl>
                                        <p:attrNameLst>
                                          <p:attrName>style.visibility</p:attrName>
                                        </p:attrNameLst>
                                      </p:cBhvr>
                                      <p:to>
                                        <p:strVal val="visible"/>
                                      </p:to>
                                    </p:set>
                                    <p:animEffect transition="in" filter="blinds(horizontal)">
                                      <p:cBhvr>
                                        <p:cTn id="57" dur="500"/>
                                        <p:tgtEl>
                                          <p:spTgt spid="3277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2772">
                                            <p:txEl>
                                              <p:pRg st="11" end="11"/>
                                            </p:txEl>
                                          </p:spTgt>
                                        </p:tgtEl>
                                        <p:attrNameLst>
                                          <p:attrName>style.visibility</p:attrName>
                                        </p:attrNameLst>
                                      </p:cBhvr>
                                      <p:to>
                                        <p:strVal val="visible"/>
                                      </p:to>
                                    </p:set>
                                    <p:animEffect transition="in" filter="blinds(horizontal)">
                                      <p:cBhvr>
                                        <p:cTn id="62" dur="500"/>
                                        <p:tgtEl>
                                          <p:spTgt spid="3277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2772">
                                            <p:txEl>
                                              <p:pRg st="12" end="12"/>
                                            </p:txEl>
                                          </p:spTgt>
                                        </p:tgtEl>
                                        <p:attrNameLst>
                                          <p:attrName>style.visibility</p:attrName>
                                        </p:attrNameLst>
                                      </p:cBhvr>
                                      <p:to>
                                        <p:strVal val="visible"/>
                                      </p:to>
                                    </p:set>
                                    <p:animEffect transition="in" filter="blinds(horizontal)">
                                      <p:cBhvr>
                                        <p:cTn id="67" dur="500"/>
                                        <p:tgtEl>
                                          <p:spTgt spid="3277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2772">
                                            <p:txEl>
                                              <p:pRg st="13" end="13"/>
                                            </p:txEl>
                                          </p:spTgt>
                                        </p:tgtEl>
                                        <p:attrNameLst>
                                          <p:attrName>style.visibility</p:attrName>
                                        </p:attrNameLst>
                                      </p:cBhvr>
                                      <p:to>
                                        <p:strVal val="visible"/>
                                      </p:to>
                                    </p:set>
                                    <p:animEffect transition="in" filter="blinds(horizontal)">
                                      <p:cBhvr>
                                        <p:cTn id="72" dur="500"/>
                                        <p:tgtEl>
                                          <p:spTgt spid="3277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2772">
                                            <p:txEl>
                                              <p:pRg st="14" end="14"/>
                                            </p:txEl>
                                          </p:spTgt>
                                        </p:tgtEl>
                                        <p:attrNameLst>
                                          <p:attrName>style.visibility</p:attrName>
                                        </p:attrNameLst>
                                      </p:cBhvr>
                                      <p:to>
                                        <p:strVal val="visible"/>
                                      </p:to>
                                    </p:set>
                                    <p:animEffect transition="in" filter="blinds(horizontal)">
                                      <p:cBhvr>
                                        <p:cTn id="77" dur="500"/>
                                        <p:tgtEl>
                                          <p:spTgt spid="3277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2772">
                                            <p:txEl>
                                              <p:pRg st="15" end="15"/>
                                            </p:txEl>
                                          </p:spTgt>
                                        </p:tgtEl>
                                        <p:attrNameLst>
                                          <p:attrName>style.visibility</p:attrName>
                                        </p:attrNameLst>
                                      </p:cBhvr>
                                      <p:to>
                                        <p:strVal val="visible"/>
                                      </p:to>
                                    </p:set>
                                    <p:animEffect transition="in" filter="blinds(horizontal)">
                                      <p:cBhvr>
                                        <p:cTn id="82" dur="500"/>
                                        <p:tgtEl>
                                          <p:spTgt spid="3277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02" name="Text Box 66"/>
          <p:cNvSpPr txBox="1">
            <a:spLocks noChangeArrowheads="1"/>
          </p:cNvSpPr>
          <p:nvPr/>
        </p:nvSpPr>
        <p:spPr bwMode="auto">
          <a:xfrm>
            <a:off x="25400" y="73660"/>
            <a:ext cx="9075420" cy="667321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p>
            <a:pPr eaLnBrk="0" hangingPunct="0">
              <a:spcAft>
                <a:spcPts val="0"/>
              </a:spcAft>
            </a:pPr>
            <a:r>
              <a:rPr lang="en-US" altLang="zh-CN" sz="2400" b="1" dirty="0" smtClean="0">
                <a:solidFill>
                  <a:srgbClr val="CC0099"/>
                </a:solidFill>
                <a:latin typeface="Times New Roman" panose="02020603050405020304" pitchFamily="18" charset="0"/>
                <a:ea typeface="宋体" panose="02010600030101010101" pitchFamily="2" charset="-122"/>
              </a:rPr>
              <a:t>void </a:t>
            </a:r>
            <a:r>
              <a:rPr lang="en-US" altLang="zh-CN" sz="2400" b="1" dirty="0" err="1" smtClean="0">
                <a:solidFill>
                  <a:srgbClr val="CC0099"/>
                </a:solidFill>
                <a:latin typeface="Times New Roman" panose="02020603050405020304" pitchFamily="18" charset="0"/>
                <a:ea typeface="宋体" panose="02010600030101010101" pitchFamily="2" charset="-122"/>
              </a:rPr>
              <a:t>GraphColor</a:t>
            </a:r>
            <a:r>
              <a:rPr lang="en-US" altLang="zh-CN" sz="2400" b="1" dirty="0" smtClean="0">
                <a:solidFill>
                  <a:srgbClr val="CC0099"/>
                </a:solidFill>
                <a:latin typeface="Times New Roman" panose="02020603050405020304" pitchFamily="18" charset="0"/>
                <a:ea typeface="宋体" panose="02010600030101010101" pitchFamily="2" charset="-122"/>
              </a:rPr>
              <a:t>(</a:t>
            </a:r>
            <a:r>
              <a:rPr lang="en-US" altLang="zh-CN" sz="2400" b="1" dirty="0" err="1" smtClean="0">
                <a:solidFill>
                  <a:srgbClr val="CC0099"/>
                </a:solidFill>
                <a:latin typeface="Times New Roman" panose="02020603050405020304" pitchFamily="18" charset="0"/>
                <a:ea typeface="宋体" panose="02010600030101010101" pitchFamily="2" charset="-122"/>
              </a:rPr>
              <a:t>int</a:t>
            </a:r>
            <a:r>
              <a:rPr lang="en-US" altLang="zh-CN" sz="2400" b="1" dirty="0" smtClean="0">
                <a:solidFill>
                  <a:srgbClr val="CC0099"/>
                </a:solidFill>
                <a:latin typeface="Times New Roman" panose="02020603050405020304" pitchFamily="18" charset="0"/>
                <a:ea typeface="宋体" panose="02010600030101010101" pitchFamily="2" charset="-122"/>
              </a:rPr>
              <a:t> </a:t>
            </a:r>
            <a:r>
              <a:rPr lang="en-US" altLang="zh-CN" sz="2400" b="1" dirty="0">
                <a:solidFill>
                  <a:srgbClr val="CC0099"/>
                </a:solidFill>
                <a:latin typeface="Times New Roman" panose="02020603050405020304" pitchFamily="18" charset="0"/>
                <a:ea typeface="宋体" panose="02010600030101010101" pitchFamily="2" charset="-122"/>
              </a:rPr>
              <a:t>m) //</a:t>
            </a:r>
            <a:r>
              <a:rPr kumimoji="1" lang="en-US" altLang="en-US" sz="2400" b="1" dirty="0" err="1">
                <a:solidFill>
                  <a:srgbClr val="CC0099"/>
                </a:solidFill>
                <a:effectLst/>
                <a:latin typeface="Times New Roman" panose="02020603050405020304" pitchFamily="18" charset="0"/>
                <a:ea typeface="黑体" panose="02010609060101010101" pitchFamily="49" charset="-122"/>
                <a:sym typeface="+mn-ea"/>
              </a:rPr>
              <a:t>图的m</a:t>
            </a:r>
            <a:r>
              <a:rPr kumimoji="1" lang="en-US" altLang="en-US" sz="2400" b="1" dirty="0" err="1" smtClean="0">
                <a:solidFill>
                  <a:srgbClr val="CC0099"/>
                </a:solidFill>
                <a:effectLst/>
                <a:latin typeface="Times New Roman" panose="02020603050405020304" pitchFamily="18" charset="0"/>
                <a:ea typeface="黑体" panose="02010609060101010101" pitchFamily="49" charset="-122"/>
                <a:sym typeface="+mn-ea"/>
              </a:rPr>
              <a:t>着色问题</a:t>
            </a:r>
            <a:r>
              <a:rPr kumimoji="1" lang="zh-CN" altLang="en-US" sz="2400" b="1" dirty="0" smtClean="0">
                <a:solidFill>
                  <a:srgbClr val="CC0099"/>
                </a:solidFill>
                <a:effectLst/>
                <a:latin typeface="Times New Roman" panose="02020603050405020304" pitchFamily="18" charset="0"/>
                <a:ea typeface="黑体" panose="02010609060101010101" pitchFamily="49" charset="-122"/>
                <a:sym typeface="+mn-ea"/>
              </a:rPr>
              <a:t>迭代算法</a:t>
            </a:r>
            <a:endParaRPr lang="en-US" altLang="zh-CN" sz="2400" b="1" dirty="0" smtClean="0">
              <a:solidFill>
                <a:srgbClr val="CC0099"/>
              </a:solidFill>
              <a:latin typeface="Times New Roman" panose="02020603050405020304" pitchFamily="18" charset="0"/>
              <a:ea typeface="宋体" panose="02010600030101010101" pitchFamily="2" charset="-122"/>
            </a:endParaRPr>
          </a:p>
          <a:p>
            <a:pPr eaLnBrk="0" hangingPunct="0">
              <a:spcAft>
                <a:spcPts val="0"/>
              </a:spcAft>
            </a:pP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for (int </a:t>
            </a:r>
            <a:r>
              <a:rPr lang="en-US" altLang="zh-CN" sz="2400" b="1" dirty="0" smtClean="0">
                <a:solidFill>
                  <a:schemeClr val="tx1"/>
                </a:solidFill>
                <a:latin typeface="Times New Roman" panose="02020603050405020304" pitchFamily="18" charset="0"/>
                <a:ea typeface="宋体" panose="02010600030101010101" pitchFamily="2" charset="-122"/>
              </a:rPr>
              <a:t>i=0; i&lt;n</a:t>
            </a:r>
            <a:r>
              <a:rPr lang="en-US" altLang="zh-CN" sz="2400" b="1" dirty="0">
                <a:solidFill>
                  <a:schemeClr val="tx1"/>
                </a:solidFill>
                <a:latin typeface="Times New Roman" panose="02020603050405020304" pitchFamily="18" charset="0"/>
                <a:ea typeface="宋体" panose="02010600030101010101" pitchFamily="2" charset="-122"/>
              </a:rPr>
              <a:t>; i++ )    </a:t>
            </a:r>
            <a:r>
              <a:rPr sz="2400" b="1">
                <a:solidFill>
                  <a:schemeClr val="tx1"/>
                </a:solidFill>
                <a:latin typeface="Times New Roman" panose="02020603050405020304" pitchFamily="18" charset="0"/>
                <a:sym typeface="+mn-ea"/>
              </a:rPr>
              <a:t>color</a:t>
            </a:r>
            <a:r>
              <a:rPr lang="en-US" altLang="zh-CN" sz="2400" b="1" dirty="0" smtClean="0">
                <a:solidFill>
                  <a:schemeClr val="tx1"/>
                </a:solidFill>
                <a:latin typeface="Times New Roman" panose="02020603050405020304" pitchFamily="18" charset="0"/>
              </a:rPr>
              <a:t>[i</a:t>
            </a:r>
            <a:r>
              <a:rPr lang="en-US" altLang="zh-CN" sz="2400" b="1" dirty="0">
                <a:solidFill>
                  <a:schemeClr val="tx1"/>
                </a:solidFill>
                <a:latin typeface="Times New Roman" panose="02020603050405020304" pitchFamily="18" charset="0"/>
              </a:rPr>
              <a:t>]=0</a:t>
            </a:r>
            <a:r>
              <a:rPr lang="en-US" altLang="zh-CN" sz="2400" b="1" dirty="0" smtClean="0">
                <a:solidFill>
                  <a:schemeClr val="tx1"/>
                </a:solidFill>
                <a:latin typeface="Times New Roman" panose="02020603050405020304" pitchFamily="18" charset="0"/>
              </a:rPr>
              <a:t>;</a:t>
            </a: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将</a:t>
            </a:r>
            <a:r>
              <a:rPr lang="zh-CN" altLang="en-US" sz="2400" b="1" dirty="0" smtClean="0">
                <a:solidFill>
                  <a:schemeClr val="tx1"/>
                </a:solidFill>
                <a:latin typeface="Times New Roman" panose="02020603050405020304" pitchFamily="18" charset="0"/>
                <a:ea typeface="宋体" panose="02010600030101010101" pitchFamily="2" charset="-122"/>
              </a:rPr>
              <a:t>数组</a:t>
            </a:r>
            <a:r>
              <a:rPr lang="en-US" altLang="zh-CN" sz="2400" b="1" dirty="0" smtClean="0">
                <a:solidFill>
                  <a:schemeClr val="tx1"/>
                </a:solidFill>
                <a:latin typeface="Times New Roman" panose="02020603050405020304" pitchFamily="18" charset="0"/>
                <a:ea typeface="宋体" panose="02010600030101010101" pitchFamily="2" charset="-122"/>
              </a:rPr>
              <a:t>x[n</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初始化为</a:t>
            </a:r>
            <a:r>
              <a:rPr lang="en-US" altLang="zh-CN" sz="2400" b="1" dirty="0">
                <a:solidFill>
                  <a:schemeClr val="tx1"/>
                </a:solidFill>
                <a:latin typeface="Times New Roman" panose="02020603050405020304" pitchFamily="18" charset="0"/>
                <a:ea typeface="宋体" panose="02010600030101010101" pitchFamily="2" charset="-122"/>
              </a:rPr>
              <a:t>0</a:t>
            </a:r>
            <a:endParaRPr lang="en-US" altLang="zh-CN" sz="2400" b="1" dirty="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i=0;//</a:t>
            </a:r>
            <a:r>
              <a:rPr lang="zh-CN" altLang="en-US" sz="2400" b="1" dirty="0" smtClean="0">
                <a:solidFill>
                  <a:schemeClr val="tx1"/>
                </a:solidFill>
                <a:latin typeface="Times New Roman" panose="02020603050405020304" pitchFamily="18" charset="0"/>
                <a:ea typeface="宋体" panose="02010600030101010101" pitchFamily="2" charset="-122"/>
              </a:rPr>
              <a:t>为第一个顶点着色</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while (i</a:t>
            </a:r>
            <a:r>
              <a:rPr lang="en-US" altLang="zh-CN" sz="2400" b="1" dirty="0" smtClean="0">
                <a:solidFill>
                  <a:schemeClr val="tx1"/>
                </a:solidFill>
                <a:latin typeface="Times New Roman" panose="02020603050405020304" pitchFamily="18" charset="0"/>
                <a:ea typeface="宋体" panose="02010600030101010101" pitchFamily="2" charset="-122"/>
              </a:rPr>
              <a:t>&gt;=0)</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    </a:t>
            </a:r>
            <a:r>
              <a:rPr sz="2400" b="1">
                <a:solidFill>
                  <a:schemeClr val="tx1"/>
                </a:solidFill>
                <a:latin typeface="Times New Roman" panose="02020603050405020304" pitchFamily="18" charset="0"/>
                <a:sym typeface="+mn-ea"/>
              </a:rPr>
              <a:t>color</a:t>
            </a:r>
            <a:r>
              <a:rPr lang="en-US" altLang="zh-CN" sz="2400" b="1" dirty="0" smtClean="0">
                <a:solidFill>
                  <a:schemeClr val="tx1"/>
                </a:solidFill>
                <a:latin typeface="Times New Roman" panose="02020603050405020304" pitchFamily="18" charset="0"/>
                <a:ea typeface="宋体" panose="02010600030101010101" pitchFamily="2" charset="-122"/>
              </a:rPr>
              <a:t>[i]</a:t>
            </a:r>
            <a:r>
              <a:rPr lang="en-US" sz="2400" b="1" dirty="0" smtClean="0">
                <a:solidFill>
                  <a:schemeClr val="tx1"/>
                </a:solidFill>
                <a:latin typeface="Times New Roman" panose="02020603050405020304" pitchFamily="18" charset="0"/>
                <a:ea typeface="宋体" panose="02010600030101010101" pitchFamily="2" charset="-122"/>
              </a:rPr>
              <a:t>++</a:t>
            </a:r>
            <a:r>
              <a:rPr lang="en-US" altLang="zh-CN"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Times New Roman" panose="02020603050405020304" pitchFamily="18" charset="0"/>
              </a:rPr>
              <a:t>取下一种颜色</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while (</a:t>
            </a:r>
            <a:r>
              <a:rPr sz="2400" b="1">
                <a:solidFill>
                  <a:schemeClr val="tx1"/>
                </a:solidFill>
                <a:latin typeface="Times New Roman" panose="02020603050405020304" pitchFamily="18" charset="0"/>
                <a:sym typeface="+mn-ea"/>
              </a:rPr>
              <a:t>color</a:t>
            </a:r>
            <a:r>
              <a:rPr lang="en-US" altLang="zh-CN" sz="2400" b="1" dirty="0" smtClean="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]&lt;=m)</a:t>
            </a:r>
            <a:endParaRPr lang="en-US" altLang="zh-CN" sz="2400" b="1" dirty="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    if </a:t>
            </a:r>
            <a:r>
              <a:rPr lang="en-US" altLang="zh-CN" sz="2400" b="1" dirty="0" smtClean="0">
                <a:solidFill>
                  <a:schemeClr val="tx1"/>
                </a:solidFill>
                <a:latin typeface="Times New Roman" panose="02020603050405020304" pitchFamily="18" charset="0"/>
                <a:ea typeface="宋体" panose="02010600030101010101" pitchFamily="2" charset="-122"/>
                <a:sym typeface="+mn-ea"/>
              </a:rPr>
              <a:t>( </a:t>
            </a:r>
            <a:r>
              <a:rPr lang="en-US" altLang="zh-CN" sz="2400" b="1" dirty="0" smtClean="0">
                <a:solidFill>
                  <a:schemeClr val="tx1"/>
                </a:solidFill>
                <a:latin typeface="Times New Roman" panose="02020603050405020304" pitchFamily="18" charset="0"/>
                <a:ea typeface="宋体" panose="02010600030101010101" pitchFamily="2" charset="-122"/>
              </a:rPr>
              <a:t>Ok(i) </a:t>
            </a:r>
            <a:r>
              <a:rPr lang="en-US" altLang="zh-CN" sz="2400" b="1" dirty="0" smtClean="0">
                <a:solidFill>
                  <a:schemeClr val="tx1"/>
                </a:solidFill>
                <a:latin typeface="Times New Roman" panose="02020603050405020304" pitchFamily="18" charset="0"/>
                <a:ea typeface="宋体" panose="02010600030101010101" pitchFamily="2" charset="-122"/>
                <a:sym typeface="+mn-ea"/>
              </a:rPr>
              <a:t>)</a:t>
            </a: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break;  </a:t>
            </a:r>
            <a:r>
              <a:rPr lang="en-US" altLang="zh-CN" sz="2400" b="1" dirty="0" smtClean="0">
                <a:solidFill>
                  <a:schemeClr val="tx1"/>
                </a:solidFill>
                <a:latin typeface="Times New Roman" panose="02020603050405020304" pitchFamily="18" charset="0"/>
                <a:sym typeface="+mn-ea"/>
              </a:rPr>
              <a:t>//</a:t>
            </a:r>
            <a:r>
              <a:rPr lang="zh-CN" altLang="en-US" sz="2400" b="1" dirty="0" smtClean="0">
                <a:solidFill>
                  <a:schemeClr val="tx1"/>
                </a:solidFill>
                <a:latin typeface="Times New Roman" panose="02020603050405020304" pitchFamily="18" charset="0"/>
                <a:sym typeface="+mn-ea"/>
              </a:rPr>
              <a:t>将顶点</a:t>
            </a:r>
            <a:r>
              <a:rPr lang="en-US" altLang="zh-CN" sz="2400" b="1" dirty="0" smtClean="0">
                <a:solidFill>
                  <a:schemeClr val="tx1"/>
                </a:solidFill>
                <a:latin typeface="Times New Roman" panose="02020603050405020304" pitchFamily="18" charset="0"/>
                <a:sym typeface="+mn-ea"/>
              </a:rPr>
              <a:t>i</a:t>
            </a:r>
            <a:r>
              <a:rPr lang="zh-CN" altLang="en-US" sz="2400" b="1" dirty="0" smtClean="0">
                <a:solidFill>
                  <a:schemeClr val="tx1"/>
                </a:solidFill>
                <a:latin typeface="Times New Roman" panose="02020603050405020304" pitchFamily="18" charset="0"/>
                <a:sym typeface="+mn-ea"/>
              </a:rPr>
              <a:t>着该颜色</a:t>
            </a:r>
            <a:endParaRPr lang="en-US" altLang="zh-CN" sz="2400" b="1" dirty="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else    </a:t>
            </a:r>
            <a:r>
              <a:rPr sz="2400" b="1">
                <a:solidFill>
                  <a:schemeClr val="tx1"/>
                </a:solidFill>
                <a:latin typeface="Times New Roman" panose="02020603050405020304" pitchFamily="18" charset="0"/>
                <a:sym typeface="+mn-ea"/>
              </a:rPr>
              <a:t>color</a:t>
            </a:r>
            <a:r>
              <a:rPr lang="en-US" altLang="zh-CN" sz="2400" b="1" dirty="0" smtClean="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搜索下一个颜色     </a:t>
            </a:r>
            <a:r>
              <a:rPr lang="zh-CN" altLang="en-US" sz="2400" b="1" dirty="0" smtClean="0">
                <a:solidFill>
                  <a:schemeClr val="tx1"/>
                </a:solidFill>
                <a:latin typeface="Times New Roman" panose="02020603050405020304" pitchFamily="18" charset="0"/>
                <a:ea typeface="宋体" panose="02010600030101010101" pitchFamily="2" charset="-122"/>
              </a:rPr>
              <a:t> </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zh-CN" altLang="en-US" sz="2400" b="1" dirty="0" smtClean="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rPr>
              <a:t>}</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ea typeface="宋体" panose="02010600030101010101" pitchFamily="2" charset="-122"/>
              </a:rPr>
              <a:t>if (</a:t>
            </a:r>
            <a:r>
              <a:rPr sz="2400" b="1">
                <a:solidFill>
                  <a:schemeClr val="tx1"/>
                </a:solidFill>
                <a:latin typeface="Times New Roman" panose="02020603050405020304" pitchFamily="18" charset="0"/>
                <a:sym typeface="+mn-ea"/>
              </a:rPr>
              <a:t>color</a:t>
            </a:r>
            <a:r>
              <a:rPr lang="en-US" altLang="zh-CN" sz="2400" b="1" dirty="0" smtClean="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]&lt;=m &amp;&amp; i= =</a:t>
            </a:r>
            <a:r>
              <a:rPr lang="en-US" altLang="zh-CN" sz="2400" b="1" dirty="0" smtClean="0">
                <a:solidFill>
                  <a:schemeClr val="tx1"/>
                </a:solidFill>
                <a:latin typeface="Times New Roman" panose="02020603050405020304" pitchFamily="18" charset="0"/>
                <a:ea typeface="宋体" panose="02010600030101010101" pitchFamily="2" charset="-122"/>
              </a:rPr>
              <a:t>n-1) </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求解完毕，输出解</a:t>
            </a:r>
            <a:endParaRPr lang="zh-CN" altLang="en-US" sz="2400" b="1" dirty="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zh-CN" altLang="en-US" sz="2400" b="1" dirty="0">
                <a:solidFill>
                  <a:schemeClr val="tx1"/>
                </a:solidFill>
                <a:latin typeface="Times New Roman" panose="02020603050405020304" pitchFamily="18" charset="0"/>
                <a:ea typeface="宋体" panose="02010600030101010101" pitchFamily="2" charset="-122"/>
              </a:rPr>
              <a:t>          </a:t>
            </a:r>
            <a:r>
              <a:rPr lang="zh-CN" altLang="en-US" sz="2400" b="1" dirty="0" smtClean="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for </a:t>
            </a:r>
            <a:r>
              <a:rPr lang="en-US" altLang="zh-CN" sz="2400" b="1" dirty="0">
                <a:solidFill>
                  <a:schemeClr val="tx1"/>
                </a:solidFill>
                <a:latin typeface="Times New Roman" panose="02020603050405020304" pitchFamily="18" charset="0"/>
                <a:ea typeface="宋体" panose="02010600030101010101" pitchFamily="2" charset="-122"/>
              </a:rPr>
              <a:t>(int j</a:t>
            </a:r>
            <a:r>
              <a:rPr lang="en-US" altLang="zh-CN" sz="2400" b="1" dirty="0" smtClean="0">
                <a:solidFill>
                  <a:schemeClr val="tx1"/>
                </a:solidFill>
                <a:latin typeface="Times New Roman" panose="02020603050405020304" pitchFamily="18" charset="0"/>
                <a:ea typeface="宋体" panose="02010600030101010101" pitchFamily="2" charset="-122"/>
              </a:rPr>
              <a:t>=0; j&lt;n</a:t>
            </a:r>
            <a:r>
              <a:rPr lang="en-US" altLang="zh-CN" sz="2400" b="1" dirty="0">
                <a:solidFill>
                  <a:schemeClr val="tx1"/>
                </a:solidFill>
                <a:latin typeface="Times New Roman" panose="02020603050405020304" pitchFamily="18" charset="0"/>
                <a:ea typeface="宋体" panose="02010600030101010101" pitchFamily="2" charset="-122"/>
              </a:rPr>
              <a:t>; j</a:t>
            </a:r>
            <a:r>
              <a:rPr lang="en-US" altLang="zh-CN" sz="2400" b="1" dirty="0" smtClean="0">
                <a:solidFill>
                  <a:schemeClr val="tx1"/>
                </a:solidFill>
                <a:latin typeface="Times New Roman" panose="02020603050405020304" pitchFamily="18" charset="0"/>
                <a:ea typeface="宋体" panose="02010600030101010101" pitchFamily="2" charset="-122"/>
              </a:rPr>
              <a:t>++)    </a:t>
            </a:r>
            <a:r>
              <a:rPr lang="en-US" altLang="zh-CN" sz="2400" b="1" dirty="0" err="1">
                <a:solidFill>
                  <a:schemeClr val="tx1"/>
                </a:solidFill>
                <a:latin typeface="Times New Roman" panose="02020603050405020304" pitchFamily="18" charset="0"/>
                <a:ea typeface="宋体" panose="02010600030101010101" pitchFamily="2" charset="-122"/>
              </a:rPr>
              <a:t>cout</a:t>
            </a:r>
            <a:r>
              <a:rPr lang="en-US" altLang="zh-CN" sz="2400" b="1" dirty="0" smtClean="0">
                <a:solidFill>
                  <a:schemeClr val="tx1"/>
                </a:solidFill>
                <a:latin typeface="Times New Roman" panose="02020603050405020304" pitchFamily="18" charset="0"/>
                <a:ea typeface="宋体" panose="02010600030101010101" pitchFamily="2" charset="-122"/>
              </a:rPr>
              <a:t>&lt;&lt;</a:t>
            </a:r>
            <a:r>
              <a:rPr sz="2400" b="1">
                <a:solidFill>
                  <a:schemeClr val="tx1"/>
                </a:solidFill>
                <a:latin typeface="Times New Roman" panose="02020603050405020304" pitchFamily="18" charset="0"/>
                <a:sym typeface="+mn-ea"/>
              </a:rPr>
              <a:t>color</a:t>
            </a:r>
            <a:r>
              <a:rPr lang="en-US" altLang="zh-CN" sz="2400" b="1" dirty="0" smtClean="0">
                <a:solidFill>
                  <a:schemeClr val="tx1"/>
                </a:solidFill>
                <a:latin typeface="Times New Roman" panose="02020603050405020304" pitchFamily="18" charset="0"/>
                <a:ea typeface="宋体" panose="02010600030101010101" pitchFamily="2" charset="-122"/>
              </a:rPr>
              <a:t>[j]&lt;&lt;“  ”;</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return</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smtClean="0">
                <a:solidFill>
                  <a:schemeClr val="tx1"/>
                </a:solidFill>
                <a:latin typeface="Times New Roman" panose="02020603050405020304" pitchFamily="18" charset="0"/>
                <a:ea typeface="宋体" panose="02010600030101010101" pitchFamily="2" charset="-122"/>
              </a:rPr>
              <a:t>         </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eaLnBrk="0" hangingPunct="0">
              <a:lnSpc>
                <a:spcPct val="104000"/>
              </a:lnSpc>
              <a:spcAft>
                <a:spcPts val="0"/>
              </a:spcAft>
            </a:pPr>
            <a:r>
              <a:rPr lang="en-US" altLang="zh-CN" sz="2400" b="1" dirty="0" smtClean="0">
                <a:solidFill>
                  <a:schemeClr val="tx1"/>
                </a:solidFill>
                <a:latin typeface="Times New Roman" panose="02020603050405020304" pitchFamily="18" charset="0"/>
                <a:ea typeface="宋体" panose="02010600030101010101" pitchFamily="2" charset="-122"/>
              </a:rPr>
              <a:t>            }</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a:lnSpc>
                <a:spcPct val="80000"/>
              </a:lnSpc>
              <a:spcAft>
                <a:spcPts val="0"/>
              </a:spcAft>
              <a:buFontTx/>
              <a:buNone/>
            </a:pPr>
            <a:r>
              <a:rPr lang="en-US" altLang="zh-CN" sz="2400" b="1" dirty="0" smtClean="0">
                <a:solidFill>
                  <a:schemeClr val="tx1"/>
                </a:solidFill>
                <a:latin typeface="Times New Roman" panose="02020603050405020304" pitchFamily="18" charset="0"/>
              </a:rPr>
              <a:t>            if (</a:t>
            </a:r>
            <a:r>
              <a:rPr sz="2400" b="1">
                <a:solidFill>
                  <a:schemeClr val="tx1"/>
                </a:solidFill>
                <a:latin typeface="Times New Roman" panose="02020603050405020304" pitchFamily="18" charset="0"/>
                <a:sym typeface="+mn-ea"/>
              </a:rPr>
              <a:t>color</a:t>
            </a:r>
            <a:r>
              <a:rPr lang="en-US" altLang="zh-CN" sz="2400" b="1" dirty="0" smtClean="0">
                <a:solidFill>
                  <a:schemeClr val="tx1"/>
                </a:solidFill>
                <a:latin typeface="Times New Roman" panose="02020603050405020304" pitchFamily="18" charset="0"/>
              </a:rPr>
              <a:t>[i</a:t>
            </a:r>
            <a:r>
              <a:rPr lang="en-US" altLang="zh-CN" sz="2400" b="1" dirty="0">
                <a:solidFill>
                  <a:schemeClr val="tx1"/>
                </a:solidFill>
                <a:latin typeface="Times New Roman" panose="02020603050405020304" pitchFamily="18" charset="0"/>
              </a:rPr>
              <a:t>]&lt;=m &amp;&amp; </a:t>
            </a:r>
            <a:r>
              <a:rPr lang="en-US" altLang="zh-CN" sz="2400" b="1" dirty="0" smtClean="0">
                <a:solidFill>
                  <a:schemeClr val="tx1"/>
                </a:solidFill>
                <a:latin typeface="Times New Roman" panose="02020603050405020304" pitchFamily="18" charset="0"/>
              </a:rPr>
              <a:t>i&lt;n-1)   i++;//</a:t>
            </a:r>
            <a:r>
              <a:rPr lang="zh-CN" altLang="en-US" sz="2400" b="1" dirty="0">
                <a:solidFill>
                  <a:schemeClr val="tx1"/>
                </a:solidFill>
                <a:latin typeface="Times New Roman" panose="02020603050405020304" pitchFamily="18" charset="0"/>
              </a:rPr>
              <a:t>处理下一个顶点</a:t>
            </a:r>
            <a:endParaRPr lang="zh-CN" altLang="en-US" sz="2400" b="1" dirty="0">
              <a:solidFill>
                <a:schemeClr val="tx1"/>
              </a:solidFill>
              <a:latin typeface="Times New Roman" panose="02020603050405020304" pitchFamily="18" charset="0"/>
            </a:endParaRPr>
          </a:p>
          <a:p>
            <a:pPr>
              <a:lnSpc>
                <a:spcPct val="80000"/>
              </a:lnSpc>
              <a:spcAft>
                <a:spcPts val="0"/>
              </a:spcAft>
              <a:buFontTx/>
              <a:buNone/>
            </a:pPr>
            <a:r>
              <a:rPr lang="zh-CN" altLang="en-US" sz="2400" b="1" dirty="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else</a:t>
            </a:r>
            <a:endParaRPr lang="en-US" altLang="zh-CN" sz="2400" b="1" dirty="0" smtClean="0">
              <a:solidFill>
                <a:schemeClr val="tx1"/>
              </a:solidFill>
              <a:latin typeface="Times New Roman" panose="02020603050405020304" pitchFamily="18" charset="0"/>
            </a:endParaRPr>
          </a:p>
          <a:p>
            <a:pPr>
              <a:lnSpc>
                <a:spcPct val="80000"/>
              </a:lnSpc>
              <a:spcAft>
                <a:spcPts val="0"/>
              </a:spcAft>
              <a:buFontTx/>
              <a:buNone/>
            </a:pPr>
            <a:r>
              <a:rPr lang="en-US" altLang="zh-CN" sz="2400" b="1" dirty="0">
                <a:solidFill>
                  <a:schemeClr val="tx1"/>
                </a:solidFill>
                <a:latin typeface="Times New Roman" panose="02020603050405020304" pitchFamily="18" charset="0"/>
              </a:rPr>
              <a:t>            </a:t>
            </a:r>
            <a:r>
              <a:rPr lang="en-US" altLang="zh-CN" sz="2400" b="1" dirty="0" smtClean="0">
                <a:solidFill>
                  <a:schemeClr val="tx1"/>
                </a:solidFill>
                <a:latin typeface="Times New Roman" panose="02020603050405020304" pitchFamily="18" charset="0"/>
              </a:rPr>
              <a:t>{   </a:t>
            </a:r>
            <a:r>
              <a:rPr sz="2400" b="1">
                <a:solidFill>
                  <a:schemeClr val="tx1"/>
                </a:solidFill>
                <a:latin typeface="Times New Roman" panose="02020603050405020304" pitchFamily="18" charset="0"/>
                <a:sym typeface="+mn-ea"/>
              </a:rPr>
              <a:t>color</a:t>
            </a:r>
            <a:r>
              <a:rPr lang="en-US" altLang="zh-CN" sz="2400" b="1" dirty="0" smtClean="0">
                <a:solidFill>
                  <a:schemeClr val="tx1"/>
                </a:solidFill>
                <a:latin typeface="Times New Roman" panose="02020603050405020304" pitchFamily="18" charset="0"/>
              </a:rPr>
              <a:t>[i</a:t>
            </a:r>
            <a:r>
              <a:rPr lang="en-US" altLang="zh-CN" sz="2400" b="1" dirty="0">
                <a:solidFill>
                  <a:schemeClr val="tx1"/>
                </a:solidFill>
                <a:latin typeface="Times New Roman" panose="02020603050405020304" pitchFamily="18" charset="0"/>
              </a:rPr>
              <a:t>]=0</a:t>
            </a:r>
            <a:r>
              <a:rPr lang="en-US" altLang="zh-CN" sz="2400" b="1" dirty="0" smtClean="0">
                <a:solidFill>
                  <a:schemeClr val="tx1"/>
                </a:solidFill>
                <a:latin typeface="Times New Roman" panose="02020603050405020304" pitchFamily="18" charset="0"/>
              </a:rPr>
              <a:t>;  i--;   </a:t>
            </a:r>
            <a:r>
              <a:rPr lang="en-US" altLang="zh-CN" sz="2400" b="1" dirty="0">
                <a:solidFill>
                  <a:schemeClr val="tx1"/>
                </a:solidFill>
                <a:latin typeface="Times New Roman" panose="02020603050405020304" pitchFamily="18" charset="0"/>
              </a:rPr>
              <a:t>}</a:t>
            </a:r>
            <a:r>
              <a:rPr lang="en-US" altLang="zh-CN" sz="2400" b="1" dirty="0" smtClean="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a:t>
            </a:r>
            <a:r>
              <a:rPr lang="zh-CN" altLang="en-US" sz="2400" b="1" dirty="0">
                <a:solidFill>
                  <a:schemeClr val="tx1"/>
                </a:solidFill>
                <a:latin typeface="Times New Roman" panose="02020603050405020304" pitchFamily="18" charset="0"/>
              </a:rPr>
              <a:t>回溯</a:t>
            </a:r>
            <a:endParaRPr lang="zh-CN" altLang="en-US" sz="2400" b="1" dirty="0">
              <a:solidFill>
                <a:schemeClr val="tx1"/>
              </a:solidFill>
              <a:latin typeface="Times New Roman" panose="02020603050405020304" pitchFamily="18" charset="0"/>
            </a:endParaRPr>
          </a:p>
          <a:p>
            <a:pPr>
              <a:lnSpc>
                <a:spcPct val="80000"/>
              </a:lnSpc>
              <a:spcAft>
                <a:spcPts val="0"/>
              </a:spcAft>
              <a:buFontTx/>
              <a:buNone/>
            </a:pPr>
            <a:r>
              <a:rPr lang="en-US" altLang="zh-CN" sz="2400" b="1" dirty="0" smtClean="0">
                <a:solidFill>
                  <a:schemeClr val="tx1"/>
                </a:solidFill>
                <a:latin typeface="Times New Roman" panose="02020603050405020304" pitchFamily="18" charset="0"/>
              </a:rPr>
              <a:t>      }</a:t>
            </a:r>
            <a:endParaRPr lang="en-US" altLang="zh-CN" sz="2400" b="1" dirty="0" smtClean="0">
              <a:solidFill>
                <a:schemeClr val="tx1"/>
              </a:solidFill>
              <a:latin typeface="Times New Roman" panose="02020603050405020304" pitchFamily="18" charset="0"/>
            </a:endParaRPr>
          </a:p>
          <a:p>
            <a:pPr>
              <a:lnSpc>
                <a:spcPct val="80000"/>
              </a:lnSpc>
              <a:spcAft>
                <a:spcPts val="0"/>
              </a:spcAft>
              <a:buFontTx/>
              <a:buNone/>
            </a:pPr>
            <a:r>
              <a:rPr lang="en-US" altLang="zh-CN" sz="2400" b="1" dirty="0" smtClean="0">
                <a:solidFill>
                  <a:schemeClr val="tx1"/>
                </a:solidFill>
                <a:latin typeface="Times New Roman" panose="02020603050405020304" pitchFamily="18" charset="0"/>
              </a:rPr>
              <a:t>}</a:t>
            </a:r>
            <a:endParaRPr lang="en-US" altLang="zh-CN" sz="2400" b="1" dirty="0" smtClean="0">
              <a:solidFill>
                <a:schemeClr val="tx1"/>
              </a:solidFill>
              <a:latin typeface="Times New Roman" panose="02020603050405020304" pitchFamily="18" charset="0"/>
            </a:endParaRPr>
          </a:p>
          <a:p>
            <a:pPr eaLnBrk="0" hangingPunct="0">
              <a:lnSpc>
                <a:spcPct val="104000"/>
              </a:lnSpc>
              <a:spcAft>
                <a:spcPts val="0"/>
              </a:spcAft>
            </a:pPr>
            <a:endParaRPr lang="en-US" altLang="zh-CN" sz="24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202">
                                            <p:txEl>
                                              <p:pRg st="0" end="0"/>
                                            </p:txEl>
                                          </p:spTgt>
                                        </p:tgtEl>
                                        <p:attrNameLst>
                                          <p:attrName>style.visibility</p:attrName>
                                        </p:attrNameLst>
                                      </p:cBhvr>
                                      <p:to>
                                        <p:strVal val="visible"/>
                                      </p:to>
                                    </p:set>
                                    <p:animEffect transition="in" filter="blinds(horizontal)">
                                      <p:cBhvr>
                                        <p:cTn id="7" dur="500"/>
                                        <p:tgtEl>
                                          <p:spTgt spid="91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202">
                                            <p:txEl>
                                              <p:pRg st="1" end="1"/>
                                            </p:txEl>
                                          </p:spTgt>
                                        </p:tgtEl>
                                        <p:attrNameLst>
                                          <p:attrName>style.visibility</p:attrName>
                                        </p:attrNameLst>
                                      </p:cBhvr>
                                      <p:to>
                                        <p:strVal val="visible"/>
                                      </p:to>
                                    </p:set>
                                    <p:animEffect transition="in" filter="blinds(horizontal)">
                                      <p:cBhvr>
                                        <p:cTn id="12" dur="500"/>
                                        <p:tgtEl>
                                          <p:spTgt spid="91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202">
                                            <p:txEl>
                                              <p:pRg st="2" end="2"/>
                                            </p:txEl>
                                          </p:spTgt>
                                        </p:tgtEl>
                                        <p:attrNameLst>
                                          <p:attrName>style.visibility</p:attrName>
                                        </p:attrNameLst>
                                      </p:cBhvr>
                                      <p:to>
                                        <p:strVal val="visible"/>
                                      </p:to>
                                    </p:set>
                                    <p:animEffect transition="in" filter="blinds(horizontal)">
                                      <p:cBhvr>
                                        <p:cTn id="17" dur="500"/>
                                        <p:tgtEl>
                                          <p:spTgt spid="91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202">
                                            <p:txEl>
                                              <p:pRg st="3" end="3"/>
                                            </p:txEl>
                                          </p:spTgt>
                                        </p:tgtEl>
                                        <p:attrNameLst>
                                          <p:attrName>style.visibility</p:attrName>
                                        </p:attrNameLst>
                                      </p:cBhvr>
                                      <p:to>
                                        <p:strVal val="visible"/>
                                      </p:to>
                                    </p:set>
                                    <p:animEffect transition="in" filter="blinds(horizontal)">
                                      <p:cBhvr>
                                        <p:cTn id="22" dur="500"/>
                                        <p:tgtEl>
                                          <p:spTgt spid="91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202">
                                            <p:txEl>
                                              <p:pRg st="4" end="4"/>
                                            </p:txEl>
                                          </p:spTgt>
                                        </p:tgtEl>
                                        <p:attrNameLst>
                                          <p:attrName>style.visibility</p:attrName>
                                        </p:attrNameLst>
                                      </p:cBhvr>
                                      <p:to>
                                        <p:strVal val="visible"/>
                                      </p:to>
                                    </p:set>
                                    <p:animEffect transition="in" filter="blinds(horizontal)">
                                      <p:cBhvr>
                                        <p:cTn id="27" dur="500"/>
                                        <p:tgtEl>
                                          <p:spTgt spid="912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202">
                                            <p:txEl>
                                              <p:pRg st="5" end="5"/>
                                            </p:txEl>
                                          </p:spTgt>
                                        </p:tgtEl>
                                        <p:attrNameLst>
                                          <p:attrName>style.visibility</p:attrName>
                                        </p:attrNameLst>
                                      </p:cBhvr>
                                      <p:to>
                                        <p:strVal val="visible"/>
                                      </p:to>
                                    </p:set>
                                    <p:animEffect transition="in" filter="blinds(horizontal)">
                                      <p:cBhvr>
                                        <p:cTn id="32" dur="500"/>
                                        <p:tgtEl>
                                          <p:spTgt spid="912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202">
                                            <p:txEl>
                                              <p:pRg st="6" end="6"/>
                                            </p:txEl>
                                          </p:spTgt>
                                        </p:tgtEl>
                                        <p:attrNameLst>
                                          <p:attrName>style.visibility</p:attrName>
                                        </p:attrNameLst>
                                      </p:cBhvr>
                                      <p:to>
                                        <p:strVal val="visible"/>
                                      </p:to>
                                    </p:set>
                                    <p:animEffect transition="in" filter="blinds(horizontal)">
                                      <p:cBhvr>
                                        <p:cTn id="37" dur="500"/>
                                        <p:tgtEl>
                                          <p:spTgt spid="912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1202">
                                            <p:txEl>
                                              <p:pRg st="7" end="7"/>
                                            </p:txEl>
                                          </p:spTgt>
                                        </p:tgtEl>
                                        <p:attrNameLst>
                                          <p:attrName>style.visibility</p:attrName>
                                        </p:attrNameLst>
                                      </p:cBhvr>
                                      <p:to>
                                        <p:strVal val="visible"/>
                                      </p:to>
                                    </p:set>
                                    <p:animEffect transition="in" filter="blinds(horizontal)">
                                      <p:cBhvr>
                                        <p:cTn id="42" dur="500"/>
                                        <p:tgtEl>
                                          <p:spTgt spid="912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1202">
                                            <p:txEl>
                                              <p:pRg st="8" end="8"/>
                                            </p:txEl>
                                          </p:spTgt>
                                        </p:tgtEl>
                                        <p:attrNameLst>
                                          <p:attrName>style.visibility</p:attrName>
                                        </p:attrNameLst>
                                      </p:cBhvr>
                                      <p:to>
                                        <p:strVal val="visible"/>
                                      </p:to>
                                    </p:set>
                                    <p:animEffect transition="in" filter="blinds(horizontal)">
                                      <p:cBhvr>
                                        <p:cTn id="47" dur="500"/>
                                        <p:tgtEl>
                                          <p:spTgt spid="9120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1202">
                                            <p:txEl>
                                              <p:pRg st="9" end="9"/>
                                            </p:txEl>
                                          </p:spTgt>
                                        </p:tgtEl>
                                        <p:attrNameLst>
                                          <p:attrName>style.visibility</p:attrName>
                                        </p:attrNameLst>
                                      </p:cBhvr>
                                      <p:to>
                                        <p:strVal val="visible"/>
                                      </p:to>
                                    </p:set>
                                    <p:animEffect transition="in" filter="blinds(horizontal)">
                                      <p:cBhvr>
                                        <p:cTn id="52" dur="500"/>
                                        <p:tgtEl>
                                          <p:spTgt spid="9120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1202">
                                            <p:txEl>
                                              <p:pRg st="10" end="10"/>
                                            </p:txEl>
                                          </p:spTgt>
                                        </p:tgtEl>
                                        <p:attrNameLst>
                                          <p:attrName>style.visibility</p:attrName>
                                        </p:attrNameLst>
                                      </p:cBhvr>
                                      <p:to>
                                        <p:strVal val="visible"/>
                                      </p:to>
                                    </p:set>
                                    <p:animEffect transition="in" filter="blinds(horizontal)">
                                      <p:cBhvr>
                                        <p:cTn id="57" dur="500"/>
                                        <p:tgtEl>
                                          <p:spTgt spid="9120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1202">
                                            <p:txEl>
                                              <p:pRg st="11" end="11"/>
                                            </p:txEl>
                                          </p:spTgt>
                                        </p:tgtEl>
                                        <p:attrNameLst>
                                          <p:attrName>style.visibility</p:attrName>
                                        </p:attrNameLst>
                                      </p:cBhvr>
                                      <p:to>
                                        <p:strVal val="visible"/>
                                      </p:to>
                                    </p:set>
                                    <p:animEffect transition="in" filter="blinds(horizontal)">
                                      <p:cBhvr>
                                        <p:cTn id="62" dur="500"/>
                                        <p:tgtEl>
                                          <p:spTgt spid="9120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1202">
                                            <p:txEl>
                                              <p:pRg st="12" end="12"/>
                                            </p:txEl>
                                          </p:spTgt>
                                        </p:tgtEl>
                                        <p:attrNameLst>
                                          <p:attrName>style.visibility</p:attrName>
                                        </p:attrNameLst>
                                      </p:cBhvr>
                                      <p:to>
                                        <p:strVal val="visible"/>
                                      </p:to>
                                    </p:set>
                                    <p:animEffect transition="in" filter="blinds(horizontal)">
                                      <p:cBhvr>
                                        <p:cTn id="67" dur="500"/>
                                        <p:tgtEl>
                                          <p:spTgt spid="9120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1202">
                                            <p:txEl>
                                              <p:pRg st="13" end="13"/>
                                            </p:txEl>
                                          </p:spTgt>
                                        </p:tgtEl>
                                        <p:attrNameLst>
                                          <p:attrName>style.visibility</p:attrName>
                                        </p:attrNameLst>
                                      </p:cBhvr>
                                      <p:to>
                                        <p:strVal val="visible"/>
                                      </p:to>
                                    </p:set>
                                    <p:animEffect transition="in" filter="blinds(horizontal)">
                                      <p:cBhvr>
                                        <p:cTn id="72" dur="500"/>
                                        <p:tgtEl>
                                          <p:spTgt spid="9120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91202">
                                            <p:txEl>
                                              <p:pRg st="14" end="14"/>
                                            </p:txEl>
                                          </p:spTgt>
                                        </p:tgtEl>
                                        <p:attrNameLst>
                                          <p:attrName>style.visibility</p:attrName>
                                        </p:attrNameLst>
                                      </p:cBhvr>
                                      <p:to>
                                        <p:strVal val="visible"/>
                                      </p:to>
                                    </p:set>
                                    <p:animEffect transition="in" filter="blinds(horizontal)">
                                      <p:cBhvr>
                                        <p:cTn id="77" dur="500"/>
                                        <p:tgtEl>
                                          <p:spTgt spid="9120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1202">
                                            <p:txEl>
                                              <p:pRg st="15" end="15"/>
                                            </p:txEl>
                                          </p:spTgt>
                                        </p:tgtEl>
                                        <p:attrNameLst>
                                          <p:attrName>style.visibility</p:attrName>
                                        </p:attrNameLst>
                                      </p:cBhvr>
                                      <p:to>
                                        <p:strVal val="visible"/>
                                      </p:to>
                                    </p:set>
                                    <p:animEffect transition="in" filter="blinds(horizontal)">
                                      <p:cBhvr>
                                        <p:cTn id="82" dur="500"/>
                                        <p:tgtEl>
                                          <p:spTgt spid="9120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91202">
                                            <p:txEl>
                                              <p:pRg st="16" end="16"/>
                                            </p:txEl>
                                          </p:spTgt>
                                        </p:tgtEl>
                                        <p:attrNameLst>
                                          <p:attrName>style.visibility</p:attrName>
                                        </p:attrNameLst>
                                      </p:cBhvr>
                                      <p:to>
                                        <p:strVal val="visible"/>
                                      </p:to>
                                    </p:set>
                                    <p:animEffect transition="in" filter="blinds(horizontal)">
                                      <p:cBhvr>
                                        <p:cTn id="87" dur="500"/>
                                        <p:tgtEl>
                                          <p:spTgt spid="9120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1202">
                                            <p:txEl>
                                              <p:pRg st="17" end="17"/>
                                            </p:txEl>
                                          </p:spTgt>
                                        </p:tgtEl>
                                        <p:attrNameLst>
                                          <p:attrName>style.visibility</p:attrName>
                                        </p:attrNameLst>
                                      </p:cBhvr>
                                      <p:to>
                                        <p:strVal val="visible"/>
                                      </p:to>
                                    </p:set>
                                    <p:animEffect transition="in" filter="blinds(horizontal)">
                                      <p:cBhvr>
                                        <p:cTn id="92" dur="500"/>
                                        <p:tgtEl>
                                          <p:spTgt spid="9120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ChangeArrowheads="1"/>
          </p:cNvSpPr>
          <p:nvPr/>
        </p:nvSpPr>
        <p:spPr bwMode="auto">
          <a:xfrm>
            <a:off x="550675" y="231634"/>
            <a:ext cx="7772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zh-CN" altLang="en-US" sz="4000" b="1" dirty="0" smtClean="0">
                <a:solidFill>
                  <a:schemeClr val="bg1"/>
                </a:solidFill>
                <a:effectLst/>
                <a:latin typeface="黑体" panose="02010609060101010101" pitchFamily="49" charset="-122"/>
                <a:ea typeface="黑体" panose="02010609060101010101" pitchFamily="49" charset="-122"/>
              </a:rPr>
              <a:t>算法</a:t>
            </a:r>
            <a:r>
              <a:rPr kumimoji="1" lang="zh-CN" altLang="en-US" sz="4000" b="1" dirty="0">
                <a:solidFill>
                  <a:schemeClr val="bg1"/>
                </a:solidFill>
                <a:effectLst/>
                <a:latin typeface="黑体" panose="02010609060101010101" pitchFamily="49" charset="-122"/>
                <a:ea typeface="黑体" panose="02010609060101010101" pitchFamily="49" charset="-122"/>
              </a:rPr>
              <a:t>复杂</a:t>
            </a:r>
            <a:r>
              <a:rPr kumimoji="1" lang="zh-CN" altLang="en-US" sz="4000" b="1" dirty="0" smtClean="0">
                <a:solidFill>
                  <a:schemeClr val="bg1"/>
                </a:solidFill>
                <a:effectLst/>
                <a:latin typeface="黑体" panose="02010609060101010101" pitchFamily="49" charset="-122"/>
                <a:ea typeface="黑体" panose="02010609060101010101" pitchFamily="49" charset="-122"/>
              </a:rPr>
              <a:t>度分析</a:t>
            </a:r>
            <a:endParaRPr kumimoji="1" lang="zh-CN" altLang="en-US" sz="4000" b="1" dirty="0" smtClean="0">
              <a:solidFill>
                <a:schemeClr val="bg1"/>
              </a:solidFill>
              <a:effectLst/>
              <a:latin typeface="黑体" panose="02010609060101010101" pitchFamily="49" charset="-122"/>
              <a:ea typeface="黑体" panose="02010609060101010101" pitchFamily="49" charset="-122"/>
            </a:endParaRPr>
          </a:p>
        </p:txBody>
      </p:sp>
      <p:sp>
        <p:nvSpPr>
          <p:cNvPr id="53254"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53255"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nvGrpSpPr>
          <p:cNvPr id="386056" name="Group 8"/>
          <p:cNvGrpSpPr/>
          <p:nvPr/>
        </p:nvGrpSpPr>
        <p:grpSpPr bwMode="auto">
          <a:xfrm>
            <a:off x="341312" y="1268759"/>
            <a:ext cx="8191126" cy="3018140"/>
            <a:chOff x="567" y="1421"/>
            <a:chExt cx="4422" cy="1478"/>
          </a:xfrm>
        </p:grpSpPr>
        <p:sp>
          <p:nvSpPr>
            <p:cNvPr id="53257" name="AutoShape 9"/>
            <p:cNvSpPr>
              <a:spLocks noChangeArrowheads="1"/>
            </p:cNvSpPr>
            <p:nvPr/>
          </p:nvSpPr>
          <p:spPr bwMode="auto">
            <a:xfrm>
              <a:off x="567" y="1421"/>
              <a:ext cx="4422" cy="1478"/>
            </a:xfrm>
            <a:prstGeom prst="roundRect">
              <a:avLst>
                <a:gd name="adj" fmla="val 16667"/>
              </a:avLst>
            </a:prstGeom>
          </p:spPr>
          <p:style>
            <a:lnRef idx="2">
              <a:schemeClr val="accent3"/>
            </a:lnRef>
            <a:fillRef idx="1">
              <a:schemeClr val="lt1"/>
            </a:fillRef>
            <a:effectRef idx="0">
              <a:schemeClr val="accent3"/>
            </a:effectRef>
            <a:fontRef idx="minor">
              <a:schemeClr val="dk1"/>
            </a:fontRef>
          </p:style>
          <p:txBody>
            <a:bodyPr>
              <a:spAutoFit/>
            </a:bodyPr>
            <a:lstStyle/>
            <a:p>
              <a:pPr eaLnBrk="0" hangingPunct="0"/>
              <a:r>
                <a:rPr lang="zh-CN" altLang="en-US" sz="2400" b="1" dirty="0" smtClean="0">
                  <a:latin typeface="宋体" panose="02010600030101010101" pitchFamily="2" charset="-122"/>
                  <a:ea typeface="宋体" panose="02010600030101010101" pitchFamily="2" charset="-122"/>
                  <a:sym typeface="Wingdings" panose="05000000000000000000" pitchFamily="2" charset="2"/>
                </a:rPr>
                <a:t>图</a:t>
              </a:r>
              <a:r>
                <a:rPr lang="en-US" altLang="zh-CN" sz="2400" b="1" dirty="0">
                  <a:latin typeface="宋体" panose="02010600030101010101" pitchFamily="2" charset="-122"/>
                  <a:ea typeface="宋体" panose="02010600030101010101" pitchFamily="2" charset="-122"/>
                  <a:sym typeface="Wingdings" panose="05000000000000000000" pitchFamily="2" charset="2"/>
                </a:rPr>
                <a:t>m</a:t>
              </a:r>
              <a:r>
                <a:rPr lang="zh-CN" altLang="en-US" sz="2400" b="1" dirty="0">
                  <a:latin typeface="宋体" panose="02010600030101010101" pitchFamily="2" charset="-122"/>
                  <a:ea typeface="宋体" panose="02010600030101010101" pitchFamily="2" charset="-122"/>
                  <a:sym typeface="Wingdings" panose="05000000000000000000" pitchFamily="2" charset="2"/>
                </a:rPr>
                <a:t>可着色问题的解空间树</a:t>
              </a:r>
              <a:r>
                <a:rPr lang="zh-CN" altLang="en-US" sz="2400" b="1" dirty="0" smtClean="0">
                  <a:latin typeface="宋体" panose="02010600030101010101" pitchFamily="2" charset="-122"/>
                  <a:ea typeface="宋体" panose="02010600030101010101" pitchFamily="2" charset="-122"/>
                  <a:sym typeface="Wingdings" panose="05000000000000000000" pitchFamily="2" charset="2"/>
                </a:rPr>
                <a:t>中结点</a:t>
              </a:r>
              <a:r>
                <a:rPr lang="zh-CN" altLang="en-US" sz="2400" b="1" dirty="0">
                  <a:latin typeface="宋体" panose="02010600030101010101" pitchFamily="2" charset="-122"/>
                  <a:ea typeface="宋体" panose="02010600030101010101" pitchFamily="2" charset="-122"/>
                  <a:sym typeface="Wingdings" panose="05000000000000000000" pitchFamily="2" charset="2"/>
                </a:rPr>
                <a:t>个数是</a:t>
              </a:r>
              <a:endParaRPr lang="zh-CN" altLang="en-US" sz="2400" b="1" dirty="0">
                <a:latin typeface="宋体" panose="02010600030101010101" pitchFamily="2" charset="-122"/>
                <a:ea typeface="宋体" panose="02010600030101010101" pitchFamily="2" charset="-122"/>
                <a:sym typeface="Wingdings" panose="05000000000000000000" pitchFamily="2" charset="2"/>
              </a:endParaRPr>
            </a:p>
            <a:p>
              <a:pPr eaLnBrk="0" hangingPunct="0"/>
              <a:r>
                <a:rPr lang="zh-CN" altLang="en-US" sz="2400" b="1" dirty="0">
                  <a:latin typeface="宋体" panose="02010600030101010101" pitchFamily="2" charset="-122"/>
                  <a:ea typeface="宋体" panose="02010600030101010101" pitchFamily="2" charset="-122"/>
                  <a:sym typeface="Wingdings" panose="05000000000000000000" pitchFamily="2" charset="2"/>
                </a:rPr>
                <a:t>对于每一</a:t>
              </a:r>
              <a:r>
                <a:rPr lang="zh-CN" altLang="en-US" sz="2400" b="1" dirty="0" smtClean="0">
                  <a:latin typeface="宋体" panose="02010600030101010101" pitchFamily="2" charset="-122"/>
                  <a:ea typeface="宋体" panose="02010600030101010101" pitchFamily="2" charset="-122"/>
                  <a:sym typeface="Wingdings" panose="05000000000000000000" pitchFamily="2" charset="2"/>
                </a:rPr>
                <a:t>个结点</a:t>
              </a:r>
              <a:r>
                <a:rPr lang="zh-CN" altLang="en-US" sz="2400" b="1" dirty="0">
                  <a:latin typeface="宋体" panose="02010600030101010101" pitchFamily="2" charset="-122"/>
                  <a:ea typeface="宋体" panose="02010600030101010101" pitchFamily="2" charset="-122"/>
                  <a:sym typeface="Wingdings" panose="05000000000000000000" pitchFamily="2" charset="2"/>
                </a:rPr>
                <a:t>，在最坏情况下，用</a:t>
              </a:r>
              <a:r>
                <a:rPr lang="en-US" altLang="zh-CN" sz="2400" b="1" dirty="0">
                  <a:latin typeface="宋体" panose="02010600030101010101" pitchFamily="2" charset="-122"/>
                  <a:ea typeface="宋体" panose="02010600030101010101" pitchFamily="2" charset="-122"/>
                  <a:sym typeface="Wingdings" panose="05000000000000000000" pitchFamily="2" charset="2"/>
                </a:rPr>
                <a:t>ok</a:t>
              </a:r>
              <a:r>
                <a:rPr lang="zh-CN" altLang="en-US" sz="2400" b="1" dirty="0">
                  <a:latin typeface="宋体" panose="02010600030101010101" pitchFamily="2" charset="-122"/>
                  <a:ea typeface="宋体" panose="02010600030101010101" pitchFamily="2" charset="-122"/>
                  <a:sym typeface="Wingdings" panose="05000000000000000000" pitchFamily="2" charset="2"/>
                </a:rPr>
                <a:t>检查当前扩展结点的每一个</a:t>
              </a:r>
              <a:r>
                <a:rPr lang="zh-CN" altLang="en-US" sz="2400" b="1" dirty="0" smtClean="0">
                  <a:latin typeface="宋体" panose="02010600030101010101" pitchFamily="2" charset="-122"/>
                  <a:ea typeface="宋体" panose="02010600030101010101" pitchFamily="2" charset="-122"/>
                  <a:sym typeface="Wingdings" panose="05000000000000000000" pitchFamily="2" charset="2"/>
                </a:rPr>
                <a:t>儿子相应</a:t>
              </a:r>
              <a:r>
                <a:rPr lang="zh-CN" altLang="en-US" sz="2400" b="1" dirty="0">
                  <a:latin typeface="宋体" panose="02010600030101010101" pitchFamily="2" charset="-122"/>
                  <a:ea typeface="宋体" panose="02010600030101010101" pitchFamily="2" charset="-122"/>
                  <a:sym typeface="Wingdings" panose="05000000000000000000" pitchFamily="2" charset="2"/>
                </a:rPr>
                <a:t>的颜色可用性需耗时</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O(</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mn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400" b="1" dirty="0">
                  <a:latin typeface="宋体" panose="02010600030101010101" pitchFamily="2" charset="-122"/>
                  <a:ea typeface="宋体" panose="02010600030101010101" pitchFamily="2" charset="-122"/>
                  <a:sym typeface="Wingdings" panose="05000000000000000000" pitchFamily="2" charset="2"/>
                </a:rPr>
                <a:t>。因此，回溯法总的时间耗费</a:t>
              </a:r>
              <a:r>
                <a:rPr lang="zh-CN" altLang="en-US" sz="2400" b="1" dirty="0" smtClean="0">
                  <a:latin typeface="宋体" panose="02010600030101010101" pitchFamily="2" charset="-122"/>
                  <a:ea typeface="宋体" panose="02010600030101010101" pitchFamily="2" charset="-122"/>
                  <a:sym typeface="Wingdings" panose="05000000000000000000" pitchFamily="2" charset="2"/>
                </a:rPr>
                <a:t>是</a:t>
              </a:r>
              <a:endParaRPr lang="en-US" altLang="zh-CN" sz="2400" b="1" dirty="0" smtClean="0">
                <a:latin typeface="宋体" panose="02010600030101010101" pitchFamily="2" charset="-122"/>
                <a:ea typeface="宋体" panose="02010600030101010101" pitchFamily="2" charset="-122"/>
                <a:sym typeface="Wingdings" panose="05000000000000000000" pitchFamily="2" charset="2"/>
              </a:endParaRPr>
            </a:p>
            <a:p>
              <a:pPr eaLnBrk="0" hangingPunct="0"/>
              <a:endParaRPr lang="en-US" altLang="zh-CN" sz="2400" b="1" dirty="0">
                <a:latin typeface="宋体" panose="02010600030101010101" pitchFamily="2" charset="-122"/>
                <a:ea typeface="宋体" panose="02010600030101010101" pitchFamily="2" charset="-122"/>
                <a:sym typeface="Wingdings" panose="05000000000000000000" pitchFamily="2" charset="2"/>
              </a:endParaRPr>
            </a:p>
            <a:p>
              <a:pPr eaLnBrk="0" hangingPunct="0"/>
              <a:endParaRPr lang="zh-CN" altLang="en-US" sz="2400" b="1" dirty="0">
                <a:latin typeface="宋体" panose="02010600030101010101" pitchFamily="2" charset="-122"/>
                <a:ea typeface="宋体" panose="02010600030101010101" pitchFamily="2" charset="-122"/>
                <a:sym typeface="Wingdings" panose="05000000000000000000" pitchFamily="2" charset="2"/>
              </a:endParaRPr>
            </a:p>
            <a:p>
              <a:pPr eaLnBrk="0" hangingPunct="0"/>
              <a:endParaRPr lang="zh-CN" altLang="en-US" sz="2400" b="1" dirty="0">
                <a:latin typeface="宋体" panose="02010600030101010101" pitchFamily="2" charset="-122"/>
                <a:ea typeface="宋体" panose="02010600030101010101" pitchFamily="2" charset="-122"/>
                <a:sym typeface="Wingdings" panose="05000000000000000000" pitchFamily="2" charset="2"/>
              </a:endParaRPr>
            </a:p>
          </p:txBody>
        </p:sp>
        <p:graphicFrame>
          <p:nvGraphicFramePr>
            <p:cNvPr id="53258" name="Object 10"/>
            <p:cNvGraphicFramePr>
              <a:graphicFrameLocks noChangeAspect="1"/>
            </p:cNvGraphicFramePr>
            <p:nvPr/>
          </p:nvGraphicFramePr>
          <p:xfrm>
            <a:off x="3631" y="1421"/>
            <a:ext cx="432" cy="299"/>
          </p:xfrm>
          <a:graphic>
            <a:graphicData uri="http://schemas.openxmlformats.org/presentationml/2006/ole">
              <mc:AlternateContent xmlns:mc="http://schemas.openxmlformats.org/markup-compatibility/2006">
                <mc:Choice xmlns:v="urn:schemas-microsoft-com:vml" Requires="v">
                  <p:oleObj spid="_x0000_s286834" name="公式" r:id="rId1" imgW="406400" imgH="431800" progId="Equation.3">
                    <p:embed/>
                  </p:oleObj>
                </mc:Choice>
                <mc:Fallback>
                  <p:oleObj name="公式" r:id="rId1" imgW="406400" imgH="431800" progId="Equation.3">
                    <p:embed/>
                    <p:pic>
                      <p:nvPicPr>
                        <p:cNvPr id="0" name="图片 2868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 y="1421"/>
                          <a:ext cx="4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Object 11"/>
            <p:cNvGraphicFramePr>
              <a:graphicFrameLocks noChangeAspect="1"/>
            </p:cNvGraphicFramePr>
            <p:nvPr/>
          </p:nvGraphicFramePr>
          <p:xfrm>
            <a:off x="797" y="2313"/>
            <a:ext cx="3648" cy="586"/>
          </p:xfrm>
          <a:graphic>
            <a:graphicData uri="http://schemas.openxmlformats.org/presentationml/2006/ole">
              <mc:AlternateContent xmlns:mc="http://schemas.openxmlformats.org/markup-compatibility/2006">
                <mc:Choice xmlns:v="urn:schemas-microsoft-com:vml" Requires="v">
                  <p:oleObj spid="_x0000_s286835" name="公式" r:id="rId3" imgW="2667000" imgH="431800" progId="Equation.3">
                    <p:embed/>
                  </p:oleObj>
                </mc:Choice>
                <mc:Fallback>
                  <p:oleObj name="公式" r:id="rId3" imgW="2667000" imgH="431800" progId="Equation.3">
                    <p:embed/>
                    <p:pic>
                      <p:nvPicPr>
                        <p:cNvPr id="0" name="图片 2868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 y="2313"/>
                          <a:ext cx="3648" cy="586"/>
                        </a:xfrm>
                        <a:prstGeom prst="rect">
                          <a:avLst/>
                        </a:prstGeom>
                        <a:noFill/>
                        <a:ln>
                          <a:noFill/>
                        </a:ln>
                      </p:spPr>
                    </p:pic>
                  </p:oleObj>
                </mc:Fallback>
              </mc:AlternateContent>
            </a:graphicData>
          </a:graphic>
        </p:graphicFrame>
      </p:grpSp>
      <p:sp>
        <p:nvSpPr>
          <p:cNvPr id="2" name="文本框 1"/>
          <p:cNvSpPr txBox="1"/>
          <p:nvPr/>
        </p:nvSpPr>
        <p:spPr>
          <a:xfrm>
            <a:off x="629285" y="4739005"/>
            <a:ext cx="3911600" cy="460375"/>
          </a:xfrm>
          <a:prstGeom prst="rect">
            <a:avLst/>
          </a:prstGeom>
          <a:noFill/>
        </p:spPr>
        <p:txBody>
          <a:bodyPr wrap="none" rtlCol="0" anchor="t">
            <a:spAutoFit/>
          </a:bodyPr>
          <a:p>
            <a:r>
              <a:rPr lang="zh-CN" altLang="en-US" sz="2400" b="1" dirty="0">
                <a:latin typeface="宋体" panose="02010600030101010101" pitchFamily="2" charset="-122"/>
                <a:sym typeface="Wingdings" panose="05000000000000000000" pitchFamily="2" charset="2"/>
              </a:rPr>
              <a:t>回溯法的时间复杂度</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O(nm</a:t>
            </a:r>
            <a:r>
              <a:rPr lang="en-US" altLang="zh-CN" sz="2400" b="1" baseline="30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b="1" dirty="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6"/>
                                        </p:tgtEl>
                                        <p:attrNameLst>
                                          <p:attrName>style.visibility</p:attrName>
                                        </p:attrNameLst>
                                      </p:cBhvr>
                                      <p:to>
                                        <p:strVal val="visible"/>
                                      </p:to>
                                    </p:set>
                                    <p:animEffect transition="in" filter="blinds(horizontal)">
                                      <p:cBhvr>
                                        <p:cTn id="7" dur="500"/>
                                        <p:tgtEl>
                                          <p:spTgt spid="3860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37" name="Text Box 61"/>
          <p:cNvSpPr txBox="1">
            <a:spLocks noChangeArrowheads="1"/>
          </p:cNvSpPr>
          <p:nvPr/>
        </p:nvSpPr>
        <p:spPr bwMode="auto">
          <a:xfrm>
            <a:off x="581660" y="1611630"/>
            <a:ext cx="81153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kumimoji="1" lang="en-US" altLang="zh-CN" sz="2400" b="1" dirty="0">
                <a:solidFill>
                  <a:schemeClr val="tx1"/>
                </a:solidFill>
                <a:latin typeface="宋体" panose="02010600030101010101" pitchFamily="2" charset="-122"/>
              </a:rPr>
              <a:t>    </a:t>
            </a:r>
            <a:r>
              <a:rPr kumimoji="1" lang="zh-CN" altLang="en-US" sz="2400" b="1" dirty="0">
                <a:solidFill>
                  <a:schemeClr val="tx1"/>
                </a:solidFill>
                <a:latin typeface="宋体" panose="02010600030101010101" pitchFamily="2" charset="-122"/>
              </a:rPr>
              <a:t>如果同时要求输出着色方案数，回溯法求解</a:t>
            </a:r>
            <a:r>
              <a:rPr kumimoji="1" lang="en-US" altLang="zh-CN" sz="2400" b="1" dirty="0">
                <a:solidFill>
                  <a:schemeClr val="tx1"/>
                </a:solidFill>
                <a:latin typeface="宋体" panose="02010600030101010101" pitchFamily="2" charset="-122"/>
              </a:rPr>
              <a:t>m</a:t>
            </a:r>
            <a:r>
              <a:rPr kumimoji="1" lang="zh-CN" altLang="en-US" sz="2400" b="1" dirty="0">
                <a:solidFill>
                  <a:schemeClr val="tx1"/>
                </a:solidFill>
                <a:latin typeface="宋体" panose="02010600030101010101" pitchFamily="2" charset="-122"/>
              </a:rPr>
              <a:t>着色问题的算法？ </a:t>
            </a:r>
            <a:endParaRPr kumimoji="1" lang="zh-CN" altLang="en-US" sz="2400" b="1" dirty="0">
              <a:solidFill>
                <a:schemeClr val="tx1"/>
              </a:solidFill>
              <a:latin typeface="宋体" panose="02010600030101010101" pitchFamily="2" charset="-122"/>
            </a:endParaRPr>
          </a:p>
        </p:txBody>
      </p:sp>
      <p:sp>
        <p:nvSpPr>
          <p:cNvPr id="8" name="Rectangle 3"/>
          <p:cNvSpPr>
            <a:spLocks noChangeArrowheads="1"/>
          </p:cNvSpPr>
          <p:nvPr/>
        </p:nvSpPr>
        <p:spPr bwMode="auto">
          <a:xfrm>
            <a:off x="667068" y="167640"/>
            <a:ext cx="7772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en-US" altLang="en-US" sz="4000" b="1" dirty="0" err="1">
                <a:solidFill>
                  <a:schemeClr val="bg1"/>
                </a:solidFill>
                <a:effectLst/>
                <a:latin typeface="黑体" panose="02010609060101010101" pitchFamily="49" charset="-122"/>
                <a:ea typeface="黑体" panose="02010609060101010101" pitchFamily="49" charset="-122"/>
              </a:rPr>
              <a:t>图的m着色问题</a:t>
            </a:r>
            <a:r>
              <a:rPr kumimoji="1" lang="zh-CN" altLang="en-US" sz="4000" b="1" dirty="0">
                <a:solidFill>
                  <a:schemeClr val="bg1"/>
                </a:solidFill>
                <a:effectLst/>
                <a:latin typeface="黑体" panose="02010609060101010101" pitchFamily="49" charset="-122"/>
                <a:ea typeface="黑体" panose="02010609060101010101" pitchFamily="49" charset="-122"/>
              </a:rPr>
              <a:t>算法</a:t>
            </a:r>
            <a:endParaRPr kumimoji="1" lang="zh-CN" altLang="en-US" sz="40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1" name="Rectangle 3"/>
          <p:cNvSpPr>
            <a:spLocks noGrp="1" noChangeArrowheads="1"/>
          </p:cNvSpPr>
          <p:nvPr>
            <p:ph type="body" sz="half" idx="1"/>
          </p:nvPr>
        </p:nvSpPr>
        <p:spPr>
          <a:xfrm>
            <a:off x="822325" y="1557338"/>
            <a:ext cx="8037513" cy="18002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85000"/>
              </a:lnSpc>
              <a:defRPr/>
            </a:pPr>
            <a:r>
              <a:rPr lang="zh-CN" altLang="en-US" sz="2800" b="1" dirty="0">
                <a:effectLst/>
                <a:latin typeface="宋体" panose="02010600030101010101" pitchFamily="2" charset="-122"/>
                <a:ea typeface="宋体" panose="02010600030101010101" pitchFamily="2" charset="-122"/>
                <a:cs typeface="宋体" panose="02010600030101010101" pitchFamily="2" charset="-122"/>
              </a:rPr>
              <a:t>问题定义</a:t>
            </a:r>
            <a:endParaRPr lang="zh-CN" altLang="en-US" sz="2800" b="1"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85000"/>
              </a:lnSpc>
              <a:defRPr/>
            </a:pPr>
            <a:r>
              <a:rPr lang="zh-CN" altLang="en-US"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输入</a:t>
            </a:r>
            <a:r>
              <a:rPr lang="en-US" altLang="zh-CN"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 </a:t>
            </a:r>
            <a:r>
              <a:rPr lang="zh-CN" altLang="en-US"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具有</a:t>
            </a:r>
            <a:r>
              <a:rPr lang="en-US" altLang="zh-CN"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n</a:t>
            </a:r>
            <a:r>
              <a:rPr lang="zh-CN" altLang="en-US" b="1" dirty="0" smtClean="0">
                <a:solidFill>
                  <a:srgbClr val="0000FF"/>
                </a:solidFill>
                <a:effectLst/>
                <a:latin typeface="宋体" panose="02010600030101010101" pitchFamily="2" charset="-122"/>
                <a:ea typeface="宋体" panose="02010600030101010101" pitchFamily="2" charset="-122"/>
                <a:cs typeface="宋体" panose="02010600030101010101" pitchFamily="2" charset="-122"/>
              </a:rPr>
              <a:t>个结点的</a:t>
            </a:r>
            <a:r>
              <a:rPr lang="zh-CN" altLang="en-US"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连通图</a:t>
            </a:r>
            <a:r>
              <a:rPr lang="en-US" altLang="zh-CN" b="1" i="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G</a:t>
            </a:r>
            <a:r>
              <a:rPr lang="en-US" altLang="zh-CN"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a:t>
            </a:r>
            <a:r>
              <a:rPr lang="en-US" altLang="zh-CN" b="1" i="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V, E</a:t>
            </a:r>
            <a:r>
              <a:rPr lang="en-US" altLang="zh-CN"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b="1" dirty="0">
              <a:solidFill>
                <a:srgbClr val="0000FF"/>
              </a:solidFill>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85000"/>
              </a:lnSpc>
              <a:defRPr/>
            </a:pPr>
            <a:r>
              <a:rPr lang="zh-CN" altLang="en-US"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输出</a:t>
            </a:r>
            <a:r>
              <a:rPr lang="en-US" altLang="zh-CN"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 G</a:t>
            </a:r>
            <a:r>
              <a:rPr lang="zh-CN" altLang="en-US"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中是否具有</a:t>
            </a:r>
            <a:r>
              <a:rPr lang="en-US" altLang="zh-CN"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Hamiltonian</a:t>
            </a:r>
            <a:r>
              <a:rPr lang="zh-CN" altLang="en-US" b="1" dirty="0">
                <a:solidFill>
                  <a:srgbClr val="0000FF"/>
                </a:solidFill>
                <a:effectLst/>
                <a:latin typeface="宋体" panose="02010600030101010101" pitchFamily="2" charset="-122"/>
                <a:ea typeface="宋体" panose="02010600030101010101" pitchFamily="2" charset="-122"/>
                <a:cs typeface="宋体" panose="02010600030101010101" pitchFamily="2" charset="-122"/>
              </a:rPr>
              <a:t>环</a:t>
            </a:r>
            <a:endParaRPr lang="zh-CN" altLang="en-US" b="1" dirty="0">
              <a:solidFill>
                <a:srgbClr val="0000FF"/>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693254" name="Text Box 6"/>
          <p:cNvSpPr txBox="1">
            <a:spLocks noChangeArrowheads="1"/>
          </p:cNvSpPr>
          <p:nvPr/>
        </p:nvSpPr>
        <p:spPr bwMode="auto">
          <a:xfrm>
            <a:off x="988060" y="3490595"/>
            <a:ext cx="7397115" cy="9531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b="1" dirty="0">
                <a:solidFill>
                  <a:schemeClr val="tx1"/>
                </a:solidFill>
                <a:latin typeface="宋体" panose="02010600030101010101" pitchFamily="2" charset="-122"/>
                <a:ea typeface="宋体" panose="02010600030101010101" pitchFamily="2" charset="-122"/>
              </a:rPr>
              <a:t>沿着</a:t>
            </a:r>
            <a:r>
              <a:rPr lang="en-US" altLang="zh-CN" sz="2800" b="1" i="1" dirty="0">
                <a:solidFill>
                  <a:schemeClr val="tx1"/>
                </a:solidFill>
                <a:latin typeface="宋体" panose="02010600030101010101" pitchFamily="2" charset="-122"/>
                <a:ea typeface="宋体" panose="02010600030101010101" pitchFamily="2" charset="-122"/>
              </a:rPr>
              <a:t>G</a:t>
            </a:r>
            <a:r>
              <a:rPr lang="zh-CN" altLang="en-US" sz="2800" b="1" dirty="0">
                <a:solidFill>
                  <a:schemeClr val="tx1"/>
                </a:solidFill>
                <a:latin typeface="宋体" panose="02010600030101010101" pitchFamily="2" charset="-122"/>
                <a:ea typeface="宋体" panose="02010600030101010101" pitchFamily="2" charset="-122"/>
              </a:rPr>
              <a:t>的</a:t>
            </a:r>
            <a:r>
              <a:rPr lang="en-US" altLang="zh-CN" sz="2800" b="1" i="1" dirty="0">
                <a:solidFill>
                  <a:schemeClr val="tx1"/>
                </a:solidFill>
                <a:latin typeface="宋体" panose="02010600030101010101" pitchFamily="2" charset="-122"/>
                <a:ea typeface="宋体" panose="02010600030101010101" pitchFamily="2" charset="-122"/>
              </a:rPr>
              <a:t>n</a:t>
            </a:r>
            <a:r>
              <a:rPr lang="zh-CN" altLang="en-US" sz="2800" b="1" dirty="0">
                <a:solidFill>
                  <a:schemeClr val="tx1"/>
                </a:solidFill>
                <a:latin typeface="宋体" panose="02010600030101010101" pitchFamily="2" charset="-122"/>
                <a:ea typeface="宋体" panose="02010600030101010101" pitchFamily="2" charset="-122"/>
              </a:rPr>
              <a:t>条边经过</a:t>
            </a:r>
            <a:r>
              <a:rPr lang="zh-CN" altLang="en-US" sz="2800" b="1" dirty="0" smtClean="0">
                <a:solidFill>
                  <a:schemeClr val="tx1"/>
                </a:solidFill>
                <a:latin typeface="宋体" panose="02010600030101010101" pitchFamily="2" charset="-122"/>
                <a:ea typeface="宋体" panose="02010600030101010101" pitchFamily="2" charset="-122"/>
              </a:rPr>
              <a:t>每个结点一</a:t>
            </a:r>
            <a:r>
              <a:rPr lang="zh-CN" altLang="en-US" sz="2800" b="1" dirty="0">
                <a:solidFill>
                  <a:schemeClr val="tx1"/>
                </a:solidFill>
                <a:latin typeface="宋体" panose="02010600030101010101" pitchFamily="2" charset="-122"/>
                <a:ea typeface="宋体" panose="02010600030101010101" pitchFamily="2" charset="-122"/>
              </a:rPr>
              <a:t>次</a:t>
            </a:r>
            <a:r>
              <a:rPr lang="en-US" altLang="zh-CN" sz="2800" b="1" dirty="0">
                <a:solidFill>
                  <a:schemeClr val="tx1"/>
                </a:solidFill>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并回到</a:t>
            </a:r>
            <a:r>
              <a:rPr lang="zh-CN" altLang="en-US" sz="2800" b="1" dirty="0" smtClean="0">
                <a:solidFill>
                  <a:schemeClr val="tx1"/>
                </a:solidFill>
                <a:latin typeface="宋体" panose="02010600030101010101" pitchFamily="2" charset="-122"/>
                <a:ea typeface="宋体" panose="02010600030101010101" pitchFamily="2" charset="-122"/>
              </a:rPr>
              <a:t>起始结点的</a:t>
            </a:r>
            <a:r>
              <a:rPr lang="zh-CN" altLang="en-US" sz="2800" b="1" dirty="0">
                <a:solidFill>
                  <a:schemeClr val="tx1"/>
                </a:solidFill>
                <a:latin typeface="宋体" panose="02010600030101010101" pitchFamily="2" charset="-122"/>
                <a:ea typeface="宋体" panose="02010600030101010101" pitchFamily="2" charset="-122"/>
              </a:rPr>
              <a:t>环称为</a:t>
            </a:r>
            <a:r>
              <a:rPr lang="en-US" altLang="zh-CN" sz="2800" b="1" dirty="0">
                <a:solidFill>
                  <a:schemeClr val="tx1"/>
                </a:solidFill>
                <a:latin typeface="宋体" panose="02010600030101010101" pitchFamily="2" charset="-122"/>
                <a:ea typeface="宋体" panose="02010600030101010101" pitchFamily="2" charset="-122"/>
              </a:rPr>
              <a:t>G</a:t>
            </a:r>
            <a:r>
              <a:rPr lang="zh-CN" altLang="en-US" sz="2800" b="1" dirty="0">
                <a:solidFill>
                  <a:schemeClr val="tx1"/>
                </a:solidFill>
                <a:latin typeface="宋体" panose="02010600030101010101" pitchFamily="2" charset="-122"/>
                <a:ea typeface="宋体" panose="02010600030101010101" pitchFamily="2" charset="-122"/>
              </a:rPr>
              <a:t>的一个</a:t>
            </a:r>
            <a:r>
              <a:rPr lang="en-US" altLang="zh-CN" sz="2800" b="1" dirty="0">
                <a:solidFill>
                  <a:schemeClr val="tx1"/>
                </a:solidFill>
                <a:latin typeface="宋体" panose="02010600030101010101" pitchFamily="2" charset="-122"/>
                <a:ea typeface="宋体" panose="02010600030101010101" pitchFamily="2" charset="-122"/>
              </a:rPr>
              <a:t>Hamiltonian</a:t>
            </a:r>
            <a:r>
              <a:rPr lang="zh-CN" altLang="en-US" sz="2800" b="1" dirty="0">
                <a:solidFill>
                  <a:schemeClr val="tx1"/>
                </a:solidFill>
                <a:latin typeface="宋体" panose="02010600030101010101" pitchFamily="2" charset="-122"/>
                <a:ea typeface="宋体" panose="02010600030101010101" pitchFamily="2" charset="-122"/>
              </a:rPr>
              <a:t>环</a:t>
            </a:r>
            <a:r>
              <a:rPr lang="en-US" altLang="zh-CN" sz="2800" b="1" dirty="0">
                <a:solidFill>
                  <a:schemeClr val="tx1"/>
                </a:solidFill>
                <a:latin typeface="宋体" panose="02010600030101010101" pitchFamily="2" charset="-122"/>
                <a:ea typeface="宋体" panose="02010600030101010101" pitchFamily="2" charset="-122"/>
              </a:rPr>
              <a:t>.</a:t>
            </a:r>
            <a:endParaRPr lang="en-US" altLang="zh-CN" sz="2800" b="1" dirty="0">
              <a:solidFill>
                <a:schemeClr val="tx1"/>
              </a:solidFill>
              <a:latin typeface="宋体" panose="02010600030101010101" pitchFamily="2" charset="-122"/>
              <a:ea typeface="宋体" panose="02010600030101010101" pitchFamily="2" charset="-122"/>
            </a:endParaRPr>
          </a:p>
        </p:txBody>
      </p:sp>
      <p:sp>
        <p:nvSpPr>
          <p:cNvPr id="6" name="Text Box 4">
            <a:hlinkClick r:id="rId1" action="ppaction://hlinksldjump"/>
          </p:cNvPr>
          <p:cNvSpPr txBox="1">
            <a:spLocks noChangeArrowheads="1"/>
          </p:cNvSpPr>
          <p:nvPr/>
        </p:nvSpPr>
        <p:spPr bwMode="auto">
          <a:xfrm>
            <a:off x="1997177" y="255692"/>
            <a:ext cx="59407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a:solidFill>
                  <a:schemeClr val="bg1"/>
                </a:solidFill>
                <a:effectLst/>
                <a:latin typeface="黑体" panose="02010609060101010101" pitchFamily="49" charset="-122"/>
                <a:ea typeface="黑体" panose="02010609060101010101" pitchFamily="49" charset="-122"/>
              </a:rPr>
              <a:t>8.2.2  </a:t>
            </a:r>
            <a:r>
              <a:rPr kumimoji="1" lang="zh-CN" altLang="en-US" sz="4000" b="1" dirty="0">
                <a:solidFill>
                  <a:schemeClr val="bg1"/>
                </a:solidFill>
                <a:effectLst/>
                <a:latin typeface="黑体" panose="02010609060101010101" pitchFamily="49" charset="-122"/>
                <a:ea typeface="黑体" panose="02010609060101010101" pitchFamily="49" charset="-122"/>
              </a:rPr>
              <a:t>哈密顿回路问题</a:t>
            </a:r>
            <a:endParaRPr kumimoji="1" lang="zh-CN" altLang="en-US" sz="4000" b="1" dirty="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121920" y="1092200"/>
            <a:ext cx="8899525" cy="3827145"/>
          </a:xfrm>
        </p:spPr>
        <p:txBody>
          <a:bodyPr/>
          <a:lstStyle/>
          <a:p>
            <a:pPr marL="17780" indent="0" latinLnBrk="0">
              <a:spcBef>
                <a:spcPts val="0"/>
              </a:spcBef>
              <a:buFontTx/>
              <a:buNone/>
            </a:pPr>
            <a:r>
              <a:rPr sz="2000" b="1" smtClean="0">
                <a:latin typeface="Times New Roman" panose="02020603050405020304" pitchFamily="18" charset="0"/>
                <a:ea typeface="宋体" panose="02010600030101010101" pitchFamily="2" charset="-122"/>
              </a:rPr>
              <a:t>A Hamiltonian path, is a path in an undirected or directed graph that visits each vertex exactly once. Given an undirected graph  the task is to check if a Hamiltonian path is present in it or not.</a:t>
            </a:r>
            <a:endParaRPr sz="2000" b="1" smtClean="0">
              <a:latin typeface="Times New Roman" panose="02020603050405020304" pitchFamily="18" charset="0"/>
              <a:ea typeface="宋体" panose="02010600030101010101" pitchFamily="2" charset="-122"/>
            </a:endParaRPr>
          </a:p>
          <a:p>
            <a:pPr marL="17780" indent="0" latinLnBrk="0">
              <a:spcBef>
                <a:spcPts val="0"/>
              </a:spcBef>
              <a:buFontTx/>
              <a:buNone/>
            </a:pPr>
            <a:r>
              <a:rPr sz="2000" b="1" smtClean="0">
                <a:solidFill>
                  <a:srgbClr val="CC0099"/>
                </a:solidFill>
                <a:latin typeface="Times New Roman" panose="02020603050405020304" pitchFamily="18" charset="0"/>
                <a:ea typeface="宋体" panose="02010600030101010101" pitchFamily="2" charset="-122"/>
              </a:rPr>
              <a:t>Input:</a:t>
            </a:r>
            <a:endParaRPr sz="2000" b="1" smtClean="0">
              <a:solidFill>
                <a:srgbClr val="CC0099"/>
              </a:solidFill>
              <a:latin typeface="Times New Roman" panose="02020603050405020304" pitchFamily="18" charset="0"/>
              <a:ea typeface="宋体" panose="02010600030101010101" pitchFamily="2" charset="-122"/>
            </a:endParaRPr>
          </a:p>
          <a:p>
            <a:pPr marL="17780" indent="0" latinLnBrk="0">
              <a:spcBef>
                <a:spcPts val="0"/>
              </a:spcBef>
              <a:buFontTx/>
              <a:buNone/>
            </a:pPr>
            <a:r>
              <a:rPr sz="2000" b="1" smtClean="0">
                <a:latin typeface="Times New Roman" panose="02020603050405020304" pitchFamily="18" charset="0"/>
                <a:ea typeface="宋体" panose="02010600030101010101" pitchFamily="2" charset="-122"/>
              </a:rPr>
              <a:t>The first line of input contains an integer T denoting the no of test cases. Then T test cases follow. Each test case contains two lines. The first line consists of two space separated integers N and M denoting the number of vertices and number of edges.Then in the next line are M space separated pairs u,v denoting an edge from u to v.</a:t>
            </a:r>
            <a:endParaRPr sz="2000" b="1" smtClean="0">
              <a:latin typeface="Times New Roman" panose="02020603050405020304" pitchFamily="18" charset="0"/>
              <a:ea typeface="宋体" panose="02010600030101010101" pitchFamily="2" charset="-122"/>
            </a:endParaRPr>
          </a:p>
          <a:p>
            <a:pPr marL="17780" indent="0" latinLnBrk="0">
              <a:spcBef>
                <a:spcPts val="0"/>
              </a:spcBef>
              <a:buFontTx/>
              <a:buNone/>
            </a:pPr>
            <a:r>
              <a:rPr sz="2000" b="1" smtClean="0">
                <a:solidFill>
                  <a:srgbClr val="CC0099"/>
                </a:solidFill>
                <a:latin typeface="Times New Roman" panose="02020603050405020304" pitchFamily="18" charset="0"/>
                <a:ea typeface="宋体" panose="02010600030101010101" pitchFamily="2" charset="-122"/>
              </a:rPr>
              <a:t>Output:</a:t>
            </a:r>
            <a:endParaRPr sz="2000" b="1" smtClean="0">
              <a:solidFill>
                <a:srgbClr val="CC0099"/>
              </a:solidFill>
              <a:latin typeface="Times New Roman" panose="02020603050405020304" pitchFamily="18" charset="0"/>
              <a:ea typeface="宋体" panose="02010600030101010101" pitchFamily="2" charset="-122"/>
            </a:endParaRPr>
          </a:p>
          <a:p>
            <a:pPr marL="17780" indent="0" latinLnBrk="0">
              <a:spcBef>
                <a:spcPts val="0"/>
              </a:spcBef>
              <a:buFontTx/>
              <a:buNone/>
            </a:pPr>
            <a:r>
              <a:rPr sz="2000" b="1" smtClean="0">
                <a:latin typeface="Times New Roman" panose="02020603050405020304" pitchFamily="18" charset="0"/>
                <a:ea typeface="宋体" panose="02010600030101010101" pitchFamily="2" charset="-122"/>
              </a:rPr>
              <a:t>For each test case in a new line print 1 if a Hamiltonean path exists else print 0.</a:t>
            </a:r>
            <a:endParaRPr sz="2000" b="1" smtClean="0">
              <a:latin typeface="Times New Roman" panose="02020603050405020304" pitchFamily="18" charset="0"/>
              <a:ea typeface="宋体" panose="02010600030101010101" pitchFamily="2" charset="-122"/>
            </a:endParaRPr>
          </a:p>
          <a:p>
            <a:pPr marL="17780" indent="0" latinLnBrk="0">
              <a:spcBef>
                <a:spcPts val="0"/>
              </a:spcBef>
              <a:buFontTx/>
              <a:buNone/>
            </a:pPr>
            <a:r>
              <a:rPr sz="2000" b="1" smtClean="0">
                <a:latin typeface="Times New Roman" panose="02020603050405020304" pitchFamily="18" charset="0"/>
                <a:ea typeface="宋体" panose="02010600030101010101" pitchFamily="2" charset="-122"/>
              </a:rPr>
              <a:t>Constraints:1&lt;=T&lt;=100         1&lt;=N&lt;=10        1&lt;=M&lt;=15</a:t>
            </a:r>
            <a:endParaRPr sz="2000" b="1" smtClean="0">
              <a:latin typeface="Times New Roman" panose="02020603050405020304" pitchFamily="18" charset="0"/>
              <a:ea typeface="宋体" panose="02010600030101010101" pitchFamily="2" charset="-122"/>
            </a:endParaRPr>
          </a:p>
        </p:txBody>
      </p:sp>
      <p:sp>
        <p:nvSpPr>
          <p:cNvPr id="5" name="Text Box 4">
            <a:hlinkClick r:id="rId1" action="ppaction://hlinksldjump"/>
          </p:cNvPr>
          <p:cNvSpPr txBox="1">
            <a:spLocks noChangeArrowheads="1"/>
          </p:cNvSpPr>
          <p:nvPr/>
        </p:nvSpPr>
        <p:spPr bwMode="auto">
          <a:xfrm>
            <a:off x="1786357" y="146472"/>
            <a:ext cx="594078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effectLst/>
                <a:latin typeface="黑体" panose="02010609060101010101" pitchFamily="49" charset="-122"/>
                <a:ea typeface="黑体" panose="02010609060101010101" pitchFamily="49" charset="-122"/>
              </a:rPr>
              <a:t>8.2.2  </a:t>
            </a:r>
            <a:r>
              <a:rPr kumimoji="1" lang="zh-CN" altLang="en-US" sz="3600" b="1" dirty="0">
                <a:solidFill>
                  <a:schemeClr val="bg1"/>
                </a:solidFill>
                <a:effectLst/>
                <a:latin typeface="黑体" panose="02010609060101010101" pitchFamily="49" charset="-122"/>
                <a:ea typeface="黑体" panose="02010609060101010101" pitchFamily="49" charset="-122"/>
              </a:rPr>
              <a:t>哈密顿回路问题</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sp>
        <p:nvSpPr>
          <p:cNvPr id="2" name="文本框 1"/>
          <p:cNvSpPr txBox="1"/>
          <p:nvPr/>
        </p:nvSpPr>
        <p:spPr>
          <a:xfrm>
            <a:off x="3743960" y="4919345"/>
            <a:ext cx="2540000" cy="922020"/>
          </a:xfrm>
          <a:prstGeom prst="rect">
            <a:avLst/>
          </a:prstGeom>
          <a:noFill/>
        </p:spPr>
        <p:txBody>
          <a:bodyPr wrap="square" rtlCol="0" anchor="t">
            <a:spAutoFit/>
          </a:bodyPr>
          <a:p>
            <a:pPr marL="17780" indent="0" latinLnBrk="0">
              <a:spcBef>
                <a:spcPts val="0"/>
              </a:spcBef>
              <a:buFontTx/>
              <a:buNone/>
            </a:pPr>
            <a:r>
              <a:rPr b="1" smtClean="0">
                <a:latin typeface="Times New Roman" panose="02020603050405020304" pitchFamily="18" charset="0"/>
                <a:sym typeface="+mn-ea"/>
              </a:rPr>
              <a:t>Output:</a:t>
            </a:r>
            <a:endParaRPr b="1" smtClean="0">
              <a:latin typeface="Times New Roman" panose="02020603050405020304" pitchFamily="18" charset="0"/>
              <a:ea typeface="宋体" panose="02010600030101010101" pitchFamily="2" charset="-122"/>
            </a:endParaRPr>
          </a:p>
          <a:p>
            <a:pPr marL="17780" indent="0" latinLnBrk="0">
              <a:spcBef>
                <a:spcPts val="0"/>
              </a:spcBef>
              <a:buFontTx/>
              <a:buNone/>
            </a:pPr>
            <a:r>
              <a:rPr b="1" smtClean="0">
                <a:latin typeface="Times New Roman" panose="02020603050405020304" pitchFamily="18" charset="0"/>
                <a:sym typeface="+mn-ea"/>
              </a:rPr>
              <a:t>1</a:t>
            </a:r>
            <a:endParaRPr b="1" smtClean="0">
              <a:latin typeface="Times New Roman" panose="02020603050405020304" pitchFamily="18" charset="0"/>
              <a:ea typeface="宋体" panose="02010600030101010101" pitchFamily="2" charset="-122"/>
            </a:endParaRPr>
          </a:p>
          <a:p>
            <a:pPr marL="17780" indent="0" latinLnBrk="0">
              <a:spcBef>
                <a:spcPts val="0"/>
              </a:spcBef>
              <a:buFontTx/>
              <a:buNone/>
            </a:pPr>
            <a:r>
              <a:rPr b="1" smtClean="0">
                <a:latin typeface="Times New Roman" panose="02020603050405020304" pitchFamily="18" charset="0"/>
                <a:sym typeface="+mn-ea"/>
              </a:rPr>
              <a:t>0</a:t>
            </a:r>
            <a:endParaRPr lang="zh-CN" altLang="en-US"/>
          </a:p>
        </p:txBody>
      </p:sp>
      <p:sp>
        <p:nvSpPr>
          <p:cNvPr id="3" name="文本框 2"/>
          <p:cNvSpPr txBox="1"/>
          <p:nvPr/>
        </p:nvSpPr>
        <p:spPr>
          <a:xfrm>
            <a:off x="231775" y="4850130"/>
            <a:ext cx="2540000" cy="1753235"/>
          </a:xfrm>
          <a:prstGeom prst="rect">
            <a:avLst/>
          </a:prstGeom>
          <a:noFill/>
        </p:spPr>
        <p:txBody>
          <a:bodyPr wrap="square" rtlCol="0" anchor="t">
            <a:spAutoFit/>
          </a:bodyPr>
          <a:p>
            <a:pPr marL="17780" indent="0" latinLnBrk="0">
              <a:spcBef>
                <a:spcPts val="0"/>
              </a:spcBef>
              <a:buFontTx/>
              <a:buNone/>
            </a:pPr>
            <a:r>
              <a:rPr b="1" smtClean="0">
                <a:latin typeface="Times New Roman" panose="02020603050405020304" pitchFamily="18" charset="0"/>
                <a:sym typeface="+mn-ea"/>
              </a:rPr>
              <a:t>Input:</a:t>
            </a:r>
            <a:endParaRPr b="1" smtClean="0">
              <a:latin typeface="Times New Roman" panose="02020603050405020304" pitchFamily="18" charset="0"/>
              <a:ea typeface="宋体" panose="02010600030101010101" pitchFamily="2" charset="-122"/>
            </a:endParaRPr>
          </a:p>
          <a:p>
            <a:pPr marL="17780" indent="0" latinLnBrk="0">
              <a:spcBef>
                <a:spcPts val="0"/>
              </a:spcBef>
              <a:buFontTx/>
              <a:buNone/>
            </a:pPr>
            <a:r>
              <a:rPr b="1" smtClean="0">
                <a:latin typeface="Times New Roman" panose="02020603050405020304" pitchFamily="18" charset="0"/>
                <a:sym typeface="+mn-ea"/>
              </a:rPr>
              <a:t>2</a:t>
            </a:r>
            <a:endParaRPr b="1" smtClean="0">
              <a:latin typeface="Times New Roman" panose="02020603050405020304" pitchFamily="18" charset="0"/>
              <a:ea typeface="宋体" panose="02010600030101010101" pitchFamily="2" charset="-122"/>
            </a:endParaRPr>
          </a:p>
          <a:p>
            <a:pPr marL="17780" indent="0" latinLnBrk="0">
              <a:spcBef>
                <a:spcPts val="0"/>
              </a:spcBef>
              <a:buFontTx/>
              <a:buNone/>
            </a:pPr>
            <a:r>
              <a:rPr b="1" smtClean="0">
                <a:latin typeface="Times New Roman" panose="02020603050405020304" pitchFamily="18" charset="0"/>
                <a:sym typeface="+mn-ea"/>
              </a:rPr>
              <a:t>4 4</a:t>
            </a:r>
            <a:endParaRPr b="1" smtClean="0">
              <a:latin typeface="Times New Roman" panose="02020603050405020304" pitchFamily="18" charset="0"/>
              <a:ea typeface="宋体" panose="02010600030101010101" pitchFamily="2" charset="-122"/>
            </a:endParaRPr>
          </a:p>
          <a:p>
            <a:pPr marL="17780" indent="0" latinLnBrk="0">
              <a:spcBef>
                <a:spcPts val="0"/>
              </a:spcBef>
              <a:buFontTx/>
              <a:buNone/>
            </a:pPr>
            <a:r>
              <a:rPr b="1" smtClean="0">
                <a:latin typeface="Times New Roman" panose="02020603050405020304" pitchFamily="18" charset="0"/>
                <a:sym typeface="+mn-ea"/>
              </a:rPr>
              <a:t>1 2 2 3 3 4 2 4</a:t>
            </a:r>
            <a:endParaRPr b="1" smtClean="0">
              <a:latin typeface="Times New Roman" panose="02020603050405020304" pitchFamily="18" charset="0"/>
              <a:ea typeface="宋体" panose="02010600030101010101" pitchFamily="2" charset="-122"/>
            </a:endParaRPr>
          </a:p>
          <a:p>
            <a:pPr marL="17780" indent="0" latinLnBrk="0">
              <a:spcBef>
                <a:spcPts val="0"/>
              </a:spcBef>
              <a:buFontTx/>
              <a:buNone/>
            </a:pPr>
            <a:r>
              <a:rPr b="1" smtClean="0">
                <a:latin typeface="Times New Roman" panose="02020603050405020304" pitchFamily="18" charset="0"/>
                <a:sym typeface="+mn-ea"/>
              </a:rPr>
              <a:t>4 3</a:t>
            </a:r>
            <a:endParaRPr b="1" smtClean="0">
              <a:latin typeface="Times New Roman" panose="02020603050405020304" pitchFamily="18" charset="0"/>
              <a:ea typeface="宋体" panose="02010600030101010101" pitchFamily="2" charset="-122"/>
            </a:endParaRPr>
          </a:p>
          <a:p>
            <a:pPr marL="17780" indent="0" latinLnBrk="0">
              <a:spcBef>
                <a:spcPts val="0"/>
              </a:spcBef>
              <a:buFontTx/>
              <a:buNone/>
            </a:pPr>
            <a:r>
              <a:rPr b="1" smtClean="0">
                <a:latin typeface="Times New Roman" panose="02020603050405020304" pitchFamily="18" charset="0"/>
                <a:sym typeface="+mn-ea"/>
              </a:rPr>
              <a:t>1 2 2 3 2 4</a:t>
            </a:r>
            <a:endParaRPr lang="zh-CN" altLang="en-US"/>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57"/>
          <p:cNvSpPr txBox="1">
            <a:spLocks noChangeArrowheads="1"/>
          </p:cNvSpPr>
          <p:nvPr/>
        </p:nvSpPr>
        <p:spPr bwMode="auto">
          <a:xfrm>
            <a:off x="275442" y="1791449"/>
            <a:ext cx="8496944"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b="1" dirty="0" smtClean="0">
                <a:latin typeface="宋体" panose="02010600030101010101" pitchFamily="2" charset="-122"/>
              </a:rPr>
              <a:t>假定</a:t>
            </a:r>
            <a:r>
              <a:rPr kumimoji="1" lang="zh-CN" altLang="en-US" sz="2400" b="1" dirty="0">
                <a:latin typeface="宋体" panose="02010600030101010101" pitchFamily="2" charset="-122"/>
              </a:rPr>
              <a:t>图</a:t>
            </a:r>
            <a:r>
              <a:rPr kumimoji="1" lang="en-US" altLang="zh-CN" sz="2400" b="1" i="1" dirty="0">
                <a:latin typeface="宋体" panose="02010600030101010101" pitchFamily="2" charset="-122"/>
              </a:rPr>
              <a:t>G</a:t>
            </a:r>
            <a:r>
              <a:rPr kumimoji="1" lang="en-US" altLang="zh-CN" sz="2400" b="1" dirty="0">
                <a:latin typeface="宋体" panose="02010600030101010101" pitchFamily="2" charset="-122"/>
              </a:rPr>
              <a:t>=(</a:t>
            </a:r>
            <a:r>
              <a:rPr kumimoji="1" lang="en-US" altLang="zh-CN" sz="2400" b="1" i="1" dirty="0">
                <a:latin typeface="宋体" panose="02010600030101010101" pitchFamily="2" charset="-122"/>
              </a:rPr>
              <a:t>V</a:t>
            </a:r>
            <a:r>
              <a:rPr kumimoji="1" lang="en-US" altLang="zh-CN" sz="2400" b="1" dirty="0">
                <a:latin typeface="宋体" panose="02010600030101010101" pitchFamily="2" charset="-122"/>
              </a:rPr>
              <a:t>, </a:t>
            </a:r>
            <a:r>
              <a:rPr kumimoji="1" lang="en-US" altLang="zh-CN" sz="2400" b="1" i="1" dirty="0">
                <a:latin typeface="宋体" panose="02010600030101010101" pitchFamily="2" charset="-122"/>
              </a:rPr>
              <a:t>E</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的顶点集为</a:t>
            </a:r>
            <a:r>
              <a:rPr kumimoji="1" lang="en-US" altLang="zh-CN" sz="2400" b="1" i="1" dirty="0">
                <a:latin typeface="Times New Roman" panose="02020603050405020304" pitchFamily="18" charset="0"/>
                <a:cs typeface="Times New Roman" panose="02020603050405020304" pitchFamily="18" charset="0"/>
              </a:rPr>
              <a:t>V</a:t>
            </a:r>
            <a:r>
              <a:rPr kumimoji="1" lang="en-US" altLang="zh-CN" sz="2400" b="1" dirty="0">
                <a:latin typeface="Times New Roman" panose="02020603050405020304" pitchFamily="18" charset="0"/>
                <a:cs typeface="Times New Roman" panose="02020603050405020304" pitchFamily="18" charset="0"/>
              </a:rPr>
              <a:t>={1, 2, …, </a:t>
            </a:r>
            <a:r>
              <a:rPr kumimoji="1" lang="en-US" altLang="zh-CN" sz="2400" b="1" i="1" dirty="0">
                <a:latin typeface="Times New Roman" panose="02020603050405020304" pitchFamily="18" charset="0"/>
                <a:cs typeface="Times New Roman" panose="02020603050405020304" pitchFamily="18" charset="0"/>
              </a:rPr>
              <a:t>n</a:t>
            </a:r>
            <a:r>
              <a:rPr kumimoji="1" lang="en-US" altLang="zh-CN" sz="2400" b="1" dirty="0">
                <a:latin typeface="Times New Roman" panose="02020603050405020304" pitchFamily="18" charset="0"/>
                <a:cs typeface="Times New Roman" panose="02020603050405020304" pitchFamily="18" charset="0"/>
              </a:rPr>
              <a:t>}</a:t>
            </a:r>
            <a:r>
              <a:rPr kumimoji="1" lang="zh-CN" altLang="en-US" sz="2400" b="1" dirty="0">
                <a:latin typeface="宋体" panose="02010600030101010101" pitchFamily="2" charset="-122"/>
              </a:rPr>
              <a:t>，则哈密顿回路的可能解表示为</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宋体" panose="02010600030101010101" pitchFamily="2" charset="-122"/>
              </a:rPr>
              <a:t>元组</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baseline="-30000"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baseline="-30000" dirty="0">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rPr>
              <a:t>, …, </a:t>
            </a:r>
            <a:r>
              <a:rPr kumimoji="1" lang="en-US" altLang="zh-CN" sz="2400" b="1" i="1" dirty="0" err="1">
                <a:latin typeface="Times New Roman" panose="02020603050405020304" pitchFamily="18" charset="0"/>
                <a:cs typeface="Times New Roman" panose="02020603050405020304" pitchFamily="18" charset="0"/>
              </a:rPr>
              <a:t>x</a:t>
            </a:r>
            <a:r>
              <a:rPr kumimoji="1" lang="en-US" altLang="zh-CN" sz="2400" b="1" i="1" baseline="-30000" dirty="0" err="1">
                <a:latin typeface="Times New Roman" panose="02020603050405020304" pitchFamily="18" charset="0"/>
                <a:cs typeface="Times New Roman" panose="02020603050405020304" pitchFamily="18" charset="0"/>
              </a:rPr>
              <a:t>n</a:t>
            </a:r>
            <a:r>
              <a:rPr kumimoji="1" lang="en-US" altLang="zh-CN" sz="2400" b="1" dirty="0">
                <a:latin typeface="Times New Roman" panose="02020603050405020304" pitchFamily="18" charset="0"/>
                <a:cs typeface="Times New Roman" panose="02020603050405020304" pitchFamily="18" charset="0"/>
              </a:rPr>
              <a:t>)</a:t>
            </a:r>
            <a:r>
              <a:rPr kumimoji="1" lang="zh-CN" altLang="en-US" sz="2400" b="1" dirty="0">
                <a:latin typeface="宋体" panose="02010600030101010101" pitchFamily="2" charset="-122"/>
              </a:rPr>
              <a:t>，其中，</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i="1" baseline="-30000" dirty="0">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∈{1, 2, …, </a:t>
            </a:r>
            <a:r>
              <a:rPr kumimoji="1" lang="en-US" altLang="zh-CN" sz="2400" b="1" i="1" dirty="0">
                <a:latin typeface="Times New Roman" panose="02020603050405020304" pitchFamily="18" charset="0"/>
                <a:cs typeface="Times New Roman" panose="02020603050405020304" pitchFamily="18" charset="0"/>
              </a:rPr>
              <a:t>n</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dirty="0">
                <a:latin typeface="宋体" panose="02010600030101010101" pitchFamily="2" charset="-122"/>
              </a:rPr>
              <a:t> </a:t>
            </a:r>
            <a:endParaRPr kumimoji="1" lang="en-US" altLang="zh-CN" sz="2400" b="1" dirty="0">
              <a:latin typeface="宋体" panose="02010600030101010101" pitchFamily="2" charset="-122"/>
            </a:endParaRPr>
          </a:p>
        </p:txBody>
      </p:sp>
      <p:grpSp>
        <p:nvGrpSpPr>
          <p:cNvPr id="58371" name="Group 61"/>
          <p:cNvGrpSpPr/>
          <p:nvPr/>
        </p:nvGrpSpPr>
        <p:grpSpPr bwMode="auto">
          <a:xfrm>
            <a:off x="755840" y="3774125"/>
            <a:ext cx="7056437" cy="2591764"/>
            <a:chOff x="962" y="2719"/>
            <a:chExt cx="3805" cy="1179"/>
          </a:xfrm>
        </p:grpSpPr>
        <p:sp>
          <p:nvSpPr>
            <p:cNvPr id="58373" name="Text Box 59"/>
            <p:cNvSpPr txBox="1">
              <a:spLocks noChangeArrowheads="1"/>
            </p:cNvSpPr>
            <p:nvPr/>
          </p:nvSpPr>
          <p:spPr bwMode="auto">
            <a:xfrm>
              <a:off x="962" y="2719"/>
              <a:ext cx="3805"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3200" b="1" dirty="0">
                  <a:latin typeface="Times New Roman" panose="02020603050405020304" pitchFamily="18" charset="0"/>
                </a:rPr>
                <a:t>            (</a:t>
              </a:r>
              <a:r>
                <a:rPr lang="en-US" altLang="zh-CN" sz="3200" b="1" i="1" dirty="0">
                  <a:latin typeface="Times New Roman" panose="02020603050405020304" pitchFamily="18" charset="0"/>
                </a:rPr>
                <a:t>x</a:t>
              </a:r>
              <a:r>
                <a:rPr lang="en-US" altLang="zh-CN" sz="3200" b="1" i="1" baseline="-25000" dirty="0">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x</a:t>
              </a:r>
              <a:r>
                <a:rPr lang="en-US" altLang="zh-CN" sz="3200" b="1" i="1" baseline="-25000" dirty="0">
                  <a:latin typeface="Times New Roman" panose="02020603050405020304" pitchFamily="18" charset="0"/>
                </a:rPr>
                <a:t>i</a:t>
              </a:r>
              <a:r>
                <a:rPr lang="en-US" altLang="zh-CN" sz="3200" b="1" baseline="-25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E</a:t>
              </a:r>
              <a:r>
                <a:rPr lang="en-US" altLang="zh-CN" sz="3200" b="1" dirty="0">
                  <a:latin typeface="Times New Roman" panose="02020603050405020304" pitchFamily="18" charset="0"/>
                </a:rPr>
                <a:t> (1≤</a:t>
              </a:r>
              <a:r>
                <a:rPr lang="en-US" altLang="zh-CN" sz="3200" b="1" i="1" dirty="0">
                  <a:latin typeface="Times New Roman" panose="02020603050405020304" pitchFamily="18" charset="0"/>
                </a:rPr>
                <a:t>i</a:t>
              </a:r>
              <a:r>
                <a:rPr lang="en-US" altLang="zh-CN" sz="3200" b="1" dirty="0">
                  <a:latin typeface="Times New Roman" panose="02020603050405020304" pitchFamily="18" charset="0"/>
                </a:rPr>
                <a:t>≤</a:t>
              </a:r>
              <a:r>
                <a:rPr lang="en-US" altLang="zh-CN" sz="3200" b="1" i="1" dirty="0" smtClean="0">
                  <a:latin typeface="Times New Roman" panose="02020603050405020304" pitchFamily="18" charset="0"/>
                </a:rPr>
                <a:t>n-</a:t>
              </a:r>
              <a:r>
                <a:rPr lang="en-US" altLang="zh-CN" sz="3200" b="1" dirty="0" smtClean="0">
                  <a:latin typeface="Times New Roman" panose="02020603050405020304" pitchFamily="18" charset="0"/>
                </a:rPr>
                <a:t>1</a:t>
              </a: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a:p>
              <a:pPr algn="just"/>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a:p>
              <a:pPr algn="just"/>
              <a:r>
                <a:rPr lang="en-US" altLang="zh-CN" sz="3200" b="1" dirty="0">
                  <a:latin typeface="Times New Roman" panose="02020603050405020304" pitchFamily="18" charset="0"/>
                </a:rPr>
                <a:t>              (</a:t>
              </a:r>
              <a:r>
                <a:rPr lang="en-US" altLang="zh-CN" sz="3200" b="1" i="1" dirty="0" err="1">
                  <a:latin typeface="Times New Roman" panose="02020603050405020304" pitchFamily="18" charset="0"/>
                </a:rPr>
                <a:t>x</a:t>
              </a:r>
              <a:r>
                <a:rPr lang="en-US" altLang="zh-CN" sz="3200" b="1" i="1" baseline="-25000" dirty="0" err="1">
                  <a:latin typeface="Times New Roman" panose="02020603050405020304" pitchFamily="18" charset="0"/>
                </a:rPr>
                <a:t>n</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x</a:t>
              </a:r>
              <a:r>
                <a:rPr lang="en-US" altLang="zh-CN" sz="3200" b="1" baseline="-25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E</a:t>
              </a:r>
              <a:endParaRPr lang="en-US" altLang="zh-CN" sz="3200" b="1" dirty="0">
                <a:latin typeface="Times New Roman" panose="02020603050405020304" pitchFamily="18" charset="0"/>
              </a:endParaRPr>
            </a:p>
            <a:p>
              <a:pPr algn="just"/>
              <a:r>
                <a:rPr lang="en-US" altLang="zh-CN" sz="3200" b="1" i="1" dirty="0">
                  <a:latin typeface="Times New Roman" panose="02020603050405020304" pitchFamily="18" charset="0"/>
                </a:rPr>
                <a:t>            </a:t>
              </a:r>
              <a:endParaRPr lang="en-US" altLang="zh-CN" sz="3200" b="1" i="1" dirty="0">
                <a:latin typeface="Times New Roman" panose="02020603050405020304" pitchFamily="18" charset="0"/>
              </a:endParaRPr>
            </a:p>
            <a:p>
              <a:pPr algn="just"/>
              <a:r>
                <a:rPr lang="en-US" altLang="zh-CN" sz="3200" b="1" i="1" dirty="0">
                  <a:latin typeface="Times New Roman" panose="02020603050405020304" pitchFamily="18" charset="0"/>
                </a:rPr>
                <a:t>              </a:t>
              </a:r>
              <a:r>
                <a:rPr lang="en-US" altLang="zh-CN" sz="3200" b="1" i="1" dirty="0" err="1">
                  <a:latin typeface="Times New Roman" panose="02020603050405020304" pitchFamily="18" charset="0"/>
                </a:rPr>
                <a:t>x</a:t>
              </a:r>
              <a:r>
                <a:rPr lang="en-US" altLang="zh-CN" sz="3200" b="1" i="1" baseline="-25000" dirty="0" err="1">
                  <a:latin typeface="Times New Roman" panose="02020603050405020304" pitchFamily="18" charset="0"/>
                </a:rPr>
                <a:t>i</a:t>
              </a:r>
              <a:r>
                <a:rPr lang="en-US" altLang="zh-CN" sz="3200" b="1" dirty="0" err="1">
                  <a:latin typeface="Times New Roman" panose="02020603050405020304" pitchFamily="18" charset="0"/>
                </a:rPr>
                <a:t>≠</a:t>
              </a:r>
              <a:r>
                <a:rPr lang="en-US" altLang="zh-CN" sz="3200" b="1" i="1" dirty="0" err="1">
                  <a:latin typeface="Times New Roman" panose="02020603050405020304" pitchFamily="18" charset="0"/>
                </a:rPr>
                <a:t>x</a:t>
              </a:r>
              <a:r>
                <a:rPr lang="en-US" altLang="zh-CN" sz="3200" b="1" i="1" baseline="-25000" dirty="0" err="1">
                  <a:latin typeface="Times New Roman" panose="02020603050405020304" pitchFamily="18" charset="0"/>
                </a:rPr>
                <a:t>j</a:t>
              </a:r>
              <a:r>
                <a:rPr lang="en-US" altLang="zh-CN" sz="3200" b="1" dirty="0">
                  <a:latin typeface="Times New Roman" panose="02020603050405020304" pitchFamily="18" charset="0"/>
                </a:rPr>
                <a:t> (1≤</a:t>
              </a:r>
              <a:r>
                <a:rPr lang="en-US" altLang="zh-CN" sz="3200" b="1" i="1" dirty="0">
                  <a:latin typeface="Times New Roman" panose="02020603050405020304" pitchFamily="18" charset="0"/>
                </a:rPr>
                <a:t>i</a:t>
              </a:r>
              <a:r>
                <a:rPr lang="en-US" altLang="zh-CN" sz="3200" b="1" dirty="0">
                  <a:latin typeface="Times New Roman" panose="02020603050405020304" pitchFamily="18" charset="0"/>
                </a:rPr>
                <a:t>, </a:t>
              </a:r>
              <a:r>
                <a:rPr lang="en-US" altLang="zh-CN" sz="3200" b="1" i="1" dirty="0" err="1">
                  <a:latin typeface="Times New Roman" panose="02020603050405020304" pitchFamily="18" charset="0"/>
                </a:rPr>
                <a:t>j</a:t>
              </a:r>
              <a:r>
                <a:rPr lang="en-US" altLang="zh-CN" sz="3200" b="1" dirty="0" err="1">
                  <a:latin typeface="Times New Roman" panose="02020603050405020304" pitchFamily="18" charset="0"/>
                </a:rPr>
                <a:t>≤</a:t>
              </a:r>
              <a:r>
                <a:rPr lang="en-US" altLang="zh-CN" sz="3200" b="1" i="1" dirty="0" err="1">
                  <a:latin typeface="Times New Roman" panose="02020603050405020304" pitchFamily="18" charset="0"/>
                </a:rPr>
                <a:t>n</a:t>
              </a:r>
              <a:r>
                <a:rPr lang="zh-CN" altLang="en-US" sz="3200" b="1" dirty="0">
                  <a:latin typeface="Times New Roman" panose="02020603050405020304" pitchFamily="18" charset="0"/>
                </a:rPr>
                <a:t>，</a:t>
              </a:r>
              <a:r>
                <a:rPr lang="en-US" altLang="zh-CN" sz="3200" b="1" i="1" dirty="0" err="1">
                  <a:latin typeface="Times New Roman" panose="02020603050405020304" pitchFamily="18" charset="0"/>
                </a:rPr>
                <a:t>i</a:t>
              </a:r>
              <a:r>
                <a:rPr lang="en-US" altLang="zh-CN" sz="3200" b="1" dirty="0" err="1">
                  <a:latin typeface="Times New Roman" panose="02020603050405020304" pitchFamily="18" charset="0"/>
                </a:rPr>
                <a:t>≠</a:t>
              </a:r>
              <a:r>
                <a:rPr lang="en-US" altLang="zh-CN" sz="3200" b="1" i="1" dirty="0" err="1">
                  <a:latin typeface="Times New Roman" panose="02020603050405020304" pitchFamily="18" charset="0"/>
                </a:rPr>
                <a:t>j</a:t>
              </a:r>
              <a:r>
                <a:rPr lang="en-US" altLang="zh-CN" sz="3200" b="1" dirty="0">
                  <a:latin typeface="Times New Roman" panose="02020603050405020304" pitchFamily="18" charset="0"/>
                </a:rPr>
                <a:t>)</a:t>
              </a:r>
              <a:endParaRPr lang="en-US" altLang="zh-CN" sz="3200" b="1" i="1" dirty="0">
                <a:latin typeface="Times New Roman" panose="02020603050405020304" pitchFamily="18" charset="0"/>
              </a:endParaRPr>
            </a:p>
          </p:txBody>
        </p:sp>
        <p:sp>
          <p:nvSpPr>
            <p:cNvPr id="58374" name="AutoShape 60"/>
            <p:cNvSpPr/>
            <p:nvPr/>
          </p:nvSpPr>
          <p:spPr bwMode="auto">
            <a:xfrm>
              <a:off x="1394" y="2838"/>
              <a:ext cx="228" cy="995"/>
            </a:xfrm>
            <a:prstGeom prst="leftBrace">
              <a:avLst>
                <a:gd name="adj1" fmla="val 36367"/>
                <a:gd name="adj2" fmla="val 50074"/>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grpSp>
      <p:sp>
        <p:nvSpPr>
          <p:cNvPr id="8" name="Text Box 4">
            <a:hlinkClick r:id="rId1" action="ppaction://hlinksldjump"/>
          </p:cNvPr>
          <p:cNvSpPr txBox="1">
            <a:spLocks noChangeArrowheads="1"/>
          </p:cNvSpPr>
          <p:nvPr/>
        </p:nvSpPr>
        <p:spPr bwMode="auto">
          <a:xfrm>
            <a:off x="1707157" y="83240"/>
            <a:ext cx="59407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a:solidFill>
                  <a:schemeClr val="bg1"/>
                </a:solidFill>
                <a:effectLst/>
                <a:latin typeface="黑体" panose="02010609060101010101" pitchFamily="49" charset="-122"/>
                <a:ea typeface="黑体" panose="02010609060101010101" pitchFamily="49" charset="-122"/>
              </a:rPr>
              <a:t>8.2.2  </a:t>
            </a:r>
            <a:r>
              <a:rPr kumimoji="1" lang="zh-CN" altLang="en-US" sz="4000" b="1" dirty="0">
                <a:solidFill>
                  <a:schemeClr val="bg1"/>
                </a:solidFill>
                <a:effectLst/>
                <a:latin typeface="黑体" panose="02010609060101010101" pitchFamily="49" charset="-122"/>
                <a:ea typeface="黑体" panose="02010609060101010101" pitchFamily="49" charset="-122"/>
              </a:rPr>
              <a:t>哈密顿回路问题</a:t>
            </a:r>
            <a:endParaRPr kumimoji="1" lang="zh-CN" altLang="en-US" sz="4000" b="1" dirty="0">
              <a:solidFill>
                <a:schemeClr val="bg1"/>
              </a:solidFill>
              <a:effectLst/>
              <a:latin typeface="黑体" panose="02010609060101010101" pitchFamily="49" charset="-122"/>
              <a:ea typeface="黑体" panose="02010609060101010101" pitchFamily="49" charset="-122"/>
            </a:endParaRPr>
          </a:p>
        </p:txBody>
      </p:sp>
      <p:sp>
        <p:nvSpPr>
          <p:cNvPr id="7" name="Text Box 6"/>
          <p:cNvSpPr txBox="1">
            <a:spLocks noChangeArrowheads="1"/>
          </p:cNvSpPr>
          <p:nvPr/>
        </p:nvSpPr>
        <p:spPr bwMode="auto">
          <a:xfrm>
            <a:off x="275497" y="1166401"/>
            <a:ext cx="37149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3907F1"/>
                </a:solidFill>
                <a:effectLst/>
                <a:latin typeface="宋体" panose="02010600030101010101" pitchFamily="2" charset="-122"/>
              </a:rPr>
              <a:t>要素一：解向量</a:t>
            </a:r>
            <a:endParaRPr kumimoji="1" lang="zh-CN" altLang="en-US" sz="2400" b="1" dirty="0">
              <a:solidFill>
                <a:srgbClr val="3907F1"/>
              </a:solidFill>
              <a:effectLst/>
              <a:latin typeface="宋体" panose="02010600030101010101" pitchFamily="2" charset="-122"/>
            </a:endParaRPr>
          </a:p>
        </p:txBody>
      </p:sp>
      <p:sp>
        <p:nvSpPr>
          <p:cNvPr id="9" name="Text Box 5"/>
          <p:cNvSpPr txBox="1">
            <a:spLocks noChangeArrowheads="1"/>
          </p:cNvSpPr>
          <p:nvPr/>
        </p:nvSpPr>
        <p:spPr bwMode="auto">
          <a:xfrm>
            <a:off x="275853" y="2936930"/>
            <a:ext cx="365405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3907F1"/>
                </a:solidFill>
                <a:effectLst/>
                <a:latin typeface="宋体" panose="02010600030101010101" pitchFamily="2" charset="-122"/>
              </a:rPr>
              <a:t>要素二</a:t>
            </a:r>
            <a:r>
              <a:rPr kumimoji="1" lang="zh-CN" altLang="en-US" sz="2400" b="1" dirty="0" smtClean="0">
                <a:solidFill>
                  <a:srgbClr val="3907F1"/>
                </a:solidFill>
                <a:effectLst/>
                <a:latin typeface="宋体" panose="02010600030101010101" pitchFamily="2" charset="-122"/>
              </a:rPr>
              <a:t>：约束条件</a:t>
            </a:r>
            <a:endParaRPr kumimoji="1" lang="zh-CN" altLang="en-US" sz="2400" b="1" dirty="0" smtClean="0">
              <a:solidFill>
                <a:srgbClr val="3907F1"/>
              </a:solidFill>
              <a:effectLst/>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9" name="Text Box 41"/>
          <p:cNvSpPr txBox="1">
            <a:spLocks noChangeArrowheads="1"/>
          </p:cNvSpPr>
          <p:nvPr/>
        </p:nvSpPr>
        <p:spPr bwMode="auto">
          <a:xfrm>
            <a:off x="4209355" y="6156325"/>
            <a:ext cx="482714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dirty="0" smtClean="0">
                <a:latin typeface="Times New Roman" panose="02020603050405020304" pitchFamily="18" charset="0"/>
              </a:rPr>
              <a:t>(</a:t>
            </a:r>
            <a:r>
              <a:rPr lang="en-US" altLang="zh-CN" sz="2400" b="1" dirty="0">
                <a:latin typeface="Times New Roman" panose="02020603050405020304" pitchFamily="18" charset="0"/>
              </a:rPr>
              <a:t>b) </a:t>
            </a:r>
            <a:r>
              <a:rPr lang="zh-CN" altLang="en-US" sz="2400" b="1" dirty="0">
                <a:latin typeface="Times New Roman" panose="02020603050405020304" pitchFamily="18" charset="0"/>
              </a:rPr>
              <a:t>哈密顿</a:t>
            </a:r>
            <a:r>
              <a:rPr lang="zh-CN" altLang="en-US" sz="2400" b="1" dirty="0" smtClean="0">
                <a:latin typeface="Times New Roman" panose="02020603050405020304" pitchFamily="18" charset="0"/>
              </a:rPr>
              <a:t>回路搜索的状态空间树</a:t>
            </a:r>
            <a:endParaRPr lang="zh-CN" altLang="en-US" sz="2400" b="1" dirty="0">
              <a:latin typeface="Times New Roman" panose="02020603050405020304" pitchFamily="18" charset="0"/>
            </a:endParaRPr>
          </a:p>
        </p:txBody>
      </p:sp>
      <p:grpSp>
        <p:nvGrpSpPr>
          <p:cNvPr id="2" name="组合 1"/>
          <p:cNvGrpSpPr/>
          <p:nvPr/>
        </p:nvGrpSpPr>
        <p:grpSpPr>
          <a:xfrm>
            <a:off x="539750" y="1846349"/>
            <a:ext cx="2544763" cy="1987550"/>
            <a:chOff x="539750" y="2768600"/>
            <a:chExt cx="2544763" cy="1987550"/>
          </a:xfrm>
        </p:grpSpPr>
        <p:sp>
          <p:nvSpPr>
            <p:cNvPr id="59398" name="Oval 30"/>
            <p:cNvSpPr>
              <a:spLocks noChangeArrowheads="1"/>
            </p:cNvSpPr>
            <p:nvPr/>
          </p:nvSpPr>
          <p:spPr bwMode="auto">
            <a:xfrm>
              <a:off x="539750" y="2768600"/>
              <a:ext cx="371475" cy="376237"/>
            </a:xfrm>
            <a:prstGeom prst="ellipse">
              <a:avLst/>
            </a:prstGeom>
            <a:solidFill>
              <a:srgbClr val="FFFFFF"/>
            </a:solidFill>
            <a:ln w="9525">
              <a:solidFill>
                <a:srgbClr val="000000"/>
              </a:solidFill>
              <a:round/>
            </a:ln>
          </p:spPr>
          <p:txBody>
            <a:bodyPr lIns="28800" tIns="0" rIns="0" bIns="0"/>
            <a:lstStyle/>
            <a:p>
              <a:pPr algn="just" eaLnBrk="0" hangingPunct="0">
                <a:lnSpc>
                  <a:spcPct val="80000"/>
                </a:lnSpc>
              </a:pPr>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59399" name="Oval 31"/>
            <p:cNvSpPr>
              <a:spLocks noChangeArrowheads="1"/>
            </p:cNvSpPr>
            <p:nvPr/>
          </p:nvSpPr>
          <p:spPr bwMode="auto">
            <a:xfrm>
              <a:off x="1766888" y="2808288"/>
              <a:ext cx="371475" cy="374650"/>
            </a:xfrm>
            <a:prstGeom prst="ellipse">
              <a:avLst/>
            </a:prstGeom>
            <a:solidFill>
              <a:srgbClr val="FFFFFF"/>
            </a:solidFill>
            <a:ln w="9525"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0" rIns="0" bIns="0"/>
            <a:lstStyle/>
            <a:p>
              <a:pPr algn="just" eaLnBrk="0" hangingPunct="0">
                <a:lnSpc>
                  <a:spcPct val="80000"/>
                </a:lnSpc>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59400" name="Oval 32"/>
            <p:cNvSpPr>
              <a:spLocks noChangeArrowheads="1"/>
            </p:cNvSpPr>
            <p:nvPr/>
          </p:nvSpPr>
          <p:spPr bwMode="auto">
            <a:xfrm>
              <a:off x="1766888" y="4381500"/>
              <a:ext cx="371475" cy="374650"/>
            </a:xfrm>
            <a:prstGeom prst="ellipse">
              <a:avLst/>
            </a:prstGeom>
            <a:solidFill>
              <a:srgbClr val="FFFFFF"/>
            </a:solidFill>
            <a:ln w="9525"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0" rIns="0" bIns="0"/>
            <a:lstStyle/>
            <a:p>
              <a:pPr algn="just" eaLnBrk="0" hangingPunct="0">
                <a:lnSpc>
                  <a:spcPct val="80000"/>
                </a:lnSpc>
              </a:pPr>
              <a:r>
                <a:rPr lang="en-US" altLang="zh-CN" b="1">
                  <a:latin typeface="Times New Roman" panose="02020603050405020304" pitchFamily="18" charset="0"/>
                </a:rPr>
                <a:t>e</a:t>
              </a:r>
              <a:endParaRPr lang="en-US" altLang="zh-CN" b="1">
                <a:latin typeface="Times New Roman" panose="02020603050405020304" pitchFamily="18" charset="0"/>
              </a:endParaRPr>
            </a:p>
          </p:txBody>
        </p:sp>
        <p:sp>
          <p:nvSpPr>
            <p:cNvPr id="59401" name="Oval 33"/>
            <p:cNvSpPr>
              <a:spLocks noChangeArrowheads="1"/>
            </p:cNvSpPr>
            <p:nvPr/>
          </p:nvSpPr>
          <p:spPr bwMode="auto">
            <a:xfrm>
              <a:off x="2714625" y="3632200"/>
              <a:ext cx="369888" cy="374650"/>
            </a:xfrm>
            <a:prstGeom prst="ellipse">
              <a:avLst/>
            </a:prstGeom>
            <a:solidFill>
              <a:srgbClr val="FFFFFF"/>
            </a:solidFill>
            <a:ln w="9525"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0" rIns="0" bIns="0"/>
            <a:lstStyle/>
            <a:p>
              <a:pPr algn="just" eaLnBrk="0" hangingPunct="0">
                <a:lnSpc>
                  <a:spcPct val="80000"/>
                </a:lnSpc>
              </a:pP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59402" name="Oval 34"/>
            <p:cNvSpPr>
              <a:spLocks noChangeArrowheads="1"/>
            </p:cNvSpPr>
            <p:nvPr/>
          </p:nvSpPr>
          <p:spPr bwMode="auto">
            <a:xfrm>
              <a:off x="539750" y="4370388"/>
              <a:ext cx="371475" cy="374650"/>
            </a:xfrm>
            <a:prstGeom prst="ellipse">
              <a:avLst/>
            </a:prstGeom>
            <a:solidFill>
              <a:srgbClr val="FFFFFF"/>
            </a:solidFill>
            <a:ln w="9525"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0" rIns="0" bIns="0"/>
            <a:lstStyle/>
            <a:p>
              <a:pPr algn="just" eaLnBrk="0" hangingPunct="0">
                <a:lnSpc>
                  <a:spcPct val="80000"/>
                </a:lnSpc>
              </a:pPr>
              <a:r>
                <a:rPr lang="en-US" altLang="zh-CN" b="1">
                  <a:latin typeface="Times New Roman" panose="02020603050405020304" pitchFamily="18" charset="0"/>
                </a:rPr>
                <a:t>d</a:t>
              </a:r>
              <a:endParaRPr lang="en-US" altLang="zh-CN" b="1">
                <a:latin typeface="Times New Roman" panose="02020603050405020304" pitchFamily="18" charset="0"/>
              </a:endParaRPr>
            </a:p>
          </p:txBody>
        </p:sp>
        <p:sp>
          <p:nvSpPr>
            <p:cNvPr id="59403" name="Line 35"/>
            <p:cNvSpPr>
              <a:spLocks noChangeShapeType="1"/>
            </p:cNvSpPr>
            <p:nvPr/>
          </p:nvSpPr>
          <p:spPr bwMode="auto">
            <a:xfrm>
              <a:off x="923925" y="2962275"/>
              <a:ext cx="8429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4" name="Line 36"/>
            <p:cNvSpPr>
              <a:spLocks noChangeShapeType="1"/>
            </p:cNvSpPr>
            <p:nvPr/>
          </p:nvSpPr>
          <p:spPr bwMode="auto">
            <a:xfrm flipH="1">
              <a:off x="724535" y="3167380"/>
              <a:ext cx="635" cy="12249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5" name="Line 37"/>
            <p:cNvSpPr>
              <a:spLocks noChangeShapeType="1"/>
            </p:cNvSpPr>
            <p:nvPr/>
          </p:nvSpPr>
          <p:spPr bwMode="auto">
            <a:xfrm>
              <a:off x="898525" y="4559300"/>
              <a:ext cx="8429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6" name="Line 38"/>
            <p:cNvSpPr>
              <a:spLocks noChangeShapeType="1"/>
            </p:cNvSpPr>
            <p:nvPr/>
          </p:nvSpPr>
          <p:spPr bwMode="auto">
            <a:xfrm flipH="1">
              <a:off x="1511300" y="3167380"/>
              <a:ext cx="333375" cy="4648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7" name="Line 39"/>
            <p:cNvSpPr>
              <a:spLocks noChangeShapeType="1"/>
            </p:cNvSpPr>
            <p:nvPr/>
          </p:nvSpPr>
          <p:spPr bwMode="auto">
            <a:xfrm>
              <a:off x="2138363" y="3067050"/>
              <a:ext cx="627063" cy="6032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8" name="Line 40"/>
            <p:cNvSpPr>
              <a:spLocks noChangeShapeType="1"/>
            </p:cNvSpPr>
            <p:nvPr/>
          </p:nvSpPr>
          <p:spPr bwMode="auto">
            <a:xfrm flipH="1">
              <a:off x="2138363" y="3983038"/>
              <a:ext cx="652463" cy="5381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10" name="Line 52"/>
            <p:cNvSpPr>
              <a:spLocks noChangeShapeType="1"/>
            </p:cNvSpPr>
            <p:nvPr/>
          </p:nvSpPr>
          <p:spPr bwMode="auto">
            <a:xfrm>
              <a:off x="857250" y="3105150"/>
              <a:ext cx="421005" cy="5645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9395" name="Text Box 91"/>
          <p:cNvSpPr txBox="1">
            <a:spLocks noChangeArrowheads="1"/>
          </p:cNvSpPr>
          <p:nvPr/>
        </p:nvSpPr>
        <p:spPr bwMode="auto">
          <a:xfrm>
            <a:off x="56540" y="4506458"/>
            <a:ext cx="3795380" cy="19380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0"/>
              </a:spcBef>
            </a:pPr>
            <a:r>
              <a:rPr lang="en-US" altLang="zh-CN" sz="2400" b="1" dirty="0">
                <a:latin typeface="宋体" panose="02010600030101010101" pitchFamily="2" charset="-122"/>
              </a:rPr>
              <a:t>5</a:t>
            </a:r>
            <a:r>
              <a:rPr lang="zh-CN" altLang="en-US" sz="2400" b="1" dirty="0">
                <a:latin typeface="宋体" panose="02010600030101010101" pitchFamily="2" charset="-122"/>
              </a:rPr>
              <a:t>个城市的状态空间树的</a:t>
            </a:r>
            <a:r>
              <a:rPr lang="zh-CN" altLang="en-US" sz="2400" b="1" dirty="0" smtClean="0">
                <a:latin typeface="宋体" panose="02010600030101010101" pitchFamily="2" charset="-122"/>
              </a:rPr>
              <a:t>结点总数：</a:t>
            </a:r>
            <a:endParaRPr lang="en-US" altLang="zh-CN" sz="2400" b="1" dirty="0" smtClean="0">
              <a:latin typeface="宋体" panose="02010600030101010101" pitchFamily="2" charset="-122"/>
            </a:endParaRPr>
          </a:p>
          <a:p>
            <a:pPr eaLnBrk="1" hangingPunct="1">
              <a:spcBef>
                <a:spcPts val="0"/>
              </a:spcBef>
            </a:pPr>
            <a:r>
              <a:rPr lang="en-US" altLang="zh-CN" sz="2400" b="1" dirty="0" smtClean="0">
                <a:latin typeface="宋体" panose="02010600030101010101" pitchFamily="2" charset="-122"/>
              </a:rPr>
              <a:t>1+5+5</a:t>
            </a:r>
            <a:r>
              <a:rPr lang="en-US" altLang="zh-CN" sz="2400" b="1" baseline="30000" dirty="0" smtClean="0">
                <a:latin typeface="宋体" panose="02010600030101010101" pitchFamily="2" charset="-122"/>
              </a:rPr>
              <a:t>2</a:t>
            </a:r>
            <a:r>
              <a:rPr lang="en-US" altLang="zh-CN" sz="2400" b="1" dirty="0" smtClean="0">
                <a:latin typeface="宋体" panose="02010600030101010101" pitchFamily="2" charset="-122"/>
              </a:rPr>
              <a:t>+5</a:t>
            </a:r>
            <a:r>
              <a:rPr lang="en-US" altLang="zh-CN" sz="2400" b="1" baseline="30000" dirty="0" smtClean="0">
                <a:latin typeface="宋体" panose="02010600030101010101" pitchFamily="2" charset="-122"/>
              </a:rPr>
              <a:t>3</a:t>
            </a:r>
            <a:r>
              <a:rPr lang="en-US" altLang="zh-CN" sz="2400" b="1" dirty="0" smtClean="0">
                <a:latin typeface="宋体" panose="02010600030101010101" pitchFamily="2" charset="-122"/>
              </a:rPr>
              <a:t>+5</a:t>
            </a:r>
            <a:r>
              <a:rPr lang="en-US" altLang="zh-CN" sz="2400" b="1" baseline="30000" dirty="0" smtClean="0">
                <a:latin typeface="宋体" panose="02010600030101010101" pitchFamily="2" charset="-122"/>
              </a:rPr>
              <a:t>4</a:t>
            </a:r>
            <a:r>
              <a:rPr lang="en-US" altLang="zh-CN" sz="2400" b="1" dirty="0" smtClean="0">
                <a:latin typeface="宋体" panose="02010600030101010101" pitchFamily="2" charset="-122"/>
              </a:rPr>
              <a:t>+5</a:t>
            </a:r>
            <a:r>
              <a:rPr lang="en-US" altLang="zh-CN" sz="2400" b="1" baseline="30000" dirty="0" smtClean="0">
                <a:latin typeface="宋体" panose="02010600030101010101" pitchFamily="2" charset="-122"/>
              </a:rPr>
              <a:t>5</a:t>
            </a:r>
            <a:r>
              <a:rPr lang="en-US" altLang="zh-CN" sz="2400" b="1" dirty="0" smtClean="0">
                <a:latin typeface="宋体" panose="02010600030101010101" pitchFamily="2" charset="-122"/>
              </a:rPr>
              <a:t>=3906</a:t>
            </a:r>
            <a:r>
              <a:rPr lang="zh-CN" altLang="en-US" sz="2400" b="1" dirty="0">
                <a:latin typeface="宋体" panose="02010600030101010101" pitchFamily="2" charset="-122"/>
              </a:rPr>
              <a:t>个</a:t>
            </a:r>
            <a:endParaRPr lang="zh-CN" altLang="en-US" sz="2400" b="1" dirty="0">
              <a:latin typeface="宋体" panose="02010600030101010101" pitchFamily="2" charset="-122"/>
            </a:endParaRPr>
          </a:p>
          <a:p>
            <a:pPr eaLnBrk="1" hangingPunct="1">
              <a:spcBef>
                <a:spcPts val="0"/>
              </a:spcBef>
            </a:pPr>
            <a:r>
              <a:rPr lang="zh-CN" altLang="en-US" sz="2400" b="1" dirty="0">
                <a:latin typeface="宋体" panose="02010600030101010101" pitchFamily="2" charset="-122"/>
              </a:rPr>
              <a:t>求解过程中所访问的结点数为</a:t>
            </a:r>
            <a:r>
              <a:rPr lang="en-US" altLang="zh-CN" sz="2400" b="1" dirty="0">
                <a:latin typeface="宋体" panose="02010600030101010101" pitchFamily="2" charset="-122"/>
                <a:sym typeface="+mn-ea"/>
              </a:rPr>
              <a:t>1</a:t>
            </a:r>
            <a:r>
              <a:rPr lang="en-US" altLang="zh-CN" sz="2400" b="1" dirty="0">
                <a:latin typeface="宋体" panose="02010600030101010101" pitchFamily="2" charset="-122"/>
              </a:rPr>
              <a:t>2</a:t>
            </a:r>
            <a:r>
              <a:rPr lang="zh-CN" altLang="en-US" sz="2400" b="1" dirty="0">
                <a:latin typeface="宋体" panose="02010600030101010101" pitchFamily="2" charset="-122"/>
              </a:rPr>
              <a:t>个</a:t>
            </a:r>
            <a:endParaRPr lang="zh-CN" altLang="en-US" sz="2400" b="1" dirty="0">
              <a:latin typeface="宋体" panose="02010600030101010101" pitchFamily="2" charset="-122"/>
            </a:endParaRPr>
          </a:p>
        </p:txBody>
      </p:sp>
      <p:sp>
        <p:nvSpPr>
          <p:cNvPr id="68" name="Text Box 4">
            <a:hlinkClick r:id="rId1" action="ppaction://hlinksldjump"/>
          </p:cNvPr>
          <p:cNvSpPr txBox="1">
            <a:spLocks noChangeArrowheads="1"/>
          </p:cNvSpPr>
          <p:nvPr/>
        </p:nvSpPr>
        <p:spPr bwMode="auto">
          <a:xfrm>
            <a:off x="1601608" y="120189"/>
            <a:ext cx="59407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dirty="0">
                <a:solidFill>
                  <a:schemeClr val="bg1"/>
                </a:solidFill>
                <a:effectLst/>
                <a:latin typeface="黑体" panose="02010609060101010101" pitchFamily="49" charset="-122"/>
                <a:ea typeface="黑体" panose="02010609060101010101" pitchFamily="49" charset="-122"/>
              </a:rPr>
              <a:t>8.2.2  </a:t>
            </a:r>
            <a:r>
              <a:rPr kumimoji="1" lang="zh-CN" altLang="en-US" sz="4000" b="1" dirty="0">
                <a:solidFill>
                  <a:schemeClr val="bg1"/>
                </a:solidFill>
                <a:effectLst/>
                <a:latin typeface="黑体" panose="02010609060101010101" pitchFamily="49" charset="-122"/>
                <a:ea typeface="黑体" panose="02010609060101010101" pitchFamily="49" charset="-122"/>
              </a:rPr>
              <a:t>哈密顿回路问题</a:t>
            </a:r>
            <a:endParaRPr kumimoji="1" lang="zh-CN" altLang="en-US" sz="4000" b="1" dirty="0">
              <a:solidFill>
                <a:schemeClr val="bg1"/>
              </a:solidFill>
              <a:effectLst/>
              <a:latin typeface="黑体" panose="02010609060101010101" pitchFamily="49" charset="-122"/>
              <a:ea typeface="黑体" panose="02010609060101010101" pitchFamily="49" charset="-122"/>
            </a:endParaRPr>
          </a:p>
        </p:txBody>
      </p:sp>
      <p:sp>
        <p:nvSpPr>
          <p:cNvPr id="3" name="矩形 2"/>
          <p:cNvSpPr/>
          <p:nvPr/>
        </p:nvSpPr>
        <p:spPr>
          <a:xfrm>
            <a:off x="575929" y="3903439"/>
            <a:ext cx="2244525" cy="461665"/>
          </a:xfrm>
          <a:prstGeom prst="rect">
            <a:avLst/>
          </a:prstGeom>
        </p:spPr>
        <p:txBody>
          <a:bodyPr wrap="none">
            <a:spAutoFit/>
          </a:bodyPr>
          <a:lstStyle/>
          <a:p>
            <a:r>
              <a:rPr lang="en-US" altLang="zh-CN" sz="2400" b="1" dirty="0">
                <a:solidFill>
                  <a:srgbClr val="000000"/>
                </a:solidFill>
                <a:latin typeface="Times New Roman" panose="02020603050405020304" pitchFamily="18" charset="0"/>
              </a:rPr>
              <a:t>(a) </a:t>
            </a:r>
            <a:r>
              <a:rPr lang="zh-CN" altLang="en-US" sz="2400" b="1" dirty="0">
                <a:solidFill>
                  <a:srgbClr val="000000"/>
                </a:solidFill>
                <a:latin typeface="Times New Roman" panose="02020603050405020304" pitchFamily="18" charset="0"/>
              </a:rPr>
              <a:t>一个无向图 </a:t>
            </a:r>
            <a:endParaRPr lang="zh-CN" altLang="en-US" sz="2000" dirty="0"/>
          </a:p>
        </p:txBody>
      </p:sp>
      <p:sp>
        <p:nvSpPr>
          <p:cNvPr id="69" name="Text Box 12"/>
          <p:cNvSpPr txBox="1">
            <a:spLocks noChangeArrowheads="1"/>
          </p:cNvSpPr>
          <p:nvPr/>
        </p:nvSpPr>
        <p:spPr bwMode="auto">
          <a:xfrm>
            <a:off x="231920" y="1166965"/>
            <a:ext cx="55453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3907F1"/>
                </a:solidFill>
                <a:effectLst/>
                <a:latin typeface="宋体" panose="02010600030101010101" pitchFamily="2" charset="-122"/>
              </a:rPr>
              <a:t>要素三：状态</a:t>
            </a:r>
            <a:r>
              <a:rPr kumimoji="1" lang="zh-CN" altLang="en-US" sz="2400" b="1" dirty="0" smtClean="0">
                <a:solidFill>
                  <a:srgbClr val="3907F1"/>
                </a:solidFill>
                <a:effectLst/>
                <a:latin typeface="宋体" panose="02010600030101010101" pitchFamily="2" charset="-122"/>
              </a:rPr>
              <a:t>树</a:t>
            </a:r>
            <a:r>
              <a:rPr kumimoji="1" lang="en-US" altLang="zh-CN" sz="2400" b="1" dirty="0" smtClean="0">
                <a:solidFill>
                  <a:srgbClr val="3907F1"/>
                </a:solidFill>
                <a:effectLst/>
                <a:latin typeface="宋体" panose="02010600030101010101" pitchFamily="2" charset="-122"/>
              </a:rPr>
              <a:t>(</a:t>
            </a:r>
            <a:r>
              <a:rPr kumimoji="1" lang="zh-CN" altLang="en-US" sz="2400" b="1" dirty="0" smtClean="0">
                <a:solidFill>
                  <a:srgbClr val="3907F1"/>
                </a:solidFill>
                <a:effectLst/>
                <a:latin typeface="宋体" panose="02010600030101010101" pitchFamily="2" charset="-122"/>
              </a:rPr>
              <a:t>解空间树</a:t>
            </a:r>
            <a:r>
              <a:rPr kumimoji="1" lang="en-US" altLang="zh-CN" sz="2400" b="1" dirty="0" smtClean="0">
                <a:solidFill>
                  <a:srgbClr val="3907F1"/>
                </a:solidFill>
                <a:effectLst/>
                <a:latin typeface="宋体" panose="02010600030101010101" pitchFamily="2" charset="-122"/>
              </a:rPr>
              <a:t>)——</a:t>
            </a:r>
            <a:r>
              <a:rPr kumimoji="1" lang="zh-CN" altLang="en-US" sz="2400" b="1" dirty="0" smtClean="0">
                <a:solidFill>
                  <a:srgbClr val="3907F1"/>
                </a:solidFill>
                <a:effectLst/>
                <a:latin typeface="宋体" panose="02010600030101010101" pitchFamily="2" charset="-122"/>
              </a:rPr>
              <a:t>排列树</a:t>
            </a:r>
            <a:endParaRPr kumimoji="1" lang="zh-CN" altLang="en-US" sz="2400" b="1" dirty="0">
              <a:solidFill>
                <a:srgbClr val="3907F1"/>
              </a:solidFill>
              <a:effectLst/>
              <a:latin typeface="宋体" panose="02010600030101010101" pitchFamily="2" charset="-122"/>
            </a:endParaRPr>
          </a:p>
        </p:txBody>
      </p:sp>
      <p:sp>
        <p:nvSpPr>
          <p:cNvPr id="4" name="Line 38"/>
          <p:cNvSpPr>
            <a:spLocks noChangeShapeType="1"/>
          </p:cNvSpPr>
          <p:nvPr/>
        </p:nvSpPr>
        <p:spPr bwMode="auto">
          <a:xfrm flipH="1" flipV="1">
            <a:off x="1511300" y="2926715"/>
            <a:ext cx="333375" cy="5219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5" name="Line 38"/>
          <p:cNvSpPr>
            <a:spLocks noChangeShapeType="1"/>
          </p:cNvSpPr>
          <p:nvPr/>
        </p:nvSpPr>
        <p:spPr bwMode="auto">
          <a:xfrm flipH="1">
            <a:off x="882650" y="2989580"/>
            <a:ext cx="395605" cy="5175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Oval 31"/>
          <p:cNvSpPr>
            <a:spLocks noChangeArrowheads="1"/>
          </p:cNvSpPr>
          <p:nvPr/>
        </p:nvSpPr>
        <p:spPr bwMode="auto">
          <a:xfrm>
            <a:off x="1213803" y="2693122"/>
            <a:ext cx="371475" cy="374650"/>
          </a:xfrm>
          <a:prstGeom prst="ellipse">
            <a:avLst/>
          </a:prstGeom>
          <a:solidFill>
            <a:srgbClr val="FFFFFF"/>
          </a:solidFill>
          <a:ln w="9525" algn="ctr">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8800" tIns="0" rIns="0" bIns="0"/>
          <a:p>
            <a:pPr algn="just" eaLnBrk="0" hangingPunct="0">
              <a:lnSpc>
                <a:spcPct val="80000"/>
              </a:lnSpc>
            </a:pPr>
            <a:r>
              <a:rPr lang="en-US" altLang="zh-CN" b="1">
                <a:latin typeface="Times New Roman" panose="02020603050405020304" pitchFamily="18" charset="0"/>
              </a:rPr>
              <a:t>c</a:t>
            </a:r>
            <a:endParaRPr lang="en-US" altLang="zh-CN" b="1">
              <a:latin typeface="Times New Roman" panose="02020603050405020304" pitchFamily="18" charset="0"/>
            </a:endParaRPr>
          </a:p>
        </p:txBody>
      </p:sp>
      <p:sp>
        <p:nvSpPr>
          <p:cNvPr id="31748" name="Text Box 5"/>
          <p:cNvSpPr txBox="1">
            <a:spLocks noChangeArrowheads="1"/>
          </p:cNvSpPr>
          <p:nvPr/>
        </p:nvSpPr>
        <p:spPr bwMode="auto">
          <a:xfrm>
            <a:off x="5441315" y="2997200"/>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2</a:t>
            </a:r>
            <a:endParaRPr lang="en-US" altLang="zh-CN" sz="1800" b="1">
              <a:latin typeface="Times New Roman" panose="02020603050405020304" pitchFamily="18" charset="0"/>
              <a:cs typeface="Times New Roman" panose="02020603050405020304" pitchFamily="18" charset="0"/>
            </a:endParaRPr>
          </a:p>
        </p:txBody>
      </p:sp>
      <p:sp>
        <p:nvSpPr>
          <p:cNvPr id="31750" name="Text Box 7"/>
          <p:cNvSpPr txBox="1">
            <a:spLocks noChangeArrowheads="1"/>
          </p:cNvSpPr>
          <p:nvPr/>
        </p:nvSpPr>
        <p:spPr bwMode="auto">
          <a:xfrm>
            <a:off x="6547485" y="3755390"/>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6</a:t>
            </a:r>
            <a:endParaRPr lang="en-US" altLang="zh-CN" sz="1800" b="1">
              <a:latin typeface="Times New Roman" panose="02020603050405020304" pitchFamily="18" charset="0"/>
              <a:cs typeface="Times New Roman" panose="02020603050405020304" pitchFamily="18" charset="0"/>
            </a:endParaRPr>
          </a:p>
        </p:txBody>
      </p:sp>
      <p:sp>
        <p:nvSpPr>
          <p:cNvPr id="31751" name="Text Box 8"/>
          <p:cNvSpPr txBox="1">
            <a:spLocks noChangeArrowheads="1"/>
          </p:cNvSpPr>
          <p:nvPr/>
        </p:nvSpPr>
        <p:spPr bwMode="auto">
          <a:xfrm>
            <a:off x="4957445" y="5125085"/>
            <a:ext cx="134620" cy="26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5</a:t>
            </a:r>
            <a:endParaRPr lang="en-US" altLang="zh-CN" sz="1800" b="1">
              <a:latin typeface="Times New Roman" panose="02020603050405020304" pitchFamily="18" charset="0"/>
              <a:cs typeface="Times New Roman" panose="02020603050405020304" pitchFamily="18" charset="0"/>
            </a:endParaRPr>
          </a:p>
        </p:txBody>
      </p:sp>
      <p:sp>
        <p:nvSpPr>
          <p:cNvPr id="31758" name="Text Box 15"/>
          <p:cNvSpPr txBox="1">
            <a:spLocks noChangeArrowheads="1"/>
          </p:cNvSpPr>
          <p:nvPr/>
        </p:nvSpPr>
        <p:spPr bwMode="auto">
          <a:xfrm>
            <a:off x="5772150" y="4396105"/>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dirty="0" smtClean="0">
                <a:latin typeface="Times New Roman" panose="02020603050405020304" pitchFamily="18" charset="0"/>
                <a:cs typeface="Times New Roman" panose="02020603050405020304" pitchFamily="18" charset="0"/>
              </a:rPr>
              <a:t>7</a:t>
            </a:r>
            <a:endParaRPr lang="en-US" altLang="zh-CN" sz="1800" b="1" dirty="0" smtClean="0">
              <a:latin typeface="Times New Roman" panose="02020603050405020304" pitchFamily="18" charset="0"/>
              <a:cs typeface="Times New Roman" panose="02020603050405020304" pitchFamily="18" charset="0"/>
            </a:endParaRPr>
          </a:p>
        </p:txBody>
      </p:sp>
      <p:sp>
        <p:nvSpPr>
          <p:cNvPr id="31759" name="Text Box 16"/>
          <p:cNvSpPr txBox="1">
            <a:spLocks noChangeArrowheads="1"/>
          </p:cNvSpPr>
          <p:nvPr/>
        </p:nvSpPr>
        <p:spPr bwMode="auto">
          <a:xfrm>
            <a:off x="6610985" y="4380865"/>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dirty="0" smtClean="0">
                <a:latin typeface="Times New Roman" panose="02020603050405020304" pitchFamily="18" charset="0"/>
                <a:cs typeface="Times New Roman" panose="02020603050405020304" pitchFamily="18" charset="0"/>
              </a:rPr>
              <a:t>8</a:t>
            </a:r>
            <a:endParaRPr lang="en-US" altLang="zh-CN" sz="1800" b="1" dirty="0" smtClean="0">
              <a:latin typeface="Times New Roman" panose="02020603050405020304" pitchFamily="18" charset="0"/>
              <a:cs typeface="Times New Roman" panose="02020603050405020304" pitchFamily="18" charset="0"/>
            </a:endParaRPr>
          </a:p>
        </p:txBody>
      </p:sp>
      <p:sp>
        <p:nvSpPr>
          <p:cNvPr id="31774" name="Text Box 31"/>
          <p:cNvSpPr txBox="1">
            <a:spLocks noChangeArrowheads="1"/>
          </p:cNvSpPr>
          <p:nvPr/>
        </p:nvSpPr>
        <p:spPr bwMode="auto">
          <a:xfrm>
            <a:off x="6934200" y="1935480"/>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0</a:t>
            </a:r>
            <a:endParaRPr lang="en-US" altLang="zh-CN" sz="1800" b="1">
              <a:latin typeface="Times New Roman" panose="02020603050405020304" pitchFamily="18" charset="0"/>
              <a:cs typeface="Times New Roman" panose="02020603050405020304" pitchFamily="18" charset="0"/>
            </a:endParaRPr>
          </a:p>
        </p:txBody>
      </p:sp>
      <p:sp>
        <p:nvSpPr>
          <p:cNvPr id="31775" name="Text Box 32"/>
          <p:cNvSpPr txBox="1">
            <a:spLocks noChangeArrowheads="1"/>
          </p:cNvSpPr>
          <p:nvPr/>
        </p:nvSpPr>
        <p:spPr bwMode="auto">
          <a:xfrm>
            <a:off x="7259955" y="3672205"/>
            <a:ext cx="32575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10</a:t>
            </a:r>
            <a:endParaRPr lang="en-US" altLang="zh-CN" sz="1800" b="1">
              <a:latin typeface="Times New Roman" panose="02020603050405020304" pitchFamily="18" charset="0"/>
              <a:cs typeface="Times New Roman" panose="02020603050405020304" pitchFamily="18" charset="0"/>
            </a:endParaRPr>
          </a:p>
        </p:txBody>
      </p:sp>
      <p:sp>
        <p:nvSpPr>
          <p:cNvPr id="31780" name="Text Box 37"/>
          <p:cNvSpPr txBox="1">
            <a:spLocks noChangeArrowheads="1"/>
          </p:cNvSpPr>
          <p:nvPr/>
        </p:nvSpPr>
        <p:spPr bwMode="auto">
          <a:xfrm>
            <a:off x="4958080" y="3714750"/>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3</a:t>
            </a:r>
            <a:endParaRPr lang="en-US" altLang="zh-CN" sz="1800" b="1">
              <a:latin typeface="Times New Roman" panose="02020603050405020304" pitchFamily="18" charset="0"/>
              <a:cs typeface="Times New Roman" panose="02020603050405020304" pitchFamily="18" charset="0"/>
            </a:endParaRPr>
          </a:p>
        </p:txBody>
      </p:sp>
      <p:sp>
        <p:nvSpPr>
          <p:cNvPr id="31781" name="Text Box 38"/>
          <p:cNvSpPr txBox="1">
            <a:spLocks noChangeArrowheads="1"/>
          </p:cNvSpPr>
          <p:nvPr/>
        </p:nvSpPr>
        <p:spPr bwMode="auto">
          <a:xfrm>
            <a:off x="4900930" y="4435475"/>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4</a:t>
            </a:r>
            <a:endParaRPr lang="en-US" altLang="zh-CN" sz="1800" b="1">
              <a:latin typeface="Times New Roman" panose="02020603050405020304" pitchFamily="18" charset="0"/>
              <a:cs typeface="Times New Roman" panose="02020603050405020304" pitchFamily="18" charset="0"/>
            </a:endParaRPr>
          </a:p>
        </p:txBody>
      </p:sp>
      <p:sp>
        <p:nvSpPr>
          <p:cNvPr id="31789" name="Text Box 46"/>
          <p:cNvSpPr txBox="1">
            <a:spLocks noChangeArrowheads="1"/>
          </p:cNvSpPr>
          <p:nvPr/>
        </p:nvSpPr>
        <p:spPr bwMode="auto">
          <a:xfrm>
            <a:off x="7359650" y="3179445"/>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9</a:t>
            </a:r>
            <a:endParaRPr lang="en-US" altLang="zh-CN" sz="1800" b="1">
              <a:latin typeface="Times New Roman" panose="02020603050405020304" pitchFamily="18" charset="0"/>
              <a:cs typeface="Times New Roman" panose="02020603050405020304" pitchFamily="18" charset="0"/>
            </a:endParaRPr>
          </a:p>
        </p:txBody>
      </p:sp>
      <p:sp>
        <p:nvSpPr>
          <p:cNvPr id="31792" name="Oval 49"/>
          <p:cNvSpPr>
            <a:spLocks noChangeArrowheads="1"/>
          </p:cNvSpPr>
          <p:nvPr/>
        </p:nvSpPr>
        <p:spPr bwMode="auto">
          <a:xfrm>
            <a:off x="5130800" y="5013960"/>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f</a:t>
            </a:r>
            <a:endParaRPr lang="en-US" altLang="zh-CN" sz="2000" b="1" i="1">
              <a:latin typeface="Times New Roman" panose="02020603050405020304" pitchFamily="18" charset="0"/>
              <a:cs typeface="Times New Roman" panose="02020603050405020304" pitchFamily="18" charset="0"/>
            </a:endParaRPr>
          </a:p>
        </p:txBody>
      </p:sp>
      <p:sp>
        <p:nvSpPr>
          <p:cNvPr id="31795" name="Oval 52"/>
          <p:cNvSpPr>
            <a:spLocks noChangeArrowheads="1"/>
          </p:cNvSpPr>
          <p:nvPr/>
        </p:nvSpPr>
        <p:spPr bwMode="auto">
          <a:xfrm>
            <a:off x="5142865" y="4342130"/>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e</a:t>
            </a:r>
            <a:endParaRPr lang="en-US" altLang="zh-CN" sz="2000" b="1" i="1">
              <a:latin typeface="Times New Roman" panose="02020603050405020304" pitchFamily="18" charset="0"/>
              <a:cs typeface="Times New Roman" panose="02020603050405020304" pitchFamily="18" charset="0"/>
            </a:endParaRPr>
          </a:p>
        </p:txBody>
      </p:sp>
      <p:sp>
        <p:nvSpPr>
          <p:cNvPr id="31803" name="Oval 60"/>
          <p:cNvSpPr>
            <a:spLocks noChangeArrowheads="1"/>
          </p:cNvSpPr>
          <p:nvPr/>
        </p:nvSpPr>
        <p:spPr bwMode="auto">
          <a:xfrm>
            <a:off x="5126355" y="3735705"/>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d</a:t>
            </a:r>
            <a:endParaRPr lang="en-US" altLang="zh-CN" sz="2000" b="1" i="1">
              <a:latin typeface="Times New Roman" panose="02020603050405020304" pitchFamily="18" charset="0"/>
              <a:cs typeface="Times New Roman" panose="02020603050405020304" pitchFamily="18" charset="0"/>
            </a:endParaRPr>
          </a:p>
        </p:txBody>
      </p:sp>
      <p:sp>
        <p:nvSpPr>
          <p:cNvPr id="31805" name="Oval 62"/>
          <p:cNvSpPr>
            <a:spLocks noChangeArrowheads="1"/>
          </p:cNvSpPr>
          <p:nvPr/>
        </p:nvSpPr>
        <p:spPr bwMode="auto">
          <a:xfrm>
            <a:off x="6140450" y="3734435"/>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e</a:t>
            </a:r>
            <a:endParaRPr lang="en-US" altLang="zh-CN" sz="2000" b="1" i="1">
              <a:latin typeface="Times New Roman" panose="02020603050405020304" pitchFamily="18" charset="0"/>
              <a:cs typeface="Times New Roman" panose="02020603050405020304" pitchFamily="18" charset="0"/>
            </a:endParaRPr>
          </a:p>
        </p:txBody>
      </p:sp>
      <p:sp>
        <p:nvSpPr>
          <p:cNvPr id="31806" name="Oval 63"/>
          <p:cNvSpPr>
            <a:spLocks noChangeArrowheads="1"/>
          </p:cNvSpPr>
          <p:nvPr/>
        </p:nvSpPr>
        <p:spPr bwMode="auto">
          <a:xfrm>
            <a:off x="7578725" y="3736975"/>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e</a:t>
            </a:r>
            <a:endParaRPr lang="en-US" altLang="zh-CN" sz="2000" b="1" i="1">
              <a:latin typeface="Times New Roman" panose="02020603050405020304" pitchFamily="18" charset="0"/>
              <a:cs typeface="Times New Roman" panose="02020603050405020304" pitchFamily="18" charset="0"/>
            </a:endParaRPr>
          </a:p>
        </p:txBody>
      </p:sp>
      <p:sp>
        <p:nvSpPr>
          <p:cNvPr id="31814" name="Oval 71"/>
          <p:cNvSpPr>
            <a:spLocks noChangeArrowheads="1"/>
          </p:cNvSpPr>
          <p:nvPr/>
        </p:nvSpPr>
        <p:spPr bwMode="auto">
          <a:xfrm>
            <a:off x="5608955" y="3094355"/>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c</a:t>
            </a:r>
            <a:endParaRPr lang="en-US" altLang="zh-CN" sz="2000" b="1" i="1">
              <a:latin typeface="Times New Roman" panose="02020603050405020304" pitchFamily="18" charset="0"/>
              <a:cs typeface="Times New Roman" panose="02020603050405020304" pitchFamily="18" charset="0"/>
            </a:endParaRPr>
          </a:p>
        </p:txBody>
      </p:sp>
      <p:sp>
        <p:nvSpPr>
          <p:cNvPr id="31815" name="Oval 72"/>
          <p:cNvSpPr>
            <a:spLocks noChangeArrowheads="1"/>
          </p:cNvSpPr>
          <p:nvPr/>
        </p:nvSpPr>
        <p:spPr bwMode="auto">
          <a:xfrm>
            <a:off x="7560945" y="3094355"/>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f</a:t>
            </a:r>
            <a:endParaRPr lang="en-US" altLang="zh-CN" sz="2000" b="1" i="1">
              <a:latin typeface="Times New Roman" panose="02020603050405020304" pitchFamily="18" charset="0"/>
              <a:cs typeface="Times New Roman" panose="02020603050405020304" pitchFamily="18" charset="0"/>
            </a:endParaRPr>
          </a:p>
        </p:txBody>
      </p:sp>
      <p:sp>
        <p:nvSpPr>
          <p:cNvPr id="31818" name="Oval 75"/>
          <p:cNvSpPr>
            <a:spLocks noChangeArrowheads="1"/>
          </p:cNvSpPr>
          <p:nvPr/>
        </p:nvSpPr>
        <p:spPr bwMode="auto">
          <a:xfrm>
            <a:off x="6611620" y="2541905"/>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b</a:t>
            </a:r>
            <a:endParaRPr lang="en-US" altLang="zh-CN" sz="2000" b="1" i="1">
              <a:latin typeface="Times New Roman" panose="02020603050405020304" pitchFamily="18" charset="0"/>
              <a:cs typeface="Times New Roman" panose="02020603050405020304" pitchFamily="18" charset="0"/>
            </a:endParaRPr>
          </a:p>
        </p:txBody>
      </p:sp>
      <p:sp>
        <p:nvSpPr>
          <p:cNvPr id="31819" name="Line 76"/>
          <p:cNvSpPr>
            <a:spLocks noChangeShapeType="1"/>
          </p:cNvSpPr>
          <p:nvPr/>
        </p:nvSpPr>
        <p:spPr bwMode="auto">
          <a:xfrm flipH="1">
            <a:off x="5832475" y="2747645"/>
            <a:ext cx="758190" cy="34163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20" name="Line 77"/>
          <p:cNvSpPr>
            <a:spLocks noChangeShapeType="1"/>
          </p:cNvSpPr>
          <p:nvPr/>
        </p:nvSpPr>
        <p:spPr bwMode="auto">
          <a:xfrm>
            <a:off x="6934200" y="2764155"/>
            <a:ext cx="707390" cy="381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23" name="Line 80"/>
          <p:cNvSpPr>
            <a:spLocks noChangeShapeType="1"/>
          </p:cNvSpPr>
          <p:nvPr/>
        </p:nvSpPr>
        <p:spPr bwMode="auto">
          <a:xfrm flipH="1">
            <a:off x="5262245" y="3352165"/>
            <a:ext cx="356235" cy="3568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26" name="Line 83"/>
          <p:cNvSpPr>
            <a:spLocks noChangeShapeType="1"/>
          </p:cNvSpPr>
          <p:nvPr/>
        </p:nvSpPr>
        <p:spPr bwMode="auto">
          <a:xfrm>
            <a:off x="7721600" y="3449955"/>
            <a:ext cx="635" cy="2641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34" name="Line 91"/>
          <p:cNvSpPr>
            <a:spLocks noChangeShapeType="1"/>
          </p:cNvSpPr>
          <p:nvPr/>
        </p:nvSpPr>
        <p:spPr bwMode="auto">
          <a:xfrm>
            <a:off x="5288915" y="4062730"/>
            <a:ext cx="4445" cy="3022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35" name="Line 92"/>
          <p:cNvSpPr>
            <a:spLocks noChangeShapeType="1"/>
          </p:cNvSpPr>
          <p:nvPr/>
        </p:nvSpPr>
        <p:spPr bwMode="auto">
          <a:xfrm>
            <a:off x="6744335" y="2185035"/>
            <a:ext cx="635" cy="3511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38" name="Line 95"/>
          <p:cNvSpPr>
            <a:spLocks noChangeShapeType="1"/>
          </p:cNvSpPr>
          <p:nvPr/>
        </p:nvSpPr>
        <p:spPr bwMode="auto">
          <a:xfrm flipH="1">
            <a:off x="6140450" y="4083050"/>
            <a:ext cx="94615" cy="42354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39" name="Line 96"/>
          <p:cNvSpPr>
            <a:spLocks noChangeShapeType="1"/>
          </p:cNvSpPr>
          <p:nvPr/>
        </p:nvSpPr>
        <p:spPr bwMode="auto">
          <a:xfrm>
            <a:off x="6358890" y="4083050"/>
            <a:ext cx="100965" cy="4152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56" name="Line 113"/>
          <p:cNvSpPr>
            <a:spLocks noChangeShapeType="1"/>
          </p:cNvSpPr>
          <p:nvPr/>
        </p:nvSpPr>
        <p:spPr bwMode="auto">
          <a:xfrm flipH="1">
            <a:off x="5274945" y="4700270"/>
            <a:ext cx="18415" cy="2952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66" name="Line 123"/>
          <p:cNvSpPr>
            <a:spLocks noChangeShapeType="1"/>
          </p:cNvSpPr>
          <p:nvPr/>
        </p:nvSpPr>
        <p:spPr bwMode="auto">
          <a:xfrm>
            <a:off x="5877560" y="3359785"/>
            <a:ext cx="347345" cy="3752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Oval 75"/>
          <p:cNvSpPr>
            <a:spLocks noChangeArrowheads="1"/>
          </p:cNvSpPr>
          <p:nvPr/>
        </p:nvSpPr>
        <p:spPr bwMode="auto">
          <a:xfrm>
            <a:off x="6587490" y="1837690"/>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p>
            <a:pPr algn="just" eaLnBrk="0" hangingPunct="0">
              <a:lnSpc>
                <a:spcPct val="72000"/>
              </a:lnSpc>
            </a:pPr>
            <a:r>
              <a:rPr lang="en-US" altLang="zh-CN" sz="2000" b="1" i="1">
                <a:latin typeface="Times New Roman" panose="02020603050405020304" pitchFamily="18" charset="0"/>
                <a:cs typeface="Times New Roman" panose="02020603050405020304" pitchFamily="18" charset="0"/>
              </a:rPr>
              <a:t>a</a:t>
            </a:r>
            <a:endParaRPr lang="en-US" altLang="zh-CN" sz="2000" b="1" i="1">
              <a:latin typeface="Times New Roman" panose="02020603050405020304" pitchFamily="18" charset="0"/>
              <a:cs typeface="Times New Roman" panose="02020603050405020304" pitchFamily="18" charset="0"/>
            </a:endParaRPr>
          </a:p>
        </p:txBody>
      </p:sp>
      <p:sp>
        <p:nvSpPr>
          <p:cNvPr id="9" name="Text Box 5"/>
          <p:cNvSpPr txBox="1">
            <a:spLocks noChangeArrowheads="1"/>
          </p:cNvSpPr>
          <p:nvPr/>
        </p:nvSpPr>
        <p:spPr bwMode="auto">
          <a:xfrm>
            <a:off x="6399530" y="2444115"/>
            <a:ext cx="1911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1</a:t>
            </a:r>
            <a:endParaRPr lang="en-US" altLang="zh-CN" sz="1800" b="1">
              <a:latin typeface="Times New Roman" panose="02020603050405020304" pitchFamily="18" charset="0"/>
              <a:cs typeface="Times New Roman" panose="02020603050405020304" pitchFamily="18" charset="0"/>
            </a:endParaRPr>
          </a:p>
        </p:txBody>
      </p:sp>
      <p:sp>
        <p:nvSpPr>
          <p:cNvPr id="10" name="Oval 54"/>
          <p:cNvSpPr>
            <a:spLocks noChangeArrowheads="1"/>
          </p:cNvSpPr>
          <p:nvPr/>
        </p:nvSpPr>
        <p:spPr bwMode="auto">
          <a:xfrm>
            <a:off x="5954395" y="4498340"/>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d</a:t>
            </a:r>
            <a:endParaRPr lang="en-US" altLang="zh-CN" sz="2000" b="1" i="1">
              <a:latin typeface="Times New Roman" panose="02020603050405020304" pitchFamily="18" charset="0"/>
              <a:cs typeface="Times New Roman" panose="02020603050405020304" pitchFamily="18" charset="0"/>
            </a:endParaRPr>
          </a:p>
        </p:txBody>
      </p:sp>
      <p:sp>
        <p:nvSpPr>
          <p:cNvPr id="11" name="Oval 54"/>
          <p:cNvSpPr>
            <a:spLocks noChangeArrowheads="1"/>
          </p:cNvSpPr>
          <p:nvPr/>
        </p:nvSpPr>
        <p:spPr bwMode="auto">
          <a:xfrm>
            <a:off x="6332220" y="4498340"/>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f</a:t>
            </a:r>
            <a:endParaRPr lang="en-US" altLang="zh-CN" sz="2000" b="1" i="1">
              <a:latin typeface="Times New Roman" panose="02020603050405020304" pitchFamily="18" charset="0"/>
              <a:cs typeface="Times New Roman" panose="02020603050405020304" pitchFamily="18" charset="0"/>
            </a:endParaRPr>
          </a:p>
        </p:txBody>
      </p:sp>
      <p:sp>
        <p:nvSpPr>
          <p:cNvPr id="12" name="Text Box 46"/>
          <p:cNvSpPr txBox="1">
            <a:spLocks noChangeArrowheads="1"/>
          </p:cNvSpPr>
          <p:nvPr/>
        </p:nvSpPr>
        <p:spPr bwMode="auto">
          <a:xfrm>
            <a:off x="7359650" y="4439920"/>
            <a:ext cx="24257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11</a:t>
            </a:r>
            <a:endParaRPr lang="en-US" altLang="zh-CN" sz="1800" b="1">
              <a:latin typeface="Times New Roman" panose="02020603050405020304" pitchFamily="18" charset="0"/>
              <a:cs typeface="Times New Roman" panose="02020603050405020304" pitchFamily="18" charset="0"/>
            </a:endParaRPr>
          </a:p>
        </p:txBody>
      </p:sp>
      <p:sp>
        <p:nvSpPr>
          <p:cNvPr id="13" name="Oval 63"/>
          <p:cNvSpPr>
            <a:spLocks noChangeArrowheads="1"/>
          </p:cNvSpPr>
          <p:nvPr/>
        </p:nvSpPr>
        <p:spPr bwMode="auto">
          <a:xfrm>
            <a:off x="7630160" y="4997450"/>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d</a:t>
            </a:r>
            <a:endParaRPr lang="en-US" altLang="zh-CN" sz="2000" b="1" i="1">
              <a:latin typeface="Times New Roman" panose="02020603050405020304" pitchFamily="18" charset="0"/>
              <a:cs typeface="Times New Roman" panose="02020603050405020304" pitchFamily="18" charset="0"/>
            </a:endParaRPr>
          </a:p>
        </p:txBody>
      </p:sp>
      <p:sp>
        <p:nvSpPr>
          <p:cNvPr id="14" name="Oval 72"/>
          <p:cNvSpPr>
            <a:spLocks noChangeArrowheads="1"/>
          </p:cNvSpPr>
          <p:nvPr/>
        </p:nvSpPr>
        <p:spPr bwMode="auto">
          <a:xfrm>
            <a:off x="7612380" y="4354830"/>
            <a:ext cx="305435" cy="34734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2000" b="1">
                <a:latin typeface="Times New Roman" panose="02020603050405020304" pitchFamily="18" charset="0"/>
                <a:cs typeface="Times New Roman" panose="02020603050405020304" pitchFamily="18" charset="0"/>
              </a:rPr>
              <a:t>c</a:t>
            </a:r>
            <a:endParaRPr lang="en-US" altLang="zh-CN" sz="2000" b="1" i="1">
              <a:latin typeface="Times New Roman" panose="02020603050405020304" pitchFamily="18" charset="0"/>
              <a:cs typeface="Times New Roman" panose="02020603050405020304" pitchFamily="18" charset="0"/>
            </a:endParaRPr>
          </a:p>
        </p:txBody>
      </p:sp>
      <p:sp>
        <p:nvSpPr>
          <p:cNvPr id="15" name="Line 83"/>
          <p:cNvSpPr>
            <a:spLocks noChangeShapeType="1"/>
          </p:cNvSpPr>
          <p:nvPr/>
        </p:nvSpPr>
        <p:spPr bwMode="auto">
          <a:xfrm>
            <a:off x="7748270" y="4710430"/>
            <a:ext cx="635" cy="2641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83"/>
          <p:cNvSpPr>
            <a:spLocks noChangeShapeType="1"/>
          </p:cNvSpPr>
          <p:nvPr/>
        </p:nvSpPr>
        <p:spPr bwMode="auto">
          <a:xfrm>
            <a:off x="7722235" y="4097655"/>
            <a:ext cx="635" cy="2641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p>
            <a:endParaRPr lang="zh-CN" altLang="en-US"/>
          </a:p>
        </p:txBody>
      </p:sp>
      <p:sp>
        <p:nvSpPr>
          <p:cNvPr id="17" name="Line 83"/>
          <p:cNvSpPr>
            <a:spLocks noChangeShapeType="1"/>
          </p:cNvSpPr>
          <p:nvPr/>
        </p:nvSpPr>
        <p:spPr bwMode="auto">
          <a:xfrm>
            <a:off x="7773035" y="5314950"/>
            <a:ext cx="635" cy="2641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Text Box 46"/>
          <p:cNvSpPr txBox="1">
            <a:spLocks noChangeArrowheads="1"/>
          </p:cNvSpPr>
          <p:nvPr/>
        </p:nvSpPr>
        <p:spPr bwMode="auto">
          <a:xfrm>
            <a:off x="7335520" y="5020310"/>
            <a:ext cx="24257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800" b="1">
                <a:latin typeface="Times New Roman" panose="02020603050405020304" pitchFamily="18" charset="0"/>
                <a:cs typeface="Times New Roman" panose="02020603050405020304" pitchFamily="18" charset="0"/>
              </a:rPr>
              <a:t>12</a:t>
            </a:r>
            <a:endParaRPr lang="en-US" altLang="zh-CN" sz="1800" b="1">
              <a:latin typeface="Times New Roman" panose="02020603050405020304" pitchFamily="18" charset="0"/>
              <a:cs typeface="Times New Roman" panose="02020603050405020304" pitchFamily="18" charset="0"/>
            </a:endParaRPr>
          </a:p>
        </p:txBody>
      </p:sp>
      <p:sp>
        <p:nvSpPr>
          <p:cNvPr id="19" name="矩形 18"/>
          <p:cNvSpPr/>
          <p:nvPr/>
        </p:nvSpPr>
        <p:spPr>
          <a:xfrm>
            <a:off x="7620000" y="5562600"/>
            <a:ext cx="381000" cy="304800"/>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p:cNvSpPr/>
          <p:nvPr/>
        </p:nvSpPr>
        <p:spPr>
          <a:xfrm>
            <a:off x="4900930" y="5409565"/>
            <a:ext cx="798195" cy="304800"/>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死胡同</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1" name="矩形 20"/>
          <p:cNvSpPr/>
          <p:nvPr/>
        </p:nvSpPr>
        <p:spPr>
          <a:xfrm>
            <a:off x="5632450" y="4856480"/>
            <a:ext cx="798195" cy="304800"/>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死胡同</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2" name="矩形 21"/>
          <p:cNvSpPr/>
          <p:nvPr/>
        </p:nvSpPr>
        <p:spPr>
          <a:xfrm>
            <a:off x="6288405" y="4832350"/>
            <a:ext cx="798195" cy="304800"/>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死胡同</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3" name="矩形 22"/>
          <p:cNvSpPr/>
          <p:nvPr/>
        </p:nvSpPr>
        <p:spPr>
          <a:xfrm>
            <a:off x="8050530" y="5536565"/>
            <a:ext cx="466725" cy="304800"/>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解</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409"/>
                                        </p:tgtEl>
                                        <p:attrNameLst>
                                          <p:attrName>style.visibility</p:attrName>
                                        </p:attrNameLst>
                                      </p:cBhvr>
                                      <p:to>
                                        <p:strVal val="visible"/>
                                      </p:to>
                                    </p:set>
                                    <p:animEffect transition="in" filter="blinds(horizontal)">
                                      <p:cBhvr>
                                        <p:cTn id="10" dur="500"/>
                                        <p:tgtEl>
                                          <p:spTgt spid="5940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395"/>
                                        </p:tgtEl>
                                        <p:attrNameLst>
                                          <p:attrName>style.visibility</p:attrName>
                                        </p:attrNameLst>
                                      </p:cBhvr>
                                      <p:to>
                                        <p:strVal val="visible"/>
                                      </p:to>
                                    </p:set>
                                    <p:animEffect transition="in" filter="blinds(horizontal)">
                                      <p:cBhvr>
                                        <p:cTn id="15"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59409" grpId="0"/>
      <p:bldP spid="5939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3250" name="标题 693249"/>
          <p:cNvSpPr/>
          <p:nvPr>
            <p:ph type="title"/>
          </p:nvPr>
        </p:nvSpPr>
        <p:spPr>
          <a:xfrm>
            <a:off x="133844" y="1128678"/>
            <a:ext cx="4755444" cy="499533"/>
          </a:xfrm>
          <a:noFill/>
          <a:ln>
            <a:noFill/>
          </a:ln>
        </p:spPr>
        <p:txBody>
          <a:bodyPr/>
          <a:p>
            <a:pPr algn="l"/>
            <a:r>
              <a:rPr lang="en-US" altLang="zh-CN" sz="2800" b="1">
                <a:solidFill>
                  <a:srgbClr val="CC0099"/>
                </a:solidFill>
                <a:latin typeface="宋体" panose="02010600030101010101" pitchFamily="2" charset="-122"/>
                <a:ea typeface="宋体" panose="02010600030101010101" pitchFamily="2" charset="-122"/>
              </a:rPr>
              <a:t>Hamiltonian</a:t>
            </a:r>
            <a:r>
              <a:rPr lang="zh-CN" altLang="en-US" sz="2800" b="1" dirty="0">
                <a:solidFill>
                  <a:srgbClr val="CC0099"/>
                </a:solidFill>
                <a:latin typeface="宋体" panose="02010600030101010101" pitchFamily="2" charset="-122"/>
                <a:ea typeface="宋体" panose="02010600030101010101" pitchFamily="2" charset="-122"/>
              </a:rPr>
              <a:t>环问题</a:t>
            </a:r>
            <a:endParaRPr lang="zh-CN" altLang="en-US" sz="2800" b="1" dirty="0">
              <a:solidFill>
                <a:srgbClr val="CC0099"/>
              </a:solidFill>
              <a:latin typeface="宋体" panose="02010600030101010101" pitchFamily="2" charset="-122"/>
              <a:ea typeface="宋体" panose="02010600030101010101" pitchFamily="2" charset="-122"/>
            </a:endParaRPr>
          </a:p>
        </p:txBody>
      </p:sp>
      <p:sp>
        <p:nvSpPr>
          <p:cNvPr id="693251" name="文本占位符 693250"/>
          <p:cNvSpPr/>
          <p:nvPr>
            <p:ph type="body" sz="half" idx="1"/>
          </p:nvPr>
        </p:nvSpPr>
        <p:spPr>
          <a:xfrm>
            <a:off x="822678" y="1765300"/>
            <a:ext cx="8037689" cy="1600200"/>
          </a:xfrm>
          <a:noFill/>
          <a:ln>
            <a:noFill/>
          </a:ln>
        </p:spPr>
        <p:txBody>
          <a:bodyPr/>
          <a:p>
            <a:pPr algn="just">
              <a:lnSpc>
                <a:spcPct val="85000"/>
              </a:lnSpc>
            </a:pPr>
            <a:r>
              <a:rPr lang="zh-CN" altLang="en-US" sz="2400" b="1" dirty="0">
                <a:effectLst/>
                <a:latin typeface="宋体" panose="02010600030101010101" pitchFamily="2" charset="-122"/>
                <a:ea typeface="宋体" panose="02010600030101010101" pitchFamily="2" charset="-122"/>
              </a:rPr>
              <a:t>问题定义</a:t>
            </a:r>
            <a:endParaRPr lang="zh-CN" altLang="en-US" sz="2400" b="1" dirty="0">
              <a:effectLst/>
              <a:latin typeface="宋体" panose="02010600030101010101" pitchFamily="2" charset="-122"/>
              <a:ea typeface="宋体" panose="02010600030101010101" pitchFamily="2" charset="-122"/>
            </a:endParaRPr>
          </a:p>
          <a:p>
            <a:pPr lvl="1" algn="just">
              <a:lnSpc>
                <a:spcPct val="85000"/>
              </a:lnSpc>
            </a:pPr>
            <a:r>
              <a:rPr lang="zh-CN" altLang="en-US" sz="2400" b="1" dirty="0">
                <a:solidFill>
                  <a:srgbClr val="0000FF"/>
                </a:solidFill>
                <a:effectLst/>
                <a:latin typeface="宋体" panose="02010600030101010101" pitchFamily="2" charset="-122"/>
                <a:ea typeface="宋体" panose="02010600030101010101" pitchFamily="2" charset="-122"/>
              </a:rPr>
              <a:t>输入</a:t>
            </a:r>
            <a:r>
              <a:rPr lang="en-US" altLang="zh-CN" sz="2400" b="1">
                <a:solidFill>
                  <a:srgbClr val="0000FF"/>
                </a:solidFill>
                <a:effectLst/>
                <a:latin typeface="宋体" panose="02010600030101010101" pitchFamily="2" charset="-122"/>
                <a:ea typeface="宋体" panose="02010600030101010101" pitchFamily="2" charset="-122"/>
              </a:rPr>
              <a:t>: </a:t>
            </a:r>
            <a:r>
              <a:rPr lang="zh-CN" altLang="en-US" sz="2400" b="1" dirty="0">
                <a:solidFill>
                  <a:srgbClr val="0000FF"/>
                </a:solidFill>
                <a:effectLst/>
                <a:latin typeface="宋体" panose="02010600030101010101" pitchFamily="2" charset="-122"/>
                <a:ea typeface="宋体" panose="02010600030101010101" pitchFamily="2" charset="-122"/>
              </a:rPr>
              <a:t>具有</a:t>
            </a:r>
            <a:r>
              <a:rPr lang="en-US" altLang="zh-CN" sz="2400" b="1">
                <a:solidFill>
                  <a:srgbClr val="0000FF"/>
                </a:solidFill>
                <a:effectLst/>
                <a:latin typeface="宋体" panose="02010600030101010101" pitchFamily="2" charset="-122"/>
                <a:ea typeface="宋体" panose="02010600030101010101" pitchFamily="2" charset="-122"/>
              </a:rPr>
              <a:t>n</a:t>
            </a:r>
            <a:r>
              <a:rPr lang="zh-CN" altLang="en-US" sz="2400" b="1" dirty="0">
                <a:solidFill>
                  <a:srgbClr val="0000FF"/>
                </a:solidFill>
                <a:effectLst/>
                <a:latin typeface="宋体" panose="02010600030101010101" pitchFamily="2" charset="-122"/>
                <a:ea typeface="宋体" panose="02010600030101010101" pitchFamily="2" charset="-122"/>
              </a:rPr>
              <a:t>个节点的连通图</a:t>
            </a:r>
            <a:r>
              <a:rPr lang="en-US" altLang="zh-CN" sz="2400" b="1" i="1">
                <a:solidFill>
                  <a:srgbClr val="0000FF"/>
                </a:solidFill>
                <a:effectLst/>
                <a:latin typeface="宋体" panose="02010600030101010101" pitchFamily="2" charset="-122"/>
                <a:ea typeface="宋体" panose="02010600030101010101" pitchFamily="2" charset="-122"/>
              </a:rPr>
              <a:t>G</a:t>
            </a:r>
            <a:r>
              <a:rPr lang="en-US" altLang="zh-CN" sz="2400" b="1">
                <a:solidFill>
                  <a:srgbClr val="0000FF"/>
                </a:solidFill>
                <a:effectLst/>
                <a:latin typeface="宋体" panose="02010600030101010101" pitchFamily="2" charset="-122"/>
                <a:ea typeface="宋体" panose="02010600030101010101" pitchFamily="2" charset="-122"/>
              </a:rPr>
              <a:t>=(</a:t>
            </a:r>
            <a:r>
              <a:rPr lang="en-US" altLang="zh-CN" sz="2400" b="1" i="1">
                <a:solidFill>
                  <a:srgbClr val="0000FF"/>
                </a:solidFill>
                <a:effectLst/>
                <a:latin typeface="宋体" panose="02010600030101010101" pitchFamily="2" charset="-122"/>
                <a:ea typeface="宋体" panose="02010600030101010101" pitchFamily="2" charset="-122"/>
              </a:rPr>
              <a:t>V, E</a:t>
            </a:r>
            <a:r>
              <a:rPr lang="en-US" altLang="zh-CN" sz="2400" b="1">
                <a:solidFill>
                  <a:srgbClr val="0000FF"/>
                </a:solidFill>
                <a:effectLst/>
                <a:latin typeface="宋体" panose="02010600030101010101" pitchFamily="2" charset="-122"/>
                <a:ea typeface="宋体" panose="02010600030101010101" pitchFamily="2" charset="-122"/>
              </a:rPr>
              <a:t>)</a:t>
            </a:r>
            <a:endParaRPr lang="en-US" altLang="zh-CN" sz="2400" b="1">
              <a:solidFill>
                <a:srgbClr val="0000FF"/>
              </a:solidFill>
              <a:effectLst/>
              <a:latin typeface="宋体" panose="02010600030101010101" pitchFamily="2" charset="-122"/>
              <a:ea typeface="宋体" panose="02010600030101010101" pitchFamily="2" charset="-122"/>
            </a:endParaRPr>
          </a:p>
          <a:p>
            <a:pPr lvl="1" algn="just">
              <a:lnSpc>
                <a:spcPct val="85000"/>
              </a:lnSpc>
            </a:pPr>
            <a:r>
              <a:rPr lang="zh-CN" altLang="en-US" sz="2400" b="1" dirty="0">
                <a:solidFill>
                  <a:srgbClr val="0000FF"/>
                </a:solidFill>
                <a:effectLst/>
                <a:latin typeface="宋体" panose="02010600030101010101" pitchFamily="2" charset="-122"/>
                <a:ea typeface="宋体" panose="02010600030101010101" pitchFamily="2" charset="-122"/>
              </a:rPr>
              <a:t>输出</a:t>
            </a:r>
            <a:r>
              <a:rPr lang="en-US" altLang="zh-CN" sz="2400" b="1">
                <a:solidFill>
                  <a:srgbClr val="0000FF"/>
                </a:solidFill>
                <a:effectLst/>
                <a:latin typeface="宋体" panose="02010600030101010101" pitchFamily="2" charset="-122"/>
                <a:ea typeface="宋体" panose="02010600030101010101" pitchFamily="2" charset="-122"/>
              </a:rPr>
              <a:t>: G</a:t>
            </a:r>
            <a:r>
              <a:rPr lang="zh-CN" altLang="en-US" sz="2400" b="1" dirty="0">
                <a:solidFill>
                  <a:srgbClr val="0000FF"/>
                </a:solidFill>
                <a:effectLst/>
                <a:latin typeface="宋体" panose="02010600030101010101" pitchFamily="2" charset="-122"/>
                <a:ea typeface="宋体" panose="02010600030101010101" pitchFamily="2" charset="-122"/>
              </a:rPr>
              <a:t>中是否具有</a:t>
            </a:r>
            <a:r>
              <a:rPr lang="en-US" altLang="zh-CN" sz="2400" b="1">
                <a:solidFill>
                  <a:srgbClr val="0000FF"/>
                </a:solidFill>
                <a:effectLst/>
                <a:latin typeface="宋体" panose="02010600030101010101" pitchFamily="2" charset="-122"/>
                <a:ea typeface="宋体" panose="02010600030101010101" pitchFamily="2" charset="-122"/>
              </a:rPr>
              <a:t>Hamiltonian</a:t>
            </a:r>
            <a:r>
              <a:rPr lang="zh-CN" altLang="en-US" sz="2400" b="1" dirty="0">
                <a:solidFill>
                  <a:srgbClr val="0000FF"/>
                </a:solidFill>
                <a:effectLst/>
                <a:latin typeface="宋体" panose="02010600030101010101" pitchFamily="2" charset="-122"/>
                <a:ea typeface="宋体" panose="02010600030101010101" pitchFamily="2" charset="-122"/>
              </a:rPr>
              <a:t>环</a:t>
            </a:r>
            <a:endParaRPr lang="zh-CN" altLang="en-US" sz="2400" b="1" dirty="0">
              <a:solidFill>
                <a:srgbClr val="0000FF"/>
              </a:solidFill>
              <a:effectLst/>
              <a:latin typeface="宋体" panose="02010600030101010101" pitchFamily="2" charset="-122"/>
              <a:ea typeface="宋体" panose="02010600030101010101" pitchFamily="2" charset="-122"/>
            </a:endParaRPr>
          </a:p>
        </p:txBody>
      </p:sp>
      <p:sp>
        <p:nvSpPr>
          <p:cNvPr id="693254" name="文本框 693253"/>
          <p:cNvSpPr txBox="1"/>
          <p:nvPr/>
        </p:nvSpPr>
        <p:spPr>
          <a:xfrm>
            <a:off x="675005" y="3456305"/>
            <a:ext cx="6273800" cy="829945"/>
          </a:xfrm>
          <a:prstGeom prst="rect">
            <a:avLst/>
          </a:prstGeom>
          <a:solidFill>
            <a:srgbClr val="00FFFF"/>
          </a:solidFill>
          <a:ln w="12700">
            <a:noFill/>
          </a:ln>
        </p:spPr>
        <p:txBody>
          <a:bodyPr wrap="square" anchor="t">
            <a:spAutoFit/>
          </a:bodyPr>
          <a:p>
            <a:pPr>
              <a:buClrTx/>
            </a:pPr>
            <a:r>
              <a:rPr lang="zh-CN" altLang="en-US" sz="2400" b="1" dirty="0">
                <a:solidFill>
                  <a:srgbClr val="CC0099"/>
                </a:solidFill>
                <a:effectLst/>
                <a:latin typeface="宋体" panose="02010600030101010101" pitchFamily="2" charset="-122"/>
              </a:rPr>
              <a:t>沿着</a:t>
            </a:r>
            <a:r>
              <a:rPr lang="en-US" altLang="zh-CN" sz="2400" b="1" i="1">
                <a:solidFill>
                  <a:srgbClr val="CC0099"/>
                </a:solidFill>
                <a:effectLst/>
                <a:latin typeface="宋体" panose="02010600030101010101" pitchFamily="2" charset="-122"/>
              </a:rPr>
              <a:t>G</a:t>
            </a:r>
            <a:r>
              <a:rPr lang="zh-CN" altLang="en-US" sz="2400" b="1" dirty="0">
                <a:solidFill>
                  <a:srgbClr val="CC0099"/>
                </a:solidFill>
                <a:effectLst/>
                <a:latin typeface="宋体" panose="02010600030101010101" pitchFamily="2" charset="-122"/>
              </a:rPr>
              <a:t>的</a:t>
            </a:r>
            <a:r>
              <a:rPr lang="en-US" altLang="zh-CN" sz="2400" b="1" i="1">
                <a:solidFill>
                  <a:srgbClr val="CC0099"/>
                </a:solidFill>
                <a:effectLst/>
                <a:latin typeface="宋体" panose="02010600030101010101" pitchFamily="2" charset="-122"/>
              </a:rPr>
              <a:t>n</a:t>
            </a:r>
            <a:r>
              <a:rPr lang="zh-CN" altLang="en-US" sz="2400" b="1" dirty="0">
                <a:solidFill>
                  <a:srgbClr val="CC0099"/>
                </a:solidFill>
                <a:effectLst/>
                <a:latin typeface="宋体" panose="02010600030101010101" pitchFamily="2" charset="-122"/>
              </a:rPr>
              <a:t>条边经过每个节点一次</a:t>
            </a:r>
            <a:r>
              <a:rPr lang="en-US" altLang="zh-CN" sz="2400" b="1">
                <a:solidFill>
                  <a:srgbClr val="CC0099"/>
                </a:solidFill>
                <a:effectLst/>
                <a:latin typeface="宋体" panose="02010600030101010101" pitchFamily="2" charset="-122"/>
              </a:rPr>
              <a:t>,</a:t>
            </a:r>
            <a:r>
              <a:rPr lang="zh-CN" altLang="en-US" sz="2400" b="1" dirty="0">
                <a:solidFill>
                  <a:srgbClr val="CC0099"/>
                </a:solidFill>
                <a:effectLst/>
                <a:latin typeface="宋体" panose="02010600030101010101" pitchFamily="2" charset="-122"/>
              </a:rPr>
              <a:t>并回到起始节点的环称为</a:t>
            </a:r>
            <a:r>
              <a:rPr lang="en-US" altLang="zh-CN" sz="2400" b="1">
                <a:solidFill>
                  <a:srgbClr val="CC0099"/>
                </a:solidFill>
                <a:effectLst/>
                <a:latin typeface="宋体" panose="02010600030101010101" pitchFamily="2" charset="-122"/>
              </a:rPr>
              <a:t>G</a:t>
            </a:r>
            <a:r>
              <a:rPr lang="zh-CN" altLang="en-US" sz="2400" b="1" dirty="0">
                <a:solidFill>
                  <a:srgbClr val="CC0099"/>
                </a:solidFill>
                <a:effectLst/>
                <a:latin typeface="宋体" panose="02010600030101010101" pitchFamily="2" charset="-122"/>
              </a:rPr>
              <a:t>的一个</a:t>
            </a:r>
            <a:r>
              <a:rPr lang="en-US" altLang="zh-CN" sz="2400" b="1">
                <a:solidFill>
                  <a:srgbClr val="CC0099"/>
                </a:solidFill>
                <a:effectLst/>
                <a:latin typeface="宋体" panose="02010600030101010101" pitchFamily="2" charset="-122"/>
              </a:rPr>
              <a:t>Hamiltonian</a:t>
            </a:r>
            <a:r>
              <a:rPr lang="zh-CN" altLang="en-US" sz="2400" b="1" dirty="0">
                <a:solidFill>
                  <a:srgbClr val="CC0099"/>
                </a:solidFill>
                <a:effectLst/>
                <a:latin typeface="宋体" panose="02010600030101010101" pitchFamily="2" charset="-122"/>
              </a:rPr>
              <a:t>环</a:t>
            </a:r>
            <a:r>
              <a:rPr lang="en-US" altLang="zh-CN" sz="2400" b="1">
                <a:solidFill>
                  <a:srgbClr val="CC0099"/>
                </a:solidFill>
                <a:effectLst/>
                <a:latin typeface="宋体" panose="02010600030101010101" pitchFamily="2" charset="-122"/>
              </a:rPr>
              <a:t>.</a:t>
            </a:r>
            <a:endParaRPr lang="en-US" altLang="zh-CN" sz="2400" b="1">
              <a:solidFill>
                <a:srgbClr val="CC0099"/>
              </a:solidFill>
              <a:effectLst/>
              <a:latin typeface="宋体" panose="02010600030101010101" pitchFamily="2" charset="-122"/>
            </a:endParaRPr>
          </a:p>
        </p:txBody>
      </p:sp>
      <p:sp>
        <p:nvSpPr>
          <p:cNvPr id="2" name="标题 1"/>
          <p:cNvSpPr>
            <a:spLocks noGrp="1"/>
          </p:cNvSpPr>
          <p:nvPr/>
        </p:nvSpPr>
        <p:spPr>
          <a:xfrm>
            <a:off x="1143000" y="76200"/>
            <a:ext cx="6861810" cy="914400"/>
          </a:xfrm>
          <a:prstGeom prst="rect">
            <a:avLst/>
          </a:prstGeom>
          <a:noFill/>
          <a:ln w="9525">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algn="ctr"/>
            <a:r>
              <a:rPr lang="en-US" altLang="zh-CN" sz="4000" b="1">
                <a:solidFill>
                  <a:schemeClr val="bg1"/>
                </a:solidFill>
                <a:effectLst/>
                <a:latin typeface="Times New Roman" panose="02020603050405020304" pitchFamily="18" charset="0"/>
                <a:ea typeface="楷体_GB2312" pitchFamily="49" charset="-122"/>
                <a:sym typeface="+mn-ea"/>
              </a:rPr>
              <a:t>Tree Searching </a:t>
            </a:r>
            <a:r>
              <a:rPr lang="en-US" altLang="zh-CN" sz="4000" b="1">
                <a:solidFill>
                  <a:schemeClr val="bg1"/>
                </a:solidFill>
                <a:effectLst/>
                <a:latin typeface="Times New Roman" panose="02020603050405020304" pitchFamily="18" charset="0"/>
                <a:sym typeface="+mn-ea"/>
              </a:rPr>
              <a:t>Strategies</a:t>
            </a:r>
            <a:endParaRPr lang="en-US" altLang="zh-CN" sz="4000" b="1">
              <a:solidFill>
                <a:schemeClr val="bg1"/>
              </a:solidFill>
              <a:effectLst/>
              <a:latin typeface="Times New Roman" panose="02020603050405020304" pitchFamily="18" charset="0"/>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5"/>
          <p:cNvSpPr txBox="1">
            <a:spLocks noChangeArrowheads="1"/>
          </p:cNvSpPr>
          <p:nvPr/>
        </p:nvSpPr>
        <p:spPr bwMode="auto">
          <a:xfrm>
            <a:off x="173990" y="1184910"/>
            <a:ext cx="8785225" cy="517207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Aft>
                <a:spcPts val="775"/>
              </a:spcAft>
            </a:pPr>
            <a:r>
              <a:rPr lang="zh-CN" altLang="en-US" sz="2000" b="1" dirty="0" smtClean="0">
                <a:solidFill>
                  <a:srgbClr val="3907F1"/>
                </a:solidFill>
                <a:latin typeface="宋体" panose="02010600030101010101" pitchFamily="2" charset="-122"/>
              </a:rPr>
              <a:t>输入：无向图</a:t>
            </a:r>
            <a:r>
              <a:rPr lang="en-US" altLang="zh-CN" sz="2000" b="1" dirty="0" smtClean="0">
                <a:solidFill>
                  <a:srgbClr val="3907F1"/>
                </a:solidFill>
                <a:latin typeface="宋体" panose="02010600030101010101" pitchFamily="2" charset="-122"/>
              </a:rPr>
              <a:t>G = (V,E)</a:t>
            </a:r>
            <a:endParaRPr lang="en-US" altLang="zh-CN" sz="2000" b="1" dirty="0" smtClean="0">
              <a:solidFill>
                <a:srgbClr val="3907F1"/>
              </a:solidFill>
              <a:latin typeface="宋体" panose="02010600030101010101" pitchFamily="2" charset="-122"/>
            </a:endParaRPr>
          </a:p>
          <a:p>
            <a:pPr>
              <a:lnSpc>
                <a:spcPct val="110000"/>
              </a:lnSpc>
              <a:spcAft>
                <a:spcPts val="775"/>
              </a:spcAft>
            </a:pPr>
            <a:r>
              <a:rPr lang="zh-CN" altLang="en-US" sz="2000" b="1" dirty="0" smtClean="0">
                <a:solidFill>
                  <a:srgbClr val="3907F1"/>
                </a:solidFill>
                <a:latin typeface="宋体" panose="02010600030101010101" pitchFamily="2" charset="-122"/>
              </a:rPr>
              <a:t>输出：哈密顿回路</a:t>
            </a:r>
            <a:endParaRPr lang="zh-CN" altLang="en-US" sz="2000" b="1" dirty="0" smtClean="0">
              <a:solidFill>
                <a:srgbClr val="3907F1"/>
              </a:solidFill>
              <a:latin typeface="宋体" panose="02010600030101010101" pitchFamily="2" charset="-122"/>
            </a:endParaRPr>
          </a:p>
          <a:p>
            <a:pPr algn="just">
              <a:lnSpc>
                <a:spcPct val="110000"/>
              </a:lnSpc>
            </a:pPr>
            <a:r>
              <a:rPr lang="zh-CN" altLang="en-US" sz="2000" b="1" dirty="0">
                <a:latin typeface="宋体" panose="02010600030101010101" pitchFamily="2" charset="-122"/>
              </a:rPr>
              <a:t> </a:t>
            </a:r>
            <a:r>
              <a:rPr lang="en-US" altLang="zh-CN" sz="2000" b="1" dirty="0">
                <a:latin typeface="宋体" panose="02010600030101010101" pitchFamily="2" charset="-122"/>
              </a:rPr>
              <a:t>1</a:t>
            </a:r>
            <a:r>
              <a:rPr lang="zh-CN" altLang="en-US" sz="2000" b="1" dirty="0">
                <a:latin typeface="宋体" panose="02010600030101010101" pitchFamily="2" charset="-122"/>
              </a:rPr>
              <a:t>．将哈密顿回路顶点数组</a:t>
            </a:r>
            <a:r>
              <a:rPr lang="en-US" altLang="zh-CN" sz="2000" b="1" dirty="0">
                <a:latin typeface="宋体" panose="02010600030101010101" pitchFamily="2" charset="-122"/>
              </a:rPr>
              <a:t>path[n]</a:t>
            </a:r>
            <a:r>
              <a:rPr lang="zh-CN" altLang="en-US" sz="2000" b="1" dirty="0">
                <a:latin typeface="宋体" panose="02010600030101010101" pitchFamily="2" charset="-122"/>
              </a:rPr>
              <a:t>初始化为</a:t>
            </a:r>
            <a:r>
              <a:rPr lang="en-US" altLang="zh-CN" sz="2000" b="1" dirty="0">
                <a:latin typeface="宋体" panose="02010600030101010101" pitchFamily="2" charset="-122"/>
              </a:rPr>
              <a:t>0</a:t>
            </a:r>
            <a:r>
              <a:rPr lang="zh-CN" altLang="en-US" sz="2000" b="1" dirty="0">
                <a:latin typeface="宋体" panose="02010600030101010101" pitchFamily="2" charset="-122"/>
              </a:rPr>
              <a:t>，访问标志数组</a:t>
            </a:r>
            <a:r>
              <a:rPr lang="en-US" altLang="zh-CN" sz="2000" b="1" dirty="0">
                <a:latin typeface="宋体" panose="02010600030101010101" pitchFamily="2" charset="-122"/>
              </a:rPr>
              <a:t>visited[n]</a:t>
            </a:r>
            <a:r>
              <a:rPr lang="zh-CN" altLang="en-US" sz="2000" b="1" dirty="0">
                <a:latin typeface="宋体" panose="02010600030101010101" pitchFamily="2" charset="-122"/>
              </a:rPr>
              <a:t>初始化为</a:t>
            </a:r>
            <a:r>
              <a:rPr lang="en-US" altLang="zh-CN" sz="2000" b="1" dirty="0">
                <a:latin typeface="宋体" panose="02010600030101010101" pitchFamily="2" charset="-122"/>
              </a:rPr>
              <a:t>0</a:t>
            </a:r>
            <a:r>
              <a:rPr lang="zh-CN" altLang="en-US" sz="2000" b="1" dirty="0">
                <a:latin typeface="宋体" panose="02010600030101010101" pitchFamily="2" charset="-122"/>
              </a:rPr>
              <a:t>；</a:t>
            </a:r>
            <a:endParaRPr lang="zh-CN" altLang="en-US" sz="2000" b="1" dirty="0">
              <a:latin typeface="宋体" panose="02010600030101010101" pitchFamily="2" charset="-122"/>
            </a:endParaRPr>
          </a:p>
          <a:p>
            <a:pPr algn="just">
              <a:lnSpc>
                <a:spcPct val="110000"/>
              </a:lnSpc>
            </a:pPr>
            <a:r>
              <a:rPr lang="zh-CN" altLang="en-US" sz="2000" b="1" dirty="0">
                <a:latin typeface="宋体" panose="02010600030101010101" pitchFamily="2" charset="-122"/>
              </a:rPr>
              <a:t> </a:t>
            </a:r>
            <a:r>
              <a:rPr lang="en-US" altLang="zh-CN" sz="2000" b="1" dirty="0">
                <a:latin typeface="宋体" panose="02010600030101010101" pitchFamily="2" charset="-122"/>
              </a:rPr>
              <a:t>2</a:t>
            </a:r>
            <a:r>
              <a:rPr lang="zh-CN" altLang="en-US" sz="2000" b="1" dirty="0">
                <a:latin typeface="宋体" panose="02010600030101010101" pitchFamily="2" charset="-122"/>
              </a:rPr>
              <a:t>．从顶点</a:t>
            </a:r>
            <a:r>
              <a:rPr lang="en-US" altLang="zh-CN" sz="2000" b="1" dirty="0">
                <a:latin typeface="宋体" panose="02010600030101010101" pitchFamily="2" charset="-122"/>
              </a:rPr>
              <a:t>1</a:t>
            </a:r>
            <a:r>
              <a:rPr lang="zh-CN" altLang="en-US" sz="2000" b="1" dirty="0">
                <a:latin typeface="宋体" panose="02010600030101010101" pitchFamily="2" charset="-122"/>
              </a:rPr>
              <a:t>出发构造哈密顿回路</a:t>
            </a:r>
            <a:r>
              <a:rPr lang="zh-CN" altLang="en-US" sz="2000" b="1" dirty="0" smtClean="0">
                <a:latin typeface="宋体" panose="02010600030101010101" pitchFamily="2" charset="-122"/>
              </a:rPr>
              <a:t>；</a:t>
            </a:r>
            <a:r>
              <a:rPr lang="en-US" altLang="zh-CN" sz="2000" b="1" dirty="0" smtClean="0">
                <a:latin typeface="宋体" panose="02010600030101010101" pitchFamily="2" charset="-122"/>
              </a:rPr>
              <a:t> visited[0]=</a:t>
            </a:r>
            <a:r>
              <a:rPr lang="en-US" altLang="zh-CN" sz="2000" b="1" dirty="0">
                <a:latin typeface="宋体" panose="02010600030101010101" pitchFamily="2" charset="-122"/>
              </a:rPr>
              <a:t>1; </a:t>
            </a:r>
            <a:r>
              <a:rPr lang="en-US" altLang="zh-CN" sz="2000" b="1" dirty="0" smtClean="0">
                <a:latin typeface="宋体" panose="02010600030101010101" pitchFamily="2" charset="-122"/>
              </a:rPr>
              <a:t>path[0]=</a:t>
            </a:r>
            <a:r>
              <a:rPr lang="en-US" altLang="zh-CN" sz="2000" b="1" dirty="0">
                <a:latin typeface="宋体" panose="02010600030101010101" pitchFamily="2" charset="-122"/>
              </a:rPr>
              <a:t>1; i=1;</a:t>
            </a:r>
            <a:endParaRPr lang="en-US" altLang="zh-CN" sz="2000" b="1" dirty="0" smtClean="0">
              <a:latin typeface="宋体" panose="02010600030101010101" pitchFamily="2" charset="-122"/>
            </a:endParaRPr>
          </a:p>
          <a:p>
            <a:pPr algn="just">
              <a:lnSpc>
                <a:spcPct val="110000"/>
              </a:lnSpc>
            </a:pPr>
            <a:r>
              <a:rPr lang="en-US" altLang="zh-CN" sz="2000" b="1" dirty="0">
                <a:latin typeface="宋体" panose="02010600030101010101" pitchFamily="2" charset="-122"/>
              </a:rPr>
              <a:t> </a:t>
            </a:r>
            <a:r>
              <a:rPr lang="en-US" altLang="zh-CN" sz="2000" b="1" dirty="0" smtClean="0">
                <a:latin typeface="宋体" panose="02010600030101010101" pitchFamily="2" charset="-122"/>
              </a:rPr>
              <a:t>3</a:t>
            </a:r>
            <a:r>
              <a:rPr lang="zh-CN" altLang="en-US" sz="2000" b="1" dirty="0">
                <a:latin typeface="宋体" panose="02010600030101010101" pitchFamily="2" charset="-122"/>
              </a:rPr>
              <a:t>．</a:t>
            </a:r>
            <a:r>
              <a:rPr lang="en-US" altLang="zh-CN" sz="2000" b="1" dirty="0">
                <a:latin typeface="宋体" panose="02010600030101010101" pitchFamily="2" charset="-122"/>
              </a:rPr>
              <a:t>while </a:t>
            </a:r>
            <a:r>
              <a:rPr lang="en-US" altLang="zh-CN" sz="2000" b="1" dirty="0" smtClean="0">
                <a:latin typeface="宋体" panose="02010600030101010101" pitchFamily="2" charset="-122"/>
              </a:rPr>
              <a:t>(i&gt;=</a:t>
            </a:r>
            <a:r>
              <a:rPr lang="en-US" altLang="zh-CN" sz="2000" b="1" dirty="0">
                <a:latin typeface="宋体" panose="02010600030101010101" pitchFamily="2" charset="-122"/>
              </a:rPr>
              <a:t>1)</a:t>
            </a:r>
            <a:endParaRPr lang="en-US" altLang="zh-CN" sz="2000" b="1" dirty="0">
              <a:latin typeface="宋体" panose="02010600030101010101" pitchFamily="2" charset="-122"/>
            </a:endParaRPr>
          </a:p>
          <a:p>
            <a:pPr algn="just">
              <a:lnSpc>
                <a:spcPct val="110000"/>
              </a:lnSpc>
            </a:pPr>
            <a:r>
              <a:rPr lang="en-US" altLang="zh-CN" sz="2000" b="1" dirty="0">
                <a:latin typeface="宋体" panose="02010600030101010101" pitchFamily="2" charset="-122"/>
              </a:rPr>
              <a:t>  3.1 </a:t>
            </a:r>
            <a:r>
              <a:rPr lang="en-US" altLang="zh-CN" sz="2000" b="1" dirty="0" smtClean="0">
                <a:latin typeface="宋体" panose="02010600030101010101" pitchFamily="2" charset="-122"/>
              </a:rPr>
              <a:t>path[i]=path[i]+</a:t>
            </a:r>
            <a:r>
              <a:rPr lang="en-US" altLang="zh-CN" sz="2000" b="1" dirty="0">
                <a:latin typeface="宋体" panose="02010600030101010101" pitchFamily="2" charset="-122"/>
              </a:rPr>
              <a:t>1</a:t>
            </a:r>
            <a:r>
              <a:rPr lang="zh-CN" altLang="en-US" sz="2000" b="1" dirty="0">
                <a:latin typeface="宋体" panose="02010600030101010101" pitchFamily="2" charset="-122"/>
              </a:rPr>
              <a:t>，搜索下一个顶点</a:t>
            </a:r>
            <a:r>
              <a:rPr lang="en-US" altLang="zh-CN" sz="2000" b="1" dirty="0">
                <a:latin typeface="宋体" panose="02010600030101010101" pitchFamily="2" charset="-122"/>
              </a:rPr>
              <a:t>;</a:t>
            </a:r>
            <a:endParaRPr lang="en-US" altLang="zh-CN" sz="2000" b="1" dirty="0">
              <a:latin typeface="宋体" panose="02010600030101010101" pitchFamily="2" charset="-122"/>
            </a:endParaRPr>
          </a:p>
          <a:p>
            <a:pPr algn="just">
              <a:lnSpc>
                <a:spcPct val="110000"/>
              </a:lnSpc>
            </a:pPr>
            <a:r>
              <a:rPr lang="en-US" altLang="zh-CN" sz="2000" b="1" dirty="0">
                <a:latin typeface="宋体" panose="02010600030101010101" pitchFamily="2" charset="-122"/>
              </a:rPr>
              <a:t>  3.2 </a:t>
            </a:r>
            <a:r>
              <a:rPr lang="zh-CN" altLang="en-US" sz="2000" b="1" dirty="0" smtClean="0">
                <a:latin typeface="宋体" panose="02010600030101010101" pitchFamily="2" charset="-122"/>
              </a:rPr>
              <a:t>若</a:t>
            </a:r>
            <a:r>
              <a:rPr lang="en-US" altLang="zh-CN" sz="2000" b="1" dirty="0" smtClean="0">
                <a:latin typeface="宋体" panose="02010600030101010101" pitchFamily="2" charset="-122"/>
              </a:rPr>
              <a:t>n</a:t>
            </a:r>
            <a:r>
              <a:rPr lang="zh-CN" altLang="en-US" sz="2000" b="1" dirty="0">
                <a:latin typeface="宋体" panose="02010600030101010101" pitchFamily="2" charset="-122"/>
              </a:rPr>
              <a:t>个顶点没有被</a:t>
            </a:r>
            <a:r>
              <a:rPr lang="zh-CN" altLang="en-US" sz="2000" b="1" dirty="0" smtClean="0">
                <a:latin typeface="宋体" panose="02010600030101010101" pitchFamily="2" charset="-122"/>
              </a:rPr>
              <a:t>穷举，</a:t>
            </a:r>
            <a:r>
              <a:rPr lang="en-US" altLang="zh-CN" sz="2000" b="1" dirty="0" smtClean="0">
                <a:latin typeface="宋体" panose="02010600030101010101" pitchFamily="2" charset="-122"/>
              </a:rPr>
              <a:t> </a:t>
            </a:r>
            <a:r>
              <a:rPr lang="zh-CN" altLang="en-US" sz="2000" b="1" dirty="0">
                <a:latin typeface="宋体" panose="02010600030101010101" pitchFamily="2" charset="-122"/>
              </a:rPr>
              <a:t>执行下列操作</a:t>
            </a:r>
            <a:endParaRPr lang="zh-CN" altLang="en-US" sz="2000" b="1" dirty="0">
              <a:latin typeface="宋体" panose="02010600030101010101" pitchFamily="2" charset="-122"/>
            </a:endParaRPr>
          </a:p>
          <a:p>
            <a:pPr algn="just">
              <a:lnSpc>
                <a:spcPct val="110000"/>
              </a:lnSpc>
            </a:pPr>
            <a:r>
              <a:rPr lang="zh-CN" altLang="en-US" sz="2000" b="1" dirty="0">
                <a:latin typeface="宋体" panose="02010600030101010101" pitchFamily="2" charset="-122"/>
              </a:rPr>
              <a:t>     </a:t>
            </a:r>
            <a:r>
              <a:rPr lang="en-US" altLang="zh-CN" sz="2000" b="1" dirty="0">
                <a:latin typeface="宋体" panose="02010600030101010101" pitchFamily="2" charset="-122"/>
              </a:rPr>
              <a:t>3.2.1 </a:t>
            </a:r>
            <a:r>
              <a:rPr lang="zh-CN" altLang="en-US" sz="2000" b="1" dirty="0" smtClean="0">
                <a:latin typeface="宋体" panose="02010600030101010101" pitchFamily="2" charset="-122"/>
              </a:rPr>
              <a:t>若顶点</a:t>
            </a:r>
            <a:r>
              <a:rPr lang="en-US" altLang="zh-CN" sz="2000" b="1" dirty="0" smtClean="0">
                <a:latin typeface="宋体" panose="02010600030101010101" pitchFamily="2" charset="-122"/>
              </a:rPr>
              <a:t>path[i]</a:t>
            </a:r>
            <a:r>
              <a:rPr lang="zh-CN" altLang="en-US" sz="2000" b="1" dirty="0">
                <a:latin typeface="宋体" panose="02010600030101010101" pitchFamily="2" charset="-122"/>
              </a:rPr>
              <a:t>不在哈密顿回路上</a:t>
            </a:r>
            <a:r>
              <a:rPr lang="en-US" altLang="zh-CN" sz="2000" b="1" dirty="0">
                <a:latin typeface="宋体" panose="02010600030101010101" pitchFamily="2" charset="-122"/>
              </a:rPr>
              <a:t>&amp;&amp;(</a:t>
            </a:r>
            <a:r>
              <a:rPr lang="en-US" altLang="zh-CN" sz="2000" b="1" dirty="0" smtClean="0">
                <a:latin typeface="宋体" panose="02010600030101010101" pitchFamily="2" charset="-122"/>
              </a:rPr>
              <a:t>path[i-1</a:t>
            </a:r>
            <a:r>
              <a:rPr lang="en-US" altLang="zh-CN" sz="2000" b="1" dirty="0">
                <a:latin typeface="宋体" panose="02010600030101010101" pitchFamily="2" charset="-122"/>
              </a:rPr>
              <a:t>],</a:t>
            </a:r>
            <a:r>
              <a:rPr lang="en-US" altLang="zh-CN" sz="2000" b="1" dirty="0" smtClean="0">
                <a:latin typeface="宋体" panose="02010600030101010101" pitchFamily="2" charset="-122"/>
              </a:rPr>
              <a:t>path[i])</a:t>
            </a:r>
            <a:r>
              <a:rPr lang="en-US" altLang="zh-CN" sz="2000" b="1" dirty="0">
                <a:latin typeface="宋体" panose="02010600030101010101" pitchFamily="2" charset="-122"/>
              </a:rPr>
              <a:t>∈E)</a:t>
            </a:r>
            <a:r>
              <a:rPr lang="zh-CN" altLang="en-US" sz="2000" b="1" dirty="0">
                <a:latin typeface="宋体" panose="02010600030101010101" pitchFamily="2" charset="-122"/>
              </a:rPr>
              <a:t>，</a:t>
            </a:r>
            <a:endParaRPr lang="zh-CN" altLang="en-US" sz="2000" b="1" dirty="0">
              <a:latin typeface="宋体" panose="02010600030101010101" pitchFamily="2" charset="-122"/>
            </a:endParaRPr>
          </a:p>
          <a:p>
            <a:pPr algn="just">
              <a:lnSpc>
                <a:spcPct val="110000"/>
              </a:lnSpc>
            </a:pPr>
            <a:r>
              <a:rPr lang="zh-CN" altLang="en-US" sz="2000" b="1" dirty="0">
                <a:latin typeface="宋体" panose="02010600030101010101" pitchFamily="2" charset="-122"/>
              </a:rPr>
              <a:t>              转步骤</a:t>
            </a:r>
            <a:r>
              <a:rPr lang="en-US" altLang="zh-CN" sz="2000" b="1" dirty="0">
                <a:latin typeface="宋体" panose="02010600030101010101" pitchFamily="2" charset="-122"/>
              </a:rPr>
              <a:t>3.3;</a:t>
            </a:r>
            <a:endParaRPr lang="en-US" altLang="zh-CN" sz="2000" b="1" dirty="0">
              <a:latin typeface="宋体" panose="02010600030101010101" pitchFamily="2" charset="-122"/>
            </a:endParaRPr>
          </a:p>
          <a:p>
            <a:pPr algn="just">
              <a:lnSpc>
                <a:spcPct val="110000"/>
              </a:lnSpc>
            </a:pPr>
            <a:r>
              <a:rPr lang="en-US" altLang="zh-CN" sz="2000" b="1" dirty="0">
                <a:latin typeface="宋体" panose="02010600030101010101" pitchFamily="2" charset="-122"/>
              </a:rPr>
              <a:t>    </a:t>
            </a:r>
            <a:r>
              <a:rPr lang="en-US" altLang="zh-CN" sz="2000" b="1" dirty="0" smtClean="0">
                <a:latin typeface="宋体" panose="02010600030101010101" pitchFamily="2" charset="-122"/>
              </a:rPr>
              <a:t> </a:t>
            </a:r>
            <a:r>
              <a:rPr lang="en-US" altLang="zh-CN" sz="2000" b="1" dirty="0">
                <a:latin typeface="宋体" panose="02010600030101010101" pitchFamily="2" charset="-122"/>
              </a:rPr>
              <a:t>3.2.2 </a:t>
            </a:r>
            <a:r>
              <a:rPr lang="zh-CN" altLang="en-US" sz="2000" b="1" dirty="0">
                <a:latin typeface="宋体" panose="02010600030101010101" pitchFamily="2" charset="-122"/>
              </a:rPr>
              <a:t>否则，</a:t>
            </a:r>
            <a:r>
              <a:rPr lang="en-US" altLang="zh-CN" sz="2000" b="1" dirty="0" smtClean="0">
                <a:latin typeface="宋体" panose="02010600030101010101" pitchFamily="2" charset="-122"/>
              </a:rPr>
              <a:t>path[i]=path[i]+</a:t>
            </a:r>
            <a:r>
              <a:rPr lang="en-US" altLang="zh-CN" sz="2000" b="1" dirty="0">
                <a:latin typeface="宋体" panose="02010600030101010101" pitchFamily="2" charset="-122"/>
              </a:rPr>
              <a:t>1</a:t>
            </a:r>
            <a:r>
              <a:rPr lang="zh-CN" altLang="en-US" sz="2000" b="1" dirty="0">
                <a:latin typeface="宋体" panose="02010600030101010101" pitchFamily="2" charset="-122"/>
              </a:rPr>
              <a:t>，搜索下一个顶点；</a:t>
            </a:r>
            <a:endParaRPr lang="zh-CN" altLang="en-US" sz="2000" b="1" dirty="0">
              <a:latin typeface="宋体" panose="02010600030101010101" pitchFamily="2" charset="-122"/>
            </a:endParaRPr>
          </a:p>
          <a:p>
            <a:pPr algn="just">
              <a:lnSpc>
                <a:spcPct val="110000"/>
              </a:lnSpc>
            </a:pPr>
            <a:r>
              <a:rPr lang="zh-CN" altLang="en-US" sz="2000" b="1" dirty="0">
                <a:latin typeface="宋体" panose="02010600030101010101" pitchFamily="2" charset="-122"/>
              </a:rPr>
              <a:t>  </a:t>
            </a:r>
            <a:r>
              <a:rPr lang="en-US" altLang="zh-CN" sz="2000" b="1" dirty="0" smtClean="0">
                <a:latin typeface="宋体" panose="02010600030101010101" pitchFamily="2" charset="-122"/>
              </a:rPr>
              <a:t>3.3</a:t>
            </a:r>
            <a:r>
              <a:rPr lang="zh-CN" altLang="en-US" sz="2000" b="1" dirty="0" smtClean="0">
                <a:latin typeface="宋体" panose="02010600030101010101" pitchFamily="2" charset="-122"/>
              </a:rPr>
              <a:t>若</a:t>
            </a:r>
            <a:r>
              <a:rPr lang="zh-CN" altLang="en-US" sz="2000" b="1" dirty="0">
                <a:latin typeface="宋体" panose="02010600030101010101" pitchFamily="2" charset="-122"/>
              </a:rPr>
              <a:t>数组</a:t>
            </a:r>
            <a:r>
              <a:rPr lang="en-US" altLang="zh-CN" sz="2000" b="1" dirty="0">
                <a:latin typeface="宋体" panose="02010600030101010101" pitchFamily="2" charset="-122"/>
              </a:rPr>
              <a:t>path[n]</a:t>
            </a:r>
            <a:r>
              <a:rPr lang="zh-CN" altLang="en-US" sz="2000" b="1" dirty="0">
                <a:latin typeface="宋体" panose="02010600030101010101" pitchFamily="2" charset="-122"/>
              </a:rPr>
              <a:t>已形成哈密顿路径，则输出</a:t>
            </a:r>
            <a:r>
              <a:rPr lang="en-US" altLang="zh-CN" sz="2000" b="1" dirty="0">
                <a:latin typeface="宋体" panose="02010600030101010101" pitchFamily="2" charset="-122"/>
              </a:rPr>
              <a:t>path[n]</a:t>
            </a:r>
            <a:r>
              <a:rPr lang="zh-CN" altLang="en-US" sz="2000" b="1" dirty="0">
                <a:latin typeface="宋体" panose="02010600030101010101" pitchFamily="2" charset="-122"/>
              </a:rPr>
              <a:t>，算法结束；</a:t>
            </a:r>
            <a:endParaRPr lang="zh-CN" altLang="en-US" sz="2000" b="1" dirty="0">
              <a:latin typeface="宋体" panose="02010600030101010101" pitchFamily="2" charset="-122"/>
            </a:endParaRPr>
          </a:p>
          <a:p>
            <a:pPr algn="just">
              <a:lnSpc>
                <a:spcPct val="110000"/>
              </a:lnSpc>
            </a:pPr>
            <a:r>
              <a:rPr lang="zh-CN" altLang="en-US" sz="2000" b="1" dirty="0">
                <a:latin typeface="宋体" panose="02010600030101010101" pitchFamily="2" charset="-122"/>
              </a:rPr>
              <a:t>  </a:t>
            </a:r>
            <a:r>
              <a:rPr lang="en-US" altLang="zh-CN" sz="2000" b="1" dirty="0" smtClean="0">
                <a:latin typeface="宋体" panose="02010600030101010101" pitchFamily="2" charset="-122"/>
              </a:rPr>
              <a:t>3.4</a:t>
            </a:r>
            <a:r>
              <a:rPr lang="zh-CN" altLang="en-US" sz="2000" b="1" dirty="0" smtClean="0">
                <a:latin typeface="宋体" panose="02010600030101010101" pitchFamily="2" charset="-122"/>
              </a:rPr>
              <a:t>若</a:t>
            </a:r>
            <a:r>
              <a:rPr lang="zh-CN" altLang="en-US" sz="2000" b="1" dirty="0">
                <a:latin typeface="宋体" panose="02010600030101010101" pitchFamily="2" charset="-122"/>
              </a:rPr>
              <a:t>数组</a:t>
            </a:r>
            <a:r>
              <a:rPr lang="en-US" altLang="zh-CN" sz="2000" b="1" dirty="0">
                <a:latin typeface="宋体" panose="02010600030101010101" pitchFamily="2" charset="-122"/>
              </a:rPr>
              <a:t>path[n]</a:t>
            </a:r>
            <a:r>
              <a:rPr lang="zh-CN" altLang="en-US" sz="2000" b="1" dirty="0">
                <a:latin typeface="宋体" panose="02010600030101010101" pitchFamily="2" charset="-122"/>
              </a:rPr>
              <a:t>构成哈密顿路径的部分解</a:t>
            </a:r>
            <a:r>
              <a:rPr lang="zh-CN" altLang="en-US" sz="2000" b="1" dirty="0" smtClean="0">
                <a:latin typeface="宋体" panose="02010600030101010101" pitchFamily="2" charset="-122"/>
              </a:rPr>
              <a:t>，则</a:t>
            </a:r>
            <a:r>
              <a:rPr lang="en-US" altLang="zh-CN" sz="2000" b="1" dirty="0" smtClean="0">
                <a:latin typeface="宋体" panose="02010600030101010101" pitchFamily="2" charset="-122"/>
              </a:rPr>
              <a:t>i++</a:t>
            </a:r>
            <a:r>
              <a:rPr lang="zh-CN" altLang="en-US" sz="2000" b="1" dirty="0" smtClean="0">
                <a:latin typeface="宋体" panose="02010600030101010101" pitchFamily="2" charset="-122"/>
              </a:rPr>
              <a:t>，</a:t>
            </a:r>
            <a:r>
              <a:rPr lang="zh-CN" altLang="en-US" sz="2000" b="1" dirty="0">
                <a:latin typeface="宋体" panose="02010600030101010101" pitchFamily="2" charset="-122"/>
              </a:rPr>
              <a:t>转步骤</a:t>
            </a:r>
            <a:r>
              <a:rPr lang="en-US" altLang="zh-CN" sz="2000" b="1" dirty="0">
                <a:latin typeface="宋体" panose="02010600030101010101" pitchFamily="2" charset="-122"/>
              </a:rPr>
              <a:t>3</a:t>
            </a:r>
            <a:r>
              <a:rPr lang="zh-CN" altLang="en-US" sz="2000" b="1" dirty="0">
                <a:latin typeface="宋体" panose="02010600030101010101" pitchFamily="2" charset="-122"/>
              </a:rPr>
              <a:t>；</a:t>
            </a:r>
            <a:endParaRPr lang="zh-CN" altLang="en-US" sz="2000" b="1" dirty="0">
              <a:latin typeface="宋体" panose="02010600030101010101" pitchFamily="2" charset="-122"/>
            </a:endParaRPr>
          </a:p>
          <a:p>
            <a:pPr algn="just">
              <a:lnSpc>
                <a:spcPct val="110000"/>
              </a:lnSpc>
            </a:pPr>
            <a:r>
              <a:rPr lang="zh-CN" altLang="en-US" sz="2000" b="1" dirty="0">
                <a:latin typeface="宋体" panose="02010600030101010101" pitchFamily="2" charset="-122"/>
              </a:rPr>
              <a:t>  </a:t>
            </a:r>
            <a:r>
              <a:rPr lang="en-US" altLang="zh-CN" sz="2000" b="1" dirty="0" smtClean="0">
                <a:latin typeface="宋体" panose="02010600030101010101" pitchFamily="2" charset="-122"/>
              </a:rPr>
              <a:t>3.5</a:t>
            </a:r>
            <a:r>
              <a:rPr lang="zh-CN" altLang="en-US" sz="2000" b="1" dirty="0">
                <a:latin typeface="宋体" panose="02010600030101010101" pitchFamily="2" charset="-122"/>
              </a:rPr>
              <a:t>否则，取消顶点</a:t>
            </a:r>
            <a:r>
              <a:rPr lang="en-US" altLang="zh-CN" sz="2000" b="1" dirty="0">
                <a:latin typeface="宋体" panose="02010600030101010101" pitchFamily="2" charset="-122"/>
              </a:rPr>
              <a:t>path[i]</a:t>
            </a:r>
            <a:r>
              <a:rPr lang="zh-CN" altLang="en-US" sz="2000" b="1" dirty="0">
                <a:latin typeface="宋体" panose="02010600030101010101" pitchFamily="2" charset="-122"/>
              </a:rPr>
              <a:t>的访问标志，重置</a:t>
            </a:r>
            <a:r>
              <a:rPr lang="en-US" altLang="zh-CN" sz="2000" b="1" dirty="0" smtClean="0">
                <a:latin typeface="宋体" panose="02010600030101010101" pitchFamily="2" charset="-122"/>
              </a:rPr>
              <a:t>path[i]</a:t>
            </a:r>
            <a:r>
              <a:rPr lang="zh-CN" altLang="en-US" sz="2000" b="1" dirty="0" smtClean="0">
                <a:latin typeface="宋体" panose="02010600030101010101" pitchFamily="2" charset="-122"/>
              </a:rPr>
              <a:t>，</a:t>
            </a:r>
            <a:r>
              <a:rPr lang="en-US" altLang="zh-CN" sz="2000" b="1" dirty="0" smtClean="0">
                <a:latin typeface="宋体" panose="02010600030101010101" pitchFamily="2" charset="-122"/>
              </a:rPr>
              <a:t>i--</a:t>
            </a:r>
            <a:r>
              <a:rPr lang="zh-CN" altLang="en-US" sz="2000" b="1" dirty="0" smtClean="0">
                <a:latin typeface="宋体" panose="02010600030101010101" pitchFamily="2" charset="-122"/>
              </a:rPr>
              <a:t>，转</a:t>
            </a:r>
            <a:r>
              <a:rPr lang="zh-CN" altLang="en-US" sz="2000" b="1" dirty="0">
                <a:latin typeface="宋体" panose="02010600030101010101" pitchFamily="2" charset="-122"/>
              </a:rPr>
              <a:t>步骤</a:t>
            </a:r>
            <a:r>
              <a:rPr lang="en-US" altLang="zh-CN" sz="2000" b="1" dirty="0">
                <a:latin typeface="宋体" panose="02010600030101010101" pitchFamily="2" charset="-122"/>
              </a:rPr>
              <a:t>3</a:t>
            </a:r>
            <a:r>
              <a:rPr lang="zh-CN" altLang="en-US" sz="2000" b="1" dirty="0">
                <a:latin typeface="宋体" panose="02010600030101010101" pitchFamily="2" charset="-122"/>
              </a:rPr>
              <a:t>；</a:t>
            </a:r>
            <a:endParaRPr lang="zh-CN" altLang="en-US" sz="2000" b="1" dirty="0">
              <a:latin typeface="宋体" panose="02010600030101010101" pitchFamily="2" charset="-122"/>
            </a:endParaRPr>
          </a:p>
        </p:txBody>
      </p:sp>
      <p:sp>
        <p:nvSpPr>
          <p:cNvPr id="2" name="文本框 1"/>
          <p:cNvSpPr txBox="1"/>
          <p:nvPr/>
        </p:nvSpPr>
        <p:spPr>
          <a:xfrm>
            <a:off x="1846263" y="234315"/>
            <a:ext cx="5233035" cy="700405"/>
          </a:xfrm>
          <a:prstGeom prst="rect">
            <a:avLst/>
          </a:prstGeom>
          <a:noFill/>
        </p:spPr>
        <p:txBody>
          <a:bodyPr wrap="none" rtlCol="0">
            <a:spAutoFit/>
          </a:bodyPr>
          <a:p>
            <a:pPr algn="ctr">
              <a:lnSpc>
                <a:spcPct val="110000"/>
              </a:lnSpc>
              <a:spcAft>
                <a:spcPts val="775"/>
              </a:spcAft>
            </a:pPr>
            <a:r>
              <a:rPr lang="zh-CN" altLang="en-US" sz="3600" b="1" dirty="0">
                <a:solidFill>
                  <a:schemeClr val="bg1"/>
                </a:solidFill>
                <a:effectLst/>
                <a:latin typeface="黑体" panose="02010609060101010101" pitchFamily="49" charset="-122"/>
                <a:ea typeface="黑体" panose="02010609060101010101" pitchFamily="49" charset="-122"/>
                <a:sym typeface="+mn-ea"/>
              </a:rPr>
              <a:t>算法</a:t>
            </a:r>
            <a:r>
              <a:rPr lang="en-US" altLang="zh-CN" sz="3600" b="1" dirty="0">
                <a:solidFill>
                  <a:schemeClr val="bg1"/>
                </a:solidFill>
                <a:effectLst/>
                <a:latin typeface="黑体" panose="02010609060101010101" pitchFamily="49" charset="-122"/>
                <a:ea typeface="黑体" panose="02010609060101010101" pitchFamily="49" charset="-122"/>
                <a:sym typeface="+mn-ea"/>
              </a:rPr>
              <a:t>——</a:t>
            </a:r>
            <a:r>
              <a:rPr lang="zh-CN" altLang="en-US" sz="3600" b="1" dirty="0">
                <a:solidFill>
                  <a:schemeClr val="bg1"/>
                </a:solidFill>
                <a:effectLst/>
                <a:latin typeface="黑体" panose="02010609060101010101" pitchFamily="49" charset="-122"/>
                <a:ea typeface="黑体" panose="02010609060101010101" pitchFamily="49" charset="-122"/>
                <a:sym typeface="+mn-ea"/>
              </a:rPr>
              <a:t>哈密顿回路</a:t>
            </a:r>
            <a:r>
              <a:rPr lang="zh-CN" altLang="en-US" sz="3600" b="1" dirty="0" smtClean="0">
                <a:solidFill>
                  <a:schemeClr val="bg1"/>
                </a:solidFill>
                <a:effectLst/>
                <a:latin typeface="黑体" panose="02010609060101010101" pitchFamily="49" charset="-122"/>
                <a:ea typeface="黑体" panose="02010609060101010101" pitchFamily="49" charset="-122"/>
                <a:sym typeface="+mn-ea"/>
              </a:rPr>
              <a:t>问题</a:t>
            </a:r>
            <a:endParaRPr lang="zh-CN" altLang="en-US" sz="3600" b="1" dirty="0" smtClean="0">
              <a:solidFill>
                <a:schemeClr val="bg1"/>
              </a:solidFill>
              <a:effectLst/>
              <a:latin typeface="黑体" panose="02010609060101010101" pitchFamily="49" charset="-122"/>
              <a:ea typeface="黑体" panose="02010609060101010101" pitchFamily="49"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blinds(horizontal)">
                                      <p:cBhvr>
                                        <p:cTn id="7" dur="500"/>
                                        <p:tgtEl>
                                          <p:spTgt spid="60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blinds(horizontal)">
                                      <p:cBhvr>
                                        <p:cTn id="12" dur="500"/>
                                        <p:tgtEl>
                                          <p:spTgt spid="604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xEl>
                                              <p:pRg st="2" end="2"/>
                                            </p:txEl>
                                          </p:spTgt>
                                        </p:tgtEl>
                                        <p:attrNameLst>
                                          <p:attrName>style.visibility</p:attrName>
                                        </p:attrNameLst>
                                      </p:cBhvr>
                                      <p:to>
                                        <p:strVal val="visible"/>
                                      </p:to>
                                    </p:set>
                                    <p:animEffect transition="in" filter="blinds(horizontal)">
                                      <p:cBhvr>
                                        <p:cTn id="17" dur="500"/>
                                        <p:tgtEl>
                                          <p:spTgt spid="604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8">
                                            <p:txEl>
                                              <p:pRg st="3" end="3"/>
                                            </p:txEl>
                                          </p:spTgt>
                                        </p:tgtEl>
                                        <p:attrNameLst>
                                          <p:attrName>style.visibility</p:attrName>
                                        </p:attrNameLst>
                                      </p:cBhvr>
                                      <p:to>
                                        <p:strVal val="visible"/>
                                      </p:to>
                                    </p:set>
                                    <p:animEffect transition="in" filter="blinds(horizontal)">
                                      <p:cBhvr>
                                        <p:cTn id="22" dur="500"/>
                                        <p:tgtEl>
                                          <p:spTgt spid="604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8">
                                            <p:txEl>
                                              <p:pRg st="4" end="4"/>
                                            </p:txEl>
                                          </p:spTgt>
                                        </p:tgtEl>
                                        <p:attrNameLst>
                                          <p:attrName>style.visibility</p:attrName>
                                        </p:attrNameLst>
                                      </p:cBhvr>
                                      <p:to>
                                        <p:strVal val="visible"/>
                                      </p:to>
                                    </p:set>
                                    <p:animEffect transition="in" filter="blinds(horizontal)">
                                      <p:cBhvr>
                                        <p:cTn id="27" dur="500"/>
                                        <p:tgtEl>
                                          <p:spTgt spid="604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418">
                                            <p:txEl>
                                              <p:pRg st="5" end="5"/>
                                            </p:txEl>
                                          </p:spTgt>
                                        </p:tgtEl>
                                        <p:attrNameLst>
                                          <p:attrName>style.visibility</p:attrName>
                                        </p:attrNameLst>
                                      </p:cBhvr>
                                      <p:to>
                                        <p:strVal val="visible"/>
                                      </p:to>
                                    </p:set>
                                    <p:animEffect transition="in" filter="blinds(horizontal)">
                                      <p:cBhvr>
                                        <p:cTn id="32" dur="500"/>
                                        <p:tgtEl>
                                          <p:spTgt spid="604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418">
                                            <p:txEl>
                                              <p:pRg st="6" end="6"/>
                                            </p:txEl>
                                          </p:spTgt>
                                        </p:tgtEl>
                                        <p:attrNameLst>
                                          <p:attrName>style.visibility</p:attrName>
                                        </p:attrNameLst>
                                      </p:cBhvr>
                                      <p:to>
                                        <p:strVal val="visible"/>
                                      </p:to>
                                    </p:set>
                                    <p:animEffect transition="in" filter="blinds(horizontal)">
                                      <p:cBhvr>
                                        <p:cTn id="37" dur="500"/>
                                        <p:tgtEl>
                                          <p:spTgt spid="604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418">
                                            <p:txEl>
                                              <p:pRg st="7" end="7"/>
                                            </p:txEl>
                                          </p:spTgt>
                                        </p:tgtEl>
                                        <p:attrNameLst>
                                          <p:attrName>style.visibility</p:attrName>
                                        </p:attrNameLst>
                                      </p:cBhvr>
                                      <p:to>
                                        <p:strVal val="visible"/>
                                      </p:to>
                                    </p:set>
                                    <p:animEffect transition="in" filter="blinds(horizontal)">
                                      <p:cBhvr>
                                        <p:cTn id="42" dur="500"/>
                                        <p:tgtEl>
                                          <p:spTgt spid="604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418">
                                            <p:txEl>
                                              <p:pRg st="8" end="8"/>
                                            </p:txEl>
                                          </p:spTgt>
                                        </p:tgtEl>
                                        <p:attrNameLst>
                                          <p:attrName>style.visibility</p:attrName>
                                        </p:attrNameLst>
                                      </p:cBhvr>
                                      <p:to>
                                        <p:strVal val="visible"/>
                                      </p:to>
                                    </p:set>
                                    <p:animEffect transition="in" filter="blinds(horizontal)">
                                      <p:cBhvr>
                                        <p:cTn id="47" dur="500"/>
                                        <p:tgtEl>
                                          <p:spTgt spid="604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418">
                                            <p:txEl>
                                              <p:pRg st="9" end="9"/>
                                            </p:txEl>
                                          </p:spTgt>
                                        </p:tgtEl>
                                        <p:attrNameLst>
                                          <p:attrName>style.visibility</p:attrName>
                                        </p:attrNameLst>
                                      </p:cBhvr>
                                      <p:to>
                                        <p:strVal val="visible"/>
                                      </p:to>
                                    </p:set>
                                    <p:animEffect transition="in" filter="blinds(horizontal)">
                                      <p:cBhvr>
                                        <p:cTn id="52" dur="500"/>
                                        <p:tgtEl>
                                          <p:spTgt spid="604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418">
                                            <p:txEl>
                                              <p:pRg st="10" end="10"/>
                                            </p:txEl>
                                          </p:spTgt>
                                        </p:tgtEl>
                                        <p:attrNameLst>
                                          <p:attrName>style.visibility</p:attrName>
                                        </p:attrNameLst>
                                      </p:cBhvr>
                                      <p:to>
                                        <p:strVal val="visible"/>
                                      </p:to>
                                    </p:set>
                                    <p:animEffect transition="in" filter="blinds(horizontal)">
                                      <p:cBhvr>
                                        <p:cTn id="57" dur="500"/>
                                        <p:tgtEl>
                                          <p:spTgt spid="6041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418">
                                            <p:txEl>
                                              <p:pRg st="11" end="11"/>
                                            </p:txEl>
                                          </p:spTgt>
                                        </p:tgtEl>
                                        <p:attrNameLst>
                                          <p:attrName>style.visibility</p:attrName>
                                        </p:attrNameLst>
                                      </p:cBhvr>
                                      <p:to>
                                        <p:strVal val="visible"/>
                                      </p:to>
                                    </p:set>
                                    <p:animEffect transition="in" filter="blinds(horizontal)">
                                      <p:cBhvr>
                                        <p:cTn id="62" dur="500"/>
                                        <p:tgtEl>
                                          <p:spTgt spid="6041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418">
                                            <p:txEl>
                                              <p:pRg st="12" end="12"/>
                                            </p:txEl>
                                          </p:spTgt>
                                        </p:tgtEl>
                                        <p:attrNameLst>
                                          <p:attrName>style.visibility</p:attrName>
                                        </p:attrNameLst>
                                      </p:cBhvr>
                                      <p:to>
                                        <p:strVal val="visible"/>
                                      </p:to>
                                    </p:set>
                                    <p:animEffect transition="in" filter="blinds(horizontal)">
                                      <p:cBhvr>
                                        <p:cTn id="67" dur="500"/>
                                        <p:tgtEl>
                                          <p:spTgt spid="604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4"/>
          <p:cNvSpPr txBox="1">
            <a:spLocks noChangeArrowheads="1"/>
          </p:cNvSpPr>
          <p:nvPr/>
        </p:nvSpPr>
        <p:spPr bwMode="auto">
          <a:xfrm>
            <a:off x="24765" y="24130"/>
            <a:ext cx="9095105" cy="678116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4000"/>
              </a:lnSpc>
            </a:pPr>
            <a:r>
              <a:rPr lang="en-US" altLang="zh-CN" sz="2000" b="1">
                <a:latin typeface="Times New Roman" panose="02020603050405020304" pitchFamily="18" charset="0"/>
              </a:rPr>
              <a:t>#include&lt;stdio.h&gt;</a:t>
            </a:r>
            <a:endParaRPr lang="en-US" altLang="zh-CN" sz="2000" b="1">
              <a:latin typeface="Times New Roman" panose="02020603050405020304" pitchFamily="18" charset="0"/>
            </a:endParaRPr>
          </a:p>
          <a:p>
            <a:pPr algn="just">
              <a:lnSpc>
                <a:spcPct val="104000"/>
              </a:lnSpc>
            </a:pPr>
            <a:r>
              <a:rPr lang="en-US" altLang="zh-CN" sz="2000" b="1">
                <a:latin typeface="Times New Roman" panose="02020603050405020304" pitchFamily="18" charset="0"/>
              </a:rPr>
              <a:t> #define n 5   </a:t>
            </a:r>
            <a:r>
              <a:rPr lang="en-US" altLang="zh-CN" sz="2000" b="1">
                <a:latin typeface="Times New Roman" panose="02020603050405020304" pitchFamily="18" charset="0"/>
                <a:sym typeface="+mn-ea"/>
              </a:rPr>
              <a:t>// </a:t>
            </a:r>
            <a:r>
              <a:rPr lang="zh-CN" altLang="en-US" sz="2000" b="1">
                <a:latin typeface="Times New Roman" panose="02020603050405020304" pitchFamily="18" charset="0"/>
                <a:sym typeface="+mn-ea"/>
              </a:rPr>
              <a:t>图中顶点总数</a:t>
            </a:r>
            <a:endParaRPr lang="zh-CN" altLang="en-US" sz="2000" b="1">
              <a:latin typeface="Times New Roman" panose="02020603050405020304" pitchFamily="18" charset="0"/>
              <a:sym typeface="+mn-ea"/>
            </a:endParaRPr>
          </a:p>
          <a:p>
            <a:pPr algn="just">
              <a:lnSpc>
                <a:spcPct val="104000"/>
              </a:lnSpc>
            </a:pPr>
            <a:r>
              <a:rPr lang="en-US" altLang="zh-CN" sz="2000" b="1">
                <a:latin typeface="Times New Roman" panose="02020603050405020304" pitchFamily="18" charset="0"/>
                <a:sym typeface="+mn-ea"/>
              </a:rPr>
              <a:t>int visited[n]={0};</a:t>
            </a:r>
            <a:endParaRPr lang="en-US" altLang="zh-CN" sz="2000" b="1">
              <a:latin typeface="Times New Roman" panose="02020603050405020304" pitchFamily="18" charset="0"/>
              <a:sym typeface="+mn-ea"/>
            </a:endParaRPr>
          </a:p>
          <a:p>
            <a:pPr algn="just">
              <a:lnSpc>
                <a:spcPct val="104000"/>
              </a:lnSpc>
            </a:pPr>
            <a:r>
              <a:rPr lang="zh-CN" altLang="en-US" sz="2000" b="1">
                <a:latin typeface="Times New Roman" panose="02020603050405020304" pitchFamily="18" charset="0"/>
                <a:sym typeface="+mn-ea"/>
              </a:rPr>
              <a:t>int path[n]={0};</a:t>
            </a:r>
            <a:endParaRPr lang="zh-CN" altLang="en-US" sz="2000" b="1">
              <a:latin typeface="Times New Roman" panose="02020603050405020304" pitchFamily="18" charset="0"/>
              <a:sym typeface="+mn-ea"/>
            </a:endParaRPr>
          </a:p>
          <a:p>
            <a:pPr algn="just">
              <a:lnSpc>
                <a:spcPct val="104000"/>
              </a:lnSpc>
            </a:pPr>
            <a:r>
              <a:rPr sz="2000" b="1" dirty="0">
                <a:latin typeface="Times New Roman" panose="02020603050405020304" pitchFamily="18" charset="0"/>
                <a:sym typeface="+mn-ea"/>
              </a:rPr>
              <a:t> /* Let us create the following graph</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(0)--(1)--(2)</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   / \   |</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  /   \  |</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 /     \ |</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(3)-------(4)    */</a:t>
            </a:r>
            <a:endParaRPr sz="2000" b="1" dirty="0">
              <a:latin typeface="Times New Roman" panose="02020603050405020304" pitchFamily="18" charset="0"/>
              <a:sym typeface="+mn-ea"/>
            </a:endParaRPr>
          </a:p>
          <a:p>
            <a:pPr algn="just">
              <a:lnSpc>
                <a:spcPct val="104000"/>
              </a:lnSpc>
            </a:pPr>
            <a:r>
              <a:rPr sz="2000" b="1" dirty="0">
                <a:latin typeface="Times New Roman" panose="02020603050405020304" pitchFamily="18" charset="0"/>
                <a:sym typeface="+mn-ea"/>
              </a:rPr>
              <a:t>bool </a:t>
            </a:r>
            <a:r>
              <a:rPr lang="en-US" sz="2000" b="1" dirty="0">
                <a:latin typeface="Times New Roman" panose="02020603050405020304" pitchFamily="18" charset="0"/>
                <a:sym typeface="+mn-ea"/>
              </a:rPr>
              <a:t>arc</a:t>
            </a:r>
            <a:r>
              <a:rPr sz="2000" b="1" dirty="0">
                <a:latin typeface="Times New Roman" panose="02020603050405020304" pitchFamily="18" charset="0"/>
                <a:sym typeface="+mn-ea"/>
              </a:rPr>
              <a:t>[</a:t>
            </a:r>
            <a:r>
              <a:rPr lang="en-US" sz="2000" b="1" dirty="0">
                <a:latin typeface="Times New Roman" panose="02020603050405020304" pitchFamily="18" charset="0"/>
                <a:sym typeface="+mn-ea"/>
              </a:rPr>
              <a:t>n</a:t>
            </a:r>
            <a:r>
              <a:rPr sz="2000" b="1" dirty="0">
                <a:latin typeface="Times New Roman" panose="02020603050405020304" pitchFamily="18" charset="0"/>
                <a:sym typeface="+mn-ea"/>
              </a:rPr>
              <a:t>][</a:t>
            </a:r>
            <a:r>
              <a:rPr lang="en-US" sz="2000" b="1" dirty="0">
                <a:latin typeface="Times New Roman" panose="02020603050405020304" pitchFamily="18" charset="0"/>
                <a:sym typeface="+mn-ea"/>
              </a:rPr>
              <a:t>n</a:t>
            </a:r>
            <a:r>
              <a:rPr sz="2000" b="1" dirty="0">
                <a:latin typeface="Times New Roman" panose="02020603050405020304" pitchFamily="18" charset="0"/>
                <a:sym typeface="+mn-ea"/>
              </a:rPr>
              <a:t>]={{0,1,0,1,0},{1,0,1,1,1},{0,1,0,0,1},{1,1,0,0,1},{0, 1, 1, 1, 0}}; </a:t>
            </a:r>
            <a:endParaRPr sz="2000" b="1" dirty="0">
              <a:latin typeface="Times New Roman" panose="02020603050405020304" pitchFamily="18" charset="0"/>
              <a:sym typeface="+mn-ea"/>
            </a:endParaRPr>
          </a:p>
          <a:p>
            <a:pPr algn="just">
              <a:lnSpc>
                <a:spcPct val="104000"/>
              </a:lnSpc>
            </a:pPr>
            <a:r>
              <a:rPr sz="2000" b="1" dirty="0">
                <a:latin typeface="Times New Roman" panose="02020603050405020304" pitchFamily="18" charset="0"/>
                <a:sym typeface="+mn-ea"/>
              </a:rPr>
              <a:t>/* Let us create the following graph</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(0)--(1)--(2)</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   / \   |</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  /   \  |</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 /     \ |</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(3)       (4)    */</a:t>
            </a:r>
            <a:endParaRPr sz="2000" b="1" dirty="0">
              <a:latin typeface="Times New Roman" panose="02020603050405020304" pitchFamily="18" charset="0"/>
            </a:endParaRPr>
          </a:p>
          <a:p>
            <a:pPr algn="just">
              <a:lnSpc>
                <a:spcPct val="104000"/>
              </a:lnSpc>
            </a:pPr>
            <a:r>
              <a:rPr lang="en-US" sz="2000" b="1" dirty="0">
                <a:latin typeface="Times New Roman" panose="02020603050405020304" pitchFamily="18" charset="0"/>
                <a:sym typeface="+mn-ea"/>
              </a:rPr>
              <a:t>//</a:t>
            </a:r>
            <a:r>
              <a:rPr sz="2000" b="1" dirty="0">
                <a:latin typeface="Times New Roman" panose="02020603050405020304" pitchFamily="18" charset="0"/>
                <a:sym typeface="+mn-ea"/>
              </a:rPr>
              <a:t>bool </a:t>
            </a:r>
            <a:r>
              <a:rPr lang="en-US" sz="2000" b="1" dirty="0">
                <a:latin typeface="Times New Roman" panose="02020603050405020304" pitchFamily="18" charset="0"/>
                <a:sym typeface="+mn-ea"/>
              </a:rPr>
              <a:t>arc</a:t>
            </a:r>
            <a:r>
              <a:rPr sz="2000" b="1" dirty="0">
                <a:latin typeface="Times New Roman" panose="02020603050405020304" pitchFamily="18" charset="0"/>
                <a:sym typeface="+mn-ea"/>
              </a:rPr>
              <a:t>[</a:t>
            </a:r>
            <a:r>
              <a:rPr lang="en-US" sz="2000" b="1" dirty="0">
                <a:latin typeface="Times New Roman" panose="02020603050405020304" pitchFamily="18" charset="0"/>
                <a:sym typeface="+mn-ea"/>
              </a:rPr>
              <a:t>n</a:t>
            </a:r>
            <a:r>
              <a:rPr sz="2000" b="1" dirty="0">
                <a:latin typeface="Times New Roman" panose="02020603050405020304" pitchFamily="18" charset="0"/>
                <a:sym typeface="+mn-ea"/>
              </a:rPr>
              <a:t>][</a:t>
            </a:r>
            <a:r>
              <a:rPr lang="en-US" sz="2000" b="1" dirty="0">
                <a:latin typeface="Times New Roman" panose="02020603050405020304" pitchFamily="18" charset="0"/>
                <a:sym typeface="+mn-ea"/>
              </a:rPr>
              <a:t>n</a:t>
            </a:r>
            <a:r>
              <a:rPr sz="2000" b="1" dirty="0">
                <a:latin typeface="Times New Roman" panose="02020603050405020304" pitchFamily="18" charset="0"/>
                <a:sym typeface="+mn-ea"/>
              </a:rPr>
              <a:t>]={{0,1,0,1,0},{1,0,1,1,1},{0,1,0,0,1},{1,1,0,0,0},{0,1,1,0,0}};</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int main()</a:t>
            </a:r>
            <a:endParaRPr sz="2000" b="1" dirty="0">
              <a:latin typeface="Times New Roman" panose="02020603050405020304" pitchFamily="18" charset="0"/>
            </a:endParaRPr>
          </a:p>
          <a:p>
            <a:pPr algn="just">
              <a:lnSpc>
                <a:spcPct val="104000"/>
              </a:lnSpc>
            </a:pPr>
            <a:r>
              <a:rPr sz="2000" b="1" dirty="0">
                <a:latin typeface="Times New Roman" panose="02020603050405020304" pitchFamily="18" charset="0"/>
                <a:sym typeface="+mn-ea"/>
              </a:rPr>
              <a:t>{     int sum=0;   hamCycle(1,sum);     </a:t>
            </a:r>
            <a:endParaRPr sz="2000" b="1" dirty="0">
              <a:latin typeface="Times New Roman" panose="02020603050405020304" pitchFamily="18" charset="0"/>
              <a:sym typeface="+mn-ea"/>
            </a:endParaRPr>
          </a:p>
          <a:p>
            <a:pPr algn="just">
              <a:lnSpc>
                <a:spcPct val="104000"/>
              </a:lnSpc>
            </a:pPr>
            <a:r>
              <a:rPr sz="2000" b="1" dirty="0">
                <a:latin typeface="Times New Roman" panose="02020603050405020304" pitchFamily="18" charset="0"/>
                <a:sym typeface="+mn-ea"/>
              </a:rPr>
              <a:t>      if(sum==0)	cout&lt;&lt;"Solution does not exist!"&lt;&lt;endl;       }</a:t>
            </a:r>
            <a:endParaRPr lang="en-US" altLang="zh-CN" sz="2000" b="1">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12" dur="500"/>
                                        <p:tgtEl>
                                          <p:spTgt spid="614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7" dur="500"/>
                                        <p:tgtEl>
                                          <p:spTgt spid="614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22" dur="500"/>
                                        <p:tgtEl>
                                          <p:spTgt spid="614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7" dur="500"/>
                                        <p:tgtEl>
                                          <p:spTgt spid="614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32" dur="500"/>
                                        <p:tgtEl>
                                          <p:spTgt spid="614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37" dur="500"/>
                                        <p:tgtEl>
                                          <p:spTgt spid="6144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42" dur="500"/>
                                        <p:tgtEl>
                                          <p:spTgt spid="6144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7" dur="500"/>
                                        <p:tgtEl>
                                          <p:spTgt spid="6144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52" dur="500"/>
                                        <p:tgtEl>
                                          <p:spTgt spid="6144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57" dur="500"/>
                                        <p:tgtEl>
                                          <p:spTgt spid="6144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62" dur="500"/>
                                        <p:tgtEl>
                                          <p:spTgt spid="6144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67" dur="500"/>
                                        <p:tgtEl>
                                          <p:spTgt spid="6144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72" dur="500"/>
                                        <p:tgtEl>
                                          <p:spTgt spid="6144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77" dur="500"/>
                                        <p:tgtEl>
                                          <p:spTgt spid="6144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82" dur="500"/>
                                        <p:tgtEl>
                                          <p:spTgt spid="6144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87" dur="500"/>
                                        <p:tgtEl>
                                          <p:spTgt spid="6144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92" dur="500"/>
                                        <p:tgtEl>
                                          <p:spTgt spid="6144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1443">
                                            <p:txEl>
                                              <p:pRg st="17" end="17"/>
                                            </p:txEl>
                                          </p:spTgt>
                                        </p:tgtEl>
                                        <p:attrNameLst>
                                          <p:attrName>style.visibility</p:attrName>
                                        </p:attrNameLst>
                                      </p:cBhvr>
                                      <p:to>
                                        <p:strVal val="visible"/>
                                      </p:to>
                                    </p:set>
                                    <p:animEffect transition="in" filter="blinds(horizontal)">
                                      <p:cBhvr>
                                        <p:cTn id="97" dur="500"/>
                                        <p:tgtEl>
                                          <p:spTgt spid="6144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1443">
                                            <p:txEl>
                                              <p:pRg st="18" end="18"/>
                                            </p:txEl>
                                          </p:spTgt>
                                        </p:tgtEl>
                                        <p:attrNameLst>
                                          <p:attrName>style.visibility</p:attrName>
                                        </p:attrNameLst>
                                      </p:cBhvr>
                                      <p:to>
                                        <p:strVal val="visible"/>
                                      </p:to>
                                    </p:set>
                                    <p:animEffect transition="in" filter="blinds(horizontal)">
                                      <p:cBhvr>
                                        <p:cTn id="102" dur="500"/>
                                        <p:tgtEl>
                                          <p:spTgt spid="6144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1443">
                                            <p:txEl>
                                              <p:pRg st="19" end="19"/>
                                            </p:txEl>
                                          </p:spTgt>
                                        </p:tgtEl>
                                        <p:attrNameLst>
                                          <p:attrName>style.visibility</p:attrName>
                                        </p:attrNameLst>
                                      </p:cBhvr>
                                      <p:to>
                                        <p:strVal val="visible"/>
                                      </p:to>
                                    </p:set>
                                    <p:animEffect transition="in" filter="blinds(horizontal)">
                                      <p:cBhvr>
                                        <p:cTn id="107" dur="500"/>
                                        <p:tgtEl>
                                          <p:spTgt spid="6144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1443">
                                            <p:txEl>
                                              <p:pRg st="20" end="20"/>
                                            </p:txEl>
                                          </p:spTgt>
                                        </p:tgtEl>
                                        <p:attrNameLst>
                                          <p:attrName>style.visibility</p:attrName>
                                        </p:attrNameLst>
                                      </p:cBhvr>
                                      <p:to>
                                        <p:strVal val="visible"/>
                                      </p:to>
                                    </p:set>
                                    <p:animEffect transition="in" filter="blinds(horizontal)">
                                      <p:cBhvr>
                                        <p:cTn id="112" dur="500"/>
                                        <p:tgtEl>
                                          <p:spTgt spid="6144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4"/>
          <p:cNvSpPr txBox="1">
            <a:spLocks noChangeArrowheads="1"/>
          </p:cNvSpPr>
          <p:nvPr/>
        </p:nvSpPr>
        <p:spPr bwMode="auto">
          <a:xfrm>
            <a:off x="10795" y="0"/>
            <a:ext cx="9122410" cy="685863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4000"/>
              </a:lnSpc>
            </a:pPr>
            <a:r>
              <a:rPr sz="2400" b="1" dirty="0">
                <a:latin typeface="Times New Roman" panose="02020603050405020304" pitchFamily="18" charset="0"/>
              </a:rPr>
              <a:t>void </a:t>
            </a:r>
            <a:r>
              <a:rPr sz="2400" b="1" dirty="0">
                <a:solidFill>
                  <a:srgbClr val="CC0099"/>
                </a:solidFill>
                <a:latin typeface="Times New Roman" panose="02020603050405020304" pitchFamily="18" charset="0"/>
              </a:rPr>
              <a:t>hamCycle</a:t>
            </a:r>
            <a:r>
              <a:rPr sz="2400" b="1" dirty="0">
                <a:latin typeface="Times New Roman" panose="02020603050405020304" pitchFamily="18" charset="0"/>
              </a:rPr>
              <a:t>(int i,int &amp;sum)</a:t>
            </a:r>
            <a:r>
              <a:rPr lang="en-US" sz="2400" b="1" dirty="0">
                <a:latin typeface="Times New Roman" panose="02020603050405020304" pitchFamily="18" charset="0"/>
              </a:rPr>
              <a:t>//</a:t>
            </a:r>
            <a:r>
              <a:rPr lang="zh-CN" altLang="en-US" sz="2400" b="1" dirty="0">
                <a:latin typeface="Times New Roman" panose="02020603050405020304" pitchFamily="18" charset="0"/>
              </a:rPr>
              <a:t>递归算法</a:t>
            </a:r>
            <a:endParaRPr lang="zh-CN" altLang="en-US"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if (i == n &amp;&amp;arc[ path[i-1] ][ path[0] ] == 1)</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	   sum++;</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for (int k = 0; k &lt; n; k++ )      cout&lt;&lt;path[k] &lt;&lt;"  "; </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cout&lt;&lt;path[0]&lt;&lt;endl;</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else</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	   for (int v = 1; v &lt; n; v++)</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      if (visited[v] == 0 &amp;&amp; arc[path[i-1]][v] == 1)</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    path[i] = v;</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visited[v] = 1;</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a:t>
            </a:r>
            <a:r>
              <a:rPr sz="2400" b="1" dirty="0">
                <a:solidFill>
                  <a:srgbClr val="CC0099"/>
                </a:solidFill>
                <a:latin typeface="Times New Roman" panose="02020603050405020304" pitchFamily="18" charset="0"/>
              </a:rPr>
              <a:t>hamCycle </a:t>
            </a:r>
            <a:r>
              <a:rPr sz="2400" b="1" dirty="0">
                <a:latin typeface="Times New Roman" panose="02020603050405020304" pitchFamily="18" charset="0"/>
              </a:rPr>
              <a:t>(i+1,sum);</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path[i] = 0;</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visited[v] = 0;</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        }</a:t>
            </a:r>
            <a:endParaRPr sz="2400" b="1" dirty="0">
              <a:latin typeface="Times New Roman" panose="02020603050405020304" pitchFamily="18" charset="0"/>
            </a:endParaRPr>
          </a:p>
          <a:p>
            <a:pPr algn="just">
              <a:lnSpc>
                <a:spcPct val="104000"/>
              </a:lnSpc>
            </a:pPr>
            <a:r>
              <a:rPr sz="2400" b="1" dirty="0">
                <a:latin typeface="Times New Roman" panose="02020603050405020304" pitchFamily="18" charset="0"/>
              </a:rPr>
              <a:t>}</a:t>
            </a:r>
            <a:endParaRPr sz="2400" b="1"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7" dur="5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32" dur="500"/>
                                        <p:tgtEl>
                                          <p:spTgt spid="61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37" dur="500"/>
                                        <p:tgtEl>
                                          <p:spTgt spid="61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2" dur="500"/>
                                        <p:tgtEl>
                                          <p:spTgt spid="614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47" dur="500"/>
                                        <p:tgtEl>
                                          <p:spTgt spid="614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52" dur="500"/>
                                        <p:tgtEl>
                                          <p:spTgt spid="614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57" dur="500"/>
                                        <p:tgtEl>
                                          <p:spTgt spid="6144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62" dur="500"/>
                                        <p:tgtEl>
                                          <p:spTgt spid="6144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67" dur="500"/>
                                        <p:tgtEl>
                                          <p:spTgt spid="6144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72" dur="500"/>
                                        <p:tgtEl>
                                          <p:spTgt spid="6144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77" dur="500"/>
                                        <p:tgtEl>
                                          <p:spTgt spid="6144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82" dur="500"/>
                                        <p:tgtEl>
                                          <p:spTgt spid="6144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87" dur="500"/>
                                        <p:tgtEl>
                                          <p:spTgt spid="6144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1443">
                                            <p:txEl>
                                              <p:pRg st="17" end="17"/>
                                            </p:txEl>
                                          </p:spTgt>
                                        </p:tgtEl>
                                        <p:attrNameLst>
                                          <p:attrName>style.visibility</p:attrName>
                                        </p:attrNameLst>
                                      </p:cBhvr>
                                      <p:to>
                                        <p:strVal val="visible"/>
                                      </p:to>
                                    </p:set>
                                    <p:animEffect transition="in" filter="blinds(horizontal)">
                                      <p:cBhvr>
                                        <p:cTn id="92" dur="500"/>
                                        <p:tgtEl>
                                          <p:spTgt spid="6144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4"/>
          <p:cNvSpPr txBox="1">
            <a:spLocks noChangeArrowheads="1"/>
          </p:cNvSpPr>
          <p:nvPr/>
        </p:nvSpPr>
        <p:spPr bwMode="auto">
          <a:xfrm>
            <a:off x="-18415" y="-48895"/>
            <a:ext cx="9147175" cy="682434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pPr>
            <a:r>
              <a:rPr lang="en-US" altLang="zh-CN" sz="2000" b="1" dirty="0" smtClean="0">
                <a:latin typeface="Times New Roman" panose="02020603050405020304" pitchFamily="18" charset="0"/>
              </a:rPr>
              <a:t>void </a:t>
            </a:r>
            <a:r>
              <a:rPr lang="en-US" altLang="zh-CN" sz="2000" b="1" dirty="0" err="1">
                <a:solidFill>
                  <a:srgbClr val="CC0099"/>
                </a:solidFill>
                <a:latin typeface="Times New Roman" panose="02020603050405020304" pitchFamily="18" charset="0"/>
              </a:rPr>
              <a:t>Hamiton</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n)   //</a:t>
            </a:r>
            <a:r>
              <a:rPr lang="zh-CN" altLang="en-US" sz="2000" b="1" dirty="0" smtClean="0">
                <a:latin typeface="Times New Roman" panose="02020603050405020304" pitchFamily="18" charset="0"/>
              </a:rPr>
              <a:t>迭代算法</a:t>
            </a:r>
            <a:endParaRPr lang="zh-CN" altLang="en-US" sz="2000" b="1" dirty="0" smtClean="0">
              <a:latin typeface="Times New Roman" panose="02020603050405020304" pitchFamily="18" charset="0"/>
            </a:endParaRPr>
          </a:p>
          <a:p>
            <a:pPr algn="just">
              <a:lnSpc>
                <a:spcPct val="110000"/>
              </a:lnSpc>
            </a:pPr>
            <a:r>
              <a:rPr lang="en-US" altLang="zh-CN" sz="2000" b="1" dirty="0">
                <a:latin typeface="Times New Roman" panose="02020603050405020304" pitchFamily="18" charset="0"/>
              </a:rPr>
              <a:t>{    for (int </a:t>
            </a:r>
            <a:r>
              <a:rPr lang="en-US" altLang="zh-CN" sz="2000" b="1" dirty="0" smtClean="0">
                <a:latin typeface="Times New Roman" panose="02020603050405020304" pitchFamily="18" charset="0"/>
              </a:rPr>
              <a:t>i=0; i&lt;n</a:t>
            </a:r>
            <a:r>
              <a:rPr lang="en-US" altLang="zh-CN" sz="2000" b="1" dirty="0">
                <a:latin typeface="Times New Roman" panose="02020603050405020304" pitchFamily="18" charset="0"/>
              </a:rPr>
              <a:t>; i++)  </a:t>
            </a:r>
            <a:r>
              <a:rPr lang="en-US" altLang="zh-CN" sz="2000" b="1" dirty="0">
                <a:solidFill>
                  <a:srgbClr val="CC0099"/>
                </a:solidFill>
                <a:latin typeface="Times New Roman" panose="02020603050405020304" pitchFamily="18" charset="0"/>
              </a:rPr>
              <a:t> //</a:t>
            </a:r>
            <a:r>
              <a:rPr lang="zh-CN" altLang="en-US" sz="2000" b="1" dirty="0">
                <a:solidFill>
                  <a:srgbClr val="CC0099"/>
                </a:solidFill>
                <a:latin typeface="Times New Roman" panose="02020603050405020304" pitchFamily="18" charset="0"/>
              </a:rPr>
              <a:t>初始化顶点数组和标志数组</a:t>
            </a:r>
            <a:endParaRPr lang="zh-CN" altLang="en-US" sz="2000" b="1" dirty="0">
              <a:solidFill>
                <a:srgbClr val="CC0099"/>
              </a:solidFill>
              <a:latin typeface="Times New Roman" panose="02020603050405020304" pitchFamily="18" charset="0"/>
            </a:endParaRPr>
          </a:p>
          <a:p>
            <a:pPr algn="just">
              <a:lnSpc>
                <a:spcPct val="11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     path[i]=0;          visited[i]=0;       }</a:t>
            </a:r>
            <a:endParaRPr lang="en-US" altLang="zh-CN" sz="2000" b="1" dirty="0">
              <a:latin typeface="Times New Roman" panose="02020603050405020304" pitchFamily="18" charset="0"/>
            </a:endParaRPr>
          </a:p>
          <a:p>
            <a:pPr algn="just">
              <a:lnSpc>
                <a:spcPct val="110000"/>
              </a:lnSpc>
            </a:pPr>
            <a:r>
              <a:rPr lang="en-US" altLang="zh-CN" sz="2000" b="1" dirty="0" smtClean="0">
                <a:latin typeface="Times New Roman" panose="02020603050405020304" pitchFamily="18" charset="0"/>
              </a:rPr>
              <a:t>      visited[0]=</a:t>
            </a:r>
            <a:r>
              <a:rPr lang="en-US" altLang="zh-CN" sz="2000" b="1" dirty="0">
                <a:latin typeface="Times New Roman" panose="02020603050405020304" pitchFamily="18" charset="0"/>
              </a:rPr>
              <a:t>1; </a:t>
            </a:r>
            <a:r>
              <a:rPr lang="en-US" altLang="zh-CN" sz="2000" b="1" dirty="0" smtClean="0">
                <a:latin typeface="Times New Roman" panose="02020603050405020304" pitchFamily="18" charset="0"/>
              </a:rPr>
              <a:t>path[0]=0</a:t>
            </a:r>
            <a:r>
              <a:rPr lang="en-US" altLang="zh-CN" sz="2000" b="1" dirty="0">
                <a:latin typeface="Times New Roman" panose="02020603050405020304" pitchFamily="18" charset="0"/>
              </a:rPr>
              <a:t>; </a:t>
            </a:r>
            <a:r>
              <a:rPr lang="en-US" altLang="zh-CN" sz="2000" b="1" dirty="0">
                <a:solidFill>
                  <a:srgbClr val="CC0099"/>
                </a:solidFill>
                <a:latin typeface="Times New Roman" panose="02020603050405020304" pitchFamily="18" charset="0"/>
              </a:rPr>
              <a:t> //</a:t>
            </a:r>
            <a:r>
              <a:rPr lang="zh-CN" altLang="en-US" sz="2000" b="1" dirty="0">
                <a:solidFill>
                  <a:srgbClr val="CC0099"/>
                </a:solidFill>
                <a:latin typeface="Times New Roman" panose="02020603050405020304" pitchFamily="18" charset="0"/>
              </a:rPr>
              <a:t>从顶点</a:t>
            </a:r>
            <a:r>
              <a:rPr lang="en-US" altLang="zh-CN" sz="2000" b="1" dirty="0">
                <a:solidFill>
                  <a:srgbClr val="CC0099"/>
                </a:solidFill>
                <a:latin typeface="Times New Roman" panose="02020603050405020304" pitchFamily="18" charset="0"/>
              </a:rPr>
              <a:t>1</a:t>
            </a:r>
            <a:r>
              <a:rPr lang="zh-CN" altLang="en-US" sz="2000" b="1" dirty="0">
                <a:solidFill>
                  <a:srgbClr val="CC0099"/>
                </a:solidFill>
                <a:latin typeface="Times New Roman" panose="02020603050405020304" pitchFamily="18" charset="0"/>
              </a:rPr>
              <a:t>出发</a:t>
            </a:r>
            <a:endParaRPr lang="zh-CN" altLang="en-US" sz="2000" b="1" dirty="0">
              <a:solidFill>
                <a:srgbClr val="CC0099"/>
              </a:solidFill>
              <a:latin typeface="Times New Roman" panose="02020603050405020304" pitchFamily="18" charset="0"/>
            </a:endParaRPr>
          </a:p>
          <a:p>
            <a:pPr algn="just">
              <a:lnSpc>
                <a:spcPct val="11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sym typeface="+mn-ea"/>
              </a:rPr>
              <a:t>i=1; </a:t>
            </a:r>
            <a:endParaRPr lang="en-US" altLang="zh-CN" sz="2000" b="1" dirty="0">
              <a:latin typeface="Times New Roman" panose="02020603050405020304" pitchFamily="18" charset="0"/>
              <a:sym typeface="+mn-ea"/>
            </a:endParaRPr>
          </a:p>
          <a:p>
            <a:pPr algn="just">
              <a:lnSpc>
                <a:spcPct val="110000"/>
              </a:lnSpc>
            </a:pPr>
            <a:r>
              <a:rPr lang="en-US" altLang="zh-CN" sz="2000" b="1" dirty="0">
                <a:latin typeface="Times New Roman" panose="02020603050405020304" pitchFamily="18" charset="0"/>
                <a:sym typeface="+mn-ea"/>
              </a:rPr>
              <a:t>     </a:t>
            </a:r>
            <a:r>
              <a:rPr lang="en-US" altLang="zh-CN" sz="2000" b="1" dirty="0">
                <a:latin typeface="Times New Roman" panose="02020603050405020304" pitchFamily="18" charset="0"/>
              </a:rPr>
              <a:t>while </a:t>
            </a:r>
            <a:r>
              <a:rPr lang="en-US" altLang="zh-CN" sz="2000" b="1" dirty="0" smtClean="0">
                <a:latin typeface="Times New Roman" panose="02020603050405020304" pitchFamily="18" charset="0"/>
              </a:rPr>
              <a:t>(i&gt;=</a:t>
            </a: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a:p>
            <a:pPr algn="just">
              <a:lnSpc>
                <a:spcPct val="110000"/>
              </a:lnSpc>
            </a:pPr>
            <a:r>
              <a:rPr lang="en-US" altLang="zh-CN" sz="2000" b="1" dirty="0">
                <a:latin typeface="Times New Roman" panose="02020603050405020304" pitchFamily="18" charset="0"/>
              </a:rPr>
              <a:t>     {      </a:t>
            </a:r>
            <a:r>
              <a:rPr lang="en-US" altLang="zh-CN" sz="2000" b="1" dirty="0" smtClean="0">
                <a:latin typeface="Times New Roman" panose="02020603050405020304" pitchFamily="18" charset="0"/>
              </a:rPr>
              <a:t>path[i]++</a:t>
            </a:r>
            <a:r>
              <a:rPr lang="en-US" altLang="zh-CN" sz="2000" b="1" dirty="0">
                <a:latin typeface="Times New Roman" panose="02020603050405020304" pitchFamily="18" charset="0"/>
              </a:rPr>
              <a:t>;  </a:t>
            </a:r>
            <a:r>
              <a:rPr lang="en-US" altLang="zh-CN" sz="2000" b="1" dirty="0">
                <a:solidFill>
                  <a:srgbClr val="CC0099"/>
                </a:solidFill>
                <a:latin typeface="Times New Roman" panose="02020603050405020304" pitchFamily="18" charset="0"/>
              </a:rPr>
              <a:t> //</a:t>
            </a:r>
            <a:r>
              <a:rPr lang="zh-CN" altLang="en-US" sz="2000" b="1" dirty="0">
                <a:solidFill>
                  <a:srgbClr val="CC0099"/>
                </a:solidFill>
                <a:latin typeface="Times New Roman" panose="02020603050405020304" pitchFamily="18" charset="0"/>
              </a:rPr>
              <a:t>搜索下一顶点</a:t>
            </a:r>
            <a:endParaRPr lang="zh-CN" altLang="en-US" sz="2000" b="1" dirty="0">
              <a:solidFill>
                <a:srgbClr val="CC0099"/>
              </a:solidFill>
              <a:latin typeface="Times New Roman" panose="02020603050405020304" pitchFamily="18" charset="0"/>
            </a:endParaRPr>
          </a:p>
          <a:p>
            <a:pPr algn="just">
              <a:lnSpc>
                <a:spcPct val="11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while (</a:t>
            </a:r>
            <a:r>
              <a:rPr lang="en-US" altLang="zh-CN" sz="2000" b="1" dirty="0" smtClean="0">
                <a:latin typeface="Times New Roman" panose="02020603050405020304" pitchFamily="18" charset="0"/>
              </a:rPr>
              <a:t>path[i]&lt;</a:t>
            </a:r>
            <a:r>
              <a:rPr lang="en-US" altLang="zh-CN" sz="2000" b="1" dirty="0">
                <a:latin typeface="Times New Roman" panose="02020603050405020304" pitchFamily="18" charset="0"/>
              </a:rPr>
              <a:t>n)</a:t>
            </a:r>
            <a:endParaRPr lang="en-US" altLang="zh-CN" sz="2000" b="1" dirty="0">
              <a:latin typeface="Times New Roman" panose="02020603050405020304" pitchFamily="18" charset="0"/>
            </a:endParaRPr>
          </a:p>
          <a:p>
            <a:pPr algn="just">
              <a:lnSpc>
                <a:spcPct val="110000"/>
              </a:lnSpc>
            </a:pP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if(visited[path[i]]==</a:t>
            </a:r>
            <a:r>
              <a:rPr lang="en-US" altLang="zh-CN" sz="2000" b="1" dirty="0">
                <a:latin typeface="Times New Roman" panose="02020603050405020304" pitchFamily="18" charset="0"/>
              </a:rPr>
              <a:t>0&amp;&amp; </a:t>
            </a:r>
            <a:r>
              <a:rPr lang="en-US" altLang="zh-CN" sz="2000" b="1" dirty="0" smtClean="0">
                <a:latin typeface="Times New Roman" panose="02020603050405020304" pitchFamily="18" charset="0"/>
              </a:rPr>
              <a:t>arc[path[i-1</a:t>
            </a:r>
            <a:r>
              <a:rPr lang="en-US" altLang="zh-CN" sz="2000" b="1" dirty="0">
                <a:latin typeface="Times New Roman" panose="02020603050405020304" pitchFamily="18" charset="0"/>
              </a:rPr>
              <a:t>]][</a:t>
            </a:r>
            <a:r>
              <a:rPr lang="en-US" altLang="zh-CN" sz="2000" b="1" dirty="0" smtClean="0">
                <a:latin typeface="Times New Roman" panose="02020603050405020304" pitchFamily="18" charset="0"/>
              </a:rPr>
              <a:t>path[i]]==</a:t>
            </a:r>
            <a:r>
              <a:rPr lang="en-US" altLang="zh-CN" sz="2000" b="1" dirty="0">
                <a:latin typeface="Times New Roman" panose="02020603050405020304" pitchFamily="18" charset="0"/>
              </a:rPr>
              <a:t>1)  break;</a:t>
            </a:r>
            <a:endParaRPr lang="en-US" altLang="zh-CN" sz="2000" b="1" dirty="0">
              <a:latin typeface="Times New Roman" panose="02020603050405020304" pitchFamily="18" charset="0"/>
            </a:endParaRPr>
          </a:p>
          <a:p>
            <a:pPr algn="just">
              <a:lnSpc>
                <a:spcPct val="110000"/>
              </a:lnSpc>
            </a:pPr>
            <a:r>
              <a:rPr lang="en-US" altLang="zh-CN" sz="2000" b="1" dirty="0">
                <a:latin typeface="Times New Roman" panose="02020603050405020304" pitchFamily="18" charset="0"/>
              </a:rPr>
              <a:t>                   else         </a:t>
            </a:r>
            <a:r>
              <a:rPr lang="en-US" altLang="zh-CN" sz="2000" b="1" dirty="0" smtClean="0">
                <a:latin typeface="Times New Roman" panose="02020603050405020304" pitchFamily="18" charset="0"/>
              </a:rPr>
              <a:t>path[i]++</a:t>
            </a:r>
            <a:r>
              <a:rPr lang="en-US" altLang="zh-CN" sz="2000" b="1" dirty="0">
                <a:latin typeface="Times New Roman" panose="02020603050405020304" pitchFamily="18" charset="0"/>
              </a:rPr>
              <a:t>; </a:t>
            </a:r>
            <a:r>
              <a:rPr lang="en-US" altLang="zh-CN" sz="2000" b="1" dirty="0">
                <a:solidFill>
                  <a:srgbClr val="CC0099"/>
                </a:solidFill>
                <a:latin typeface="Times New Roman" panose="02020603050405020304" pitchFamily="18" charset="0"/>
              </a:rPr>
              <a:t>//</a:t>
            </a:r>
            <a:r>
              <a:rPr lang="zh-CN" altLang="en-US" sz="2000" b="1" dirty="0">
                <a:solidFill>
                  <a:srgbClr val="CC0099"/>
                </a:solidFill>
                <a:latin typeface="Times New Roman" panose="02020603050405020304" pitchFamily="18" charset="0"/>
              </a:rPr>
              <a:t>冲突，搜索下一顶点</a:t>
            </a:r>
            <a:endParaRPr lang="zh-CN" altLang="en-US" sz="2000" b="1" dirty="0">
              <a:solidFill>
                <a:srgbClr val="CC0099"/>
              </a:solidFill>
              <a:latin typeface="Times New Roman" panose="02020603050405020304" pitchFamily="18" charset="0"/>
            </a:endParaRPr>
          </a:p>
          <a:p>
            <a:pPr>
              <a:lnSpc>
                <a:spcPct val="110000"/>
              </a:lnSpc>
            </a:pPr>
            <a:r>
              <a:rPr lang="en-US" altLang="zh-CN" sz="2000" b="1" dirty="0">
                <a:latin typeface="Times New Roman" panose="02020603050405020304" pitchFamily="18" charset="0"/>
              </a:rPr>
              <a:t>            if (</a:t>
            </a:r>
            <a:r>
              <a:rPr lang="en-US" altLang="zh-CN" sz="2000" b="1" dirty="0" smtClean="0">
                <a:latin typeface="Times New Roman" panose="02020603050405020304" pitchFamily="18" charset="0"/>
              </a:rPr>
              <a:t>path[i]&lt;n </a:t>
            </a:r>
            <a:r>
              <a:rPr lang="en-US" altLang="zh-CN" sz="2000" b="1" dirty="0">
                <a:latin typeface="Times New Roman" panose="02020603050405020304" pitchFamily="18" charset="0"/>
              </a:rPr>
              <a:t>&amp;&amp; </a:t>
            </a:r>
            <a:r>
              <a:rPr lang="en-US" altLang="zh-CN" sz="2000" b="1" dirty="0" smtClean="0">
                <a:latin typeface="Times New Roman" panose="02020603050405020304" pitchFamily="18" charset="0"/>
              </a:rPr>
              <a:t>i==n-1 </a:t>
            </a:r>
            <a:r>
              <a:rPr lang="en-US" altLang="zh-CN" sz="2000" b="1" dirty="0">
                <a:latin typeface="Times New Roman" panose="02020603050405020304" pitchFamily="18" charset="0"/>
              </a:rPr>
              <a:t>&amp;&amp; </a:t>
            </a:r>
            <a:r>
              <a:rPr lang="en-US" altLang="zh-CN" sz="2000" b="1" dirty="0" smtClean="0">
                <a:latin typeface="Times New Roman" panose="02020603050405020304" pitchFamily="18" charset="0"/>
              </a:rPr>
              <a:t>arc[path[i]][0]= </a:t>
            </a:r>
            <a:r>
              <a:rPr lang="en-US" altLang="zh-CN" sz="2000" b="1" dirty="0">
                <a:latin typeface="Times New Roman" panose="02020603050405020304" pitchFamily="18" charset="0"/>
              </a:rPr>
              <a:t>=1)</a:t>
            </a:r>
            <a:r>
              <a:rPr lang="en-US" altLang="zh-CN" sz="2000" b="1" dirty="0">
                <a:solidFill>
                  <a:srgbClr val="CC0099"/>
                </a:solidFill>
                <a:latin typeface="Times New Roman" panose="02020603050405020304" pitchFamily="18" charset="0"/>
              </a:rPr>
              <a:t>//</a:t>
            </a:r>
            <a:r>
              <a:rPr lang="zh-CN" altLang="en-US" sz="2000" b="1" dirty="0">
                <a:solidFill>
                  <a:srgbClr val="CC0099"/>
                </a:solidFill>
                <a:latin typeface="Times New Roman" panose="02020603050405020304" pitchFamily="18" charset="0"/>
              </a:rPr>
              <a:t>搜索到一个解，输出</a:t>
            </a:r>
            <a:endParaRPr lang="zh-CN" altLang="en-US" sz="2000" b="1" dirty="0">
              <a:solidFill>
                <a:srgbClr val="CC0099"/>
              </a:solidFill>
              <a:latin typeface="Times New Roman" panose="02020603050405020304" pitchFamily="18" charset="0"/>
            </a:endParaRPr>
          </a:p>
          <a:p>
            <a:pPr>
              <a:lnSpc>
                <a:spcPct val="110000"/>
              </a:lnSpc>
            </a:pPr>
            <a:r>
              <a:rPr lang="en-US" altLang="zh-CN" sz="2000" b="1" dirty="0">
                <a:latin typeface="Times New Roman" panose="02020603050405020304" pitchFamily="18" charset="0"/>
              </a:rPr>
              <a:t>            {      for </a:t>
            </a:r>
            <a:r>
              <a:rPr lang="en-US" altLang="zh-CN" sz="2000" b="1" dirty="0" smtClean="0">
                <a:latin typeface="Times New Roman" panose="02020603050405020304" pitchFamily="18" charset="0"/>
              </a:rPr>
              <a:t>(i=0; i&lt;n</a:t>
            </a: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i++ </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cout</a:t>
            </a:r>
            <a:r>
              <a:rPr lang="en-US" altLang="zh-CN" sz="2000" b="1" dirty="0">
                <a:latin typeface="Times New Roman" panose="02020603050405020304" pitchFamily="18" charset="0"/>
              </a:rPr>
              <a:t>&lt;&lt;</a:t>
            </a:r>
            <a:r>
              <a:rPr lang="en-US" altLang="zh-CN" sz="2000" b="1" dirty="0" smtClean="0">
                <a:latin typeface="Times New Roman" panose="02020603050405020304" pitchFamily="18" charset="0"/>
              </a:rPr>
              <a:t>path[i]&lt;&lt;“   ”;</a:t>
            </a:r>
            <a:r>
              <a:rPr lang="en-US" altLang="zh-CN" sz="2000" b="1" dirty="0">
                <a:latin typeface="Times New Roman" panose="02020603050405020304" pitchFamily="18" charset="0"/>
              </a:rPr>
              <a:t>        return;           }</a:t>
            </a:r>
            <a:endParaRPr lang="en-US" altLang="zh-CN" sz="2000" b="1" dirty="0">
              <a:latin typeface="Times New Roman" panose="02020603050405020304" pitchFamily="18" charset="0"/>
            </a:endParaRPr>
          </a:p>
          <a:p>
            <a:pPr>
              <a:lnSpc>
                <a:spcPct val="110000"/>
              </a:lnSpc>
            </a:pP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 if </a:t>
            </a:r>
            <a:r>
              <a:rPr lang="en-US" altLang="zh-CN" sz="2000" b="1" dirty="0">
                <a:latin typeface="Times New Roman" panose="02020603050405020304" pitchFamily="18" charset="0"/>
              </a:rPr>
              <a:t>(</a:t>
            </a:r>
            <a:r>
              <a:rPr lang="en-US" altLang="zh-CN" sz="2000" b="1" dirty="0" smtClean="0">
                <a:latin typeface="Times New Roman" panose="02020603050405020304" pitchFamily="18" charset="0"/>
              </a:rPr>
              <a:t>path[i]&lt;n </a:t>
            </a:r>
            <a:r>
              <a:rPr lang="en-US" altLang="zh-CN" sz="2000" b="1" dirty="0">
                <a:latin typeface="Times New Roman" panose="02020603050405020304" pitchFamily="18" charset="0"/>
              </a:rPr>
              <a:t>&amp;&amp; </a:t>
            </a:r>
            <a:r>
              <a:rPr lang="en-US" altLang="zh-CN" sz="2000" b="1" dirty="0" smtClean="0">
                <a:latin typeface="Times New Roman" panose="02020603050405020304" pitchFamily="18" charset="0"/>
              </a:rPr>
              <a:t>i&lt;n-1 </a:t>
            </a:r>
            <a:r>
              <a:rPr lang="en-US" altLang="zh-CN" sz="2000" b="1" dirty="0">
                <a:latin typeface="Times New Roman" panose="02020603050405020304" pitchFamily="18" charset="0"/>
              </a:rPr>
              <a:t>) </a:t>
            </a:r>
            <a:r>
              <a:rPr lang="en-US" altLang="zh-CN" sz="2000" b="1" dirty="0">
                <a:solidFill>
                  <a:srgbClr val="CC0099"/>
                </a:solidFill>
                <a:latin typeface="Times New Roman" panose="02020603050405020304" pitchFamily="18" charset="0"/>
              </a:rPr>
              <a:t>//</a:t>
            </a:r>
            <a:r>
              <a:rPr lang="zh-CN" altLang="en-US" sz="2000" b="1" dirty="0">
                <a:solidFill>
                  <a:srgbClr val="CC0099"/>
                </a:solidFill>
                <a:latin typeface="Times New Roman" panose="02020603050405020304" pitchFamily="18" charset="0"/>
              </a:rPr>
              <a:t>扩展到下一个结点</a:t>
            </a:r>
            <a:endParaRPr lang="zh-CN" altLang="en-US" sz="2000" b="1" dirty="0">
              <a:solidFill>
                <a:srgbClr val="CC0099"/>
              </a:solidFill>
              <a:latin typeface="Times New Roman" panose="02020603050405020304" pitchFamily="18" charset="0"/>
            </a:endParaRPr>
          </a:p>
          <a:p>
            <a:pPr>
              <a:lnSpc>
                <a:spcPct val="110000"/>
              </a:lnSpc>
            </a:pP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   </a:t>
            </a: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visited[path[i]]=</a:t>
            </a:r>
            <a:r>
              <a:rPr lang="en-US" altLang="zh-CN" sz="2000" b="1" dirty="0">
                <a:latin typeface="Times New Roman" panose="02020603050405020304" pitchFamily="18" charset="0"/>
              </a:rPr>
              <a:t>1;    </a:t>
            </a:r>
            <a:r>
              <a:rPr lang="en-US" altLang="zh-CN" sz="2000" b="1" dirty="0" smtClean="0">
                <a:latin typeface="Times New Roman" panose="02020603050405020304" pitchFamily="18" charset="0"/>
              </a:rPr>
              <a:t>i++;         </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nSpc>
                <a:spcPct val="110000"/>
              </a:lnSpc>
            </a:pP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  else</a:t>
            </a:r>
            <a:r>
              <a:rPr lang="en-US" altLang="zh-CN" sz="2000" b="1" dirty="0">
                <a:solidFill>
                  <a:srgbClr val="CC0099"/>
                </a:solidFill>
                <a:latin typeface="Times New Roman" panose="02020603050405020304" pitchFamily="18" charset="0"/>
                <a:sym typeface="+mn-ea"/>
              </a:rPr>
              <a:t>//</a:t>
            </a:r>
            <a:r>
              <a:rPr lang="zh-CN" altLang="en-US" sz="2000" b="1" dirty="0">
                <a:solidFill>
                  <a:srgbClr val="CC0099"/>
                </a:solidFill>
                <a:latin typeface="Times New Roman" panose="02020603050405020304" pitchFamily="18" charset="0"/>
                <a:sym typeface="+mn-ea"/>
              </a:rPr>
              <a:t>恢复，回溯</a:t>
            </a:r>
            <a:endParaRPr lang="zh-CN" altLang="en-US" sz="2000" b="1" dirty="0">
              <a:solidFill>
                <a:srgbClr val="CC0099"/>
              </a:solidFill>
              <a:latin typeface="Times New Roman" panose="02020603050405020304" pitchFamily="18" charset="0"/>
              <a:sym typeface="+mn-ea"/>
            </a:endParaRPr>
          </a:p>
          <a:p>
            <a:pPr>
              <a:lnSpc>
                <a:spcPct val="110000"/>
              </a:lnSpc>
            </a:pP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          </a:t>
            </a:r>
            <a:r>
              <a:rPr lang="en-US" altLang="zh-CN" sz="2000" b="1" dirty="0">
                <a:latin typeface="Times New Roman" panose="02020603050405020304" pitchFamily="18" charset="0"/>
              </a:rPr>
              <a:t>{   </a:t>
            </a:r>
            <a:r>
              <a:rPr lang="en-US" altLang="zh-CN" sz="2000" b="1" dirty="0" smtClean="0">
                <a:latin typeface="Times New Roman" panose="02020603050405020304" pitchFamily="18" charset="0"/>
              </a:rPr>
              <a:t>   path[i]=</a:t>
            </a:r>
            <a:r>
              <a:rPr lang="en-US" altLang="zh-CN" sz="2000" b="1" dirty="0">
                <a:latin typeface="Times New Roman" panose="02020603050405020304" pitchFamily="18" charset="0"/>
              </a:rPr>
              <a:t>0;     </a:t>
            </a:r>
            <a:r>
              <a:rPr lang="en-US" altLang="zh-CN" sz="2000" b="1" dirty="0" smtClean="0">
                <a:latin typeface="Times New Roman" panose="02020603050405020304" pitchFamily="18" charset="0"/>
              </a:rPr>
              <a:t>visited[path[i]]=</a:t>
            </a:r>
            <a:r>
              <a:rPr lang="en-US" altLang="zh-CN" sz="2000" b="1" dirty="0">
                <a:latin typeface="Times New Roman" panose="02020603050405020304" pitchFamily="18" charset="0"/>
              </a:rPr>
              <a:t>0;    </a:t>
            </a:r>
            <a:r>
              <a:rPr lang="en-US" altLang="zh-CN" sz="2000" b="1" dirty="0" smtClean="0">
                <a:latin typeface="Times New Roman" panose="02020603050405020304" pitchFamily="18" charset="0"/>
              </a:rPr>
              <a:t>i--;      </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nSpc>
                <a:spcPct val="110000"/>
              </a:lnSpc>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nSpc>
                <a:spcPct val="110000"/>
              </a:lnSpc>
            </a:pPr>
            <a:r>
              <a:rPr lang="en-US" altLang="zh-CN" sz="2000" b="1" dirty="0" err="1" smtClean="0">
                <a:latin typeface="Times New Roman" panose="02020603050405020304" pitchFamily="18" charset="0"/>
                <a:sym typeface="+mn-ea"/>
              </a:rPr>
              <a:t>     cout</a:t>
            </a:r>
            <a:r>
              <a:rPr lang="en-US" altLang="zh-CN" sz="2000" b="1" dirty="0" smtClean="0">
                <a:latin typeface="Times New Roman" panose="02020603050405020304" pitchFamily="18" charset="0"/>
                <a:sym typeface="+mn-ea"/>
              </a:rPr>
              <a:t>&lt;&lt;“</a:t>
            </a:r>
            <a:r>
              <a:rPr lang="zh-CN" altLang="en-US" sz="2000" b="1" dirty="0">
                <a:latin typeface="Times New Roman" panose="02020603050405020304" pitchFamily="18" charset="0"/>
                <a:sym typeface="+mn-ea"/>
              </a:rPr>
              <a:t>无解</a:t>
            </a:r>
            <a:r>
              <a:rPr lang="en-US" altLang="zh-CN" sz="2000" b="1" dirty="0" smtClean="0">
                <a:latin typeface="Times New Roman" panose="02020603050405020304" pitchFamily="18" charset="0"/>
                <a:sym typeface="+mn-ea"/>
              </a:rPr>
              <a:t>”&lt;&lt;</a:t>
            </a:r>
            <a:r>
              <a:rPr lang="en-US" altLang="zh-CN" sz="2000" b="1" dirty="0" err="1" smtClean="0">
                <a:latin typeface="Times New Roman" panose="02020603050405020304" pitchFamily="18" charset="0"/>
                <a:sym typeface="+mn-ea"/>
              </a:rPr>
              <a:t>endl</a:t>
            </a:r>
            <a:r>
              <a:rPr lang="en-US" altLang="zh-CN" sz="2000" b="1" dirty="0" smtClean="0">
                <a:latin typeface="Times New Roman" panose="02020603050405020304" pitchFamily="18" charset="0"/>
                <a:sym typeface="+mn-ea"/>
              </a:rPr>
              <a:t>; </a:t>
            </a:r>
            <a:endParaRPr lang="en-US" altLang="zh-CN" sz="2000" b="1" dirty="0" smtClean="0">
              <a:latin typeface="Times New Roman" panose="02020603050405020304" pitchFamily="18" charset="0"/>
            </a:endParaRPr>
          </a:p>
          <a:p>
            <a:pPr>
              <a:lnSpc>
                <a:spcPct val="110000"/>
              </a:lnSpc>
            </a:pPr>
            <a:r>
              <a:rPr lang="en-US" altLang="zh-CN" sz="2000" b="1" dirty="0">
                <a:latin typeface="Times New Roman" panose="02020603050405020304" pitchFamily="18" charset="0"/>
                <a:ea typeface="华文楷体" panose="02010600040101010101" pitchFamily="2" charset="-122"/>
              </a:rPr>
              <a:t>}</a:t>
            </a:r>
            <a:endParaRPr lang="en-US" altLang="zh-CN" sz="2000" b="1" dirty="0">
              <a:latin typeface="Times New Roman" panose="02020603050405020304" pitchFamily="18" charset="0"/>
              <a:ea typeface="华文楷体" panose="02010600040101010101" pitchFamily="2" charset="-122"/>
            </a:endParaRPr>
          </a:p>
          <a:p>
            <a:pPr algn="just">
              <a:lnSpc>
                <a:spcPct val="104000"/>
              </a:lnSpc>
            </a:pPr>
            <a:endParaRPr lang="en-US" altLang="zh-CN" sz="2000" b="1" dirty="0">
              <a:latin typeface="Times New Roman" panose="02020603050405020304" pitchFamily="18" charset="0"/>
              <a:ea typeface="华文楷体"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7" dur="5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32" dur="500"/>
                                        <p:tgtEl>
                                          <p:spTgt spid="61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37" dur="500"/>
                                        <p:tgtEl>
                                          <p:spTgt spid="61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2" dur="500"/>
                                        <p:tgtEl>
                                          <p:spTgt spid="614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47" dur="500"/>
                                        <p:tgtEl>
                                          <p:spTgt spid="614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52" dur="500"/>
                                        <p:tgtEl>
                                          <p:spTgt spid="614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57" dur="500"/>
                                        <p:tgtEl>
                                          <p:spTgt spid="6144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62" dur="500"/>
                                        <p:tgtEl>
                                          <p:spTgt spid="6144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67" dur="500"/>
                                        <p:tgtEl>
                                          <p:spTgt spid="6144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72" dur="500"/>
                                        <p:tgtEl>
                                          <p:spTgt spid="6144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77" dur="500"/>
                                        <p:tgtEl>
                                          <p:spTgt spid="6144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82" dur="500"/>
                                        <p:tgtEl>
                                          <p:spTgt spid="6144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87" dur="500"/>
                                        <p:tgtEl>
                                          <p:spTgt spid="6144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1443">
                                            <p:txEl>
                                              <p:pRg st="17" end="17"/>
                                            </p:txEl>
                                          </p:spTgt>
                                        </p:tgtEl>
                                        <p:attrNameLst>
                                          <p:attrName>style.visibility</p:attrName>
                                        </p:attrNameLst>
                                      </p:cBhvr>
                                      <p:to>
                                        <p:strVal val="visible"/>
                                      </p:to>
                                    </p:set>
                                    <p:animEffect transition="in" filter="blinds(horizontal)">
                                      <p:cBhvr>
                                        <p:cTn id="92" dur="500"/>
                                        <p:tgtEl>
                                          <p:spTgt spid="6144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1443">
                                            <p:txEl>
                                              <p:pRg st="18" end="18"/>
                                            </p:txEl>
                                          </p:spTgt>
                                        </p:tgtEl>
                                        <p:attrNameLst>
                                          <p:attrName>style.visibility</p:attrName>
                                        </p:attrNameLst>
                                      </p:cBhvr>
                                      <p:to>
                                        <p:strVal val="visible"/>
                                      </p:to>
                                    </p:set>
                                    <p:animEffect transition="in" filter="blinds(horizontal)">
                                      <p:cBhvr>
                                        <p:cTn id="97" dur="500"/>
                                        <p:tgtEl>
                                          <p:spTgt spid="6144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body" sz="half" idx="1"/>
          </p:nvPr>
        </p:nvSpPr>
        <p:spPr>
          <a:xfrm>
            <a:off x="638175" y="1745615"/>
            <a:ext cx="8134350" cy="23685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30000"/>
              </a:lnSpc>
            </a:pPr>
            <a:r>
              <a:rPr lang="zh-CN" altLang="en-US" sz="2400" b="1" dirty="0" smtClean="0">
                <a:latin typeface="宋体" panose="02010600030101010101" pitchFamily="2" charset="-122"/>
                <a:ea typeface="宋体" panose="02010600030101010101" pitchFamily="2" charset="-122"/>
              </a:rPr>
              <a:t>状态空间树中的结点总数为</a:t>
            </a:r>
            <a:r>
              <a:rPr lang="en-US" altLang="zh-CN" sz="2400" b="1" dirty="0" smtClean="0">
                <a:latin typeface="宋体" panose="02010600030101010101" pitchFamily="2" charset="-122"/>
                <a:ea typeface="宋体" panose="02010600030101010101" pitchFamily="2" charset="-122"/>
              </a:rPr>
              <a:t>n!</a:t>
            </a:r>
            <a:endParaRPr lang="en-US" altLang="zh-CN" sz="2400" b="1" dirty="0" smtClean="0">
              <a:latin typeface="宋体" panose="02010600030101010101" pitchFamily="2" charset="-122"/>
              <a:ea typeface="宋体" panose="02010600030101010101" pitchFamily="2" charset="-122"/>
            </a:endParaRPr>
          </a:p>
          <a:p>
            <a:pPr>
              <a:lnSpc>
                <a:spcPct val="130000"/>
              </a:lnSpc>
            </a:pPr>
            <a:r>
              <a:rPr lang="zh-CN" altLang="en-US" sz="2400" b="1" dirty="0" smtClean="0">
                <a:latin typeface="宋体" panose="02010600030101010101" pitchFamily="2" charset="-122"/>
                <a:ea typeface="宋体" panose="02010600030101010101" pitchFamily="2" charset="-122"/>
              </a:rPr>
              <a:t>算法的时间复杂度为</a:t>
            </a:r>
            <a:r>
              <a:rPr lang="en-US" altLang="zh-CN" sz="2400" b="1" dirty="0" smtClean="0">
                <a:latin typeface="宋体" panose="02010600030101010101" pitchFamily="2" charset="-122"/>
                <a:ea typeface="宋体" panose="02010600030101010101" pitchFamily="2" charset="-122"/>
              </a:rPr>
              <a:t>O(n!)</a:t>
            </a:r>
            <a:endParaRPr lang="en-US" altLang="zh-CN" sz="2400" b="1" dirty="0" smtClean="0">
              <a:latin typeface="宋体" panose="02010600030101010101" pitchFamily="2" charset="-122"/>
              <a:ea typeface="宋体" panose="02010600030101010101" pitchFamily="2" charset="-122"/>
            </a:endParaRPr>
          </a:p>
          <a:p>
            <a:pPr>
              <a:lnSpc>
                <a:spcPct val="130000"/>
              </a:lnSpc>
            </a:pPr>
            <a:r>
              <a:rPr lang="zh-CN" altLang="en-US" sz="2400" b="1" dirty="0" smtClean="0">
                <a:latin typeface="宋体" panose="02010600030101010101" pitchFamily="2" charset="-122"/>
                <a:ea typeface="宋体" panose="02010600030101010101" pitchFamily="2" charset="-122"/>
              </a:rPr>
              <a:t>不考虑输入所占用的存储空间，需要用</a:t>
            </a:r>
            <a:r>
              <a:rPr lang="en-US" altLang="zh-CN" sz="2400" b="1" dirty="0" smtClean="0">
                <a:latin typeface="宋体" panose="02010600030101010101" pitchFamily="2" charset="-122"/>
                <a:ea typeface="宋体" panose="02010600030101010101" pitchFamily="2" charset="-122"/>
              </a:rPr>
              <a:t>O(n)</a:t>
            </a:r>
            <a:r>
              <a:rPr lang="zh-CN" altLang="en-US" sz="2400" b="1" dirty="0" smtClean="0">
                <a:latin typeface="宋体" panose="02010600030101010101" pitchFamily="2" charset="-122"/>
                <a:ea typeface="宋体" panose="02010600030101010101" pitchFamily="2" charset="-122"/>
              </a:rPr>
              <a:t>的空间来存放解向量及顶点的状态。</a:t>
            </a:r>
            <a:endParaRPr lang="zh-CN" altLang="en-US" sz="2400" b="1" dirty="0" smtClean="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590550" y="217170"/>
            <a:ext cx="8229600" cy="706755"/>
          </a:xfrm>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lgn="ctr">
              <a:defRPr/>
            </a:pPr>
            <a:r>
              <a:rPr kumimoji="1" lang="zh-CN" altLang="en-US" sz="4000" b="1" kern="1200" dirty="0" smtClean="0">
                <a:solidFill>
                  <a:schemeClr val="bg1"/>
                </a:solidFill>
                <a:effectLst/>
                <a:latin typeface="黑体" panose="02010609060101010101" pitchFamily="49" charset="-122"/>
                <a:ea typeface="黑体" panose="02010609060101010101" pitchFamily="49" charset="-122"/>
                <a:cs typeface="+mn-cs"/>
              </a:rPr>
              <a:t>哈密顿</a:t>
            </a:r>
            <a:r>
              <a:rPr kumimoji="1" lang="zh-CN" altLang="en-US" sz="4000" b="1" kern="1200" dirty="0">
                <a:solidFill>
                  <a:schemeClr val="bg1"/>
                </a:solidFill>
                <a:effectLst/>
                <a:latin typeface="黑体" panose="02010609060101010101" pitchFamily="49" charset="-122"/>
                <a:ea typeface="黑体" panose="02010609060101010101" pitchFamily="49" charset="-122"/>
                <a:cs typeface="+mn-cs"/>
              </a:rPr>
              <a:t>回路</a:t>
            </a:r>
            <a:r>
              <a:rPr kumimoji="1" lang="zh-CN" altLang="en-US" sz="4000" b="1" kern="1200" dirty="0" smtClean="0">
                <a:solidFill>
                  <a:schemeClr val="bg1"/>
                </a:solidFill>
                <a:effectLst/>
                <a:latin typeface="黑体" panose="02010609060101010101" pitchFamily="49" charset="-122"/>
                <a:ea typeface="黑体" panose="02010609060101010101" pitchFamily="49" charset="-122"/>
                <a:cs typeface="+mn-cs"/>
              </a:rPr>
              <a:t>问题</a:t>
            </a:r>
            <a:r>
              <a:rPr kumimoji="1" lang="zh-CN" altLang="en-US" sz="4000" b="1" kern="1200" dirty="0">
                <a:solidFill>
                  <a:schemeClr val="bg1"/>
                </a:solidFill>
                <a:effectLst/>
                <a:latin typeface="黑体" panose="02010609060101010101" pitchFamily="49" charset="-122"/>
                <a:ea typeface="黑体" panose="02010609060101010101" pitchFamily="49" charset="-122"/>
                <a:cs typeface="+mn-cs"/>
              </a:rPr>
              <a:t>算法分析</a:t>
            </a:r>
            <a:endParaRPr kumimoji="1" lang="zh-CN" altLang="en-US" sz="4000" b="1" kern="1200" dirty="0">
              <a:solidFill>
                <a:schemeClr val="bg1"/>
              </a:solidFill>
              <a:effectLst/>
              <a:latin typeface="黑体" panose="02010609060101010101" pitchFamily="49" charset="-122"/>
              <a:ea typeface="黑体" panose="02010609060101010101" pitchFamily="49" charset="-122"/>
              <a:cs typeface="+mn-cs"/>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64770"/>
            <a:ext cx="8229600" cy="846455"/>
          </a:xfrm>
        </p:spPr>
        <p:txBody>
          <a:bodyPr/>
          <a:p>
            <a:pPr algn="ctr"/>
            <a:r>
              <a:rPr lang="en-US" altLang="zh-CN"/>
              <a:t>POJ2438</a:t>
            </a:r>
            <a:endParaRPr lang="en-US" altLang="zh-CN"/>
          </a:p>
        </p:txBody>
      </p:sp>
      <p:sp>
        <p:nvSpPr>
          <p:cNvPr id="5" name="文本框 4"/>
          <p:cNvSpPr txBox="1"/>
          <p:nvPr/>
        </p:nvSpPr>
        <p:spPr>
          <a:xfrm>
            <a:off x="269875" y="2716530"/>
            <a:ext cx="8606155" cy="3784600"/>
          </a:xfrm>
          <a:prstGeom prst="rect">
            <a:avLst/>
          </a:prstGeom>
          <a:noFill/>
        </p:spPr>
        <p:txBody>
          <a:bodyPr wrap="square" rtlCol="0" anchor="t">
            <a:spAutoFit/>
          </a:bodyPr>
          <a:p>
            <a:r>
              <a:rPr lang="zh-CN" altLang="en-US" sz="2000" b="1"/>
              <a:t>思路:</a:t>
            </a:r>
            <a:endParaRPr lang="zh-CN" altLang="en-US" sz="2000" b="1"/>
          </a:p>
          <a:p>
            <a:r>
              <a:rPr lang="zh-CN" altLang="en-US" sz="2000" b="1"/>
              <a:t>　　如果按照题意直接建图，每个点表示一个小朋友，小朋友之间的敌对关系表示两个点之间有边。问题是求小朋友围着桌子的座次就是求图中的一个环，但是要求这个环不能包含所给出的每条边，所有没给出的边却是可以用的，也就是说本题</a:t>
            </a:r>
            <a:r>
              <a:rPr lang="zh-CN" altLang="en-US" sz="2000" b="1">
                <a:solidFill>
                  <a:srgbClr val="CC0099"/>
                </a:solidFill>
              </a:rPr>
              <a:t>实际上是在上面建的图的反图上求解一个环，使得该环包含所有点。包含所有点的环一定是一条哈密顿回路，所以题目就是求所给图的反图上的一条哈密顿回路。</a:t>
            </a:r>
            <a:endParaRPr lang="zh-CN" altLang="en-US" sz="2000" b="1">
              <a:solidFill>
                <a:srgbClr val="CC0099"/>
              </a:solidFill>
            </a:endParaRPr>
          </a:p>
          <a:p>
            <a:r>
              <a:rPr lang="zh-CN" altLang="en-US" sz="2000" b="1"/>
              <a:t>　　题目中给了一个特殊条件，就是一共有2*N个小朋友，但是每个人最多有N-1个敌人，也就是说，每个小朋友可以选择坐在身边的小朋友数大于n + 1，这就意味着在建立的反图中，每个点的度数大于N+1，由Dirac定理可知，此图一定存在哈密顿回路，所以答案不会出现"No solution!"，即直接构造哈密顿回路就可以了。</a:t>
            </a:r>
            <a:endParaRPr lang="zh-CN" altLang="en-US" sz="2000" b="1"/>
          </a:p>
        </p:txBody>
      </p:sp>
      <p:sp>
        <p:nvSpPr>
          <p:cNvPr id="3" name="文本框 2"/>
          <p:cNvSpPr txBox="1"/>
          <p:nvPr/>
        </p:nvSpPr>
        <p:spPr>
          <a:xfrm>
            <a:off x="269240" y="1207770"/>
            <a:ext cx="8606790" cy="1322070"/>
          </a:xfrm>
          <a:prstGeom prst="rect">
            <a:avLst/>
          </a:prstGeom>
          <a:noFill/>
        </p:spPr>
        <p:txBody>
          <a:bodyPr wrap="square" rtlCol="0" anchor="t">
            <a:spAutoFit/>
          </a:bodyPr>
          <a:p>
            <a:r>
              <a:rPr lang="zh-CN" altLang="en-US" sz="2000" b="1">
                <a:sym typeface="+mn-ea"/>
              </a:rPr>
              <a:t>【问题描述】有2*N个小朋友要坐在一张圆桌上吃饭，但是每两个小朋友之间存在一种关系，即敌人或者朋友，然后需要让你安排一个座位次序，使得相邻的两个小朋友都不会是敌人。假设每个人最多有N-1个敌人。如果没有输出"No solution!"。</a:t>
            </a:r>
            <a:endParaRPr lang="zh-CN" altLang="en-US" sz="2000" b="1">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091565" y="250825"/>
            <a:ext cx="70866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rPr>
              <a:t>8.3  </a:t>
            </a:r>
            <a:r>
              <a:rPr kumimoji="1" lang="zh-CN" altLang="en-US" sz="4000" b="1">
                <a:solidFill>
                  <a:schemeClr val="bg1"/>
                </a:solidFill>
                <a:latin typeface="黑体" panose="02010609060101010101" pitchFamily="49" charset="-122"/>
                <a:ea typeface="黑体" panose="02010609060101010101" pitchFamily="49" charset="-122"/>
              </a:rPr>
              <a:t>组合问题中的回溯法 </a:t>
            </a:r>
            <a:endParaRPr kumimoji="1" lang="zh-CN" altLang="en-US" sz="4000" b="1">
              <a:solidFill>
                <a:schemeClr val="bg1"/>
              </a:solidFill>
              <a:latin typeface="黑体" panose="02010609060101010101" pitchFamily="49" charset="-122"/>
              <a:ea typeface="黑体" panose="02010609060101010101" pitchFamily="49" charset="-122"/>
            </a:endParaRPr>
          </a:p>
        </p:txBody>
      </p:sp>
      <p:sp>
        <p:nvSpPr>
          <p:cNvPr id="63491" name="Text Box 3">
            <a:hlinkClick r:id="" action="ppaction://hlinkshowjump?jump=nextslide"/>
          </p:cNvPr>
          <p:cNvSpPr txBox="1">
            <a:spLocks noChangeArrowheads="1"/>
          </p:cNvSpPr>
          <p:nvPr/>
        </p:nvSpPr>
        <p:spPr bwMode="auto">
          <a:xfrm>
            <a:off x="1981200" y="204724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8.3.1  n</a:t>
            </a:r>
            <a:r>
              <a:rPr kumimoji="1" lang="zh-CN" altLang="en-US" sz="3200" b="1">
                <a:latin typeface="Times New Roman" panose="02020603050405020304" pitchFamily="18" charset="0"/>
              </a:rPr>
              <a:t>皇后问题 </a:t>
            </a:r>
            <a:endParaRPr kumimoji="1" lang="zh-CN" altLang="en-US" sz="3200" b="1">
              <a:latin typeface="Times New Roman" panose="02020603050405020304" pitchFamily="18" charset="0"/>
            </a:endParaRPr>
          </a:p>
        </p:txBody>
      </p:sp>
      <p:sp>
        <p:nvSpPr>
          <p:cNvPr id="63492" name="Text Box 4">
            <a:hlinkClick r:id="rId1" action="ppaction://hlinksldjump"/>
          </p:cNvPr>
          <p:cNvSpPr txBox="1">
            <a:spLocks noChangeArrowheads="1"/>
          </p:cNvSpPr>
          <p:nvPr/>
        </p:nvSpPr>
        <p:spPr bwMode="auto">
          <a:xfrm>
            <a:off x="1981200" y="2779078"/>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latin typeface="Times New Roman" panose="02020603050405020304" pitchFamily="18" charset="0"/>
              </a:rPr>
              <a:t>8.3.2  </a:t>
            </a:r>
            <a:r>
              <a:rPr kumimoji="1" lang="en-US" altLang="zh-CN" sz="3200" b="1" dirty="0" smtClean="0">
                <a:latin typeface="Times New Roman" panose="02020603050405020304" pitchFamily="18" charset="0"/>
              </a:rPr>
              <a:t>0/1</a:t>
            </a:r>
            <a:r>
              <a:rPr kumimoji="1" lang="zh-CN" altLang="en-US" sz="3200" b="1" dirty="0" smtClean="0">
                <a:latin typeface="Times New Roman" panose="02020603050405020304" pitchFamily="18" charset="0"/>
              </a:rPr>
              <a:t>背包问题</a:t>
            </a:r>
            <a:endParaRPr kumimoji="1" lang="zh-CN" altLang="en-US" sz="3200" b="1" dirty="0">
              <a:latin typeface="Times New Roman" panose="02020603050405020304" pitchFamily="18" charset="0"/>
            </a:endParaRPr>
          </a:p>
        </p:txBody>
      </p:sp>
      <p:sp>
        <p:nvSpPr>
          <p:cNvPr id="63493" name="Text Box 4">
            <a:hlinkClick r:id="rId1" action="ppaction://hlinksldjump"/>
          </p:cNvPr>
          <p:cNvSpPr txBox="1">
            <a:spLocks noChangeArrowheads="1"/>
          </p:cNvSpPr>
          <p:nvPr/>
        </p:nvSpPr>
        <p:spPr bwMode="auto">
          <a:xfrm>
            <a:off x="2051050" y="3461703"/>
            <a:ext cx="556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smtClean="0">
                <a:latin typeface="Times New Roman" panose="02020603050405020304" pitchFamily="18" charset="0"/>
              </a:rPr>
              <a:t>8.3.3 </a:t>
            </a:r>
            <a:r>
              <a:rPr kumimoji="1" lang="zh-CN" altLang="en-US" sz="3200" b="1" dirty="0" smtClean="0">
                <a:latin typeface="Times New Roman" panose="02020603050405020304" pitchFamily="18" charset="0"/>
              </a:rPr>
              <a:t>批处理</a:t>
            </a:r>
            <a:r>
              <a:rPr kumimoji="1" lang="zh-CN" altLang="en-US" sz="3200" b="1" dirty="0">
                <a:latin typeface="Times New Roman" panose="02020603050405020304" pitchFamily="18" charset="0"/>
              </a:rPr>
              <a:t>作业调度问题</a:t>
            </a:r>
            <a:endParaRPr kumimoji="1" lang="zh-CN" altLang="en-US" sz="3200" b="1" dirty="0">
              <a:latin typeface="Times New Roman" panose="02020603050405020304" pitchFamily="18" charset="0"/>
            </a:endParaRPr>
          </a:p>
        </p:txBody>
      </p:sp>
      <p:sp>
        <p:nvSpPr>
          <p:cNvPr id="63494" name="Text Box 4">
            <a:hlinkClick r:id="rId1" action="ppaction://hlinksldjump"/>
          </p:cNvPr>
          <p:cNvSpPr txBox="1">
            <a:spLocks noChangeArrowheads="1"/>
          </p:cNvSpPr>
          <p:nvPr/>
        </p:nvSpPr>
        <p:spPr bwMode="auto">
          <a:xfrm>
            <a:off x="2051050" y="4113693"/>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latin typeface="Times New Roman" panose="02020603050405020304" pitchFamily="18" charset="0"/>
              </a:rPr>
              <a:t>8.3.4  </a:t>
            </a:r>
            <a:r>
              <a:rPr kumimoji="1" lang="zh-CN" altLang="en-US" sz="3200" b="1" dirty="0" smtClean="0">
                <a:latin typeface="Times New Roman" panose="02020603050405020304" pitchFamily="18" charset="0"/>
              </a:rPr>
              <a:t>装载问题</a:t>
            </a:r>
            <a:endParaRPr kumimoji="1" lang="zh-CN" altLang="en-US" sz="3200" b="1" dirty="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7" name="Rectangle 57"/>
          <p:cNvSpPr>
            <a:spLocks noChangeArrowheads="1"/>
          </p:cNvSpPr>
          <p:nvPr/>
        </p:nvSpPr>
        <p:spPr bwMode="auto">
          <a:xfrm>
            <a:off x="4262438"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779" name="Rectangle 59"/>
          <p:cNvSpPr>
            <a:spLocks noChangeArrowheads="1"/>
          </p:cNvSpPr>
          <p:nvPr/>
        </p:nvSpPr>
        <p:spPr bwMode="auto">
          <a:xfrm>
            <a:off x="4262438"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780" name="Rectangle 60"/>
          <p:cNvSpPr>
            <a:spLocks noChangeArrowheads="1"/>
          </p:cNvSpPr>
          <p:nvPr/>
        </p:nvSpPr>
        <p:spPr bwMode="auto">
          <a:xfrm>
            <a:off x="539750" y="1259756"/>
            <a:ext cx="8294688"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kumimoji="1" lang="en-US" altLang="zh-CN" sz="2400" b="1" dirty="0">
                <a:solidFill>
                  <a:schemeClr val="tx1"/>
                </a:solidFill>
                <a:latin typeface="宋体" panose="02010600030101010101" pitchFamily="2" charset="-122"/>
              </a:rPr>
              <a:t>    </a:t>
            </a:r>
            <a:r>
              <a:rPr kumimoji="1" lang="zh-CN" altLang="en-US" sz="2400" b="1" dirty="0">
                <a:solidFill>
                  <a:schemeClr val="tx1"/>
                </a:solidFill>
                <a:latin typeface="宋体" panose="02010600030101010101" pitchFamily="2" charset="-122"/>
              </a:rPr>
              <a:t>八皇后问题是十九世纪著名的数学家高斯于</a:t>
            </a:r>
            <a:r>
              <a:rPr kumimoji="1" lang="en-US" altLang="zh-CN" sz="2400" b="1" dirty="0">
                <a:solidFill>
                  <a:schemeClr val="tx1"/>
                </a:solidFill>
                <a:latin typeface="宋体" panose="02010600030101010101" pitchFamily="2" charset="-122"/>
              </a:rPr>
              <a:t>1850</a:t>
            </a:r>
            <a:r>
              <a:rPr kumimoji="1" lang="zh-CN" altLang="en-US" sz="2400" b="1" dirty="0">
                <a:solidFill>
                  <a:schemeClr val="tx1"/>
                </a:solidFill>
                <a:latin typeface="宋体" panose="02010600030101010101" pitchFamily="2" charset="-122"/>
              </a:rPr>
              <a:t>年提出的。问题是：在</a:t>
            </a:r>
            <a:r>
              <a:rPr kumimoji="1" lang="en-US" altLang="zh-CN" sz="2400" b="1" dirty="0">
                <a:solidFill>
                  <a:schemeClr val="tx1"/>
                </a:solidFill>
                <a:latin typeface="宋体" panose="02010600030101010101" pitchFamily="2" charset="-122"/>
              </a:rPr>
              <a:t>8×8</a:t>
            </a:r>
            <a:r>
              <a:rPr kumimoji="1" lang="zh-CN" altLang="en-US" sz="2400" b="1" dirty="0">
                <a:solidFill>
                  <a:schemeClr val="tx1"/>
                </a:solidFill>
                <a:latin typeface="宋体" panose="02010600030101010101" pitchFamily="2" charset="-122"/>
              </a:rPr>
              <a:t>的棋盘上摆放八个皇后，使其不能互相攻击，即任意两个皇后都不能处于同一行、同一列或同一斜线上。可以把八皇后问题扩展到</a:t>
            </a:r>
            <a:r>
              <a:rPr kumimoji="1" lang="en-US" altLang="zh-CN" sz="2400" b="1" i="1" dirty="0">
                <a:solidFill>
                  <a:schemeClr val="tx1"/>
                </a:solidFill>
                <a:latin typeface="宋体" panose="02010600030101010101" pitchFamily="2" charset="-122"/>
              </a:rPr>
              <a:t>n</a:t>
            </a:r>
            <a:r>
              <a:rPr kumimoji="1" lang="zh-CN" altLang="en-US" sz="2400" b="1" dirty="0">
                <a:solidFill>
                  <a:schemeClr val="tx1"/>
                </a:solidFill>
                <a:latin typeface="宋体" panose="02010600030101010101" pitchFamily="2" charset="-122"/>
              </a:rPr>
              <a:t>皇后问题，即在</a:t>
            </a:r>
            <a:r>
              <a:rPr kumimoji="1" lang="en-US" altLang="zh-CN" sz="2400" b="1" i="1" dirty="0" err="1">
                <a:solidFill>
                  <a:schemeClr val="tx1"/>
                </a:solidFill>
                <a:latin typeface="宋体" panose="02010600030101010101" pitchFamily="2" charset="-122"/>
              </a:rPr>
              <a:t>n</a:t>
            </a:r>
            <a:r>
              <a:rPr kumimoji="1" lang="en-US" altLang="zh-CN" sz="2400" b="1" dirty="0" err="1">
                <a:solidFill>
                  <a:schemeClr val="tx1"/>
                </a:solidFill>
                <a:latin typeface="宋体" panose="02010600030101010101" pitchFamily="2" charset="-122"/>
              </a:rPr>
              <a:t>×</a:t>
            </a:r>
            <a:r>
              <a:rPr kumimoji="1" lang="en-US" altLang="zh-CN" sz="2400" b="1" i="1" dirty="0" err="1">
                <a:solidFill>
                  <a:schemeClr val="tx1"/>
                </a:solidFill>
                <a:latin typeface="宋体" panose="02010600030101010101" pitchFamily="2" charset="-122"/>
              </a:rPr>
              <a:t>n</a:t>
            </a:r>
            <a:r>
              <a:rPr kumimoji="1" lang="zh-CN" altLang="en-US" sz="2400" b="1" dirty="0">
                <a:solidFill>
                  <a:schemeClr val="tx1"/>
                </a:solidFill>
                <a:latin typeface="宋体" panose="02010600030101010101" pitchFamily="2" charset="-122"/>
              </a:rPr>
              <a:t>的棋盘上摆放</a:t>
            </a:r>
            <a:r>
              <a:rPr kumimoji="1" lang="en-US" altLang="zh-CN" sz="2400" b="1" i="1" dirty="0">
                <a:solidFill>
                  <a:schemeClr val="tx1"/>
                </a:solidFill>
                <a:latin typeface="宋体" panose="02010600030101010101" pitchFamily="2" charset="-122"/>
              </a:rPr>
              <a:t>n</a:t>
            </a:r>
            <a:r>
              <a:rPr kumimoji="1" lang="zh-CN" altLang="en-US" sz="2400" b="1" dirty="0">
                <a:solidFill>
                  <a:schemeClr val="tx1"/>
                </a:solidFill>
                <a:latin typeface="宋体" panose="02010600030101010101" pitchFamily="2" charset="-122"/>
              </a:rPr>
              <a:t>个皇后，使任意两个皇后都不能处于同一行、同一列或同一斜线上。</a:t>
            </a:r>
            <a:endParaRPr kumimoji="1" lang="zh-CN" altLang="en-US" sz="2400" b="1" dirty="0">
              <a:solidFill>
                <a:schemeClr val="tx1"/>
              </a:solidFill>
              <a:latin typeface="宋体" panose="02010600030101010101" pitchFamily="2" charset="-122"/>
            </a:endParaRPr>
          </a:p>
        </p:txBody>
      </p:sp>
      <p:sp>
        <p:nvSpPr>
          <p:cNvPr id="6" name="Text Box 4"/>
          <p:cNvSpPr txBox="1">
            <a:spLocks noChangeArrowheads="1"/>
          </p:cNvSpPr>
          <p:nvPr/>
        </p:nvSpPr>
        <p:spPr bwMode="auto">
          <a:xfrm>
            <a:off x="1768000" y="200695"/>
            <a:ext cx="5257800" cy="7080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8.3.1  </a:t>
            </a:r>
            <a:r>
              <a:rPr lang="zh-CN" altLang="en-US" dirty="0" smtClean="0">
                <a:solidFill>
                  <a:schemeClr val="bg1"/>
                </a:solidFill>
                <a:effectLst/>
                <a:latin typeface="黑体" panose="02010609060101010101" pitchFamily="49" charset="-122"/>
                <a:ea typeface="黑体" panose="02010609060101010101" pitchFamily="49" charset="-122"/>
              </a:rPr>
              <a:t>八皇后问题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5"/>
          <p:cNvSpPr txBox="1">
            <a:spLocks noChangeArrowheads="1"/>
          </p:cNvSpPr>
          <p:nvPr/>
        </p:nvSpPr>
        <p:spPr bwMode="auto">
          <a:xfrm>
            <a:off x="208952" y="1888376"/>
            <a:ext cx="57118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latin typeface="宋体" panose="02010600030101010101" pitchFamily="2" charset="-122"/>
              </a:rPr>
              <a:t>分析：</a:t>
            </a:r>
            <a:endParaRPr kumimoji="1" lang="zh-CN" altLang="en-US" sz="2400" b="1" dirty="0">
              <a:latin typeface="宋体" panose="02010600030101010101" pitchFamily="2" charset="-122"/>
            </a:endParaRPr>
          </a:p>
          <a:p>
            <a:pPr eaLnBrk="1" hangingPunct="1"/>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N=4</a:t>
            </a:r>
            <a:r>
              <a:rPr kumimoji="1" lang="zh-CN" altLang="en-US" sz="2400" b="1" dirty="0">
                <a:latin typeface="宋体" panose="02010600030101010101" pitchFamily="2" charset="-122"/>
              </a:rPr>
              <a:t>时，右图是一组解</a:t>
            </a:r>
            <a:endParaRPr kumimoji="1" lang="zh-CN" altLang="en-US" sz="2400" dirty="0">
              <a:latin typeface="宋体" panose="02010600030101010101" pitchFamily="2" charset="-122"/>
            </a:endParaRPr>
          </a:p>
        </p:txBody>
      </p:sp>
      <p:sp>
        <p:nvSpPr>
          <p:cNvPr id="11270" name="Text Box 6"/>
          <p:cNvSpPr txBox="1">
            <a:spLocks noChangeArrowheads="1"/>
          </p:cNvSpPr>
          <p:nvPr/>
        </p:nvSpPr>
        <p:spPr bwMode="auto">
          <a:xfrm>
            <a:off x="208952" y="1255301"/>
            <a:ext cx="37149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要素一： </a:t>
            </a:r>
            <a:r>
              <a:rPr kumimoji="1" lang="zh-CN" altLang="en-US" sz="2800" b="1" dirty="0" smtClean="0">
                <a:solidFill>
                  <a:srgbClr val="3907F1"/>
                </a:solidFill>
                <a:effectLst/>
                <a:latin typeface="宋体" panose="02010600030101010101" pitchFamily="2" charset="-122"/>
              </a:rPr>
              <a:t>解向量</a:t>
            </a:r>
            <a:endParaRPr kumimoji="1" lang="zh-CN" altLang="en-US" sz="2800" b="1" dirty="0">
              <a:solidFill>
                <a:srgbClr val="3907F1"/>
              </a:solidFill>
              <a:effectLst/>
              <a:latin typeface="宋体" panose="02010600030101010101" pitchFamily="2" charset="-122"/>
            </a:endParaRPr>
          </a:p>
        </p:txBody>
      </p:sp>
      <p:pic>
        <p:nvPicPr>
          <p:cNvPr id="1127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4050" y="1146175"/>
            <a:ext cx="1885950" cy="164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 Box 10"/>
          <p:cNvSpPr txBox="1">
            <a:spLocks noChangeArrowheads="1"/>
          </p:cNvSpPr>
          <p:nvPr/>
        </p:nvSpPr>
        <p:spPr bwMode="auto">
          <a:xfrm>
            <a:off x="553720" y="4441825"/>
            <a:ext cx="7129780" cy="1789430"/>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cs typeface="Times New Roman" panose="02020603050405020304" pitchFamily="18" charset="0"/>
              </a:rPr>
              <a:t>利用约束条件，只需一维数组即可！</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20000"/>
              </a:spcBef>
              <a:buClr>
                <a:schemeClr val="bg2"/>
              </a:buClr>
              <a:buSzPct val="65000"/>
              <a:buFont typeface="Wingdings" panose="05000000000000000000" pitchFamily="2" charset="2"/>
              <a:buNone/>
            </a:pP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err="1">
                <a:latin typeface="Times New Roman" panose="02020603050405020304" pitchFamily="18" charset="0"/>
                <a:cs typeface="Times New Roman" panose="02020603050405020304" pitchFamily="18" charset="0"/>
              </a:rPr>
              <a:t>int</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 x[n</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a:p>
            <a:pPr eaLnBrk="1" hangingPunct="1">
              <a:spcBef>
                <a:spcPct val="20000"/>
              </a:spcBef>
              <a:buClr>
                <a:schemeClr val="bg2"/>
              </a:buClr>
              <a:buSzPct val="65000"/>
              <a:buFont typeface="Wingdings" panose="05000000000000000000" pitchFamily="2" charset="2"/>
              <a:buNone/>
            </a:pPr>
            <a:r>
              <a:rPr kumimoji="1" lang="en-US" altLang="zh-CN" sz="2400" b="1" dirty="0">
                <a:latin typeface="Times New Roman" panose="02020603050405020304" pitchFamily="18" charset="0"/>
                <a:cs typeface="Times New Roman" panose="02020603050405020304" pitchFamily="18" charset="0"/>
              </a:rPr>
              <a:t>           x[i]</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i</a:t>
            </a:r>
            <a:r>
              <a:rPr kumimoji="1" lang="zh-CN" altLang="en-US" sz="2400" b="1" dirty="0">
                <a:latin typeface="Times New Roman" panose="02020603050405020304" pitchFamily="18" charset="0"/>
                <a:cs typeface="Times New Roman" panose="02020603050405020304" pitchFamily="18" charset="0"/>
              </a:rPr>
              <a:t>表示第</a:t>
            </a:r>
            <a:r>
              <a:rPr kumimoji="1" lang="en-US" altLang="zh-CN" sz="2400" b="1" dirty="0">
                <a:latin typeface="Times New Roman" panose="02020603050405020304" pitchFamily="18" charset="0"/>
                <a:cs typeface="Times New Roman" panose="02020603050405020304" pitchFamily="18" charset="0"/>
              </a:rPr>
              <a:t>i</a:t>
            </a:r>
            <a:r>
              <a:rPr kumimoji="1" lang="zh-CN" altLang="en-US" sz="2400" b="1" dirty="0">
                <a:latin typeface="Times New Roman" panose="02020603050405020304" pitchFamily="18" charset="0"/>
                <a:cs typeface="Times New Roman" panose="02020603050405020304" pitchFamily="18" charset="0"/>
              </a:rPr>
              <a:t>行皇后</a:t>
            </a:r>
            <a:endParaRPr kumimoji="1" lang="zh-CN" altLang="en-US" sz="2400" b="1" dirty="0">
              <a:latin typeface="Times New Roman" panose="02020603050405020304" pitchFamily="18" charset="0"/>
              <a:cs typeface="Times New Roman" panose="02020603050405020304" pitchFamily="18" charset="0"/>
            </a:endParaRPr>
          </a:p>
          <a:p>
            <a:pPr eaLnBrk="1" hangingPunct="1">
              <a:spcBef>
                <a:spcPct val="20000"/>
              </a:spcBef>
              <a:buClr>
                <a:schemeClr val="bg2"/>
              </a:buClr>
              <a:buSzPct val="65000"/>
              <a:buFont typeface="Wingdings" panose="05000000000000000000" pitchFamily="2" charset="2"/>
              <a:buNone/>
            </a:pP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x[i]</a:t>
            </a:r>
            <a:r>
              <a:rPr kumimoji="1" lang="zh-CN" altLang="en-US" sz="2400" b="1" dirty="0" smtClean="0">
                <a:latin typeface="Times New Roman" panose="02020603050405020304" pitchFamily="18" charset="0"/>
                <a:cs typeface="Times New Roman" panose="02020603050405020304" pitchFamily="18" charset="0"/>
              </a:rPr>
              <a:t>的值表示</a:t>
            </a:r>
            <a:r>
              <a:rPr kumimoji="1" lang="zh-CN" altLang="en-US" sz="2400" b="1" dirty="0">
                <a:latin typeface="Times New Roman" panose="02020603050405020304" pitchFamily="18" charset="0"/>
                <a:cs typeface="Times New Roman" panose="02020603050405020304" pitchFamily="18" charset="0"/>
              </a:rPr>
              <a:t>第</a:t>
            </a:r>
            <a:r>
              <a:rPr kumimoji="1" lang="en-US" altLang="zh-CN" sz="2400" b="1" dirty="0">
                <a:latin typeface="Times New Roman" panose="02020603050405020304" pitchFamily="18" charset="0"/>
                <a:cs typeface="Times New Roman" panose="02020603050405020304" pitchFamily="18" charset="0"/>
              </a:rPr>
              <a:t>i</a:t>
            </a:r>
            <a:r>
              <a:rPr kumimoji="1" lang="zh-CN" altLang="en-US" sz="2400" b="1" dirty="0">
                <a:latin typeface="Times New Roman" panose="02020603050405020304" pitchFamily="18" charset="0"/>
                <a:cs typeface="Times New Roman" panose="02020603050405020304" pitchFamily="18" charset="0"/>
              </a:rPr>
              <a:t>行上皇后放第几列</a:t>
            </a:r>
            <a:endParaRPr kumimoji="1"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1275" name="Text Box 11"/>
          <p:cNvSpPr txBox="1">
            <a:spLocks noChangeArrowheads="1"/>
          </p:cNvSpPr>
          <p:nvPr/>
        </p:nvSpPr>
        <p:spPr bwMode="auto">
          <a:xfrm>
            <a:off x="4764915" y="2257971"/>
            <a:ext cx="17195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009900"/>
                </a:solidFill>
                <a:latin typeface="宋体" panose="02010600030101010101" pitchFamily="2" charset="-122"/>
              </a:rPr>
              <a:t>x[3,1,4,2]</a:t>
            </a:r>
            <a:endParaRPr lang="en-US" altLang="zh-CN" sz="2400" b="1">
              <a:solidFill>
                <a:srgbClr val="009900"/>
              </a:solidFill>
              <a:latin typeface="宋体" panose="02010600030101010101" pitchFamily="2" charset="-122"/>
            </a:endParaRPr>
          </a:p>
        </p:txBody>
      </p:sp>
      <p:sp>
        <p:nvSpPr>
          <p:cNvPr id="9" name="Text Box 4"/>
          <p:cNvSpPr txBox="1">
            <a:spLocks noChangeArrowheads="1"/>
          </p:cNvSpPr>
          <p:nvPr/>
        </p:nvSpPr>
        <p:spPr bwMode="auto">
          <a:xfrm>
            <a:off x="1979613" y="116523"/>
            <a:ext cx="52578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a:solidFill>
                  <a:schemeClr val="bg1"/>
                </a:solidFill>
                <a:effectLst/>
                <a:latin typeface="黑体" panose="02010609060101010101" pitchFamily="49" charset="-122"/>
                <a:ea typeface="黑体" panose="02010609060101010101" pitchFamily="49" charset="-122"/>
              </a:rPr>
              <a:t>8.3.1  </a:t>
            </a:r>
            <a:r>
              <a:rPr lang="zh-CN" altLang="en-US" dirty="0">
                <a:solidFill>
                  <a:schemeClr val="bg1"/>
                </a:solidFill>
                <a:effectLst/>
                <a:latin typeface="黑体" panose="02010609060101010101" pitchFamily="49" charset="-122"/>
                <a:ea typeface="黑体" panose="02010609060101010101" pitchFamily="49" charset="-122"/>
              </a:rPr>
              <a:t>八</a:t>
            </a:r>
            <a:r>
              <a:rPr lang="zh-CN" altLang="en-US" dirty="0" smtClean="0">
                <a:solidFill>
                  <a:schemeClr val="bg1"/>
                </a:solidFill>
                <a:effectLst/>
                <a:latin typeface="黑体" panose="02010609060101010101" pitchFamily="49" charset="-122"/>
                <a:ea typeface="黑体" panose="02010609060101010101" pitchFamily="49" charset="-122"/>
              </a:rPr>
              <a:t>皇后</a:t>
            </a:r>
            <a:r>
              <a:rPr lang="zh-CN" altLang="en-US" dirty="0">
                <a:solidFill>
                  <a:schemeClr val="bg1"/>
                </a:solidFill>
                <a:effectLst/>
                <a:latin typeface="黑体" panose="02010609060101010101" pitchFamily="49" charset="-122"/>
                <a:ea typeface="黑体" panose="02010609060101010101" pitchFamily="49" charset="-122"/>
              </a:rPr>
              <a:t>问题 </a:t>
            </a:r>
            <a:endParaRPr lang="zh-CN" altLang="en-US" dirty="0">
              <a:solidFill>
                <a:schemeClr val="bg1"/>
              </a:solidFill>
              <a:effectLst/>
              <a:latin typeface="黑体" panose="02010609060101010101" pitchFamily="49" charset="-122"/>
              <a:ea typeface="黑体" panose="02010609060101010101" pitchFamily="49" charset="-122"/>
            </a:endParaRPr>
          </a:p>
        </p:txBody>
      </p:sp>
      <p:sp>
        <p:nvSpPr>
          <p:cNvPr id="10" name="Text Box 64"/>
          <p:cNvSpPr txBox="1">
            <a:spLocks noChangeArrowheads="1"/>
          </p:cNvSpPr>
          <p:nvPr/>
        </p:nvSpPr>
        <p:spPr bwMode="auto">
          <a:xfrm>
            <a:off x="165735" y="3102610"/>
            <a:ext cx="888619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显然，棋盘的每一行上可以而且必须摆放一个皇后，所以，</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宋体" panose="02010600030101010101" pitchFamily="2" charset="-122"/>
              </a:rPr>
              <a:t>皇后问题的</a:t>
            </a:r>
            <a:r>
              <a:rPr kumimoji="1" lang="zh-CN" altLang="en-US" sz="2400" b="1" dirty="0">
                <a:solidFill>
                  <a:srgbClr val="CC0099"/>
                </a:solidFill>
                <a:latin typeface="宋体" panose="02010600030101010101" pitchFamily="2" charset="-122"/>
              </a:rPr>
              <a:t>可能解用一个</a:t>
            </a:r>
            <a:r>
              <a:rPr kumimoji="1" lang="en-US" altLang="zh-CN" sz="2400" b="1" i="1" dirty="0">
                <a:solidFill>
                  <a:srgbClr val="CC0099"/>
                </a:solidFill>
                <a:latin typeface="宋体" panose="02010600030101010101" pitchFamily="2" charset="-122"/>
              </a:rPr>
              <a:t>n</a:t>
            </a:r>
            <a:r>
              <a:rPr kumimoji="1" lang="zh-CN" altLang="en-US" sz="2400" b="1" dirty="0">
                <a:solidFill>
                  <a:srgbClr val="CC0099"/>
                </a:solidFill>
                <a:latin typeface="宋体" panose="02010600030101010101" pitchFamily="2" charset="-122"/>
              </a:rPr>
              <a:t>元向量</a:t>
            </a:r>
            <a:r>
              <a:rPr kumimoji="1" lang="en-US" altLang="zh-CN" sz="2400" b="1" i="1" dirty="0">
                <a:solidFill>
                  <a:srgbClr val="CC0099"/>
                </a:solidFill>
                <a:latin typeface="Times New Roman" panose="02020603050405020304" pitchFamily="18" charset="0"/>
                <a:cs typeface="Times New Roman" panose="02020603050405020304" pitchFamily="18" charset="0"/>
              </a:rPr>
              <a:t>X</a:t>
            </a:r>
            <a:r>
              <a:rPr kumimoji="1" lang="en-US" altLang="zh-CN" sz="2400" b="1" dirty="0">
                <a:solidFill>
                  <a:srgbClr val="CC0099"/>
                </a:solidFill>
                <a:latin typeface="Times New Roman" panose="02020603050405020304" pitchFamily="18" charset="0"/>
                <a:cs typeface="Times New Roman" panose="02020603050405020304" pitchFamily="18" charset="0"/>
              </a:rPr>
              <a:t>=(</a:t>
            </a:r>
            <a:r>
              <a:rPr kumimoji="1" lang="en-US" altLang="zh-CN" sz="2400" b="1" i="1" dirty="0">
                <a:solidFill>
                  <a:srgbClr val="CC0099"/>
                </a:solidFill>
                <a:latin typeface="Times New Roman" panose="02020603050405020304" pitchFamily="18" charset="0"/>
                <a:cs typeface="Times New Roman" panose="02020603050405020304" pitchFamily="18" charset="0"/>
              </a:rPr>
              <a:t>x</a:t>
            </a:r>
            <a:r>
              <a:rPr kumimoji="1" lang="en-US" altLang="zh-CN" sz="2400" b="1" baseline="-30000" dirty="0">
                <a:solidFill>
                  <a:srgbClr val="CC0099"/>
                </a:solidFill>
                <a:latin typeface="Times New Roman" panose="02020603050405020304" pitchFamily="18" charset="0"/>
                <a:cs typeface="Times New Roman" panose="02020603050405020304" pitchFamily="18" charset="0"/>
              </a:rPr>
              <a:t>1</a:t>
            </a:r>
            <a:r>
              <a:rPr kumimoji="1" lang="en-US" altLang="zh-CN" sz="2400" b="1" dirty="0">
                <a:solidFill>
                  <a:srgbClr val="CC0099"/>
                </a:solidFill>
                <a:latin typeface="Times New Roman" panose="02020603050405020304" pitchFamily="18" charset="0"/>
                <a:cs typeface="Times New Roman" panose="02020603050405020304" pitchFamily="18" charset="0"/>
              </a:rPr>
              <a:t>, </a:t>
            </a:r>
            <a:r>
              <a:rPr kumimoji="1" lang="en-US" altLang="zh-CN" sz="2400" b="1" i="1" dirty="0">
                <a:solidFill>
                  <a:srgbClr val="CC0099"/>
                </a:solidFill>
                <a:latin typeface="Times New Roman" panose="02020603050405020304" pitchFamily="18" charset="0"/>
                <a:cs typeface="Times New Roman" panose="02020603050405020304" pitchFamily="18" charset="0"/>
              </a:rPr>
              <a:t>x</a:t>
            </a:r>
            <a:r>
              <a:rPr kumimoji="1" lang="en-US" altLang="zh-CN" sz="2400" b="1" baseline="-30000" dirty="0">
                <a:solidFill>
                  <a:srgbClr val="CC0099"/>
                </a:solidFill>
                <a:latin typeface="Times New Roman" panose="02020603050405020304" pitchFamily="18" charset="0"/>
                <a:cs typeface="Times New Roman" panose="02020603050405020304" pitchFamily="18" charset="0"/>
              </a:rPr>
              <a:t>2</a:t>
            </a:r>
            <a:r>
              <a:rPr kumimoji="1" lang="en-US" altLang="zh-CN" sz="2400" b="1" dirty="0">
                <a:solidFill>
                  <a:srgbClr val="CC0099"/>
                </a:solidFill>
                <a:latin typeface="Times New Roman" panose="02020603050405020304" pitchFamily="18" charset="0"/>
                <a:cs typeface="Times New Roman" panose="02020603050405020304" pitchFamily="18" charset="0"/>
              </a:rPr>
              <a:t>, …, </a:t>
            </a:r>
            <a:r>
              <a:rPr kumimoji="1" lang="en-US" altLang="zh-CN" sz="2400" b="1" i="1" dirty="0" err="1">
                <a:solidFill>
                  <a:srgbClr val="CC0099"/>
                </a:solidFill>
                <a:latin typeface="Times New Roman" panose="02020603050405020304" pitchFamily="18" charset="0"/>
                <a:cs typeface="Times New Roman" panose="02020603050405020304" pitchFamily="18" charset="0"/>
              </a:rPr>
              <a:t>x</a:t>
            </a:r>
            <a:r>
              <a:rPr kumimoji="1" lang="en-US" altLang="zh-CN" sz="2400" b="1" i="1" baseline="-30000" dirty="0" err="1">
                <a:solidFill>
                  <a:srgbClr val="CC0099"/>
                </a:solidFill>
                <a:latin typeface="Times New Roman" panose="02020603050405020304" pitchFamily="18" charset="0"/>
                <a:cs typeface="Times New Roman" panose="02020603050405020304" pitchFamily="18" charset="0"/>
              </a:rPr>
              <a:t>n</a:t>
            </a:r>
            <a:r>
              <a:rPr kumimoji="1" lang="en-US" altLang="zh-CN" sz="2400" b="1" dirty="0">
                <a:solidFill>
                  <a:srgbClr val="CC0099"/>
                </a:solidFill>
                <a:latin typeface="Times New Roman" panose="02020603050405020304" pitchFamily="18" charset="0"/>
                <a:cs typeface="Times New Roman" panose="02020603050405020304" pitchFamily="18" charset="0"/>
              </a:rPr>
              <a:t>)</a:t>
            </a:r>
            <a:r>
              <a:rPr kumimoji="1" lang="zh-CN" altLang="en-US" sz="2400" b="1" dirty="0">
                <a:solidFill>
                  <a:srgbClr val="CC0099"/>
                </a:solidFill>
                <a:latin typeface="宋体" panose="02010600030101010101" pitchFamily="2" charset="-122"/>
              </a:rPr>
              <a:t>表示</a:t>
            </a:r>
            <a:r>
              <a:rPr kumimoji="1" lang="zh-CN" altLang="en-US" sz="2400" b="1" dirty="0">
                <a:latin typeface="宋体" panose="02010600030101010101" pitchFamily="2" charset="-122"/>
              </a:rPr>
              <a:t>，其中，</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i="1" dirty="0">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宋体" panose="02010600030101010101" pitchFamily="2" charset="-122"/>
              </a:rPr>
              <a:t>并且</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i="1" dirty="0">
                <a:latin typeface="Times New Roman" panose="02020603050405020304" pitchFamily="18" charset="0"/>
                <a:cs typeface="Times New Roman" panose="02020603050405020304" pitchFamily="18" charset="0"/>
              </a:rPr>
              <a:t>x</a:t>
            </a:r>
            <a:r>
              <a:rPr kumimoji="1" lang="en-US" altLang="zh-CN" sz="2400" b="1" i="1" baseline="-30000" dirty="0">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宋体" panose="02010600030101010101" pitchFamily="2" charset="-122"/>
              </a:rPr>
              <a:t>，即</a:t>
            </a:r>
            <a:r>
              <a:rPr kumimoji="1" lang="zh-CN" altLang="en-US" sz="2400" b="1" dirty="0">
                <a:solidFill>
                  <a:srgbClr val="CC0099"/>
                </a:solidFill>
                <a:latin typeface="宋体" panose="02010600030101010101" pitchFamily="2" charset="-122"/>
              </a:rPr>
              <a:t>第</a:t>
            </a:r>
            <a:r>
              <a:rPr kumimoji="1" lang="en-US" altLang="zh-CN" sz="2400" b="1" i="1" dirty="0">
                <a:solidFill>
                  <a:srgbClr val="CC0099"/>
                </a:solidFill>
                <a:latin typeface="Times New Roman" panose="02020603050405020304" pitchFamily="18" charset="0"/>
                <a:cs typeface="Times New Roman" panose="02020603050405020304" pitchFamily="18" charset="0"/>
              </a:rPr>
              <a:t>i</a:t>
            </a:r>
            <a:r>
              <a:rPr kumimoji="1" lang="zh-CN" altLang="en-US" sz="2400" b="1" dirty="0">
                <a:solidFill>
                  <a:srgbClr val="CC0099"/>
                </a:solidFill>
                <a:latin typeface="宋体" panose="02010600030101010101" pitchFamily="2" charset="-122"/>
              </a:rPr>
              <a:t>个皇后放在第</a:t>
            </a:r>
            <a:r>
              <a:rPr kumimoji="1" lang="en-US" altLang="zh-CN" sz="2400" b="1" i="1" dirty="0">
                <a:solidFill>
                  <a:srgbClr val="CC0099"/>
                </a:solidFill>
                <a:latin typeface="Times New Roman" panose="02020603050405020304" pitchFamily="18" charset="0"/>
                <a:cs typeface="Times New Roman" panose="02020603050405020304" pitchFamily="18" charset="0"/>
              </a:rPr>
              <a:t>i</a:t>
            </a:r>
            <a:r>
              <a:rPr kumimoji="1" lang="zh-CN" altLang="en-US" sz="2400" b="1" dirty="0">
                <a:solidFill>
                  <a:srgbClr val="CC0099"/>
                </a:solidFill>
                <a:latin typeface="宋体" panose="02010600030101010101" pitchFamily="2" charset="-122"/>
              </a:rPr>
              <a:t>行第</a:t>
            </a:r>
            <a:r>
              <a:rPr kumimoji="1" lang="en-US" altLang="zh-CN" sz="2400" b="1" i="1" dirty="0">
                <a:solidFill>
                  <a:srgbClr val="CC0099"/>
                </a:solidFill>
                <a:latin typeface="Times New Roman" panose="02020603050405020304" pitchFamily="18" charset="0"/>
                <a:cs typeface="Times New Roman" panose="02020603050405020304" pitchFamily="18" charset="0"/>
              </a:rPr>
              <a:t>x</a:t>
            </a:r>
            <a:r>
              <a:rPr kumimoji="1" lang="en-US" altLang="zh-CN" sz="2400" b="1" i="1" baseline="-30000" dirty="0">
                <a:solidFill>
                  <a:srgbClr val="CC0099"/>
                </a:solidFill>
                <a:latin typeface="Times New Roman" panose="02020603050405020304" pitchFamily="18" charset="0"/>
                <a:cs typeface="Times New Roman" panose="02020603050405020304" pitchFamily="18" charset="0"/>
              </a:rPr>
              <a:t>i</a:t>
            </a:r>
            <a:r>
              <a:rPr kumimoji="1" lang="zh-CN" altLang="en-US" sz="2400" b="1" dirty="0">
                <a:solidFill>
                  <a:srgbClr val="CC0099"/>
                </a:solidFill>
                <a:latin typeface="宋体" panose="02010600030101010101" pitchFamily="2" charset="-122"/>
              </a:rPr>
              <a:t>列上</a:t>
            </a:r>
            <a:r>
              <a:rPr kumimoji="1" lang="zh-CN" altLang="en-US" sz="2400" b="1" dirty="0">
                <a:latin typeface="宋体" panose="02010600030101010101" pitchFamily="2" charset="-122"/>
              </a:rPr>
              <a:t>。</a:t>
            </a:r>
            <a:endParaRPr kumimoji="1"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dissolve">
                                      <p:cBhvr>
                                        <p:cTn id="7" dur="500"/>
                                        <p:tgtEl>
                                          <p:spTgt spid="112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blinds(horizontal)">
                                      <p:cBhvr>
                                        <p:cTn id="12" dur="500"/>
                                        <p:tgtEl>
                                          <p:spTgt spid="112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blinds(horizontal)">
                                      <p:cBhvr>
                                        <p:cTn id="17" dur="500"/>
                                        <p:tgtEl>
                                          <p:spTgt spid="112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blinds(horizontal)">
                                      <p:cBhvr>
                                        <p:cTn id="27" dur="500"/>
                                        <p:tgtEl>
                                          <p:spTgt spid="112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75"/>
                                        </p:tgtEl>
                                        <p:attrNameLst>
                                          <p:attrName>style.visibility</p:attrName>
                                        </p:attrNameLst>
                                      </p:cBhvr>
                                      <p:to>
                                        <p:strVal val="visible"/>
                                      </p:to>
                                    </p:set>
                                    <p:animEffect transition="in" filter="blinds(horizontal)">
                                      <p:cBhvr>
                                        <p:cTn id="32" dur="5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P spid="11274" grpId="0" bldLvl="0" animBg="1"/>
      <p:bldP spid="10" grpId="0" animBg="1"/>
      <p:bldP spid="1127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64"/>
          <p:cNvSpPr txBox="1">
            <a:spLocks noChangeArrowheads="1"/>
          </p:cNvSpPr>
          <p:nvPr/>
        </p:nvSpPr>
        <p:spPr bwMode="auto">
          <a:xfrm>
            <a:off x="145221" y="1595388"/>
            <a:ext cx="83534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kumimoji="1" lang="en-US" altLang="zh-CN" sz="2400" b="1" dirty="0">
                <a:latin typeface="宋体" panose="02010600030101010101" pitchFamily="2" charset="-122"/>
              </a:rPr>
              <a:t>    </a:t>
            </a:r>
            <a:r>
              <a:rPr kumimoji="1" lang="zh-CN" altLang="en-US" sz="2400" b="1" dirty="0" smtClean="0">
                <a:latin typeface="宋体" panose="02010600030101010101" pitchFamily="2" charset="-122"/>
              </a:rPr>
              <a:t>例如，下图八皇后问题的的一个解可以表示为</a:t>
            </a:r>
            <a:endParaRPr kumimoji="1" lang="zh-CN" altLang="en-US" sz="2400" b="1" dirty="0" smtClean="0">
              <a:latin typeface="宋体" panose="02010600030101010101" pitchFamily="2" charset="-122"/>
            </a:endParaRPr>
          </a:p>
        </p:txBody>
      </p:sp>
      <p:sp>
        <p:nvSpPr>
          <p:cNvPr id="4" name="Text Box 4"/>
          <p:cNvSpPr txBox="1">
            <a:spLocks noChangeArrowheads="1"/>
          </p:cNvSpPr>
          <p:nvPr/>
        </p:nvSpPr>
        <p:spPr bwMode="auto">
          <a:xfrm>
            <a:off x="1768000" y="258128"/>
            <a:ext cx="5257800" cy="64516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sz="3600" dirty="0" smtClean="0">
                <a:solidFill>
                  <a:schemeClr val="bg1"/>
                </a:solidFill>
                <a:effectLst/>
                <a:latin typeface="黑体" panose="02010609060101010101" pitchFamily="49" charset="-122"/>
                <a:ea typeface="黑体" panose="02010609060101010101" pitchFamily="49" charset="-122"/>
              </a:rPr>
              <a:t>8.3.1  </a:t>
            </a:r>
            <a:r>
              <a:rPr lang="zh-CN" altLang="en-US" sz="3600" dirty="0" smtClean="0">
                <a:solidFill>
                  <a:schemeClr val="bg1"/>
                </a:solidFill>
                <a:effectLst/>
                <a:latin typeface="黑体" panose="02010609060101010101" pitchFamily="49" charset="-122"/>
                <a:ea typeface="黑体" panose="02010609060101010101" pitchFamily="49" charset="-122"/>
              </a:rPr>
              <a:t>八皇后问题 </a:t>
            </a:r>
            <a:endParaRPr lang="zh-CN" altLang="en-US" sz="3600" dirty="0" smtClean="0">
              <a:solidFill>
                <a:schemeClr val="bg1"/>
              </a:solidFill>
              <a:effectLst/>
              <a:latin typeface="黑体" panose="02010609060101010101" pitchFamily="49" charset="-122"/>
              <a:ea typeface="黑体" panose="02010609060101010101" pitchFamily="49" charset="-122"/>
            </a:endParaRPr>
          </a:p>
        </p:txBody>
      </p:sp>
      <p:sp>
        <p:nvSpPr>
          <p:cNvPr id="5" name="标题 1"/>
          <p:cNvSpPr>
            <a:spLocks noGrp="1"/>
          </p:cNvSpPr>
          <p:nvPr>
            <p:ph type="title"/>
          </p:nvPr>
        </p:nvSpPr>
        <p:spPr>
          <a:xfrm>
            <a:off x="1755775" y="6102350"/>
            <a:ext cx="6235700" cy="460375"/>
          </a:xfrm>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square">
            <a:spAutoFit/>
          </a:bodyPr>
          <a:lstStyle/>
          <a:p>
            <a:pPr>
              <a:defRPr/>
            </a:pPr>
            <a:r>
              <a:rPr kumimoji="1" lang="zh-CN" altLang="en-US" sz="2400" b="1" kern="1200" dirty="0">
                <a:solidFill>
                  <a:srgbClr val="2605A1"/>
                </a:solidFill>
                <a:effectLst/>
                <a:latin typeface="宋体" panose="02010600030101010101" pitchFamily="2" charset="-122"/>
                <a:ea typeface="宋体" panose="02010600030101010101" pitchFamily="2" charset="-122"/>
                <a:cs typeface="+mn-cs"/>
              </a:rPr>
              <a:t>上</a:t>
            </a:r>
            <a:r>
              <a:rPr kumimoji="1" lang="zh-CN" altLang="en-US" sz="2400" b="1" kern="1200" dirty="0" smtClean="0">
                <a:solidFill>
                  <a:srgbClr val="2605A1"/>
                </a:solidFill>
                <a:effectLst/>
                <a:latin typeface="宋体" panose="02010600030101010101" pitchFamily="2" charset="-122"/>
                <a:ea typeface="宋体" panose="02010600030101010101" pitchFamily="2" charset="-122"/>
                <a:cs typeface="+mn-cs"/>
              </a:rPr>
              <a:t>图解向量</a:t>
            </a:r>
            <a:r>
              <a:rPr kumimoji="1" lang="zh-CN" altLang="en-US" sz="2400" b="1" kern="1200" dirty="0">
                <a:solidFill>
                  <a:srgbClr val="2605A1"/>
                </a:solidFill>
                <a:effectLst/>
                <a:latin typeface="宋体" panose="02010600030101010101" pitchFamily="2" charset="-122"/>
                <a:ea typeface="宋体" panose="02010600030101010101" pitchFamily="2" charset="-122"/>
                <a:cs typeface="+mn-cs"/>
              </a:rPr>
              <a:t>表示</a:t>
            </a:r>
            <a:r>
              <a:rPr kumimoji="1" lang="zh-CN" altLang="en-US" sz="2400" b="1" kern="1200" dirty="0" smtClean="0">
                <a:solidFill>
                  <a:srgbClr val="2605A1"/>
                </a:solidFill>
                <a:effectLst/>
                <a:latin typeface="宋体" panose="02010600030101010101" pitchFamily="2" charset="-122"/>
                <a:ea typeface="宋体" panose="02010600030101010101" pitchFamily="2" charset="-122"/>
                <a:cs typeface="+mn-cs"/>
              </a:rPr>
              <a:t>为</a:t>
            </a:r>
            <a:r>
              <a:rPr kumimoji="1" lang="en-US" altLang="zh-CN" sz="2400" b="1" kern="1200" dirty="0" smtClean="0">
                <a:solidFill>
                  <a:srgbClr val="2605A1"/>
                </a:solidFill>
                <a:effectLst/>
                <a:latin typeface="宋体" panose="02010600030101010101" pitchFamily="2" charset="-122"/>
                <a:ea typeface="宋体" panose="02010600030101010101" pitchFamily="2" charset="-122"/>
                <a:cs typeface="+mn-cs"/>
              </a:rPr>
              <a:t>X[4,6,8,2,7,1,3,5]</a:t>
            </a:r>
            <a:endParaRPr kumimoji="1" lang="en-US" altLang="zh-CN" sz="2400" b="1" kern="1200" dirty="0" smtClean="0">
              <a:solidFill>
                <a:srgbClr val="2605A1"/>
              </a:solidFill>
              <a:effectLst/>
              <a:latin typeface="宋体" panose="02010600030101010101" pitchFamily="2" charset="-122"/>
              <a:ea typeface="宋体" panose="02010600030101010101" pitchFamily="2" charset="-122"/>
              <a:cs typeface="+mn-cs"/>
            </a:endParaRPr>
          </a:p>
        </p:txBody>
      </p:sp>
      <p:grpSp>
        <p:nvGrpSpPr>
          <p:cNvPr id="65541" name="Group 4"/>
          <p:cNvGrpSpPr/>
          <p:nvPr/>
        </p:nvGrpSpPr>
        <p:grpSpPr bwMode="auto">
          <a:xfrm>
            <a:off x="1917700" y="2171700"/>
            <a:ext cx="4949825" cy="3778250"/>
            <a:chOff x="1282" y="1724"/>
            <a:chExt cx="2886" cy="2543"/>
          </a:xfrm>
        </p:grpSpPr>
        <p:sp>
          <p:nvSpPr>
            <p:cNvPr id="65542" name="Rectangle 5"/>
            <p:cNvSpPr>
              <a:spLocks noChangeArrowheads="1"/>
            </p:cNvSpPr>
            <p:nvPr/>
          </p:nvSpPr>
          <p:spPr bwMode="auto">
            <a:xfrm>
              <a:off x="1617" y="1728"/>
              <a:ext cx="2544" cy="2208"/>
            </a:xfrm>
            <a:prstGeom prst="rec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ndParaRPr>
            </a:p>
          </p:txBody>
        </p:sp>
        <p:sp>
          <p:nvSpPr>
            <p:cNvPr id="65543" name="Line 6"/>
            <p:cNvSpPr>
              <a:spLocks noChangeShapeType="1"/>
            </p:cNvSpPr>
            <p:nvPr/>
          </p:nvSpPr>
          <p:spPr bwMode="auto">
            <a:xfrm flipV="1">
              <a:off x="1616" y="2864"/>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4" name="Line 7"/>
            <p:cNvSpPr>
              <a:spLocks noChangeShapeType="1"/>
            </p:cNvSpPr>
            <p:nvPr/>
          </p:nvSpPr>
          <p:spPr bwMode="auto">
            <a:xfrm>
              <a:off x="2888" y="1732"/>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5" name="Line 8"/>
            <p:cNvSpPr>
              <a:spLocks noChangeShapeType="1"/>
            </p:cNvSpPr>
            <p:nvPr/>
          </p:nvSpPr>
          <p:spPr bwMode="auto">
            <a:xfrm flipV="1">
              <a:off x="1621" y="3152"/>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6" name="Line 9"/>
            <p:cNvSpPr>
              <a:spLocks noChangeShapeType="1"/>
            </p:cNvSpPr>
            <p:nvPr/>
          </p:nvSpPr>
          <p:spPr bwMode="auto">
            <a:xfrm flipV="1">
              <a:off x="1619" y="3414"/>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7" name="Line 10"/>
            <p:cNvSpPr>
              <a:spLocks noChangeShapeType="1"/>
            </p:cNvSpPr>
            <p:nvPr/>
          </p:nvSpPr>
          <p:spPr bwMode="auto">
            <a:xfrm flipV="1">
              <a:off x="1621" y="3677"/>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8" name="Line 11"/>
            <p:cNvSpPr>
              <a:spLocks noChangeShapeType="1"/>
            </p:cNvSpPr>
            <p:nvPr/>
          </p:nvSpPr>
          <p:spPr bwMode="auto">
            <a:xfrm flipV="1">
              <a:off x="1620" y="2604"/>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9" name="Line 12"/>
            <p:cNvSpPr>
              <a:spLocks noChangeShapeType="1"/>
            </p:cNvSpPr>
            <p:nvPr/>
          </p:nvSpPr>
          <p:spPr bwMode="auto">
            <a:xfrm flipV="1">
              <a:off x="1624" y="2048"/>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0" name="Line 13"/>
            <p:cNvSpPr>
              <a:spLocks noChangeShapeType="1"/>
            </p:cNvSpPr>
            <p:nvPr/>
          </p:nvSpPr>
          <p:spPr bwMode="auto">
            <a:xfrm flipV="1">
              <a:off x="1624" y="2336"/>
              <a:ext cx="25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1" name="Line 14"/>
            <p:cNvSpPr>
              <a:spLocks noChangeShapeType="1"/>
            </p:cNvSpPr>
            <p:nvPr/>
          </p:nvSpPr>
          <p:spPr bwMode="auto">
            <a:xfrm>
              <a:off x="1918" y="1724"/>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2" name="Line 15"/>
            <p:cNvSpPr>
              <a:spLocks noChangeShapeType="1"/>
            </p:cNvSpPr>
            <p:nvPr/>
          </p:nvSpPr>
          <p:spPr bwMode="auto">
            <a:xfrm>
              <a:off x="2566" y="1727"/>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3" name="Line 16"/>
            <p:cNvSpPr>
              <a:spLocks noChangeShapeType="1"/>
            </p:cNvSpPr>
            <p:nvPr/>
          </p:nvSpPr>
          <p:spPr bwMode="auto">
            <a:xfrm>
              <a:off x="2256" y="1727"/>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4" name="Line 17"/>
            <p:cNvSpPr>
              <a:spLocks noChangeShapeType="1"/>
            </p:cNvSpPr>
            <p:nvPr/>
          </p:nvSpPr>
          <p:spPr bwMode="auto">
            <a:xfrm>
              <a:off x="3184" y="1730"/>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5" name="Line 18"/>
            <p:cNvSpPr>
              <a:spLocks noChangeShapeType="1"/>
            </p:cNvSpPr>
            <p:nvPr/>
          </p:nvSpPr>
          <p:spPr bwMode="auto">
            <a:xfrm>
              <a:off x="3832" y="1729"/>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6" name="Line 19"/>
            <p:cNvSpPr>
              <a:spLocks noChangeShapeType="1"/>
            </p:cNvSpPr>
            <p:nvPr/>
          </p:nvSpPr>
          <p:spPr bwMode="auto">
            <a:xfrm>
              <a:off x="3507" y="1729"/>
              <a:ext cx="0" cy="22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7" name="Text Box 20"/>
            <p:cNvSpPr txBox="1">
              <a:spLocks noChangeArrowheads="1"/>
            </p:cNvSpPr>
            <p:nvPr/>
          </p:nvSpPr>
          <p:spPr bwMode="auto">
            <a:xfrm>
              <a:off x="1591" y="3956"/>
              <a:ext cx="254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1    2    3   4   5    6   7   8</a:t>
              </a:r>
              <a:endParaRPr kumimoji="1" lang="ja-JP" altLang="en-US" sz="2400">
                <a:latin typeface="宋体" panose="02010600030101010101" pitchFamily="2" charset="-122"/>
              </a:endParaRPr>
            </a:p>
          </p:txBody>
        </p:sp>
        <p:sp>
          <p:nvSpPr>
            <p:cNvPr id="65558" name="Text Box 21"/>
            <p:cNvSpPr txBox="1">
              <a:spLocks noChangeArrowheads="1"/>
            </p:cNvSpPr>
            <p:nvPr/>
          </p:nvSpPr>
          <p:spPr bwMode="auto">
            <a:xfrm>
              <a:off x="1302" y="172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1</a:t>
              </a:r>
              <a:endParaRPr kumimoji="1" lang="ja-JP" altLang="en-US" sz="2400">
                <a:latin typeface="宋体" panose="02010600030101010101" pitchFamily="2" charset="-122"/>
              </a:endParaRPr>
            </a:p>
          </p:txBody>
        </p:sp>
        <p:sp>
          <p:nvSpPr>
            <p:cNvPr id="65559" name="Text Box 22"/>
            <p:cNvSpPr txBox="1">
              <a:spLocks noChangeArrowheads="1"/>
            </p:cNvSpPr>
            <p:nvPr/>
          </p:nvSpPr>
          <p:spPr bwMode="auto">
            <a:xfrm>
              <a:off x="1302" y="202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2</a:t>
              </a:r>
              <a:endParaRPr kumimoji="1" lang="ja-JP" altLang="en-US" sz="2400">
                <a:latin typeface="宋体" panose="02010600030101010101" pitchFamily="2" charset="-122"/>
              </a:endParaRPr>
            </a:p>
          </p:txBody>
        </p:sp>
        <p:sp>
          <p:nvSpPr>
            <p:cNvPr id="65560" name="Text Box 23"/>
            <p:cNvSpPr txBox="1">
              <a:spLocks noChangeArrowheads="1"/>
            </p:cNvSpPr>
            <p:nvPr/>
          </p:nvSpPr>
          <p:spPr bwMode="auto">
            <a:xfrm>
              <a:off x="1298" y="231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3</a:t>
              </a:r>
              <a:endParaRPr kumimoji="1" lang="ja-JP" altLang="en-US" sz="2400">
                <a:latin typeface="宋体" panose="02010600030101010101" pitchFamily="2" charset="-122"/>
              </a:endParaRPr>
            </a:p>
          </p:txBody>
        </p:sp>
        <p:sp>
          <p:nvSpPr>
            <p:cNvPr id="65561" name="Text Box 24"/>
            <p:cNvSpPr txBox="1">
              <a:spLocks noChangeArrowheads="1"/>
            </p:cNvSpPr>
            <p:nvPr/>
          </p:nvSpPr>
          <p:spPr bwMode="auto">
            <a:xfrm>
              <a:off x="1290" y="258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4</a:t>
              </a:r>
              <a:endParaRPr kumimoji="1" lang="ja-JP" altLang="en-US" sz="2400">
                <a:latin typeface="宋体" panose="02010600030101010101" pitchFamily="2" charset="-122"/>
              </a:endParaRPr>
            </a:p>
          </p:txBody>
        </p:sp>
        <p:sp>
          <p:nvSpPr>
            <p:cNvPr id="65562" name="Text Box 25"/>
            <p:cNvSpPr txBox="1">
              <a:spLocks noChangeArrowheads="1"/>
            </p:cNvSpPr>
            <p:nvPr/>
          </p:nvSpPr>
          <p:spPr bwMode="auto">
            <a:xfrm>
              <a:off x="1286" y="284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5</a:t>
              </a:r>
              <a:endParaRPr kumimoji="1" lang="ja-JP" altLang="en-US" sz="2400">
                <a:latin typeface="宋体" panose="02010600030101010101" pitchFamily="2" charset="-122"/>
              </a:endParaRPr>
            </a:p>
          </p:txBody>
        </p:sp>
        <p:sp>
          <p:nvSpPr>
            <p:cNvPr id="65563" name="Text Box 26"/>
            <p:cNvSpPr txBox="1">
              <a:spLocks noChangeArrowheads="1"/>
            </p:cNvSpPr>
            <p:nvPr/>
          </p:nvSpPr>
          <p:spPr bwMode="auto">
            <a:xfrm>
              <a:off x="1286" y="315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6</a:t>
              </a:r>
              <a:endParaRPr kumimoji="1" lang="ja-JP" altLang="en-US" sz="2400">
                <a:latin typeface="宋体" panose="02010600030101010101" pitchFamily="2" charset="-122"/>
              </a:endParaRPr>
            </a:p>
          </p:txBody>
        </p:sp>
        <p:sp>
          <p:nvSpPr>
            <p:cNvPr id="65564" name="Text Box 27"/>
            <p:cNvSpPr txBox="1">
              <a:spLocks noChangeArrowheads="1"/>
            </p:cNvSpPr>
            <p:nvPr/>
          </p:nvSpPr>
          <p:spPr bwMode="auto">
            <a:xfrm>
              <a:off x="1282" y="339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7</a:t>
              </a:r>
              <a:endParaRPr kumimoji="1" lang="ja-JP" altLang="en-US" sz="2400">
                <a:latin typeface="宋体" panose="02010600030101010101" pitchFamily="2" charset="-122"/>
              </a:endParaRPr>
            </a:p>
          </p:txBody>
        </p:sp>
        <p:sp>
          <p:nvSpPr>
            <p:cNvPr id="65565" name="Text Box 28"/>
            <p:cNvSpPr txBox="1">
              <a:spLocks noChangeArrowheads="1"/>
            </p:cNvSpPr>
            <p:nvPr/>
          </p:nvSpPr>
          <p:spPr bwMode="auto">
            <a:xfrm>
              <a:off x="1282" y="365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ja-JP" altLang="en-US" sz="2400">
                  <a:latin typeface="宋体" panose="02010600030101010101" pitchFamily="2" charset="-122"/>
                </a:rPr>
                <a:t>8</a:t>
              </a:r>
              <a:endParaRPr kumimoji="1" lang="ja-JP" altLang="en-US" sz="2400">
                <a:latin typeface="宋体" panose="02010600030101010101" pitchFamily="2" charset="-122"/>
              </a:endParaRPr>
            </a:p>
          </p:txBody>
        </p:sp>
        <p:sp>
          <p:nvSpPr>
            <p:cNvPr id="65566" name="Text Box 29"/>
            <p:cNvSpPr txBox="1">
              <a:spLocks noChangeArrowheads="1"/>
            </p:cNvSpPr>
            <p:nvPr/>
          </p:nvSpPr>
          <p:spPr bwMode="auto">
            <a:xfrm>
              <a:off x="3206" y="2048"/>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ja-JP" sz="2400">
                  <a:latin typeface="宋体" panose="02010600030101010101" pitchFamily="2" charset="-122"/>
                </a:rPr>
                <a:t>Q</a:t>
              </a:r>
              <a:endParaRPr kumimoji="1" lang="en-US" altLang="ja-JP" sz="2400">
                <a:latin typeface="宋体" panose="02010600030101010101" pitchFamily="2" charset="-122"/>
              </a:endParaRPr>
            </a:p>
          </p:txBody>
        </p:sp>
        <p:sp>
          <p:nvSpPr>
            <p:cNvPr id="65567" name="Text Box 30"/>
            <p:cNvSpPr txBox="1">
              <a:spLocks noChangeArrowheads="1"/>
            </p:cNvSpPr>
            <p:nvPr/>
          </p:nvSpPr>
          <p:spPr bwMode="auto">
            <a:xfrm>
              <a:off x="3854" y="2328"/>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ja-JP" sz="2400">
                  <a:latin typeface="宋体" panose="02010600030101010101" pitchFamily="2" charset="-122"/>
                </a:rPr>
                <a:t>Q</a:t>
              </a:r>
              <a:endParaRPr kumimoji="1" lang="en-US" altLang="ja-JP" sz="2400">
                <a:latin typeface="宋体" panose="02010600030101010101" pitchFamily="2" charset="-122"/>
              </a:endParaRPr>
            </a:p>
          </p:txBody>
        </p:sp>
        <p:sp>
          <p:nvSpPr>
            <p:cNvPr id="65568" name="Text Box 31"/>
            <p:cNvSpPr txBox="1">
              <a:spLocks noChangeArrowheads="1"/>
            </p:cNvSpPr>
            <p:nvPr/>
          </p:nvSpPr>
          <p:spPr bwMode="auto">
            <a:xfrm>
              <a:off x="1958" y="2588"/>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ja-JP" sz="2400">
                  <a:latin typeface="宋体" panose="02010600030101010101" pitchFamily="2" charset="-122"/>
                </a:rPr>
                <a:t>Q</a:t>
              </a:r>
              <a:endParaRPr kumimoji="1" lang="en-US" altLang="ja-JP" sz="2400">
                <a:latin typeface="宋体" panose="02010600030101010101" pitchFamily="2" charset="-122"/>
              </a:endParaRPr>
            </a:p>
          </p:txBody>
        </p:sp>
        <p:sp>
          <p:nvSpPr>
            <p:cNvPr id="65569" name="Text Box 32"/>
            <p:cNvSpPr txBox="1">
              <a:spLocks noChangeArrowheads="1"/>
            </p:cNvSpPr>
            <p:nvPr/>
          </p:nvSpPr>
          <p:spPr bwMode="auto">
            <a:xfrm>
              <a:off x="3534" y="2868"/>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ja-JP" sz="2400">
                  <a:latin typeface="宋体" panose="02010600030101010101" pitchFamily="2" charset="-122"/>
                </a:rPr>
                <a:t>Q</a:t>
              </a:r>
              <a:endParaRPr kumimoji="1" lang="en-US" altLang="ja-JP" sz="2400">
                <a:latin typeface="宋体" panose="02010600030101010101" pitchFamily="2" charset="-122"/>
              </a:endParaRPr>
            </a:p>
          </p:txBody>
        </p:sp>
        <p:sp>
          <p:nvSpPr>
            <p:cNvPr id="65570" name="Text Box 33"/>
            <p:cNvSpPr txBox="1">
              <a:spLocks noChangeArrowheads="1"/>
            </p:cNvSpPr>
            <p:nvPr/>
          </p:nvSpPr>
          <p:spPr bwMode="auto">
            <a:xfrm>
              <a:off x="2278" y="3396"/>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ja-JP" sz="2400">
                  <a:latin typeface="宋体" panose="02010600030101010101" pitchFamily="2" charset="-122"/>
                </a:rPr>
                <a:t>Q</a:t>
              </a:r>
              <a:endParaRPr kumimoji="1" lang="en-US" altLang="ja-JP" sz="2400">
                <a:latin typeface="宋体" panose="02010600030101010101" pitchFamily="2" charset="-122"/>
              </a:endParaRPr>
            </a:p>
          </p:txBody>
        </p:sp>
        <p:sp>
          <p:nvSpPr>
            <p:cNvPr id="65571" name="Text Box 34"/>
            <p:cNvSpPr txBox="1">
              <a:spLocks noChangeArrowheads="1"/>
            </p:cNvSpPr>
            <p:nvPr/>
          </p:nvSpPr>
          <p:spPr bwMode="auto">
            <a:xfrm>
              <a:off x="1634" y="3136"/>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ja-JP" sz="2400">
                  <a:latin typeface="宋体" panose="02010600030101010101" pitchFamily="2" charset="-122"/>
                </a:rPr>
                <a:t>Q</a:t>
              </a:r>
              <a:endParaRPr kumimoji="1" lang="en-US" altLang="ja-JP" sz="2400">
                <a:latin typeface="宋体" panose="02010600030101010101" pitchFamily="2" charset="-122"/>
              </a:endParaRPr>
            </a:p>
          </p:txBody>
        </p:sp>
        <p:sp>
          <p:nvSpPr>
            <p:cNvPr id="65572" name="Text Box 35"/>
            <p:cNvSpPr txBox="1">
              <a:spLocks noChangeArrowheads="1"/>
            </p:cNvSpPr>
            <p:nvPr/>
          </p:nvSpPr>
          <p:spPr bwMode="auto">
            <a:xfrm>
              <a:off x="2902" y="3664"/>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ja-JP" sz="2400">
                  <a:latin typeface="宋体" panose="02010600030101010101" pitchFamily="2" charset="-122"/>
                </a:rPr>
                <a:t>Q</a:t>
              </a:r>
              <a:endParaRPr kumimoji="1" lang="en-US" altLang="ja-JP" sz="2400">
                <a:latin typeface="宋体" panose="02010600030101010101" pitchFamily="2" charset="-122"/>
              </a:endParaRPr>
            </a:p>
          </p:txBody>
        </p:sp>
        <p:sp>
          <p:nvSpPr>
            <p:cNvPr id="65573" name="Text Box 36"/>
            <p:cNvSpPr txBox="1">
              <a:spLocks noChangeArrowheads="1"/>
            </p:cNvSpPr>
            <p:nvPr/>
          </p:nvSpPr>
          <p:spPr bwMode="auto">
            <a:xfrm>
              <a:off x="2594" y="1752"/>
              <a:ext cx="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ja-JP" sz="2400">
                  <a:latin typeface="宋体" panose="02010600030101010101" pitchFamily="2" charset="-122"/>
                </a:rPr>
                <a:t>Q</a:t>
              </a:r>
              <a:endParaRPr kumimoji="1" lang="en-US" altLang="ja-JP" sz="2400">
                <a:latin typeface="宋体" panose="02010600030101010101" pitchFamily="2" charset="-122"/>
              </a:endParaRPr>
            </a:p>
          </p:txBody>
        </p:sp>
      </p:grpSp>
      <p:sp>
        <p:nvSpPr>
          <p:cNvPr id="38" name="Text Box 6"/>
          <p:cNvSpPr txBox="1">
            <a:spLocks noChangeArrowheads="1"/>
          </p:cNvSpPr>
          <p:nvPr/>
        </p:nvSpPr>
        <p:spPr bwMode="auto">
          <a:xfrm>
            <a:off x="208952" y="1093386"/>
            <a:ext cx="37149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要素一： </a:t>
            </a:r>
            <a:r>
              <a:rPr kumimoji="1" lang="zh-CN" altLang="en-US" sz="2800" b="1" dirty="0" smtClean="0">
                <a:solidFill>
                  <a:srgbClr val="3907F1"/>
                </a:solidFill>
                <a:effectLst/>
                <a:latin typeface="宋体" panose="02010600030101010101" pitchFamily="2" charset="-122"/>
              </a:rPr>
              <a:t>解向量</a:t>
            </a:r>
            <a:endParaRPr kumimoji="1" lang="zh-CN" altLang="en-US" sz="2800" b="1" dirty="0">
              <a:solidFill>
                <a:srgbClr val="3907F1"/>
              </a:solidFill>
              <a:effectLst/>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2821" name="矩形 802820"/>
          <p:cNvSpPr/>
          <p:nvPr/>
        </p:nvSpPr>
        <p:spPr>
          <a:xfrm>
            <a:off x="62865" y="1088390"/>
            <a:ext cx="3741420" cy="502285"/>
          </a:xfrm>
          <a:solidFill>
            <a:schemeClr val="bg1"/>
          </a:solid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just">
              <a:buNone/>
            </a:pPr>
            <a:r>
              <a:rPr lang="zh-CN" altLang="en-US" b="1" dirty="0">
                <a:effectLst>
                  <a:outerShdw blurRad="38100" dist="38100" dir="2700000">
                    <a:srgbClr val="C0C0C0"/>
                  </a:outerShdw>
                </a:effectLst>
                <a:latin typeface="宋体" panose="02010600030101010101" pitchFamily="2" charset="-122"/>
              </a:rPr>
              <a:t>转换为树搜索问题</a:t>
            </a:r>
            <a:endParaRPr lang="zh-CN" altLang="en-US" b="1" dirty="0">
              <a:solidFill>
                <a:srgbClr val="0000FF"/>
              </a:solidFill>
              <a:effectLst>
                <a:outerShdw blurRad="38100" dist="38100" dir="2700000">
                  <a:srgbClr val="C0C0C0"/>
                </a:outerShdw>
              </a:effectLst>
              <a:latin typeface="宋体" panose="02010600030101010101" pitchFamily="2" charset="-122"/>
            </a:endParaRPr>
          </a:p>
        </p:txBody>
      </p:sp>
      <p:grpSp>
        <p:nvGrpSpPr>
          <p:cNvPr id="3" name="组合 2"/>
          <p:cNvGrpSpPr/>
          <p:nvPr/>
        </p:nvGrpSpPr>
        <p:grpSpPr>
          <a:xfrm>
            <a:off x="2057400" y="1182370"/>
            <a:ext cx="6903085" cy="5312410"/>
            <a:chOff x="2764" y="2338"/>
            <a:chExt cx="11593" cy="8366"/>
          </a:xfrm>
        </p:grpSpPr>
        <p:sp>
          <p:nvSpPr>
            <p:cNvPr id="802906" name="直接连接符 802905"/>
            <p:cNvSpPr/>
            <p:nvPr/>
          </p:nvSpPr>
          <p:spPr>
            <a:xfrm flipH="1">
              <a:off x="5891" y="2640"/>
              <a:ext cx="2822" cy="1009"/>
            </a:xfrm>
            <a:prstGeom prst="line">
              <a:avLst/>
            </a:prstGeom>
            <a:ln w="38100" cap="sq" cmpd="sng">
              <a:solidFill>
                <a:schemeClr val="tx1"/>
              </a:solidFill>
              <a:prstDash val="solid"/>
              <a:miter/>
              <a:headEnd type="none" w="sm" len="sm"/>
              <a:tailEnd type="none" w="sm" len="sm"/>
            </a:ln>
          </p:spPr>
        </p:sp>
        <p:sp>
          <p:nvSpPr>
            <p:cNvPr id="802908" name="直接连接符 802907"/>
            <p:cNvSpPr/>
            <p:nvPr/>
          </p:nvSpPr>
          <p:spPr>
            <a:xfrm>
              <a:off x="8916" y="2842"/>
              <a:ext cx="0" cy="604"/>
            </a:xfrm>
            <a:prstGeom prst="line">
              <a:avLst/>
            </a:prstGeom>
            <a:ln w="38100" cap="sq" cmpd="sng">
              <a:solidFill>
                <a:schemeClr val="tx1"/>
              </a:solidFill>
              <a:prstDash val="solid"/>
              <a:miter/>
              <a:headEnd type="none" w="sm" len="sm"/>
              <a:tailEnd type="none" w="sm" len="sm"/>
            </a:ln>
          </p:spPr>
        </p:sp>
        <p:sp>
          <p:nvSpPr>
            <p:cNvPr id="802909" name="直接连接符 802908"/>
            <p:cNvSpPr/>
            <p:nvPr/>
          </p:nvSpPr>
          <p:spPr>
            <a:xfrm>
              <a:off x="9218" y="2640"/>
              <a:ext cx="2620" cy="909"/>
            </a:xfrm>
            <a:prstGeom prst="line">
              <a:avLst/>
            </a:prstGeom>
            <a:ln w="38100" cap="sq" cmpd="sng">
              <a:solidFill>
                <a:schemeClr val="tx1"/>
              </a:solidFill>
              <a:prstDash val="solid"/>
              <a:miter/>
              <a:headEnd type="none" w="sm" len="sm"/>
              <a:tailEnd type="none" w="sm" len="sm"/>
            </a:ln>
          </p:spPr>
        </p:sp>
        <p:sp>
          <p:nvSpPr>
            <p:cNvPr id="802910" name="直接连接符 802909"/>
            <p:cNvSpPr/>
            <p:nvPr/>
          </p:nvSpPr>
          <p:spPr>
            <a:xfrm flipH="1">
              <a:off x="4984" y="3851"/>
              <a:ext cx="604" cy="704"/>
            </a:xfrm>
            <a:prstGeom prst="line">
              <a:avLst/>
            </a:prstGeom>
            <a:ln w="38100" cap="sq" cmpd="sng">
              <a:solidFill>
                <a:schemeClr val="tx1"/>
              </a:solidFill>
              <a:prstDash val="solid"/>
              <a:miter/>
              <a:headEnd type="none" w="sm" len="sm"/>
              <a:tailEnd type="none" w="sm" len="sm"/>
            </a:ln>
          </p:spPr>
        </p:sp>
        <p:sp>
          <p:nvSpPr>
            <p:cNvPr id="802911" name="直接连接符 802910"/>
            <p:cNvSpPr/>
            <p:nvPr/>
          </p:nvSpPr>
          <p:spPr>
            <a:xfrm flipH="1">
              <a:off x="4480" y="4960"/>
              <a:ext cx="302" cy="704"/>
            </a:xfrm>
            <a:prstGeom prst="line">
              <a:avLst/>
            </a:prstGeom>
            <a:ln w="38100" cap="sq" cmpd="sng">
              <a:solidFill>
                <a:schemeClr val="tx1"/>
              </a:solidFill>
              <a:prstDash val="solid"/>
              <a:miter/>
              <a:headEnd type="none" w="sm" len="sm"/>
              <a:tailEnd type="none" w="sm" len="sm"/>
            </a:ln>
          </p:spPr>
        </p:sp>
        <p:sp>
          <p:nvSpPr>
            <p:cNvPr id="802912" name="直接连接符 802911"/>
            <p:cNvSpPr/>
            <p:nvPr/>
          </p:nvSpPr>
          <p:spPr>
            <a:xfrm flipH="1">
              <a:off x="3773" y="6069"/>
              <a:ext cx="504" cy="804"/>
            </a:xfrm>
            <a:prstGeom prst="line">
              <a:avLst/>
            </a:prstGeom>
            <a:ln w="38100" cap="sq" cmpd="sng">
              <a:solidFill>
                <a:schemeClr val="tx1"/>
              </a:solidFill>
              <a:prstDash val="solid"/>
              <a:miter/>
              <a:headEnd type="none" w="sm" len="sm"/>
              <a:tailEnd type="none" w="sm" len="sm"/>
            </a:ln>
          </p:spPr>
        </p:sp>
        <p:sp>
          <p:nvSpPr>
            <p:cNvPr id="802913" name="直接连接符 802912"/>
            <p:cNvSpPr/>
            <p:nvPr/>
          </p:nvSpPr>
          <p:spPr>
            <a:xfrm>
              <a:off x="4580" y="6069"/>
              <a:ext cx="404" cy="704"/>
            </a:xfrm>
            <a:prstGeom prst="line">
              <a:avLst/>
            </a:prstGeom>
            <a:ln w="38100" cap="sq" cmpd="sng">
              <a:solidFill>
                <a:schemeClr val="tx1"/>
              </a:solidFill>
              <a:prstDash val="solid"/>
              <a:miter/>
              <a:headEnd type="none" w="sm" len="sm"/>
              <a:tailEnd type="none" w="sm" len="sm"/>
            </a:ln>
          </p:spPr>
        </p:sp>
        <p:sp>
          <p:nvSpPr>
            <p:cNvPr id="802914" name="直接连接符 802913"/>
            <p:cNvSpPr/>
            <p:nvPr/>
          </p:nvSpPr>
          <p:spPr>
            <a:xfrm>
              <a:off x="5184" y="7178"/>
              <a:ext cx="404" cy="704"/>
            </a:xfrm>
            <a:prstGeom prst="line">
              <a:avLst/>
            </a:prstGeom>
            <a:ln w="38100" cap="sq" cmpd="sng">
              <a:solidFill>
                <a:schemeClr val="tx1"/>
              </a:solidFill>
              <a:prstDash val="solid"/>
              <a:miter/>
              <a:headEnd type="none" w="sm" len="sm"/>
              <a:tailEnd type="none" w="sm" len="sm"/>
            </a:ln>
          </p:spPr>
        </p:sp>
        <p:sp>
          <p:nvSpPr>
            <p:cNvPr id="802915" name="直接连接符 802914"/>
            <p:cNvSpPr/>
            <p:nvPr/>
          </p:nvSpPr>
          <p:spPr>
            <a:xfrm flipH="1">
              <a:off x="3169" y="7178"/>
              <a:ext cx="404" cy="804"/>
            </a:xfrm>
            <a:prstGeom prst="line">
              <a:avLst/>
            </a:prstGeom>
            <a:ln w="38100" cap="sq" cmpd="sng">
              <a:solidFill>
                <a:schemeClr val="tx1"/>
              </a:solidFill>
              <a:prstDash val="solid"/>
              <a:miter/>
              <a:headEnd type="none" w="sm" len="sm"/>
              <a:tailEnd type="none" w="sm" len="sm"/>
            </a:ln>
          </p:spPr>
        </p:sp>
        <p:sp>
          <p:nvSpPr>
            <p:cNvPr id="802916" name="直接连接符 802915"/>
            <p:cNvSpPr/>
            <p:nvPr/>
          </p:nvSpPr>
          <p:spPr>
            <a:xfrm>
              <a:off x="3876" y="7178"/>
              <a:ext cx="402" cy="804"/>
            </a:xfrm>
            <a:prstGeom prst="line">
              <a:avLst/>
            </a:prstGeom>
            <a:ln w="38100" cap="sq" cmpd="sng">
              <a:solidFill>
                <a:schemeClr val="tx1"/>
              </a:solidFill>
              <a:prstDash val="solid"/>
              <a:miter/>
              <a:headEnd type="none" w="sm" len="sm"/>
              <a:tailEnd type="none" w="sm" len="sm"/>
            </a:ln>
          </p:spPr>
        </p:sp>
        <p:sp>
          <p:nvSpPr>
            <p:cNvPr id="802917" name="直接连接符 802916"/>
            <p:cNvSpPr/>
            <p:nvPr/>
          </p:nvSpPr>
          <p:spPr>
            <a:xfrm flipH="1">
              <a:off x="5084" y="8387"/>
              <a:ext cx="504" cy="807"/>
            </a:xfrm>
            <a:prstGeom prst="line">
              <a:avLst/>
            </a:prstGeom>
            <a:ln w="38100" cap="sq" cmpd="sng">
              <a:solidFill>
                <a:schemeClr val="tx1"/>
              </a:solidFill>
              <a:prstDash val="solid"/>
              <a:miter/>
              <a:headEnd type="none" w="sm" len="sm"/>
              <a:tailEnd type="none" w="sm" len="sm"/>
            </a:ln>
          </p:spPr>
        </p:sp>
        <p:sp>
          <p:nvSpPr>
            <p:cNvPr id="802874" name="椭圆 802873"/>
            <p:cNvSpPr/>
            <p:nvPr/>
          </p:nvSpPr>
          <p:spPr>
            <a:xfrm>
              <a:off x="8713" y="2338"/>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1</a:t>
              </a:r>
              <a:endParaRPr lang="en-US" altLang="zh-CN" sz="2490" b="1">
                <a:effectLst>
                  <a:outerShdw blurRad="38100" dist="38100" dir="2700000">
                    <a:srgbClr val="FFFFFF"/>
                  </a:outerShdw>
                </a:effectLst>
                <a:latin typeface="Times New Roman" panose="02020603050405020304" pitchFamily="18" charset="0"/>
              </a:endParaRPr>
            </a:p>
          </p:txBody>
        </p:sp>
        <p:sp>
          <p:nvSpPr>
            <p:cNvPr id="802884" name="椭圆 802883"/>
            <p:cNvSpPr/>
            <p:nvPr/>
          </p:nvSpPr>
          <p:spPr>
            <a:xfrm>
              <a:off x="4580" y="4555"/>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2885" name="椭圆 802884"/>
            <p:cNvSpPr/>
            <p:nvPr/>
          </p:nvSpPr>
          <p:spPr>
            <a:xfrm>
              <a:off x="4178" y="5664"/>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2886" name="椭圆 802885"/>
            <p:cNvSpPr/>
            <p:nvPr/>
          </p:nvSpPr>
          <p:spPr>
            <a:xfrm>
              <a:off x="3471" y="6773"/>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2887" name="椭圆 802886"/>
            <p:cNvSpPr/>
            <p:nvPr/>
          </p:nvSpPr>
          <p:spPr>
            <a:xfrm>
              <a:off x="4782" y="6773"/>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7</a:t>
              </a:r>
              <a:endParaRPr lang="en-US" altLang="zh-CN" sz="2490" b="1">
                <a:effectLst>
                  <a:outerShdw blurRad="38100" dist="38100" dir="2700000">
                    <a:srgbClr val="FFFFFF"/>
                  </a:outerShdw>
                </a:effectLst>
                <a:latin typeface="Times New Roman" panose="02020603050405020304" pitchFamily="18" charset="0"/>
              </a:endParaRPr>
            </a:p>
          </p:txBody>
        </p:sp>
        <p:sp>
          <p:nvSpPr>
            <p:cNvPr id="802888" name="椭圆 802887"/>
            <p:cNvSpPr/>
            <p:nvPr/>
          </p:nvSpPr>
          <p:spPr>
            <a:xfrm>
              <a:off x="5387" y="7882"/>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2889" name="椭圆 802888"/>
            <p:cNvSpPr/>
            <p:nvPr/>
          </p:nvSpPr>
          <p:spPr>
            <a:xfrm>
              <a:off x="4076" y="7882"/>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6</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2890" name="椭圆 802889"/>
            <p:cNvSpPr/>
            <p:nvPr/>
          </p:nvSpPr>
          <p:spPr>
            <a:xfrm>
              <a:off x="2764" y="7882"/>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7</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2918" name="直接连接符 802917"/>
            <p:cNvSpPr/>
            <p:nvPr/>
          </p:nvSpPr>
          <p:spPr>
            <a:xfrm>
              <a:off x="4984" y="9595"/>
              <a:ext cx="0" cy="604"/>
            </a:xfrm>
            <a:prstGeom prst="line">
              <a:avLst/>
            </a:prstGeom>
            <a:ln w="38100" cap="sq" cmpd="sng">
              <a:solidFill>
                <a:schemeClr val="tx1"/>
              </a:solidFill>
              <a:prstDash val="solid"/>
              <a:miter/>
              <a:headEnd type="none" w="sm" len="sm"/>
              <a:tailEnd type="none" w="sm" len="sm"/>
            </a:ln>
          </p:spPr>
        </p:sp>
        <p:sp>
          <p:nvSpPr>
            <p:cNvPr id="802919" name="直接连接符 802918"/>
            <p:cNvSpPr/>
            <p:nvPr/>
          </p:nvSpPr>
          <p:spPr>
            <a:xfrm>
              <a:off x="8916" y="3851"/>
              <a:ext cx="0" cy="704"/>
            </a:xfrm>
            <a:prstGeom prst="line">
              <a:avLst/>
            </a:prstGeom>
            <a:ln w="38100" cap="sq" cmpd="sng">
              <a:solidFill>
                <a:schemeClr val="tx1"/>
              </a:solidFill>
              <a:prstDash val="solid"/>
              <a:miter/>
              <a:headEnd type="none" w="sm" len="sm"/>
              <a:tailEnd type="none" w="sm" len="sm"/>
            </a:ln>
          </p:spPr>
        </p:sp>
        <p:sp>
          <p:nvSpPr>
            <p:cNvPr id="802920" name="直接连接符 802919"/>
            <p:cNvSpPr/>
            <p:nvPr/>
          </p:nvSpPr>
          <p:spPr>
            <a:xfrm flipH="1">
              <a:off x="7704" y="4858"/>
              <a:ext cx="1009" cy="807"/>
            </a:xfrm>
            <a:prstGeom prst="line">
              <a:avLst/>
            </a:prstGeom>
            <a:ln w="38100" cap="sq" cmpd="sng">
              <a:solidFill>
                <a:schemeClr val="tx1"/>
              </a:solidFill>
              <a:prstDash val="solid"/>
              <a:miter/>
              <a:headEnd type="none" w="sm" len="sm"/>
              <a:tailEnd type="none" w="sm" len="sm"/>
            </a:ln>
          </p:spPr>
        </p:sp>
        <p:sp>
          <p:nvSpPr>
            <p:cNvPr id="802921" name="直接连接符 802920"/>
            <p:cNvSpPr/>
            <p:nvPr/>
          </p:nvSpPr>
          <p:spPr>
            <a:xfrm>
              <a:off x="8916" y="4960"/>
              <a:ext cx="0" cy="704"/>
            </a:xfrm>
            <a:prstGeom prst="line">
              <a:avLst/>
            </a:prstGeom>
            <a:ln w="38100" cap="sq" cmpd="sng">
              <a:solidFill>
                <a:schemeClr val="tx1"/>
              </a:solidFill>
              <a:prstDash val="solid"/>
              <a:miter/>
              <a:headEnd type="none" w="sm" len="sm"/>
              <a:tailEnd type="none" w="sm" len="sm"/>
            </a:ln>
          </p:spPr>
        </p:sp>
        <p:sp>
          <p:nvSpPr>
            <p:cNvPr id="802922" name="直接连接符 802921"/>
            <p:cNvSpPr/>
            <p:nvPr/>
          </p:nvSpPr>
          <p:spPr>
            <a:xfrm>
              <a:off x="8916" y="6169"/>
              <a:ext cx="0" cy="704"/>
            </a:xfrm>
            <a:prstGeom prst="line">
              <a:avLst/>
            </a:prstGeom>
            <a:ln w="38100" cap="sq" cmpd="sng">
              <a:solidFill>
                <a:schemeClr val="tx1"/>
              </a:solidFill>
              <a:prstDash val="solid"/>
              <a:miter/>
              <a:headEnd type="none" w="sm" len="sm"/>
              <a:tailEnd type="none" w="sm" len="sm"/>
            </a:ln>
          </p:spPr>
        </p:sp>
        <p:sp>
          <p:nvSpPr>
            <p:cNvPr id="802923" name="直接连接符 802922"/>
            <p:cNvSpPr/>
            <p:nvPr/>
          </p:nvSpPr>
          <p:spPr>
            <a:xfrm flipH="1">
              <a:off x="6898" y="6069"/>
              <a:ext cx="504" cy="804"/>
            </a:xfrm>
            <a:prstGeom prst="line">
              <a:avLst/>
            </a:prstGeom>
            <a:ln w="38100" cap="sq" cmpd="sng">
              <a:solidFill>
                <a:schemeClr val="tx1"/>
              </a:solidFill>
              <a:prstDash val="solid"/>
              <a:miter/>
              <a:headEnd type="none" w="sm" len="sm"/>
              <a:tailEnd type="none" w="sm" len="sm"/>
            </a:ln>
          </p:spPr>
        </p:sp>
        <p:sp>
          <p:nvSpPr>
            <p:cNvPr id="802924" name="直接连接符 802923"/>
            <p:cNvSpPr/>
            <p:nvPr/>
          </p:nvSpPr>
          <p:spPr>
            <a:xfrm>
              <a:off x="7704" y="6069"/>
              <a:ext cx="504" cy="907"/>
            </a:xfrm>
            <a:prstGeom prst="line">
              <a:avLst/>
            </a:prstGeom>
            <a:ln w="38100" cap="sq" cmpd="sng">
              <a:solidFill>
                <a:schemeClr val="tx1"/>
              </a:solidFill>
              <a:prstDash val="solid"/>
              <a:miter/>
              <a:headEnd type="none" w="sm" len="sm"/>
              <a:tailEnd type="none" w="sm" len="sm"/>
            </a:ln>
          </p:spPr>
        </p:sp>
        <p:sp>
          <p:nvSpPr>
            <p:cNvPr id="802925" name="直接连接符 802924"/>
            <p:cNvSpPr/>
            <p:nvPr/>
          </p:nvSpPr>
          <p:spPr>
            <a:xfrm>
              <a:off x="7000" y="7278"/>
              <a:ext cx="402" cy="704"/>
            </a:xfrm>
            <a:prstGeom prst="line">
              <a:avLst/>
            </a:prstGeom>
            <a:ln w="38100" cap="sq" cmpd="sng">
              <a:solidFill>
                <a:schemeClr val="tx1"/>
              </a:solidFill>
              <a:prstDash val="solid"/>
              <a:miter/>
              <a:headEnd type="none" w="sm" len="sm"/>
              <a:tailEnd type="none" w="sm" len="sm"/>
            </a:ln>
          </p:spPr>
        </p:sp>
        <p:sp>
          <p:nvSpPr>
            <p:cNvPr id="802926" name="直接连接符 802925"/>
            <p:cNvSpPr/>
            <p:nvPr/>
          </p:nvSpPr>
          <p:spPr>
            <a:xfrm>
              <a:off x="8916" y="7378"/>
              <a:ext cx="0" cy="604"/>
            </a:xfrm>
            <a:prstGeom prst="line">
              <a:avLst/>
            </a:prstGeom>
            <a:ln w="38100" cap="sq" cmpd="sng">
              <a:solidFill>
                <a:schemeClr val="tx1"/>
              </a:solidFill>
              <a:prstDash val="solid"/>
              <a:miter/>
              <a:headEnd type="none" w="sm" len="sm"/>
              <a:tailEnd type="none" w="sm" len="sm"/>
            </a:ln>
          </p:spPr>
        </p:sp>
        <p:sp>
          <p:nvSpPr>
            <p:cNvPr id="802927" name="直接连接符 802926"/>
            <p:cNvSpPr/>
            <p:nvPr/>
          </p:nvSpPr>
          <p:spPr>
            <a:xfrm flipH="1">
              <a:off x="8411" y="8487"/>
              <a:ext cx="504" cy="604"/>
            </a:xfrm>
            <a:prstGeom prst="line">
              <a:avLst/>
            </a:prstGeom>
            <a:ln w="38100" cap="sq" cmpd="sng">
              <a:solidFill>
                <a:schemeClr val="tx1"/>
              </a:solidFill>
              <a:prstDash val="solid"/>
              <a:miter/>
              <a:headEnd type="none" w="sm" len="sm"/>
              <a:tailEnd type="none" w="sm" len="sm"/>
            </a:ln>
          </p:spPr>
        </p:sp>
        <p:sp>
          <p:nvSpPr>
            <p:cNvPr id="802928" name="直接连接符 802927"/>
            <p:cNvSpPr/>
            <p:nvPr/>
          </p:nvSpPr>
          <p:spPr>
            <a:xfrm>
              <a:off x="8309" y="9595"/>
              <a:ext cx="0" cy="604"/>
            </a:xfrm>
            <a:prstGeom prst="line">
              <a:avLst/>
            </a:prstGeom>
            <a:ln w="38100" cap="sq" cmpd="sng">
              <a:solidFill>
                <a:schemeClr val="tx1"/>
              </a:solidFill>
              <a:prstDash val="solid"/>
              <a:miter/>
              <a:headEnd type="none" w="sm" len="sm"/>
              <a:tailEnd type="none" w="sm" len="sm"/>
            </a:ln>
          </p:spPr>
        </p:sp>
        <p:sp>
          <p:nvSpPr>
            <p:cNvPr id="802929" name="直接连接符 802928"/>
            <p:cNvSpPr/>
            <p:nvPr/>
          </p:nvSpPr>
          <p:spPr>
            <a:xfrm flipH="1">
              <a:off x="11436" y="3951"/>
              <a:ext cx="502" cy="604"/>
            </a:xfrm>
            <a:prstGeom prst="line">
              <a:avLst/>
            </a:prstGeom>
            <a:ln w="38100" cap="sq" cmpd="sng">
              <a:solidFill>
                <a:schemeClr val="tx1"/>
              </a:solidFill>
              <a:prstDash val="solid"/>
              <a:miter/>
              <a:headEnd type="none" w="sm" len="sm"/>
              <a:tailEnd type="none" w="sm" len="sm"/>
            </a:ln>
          </p:spPr>
        </p:sp>
        <p:sp>
          <p:nvSpPr>
            <p:cNvPr id="802930" name="直接连接符 802929"/>
            <p:cNvSpPr/>
            <p:nvPr/>
          </p:nvSpPr>
          <p:spPr>
            <a:xfrm>
              <a:off x="12140" y="3851"/>
              <a:ext cx="504" cy="807"/>
            </a:xfrm>
            <a:prstGeom prst="line">
              <a:avLst/>
            </a:prstGeom>
            <a:ln w="38100" cap="sq" cmpd="sng">
              <a:solidFill>
                <a:schemeClr val="tx1"/>
              </a:solidFill>
              <a:prstDash val="solid"/>
              <a:miter/>
              <a:headEnd type="none" w="sm" len="sm"/>
              <a:tailEnd type="none" w="sm" len="sm"/>
            </a:ln>
          </p:spPr>
        </p:sp>
        <p:sp>
          <p:nvSpPr>
            <p:cNvPr id="802931" name="直接连接符 802930"/>
            <p:cNvSpPr/>
            <p:nvPr/>
          </p:nvSpPr>
          <p:spPr>
            <a:xfrm flipH="1">
              <a:off x="12040" y="4960"/>
              <a:ext cx="504" cy="804"/>
            </a:xfrm>
            <a:prstGeom prst="line">
              <a:avLst/>
            </a:prstGeom>
            <a:ln w="38100" cap="sq" cmpd="sng">
              <a:solidFill>
                <a:schemeClr val="tx1"/>
              </a:solidFill>
              <a:prstDash val="solid"/>
              <a:miter/>
              <a:headEnd type="none" w="sm" len="sm"/>
              <a:tailEnd type="none" w="sm" len="sm"/>
            </a:ln>
          </p:spPr>
        </p:sp>
        <p:sp>
          <p:nvSpPr>
            <p:cNvPr id="802932" name="直接连接符 802931"/>
            <p:cNvSpPr/>
            <p:nvPr/>
          </p:nvSpPr>
          <p:spPr>
            <a:xfrm>
              <a:off x="12847" y="4960"/>
              <a:ext cx="502" cy="804"/>
            </a:xfrm>
            <a:prstGeom prst="line">
              <a:avLst/>
            </a:prstGeom>
            <a:ln w="38100" cap="sq" cmpd="sng">
              <a:solidFill>
                <a:schemeClr val="tx1"/>
              </a:solidFill>
              <a:prstDash val="solid"/>
              <a:miter/>
              <a:headEnd type="none" w="sm" len="sm"/>
              <a:tailEnd type="none" w="sm" len="sm"/>
            </a:ln>
          </p:spPr>
        </p:sp>
        <p:sp>
          <p:nvSpPr>
            <p:cNvPr id="802933" name="直接连接符 802932"/>
            <p:cNvSpPr/>
            <p:nvPr/>
          </p:nvSpPr>
          <p:spPr>
            <a:xfrm flipH="1">
              <a:off x="11333" y="6069"/>
              <a:ext cx="504" cy="804"/>
            </a:xfrm>
            <a:prstGeom prst="line">
              <a:avLst/>
            </a:prstGeom>
            <a:ln w="38100" cap="sq" cmpd="sng">
              <a:solidFill>
                <a:schemeClr val="tx1"/>
              </a:solidFill>
              <a:prstDash val="solid"/>
              <a:miter/>
              <a:headEnd type="none" w="sm" len="sm"/>
              <a:tailEnd type="none" w="sm" len="sm"/>
            </a:ln>
          </p:spPr>
        </p:sp>
        <p:sp>
          <p:nvSpPr>
            <p:cNvPr id="802934" name="直接连接符 802933"/>
            <p:cNvSpPr/>
            <p:nvPr/>
          </p:nvSpPr>
          <p:spPr>
            <a:xfrm>
              <a:off x="12140" y="6069"/>
              <a:ext cx="302" cy="907"/>
            </a:xfrm>
            <a:prstGeom prst="line">
              <a:avLst/>
            </a:prstGeom>
            <a:ln w="38100" cap="sq" cmpd="sng">
              <a:solidFill>
                <a:schemeClr val="tx1"/>
              </a:solidFill>
              <a:prstDash val="solid"/>
              <a:miter/>
              <a:headEnd type="none" w="sm" len="sm"/>
              <a:tailEnd type="none" w="sm" len="sm"/>
            </a:ln>
          </p:spPr>
        </p:sp>
        <p:sp>
          <p:nvSpPr>
            <p:cNvPr id="802935" name="直接连接符 802934"/>
            <p:cNvSpPr/>
            <p:nvPr/>
          </p:nvSpPr>
          <p:spPr>
            <a:xfrm>
              <a:off x="13551" y="6069"/>
              <a:ext cx="504" cy="907"/>
            </a:xfrm>
            <a:prstGeom prst="line">
              <a:avLst/>
            </a:prstGeom>
            <a:ln w="38100" cap="sq" cmpd="sng">
              <a:solidFill>
                <a:schemeClr val="tx1"/>
              </a:solidFill>
              <a:prstDash val="solid"/>
              <a:miter/>
              <a:headEnd type="none" w="sm" len="sm"/>
              <a:tailEnd type="none" w="sm" len="sm"/>
            </a:ln>
          </p:spPr>
        </p:sp>
        <p:sp>
          <p:nvSpPr>
            <p:cNvPr id="802936" name="直接连接符 802935"/>
            <p:cNvSpPr/>
            <p:nvPr/>
          </p:nvSpPr>
          <p:spPr>
            <a:xfrm>
              <a:off x="14056" y="7278"/>
              <a:ext cx="0" cy="704"/>
            </a:xfrm>
            <a:prstGeom prst="line">
              <a:avLst/>
            </a:prstGeom>
            <a:ln w="38100" cap="sq" cmpd="sng">
              <a:solidFill>
                <a:schemeClr val="tx1"/>
              </a:solidFill>
              <a:prstDash val="solid"/>
              <a:miter/>
              <a:headEnd type="none" w="sm" len="sm"/>
              <a:tailEnd type="none" w="sm" len="sm"/>
            </a:ln>
          </p:spPr>
        </p:sp>
        <p:sp>
          <p:nvSpPr>
            <p:cNvPr id="802883" name="椭圆 802882"/>
            <p:cNvSpPr/>
            <p:nvPr/>
          </p:nvSpPr>
          <p:spPr>
            <a:xfrm>
              <a:off x="11736" y="3447"/>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2882" name="椭圆 802881"/>
            <p:cNvSpPr/>
            <p:nvPr/>
          </p:nvSpPr>
          <p:spPr>
            <a:xfrm>
              <a:off x="5487" y="3447"/>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2875" name="椭圆 802874"/>
            <p:cNvSpPr/>
            <p:nvPr/>
          </p:nvSpPr>
          <p:spPr>
            <a:xfrm>
              <a:off x="8713" y="3447"/>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6</a:t>
              </a:r>
              <a:endParaRPr lang="en-US" altLang="zh-CN" sz="2490" b="1">
                <a:effectLst>
                  <a:outerShdw blurRad="38100" dist="38100" dir="2700000">
                    <a:srgbClr val="FFFFFF"/>
                  </a:outerShdw>
                </a:effectLst>
                <a:latin typeface="Times New Roman" panose="02020603050405020304" pitchFamily="18" charset="0"/>
              </a:endParaRPr>
            </a:p>
          </p:txBody>
        </p:sp>
        <p:sp>
          <p:nvSpPr>
            <p:cNvPr id="802876" name="椭圆 802875"/>
            <p:cNvSpPr/>
            <p:nvPr/>
          </p:nvSpPr>
          <p:spPr>
            <a:xfrm>
              <a:off x="8713" y="4555"/>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7" name="椭圆 802896"/>
            <p:cNvSpPr/>
            <p:nvPr/>
          </p:nvSpPr>
          <p:spPr>
            <a:xfrm>
              <a:off x="11031" y="4555"/>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8" name="椭圆 802897"/>
            <p:cNvSpPr/>
            <p:nvPr/>
          </p:nvSpPr>
          <p:spPr>
            <a:xfrm>
              <a:off x="12442" y="4555"/>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2877" name="椭圆 802876"/>
            <p:cNvSpPr/>
            <p:nvPr/>
          </p:nvSpPr>
          <p:spPr>
            <a:xfrm>
              <a:off x="8713" y="5664"/>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7</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3" name="椭圆 802892"/>
            <p:cNvSpPr/>
            <p:nvPr/>
          </p:nvSpPr>
          <p:spPr>
            <a:xfrm>
              <a:off x="7302" y="5664"/>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9" name="椭圆 802898"/>
            <p:cNvSpPr/>
            <p:nvPr/>
          </p:nvSpPr>
          <p:spPr>
            <a:xfrm>
              <a:off x="11736" y="5664"/>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2900" name="椭圆 802899"/>
            <p:cNvSpPr/>
            <p:nvPr/>
          </p:nvSpPr>
          <p:spPr>
            <a:xfrm>
              <a:off x="13147" y="5664"/>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7</a:t>
              </a:r>
              <a:endParaRPr lang="en-US" altLang="zh-CN" sz="2490" b="1">
                <a:effectLst>
                  <a:outerShdw blurRad="38100" dist="38100" dir="2700000">
                    <a:srgbClr val="FFFFFF"/>
                  </a:outerShdw>
                </a:effectLst>
                <a:latin typeface="Times New Roman" panose="02020603050405020304" pitchFamily="18" charset="0"/>
              </a:endParaRPr>
            </a:p>
          </p:txBody>
        </p:sp>
        <p:sp>
          <p:nvSpPr>
            <p:cNvPr id="802878" name="椭圆 802877"/>
            <p:cNvSpPr/>
            <p:nvPr/>
          </p:nvSpPr>
          <p:spPr>
            <a:xfrm>
              <a:off x="8713" y="6873"/>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4" name="椭圆 802893"/>
            <p:cNvSpPr/>
            <p:nvPr/>
          </p:nvSpPr>
          <p:spPr>
            <a:xfrm>
              <a:off x="7907" y="6873"/>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7</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5" name="椭圆 802894"/>
            <p:cNvSpPr/>
            <p:nvPr/>
          </p:nvSpPr>
          <p:spPr>
            <a:xfrm>
              <a:off x="6596" y="6873"/>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2901" name="椭圆 802900"/>
            <p:cNvSpPr/>
            <p:nvPr/>
          </p:nvSpPr>
          <p:spPr>
            <a:xfrm>
              <a:off x="11031" y="6873"/>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7</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2902" name="椭圆 802901"/>
            <p:cNvSpPr/>
            <p:nvPr/>
          </p:nvSpPr>
          <p:spPr>
            <a:xfrm>
              <a:off x="12240" y="6873"/>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6</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2903" name="椭圆 802902"/>
            <p:cNvSpPr/>
            <p:nvPr/>
          </p:nvSpPr>
          <p:spPr>
            <a:xfrm>
              <a:off x="13853" y="6873"/>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2879" name="椭圆 802878"/>
            <p:cNvSpPr/>
            <p:nvPr/>
          </p:nvSpPr>
          <p:spPr>
            <a:xfrm>
              <a:off x="8713" y="7982"/>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6" name="椭圆 802895"/>
            <p:cNvSpPr/>
            <p:nvPr/>
          </p:nvSpPr>
          <p:spPr>
            <a:xfrm>
              <a:off x="7200" y="7882"/>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2</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2905" name="椭圆 802904"/>
            <p:cNvSpPr/>
            <p:nvPr/>
          </p:nvSpPr>
          <p:spPr>
            <a:xfrm>
              <a:off x="13853" y="7882"/>
              <a:ext cx="504" cy="504"/>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6</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2880" name="椭圆 802879"/>
            <p:cNvSpPr/>
            <p:nvPr/>
          </p:nvSpPr>
          <p:spPr>
            <a:xfrm>
              <a:off x="8109" y="9091"/>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1" name="椭圆 802890"/>
            <p:cNvSpPr/>
            <p:nvPr/>
          </p:nvSpPr>
          <p:spPr>
            <a:xfrm>
              <a:off x="4782" y="9091"/>
              <a:ext cx="504" cy="504"/>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6</a:t>
              </a:r>
              <a:endParaRPr lang="en-US" altLang="zh-CN" sz="2490" b="1">
                <a:effectLst>
                  <a:outerShdw blurRad="38100" dist="38100" dir="2700000">
                    <a:srgbClr val="FFFFFF"/>
                  </a:outerShdw>
                </a:effectLst>
                <a:latin typeface="Times New Roman" panose="02020603050405020304" pitchFamily="18" charset="0"/>
              </a:endParaRPr>
            </a:p>
          </p:txBody>
        </p:sp>
        <p:sp>
          <p:nvSpPr>
            <p:cNvPr id="802881" name="椭圆 802880"/>
            <p:cNvSpPr/>
            <p:nvPr/>
          </p:nvSpPr>
          <p:spPr>
            <a:xfrm>
              <a:off x="8107" y="10200"/>
              <a:ext cx="504" cy="504"/>
            </a:xfrm>
            <a:prstGeom prst="ellipse">
              <a:avLst/>
            </a:prstGeom>
            <a:solidFill>
              <a:srgbClr val="FF00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1</a:t>
              </a:r>
              <a:endParaRPr lang="en-US" altLang="zh-CN" sz="2490" b="1">
                <a:effectLst>
                  <a:outerShdw blurRad="38100" dist="38100" dir="2700000">
                    <a:srgbClr val="FFFFFF"/>
                  </a:outerShdw>
                </a:effectLst>
                <a:latin typeface="Times New Roman" panose="02020603050405020304" pitchFamily="18" charset="0"/>
              </a:endParaRPr>
            </a:p>
          </p:txBody>
        </p:sp>
        <p:sp>
          <p:nvSpPr>
            <p:cNvPr id="802892" name="椭圆 802891"/>
            <p:cNvSpPr/>
            <p:nvPr/>
          </p:nvSpPr>
          <p:spPr>
            <a:xfrm>
              <a:off x="4782" y="10200"/>
              <a:ext cx="504" cy="504"/>
            </a:xfrm>
            <a:prstGeom prst="ellipse">
              <a:avLst/>
            </a:prstGeom>
            <a:solidFill>
              <a:srgbClr val="FF00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1</a:t>
              </a:r>
              <a:endParaRPr lang="en-US" altLang="zh-CN" sz="2490" b="1">
                <a:effectLst>
                  <a:outerShdw blurRad="38100" dist="38100" dir="2700000">
                    <a:srgbClr val="FFFFFF"/>
                  </a:outerShdw>
                </a:effectLst>
                <a:latin typeface="Times New Roman" panose="02020603050405020304" pitchFamily="18" charset="0"/>
              </a:endParaRPr>
            </a:p>
          </p:txBody>
        </p:sp>
      </p:grpSp>
      <p:grpSp>
        <p:nvGrpSpPr>
          <p:cNvPr id="802960" name="组合 802959"/>
          <p:cNvGrpSpPr/>
          <p:nvPr/>
        </p:nvGrpSpPr>
        <p:grpSpPr>
          <a:xfrm>
            <a:off x="220133" y="1676329"/>
            <a:ext cx="3263900" cy="1344789"/>
            <a:chOff x="2015" y="890"/>
            <a:chExt cx="3402" cy="1179"/>
          </a:xfrm>
        </p:grpSpPr>
        <p:sp>
          <p:nvSpPr>
            <p:cNvPr id="802937" name="椭圆 802936"/>
            <p:cNvSpPr/>
            <p:nvPr/>
          </p:nvSpPr>
          <p:spPr>
            <a:xfrm>
              <a:off x="2015" y="935"/>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1</a:t>
              </a:r>
              <a:endParaRPr lang="en-US" altLang="zh-CN" sz="2490" b="1">
                <a:effectLst>
                  <a:outerShdw blurRad="38100" dist="38100" dir="2700000">
                    <a:srgbClr val="FFFFFF"/>
                  </a:outerShdw>
                </a:effectLst>
                <a:latin typeface="Times New Roman" panose="02020603050405020304" pitchFamily="18" charset="0"/>
              </a:endParaRPr>
            </a:p>
          </p:txBody>
        </p:sp>
        <p:sp>
          <p:nvSpPr>
            <p:cNvPr id="802938" name="椭圆 802937"/>
            <p:cNvSpPr/>
            <p:nvPr/>
          </p:nvSpPr>
          <p:spPr>
            <a:xfrm>
              <a:off x="3058" y="935"/>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2939" name="椭圆 802938"/>
            <p:cNvSpPr/>
            <p:nvPr/>
          </p:nvSpPr>
          <p:spPr>
            <a:xfrm>
              <a:off x="4010" y="890"/>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7</a:t>
              </a:r>
              <a:endParaRPr lang="en-US" altLang="zh-CN" sz="2490" b="1">
                <a:effectLst>
                  <a:outerShdw blurRad="38100" dist="38100" dir="2700000">
                    <a:srgbClr val="FFFFFF"/>
                  </a:outerShdw>
                </a:effectLst>
                <a:latin typeface="Times New Roman" panose="02020603050405020304" pitchFamily="18" charset="0"/>
              </a:endParaRPr>
            </a:p>
          </p:txBody>
        </p:sp>
        <p:sp>
          <p:nvSpPr>
            <p:cNvPr id="802940" name="椭圆 802939"/>
            <p:cNvSpPr/>
            <p:nvPr/>
          </p:nvSpPr>
          <p:spPr>
            <a:xfrm>
              <a:off x="4011" y="1751"/>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2941" name="椭圆 802940"/>
            <p:cNvSpPr/>
            <p:nvPr/>
          </p:nvSpPr>
          <p:spPr>
            <a:xfrm>
              <a:off x="5099" y="890"/>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2942" name="直接连接符 802941"/>
            <p:cNvSpPr/>
            <p:nvPr/>
          </p:nvSpPr>
          <p:spPr>
            <a:xfrm>
              <a:off x="2333" y="1072"/>
              <a:ext cx="725" cy="0"/>
            </a:xfrm>
            <a:prstGeom prst="line">
              <a:avLst/>
            </a:prstGeom>
            <a:ln w="38100" cap="sq" cmpd="sng">
              <a:solidFill>
                <a:schemeClr val="tx1"/>
              </a:solidFill>
              <a:prstDash val="solid"/>
              <a:miter/>
              <a:headEnd type="none" w="sm" len="sm"/>
              <a:tailEnd type="none" w="sm" len="sm"/>
            </a:ln>
          </p:spPr>
        </p:sp>
        <p:sp>
          <p:nvSpPr>
            <p:cNvPr id="802943" name="直接连接符 802942"/>
            <p:cNvSpPr/>
            <p:nvPr/>
          </p:nvSpPr>
          <p:spPr>
            <a:xfrm>
              <a:off x="2197" y="1253"/>
              <a:ext cx="0" cy="499"/>
            </a:xfrm>
            <a:prstGeom prst="line">
              <a:avLst/>
            </a:prstGeom>
            <a:ln w="38100" cap="sq" cmpd="sng">
              <a:solidFill>
                <a:schemeClr val="tx1"/>
              </a:solidFill>
              <a:prstDash val="solid"/>
              <a:miter/>
              <a:headEnd type="none" w="sm" len="sm"/>
              <a:tailEnd type="none" w="sm" len="sm"/>
            </a:ln>
          </p:spPr>
        </p:sp>
        <p:sp>
          <p:nvSpPr>
            <p:cNvPr id="802944" name="直接连接符 802943"/>
            <p:cNvSpPr/>
            <p:nvPr/>
          </p:nvSpPr>
          <p:spPr>
            <a:xfrm>
              <a:off x="2287" y="1208"/>
              <a:ext cx="817" cy="635"/>
            </a:xfrm>
            <a:prstGeom prst="line">
              <a:avLst/>
            </a:prstGeom>
            <a:ln w="38100" cap="sq" cmpd="sng">
              <a:solidFill>
                <a:schemeClr val="tx1"/>
              </a:solidFill>
              <a:prstDash val="solid"/>
              <a:miter/>
              <a:headEnd type="none" w="sm" len="sm"/>
              <a:tailEnd type="none" w="sm" len="sm"/>
            </a:ln>
          </p:spPr>
        </p:sp>
        <p:sp>
          <p:nvSpPr>
            <p:cNvPr id="802945" name="直接连接符 802944"/>
            <p:cNvSpPr/>
            <p:nvPr/>
          </p:nvSpPr>
          <p:spPr>
            <a:xfrm>
              <a:off x="3194" y="1253"/>
              <a:ext cx="0" cy="499"/>
            </a:xfrm>
            <a:prstGeom prst="line">
              <a:avLst/>
            </a:prstGeom>
            <a:ln w="38100" cap="sq" cmpd="sng">
              <a:solidFill>
                <a:schemeClr val="tx1"/>
              </a:solidFill>
              <a:prstDash val="solid"/>
              <a:miter/>
              <a:headEnd type="none" w="sm" len="sm"/>
              <a:tailEnd type="none" w="sm" len="sm"/>
            </a:ln>
          </p:spPr>
        </p:sp>
        <p:sp>
          <p:nvSpPr>
            <p:cNvPr id="802946" name="直接连接符 802945"/>
            <p:cNvSpPr/>
            <p:nvPr/>
          </p:nvSpPr>
          <p:spPr>
            <a:xfrm flipV="1">
              <a:off x="2287" y="1117"/>
              <a:ext cx="2813" cy="726"/>
            </a:xfrm>
            <a:prstGeom prst="line">
              <a:avLst/>
            </a:prstGeom>
            <a:ln w="38100" cap="sq" cmpd="sng">
              <a:solidFill>
                <a:schemeClr val="tx1"/>
              </a:solidFill>
              <a:prstDash val="solid"/>
              <a:miter/>
              <a:headEnd type="none" w="sm" len="sm"/>
              <a:tailEnd type="none" w="sm" len="sm"/>
            </a:ln>
          </p:spPr>
        </p:sp>
        <p:sp>
          <p:nvSpPr>
            <p:cNvPr id="802947" name="直接连接符 802946"/>
            <p:cNvSpPr/>
            <p:nvPr/>
          </p:nvSpPr>
          <p:spPr>
            <a:xfrm>
              <a:off x="3376" y="1888"/>
              <a:ext cx="635" cy="0"/>
            </a:xfrm>
            <a:prstGeom prst="line">
              <a:avLst/>
            </a:prstGeom>
            <a:ln w="38100" cap="sq" cmpd="sng">
              <a:solidFill>
                <a:schemeClr val="tx1"/>
              </a:solidFill>
              <a:prstDash val="solid"/>
              <a:miter/>
              <a:headEnd type="none" w="sm" len="sm"/>
              <a:tailEnd type="none" w="sm" len="sm"/>
            </a:ln>
          </p:spPr>
        </p:sp>
        <p:sp>
          <p:nvSpPr>
            <p:cNvPr id="802948" name="直接连接符 802947"/>
            <p:cNvSpPr/>
            <p:nvPr/>
          </p:nvSpPr>
          <p:spPr>
            <a:xfrm>
              <a:off x="4147" y="1208"/>
              <a:ext cx="0" cy="544"/>
            </a:xfrm>
            <a:prstGeom prst="line">
              <a:avLst/>
            </a:prstGeom>
            <a:ln w="38100" cap="sq" cmpd="sng">
              <a:solidFill>
                <a:schemeClr val="tx1"/>
              </a:solidFill>
              <a:prstDash val="solid"/>
              <a:miter/>
              <a:headEnd type="none" w="sm" len="sm"/>
              <a:tailEnd type="none" w="sm" len="sm"/>
            </a:ln>
          </p:spPr>
        </p:sp>
        <p:sp>
          <p:nvSpPr>
            <p:cNvPr id="802949" name="直接连接符 802948"/>
            <p:cNvSpPr/>
            <p:nvPr/>
          </p:nvSpPr>
          <p:spPr>
            <a:xfrm>
              <a:off x="4328" y="1026"/>
              <a:ext cx="772" cy="0"/>
            </a:xfrm>
            <a:prstGeom prst="line">
              <a:avLst/>
            </a:prstGeom>
            <a:ln w="38100" cap="sq" cmpd="sng">
              <a:solidFill>
                <a:schemeClr val="tx1"/>
              </a:solidFill>
              <a:prstDash val="solid"/>
              <a:miter/>
              <a:headEnd type="none" w="sm" len="sm"/>
              <a:tailEnd type="none" w="sm" len="sm"/>
            </a:ln>
          </p:spPr>
        </p:sp>
        <p:sp>
          <p:nvSpPr>
            <p:cNvPr id="802950" name="直接连接符 802949"/>
            <p:cNvSpPr/>
            <p:nvPr/>
          </p:nvSpPr>
          <p:spPr>
            <a:xfrm flipH="1">
              <a:off x="4328" y="1208"/>
              <a:ext cx="908" cy="635"/>
            </a:xfrm>
            <a:prstGeom prst="line">
              <a:avLst/>
            </a:prstGeom>
            <a:ln w="38100" cap="sq" cmpd="sng">
              <a:solidFill>
                <a:schemeClr val="tx1"/>
              </a:solidFill>
              <a:prstDash val="solid"/>
              <a:miter/>
              <a:headEnd type="none" w="sm" len="sm"/>
              <a:tailEnd type="none" w="sm" len="sm"/>
            </a:ln>
          </p:spPr>
        </p:sp>
        <p:sp>
          <p:nvSpPr>
            <p:cNvPr id="802951" name="椭圆 802950"/>
            <p:cNvSpPr/>
            <p:nvPr/>
          </p:nvSpPr>
          <p:spPr>
            <a:xfrm>
              <a:off x="3058" y="1751"/>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2952" name="直接连接符 802951"/>
            <p:cNvSpPr/>
            <p:nvPr/>
          </p:nvSpPr>
          <p:spPr>
            <a:xfrm>
              <a:off x="2333" y="1072"/>
              <a:ext cx="725" cy="0"/>
            </a:xfrm>
            <a:prstGeom prst="line">
              <a:avLst/>
            </a:prstGeom>
            <a:ln w="57150" cap="sq" cmpd="sng">
              <a:solidFill>
                <a:schemeClr val="tx1"/>
              </a:solidFill>
              <a:prstDash val="solid"/>
              <a:miter/>
              <a:headEnd type="none" w="sm" len="sm"/>
              <a:tailEnd type="none" w="sm" len="sm"/>
            </a:ln>
          </p:spPr>
        </p:sp>
        <p:sp>
          <p:nvSpPr>
            <p:cNvPr id="802953" name="直接连接符 802952"/>
            <p:cNvSpPr/>
            <p:nvPr/>
          </p:nvSpPr>
          <p:spPr>
            <a:xfrm>
              <a:off x="3194" y="1253"/>
              <a:ext cx="0" cy="499"/>
            </a:xfrm>
            <a:prstGeom prst="line">
              <a:avLst/>
            </a:prstGeom>
            <a:ln w="57150" cap="sq" cmpd="sng">
              <a:solidFill>
                <a:schemeClr val="tx1"/>
              </a:solidFill>
              <a:prstDash val="solid"/>
              <a:miter/>
              <a:headEnd type="none" w="sm" len="sm"/>
              <a:tailEnd type="none" w="sm" len="sm"/>
            </a:ln>
          </p:spPr>
        </p:sp>
        <p:sp>
          <p:nvSpPr>
            <p:cNvPr id="802954" name="直接连接符 802953"/>
            <p:cNvSpPr/>
            <p:nvPr/>
          </p:nvSpPr>
          <p:spPr>
            <a:xfrm>
              <a:off x="3376" y="1888"/>
              <a:ext cx="635" cy="0"/>
            </a:xfrm>
            <a:prstGeom prst="line">
              <a:avLst/>
            </a:prstGeom>
            <a:ln w="57150" cap="sq" cmpd="sng">
              <a:solidFill>
                <a:schemeClr val="tx1"/>
              </a:solidFill>
              <a:prstDash val="solid"/>
              <a:miter/>
              <a:headEnd type="none" w="sm" len="sm"/>
              <a:tailEnd type="none" w="sm" len="sm"/>
            </a:ln>
          </p:spPr>
        </p:sp>
        <p:sp>
          <p:nvSpPr>
            <p:cNvPr id="802955" name="直接连接符 802954"/>
            <p:cNvSpPr/>
            <p:nvPr/>
          </p:nvSpPr>
          <p:spPr>
            <a:xfrm flipV="1">
              <a:off x="4147" y="1208"/>
              <a:ext cx="0" cy="544"/>
            </a:xfrm>
            <a:prstGeom prst="line">
              <a:avLst/>
            </a:prstGeom>
            <a:ln w="57150" cap="sq" cmpd="sng">
              <a:solidFill>
                <a:schemeClr val="tx1"/>
              </a:solidFill>
              <a:prstDash val="solid"/>
              <a:miter/>
              <a:headEnd type="none" w="sm" len="sm"/>
              <a:tailEnd type="none" w="sm" len="sm"/>
            </a:ln>
          </p:spPr>
        </p:sp>
        <p:sp>
          <p:nvSpPr>
            <p:cNvPr id="802956" name="直接连接符 802955"/>
            <p:cNvSpPr/>
            <p:nvPr/>
          </p:nvSpPr>
          <p:spPr>
            <a:xfrm>
              <a:off x="4328" y="1026"/>
              <a:ext cx="772" cy="0"/>
            </a:xfrm>
            <a:prstGeom prst="line">
              <a:avLst/>
            </a:prstGeom>
            <a:ln w="57150" cap="sq" cmpd="sng">
              <a:solidFill>
                <a:schemeClr val="tx1"/>
              </a:solidFill>
              <a:prstDash val="solid"/>
              <a:miter/>
              <a:headEnd type="none" w="sm" len="sm"/>
              <a:tailEnd type="none" w="sm" len="sm"/>
            </a:ln>
          </p:spPr>
        </p:sp>
        <p:sp>
          <p:nvSpPr>
            <p:cNvPr id="802957" name="直接连接符 802956"/>
            <p:cNvSpPr/>
            <p:nvPr/>
          </p:nvSpPr>
          <p:spPr>
            <a:xfrm flipV="1">
              <a:off x="2287" y="1117"/>
              <a:ext cx="2813" cy="726"/>
            </a:xfrm>
            <a:prstGeom prst="line">
              <a:avLst/>
            </a:prstGeom>
            <a:ln w="57150" cap="sq" cmpd="sng">
              <a:solidFill>
                <a:schemeClr val="tx1"/>
              </a:solidFill>
              <a:prstDash val="solid"/>
              <a:miter/>
              <a:headEnd type="none" w="sm" len="sm"/>
              <a:tailEnd type="none" w="sm" len="sm"/>
            </a:ln>
          </p:spPr>
        </p:sp>
        <p:sp>
          <p:nvSpPr>
            <p:cNvPr id="802958" name="直接连接符 802957"/>
            <p:cNvSpPr/>
            <p:nvPr/>
          </p:nvSpPr>
          <p:spPr>
            <a:xfrm>
              <a:off x="2197" y="1253"/>
              <a:ext cx="0" cy="499"/>
            </a:xfrm>
            <a:prstGeom prst="line">
              <a:avLst/>
            </a:prstGeom>
            <a:ln w="57150" cap="sq" cmpd="sng">
              <a:solidFill>
                <a:schemeClr val="tx1"/>
              </a:solidFill>
              <a:prstDash val="solid"/>
              <a:miter/>
              <a:headEnd type="none" w="sm" len="sm"/>
              <a:tailEnd type="none" w="sm" len="sm"/>
            </a:ln>
          </p:spPr>
        </p:sp>
        <p:sp>
          <p:nvSpPr>
            <p:cNvPr id="802959" name="椭圆 802958"/>
            <p:cNvSpPr/>
            <p:nvPr/>
          </p:nvSpPr>
          <p:spPr>
            <a:xfrm>
              <a:off x="2015" y="1751"/>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6</a:t>
              </a:r>
              <a:endParaRPr lang="en-US" altLang="zh-CN" sz="2490" b="1">
                <a:effectLst>
                  <a:outerShdw blurRad="38100" dist="38100" dir="2700000">
                    <a:srgbClr val="FFFFFF"/>
                  </a:outerShdw>
                </a:effectLst>
                <a:latin typeface="Times New Roman" panose="02020603050405020304" pitchFamily="18" charset="0"/>
              </a:endParaRPr>
            </a:p>
          </p:txBody>
        </p:sp>
      </p:grpSp>
      <p:sp>
        <p:nvSpPr>
          <p:cNvPr id="2" name="标题 1"/>
          <p:cNvSpPr>
            <a:spLocks noGrp="1"/>
          </p:cNvSpPr>
          <p:nvPr>
            <p:ph type="title"/>
          </p:nvPr>
        </p:nvSpPr>
        <p:spPr>
          <a:xfrm>
            <a:off x="1296035" y="57150"/>
            <a:ext cx="6861810" cy="914400"/>
          </a:xfrm>
        </p:spPr>
        <p:txBody>
          <a:bodyPr/>
          <a:p>
            <a:pPr algn="ctr"/>
            <a:r>
              <a:rPr lang="en-US" altLang="zh-CN" sz="4000" b="1">
                <a:solidFill>
                  <a:schemeClr val="bg1"/>
                </a:solidFill>
                <a:effectLst/>
                <a:latin typeface="Times New Roman" panose="02020603050405020304" pitchFamily="18" charset="0"/>
                <a:ea typeface="楷体_GB2312" pitchFamily="49" charset="-122"/>
                <a:sym typeface="+mn-ea"/>
              </a:rPr>
              <a:t>Tree Searching </a:t>
            </a:r>
            <a:r>
              <a:rPr lang="en-US" altLang="zh-CN" sz="4000" b="1">
                <a:solidFill>
                  <a:schemeClr val="bg1"/>
                </a:solidFill>
                <a:effectLst/>
                <a:latin typeface="Times New Roman" panose="02020603050405020304" pitchFamily="18" charset="0"/>
                <a:sym typeface="+mn-ea"/>
              </a:rPr>
              <a:t>Strategies</a:t>
            </a:r>
            <a:endParaRPr lang="en-US" altLang="zh-CN" sz="4000" b="1">
              <a:solidFill>
                <a:schemeClr val="bg1"/>
              </a:solidFill>
              <a:effectLst/>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5"/>
          <p:cNvSpPr txBox="1">
            <a:spLocks noChangeArrowheads="1"/>
          </p:cNvSpPr>
          <p:nvPr/>
        </p:nvSpPr>
        <p:spPr bwMode="auto">
          <a:xfrm>
            <a:off x="247913" y="1127210"/>
            <a:ext cx="365405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要素二</a:t>
            </a:r>
            <a:r>
              <a:rPr kumimoji="1" lang="zh-CN" altLang="en-US" sz="2800" b="1" dirty="0" smtClean="0">
                <a:solidFill>
                  <a:srgbClr val="3907F1"/>
                </a:solidFill>
                <a:effectLst/>
                <a:latin typeface="宋体" panose="02010600030101010101" pitchFamily="2" charset="-122"/>
              </a:rPr>
              <a:t>：约束条件</a:t>
            </a:r>
            <a:endParaRPr kumimoji="1" lang="zh-CN" altLang="en-US" sz="2800" b="1" dirty="0" smtClean="0">
              <a:solidFill>
                <a:srgbClr val="3907F1"/>
              </a:solidFill>
              <a:effectLst/>
              <a:latin typeface="宋体" panose="02010600030101010101" pitchFamily="2" charset="-122"/>
            </a:endParaRPr>
          </a:p>
        </p:txBody>
      </p:sp>
      <p:sp>
        <p:nvSpPr>
          <p:cNvPr id="12294" name="Text Box 6"/>
          <p:cNvSpPr txBox="1">
            <a:spLocks noChangeArrowheads="1"/>
          </p:cNvSpPr>
          <p:nvPr/>
        </p:nvSpPr>
        <p:spPr bwMode="auto">
          <a:xfrm>
            <a:off x="120650" y="1831340"/>
            <a:ext cx="2032000" cy="1420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a:latin typeface="宋体" panose="02010600030101010101" pitchFamily="2" charset="-122"/>
              </a:rPr>
              <a:t>不同行：</a:t>
            </a:r>
            <a:endParaRPr lang="zh-CN" altLang="en-US" sz="2400" b="1" dirty="0">
              <a:latin typeface="宋体" panose="02010600030101010101" pitchFamily="2" charset="-122"/>
            </a:endParaRPr>
          </a:p>
          <a:p>
            <a:pPr eaLnBrk="1" hangingPunct="1">
              <a:lnSpc>
                <a:spcPct val="120000"/>
              </a:lnSpc>
            </a:pPr>
            <a:r>
              <a:rPr lang="zh-CN" altLang="en-US" sz="2400" b="1" dirty="0">
                <a:latin typeface="宋体" panose="02010600030101010101" pitchFamily="2" charset="-122"/>
              </a:rPr>
              <a:t>不同列：</a:t>
            </a:r>
            <a:endParaRPr lang="zh-CN" altLang="en-US" sz="2400" b="1" dirty="0">
              <a:latin typeface="宋体" panose="02010600030101010101" pitchFamily="2" charset="-122"/>
            </a:endParaRPr>
          </a:p>
          <a:p>
            <a:pPr eaLnBrk="1" hangingPunct="1">
              <a:lnSpc>
                <a:spcPct val="120000"/>
              </a:lnSpc>
            </a:pPr>
            <a:r>
              <a:rPr lang="zh-CN" altLang="en-US" sz="2400" b="1" dirty="0">
                <a:latin typeface="宋体" panose="02010600030101010101" pitchFamily="2" charset="-122"/>
              </a:rPr>
              <a:t>不同一对角线：</a:t>
            </a:r>
            <a:endParaRPr lang="zh-CN" altLang="en-US" sz="2400" b="1" dirty="0">
              <a:latin typeface="宋体" panose="02010600030101010101" pitchFamily="2" charset="-122"/>
            </a:endParaRPr>
          </a:p>
        </p:txBody>
      </p:sp>
      <p:grpSp>
        <p:nvGrpSpPr>
          <p:cNvPr id="69636" name="组合 1"/>
          <p:cNvGrpSpPr/>
          <p:nvPr/>
        </p:nvGrpSpPr>
        <p:grpSpPr bwMode="auto">
          <a:xfrm>
            <a:off x="6829425" y="1218565"/>
            <a:ext cx="1943100" cy="1885950"/>
            <a:chOff x="6829425" y="1500188"/>
            <a:chExt cx="1943100" cy="1885950"/>
          </a:xfrm>
        </p:grpSpPr>
        <p:pic>
          <p:nvPicPr>
            <p:cNvPr id="69643"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9425" y="1500188"/>
              <a:ext cx="18859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4" name="Line 9"/>
            <p:cNvSpPr>
              <a:spLocks noChangeShapeType="1"/>
            </p:cNvSpPr>
            <p:nvPr/>
          </p:nvSpPr>
          <p:spPr bwMode="auto">
            <a:xfrm>
              <a:off x="7286625" y="1500188"/>
              <a:ext cx="1371600" cy="137160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45" name="Line 10"/>
            <p:cNvSpPr>
              <a:spLocks noChangeShapeType="1"/>
            </p:cNvSpPr>
            <p:nvPr/>
          </p:nvSpPr>
          <p:spPr bwMode="auto">
            <a:xfrm flipH="1">
              <a:off x="7324725" y="1985963"/>
              <a:ext cx="1447800" cy="1371600"/>
            </a:xfrm>
            <a:prstGeom prst="line">
              <a:avLst/>
            </a:prstGeom>
            <a:noFill/>
            <a:ln w="25400">
              <a:solidFill>
                <a:srgbClr val="00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299" name="Text Box 11"/>
          <p:cNvSpPr txBox="1">
            <a:spLocks noChangeArrowheads="1"/>
          </p:cNvSpPr>
          <p:nvPr/>
        </p:nvSpPr>
        <p:spPr bwMode="auto">
          <a:xfrm>
            <a:off x="2239645" y="2788285"/>
            <a:ext cx="43135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latin typeface="Times New Roman" panose="02020603050405020304" pitchFamily="18" charset="0"/>
              </a:rPr>
              <a:t>abs(x[i]-x[j])</a:t>
            </a:r>
            <a:r>
              <a:rPr kumimoji="1" lang="en-US" altLang="zh-CN" sz="2400" b="1" dirty="0" smtClean="0">
                <a:solidFill>
                  <a:srgbClr val="2605A1"/>
                </a:solidFill>
                <a:latin typeface="Times New Roman" panose="02020603050405020304" pitchFamily="18" charset="0"/>
              </a:rPr>
              <a:t> ≠ </a:t>
            </a:r>
            <a:r>
              <a:rPr lang="en-US" altLang="zh-CN" sz="2400" b="1" dirty="0" smtClean="0">
                <a:latin typeface="Times New Roman" panose="02020603050405020304" pitchFamily="18" charset="0"/>
              </a:rPr>
              <a:t>abs(i-j)</a:t>
            </a:r>
            <a:endParaRPr lang="en-US" altLang="zh-CN" sz="2400" b="1" dirty="0" smtClean="0">
              <a:latin typeface="Times New Roman" panose="02020603050405020304" pitchFamily="18" charset="0"/>
            </a:endParaRPr>
          </a:p>
        </p:txBody>
      </p:sp>
      <p:sp>
        <p:nvSpPr>
          <p:cNvPr id="12302" name="Text Box 14"/>
          <p:cNvSpPr txBox="1">
            <a:spLocks noChangeArrowheads="1"/>
          </p:cNvSpPr>
          <p:nvPr/>
        </p:nvSpPr>
        <p:spPr bwMode="auto">
          <a:xfrm>
            <a:off x="247649" y="3337828"/>
            <a:ext cx="7800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3907F1"/>
                </a:solidFill>
                <a:latin typeface="宋体" panose="02010600030101010101" pitchFamily="2" charset="-122"/>
              </a:rPr>
              <a:t>填到第</a:t>
            </a:r>
            <a:r>
              <a:rPr lang="en-US" altLang="zh-CN" sz="2400" b="1" dirty="0">
                <a:solidFill>
                  <a:srgbClr val="3907F1"/>
                </a:solidFill>
                <a:latin typeface="宋体" panose="02010600030101010101" pitchFamily="2" charset="-122"/>
              </a:rPr>
              <a:t>K</a:t>
            </a:r>
            <a:r>
              <a:rPr lang="zh-CN" altLang="en-US" sz="2400" b="1" dirty="0">
                <a:solidFill>
                  <a:srgbClr val="3907F1"/>
                </a:solidFill>
                <a:latin typeface="宋体" panose="02010600030101010101" pitchFamily="2" charset="-122"/>
              </a:rPr>
              <a:t>行时，就与前</a:t>
            </a:r>
            <a:r>
              <a:rPr lang="en-US" altLang="zh-CN" sz="2400" b="1" dirty="0">
                <a:solidFill>
                  <a:srgbClr val="3907F1"/>
                </a:solidFill>
                <a:latin typeface="宋体" panose="02010600030101010101" pitchFamily="2" charset="-122"/>
              </a:rPr>
              <a:t>1~(K-1)</a:t>
            </a:r>
            <a:r>
              <a:rPr lang="zh-CN" altLang="en-US" sz="2400" b="1" dirty="0">
                <a:solidFill>
                  <a:srgbClr val="3907F1"/>
                </a:solidFill>
                <a:latin typeface="宋体" panose="02010600030101010101" pitchFamily="2" charset="-122"/>
              </a:rPr>
              <a:t>行都进行比较</a:t>
            </a:r>
            <a:endParaRPr lang="zh-CN" altLang="en-US" sz="2400" b="1" dirty="0">
              <a:solidFill>
                <a:srgbClr val="3907F1"/>
              </a:solidFill>
              <a:latin typeface="宋体" panose="02010600030101010101" pitchFamily="2" charset="-122"/>
            </a:endParaRPr>
          </a:p>
        </p:txBody>
      </p:sp>
      <p:sp>
        <p:nvSpPr>
          <p:cNvPr id="12303" name="Rectangle 15"/>
          <p:cNvSpPr>
            <a:spLocks noChangeArrowheads="1"/>
          </p:cNvSpPr>
          <p:nvPr/>
        </p:nvSpPr>
        <p:spPr bwMode="auto">
          <a:xfrm>
            <a:off x="334010" y="3853815"/>
            <a:ext cx="8382000" cy="2680970"/>
          </a:xfrm>
          <a:prstGeom prst="rect">
            <a:avLst/>
          </a:prstGeom>
        </p:spPr>
        <p:style>
          <a:lnRef idx="2">
            <a:schemeClr val="dk1"/>
          </a:lnRef>
          <a:fillRef idx="1">
            <a:schemeClr val="lt1"/>
          </a:fillRef>
          <a:effectRef idx="0">
            <a:schemeClr val="dk1"/>
          </a:effectRef>
          <a:fontRef idx="minor">
            <a:schemeClr val="dk1"/>
          </a:fontRef>
        </p:style>
        <p:txBody>
          <a:bodyPr/>
          <a:lstStyle/>
          <a:p>
            <a:pPr>
              <a:lnSpc>
                <a:spcPct val="110000"/>
              </a:lnSpc>
            </a:pPr>
            <a:r>
              <a:rPr kumimoji="1" lang="en-US" altLang="zh-CN" sz="2400" b="1" dirty="0">
                <a:latin typeface="Times New Roman" panose="02020603050405020304" pitchFamily="18" charset="0"/>
              </a:rPr>
              <a:t>int Place(</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i)</a:t>
            </a:r>
            <a:r>
              <a:rPr lang="en-US" altLang="zh-CN" sz="2400" b="1" dirty="0">
                <a:latin typeface="Times New Roman" panose="02020603050405020304" pitchFamily="18" charset="0"/>
              </a:rPr>
              <a:t> </a:t>
            </a:r>
            <a:r>
              <a:rPr lang="en-US" altLang="zh-CN" sz="2400" b="1" dirty="0">
                <a:solidFill>
                  <a:srgbClr val="CC0099"/>
                </a:solidFill>
                <a:latin typeface="Times New Roman" panose="02020603050405020304" pitchFamily="18" charset="0"/>
                <a:ea typeface="华文楷体" panose="02010600040101010101" pitchFamily="2" charset="-122"/>
              </a:rPr>
              <a:t>//</a:t>
            </a:r>
            <a:r>
              <a:rPr lang="zh-CN" altLang="en-US" sz="2400" b="1" dirty="0">
                <a:solidFill>
                  <a:srgbClr val="CC0099"/>
                </a:solidFill>
                <a:latin typeface="Times New Roman" panose="02020603050405020304" pitchFamily="18" charset="0"/>
                <a:ea typeface="华文楷体" panose="02010600040101010101" pitchFamily="2" charset="-122"/>
              </a:rPr>
              <a:t>考察皇后</a:t>
            </a:r>
            <a:r>
              <a:rPr lang="en-US" altLang="zh-CN" sz="2400" b="1" dirty="0">
                <a:solidFill>
                  <a:srgbClr val="CC0099"/>
                </a:solidFill>
                <a:latin typeface="Times New Roman" panose="02020603050405020304" pitchFamily="18" charset="0"/>
                <a:ea typeface="华文楷体" panose="02010600040101010101" pitchFamily="2" charset="-122"/>
              </a:rPr>
              <a:t>i</a:t>
            </a:r>
            <a:r>
              <a:rPr lang="zh-CN" altLang="en-US" sz="2400" b="1" dirty="0">
                <a:solidFill>
                  <a:srgbClr val="CC0099"/>
                </a:solidFill>
                <a:latin typeface="Times New Roman" panose="02020603050405020304" pitchFamily="18" charset="0"/>
                <a:ea typeface="华文楷体" panose="02010600040101010101" pitchFamily="2" charset="-122"/>
              </a:rPr>
              <a:t>放置在</a:t>
            </a:r>
            <a:r>
              <a:rPr lang="en-US" altLang="zh-CN" sz="2400" b="1" dirty="0">
                <a:solidFill>
                  <a:srgbClr val="CC0099"/>
                </a:solidFill>
                <a:latin typeface="Times New Roman" panose="02020603050405020304" pitchFamily="18" charset="0"/>
                <a:ea typeface="华文楷体" panose="02010600040101010101" pitchFamily="2" charset="-122"/>
              </a:rPr>
              <a:t>x[i]</a:t>
            </a:r>
            <a:r>
              <a:rPr lang="zh-CN" altLang="en-US" sz="2400" b="1" dirty="0">
                <a:solidFill>
                  <a:srgbClr val="CC0099"/>
                </a:solidFill>
                <a:latin typeface="Times New Roman" panose="02020603050405020304" pitchFamily="18" charset="0"/>
                <a:ea typeface="华文楷体" panose="02010600040101010101" pitchFamily="2" charset="-122"/>
              </a:rPr>
              <a:t>列是否发生冲突</a:t>
            </a:r>
            <a:endParaRPr kumimoji="1" lang="zh-CN" altLang="en-US" sz="2400" b="1" dirty="0">
              <a:solidFill>
                <a:srgbClr val="CC0099"/>
              </a:solidFill>
              <a:latin typeface="Times New Roman" panose="02020603050405020304" pitchFamily="18" charset="0"/>
              <a:ea typeface="华文楷体" panose="02010600040101010101" pitchFamily="2" charset="-122"/>
            </a:endParaRPr>
          </a:p>
          <a:p>
            <a:pPr>
              <a:lnSpc>
                <a:spcPct val="110000"/>
              </a:lnSpc>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a:t>
            </a:r>
            <a:r>
              <a:rPr kumimoji="1" lang="en-US" altLang="zh-CN" sz="2400" b="1" dirty="0">
                <a:latin typeface="Times New Roman" panose="02020603050405020304" pitchFamily="18" charset="0"/>
              </a:rPr>
              <a:t>for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j=1;j&lt;</a:t>
            </a:r>
            <a:r>
              <a:rPr kumimoji="1" lang="en-US" altLang="zh-CN" sz="2400" b="1" dirty="0" err="1" smtClean="0">
                <a:latin typeface="Times New Roman" panose="02020603050405020304" pitchFamily="18" charset="0"/>
              </a:rPr>
              <a:t>i;j</a:t>
            </a:r>
            <a:r>
              <a:rPr kumimoji="1" lang="en-US" altLang="zh-CN" sz="2400" b="1" dirty="0" smtClean="0">
                <a:latin typeface="Times New Roman" panose="02020603050405020304" pitchFamily="18" charset="0"/>
              </a:rPr>
              <a:t>++)</a:t>
            </a:r>
            <a:endParaRPr kumimoji="1" lang="en-US" altLang="zh-CN" sz="2400" b="1" dirty="0">
              <a:latin typeface="Times New Roman" panose="02020603050405020304" pitchFamily="18" charset="0"/>
            </a:endParaRPr>
          </a:p>
          <a:p>
            <a:pPr>
              <a:lnSpc>
                <a:spcPct val="110000"/>
              </a:lnSpc>
            </a:pPr>
            <a:r>
              <a:rPr kumimoji="1" lang="en-US" altLang="zh-CN" sz="2400" b="1" dirty="0">
                <a:latin typeface="Times New Roman" panose="02020603050405020304" pitchFamily="18" charset="0"/>
              </a:rPr>
              <a:t>          if ((</a:t>
            </a:r>
            <a:r>
              <a:rPr kumimoji="1" lang="en-US" altLang="zh-CN" sz="2400" b="1" dirty="0" smtClean="0">
                <a:latin typeface="Times New Roman" panose="02020603050405020304" pitchFamily="18" charset="0"/>
              </a:rPr>
              <a:t>abs(i-j)==abs(x[i]-</a:t>
            </a:r>
            <a:r>
              <a:rPr kumimoji="1" lang="en-US" altLang="zh-CN" sz="2400" b="1" dirty="0">
                <a:latin typeface="Times New Roman" panose="02020603050405020304" pitchFamily="18" charset="0"/>
              </a:rPr>
              <a:t>x[j]))||(</a:t>
            </a:r>
            <a:r>
              <a:rPr kumimoji="1" lang="en-US" altLang="zh-CN" sz="2400" b="1" dirty="0" smtClean="0">
                <a:latin typeface="Times New Roman" panose="02020603050405020304" pitchFamily="18" charset="0"/>
              </a:rPr>
              <a:t>x[i]==</a:t>
            </a:r>
            <a:r>
              <a:rPr kumimoji="1" lang="en-US" altLang="zh-CN" sz="2400" b="1" dirty="0">
                <a:latin typeface="Times New Roman" panose="02020603050405020304" pitchFamily="18" charset="0"/>
              </a:rPr>
              <a:t>x[j</a:t>
            </a:r>
            <a:r>
              <a:rPr kumimoji="1" lang="en-US" altLang="zh-CN" sz="2400" b="1" dirty="0" smtClean="0">
                <a:latin typeface="Times New Roman" panose="02020603050405020304" pitchFamily="18" charset="0"/>
              </a:rPr>
              <a:t>]))</a:t>
            </a:r>
            <a:endParaRPr kumimoji="1" lang="en-US" altLang="zh-CN" sz="2400" b="1" dirty="0" smtClean="0">
              <a:latin typeface="Times New Roman" panose="02020603050405020304" pitchFamily="18" charset="0"/>
            </a:endParaRPr>
          </a:p>
          <a:p>
            <a:pPr>
              <a:lnSpc>
                <a:spcPct val="110000"/>
              </a:lnSpc>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a:t>
            </a:r>
            <a:r>
              <a:rPr kumimoji="1" lang="en-US" altLang="zh-CN" sz="2400" b="1" dirty="0">
                <a:latin typeface="Times New Roman" panose="02020603050405020304" pitchFamily="18" charset="0"/>
              </a:rPr>
              <a:t>return 0;</a:t>
            </a:r>
            <a:endParaRPr kumimoji="1" lang="en-US" altLang="zh-CN" sz="2400" b="1" dirty="0">
              <a:latin typeface="Times New Roman" panose="02020603050405020304" pitchFamily="18" charset="0"/>
            </a:endParaRPr>
          </a:p>
          <a:p>
            <a:pPr>
              <a:lnSpc>
                <a:spcPct val="110000"/>
              </a:lnSpc>
            </a:pPr>
            <a:r>
              <a:rPr kumimoji="1" lang="en-US" altLang="zh-CN" sz="2400" b="1" dirty="0">
                <a:latin typeface="Times New Roman" panose="02020603050405020304" pitchFamily="18" charset="0"/>
              </a:rPr>
              <a:t>     return 1;</a:t>
            </a:r>
            <a:endParaRPr kumimoji="1" lang="en-US" altLang="zh-CN" sz="2400" b="1" dirty="0">
              <a:latin typeface="Times New Roman" panose="02020603050405020304" pitchFamily="18" charset="0"/>
            </a:endParaRPr>
          </a:p>
          <a:p>
            <a:pPr>
              <a:lnSpc>
                <a:spcPct val="110000"/>
              </a:lnSpc>
            </a:pPr>
            <a:r>
              <a:rPr kumimoji="1" lang="en-US" altLang="zh-CN" sz="2400" b="1" dirty="0">
                <a:latin typeface="Times New Roman" panose="02020603050405020304" pitchFamily="18" charset="0"/>
              </a:rPr>
              <a:t>} </a:t>
            </a:r>
            <a:endParaRPr kumimoji="1" lang="en-US" altLang="zh-CN" sz="2400" b="1" dirty="0">
              <a:latin typeface="Times New Roman" panose="02020603050405020304" pitchFamily="18" charset="0"/>
            </a:endParaRPr>
          </a:p>
        </p:txBody>
      </p:sp>
      <p:sp>
        <p:nvSpPr>
          <p:cNvPr id="12" name="Text Box 4"/>
          <p:cNvSpPr txBox="1">
            <a:spLocks noChangeArrowheads="1"/>
          </p:cNvSpPr>
          <p:nvPr/>
        </p:nvSpPr>
        <p:spPr bwMode="auto">
          <a:xfrm>
            <a:off x="1768000" y="258128"/>
            <a:ext cx="5257800" cy="64516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sz="3600" dirty="0" smtClean="0">
                <a:solidFill>
                  <a:schemeClr val="bg1"/>
                </a:solidFill>
                <a:effectLst/>
                <a:latin typeface="黑体" panose="02010609060101010101" pitchFamily="49" charset="-122"/>
                <a:ea typeface="黑体" panose="02010609060101010101" pitchFamily="49" charset="-122"/>
              </a:rPr>
              <a:t>8.3.1  </a:t>
            </a:r>
            <a:r>
              <a:rPr lang="zh-CN" altLang="en-US" sz="3600" dirty="0" smtClean="0">
                <a:solidFill>
                  <a:schemeClr val="bg1"/>
                </a:solidFill>
                <a:effectLst/>
                <a:latin typeface="黑体" panose="02010609060101010101" pitchFamily="49" charset="-122"/>
                <a:ea typeface="黑体" panose="02010609060101010101" pitchFamily="49" charset="-122"/>
              </a:rPr>
              <a:t>八皇后问题 </a:t>
            </a:r>
            <a:endParaRPr lang="zh-CN" altLang="en-US" sz="3600" dirty="0" smtClean="0">
              <a:solidFill>
                <a:schemeClr val="bg1"/>
              </a:solidFill>
              <a:effectLst/>
              <a:latin typeface="黑体" panose="02010609060101010101" pitchFamily="49" charset="-122"/>
              <a:ea typeface="黑体" panose="02010609060101010101" pitchFamily="49" charset="-122"/>
            </a:endParaRPr>
          </a:p>
        </p:txBody>
      </p:sp>
      <p:sp>
        <p:nvSpPr>
          <p:cNvPr id="2" name="文本框 1"/>
          <p:cNvSpPr txBox="1"/>
          <p:nvPr/>
        </p:nvSpPr>
        <p:spPr>
          <a:xfrm>
            <a:off x="2315210" y="1831340"/>
            <a:ext cx="3397250" cy="460375"/>
          </a:xfrm>
          <a:prstGeom prst="rect">
            <a:avLst/>
          </a:prstGeom>
          <a:noFill/>
        </p:spPr>
        <p:txBody>
          <a:bodyPr wrap="none" rtlCol="0">
            <a:spAutoFit/>
          </a:bodyPr>
          <a:p>
            <a:pPr algn="l"/>
            <a:r>
              <a:rPr lang="zh-CN" altLang="en-US" sz="2400" b="1" dirty="0">
                <a:latin typeface="宋体" panose="02010600030101010101" pitchFamily="2" charset="-122"/>
                <a:sym typeface="+mn-ea"/>
              </a:rPr>
              <a:t>数组</a:t>
            </a:r>
            <a:r>
              <a:rPr lang="en-US" altLang="zh-CN" sz="2400" b="1" dirty="0">
                <a:latin typeface="宋体" panose="02010600030101010101" pitchFamily="2" charset="-122"/>
                <a:sym typeface="+mn-ea"/>
              </a:rPr>
              <a:t>x</a:t>
            </a:r>
            <a:r>
              <a:rPr lang="zh-CN" altLang="en-US" sz="2400" b="1" dirty="0">
                <a:latin typeface="宋体" panose="02010600030101010101" pitchFamily="2" charset="-122"/>
                <a:sym typeface="+mn-ea"/>
              </a:rPr>
              <a:t>的下标保证不重复</a:t>
            </a:r>
            <a:endParaRPr lang="zh-CN" altLang="en-US" sz="2400" b="1" dirty="0">
              <a:latin typeface="宋体" panose="02010600030101010101" pitchFamily="2" charset="-122"/>
            </a:endParaRPr>
          </a:p>
        </p:txBody>
      </p:sp>
      <p:sp>
        <p:nvSpPr>
          <p:cNvPr id="3" name="文本框 2"/>
          <p:cNvSpPr txBox="1"/>
          <p:nvPr/>
        </p:nvSpPr>
        <p:spPr>
          <a:xfrm>
            <a:off x="2315210" y="2327910"/>
            <a:ext cx="3315335" cy="460375"/>
          </a:xfrm>
          <a:prstGeom prst="rect">
            <a:avLst/>
          </a:prstGeom>
          <a:noFill/>
        </p:spPr>
        <p:txBody>
          <a:bodyPr wrap="none" rtlCol="0">
            <a:spAutoFit/>
          </a:bodyPr>
          <a:p>
            <a:pPr algn="l" eaLnBrk="1" hangingPunct="1"/>
            <a:r>
              <a:rPr lang="en-US" altLang="zh-CN" sz="2400" b="1" dirty="0">
                <a:latin typeface="Times New Roman" panose="02020603050405020304" pitchFamily="18" charset="0"/>
                <a:cs typeface="Times New Roman" panose="02020603050405020304" pitchFamily="18" charset="0"/>
                <a:sym typeface="+mn-ea"/>
              </a:rPr>
              <a:t>x[i</a:t>
            </a:r>
            <a:r>
              <a:rPr lang="en-US" altLang="zh-CN" sz="2400" b="1" dirty="0" smtClean="0">
                <a:latin typeface="Times New Roman" panose="02020603050405020304" pitchFamily="18" charset="0"/>
                <a:cs typeface="Times New Roman" panose="02020603050405020304" pitchFamily="18" charset="0"/>
                <a:sym typeface="+mn-ea"/>
              </a:rPr>
              <a:t>]</a:t>
            </a:r>
            <a:r>
              <a:rPr kumimoji="1" lang="en-US" altLang="zh-CN" sz="2400" b="1" dirty="0">
                <a:solidFill>
                  <a:srgbClr val="2605A1"/>
                </a:solidFill>
                <a:latin typeface="Times New Roman" panose="02020603050405020304" pitchFamily="18" charset="0"/>
                <a:cs typeface="Times New Roman" panose="02020603050405020304" pitchFamily="18" charset="0"/>
                <a:sym typeface="+mn-ea"/>
              </a:rPr>
              <a:t> ≠ </a:t>
            </a:r>
            <a:r>
              <a:rPr lang="en-US" altLang="zh-CN" sz="2400" b="1" dirty="0" smtClean="0">
                <a:latin typeface="Times New Roman" panose="02020603050405020304" pitchFamily="18" charset="0"/>
                <a:cs typeface="Times New Roman" panose="02020603050405020304" pitchFamily="18" charset="0"/>
                <a:sym typeface="+mn-ea"/>
              </a:rPr>
              <a:t>x[j</a:t>
            </a:r>
            <a:r>
              <a:rPr lang="en-US" altLang="zh-CN" sz="2400" b="1" dirty="0">
                <a:latin typeface="Times New Roman" panose="02020603050405020304" pitchFamily="18" charset="0"/>
                <a:cs typeface="Times New Roman" panose="02020603050405020304" pitchFamily="18" charset="0"/>
                <a:sym typeface="+mn-ea"/>
              </a:rPr>
              <a:t>](</a:t>
            </a:r>
            <a:r>
              <a:rPr kumimoji="1" lang="en-US" altLang="zh-CN" sz="2400" b="1" dirty="0">
                <a:latin typeface="Times New Roman" panose="02020603050405020304" pitchFamily="18" charset="0"/>
                <a:cs typeface="Times New Roman" panose="02020603050405020304" pitchFamily="18" charset="0"/>
                <a:sym typeface="+mn-ea"/>
              </a:rPr>
              <a:t>1≤</a:t>
            </a:r>
            <a:r>
              <a:rPr kumimoji="1" lang="en-US" altLang="zh-CN" sz="2400" b="1" i="1" dirty="0">
                <a:latin typeface="Times New Roman" panose="02020603050405020304" pitchFamily="18" charset="0"/>
                <a:cs typeface="Times New Roman" panose="02020603050405020304" pitchFamily="18" charset="0"/>
                <a:sym typeface="+mn-ea"/>
              </a:rPr>
              <a:t>i,j</a:t>
            </a:r>
            <a:r>
              <a:rPr kumimoji="1" lang="en-US" altLang="zh-CN" sz="2400" b="1" dirty="0">
                <a:latin typeface="Times New Roman" panose="02020603050405020304" pitchFamily="18" charset="0"/>
                <a:cs typeface="Times New Roman" panose="02020603050405020304" pitchFamily="18" charset="0"/>
                <a:sym typeface="+mn-ea"/>
              </a:rPr>
              <a:t>≤</a:t>
            </a:r>
            <a:r>
              <a:rPr kumimoji="1" lang="en-US" altLang="zh-CN" sz="2400" b="1" i="1" dirty="0">
                <a:latin typeface="Times New Roman" panose="02020603050405020304" pitchFamily="18" charset="0"/>
                <a:cs typeface="Times New Roman" panose="02020603050405020304" pitchFamily="18" charset="0"/>
                <a:sym typeface="+mn-ea"/>
              </a:rPr>
              <a:t>n</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smtClean="0">
                <a:latin typeface="Times New Roman" panose="02020603050405020304" pitchFamily="18" charset="0"/>
                <a:cs typeface="Times New Roman" panose="02020603050405020304" pitchFamily="18" charset="0"/>
                <a:sym typeface="+mn-ea"/>
              </a:rPr>
              <a:t>i</a:t>
            </a:r>
            <a:r>
              <a:rPr kumimoji="1" lang="en-US" altLang="zh-CN" sz="2400" b="1" dirty="0">
                <a:solidFill>
                  <a:srgbClr val="2605A1"/>
                </a:solidFill>
                <a:latin typeface="Times New Roman" panose="02020603050405020304" pitchFamily="18" charset="0"/>
                <a:cs typeface="Times New Roman" panose="02020603050405020304" pitchFamily="18" charset="0"/>
                <a:sym typeface="+mn-ea"/>
              </a:rPr>
              <a:t> ≠ </a:t>
            </a:r>
            <a:r>
              <a:rPr lang="en-US" altLang="zh-CN" sz="2400" b="1" dirty="0" smtClean="0">
                <a:latin typeface="Times New Roman" panose="02020603050405020304" pitchFamily="18" charset="0"/>
                <a:cs typeface="Times New Roman" panose="02020603050405020304" pitchFamily="18" charset="0"/>
                <a:sym typeface="+mn-ea"/>
              </a:rPr>
              <a:t>j</a:t>
            </a:r>
            <a:r>
              <a:rPr lang="en-US" altLang="zh-CN" sz="2400" b="1" dirty="0">
                <a:latin typeface="Times New Roman" panose="02020603050405020304" pitchFamily="18" charset="0"/>
                <a:cs typeface="Times New Roman" panose="02020603050405020304" pitchFamily="18" charset="0"/>
                <a:sym typeface="+mn-ea"/>
              </a:rPr>
              <a:t>)</a:t>
            </a: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blinds(horizontal)">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9"/>
                                        </p:tgtEl>
                                        <p:attrNameLst>
                                          <p:attrName>style.visibility</p:attrName>
                                        </p:attrNameLst>
                                      </p:cBhvr>
                                      <p:to>
                                        <p:strVal val="visible"/>
                                      </p:to>
                                    </p:set>
                                    <p:animEffect transition="in" filter="blinds(horizontal)">
                                      <p:cBhvr>
                                        <p:cTn id="22" dur="500"/>
                                        <p:tgtEl>
                                          <p:spTgt spid="1229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dissolve">
                                      <p:cBhvr>
                                        <p:cTn id="27" dur="500"/>
                                        <p:tgtEl>
                                          <p:spTgt spid="1230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303"/>
                                        </p:tgtEl>
                                        <p:attrNameLst>
                                          <p:attrName>style.visibility</p:attrName>
                                        </p:attrNameLst>
                                      </p:cBhvr>
                                      <p:to>
                                        <p:strVal val="visible"/>
                                      </p:to>
                                    </p:set>
                                    <p:animEffect transition="in" filter="dissolve">
                                      <p:cBhvr>
                                        <p:cTn id="32" dur="500"/>
                                        <p:tgtEl>
                                          <p:spTgt spid="1230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303">
                                            <p:txEl>
                                              <p:pRg st="0" end="0"/>
                                            </p:txEl>
                                          </p:spTgt>
                                        </p:tgtEl>
                                        <p:attrNameLst>
                                          <p:attrName>style.visibility</p:attrName>
                                        </p:attrNameLst>
                                      </p:cBhvr>
                                      <p:to>
                                        <p:strVal val="visible"/>
                                      </p:to>
                                    </p:set>
                                    <p:animEffect transition="in" filter="blinds(horizontal)">
                                      <p:cBhvr>
                                        <p:cTn id="37" dur="500"/>
                                        <p:tgtEl>
                                          <p:spTgt spid="1230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303">
                                            <p:txEl>
                                              <p:pRg st="1" end="1"/>
                                            </p:txEl>
                                          </p:spTgt>
                                        </p:tgtEl>
                                        <p:attrNameLst>
                                          <p:attrName>style.visibility</p:attrName>
                                        </p:attrNameLst>
                                      </p:cBhvr>
                                      <p:to>
                                        <p:strVal val="visible"/>
                                      </p:to>
                                    </p:set>
                                    <p:animEffect transition="in" filter="blinds(horizontal)">
                                      <p:cBhvr>
                                        <p:cTn id="42" dur="500"/>
                                        <p:tgtEl>
                                          <p:spTgt spid="1230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303">
                                            <p:txEl>
                                              <p:pRg st="2" end="2"/>
                                            </p:txEl>
                                          </p:spTgt>
                                        </p:tgtEl>
                                        <p:attrNameLst>
                                          <p:attrName>style.visibility</p:attrName>
                                        </p:attrNameLst>
                                      </p:cBhvr>
                                      <p:to>
                                        <p:strVal val="visible"/>
                                      </p:to>
                                    </p:set>
                                    <p:animEffect transition="in" filter="blinds(horizontal)">
                                      <p:cBhvr>
                                        <p:cTn id="47" dur="500"/>
                                        <p:tgtEl>
                                          <p:spTgt spid="1230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303">
                                            <p:txEl>
                                              <p:pRg st="3" end="3"/>
                                            </p:txEl>
                                          </p:spTgt>
                                        </p:tgtEl>
                                        <p:attrNameLst>
                                          <p:attrName>style.visibility</p:attrName>
                                        </p:attrNameLst>
                                      </p:cBhvr>
                                      <p:to>
                                        <p:strVal val="visible"/>
                                      </p:to>
                                    </p:set>
                                    <p:animEffect transition="in" filter="blinds(horizontal)">
                                      <p:cBhvr>
                                        <p:cTn id="52" dur="500"/>
                                        <p:tgtEl>
                                          <p:spTgt spid="1230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303">
                                            <p:txEl>
                                              <p:pRg st="4" end="4"/>
                                            </p:txEl>
                                          </p:spTgt>
                                        </p:tgtEl>
                                        <p:attrNameLst>
                                          <p:attrName>style.visibility</p:attrName>
                                        </p:attrNameLst>
                                      </p:cBhvr>
                                      <p:to>
                                        <p:strVal val="visible"/>
                                      </p:to>
                                    </p:set>
                                    <p:animEffect transition="in" filter="blinds(horizontal)">
                                      <p:cBhvr>
                                        <p:cTn id="57" dur="500"/>
                                        <p:tgtEl>
                                          <p:spTgt spid="1230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303">
                                            <p:txEl>
                                              <p:pRg st="5" end="5"/>
                                            </p:txEl>
                                          </p:spTgt>
                                        </p:tgtEl>
                                        <p:attrNameLst>
                                          <p:attrName>style.visibility</p:attrName>
                                        </p:attrNameLst>
                                      </p:cBhvr>
                                      <p:to>
                                        <p:strVal val="visible"/>
                                      </p:to>
                                    </p:set>
                                    <p:animEffect transition="in" filter="blinds(horizontal)">
                                      <p:cBhvr>
                                        <p:cTn id="62" dur="500"/>
                                        <p:tgtEl>
                                          <p:spTgt spid="123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9" grpId="0"/>
      <p:bldP spid="12302" grpId="0"/>
      <p:bldP spid="12303" grpId="0" bldLvl="0" animBg="1"/>
      <p:bldP spid="2" grpId="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a:xfrm>
            <a:off x="539552" y="3212976"/>
            <a:ext cx="8229600" cy="3312367"/>
          </a:xfrm>
        </p:spPr>
        <p:txBody>
          <a:bodyPr/>
          <a:lstStyle/>
          <a:p>
            <a:pPr marL="0" indent="0">
              <a:buNone/>
            </a:pPr>
            <a:r>
              <a:rPr lang="zh-CN" altLang="en-US" sz="2800" b="1" kern="1200" dirty="0">
                <a:solidFill>
                  <a:srgbClr val="3907F1"/>
                </a:solidFill>
                <a:latin typeface="宋体" panose="02010600030101010101" pitchFamily="2" charset="-122"/>
                <a:ea typeface="宋体" panose="02010600030101010101" pitchFamily="2" charset="-122"/>
              </a:rPr>
              <a:t>解空间</a:t>
            </a:r>
            <a:endParaRPr lang="zh-CN" altLang="en-US" sz="2800" b="1" kern="1200" dirty="0">
              <a:solidFill>
                <a:srgbClr val="3907F1"/>
              </a:solidFill>
              <a:latin typeface="宋体" panose="02010600030101010101" pitchFamily="2" charset="-122"/>
              <a:ea typeface="宋体" panose="02010600030101010101" pitchFamily="2" charset="-122"/>
            </a:endParaRPr>
          </a:p>
          <a:p>
            <a:pPr marL="0" indent="0" eaLnBrk="1" hangingPunct="1">
              <a:spcBef>
                <a:spcPct val="0"/>
              </a:spcBef>
              <a:buNone/>
            </a:pPr>
            <a:r>
              <a:rPr lang="zh-CN" altLang="en-US" sz="2400" b="1" dirty="0">
                <a:latin typeface="宋体" panose="02010600030101010101" pitchFamily="2" charset="-122"/>
                <a:ea typeface="宋体" panose="02010600030101010101" pitchFamily="2" charset="-122"/>
              </a:rPr>
              <a:t>    </a:t>
            </a:r>
            <a:r>
              <a:rPr lang="zh-CN" altLang="en-US" sz="2400" b="1" kern="1200" dirty="0">
                <a:latin typeface="宋体" panose="02010600030101010101" pitchFamily="2" charset="-122"/>
                <a:ea typeface="宋体" panose="02010600030101010101" pitchFamily="2" charset="-122"/>
              </a:rPr>
              <a:t>令 </a:t>
            </a:r>
            <a:r>
              <a:rPr lang="en-US" altLang="zh-CN" sz="2400" b="1" kern="1200" dirty="0">
                <a:latin typeface="宋体" panose="02010600030101010101" pitchFamily="2" charset="-122"/>
                <a:ea typeface="宋体" panose="02010600030101010101" pitchFamily="2" charset="-122"/>
              </a:rPr>
              <a:t>x</a:t>
            </a:r>
            <a:r>
              <a:rPr lang="en-US" altLang="zh-CN" sz="2400" b="1" kern="1200" baseline="-25000" dirty="0">
                <a:latin typeface="宋体" panose="02010600030101010101" pitchFamily="2" charset="-122"/>
                <a:ea typeface="宋体" panose="02010600030101010101" pitchFamily="2" charset="-122"/>
              </a:rPr>
              <a:t>i</a:t>
            </a:r>
            <a:r>
              <a:rPr lang="en-US" altLang="zh-CN" sz="2400" b="1" kern="1200" dirty="0">
                <a:latin typeface="宋体" panose="02010600030101010101" pitchFamily="2" charset="-122"/>
                <a:ea typeface="宋体" panose="02010600030101010101" pitchFamily="2" charset="-122"/>
              </a:rPr>
              <a:t> </a:t>
            </a:r>
            <a:r>
              <a:rPr lang="zh-CN" altLang="en-US" sz="2400" b="1" kern="1200" dirty="0">
                <a:latin typeface="宋体" panose="02010600030101010101" pitchFamily="2" charset="-122"/>
                <a:ea typeface="宋体" panose="02010600030101010101" pitchFamily="2" charset="-122"/>
              </a:rPr>
              <a:t>表示第 </a:t>
            </a:r>
            <a:r>
              <a:rPr lang="en-US" altLang="zh-CN" sz="2400" b="1" kern="1200" dirty="0">
                <a:latin typeface="宋体" panose="02010600030101010101" pitchFamily="2" charset="-122"/>
                <a:ea typeface="宋体" panose="02010600030101010101" pitchFamily="2" charset="-122"/>
              </a:rPr>
              <a:t>i </a:t>
            </a:r>
            <a:r>
              <a:rPr lang="zh-CN" altLang="en-US" sz="2400" b="1" kern="1200" dirty="0">
                <a:latin typeface="宋体" panose="02010600030101010101" pitchFamily="2" charset="-122"/>
                <a:ea typeface="宋体" panose="02010600030101010101" pitchFamily="2" charset="-122"/>
              </a:rPr>
              <a:t>个皇后的列位置</a:t>
            </a:r>
            <a:r>
              <a:rPr lang="en-US" altLang="zh-CN" sz="2400" b="1" kern="1200" dirty="0">
                <a:latin typeface="宋体" panose="02010600030101010101" pitchFamily="2" charset="-122"/>
                <a:ea typeface="宋体" panose="02010600030101010101" pitchFamily="2" charset="-122"/>
              </a:rPr>
              <a:t>, </a:t>
            </a:r>
            <a:r>
              <a:rPr lang="zh-CN" altLang="en-US" sz="2400" b="1" kern="1200" dirty="0">
                <a:latin typeface="宋体" panose="02010600030101010101" pitchFamily="2" charset="-122"/>
                <a:ea typeface="宋体" panose="02010600030101010101" pitchFamily="2" charset="-122"/>
              </a:rPr>
              <a:t>问题的解空间是 </a:t>
            </a:r>
            <a:r>
              <a:rPr lang="en-US" altLang="zh-CN" sz="2400" b="1" kern="1200" dirty="0">
                <a:latin typeface="宋体" panose="02010600030101010101" pitchFamily="2" charset="-122"/>
                <a:ea typeface="宋体" panose="02010600030101010101" pitchFamily="2" charset="-122"/>
              </a:rPr>
              <a:t>(x</a:t>
            </a:r>
            <a:r>
              <a:rPr lang="en-US" altLang="zh-CN" sz="2400" b="1" kern="1200" baseline="-25000" dirty="0">
                <a:latin typeface="宋体" panose="02010600030101010101" pitchFamily="2" charset="-122"/>
                <a:ea typeface="宋体" panose="02010600030101010101" pitchFamily="2" charset="-122"/>
              </a:rPr>
              <a:t>1</a:t>
            </a:r>
            <a:r>
              <a:rPr lang="en-US" altLang="zh-CN" sz="2400" b="1" kern="1200" dirty="0">
                <a:latin typeface="宋体" panose="02010600030101010101" pitchFamily="2" charset="-122"/>
                <a:ea typeface="宋体" panose="02010600030101010101" pitchFamily="2" charset="-122"/>
              </a:rPr>
              <a:t>,x</a:t>
            </a:r>
            <a:r>
              <a:rPr lang="en-US" altLang="zh-CN" sz="2400" b="1" kern="1200" baseline="-25000" dirty="0">
                <a:latin typeface="宋体" panose="02010600030101010101" pitchFamily="2" charset="-122"/>
                <a:ea typeface="宋体" panose="02010600030101010101" pitchFamily="2" charset="-122"/>
              </a:rPr>
              <a:t>2</a:t>
            </a:r>
            <a:r>
              <a:rPr lang="en-US" altLang="zh-CN" sz="2400" b="1" kern="1200" dirty="0">
                <a:latin typeface="宋体" panose="02010600030101010101" pitchFamily="2" charset="-122"/>
                <a:ea typeface="宋体" panose="02010600030101010101" pitchFamily="2" charset="-122"/>
              </a:rPr>
              <a:t>,…,</a:t>
            </a:r>
            <a:r>
              <a:rPr lang="en-US" altLang="zh-CN" sz="2400" b="1" kern="1200" dirty="0" err="1">
                <a:latin typeface="宋体" panose="02010600030101010101" pitchFamily="2" charset="-122"/>
                <a:ea typeface="宋体" panose="02010600030101010101" pitchFamily="2" charset="-122"/>
              </a:rPr>
              <a:t>x</a:t>
            </a:r>
            <a:r>
              <a:rPr lang="en-US" altLang="zh-CN" sz="2400" b="1" kern="1200" baseline="-25000" dirty="0" err="1">
                <a:latin typeface="宋体" panose="02010600030101010101" pitchFamily="2" charset="-122"/>
                <a:ea typeface="宋体" panose="02010600030101010101" pitchFamily="2" charset="-122"/>
              </a:rPr>
              <a:t>n</a:t>
            </a:r>
            <a:r>
              <a:rPr lang="en-US" altLang="zh-CN" sz="2400" b="1" kern="1200" dirty="0">
                <a:latin typeface="宋体" panose="02010600030101010101" pitchFamily="2" charset="-122"/>
                <a:ea typeface="宋体" panose="02010600030101010101" pitchFamily="2" charset="-122"/>
              </a:rPr>
              <a:t>), </a:t>
            </a:r>
            <a:r>
              <a:rPr lang="zh-CN" altLang="en-US" sz="2400" b="1" kern="1200" dirty="0">
                <a:latin typeface="宋体" panose="02010600030101010101" pitchFamily="2" charset="-122"/>
                <a:ea typeface="宋体" panose="02010600030101010101" pitchFamily="2" charset="-122"/>
              </a:rPr>
              <a:t>既然没有两个皇后可以被放在同一行</a:t>
            </a:r>
            <a:r>
              <a:rPr lang="en-US" altLang="zh-CN" sz="2400" b="1" kern="1200" dirty="0">
                <a:latin typeface="宋体" panose="02010600030101010101" pitchFamily="2" charset="-122"/>
                <a:ea typeface="宋体" panose="02010600030101010101" pitchFamily="2" charset="-122"/>
              </a:rPr>
              <a:t>, </a:t>
            </a:r>
            <a:r>
              <a:rPr lang="zh-CN" altLang="en-US" sz="2400" b="1" kern="1200" dirty="0">
                <a:latin typeface="宋体" panose="02010600030101010101" pitchFamily="2" charset="-122"/>
                <a:ea typeface="宋体" panose="02010600030101010101" pitchFamily="2" charset="-122"/>
              </a:rPr>
              <a:t>则解空间的大小为 </a:t>
            </a:r>
            <a:r>
              <a:rPr lang="en-US" altLang="zh-CN" sz="2400" b="1" kern="1200" dirty="0" err="1" smtClean="0">
                <a:latin typeface="宋体" panose="02010600030101010101" pitchFamily="2" charset="-122"/>
                <a:ea typeface="宋体" panose="02010600030101010101" pitchFamily="2" charset="-122"/>
              </a:rPr>
              <a:t>n</a:t>
            </a:r>
            <a:r>
              <a:rPr lang="en-US" altLang="zh-CN" sz="2400" b="1" kern="1200" baseline="30000" dirty="0" err="1" smtClean="0">
                <a:latin typeface="宋体" panose="02010600030101010101" pitchFamily="2" charset="-122"/>
                <a:ea typeface="宋体" panose="02010600030101010101" pitchFamily="2" charset="-122"/>
              </a:rPr>
              <a:t>n</a:t>
            </a:r>
            <a:r>
              <a:rPr lang="zh-CN" altLang="en-US" sz="2400" b="1" kern="1200" dirty="0" smtClean="0">
                <a:latin typeface="宋体" panose="02010600030101010101" pitchFamily="2" charset="-122"/>
                <a:ea typeface="宋体" panose="02010600030101010101" pitchFamily="2" charset="-122"/>
              </a:rPr>
              <a:t>。</a:t>
            </a:r>
            <a:endParaRPr lang="en-US" altLang="zh-CN" sz="2400" b="1" kern="1200" dirty="0" smtClean="0">
              <a:latin typeface="宋体" panose="02010600030101010101" pitchFamily="2" charset="-122"/>
              <a:ea typeface="宋体" panose="02010600030101010101" pitchFamily="2" charset="-122"/>
            </a:endParaRPr>
          </a:p>
          <a:p>
            <a:pPr marL="0" indent="0" eaLnBrk="1" hangingPunct="1">
              <a:spcBef>
                <a:spcPct val="0"/>
              </a:spcBef>
              <a:buNone/>
            </a:pPr>
            <a:r>
              <a:rPr lang="en-US" altLang="zh-CN" sz="2400" b="1" kern="1200" dirty="0">
                <a:latin typeface="宋体" panose="02010600030101010101" pitchFamily="2" charset="-122"/>
                <a:ea typeface="宋体" panose="02010600030101010101" pitchFamily="2" charset="-122"/>
              </a:rPr>
              <a:t> </a:t>
            </a:r>
            <a:r>
              <a:rPr lang="en-US" altLang="zh-CN" sz="2400" b="1" kern="1200" dirty="0" smtClean="0">
                <a:latin typeface="宋体" panose="02010600030101010101" pitchFamily="2" charset="-122"/>
                <a:ea typeface="宋体" panose="02010600030101010101" pitchFamily="2" charset="-122"/>
              </a:rPr>
              <a:t>    </a:t>
            </a:r>
            <a:r>
              <a:rPr lang="zh-CN" altLang="en-US" sz="2400" b="1" kern="1200" dirty="0" smtClean="0">
                <a:latin typeface="宋体" panose="02010600030101010101" pitchFamily="2" charset="-122"/>
                <a:ea typeface="宋体" panose="02010600030101010101" pitchFamily="2" charset="-122"/>
              </a:rPr>
              <a:t>解</a:t>
            </a:r>
            <a:r>
              <a:rPr lang="zh-CN" altLang="en-US" sz="2400" b="1" kern="1200" dirty="0">
                <a:latin typeface="宋体" panose="02010600030101010101" pitchFamily="2" charset="-122"/>
                <a:ea typeface="宋体" panose="02010600030101010101" pitchFamily="2" charset="-122"/>
              </a:rPr>
              <a:t>空间可以被组织成一个子集</a:t>
            </a:r>
            <a:r>
              <a:rPr lang="zh-CN" altLang="en-US" sz="2400" b="1" kern="1200" dirty="0" smtClean="0">
                <a:latin typeface="宋体" panose="02010600030101010101" pitchFamily="2" charset="-122"/>
                <a:ea typeface="宋体" panose="02010600030101010101" pitchFamily="2" charset="-122"/>
              </a:rPr>
              <a:t>树。若</a:t>
            </a:r>
            <a:r>
              <a:rPr lang="zh-CN" altLang="en-US" sz="2400" b="1" kern="1200" dirty="0">
                <a:latin typeface="宋体" panose="02010600030101010101" pitchFamily="2" charset="-122"/>
                <a:ea typeface="宋体" panose="02010600030101010101" pitchFamily="2" charset="-122"/>
              </a:rPr>
              <a:t>每个皇后被限制在不同行</a:t>
            </a:r>
            <a:r>
              <a:rPr lang="en-US" altLang="zh-CN" sz="2400" b="1" kern="1200" dirty="0">
                <a:latin typeface="宋体" panose="02010600030101010101" pitchFamily="2" charset="-122"/>
                <a:ea typeface="宋体" panose="02010600030101010101" pitchFamily="2" charset="-122"/>
              </a:rPr>
              <a:t>, </a:t>
            </a:r>
            <a:r>
              <a:rPr lang="zh-CN" altLang="en-US" sz="2400" b="1" kern="1200" dirty="0">
                <a:latin typeface="宋体" panose="02010600030101010101" pitchFamily="2" charset="-122"/>
                <a:ea typeface="宋体" panose="02010600030101010101" pitchFamily="2" charset="-122"/>
              </a:rPr>
              <a:t>解空间大小可以从 </a:t>
            </a:r>
            <a:r>
              <a:rPr lang="en-US" altLang="zh-CN" sz="2400" b="1" kern="1200" dirty="0" err="1">
                <a:latin typeface="宋体" panose="02010600030101010101" pitchFamily="2" charset="-122"/>
                <a:ea typeface="宋体" panose="02010600030101010101" pitchFamily="2" charset="-122"/>
              </a:rPr>
              <a:t>n</a:t>
            </a:r>
            <a:r>
              <a:rPr lang="en-US" altLang="zh-CN" sz="2400" b="1" kern="1200" baseline="30000" dirty="0" err="1">
                <a:latin typeface="宋体" panose="02010600030101010101" pitchFamily="2" charset="-122"/>
                <a:ea typeface="宋体" panose="02010600030101010101" pitchFamily="2" charset="-122"/>
              </a:rPr>
              <a:t>n</a:t>
            </a:r>
            <a:r>
              <a:rPr lang="en-US" altLang="zh-CN" sz="2400" b="1" kern="1200" dirty="0">
                <a:latin typeface="宋体" panose="02010600030101010101" pitchFamily="2" charset="-122"/>
                <a:ea typeface="宋体" panose="02010600030101010101" pitchFamily="2" charset="-122"/>
              </a:rPr>
              <a:t> </a:t>
            </a:r>
            <a:r>
              <a:rPr lang="zh-CN" altLang="en-US" sz="2400" b="1" kern="1200" dirty="0">
                <a:latin typeface="宋体" panose="02010600030101010101" pitchFamily="2" charset="-122"/>
                <a:ea typeface="宋体" panose="02010600030101010101" pitchFamily="2" charset="-122"/>
              </a:rPr>
              <a:t>减少到</a:t>
            </a:r>
            <a:r>
              <a:rPr lang="en-US" altLang="zh-CN" sz="2400" b="1" kern="1200" dirty="0">
                <a:latin typeface="宋体" panose="02010600030101010101" pitchFamily="2" charset="-122"/>
                <a:ea typeface="宋体" panose="02010600030101010101" pitchFamily="2" charset="-122"/>
              </a:rPr>
              <a:t>n</a:t>
            </a:r>
            <a:r>
              <a:rPr lang="en-US" altLang="zh-CN" sz="2400" b="1" kern="1200" dirty="0" smtClean="0">
                <a:latin typeface="宋体" panose="02010600030101010101" pitchFamily="2" charset="-122"/>
                <a:ea typeface="宋体" panose="02010600030101010101" pitchFamily="2" charset="-122"/>
              </a:rPr>
              <a:t>!</a:t>
            </a:r>
            <a:r>
              <a:rPr lang="zh-CN" altLang="en-US" sz="2400" b="1" kern="1200" dirty="0" smtClean="0">
                <a:latin typeface="宋体" panose="02010600030101010101" pitchFamily="2" charset="-122"/>
                <a:ea typeface="宋体" panose="02010600030101010101" pitchFamily="2" charset="-122"/>
              </a:rPr>
              <a:t>，</a:t>
            </a:r>
            <a:r>
              <a:rPr lang="zh-CN" altLang="en-US" sz="2400" b="1" kern="1200" dirty="0" smtClean="0">
                <a:solidFill>
                  <a:srgbClr val="3907F1"/>
                </a:solidFill>
                <a:latin typeface="宋体" panose="02010600030101010101" pitchFamily="2" charset="-122"/>
                <a:ea typeface="宋体" panose="02010600030101010101" pitchFamily="2" charset="-122"/>
              </a:rPr>
              <a:t>解</a:t>
            </a:r>
            <a:r>
              <a:rPr lang="zh-CN" altLang="en-US" sz="2400" b="1" kern="1200" dirty="0">
                <a:solidFill>
                  <a:srgbClr val="3907F1"/>
                </a:solidFill>
                <a:latin typeface="宋体" panose="02010600030101010101" pitchFamily="2" charset="-122"/>
                <a:ea typeface="宋体" panose="02010600030101010101" pitchFamily="2" charset="-122"/>
              </a:rPr>
              <a:t>空间可以被组织成一棵排列树</a:t>
            </a:r>
            <a:r>
              <a:rPr lang="zh-CN" altLang="en-US" sz="2400" b="1" kern="1200" dirty="0">
                <a:latin typeface="宋体" panose="02010600030101010101" pitchFamily="2" charset="-122"/>
                <a:ea typeface="宋体" panose="02010600030101010101" pitchFamily="2" charset="-122"/>
              </a:rPr>
              <a:t>。</a:t>
            </a:r>
            <a:endParaRPr lang="zh-CN" altLang="en-US" sz="2400" b="1" kern="1200" dirty="0">
              <a:latin typeface="宋体" panose="02010600030101010101" pitchFamily="2" charset="-122"/>
              <a:ea typeface="宋体" panose="02010600030101010101" pitchFamily="2" charset="-122"/>
            </a:endParaRPr>
          </a:p>
        </p:txBody>
      </p:sp>
      <p:sp>
        <p:nvSpPr>
          <p:cNvPr id="4" name="Text Box 12"/>
          <p:cNvSpPr txBox="1">
            <a:spLocks noChangeArrowheads="1"/>
          </p:cNvSpPr>
          <p:nvPr/>
        </p:nvSpPr>
        <p:spPr bwMode="auto">
          <a:xfrm>
            <a:off x="611503" y="1177201"/>
            <a:ext cx="808592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要素三：</a:t>
            </a:r>
            <a:r>
              <a:rPr kumimoji="1" lang="zh-CN" altLang="en-US" sz="2800" b="1" dirty="0" smtClean="0">
                <a:solidFill>
                  <a:srgbClr val="3907F1"/>
                </a:solidFill>
                <a:effectLst/>
                <a:latin typeface="宋体" panose="02010600030101010101" pitchFamily="2" charset="-122"/>
              </a:rPr>
              <a:t>解空间树</a:t>
            </a:r>
            <a:r>
              <a:rPr kumimoji="1" lang="en-US" altLang="zh-CN" sz="2800" b="1" dirty="0" smtClean="0">
                <a:solidFill>
                  <a:srgbClr val="3907F1"/>
                </a:solidFill>
                <a:effectLst/>
                <a:latin typeface="宋体" panose="02010600030101010101" pitchFamily="2" charset="-122"/>
              </a:rPr>
              <a:t>——</a:t>
            </a:r>
            <a:r>
              <a:rPr kumimoji="1" lang="zh-CN" altLang="en-US" sz="2800" b="1" dirty="0" smtClean="0">
                <a:solidFill>
                  <a:srgbClr val="3907F1"/>
                </a:solidFill>
                <a:effectLst/>
                <a:latin typeface="宋体" panose="02010600030101010101" pitchFamily="2" charset="-122"/>
              </a:rPr>
              <a:t>排列树</a:t>
            </a:r>
            <a:endParaRPr kumimoji="1" lang="zh-CN" altLang="en-US" sz="2800" b="1" dirty="0" smtClean="0">
              <a:solidFill>
                <a:srgbClr val="3907F1"/>
              </a:solidFill>
              <a:effectLst/>
              <a:latin typeface="宋体" panose="02010600030101010101" pitchFamily="2" charset="-122"/>
            </a:endParaRPr>
          </a:p>
        </p:txBody>
      </p:sp>
      <p:sp>
        <p:nvSpPr>
          <p:cNvPr id="5" name="Text Box 13"/>
          <p:cNvSpPr txBox="1">
            <a:spLocks noChangeArrowheads="1"/>
          </p:cNvSpPr>
          <p:nvPr/>
        </p:nvSpPr>
        <p:spPr bwMode="auto">
          <a:xfrm>
            <a:off x="611560" y="2017181"/>
            <a:ext cx="66103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宋体" panose="02010600030101010101" pitchFamily="2" charset="-122"/>
              </a:rPr>
              <a:t>将搜索过程中的每个状态用树的形式表示出来！</a:t>
            </a:r>
            <a:endParaRPr lang="zh-CN" altLang="en-US" sz="2400" b="1" dirty="0">
              <a:latin typeface="宋体" panose="02010600030101010101" pitchFamily="2" charset="-122"/>
            </a:endParaRPr>
          </a:p>
          <a:p>
            <a:pPr eaLnBrk="1" hangingPunct="1"/>
            <a:r>
              <a:rPr lang="zh-CN" altLang="en-US" sz="2400" b="1" dirty="0">
                <a:latin typeface="宋体" panose="02010600030101010101" pitchFamily="2" charset="-122"/>
              </a:rPr>
              <a:t>画出状态树对书写程序有很大帮助！</a:t>
            </a:r>
            <a:endParaRPr lang="zh-CN" altLang="en-US" sz="2400" b="1" dirty="0">
              <a:latin typeface="宋体" panose="02010600030101010101" pitchFamily="2" charset="-122"/>
            </a:endParaRPr>
          </a:p>
        </p:txBody>
      </p:sp>
      <p:sp>
        <p:nvSpPr>
          <p:cNvPr id="6" name="Text Box 4"/>
          <p:cNvSpPr txBox="1">
            <a:spLocks noChangeArrowheads="1"/>
          </p:cNvSpPr>
          <p:nvPr/>
        </p:nvSpPr>
        <p:spPr bwMode="auto">
          <a:xfrm>
            <a:off x="1768000" y="151130"/>
            <a:ext cx="5257800" cy="7080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8.3.1  </a:t>
            </a:r>
            <a:r>
              <a:rPr lang="zh-CN" altLang="en-US" dirty="0" smtClean="0">
                <a:solidFill>
                  <a:schemeClr val="bg1"/>
                </a:solidFill>
                <a:effectLst/>
                <a:latin typeface="黑体" panose="02010609060101010101" pitchFamily="49" charset="-122"/>
                <a:ea typeface="黑体" panose="02010609060101010101" pitchFamily="49" charset="-122"/>
              </a:rPr>
              <a:t>八皇后问题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73763">
                                            <p:txEl>
                                              <p:pRg st="0" end="0"/>
                                            </p:txEl>
                                          </p:spTgt>
                                        </p:tgtEl>
                                        <p:attrNameLst>
                                          <p:attrName>style.visibility</p:attrName>
                                        </p:attrNameLst>
                                      </p:cBhvr>
                                      <p:to>
                                        <p:strVal val="visible"/>
                                      </p:to>
                                    </p:set>
                                    <p:animEffect transition="in" filter="blinds(horizontal)">
                                      <p:cBhvr>
                                        <p:cTn id="16" dur="500"/>
                                        <p:tgtEl>
                                          <p:spTgt spid="37376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21" dur="500"/>
                                        <p:tgtEl>
                                          <p:spTgt spid="37376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26" dur="500"/>
                                        <p:tgtEl>
                                          <p:spTgt spid="373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7376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55649" y="183674"/>
            <a:ext cx="8275045" cy="706755"/>
          </a:xfrm>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square">
            <a:spAutoFit/>
          </a:bodyPr>
          <a:lstStyle/>
          <a:p>
            <a:pPr algn="ctr">
              <a:defRPr/>
            </a:pPr>
            <a:r>
              <a:rPr lang="zh-CN" altLang="en-US" sz="4000" b="1" dirty="0" smtClean="0">
                <a:solidFill>
                  <a:schemeClr val="bg1"/>
                </a:solidFill>
                <a:effectLst/>
                <a:latin typeface="黑体" panose="02010609060101010101" pitchFamily="49" charset="-122"/>
                <a:ea typeface="黑体" panose="02010609060101010101" pitchFamily="49" charset="-122"/>
              </a:rPr>
              <a:t>排列树</a:t>
            </a:r>
            <a:r>
              <a:rPr lang="en-US" altLang="zh-CN" sz="4000" b="1" dirty="0">
                <a:solidFill>
                  <a:schemeClr val="bg1"/>
                </a:solidFill>
                <a:effectLst/>
                <a:latin typeface="黑体" panose="02010609060101010101" pitchFamily="49" charset="-122"/>
                <a:ea typeface="黑体" panose="02010609060101010101" pitchFamily="49" charset="-122"/>
              </a:rPr>
              <a:t>: n=4</a:t>
            </a:r>
            <a:endParaRPr kumimoji="1" lang="en-US" altLang="zh-CN" sz="4000" b="1" kern="1200" dirty="0">
              <a:solidFill>
                <a:schemeClr val="bg1"/>
              </a:solidFill>
              <a:effectLst/>
              <a:latin typeface="黑体" panose="02010609060101010101" pitchFamily="49" charset="-122"/>
              <a:ea typeface="黑体" panose="02010609060101010101" pitchFamily="49" charset="-122"/>
              <a:cs typeface="+mn-cs"/>
            </a:endParaRPr>
          </a:p>
        </p:txBody>
      </p:sp>
      <p:grpSp>
        <p:nvGrpSpPr>
          <p:cNvPr id="67587" name="Group 3"/>
          <p:cNvGrpSpPr/>
          <p:nvPr/>
        </p:nvGrpSpPr>
        <p:grpSpPr bwMode="auto">
          <a:xfrm>
            <a:off x="219710" y="1341755"/>
            <a:ext cx="8630285" cy="4577715"/>
            <a:chOff x="1283" y="1575"/>
            <a:chExt cx="7988" cy="3086"/>
          </a:xfrm>
        </p:grpSpPr>
        <p:sp>
          <p:nvSpPr>
            <p:cNvPr id="67588" name="Text Box 4"/>
            <p:cNvSpPr txBox="1">
              <a:spLocks noChangeArrowheads="1"/>
            </p:cNvSpPr>
            <p:nvPr/>
          </p:nvSpPr>
          <p:spPr bwMode="auto">
            <a:xfrm>
              <a:off x="1721" y="25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589" name="Text Box 5"/>
            <p:cNvSpPr txBox="1">
              <a:spLocks noChangeArrowheads="1"/>
            </p:cNvSpPr>
            <p:nvPr/>
          </p:nvSpPr>
          <p:spPr bwMode="auto">
            <a:xfrm>
              <a:off x="128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590" name="Text Box 6"/>
            <p:cNvSpPr txBox="1">
              <a:spLocks noChangeArrowheads="1"/>
            </p:cNvSpPr>
            <p:nvPr/>
          </p:nvSpPr>
          <p:spPr bwMode="auto">
            <a:xfrm>
              <a:off x="164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591" name="Text Box 7"/>
            <p:cNvSpPr txBox="1">
              <a:spLocks noChangeArrowheads="1"/>
            </p:cNvSpPr>
            <p:nvPr/>
          </p:nvSpPr>
          <p:spPr bwMode="auto">
            <a:xfrm>
              <a:off x="19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592" name="Text Box 8"/>
            <p:cNvSpPr txBox="1">
              <a:spLocks noChangeArrowheads="1"/>
            </p:cNvSpPr>
            <p:nvPr/>
          </p:nvSpPr>
          <p:spPr bwMode="auto">
            <a:xfrm>
              <a:off x="2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593" name="Text Box 9"/>
            <p:cNvSpPr txBox="1">
              <a:spLocks noChangeArrowheads="1"/>
            </p:cNvSpPr>
            <p:nvPr/>
          </p:nvSpPr>
          <p:spPr bwMode="auto">
            <a:xfrm>
              <a:off x="262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smtClean="0">
                  <a:latin typeface="Times New Roman" panose="02020603050405020304" pitchFamily="18" charset="0"/>
                </a:rPr>
                <a:t>3</a:t>
              </a:r>
              <a:endParaRPr lang="en-US" altLang="zh-CN" sz="1600" b="1" dirty="0">
                <a:latin typeface="Times New Roman" panose="02020603050405020304" pitchFamily="18" charset="0"/>
              </a:endParaRPr>
            </a:p>
          </p:txBody>
        </p:sp>
        <p:sp>
          <p:nvSpPr>
            <p:cNvPr id="67594" name="Text Box 10"/>
            <p:cNvSpPr txBox="1">
              <a:spLocks noChangeArrowheads="1"/>
            </p:cNvSpPr>
            <p:nvPr/>
          </p:nvSpPr>
          <p:spPr bwMode="auto">
            <a:xfrm>
              <a:off x="297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smtClean="0">
                  <a:latin typeface="Times New Roman" panose="02020603050405020304" pitchFamily="18" charset="0"/>
                </a:rPr>
                <a:t>2</a:t>
              </a:r>
              <a:endParaRPr lang="en-US" altLang="zh-CN" sz="1600" b="1" dirty="0">
                <a:latin typeface="Times New Roman" panose="02020603050405020304" pitchFamily="18" charset="0"/>
              </a:endParaRPr>
            </a:p>
          </p:txBody>
        </p:sp>
        <p:sp>
          <p:nvSpPr>
            <p:cNvPr id="67595" name="Text Box 11"/>
            <p:cNvSpPr txBox="1">
              <a:spLocks noChangeArrowheads="1"/>
            </p:cNvSpPr>
            <p:nvPr/>
          </p:nvSpPr>
          <p:spPr bwMode="auto">
            <a:xfrm>
              <a:off x="329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596" name="Text Box 12"/>
            <p:cNvSpPr txBox="1">
              <a:spLocks noChangeArrowheads="1"/>
            </p:cNvSpPr>
            <p:nvPr/>
          </p:nvSpPr>
          <p:spPr bwMode="auto">
            <a:xfrm>
              <a:off x="3643" y="408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597" name="Text Box 13"/>
            <p:cNvSpPr txBox="1">
              <a:spLocks noChangeArrowheads="1"/>
            </p:cNvSpPr>
            <p:nvPr/>
          </p:nvSpPr>
          <p:spPr bwMode="auto">
            <a:xfrm>
              <a:off x="4003" y="4078"/>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598" name="Text Box 14"/>
            <p:cNvSpPr txBox="1">
              <a:spLocks noChangeArrowheads="1"/>
            </p:cNvSpPr>
            <p:nvPr/>
          </p:nvSpPr>
          <p:spPr bwMode="auto">
            <a:xfrm>
              <a:off x="434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599" name="Text Box 15"/>
            <p:cNvSpPr txBox="1">
              <a:spLocks noChangeArrowheads="1"/>
            </p:cNvSpPr>
            <p:nvPr/>
          </p:nvSpPr>
          <p:spPr bwMode="auto">
            <a:xfrm>
              <a:off x="4653" y="407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a:solidFill>
                    <a:srgbClr val="C00000"/>
                  </a:solidFill>
                  <a:latin typeface="Times New Roman" panose="02020603050405020304" pitchFamily="18" charset="0"/>
                </a:rPr>
                <a:t>3</a:t>
              </a:r>
              <a:endParaRPr lang="en-US" altLang="zh-CN" sz="1600" b="1" dirty="0">
                <a:solidFill>
                  <a:srgbClr val="C00000"/>
                </a:solidFill>
                <a:latin typeface="Times New Roman" panose="02020603050405020304" pitchFamily="18" charset="0"/>
              </a:endParaRPr>
            </a:p>
          </p:txBody>
        </p:sp>
        <p:sp>
          <p:nvSpPr>
            <p:cNvPr id="67600" name="Text Box 16"/>
            <p:cNvSpPr txBox="1">
              <a:spLocks noChangeArrowheads="1"/>
            </p:cNvSpPr>
            <p:nvPr/>
          </p:nvSpPr>
          <p:spPr bwMode="auto">
            <a:xfrm>
              <a:off x="500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01" name="Text Box 17"/>
            <p:cNvSpPr txBox="1">
              <a:spLocks noChangeArrowheads="1"/>
            </p:cNvSpPr>
            <p:nvPr/>
          </p:nvSpPr>
          <p:spPr bwMode="auto">
            <a:xfrm>
              <a:off x="5333" y="408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602" name="Text Box 18"/>
            <p:cNvSpPr txBox="1">
              <a:spLocks noChangeArrowheads="1"/>
            </p:cNvSpPr>
            <p:nvPr/>
          </p:nvSpPr>
          <p:spPr bwMode="auto">
            <a:xfrm>
              <a:off x="5663" y="408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a:solidFill>
                    <a:srgbClr val="C00000"/>
                  </a:solidFill>
                  <a:latin typeface="Times New Roman" panose="02020603050405020304" pitchFamily="18" charset="0"/>
                </a:rPr>
                <a:t>2</a:t>
              </a:r>
              <a:endParaRPr lang="en-US" altLang="zh-CN" sz="1600" b="1" dirty="0">
                <a:solidFill>
                  <a:srgbClr val="C00000"/>
                </a:solidFill>
                <a:latin typeface="Times New Roman" panose="02020603050405020304" pitchFamily="18" charset="0"/>
              </a:endParaRPr>
            </a:p>
          </p:txBody>
        </p:sp>
        <p:sp>
          <p:nvSpPr>
            <p:cNvPr id="67603" name="Text Box 19"/>
            <p:cNvSpPr txBox="1">
              <a:spLocks noChangeArrowheads="1"/>
            </p:cNvSpPr>
            <p:nvPr/>
          </p:nvSpPr>
          <p:spPr bwMode="auto">
            <a:xfrm>
              <a:off x="5973" y="408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604" name="Text Box 20"/>
            <p:cNvSpPr txBox="1">
              <a:spLocks noChangeArrowheads="1"/>
            </p:cNvSpPr>
            <p:nvPr/>
          </p:nvSpPr>
          <p:spPr bwMode="auto">
            <a:xfrm>
              <a:off x="632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05" name="Text Box 21"/>
            <p:cNvSpPr txBox="1">
              <a:spLocks noChangeArrowheads="1"/>
            </p:cNvSpPr>
            <p:nvPr/>
          </p:nvSpPr>
          <p:spPr bwMode="auto">
            <a:xfrm>
              <a:off x="6623" y="4089"/>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06" name="Text Box 22"/>
            <p:cNvSpPr txBox="1">
              <a:spLocks noChangeArrowheads="1"/>
            </p:cNvSpPr>
            <p:nvPr/>
          </p:nvSpPr>
          <p:spPr bwMode="auto">
            <a:xfrm>
              <a:off x="698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07" name="Text Box 23"/>
            <p:cNvSpPr txBox="1">
              <a:spLocks noChangeArrowheads="1"/>
            </p:cNvSpPr>
            <p:nvPr/>
          </p:nvSpPr>
          <p:spPr bwMode="auto">
            <a:xfrm>
              <a:off x="7293" y="4090"/>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08" name="Text Box 24"/>
            <p:cNvSpPr txBox="1">
              <a:spLocks noChangeArrowheads="1"/>
            </p:cNvSpPr>
            <p:nvPr/>
          </p:nvSpPr>
          <p:spPr bwMode="auto">
            <a:xfrm>
              <a:off x="763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09" name="Text Box 25"/>
            <p:cNvSpPr txBox="1">
              <a:spLocks noChangeArrowheads="1"/>
            </p:cNvSpPr>
            <p:nvPr/>
          </p:nvSpPr>
          <p:spPr bwMode="auto">
            <a:xfrm>
              <a:off x="7963" y="4091"/>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10" name="Text Box 26"/>
            <p:cNvSpPr txBox="1">
              <a:spLocks noChangeArrowheads="1"/>
            </p:cNvSpPr>
            <p:nvPr/>
          </p:nvSpPr>
          <p:spPr bwMode="auto">
            <a:xfrm>
              <a:off x="8313" y="4083"/>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11" name="Text Box 27"/>
            <p:cNvSpPr txBox="1">
              <a:spLocks noChangeArrowheads="1"/>
            </p:cNvSpPr>
            <p:nvPr/>
          </p:nvSpPr>
          <p:spPr bwMode="auto">
            <a:xfrm>
              <a:off x="8613" y="4092"/>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12" name="Text Box 28"/>
            <p:cNvSpPr txBox="1">
              <a:spLocks noChangeArrowheads="1"/>
            </p:cNvSpPr>
            <p:nvPr/>
          </p:nvSpPr>
          <p:spPr bwMode="auto">
            <a:xfrm>
              <a:off x="8973" y="4094"/>
              <a:ext cx="12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13" name="Text Box 29"/>
            <p:cNvSpPr txBox="1">
              <a:spLocks noChangeArrowheads="1"/>
            </p:cNvSpPr>
            <p:nvPr/>
          </p:nvSpPr>
          <p:spPr bwMode="auto">
            <a:xfrm>
              <a:off x="2691" y="332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smtClean="0">
                  <a:latin typeface="Times New Roman" panose="02020603050405020304" pitchFamily="18" charset="0"/>
                </a:rPr>
                <a:t>2</a:t>
              </a:r>
              <a:endParaRPr lang="en-US" altLang="zh-CN" sz="1600" b="1" dirty="0">
                <a:latin typeface="Times New Roman" panose="02020603050405020304" pitchFamily="18" charset="0"/>
              </a:endParaRPr>
            </a:p>
          </p:txBody>
        </p:sp>
        <p:sp>
          <p:nvSpPr>
            <p:cNvPr id="67615" name="Text Box 31"/>
            <p:cNvSpPr txBox="1">
              <a:spLocks noChangeArrowheads="1"/>
            </p:cNvSpPr>
            <p:nvPr/>
          </p:nvSpPr>
          <p:spPr bwMode="auto">
            <a:xfrm>
              <a:off x="472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a:solidFill>
                    <a:srgbClr val="C00000"/>
                  </a:solidFill>
                  <a:latin typeface="Times New Roman" panose="02020603050405020304" pitchFamily="18" charset="0"/>
                </a:rPr>
                <a:t>1</a:t>
              </a:r>
              <a:endParaRPr lang="en-US" altLang="zh-CN" sz="1600" b="1" dirty="0">
                <a:solidFill>
                  <a:srgbClr val="C00000"/>
                </a:solidFill>
                <a:latin typeface="Times New Roman" panose="02020603050405020304" pitchFamily="18" charset="0"/>
              </a:endParaRPr>
            </a:p>
          </p:txBody>
        </p:sp>
        <p:sp>
          <p:nvSpPr>
            <p:cNvPr id="67616" name="Text Box 32"/>
            <p:cNvSpPr txBox="1">
              <a:spLocks noChangeArrowheads="1"/>
            </p:cNvSpPr>
            <p:nvPr/>
          </p:nvSpPr>
          <p:spPr bwMode="auto">
            <a:xfrm>
              <a:off x="514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17" name="Text Box 33"/>
            <p:cNvSpPr txBox="1">
              <a:spLocks noChangeArrowheads="1"/>
            </p:cNvSpPr>
            <p:nvPr/>
          </p:nvSpPr>
          <p:spPr bwMode="auto">
            <a:xfrm>
              <a:off x="7991" y="327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18" name="Text Box 34"/>
            <p:cNvSpPr txBox="1">
              <a:spLocks noChangeArrowheads="1"/>
            </p:cNvSpPr>
            <p:nvPr/>
          </p:nvSpPr>
          <p:spPr bwMode="auto">
            <a:xfrm>
              <a:off x="8411" y="327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19" name="Text Box 35"/>
            <p:cNvSpPr txBox="1">
              <a:spLocks noChangeArrowheads="1"/>
            </p:cNvSpPr>
            <p:nvPr/>
          </p:nvSpPr>
          <p:spPr bwMode="auto">
            <a:xfrm>
              <a:off x="86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20" name="Text Box 36"/>
            <p:cNvSpPr txBox="1">
              <a:spLocks noChangeArrowheads="1"/>
            </p:cNvSpPr>
            <p:nvPr/>
          </p:nvSpPr>
          <p:spPr bwMode="auto">
            <a:xfrm>
              <a:off x="9101" y="328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21" name="Text Box 37"/>
            <p:cNvSpPr txBox="1">
              <a:spLocks noChangeArrowheads="1"/>
            </p:cNvSpPr>
            <p:nvPr/>
          </p:nvSpPr>
          <p:spPr bwMode="auto">
            <a:xfrm>
              <a:off x="7351" y="327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22" name="Text Box 38"/>
            <p:cNvSpPr txBox="1">
              <a:spLocks noChangeArrowheads="1"/>
            </p:cNvSpPr>
            <p:nvPr/>
          </p:nvSpPr>
          <p:spPr bwMode="auto">
            <a:xfrm>
              <a:off x="7771" y="327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23" name="Text Box 39"/>
            <p:cNvSpPr txBox="1">
              <a:spLocks noChangeArrowheads="1"/>
            </p:cNvSpPr>
            <p:nvPr/>
          </p:nvSpPr>
          <p:spPr bwMode="auto">
            <a:xfrm>
              <a:off x="669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24" name="Text Box 40"/>
            <p:cNvSpPr txBox="1">
              <a:spLocks noChangeArrowheads="1"/>
            </p:cNvSpPr>
            <p:nvPr/>
          </p:nvSpPr>
          <p:spPr bwMode="auto">
            <a:xfrm>
              <a:off x="709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25" name="Text Box 41"/>
            <p:cNvSpPr txBox="1">
              <a:spLocks noChangeArrowheads="1"/>
            </p:cNvSpPr>
            <p:nvPr/>
          </p:nvSpPr>
          <p:spPr bwMode="auto">
            <a:xfrm>
              <a:off x="601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26" name="Text Box 42"/>
            <p:cNvSpPr txBox="1">
              <a:spLocks noChangeArrowheads="1"/>
            </p:cNvSpPr>
            <p:nvPr/>
          </p:nvSpPr>
          <p:spPr bwMode="auto">
            <a:xfrm>
              <a:off x="643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627" name="Text Box 43"/>
            <p:cNvSpPr txBox="1">
              <a:spLocks noChangeArrowheads="1"/>
            </p:cNvSpPr>
            <p:nvPr/>
          </p:nvSpPr>
          <p:spPr bwMode="auto">
            <a:xfrm>
              <a:off x="5351" y="328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28" name="Text Box 44"/>
            <p:cNvSpPr txBox="1">
              <a:spLocks noChangeArrowheads="1"/>
            </p:cNvSpPr>
            <p:nvPr/>
          </p:nvSpPr>
          <p:spPr bwMode="auto">
            <a:xfrm>
              <a:off x="5771" y="328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a:solidFill>
                    <a:srgbClr val="C00000"/>
                  </a:solidFill>
                  <a:latin typeface="Times New Roman" panose="02020603050405020304" pitchFamily="18" charset="0"/>
                </a:rPr>
                <a:t>4</a:t>
              </a:r>
              <a:endParaRPr lang="en-US" altLang="zh-CN" sz="1600" b="1" dirty="0">
                <a:solidFill>
                  <a:srgbClr val="C00000"/>
                </a:solidFill>
                <a:latin typeface="Times New Roman" panose="02020603050405020304" pitchFamily="18" charset="0"/>
              </a:endParaRPr>
            </a:p>
          </p:txBody>
        </p:sp>
        <p:sp>
          <p:nvSpPr>
            <p:cNvPr id="67629" name="Text Box 45"/>
            <p:cNvSpPr txBox="1">
              <a:spLocks noChangeArrowheads="1"/>
            </p:cNvSpPr>
            <p:nvPr/>
          </p:nvSpPr>
          <p:spPr bwMode="auto">
            <a:xfrm>
              <a:off x="4061" y="329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30" name="Text Box 46"/>
            <p:cNvSpPr txBox="1">
              <a:spLocks noChangeArrowheads="1"/>
            </p:cNvSpPr>
            <p:nvPr/>
          </p:nvSpPr>
          <p:spPr bwMode="auto">
            <a:xfrm>
              <a:off x="4471" y="329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631" name="Text Box 47"/>
            <p:cNvSpPr txBox="1">
              <a:spLocks noChangeArrowheads="1"/>
            </p:cNvSpPr>
            <p:nvPr/>
          </p:nvSpPr>
          <p:spPr bwMode="auto">
            <a:xfrm>
              <a:off x="3371" y="331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32" name="Text Box 48"/>
            <p:cNvSpPr txBox="1">
              <a:spLocks noChangeArrowheads="1"/>
            </p:cNvSpPr>
            <p:nvPr/>
          </p:nvSpPr>
          <p:spPr bwMode="auto">
            <a:xfrm>
              <a:off x="3811" y="331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634" name="Text Box 50"/>
            <p:cNvSpPr txBox="1">
              <a:spLocks noChangeArrowheads="1"/>
            </p:cNvSpPr>
            <p:nvPr/>
          </p:nvSpPr>
          <p:spPr bwMode="auto">
            <a:xfrm>
              <a:off x="3144" y="332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smtClean="0">
                  <a:latin typeface="Times New Roman" panose="02020603050405020304" pitchFamily="18" charset="0"/>
                </a:rPr>
                <a:t>3</a:t>
              </a:r>
              <a:endParaRPr lang="en-US" altLang="zh-CN" sz="1600" b="1" dirty="0">
                <a:latin typeface="Times New Roman" panose="02020603050405020304" pitchFamily="18" charset="0"/>
              </a:endParaRPr>
            </a:p>
          </p:txBody>
        </p:sp>
        <p:sp>
          <p:nvSpPr>
            <p:cNvPr id="67635" name="Text Box 51"/>
            <p:cNvSpPr txBox="1">
              <a:spLocks noChangeArrowheads="1"/>
            </p:cNvSpPr>
            <p:nvPr/>
          </p:nvSpPr>
          <p:spPr bwMode="auto">
            <a:xfrm>
              <a:off x="203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36" name="Text Box 52"/>
            <p:cNvSpPr txBox="1">
              <a:spLocks noChangeArrowheads="1"/>
            </p:cNvSpPr>
            <p:nvPr/>
          </p:nvSpPr>
          <p:spPr bwMode="auto">
            <a:xfrm>
              <a:off x="2441" y="3325"/>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637" name="Text Box 53"/>
            <p:cNvSpPr txBox="1">
              <a:spLocks noChangeArrowheads="1"/>
            </p:cNvSpPr>
            <p:nvPr/>
          </p:nvSpPr>
          <p:spPr bwMode="auto">
            <a:xfrm>
              <a:off x="1361" y="3327"/>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38" name="Text Box 54"/>
            <p:cNvSpPr txBox="1">
              <a:spLocks noChangeArrowheads="1"/>
            </p:cNvSpPr>
            <p:nvPr/>
          </p:nvSpPr>
          <p:spPr bwMode="auto">
            <a:xfrm>
              <a:off x="1781" y="3326"/>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639" name="Text Box 55"/>
            <p:cNvSpPr txBox="1">
              <a:spLocks noChangeArrowheads="1"/>
            </p:cNvSpPr>
            <p:nvPr/>
          </p:nvSpPr>
          <p:spPr bwMode="auto">
            <a:xfrm>
              <a:off x="7721" y="26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40" name="Text Box 56"/>
            <p:cNvSpPr txBox="1">
              <a:spLocks noChangeArrowheads="1"/>
            </p:cNvSpPr>
            <p:nvPr/>
          </p:nvSpPr>
          <p:spPr bwMode="auto">
            <a:xfrm>
              <a:off x="8091" y="264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41" name="Text Box 57"/>
            <p:cNvSpPr txBox="1">
              <a:spLocks noChangeArrowheads="1"/>
            </p:cNvSpPr>
            <p:nvPr/>
          </p:nvSpPr>
          <p:spPr bwMode="auto">
            <a:xfrm>
              <a:off x="8411" y="2642"/>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42" name="Text Box 58"/>
            <p:cNvSpPr txBox="1">
              <a:spLocks noChangeArrowheads="1"/>
            </p:cNvSpPr>
            <p:nvPr/>
          </p:nvSpPr>
          <p:spPr bwMode="auto">
            <a:xfrm>
              <a:off x="5721" y="26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a:solidFill>
                    <a:srgbClr val="C00000"/>
                  </a:solidFill>
                  <a:latin typeface="Times New Roman" panose="02020603050405020304" pitchFamily="18" charset="0"/>
                </a:rPr>
                <a:t>1</a:t>
              </a:r>
              <a:endParaRPr lang="en-US" altLang="zh-CN" sz="1600" b="1" dirty="0">
                <a:solidFill>
                  <a:srgbClr val="C00000"/>
                </a:solidFill>
                <a:latin typeface="Times New Roman" panose="02020603050405020304" pitchFamily="18" charset="0"/>
              </a:endParaRPr>
            </a:p>
          </p:txBody>
        </p:sp>
        <p:sp>
          <p:nvSpPr>
            <p:cNvPr id="67643" name="Text Box 59"/>
            <p:cNvSpPr txBox="1">
              <a:spLocks noChangeArrowheads="1"/>
            </p:cNvSpPr>
            <p:nvPr/>
          </p:nvSpPr>
          <p:spPr bwMode="auto">
            <a:xfrm>
              <a:off x="6091" y="263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67644" name="Text Box 60"/>
            <p:cNvSpPr txBox="1">
              <a:spLocks noChangeArrowheads="1"/>
            </p:cNvSpPr>
            <p:nvPr/>
          </p:nvSpPr>
          <p:spPr bwMode="auto">
            <a:xfrm>
              <a:off x="6411" y="26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645" name="Text Box 61"/>
            <p:cNvSpPr txBox="1">
              <a:spLocks noChangeArrowheads="1"/>
            </p:cNvSpPr>
            <p:nvPr/>
          </p:nvSpPr>
          <p:spPr bwMode="auto">
            <a:xfrm>
              <a:off x="3751" y="26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646" name="Text Box 62"/>
            <p:cNvSpPr txBox="1">
              <a:spLocks noChangeArrowheads="1"/>
            </p:cNvSpPr>
            <p:nvPr/>
          </p:nvSpPr>
          <p:spPr bwMode="auto">
            <a:xfrm>
              <a:off x="4121" y="262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647" name="Text Box 63"/>
            <p:cNvSpPr txBox="1">
              <a:spLocks noChangeArrowheads="1"/>
            </p:cNvSpPr>
            <p:nvPr/>
          </p:nvSpPr>
          <p:spPr bwMode="auto">
            <a:xfrm>
              <a:off x="4441" y="262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a:solidFill>
                    <a:srgbClr val="C00000"/>
                  </a:solidFill>
                  <a:latin typeface="Times New Roman" panose="02020603050405020304" pitchFamily="18" charset="0"/>
                </a:rPr>
                <a:t>4</a:t>
              </a:r>
              <a:endParaRPr lang="en-US" altLang="zh-CN" sz="1600" b="1" dirty="0">
                <a:solidFill>
                  <a:srgbClr val="C00000"/>
                </a:solidFill>
                <a:latin typeface="Times New Roman" panose="02020603050405020304" pitchFamily="18" charset="0"/>
              </a:endParaRPr>
            </a:p>
          </p:txBody>
        </p:sp>
        <p:sp>
          <p:nvSpPr>
            <p:cNvPr id="67649" name="Oval 65"/>
            <p:cNvSpPr>
              <a:spLocks noChangeArrowheads="1"/>
            </p:cNvSpPr>
            <p:nvPr/>
          </p:nvSpPr>
          <p:spPr bwMode="auto">
            <a:xfrm>
              <a:off x="1313" y="440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5</a:t>
              </a:r>
              <a:endParaRPr lang="en-US" altLang="zh-CN" sz="1600" b="1" i="1">
                <a:latin typeface="Times New Roman" panose="02020603050405020304" pitchFamily="18" charset="0"/>
              </a:endParaRPr>
            </a:p>
          </p:txBody>
        </p:sp>
        <p:sp>
          <p:nvSpPr>
            <p:cNvPr id="67650" name="Oval 66"/>
            <p:cNvSpPr>
              <a:spLocks noChangeArrowheads="1"/>
            </p:cNvSpPr>
            <p:nvPr/>
          </p:nvSpPr>
          <p:spPr bwMode="auto">
            <a:xfrm>
              <a:off x="164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7</a:t>
              </a:r>
              <a:endParaRPr lang="en-US" altLang="zh-CN" sz="1600" b="1" i="1">
                <a:latin typeface="Times New Roman" panose="02020603050405020304" pitchFamily="18" charset="0"/>
              </a:endParaRPr>
            </a:p>
          </p:txBody>
        </p:sp>
        <p:sp>
          <p:nvSpPr>
            <p:cNvPr id="67651" name="Oval 67"/>
            <p:cNvSpPr>
              <a:spLocks noChangeArrowheads="1"/>
            </p:cNvSpPr>
            <p:nvPr/>
          </p:nvSpPr>
          <p:spPr bwMode="auto">
            <a:xfrm>
              <a:off x="1964"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10</a:t>
              </a:r>
              <a:endParaRPr lang="en-US" altLang="zh-CN" sz="1600" b="1" i="1">
                <a:latin typeface="Times New Roman" panose="02020603050405020304" pitchFamily="18" charset="0"/>
              </a:endParaRPr>
            </a:p>
          </p:txBody>
        </p:sp>
        <p:sp>
          <p:nvSpPr>
            <p:cNvPr id="67652" name="Oval 68"/>
            <p:cNvSpPr>
              <a:spLocks noChangeArrowheads="1"/>
            </p:cNvSpPr>
            <p:nvPr/>
          </p:nvSpPr>
          <p:spPr bwMode="auto">
            <a:xfrm>
              <a:off x="2293"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12</a:t>
              </a:r>
              <a:endParaRPr lang="en-US" altLang="zh-CN" sz="1600" b="1" i="1">
                <a:latin typeface="Times New Roman" panose="02020603050405020304" pitchFamily="18" charset="0"/>
              </a:endParaRPr>
            </a:p>
          </p:txBody>
        </p:sp>
        <p:sp>
          <p:nvSpPr>
            <p:cNvPr id="67653" name="Oval 69"/>
            <p:cNvSpPr>
              <a:spLocks noChangeArrowheads="1"/>
            </p:cNvSpPr>
            <p:nvPr/>
          </p:nvSpPr>
          <p:spPr bwMode="auto">
            <a:xfrm>
              <a:off x="263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15</a:t>
              </a:r>
              <a:endParaRPr lang="en-US" altLang="zh-CN" sz="1600" b="1" i="1">
                <a:latin typeface="Times New Roman" panose="02020603050405020304" pitchFamily="18" charset="0"/>
              </a:endParaRPr>
            </a:p>
          </p:txBody>
        </p:sp>
        <p:sp>
          <p:nvSpPr>
            <p:cNvPr id="67654" name="Oval 70"/>
            <p:cNvSpPr>
              <a:spLocks noChangeArrowheads="1"/>
            </p:cNvSpPr>
            <p:nvPr/>
          </p:nvSpPr>
          <p:spPr bwMode="auto">
            <a:xfrm>
              <a:off x="2976"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17</a:t>
              </a:r>
              <a:endParaRPr lang="en-US" altLang="zh-CN" sz="1600" b="1" i="1">
                <a:latin typeface="Times New Roman" panose="02020603050405020304" pitchFamily="18" charset="0"/>
              </a:endParaRPr>
            </a:p>
          </p:txBody>
        </p:sp>
        <p:sp>
          <p:nvSpPr>
            <p:cNvPr id="67655" name="Oval 71"/>
            <p:cNvSpPr>
              <a:spLocks noChangeArrowheads="1"/>
            </p:cNvSpPr>
            <p:nvPr/>
          </p:nvSpPr>
          <p:spPr bwMode="auto">
            <a:xfrm>
              <a:off x="332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21</a:t>
              </a:r>
              <a:endParaRPr lang="en-US" altLang="zh-CN" sz="1600" b="1" i="1">
                <a:latin typeface="Times New Roman" panose="02020603050405020304" pitchFamily="18" charset="0"/>
              </a:endParaRPr>
            </a:p>
          </p:txBody>
        </p:sp>
        <p:sp>
          <p:nvSpPr>
            <p:cNvPr id="67656" name="Oval 72"/>
            <p:cNvSpPr>
              <a:spLocks noChangeArrowheads="1"/>
            </p:cNvSpPr>
            <p:nvPr/>
          </p:nvSpPr>
          <p:spPr bwMode="auto">
            <a:xfrm>
              <a:off x="3662"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23</a:t>
              </a:r>
              <a:endParaRPr lang="en-US" altLang="zh-CN" sz="1600" b="1" i="1">
                <a:latin typeface="Times New Roman" panose="02020603050405020304" pitchFamily="18" charset="0"/>
              </a:endParaRPr>
            </a:p>
          </p:txBody>
        </p:sp>
        <p:sp>
          <p:nvSpPr>
            <p:cNvPr id="67657" name="Oval 73"/>
            <p:cNvSpPr>
              <a:spLocks noChangeArrowheads="1"/>
            </p:cNvSpPr>
            <p:nvPr/>
          </p:nvSpPr>
          <p:spPr bwMode="auto">
            <a:xfrm>
              <a:off x="4000"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26</a:t>
              </a:r>
              <a:endParaRPr lang="en-US" altLang="zh-CN" sz="1600" b="1" i="1">
                <a:latin typeface="Times New Roman" panose="02020603050405020304" pitchFamily="18" charset="0"/>
              </a:endParaRPr>
            </a:p>
          </p:txBody>
        </p:sp>
        <p:sp>
          <p:nvSpPr>
            <p:cNvPr id="67658" name="Oval 74"/>
            <p:cNvSpPr>
              <a:spLocks noChangeArrowheads="1"/>
            </p:cNvSpPr>
            <p:nvPr/>
          </p:nvSpPr>
          <p:spPr bwMode="auto">
            <a:xfrm>
              <a:off x="4343"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28</a:t>
              </a:r>
              <a:endParaRPr lang="en-US" altLang="zh-CN" sz="1600" b="1" i="1">
                <a:latin typeface="Times New Roman" panose="02020603050405020304" pitchFamily="18" charset="0"/>
              </a:endParaRPr>
            </a:p>
          </p:txBody>
        </p:sp>
        <p:sp>
          <p:nvSpPr>
            <p:cNvPr id="67659" name="Oval 75"/>
            <p:cNvSpPr>
              <a:spLocks noChangeArrowheads="1"/>
            </p:cNvSpPr>
            <p:nvPr/>
          </p:nvSpPr>
          <p:spPr bwMode="auto">
            <a:xfrm>
              <a:off x="4685" y="440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dirty="0">
                  <a:solidFill>
                    <a:srgbClr val="C00000"/>
                  </a:solidFill>
                  <a:latin typeface="Times New Roman" panose="02020603050405020304" pitchFamily="18" charset="0"/>
                </a:rPr>
                <a:t>31</a:t>
              </a:r>
              <a:endParaRPr lang="en-US" altLang="zh-CN" sz="1600" b="1" i="1" dirty="0">
                <a:solidFill>
                  <a:srgbClr val="C00000"/>
                </a:solidFill>
                <a:latin typeface="Times New Roman" panose="02020603050405020304" pitchFamily="18" charset="0"/>
              </a:endParaRPr>
            </a:p>
          </p:txBody>
        </p:sp>
        <p:sp>
          <p:nvSpPr>
            <p:cNvPr id="67660" name="Oval 76"/>
            <p:cNvSpPr>
              <a:spLocks noChangeArrowheads="1"/>
            </p:cNvSpPr>
            <p:nvPr/>
          </p:nvSpPr>
          <p:spPr bwMode="auto">
            <a:xfrm>
              <a:off x="5015"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33</a:t>
              </a:r>
              <a:endParaRPr lang="en-US" altLang="zh-CN" sz="1600" b="1" i="1">
                <a:latin typeface="Times New Roman" panose="02020603050405020304" pitchFamily="18" charset="0"/>
              </a:endParaRPr>
            </a:p>
          </p:txBody>
        </p:sp>
        <p:sp>
          <p:nvSpPr>
            <p:cNvPr id="67661" name="Oval 77"/>
            <p:cNvSpPr>
              <a:spLocks noChangeArrowheads="1"/>
            </p:cNvSpPr>
            <p:nvPr/>
          </p:nvSpPr>
          <p:spPr bwMode="auto">
            <a:xfrm>
              <a:off x="5333"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37</a:t>
              </a:r>
              <a:endParaRPr lang="en-US" altLang="zh-CN" sz="1600" b="1" i="1">
                <a:latin typeface="Times New Roman" panose="02020603050405020304" pitchFamily="18" charset="0"/>
              </a:endParaRPr>
            </a:p>
          </p:txBody>
        </p:sp>
        <p:sp>
          <p:nvSpPr>
            <p:cNvPr id="67662" name="Oval 78"/>
            <p:cNvSpPr>
              <a:spLocks noChangeArrowheads="1"/>
            </p:cNvSpPr>
            <p:nvPr/>
          </p:nvSpPr>
          <p:spPr bwMode="auto">
            <a:xfrm>
              <a:off x="5651" y="440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dirty="0">
                  <a:solidFill>
                    <a:srgbClr val="C00000"/>
                  </a:solidFill>
                  <a:latin typeface="Times New Roman" panose="02020603050405020304" pitchFamily="18" charset="0"/>
                </a:rPr>
                <a:t>39</a:t>
              </a:r>
              <a:endParaRPr lang="en-US" altLang="zh-CN" sz="1600" b="1" i="1" dirty="0">
                <a:solidFill>
                  <a:srgbClr val="C00000"/>
                </a:solidFill>
                <a:latin typeface="Times New Roman" panose="02020603050405020304" pitchFamily="18" charset="0"/>
              </a:endParaRPr>
            </a:p>
          </p:txBody>
        </p:sp>
        <p:sp>
          <p:nvSpPr>
            <p:cNvPr id="67663" name="Oval 79"/>
            <p:cNvSpPr>
              <a:spLocks noChangeArrowheads="1"/>
            </p:cNvSpPr>
            <p:nvPr/>
          </p:nvSpPr>
          <p:spPr bwMode="auto">
            <a:xfrm>
              <a:off x="5982"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42</a:t>
              </a:r>
              <a:endParaRPr lang="en-US" altLang="zh-CN" sz="1600" b="1" i="1">
                <a:latin typeface="Times New Roman" panose="02020603050405020304" pitchFamily="18" charset="0"/>
              </a:endParaRPr>
            </a:p>
          </p:txBody>
        </p:sp>
        <p:sp>
          <p:nvSpPr>
            <p:cNvPr id="67664" name="Oval 80"/>
            <p:cNvSpPr>
              <a:spLocks noChangeArrowheads="1"/>
            </p:cNvSpPr>
            <p:nvPr/>
          </p:nvSpPr>
          <p:spPr bwMode="auto">
            <a:xfrm>
              <a:off x="6316" y="440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44</a:t>
              </a:r>
              <a:endParaRPr lang="en-US" altLang="zh-CN" sz="1600" b="1" i="1">
                <a:latin typeface="Times New Roman" panose="02020603050405020304" pitchFamily="18" charset="0"/>
              </a:endParaRPr>
            </a:p>
          </p:txBody>
        </p:sp>
        <p:sp>
          <p:nvSpPr>
            <p:cNvPr id="67665" name="Oval 81"/>
            <p:cNvSpPr>
              <a:spLocks noChangeArrowheads="1"/>
            </p:cNvSpPr>
            <p:nvPr/>
          </p:nvSpPr>
          <p:spPr bwMode="auto">
            <a:xfrm>
              <a:off x="6642"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47</a:t>
              </a:r>
              <a:endParaRPr lang="en-US" altLang="zh-CN" sz="1600" b="1" i="1">
                <a:latin typeface="Times New Roman" panose="02020603050405020304" pitchFamily="18" charset="0"/>
              </a:endParaRPr>
            </a:p>
          </p:txBody>
        </p:sp>
        <p:sp>
          <p:nvSpPr>
            <p:cNvPr id="67666" name="Oval 82"/>
            <p:cNvSpPr>
              <a:spLocks noChangeArrowheads="1"/>
            </p:cNvSpPr>
            <p:nvPr/>
          </p:nvSpPr>
          <p:spPr bwMode="auto">
            <a:xfrm>
              <a:off x="6975" y="440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49</a:t>
              </a:r>
              <a:endParaRPr lang="en-US" altLang="zh-CN" sz="1600" b="1" i="1">
                <a:latin typeface="Times New Roman" panose="02020603050405020304" pitchFamily="18" charset="0"/>
              </a:endParaRPr>
            </a:p>
          </p:txBody>
        </p:sp>
        <p:sp>
          <p:nvSpPr>
            <p:cNvPr id="67667" name="Oval 83"/>
            <p:cNvSpPr>
              <a:spLocks noChangeArrowheads="1"/>
            </p:cNvSpPr>
            <p:nvPr/>
          </p:nvSpPr>
          <p:spPr bwMode="auto">
            <a:xfrm>
              <a:off x="7306"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53</a:t>
              </a:r>
              <a:endParaRPr lang="en-US" altLang="zh-CN" sz="1600" b="1" i="1">
                <a:latin typeface="Times New Roman" panose="02020603050405020304" pitchFamily="18" charset="0"/>
              </a:endParaRPr>
            </a:p>
          </p:txBody>
        </p:sp>
        <p:sp>
          <p:nvSpPr>
            <p:cNvPr id="67668" name="Oval 84"/>
            <p:cNvSpPr>
              <a:spLocks noChangeArrowheads="1"/>
            </p:cNvSpPr>
            <p:nvPr/>
          </p:nvSpPr>
          <p:spPr bwMode="auto">
            <a:xfrm>
              <a:off x="7630"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55</a:t>
              </a:r>
              <a:endParaRPr lang="en-US" altLang="zh-CN" sz="1600" b="1" i="1">
                <a:latin typeface="Times New Roman" panose="02020603050405020304" pitchFamily="18" charset="0"/>
              </a:endParaRPr>
            </a:p>
          </p:txBody>
        </p:sp>
        <p:sp>
          <p:nvSpPr>
            <p:cNvPr id="67669" name="Oval 85"/>
            <p:cNvSpPr>
              <a:spLocks noChangeArrowheads="1"/>
            </p:cNvSpPr>
            <p:nvPr/>
          </p:nvSpPr>
          <p:spPr bwMode="auto">
            <a:xfrm>
              <a:off x="7966"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58</a:t>
              </a:r>
              <a:endParaRPr lang="en-US" altLang="zh-CN" sz="1600" b="1" i="1">
                <a:latin typeface="Times New Roman" panose="02020603050405020304" pitchFamily="18" charset="0"/>
              </a:endParaRPr>
            </a:p>
          </p:txBody>
        </p:sp>
        <p:sp>
          <p:nvSpPr>
            <p:cNvPr id="67670" name="Oval 86"/>
            <p:cNvSpPr>
              <a:spLocks noChangeArrowheads="1"/>
            </p:cNvSpPr>
            <p:nvPr/>
          </p:nvSpPr>
          <p:spPr bwMode="auto">
            <a:xfrm>
              <a:off x="8293"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60</a:t>
              </a:r>
              <a:endParaRPr lang="en-US" altLang="zh-CN" sz="1600" b="1" i="1">
                <a:latin typeface="Times New Roman" panose="02020603050405020304" pitchFamily="18" charset="0"/>
              </a:endParaRPr>
            </a:p>
          </p:txBody>
        </p:sp>
        <p:sp>
          <p:nvSpPr>
            <p:cNvPr id="67671" name="Oval 87"/>
            <p:cNvSpPr>
              <a:spLocks noChangeArrowheads="1"/>
            </p:cNvSpPr>
            <p:nvPr/>
          </p:nvSpPr>
          <p:spPr bwMode="auto">
            <a:xfrm>
              <a:off x="8624"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63</a:t>
              </a:r>
              <a:endParaRPr lang="en-US" altLang="zh-CN" sz="1600" b="1" i="1">
                <a:latin typeface="Times New Roman" panose="02020603050405020304" pitchFamily="18" charset="0"/>
              </a:endParaRPr>
            </a:p>
          </p:txBody>
        </p:sp>
        <p:sp>
          <p:nvSpPr>
            <p:cNvPr id="67672" name="Oval 88"/>
            <p:cNvSpPr>
              <a:spLocks noChangeArrowheads="1"/>
            </p:cNvSpPr>
            <p:nvPr/>
          </p:nvSpPr>
          <p:spPr bwMode="auto">
            <a:xfrm>
              <a:off x="8963" y="440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65</a:t>
              </a:r>
              <a:endParaRPr lang="en-US" altLang="zh-CN" sz="1600" b="1" i="1">
                <a:latin typeface="Times New Roman" panose="02020603050405020304" pitchFamily="18" charset="0"/>
              </a:endParaRPr>
            </a:p>
          </p:txBody>
        </p:sp>
        <p:sp>
          <p:nvSpPr>
            <p:cNvPr id="67673" name="Oval 89"/>
            <p:cNvSpPr>
              <a:spLocks noChangeArrowheads="1"/>
            </p:cNvSpPr>
            <p:nvPr/>
          </p:nvSpPr>
          <p:spPr bwMode="auto">
            <a:xfrm>
              <a:off x="1324" y="367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4</a:t>
              </a:r>
              <a:endParaRPr lang="en-US" altLang="zh-CN" sz="1600" b="1" i="1">
                <a:latin typeface="Times New Roman" panose="02020603050405020304" pitchFamily="18" charset="0"/>
              </a:endParaRPr>
            </a:p>
          </p:txBody>
        </p:sp>
        <p:sp>
          <p:nvSpPr>
            <p:cNvPr id="67674" name="Oval 90"/>
            <p:cNvSpPr>
              <a:spLocks noChangeArrowheads="1"/>
            </p:cNvSpPr>
            <p:nvPr/>
          </p:nvSpPr>
          <p:spPr bwMode="auto">
            <a:xfrm>
              <a:off x="165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6</a:t>
              </a:r>
              <a:endParaRPr lang="en-US" altLang="zh-CN" sz="1600" b="1" i="1">
                <a:latin typeface="Times New Roman" panose="02020603050405020304" pitchFamily="18" charset="0"/>
              </a:endParaRPr>
            </a:p>
          </p:txBody>
        </p:sp>
        <p:sp>
          <p:nvSpPr>
            <p:cNvPr id="67675" name="Oval 91"/>
            <p:cNvSpPr>
              <a:spLocks noChangeArrowheads="1"/>
            </p:cNvSpPr>
            <p:nvPr/>
          </p:nvSpPr>
          <p:spPr bwMode="auto">
            <a:xfrm>
              <a:off x="1975"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9</a:t>
              </a:r>
              <a:endParaRPr lang="en-US" altLang="zh-CN" sz="1600" b="1" i="1">
                <a:latin typeface="Times New Roman" panose="02020603050405020304" pitchFamily="18" charset="0"/>
              </a:endParaRPr>
            </a:p>
          </p:txBody>
        </p:sp>
        <p:sp>
          <p:nvSpPr>
            <p:cNvPr id="67676" name="Oval 92"/>
            <p:cNvSpPr>
              <a:spLocks noChangeArrowheads="1"/>
            </p:cNvSpPr>
            <p:nvPr/>
          </p:nvSpPr>
          <p:spPr bwMode="auto">
            <a:xfrm>
              <a:off x="2304"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11</a:t>
              </a:r>
              <a:endParaRPr lang="en-US" altLang="zh-CN" sz="1600" b="1" i="1">
                <a:latin typeface="Times New Roman" panose="02020603050405020304" pitchFamily="18" charset="0"/>
              </a:endParaRPr>
            </a:p>
          </p:txBody>
        </p:sp>
        <p:sp>
          <p:nvSpPr>
            <p:cNvPr id="67677" name="Oval 93"/>
            <p:cNvSpPr>
              <a:spLocks noChangeArrowheads="1"/>
            </p:cNvSpPr>
            <p:nvPr/>
          </p:nvSpPr>
          <p:spPr bwMode="auto">
            <a:xfrm>
              <a:off x="264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14</a:t>
              </a:r>
              <a:endParaRPr lang="en-US" altLang="zh-CN" sz="1600" b="1" i="1">
                <a:latin typeface="Times New Roman" panose="02020603050405020304" pitchFamily="18" charset="0"/>
              </a:endParaRPr>
            </a:p>
          </p:txBody>
        </p:sp>
        <p:sp>
          <p:nvSpPr>
            <p:cNvPr id="67678" name="Oval 94"/>
            <p:cNvSpPr>
              <a:spLocks noChangeArrowheads="1"/>
            </p:cNvSpPr>
            <p:nvPr/>
          </p:nvSpPr>
          <p:spPr bwMode="auto">
            <a:xfrm>
              <a:off x="2987"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16</a:t>
              </a:r>
              <a:endParaRPr lang="en-US" altLang="zh-CN" sz="1600" b="1" i="1">
                <a:latin typeface="Times New Roman" panose="02020603050405020304" pitchFamily="18" charset="0"/>
              </a:endParaRPr>
            </a:p>
          </p:txBody>
        </p:sp>
        <p:sp>
          <p:nvSpPr>
            <p:cNvPr id="67679" name="Oval 95"/>
            <p:cNvSpPr>
              <a:spLocks noChangeArrowheads="1"/>
            </p:cNvSpPr>
            <p:nvPr/>
          </p:nvSpPr>
          <p:spPr bwMode="auto">
            <a:xfrm>
              <a:off x="333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20</a:t>
              </a:r>
              <a:endParaRPr lang="en-US" altLang="zh-CN" sz="1600" b="1" i="1">
                <a:latin typeface="Times New Roman" panose="02020603050405020304" pitchFamily="18" charset="0"/>
              </a:endParaRPr>
            </a:p>
          </p:txBody>
        </p:sp>
        <p:sp>
          <p:nvSpPr>
            <p:cNvPr id="67680" name="Oval 96"/>
            <p:cNvSpPr>
              <a:spLocks noChangeArrowheads="1"/>
            </p:cNvSpPr>
            <p:nvPr/>
          </p:nvSpPr>
          <p:spPr bwMode="auto">
            <a:xfrm>
              <a:off x="3673"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22</a:t>
              </a:r>
              <a:endParaRPr lang="en-US" altLang="zh-CN" sz="1600" b="1" i="1">
                <a:latin typeface="Times New Roman" panose="02020603050405020304" pitchFamily="18" charset="0"/>
              </a:endParaRPr>
            </a:p>
          </p:txBody>
        </p:sp>
        <p:sp>
          <p:nvSpPr>
            <p:cNvPr id="67681" name="Oval 97"/>
            <p:cNvSpPr>
              <a:spLocks noChangeArrowheads="1"/>
            </p:cNvSpPr>
            <p:nvPr/>
          </p:nvSpPr>
          <p:spPr bwMode="auto">
            <a:xfrm>
              <a:off x="4011"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25</a:t>
              </a:r>
              <a:endParaRPr lang="en-US" altLang="zh-CN" sz="1600" b="1" i="1">
                <a:latin typeface="Times New Roman" panose="02020603050405020304" pitchFamily="18" charset="0"/>
              </a:endParaRPr>
            </a:p>
          </p:txBody>
        </p:sp>
        <p:sp>
          <p:nvSpPr>
            <p:cNvPr id="67682" name="Oval 98"/>
            <p:cNvSpPr>
              <a:spLocks noChangeArrowheads="1"/>
            </p:cNvSpPr>
            <p:nvPr/>
          </p:nvSpPr>
          <p:spPr bwMode="auto">
            <a:xfrm>
              <a:off x="4354"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27</a:t>
              </a:r>
              <a:endParaRPr lang="en-US" altLang="zh-CN" sz="1600" b="1" i="1">
                <a:latin typeface="Times New Roman" panose="02020603050405020304" pitchFamily="18" charset="0"/>
              </a:endParaRPr>
            </a:p>
          </p:txBody>
        </p:sp>
        <p:sp>
          <p:nvSpPr>
            <p:cNvPr id="67683" name="Oval 99"/>
            <p:cNvSpPr>
              <a:spLocks noChangeArrowheads="1"/>
            </p:cNvSpPr>
            <p:nvPr/>
          </p:nvSpPr>
          <p:spPr bwMode="auto">
            <a:xfrm>
              <a:off x="4696" y="367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30</a:t>
              </a:r>
              <a:endParaRPr lang="en-US" altLang="zh-CN" sz="1600" b="1" i="1">
                <a:latin typeface="Times New Roman" panose="02020603050405020304" pitchFamily="18" charset="0"/>
              </a:endParaRPr>
            </a:p>
          </p:txBody>
        </p:sp>
        <p:sp>
          <p:nvSpPr>
            <p:cNvPr id="67684" name="Oval 100"/>
            <p:cNvSpPr>
              <a:spLocks noChangeArrowheads="1"/>
            </p:cNvSpPr>
            <p:nvPr/>
          </p:nvSpPr>
          <p:spPr bwMode="auto">
            <a:xfrm>
              <a:off x="5026"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32</a:t>
              </a:r>
              <a:endParaRPr lang="en-US" altLang="zh-CN" sz="1600" b="1" i="1">
                <a:latin typeface="Times New Roman" panose="02020603050405020304" pitchFamily="18" charset="0"/>
              </a:endParaRPr>
            </a:p>
          </p:txBody>
        </p:sp>
        <p:sp>
          <p:nvSpPr>
            <p:cNvPr id="67685" name="Oval 101"/>
            <p:cNvSpPr>
              <a:spLocks noChangeArrowheads="1"/>
            </p:cNvSpPr>
            <p:nvPr/>
          </p:nvSpPr>
          <p:spPr bwMode="auto">
            <a:xfrm>
              <a:off x="5344"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36</a:t>
              </a:r>
              <a:endParaRPr lang="en-US" altLang="zh-CN" sz="1600" b="1" i="1">
                <a:latin typeface="Times New Roman" panose="02020603050405020304" pitchFamily="18" charset="0"/>
              </a:endParaRPr>
            </a:p>
          </p:txBody>
        </p:sp>
        <p:sp>
          <p:nvSpPr>
            <p:cNvPr id="67686" name="Oval 102"/>
            <p:cNvSpPr>
              <a:spLocks noChangeArrowheads="1"/>
            </p:cNvSpPr>
            <p:nvPr/>
          </p:nvSpPr>
          <p:spPr bwMode="auto">
            <a:xfrm>
              <a:off x="5662" y="3671"/>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38</a:t>
              </a:r>
              <a:endParaRPr lang="en-US" altLang="zh-CN" sz="1600" b="1" i="1">
                <a:latin typeface="Times New Roman" panose="02020603050405020304" pitchFamily="18" charset="0"/>
              </a:endParaRPr>
            </a:p>
          </p:txBody>
        </p:sp>
        <p:sp>
          <p:nvSpPr>
            <p:cNvPr id="67687" name="Oval 103"/>
            <p:cNvSpPr>
              <a:spLocks noChangeArrowheads="1"/>
            </p:cNvSpPr>
            <p:nvPr/>
          </p:nvSpPr>
          <p:spPr bwMode="auto">
            <a:xfrm>
              <a:off x="5993"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41</a:t>
              </a:r>
              <a:endParaRPr lang="en-US" altLang="zh-CN" sz="1600" b="1" i="1">
                <a:latin typeface="Times New Roman" panose="02020603050405020304" pitchFamily="18" charset="0"/>
              </a:endParaRPr>
            </a:p>
          </p:txBody>
        </p:sp>
        <p:sp>
          <p:nvSpPr>
            <p:cNvPr id="67688" name="Oval 104"/>
            <p:cNvSpPr>
              <a:spLocks noChangeArrowheads="1"/>
            </p:cNvSpPr>
            <p:nvPr/>
          </p:nvSpPr>
          <p:spPr bwMode="auto">
            <a:xfrm>
              <a:off x="6327" y="367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43</a:t>
              </a:r>
              <a:endParaRPr lang="en-US" altLang="zh-CN" sz="1600" b="1" i="1">
                <a:latin typeface="Times New Roman" panose="02020603050405020304" pitchFamily="18" charset="0"/>
              </a:endParaRPr>
            </a:p>
          </p:txBody>
        </p:sp>
        <p:sp>
          <p:nvSpPr>
            <p:cNvPr id="67689" name="Oval 105"/>
            <p:cNvSpPr>
              <a:spLocks noChangeArrowheads="1"/>
            </p:cNvSpPr>
            <p:nvPr/>
          </p:nvSpPr>
          <p:spPr bwMode="auto">
            <a:xfrm>
              <a:off x="6653"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46</a:t>
              </a:r>
              <a:endParaRPr lang="en-US" altLang="zh-CN" sz="1600" b="1" i="1">
                <a:latin typeface="Times New Roman" panose="02020603050405020304" pitchFamily="18" charset="0"/>
              </a:endParaRPr>
            </a:p>
          </p:txBody>
        </p:sp>
        <p:sp>
          <p:nvSpPr>
            <p:cNvPr id="67690" name="Oval 106"/>
            <p:cNvSpPr>
              <a:spLocks noChangeArrowheads="1"/>
            </p:cNvSpPr>
            <p:nvPr/>
          </p:nvSpPr>
          <p:spPr bwMode="auto">
            <a:xfrm>
              <a:off x="6986" y="367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48</a:t>
              </a:r>
              <a:endParaRPr lang="en-US" altLang="zh-CN" sz="1600" b="1" i="1">
                <a:latin typeface="Times New Roman" panose="02020603050405020304" pitchFamily="18" charset="0"/>
              </a:endParaRPr>
            </a:p>
          </p:txBody>
        </p:sp>
        <p:sp>
          <p:nvSpPr>
            <p:cNvPr id="67691" name="Oval 107"/>
            <p:cNvSpPr>
              <a:spLocks noChangeArrowheads="1"/>
            </p:cNvSpPr>
            <p:nvPr/>
          </p:nvSpPr>
          <p:spPr bwMode="auto">
            <a:xfrm>
              <a:off x="7317"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52</a:t>
              </a:r>
              <a:endParaRPr lang="en-US" altLang="zh-CN" sz="1600" b="1" i="1">
                <a:latin typeface="Times New Roman" panose="02020603050405020304" pitchFamily="18" charset="0"/>
              </a:endParaRPr>
            </a:p>
          </p:txBody>
        </p:sp>
        <p:sp>
          <p:nvSpPr>
            <p:cNvPr id="67692" name="Oval 108"/>
            <p:cNvSpPr>
              <a:spLocks noChangeArrowheads="1"/>
            </p:cNvSpPr>
            <p:nvPr/>
          </p:nvSpPr>
          <p:spPr bwMode="auto">
            <a:xfrm>
              <a:off x="7641"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54</a:t>
              </a:r>
              <a:endParaRPr lang="en-US" altLang="zh-CN" sz="1600" b="1" i="1">
                <a:latin typeface="Times New Roman" panose="02020603050405020304" pitchFamily="18" charset="0"/>
              </a:endParaRPr>
            </a:p>
          </p:txBody>
        </p:sp>
        <p:sp>
          <p:nvSpPr>
            <p:cNvPr id="67693" name="Oval 109"/>
            <p:cNvSpPr>
              <a:spLocks noChangeArrowheads="1"/>
            </p:cNvSpPr>
            <p:nvPr/>
          </p:nvSpPr>
          <p:spPr bwMode="auto">
            <a:xfrm>
              <a:off x="7977"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57</a:t>
              </a:r>
              <a:endParaRPr lang="en-US" altLang="zh-CN" sz="1600" b="1" i="1">
                <a:latin typeface="Times New Roman" panose="02020603050405020304" pitchFamily="18" charset="0"/>
              </a:endParaRPr>
            </a:p>
          </p:txBody>
        </p:sp>
        <p:sp>
          <p:nvSpPr>
            <p:cNvPr id="67694" name="Oval 110"/>
            <p:cNvSpPr>
              <a:spLocks noChangeArrowheads="1"/>
            </p:cNvSpPr>
            <p:nvPr/>
          </p:nvSpPr>
          <p:spPr bwMode="auto">
            <a:xfrm>
              <a:off x="8304"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59</a:t>
              </a:r>
              <a:endParaRPr lang="en-US" altLang="zh-CN" sz="1600" b="1" i="1">
                <a:latin typeface="Times New Roman" panose="02020603050405020304" pitchFamily="18" charset="0"/>
              </a:endParaRPr>
            </a:p>
          </p:txBody>
        </p:sp>
        <p:sp>
          <p:nvSpPr>
            <p:cNvPr id="67695" name="Oval 111"/>
            <p:cNvSpPr>
              <a:spLocks noChangeArrowheads="1"/>
            </p:cNvSpPr>
            <p:nvPr/>
          </p:nvSpPr>
          <p:spPr bwMode="auto">
            <a:xfrm>
              <a:off x="8635"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62</a:t>
              </a:r>
              <a:endParaRPr lang="en-US" altLang="zh-CN" sz="1600" b="1" i="1">
                <a:latin typeface="Times New Roman" panose="02020603050405020304" pitchFamily="18" charset="0"/>
              </a:endParaRPr>
            </a:p>
          </p:txBody>
        </p:sp>
        <p:sp>
          <p:nvSpPr>
            <p:cNvPr id="67696" name="Oval 112"/>
            <p:cNvSpPr>
              <a:spLocks noChangeArrowheads="1"/>
            </p:cNvSpPr>
            <p:nvPr/>
          </p:nvSpPr>
          <p:spPr bwMode="auto">
            <a:xfrm>
              <a:off x="8974" y="367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64</a:t>
              </a:r>
              <a:endParaRPr lang="en-US" altLang="zh-CN" sz="1600" b="1" i="1">
                <a:latin typeface="Times New Roman" panose="02020603050405020304" pitchFamily="18" charset="0"/>
              </a:endParaRPr>
            </a:p>
          </p:txBody>
        </p:sp>
        <p:sp>
          <p:nvSpPr>
            <p:cNvPr id="67697" name="Oval 113"/>
            <p:cNvSpPr>
              <a:spLocks noChangeArrowheads="1"/>
            </p:cNvSpPr>
            <p:nvPr/>
          </p:nvSpPr>
          <p:spPr bwMode="auto">
            <a:xfrm>
              <a:off x="1511"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3</a:t>
              </a:r>
              <a:endParaRPr lang="en-US" altLang="zh-CN" sz="1600" b="1" i="1">
                <a:latin typeface="Times New Roman" panose="02020603050405020304" pitchFamily="18" charset="0"/>
              </a:endParaRPr>
            </a:p>
          </p:txBody>
        </p:sp>
        <p:sp>
          <p:nvSpPr>
            <p:cNvPr id="67698" name="Oval 114"/>
            <p:cNvSpPr>
              <a:spLocks noChangeArrowheads="1"/>
            </p:cNvSpPr>
            <p:nvPr/>
          </p:nvSpPr>
          <p:spPr bwMode="auto">
            <a:xfrm>
              <a:off x="2157" y="295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8</a:t>
              </a:r>
              <a:endParaRPr lang="en-US" altLang="zh-CN" sz="1600" b="1" i="1">
                <a:latin typeface="Times New Roman" panose="02020603050405020304" pitchFamily="18" charset="0"/>
              </a:endParaRPr>
            </a:p>
          </p:txBody>
        </p:sp>
        <p:sp>
          <p:nvSpPr>
            <p:cNvPr id="67699" name="Oval 115"/>
            <p:cNvSpPr>
              <a:spLocks noChangeArrowheads="1"/>
            </p:cNvSpPr>
            <p:nvPr/>
          </p:nvSpPr>
          <p:spPr bwMode="auto">
            <a:xfrm>
              <a:off x="2817"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13</a:t>
              </a:r>
              <a:endParaRPr lang="en-US" altLang="zh-CN" sz="1600" b="1" i="1">
                <a:latin typeface="Times New Roman" panose="02020603050405020304" pitchFamily="18" charset="0"/>
              </a:endParaRPr>
            </a:p>
          </p:txBody>
        </p:sp>
        <p:sp>
          <p:nvSpPr>
            <p:cNvPr id="67700" name="Oval 116"/>
            <p:cNvSpPr>
              <a:spLocks noChangeArrowheads="1"/>
            </p:cNvSpPr>
            <p:nvPr/>
          </p:nvSpPr>
          <p:spPr bwMode="auto">
            <a:xfrm>
              <a:off x="3513"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19</a:t>
              </a:r>
              <a:endParaRPr lang="en-US" altLang="zh-CN" sz="1600" b="1" i="1">
                <a:latin typeface="Times New Roman" panose="02020603050405020304" pitchFamily="18" charset="0"/>
              </a:endParaRPr>
            </a:p>
          </p:txBody>
        </p:sp>
        <p:sp>
          <p:nvSpPr>
            <p:cNvPr id="67701" name="Oval 117"/>
            <p:cNvSpPr>
              <a:spLocks noChangeArrowheads="1"/>
            </p:cNvSpPr>
            <p:nvPr/>
          </p:nvSpPr>
          <p:spPr bwMode="auto">
            <a:xfrm>
              <a:off x="4164" y="295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24</a:t>
              </a:r>
              <a:endParaRPr lang="en-US" altLang="zh-CN" sz="1600" b="1" i="1">
                <a:latin typeface="Times New Roman" panose="02020603050405020304" pitchFamily="18" charset="0"/>
              </a:endParaRPr>
            </a:p>
          </p:txBody>
        </p:sp>
        <p:sp>
          <p:nvSpPr>
            <p:cNvPr id="67702" name="Oval 118"/>
            <p:cNvSpPr>
              <a:spLocks noChangeArrowheads="1"/>
            </p:cNvSpPr>
            <p:nvPr/>
          </p:nvSpPr>
          <p:spPr bwMode="auto">
            <a:xfrm>
              <a:off x="4836"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29</a:t>
              </a:r>
              <a:endParaRPr lang="en-US" altLang="zh-CN" sz="1600" b="1" i="1">
                <a:latin typeface="Times New Roman" panose="02020603050405020304" pitchFamily="18" charset="0"/>
              </a:endParaRPr>
            </a:p>
          </p:txBody>
        </p:sp>
        <p:sp>
          <p:nvSpPr>
            <p:cNvPr id="67703" name="Oval 119"/>
            <p:cNvSpPr>
              <a:spLocks noChangeArrowheads="1"/>
            </p:cNvSpPr>
            <p:nvPr/>
          </p:nvSpPr>
          <p:spPr bwMode="auto">
            <a:xfrm>
              <a:off x="5472" y="2953"/>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35</a:t>
              </a:r>
              <a:endParaRPr lang="en-US" altLang="zh-CN" sz="1600" b="1" i="1">
                <a:latin typeface="Times New Roman" panose="02020603050405020304" pitchFamily="18" charset="0"/>
              </a:endParaRPr>
            </a:p>
          </p:txBody>
        </p:sp>
        <p:sp>
          <p:nvSpPr>
            <p:cNvPr id="67704" name="Oval 120"/>
            <p:cNvSpPr>
              <a:spLocks noChangeArrowheads="1"/>
            </p:cNvSpPr>
            <p:nvPr/>
          </p:nvSpPr>
          <p:spPr bwMode="auto">
            <a:xfrm>
              <a:off x="6137" y="2958"/>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40</a:t>
              </a:r>
              <a:endParaRPr lang="en-US" altLang="zh-CN" sz="1600" b="1" i="1">
                <a:latin typeface="Times New Roman" panose="02020603050405020304" pitchFamily="18" charset="0"/>
              </a:endParaRPr>
            </a:p>
          </p:txBody>
        </p:sp>
        <p:sp>
          <p:nvSpPr>
            <p:cNvPr id="67705" name="Oval 121"/>
            <p:cNvSpPr>
              <a:spLocks noChangeArrowheads="1"/>
            </p:cNvSpPr>
            <p:nvPr/>
          </p:nvSpPr>
          <p:spPr bwMode="auto">
            <a:xfrm>
              <a:off x="6796" y="2956"/>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45</a:t>
              </a:r>
              <a:endParaRPr lang="en-US" altLang="zh-CN" sz="1600" b="1" i="1">
                <a:latin typeface="Times New Roman" panose="02020603050405020304" pitchFamily="18" charset="0"/>
              </a:endParaRPr>
            </a:p>
          </p:txBody>
        </p:sp>
        <p:sp>
          <p:nvSpPr>
            <p:cNvPr id="67706" name="Oval 122"/>
            <p:cNvSpPr>
              <a:spLocks noChangeArrowheads="1"/>
            </p:cNvSpPr>
            <p:nvPr/>
          </p:nvSpPr>
          <p:spPr bwMode="auto">
            <a:xfrm>
              <a:off x="7451"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51</a:t>
              </a:r>
              <a:endParaRPr lang="en-US" altLang="zh-CN" sz="1600" b="1" i="1">
                <a:latin typeface="Times New Roman" panose="02020603050405020304" pitchFamily="18" charset="0"/>
              </a:endParaRPr>
            </a:p>
          </p:txBody>
        </p:sp>
        <p:sp>
          <p:nvSpPr>
            <p:cNvPr id="67707" name="Oval 123"/>
            <p:cNvSpPr>
              <a:spLocks noChangeArrowheads="1"/>
            </p:cNvSpPr>
            <p:nvPr/>
          </p:nvSpPr>
          <p:spPr bwMode="auto">
            <a:xfrm>
              <a:off x="8114"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56</a:t>
              </a:r>
              <a:endParaRPr lang="en-US" altLang="zh-CN" sz="1600" b="1" i="1">
                <a:latin typeface="Times New Roman" panose="02020603050405020304" pitchFamily="18" charset="0"/>
              </a:endParaRPr>
            </a:p>
          </p:txBody>
        </p:sp>
        <p:sp>
          <p:nvSpPr>
            <p:cNvPr id="67708" name="Oval 124"/>
            <p:cNvSpPr>
              <a:spLocks noChangeArrowheads="1"/>
            </p:cNvSpPr>
            <p:nvPr/>
          </p:nvSpPr>
          <p:spPr bwMode="auto">
            <a:xfrm>
              <a:off x="8784" y="2954"/>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61</a:t>
              </a:r>
              <a:endParaRPr lang="en-US" altLang="zh-CN" sz="1600" b="1" i="1">
                <a:latin typeface="Times New Roman" panose="02020603050405020304" pitchFamily="18" charset="0"/>
              </a:endParaRPr>
            </a:p>
          </p:txBody>
        </p:sp>
        <p:sp>
          <p:nvSpPr>
            <p:cNvPr id="67709" name="Oval 125"/>
            <p:cNvSpPr>
              <a:spLocks noChangeArrowheads="1"/>
            </p:cNvSpPr>
            <p:nvPr/>
          </p:nvSpPr>
          <p:spPr bwMode="auto">
            <a:xfrm>
              <a:off x="2152"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2</a:t>
              </a:r>
              <a:endParaRPr lang="en-US" altLang="zh-CN" sz="1600" b="1" i="1">
                <a:latin typeface="Times New Roman" panose="02020603050405020304" pitchFamily="18" charset="0"/>
              </a:endParaRPr>
            </a:p>
          </p:txBody>
        </p:sp>
        <p:sp>
          <p:nvSpPr>
            <p:cNvPr id="67710" name="Oval 126"/>
            <p:cNvSpPr>
              <a:spLocks noChangeArrowheads="1"/>
            </p:cNvSpPr>
            <p:nvPr/>
          </p:nvSpPr>
          <p:spPr bwMode="auto">
            <a:xfrm>
              <a:off x="4158"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18</a:t>
              </a:r>
              <a:endParaRPr lang="en-US" altLang="zh-CN" sz="1600" b="1" i="1">
                <a:latin typeface="Times New Roman" panose="02020603050405020304" pitchFamily="18" charset="0"/>
              </a:endParaRPr>
            </a:p>
          </p:txBody>
        </p:sp>
        <p:sp>
          <p:nvSpPr>
            <p:cNvPr id="67711" name="Oval 127"/>
            <p:cNvSpPr>
              <a:spLocks noChangeArrowheads="1"/>
            </p:cNvSpPr>
            <p:nvPr/>
          </p:nvSpPr>
          <p:spPr bwMode="auto">
            <a:xfrm>
              <a:off x="6123" y="2212"/>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34</a:t>
              </a:r>
              <a:endParaRPr lang="en-US" altLang="zh-CN" sz="1600" b="1" i="1">
                <a:latin typeface="Times New Roman" panose="02020603050405020304" pitchFamily="18" charset="0"/>
              </a:endParaRPr>
            </a:p>
          </p:txBody>
        </p:sp>
        <p:sp>
          <p:nvSpPr>
            <p:cNvPr id="67712" name="Oval 128"/>
            <p:cNvSpPr>
              <a:spLocks noChangeArrowheads="1"/>
            </p:cNvSpPr>
            <p:nvPr/>
          </p:nvSpPr>
          <p:spPr bwMode="auto">
            <a:xfrm>
              <a:off x="8117" y="221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0" tIns="0" rIns="0" bIns="0"/>
            <a:lstStyle/>
            <a:p>
              <a:pPr algn="just" eaLnBrk="0" hangingPunct="0">
                <a:lnSpc>
                  <a:spcPct val="72000"/>
                </a:lnSpc>
              </a:pPr>
              <a:r>
                <a:rPr lang="en-US" altLang="zh-CN" sz="1600" b="1">
                  <a:latin typeface="Times New Roman" panose="02020603050405020304" pitchFamily="18" charset="0"/>
                </a:rPr>
                <a:t>50</a:t>
              </a:r>
              <a:endParaRPr lang="en-US" altLang="zh-CN" sz="1600" b="1" i="1">
                <a:latin typeface="Times New Roman" panose="02020603050405020304" pitchFamily="18" charset="0"/>
              </a:endParaRPr>
            </a:p>
          </p:txBody>
        </p:sp>
        <p:sp>
          <p:nvSpPr>
            <p:cNvPr id="67713" name="Oval 129"/>
            <p:cNvSpPr>
              <a:spLocks noChangeArrowheads="1"/>
            </p:cNvSpPr>
            <p:nvPr/>
          </p:nvSpPr>
          <p:spPr bwMode="auto">
            <a:xfrm>
              <a:off x="5129" y="1575"/>
              <a:ext cx="272" cy="255"/>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72000"/>
                </a:lnSpc>
              </a:pPr>
              <a:r>
                <a:rPr lang="en-US" altLang="zh-CN" sz="1600" b="1">
                  <a:latin typeface="Times New Roman" panose="02020603050405020304" pitchFamily="18" charset="0"/>
                </a:rPr>
                <a:t>1</a:t>
              </a:r>
              <a:endParaRPr lang="en-US" altLang="zh-CN" sz="1600" b="1" i="1">
                <a:latin typeface="Times New Roman" panose="02020603050405020304" pitchFamily="18" charset="0"/>
              </a:endParaRPr>
            </a:p>
          </p:txBody>
        </p:sp>
        <p:sp>
          <p:nvSpPr>
            <p:cNvPr id="67714" name="Line 130"/>
            <p:cNvSpPr>
              <a:spLocks noChangeShapeType="1"/>
            </p:cNvSpPr>
            <p:nvPr/>
          </p:nvSpPr>
          <p:spPr bwMode="auto">
            <a:xfrm flipH="1">
              <a:off x="2351" y="1716"/>
              <a:ext cx="2780" cy="4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15" name="Line 131"/>
            <p:cNvSpPr>
              <a:spLocks noChangeShapeType="1"/>
            </p:cNvSpPr>
            <p:nvPr/>
          </p:nvSpPr>
          <p:spPr bwMode="auto">
            <a:xfrm flipH="1">
              <a:off x="4361" y="1779"/>
              <a:ext cx="790" cy="42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16" name="Line 132"/>
            <p:cNvSpPr>
              <a:spLocks noChangeShapeType="1"/>
            </p:cNvSpPr>
            <p:nvPr/>
          </p:nvSpPr>
          <p:spPr bwMode="auto">
            <a:xfrm>
              <a:off x="5381" y="1770"/>
              <a:ext cx="830" cy="4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17" name="Line 133"/>
            <p:cNvSpPr>
              <a:spLocks noChangeShapeType="1"/>
            </p:cNvSpPr>
            <p:nvPr/>
          </p:nvSpPr>
          <p:spPr bwMode="auto">
            <a:xfrm>
              <a:off x="5411" y="1698"/>
              <a:ext cx="2760" cy="5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18" name="Line 134"/>
            <p:cNvSpPr>
              <a:spLocks noChangeShapeType="1"/>
            </p:cNvSpPr>
            <p:nvPr/>
          </p:nvSpPr>
          <p:spPr bwMode="auto">
            <a:xfrm flipH="1">
              <a:off x="1711" y="2409"/>
              <a:ext cx="450" cy="5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19" name="Line 135"/>
            <p:cNvSpPr>
              <a:spLocks noChangeShapeType="1"/>
            </p:cNvSpPr>
            <p:nvPr/>
          </p:nvSpPr>
          <p:spPr bwMode="auto">
            <a:xfrm>
              <a:off x="2281" y="2469"/>
              <a:ext cx="0" cy="48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0" name="Line 136"/>
            <p:cNvSpPr>
              <a:spLocks noChangeShapeType="1"/>
            </p:cNvSpPr>
            <p:nvPr/>
          </p:nvSpPr>
          <p:spPr bwMode="auto">
            <a:xfrm flipH="1">
              <a:off x="3731" y="2431"/>
              <a:ext cx="440" cy="53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1" name="Line 137"/>
            <p:cNvSpPr>
              <a:spLocks noChangeShapeType="1"/>
            </p:cNvSpPr>
            <p:nvPr/>
          </p:nvSpPr>
          <p:spPr bwMode="auto">
            <a:xfrm>
              <a:off x="4291" y="2472"/>
              <a:ext cx="0" cy="48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2" name="Line 138"/>
            <p:cNvSpPr>
              <a:spLocks noChangeShapeType="1"/>
            </p:cNvSpPr>
            <p:nvPr/>
          </p:nvSpPr>
          <p:spPr bwMode="auto">
            <a:xfrm>
              <a:off x="4391" y="2430"/>
              <a:ext cx="500" cy="54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3" name="Line 139"/>
            <p:cNvSpPr>
              <a:spLocks noChangeShapeType="1"/>
            </p:cNvSpPr>
            <p:nvPr/>
          </p:nvSpPr>
          <p:spPr bwMode="auto">
            <a:xfrm flipH="1">
              <a:off x="5681" y="2429"/>
              <a:ext cx="460" cy="5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4" name="Line 140"/>
            <p:cNvSpPr>
              <a:spLocks noChangeShapeType="1"/>
            </p:cNvSpPr>
            <p:nvPr/>
          </p:nvSpPr>
          <p:spPr bwMode="auto">
            <a:xfrm>
              <a:off x="6261" y="2489"/>
              <a:ext cx="0" cy="45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5" name="Line 141"/>
            <p:cNvSpPr>
              <a:spLocks noChangeShapeType="1"/>
            </p:cNvSpPr>
            <p:nvPr/>
          </p:nvSpPr>
          <p:spPr bwMode="auto">
            <a:xfrm>
              <a:off x="6371" y="2438"/>
              <a:ext cx="460" cy="54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6" name="Line 142"/>
            <p:cNvSpPr>
              <a:spLocks noChangeShapeType="1"/>
            </p:cNvSpPr>
            <p:nvPr/>
          </p:nvSpPr>
          <p:spPr bwMode="auto">
            <a:xfrm flipH="1">
              <a:off x="7671" y="2428"/>
              <a:ext cx="460" cy="5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7" name="Line 143"/>
            <p:cNvSpPr>
              <a:spLocks noChangeShapeType="1"/>
            </p:cNvSpPr>
            <p:nvPr/>
          </p:nvSpPr>
          <p:spPr bwMode="auto">
            <a:xfrm flipH="1">
              <a:off x="8251" y="2488"/>
              <a:ext cx="0" cy="4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8" name="Line 144"/>
            <p:cNvSpPr>
              <a:spLocks noChangeShapeType="1"/>
            </p:cNvSpPr>
            <p:nvPr/>
          </p:nvSpPr>
          <p:spPr bwMode="auto">
            <a:xfrm>
              <a:off x="8361" y="2437"/>
              <a:ext cx="450" cy="5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29" name="Line 145"/>
            <p:cNvSpPr>
              <a:spLocks noChangeShapeType="1"/>
            </p:cNvSpPr>
            <p:nvPr/>
          </p:nvSpPr>
          <p:spPr bwMode="auto">
            <a:xfrm flipH="1">
              <a:off x="1451" y="3188"/>
              <a:ext cx="13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0" name="Line 146"/>
            <p:cNvSpPr>
              <a:spLocks noChangeShapeType="1"/>
            </p:cNvSpPr>
            <p:nvPr/>
          </p:nvSpPr>
          <p:spPr bwMode="auto">
            <a:xfrm>
              <a:off x="1691" y="3188"/>
              <a:ext cx="100" cy="4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1" name="Line 147"/>
            <p:cNvSpPr>
              <a:spLocks noChangeShapeType="1"/>
            </p:cNvSpPr>
            <p:nvPr/>
          </p:nvSpPr>
          <p:spPr bwMode="auto">
            <a:xfrm flipH="1">
              <a:off x="2121" y="3198"/>
              <a:ext cx="110" cy="4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2" name="Line 148"/>
            <p:cNvSpPr>
              <a:spLocks noChangeShapeType="1"/>
            </p:cNvSpPr>
            <p:nvPr/>
          </p:nvSpPr>
          <p:spPr bwMode="auto">
            <a:xfrm>
              <a:off x="2341" y="3198"/>
              <a:ext cx="90" cy="4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3" name="Line 149"/>
            <p:cNvSpPr>
              <a:spLocks noChangeShapeType="1"/>
            </p:cNvSpPr>
            <p:nvPr/>
          </p:nvSpPr>
          <p:spPr bwMode="auto">
            <a:xfrm flipH="1">
              <a:off x="2791" y="3209"/>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4" name="Line 150"/>
            <p:cNvSpPr>
              <a:spLocks noChangeShapeType="1"/>
            </p:cNvSpPr>
            <p:nvPr/>
          </p:nvSpPr>
          <p:spPr bwMode="auto">
            <a:xfrm>
              <a:off x="3011" y="3209"/>
              <a:ext cx="10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5" name="Line 151"/>
            <p:cNvSpPr>
              <a:spLocks noChangeShapeType="1"/>
            </p:cNvSpPr>
            <p:nvPr/>
          </p:nvSpPr>
          <p:spPr bwMode="auto">
            <a:xfrm flipH="1">
              <a:off x="4141" y="3197"/>
              <a:ext cx="120" cy="4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6" name="Line 152"/>
            <p:cNvSpPr>
              <a:spLocks noChangeShapeType="1"/>
            </p:cNvSpPr>
            <p:nvPr/>
          </p:nvSpPr>
          <p:spPr bwMode="auto">
            <a:xfrm>
              <a:off x="4371" y="3197"/>
              <a:ext cx="11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7" name="Line 153"/>
            <p:cNvSpPr>
              <a:spLocks noChangeShapeType="1"/>
            </p:cNvSpPr>
            <p:nvPr/>
          </p:nvSpPr>
          <p:spPr bwMode="auto">
            <a:xfrm flipH="1">
              <a:off x="4831" y="3209"/>
              <a:ext cx="100" cy="4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8" name="Line 154"/>
            <p:cNvSpPr>
              <a:spLocks noChangeShapeType="1"/>
            </p:cNvSpPr>
            <p:nvPr/>
          </p:nvSpPr>
          <p:spPr bwMode="auto">
            <a:xfrm>
              <a:off x="5041" y="3188"/>
              <a:ext cx="10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39" name="Line 155"/>
            <p:cNvSpPr>
              <a:spLocks noChangeShapeType="1"/>
            </p:cNvSpPr>
            <p:nvPr/>
          </p:nvSpPr>
          <p:spPr bwMode="auto">
            <a:xfrm flipH="1">
              <a:off x="3481" y="3199"/>
              <a:ext cx="110" cy="46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0" name="Line 156"/>
            <p:cNvSpPr>
              <a:spLocks noChangeShapeType="1"/>
            </p:cNvSpPr>
            <p:nvPr/>
          </p:nvSpPr>
          <p:spPr bwMode="auto">
            <a:xfrm>
              <a:off x="3701" y="3199"/>
              <a:ext cx="90" cy="4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1" name="Line 157"/>
            <p:cNvSpPr>
              <a:spLocks noChangeShapeType="1"/>
            </p:cNvSpPr>
            <p:nvPr/>
          </p:nvSpPr>
          <p:spPr bwMode="auto">
            <a:xfrm flipH="1">
              <a:off x="5461" y="3200"/>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2" name="Line 158"/>
            <p:cNvSpPr>
              <a:spLocks noChangeShapeType="1"/>
            </p:cNvSpPr>
            <p:nvPr/>
          </p:nvSpPr>
          <p:spPr bwMode="auto">
            <a:xfrm>
              <a:off x="5671" y="3200"/>
              <a:ext cx="100" cy="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3" name="Line 159"/>
            <p:cNvSpPr>
              <a:spLocks noChangeShapeType="1"/>
            </p:cNvSpPr>
            <p:nvPr/>
          </p:nvSpPr>
          <p:spPr bwMode="auto">
            <a:xfrm flipH="1">
              <a:off x="6111" y="3221"/>
              <a:ext cx="11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4" name="Line 160"/>
            <p:cNvSpPr>
              <a:spLocks noChangeShapeType="1"/>
            </p:cNvSpPr>
            <p:nvPr/>
          </p:nvSpPr>
          <p:spPr bwMode="auto">
            <a:xfrm>
              <a:off x="6331" y="3221"/>
              <a:ext cx="90" cy="4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5" name="Line 161"/>
            <p:cNvSpPr>
              <a:spLocks noChangeShapeType="1"/>
            </p:cNvSpPr>
            <p:nvPr/>
          </p:nvSpPr>
          <p:spPr bwMode="auto">
            <a:xfrm flipH="1">
              <a:off x="6781" y="3209"/>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6" name="Line 162"/>
            <p:cNvSpPr>
              <a:spLocks noChangeShapeType="1"/>
            </p:cNvSpPr>
            <p:nvPr/>
          </p:nvSpPr>
          <p:spPr bwMode="auto">
            <a:xfrm>
              <a:off x="7001" y="3209"/>
              <a:ext cx="100" cy="4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7" name="Line 163"/>
            <p:cNvSpPr>
              <a:spLocks noChangeShapeType="1"/>
            </p:cNvSpPr>
            <p:nvPr/>
          </p:nvSpPr>
          <p:spPr bwMode="auto">
            <a:xfrm flipH="1">
              <a:off x="7441" y="3209"/>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8" name="Line 164"/>
            <p:cNvSpPr>
              <a:spLocks noChangeShapeType="1"/>
            </p:cNvSpPr>
            <p:nvPr/>
          </p:nvSpPr>
          <p:spPr bwMode="auto">
            <a:xfrm>
              <a:off x="7651" y="3209"/>
              <a:ext cx="11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49" name="Line 165"/>
            <p:cNvSpPr>
              <a:spLocks noChangeShapeType="1"/>
            </p:cNvSpPr>
            <p:nvPr/>
          </p:nvSpPr>
          <p:spPr bwMode="auto">
            <a:xfrm flipH="1">
              <a:off x="8091" y="3200"/>
              <a:ext cx="110" cy="4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0" name="Line 166"/>
            <p:cNvSpPr>
              <a:spLocks noChangeShapeType="1"/>
            </p:cNvSpPr>
            <p:nvPr/>
          </p:nvSpPr>
          <p:spPr bwMode="auto">
            <a:xfrm>
              <a:off x="8311" y="3200"/>
              <a:ext cx="100" cy="48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1" name="Line 167"/>
            <p:cNvSpPr>
              <a:spLocks noChangeShapeType="1"/>
            </p:cNvSpPr>
            <p:nvPr/>
          </p:nvSpPr>
          <p:spPr bwMode="auto">
            <a:xfrm flipH="1">
              <a:off x="8771" y="3200"/>
              <a:ext cx="11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2" name="Line 168"/>
            <p:cNvSpPr>
              <a:spLocks noChangeShapeType="1"/>
            </p:cNvSpPr>
            <p:nvPr/>
          </p:nvSpPr>
          <p:spPr bwMode="auto">
            <a:xfrm>
              <a:off x="8991" y="3200"/>
              <a:ext cx="100" cy="47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3" name="Line 169"/>
            <p:cNvSpPr>
              <a:spLocks noChangeShapeType="1"/>
            </p:cNvSpPr>
            <p:nvPr/>
          </p:nvSpPr>
          <p:spPr bwMode="auto">
            <a:xfrm>
              <a:off x="144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4" name="Line 170"/>
            <p:cNvSpPr>
              <a:spLocks noChangeShapeType="1"/>
            </p:cNvSpPr>
            <p:nvPr/>
          </p:nvSpPr>
          <p:spPr bwMode="auto">
            <a:xfrm>
              <a:off x="179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5" name="Line 171"/>
            <p:cNvSpPr>
              <a:spLocks noChangeShapeType="1"/>
            </p:cNvSpPr>
            <p:nvPr/>
          </p:nvSpPr>
          <p:spPr bwMode="auto">
            <a:xfrm>
              <a:off x="211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6" name="Line 172"/>
            <p:cNvSpPr>
              <a:spLocks noChangeShapeType="1"/>
            </p:cNvSpPr>
            <p:nvPr/>
          </p:nvSpPr>
          <p:spPr bwMode="auto">
            <a:xfrm>
              <a:off x="243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7" name="Line 173"/>
            <p:cNvSpPr>
              <a:spLocks noChangeShapeType="1"/>
            </p:cNvSpPr>
            <p:nvPr/>
          </p:nvSpPr>
          <p:spPr bwMode="auto">
            <a:xfrm>
              <a:off x="277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8" name="Line 174"/>
            <p:cNvSpPr>
              <a:spLocks noChangeShapeType="1"/>
            </p:cNvSpPr>
            <p:nvPr/>
          </p:nvSpPr>
          <p:spPr bwMode="auto">
            <a:xfrm>
              <a:off x="311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59" name="Line 175"/>
            <p:cNvSpPr>
              <a:spLocks noChangeShapeType="1"/>
            </p:cNvSpPr>
            <p:nvPr/>
          </p:nvSpPr>
          <p:spPr bwMode="auto">
            <a:xfrm>
              <a:off x="346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0" name="Line 176"/>
            <p:cNvSpPr>
              <a:spLocks noChangeShapeType="1"/>
            </p:cNvSpPr>
            <p:nvPr/>
          </p:nvSpPr>
          <p:spPr bwMode="auto">
            <a:xfrm>
              <a:off x="3801" y="3939"/>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1" name="Line 177"/>
            <p:cNvSpPr>
              <a:spLocks noChangeShapeType="1"/>
            </p:cNvSpPr>
            <p:nvPr/>
          </p:nvSpPr>
          <p:spPr bwMode="auto">
            <a:xfrm>
              <a:off x="4151" y="3930"/>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2" name="Line 178"/>
            <p:cNvSpPr>
              <a:spLocks noChangeShapeType="1"/>
            </p:cNvSpPr>
            <p:nvPr/>
          </p:nvSpPr>
          <p:spPr bwMode="auto">
            <a:xfrm>
              <a:off x="448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3" name="Line 179"/>
            <p:cNvSpPr>
              <a:spLocks noChangeShapeType="1"/>
            </p:cNvSpPr>
            <p:nvPr/>
          </p:nvSpPr>
          <p:spPr bwMode="auto">
            <a:xfrm>
              <a:off x="483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4" name="Line 180"/>
            <p:cNvSpPr>
              <a:spLocks noChangeShapeType="1"/>
            </p:cNvSpPr>
            <p:nvPr/>
          </p:nvSpPr>
          <p:spPr bwMode="auto">
            <a:xfrm>
              <a:off x="516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5" name="Line 181"/>
            <p:cNvSpPr>
              <a:spLocks noChangeShapeType="1"/>
            </p:cNvSpPr>
            <p:nvPr/>
          </p:nvSpPr>
          <p:spPr bwMode="auto">
            <a:xfrm>
              <a:off x="548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6" name="Line 182"/>
            <p:cNvSpPr>
              <a:spLocks noChangeShapeType="1"/>
            </p:cNvSpPr>
            <p:nvPr/>
          </p:nvSpPr>
          <p:spPr bwMode="auto">
            <a:xfrm>
              <a:off x="580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7" name="Line 183"/>
            <p:cNvSpPr>
              <a:spLocks noChangeShapeType="1"/>
            </p:cNvSpPr>
            <p:nvPr/>
          </p:nvSpPr>
          <p:spPr bwMode="auto">
            <a:xfrm>
              <a:off x="613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8" name="Line 184"/>
            <p:cNvSpPr>
              <a:spLocks noChangeShapeType="1"/>
            </p:cNvSpPr>
            <p:nvPr/>
          </p:nvSpPr>
          <p:spPr bwMode="auto">
            <a:xfrm>
              <a:off x="6461" y="393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69" name="Line 185"/>
            <p:cNvSpPr>
              <a:spLocks noChangeShapeType="1"/>
            </p:cNvSpPr>
            <p:nvPr/>
          </p:nvSpPr>
          <p:spPr bwMode="auto">
            <a:xfrm>
              <a:off x="6791" y="3935"/>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70" name="Line 186"/>
            <p:cNvSpPr>
              <a:spLocks noChangeShapeType="1"/>
            </p:cNvSpPr>
            <p:nvPr/>
          </p:nvSpPr>
          <p:spPr bwMode="auto">
            <a:xfrm>
              <a:off x="712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71" name="Line 187"/>
            <p:cNvSpPr>
              <a:spLocks noChangeShapeType="1"/>
            </p:cNvSpPr>
            <p:nvPr/>
          </p:nvSpPr>
          <p:spPr bwMode="auto">
            <a:xfrm>
              <a:off x="746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72" name="Line 188"/>
            <p:cNvSpPr>
              <a:spLocks noChangeShapeType="1"/>
            </p:cNvSpPr>
            <p:nvPr/>
          </p:nvSpPr>
          <p:spPr bwMode="auto">
            <a:xfrm>
              <a:off x="7771" y="3915"/>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73" name="Line 189"/>
            <p:cNvSpPr>
              <a:spLocks noChangeShapeType="1"/>
            </p:cNvSpPr>
            <p:nvPr/>
          </p:nvSpPr>
          <p:spPr bwMode="auto">
            <a:xfrm>
              <a:off x="811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74" name="Line 190"/>
            <p:cNvSpPr>
              <a:spLocks noChangeShapeType="1"/>
            </p:cNvSpPr>
            <p:nvPr/>
          </p:nvSpPr>
          <p:spPr bwMode="auto">
            <a:xfrm>
              <a:off x="844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75" name="Line 191"/>
            <p:cNvSpPr>
              <a:spLocks noChangeShapeType="1"/>
            </p:cNvSpPr>
            <p:nvPr/>
          </p:nvSpPr>
          <p:spPr bwMode="auto">
            <a:xfrm>
              <a:off x="8771" y="3927"/>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76" name="Line 192"/>
            <p:cNvSpPr>
              <a:spLocks noChangeShapeType="1"/>
            </p:cNvSpPr>
            <p:nvPr/>
          </p:nvSpPr>
          <p:spPr bwMode="auto">
            <a:xfrm>
              <a:off x="9111" y="3936"/>
              <a:ext cx="0" cy="4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777" name="Text Box 193"/>
            <p:cNvSpPr txBox="1">
              <a:spLocks noChangeArrowheads="1"/>
            </p:cNvSpPr>
            <p:nvPr/>
          </p:nvSpPr>
          <p:spPr bwMode="auto">
            <a:xfrm>
              <a:off x="3561" y="170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67778" name="Text Box 194"/>
            <p:cNvSpPr txBox="1">
              <a:spLocks noChangeArrowheads="1"/>
            </p:cNvSpPr>
            <p:nvPr/>
          </p:nvSpPr>
          <p:spPr bwMode="auto">
            <a:xfrm>
              <a:off x="4831" y="195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a:solidFill>
                    <a:srgbClr val="C00000"/>
                  </a:solidFill>
                  <a:latin typeface="Times New Roman" panose="02020603050405020304" pitchFamily="18" charset="0"/>
                </a:rPr>
                <a:t>2</a:t>
              </a:r>
              <a:endParaRPr lang="en-US" altLang="zh-CN" sz="1600" b="1" dirty="0">
                <a:solidFill>
                  <a:srgbClr val="C00000"/>
                </a:solidFill>
                <a:latin typeface="Times New Roman" panose="02020603050405020304" pitchFamily="18" charset="0"/>
              </a:endParaRPr>
            </a:p>
          </p:txBody>
        </p:sp>
        <p:sp>
          <p:nvSpPr>
            <p:cNvPr id="67779" name="Text Box 195"/>
            <p:cNvSpPr txBox="1">
              <a:spLocks noChangeArrowheads="1"/>
            </p:cNvSpPr>
            <p:nvPr/>
          </p:nvSpPr>
          <p:spPr bwMode="auto">
            <a:xfrm>
              <a:off x="5541" y="1960"/>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dirty="0">
                  <a:solidFill>
                    <a:srgbClr val="C00000"/>
                  </a:solidFill>
                  <a:latin typeface="Times New Roman" panose="02020603050405020304" pitchFamily="18" charset="0"/>
                </a:rPr>
                <a:t>3</a:t>
              </a:r>
              <a:endParaRPr lang="en-US" altLang="zh-CN" sz="1600" b="1" dirty="0">
                <a:solidFill>
                  <a:srgbClr val="C00000"/>
                </a:solidFill>
                <a:latin typeface="Times New Roman" panose="02020603050405020304" pitchFamily="18" charset="0"/>
              </a:endParaRPr>
            </a:p>
          </p:txBody>
        </p:sp>
        <p:sp>
          <p:nvSpPr>
            <p:cNvPr id="67780" name="Text Box 196"/>
            <p:cNvSpPr txBox="1">
              <a:spLocks noChangeArrowheads="1"/>
            </p:cNvSpPr>
            <p:nvPr/>
          </p:nvSpPr>
          <p:spPr bwMode="auto">
            <a:xfrm>
              <a:off x="6801" y="1731"/>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781" name="Text Box 197"/>
            <p:cNvSpPr txBox="1">
              <a:spLocks noChangeArrowheads="1"/>
            </p:cNvSpPr>
            <p:nvPr/>
          </p:nvSpPr>
          <p:spPr bwMode="auto">
            <a:xfrm>
              <a:off x="2081" y="2608"/>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3</a:t>
              </a:r>
              <a:endParaRPr lang="en-US" altLang="zh-CN" sz="1600" b="1">
                <a:latin typeface="Times New Roman" panose="02020603050405020304" pitchFamily="18" charset="0"/>
              </a:endParaRPr>
            </a:p>
          </p:txBody>
        </p:sp>
        <p:sp>
          <p:nvSpPr>
            <p:cNvPr id="67782" name="Text Box 198"/>
            <p:cNvSpPr txBox="1">
              <a:spLocks noChangeArrowheads="1"/>
            </p:cNvSpPr>
            <p:nvPr/>
          </p:nvSpPr>
          <p:spPr bwMode="auto">
            <a:xfrm>
              <a:off x="2401" y="2609"/>
              <a:ext cx="17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72000"/>
                </a:lnSpc>
              </a:pPr>
              <a:r>
                <a:rPr lang="en-US" altLang="zh-CN" sz="1600" b="1">
                  <a:latin typeface="Times New Roman" panose="02020603050405020304" pitchFamily="18" charset="0"/>
                </a:rPr>
                <a:t>4</a:t>
              </a:r>
              <a:endParaRPr lang="en-US" altLang="zh-CN" sz="1600" b="1">
                <a:latin typeface="Times New Roman" panose="02020603050405020304" pitchFamily="18" charset="0"/>
              </a:endParaRPr>
            </a:p>
          </p:txBody>
        </p:sp>
        <p:sp>
          <p:nvSpPr>
            <p:cNvPr id="67783" name="Line 199"/>
            <p:cNvSpPr>
              <a:spLocks noChangeShapeType="1"/>
            </p:cNvSpPr>
            <p:nvPr/>
          </p:nvSpPr>
          <p:spPr bwMode="auto">
            <a:xfrm>
              <a:off x="2391" y="2418"/>
              <a:ext cx="470" cy="5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54" name="Group 42"/>
          <p:cNvGraphicFramePr>
            <a:graphicFrameLocks noGrp="1"/>
          </p:cNvGraphicFramePr>
          <p:nvPr/>
        </p:nvGraphicFramePr>
        <p:xfrm>
          <a:off x="3810000" y="0"/>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685" name="Text Box 43"/>
          <p:cNvSpPr txBox="1">
            <a:spLocks noChangeArrowheads="1"/>
          </p:cNvSpPr>
          <p:nvPr/>
        </p:nvSpPr>
        <p:spPr bwMode="auto">
          <a:xfrm>
            <a:off x="212725" y="239713"/>
            <a:ext cx="65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chemeClr val="bg1"/>
                </a:solidFill>
                <a:latin typeface="Tahoma" panose="020B0604030504040204" pitchFamily="34" charset="0"/>
              </a:rPr>
              <a:t>K=0</a:t>
            </a:r>
            <a:endParaRPr lang="en-US" altLang="zh-CN" sz="2000" b="1" dirty="0">
              <a:solidFill>
                <a:schemeClr val="bg1"/>
              </a:solidFill>
              <a:latin typeface="Tahoma" panose="020B0604030504040204" pitchFamily="34" charset="0"/>
            </a:endParaRPr>
          </a:p>
        </p:txBody>
      </p:sp>
      <p:graphicFrame>
        <p:nvGraphicFramePr>
          <p:cNvPr id="13356" name="Group 44"/>
          <p:cNvGraphicFramePr>
            <a:graphicFrameLocks noGrp="1"/>
          </p:cNvGraphicFramePr>
          <p:nvPr/>
        </p:nvGraphicFramePr>
        <p:xfrm>
          <a:off x="3824288" y="1447800"/>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713" name="Text Box 72"/>
          <p:cNvSpPr txBox="1">
            <a:spLocks noChangeArrowheads="1"/>
          </p:cNvSpPr>
          <p:nvPr/>
        </p:nvSpPr>
        <p:spPr bwMode="auto">
          <a:xfrm>
            <a:off x="228600" y="1676400"/>
            <a:ext cx="65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ahoma" panose="020B0604030504040204" pitchFamily="34" charset="0"/>
              </a:rPr>
              <a:t>K=1</a:t>
            </a:r>
            <a:endParaRPr lang="en-US" altLang="zh-CN" sz="2000" b="1">
              <a:latin typeface="Tahoma" panose="020B0604030504040204" pitchFamily="34" charset="0"/>
            </a:endParaRPr>
          </a:p>
        </p:txBody>
      </p:sp>
      <p:graphicFrame>
        <p:nvGraphicFramePr>
          <p:cNvPr id="13386" name="Group 74"/>
          <p:cNvGraphicFramePr>
            <a:graphicFrameLocks noGrp="1"/>
          </p:cNvGraphicFramePr>
          <p:nvPr/>
        </p:nvGraphicFramePr>
        <p:xfrm>
          <a:off x="2528888" y="2895600"/>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13" name="Text Box 101"/>
          <p:cNvSpPr txBox="1">
            <a:spLocks noChangeArrowheads="1"/>
          </p:cNvSpPr>
          <p:nvPr/>
        </p:nvSpPr>
        <p:spPr bwMode="auto">
          <a:xfrm>
            <a:off x="2514600" y="289083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15" name="Text Box 103"/>
          <p:cNvSpPr txBox="1">
            <a:spLocks noChangeArrowheads="1"/>
          </p:cNvSpPr>
          <p:nvPr/>
        </p:nvSpPr>
        <p:spPr bwMode="auto">
          <a:xfrm>
            <a:off x="3519488" y="14478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17" name="Text Box 105"/>
          <p:cNvSpPr txBox="1">
            <a:spLocks noChangeArrowheads="1"/>
          </p:cNvSpPr>
          <p:nvPr/>
        </p:nvSpPr>
        <p:spPr bwMode="auto">
          <a:xfrm>
            <a:off x="2224088" y="3138488"/>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18" name="Text Box 106"/>
          <p:cNvSpPr txBox="1">
            <a:spLocks noChangeArrowheads="1"/>
          </p:cNvSpPr>
          <p:nvPr/>
        </p:nvSpPr>
        <p:spPr bwMode="auto">
          <a:xfrm>
            <a:off x="2514600" y="313848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19" name="Text Box 107"/>
          <p:cNvSpPr txBox="1">
            <a:spLocks noChangeArrowheads="1"/>
          </p:cNvSpPr>
          <p:nvPr/>
        </p:nvSpPr>
        <p:spPr bwMode="auto">
          <a:xfrm>
            <a:off x="2752725" y="313848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20" name="Text Box 108"/>
          <p:cNvSpPr txBox="1">
            <a:spLocks noChangeArrowheads="1"/>
          </p:cNvSpPr>
          <p:nvPr/>
        </p:nvSpPr>
        <p:spPr bwMode="auto">
          <a:xfrm>
            <a:off x="2990850" y="313848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graphicFrame>
        <p:nvGraphicFramePr>
          <p:cNvPr id="13421" name="Group 109"/>
          <p:cNvGraphicFramePr>
            <a:graphicFrameLocks noGrp="1"/>
          </p:cNvGraphicFramePr>
          <p:nvPr/>
        </p:nvGraphicFramePr>
        <p:xfrm>
          <a:off x="2528888" y="4419600"/>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48" name="Text Box 136"/>
          <p:cNvSpPr txBox="1">
            <a:spLocks noChangeArrowheads="1"/>
          </p:cNvSpPr>
          <p:nvPr/>
        </p:nvSpPr>
        <p:spPr bwMode="auto">
          <a:xfrm>
            <a:off x="2514600" y="4405313"/>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49" name="Text Box 137"/>
          <p:cNvSpPr txBox="1">
            <a:spLocks noChangeArrowheads="1"/>
          </p:cNvSpPr>
          <p:nvPr/>
        </p:nvSpPr>
        <p:spPr bwMode="auto">
          <a:xfrm>
            <a:off x="3000375" y="468153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50" name="Text Box 138"/>
          <p:cNvSpPr txBox="1">
            <a:spLocks noChangeArrowheads="1"/>
          </p:cNvSpPr>
          <p:nvPr/>
        </p:nvSpPr>
        <p:spPr bwMode="auto">
          <a:xfrm>
            <a:off x="2219325" y="4919663"/>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51" name="Text Box 139"/>
          <p:cNvSpPr txBox="1">
            <a:spLocks noChangeArrowheads="1"/>
          </p:cNvSpPr>
          <p:nvPr/>
        </p:nvSpPr>
        <p:spPr bwMode="auto">
          <a:xfrm>
            <a:off x="2500313" y="49244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52" name="Text Box 140"/>
          <p:cNvSpPr txBox="1">
            <a:spLocks noChangeArrowheads="1"/>
          </p:cNvSpPr>
          <p:nvPr/>
        </p:nvSpPr>
        <p:spPr bwMode="auto">
          <a:xfrm>
            <a:off x="2757488" y="49244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53" name="Text Box 141"/>
          <p:cNvSpPr txBox="1">
            <a:spLocks noChangeArrowheads="1"/>
          </p:cNvSpPr>
          <p:nvPr/>
        </p:nvSpPr>
        <p:spPr bwMode="auto">
          <a:xfrm>
            <a:off x="2986088" y="49244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54" name="Text Box 142"/>
          <p:cNvSpPr txBox="1">
            <a:spLocks noChangeArrowheads="1"/>
          </p:cNvSpPr>
          <p:nvPr/>
        </p:nvSpPr>
        <p:spPr bwMode="auto">
          <a:xfrm>
            <a:off x="3248025" y="4919663"/>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55" name="Text Box 143"/>
          <p:cNvSpPr txBox="1">
            <a:spLocks noChangeArrowheads="1"/>
          </p:cNvSpPr>
          <p:nvPr/>
        </p:nvSpPr>
        <p:spPr bwMode="auto">
          <a:xfrm>
            <a:off x="3521075" y="4938713"/>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56" name="Line 144"/>
          <p:cNvSpPr>
            <a:spLocks noChangeShapeType="1"/>
          </p:cNvSpPr>
          <p:nvPr/>
        </p:nvSpPr>
        <p:spPr bwMode="auto">
          <a:xfrm>
            <a:off x="2986088" y="3962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7" name="AutoShape 145"/>
          <p:cNvSpPr>
            <a:spLocks noChangeArrowheads="1"/>
          </p:cNvSpPr>
          <p:nvPr/>
        </p:nvSpPr>
        <p:spPr bwMode="auto">
          <a:xfrm flipV="1">
            <a:off x="2147888" y="3657600"/>
            <a:ext cx="304800" cy="990600"/>
          </a:xfrm>
          <a:prstGeom prst="curvedRightArrow">
            <a:avLst>
              <a:gd name="adj1" fmla="val 30604"/>
              <a:gd name="adj2" fmla="val 156752"/>
              <a:gd name="adj3" fmla="val 36032"/>
            </a:avLst>
          </a:prstGeom>
          <a:solidFill>
            <a:schemeClr val="accent1"/>
          </a:solidFill>
          <a:ln w="9525">
            <a:solidFill>
              <a:schemeClr val="tx1"/>
            </a:solidFill>
            <a:miter lim="800000"/>
          </a:ln>
        </p:spPr>
        <p:txBody>
          <a:bodyPr wrap="none" anchor="ctr"/>
          <a:lstStyle/>
          <a:p>
            <a:endParaRPr lang="zh-CN" altLang="en-US"/>
          </a:p>
        </p:txBody>
      </p:sp>
      <p:sp>
        <p:nvSpPr>
          <p:cNvPr id="13459" name="Text Box 147"/>
          <p:cNvSpPr txBox="1">
            <a:spLocks noChangeArrowheads="1"/>
          </p:cNvSpPr>
          <p:nvPr/>
        </p:nvSpPr>
        <p:spPr bwMode="auto">
          <a:xfrm>
            <a:off x="1538288" y="40386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ahoma" panose="020B0604030504040204" pitchFamily="34" charset="0"/>
              </a:rPr>
              <a:t>回溯</a:t>
            </a:r>
            <a:endParaRPr lang="zh-CN" altLang="en-US">
              <a:latin typeface="Tahoma" panose="020B0604030504040204" pitchFamily="34" charset="0"/>
            </a:endParaRPr>
          </a:p>
        </p:txBody>
      </p:sp>
      <p:sp>
        <p:nvSpPr>
          <p:cNvPr id="13460" name="Line 148"/>
          <p:cNvSpPr>
            <a:spLocks noChangeShapeType="1"/>
          </p:cNvSpPr>
          <p:nvPr/>
        </p:nvSpPr>
        <p:spPr bwMode="auto">
          <a:xfrm flipH="1">
            <a:off x="4343400" y="1066800"/>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61" name="Line 149"/>
          <p:cNvSpPr>
            <a:spLocks noChangeShapeType="1"/>
          </p:cNvSpPr>
          <p:nvPr/>
        </p:nvSpPr>
        <p:spPr bwMode="auto">
          <a:xfrm flipH="1">
            <a:off x="3062288" y="2514600"/>
            <a:ext cx="1143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62" name="Text Box 150"/>
          <p:cNvSpPr txBox="1">
            <a:spLocks noChangeArrowheads="1"/>
          </p:cNvSpPr>
          <p:nvPr/>
        </p:nvSpPr>
        <p:spPr bwMode="auto">
          <a:xfrm>
            <a:off x="3248025" y="315753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63" name="Line 151"/>
          <p:cNvSpPr>
            <a:spLocks noChangeShapeType="1"/>
          </p:cNvSpPr>
          <p:nvPr/>
        </p:nvSpPr>
        <p:spPr bwMode="auto">
          <a:xfrm>
            <a:off x="3062288" y="3962400"/>
            <a:ext cx="16764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464" name="Group 152"/>
          <p:cNvGraphicFramePr>
            <a:graphicFrameLocks noGrp="1"/>
          </p:cNvGraphicFramePr>
          <p:nvPr/>
        </p:nvGraphicFramePr>
        <p:xfrm>
          <a:off x="4281488" y="4454525"/>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91" name="Text Box 179"/>
          <p:cNvSpPr txBox="1">
            <a:spLocks noChangeArrowheads="1"/>
          </p:cNvSpPr>
          <p:nvPr/>
        </p:nvSpPr>
        <p:spPr bwMode="auto">
          <a:xfrm>
            <a:off x="4268788" y="44545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92" name="Text Box 180"/>
          <p:cNvSpPr txBox="1">
            <a:spLocks noChangeArrowheads="1"/>
          </p:cNvSpPr>
          <p:nvPr/>
        </p:nvSpPr>
        <p:spPr bwMode="auto">
          <a:xfrm>
            <a:off x="4983163" y="47117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93" name="Text Box 181"/>
          <p:cNvSpPr txBox="1">
            <a:spLocks noChangeArrowheads="1"/>
          </p:cNvSpPr>
          <p:nvPr/>
        </p:nvSpPr>
        <p:spPr bwMode="auto">
          <a:xfrm>
            <a:off x="3976688" y="492601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94" name="Text Box 182"/>
          <p:cNvSpPr txBox="1">
            <a:spLocks noChangeArrowheads="1"/>
          </p:cNvSpPr>
          <p:nvPr/>
        </p:nvSpPr>
        <p:spPr bwMode="auto">
          <a:xfrm>
            <a:off x="4254500" y="494982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95" name="Text Box 183"/>
          <p:cNvSpPr txBox="1">
            <a:spLocks noChangeArrowheads="1"/>
          </p:cNvSpPr>
          <p:nvPr/>
        </p:nvSpPr>
        <p:spPr bwMode="auto">
          <a:xfrm>
            <a:off x="4497388" y="49530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496" name="Text Box 184"/>
          <p:cNvSpPr txBox="1">
            <a:spLocks noChangeArrowheads="1"/>
          </p:cNvSpPr>
          <p:nvPr/>
        </p:nvSpPr>
        <p:spPr bwMode="auto">
          <a:xfrm>
            <a:off x="2882900" y="581183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graphicFrame>
        <p:nvGraphicFramePr>
          <p:cNvPr id="13498" name="Group 186"/>
          <p:cNvGraphicFramePr>
            <a:graphicFrameLocks noGrp="1"/>
          </p:cNvGraphicFramePr>
          <p:nvPr/>
        </p:nvGraphicFramePr>
        <p:xfrm>
          <a:off x="2895600" y="5826125"/>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25" name="Text Box 213"/>
          <p:cNvSpPr txBox="1">
            <a:spLocks noChangeArrowheads="1"/>
          </p:cNvSpPr>
          <p:nvPr/>
        </p:nvSpPr>
        <p:spPr bwMode="auto">
          <a:xfrm>
            <a:off x="3611563" y="606901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26" name="Text Box 214"/>
          <p:cNvSpPr txBox="1">
            <a:spLocks noChangeArrowheads="1"/>
          </p:cNvSpPr>
          <p:nvPr/>
        </p:nvSpPr>
        <p:spPr bwMode="auto">
          <a:xfrm>
            <a:off x="3125788" y="631666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27" name="Text Box 215"/>
          <p:cNvSpPr txBox="1">
            <a:spLocks noChangeArrowheads="1"/>
          </p:cNvSpPr>
          <p:nvPr/>
        </p:nvSpPr>
        <p:spPr bwMode="auto">
          <a:xfrm>
            <a:off x="3873500" y="655955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29" name="Line 217"/>
          <p:cNvSpPr>
            <a:spLocks noChangeShapeType="1"/>
          </p:cNvSpPr>
          <p:nvPr/>
        </p:nvSpPr>
        <p:spPr bwMode="auto">
          <a:xfrm flipH="1">
            <a:off x="3505200" y="5562600"/>
            <a:ext cx="12954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32" name="AutoShape 220"/>
          <p:cNvSpPr>
            <a:spLocks noChangeArrowheads="1"/>
          </p:cNvSpPr>
          <p:nvPr/>
        </p:nvSpPr>
        <p:spPr bwMode="auto">
          <a:xfrm rot="14377688" flipH="1">
            <a:off x="4457700" y="5448300"/>
            <a:ext cx="228600" cy="1066800"/>
          </a:xfrm>
          <a:prstGeom prst="curvedLeftArrow">
            <a:avLst>
              <a:gd name="adj1" fmla="val 93333"/>
              <a:gd name="adj2" fmla="val 186667"/>
              <a:gd name="adj3" fmla="val 33333"/>
            </a:avLst>
          </a:prstGeom>
          <a:solidFill>
            <a:schemeClr val="accent1"/>
          </a:solidFill>
          <a:ln w="9525">
            <a:solidFill>
              <a:schemeClr val="tx1"/>
            </a:solidFill>
            <a:miter lim="800000"/>
          </a:ln>
        </p:spPr>
        <p:txBody>
          <a:bodyPr wrap="none" anchor="ctr"/>
          <a:lstStyle/>
          <a:p>
            <a:endParaRPr lang="zh-CN" altLang="en-US"/>
          </a:p>
        </p:txBody>
      </p:sp>
      <p:sp>
        <p:nvSpPr>
          <p:cNvPr id="13533" name="Text Box 221"/>
          <p:cNvSpPr txBox="1">
            <a:spLocks noChangeArrowheads="1"/>
          </p:cNvSpPr>
          <p:nvPr/>
        </p:nvSpPr>
        <p:spPr bwMode="auto">
          <a:xfrm>
            <a:off x="4876800" y="6019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ahoma" panose="020B0604030504040204" pitchFamily="34" charset="0"/>
              </a:rPr>
              <a:t>回溯</a:t>
            </a:r>
            <a:endParaRPr lang="zh-CN" altLang="en-US">
              <a:latin typeface="Tahoma" panose="020B0604030504040204" pitchFamily="34" charset="0"/>
            </a:endParaRPr>
          </a:p>
        </p:txBody>
      </p:sp>
      <p:sp>
        <p:nvSpPr>
          <p:cNvPr id="13534" name="Text Box 222"/>
          <p:cNvSpPr txBox="1">
            <a:spLocks noChangeArrowheads="1"/>
          </p:cNvSpPr>
          <p:nvPr/>
        </p:nvSpPr>
        <p:spPr bwMode="auto">
          <a:xfrm>
            <a:off x="4738688" y="49530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35" name="Text Box 223"/>
          <p:cNvSpPr txBox="1">
            <a:spLocks noChangeArrowheads="1"/>
          </p:cNvSpPr>
          <p:nvPr/>
        </p:nvSpPr>
        <p:spPr bwMode="auto">
          <a:xfrm>
            <a:off x="4981575" y="495300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36" name="Text Box 224"/>
          <p:cNvSpPr txBox="1">
            <a:spLocks noChangeArrowheads="1"/>
          </p:cNvSpPr>
          <p:nvPr/>
        </p:nvSpPr>
        <p:spPr bwMode="auto">
          <a:xfrm>
            <a:off x="5257800" y="4938713"/>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37" name="AutoShape 225"/>
          <p:cNvSpPr>
            <a:spLocks noChangeArrowheads="1"/>
          </p:cNvSpPr>
          <p:nvPr/>
        </p:nvSpPr>
        <p:spPr bwMode="auto">
          <a:xfrm rot="-9187772">
            <a:off x="3671888" y="3886200"/>
            <a:ext cx="1373187" cy="214313"/>
          </a:xfrm>
          <a:prstGeom prst="curvedUpArrow">
            <a:avLst>
              <a:gd name="adj1" fmla="val 128148"/>
              <a:gd name="adj2" fmla="val 256296"/>
              <a:gd name="adj3" fmla="val 33333"/>
            </a:avLst>
          </a:prstGeom>
          <a:solidFill>
            <a:schemeClr val="accent1"/>
          </a:solidFill>
          <a:ln w="9525">
            <a:solidFill>
              <a:schemeClr val="tx1"/>
            </a:solidFill>
            <a:miter lim="800000"/>
          </a:ln>
        </p:spPr>
        <p:txBody>
          <a:bodyPr wrap="none" anchor="ctr"/>
          <a:lstStyle/>
          <a:p>
            <a:endParaRPr lang="zh-CN" altLang="en-US"/>
          </a:p>
        </p:txBody>
      </p:sp>
      <p:sp>
        <p:nvSpPr>
          <p:cNvPr id="13539" name="Text Box 227"/>
          <p:cNvSpPr txBox="1">
            <a:spLocks noChangeArrowheads="1"/>
          </p:cNvSpPr>
          <p:nvPr/>
        </p:nvSpPr>
        <p:spPr bwMode="auto">
          <a:xfrm>
            <a:off x="3506788" y="3171825"/>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40" name="AutoShape 228"/>
          <p:cNvSpPr>
            <a:spLocks noChangeArrowheads="1"/>
          </p:cNvSpPr>
          <p:nvPr/>
        </p:nvSpPr>
        <p:spPr bwMode="auto">
          <a:xfrm rot="-2474019">
            <a:off x="3748088" y="2819400"/>
            <a:ext cx="930275" cy="277813"/>
          </a:xfrm>
          <a:prstGeom prst="curvedUpArrow">
            <a:avLst>
              <a:gd name="adj1" fmla="val 66971"/>
              <a:gd name="adj2" fmla="val 133943"/>
              <a:gd name="adj3" fmla="val 33333"/>
            </a:avLst>
          </a:prstGeom>
          <a:solidFill>
            <a:schemeClr val="accent1"/>
          </a:solidFill>
          <a:ln w="9525">
            <a:solidFill>
              <a:schemeClr val="tx1"/>
            </a:solidFill>
            <a:miter lim="800000"/>
          </a:ln>
        </p:spPr>
        <p:txBody>
          <a:bodyPr wrap="none" anchor="ctr"/>
          <a:lstStyle/>
          <a:p>
            <a:endParaRPr lang="zh-CN" altLang="en-US"/>
          </a:p>
        </p:txBody>
      </p:sp>
      <p:sp>
        <p:nvSpPr>
          <p:cNvPr id="13541" name="Text Box 229"/>
          <p:cNvSpPr txBox="1">
            <a:spLocks noChangeArrowheads="1"/>
          </p:cNvSpPr>
          <p:nvPr/>
        </p:nvSpPr>
        <p:spPr bwMode="auto">
          <a:xfrm>
            <a:off x="3811588" y="14478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42" name="Text Box 230"/>
          <p:cNvSpPr txBox="1">
            <a:spLocks noChangeArrowheads="1"/>
          </p:cNvSpPr>
          <p:nvPr/>
        </p:nvSpPr>
        <p:spPr bwMode="auto">
          <a:xfrm>
            <a:off x="4054475" y="144780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graphicFrame>
        <p:nvGraphicFramePr>
          <p:cNvPr id="13543" name="Group 231"/>
          <p:cNvGraphicFramePr>
            <a:graphicFrameLocks noGrp="1"/>
          </p:cNvGraphicFramePr>
          <p:nvPr/>
        </p:nvGraphicFramePr>
        <p:xfrm>
          <a:off x="5181600" y="2895600"/>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70" name="Text Box 258"/>
          <p:cNvSpPr txBox="1">
            <a:spLocks noChangeArrowheads="1"/>
          </p:cNvSpPr>
          <p:nvPr/>
        </p:nvSpPr>
        <p:spPr bwMode="auto">
          <a:xfrm>
            <a:off x="5395913" y="288131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71" name="Text Box 259"/>
          <p:cNvSpPr txBox="1">
            <a:spLocks noChangeArrowheads="1"/>
          </p:cNvSpPr>
          <p:nvPr/>
        </p:nvSpPr>
        <p:spPr bwMode="auto">
          <a:xfrm>
            <a:off x="5891213" y="314801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572" name="Line 260"/>
          <p:cNvSpPr>
            <a:spLocks noChangeShapeType="1"/>
          </p:cNvSpPr>
          <p:nvPr/>
        </p:nvSpPr>
        <p:spPr bwMode="auto">
          <a:xfrm>
            <a:off x="4495800" y="2514600"/>
            <a:ext cx="1143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573" name="Group 261"/>
          <p:cNvGraphicFramePr>
            <a:graphicFrameLocks noGrp="1"/>
          </p:cNvGraphicFramePr>
          <p:nvPr/>
        </p:nvGraphicFramePr>
        <p:xfrm>
          <a:off x="6324600" y="4378325"/>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00" name="Text Box 288"/>
          <p:cNvSpPr txBox="1">
            <a:spLocks noChangeArrowheads="1"/>
          </p:cNvSpPr>
          <p:nvPr/>
        </p:nvSpPr>
        <p:spPr bwMode="auto">
          <a:xfrm>
            <a:off x="6538913" y="4364038"/>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601" name="Text Box 289"/>
          <p:cNvSpPr txBox="1">
            <a:spLocks noChangeArrowheads="1"/>
          </p:cNvSpPr>
          <p:nvPr/>
        </p:nvSpPr>
        <p:spPr bwMode="auto">
          <a:xfrm>
            <a:off x="7034213" y="4630738"/>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602" name="Line 290"/>
          <p:cNvSpPr>
            <a:spLocks noChangeShapeType="1"/>
          </p:cNvSpPr>
          <p:nvPr/>
        </p:nvSpPr>
        <p:spPr bwMode="auto">
          <a:xfrm>
            <a:off x="5638800" y="3962400"/>
            <a:ext cx="11430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03" name="Text Box 291"/>
          <p:cNvSpPr txBox="1">
            <a:spLocks noChangeArrowheads="1"/>
          </p:cNvSpPr>
          <p:nvPr/>
        </p:nvSpPr>
        <p:spPr bwMode="auto">
          <a:xfrm>
            <a:off x="6291263" y="486251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70924" name="Text Box 293"/>
          <p:cNvSpPr txBox="1">
            <a:spLocks noChangeArrowheads="1"/>
          </p:cNvSpPr>
          <p:nvPr/>
        </p:nvSpPr>
        <p:spPr bwMode="auto">
          <a:xfrm>
            <a:off x="228600" y="4724400"/>
            <a:ext cx="65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ahoma" panose="020B0604030504040204" pitchFamily="34" charset="0"/>
              </a:rPr>
              <a:t>K=3</a:t>
            </a:r>
            <a:endParaRPr lang="en-US" altLang="zh-CN" sz="2000" b="1">
              <a:latin typeface="Tahoma" panose="020B0604030504040204" pitchFamily="34" charset="0"/>
            </a:endParaRPr>
          </a:p>
        </p:txBody>
      </p:sp>
      <p:sp>
        <p:nvSpPr>
          <p:cNvPr id="70925" name="Text Box 294"/>
          <p:cNvSpPr txBox="1">
            <a:spLocks noChangeArrowheads="1"/>
          </p:cNvSpPr>
          <p:nvPr/>
        </p:nvSpPr>
        <p:spPr bwMode="auto">
          <a:xfrm>
            <a:off x="228600" y="3108325"/>
            <a:ext cx="65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ahoma" panose="020B0604030504040204" pitchFamily="34" charset="0"/>
              </a:rPr>
              <a:t>K=2</a:t>
            </a:r>
            <a:endParaRPr lang="en-US" altLang="zh-CN" sz="2000" b="1">
              <a:latin typeface="Tahoma" panose="020B0604030504040204" pitchFamily="34" charset="0"/>
            </a:endParaRPr>
          </a:p>
        </p:txBody>
      </p:sp>
      <p:sp>
        <p:nvSpPr>
          <p:cNvPr id="70926" name="Text Box 295"/>
          <p:cNvSpPr txBox="1">
            <a:spLocks noChangeArrowheads="1"/>
          </p:cNvSpPr>
          <p:nvPr/>
        </p:nvSpPr>
        <p:spPr bwMode="auto">
          <a:xfrm>
            <a:off x="228600" y="6096000"/>
            <a:ext cx="65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ahoma" panose="020B0604030504040204" pitchFamily="34" charset="0"/>
              </a:rPr>
              <a:t>K=4</a:t>
            </a:r>
            <a:endParaRPr lang="en-US" altLang="zh-CN" sz="2000" b="1">
              <a:latin typeface="Tahoma" panose="020B0604030504040204" pitchFamily="34" charset="0"/>
            </a:endParaRPr>
          </a:p>
        </p:txBody>
      </p:sp>
      <p:graphicFrame>
        <p:nvGraphicFramePr>
          <p:cNvPr id="13608" name="Group 296"/>
          <p:cNvGraphicFramePr>
            <a:graphicFrameLocks noGrp="1"/>
          </p:cNvGraphicFramePr>
          <p:nvPr/>
        </p:nvGraphicFramePr>
        <p:xfrm>
          <a:off x="7577138" y="5826125"/>
          <a:ext cx="990600" cy="1036639"/>
        </p:xfrm>
        <a:graphic>
          <a:graphicData uri="http://schemas.openxmlformats.org/drawingml/2006/table">
            <a:tbl>
              <a:tblPr/>
              <a:tblGrid>
                <a:gridCol w="247650"/>
                <a:gridCol w="247650"/>
                <a:gridCol w="247650"/>
                <a:gridCol w="247650"/>
              </a:tblGrid>
              <a:tr h="3048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91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35" name="Text Box 323"/>
          <p:cNvSpPr txBox="1">
            <a:spLocks noChangeArrowheads="1"/>
          </p:cNvSpPr>
          <p:nvPr/>
        </p:nvSpPr>
        <p:spPr bwMode="auto">
          <a:xfrm>
            <a:off x="7791450" y="581183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636" name="Text Box 324"/>
          <p:cNvSpPr txBox="1">
            <a:spLocks noChangeArrowheads="1"/>
          </p:cNvSpPr>
          <p:nvPr/>
        </p:nvSpPr>
        <p:spPr bwMode="auto">
          <a:xfrm>
            <a:off x="8286750" y="607853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637" name="Text Box 325"/>
          <p:cNvSpPr txBox="1">
            <a:spLocks noChangeArrowheads="1"/>
          </p:cNvSpPr>
          <p:nvPr/>
        </p:nvSpPr>
        <p:spPr bwMode="auto">
          <a:xfrm>
            <a:off x="7543800" y="6310313"/>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638" name="Text Box 326"/>
          <p:cNvSpPr txBox="1">
            <a:spLocks noChangeArrowheads="1"/>
          </p:cNvSpPr>
          <p:nvPr/>
        </p:nvSpPr>
        <p:spPr bwMode="auto">
          <a:xfrm>
            <a:off x="8034338" y="65532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Tahoma" panose="020B0604030504040204" pitchFamily="34" charset="0"/>
              </a:rPr>
              <a:t>*</a:t>
            </a:r>
            <a:endParaRPr lang="en-US" altLang="zh-CN" sz="2400" b="1">
              <a:latin typeface="Tahoma" panose="020B0604030504040204" pitchFamily="34" charset="0"/>
            </a:endParaRPr>
          </a:p>
        </p:txBody>
      </p:sp>
      <p:sp>
        <p:nvSpPr>
          <p:cNvPr id="13639" name="Line 327"/>
          <p:cNvSpPr>
            <a:spLocks noChangeShapeType="1"/>
          </p:cNvSpPr>
          <p:nvPr/>
        </p:nvSpPr>
        <p:spPr bwMode="auto">
          <a:xfrm>
            <a:off x="6858000" y="5486400"/>
            <a:ext cx="12192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40" name="AutoShape 328"/>
          <p:cNvSpPr/>
          <p:nvPr/>
        </p:nvSpPr>
        <p:spPr bwMode="auto">
          <a:xfrm>
            <a:off x="7924800" y="3733800"/>
            <a:ext cx="990600" cy="1295400"/>
          </a:xfrm>
          <a:prstGeom prst="borderCallout3">
            <a:avLst>
              <a:gd name="adj1" fmla="val 8824"/>
              <a:gd name="adj2" fmla="val 107694"/>
              <a:gd name="adj3" fmla="val 8824"/>
              <a:gd name="adj4" fmla="val 111699"/>
              <a:gd name="adj5" fmla="val 178065"/>
              <a:gd name="adj6" fmla="val 111699"/>
              <a:gd name="adj7" fmla="val 199880"/>
              <a:gd name="adj8" fmla="val 74037"/>
            </a:avLst>
          </a:prstGeom>
          <a:solidFill>
            <a:schemeClr val="accent1"/>
          </a:solidFill>
          <a:ln w="9525">
            <a:solidFill>
              <a:schemeClr val="tx1"/>
            </a:solidFill>
            <a:miter lim="800000"/>
          </a:ln>
        </p:spPr>
        <p:txBody>
          <a:bodyPr/>
          <a:lstStyle/>
          <a:p>
            <a:r>
              <a:rPr lang="zh-CN" altLang="en-US"/>
              <a:t>出解后可以继续刚才的做法</a:t>
            </a:r>
            <a:endParaRPr lang="zh-CN" altLang="en-US"/>
          </a:p>
        </p:txBody>
      </p:sp>
      <p:sp>
        <p:nvSpPr>
          <p:cNvPr id="13641" name="Text Box 329"/>
          <p:cNvSpPr txBox="1">
            <a:spLocks noChangeArrowheads="1"/>
          </p:cNvSpPr>
          <p:nvPr/>
        </p:nvSpPr>
        <p:spPr bwMode="auto">
          <a:xfrm>
            <a:off x="885825" y="-1905"/>
            <a:ext cx="2886075" cy="1198880"/>
          </a:xfrm>
          <a:prstGeom prst="rect">
            <a:avLst/>
          </a:prstGeom>
          <a:noFill/>
          <a:ln w="9525">
            <a:noFill/>
            <a:miter lim="800000"/>
          </a:ln>
        </p:spPr>
        <p:txBody>
          <a:bodyPr wrap="square">
            <a:spAutoFit/>
          </a:bodyPr>
          <a:lstStyle/>
          <a:p>
            <a:pPr>
              <a:defRPr/>
            </a:pPr>
            <a:r>
              <a:rPr lang="zh-CN" altLang="en-US" sz="1800" b="1" dirty="0">
                <a:solidFill>
                  <a:schemeClr val="bg1"/>
                </a:solidFill>
                <a:latin typeface="宋体" panose="02010600030101010101" pitchFamily="2" charset="-122"/>
              </a:rPr>
              <a:t>过程：进入新一行，该行上按顺序逐个格子尝试，直到能放为止（不冲突、不越界）</a:t>
            </a:r>
            <a:endParaRPr lang="zh-CN" altLang="en-US" sz="1800" b="1" dirty="0">
              <a:solidFill>
                <a:schemeClr val="bg1"/>
              </a:solidFill>
              <a:latin typeface="宋体" panose="02010600030101010101" pitchFamily="2" charset="-122"/>
            </a:endParaRPr>
          </a:p>
        </p:txBody>
      </p:sp>
      <p:sp>
        <p:nvSpPr>
          <p:cNvPr id="13642" name="Text Box 330"/>
          <p:cNvSpPr txBox="1">
            <a:spLocks noChangeArrowheads="1"/>
          </p:cNvSpPr>
          <p:nvPr/>
        </p:nvSpPr>
        <p:spPr bwMode="auto">
          <a:xfrm>
            <a:off x="5332730" y="762000"/>
            <a:ext cx="383857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000" b="1">
                <a:solidFill>
                  <a:schemeClr val="bg1"/>
                </a:solidFill>
                <a:latin typeface="Tahoma" panose="020B0604030504040204" pitchFamily="34" charset="0"/>
              </a:rPr>
              <a:t>算法描述：</a:t>
            </a:r>
            <a:endParaRPr lang="zh-CN" altLang="en-US" sz="2000" b="1">
              <a:solidFill>
                <a:schemeClr val="bg1"/>
              </a:solidFill>
              <a:latin typeface="Tahoma" panose="020B0604030504040204" pitchFamily="34" charset="0"/>
            </a:endParaRPr>
          </a:p>
          <a:p>
            <a:pPr eaLnBrk="1" hangingPunct="1">
              <a:lnSpc>
                <a:spcPct val="90000"/>
              </a:lnSpc>
              <a:buFontTx/>
              <a:buAutoNum type="arabicPeriod"/>
            </a:pPr>
            <a:r>
              <a:rPr lang="zh-CN" altLang="en-US" sz="2000" b="1">
                <a:latin typeface="Tahoma" panose="020B0604030504040204" pitchFamily="34" charset="0"/>
              </a:rPr>
              <a:t>产生一种新放法</a:t>
            </a:r>
            <a:endParaRPr lang="zh-CN" altLang="en-US" sz="2000" b="1">
              <a:latin typeface="Tahoma" panose="020B0604030504040204" pitchFamily="34" charset="0"/>
            </a:endParaRPr>
          </a:p>
          <a:p>
            <a:pPr eaLnBrk="1" hangingPunct="1">
              <a:lnSpc>
                <a:spcPct val="90000"/>
              </a:lnSpc>
              <a:buFontTx/>
              <a:buAutoNum type="arabicPeriod"/>
            </a:pPr>
            <a:r>
              <a:rPr lang="zh-CN" altLang="en-US" sz="2000" b="1">
                <a:latin typeface="Tahoma" panose="020B0604030504040204" pitchFamily="34" charset="0"/>
              </a:rPr>
              <a:t>冲突，继续找，直到找到不冲突</a:t>
            </a:r>
            <a:r>
              <a:rPr lang="en-US" altLang="zh-CN" sz="2000" b="1">
                <a:latin typeface="Tahoma" panose="020B0604030504040204" pitchFamily="34" charset="0"/>
              </a:rPr>
              <a:t>----</a:t>
            </a:r>
            <a:r>
              <a:rPr lang="zh-CN" altLang="en-US" sz="2000" b="1">
                <a:latin typeface="Tahoma" panose="020B0604030504040204" pitchFamily="34" charset="0"/>
              </a:rPr>
              <a:t>不超范围</a:t>
            </a:r>
            <a:endParaRPr lang="zh-CN" altLang="en-US" sz="2000" b="1">
              <a:latin typeface="Tahoma" panose="020B0604030504040204" pitchFamily="34" charset="0"/>
            </a:endParaRPr>
          </a:p>
          <a:p>
            <a:pPr eaLnBrk="1" hangingPunct="1">
              <a:lnSpc>
                <a:spcPct val="90000"/>
              </a:lnSpc>
              <a:buFontTx/>
              <a:buAutoNum type="arabicPeriod"/>
            </a:pPr>
            <a:r>
              <a:rPr lang="en-US" altLang="zh-CN" sz="2000" b="1">
                <a:latin typeface="Tahoma" panose="020B0604030504040204" pitchFamily="34" charset="0"/>
              </a:rPr>
              <a:t>if </a:t>
            </a:r>
            <a:r>
              <a:rPr lang="zh-CN" altLang="en-US" sz="2000" b="1">
                <a:latin typeface="Tahoma" panose="020B0604030504040204" pitchFamily="34" charset="0"/>
              </a:rPr>
              <a:t>不冲突 </a:t>
            </a:r>
            <a:r>
              <a:rPr lang="en-US" altLang="zh-CN" sz="2000" b="1">
                <a:latin typeface="Tahoma" panose="020B0604030504040204" pitchFamily="34" charset="0"/>
              </a:rPr>
              <a:t>then   k&lt;n</a:t>
            </a:r>
            <a:r>
              <a:rPr lang="en-US" altLang="zh-CN" sz="2000" b="1">
                <a:latin typeface="Tahoma" panose="020B0604030504040204" pitchFamily="34" charset="0"/>
                <a:sym typeface="Wingdings" panose="05000000000000000000" pitchFamily="2" charset="2"/>
              </a:rPr>
              <a:t>k+1</a:t>
            </a:r>
            <a:endParaRPr lang="en-US" altLang="zh-CN" sz="2000" b="1">
              <a:latin typeface="Tahoma" panose="020B0604030504040204" pitchFamily="34" charset="0"/>
              <a:sym typeface="Wingdings" panose="05000000000000000000" pitchFamily="2" charset="2"/>
            </a:endParaRPr>
          </a:p>
          <a:p>
            <a:pPr eaLnBrk="1" hangingPunct="1">
              <a:lnSpc>
                <a:spcPct val="90000"/>
              </a:lnSpc>
            </a:pPr>
            <a:r>
              <a:rPr lang="en-US" altLang="zh-CN" sz="2000" b="1">
                <a:latin typeface="Tahoma" panose="020B0604030504040204" pitchFamily="34" charset="0"/>
                <a:sym typeface="Wingdings" panose="05000000000000000000" pitchFamily="2" charset="2"/>
              </a:rPr>
              <a:t>		                k=n</a:t>
            </a:r>
            <a:r>
              <a:rPr lang="zh-CN" altLang="en-US" sz="2000" b="1">
                <a:latin typeface="Tahoma" panose="020B0604030504040204" pitchFamily="34" charset="0"/>
                <a:sym typeface="Wingdings" panose="05000000000000000000" pitchFamily="2" charset="2"/>
              </a:rPr>
              <a:t>一组解</a:t>
            </a:r>
            <a:endParaRPr lang="zh-CN" altLang="en-US" sz="2000" b="1">
              <a:latin typeface="Tahoma" panose="020B0604030504040204" pitchFamily="34" charset="0"/>
              <a:sym typeface="Wingdings" panose="05000000000000000000" pitchFamily="2" charset="2"/>
            </a:endParaRPr>
          </a:p>
          <a:p>
            <a:pPr eaLnBrk="1" hangingPunct="1">
              <a:lnSpc>
                <a:spcPct val="90000"/>
              </a:lnSpc>
              <a:buFontTx/>
              <a:buAutoNum type="arabicPeriod" startAt="4"/>
            </a:pPr>
            <a:r>
              <a:rPr lang="en-US" altLang="zh-CN" sz="2000" b="1">
                <a:latin typeface="Tahoma" panose="020B0604030504040204" pitchFamily="34" charset="0"/>
                <a:sym typeface="Wingdings" panose="05000000000000000000" pitchFamily="2" charset="2"/>
              </a:rPr>
              <a:t>if </a:t>
            </a:r>
            <a:r>
              <a:rPr lang="zh-CN" altLang="en-US" sz="2000" b="1">
                <a:latin typeface="Tahoma" panose="020B0604030504040204" pitchFamily="34" charset="0"/>
                <a:sym typeface="Wingdings" panose="05000000000000000000" pitchFamily="2" charset="2"/>
              </a:rPr>
              <a:t>冲突 </a:t>
            </a:r>
            <a:r>
              <a:rPr lang="en-US" altLang="zh-CN" sz="2000" b="1">
                <a:latin typeface="Tahoma" panose="020B0604030504040204" pitchFamily="34" charset="0"/>
                <a:sym typeface="Wingdings" panose="05000000000000000000" pitchFamily="2" charset="2"/>
              </a:rPr>
              <a:t>then </a:t>
            </a:r>
            <a:r>
              <a:rPr lang="zh-CN" altLang="en-US" sz="2000" b="1">
                <a:latin typeface="Tahoma" panose="020B0604030504040204" pitchFamily="34" charset="0"/>
                <a:sym typeface="Wingdings" panose="05000000000000000000" pitchFamily="2" charset="2"/>
              </a:rPr>
              <a:t>回溯</a:t>
            </a:r>
            <a:endParaRPr lang="zh-CN" altLang="en-US" sz="20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60"/>
                                        </p:tgtEl>
                                        <p:attrNameLst>
                                          <p:attrName>style.visibility</p:attrName>
                                        </p:attrNameLst>
                                      </p:cBhvr>
                                      <p:to>
                                        <p:strVal val="visible"/>
                                      </p:to>
                                    </p:set>
                                    <p:animEffect transition="in" filter="blinds(horizontal)">
                                      <p:cBhvr>
                                        <p:cTn id="7" dur="500"/>
                                        <p:tgtEl>
                                          <p:spTgt spid="13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56"/>
                                        </p:tgtEl>
                                        <p:attrNameLst>
                                          <p:attrName>style.visibility</p:attrName>
                                        </p:attrNameLst>
                                      </p:cBhvr>
                                      <p:to>
                                        <p:strVal val="visible"/>
                                      </p:to>
                                    </p:set>
                                    <p:animEffect transition="in" filter="blinds(horizontal)">
                                      <p:cBhvr>
                                        <p:cTn id="12" dur="500"/>
                                        <p:tgtEl>
                                          <p:spTgt spid="1335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415"/>
                                        </p:tgtEl>
                                        <p:attrNameLst>
                                          <p:attrName>style.visibility</p:attrName>
                                        </p:attrNameLst>
                                      </p:cBhvr>
                                      <p:to>
                                        <p:strVal val="visible"/>
                                      </p:to>
                                    </p:set>
                                    <p:animEffect transition="in" filter="blinds(horizontal)">
                                      <p:cBhvr>
                                        <p:cTn id="15" dur="500"/>
                                        <p:tgtEl>
                                          <p:spTgt spid="134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3415"/>
                                        </p:tgtEl>
                                        <p:attrNameLst>
                                          <p:attrName>style.visibility</p:attrName>
                                        </p:attrNameLst>
                                      </p:cBhvr>
                                      <p:to>
                                        <p:strVal val="hidden"/>
                                      </p:to>
                                    </p:set>
                                  </p:childTnLst>
                                </p:cTn>
                              </p:par>
                              <p:par>
                                <p:cTn id="20" presetID="3" presetClass="entr" presetSubtype="10" fill="hold" grpId="0" nodeType="withEffect">
                                  <p:stCondLst>
                                    <p:cond delay="0"/>
                                  </p:stCondLst>
                                  <p:childTnLst>
                                    <p:set>
                                      <p:cBhvr>
                                        <p:cTn id="21" dur="1" fill="hold">
                                          <p:stCondLst>
                                            <p:cond delay="0"/>
                                          </p:stCondLst>
                                        </p:cTn>
                                        <p:tgtEl>
                                          <p:spTgt spid="13541"/>
                                        </p:tgtEl>
                                        <p:attrNameLst>
                                          <p:attrName>style.visibility</p:attrName>
                                        </p:attrNameLst>
                                      </p:cBhvr>
                                      <p:to>
                                        <p:strVal val="visible"/>
                                      </p:to>
                                    </p:set>
                                    <p:animEffect transition="in" filter="blinds(horizontal)">
                                      <p:cBhvr>
                                        <p:cTn id="22" dur="500"/>
                                        <p:tgtEl>
                                          <p:spTgt spid="135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461"/>
                                        </p:tgtEl>
                                        <p:attrNameLst>
                                          <p:attrName>style.visibility</p:attrName>
                                        </p:attrNameLst>
                                      </p:cBhvr>
                                      <p:to>
                                        <p:strVal val="visible"/>
                                      </p:to>
                                    </p:set>
                                    <p:animEffect transition="in" filter="blinds(horizontal)">
                                      <p:cBhvr>
                                        <p:cTn id="27" dur="500"/>
                                        <p:tgtEl>
                                          <p:spTgt spid="134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386"/>
                                        </p:tgtEl>
                                        <p:attrNameLst>
                                          <p:attrName>style.visibility</p:attrName>
                                        </p:attrNameLst>
                                      </p:cBhvr>
                                      <p:to>
                                        <p:strVal val="visible"/>
                                      </p:to>
                                    </p:set>
                                    <p:animEffect transition="in" filter="blinds(horizontal)">
                                      <p:cBhvr>
                                        <p:cTn id="32" dur="500"/>
                                        <p:tgtEl>
                                          <p:spTgt spid="13386"/>
                                        </p:tgtEl>
                                      </p:cBhvr>
                                    </p:animEffect>
                                  </p:childTnLst>
                                </p:cTn>
                              </p:par>
                              <p:par>
                                <p:cTn id="33" presetID="3" presetClass="entr" presetSubtype="10" fill="hold" grpId="1" nodeType="withEffect">
                                  <p:stCondLst>
                                    <p:cond delay="0"/>
                                  </p:stCondLst>
                                  <p:childTnLst>
                                    <p:set>
                                      <p:cBhvr>
                                        <p:cTn id="34" dur="1" fill="hold">
                                          <p:stCondLst>
                                            <p:cond delay="0"/>
                                          </p:stCondLst>
                                        </p:cTn>
                                        <p:tgtEl>
                                          <p:spTgt spid="13417"/>
                                        </p:tgtEl>
                                        <p:attrNameLst>
                                          <p:attrName>style.visibility</p:attrName>
                                        </p:attrNameLst>
                                      </p:cBhvr>
                                      <p:to>
                                        <p:strVal val="visible"/>
                                      </p:to>
                                    </p:set>
                                    <p:animEffect transition="in" filter="blinds(horizontal)">
                                      <p:cBhvr>
                                        <p:cTn id="35" dur="500"/>
                                        <p:tgtEl>
                                          <p:spTgt spid="1341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413"/>
                                        </p:tgtEl>
                                        <p:attrNameLst>
                                          <p:attrName>style.visibility</p:attrName>
                                        </p:attrNameLst>
                                      </p:cBhvr>
                                      <p:to>
                                        <p:strVal val="visible"/>
                                      </p:to>
                                    </p:set>
                                    <p:animEffect transition="in" filter="blinds(horizontal)">
                                      <p:cBhvr>
                                        <p:cTn id="38" dur="500"/>
                                        <p:tgtEl>
                                          <p:spTgt spid="1341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417"/>
                                        </p:tgtEl>
                                        <p:attrNameLst>
                                          <p:attrName>style.visibility</p:attrName>
                                        </p:attrNameLst>
                                      </p:cBhvr>
                                      <p:to>
                                        <p:strVal val="hidden"/>
                                      </p:to>
                                    </p:set>
                                  </p:childTnLst>
                                </p:cTn>
                              </p:par>
                            </p:childTnLst>
                          </p:cTn>
                        </p:par>
                        <p:par>
                          <p:cTn id="43" fill="hold">
                            <p:stCondLst>
                              <p:cond delay="0"/>
                            </p:stCondLst>
                            <p:childTnLst>
                              <p:par>
                                <p:cTn id="44" presetID="3" presetClass="entr" presetSubtype="10" fill="hold" grpId="0" nodeType="afterEffect">
                                  <p:stCondLst>
                                    <p:cond delay="0"/>
                                  </p:stCondLst>
                                  <p:childTnLst>
                                    <p:set>
                                      <p:cBhvr>
                                        <p:cTn id="45" dur="1" fill="hold">
                                          <p:stCondLst>
                                            <p:cond delay="0"/>
                                          </p:stCondLst>
                                        </p:cTn>
                                        <p:tgtEl>
                                          <p:spTgt spid="13418"/>
                                        </p:tgtEl>
                                        <p:attrNameLst>
                                          <p:attrName>style.visibility</p:attrName>
                                        </p:attrNameLst>
                                      </p:cBhvr>
                                      <p:to>
                                        <p:strVal val="visible"/>
                                      </p:to>
                                    </p:set>
                                    <p:animEffect transition="in" filter="blinds(horizontal)">
                                      <p:cBhvr>
                                        <p:cTn id="46" dur="500"/>
                                        <p:tgtEl>
                                          <p:spTgt spid="1341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3418"/>
                                        </p:tgtEl>
                                        <p:attrNameLst>
                                          <p:attrName>style.visibility</p:attrName>
                                        </p:attrNameLst>
                                      </p:cBhvr>
                                      <p:to>
                                        <p:strVal val="hidden"/>
                                      </p:to>
                                    </p:set>
                                  </p:childTnLst>
                                </p:cTn>
                              </p:par>
                            </p:childTnLst>
                          </p:cTn>
                        </p:par>
                        <p:par>
                          <p:cTn id="51" fill="hold">
                            <p:stCondLst>
                              <p:cond delay="0"/>
                            </p:stCondLst>
                            <p:childTnLst>
                              <p:par>
                                <p:cTn id="52" presetID="3" presetClass="entr" presetSubtype="10" fill="hold" grpId="0" nodeType="afterEffect">
                                  <p:stCondLst>
                                    <p:cond delay="0"/>
                                  </p:stCondLst>
                                  <p:childTnLst>
                                    <p:set>
                                      <p:cBhvr>
                                        <p:cTn id="53" dur="1" fill="hold">
                                          <p:stCondLst>
                                            <p:cond delay="0"/>
                                          </p:stCondLst>
                                        </p:cTn>
                                        <p:tgtEl>
                                          <p:spTgt spid="13419"/>
                                        </p:tgtEl>
                                        <p:attrNameLst>
                                          <p:attrName>style.visibility</p:attrName>
                                        </p:attrNameLst>
                                      </p:cBhvr>
                                      <p:to>
                                        <p:strVal val="visible"/>
                                      </p:to>
                                    </p:set>
                                    <p:animEffect transition="in" filter="blinds(horizontal)">
                                      <p:cBhvr>
                                        <p:cTn id="54" dur="500"/>
                                        <p:tgtEl>
                                          <p:spTgt spid="1341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3419"/>
                                        </p:tgtEl>
                                        <p:attrNameLst>
                                          <p:attrName>style.visibility</p:attrName>
                                        </p:attrNameLst>
                                      </p:cBhvr>
                                      <p:to>
                                        <p:strVal val="hidden"/>
                                      </p:to>
                                    </p:set>
                                  </p:childTnLst>
                                </p:cTn>
                              </p:par>
                            </p:childTnLst>
                          </p:cTn>
                        </p:par>
                        <p:par>
                          <p:cTn id="59" fill="hold">
                            <p:stCondLst>
                              <p:cond delay="0"/>
                            </p:stCondLst>
                            <p:childTnLst>
                              <p:par>
                                <p:cTn id="60" presetID="3" presetClass="entr" presetSubtype="10" fill="hold" grpId="0" nodeType="afterEffect">
                                  <p:stCondLst>
                                    <p:cond delay="0"/>
                                  </p:stCondLst>
                                  <p:childTnLst>
                                    <p:set>
                                      <p:cBhvr>
                                        <p:cTn id="61" dur="1" fill="hold">
                                          <p:stCondLst>
                                            <p:cond delay="0"/>
                                          </p:stCondLst>
                                        </p:cTn>
                                        <p:tgtEl>
                                          <p:spTgt spid="13420"/>
                                        </p:tgtEl>
                                        <p:attrNameLst>
                                          <p:attrName>style.visibility</p:attrName>
                                        </p:attrNameLst>
                                      </p:cBhvr>
                                      <p:to>
                                        <p:strVal val="visible"/>
                                      </p:to>
                                    </p:set>
                                    <p:animEffect transition="in" filter="blinds(horizontal)">
                                      <p:cBhvr>
                                        <p:cTn id="62" dur="500"/>
                                        <p:tgtEl>
                                          <p:spTgt spid="1342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456"/>
                                        </p:tgtEl>
                                        <p:attrNameLst>
                                          <p:attrName>style.visibility</p:attrName>
                                        </p:attrNameLst>
                                      </p:cBhvr>
                                      <p:to>
                                        <p:strVal val="visible"/>
                                      </p:to>
                                    </p:set>
                                    <p:animEffect transition="in" filter="blinds(horizontal)">
                                      <p:cBhvr>
                                        <p:cTn id="67" dur="500"/>
                                        <p:tgtEl>
                                          <p:spTgt spid="134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3421"/>
                                        </p:tgtEl>
                                        <p:attrNameLst>
                                          <p:attrName>style.visibility</p:attrName>
                                        </p:attrNameLst>
                                      </p:cBhvr>
                                      <p:to>
                                        <p:strVal val="visible"/>
                                      </p:to>
                                    </p:set>
                                    <p:animEffect transition="in" filter="blinds(horizontal)">
                                      <p:cBhvr>
                                        <p:cTn id="72" dur="500"/>
                                        <p:tgtEl>
                                          <p:spTgt spid="1342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3448"/>
                                        </p:tgtEl>
                                        <p:attrNameLst>
                                          <p:attrName>style.visibility</p:attrName>
                                        </p:attrNameLst>
                                      </p:cBhvr>
                                      <p:to>
                                        <p:strVal val="visible"/>
                                      </p:to>
                                    </p:set>
                                    <p:animEffect transition="in" filter="blinds(horizontal)">
                                      <p:cBhvr>
                                        <p:cTn id="75" dur="500"/>
                                        <p:tgtEl>
                                          <p:spTgt spid="1344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3449"/>
                                        </p:tgtEl>
                                        <p:attrNameLst>
                                          <p:attrName>style.visibility</p:attrName>
                                        </p:attrNameLst>
                                      </p:cBhvr>
                                      <p:to>
                                        <p:strVal val="visible"/>
                                      </p:to>
                                    </p:set>
                                    <p:animEffect transition="in" filter="blinds(horizontal)">
                                      <p:cBhvr>
                                        <p:cTn id="78" dur="500"/>
                                        <p:tgtEl>
                                          <p:spTgt spid="1344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3450"/>
                                        </p:tgtEl>
                                        <p:attrNameLst>
                                          <p:attrName>style.visibility</p:attrName>
                                        </p:attrNameLst>
                                      </p:cBhvr>
                                      <p:to>
                                        <p:strVal val="visible"/>
                                      </p:to>
                                    </p:set>
                                    <p:animEffect transition="in" filter="blinds(horizontal)">
                                      <p:cBhvr>
                                        <p:cTn id="81" dur="500"/>
                                        <p:tgtEl>
                                          <p:spTgt spid="13450"/>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3450"/>
                                        </p:tgtEl>
                                        <p:attrNameLst>
                                          <p:attrName>style.visibility</p:attrName>
                                        </p:attrNameLst>
                                      </p:cBhvr>
                                      <p:to>
                                        <p:strVal val="hidden"/>
                                      </p:to>
                                    </p:set>
                                  </p:childTnLst>
                                </p:cTn>
                              </p:par>
                            </p:childTnLst>
                          </p:cTn>
                        </p:par>
                        <p:par>
                          <p:cTn id="86" fill="hold">
                            <p:stCondLst>
                              <p:cond delay="0"/>
                            </p:stCondLst>
                            <p:childTnLst>
                              <p:par>
                                <p:cTn id="87" presetID="3" presetClass="entr" presetSubtype="10" fill="hold" grpId="0" nodeType="afterEffect">
                                  <p:stCondLst>
                                    <p:cond delay="0"/>
                                  </p:stCondLst>
                                  <p:childTnLst>
                                    <p:set>
                                      <p:cBhvr>
                                        <p:cTn id="88" dur="1" fill="hold">
                                          <p:stCondLst>
                                            <p:cond delay="0"/>
                                          </p:stCondLst>
                                        </p:cTn>
                                        <p:tgtEl>
                                          <p:spTgt spid="13451"/>
                                        </p:tgtEl>
                                        <p:attrNameLst>
                                          <p:attrName>style.visibility</p:attrName>
                                        </p:attrNameLst>
                                      </p:cBhvr>
                                      <p:to>
                                        <p:strVal val="visible"/>
                                      </p:to>
                                    </p:set>
                                    <p:animEffect transition="in" filter="blinds(horizontal)">
                                      <p:cBhvr>
                                        <p:cTn id="89" dur="500"/>
                                        <p:tgtEl>
                                          <p:spTgt spid="13451"/>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13451"/>
                                        </p:tgtEl>
                                        <p:attrNameLst>
                                          <p:attrName>style.visibility</p:attrName>
                                        </p:attrNameLst>
                                      </p:cBhvr>
                                      <p:to>
                                        <p:strVal val="hidden"/>
                                      </p:to>
                                    </p:set>
                                  </p:childTnLst>
                                </p:cTn>
                              </p:par>
                            </p:childTnLst>
                          </p:cTn>
                        </p:par>
                        <p:par>
                          <p:cTn id="94" fill="hold">
                            <p:stCondLst>
                              <p:cond delay="0"/>
                            </p:stCondLst>
                            <p:childTnLst>
                              <p:par>
                                <p:cTn id="95" presetID="3" presetClass="entr" presetSubtype="10" fill="hold" grpId="0" nodeType="afterEffect">
                                  <p:stCondLst>
                                    <p:cond delay="0"/>
                                  </p:stCondLst>
                                  <p:childTnLst>
                                    <p:set>
                                      <p:cBhvr>
                                        <p:cTn id="96" dur="1" fill="hold">
                                          <p:stCondLst>
                                            <p:cond delay="0"/>
                                          </p:stCondLst>
                                        </p:cTn>
                                        <p:tgtEl>
                                          <p:spTgt spid="13452"/>
                                        </p:tgtEl>
                                        <p:attrNameLst>
                                          <p:attrName>style.visibility</p:attrName>
                                        </p:attrNameLst>
                                      </p:cBhvr>
                                      <p:to>
                                        <p:strVal val="visible"/>
                                      </p:to>
                                    </p:set>
                                    <p:animEffect transition="in" filter="blinds(horizontal)">
                                      <p:cBhvr>
                                        <p:cTn id="97" dur="500"/>
                                        <p:tgtEl>
                                          <p:spTgt spid="13452"/>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3452"/>
                                        </p:tgtEl>
                                        <p:attrNameLst>
                                          <p:attrName>style.visibility</p:attrName>
                                        </p:attrNameLst>
                                      </p:cBhvr>
                                      <p:to>
                                        <p:strVal val="hidden"/>
                                      </p:to>
                                    </p:set>
                                  </p:childTnLst>
                                </p:cTn>
                              </p:par>
                            </p:childTnLst>
                          </p:cTn>
                        </p:par>
                        <p:par>
                          <p:cTn id="102" fill="hold">
                            <p:stCondLst>
                              <p:cond delay="0"/>
                            </p:stCondLst>
                            <p:childTnLst>
                              <p:par>
                                <p:cTn id="103" presetID="3" presetClass="entr" presetSubtype="10" fill="hold" grpId="0" nodeType="afterEffect">
                                  <p:stCondLst>
                                    <p:cond delay="0"/>
                                  </p:stCondLst>
                                  <p:childTnLst>
                                    <p:set>
                                      <p:cBhvr>
                                        <p:cTn id="104" dur="1" fill="hold">
                                          <p:stCondLst>
                                            <p:cond delay="0"/>
                                          </p:stCondLst>
                                        </p:cTn>
                                        <p:tgtEl>
                                          <p:spTgt spid="13453"/>
                                        </p:tgtEl>
                                        <p:attrNameLst>
                                          <p:attrName>style.visibility</p:attrName>
                                        </p:attrNameLst>
                                      </p:cBhvr>
                                      <p:to>
                                        <p:strVal val="visible"/>
                                      </p:to>
                                    </p:set>
                                    <p:animEffect transition="in" filter="blinds(horizontal)">
                                      <p:cBhvr>
                                        <p:cTn id="105" dur="500"/>
                                        <p:tgtEl>
                                          <p:spTgt spid="13453"/>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13453"/>
                                        </p:tgtEl>
                                        <p:attrNameLst>
                                          <p:attrName>style.visibility</p:attrName>
                                        </p:attrNameLst>
                                      </p:cBhvr>
                                      <p:to>
                                        <p:strVal val="hidden"/>
                                      </p:to>
                                    </p:set>
                                  </p:childTnLst>
                                </p:cTn>
                              </p:par>
                            </p:childTnLst>
                          </p:cTn>
                        </p:par>
                        <p:par>
                          <p:cTn id="110" fill="hold">
                            <p:stCondLst>
                              <p:cond delay="0"/>
                            </p:stCondLst>
                            <p:childTnLst>
                              <p:par>
                                <p:cTn id="111" presetID="3" presetClass="entr" presetSubtype="10" fill="hold" grpId="0" nodeType="afterEffect">
                                  <p:stCondLst>
                                    <p:cond delay="0"/>
                                  </p:stCondLst>
                                  <p:childTnLst>
                                    <p:set>
                                      <p:cBhvr>
                                        <p:cTn id="112" dur="1" fill="hold">
                                          <p:stCondLst>
                                            <p:cond delay="0"/>
                                          </p:stCondLst>
                                        </p:cTn>
                                        <p:tgtEl>
                                          <p:spTgt spid="13454"/>
                                        </p:tgtEl>
                                        <p:attrNameLst>
                                          <p:attrName>style.visibility</p:attrName>
                                        </p:attrNameLst>
                                      </p:cBhvr>
                                      <p:to>
                                        <p:strVal val="visible"/>
                                      </p:to>
                                    </p:set>
                                    <p:animEffect transition="in" filter="blinds(horizontal)">
                                      <p:cBhvr>
                                        <p:cTn id="113" dur="500"/>
                                        <p:tgtEl>
                                          <p:spTgt spid="13454"/>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13454"/>
                                        </p:tgtEl>
                                        <p:attrNameLst>
                                          <p:attrName>style.visibility</p:attrName>
                                        </p:attrNameLst>
                                      </p:cBhvr>
                                      <p:to>
                                        <p:strVal val="hidden"/>
                                      </p:to>
                                    </p:set>
                                  </p:childTnLst>
                                </p:cTn>
                              </p:par>
                            </p:childTnLst>
                          </p:cTn>
                        </p:par>
                        <p:par>
                          <p:cTn id="118" fill="hold">
                            <p:stCondLst>
                              <p:cond delay="0"/>
                            </p:stCondLst>
                            <p:childTnLst>
                              <p:par>
                                <p:cTn id="119" presetID="3" presetClass="entr" presetSubtype="10" fill="hold" grpId="0" nodeType="afterEffect">
                                  <p:stCondLst>
                                    <p:cond delay="0"/>
                                  </p:stCondLst>
                                  <p:childTnLst>
                                    <p:set>
                                      <p:cBhvr>
                                        <p:cTn id="120" dur="1" fill="hold">
                                          <p:stCondLst>
                                            <p:cond delay="0"/>
                                          </p:stCondLst>
                                        </p:cTn>
                                        <p:tgtEl>
                                          <p:spTgt spid="13455"/>
                                        </p:tgtEl>
                                        <p:attrNameLst>
                                          <p:attrName>style.visibility</p:attrName>
                                        </p:attrNameLst>
                                      </p:cBhvr>
                                      <p:to>
                                        <p:strVal val="visible"/>
                                      </p:to>
                                    </p:set>
                                    <p:animEffect transition="in" filter="blinds(horizontal)">
                                      <p:cBhvr>
                                        <p:cTn id="121" dur="500"/>
                                        <p:tgtEl>
                                          <p:spTgt spid="1345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3457"/>
                                        </p:tgtEl>
                                        <p:attrNameLst>
                                          <p:attrName>style.visibility</p:attrName>
                                        </p:attrNameLst>
                                      </p:cBhvr>
                                      <p:to>
                                        <p:strVal val="visible"/>
                                      </p:to>
                                    </p:set>
                                    <p:animEffect transition="in" filter="wipe(down)">
                                      <p:cBhvr>
                                        <p:cTn id="126" dur="500"/>
                                        <p:tgtEl>
                                          <p:spTgt spid="13457"/>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3459"/>
                                        </p:tgtEl>
                                        <p:attrNameLst>
                                          <p:attrName>style.visibility</p:attrName>
                                        </p:attrNameLst>
                                      </p:cBhvr>
                                      <p:to>
                                        <p:strVal val="visible"/>
                                      </p:to>
                                    </p:set>
                                    <p:animEffect transition="in" filter="blinds(horizontal)">
                                      <p:cBhvr>
                                        <p:cTn id="129" dur="500"/>
                                        <p:tgtEl>
                                          <p:spTgt spid="13459"/>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13420"/>
                                        </p:tgtEl>
                                        <p:attrNameLst>
                                          <p:attrName>style.visibility</p:attrName>
                                        </p:attrNameLst>
                                      </p:cBhvr>
                                      <p:to>
                                        <p:strVal val="hidden"/>
                                      </p:to>
                                    </p:set>
                                  </p:childTnLst>
                                </p:cTn>
                              </p:par>
                            </p:childTnLst>
                          </p:cTn>
                        </p:par>
                        <p:par>
                          <p:cTn id="134" fill="hold">
                            <p:stCondLst>
                              <p:cond delay="0"/>
                            </p:stCondLst>
                            <p:childTnLst>
                              <p:par>
                                <p:cTn id="135" presetID="3" presetClass="entr" presetSubtype="10" fill="hold" grpId="0" nodeType="afterEffect">
                                  <p:stCondLst>
                                    <p:cond delay="0"/>
                                  </p:stCondLst>
                                  <p:childTnLst>
                                    <p:set>
                                      <p:cBhvr>
                                        <p:cTn id="136" dur="1" fill="hold">
                                          <p:stCondLst>
                                            <p:cond delay="0"/>
                                          </p:stCondLst>
                                        </p:cTn>
                                        <p:tgtEl>
                                          <p:spTgt spid="13462"/>
                                        </p:tgtEl>
                                        <p:attrNameLst>
                                          <p:attrName>style.visibility</p:attrName>
                                        </p:attrNameLst>
                                      </p:cBhvr>
                                      <p:to>
                                        <p:strVal val="visible"/>
                                      </p:to>
                                    </p:set>
                                    <p:animEffect transition="in" filter="blinds(horizontal)">
                                      <p:cBhvr>
                                        <p:cTn id="137" dur="500"/>
                                        <p:tgtEl>
                                          <p:spTgt spid="13462"/>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13463"/>
                                        </p:tgtEl>
                                        <p:attrNameLst>
                                          <p:attrName>style.visibility</p:attrName>
                                        </p:attrNameLst>
                                      </p:cBhvr>
                                      <p:to>
                                        <p:strVal val="visible"/>
                                      </p:to>
                                    </p:set>
                                    <p:animEffect transition="in" filter="blinds(horizontal)">
                                      <p:cBhvr>
                                        <p:cTn id="142" dur="500"/>
                                        <p:tgtEl>
                                          <p:spTgt spid="13463"/>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3464"/>
                                        </p:tgtEl>
                                        <p:attrNameLst>
                                          <p:attrName>style.visibility</p:attrName>
                                        </p:attrNameLst>
                                      </p:cBhvr>
                                      <p:to>
                                        <p:strVal val="visible"/>
                                      </p:to>
                                    </p:set>
                                    <p:animEffect transition="in" filter="blinds(horizontal)">
                                      <p:cBhvr>
                                        <p:cTn id="147" dur="500"/>
                                        <p:tgtEl>
                                          <p:spTgt spid="13464"/>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3491"/>
                                        </p:tgtEl>
                                        <p:attrNameLst>
                                          <p:attrName>style.visibility</p:attrName>
                                        </p:attrNameLst>
                                      </p:cBhvr>
                                      <p:to>
                                        <p:strVal val="visible"/>
                                      </p:to>
                                    </p:set>
                                    <p:animEffect transition="in" filter="blinds(horizontal)">
                                      <p:cBhvr>
                                        <p:cTn id="150" dur="500"/>
                                        <p:tgtEl>
                                          <p:spTgt spid="13491"/>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13492"/>
                                        </p:tgtEl>
                                        <p:attrNameLst>
                                          <p:attrName>style.visibility</p:attrName>
                                        </p:attrNameLst>
                                      </p:cBhvr>
                                      <p:to>
                                        <p:strVal val="visible"/>
                                      </p:to>
                                    </p:set>
                                    <p:animEffect transition="in" filter="blinds(horizontal)">
                                      <p:cBhvr>
                                        <p:cTn id="153" dur="500"/>
                                        <p:tgtEl>
                                          <p:spTgt spid="13492"/>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3493"/>
                                        </p:tgtEl>
                                        <p:attrNameLst>
                                          <p:attrName>style.visibility</p:attrName>
                                        </p:attrNameLst>
                                      </p:cBhvr>
                                      <p:to>
                                        <p:strVal val="visible"/>
                                      </p:to>
                                    </p:set>
                                    <p:animEffect transition="in" filter="blinds(horizontal)">
                                      <p:cBhvr>
                                        <p:cTn id="156" dur="500"/>
                                        <p:tgtEl>
                                          <p:spTgt spid="13493"/>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13493"/>
                                        </p:tgtEl>
                                        <p:attrNameLst>
                                          <p:attrName>style.visibility</p:attrName>
                                        </p:attrNameLst>
                                      </p:cBhvr>
                                      <p:to>
                                        <p:strVal val="hidden"/>
                                      </p:to>
                                    </p:set>
                                  </p:childTnLst>
                                </p:cTn>
                              </p:par>
                              <p:par>
                                <p:cTn id="161" presetID="3" presetClass="entr" presetSubtype="10" fill="hold" grpId="0" nodeType="withEffect">
                                  <p:stCondLst>
                                    <p:cond delay="0"/>
                                  </p:stCondLst>
                                  <p:childTnLst>
                                    <p:set>
                                      <p:cBhvr>
                                        <p:cTn id="162" dur="1" fill="hold">
                                          <p:stCondLst>
                                            <p:cond delay="0"/>
                                          </p:stCondLst>
                                        </p:cTn>
                                        <p:tgtEl>
                                          <p:spTgt spid="13494"/>
                                        </p:tgtEl>
                                        <p:attrNameLst>
                                          <p:attrName>style.visibility</p:attrName>
                                        </p:attrNameLst>
                                      </p:cBhvr>
                                      <p:to>
                                        <p:strVal val="visible"/>
                                      </p:to>
                                    </p:set>
                                    <p:animEffect transition="in" filter="blinds(horizontal)">
                                      <p:cBhvr>
                                        <p:cTn id="163" dur="500"/>
                                        <p:tgtEl>
                                          <p:spTgt spid="13494"/>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13494"/>
                                        </p:tgtEl>
                                        <p:attrNameLst>
                                          <p:attrName>style.visibility</p:attrName>
                                        </p:attrNameLst>
                                      </p:cBhvr>
                                      <p:to>
                                        <p:strVal val="hidden"/>
                                      </p:to>
                                    </p:set>
                                  </p:childTnLst>
                                </p:cTn>
                              </p:par>
                            </p:childTnLst>
                          </p:cTn>
                        </p:par>
                        <p:par>
                          <p:cTn id="168" fill="hold">
                            <p:stCondLst>
                              <p:cond delay="0"/>
                            </p:stCondLst>
                            <p:childTnLst>
                              <p:par>
                                <p:cTn id="169" presetID="3" presetClass="entr" presetSubtype="10" fill="hold" grpId="0" nodeType="afterEffect">
                                  <p:stCondLst>
                                    <p:cond delay="0"/>
                                  </p:stCondLst>
                                  <p:childTnLst>
                                    <p:set>
                                      <p:cBhvr>
                                        <p:cTn id="170" dur="1" fill="hold">
                                          <p:stCondLst>
                                            <p:cond delay="0"/>
                                          </p:stCondLst>
                                        </p:cTn>
                                        <p:tgtEl>
                                          <p:spTgt spid="13495"/>
                                        </p:tgtEl>
                                        <p:attrNameLst>
                                          <p:attrName>style.visibility</p:attrName>
                                        </p:attrNameLst>
                                      </p:cBhvr>
                                      <p:to>
                                        <p:strVal val="visible"/>
                                      </p:to>
                                    </p:set>
                                    <p:animEffect transition="in" filter="blinds(horizontal)">
                                      <p:cBhvr>
                                        <p:cTn id="171" dur="500"/>
                                        <p:tgtEl>
                                          <p:spTgt spid="13495"/>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1" fill="hold">
                                          <p:stCondLst>
                                            <p:cond delay="0"/>
                                          </p:stCondLst>
                                        </p:cTn>
                                        <p:tgtEl>
                                          <p:spTgt spid="13529"/>
                                        </p:tgtEl>
                                        <p:attrNameLst>
                                          <p:attrName>style.visibility</p:attrName>
                                        </p:attrNameLst>
                                      </p:cBhvr>
                                      <p:to>
                                        <p:strVal val="visible"/>
                                      </p:to>
                                    </p:set>
                                    <p:animEffect transition="in" filter="blinds(horizontal)">
                                      <p:cBhvr>
                                        <p:cTn id="176" dur="500"/>
                                        <p:tgtEl>
                                          <p:spTgt spid="13529"/>
                                        </p:tgtEl>
                                      </p:cBhvr>
                                    </p:animEffect>
                                  </p:childTnLst>
                                </p:cTn>
                              </p:par>
                            </p:childTnLst>
                          </p:cTn>
                        </p:par>
                      </p:childTnLst>
                    </p:cTn>
                  </p:par>
                  <p:par>
                    <p:cTn id="177" fill="hold">
                      <p:stCondLst>
                        <p:cond delay="indefinite"/>
                      </p:stCondLst>
                      <p:childTnLst>
                        <p:par>
                          <p:cTn id="178" fill="hold">
                            <p:stCondLst>
                              <p:cond delay="0"/>
                            </p:stCondLst>
                            <p:childTnLst>
                              <p:par>
                                <p:cTn id="179" presetID="3" presetClass="entr" presetSubtype="10" fill="hold" grpId="0" nodeType="clickEffect">
                                  <p:stCondLst>
                                    <p:cond delay="0"/>
                                  </p:stCondLst>
                                  <p:childTnLst>
                                    <p:set>
                                      <p:cBhvr>
                                        <p:cTn id="180" dur="1" fill="hold">
                                          <p:stCondLst>
                                            <p:cond delay="0"/>
                                          </p:stCondLst>
                                        </p:cTn>
                                        <p:tgtEl>
                                          <p:spTgt spid="13496"/>
                                        </p:tgtEl>
                                        <p:attrNameLst>
                                          <p:attrName>style.visibility</p:attrName>
                                        </p:attrNameLst>
                                      </p:cBhvr>
                                      <p:to>
                                        <p:strVal val="visible"/>
                                      </p:to>
                                    </p:set>
                                    <p:animEffect transition="in" filter="blinds(horizontal)">
                                      <p:cBhvr>
                                        <p:cTn id="181" dur="500"/>
                                        <p:tgtEl>
                                          <p:spTgt spid="13496"/>
                                        </p:tgtEl>
                                      </p:cBhvr>
                                    </p:animEffect>
                                  </p:childTnLst>
                                </p:cTn>
                              </p:par>
                              <p:par>
                                <p:cTn id="182" presetID="3" presetClass="entr" presetSubtype="10" fill="hold" nodeType="withEffect">
                                  <p:stCondLst>
                                    <p:cond delay="0"/>
                                  </p:stCondLst>
                                  <p:childTnLst>
                                    <p:set>
                                      <p:cBhvr>
                                        <p:cTn id="183" dur="1" fill="hold">
                                          <p:stCondLst>
                                            <p:cond delay="0"/>
                                          </p:stCondLst>
                                        </p:cTn>
                                        <p:tgtEl>
                                          <p:spTgt spid="13498"/>
                                        </p:tgtEl>
                                        <p:attrNameLst>
                                          <p:attrName>style.visibility</p:attrName>
                                        </p:attrNameLst>
                                      </p:cBhvr>
                                      <p:to>
                                        <p:strVal val="visible"/>
                                      </p:to>
                                    </p:set>
                                    <p:animEffect transition="in" filter="blinds(horizontal)">
                                      <p:cBhvr>
                                        <p:cTn id="184" dur="500"/>
                                        <p:tgtEl>
                                          <p:spTgt spid="13498"/>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13525"/>
                                        </p:tgtEl>
                                        <p:attrNameLst>
                                          <p:attrName>style.visibility</p:attrName>
                                        </p:attrNameLst>
                                      </p:cBhvr>
                                      <p:to>
                                        <p:strVal val="visible"/>
                                      </p:to>
                                    </p:set>
                                    <p:animEffect transition="in" filter="blinds(horizontal)">
                                      <p:cBhvr>
                                        <p:cTn id="187" dur="500"/>
                                        <p:tgtEl>
                                          <p:spTgt spid="13525"/>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13526"/>
                                        </p:tgtEl>
                                        <p:attrNameLst>
                                          <p:attrName>style.visibility</p:attrName>
                                        </p:attrNameLst>
                                      </p:cBhvr>
                                      <p:to>
                                        <p:strVal val="visible"/>
                                      </p:to>
                                    </p:set>
                                    <p:animEffect transition="in" filter="blinds(horizontal)">
                                      <p:cBhvr>
                                        <p:cTn id="190" dur="500"/>
                                        <p:tgtEl>
                                          <p:spTgt spid="13526"/>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13527"/>
                                        </p:tgtEl>
                                        <p:attrNameLst>
                                          <p:attrName>style.visibility</p:attrName>
                                        </p:attrNameLst>
                                      </p:cBhvr>
                                      <p:to>
                                        <p:strVal val="visible"/>
                                      </p:to>
                                    </p:set>
                                    <p:animEffect transition="in" filter="blinds(horizontal)">
                                      <p:cBhvr>
                                        <p:cTn id="193" dur="500"/>
                                        <p:tgtEl>
                                          <p:spTgt spid="13527"/>
                                        </p:tgtEl>
                                      </p:cBhvr>
                                    </p:animEffect>
                                  </p:childTnLst>
                                </p:cTn>
                              </p:par>
                            </p:childTnLst>
                          </p:cTn>
                        </p:par>
                      </p:childTnLst>
                    </p:cTn>
                  </p:par>
                  <p:par>
                    <p:cTn id="194" fill="hold">
                      <p:stCondLst>
                        <p:cond delay="indefinite"/>
                      </p:stCondLst>
                      <p:childTnLst>
                        <p:par>
                          <p:cTn id="195" fill="hold">
                            <p:stCondLst>
                              <p:cond delay="0"/>
                            </p:stCondLst>
                            <p:childTnLst>
                              <p:par>
                                <p:cTn id="196" presetID="3" presetClass="entr" presetSubtype="10" fill="hold" grpId="0" nodeType="clickEffect">
                                  <p:stCondLst>
                                    <p:cond delay="0"/>
                                  </p:stCondLst>
                                  <p:childTnLst>
                                    <p:set>
                                      <p:cBhvr>
                                        <p:cTn id="197" dur="1" fill="hold">
                                          <p:stCondLst>
                                            <p:cond delay="0"/>
                                          </p:stCondLst>
                                        </p:cTn>
                                        <p:tgtEl>
                                          <p:spTgt spid="13533"/>
                                        </p:tgtEl>
                                        <p:attrNameLst>
                                          <p:attrName>style.visibility</p:attrName>
                                        </p:attrNameLst>
                                      </p:cBhvr>
                                      <p:to>
                                        <p:strVal val="visible"/>
                                      </p:to>
                                    </p:set>
                                    <p:animEffect transition="in" filter="blinds(horizontal)">
                                      <p:cBhvr>
                                        <p:cTn id="198" dur="500"/>
                                        <p:tgtEl>
                                          <p:spTgt spid="13533"/>
                                        </p:tgtEl>
                                      </p:cBhvr>
                                    </p:animEffect>
                                  </p:childTnLst>
                                </p:cTn>
                              </p:par>
                              <p:par>
                                <p:cTn id="199" presetID="3" presetClass="entr" presetSubtype="10" fill="hold" grpId="0" nodeType="withEffect">
                                  <p:stCondLst>
                                    <p:cond delay="0"/>
                                  </p:stCondLst>
                                  <p:childTnLst>
                                    <p:set>
                                      <p:cBhvr>
                                        <p:cTn id="200" dur="1" fill="hold">
                                          <p:stCondLst>
                                            <p:cond delay="0"/>
                                          </p:stCondLst>
                                        </p:cTn>
                                        <p:tgtEl>
                                          <p:spTgt spid="13532"/>
                                        </p:tgtEl>
                                        <p:attrNameLst>
                                          <p:attrName>style.visibility</p:attrName>
                                        </p:attrNameLst>
                                      </p:cBhvr>
                                      <p:to>
                                        <p:strVal val="visible"/>
                                      </p:to>
                                    </p:set>
                                    <p:animEffect transition="in" filter="blinds(horizontal)">
                                      <p:cBhvr>
                                        <p:cTn id="201" dur="500"/>
                                        <p:tgtEl>
                                          <p:spTgt spid="13532"/>
                                        </p:tgtEl>
                                      </p:cBhvr>
                                    </p:animEffect>
                                  </p:childTnLst>
                                </p:cTn>
                              </p:par>
                            </p:childTnLst>
                          </p:cTn>
                        </p:par>
                      </p:childTnLst>
                    </p:cTn>
                  </p:par>
                  <p:par>
                    <p:cTn id="202" fill="hold">
                      <p:stCondLst>
                        <p:cond delay="indefinite"/>
                      </p:stCondLst>
                      <p:childTnLst>
                        <p:par>
                          <p:cTn id="203" fill="hold">
                            <p:stCondLst>
                              <p:cond delay="0"/>
                            </p:stCondLst>
                            <p:childTnLst>
                              <p:par>
                                <p:cTn id="204" presetID="1" presetClass="exit" presetSubtype="0" fill="hold" grpId="1" nodeType="clickEffect">
                                  <p:stCondLst>
                                    <p:cond delay="0"/>
                                  </p:stCondLst>
                                  <p:childTnLst>
                                    <p:set>
                                      <p:cBhvr>
                                        <p:cTn id="205" dur="1" fill="hold">
                                          <p:stCondLst>
                                            <p:cond delay="0"/>
                                          </p:stCondLst>
                                        </p:cTn>
                                        <p:tgtEl>
                                          <p:spTgt spid="13495"/>
                                        </p:tgtEl>
                                        <p:attrNameLst>
                                          <p:attrName>style.visibility</p:attrName>
                                        </p:attrNameLst>
                                      </p:cBhvr>
                                      <p:to>
                                        <p:strVal val="hidden"/>
                                      </p:to>
                                    </p:set>
                                  </p:childTnLst>
                                </p:cTn>
                              </p:par>
                            </p:childTnLst>
                          </p:cTn>
                        </p:par>
                        <p:par>
                          <p:cTn id="206" fill="hold">
                            <p:stCondLst>
                              <p:cond delay="0"/>
                            </p:stCondLst>
                            <p:childTnLst>
                              <p:par>
                                <p:cTn id="207" presetID="3" presetClass="entr" presetSubtype="10" fill="hold" grpId="0" nodeType="afterEffect">
                                  <p:stCondLst>
                                    <p:cond delay="0"/>
                                  </p:stCondLst>
                                  <p:childTnLst>
                                    <p:set>
                                      <p:cBhvr>
                                        <p:cTn id="208" dur="1" fill="hold">
                                          <p:stCondLst>
                                            <p:cond delay="0"/>
                                          </p:stCondLst>
                                        </p:cTn>
                                        <p:tgtEl>
                                          <p:spTgt spid="13534"/>
                                        </p:tgtEl>
                                        <p:attrNameLst>
                                          <p:attrName>style.visibility</p:attrName>
                                        </p:attrNameLst>
                                      </p:cBhvr>
                                      <p:to>
                                        <p:strVal val="visible"/>
                                      </p:to>
                                    </p:set>
                                    <p:animEffect transition="in" filter="blinds(horizontal)">
                                      <p:cBhvr>
                                        <p:cTn id="209" dur="500"/>
                                        <p:tgtEl>
                                          <p:spTgt spid="13534"/>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13534"/>
                                        </p:tgtEl>
                                        <p:attrNameLst>
                                          <p:attrName>style.visibility</p:attrName>
                                        </p:attrNameLst>
                                      </p:cBhvr>
                                      <p:to>
                                        <p:strVal val="hidden"/>
                                      </p:to>
                                    </p:set>
                                  </p:childTnLst>
                                </p:cTn>
                              </p:par>
                            </p:childTnLst>
                          </p:cTn>
                        </p:par>
                        <p:par>
                          <p:cTn id="214" fill="hold">
                            <p:stCondLst>
                              <p:cond delay="0"/>
                            </p:stCondLst>
                            <p:childTnLst>
                              <p:par>
                                <p:cTn id="215" presetID="3" presetClass="entr" presetSubtype="10" fill="hold" grpId="0" nodeType="afterEffect">
                                  <p:stCondLst>
                                    <p:cond delay="0"/>
                                  </p:stCondLst>
                                  <p:childTnLst>
                                    <p:set>
                                      <p:cBhvr>
                                        <p:cTn id="216" dur="1" fill="hold">
                                          <p:stCondLst>
                                            <p:cond delay="0"/>
                                          </p:stCondLst>
                                        </p:cTn>
                                        <p:tgtEl>
                                          <p:spTgt spid="13535"/>
                                        </p:tgtEl>
                                        <p:attrNameLst>
                                          <p:attrName>style.visibility</p:attrName>
                                        </p:attrNameLst>
                                      </p:cBhvr>
                                      <p:to>
                                        <p:strVal val="visible"/>
                                      </p:to>
                                    </p:set>
                                    <p:animEffect transition="in" filter="blinds(horizontal)">
                                      <p:cBhvr>
                                        <p:cTn id="217" dur="500"/>
                                        <p:tgtEl>
                                          <p:spTgt spid="13535"/>
                                        </p:tgtEl>
                                      </p:cBhvr>
                                    </p:animEffec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1" nodeType="clickEffect">
                                  <p:stCondLst>
                                    <p:cond delay="0"/>
                                  </p:stCondLst>
                                  <p:childTnLst>
                                    <p:set>
                                      <p:cBhvr>
                                        <p:cTn id="221" dur="1" fill="hold">
                                          <p:stCondLst>
                                            <p:cond delay="0"/>
                                          </p:stCondLst>
                                        </p:cTn>
                                        <p:tgtEl>
                                          <p:spTgt spid="13535"/>
                                        </p:tgtEl>
                                        <p:attrNameLst>
                                          <p:attrName>style.visibility</p:attrName>
                                        </p:attrNameLst>
                                      </p:cBhvr>
                                      <p:to>
                                        <p:strVal val="hidden"/>
                                      </p:to>
                                    </p:set>
                                  </p:childTnLst>
                                </p:cTn>
                              </p:par>
                            </p:childTnLst>
                          </p:cTn>
                        </p:par>
                        <p:par>
                          <p:cTn id="222" fill="hold">
                            <p:stCondLst>
                              <p:cond delay="0"/>
                            </p:stCondLst>
                            <p:childTnLst>
                              <p:par>
                                <p:cTn id="223" presetID="3" presetClass="entr" presetSubtype="10" fill="hold" grpId="0" nodeType="afterEffect">
                                  <p:stCondLst>
                                    <p:cond delay="0"/>
                                  </p:stCondLst>
                                  <p:childTnLst>
                                    <p:set>
                                      <p:cBhvr>
                                        <p:cTn id="224" dur="1" fill="hold">
                                          <p:stCondLst>
                                            <p:cond delay="0"/>
                                          </p:stCondLst>
                                        </p:cTn>
                                        <p:tgtEl>
                                          <p:spTgt spid="13536"/>
                                        </p:tgtEl>
                                        <p:attrNameLst>
                                          <p:attrName>style.visibility</p:attrName>
                                        </p:attrNameLst>
                                      </p:cBhvr>
                                      <p:to>
                                        <p:strVal val="visible"/>
                                      </p:to>
                                    </p:set>
                                    <p:animEffect transition="in" filter="blinds(horizontal)">
                                      <p:cBhvr>
                                        <p:cTn id="225" dur="500"/>
                                        <p:tgtEl>
                                          <p:spTgt spid="13536"/>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4" fill="hold" grpId="0" nodeType="clickEffect">
                                  <p:stCondLst>
                                    <p:cond delay="0"/>
                                  </p:stCondLst>
                                  <p:childTnLst>
                                    <p:set>
                                      <p:cBhvr>
                                        <p:cTn id="229" dur="1" fill="hold">
                                          <p:stCondLst>
                                            <p:cond delay="0"/>
                                          </p:stCondLst>
                                        </p:cTn>
                                        <p:tgtEl>
                                          <p:spTgt spid="13537"/>
                                        </p:tgtEl>
                                        <p:attrNameLst>
                                          <p:attrName>style.visibility</p:attrName>
                                        </p:attrNameLst>
                                      </p:cBhvr>
                                      <p:to>
                                        <p:strVal val="visible"/>
                                      </p:to>
                                    </p:set>
                                    <p:animEffect transition="in" filter="wipe(down)">
                                      <p:cBhvr>
                                        <p:cTn id="230" dur="500"/>
                                        <p:tgtEl>
                                          <p:spTgt spid="13537"/>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3462"/>
                                        </p:tgtEl>
                                        <p:attrNameLst>
                                          <p:attrName>style.visibility</p:attrName>
                                        </p:attrNameLst>
                                      </p:cBhvr>
                                      <p:to>
                                        <p:strVal val="hidden"/>
                                      </p:to>
                                    </p:set>
                                  </p:childTnLst>
                                </p:cTn>
                              </p:par>
                            </p:childTnLst>
                          </p:cTn>
                        </p:par>
                        <p:par>
                          <p:cTn id="235" fill="hold">
                            <p:stCondLst>
                              <p:cond delay="0"/>
                            </p:stCondLst>
                            <p:childTnLst>
                              <p:par>
                                <p:cTn id="236" presetID="3" presetClass="entr" presetSubtype="10" fill="hold" grpId="0" nodeType="afterEffect">
                                  <p:stCondLst>
                                    <p:cond delay="0"/>
                                  </p:stCondLst>
                                  <p:childTnLst>
                                    <p:set>
                                      <p:cBhvr>
                                        <p:cTn id="237" dur="1" fill="hold">
                                          <p:stCondLst>
                                            <p:cond delay="0"/>
                                          </p:stCondLst>
                                        </p:cTn>
                                        <p:tgtEl>
                                          <p:spTgt spid="13539"/>
                                        </p:tgtEl>
                                        <p:attrNameLst>
                                          <p:attrName>style.visibility</p:attrName>
                                        </p:attrNameLst>
                                      </p:cBhvr>
                                      <p:to>
                                        <p:strVal val="visible"/>
                                      </p:to>
                                    </p:set>
                                    <p:animEffect transition="in" filter="blinds(horizontal)">
                                      <p:cBhvr>
                                        <p:cTn id="238" dur="500"/>
                                        <p:tgtEl>
                                          <p:spTgt spid="13539"/>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grpId="0" nodeType="clickEffect">
                                  <p:stCondLst>
                                    <p:cond delay="0"/>
                                  </p:stCondLst>
                                  <p:childTnLst>
                                    <p:set>
                                      <p:cBhvr>
                                        <p:cTn id="242" dur="1" fill="hold">
                                          <p:stCondLst>
                                            <p:cond delay="0"/>
                                          </p:stCondLst>
                                        </p:cTn>
                                        <p:tgtEl>
                                          <p:spTgt spid="13540"/>
                                        </p:tgtEl>
                                        <p:attrNameLst>
                                          <p:attrName>style.visibility</p:attrName>
                                        </p:attrNameLst>
                                      </p:cBhvr>
                                      <p:to>
                                        <p:strVal val="visible"/>
                                      </p:to>
                                    </p:set>
                                    <p:animEffect transition="in" filter="wipe(down)">
                                      <p:cBhvr>
                                        <p:cTn id="243" dur="500"/>
                                        <p:tgtEl>
                                          <p:spTgt spid="13540"/>
                                        </p:tgtEl>
                                      </p:cBhvr>
                                    </p:animEffec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 nodeType="clickEffect">
                                  <p:stCondLst>
                                    <p:cond delay="0"/>
                                  </p:stCondLst>
                                  <p:childTnLst>
                                    <p:set>
                                      <p:cBhvr>
                                        <p:cTn id="247" dur="1" fill="hold">
                                          <p:stCondLst>
                                            <p:cond delay="0"/>
                                          </p:stCondLst>
                                        </p:cTn>
                                        <p:tgtEl>
                                          <p:spTgt spid="13541"/>
                                        </p:tgtEl>
                                        <p:attrNameLst>
                                          <p:attrName>style.visibility</p:attrName>
                                        </p:attrNameLst>
                                      </p:cBhvr>
                                      <p:to>
                                        <p:strVal val="hidden"/>
                                      </p:to>
                                    </p:set>
                                  </p:childTnLst>
                                </p:cTn>
                              </p:par>
                            </p:childTnLst>
                          </p:cTn>
                        </p:par>
                        <p:par>
                          <p:cTn id="248" fill="hold">
                            <p:stCondLst>
                              <p:cond delay="0"/>
                            </p:stCondLst>
                            <p:childTnLst>
                              <p:par>
                                <p:cTn id="249" presetID="3" presetClass="entr" presetSubtype="10" fill="hold" grpId="0" nodeType="afterEffect">
                                  <p:stCondLst>
                                    <p:cond delay="0"/>
                                  </p:stCondLst>
                                  <p:childTnLst>
                                    <p:set>
                                      <p:cBhvr>
                                        <p:cTn id="250" dur="1" fill="hold">
                                          <p:stCondLst>
                                            <p:cond delay="0"/>
                                          </p:stCondLst>
                                        </p:cTn>
                                        <p:tgtEl>
                                          <p:spTgt spid="13542"/>
                                        </p:tgtEl>
                                        <p:attrNameLst>
                                          <p:attrName>style.visibility</p:attrName>
                                        </p:attrNameLst>
                                      </p:cBhvr>
                                      <p:to>
                                        <p:strVal val="visible"/>
                                      </p:to>
                                    </p:set>
                                    <p:animEffect transition="in" filter="blinds(horizontal)">
                                      <p:cBhvr>
                                        <p:cTn id="251" dur="500"/>
                                        <p:tgtEl>
                                          <p:spTgt spid="13542"/>
                                        </p:tgtEl>
                                      </p:cBhvr>
                                    </p:animEffect>
                                  </p:childTnLst>
                                </p:cTn>
                              </p:par>
                            </p:childTnLst>
                          </p:cTn>
                        </p:par>
                      </p:childTnLst>
                    </p:cTn>
                  </p:par>
                  <p:par>
                    <p:cTn id="252" fill="hold">
                      <p:stCondLst>
                        <p:cond delay="indefinite"/>
                      </p:stCondLst>
                      <p:childTnLst>
                        <p:par>
                          <p:cTn id="253" fill="hold">
                            <p:stCondLst>
                              <p:cond delay="0"/>
                            </p:stCondLst>
                            <p:childTnLst>
                              <p:par>
                                <p:cTn id="254" presetID="3" presetClass="entr" presetSubtype="10" fill="hold" grpId="0" nodeType="clickEffect">
                                  <p:stCondLst>
                                    <p:cond delay="0"/>
                                  </p:stCondLst>
                                  <p:childTnLst>
                                    <p:set>
                                      <p:cBhvr>
                                        <p:cTn id="255" dur="1" fill="hold">
                                          <p:stCondLst>
                                            <p:cond delay="0"/>
                                          </p:stCondLst>
                                        </p:cTn>
                                        <p:tgtEl>
                                          <p:spTgt spid="13572"/>
                                        </p:tgtEl>
                                        <p:attrNameLst>
                                          <p:attrName>style.visibility</p:attrName>
                                        </p:attrNameLst>
                                      </p:cBhvr>
                                      <p:to>
                                        <p:strVal val="visible"/>
                                      </p:to>
                                    </p:set>
                                    <p:animEffect transition="in" filter="blinds(horizontal)">
                                      <p:cBhvr>
                                        <p:cTn id="256" dur="500"/>
                                        <p:tgtEl>
                                          <p:spTgt spid="13572"/>
                                        </p:tgtEl>
                                      </p:cBhvr>
                                    </p:animEffect>
                                  </p:childTnLst>
                                </p:cTn>
                              </p:par>
                            </p:childTnLst>
                          </p:cTn>
                        </p:par>
                      </p:childTnLst>
                    </p:cTn>
                  </p:par>
                  <p:par>
                    <p:cTn id="257" fill="hold">
                      <p:stCondLst>
                        <p:cond delay="indefinite"/>
                      </p:stCondLst>
                      <p:childTnLst>
                        <p:par>
                          <p:cTn id="258" fill="hold">
                            <p:stCondLst>
                              <p:cond delay="0"/>
                            </p:stCondLst>
                            <p:childTnLst>
                              <p:par>
                                <p:cTn id="259" presetID="3" presetClass="entr" presetSubtype="10" fill="hold" nodeType="clickEffect">
                                  <p:stCondLst>
                                    <p:cond delay="0"/>
                                  </p:stCondLst>
                                  <p:childTnLst>
                                    <p:set>
                                      <p:cBhvr>
                                        <p:cTn id="260" dur="1" fill="hold">
                                          <p:stCondLst>
                                            <p:cond delay="0"/>
                                          </p:stCondLst>
                                        </p:cTn>
                                        <p:tgtEl>
                                          <p:spTgt spid="13543"/>
                                        </p:tgtEl>
                                        <p:attrNameLst>
                                          <p:attrName>style.visibility</p:attrName>
                                        </p:attrNameLst>
                                      </p:cBhvr>
                                      <p:to>
                                        <p:strVal val="visible"/>
                                      </p:to>
                                    </p:set>
                                    <p:animEffect transition="in" filter="blinds(horizontal)">
                                      <p:cBhvr>
                                        <p:cTn id="261" dur="500"/>
                                        <p:tgtEl>
                                          <p:spTgt spid="13543"/>
                                        </p:tgtEl>
                                      </p:cBhvr>
                                    </p:animEffect>
                                  </p:childTnLst>
                                </p:cTn>
                              </p:par>
                              <p:par>
                                <p:cTn id="262" presetID="3" presetClass="entr" presetSubtype="10" fill="hold" grpId="0" nodeType="withEffect">
                                  <p:stCondLst>
                                    <p:cond delay="0"/>
                                  </p:stCondLst>
                                  <p:childTnLst>
                                    <p:set>
                                      <p:cBhvr>
                                        <p:cTn id="263" dur="1" fill="hold">
                                          <p:stCondLst>
                                            <p:cond delay="0"/>
                                          </p:stCondLst>
                                        </p:cTn>
                                        <p:tgtEl>
                                          <p:spTgt spid="13570"/>
                                        </p:tgtEl>
                                        <p:attrNameLst>
                                          <p:attrName>style.visibility</p:attrName>
                                        </p:attrNameLst>
                                      </p:cBhvr>
                                      <p:to>
                                        <p:strVal val="visible"/>
                                      </p:to>
                                    </p:set>
                                    <p:animEffect transition="in" filter="blinds(horizontal)">
                                      <p:cBhvr>
                                        <p:cTn id="264" dur="500"/>
                                        <p:tgtEl>
                                          <p:spTgt spid="13570"/>
                                        </p:tgtEl>
                                      </p:cBhvr>
                                    </p:animEffect>
                                  </p:childTnLst>
                                </p:cTn>
                              </p:par>
                              <p:par>
                                <p:cTn id="265" presetID="3" presetClass="entr" presetSubtype="10" fill="hold" grpId="0" nodeType="withEffect">
                                  <p:stCondLst>
                                    <p:cond delay="0"/>
                                  </p:stCondLst>
                                  <p:childTnLst>
                                    <p:set>
                                      <p:cBhvr>
                                        <p:cTn id="266" dur="1" fill="hold">
                                          <p:stCondLst>
                                            <p:cond delay="0"/>
                                          </p:stCondLst>
                                        </p:cTn>
                                        <p:tgtEl>
                                          <p:spTgt spid="13571"/>
                                        </p:tgtEl>
                                        <p:attrNameLst>
                                          <p:attrName>style.visibility</p:attrName>
                                        </p:attrNameLst>
                                      </p:cBhvr>
                                      <p:to>
                                        <p:strVal val="visible"/>
                                      </p:to>
                                    </p:set>
                                    <p:animEffect transition="in" filter="blinds(horizontal)">
                                      <p:cBhvr>
                                        <p:cTn id="267" dur="500"/>
                                        <p:tgtEl>
                                          <p:spTgt spid="13571"/>
                                        </p:tgtEl>
                                      </p:cBhvr>
                                    </p:animEffect>
                                  </p:childTnLst>
                                </p:cTn>
                              </p:par>
                            </p:childTnLst>
                          </p:cTn>
                        </p:par>
                      </p:childTnLst>
                    </p:cTn>
                  </p:par>
                  <p:par>
                    <p:cTn id="268" fill="hold">
                      <p:stCondLst>
                        <p:cond delay="indefinite"/>
                      </p:stCondLst>
                      <p:childTnLst>
                        <p:par>
                          <p:cTn id="269" fill="hold">
                            <p:stCondLst>
                              <p:cond delay="0"/>
                            </p:stCondLst>
                            <p:childTnLst>
                              <p:par>
                                <p:cTn id="270" presetID="3" presetClass="entr" presetSubtype="10" fill="hold" grpId="0" nodeType="clickEffect">
                                  <p:stCondLst>
                                    <p:cond delay="0"/>
                                  </p:stCondLst>
                                  <p:childTnLst>
                                    <p:set>
                                      <p:cBhvr>
                                        <p:cTn id="271" dur="1" fill="hold">
                                          <p:stCondLst>
                                            <p:cond delay="0"/>
                                          </p:stCondLst>
                                        </p:cTn>
                                        <p:tgtEl>
                                          <p:spTgt spid="13602"/>
                                        </p:tgtEl>
                                        <p:attrNameLst>
                                          <p:attrName>style.visibility</p:attrName>
                                        </p:attrNameLst>
                                      </p:cBhvr>
                                      <p:to>
                                        <p:strVal val="visible"/>
                                      </p:to>
                                    </p:set>
                                    <p:animEffect transition="in" filter="blinds(horizontal)">
                                      <p:cBhvr>
                                        <p:cTn id="272" dur="500"/>
                                        <p:tgtEl>
                                          <p:spTgt spid="13602"/>
                                        </p:tgtEl>
                                      </p:cBhvr>
                                    </p:animEffect>
                                  </p:childTnLst>
                                </p:cTn>
                              </p:par>
                            </p:childTnLst>
                          </p:cTn>
                        </p:par>
                      </p:childTnLst>
                    </p:cTn>
                  </p:par>
                  <p:par>
                    <p:cTn id="273" fill="hold">
                      <p:stCondLst>
                        <p:cond delay="indefinite"/>
                      </p:stCondLst>
                      <p:childTnLst>
                        <p:par>
                          <p:cTn id="274" fill="hold">
                            <p:stCondLst>
                              <p:cond delay="0"/>
                            </p:stCondLst>
                            <p:childTnLst>
                              <p:par>
                                <p:cTn id="275" presetID="3" presetClass="entr" presetSubtype="10" fill="hold" nodeType="clickEffect">
                                  <p:stCondLst>
                                    <p:cond delay="0"/>
                                  </p:stCondLst>
                                  <p:childTnLst>
                                    <p:set>
                                      <p:cBhvr>
                                        <p:cTn id="276" dur="1" fill="hold">
                                          <p:stCondLst>
                                            <p:cond delay="0"/>
                                          </p:stCondLst>
                                        </p:cTn>
                                        <p:tgtEl>
                                          <p:spTgt spid="13573"/>
                                        </p:tgtEl>
                                        <p:attrNameLst>
                                          <p:attrName>style.visibility</p:attrName>
                                        </p:attrNameLst>
                                      </p:cBhvr>
                                      <p:to>
                                        <p:strVal val="visible"/>
                                      </p:to>
                                    </p:set>
                                    <p:animEffect transition="in" filter="blinds(horizontal)">
                                      <p:cBhvr>
                                        <p:cTn id="277" dur="500"/>
                                        <p:tgtEl>
                                          <p:spTgt spid="13573"/>
                                        </p:tgtEl>
                                      </p:cBhvr>
                                    </p:animEffect>
                                  </p:childTnLst>
                                </p:cTn>
                              </p:par>
                              <p:par>
                                <p:cTn id="278" presetID="3" presetClass="entr" presetSubtype="10" fill="hold" grpId="0" nodeType="withEffect">
                                  <p:stCondLst>
                                    <p:cond delay="0"/>
                                  </p:stCondLst>
                                  <p:childTnLst>
                                    <p:set>
                                      <p:cBhvr>
                                        <p:cTn id="279" dur="1" fill="hold">
                                          <p:stCondLst>
                                            <p:cond delay="0"/>
                                          </p:stCondLst>
                                        </p:cTn>
                                        <p:tgtEl>
                                          <p:spTgt spid="13600"/>
                                        </p:tgtEl>
                                        <p:attrNameLst>
                                          <p:attrName>style.visibility</p:attrName>
                                        </p:attrNameLst>
                                      </p:cBhvr>
                                      <p:to>
                                        <p:strVal val="visible"/>
                                      </p:to>
                                    </p:set>
                                    <p:animEffect transition="in" filter="blinds(horizontal)">
                                      <p:cBhvr>
                                        <p:cTn id="280" dur="500"/>
                                        <p:tgtEl>
                                          <p:spTgt spid="13600"/>
                                        </p:tgtEl>
                                      </p:cBhvr>
                                    </p:animEffect>
                                  </p:childTnLst>
                                </p:cTn>
                              </p:par>
                              <p:par>
                                <p:cTn id="281" presetID="3" presetClass="entr" presetSubtype="10" fill="hold" grpId="0" nodeType="withEffect">
                                  <p:stCondLst>
                                    <p:cond delay="0"/>
                                  </p:stCondLst>
                                  <p:childTnLst>
                                    <p:set>
                                      <p:cBhvr>
                                        <p:cTn id="282" dur="1" fill="hold">
                                          <p:stCondLst>
                                            <p:cond delay="0"/>
                                          </p:stCondLst>
                                        </p:cTn>
                                        <p:tgtEl>
                                          <p:spTgt spid="13601"/>
                                        </p:tgtEl>
                                        <p:attrNameLst>
                                          <p:attrName>style.visibility</p:attrName>
                                        </p:attrNameLst>
                                      </p:cBhvr>
                                      <p:to>
                                        <p:strVal val="visible"/>
                                      </p:to>
                                    </p:set>
                                    <p:animEffect transition="in" filter="blinds(horizontal)">
                                      <p:cBhvr>
                                        <p:cTn id="283" dur="500"/>
                                        <p:tgtEl>
                                          <p:spTgt spid="13601"/>
                                        </p:tgtEl>
                                      </p:cBhvr>
                                    </p:animEffect>
                                  </p:childTnLst>
                                </p:cTn>
                              </p:par>
                              <p:par>
                                <p:cTn id="284" presetID="3" presetClass="entr" presetSubtype="10" fill="hold" grpId="0" nodeType="withEffect">
                                  <p:stCondLst>
                                    <p:cond delay="0"/>
                                  </p:stCondLst>
                                  <p:childTnLst>
                                    <p:set>
                                      <p:cBhvr>
                                        <p:cTn id="285" dur="1" fill="hold">
                                          <p:stCondLst>
                                            <p:cond delay="0"/>
                                          </p:stCondLst>
                                        </p:cTn>
                                        <p:tgtEl>
                                          <p:spTgt spid="13603"/>
                                        </p:tgtEl>
                                        <p:attrNameLst>
                                          <p:attrName>style.visibility</p:attrName>
                                        </p:attrNameLst>
                                      </p:cBhvr>
                                      <p:to>
                                        <p:strVal val="visible"/>
                                      </p:to>
                                    </p:set>
                                    <p:animEffect transition="in" filter="blinds(horizontal)">
                                      <p:cBhvr>
                                        <p:cTn id="286" dur="500"/>
                                        <p:tgtEl>
                                          <p:spTgt spid="13603"/>
                                        </p:tgtEl>
                                      </p:cBhvr>
                                    </p:animEffect>
                                  </p:childTnLst>
                                </p:cTn>
                              </p:par>
                            </p:childTnLst>
                          </p:cTn>
                        </p:par>
                      </p:childTnLst>
                    </p:cTn>
                  </p:par>
                  <p:par>
                    <p:cTn id="287" fill="hold">
                      <p:stCondLst>
                        <p:cond delay="indefinite"/>
                      </p:stCondLst>
                      <p:childTnLst>
                        <p:par>
                          <p:cTn id="288" fill="hold">
                            <p:stCondLst>
                              <p:cond delay="0"/>
                            </p:stCondLst>
                            <p:childTnLst>
                              <p:par>
                                <p:cTn id="289" presetID="3" presetClass="entr" presetSubtype="10" fill="hold" grpId="0" nodeType="clickEffect">
                                  <p:stCondLst>
                                    <p:cond delay="0"/>
                                  </p:stCondLst>
                                  <p:childTnLst>
                                    <p:set>
                                      <p:cBhvr>
                                        <p:cTn id="290" dur="1" fill="hold">
                                          <p:stCondLst>
                                            <p:cond delay="0"/>
                                          </p:stCondLst>
                                        </p:cTn>
                                        <p:tgtEl>
                                          <p:spTgt spid="13639"/>
                                        </p:tgtEl>
                                        <p:attrNameLst>
                                          <p:attrName>style.visibility</p:attrName>
                                        </p:attrNameLst>
                                      </p:cBhvr>
                                      <p:to>
                                        <p:strVal val="visible"/>
                                      </p:to>
                                    </p:set>
                                    <p:animEffect transition="in" filter="blinds(horizontal)">
                                      <p:cBhvr>
                                        <p:cTn id="291" dur="500"/>
                                        <p:tgtEl>
                                          <p:spTgt spid="13639"/>
                                        </p:tgtEl>
                                      </p:cBhvr>
                                    </p:animEffect>
                                  </p:childTnLst>
                                </p:cTn>
                              </p:par>
                            </p:childTnLst>
                          </p:cTn>
                        </p:par>
                      </p:childTnLst>
                    </p:cTn>
                  </p:par>
                  <p:par>
                    <p:cTn id="292" fill="hold">
                      <p:stCondLst>
                        <p:cond delay="indefinite"/>
                      </p:stCondLst>
                      <p:childTnLst>
                        <p:par>
                          <p:cTn id="293" fill="hold">
                            <p:stCondLst>
                              <p:cond delay="0"/>
                            </p:stCondLst>
                            <p:childTnLst>
                              <p:par>
                                <p:cTn id="294" presetID="3" presetClass="entr" presetSubtype="10" fill="hold" nodeType="clickEffect">
                                  <p:stCondLst>
                                    <p:cond delay="0"/>
                                  </p:stCondLst>
                                  <p:childTnLst>
                                    <p:set>
                                      <p:cBhvr>
                                        <p:cTn id="295" dur="1" fill="hold">
                                          <p:stCondLst>
                                            <p:cond delay="0"/>
                                          </p:stCondLst>
                                        </p:cTn>
                                        <p:tgtEl>
                                          <p:spTgt spid="13608"/>
                                        </p:tgtEl>
                                        <p:attrNameLst>
                                          <p:attrName>style.visibility</p:attrName>
                                        </p:attrNameLst>
                                      </p:cBhvr>
                                      <p:to>
                                        <p:strVal val="visible"/>
                                      </p:to>
                                    </p:set>
                                    <p:animEffect transition="in" filter="blinds(horizontal)">
                                      <p:cBhvr>
                                        <p:cTn id="296" dur="500"/>
                                        <p:tgtEl>
                                          <p:spTgt spid="13608"/>
                                        </p:tgtEl>
                                      </p:cBhvr>
                                    </p:animEffect>
                                  </p:childTnLst>
                                </p:cTn>
                              </p:par>
                              <p:par>
                                <p:cTn id="297" presetID="3" presetClass="entr" presetSubtype="10" fill="hold" grpId="0" nodeType="withEffect">
                                  <p:stCondLst>
                                    <p:cond delay="0"/>
                                  </p:stCondLst>
                                  <p:childTnLst>
                                    <p:set>
                                      <p:cBhvr>
                                        <p:cTn id="298" dur="1" fill="hold">
                                          <p:stCondLst>
                                            <p:cond delay="0"/>
                                          </p:stCondLst>
                                        </p:cTn>
                                        <p:tgtEl>
                                          <p:spTgt spid="13635"/>
                                        </p:tgtEl>
                                        <p:attrNameLst>
                                          <p:attrName>style.visibility</p:attrName>
                                        </p:attrNameLst>
                                      </p:cBhvr>
                                      <p:to>
                                        <p:strVal val="visible"/>
                                      </p:to>
                                    </p:set>
                                    <p:animEffect transition="in" filter="blinds(horizontal)">
                                      <p:cBhvr>
                                        <p:cTn id="299" dur="500"/>
                                        <p:tgtEl>
                                          <p:spTgt spid="13635"/>
                                        </p:tgtEl>
                                      </p:cBhvr>
                                    </p:animEffect>
                                  </p:childTnLst>
                                </p:cTn>
                              </p:par>
                              <p:par>
                                <p:cTn id="300" presetID="3" presetClass="entr" presetSubtype="10" fill="hold" grpId="0" nodeType="withEffect">
                                  <p:stCondLst>
                                    <p:cond delay="0"/>
                                  </p:stCondLst>
                                  <p:childTnLst>
                                    <p:set>
                                      <p:cBhvr>
                                        <p:cTn id="301" dur="1" fill="hold">
                                          <p:stCondLst>
                                            <p:cond delay="0"/>
                                          </p:stCondLst>
                                        </p:cTn>
                                        <p:tgtEl>
                                          <p:spTgt spid="13636"/>
                                        </p:tgtEl>
                                        <p:attrNameLst>
                                          <p:attrName>style.visibility</p:attrName>
                                        </p:attrNameLst>
                                      </p:cBhvr>
                                      <p:to>
                                        <p:strVal val="visible"/>
                                      </p:to>
                                    </p:set>
                                    <p:animEffect transition="in" filter="blinds(horizontal)">
                                      <p:cBhvr>
                                        <p:cTn id="302" dur="500"/>
                                        <p:tgtEl>
                                          <p:spTgt spid="13636"/>
                                        </p:tgtEl>
                                      </p:cBhvr>
                                    </p:animEffect>
                                  </p:childTnLst>
                                </p:cTn>
                              </p:par>
                              <p:par>
                                <p:cTn id="303" presetID="3" presetClass="entr" presetSubtype="10" fill="hold" grpId="0" nodeType="withEffect">
                                  <p:stCondLst>
                                    <p:cond delay="0"/>
                                  </p:stCondLst>
                                  <p:childTnLst>
                                    <p:set>
                                      <p:cBhvr>
                                        <p:cTn id="304" dur="1" fill="hold">
                                          <p:stCondLst>
                                            <p:cond delay="0"/>
                                          </p:stCondLst>
                                        </p:cTn>
                                        <p:tgtEl>
                                          <p:spTgt spid="13637"/>
                                        </p:tgtEl>
                                        <p:attrNameLst>
                                          <p:attrName>style.visibility</p:attrName>
                                        </p:attrNameLst>
                                      </p:cBhvr>
                                      <p:to>
                                        <p:strVal val="visible"/>
                                      </p:to>
                                    </p:set>
                                    <p:animEffect transition="in" filter="blinds(horizontal)">
                                      <p:cBhvr>
                                        <p:cTn id="305" dur="500"/>
                                        <p:tgtEl>
                                          <p:spTgt spid="13637"/>
                                        </p:tgtEl>
                                      </p:cBhvr>
                                    </p:animEffect>
                                  </p:childTnLst>
                                </p:cTn>
                              </p:par>
                              <p:par>
                                <p:cTn id="306" presetID="3" presetClass="entr" presetSubtype="10" fill="hold" grpId="0" nodeType="withEffect">
                                  <p:stCondLst>
                                    <p:cond delay="0"/>
                                  </p:stCondLst>
                                  <p:childTnLst>
                                    <p:set>
                                      <p:cBhvr>
                                        <p:cTn id="307" dur="1" fill="hold">
                                          <p:stCondLst>
                                            <p:cond delay="0"/>
                                          </p:stCondLst>
                                        </p:cTn>
                                        <p:tgtEl>
                                          <p:spTgt spid="13638"/>
                                        </p:tgtEl>
                                        <p:attrNameLst>
                                          <p:attrName>style.visibility</p:attrName>
                                        </p:attrNameLst>
                                      </p:cBhvr>
                                      <p:to>
                                        <p:strVal val="visible"/>
                                      </p:to>
                                    </p:set>
                                    <p:animEffect transition="in" filter="blinds(horizontal)">
                                      <p:cBhvr>
                                        <p:cTn id="308" dur="500"/>
                                        <p:tgtEl>
                                          <p:spTgt spid="13638"/>
                                        </p:tgtEl>
                                      </p:cBhvr>
                                    </p:animEffec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0" nodeType="clickEffect">
                                  <p:stCondLst>
                                    <p:cond delay="0"/>
                                  </p:stCondLst>
                                  <p:childTnLst>
                                    <p:set>
                                      <p:cBhvr>
                                        <p:cTn id="312" dur="1" fill="hold">
                                          <p:stCondLst>
                                            <p:cond delay="0"/>
                                          </p:stCondLst>
                                        </p:cTn>
                                        <p:tgtEl>
                                          <p:spTgt spid="13641"/>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9" presetClass="entr" presetSubtype="0" fill="hold" nodeType="clickEffect">
                                  <p:stCondLst>
                                    <p:cond delay="0"/>
                                  </p:stCondLst>
                                  <p:childTnLst>
                                    <p:set>
                                      <p:cBhvr>
                                        <p:cTn id="316" dur="1" fill="hold">
                                          <p:stCondLst>
                                            <p:cond delay="0"/>
                                          </p:stCondLst>
                                        </p:cTn>
                                        <p:tgtEl>
                                          <p:spTgt spid="13642">
                                            <p:txEl>
                                              <p:pRg st="0" end="0"/>
                                            </p:txEl>
                                          </p:spTgt>
                                        </p:tgtEl>
                                        <p:attrNameLst>
                                          <p:attrName>style.visibility</p:attrName>
                                        </p:attrNameLst>
                                      </p:cBhvr>
                                      <p:to>
                                        <p:strVal val="visible"/>
                                      </p:to>
                                    </p:set>
                                    <p:animEffect transition="in" filter="dissolve">
                                      <p:cBhvr>
                                        <p:cTn id="317" dur="500"/>
                                        <p:tgtEl>
                                          <p:spTgt spid="13642">
                                            <p:txEl>
                                              <p:pRg st="0" end="0"/>
                                            </p:txEl>
                                          </p:spTgt>
                                        </p:tgtEl>
                                      </p:cBhvr>
                                    </p:animEffect>
                                  </p:childTnLst>
                                </p:cTn>
                              </p:par>
                            </p:childTnLst>
                          </p:cTn>
                        </p:par>
                      </p:childTnLst>
                    </p:cTn>
                  </p:par>
                  <p:par>
                    <p:cTn id="318" fill="hold">
                      <p:stCondLst>
                        <p:cond delay="indefinite"/>
                      </p:stCondLst>
                      <p:childTnLst>
                        <p:par>
                          <p:cTn id="319" fill="hold">
                            <p:stCondLst>
                              <p:cond delay="0"/>
                            </p:stCondLst>
                            <p:childTnLst>
                              <p:par>
                                <p:cTn id="320" presetID="9" presetClass="entr" presetSubtype="0" fill="hold" nodeType="clickEffect">
                                  <p:stCondLst>
                                    <p:cond delay="0"/>
                                  </p:stCondLst>
                                  <p:childTnLst>
                                    <p:set>
                                      <p:cBhvr>
                                        <p:cTn id="321" dur="1" fill="hold">
                                          <p:stCondLst>
                                            <p:cond delay="0"/>
                                          </p:stCondLst>
                                        </p:cTn>
                                        <p:tgtEl>
                                          <p:spTgt spid="13642">
                                            <p:txEl>
                                              <p:pRg st="1" end="1"/>
                                            </p:txEl>
                                          </p:spTgt>
                                        </p:tgtEl>
                                        <p:attrNameLst>
                                          <p:attrName>style.visibility</p:attrName>
                                        </p:attrNameLst>
                                      </p:cBhvr>
                                      <p:to>
                                        <p:strVal val="visible"/>
                                      </p:to>
                                    </p:set>
                                    <p:animEffect transition="in" filter="dissolve">
                                      <p:cBhvr>
                                        <p:cTn id="322" dur="500"/>
                                        <p:tgtEl>
                                          <p:spTgt spid="13642">
                                            <p:txEl>
                                              <p:pRg st="1" end="1"/>
                                            </p:txEl>
                                          </p:spTgt>
                                        </p:tgtEl>
                                      </p:cBhvr>
                                    </p:animEffect>
                                  </p:childTnLst>
                                </p:cTn>
                              </p:par>
                            </p:childTnLst>
                          </p:cTn>
                        </p:par>
                      </p:childTnLst>
                    </p:cTn>
                  </p:par>
                  <p:par>
                    <p:cTn id="323" fill="hold">
                      <p:stCondLst>
                        <p:cond delay="indefinite"/>
                      </p:stCondLst>
                      <p:childTnLst>
                        <p:par>
                          <p:cTn id="324" fill="hold">
                            <p:stCondLst>
                              <p:cond delay="0"/>
                            </p:stCondLst>
                            <p:childTnLst>
                              <p:par>
                                <p:cTn id="325" presetID="9" presetClass="entr" presetSubtype="0" fill="hold" nodeType="clickEffect">
                                  <p:stCondLst>
                                    <p:cond delay="0"/>
                                  </p:stCondLst>
                                  <p:childTnLst>
                                    <p:set>
                                      <p:cBhvr>
                                        <p:cTn id="326" dur="1" fill="hold">
                                          <p:stCondLst>
                                            <p:cond delay="0"/>
                                          </p:stCondLst>
                                        </p:cTn>
                                        <p:tgtEl>
                                          <p:spTgt spid="13642">
                                            <p:txEl>
                                              <p:pRg st="2" end="2"/>
                                            </p:txEl>
                                          </p:spTgt>
                                        </p:tgtEl>
                                        <p:attrNameLst>
                                          <p:attrName>style.visibility</p:attrName>
                                        </p:attrNameLst>
                                      </p:cBhvr>
                                      <p:to>
                                        <p:strVal val="visible"/>
                                      </p:to>
                                    </p:set>
                                    <p:animEffect transition="in" filter="dissolve">
                                      <p:cBhvr>
                                        <p:cTn id="327" dur="500"/>
                                        <p:tgtEl>
                                          <p:spTgt spid="13642">
                                            <p:txEl>
                                              <p:pRg st="2" end="2"/>
                                            </p:txEl>
                                          </p:spTgt>
                                        </p:tgtEl>
                                      </p:cBhvr>
                                    </p:animEffect>
                                  </p:childTnLst>
                                </p:cTn>
                              </p:par>
                            </p:childTnLst>
                          </p:cTn>
                        </p:par>
                      </p:childTnLst>
                    </p:cTn>
                  </p:par>
                  <p:par>
                    <p:cTn id="328" fill="hold">
                      <p:stCondLst>
                        <p:cond delay="indefinite"/>
                      </p:stCondLst>
                      <p:childTnLst>
                        <p:par>
                          <p:cTn id="329" fill="hold">
                            <p:stCondLst>
                              <p:cond delay="0"/>
                            </p:stCondLst>
                            <p:childTnLst>
                              <p:par>
                                <p:cTn id="330" presetID="9" presetClass="entr" presetSubtype="0" fill="hold" nodeType="clickEffect">
                                  <p:stCondLst>
                                    <p:cond delay="0"/>
                                  </p:stCondLst>
                                  <p:childTnLst>
                                    <p:set>
                                      <p:cBhvr>
                                        <p:cTn id="331" dur="1" fill="hold">
                                          <p:stCondLst>
                                            <p:cond delay="0"/>
                                          </p:stCondLst>
                                        </p:cTn>
                                        <p:tgtEl>
                                          <p:spTgt spid="13642">
                                            <p:txEl>
                                              <p:pRg st="3" end="3"/>
                                            </p:txEl>
                                          </p:spTgt>
                                        </p:tgtEl>
                                        <p:attrNameLst>
                                          <p:attrName>style.visibility</p:attrName>
                                        </p:attrNameLst>
                                      </p:cBhvr>
                                      <p:to>
                                        <p:strVal val="visible"/>
                                      </p:to>
                                    </p:set>
                                    <p:animEffect transition="in" filter="dissolve">
                                      <p:cBhvr>
                                        <p:cTn id="332" dur="500"/>
                                        <p:tgtEl>
                                          <p:spTgt spid="13642">
                                            <p:txEl>
                                              <p:pRg st="3" end="3"/>
                                            </p:txEl>
                                          </p:spTgt>
                                        </p:tgtEl>
                                      </p:cBhvr>
                                    </p:animEffect>
                                  </p:childTnLst>
                                </p:cTn>
                              </p:par>
                            </p:childTnLst>
                          </p:cTn>
                        </p:par>
                      </p:childTnLst>
                    </p:cTn>
                  </p:par>
                  <p:par>
                    <p:cTn id="333" fill="hold">
                      <p:stCondLst>
                        <p:cond delay="indefinite"/>
                      </p:stCondLst>
                      <p:childTnLst>
                        <p:par>
                          <p:cTn id="334" fill="hold">
                            <p:stCondLst>
                              <p:cond delay="0"/>
                            </p:stCondLst>
                            <p:childTnLst>
                              <p:par>
                                <p:cTn id="335" presetID="9" presetClass="entr" presetSubtype="0" fill="hold" nodeType="clickEffect">
                                  <p:stCondLst>
                                    <p:cond delay="0"/>
                                  </p:stCondLst>
                                  <p:childTnLst>
                                    <p:set>
                                      <p:cBhvr>
                                        <p:cTn id="336" dur="1" fill="hold">
                                          <p:stCondLst>
                                            <p:cond delay="0"/>
                                          </p:stCondLst>
                                        </p:cTn>
                                        <p:tgtEl>
                                          <p:spTgt spid="13642">
                                            <p:txEl>
                                              <p:pRg st="4" end="4"/>
                                            </p:txEl>
                                          </p:spTgt>
                                        </p:tgtEl>
                                        <p:attrNameLst>
                                          <p:attrName>style.visibility</p:attrName>
                                        </p:attrNameLst>
                                      </p:cBhvr>
                                      <p:to>
                                        <p:strVal val="visible"/>
                                      </p:to>
                                    </p:set>
                                    <p:animEffect transition="in" filter="dissolve">
                                      <p:cBhvr>
                                        <p:cTn id="337" dur="500"/>
                                        <p:tgtEl>
                                          <p:spTgt spid="13642">
                                            <p:txEl>
                                              <p:pRg st="4" end="4"/>
                                            </p:txEl>
                                          </p:spTgt>
                                        </p:tgtEl>
                                      </p:cBhvr>
                                    </p:animEffect>
                                  </p:childTnLst>
                                </p:cTn>
                              </p:par>
                            </p:childTnLst>
                          </p:cTn>
                        </p:par>
                      </p:childTnLst>
                    </p:cTn>
                  </p:par>
                  <p:par>
                    <p:cTn id="338" fill="hold">
                      <p:stCondLst>
                        <p:cond delay="indefinite"/>
                      </p:stCondLst>
                      <p:childTnLst>
                        <p:par>
                          <p:cTn id="339" fill="hold">
                            <p:stCondLst>
                              <p:cond delay="0"/>
                            </p:stCondLst>
                            <p:childTnLst>
                              <p:par>
                                <p:cTn id="340" presetID="9" presetClass="entr" presetSubtype="0" fill="hold" nodeType="clickEffect">
                                  <p:stCondLst>
                                    <p:cond delay="0"/>
                                  </p:stCondLst>
                                  <p:childTnLst>
                                    <p:set>
                                      <p:cBhvr>
                                        <p:cTn id="341" dur="1" fill="hold">
                                          <p:stCondLst>
                                            <p:cond delay="0"/>
                                          </p:stCondLst>
                                        </p:cTn>
                                        <p:tgtEl>
                                          <p:spTgt spid="13642">
                                            <p:txEl>
                                              <p:pRg st="5" end="5"/>
                                            </p:txEl>
                                          </p:spTgt>
                                        </p:tgtEl>
                                        <p:attrNameLst>
                                          <p:attrName>style.visibility</p:attrName>
                                        </p:attrNameLst>
                                      </p:cBhvr>
                                      <p:to>
                                        <p:strVal val="visible"/>
                                      </p:to>
                                    </p:set>
                                    <p:animEffect transition="in" filter="dissolve">
                                      <p:cBhvr>
                                        <p:cTn id="342" dur="500"/>
                                        <p:tgtEl>
                                          <p:spTgt spid="13642">
                                            <p:txEl>
                                              <p:pRg st="5" end="5"/>
                                            </p:txEl>
                                          </p:spTgt>
                                        </p:tgtEl>
                                      </p:cBhvr>
                                    </p:animEffect>
                                  </p:childTnLst>
                                </p:cTn>
                              </p:par>
                            </p:childTnLst>
                          </p:cTn>
                        </p:par>
                      </p:childTnLst>
                    </p:cTn>
                  </p:par>
                  <p:par>
                    <p:cTn id="343" fill="hold">
                      <p:stCondLst>
                        <p:cond delay="indefinite"/>
                      </p:stCondLst>
                      <p:childTnLst>
                        <p:par>
                          <p:cTn id="344" fill="hold">
                            <p:stCondLst>
                              <p:cond delay="0"/>
                            </p:stCondLst>
                            <p:childTnLst>
                              <p:par>
                                <p:cTn id="345" presetID="22" presetClass="entr" presetSubtype="4" fill="hold" grpId="0" nodeType="clickEffect">
                                  <p:stCondLst>
                                    <p:cond delay="0"/>
                                  </p:stCondLst>
                                  <p:childTnLst>
                                    <p:set>
                                      <p:cBhvr>
                                        <p:cTn id="346" dur="1" fill="hold">
                                          <p:stCondLst>
                                            <p:cond delay="0"/>
                                          </p:stCondLst>
                                        </p:cTn>
                                        <p:tgtEl>
                                          <p:spTgt spid="13640"/>
                                        </p:tgtEl>
                                        <p:attrNameLst>
                                          <p:attrName>style.visibility</p:attrName>
                                        </p:attrNameLst>
                                      </p:cBhvr>
                                      <p:to>
                                        <p:strVal val="visible"/>
                                      </p:to>
                                    </p:set>
                                    <p:animEffect transition="in" filter="wipe(down)">
                                      <p:cBhvr>
                                        <p:cTn id="347" dur="500"/>
                                        <p:tgtEl>
                                          <p:spTgt spid="13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3" grpId="0"/>
      <p:bldP spid="13415" grpId="0"/>
      <p:bldP spid="13415" grpId="1"/>
      <p:bldP spid="13417" grpId="0"/>
      <p:bldP spid="13417" grpId="1"/>
      <p:bldP spid="13418" grpId="0"/>
      <p:bldP spid="13418" grpId="1"/>
      <p:bldP spid="13419" grpId="0"/>
      <p:bldP spid="13419" grpId="1"/>
      <p:bldP spid="13420" grpId="0"/>
      <p:bldP spid="13420" grpId="1"/>
      <p:bldP spid="13448" grpId="0"/>
      <p:bldP spid="13449" grpId="0"/>
      <p:bldP spid="13450" grpId="0"/>
      <p:bldP spid="13450" grpId="1"/>
      <p:bldP spid="13451" grpId="0"/>
      <p:bldP spid="13451" grpId="1"/>
      <p:bldP spid="13452" grpId="0"/>
      <p:bldP spid="13452" grpId="1"/>
      <p:bldP spid="13453" grpId="0"/>
      <p:bldP spid="13453" grpId="1"/>
      <p:bldP spid="13454" grpId="0"/>
      <p:bldP spid="13454" grpId="1"/>
      <p:bldP spid="13455" grpId="0"/>
      <p:bldP spid="13456" grpId="0" bldLvl="0" animBg="1"/>
      <p:bldP spid="13457" grpId="0" bldLvl="0" animBg="1"/>
      <p:bldP spid="13459" grpId="0"/>
      <p:bldP spid="13460" grpId="0" bldLvl="0" animBg="1"/>
      <p:bldP spid="13461" grpId="0" bldLvl="0" animBg="1"/>
      <p:bldP spid="13462" grpId="0"/>
      <p:bldP spid="13462" grpId="1"/>
      <p:bldP spid="13463" grpId="0" bldLvl="0" animBg="1"/>
      <p:bldP spid="13491" grpId="0"/>
      <p:bldP spid="13492" grpId="0"/>
      <p:bldP spid="13493" grpId="0"/>
      <p:bldP spid="13493" grpId="1"/>
      <p:bldP spid="13494" grpId="0"/>
      <p:bldP spid="13494" grpId="1"/>
      <p:bldP spid="13495" grpId="0"/>
      <p:bldP spid="13495" grpId="1"/>
      <p:bldP spid="13496" grpId="0"/>
      <p:bldP spid="13525" grpId="0"/>
      <p:bldP spid="13526" grpId="0"/>
      <p:bldP spid="13527" grpId="0"/>
      <p:bldP spid="13529" grpId="0" bldLvl="0" animBg="1"/>
      <p:bldP spid="13532" grpId="0" bldLvl="0" animBg="1"/>
      <p:bldP spid="13533" grpId="0"/>
      <p:bldP spid="13534" grpId="0"/>
      <p:bldP spid="13534" grpId="1"/>
      <p:bldP spid="13535" grpId="0"/>
      <p:bldP spid="13535" grpId="1"/>
      <p:bldP spid="13536" grpId="0"/>
      <p:bldP spid="13537" grpId="0" bldLvl="0" animBg="1"/>
      <p:bldP spid="13539" grpId="0"/>
      <p:bldP spid="13540" grpId="0" bldLvl="0" animBg="1"/>
      <p:bldP spid="13541" grpId="0"/>
      <p:bldP spid="13541" grpId="1"/>
      <p:bldP spid="13542" grpId="0"/>
      <p:bldP spid="13570" grpId="0"/>
      <p:bldP spid="13571" grpId="0"/>
      <p:bldP spid="13572" grpId="0" bldLvl="0" animBg="1"/>
      <p:bldP spid="13600" grpId="0"/>
      <p:bldP spid="13601" grpId="0"/>
      <p:bldP spid="13602" grpId="0" bldLvl="0" animBg="1"/>
      <p:bldP spid="13603" grpId="0"/>
      <p:bldP spid="13635" grpId="0"/>
      <p:bldP spid="13636" grpId="0"/>
      <p:bldP spid="13637" grpId="0"/>
      <p:bldP spid="13638" grpId="0"/>
      <p:bldP spid="13639" grpId="0" bldLvl="0" animBg="1"/>
      <p:bldP spid="13640" grpId="0" bldLvl="0" animBg="1"/>
      <p:bldP spid="1364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ChangeArrowheads="1"/>
          </p:cNvSpPr>
          <p:nvPr/>
        </p:nvSpPr>
        <p:spPr bwMode="auto">
          <a:xfrm>
            <a:off x="611188" y="229602"/>
            <a:ext cx="7772400" cy="646331"/>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defRPr/>
            </a:pPr>
            <a:r>
              <a:rPr kumimoji="1" lang="en-US" altLang="zh-CN" sz="3600" b="1" dirty="0">
                <a:solidFill>
                  <a:schemeClr val="bg1"/>
                </a:solidFill>
                <a:effectLst/>
                <a:latin typeface="黑体" panose="02010609060101010101" pitchFamily="49" charset="-122"/>
                <a:ea typeface="黑体" panose="02010609060101010101" pitchFamily="49" charset="-122"/>
              </a:rPr>
              <a:t>n</a:t>
            </a:r>
            <a:r>
              <a:rPr kumimoji="1" lang="zh-CN" altLang="en-US" sz="3600" b="1" dirty="0">
                <a:solidFill>
                  <a:schemeClr val="bg1"/>
                </a:solidFill>
                <a:effectLst/>
                <a:latin typeface="黑体" panose="02010609060101010101" pitchFamily="49" charset="-122"/>
                <a:ea typeface="黑体" panose="02010609060101010101" pitchFamily="49" charset="-122"/>
              </a:rPr>
              <a:t>后问题递归算法</a:t>
            </a:r>
            <a:endParaRPr kumimoji="1" lang="zh-CN" altLang="en-US" sz="3600" b="1" dirty="0">
              <a:solidFill>
                <a:schemeClr val="bg1"/>
              </a:solidFill>
              <a:effectLst/>
              <a:latin typeface="黑体" panose="02010609060101010101" pitchFamily="49" charset="-122"/>
              <a:ea typeface="黑体" panose="02010609060101010101" pitchFamily="49" charset="-122"/>
            </a:endParaRPr>
          </a:p>
        </p:txBody>
      </p:sp>
      <p:sp>
        <p:nvSpPr>
          <p:cNvPr id="71684" name="Text Box 4"/>
          <p:cNvSpPr txBox="1">
            <a:spLocks noChangeArrowheads="1"/>
          </p:cNvSpPr>
          <p:nvPr/>
        </p:nvSpPr>
        <p:spPr bwMode="auto">
          <a:xfrm>
            <a:off x="107504" y="1162630"/>
            <a:ext cx="8928100" cy="536702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400" b="1" dirty="0" smtClean="0">
                <a:latin typeface="Times New Roman" panose="02020603050405020304" pitchFamily="18" charset="0"/>
              </a:rPr>
              <a:t>void </a:t>
            </a:r>
            <a:r>
              <a:rPr lang="en-US" altLang="zh-CN" sz="2400" b="1" dirty="0">
                <a:latin typeface="Times New Roman" panose="02020603050405020304" pitchFamily="18" charset="0"/>
              </a:rPr>
              <a:t>Queens</a:t>
            </a:r>
            <a:r>
              <a:rPr kumimoji="1" lang="en-US" altLang="zh-CN" sz="2400" b="1" dirty="0" smtClean="0">
                <a:latin typeface="Times New Roman" panose="02020603050405020304" pitchFamily="18" charset="0"/>
              </a:rPr>
              <a:t>(</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i)</a:t>
            </a:r>
            <a:endParaRPr kumimoji="1" lang="en-US" altLang="zh-CN" sz="2400" b="1" dirty="0" smtClean="0">
              <a:latin typeface="Times New Roman" panose="02020603050405020304" pitchFamily="18" charset="0"/>
            </a:endParaRPr>
          </a:p>
          <a:p>
            <a:pPr eaLnBrk="1" hangingPunct="1">
              <a:lnSpc>
                <a:spcPct val="130000"/>
              </a:lnSpc>
            </a:pPr>
            <a:r>
              <a:rPr kumimoji="1" lang="en-US" altLang="zh-CN" sz="2400" b="1" dirty="0">
                <a:latin typeface="Times New Roman" panose="02020603050405020304" pitchFamily="18" charset="0"/>
              </a:rPr>
              <a:t>{  </a:t>
            </a:r>
            <a:endParaRPr kumimoji="1" lang="en-US" altLang="zh-CN" sz="2400" b="1" dirty="0" smtClean="0">
              <a:latin typeface="Times New Roman" panose="02020603050405020304" pitchFamily="18" charset="0"/>
            </a:endParaRPr>
          </a:p>
          <a:p>
            <a:pPr eaLnBrk="1" hangingPunct="1">
              <a:lnSpc>
                <a:spcPct val="130000"/>
              </a:lnSpc>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a:t>
            </a:r>
            <a:r>
              <a:rPr kumimoji="1" lang="en-US" altLang="zh-CN" sz="2400" b="1" dirty="0">
                <a:latin typeface="Times New Roman" panose="02020603050405020304" pitchFamily="18" charset="0"/>
              </a:rPr>
              <a:t>if </a:t>
            </a:r>
            <a:r>
              <a:rPr kumimoji="1" lang="en-US" altLang="zh-CN" sz="2400" b="1" dirty="0" smtClean="0">
                <a:latin typeface="Times New Roman" panose="02020603050405020304" pitchFamily="18" charset="0"/>
              </a:rPr>
              <a:t>(i==n</a:t>
            </a: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mn-ea"/>
              </a:rPr>
              <a:t>dispasolution(n)</a:t>
            </a:r>
            <a:r>
              <a:rPr kumimoji="1" lang="en-US" altLang="zh-CN" sz="2400" b="1" dirty="0">
                <a:latin typeface="Times New Roman" panose="02020603050405020304" pitchFamily="18" charset="0"/>
              </a:rPr>
              <a:t>;  </a:t>
            </a:r>
            <a:r>
              <a:rPr kumimoji="1" lang="en-US" altLang="zh-CN" sz="2400" b="1" dirty="0" smtClean="0">
                <a:solidFill>
                  <a:srgbClr val="CC0099"/>
                </a:solidFill>
                <a:latin typeface="Times New Roman" panose="02020603050405020304" pitchFamily="18" charset="0"/>
                <a:ea typeface="华文楷体" panose="02010600040101010101" pitchFamily="2" charset="-122"/>
              </a:rPr>
              <a:t>//n</a:t>
            </a:r>
            <a:r>
              <a:rPr lang="zh-CN" altLang="en-US" sz="2400" b="1" dirty="0" smtClean="0">
                <a:solidFill>
                  <a:srgbClr val="CC0099"/>
                </a:solidFill>
                <a:latin typeface="Times New Roman" panose="02020603050405020304" pitchFamily="18" charset="0"/>
                <a:ea typeface="华文楷体" panose="02010600040101010101" pitchFamily="2" charset="-122"/>
              </a:rPr>
              <a:t>个</a:t>
            </a:r>
            <a:r>
              <a:rPr lang="zh-CN" altLang="en-US" sz="2400" b="1" dirty="0">
                <a:solidFill>
                  <a:srgbClr val="CC0099"/>
                </a:solidFill>
                <a:latin typeface="Times New Roman" panose="02020603050405020304" pitchFamily="18" charset="0"/>
                <a:ea typeface="华文楷体" panose="02010600040101010101" pitchFamily="2" charset="-122"/>
              </a:rPr>
              <a:t>皇后都放置好</a:t>
            </a:r>
            <a:r>
              <a:rPr lang="en-US" altLang="zh-CN" sz="2400" b="1" dirty="0">
                <a:solidFill>
                  <a:srgbClr val="CC0099"/>
                </a:solidFill>
                <a:latin typeface="Times New Roman" panose="02020603050405020304" pitchFamily="18" charset="0"/>
                <a:ea typeface="华文楷体" panose="02010600040101010101" pitchFamily="2" charset="-122"/>
              </a:rPr>
              <a:t>,</a:t>
            </a:r>
            <a:r>
              <a:rPr lang="zh-CN" altLang="en-US" sz="2400" b="1" dirty="0">
                <a:solidFill>
                  <a:srgbClr val="CC0099"/>
                </a:solidFill>
                <a:latin typeface="Times New Roman" panose="02020603050405020304" pitchFamily="18" charset="0"/>
                <a:ea typeface="华文楷体" panose="02010600040101010101" pitchFamily="2" charset="-122"/>
              </a:rPr>
              <a:t>输出</a:t>
            </a:r>
            <a:endParaRPr kumimoji="1" lang="zh-CN" altLang="en-US" sz="2400" b="1" dirty="0">
              <a:solidFill>
                <a:srgbClr val="CC0099"/>
              </a:solidFill>
              <a:latin typeface="Times New Roman" panose="02020603050405020304" pitchFamily="18" charset="0"/>
              <a:ea typeface="华文楷体" panose="02010600040101010101" pitchFamily="2" charset="-122"/>
            </a:endParaRPr>
          </a:p>
          <a:p>
            <a:pPr eaLnBrk="1" hangingPunct="1">
              <a:lnSpc>
                <a:spcPct val="130000"/>
              </a:lnSpc>
            </a:pPr>
            <a:r>
              <a:rPr kumimoji="1" lang="en-US" altLang="zh-CN" sz="2400" b="1" dirty="0">
                <a:latin typeface="Times New Roman" panose="02020603050405020304" pitchFamily="18" charset="0"/>
              </a:rPr>
              <a:t>     else</a:t>
            </a:r>
            <a:endParaRPr kumimoji="1" lang="en-US" altLang="zh-CN" sz="2400" b="1" dirty="0">
              <a:latin typeface="Times New Roman" panose="02020603050405020304" pitchFamily="18" charset="0"/>
            </a:endParaRPr>
          </a:p>
          <a:p>
            <a:pPr eaLnBrk="1" hangingPunct="1">
              <a:lnSpc>
                <a:spcPct val="130000"/>
              </a:lnSpc>
            </a:pPr>
            <a:r>
              <a:rPr kumimoji="1" lang="en-US" altLang="zh-CN" sz="2400" b="1" dirty="0">
                <a:latin typeface="Times New Roman" panose="02020603050405020304" pitchFamily="18" charset="0"/>
              </a:rPr>
              <a:t>         for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j=1;j&lt;=</a:t>
            </a:r>
            <a:r>
              <a:rPr kumimoji="1" lang="en-US" altLang="zh-CN" sz="2400" b="1" dirty="0" err="1">
                <a:latin typeface="Times New Roman" panose="02020603050405020304" pitchFamily="18" charset="0"/>
              </a:rPr>
              <a:t>n;j</a:t>
            </a:r>
            <a:r>
              <a:rPr kumimoji="1" lang="en-US" altLang="zh-CN" sz="2400" b="1" dirty="0">
                <a:latin typeface="Times New Roman" panose="02020603050405020304" pitchFamily="18" charset="0"/>
              </a:rPr>
              <a:t>++) </a:t>
            </a:r>
            <a:r>
              <a:rPr lang="en-US" altLang="zh-CN" sz="2400" b="1" dirty="0">
                <a:solidFill>
                  <a:srgbClr val="CC0099"/>
                </a:solidFill>
                <a:latin typeface="Times New Roman" panose="02020603050405020304" pitchFamily="18" charset="0"/>
                <a:ea typeface="华文楷体" panose="02010600040101010101" pitchFamily="2" charset="-122"/>
              </a:rPr>
              <a:t>//</a:t>
            </a:r>
            <a:r>
              <a:rPr lang="zh-CN" altLang="en-US" sz="2400" b="1" dirty="0">
                <a:solidFill>
                  <a:srgbClr val="CC0099"/>
                </a:solidFill>
                <a:latin typeface="Times New Roman" panose="02020603050405020304" pitchFamily="18" charset="0"/>
                <a:ea typeface="华文楷体" panose="02010600040101010101" pitchFamily="2" charset="-122"/>
              </a:rPr>
              <a:t>每层均有</a:t>
            </a:r>
            <a:r>
              <a:rPr lang="en-US" altLang="zh-CN" sz="2400" b="1" dirty="0">
                <a:solidFill>
                  <a:srgbClr val="CC0099"/>
                </a:solidFill>
                <a:latin typeface="Times New Roman" panose="02020603050405020304" pitchFamily="18" charset="0"/>
                <a:ea typeface="华文楷体" panose="02010600040101010101" pitchFamily="2" charset="-122"/>
              </a:rPr>
              <a:t>n</a:t>
            </a:r>
            <a:r>
              <a:rPr lang="zh-CN" altLang="en-US" sz="2400" b="1" dirty="0">
                <a:solidFill>
                  <a:srgbClr val="CC0099"/>
                </a:solidFill>
                <a:latin typeface="Times New Roman" panose="02020603050405020304" pitchFamily="18" charset="0"/>
                <a:ea typeface="华文楷体" panose="02010600040101010101" pitchFamily="2" charset="-122"/>
              </a:rPr>
              <a:t>种放法</a:t>
            </a:r>
            <a:endParaRPr lang="zh-CN" altLang="en-US" sz="2400" b="1" dirty="0">
              <a:solidFill>
                <a:srgbClr val="CC0099"/>
              </a:solidFill>
              <a:latin typeface="Times New Roman" panose="02020603050405020304" pitchFamily="18" charset="0"/>
              <a:ea typeface="华文楷体" panose="02010600040101010101" pitchFamily="2" charset="-122"/>
            </a:endParaRPr>
          </a:p>
          <a:p>
            <a:pPr eaLnBrk="1" hangingPunct="1">
              <a:lnSpc>
                <a:spcPct val="130000"/>
              </a:lnSpc>
            </a:pPr>
            <a:r>
              <a:rPr kumimoji="1" lang="en-US" altLang="zh-CN" sz="2400" b="1" dirty="0">
                <a:latin typeface="Times New Roman" panose="02020603050405020304" pitchFamily="18" charset="0"/>
              </a:rPr>
              <a:t>         {  </a:t>
            </a:r>
            <a:endParaRPr kumimoji="1" lang="en-US" altLang="zh-CN" sz="2400" b="1" dirty="0" smtClean="0">
              <a:latin typeface="Times New Roman" panose="02020603050405020304" pitchFamily="18" charset="0"/>
            </a:endParaRPr>
          </a:p>
          <a:p>
            <a:pPr eaLnBrk="1" hangingPunct="1">
              <a:lnSpc>
                <a:spcPct val="130000"/>
              </a:lnSpc>
            </a:pPr>
            <a:r>
              <a:rPr kumimoji="1" lang="en-US" altLang="zh-CN" sz="2400" b="1" dirty="0">
                <a:latin typeface="Times New Roman" panose="02020603050405020304" pitchFamily="18" charset="0"/>
              </a:rPr>
              <a:t> </a:t>
            </a:r>
            <a:r>
              <a:rPr kumimoji="1" lang="en-US" altLang="zh-CN" sz="2400" b="1" dirty="0" smtClean="0">
                <a:latin typeface="Times New Roman" panose="02020603050405020304" pitchFamily="18" charset="0"/>
              </a:rPr>
              <a:t>             x[i]=</a:t>
            </a:r>
            <a:r>
              <a:rPr kumimoji="1" lang="en-US" altLang="zh-CN" sz="2400" b="1" dirty="0">
                <a:latin typeface="Times New Roman" panose="02020603050405020304" pitchFamily="18" charset="0"/>
              </a:rPr>
              <a:t>j</a:t>
            </a:r>
            <a:r>
              <a:rPr lang="en-US" altLang="zh-CN" sz="2400" b="1" dirty="0">
                <a:latin typeface="Times New Roman" panose="02020603050405020304" pitchFamily="18" charset="0"/>
                <a:ea typeface="华文楷体" panose="02010600040101010101" pitchFamily="2" charset="-122"/>
              </a:rPr>
              <a:t>; </a:t>
            </a:r>
            <a:r>
              <a:rPr lang="en-US" altLang="zh-CN" sz="2400" b="1" dirty="0">
                <a:solidFill>
                  <a:srgbClr val="CC0099"/>
                </a:solidFill>
                <a:latin typeface="Times New Roman" panose="02020603050405020304" pitchFamily="18" charset="0"/>
                <a:ea typeface="华文楷体" panose="02010600040101010101" pitchFamily="2" charset="-122"/>
              </a:rPr>
              <a:t>//</a:t>
            </a:r>
            <a:r>
              <a:rPr lang="zh-CN" altLang="en-US" sz="2400" b="1" dirty="0">
                <a:solidFill>
                  <a:srgbClr val="CC0099"/>
                </a:solidFill>
                <a:latin typeface="Times New Roman" panose="02020603050405020304" pitchFamily="18" charset="0"/>
                <a:ea typeface="华文楷体" panose="02010600040101010101" pitchFamily="2" charset="-122"/>
              </a:rPr>
              <a:t>放置皇后</a:t>
            </a:r>
            <a:endParaRPr lang="zh-CN" altLang="en-US" sz="2400" b="1" dirty="0">
              <a:solidFill>
                <a:srgbClr val="CC0099"/>
              </a:solidFill>
              <a:latin typeface="Times New Roman" panose="02020603050405020304" pitchFamily="18" charset="0"/>
              <a:ea typeface="华文楷体" panose="02010600040101010101" pitchFamily="2" charset="-122"/>
            </a:endParaRPr>
          </a:p>
          <a:p>
            <a:pPr eaLnBrk="1" hangingPunct="1">
              <a:lnSpc>
                <a:spcPct val="130000"/>
              </a:lnSpc>
            </a:pPr>
            <a:r>
              <a:rPr kumimoji="1" lang="en-US" altLang="zh-CN" sz="2400" b="1" dirty="0">
                <a:latin typeface="Times New Roman" panose="02020603050405020304" pitchFamily="18" charset="0"/>
              </a:rPr>
              <a:t>              if (</a:t>
            </a:r>
            <a:r>
              <a:rPr kumimoji="1" lang="en-US" altLang="zh-CN" sz="2400" b="1" dirty="0" smtClean="0">
                <a:latin typeface="Times New Roman" panose="02020603050405020304" pitchFamily="18" charset="0"/>
              </a:rPr>
              <a:t>Place(i)==1)  </a:t>
            </a:r>
            <a:r>
              <a:rPr lang="en-US" altLang="zh-CN" sz="2400" b="1" dirty="0">
                <a:solidFill>
                  <a:srgbClr val="CC0099"/>
                </a:solidFill>
                <a:latin typeface="Times New Roman" panose="02020603050405020304" pitchFamily="18" charset="0"/>
                <a:ea typeface="华文楷体" panose="02010600040101010101" pitchFamily="2" charset="-122"/>
              </a:rPr>
              <a:t>//</a:t>
            </a:r>
            <a:r>
              <a:rPr lang="zh-CN" altLang="en-US" sz="2400" b="1" dirty="0">
                <a:solidFill>
                  <a:srgbClr val="CC0099"/>
                </a:solidFill>
                <a:latin typeface="Times New Roman" panose="02020603050405020304" pitchFamily="18" charset="0"/>
                <a:ea typeface="华文楷体" panose="02010600040101010101" pitchFamily="2" charset="-122"/>
              </a:rPr>
              <a:t>不冲突</a:t>
            </a:r>
            <a:endParaRPr lang="zh-CN" altLang="en-US" sz="2400" b="1" dirty="0">
              <a:solidFill>
                <a:srgbClr val="CC0099"/>
              </a:solidFill>
              <a:latin typeface="Times New Roman" panose="02020603050405020304" pitchFamily="18" charset="0"/>
              <a:ea typeface="华文楷体" panose="02010600040101010101" pitchFamily="2" charset="-122"/>
            </a:endParaRPr>
          </a:p>
          <a:p>
            <a:pPr eaLnBrk="1" hangingPunct="1">
              <a:lnSpc>
                <a:spcPct val="130000"/>
              </a:lnSpc>
            </a:pPr>
            <a:r>
              <a:rPr kumimoji="1" lang="en-US" altLang="zh-CN" sz="2400" b="1" dirty="0">
                <a:latin typeface="Times New Roman" panose="02020603050405020304" pitchFamily="18" charset="0"/>
              </a:rPr>
              <a:t>                    </a:t>
            </a:r>
            <a:r>
              <a:rPr lang="en-US" altLang="zh-CN" sz="2400" b="1" dirty="0">
                <a:latin typeface="Times New Roman" panose="02020603050405020304" pitchFamily="18" charset="0"/>
              </a:rPr>
              <a:t>Queen </a:t>
            </a:r>
            <a:r>
              <a:rPr kumimoji="1" lang="en-US" altLang="zh-CN" sz="2400" b="1" dirty="0" smtClean="0">
                <a:latin typeface="Times New Roman" panose="02020603050405020304" pitchFamily="18" charset="0"/>
              </a:rPr>
              <a:t>(i+1</a:t>
            </a:r>
            <a:r>
              <a:rPr kumimoji="1" lang="en-US" altLang="zh-CN" sz="2400" b="1" dirty="0">
                <a:latin typeface="Times New Roman" panose="02020603050405020304" pitchFamily="18" charset="0"/>
              </a:rPr>
              <a:t>);</a:t>
            </a:r>
            <a:r>
              <a:rPr lang="en-US" altLang="zh-CN" sz="2400" b="1" dirty="0">
                <a:solidFill>
                  <a:srgbClr val="CC0099"/>
                </a:solidFill>
                <a:latin typeface="Times New Roman" panose="02020603050405020304" pitchFamily="18" charset="0"/>
                <a:ea typeface="华文楷体" panose="02010600040101010101" pitchFamily="2" charset="-122"/>
              </a:rPr>
              <a:t>//</a:t>
            </a:r>
            <a:r>
              <a:rPr lang="zh-CN" altLang="en-US" sz="2400" b="1" dirty="0">
                <a:solidFill>
                  <a:srgbClr val="CC0099"/>
                </a:solidFill>
                <a:latin typeface="Times New Roman" panose="02020603050405020304" pitchFamily="18" charset="0"/>
                <a:ea typeface="华文楷体" panose="02010600040101010101" pitchFamily="2" charset="-122"/>
              </a:rPr>
              <a:t>继续递归放置下一个皇后</a:t>
            </a:r>
            <a:endParaRPr lang="zh-CN" altLang="en-US" sz="2400" b="1" dirty="0">
              <a:solidFill>
                <a:srgbClr val="CC0099"/>
              </a:solidFill>
              <a:latin typeface="Times New Roman" panose="02020603050405020304" pitchFamily="18" charset="0"/>
              <a:ea typeface="华文楷体" panose="02010600040101010101" pitchFamily="2" charset="-122"/>
            </a:endParaRPr>
          </a:p>
          <a:p>
            <a:pPr eaLnBrk="1" hangingPunct="1">
              <a:lnSpc>
                <a:spcPct val="130000"/>
              </a:lnSpc>
            </a:pPr>
            <a:r>
              <a:rPr kumimoji="1" lang="en-US" altLang="zh-CN" sz="2400" b="1" dirty="0">
                <a:latin typeface="Times New Roman" panose="02020603050405020304" pitchFamily="18" charset="0"/>
              </a:rPr>
              <a:t>         }</a:t>
            </a:r>
            <a:endParaRPr kumimoji="1" lang="en-US" altLang="zh-CN" sz="2400" b="1" dirty="0">
              <a:latin typeface="Times New Roman" panose="02020603050405020304" pitchFamily="18" charset="0"/>
            </a:endParaRPr>
          </a:p>
          <a:p>
            <a:pPr eaLnBrk="1" hangingPunct="1">
              <a:lnSpc>
                <a:spcPct val="130000"/>
              </a:lnSpc>
            </a:pP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684">
                                            <p:txEl>
                                              <p:pRg st="0" end="0"/>
                                            </p:txEl>
                                          </p:spTgt>
                                        </p:tgtEl>
                                        <p:attrNameLst>
                                          <p:attrName>style.visibility</p:attrName>
                                        </p:attrNameLst>
                                      </p:cBhvr>
                                      <p:to>
                                        <p:strVal val="visible"/>
                                      </p:to>
                                    </p:set>
                                    <p:animEffect transition="in" filter="blinds(horizontal)">
                                      <p:cBhvr>
                                        <p:cTn id="11" dur="500"/>
                                        <p:tgtEl>
                                          <p:spTgt spid="7168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1684">
                                            <p:txEl>
                                              <p:pRg st="1" end="1"/>
                                            </p:txEl>
                                          </p:spTgt>
                                        </p:tgtEl>
                                        <p:attrNameLst>
                                          <p:attrName>style.visibility</p:attrName>
                                        </p:attrNameLst>
                                      </p:cBhvr>
                                      <p:to>
                                        <p:strVal val="visible"/>
                                      </p:to>
                                    </p:set>
                                    <p:animEffect transition="in" filter="blinds(horizontal)">
                                      <p:cBhvr>
                                        <p:cTn id="16" dur="500"/>
                                        <p:tgtEl>
                                          <p:spTgt spid="7168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21" dur="500"/>
                                        <p:tgtEl>
                                          <p:spTgt spid="7168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1684">
                                            <p:txEl>
                                              <p:pRg st="3" end="3"/>
                                            </p:txEl>
                                          </p:spTgt>
                                        </p:tgtEl>
                                        <p:attrNameLst>
                                          <p:attrName>style.visibility</p:attrName>
                                        </p:attrNameLst>
                                      </p:cBhvr>
                                      <p:to>
                                        <p:strVal val="visible"/>
                                      </p:to>
                                    </p:set>
                                    <p:animEffect transition="in" filter="blinds(horizontal)">
                                      <p:cBhvr>
                                        <p:cTn id="26" dur="500"/>
                                        <p:tgtEl>
                                          <p:spTgt spid="7168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1684">
                                            <p:txEl>
                                              <p:pRg st="4" end="4"/>
                                            </p:txEl>
                                          </p:spTgt>
                                        </p:tgtEl>
                                        <p:attrNameLst>
                                          <p:attrName>style.visibility</p:attrName>
                                        </p:attrNameLst>
                                      </p:cBhvr>
                                      <p:to>
                                        <p:strVal val="visible"/>
                                      </p:to>
                                    </p:set>
                                    <p:animEffect transition="in" filter="blinds(horizontal)">
                                      <p:cBhvr>
                                        <p:cTn id="31" dur="500"/>
                                        <p:tgtEl>
                                          <p:spTgt spid="7168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1684">
                                            <p:txEl>
                                              <p:pRg st="5" end="5"/>
                                            </p:txEl>
                                          </p:spTgt>
                                        </p:tgtEl>
                                        <p:attrNameLst>
                                          <p:attrName>style.visibility</p:attrName>
                                        </p:attrNameLst>
                                      </p:cBhvr>
                                      <p:to>
                                        <p:strVal val="visible"/>
                                      </p:to>
                                    </p:set>
                                    <p:animEffect transition="in" filter="blinds(horizontal)">
                                      <p:cBhvr>
                                        <p:cTn id="36" dur="500"/>
                                        <p:tgtEl>
                                          <p:spTgt spid="7168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1684">
                                            <p:txEl>
                                              <p:pRg st="6" end="6"/>
                                            </p:txEl>
                                          </p:spTgt>
                                        </p:tgtEl>
                                        <p:attrNameLst>
                                          <p:attrName>style.visibility</p:attrName>
                                        </p:attrNameLst>
                                      </p:cBhvr>
                                      <p:to>
                                        <p:strVal val="visible"/>
                                      </p:to>
                                    </p:set>
                                    <p:animEffect transition="in" filter="blinds(horizontal)">
                                      <p:cBhvr>
                                        <p:cTn id="41" dur="500"/>
                                        <p:tgtEl>
                                          <p:spTgt spid="7168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1684">
                                            <p:txEl>
                                              <p:pRg st="7" end="7"/>
                                            </p:txEl>
                                          </p:spTgt>
                                        </p:tgtEl>
                                        <p:attrNameLst>
                                          <p:attrName>style.visibility</p:attrName>
                                        </p:attrNameLst>
                                      </p:cBhvr>
                                      <p:to>
                                        <p:strVal val="visible"/>
                                      </p:to>
                                    </p:set>
                                    <p:animEffect transition="in" filter="blinds(horizontal)">
                                      <p:cBhvr>
                                        <p:cTn id="46" dur="500"/>
                                        <p:tgtEl>
                                          <p:spTgt spid="71684">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1684">
                                            <p:txEl>
                                              <p:pRg st="8" end="8"/>
                                            </p:txEl>
                                          </p:spTgt>
                                        </p:tgtEl>
                                        <p:attrNameLst>
                                          <p:attrName>style.visibility</p:attrName>
                                        </p:attrNameLst>
                                      </p:cBhvr>
                                      <p:to>
                                        <p:strVal val="visible"/>
                                      </p:to>
                                    </p:set>
                                    <p:animEffect transition="in" filter="blinds(horizontal)">
                                      <p:cBhvr>
                                        <p:cTn id="51" dur="500"/>
                                        <p:tgtEl>
                                          <p:spTgt spid="71684">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1684">
                                            <p:txEl>
                                              <p:pRg st="9" end="9"/>
                                            </p:txEl>
                                          </p:spTgt>
                                        </p:tgtEl>
                                        <p:attrNameLst>
                                          <p:attrName>style.visibility</p:attrName>
                                        </p:attrNameLst>
                                      </p:cBhvr>
                                      <p:to>
                                        <p:strVal val="visible"/>
                                      </p:to>
                                    </p:set>
                                    <p:animEffect transition="in" filter="blinds(horizontal)">
                                      <p:cBhvr>
                                        <p:cTn id="56" dur="500"/>
                                        <p:tgtEl>
                                          <p:spTgt spid="71684">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1684">
                                            <p:txEl>
                                              <p:pRg st="10" end="10"/>
                                            </p:txEl>
                                          </p:spTgt>
                                        </p:tgtEl>
                                        <p:attrNameLst>
                                          <p:attrName>style.visibility</p:attrName>
                                        </p:attrNameLst>
                                      </p:cBhvr>
                                      <p:to>
                                        <p:strVal val="visible"/>
                                      </p:to>
                                    </p:set>
                                    <p:animEffect transition="in" filter="blinds(horizontal)">
                                      <p:cBhvr>
                                        <p:cTn id="61" dur="500"/>
                                        <p:tgtEl>
                                          <p:spTgt spid="7168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45" name="Text Box 17"/>
          <p:cNvSpPr txBox="1">
            <a:spLocks noChangeArrowheads="1"/>
          </p:cNvSpPr>
          <p:nvPr/>
        </p:nvSpPr>
        <p:spPr bwMode="auto">
          <a:xfrm>
            <a:off x="19685" y="-14605"/>
            <a:ext cx="9100820" cy="6830695"/>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lstStyle/>
          <a:p>
            <a:pPr eaLnBrk="0" hangingPunct="0">
              <a:lnSpc>
                <a:spcPts val="2880"/>
              </a:lnSpc>
              <a:spcAft>
                <a:spcPts val="0"/>
              </a:spcAft>
            </a:pPr>
            <a:r>
              <a:rPr lang="zh-CN" altLang="en-US" sz="2000" b="1" dirty="0">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void Queens(int n)			//求解n皇后问题</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int i</a:t>
            </a:r>
            <a:r>
              <a:rPr lang="zh-CN" altLang="en-US" sz="2000" b="1">
                <a:solidFill>
                  <a:schemeClr val="tx1"/>
                </a:solidFill>
                <a:latin typeface="Times New Roman" panose="02020603050405020304" pitchFamily="18" charset="0"/>
                <a:cs typeface="Times New Roman" panose="02020603050405020304" pitchFamily="18" charset="0"/>
              </a:rPr>
              <a:t>；for(i=1;i&lt;=n;i++) x[i]=0;</a:t>
            </a:r>
            <a:r>
              <a:rPr lang="en-US" altLang="zh-CN" sz="2000" b="1">
                <a:solidFill>
                  <a:schemeClr val="tx1"/>
                </a:solidFill>
                <a:latin typeface="Times New Roman" panose="02020603050405020304" pitchFamily="18" charset="0"/>
                <a:cs typeface="Times New Roman" panose="02020603050405020304" pitchFamily="18" charset="0"/>
                <a:sym typeface="+mn-ea"/>
              </a:rPr>
              <a:t>//</a:t>
            </a:r>
            <a:r>
              <a:rPr lang="zh-CN" altLang="en-US" sz="2000" b="1">
                <a:solidFill>
                  <a:schemeClr val="tx1"/>
                </a:solidFill>
                <a:latin typeface="Times New Roman" panose="02020603050405020304" pitchFamily="18" charset="0"/>
                <a:cs typeface="Times New Roman" panose="02020603050405020304" pitchFamily="18" charset="0"/>
                <a:sym typeface="+mn-ea"/>
              </a:rPr>
              <a:t>初始化</a:t>
            </a:r>
            <a:endParaRPr lang="zh-CN" altLang="en-US"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zh-CN" altLang="en-US" sz="2000" b="1">
                <a:solidFill>
                  <a:schemeClr val="tx1"/>
                </a:solidFill>
                <a:latin typeface="Times New Roman" panose="02020603050405020304" pitchFamily="18" charset="0"/>
                <a:cs typeface="Times New Roman" panose="02020603050405020304" pitchFamily="18" charset="0"/>
              </a:rPr>
              <a:t>    </a:t>
            </a:r>
            <a:r>
              <a:rPr lang="en-US" altLang="zh-CN" sz="2000" b="1">
                <a:solidFill>
                  <a:schemeClr val="tx1"/>
                </a:solidFill>
                <a:latin typeface="Times New Roman" panose="02020603050405020304" pitchFamily="18" charset="0"/>
                <a:cs typeface="Times New Roman" panose="02020603050405020304" pitchFamily="18" charset="0"/>
              </a:rPr>
              <a:t>i=1;	//i表示当前行,也表示放置第i个皇后</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while (i&gt;=1)		//重复试探</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    x[i]++;	//试探下一列的位置,因为初始列从1开始</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while (x[i]&lt;=n &amp;&amp; Place(i)==0)  </a:t>
            </a:r>
            <a:r>
              <a:rPr lang="en-US" altLang="zh-CN" sz="2000" b="1">
                <a:solidFill>
                  <a:schemeClr val="tx1"/>
                </a:solidFill>
                <a:latin typeface="Times New Roman" panose="02020603050405020304" pitchFamily="18" charset="0"/>
                <a:cs typeface="Times New Roman" panose="02020603050405020304" pitchFamily="18" charset="0"/>
                <a:sym typeface="+mn-ea"/>
              </a:rPr>
              <a:t>x[i]++;</a:t>
            </a:r>
            <a:r>
              <a:rPr lang="en-US" altLang="zh-CN" sz="2000" b="1">
                <a:solidFill>
                  <a:schemeClr val="tx1"/>
                </a:solidFill>
                <a:latin typeface="Times New Roman" panose="02020603050405020304" pitchFamily="18" charset="0"/>
                <a:cs typeface="Times New Roman" panose="02020603050405020304" pitchFamily="18" charset="0"/>
              </a:rPr>
              <a:t>//试探一个位置(i,x[i]),发生冲突</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if (x[i]&lt;=n)//为第i个皇后找到了一个合适位置(i,x[i])</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     if (i==n)    </a:t>
            </a:r>
            <a:r>
              <a:rPr lang="en-US" altLang="zh-CN" sz="2000" b="1">
                <a:solidFill>
                  <a:schemeClr val="tx1"/>
                </a:solidFill>
                <a:latin typeface="Times New Roman" panose="02020603050405020304" pitchFamily="18" charset="0"/>
                <a:cs typeface="Times New Roman" panose="02020603050405020304" pitchFamily="18" charset="0"/>
                <a:sym typeface="+mn-ea"/>
              </a:rPr>
              <a:t>dispasolution(n);</a:t>
            </a:r>
            <a:r>
              <a:rPr lang="en-US" altLang="zh-CN" sz="2000" b="1">
                <a:solidFill>
                  <a:schemeClr val="tx1"/>
                </a:solidFill>
                <a:latin typeface="Times New Roman" panose="02020603050405020304" pitchFamily="18" charset="0"/>
                <a:cs typeface="Times New Roman" panose="02020603050405020304" pitchFamily="18" charset="0"/>
              </a:rPr>
              <a:t>//若放置了所有皇后,输出一个解</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else		//皇后没有放置完</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	i++;//转向下一行,即开始下一个皇后的放置</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x[i]=0;	//每次放一个新皇后,都从该行的列头进行试探</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else//若第i个皇后找不到合适的位置,则回溯到上一个皇后</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      if (i==1)   exit(0);//若回溯超界即所有回溯完成，算法结束</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i--;	  //回溯到上一个皇后</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    }</a:t>
            </a:r>
            <a:endParaRPr lang="en-US" altLang="zh-CN" sz="2000" b="1">
              <a:solidFill>
                <a:schemeClr val="tx1"/>
              </a:solidFill>
              <a:latin typeface="Times New Roman" panose="02020603050405020304" pitchFamily="18" charset="0"/>
              <a:cs typeface="Times New Roman" panose="02020603050405020304" pitchFamily="18" charset="0"/>
            </a:endParaRPr>
          </a:p>
          <a:p>
            <a:pPr eaLnBrk="0" hangingPunct="0">
              <a:lnSpc>
                <a:spcPts val="2880"/>
              </a:lnSpc>
              <a:spcAft>
                <a:spcPts val="0"/>
              </a:spcAft>
            </a:pPr>
            <a:r>
              <a:rPr lang="en-US" altLang="zh-CN" sz="2000" b="1">
                <a:solidFill>
                  <a:schemeClr val="tx1"/>
                </a:solidFill>
                <a:latin typeface="Times New Roman" panose="02020603050405020304" pitchFamily="18" charset="0"/>
                <a:cs typeface="Times New Roman" panose="02020603050405020304" pitchFamily="18" charset="0"/>
              </a:rPr>
              <a:t>}</a:t>
            </a:r>
            <a:endParaRPr lang="en-US" altLang="zh-CN" sz="2000" b="1">
              <a:solidFill>
                <a:schemeClr val="tx1"/>
              </a:solidFill>
              <a:latin typeface="Times New Roman" panose="02020603050405020304" pitchFamily="18" charset="0"/>
              <a:cs typeface="Times New Roman" panose="02020603050405020304" pitchFamily="18" charset="0"/>
            </a:endParaRPr>
          </a:p>
          <a:p>
            <a:pPr algn="just" eaLnBrk="0" hangingPunct="0">
              <a:lnSpc>
                <a:spcPts val="2880"/>
              </a:lnSpc>
              <a:spcAft>
                <a:spcPts val="0"/>
              </a:spcAft>
            </a:pPr>
            <a:r>
              <a:rPr lang="en-US" altLang="zh-CN" sz="2000" b="1" dirty="0">
                <a:solidFill>
                  <a:schemeClr val="tx1"/>
                </a:solidFill>
                <a:latin typeface="Times New Roman" panose="02020603050405020304" pitchFamily="18" charset="0"/>
                <a:cs typeface="Times New Roman" panose="02020603050405020304" pitchFamily="18" charset="0"/>
              </a:rPr>
              <a:t>    </a:t>
            </a:r>
            <a:endParaRPr lang="en-US" altLang="zh-CN"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ext Box 4"/>
          <p:cNvSpPr txBox="1">
            <a:spLocks noChangeArrowheads="1"/>
          </p:cNvSpPr>
          <p:nvPr/>
        </p:nvSpPr>
        <p:spPr bwMode="auto">
          <a:xfrm>
            <a:off x="-31115" y="20320"/>
            <a:ext cx="9155430" cy="68929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b="1">
                <a:latin typeface="Times New Roman" panose="02020603050405020304" pitchFamily="18" charset="0"/>
              </a:rPr>
              <a:t>const int MAXN=20;				//最多皇后个数</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int x[MAXN];			//存放各皇后所在的行号,为全局变量</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void dispasolution(int n)   	//输出一个解</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static int count=0;	//静态变量用于统计解个数</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printf("  第%d个解:",++count);</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for (int i=1;i&lt;=n;i++)	printf("(%d,%d) ",i,x[i]);</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printf("\n");</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int main()</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int n;		//n存放实际皇后个数</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printf("皇后问题(n&lt;20) n:");	scanf("%d",&amp;n);</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if (n&gt;20)	printf("n值太大\n");</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else</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	printf("%d皇后问题求解如下:\n",n);</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Queens(n);</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	}</a:t>
            </a:r>
            <a:endParaRPr lang="en-US" altLang="zh-CN" sz="2000" b="1">
              <a:latin typeface="Times New Roman" panose="02020603050405020304" pitchFamily="18" charset="0"/>
            </a:endParaRPr>
          </a:p>
          <a:p>
            <a:pPr eaLnBrk="1" hangingPunct="1">
              <a:lnSpc>
                <a:spcPct val="130000"/>
              </a:lnSpc>
            </a:pPr>
            <a:r>
              <a:rPr lang="en-US" altLang="zh-CN" sz="2000" b="1">
                <a:latin typeface="Times New Roman" panose="02020603050405020304" pitchFamily="18" charset="0"/>
              </a:rPr>
              <a:t>}</a:t>
            </a:r>
            <a:endParaRPr lang="en-US" altLang="zh-CN" sz="2000" b="1">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4391025" y="5683250"/>
            <a:ext cx="4538980" cy="1156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Effect transition="in" filter="blinds(horizontal)">
                                      <p:cBhvr>
                                        <p:cTn id="7" dur="500"/>
                                        <p:tgtEl>
                                          <p:spTgt spid="71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4">
                                            <p:txEl>
                                              <p:pRg st="1" end="1"/>
                                            </p:txEl>
                                          </p:spTgt>
                                        </p:tgtEl>
                                        <p:attrNameLst>
                                          <p:attrName>style.visibility</p:attrName>
                                        </p:attrNameLst>
                                      </p:cBhvr>
                                      <p:to>
                                        <p:strVal val="visible"/>
                                      </p:to>
                                    </p:set>
                                    <p:animEffect transition="in" filter="blinds(horizontal)">
                                      <p:cBhvr>
                                        <p:cTn id="12" dur="500"/>
                                        <p:tgtEl>
                                          <p:spTgt spid="716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17" dur="500"/>
                                        <p:tgtEl>
                                          <p:spTgt spid="71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684">
                                            <p:txEl>
                                              <p:pRg st="3" end="3"/>
                                            </p:txEl>
                                          </p:spTgt>
                                        </p:tgtEl>
                                        <p:attrNameLst>
                                          <p:attrName>style.visibility</p:attrName>
                                        </p:attrNameLst>
                                      </p:cBhvr>
                                      <p:to>
                                        <p:strVal val="visible"/>
                                      </p:to>
                                    </p:set>
                                    <p:animEffect transition="in" filter="blinds(horizontal)">
                                      <p:cBhvr>
                                        <p:cTn id="22" dur="500"/>
                                        <p:tgtEl>
                                          <p:spTgt spid="716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684">
                                            <p:txEl>
                                              <p:pRg st="4" end="4"/>
                                            </p:txEl>
                                          </p:spTgt>
                                        </p:tgtEl>
                                        <p:attrNameLst>
                                          <p:attrName>style.visibility</p:attrName>
                                        </p:attrNameLst>
                                      </p:cBhvr>
                                      <p:to>
                                        <p:strVal val="visible"/>
                                      </p:to>
                                    </p:set>
                                    <p:animEffect transition="in" filter="blinds(horizontal)">
                                      <p:cBhvr>
                                        <p:cTn id="27" dur="500"/>
                                        <p:tgtEl>
                                          <p:spTgt spid="716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684">
                                            <p:txEl>
                                              <p:pRg st="5" end="5"/>
                                            </p:txEl>
                                          </p:spTgt>
                                        </p:tgtEl>
                                        <p:attrNameLst>
                                          <p:attrName>style.visibility</p:attrName>
                                        </p:attrNameLst>
                                      </p:cBhvr>
                                      <p:to>
                                        <p:strVal val="visible"/>
                                      </p:to>
                                    </p:set>
                                    <p:animEffect transition="in" filter="blinds(horizontal)">
                                      <p:cBhvr>
                                        <p:cTn id="32" dur="500"/>
                                        <p:tgtEl>
                                          <p:spTgt spid="716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684">
                                            <p:txEl>
                                              <p:pRg st="6" end="6"/>
                                            </p:txEl>
                                          </p:spTgt>
                                        </p:tgtEl>
                                        <p:attrNameLst>
                                          <p:attrName>style.visibility</p:attrName>
                                        </p:attrNameLst>
                                      </p:cBhvr>
                                      <p:to>
                                        <p:strVal val="visible"/>
                                      </p:to>
                                    </p:set>
                                    <p:animEffect transition="in" filter="blinds(horizontal)">
                                      <p:cBhvr>
                                        <p:cTn id="37" dur="500"/>
                                        <p:tgtEl>
                                          <p:spTgt spid="716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684">
                                            <p:txEl>
                                              <p:pRg st="7" end="7"/>
                                            </p:txEl>
                                          </p:spTgt>
                                        </p:tgtEl>
                                        <p:attrNameLst>
                                          <p:attrName>style.visibility</p:attrName>
                                        </p:attrNameLst>
                                      </p:cBhvr>
                                      <p:to>
                                        <p:strVal val="visible"/>
                                      </p:to>
                                    </p:set>
                                    <p:animEffect transition="in" filter="blinds(horizontal)">
                                      <p:cBhvr>
                                        <p:cTn id="42" dur="500"/>
                                        <p:tgtEl>
                                          <p:spTgt spid="716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1684">
                                            <p:txEl>
                                              <p:pRg st="8" end="8"/>
                                            </p:txEl>
                                          </p:spTgt>
                                        </p:tgtEl>
                                        <p:attrNameLst>
                                          <p:attrName>style.visibility</p:attrName>
                                        </p:attrNameLst>
                                      </p:cBhvr>
                                      <p:to>
                                        <p:strVal val="visible"/>
                                      </p:to>
                                    </p:set>
                                    <p:animEffect transition="in" filter="blinds(horizontal)">
                                      <p:cBhvr>
                                        <p:cTn id="47" dur="500"/>
                                        <p:tgtEl>
                                          <p:spTgt spid="716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1684">
                                            <p:txEl>
                                              <p:pRg st="9" end="9"/>
                                            </p:txEl>
                                          </p:spTgt>
                                        </p:tgtEl>
                                        <p:attrNameLst>
                                          <p:attrName>style.visibility</p:attrName>
                                        </p:attrNameLst>
                                      </p:cBhvr>
                                      <p:to>
                                        <p:strVal val="visible"/>
                                      </p:to>
                                    </p:set>
                                    <p:animEffect transition="in" filter="blinds(horizontal)">
                                      <p:cBhvr>
                                        <p:cTn id="52" dur="500"/>
                                        <p:tgtEl>
                                          <p:spTgt spid="716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1684">
                                            <p:txEl>
                                              <p:pRg st="10" end="10"/>
                                            </p:txEl>
                                          </p:spTgt>
                                        </p:tgtEl>
                                        <p:attrNameLst>
                                          <p:attrName>style.visibility</p:attrName>
                                        </p:attrNameLst>
                                      </p:cBhvr>
                                      <p:to>
                                        <p:strVal val="visible"/>
                                      </p:to>
                                    </p:set>
                                    <p:animEffect transition="in" filter="blinds(horizontal)">
                                      <p:cBhvr>
                                        <p:cTn id="57" dur="500"/>
                                        <p:tgtEl>
                                          <p:spTgt spid="716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1684">
                                            <p:txEl>
                                              <p:pRg st="11" end="11"/>
                                            </p:txEl>
                                          </p:spTgt>
                                        </p:tgtEl>
                                        <p:attrNameLst>
                                          <p:attrName>style.visibility</p:attrName>
                                        </p:attrNameLst>
                                      </p:cBhvr>
                                      <p:to>
                                        <p:strVal val="visible"/>
                                      </p:to>
                                    </p:set>
                                    <p:animEffect transition="in" filter="blinds(horizontal)">
                                      <p:cBhvr>
                                        <p:cTn id="62" dur="500"/>
                                        <p:tgtEl>
                                          <p:spTgt spid="716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1684">
                                            <p:txEl>
                                              <p:pRg st="12" end="12"/>
                                            </p:txEl>
                                          </p:spTgt>
                                        </p:tgtEl>
                                        <p:attrNameLst>
                                          <p:attrName>style.visibility</p:attrName>
                                        </p:attrNameLst>
                                      </p:cBhvr>
                                      <p:to>
                                        <p:strVal val="visible"/>
                                      </p:to>
                                    </p:set>
                                    <p:animEffect transition="in" filter="blinds(horizontal)">
                                      <p:cBhvr>
                                        <p:cTn id="67" dur="500"/>
                                        <p:tgtEl>
                                          <p:spTgt spid="716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1684">
                                            <p:txEl>
                                              <p:pRg st="13" end="13"/>
                                            </p:txEl>
                                          </p:spTgt>
                                        </p:tgtEl>
                                        <p:attrNameLst>
                                          <p:attrName>style.visibility</p:attrName>
                                        </p:attrNameLst>
                                      </p:cBhvr>
                                      <p:to>
                                        <p:strVal val="visible"/>
                                      </p:to>
                                    </p:set>
                                    <p:animEffect transition="in" filter="blinds(horizontal)">
                                      <p:cBhvr>
                                        <p:cTn id="72" dur="500"/>
                                        <p:tgtEl>
                                          <p:spTgt spid="7168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1684">
                                            <p:txEl>
                                              <p:pRg st="14" end="14"/>
                                            </p:txEl>
                                          </p:spTgt>
                                        </p:tgtEl>
                                        <p:attrNameLst>
                                          <p:attrName>style.visibility</p:attrName>
                                        </p:attrNameLst>
                                      </p:cBhvr>
                                      <p:to>
                                        <p:strVal val="visible"/>
                                      </p:to>
                                    </p:set>
                                    <p:animEffect transition="in" filter="blinds(horizontal)">
                                      <p:cBhvr>
                                        <p:cTn id="77" dur="500"/>
                                        <p:tgtEl>
                                          <p:spTgt spid="7168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1684">
                                            <p:txEl>
                                              <p:pRg st="15" end="15"/>
                                            </p:txEl>
                                          </p:spTgt>
                                        </p:tgtEl>
                                        <p:attrNameLst>
                                          <p:attrName>style.visibility</p:attrName>
                                        </p:attrNameLst>
                                      </p:cBhvr>
                                      <p:to>
                                        <p:strVal val="visible"/>
                                      </p:to>
                                    </p:set>
                                    <p:animEffect transition="in" filter="blinds(horizontal)">
                                      <p:cBhvr>
                                        <p:cTn id="82" dur="500"/>
                                        <p:tgtEl>
                                          <p:spTgt spid="7168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1684">
                                            <p:txEl>
                                              <p:pRg st="16" end="16"/>
                                            </p:txEl>
                                          </p:spTgt>
                                        </p:tgtEl>
                                        <p:attrNameLst>
                                          <p:attrName>style.visibility</p:attrName>
                                        </p:attrNameLst>
                                      </p:cBhvr>
                                      <p:to>
                                        <p:strVal val="visible"/>
                                      </p:to>
                                    </p:set>
                                    <p:animEffect transition="in" filter="blinds(horizontal)">
                                      <p:cBhvr>
                                        <p:cTn id="87" dur="500"/>
                                        <p:tgtEl>
                                          <p:spTgt spid="7168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blinds(horizontal)">
                                      <p:cBhvr>
                                        <p:cTn id="9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624522" y="211138"/>
            <a:ext cx="7632079"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从中总结出</a:t>
            </a:r>
            <a:r>
              <a:rPr lang="en-US" altLang="zh-CN" sz="3600" b="1" i="1" dirty="0">
                <a:solidFill>
                  <a:schemeClr val="bg1"/>
                </a:solidFill>
                <a:latin typeface="黑体" panose="02010609060101010101" pitchFamily="49" charset="-122"/>
                <a:ea typeface="黑体" panose="02010609060101010101" pitchFamily="49" charset="-122"/>
                <a:cs typeface="Times New Roman" panose="02020603050405020304" pitchFamily="18" charset="0"/>
              </a:rPr>
              <a:t>n</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皇后求解</a:t>
            </a:r>
            <a:r>
              <a:rPr lang="zh-CN" altLang="en-US" sz="3600"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的回溯算法：</a:t>
            </a:r>
            <a:endParaRPr lang="zh-CN" altLang="en-US" sz="3600"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37219" name="Text Box 3"/>
          <p:cNvSpPr txBox="1">
            <a:spLocks noChangeArrowheads="1"/>
          </p:cNvSpPr>
          <p:nvPr/>
        </p:nvSpPr>
        <p:spPr bwMode="auto">
          <a:xfrm>
            <a:off x="116205" y="1105535"/>
            <a:ext cx="8819515"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Tx/>
              <a:buAutoNum type="circleNumDbPlain"/>
            </a:pPr>
            <a:r>
              <a:rPr lang="zh-CN" altLang="en-US" sz="2000" b="1" dirty="0">
                <a:latin typeface="Times New Roman" panose="02020603050405020304" pitchFamily="18" charset="0"/>
                <a:cs typeface="Times New Roman" panose="02020603050405020304" pitchFamily="18" charset="0"/>
              </a:rPr>
              <a:t>用</a:t>
            </a:r>
            <a:r>
              <a:rPr lang="zh-CN" altLang="en-US" sz="2000" b="1" dirty="0" smtClean="0">
                <a:latin typeface="Times New Roman" panose="02020603050405020304" pitchFamily="18" charset="0"/>
                <a:cs typeface="Times New Roman" panose="02020603050405020304" pitchFamily="18" charset="0"/>
              </a:rPr>
              <a:t>数组</a:t>
            </a:r>
            <a:r>
              <a:rPr lang="en-US" altLang="zh-CN" sz="2000" b="1" i="1" dirty="0" smtClean="0">
                <a:latin typeface="Times New Roman" panose="02020603050405020304" pitchFamily="18" charset="0"/>
                <a:cs typeface="Times New Roman" panose="02020603050405020304" pitchFamily="18" charset="0"/>
              </a:rPr>
              <a:t>x</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存放皇后的位置</a:t>
            </a:r>
            <a:r>
              <a:rPr lang="zh-CN" altLang="en-US" sz="2000" b="1"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x</a:t>
            </a:r>
            <a:r>
              <a:rPr lang="en-US" altLang="zh-CN" sz="2000" b="1"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i</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表示</a:t>
            </a:r>
            <a:r>
              <a:rPr lang="zh-CN" altLang="en-US" sz="2000" b="1" dirty="0">
                <a:latin typeface="Times New Roman" panose="02020603050405020304" pitchFamily="18" charset="0"/>
                <a:cs typeface="Times New Roman" panose="02020603050405020304" pitchFamily="18" charset="0"/>
              </a:rPr>
              <a:t>第</a:t>
            </a:r>
            <a:r>
              <a:rPr lang="en-US" altLang="zh-CN" sz="2000" b="1" i="1" dirty="0">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个皇后放置的位置，</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皇后问题的一个解</a:t>
            </a:r>
            <a:r>
              <a:rPr lang="zh-CN" altLang="en-US" sz="2000" b="1" dirty="0" smtClean="0">
                <a:latin typeface="Times New Roman" panose="02020603050405020304" pitchFamily="18" charset="0"/>
                <a:cs typeface="Times New Roman" panose="02020603050405020304" pitchFamily="18" charset="0"/>
              </a:rPr>
              <a:t>是</a:t>
            </a:r>
            <a:r>
              <a:rPr lang="en-US" altLang="zh-CN" sz="2000" b="1" dirty="0" smtClean="0">
                <a:latin typeface="Times New Roman" panose="02020603050405020304" pitchFamily="18" charset="0"/>
                <a:cs typeface="Times New Roman" panose="02020603050405020304" pitchFamily="18" charset="0"/>
              </a:rPr>
              <a:t>x[1]</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x[2]</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x[</a:t>
            </a:r>
            <a:r>
              <a:rPr lang="en-US" altLang="zh-CN" sz="2000" b="1" i="1" dirty="0" smtClean="0">
                <a:latin typeface="Times New Roman" panose="02020603050405020304" pitchFamily="18" charset="0"/>
                <a:cs typeface="Times New Roman" panose="02020603050405020304" pitchFamily="18" charset="0"/>
              </a:rPr>
              <a:t>n</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50000"/>
              </a:lnSpc>
              <a:buFontTx/>
              <a:buAutoNum type="circleNumDbPlain"/>
            </a:pPr>
            <a:r>
              <a:rPr lang="zh-CN" altLang="en-US" sz="2000" b="1" dirty="0">
                <a:latin typeface="Times New Roman" panose="02020603050405020304" pitchFamily="18" charset="0"/>
                <a:cs typeface="Times New Roman" panose="02020603050405020304" pitchFamily="18" charset="0"/>
              </a:rPr>
              <a:t>先放置第</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个皇后，然后依</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的次序放置其他皇后，当第</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个皇后放置好后产生一个解。为了找所有解，此时算法还不能结束，继续试探第</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个皇后的下一个位置。</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50000"/>
              </a:lnSpc>
              <a:buFontTx/>
              <a:buAutoNum type="circleNumDbPlain"/>
            </a:pPr>
            <a:r>
              <a:rPr lang="zh-CN" altLang="en-US" sz="2000" b="1" dirty="0">
                <a:latin typeface="Times New Roman" panose="02020603050405020304" pitchFamily="18" charset="0"/>
                <a:cs typeface="Times New Roman" panose="02020603050405020304" pitchFamily="18" charset="0"/>
              </a:rPr>
              <a:t>第</a:t>
            </a:r>
            <a:r>
              <a:rPr lang="en-US" altLang="zh-CN" sz="2000" b="1" i="1" dirty="0">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&lt;=</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）个皇后放置后，接着放置第</a:t>
            </a:r>
            <a:r>
              <a:rPr lang="en-US" altLang="zh-CN" sz="2000" b="1" i="1" dirty="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个皇后，在试探第</a:t>
            </a:r>
            <a:r>
              <a:rPr lang="en-US" altLang="zh-CN" sz="2000" b="1" i="1" dirty="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个皇后的位置时，都是从第</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列开始的。</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50000"/>
              </a:lnSpc>
              <a:buFontTx/>
              <a:buAutoNum type="circleNumDbPlain" startAt="4"/>
            </a:pPr>
            <a:r>
              <a:rPr lang="zh-CN" altLang="en-US" sz="2000" b="1" dirty="0">
                <a:latin typeface="Times New Roman" panose="02020603050405020304" pitchFamily="18" charset="0"/>
                <a:cs typeface="Times New Roman" panose="02020603050405020304" pitchFamily="18" charset="0"/>
                <a:sym typeface="+mn-ea"/>
              </a:rPr>
              <a:t>当第</a:t>
            </a:r>
            <a:r>
              <a:rPr lang="en-US" altLang="zh-CN" sz="2000" b="1" i="1" dirty="0">
                <a:latin typeface="Times New Roman" panose="02020603050405020304" pitchFamily="18" charset="0"/>
                <a:cs typeface="Times New Roman" panose="02020603050405020304" pitchFamily="18" charset="0"/>
                <a:sym typeface="+mn-ea"/>
              </a:rPr>
              <a:t>i</a:t>
            </a:r>
            <a:r>
              <a:rPr lang="zh-CN" altLang="en-US" sz="2000" b="1" dirty="0">
                <a:latin typeface="Times New Roman" panose="02020603050405020304" pitchFamily="18" charset="0"/>
                <a:cs typeface="Times New Roman" panose="02020603050405020304" pitchFamily="18" charset="0"/>
                <a:sym typeface="+mn-ea"/>
              </a:rPr>
              <a:t>个皇后试探了所有列都不能放置时，则回溯到第</a:t>
            </a:r>
            <a:r>
              <a:rPr lang="en-US" altLang="zh-CN" sz="2000" b="1" i="1" dirty="0">
                <a:latin typeface="Times New Roman" panose="02020603050405020304" pitchFamily="18" charset="0"/>
                <a:cs typeface="Times New Roman" panose="02020603050405020304" pitchFamily="18" charset="0"/>
                <a:sym typeface="+mn-ea"/>
              </a:rPr>
              <a:t>i</a:t>
            </a:r>
            <a:r>
              <a:rPr lang="en-US" altLang="zh-CN" sz="2000" b="1" dirty="0">
                <a:latin typeface="Times New Roman" panose="02020603050405020304" pitchFamily="18" charset="0"/>
                <a:cs typeface="Times New Roman" panose="02020603050405020304" pitchFamily="18" charset="0"/>
                <a:sym typeface="+mn-ea"/>
              </a:rPr>
              <a:t>-1</a:t>
            </a:r>
            <a:r>
              <a:rPr lang="zh-CN" altLang="en-US" sz="2000" b="1" dirty="0">
                <a:latin typeface="Times New Roman" panose="02020603050405020304" pitchFamily="18" charset="0"/>
                <a:cs typeface="Times New Roman" panose="02020603050405020304" pitchFamily="18" charset="0"/>
                <a:sym typeface="+mn-ea"/>
              </a:rPr>
              <a:t>个皇后，此时与第</a:t>
            </a:r>
            <a:r>
              <a:rPr lang="en-US" altLang="zh-CN" sz="2000" b="1" i="1" dirty="0">
                <a:latin typeface="Times New Roman" panose="02020603050405020304" pitchFamily="18" charset="0"/>
                <a:cs typeface="Times New Roman" panose="02020603050405020304" pitchFamily="18" charset="0"/>
                <a:sym typeface="+mn-ea"/>
              </a:rPr>
              <a:t>i</a:t>
            </a:r>
            <a:r>
              <a:rPr lang="en-US" altLang="zh-CN" sz="2000" b="1" dirty="0">
                <a:latin typeface="Times New Roman" panose="02020603050405020304" pitchFamily="18" charset="0"/>
                <a:cs typeface="Times New Roman" panose="02020603050405020304" pitchFamily="18" charset="0"/>
                <a:sym typeface="+mn-ea"/>
              </a:rPr>
              <a:t>-1</a:t>
            </a:r>
            <a:r>
              <a:rPr lang="zh-CN" altLang="en-US" sz="2000" b="1" dirty="0">
                <a:latin typeface="Times New Roman" panose="02020603050405020304" pitchFamily="18" charset="0"/>
                <a:cs typeface="Times New Roman" panose="02020603050405020304" pitchFamily="18" charset="0"/>
                <a:sym typeface="+mn-ea"/>
              </a:rPr>
              <a:t>个皇后的</a:t>
            </a:r>
            <a:r>
              <a:rPr lang="zh-CN" altLang="en-US" sz="2000" b="1" dirty="0" smtClean="0">
                <a:latin typeface="Times New Roman" panose="02020603050405020304" pitchFamily="18" charset="0"/>
                <a:cs typeface="Times New Roman" panose="02020603050405020304" pitchFamily="18" charset="0"/>
                <a:sym typeface="+mn-ea"/>
              </a:rPr>
              <a:t>位置</a:t>
            </a:r>
            <a:r>
              <a:rPr lang="en-US" altLang="zh-CN" sz="2000" b="1" dirty="0" smtClean="0">
                <a:latin typeface="Times New Roman" panose="02020603050405020304" pitchFamily="18" charset="0"/>
                <a:cs typeface="Times New Roman" panose="02020603050405020304" pitchFamily="18" charset="0"/>
                <a:sym typeface="+mn-ea"/>
              </a:rPr>
              <a:t>x[</a:t>
            </a:r>
            <a:r>
              <a:rPr lang="en-US" altLang="zh-CN" sz="2000" b="1" i="1" dirty="0" smtClean="0">
                <a:latin typeface="Times New Roman" panose="02020603050405020304" pitchFamily="18" charset="0"/>
                <a:cs typeface="Times New Roman" panose="02020603050405020304" pitchFamily="18" charset="0"/>
                <a:sym typeface="+mn-ea"/>
              </a:rPr>
              <a:t>i</a:t>
            </a:r>
            <a:r>
              <a:rPr lang="en-US" altLang="zh-CN" sz="2000" b="1" dirty="0" smtClean="0">
                <a:latin typeface="Times New Roman" panose="02020603050405020304" pitchFamily="18" charset="0"/>
                <a:cs typeface="Times New Roman" panose="02020603050405020304" pitchFamily="18" charset="0"/>
                <a:sym typeface="+mn-ea"/>
              </a:rPr>
              <a:t>-1]</a:t>
            </a:r>
            <a:r>
              <a:rPr lang="zh-CN" altLang="en-US" sz="2000" b="1" dirty="0" smtClean="0">
                <a:latin typeface="Times New Roman" panose="02020603050405020304" pitchFamily="18" charset="0"/>
                <a:cs typeface="Times New Roman" panose="02020603050405020304" pitchFamily="18" charset="0"/>
                <a:sym typeface="+mn-ea"/>
              </a:rPr>
              <a:t>有关</a:t>
            </a:r>
            <a:r>
              <a:rPr lang="zh-CN" altLang="en-US" sz="2000" b="1" dirty="0">
                <a:latin typeface="Times New Roman" panose="02020603050405020304" pitchFamily="18" charset="0"/>
                <a:cs typeface="Times New Roman" panose="02020603050405020304" pitchFamily="18" charset="0"/>
                <a:sym typeface="+mn-ea"/>
              </a:rPr>
              <a:t>，如果第</a:t>
            </a:r>
            <a:r>
              <a:rPr lang="en-US" altLang="zh-CN" sz="2000" b="1" i="1" dirty="0">
                <a:latin typeface="Times New Roman" panose="02020603050405020304" pitchFamily="18" charset="0"/>
                <a:cs typeface="Times New Roman" panose="02020603050405020304" pitchFamily="18" charset="0"/>
                <a:sym typeface="+mn-ea"/>
              </a:rPr>
              <a:t>i</a:t>
            </a:r>
            <a:r>
              <a:rPr lang="en-US" altLang="zh-CN" sz="2000" b="1" dirty="0">
                <a:latin typeface="Times New Roman" panose="02020603050405020304" pitchFamily="18" charset="0"/>
                <a:cs typeface="Times New Roman" panose="02020603050405020304" pitchFamily="18" charset="0"/>
                <a:sym typeface="+mn-ea"/>
              </a:rPr>
              <a:t>-1</a:t>
            </a:r>
            <a:r>
              <a:rPr lang="zh-CN" altLang="en-US" sz="2000" b="1" dirty="0">
                <a:latin typeface="Times New Roman" panose="02020603050405020304" pitchFamily="18" charset="0"/>
                <a:cs typeface="Times New Roman" panose="02020603050405020304" pitchFamily="18" charset="0"/>
                <a:sym typeface="+mn-ea"/>
              </a:rPr>
              <a:t>个皇后的列号小于等于</a:t>
            </a:r>
            <a:r>
              <a:rPr lang="en-US" altLang="zh-CN" sz="2000" b="1" i="1" dirty="0">
                <a:latin typeface="Times New Roman" panose="02020603050405020304" pitchFamily="18" charset="0"/>
                <a:cs typeface="Times New Roman" panose="02020603050405020304" pitchFamily="18" charset="0"/>
                <a:sym typeface="+mn-ea"/>
              </a:rPr>
              <a:t>n</a:t>
            </a:r>
            <a:r>
              <a:rPr lang="zh-CN" altLang="en-US" sz="2000" b="1" dirty="0" smtClean="0">
                <a:latin typeface="Times New Roman" panose="02020603050405020304" pitchFamily="18" charset="0"/>
                <a:cs typeface="Times New Roman" panose="02020603050405020304" pitchFamily="18" charset="0"/>
                <a:sym typeface="+mn-ea"/>
              </a:rPr>
              <a:t>即</a:t>
            </a:r>
            <a:r>
              <a:rPr lang="en-US" altLang="zh-CN" sz="2000" b="1" i="1" dirty="0" smtClean="0">
                <a:latin typeface="Times New Roman" panose="02020603050405020304" pitchFamily="18" charset="0"/>
                <a:cs typeface="Times New Roman" panose="02020603050405020304" pitchFamily="18" charset="0"/>
                <a:sym typeface="+mn-ea"/>
              </a:rPr>
              <a:t>x</a:t>
            </a:r>
            <a:r>
              <a:rPr lang="en-US" altLang="zh-CN" sz="2000" b="1" dirty="0" smtClean="0">
                <a:latin typeface="Times New Roman" panose="02020603050405020304" pitchFamily="18" charset="0"/>
                <a:cs typeface="Times New Roman" panose="02020603050405020304" pitchFamily="18" charset="0"/>
                <a:sym typeface="+mn-ea"/>
              </a:rPr>
              <a:t>[</a:t>
            </a:r>
            <a:r>
              <a:rPr lang="en-US" altLang="zh-CN" sz="2000" b="1" i="1" dirty="0" smtClean="0">
                <a:latin typeface="Times New Roman" panose="02020603050405020304" pitchFamily="18" charset="0"/>
                <a:cs typeface="Times New Roman" panose="02020603050405020304" pitchFamily="18" charset="0"/>
                <a:sym typeface="+mn-ea"/>
              </a:rPr>
              <a:t>i</a:t>
            </a:r>
            <a:r>
              <a:rPr lang="en-US" altLang="zh-CN" sz="2000" b="1" dirty="0" smtClean="0">
                <a:latin typeface="Times New Roman" panose="02020603050405020304" pitchFamily="18" charset="0"/>
                <a:cs typeface="Times New Roman" panose="02020603050405020304" pitchFamily="18" charset="0"/>
                <a:sym typeface="+mn-ea"/>
              </a:rPr>
              <a:t>-1</a:t>
            </a:r>
            <a:r>
              <a:rPr lang="en-US" altLang="zh-CN" sz="2000" b="1" dirty="0">
                <a:latin typeface="Times New Roman" panose="02020603050405020304" pitchFamily="18" charset="0"/>
                <a:cs typeface="Times New Roman" panose="02020603050405020304" pitchFamily="18" charset="0"/>
                <a:sym typeface="+mn-ea"/>
              </a:rPr>
              <a:t>]&lt;=</a:t>
            </a:r>
            <a:r>
              <a:rPr lang="en-US" altLang="zh-CN" sz="2000" b="1" i="1" dirty="0">
                <a:latin typeface="Times New Roman" panose="02020603050405020304" pitchFamily="18" charset="0"/>
                <a:cs typeface="Times New Roman" panose="02020603050405020304" pitchFamily="18" charset="0"/>
                <a:sym typeface="+mn-ea"/>
              </a:rPr>
              <a:t>n</a:t>
            </a:r>
            <a:r>
              <a:rPr lang="zh-CN" altLang="en-US" sz="2000" b="1" dirty="0">
                <a:latin typeface="Times New Roman" panose="02020603050405020304" pitchFamily="18" charset="0"/>
                <a:cs typeface="Times New Roman" panose="02020603050405020304" pitchFamily="18" charset="0"/>
                <a:sym typeface="+mn-ea"/>
              </a:rPr>
              <a:t>，则将其移到下一列，继续试探；否则再回溯到第</a:t>
            </a:r>
            <a:r>
              <a:rPr lang="en-US" altLang="zh-CN" sz="2000" b="1" dirty="0">
                <a:latin typeface="Times New Roman" panose="02020603050405020304" pitchFamily="18" charset="0"/>
                <a:cs typeface="Times New Roman" panose="02020603050405020304" pitchFamily="18" charset="0"/>
                <a:sym typeface="+mn-ea"/>
              </a:rPr>
              <a:t>i-2</a:t>
            </a:r>
            <a:r>
              <a:rPr lang="zh-CN" altLang="en-US" sz="2000" b="1" dirty="0">
                <a:latin typeface="Times New Roman" panose="02020603050405020304" pitchFamily="18" charset="0"/>
                <a:cs typeface="Times New Roman" panose="02020603050405020304" pitchFamily="18" charset="0"/>
                <a:sym typeface="+mn-ea"/>
              </a:rPr>
              <a:t>个皇后，依此类推。</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50000"/>
              </a:lnSpc>
              <a:buFontTx/>
              <a:buAutoNum type="circleNumDbPlain" startAt="4"/>
            </a:pPr>
            <a:r>
              <a:rPr lang="zh-CN" altLang="en-US" sz="2000" b="1" dirty="0">
                <a:latin typeface="Times New Roman" panose="02020603050405020304" pitchFamily="18" charset="0"/>
                <a:cs typeface="Times New Roman" panose="02020603050405020304" pitchFamily="18" charset="0"/>
                <a:sym typeface="+mn-ea"/>
              </a:rPr>
              <a:t>若第</a:t>
            </a:r>
            <a:r>
              <a:rPr lang="en-US" altLang="zh-CN" sz="2000" b="1" dirty="0">
                <a:latin typeface="Times New Roman" panose="02020603050405020304" pitchFamily="18" charset="0"/>
                <a:cs typeface="Times New Roman" panose="02020603050405020304" pitchFamily="18" charset="0"/>
                <a:sym typeface="+mn-ea"/>
              </a:rPr>
              <a:t>1</a:t>
            </a:r>
            <a:r>
              <a:rPr lang="zh-CN" altLang="en-US" sz="2000" b="1" dirty="0">
                <a:latin typeface="Times New Roman" panose="02020603050405020304" pitchFamily="18" charset="0"/>
                <a:cs typeface="Times New Roman" panose="02020603050405020304" pitchFamily="18" charset="0"/>
                <a:sym typeface="+mn-ea"/>
              </a:rPr>
              <a:t>个皇后的所有位置回溯完毕，则算法结束。</a:t>
            </a:r>
            <a:endParaRPr lang="zh-CN" altLang="en-US" sz="2000" b="1" dirty="0">
              <a:latin typeface="Times New Roman" panose="02020603050405020304" pitchFamily="18" charset="0"/>
              <a:cs typeface="Times New Roman" panose="02020603050405020304" pitchFamily="18" charset="0"/>
            </a:endParaRPr>
          </a:p>
          <a:p>
            <a:pPr eaLnBrk="1" hangingPunct="1">
              <a:lnSpc>
                <a:spcPct val="150000"/>
              </a:lnSpc>
              <a:buFontTx/>
              <a:buAutoNum type="circleNumDbPlain" startAt="4"/>
            </a:pPr>
            <a:r>
              <a:rPr lang="zh-CN" altLang="en-US" sz="2000" b="1" dirty="0">
                <a:latin typeface="Times New Roman" panose="02020603050405020304" pitchFamily="18" charset="0"/>
                <a:cs typeface="Times New Roman" panose="02020603050405020304" pitchFamily="18" charset="0"/>
                <a:sym typeface="+mn-ea"/>
              </a:rPr>
              <a:t>放置第</a:t>
            </a:r>
            <a:r>
              <a:rPr lang="en-US" altLang="zh-CN" sz="2000" b="1" i="1" dirty="0">
                <a:latin typeface="Times New Roman" panose="02020603050405020304" pitchFamily="18" charset="0"/>
                <a:cs typeface="Times New Roman" panose="02020603050405020304" pitchFamily="18" charset="0"/>
                <a:sym typeface="+mn-ea"/>
              </a:rPr>
              <a:t>i</a:t>
            </a:r>
            <a:r>
              <a:rPr lang="zh-CN" altLang="en-US" sz="2000" b="1" dirty="0">
                <a:latin typeface="Times New Roman" panose="02020603050405020304" pitchFamily="18" charset="0"/>
                <a:cs typeface="Times New Roman" panose="02020603050405020304" pitchFamily="18" charset="0"/>
                <a:sym typeface="+mn-ea"/>
              </a:rPr>
              <a:t>个皇后应与前面已经放置的</a:t>
            </a:r>
            <a:r>
              <a:rPr lang="en-US" altLang="zh-CN" sz="2000" b="1" i="1" dirty="0">
                <a:latin typeface="Times New Roman" panose="02020603050405020304" pitchFamily="18" charset="0"/>
                <a:cs typeface="Times New Roman" panose="02020603050405020304" pitchFamily="18" charset="0"/>
                <a:sym typeface="+mn-ea"/>
              </a:rPr>
              <a:t>i</a:t>
            </a:r>
            <a:r>
              <a:rPr lang="en-US" altLang="zh-CN" sz="2000" b="1" dirty="0">
                <a:latin typeface="Times New Roman" panose="02020603050405020304" pitchFamily="18" charset="0"/>
                <a:cs typeface="Times New Roman" panose="02020603050405020304" pitchFamily="18" charset="0"/>
                <a:sym typeface="+mn-ea"/>
              </a:rPr>
              <a:t>-1</a:t>
            </a:r>
            <a:r>
              <a:rPr lang="zh-CN" altLang="en-US" sz="2000" b="1" dirty="0">
                <a:latin typeface="Times New Roman" panose="02020603050405020304" pitchFamily="18" charset="0"/>
                <a:cs typeface="Times New Roman" panose="02020603050405020304" pitchFamily="18" charset="0"/>
                <a:sym typeface="+mn-ea"/>
              </a:rPr>
              <a:t>个皇后不发生</a:t>
            </a:r>
            <a:r>
              <a:rPr lang="zh-CN" altLang="en-US" sz="2000" b="1" dirty="0" smtClean="0">
                <a:latin typeface="Times New Roman" panose="02020603050405020304" pitchFamily="18" charset="0"/>
                <a:cs typeface="Times New Roman" panose="02020603050405020304" pitchFamily="18" charset="0"/>
                <a:sym typeface="+mn-ea"/>
              </a:rPr>
              <a:t>冲突。</a:t>
            </a:r>
            <a:endParaRPr lang="zh-CN" altLang="en-US" sz="20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blinds(horizontal)">
                                      <p:cBhvr>
                                        <p:cTn id="7" dur="500"/>
                                        <p:tgtEl>
                                          <p:spTgt spid="137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blinds(horizontal)">
                                      <p:cBhvr>
                                        <p:cTn id="12" dur="500"/>
                                        <p:tgtEl>
                                          <p:spTgt spid="137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blinds(horizontal)">
                                      <p:cBhvr>
                                        <p:cTn id="17" dur="500"/>
                                        <p:tgtEl>
                                          <p:spTgt spid="137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blinds(horizontal)">
                                      <p:cBhvr>
                                        <p:cTn id="22" dur="500"/>
                                        <p:tgtEl>
                                          <p:spTgt spid="137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7219">
                                            <p:txEl>
                                              <p:pRg st="4" end="4"/>
                                            </p:txEl>
                                          </p:spTgt>
                                        </p:tgtEl>
                                        <p:attrNameLst>
                                          <p:attrName>style.visibility</p:attrName>
                                        </p:attrNameLst>
                                      </p:cBhvr>
                                      <p:to>
                                        <p:strVal val="visible"/>
                                      </p:to>
                                    </p:set>
                                    <p:animEffect transition="in" filter="blinds(horizontal)">
                                      <p:cBhvr>
                                        <p:cTn id="27" dur="500"/>
                                        <p:tgtEl>
                                          <p:spTgt spid="137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7219">
                                            <p:txEl>
                                              <p:pRg st="5" end="5"/>
                                            </p:txEl>
                                          </p:spTgt>
                                        </p:tgtEl>
                                        <p:attrNameLst>
                                          <p:attrName>style.visibility</p:attrName>
                                        </p:attrNameLst>
                                      </p:cBhvr>
                                      <p:to>
                                        <p:strVal val="visible"/>
                                      </p:to>
                                    </p:set>
                                    <p:animEffect transition="in" filter="blinds(horizontal)">
                                      <p:cBhvr>
                                        <p:cTn id="32" dur="500"/>
                                        <p:tgtEl>
                                          <p:spTgt spid="137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685800" y="76200"/>
            <a:ext cx="8001000" cy="914400"/>
          </a:xfrm>
        </p:spPr>
        <p:txBody>
          <a:bodyPr/>
          <a:lstStyle/>
          <a:p>
            <a:pPr algn="ctr"/>
            <a:r>
              <a:rPr kumimoji="1" lang="en-US" altLang="zh-CN" sz="4000" b="1" kern="1200" dirty="0">
                <a:solidFill>
                  <a:schemeClr val="bg1"/>
                </a:solidFill>
                <a:effectLst/>
                <a:latin typeface="黑体" panose="02010609060101010101" pitchFamily="49" charset="-122"/>
                <a:ea typeface="黑体" panose="02010609060101010101" pitchFamily="49" charset="-122"/>
                <a:cs typeface="+mn-cs"/>
              </a:rPr>
              <a:t>N</a:t>
            </a:r>
            <a:r>
              <a:rPr kumimoji="1" lang="zh-CN" altLang="en-US" sz="4000" b="1" kern="1200" dirty="0">
                <a:solidFill>
                  <a:schemeClr val="bg1"/>
                </a:solidFill>
                <a:effectLst/>
                <a:latin typeface="黑体" panose="02010609060101010101" pitchFamily="49" charset="-122"/>
                <a:ea typeface="黑体" panose="02010609060101010101" pitchFamily="49" charset="-122"/>
                <a:cs typeface="+mn-cs"/>
              </a:rPr>
              <a:t>后问题的时间复杂性</a:t>
            </a:r>
            <a:endParaRPr kumimoji="1" lang="zh-CN" altLang="en-US" sz="4000" b="1" kern="1200" dirty="0">
              <a:solidFill>
                <a:schemeClr val="bg1"/>
              </a:solidFill>
              <a:effectLst/>
              <a:latin typeface="黑体" panose="02010609060101010101" pitchFamily="49" charset="-122"/>
              <a:ea typeface="黑体" panose="02010609060101010101" pitchFamily="49" charset="-122"/>
              <a:cs typeface="+mn-cs"/>
            </a:endParaRPr>
          </a:p>
        </p:txBody>
      </p:sp>
      <p:sp>
        <p:nvSpPr>
          <p:cNvPr id="5" name="Rectangle 4"/>
          <p:cNvSpPr txBox="1">
            <a:spLocks noChangeArrowheads="1"/>
          </p:cNvSpPr>
          <p:nvPr/>
        </p:nvSpPr>
        <p:spPr bwMode="auto">
          <a:xfrm>
            <a:off x="685800" y="1981200"/>
            <a:ext cx="81343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20000"/>
              </a:lnSpc>
            </a:pPr>
            <a:r>
              <a:rPr lang="zh-CN" altLang="en-US" sz="2800" b="1" dirty="0" smtClean="0">
                <a:latin typeface="宋体" panose="02010600030101010101" pitchFamily="2" charset="-122"/>
                <a:ea typeface="宋体" panose="02010600030101010101" pitchFamily="2" charset="-122"/>
              </a:rPr>
              <a:t>状态空间树中的结点总数为</a:t>
            </a:r>
            <a:r>
              <a:rPr lang="en-US" altLang="zh-CN" sz="2800" b="1" dirty="0" smtClean="0">
                <a:latin typeface="宋体" panose="02010600030101010101" pitchFamily="2" charset="-122"/>
                <a:ea typeface="宋体" panose="02010600030101010101" pitchFamily="2" charset="-122"/>
              </a:rPr>
              <a:t>n!</a:t>
            </a:r>
            <a:endParaRPr lang="en-US" altLang="zh-CN" sz="2800" b="1" dirty="0" smtClean="0">
              <a:latin typeface="宋体" panose="02010600030101010101" pitchFamily="2" charset="-122"/>
              <a:ea typeface="宋体" panose="02010600030101010101" pitchFamily="2" charset="-122"/>
            </a:endParaRPr>
          </a:p>
          <a:p>
            <a:pPr>
              <a:lnSpc>
                <a:spcPct val="120000"/>
              </a:lnSpc>
            </a:pPr>
            <a:r>
              <a:rPr lang="zh-CN" altLang="en-US" sz="2800" b="1" dirty="0" smtClean="0">
                <a:latin typeface="宋体" panose="02010600030101010101" pitchFamily="2" charset="-122"/>
                <a:ea typeface="宋体" panose="02010600030101010101" pitchFamily="2" charset="-122"/>
              </a:rPr>
              <a:t>算法的时间复杂度为</a:t>
            </a:r>
            <a:r>
              <a:rPr lang="en-US" altLang="zh-CN" sz="2800" b="1" dirty="0" smtClean="0">
                <a:latin typeface="宋体" panose="02010600030101010101" pitchFamily="2" charset="-122"/>
                <a:ea typeface="宋体" panose="02010600030101010101" pitchFamily="2" charset="-122"/>
              </a:rPr>
              <a:t>O(n!)</a:t>
            </a:r>
            <a:endParaRPr lang="en-US" altLang="zh-CN" sz="2800" b="1" dirty="0" smtClean="0">
              <a:latin typeface="宋体" panose="02010600030101010101" pitchFamily="2" charset="-122"/>
              <a:ea typeface="宋体" panose="02010600030101010101" pitchFamily="2" charset="-122"/>
            </a:endParaRPr>
          </a:p>
          <a:p>
            <a:pPr>
              <a:lnSpc>
                <a:spcPct val="120000"/>
              </a:lnSpc>
            </a:pPr>
            <a:r>
              <a:rPr lang="zh-CN" altLang="en-US" sz="2800" b="1" dirty="0" smtClean="0">
                <a:latin typeface="宋体" panose="02010600030101010101" pitchFamily="2" charset="-122"/>
                <a:ea typeface="宋体" panose="02010600030101010101" pitchFamily="2" charset="-122"/>
              </a:rPr>
              <a:t>不考虑输入所占用的存储空间，需要用</a:t>
            </a:r>
            <a:r>
              <a:rPr lang="en-US" altLang="zh-CN" sz="2800" b="1" dirty="0" smtClean="0">
                <a:latin typeface="宋体" panose="02010600030101010101" pitchFamily="2" charset="-122"/>
                <a:ea typeface="宋体" panose="02010600030101010101" pitchFamily="2" charset="-122"/>
              </a:rPr>
              <a:t>O(n)</a:t>
            </a:r>
            <a:r>
              <a:rPr lang="zh-CN" altLang="en-US" sz="2800" b="1" dirty="0" smtClean="0">
                <a:latin typeface="宋体" panose="02010600030101010101" pitchFamily="2" charset="-122"/>
                <a:ea typeface="宋体" panose="02010600030101010101" pitchFamily="2" charset="-122"/>
              </a:rPr>
              <a:t>的空间来存放解向量。</a:t>
            </a:r>
            <a:endParaRPr lang="zh-CN" altLang="en-US" sz="28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ChangeArrowheads="1"/>
          </p:cNvSpPr>
          <p:nvPr/>
        </p:nvSpPr>
        <p:spPr bwMode="auto">
          <a:xfrm>
            <a:off x="266700" y="1967865"/>
            <a:ext cx="8672513"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11200" indent="-711200"/>
            <a:r>
              <a:rPr lang="zh-CN" altLang="en-US" sz="2000" b="1" dirty="0">
                <a:latin typeface="宋体" panose="02010600030101010101" pitchFamily="2" charset="-122"/>
              </a:rPr>
              <a:t>输入：第一行一个整数，为背包的容量</a:t>
            </a:r>
            <a:r>
              <a:rPr lang="en-US" altLang="zh-CN" sz="2000" b="1" dirty="0">
                <a:latin typeface="宋体" panose="02010600030101010101" pitchFamily="2" charset="-122"/>
              </a:rPr>
              <a:t>C</a:t>
            </a:r>
            <a:r>
              <a:rPr lang="zh-CN" altLang="en-US" sz="2000" b="1" dirty="0">
                <a:latin typeface="宋体" panose="02010600030101010101" pitchFamily="2" charset="-122"/>
              </a:rPr>
              <a:t>；第二行一个整数，为物品的种数Ｎ；第三行Ｎ个整数为各物品的重量；第四行Ｎ个整数分别为Ｎ个物品的价值</a:t>
            </a:r>
            <a:endParaRPr lang="zh-CN" altLang="en-US" sz="2000" b="1" dirty="0">
              <a:latin typeface="宋体" panose="02010600030101010101" pitchFamily="2" charset="-122"/>
            </a:endParaRPr>
          </a:p>
          <a:p>
            <a:pPr marL="711200" indent="-711200"/>
            <a:r>
              <a:rPr lang="zh-CN" altLang="en-US" sz="2000" b="1" dirty="0">
                <a:latin typeface="宋体" panose="02010600030101010101" pitchFamily="2" charset="-122"/>
              </a:rPr>
              <a:t>输出：第一行为最大总价值；第二行为装入的各物品的重量（未装的物品用０）；第三行为装入的各物品的价值 （未装的物品用０）</a:t>
            </a:r>
            <a:endParaRPr lang="zh-CN" altLang="en-US" sz="2000" b="1" dirty="0">
              <a:latin typeface="宋体" panose="02010600030101010101" pitchFamily="2" charset="-122"/>
            </a:endParaRPr>
          </a:p>
        </p:txBody>
      </p:sp>
      <p:sp>
        <p:nvSpPr>
          <p:cNvPr id="82947" name="Text Box 7"/>
          <p:cNvSpPr txBox="1">
            <a:spLocks noChangeArrowheads="1"/>
          </p:cNvSpPr>
          <p:nvPr/>
        </p:nvSpPr>
        <p:spPr bwMode="auto">
          <a:xfrm>
            <a:off x="271463" y="1141095"/>
            <a:ext cx="84010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tx1"/>
                </a:solidFill>
                <a:latin typeface="宋体" panose="02010600030101010101" pitchFamily="2" charset="-122"/>
              </a:rPr>
              <a:t>已知</a:t>
            </a:r>
            <a:r>
              <a:rPr lang="zh-CN" altLang="en-US" sz="2000" b="1" dirty="0">
                <a:solidFill>
                  <a:schemeClr val="tx1"/>
                </a:solidFill>
                <a:latin typeface="宋体" panose="02010600030101010101" pitchFamily="2" charset="-122"/>
              </a:rPr>
              <a:t>一个容量大小为</a:t>
            </a:r>
            <a:r>
              <a:rPr lang="en-US" altLang="zh-CN" sz="2000" b="1" dirty="0">
                <a:solidFill>
                  <a:schemeClr val="tx1"/>
                </a:solidFill>
                <a:latin typeface="宋体" panose="02010600030101010101" pitchFamily="2" charset="-122"/>
              </a:rPr>
              <a:t>C</a:t>
            </a:r>
            <a:r>
              <a:rPr lang="zh-CN" altLang="en-US" sz="2000" b="1" dirty="0">
                <a:solidFill>
                  <a:schemeClr val="tx1"/>
                </a:solidFill>
                <a:latin typeface="宋体" panose="02010600030101010101" pitchFamily="2" charset="-122"/>
              </a:rPr>
              <a:t>重量的背包和</a:t>
            </a:r>
            <a:r>
              <a:rPr lang="en-US" altLang="zh-CN" sz="2000" b="1" dirty="0">
                <a:solidFill>
                  <a:schemeClr val="tx1"/>
                </a:solidFill>
                <a:latin typeface="宋体" panose="02010600030101010101" pitchFamily="2" charset="-122"/>
              </a:rPr>
              <a:t>N</a:t>
            </a:r>
            <a:r>
              <a:rPr lang="zh-CN" altLang="en-US" sz="2000" b="1" dirty="0">
                <a:solidFill>
                  <a:schemeClr val="tx1"/>
                </a:solidFill>
                <a:latin typeface="宋体" panose="02010600030101010101" pitchFamily="2" charset="-122"/>
              </a:rPr>
              <a:t>种物品，每种物品的重量为</a:t>
            </a:r>
            <a:r>
              <a:rPr lang="en-US" altLang="zh-CN" sz="2000" b="1" dirty="0">
                <a:solidFill>
                  <a:schemeClr val="tx1"/>
                </a:solidFill>
                <a:latin typeface="宋体" panose="02010600030101010101" pitchFamily="2" charset="-122"/>
              </a:rPr>
              <a:t>w</a:t>
            </a:r>
            <a:r>
              <a:rPr lang="en-US" altLang="zh-CN" sz="2000" b="1" baseline="-25000" dirty="0">
                <a:solidFill>
                  <a:schemeClr val="tx1"/>
                </a:solidFill>
                <a:latin typeface="宋体" panose="02010600030101010101" pitchFamily="2" charset="-122"/>
              </a:rPr>
              <a:t>i</a:t>
            </a:r>
            <a:r>
              <a:rPr lang="zh-CN" altLang="en-US" sz="2000" b="1" dirty="0">
                <a:solidFill>
                  <a:schemeClr val="tx1"/>
                </a:solidFill>
                <a:latin typeface="宋体" panose="02010600030101010101" pitchFamily="2" charset="-122"/>
              </a:rPr>
              <a:t>。若将物品放入背包将得到</a:t>
            </a:r>
            <a:r>
              <a:rPr lang="en-US" altLang="zh-CN" sz="2000" b="1" dirty="0">
                <a:solidFill>
                  <a:schemeClr val="tx1"/>
                </a:solidFill>
                <a:latin typeface="宋体" panose="02010600030101010101" pitchFamily="2" charset="-122"/>
              </a:rPr>
              <a:t>v</a:t>
            </a:r>
            <a:r>
              <a:rPr lang="en-US" altLang="zh-CN" sz="2000" b="1" baseline="-25000" dirty="0">
                <a:solidFill>
                  <a:schemeClr val="tx1"/>
                </a:solidFill>
                <a:latin typeface="宋体" panose="02010600030101010101" pitchFamily="2" charset="-122"/>
              </a:rPr>
              <a:t>i</a:t>
            </a:r>
            <a:r>
              <a:rPr lang="zh-CN" altLang="en-US" sz="2000" b="1" dirty="0">
                <a:solidFill>
                  <a:schemeClr val="tx1"/>
                </a:solidFill>
                <a:latin typeface="宋体" panose="02010600030101010101" pitchFamily="2" charset="-122"/>
              </a:rPr>
              <a:t>的效益，求怎样选取物品将得到效益最大</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82948" name="Text Box 9"/>
          <p:cNvSpPr txBox="1">
            <a:spLocks noChangeArrowheads="1"/>
          </p:cNvSpPr>
          <p:nvPr/>
        </p:nvSpPr>
        <p:spPr bwMode="auto">
          <a:xfrm>
            <a:off x="1447800" y="3634105"/>
            <a:ext cx="2332038"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宋体" panose="02010600030101010101" pitchFamily="2" charset="-122"/>
              </a:rPr>
              <a:t>输入样例：</a:t>
            </a:r>
            <a:br>
              <a:rPr lang="zh-CN" altLang="en-US" sz="2000" b="1">
                <a:latin typeface="宋体" panose="02010600030101010101" pitchFamily="2" charset="-122"/>
              </a:rPr>
            </a:br>
            <a:r>
              <a:rPr lang="zh-CN" altLang="en-US" sz="2000" b="1">
                <a:latin typeface="宋体" panose="02010600030101010101" pitchFamily="2" charset="-122"/>
              </a:rPr>
              <a:t> </a:t>
            </a:r>
            <a:r>
              <a:rPr lang="en-US" altLang="zh-CN" sz="2000" b="1">
                <a:latin typeface="宋体" panose="02010600030101010101" pitchFamily="2" charset="-122"/>
              </a:rPr>
              <a:t>50</a:t>
            </a:r>
            <a:br>
              <a:rPr lang="en-US" altLang="zh-CN" sz="2000" b="1">
                <a:latin typeface="宋体" panose="02010600030101010101" pitchFamily="2" charset="-122"/>
              </a:rPr>
            </a:br>
            <a:r>
              <a:rPr lang="en-US" altLang="zh-CN" sz="2000" b="1">
                <a:latin typeface="宋体" panose="02010600030101010101" pitchFamily="2" charset="-122"/>
              </a:rPr>
              <a:t> 3</a:t>
            </a:r>
            <a:br>
              <a:rPr lang="en-US" altLang="zh-CN" sz="2000" b="1">
                <a:latin typeface="宋体" panose="02010600030101010101" pitchFamily="2" charset="-122"/>
              </a:rPr>
            </a:br>
            <a:r>
              <a:rPr lang="en-US" altLang="zh-CN" sz="2000" b="1">
                <a:latin typeface="宋体" panose="02010600030101010101" pitchFamily="2" charset="-122"/>
              </a:rPr>
              <a:t> 10 20 30</a:t>
            </a:r>
            <a:br>
              <a:rPr lang="en-US" altLang="zh-CN" sz="2000" b="1">
                <a:latin typeface="宋体" panose="02010600030101010101" pitchFamily="2" charset="-122"/>
              </a:rPr>
            </a:br>
            <a:r>
              <a:rPr lang="en-US" altLang="zh-CN" sz="2000" b="1">
                <a:latin typeface="宋体" panose="02010600030101010101" pitchFamily="2" charset="-122"/>
              </a:rPr>
              <a:t> 60 100 120</a:t>
            </a:r>
            <a:br>
              <a:rPr lang="en-US" altLang="zh-CN" sz="2000" b="1">
                <a:latin typeface="宋体" panose="02010600030101010101" pitchFamily="2" charset="-122"/>
              </a:rPr>
            </a:br>
            <a:r>
              <a:rPr lang="zh-CN" altLang="en-US" sz="2000" b="1">
                <a:latin typeface="宋体" panose="02010600030101010101" pitchFamily="2" charset="-122"/>
              </a:rPr>
              <a:t>输出样例：</a:t>
            </a:r>
            <a:br>
              <a:rPr lang="zh-CN" altLang="en-US" sz="2000" b="1">
                <a:latin typeface="宋体" panose="02010600030101010101" pitchFamily="2" charset="-122"/>
              </a:rPr>
            </a:br>
            <a:r>
              <a:rPr lang="zh-CN" altLang="en-US" sz="2000" b="1">
                <a:latin typeface="宋体" panose="02010600030101010101" pitchFamily="2" charset="-122"/>
              </a:rPr>
              <a:t> </a:t>
            </a:r>
            <a:r>
              <a:rPr lang="en-US" altLang="zh-CN" sz="2000" b="1">
                <a:latin typeface="宋体" panose="02010600030101010101" pitchFamily="2" charset="-122"/>
              </a:rPr>
              <a:t>220</a:t>
            </a:r>
            <a:br>
              <a:rPr lang="en-US" altLang="zh-CN" sz="2000" b="1">
                <a:latin typeface="宋体" panose="02010600030101010101" pitchFamily="2" charset="-122"/>
              </a:rPr>
            </a:br>
            <a:r>
              <a:rPr lang="en-US" altLang="zh-CN" sz="2000" b="1">
                <a:latin typeface="宋体" panose="02010600030101010101" pitchFamily="2" charset="-122"/>
              </a:rPr>
              <a:t> 0 20 30</a:t>
            </a:r>
            <a:br>
              <a:rPr lang="en-US" altLang="zh-CN" sz="2000" b="1">
                <a:latin typeface="宋体" panose="02010600030101010101" pitchFamily="2" charset="-122"/>
              </a:rPr>
            </a:br>
            <a:r>
              <a:rPr lang="en-US" altLang="zh-CN" sz="2000" b="1">
                <a:latin typeface="宋体" panose="02010600030101010101" pitchFamily="2" charset="-122"/>
              </a:rPr>
              <a:t> 0 100 120</a:t>
            </a:r>
            <a:endParaRPr lang="en-US" altLang="zh-CN" sz="2000" b="1">
              <a:latin typeface="宋体" panose="02010600030101010101" pitchFamily="2" charset="-122"/>
            </a:endParaRPr>
          </a:p>
        </p:txBody>
      </p:sp>
      <p:sp>
        <p:nvSpPr>
          <p:cNvPr id="82949" name="Text Box 10"/>
          <p:cNvSpPr txBox="1">
            <a:spLocks noChangeArrowheads="1"/>
          </p:cNvSpPr>
          <p:nvPr/>
        </p:nvSpPr>
        <p:spPr bwMode="auto">
          <a:xfrm>
            <a:off x="4876800" y="3634105"/>
            <a:ext cx="1465580"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宋体" panose="02010600030101010101" pitchFamily="2" charset="-122"/>
              </a:rPr>
              <a:t>测试数据：</a:t>
            </a:r>
            <a:br>
              <a:rPr lang="zh-CN" altLang="en-US" sz="2000" b="1">
                <a:latin typeface="宋体" panose="02010600030101010101" pitchFamily="2" charset="-122"/>
              </a:rPr>
            </a:br>
            <a:r>
              <a:rPr lang="zh-CN" altLang="en-US" sz="2000" b="1">
                <a:latin typeface="宋体" panose="02010600030101010101" pitchFamily="2" charset="-122"/>
              </a:rPr>
              <a:t>输入：</a:t>
            </a:r>
            <a:br>
              <a:rPr lang="zh-CN" altLang="en-US" sz="2000" b="1">
                <a:latin typeface="宋体" panose="02010600030101010101" pitchFamily="2" charset="-122"/>
              </a:rPr>
            </a:br>
            <a:r>
              <a:rPr lang="zh-CN" altLang="en-US" sz="2000" b="1">
                <a:latin typeface="宋体" panose="02010600030101010101" pitchFamily="2" charset="-122"/>
              </a:rPr>
              <a:t> </a:t>
            </a:r>
            <a:r>
              <a:rPr lang="en-US" altLang="zh-CN" sz="2000" b="1">
                <a:latin typeface="宋体" panose="02010600030101010101" pitchFamily="2" charset="-122"/>
              </a:rPr>
              <a:t>10</a:t>
            </a:r>
            <a:br>
              <a:rPr lang="en-US" altLang="zh-CN" sz="2000" b="1">
                <a:latin typeface="宋体" panose="02010600030101010101" pitchFamily="2" charset="-122"/>
              </a:rPr>
            </a:br>
            <a:r>
              <a:rPr lang="en-US" altLang="zh-CN" sz="2000" b="1">
                <a:latin typeface="宋体" panose="02010600030101010101" pitchFamily="2" charset="-122"/>
              </a:rPr>
              <a:t> 5</a:t>
            </a:r>
            <a:br>
              <a:rPr lang="en-US" altLang="zh-CN" sz="2000" b="1">
                <a:latin typeface="宋体" panose="02010600030101010101" pitchFamily="2" charset="-122"/>
              </a:rPr>
            </a:br>
            <a:r>
              <a:rPr lang="en-US" altLang="zh-CN" sz="2000" b="1">
                <a:latin typeface="宋体" panose="02010600030101010101" pitchFamily="2" charset="-122"/>
              </a:rPr>
              <a:t> 2 2 6 5 4</a:t>
            </a:r>
            <a:br>
              <a:rPr lang="en-US" altLang="zh-CN" sz="2000" b="1">
                <a:latin typeface="宋体" panose="02010600030101010101" pitchFamily="2" charset="-122"/>
              </a:rPr>
            </a:br>
            <a:r>
              <a:rPr lang="en-US" altLang="zh-CN" sz="2000" b="1">
                <a:latin typeface="宋体" panose="02010600030101010101" pitchFamily="2" charset="-122"/>
              </a:rPr>
              <a:t> 6 3 5 4 6</a:t>
            </a:r>
            <a:br>
              <a:rPr lang="en-US" altLang="zh-CN" sz="2000" b="1">
                <a:latin typeface="宋体" panose="02010600030101010101" pitchFamily="2" charset="-122"/>
              </a:rPr>
            </a:br>
            <a:r>
              <a:rPr lang="zh-CN" altLang="en-US" sz="2000" b="1">
                <a:latin typeface="宋体" panose="02010600030101010101" pitchFamily="2" charset="-122"/>
              </a:rPr>
              <a:t>输出：</a:t>
            </a:r>
            <a:br>
              <a:rPr lang="zh-CN" altLang="en-US" sz="2000" b="1">
                <a:latin typeface="宋体" panose="02010600030101010101" pitchFamily="2" charset="-122"/>
              </a:rPr>
            </a:br>
            <a:r>
              <a:rPr lang="zh-CN" altLang="en-US" sz="2000" b="1">
                <a:latin typeface="宋体" panose="02010600030101010101" pitchFamily="2" charset="-122"/>
              </a:rPr>
              <a:t> </a:t>
            </a:r>
            <a:r>
              <a:rPr lang="en-US" altLang="zh-CN" sz="2000" b="1">
                <a:latin typeface="宋体" panose="02010600030101010101" pitchFamily="2" charset="-122"/>
              </a:rPr>
              <a:t>?</a:t>
            </a:r>
            <a:endParaRPr lang="en-US" altLang="zh-CN" sz="2000" b="1">
              <a:latin typeface="宋体" panose="02010600030101010101" pitchFamily="2" charset="-122"/>
            </a:endParaRPr>
          </a:p>
        </p:txBody>
      </p:sp>
      <p:sp>
        <p:nvSpPr>
          <p:cNvPr id="2" name="Text Box 2" descr="纸莎草纸"/>
          <p:cNvSpPr txBox="1">
            <a:spLocks noChangeArrowheads="1"/>
          </p:cNvSpPr>
          <p:nvPr/>
        </p:nvSpPr>
        <p:spPr bwMode="auto">
          <a:xfrm>
            <a:off x="1597978" y="248603"/>
            <a:ext cx="5184775"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eaLnBrk="0" hangingPunct="0">
              <a:defRPr sz="4000" b="1">
                <a:solidFill>
                  <a:srgbClr val="FF0000"/>
                </a:solidFill>
                <a:latin typeface="+mj-lt"/>
                <a:ea typeface="+mj-ea"/>
                <a:cs typeface="+mj-cs"/>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kumimoji="1" lang="en-US" altLang="zh-CN" dirty="0" smtClean="0">
                <a:solidFill>
                  <a:schemeClr val="bg1"/>
                </a:solidFill>
                <a:effectLst/>
                <a:latin typeface="黑体" panose="02010609060101010101" pitchFamily="49" charset="-122"/>
                <a:ea typeface="黑体" panose="02010609060101010101" pitchFamily="49" charset="-122"/>
                <a:cs typeface="+mn-cs"/>
              </a:rPr>
              <a:t>8.3.2   </a:t>
            </a:r>
            <a:r>
              <a:rPr kumimoji="1" lang="pt-BR" altLang="zh-CN" dirty="0" smtClean="0">
                <a:solidFill>
                  <a:schemeClr val="bg1"/>
                </a:solidFill>
                <a:effectLst/>
                <a:latin typeface="黑体" panose="02010609060101010101" pitchFamily="49" charset="-122"/>
                <a:ea typeface="黑体" panose="02010609060101010101" pitchFamily="49" charset="-122"/>
                <a:cs typeface="+mn-cs"/>
              </a:rPr>
              <a:t>0/1</a:t>
            </a:r>
            <a:r>
              <a:rPr kumimoji="1" lang="zh-CN" altLang="pt-BR" dirty="0">
                <a:solidFill>
                  <a:schemeClr val="bg1"/>
                </a:solidFill>
                <a:effectLst/>
                <a:latin typeface="黑体" panose="02010609060101010101" pitchFamily="49" charset="-122"/>
                <a:ea typeface="黑体" panose="02010609060101010101" pitchFamily="49" charset="-122"/>
                <a:cs typeface="+mn-cs"/>
              </a:rPr>
              <a:t>背包问题</a:t>
            </a:r>
            <a:endParaRPr kumimoji="1" lang="zh-CN" altLang="pt-BR" dirty="0">
              <a:solidFill>
                <a:schemeClr val="bg1"/>
              </a:solidFill>
              <a:effectLst/>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4870" name="直接连接符 804869"/>
          <p:cNvSpPr/>
          <p:nvPr/>
        </p:nvSpPr>
        <p:spPr>
          <a:xfrm>
            <a:off x="5788378" y="2084212"/>
            <a:ext cx="0" cy="383822"/>
          </a:xfrm>
          <a:prstGeom prst="line">
            <a:avLst/>
          </a:prstGeom>
          <a:ln w="38100" cap="sq" cmpd="sng">
            <a:solidFill>
              <a:schemeClr val="tx1"/>
            </a:solidFill>
            <a:prstDash val="solid"/>
            <a:miter/>
            <a:headEnd type="none" w="sm" len="sm"/>
            <a:tailEnd type="none" w="sm" len="sm"/>
          </a:ln>
        </p:spPr>
      </p:sp>
      <p:sp>
        <p:nvSpPr>
          <p:cNvPr id="804889" name="直接连接符 804888"/>
          <p:cNvSpPr/>
          <p:nvPr/>
        </p:nvSpPr>
        <p:spPr>
          <a:xfrm>
            <a:off x="5788378" y="2724856"/>
            <a:ext cx="0" cy="447322"/>
          </a:xfrm>
          <a:prstGeom prst="line">
            <a:avLst/>
          </a:prstGeom>
          <a:ln w="38100" cap="sq" cmpd="sng">
            <a:solidFill>
              <a:schemeClr val="tx1"/>
            </a:solidFill>
            <a:prstDash val="solid"/>
            <a:miter/>
            <a:headEnd type="none" w="sm" len="sm"/>
            <a:tailEnd type="none" w="sm" len="sm"/>
          </a:ln>
        </p:spPr>
      </p:sp>
      <p:sp>
        <p:nvSpPr>
          <p:cNvPr id="804930" name="直接连接符 804929"/>
          <p:cNvSpPr/>
          <p:nvPr/>
        </p:nvSpPr>
        <p:spPr>
          <a:xfrm flipH="1">
            <a:off x="5403145" y="3429000"/>
            <a:ext cx="320322" cy="510822"/>
          </a:xfrm>
          <a:prstGeom prst="line">
            <a:avLst/>
          </a:prstGeom>
          <a:ln w="38100" cap="sq" cmpd="sng">
            <a:solidFill>
              <a:schemeClr val="tx1"/>
            </a:solidFill>
            <a:prstDash val="solid"/>
            <a:miter/>
            <a:headEnd type="none" w="sm" len="sm"/>
            <a:tailEnd type="none" w="sm" len="sm"/>
          </a:ln>
        </p:spPr>
      </p:sp>
      <p:sp>
        <p:nvSpPr>
          <p:cNvPr id="804931" name="直接连接符 804930"/>
          <p:cNvSpPr/>
          <p:nvPr/>
        </p:nvSpPr>
        <p:spPr>
          <a:xfrm>
            <a:off x="5915378" y="3429000"/>
            <a:ext cx="256822" cy="510822"/>
          </a:xfrm>
          <a:prstGeom prst="line">
            <a:avLst/>
          </a:prstGeom>
          <a:ln w="38100" cap="sq" cmpd="sng">
            <a:solidFill>
              <a:schemeClr val="tx1"/>
            </a:solidFill>
            <a:prstDash val="solid"/>
            <a:miter/>
            <a:headEnd type="none" w="sm" len="sm"/>
            <a:tailEnd type="none" w="sm" len="sm"/>
          </a:ln>
        </p:spPr>
      </p:sp>
      <p:sp>
        <p:nvSpPr>
          <p:cNvPr id="804932" name="直接连接符 804931"/>
          <p:cNvSpPr/>
          <p:nvPr/>
        </p:nvSpPr>
        <p:spPr>
          <a:xfrm flipH="1">
            <a:off x="4699000" y="2659945"/>
            <a:ext cx="1024467" cy="577144"/>
          </a:xfrm>
          <a:prstGeom prst="line">
            <a:avLst/>
          </a:prstGeom>
          <a:ln w="38100" cap="sq" cmpd="sng">
            <a:solidFill>
              <a:schemeClr val="tx1"/>
            </a:solidFill>
            <a:prstDash val="solid"/>
            <a:miter/>
            <a:headEnd type="none" w="sm" len="sm"/>
            <a:tailEnd type="none" w="sm" len="sm"/>
          </a:ln>
        </p:spPr>
      </p:sp>
      <p:sp>
        <p:nvSpPr>
          <p:cNvPr id="804933" name="直接连接符 804932"/>
          <p:cNvSpPr/>
          <p:nvPr/>
        </p:nvSpPr>
        <p:spPr>
          <a:xfrm>
            <a:off x="5980289" y="2659945"/>
            <a:ext cx="831145" cy="577144"/>
          </a:xfrm>
          <a:prstGeom prst="line">
            <a:avLst/>
          </a:prstGeom>
          <a:ln w="38100" cap="sq" cmpd="sng">
            <a:solidFill>
              <a:schemeClr val="tx1"/>
            </a:solidFill>
            <a:prstDash val="solid"/>
            <a:miter/>
            <a:headEnd type="none" w="sm" len="sm"/>
            <a:tailEnd type="none" w="sm" len="sm"/>
          </a:ln>
        </p:spPr>
      </p:sp>
      <p:sp>
        <p:nvSpPr>
          <p:cNvPr id="804934" name="直接连接符 804933"/>
          <p:cNvSpPr/>
          <p:nvPr/>
        </p:nvSpPr>
        <p:spPr>
          <a:xfrm>
            <a:off x="4635500" y="3492500"/>
            <a:ext cx="0" cy="383822"/>
          </a:xfrm>
          <a:prstGeom prst="line">
            <a:avLst/>
          </a:prstGeom>
          <a:ln w="38100" cap="sq" cmpd="sng">
            <a:solidFill>
              <a:schemeClr val="tx1"/>
            </a:solidFill>
            <a:prstDash val="solid"/>
            <a:miter/>
            <a:headEnd type="none" w="sm" len="sm"/>
            <a:tailEnd type="none" w="sm" len="sm"/>
          </a:ln>
        </p:spPr>
      </p:sp>
      <p:sp>
        <p:nvSpPr>
          <p:cNvPr id="804935" name="直接连接符 804934"/>
          <p:cNvSpPr/>
          <p:nvPr/>
        </p:nvSpPr>
        <p:spPr>
          <a:xfrm>
            <a:off x="4635500" y="4196644"/>
            <a:ext cx="0" cy="447323"/>
          </a:xfrm>
          <a:prstGeom prst="line">
            <a:avLst/>
          </a:prstGeom>
          <a:ln w="38100" cap="sq" cmpd="sng">
            <a:solidFill>
              <a:schemeClr val="tx1"/>
            </a:solidFill>
            <a:prstDash val="solid"/>
            <a:miter/>
            <a:headEnd type="none" w="sm" len="sm"/>
            <a:tailEnd type="none" w="sm" len="sm"/>
          </a:ln>
        </p:spPr>
      </p:sp>
      <p:sp>
        <p:nvSpPr>
          <p:cNvPr id="804936" name="直接连接符 804935"/>
          <p:cNvSpPr/>
          <p:nvPr/>
        </p:nvSpPr>
        <p:spPr>
          <a:xfrm>
            <a:off x="6876345" y="3492500"/>
            <a:ext cx="0" cy="383822"/>
          </a:xfrm>
          <a:prstGeom prst="line">
            <a:avLst/>
          </a:prstGeom>
          <a:ln w="38100" cap="sq" cmpd="sng">
            <a:solidFill>
              <a:schemeClr val="tx1"/>
            </a:solidFill>
            <a:prstDash val="solid"/>
            <a:miter/>
            <a:headEnd type="none" w="sm" len="sm"/>
            <a:tailEnd type="none" w="sm" len="sm"/>
          </a:ln>
        </p:spPr>
      </p:sp>
      <p:sp>
        <p:nvSpPr>
          <p:cNvPr id="804937" name="直接连接符 804936"/>
          <p:cNvSpPr/>
          <p:nvPr/>
        </p:nvSpPr>
        <p:spPr>
          <a:xfrm>
            <a:off x="6876345" y="4196644"/>
            <a:ext cx="0" cy="575733"/>
          </a:xfrm>
          <a:prstGeom prst="line">
            <a:avLst/>
          </a:prstGeom>
          <a:ln w="38100" cap="sq" cmpd="sng">
            <a:solidFill>
              <a:schemeClr val="tx1"/>
            </a:solidFill>
            <a:prstDash val="solid"/>
            <a:miter/>
            <a:headEnd type="none" w="sm" len="sm"/>
            <a:tailEnd type="none" w="sm" len="sm"/>
          </a:ln>
        </p:spPr>
      </p:sp>
      <p:sp>
        <p:nvSpPr>
          <p:cNvPr id="804880" name="椭圆 804879"/>
          <p:cNvSpPr/>
          <p:nvPr/>
        </p:nvSpPr>
        <p:spPr>
          <a:xfrm>
            <a:off x="5659967" y="1763889"/>
            <a:ext cx="320322" cy="320323"/>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1</a:t>
            </a:r>
            <a:endParaRPr lang="en-US" altLang="zh-CN" sz="2490" b="1">
              <a:effectLst>
                <a:outerShdw blurRad="38100" dist="38100" dir="2700000">
                  <a:srgbClr val="FFFFFF"/>
                </a:outerShdw>
              </a:effectLst>
              <a:latin typeface="Times New Roman" panose="02020603050405020304" pitchFamily="18" charset="0"/>
            </a:endParaRPr>
          </a:p>
        </p:txBody>
      </p:sp>
      <p:sp>
        <p:nvSpPr>
          <p:cNvPr id="804909" name="椭圆 804908"/>
          <p:cNvSpPr/>
          <p:nvPr/>
        </p:nvSpPr>
        <p:spPr>
          <a:xfrm>
            <a:off x="5659967" y="2468034"/>
            <a:ext cx="320322" cy="320322"/>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4881" name="椭圆 804880"/>
          <p:cNvSpPr/>
          <p:nvPr/>
        </p:nvSpPr>
        <p:spPr>
          <a:xfrm>
            <a:off x="4443589" y="3172178"/>
            <a:ext cx="320322" cy="320323"/>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4910" name="椭圆 804909"/>
          <p:cNvSpPr/>
          <p:nvPr/>
        </p:nvSpPr>
        <p:spPr>
          <a:xfrm>
            <a:off x="5659967" y="3172178"/>
            <a:ext cx="320322" cy="320323"/>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4911" name="椭圆 804910"/>
          <p:cNvSpPr/>
          <p:nvPr/>
        </p:nvSpPr>
        <p:spPr>
          <a:xfrm>
            <a:off x="6747933" y="3172178"/>
            <a:ext cx="320323" cy="320323"/>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sp>
        <p:nvSpPr>
          <p:cNvPr id="804882" name="椭圆 804881"/>
          <p:cNvSpPr/>
          <p:nvPr/>
        </p:nvSpPr>
        <p:spPr>
          <a:xfrm>
            <a:off x="4443589" y="3876323"/>
            <a:ext cx="320322" cy="320322"/>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4912" name="椭圆 804911"/>
          <p:cNvSpPr/>
          <p:nvPr/>
        </p:nvSpPr>
        <p:spPr>
          <a:xfrm>
            <a:off x="6747933" y="3876323"/>
            <a:ext cx="320323" cy="320322"/>
          </a:xfrm>
          <a:prstGeom prst="ellipse">
            <a:avLst/>
          </a:prstGeom>
          <a:solidFill>
            <a:srgbClr val="FFFF00"/>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4913" name="椭圆 804912"/>
          <p:cNvSpPr/>
          <p:nvPr/>
        </p:nvSpPr>
        <p:spPr>
          <a:xfrm>
            <a:off x="6043789" y="3876323"/>
            <a:ext cx="320322" cy="320322"/>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5</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4914" name="椭圆 804913"/>
          <p:cNvSpPr/>
          <p:nvPr/>
        </p:nvSpPr>
        <p:spPr>
          <a:xfrm>
            <a:off x="5211234" y="3876323"/>
            <a:ext cx="320322" cy="320322"/>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3</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4907" name="椭圆 804906"/>
          <p:cNvSpPr/>
          <p:nvPr/>
        </p:nvSpPr>
        <p:spPr>
          <a:xfrm>
            <a:off x="6747933" y="4708878"/>
            <a:ext cx="320323" cy="320322"/>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3</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sp>
        <p:nvSpPr>
          <p:cNvPr id="804919" name="椭圆 804918"/>
          <p:cNvSpPr/>
          <p:nvPr/>
        </p:nvSpPr>
        <p:spPr>
          <a:xfrm>
            <a:off x="4443589" y="4643967"/>
            <a:ext cx="320322" cy="320322"/>
          </a:xfrm>
          <a:prstGeom prst="ellipse">
            <a:avLst/>
          </a:prstGeom>
          <a:solidFill>
            <a:srgbClr val="663300"/>
          </a:solidFill>
          <a:ln w="12700" cap="sq" cmpd="sng">
            <a:solidFill>
              <a:schemeClr val="tx1"/>
            </a:solidFill>
            <a:prstDash val="solid"/>
            <a:miter/>
            <a:headEnd type="none" w="sm" len="sm"/>
            <a:tailEnd type="none" w="sm" len="sm"/>
          </a:ln>
        </p:spPr>
        <p:txBody>
          <a:bodyPr wrap="none" anchor="ctr"/>
          <a:p>
            <a:pPr algn="ctr">
              <a:buClrTx/>
            </a:pPr>
            <a:r>
              <a:rPr lang="en-US" altLang="zh-CN" sz="2490" b="1">
                <a:solidFill>
                  <a:srgbClr val="FFFF99"/>
                </a:solidFill>
                <a:effectLst>
                  <a:outerShdw blurRad="38100" dist="38100" dir="2700000">
                    <a:srgbClr val="000000"/>
                  </a:outerShdw>
                </a:effectLst>
                <a:latin typeface="Times New Roman" panose="02020603050405020304" pitchFamily="18" charset="0"/>
              </a:rPr>
              <a:t>5</a:t>
            </a:r>
            <a:endParaRPr lang="en-US" altLang="zh-CN" sz="2490" b="1">
              <a:solidFill>
                <a:srgbClr val="FFFF99"/>
              </a:solidFill>
              <a:effectLst>
                <a:outerShdw blurRad="38100" dist="38100" dir="2700000">
                  <a:srgbClr val="000000"/>
                </a:outerShdw>
              </a:effectLst>
              <a:latin typeface="Times New Roman" panose="02020603050405020304" pitchFamily="18" charset="0"/>
            </a:endParaRPr>
          </a:p>
        </p:txBody>
      </p:sp>
      <p:grpSp>
        <p:nvGrpSpPr>
          <p:cNvPr id="804938" name="组合 804937"/>
          <p:cNvGrpSpPr/>
          <p:nvPr/>
        </p:nvGrpSpPr>
        <p:grpSpPr>
          <a:xfrm>
            <a:off x="238548" y="1666311"/>
            <a:ext cx="2943578" cy="1344789"/>
            <a:chOff x="1607" y="2386"/>
            <a:chExt cx="2314" cy="1135"/>
          </a:xfrm>
        </p:grpSpPr>
        <p:sp>
          <p:nvSpPr>
            <p:cNvPr id="804939" name="椭圆 804938"/>
            <p:cNvSpPr/>
            <p:nvPr/>
          </p:nvSpPr>
          <p:spPr>
            <a:xfrm>
              <a:off x="1607" y="2387"/>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845" b="1">
                  <a:effectLst>
                    <a:outerShdw blurRad="38100" dist="38100" dir="2700000">
                      <a:srgbClr val="FFFFFF"/>
                    </a:outerShdw>
                  </a:effectLst>
                  <a:latin typeface="Times New Roman" panose="02020603050405020304" pitchFamily="18" charset="0"/>
                </a:rPr>
                <a:t>1</a:t>
              </a:r>
              <a:endParaRPr lang="en-US" altLang="zh-CN" sz="2845" b="1">
                <a:effectLst>
                  <a:outerShdw blurRad="38100" dist="38100" dir="2700000">
                    <a:srgbClr val="FFFFFF"/>
                  </a:outerShdw>
                </a:effectLst>
                <a:latin typeface="Times New Roman" panose="02020603050405020304" pitchFamily="18" charset="0"/>
              </a:endParaRPr>
            </a:p>
          </p:txBody>
        </p:sp>
        <p:sp>
          <p:nvSpPr>
            <p:cNvPr id="804940" name="椭圆 804939"/>
            <p:cNvSpPr/>
            <p:nvPr/>
          </p:nvSpPr>
          <p:spPr>
            <a:xfrm>
              <a:off x="2650" y="2387"/>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2</a:t>
              </a:r>
              <a:endParaRPr lang="en-US" altLang="zh-CN" sz="2490" b="1">
                <a:effectLst>
                  <a:outerShdw blurRad="38100" dist="38100" dir="2700000">
                    <a:srgbClr val="FFFFFF"/>
                  </a:outerShdw>
                </a:effectLst>
                <a:latin typeface="Times New Roman" panose="02020603050405020304" pitchFamily="18" charset="0"/>
              </a:endParaRPr>
            </a:p>
          </p:txBody>
        </p:sp>
        <p:sp>
          <p:nvSpPr>
            <p:cNvPr id="804941" name="椭圆 804940"/>
            <p:cNvSpPr/>
            <p:nvPr/>
          </p:nvSpPr>
          <p:spPr>
            <a:xfrm>
              <a:off x="3602" y="2386"/>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4</a:t>
              </a:r>
              <a:endParaRPr lang="en-US" altLang="zh-CN" sz="2490" b="1">
                <a:effectLst>
                  <a:outerShdw blurRad="38100" dist="38100" dir="2700000">
                    <a:srgbClr val="FFFFFF"/>
                  </a:outerShdw>
                </a:effectLst>
                <a:latin typeface="Times New Roman" panose="02020603050405020304" pitchFamily="18" charset="0"/>
              </a:endParaRPr>
            </a:p>
          </p:txBody>
        </p:sp>
        <p:sp>
          <p:nvSpPr>
            <p:cNvPr id="804942" name="直接连接符 804941"/>
            <p:cNvSpPr/>
            <p:nvPr/>
          </p:nvSpPr>
          <p:spPr>
            <a:xfrm>
              <a:off x="1925" y="2524"/>
              <a:ext cx="725" cy="0"/>
            </a:xfrm>
            <a:prstGeom prst="line">
              <a:avLst/>
            </a:prstGeom>
            <a:ln w="38100" cap="sq" cmpd="sng">
              <a:solidFill>
                <a:schemeClr val="tx1"/>
              </a:solidFill>
              <a:prstDash val="solid"/>
              <a:miter/>
              <a:headEnd type="none" w="sm" len="sm"/>
              <a:tailEnd type="none" w="sm" len="sm"/>
            </a:ln>
          </p:spPr>
        </p:sp>
        <p:sp>
          <p:nvSpPr>
            <p:cNvPr id="804943" name="直接连接符 804942"/>
            <p:cNvSpPr/>
            <p:nvPr/>
          </p:nvSpPr>
          <p:spPr>
            <a:xfrm>
              <a:off x="2786" y="2705"/>
              <a:ext cx="0" cy="499"/>
            </a:xfrm>
            <a:prstGeom prst="line">
              <a:avLst/>
            </a:prstGeom>
            <a:ln w="38100" cap="sq" cmpd="sng">
              <a:solidFill>
                <a:schemeClr val="tx1"/>
              </a:solidFill>
              <a:prstDash val="solid"/>
              <a:miter/>
              <a:headEnd type="none" w="sm" len="sm"/>
              <a:tailEnd type="none" w="sm" len="sm"/>
            </a:ln>
          </p:spPr>
        </p:sp>
        <p:sp>
          <p:nvSpPr>
            <p:cNvPr id="804944" name="直接连接符 804943"/>
            <p:cNvSpPr/>
            <p:nvPr/>
          </p:nvSpPr>
          <p:spPr>
            <a:xfrm>
              <a:off x="2968" y="2523"/>
              <a:ext cx="635" cy="0"/>
            </a:xfrm>
            <a:prstGeom prst="line">
              <a:avLst/>
            </a:prstGeom>
            <a:ln w="38100" cap="sq" cmpd="sng">
              <a:solidFill>
                <a:schemeClr val="tx1"/>
              </a:solidFill>
              <a:prstDash val="solid"/>
              <a:miter/>
              <a:headEnd type="none" w="sm" len="sm"/>
              <a:tailEnd type="none" w="sm" len="sm"/>
            </a:ln>
          </p:spPr>
        </p:sp>
        <p:sp>
          <p:nvSpPr>
            <p:cNvPr id="804945" name="椭圆 804944"/>
            <p:cNvSpPr/>
            <p:nvPr/>
          </p:nvSpPr>
          <p:spPr>
            <a:xfrm>
              <a:off x="2650" y="3203"/>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3</a:t>
              </a:r>
              <a:endParaRPr lang="en-US" altLang="zh-CN" sz="2490" b="1">
                <a:effectLst>
                  <a:outerShdw blurRad="38100" dist="38100" dir="2700000">
                    <a:srgbClr val="FFFFFF"/>
                  </a:outerShdw>
                </a:effectLst>
                <a:latin typeface="Times New Roman" panose="02020603050405020304" pitchFamily="18" charset="0"/>
              </a:endParaRPr>
            </a:p>
          </p:txBody>
        </p:sp>
        <p:sp>
          <p:nvSpPr>
            <p:cNvPr id="804946" name="直接连接符 804945"/>
            <p:cNvSpPr/>
            <p:nvPr/>
          </p:nvSpPr>
          <p:spPr>
            <a:xfrm>
              <a:off x="3739" y="2704"/>
              <a:ext cx="0" cy="499"/>
            </a:xfrm>
            <a:prstGeom prst="line">
              <a:avLst/>
            </a:prstGeom>
            <a:ln w="38100" cap="sq" cmpd="sng">
              <a:solidFill>
                <a:schemeClr val="tx1"/>
              </a:solidFill>
              <a:prstDash val="solid"/>
              <a:miter/>
              <a:headEnd type="none" w="sm" len="sm"/>
              <a:tailEnd type="none" w="sm" len="sm"/>
            </a:ln>
          </p:spPr>
        </p:sp>
        <p:sp>
          <p:nvSpPr>
            <p:cNvPr id="804947" name="直接连接符 804946"/>
            <p:cNvSpPr/>
            <p:nvPr/>
          </p:nvSpPr>
          <p:spPr>
            <a:xfrm>
              <a:off x="2922" y="2659"/>
              <a:ext cx="726" cy="635"/>
            </a:xfrm>
            <a:prstGeom prst="line">
              <a:avLst/>
            </a:prstGeom>
            <a:ln w="38100" cap="sq" cmpd="sng">
              <a:solidFill>
                <a:schemeClr val="tx1"/>
              </a:solidFill>
              <a:prstDash val="solid"/>
              <a:miter/>
              <a:headEnd type="none" w="sm" len="sm"/>
              <a:tailEnd type="none" w="sm" len="sm"/>
            </a:ln>
          </p:spPr>
        </p:sp>
        <p:sp>
          <p:nvSpPr>
            <p:cNvPr id="804948" name="直接连接符 804947"/>
            <p:cNvSpPr/>
            <p:nvPr/>
          </p:nvSpPr>
          <p:spPr>
            <a:xfrm flipH="1">
              <a:off x="2922" y="2659"/>
              <a:ext cx="726" cy="590"/>
            </a:xfrm>
            <a:prstGeom prst="line">
              <a:avLst/>
            </a:prstGeom>
            <a:ln w="38100" cap="sq" cmpd="sng">
              <a:solidFill>
                <a:schemeClr val="tx1"/>
              </a:solidFill>
              <a:prstDash val="solid"/>
              <a:miter/>
              <a:headEnd type="none" w="sm" len="sm"/>
              <a:tailEnd type="none" w="sm" len="sm"/>
            </a:ln>
          </p:spPr>
        </p:sp>
        <p:sp>
          <p:nvSpPr>
            <p:cNvPr id="804949" name="椭圆 804948"/>
            <p:cNvSpPr/>
            <p:nvPr/>
          </p:nvSpPr>
          <p:spPr>
            <a:xfrm>
              <a:off x="3603" y="3203"/>
              <a:ext cx="318" cy="318"/>
            </a:xfrm>
            <a:prstGeom prst="ellipse">
              <a:avLst/>
            </a:prstGeom>
            <a:solidFill>
              <a:schemeClr val="accent1"/>
            </a:solidFill>
            <a:ln w="12700" cap="sq" cmpd="sng">
              <a:solidFill>
                <a:schemeClr val="tx1"/>
              </a:solidFill>
              <a:prstDash val="solid"/>
              <a:miter/>
              <a:headEnd type="none" w="sm" len="sm"/>
              <a:tailEnd type="none" w="sm" len="sm"/>
            </a:ln>
          </p:spPr>
          <p:txBody>
            <a:bodyPr wrap="none" anchor="ctr"/>
            <a:p>
              <a:pPr algn="ctr">
                <a:buClrTx/>
              </a:pPr>
              <a:r>
                <a:rPr lang="en-US" altLang="zh-CN" sz="2490" b="1">
                  <a:effectLst>
                    <a:outerShdw blurRad="38100" dist="38100" dir="2700000">
                      <a:srgbClr val="FFFFFF"/>
                    </a:outerShdw>
                  </a:effectLst>
                  <a:latin typeface="Times New Roman" panose="02020603050405020304" pitchFamily="18" charset="0"/>
                </a:rPr>
                <a:t>5</a:t>
              </a:r>
              <a:endParaRPr lang="en-US" altLang="zh-CN" sz="2490" b="1">
                <a:effectLst>
                  <a:outerShdw blurRad="38100" dist="38100" dir="2700000">
                    <a:srgbClr val="FFFFFF"/>
                  </a:outerShdw>
                </a:effectLst>
                <a:latin typeface="Times New Roman" panose="02020603050405020304" pitchFamily="18" charset="0"/>
              </a:endParaRPr>
            </a:p>
          </p:txBody>
        </p:sp>
      </p:grpSp>
      <p:sp>
        <p:nvSpPr>
          <p:cNvPr id="2" name="标题 1"/>
          <p:cNvSpPr>
            <a:spLocks noGrp="1"/>
          </p:cNvSpPr>
          <p:nvPr>
            <p:ph type="title"/>
          </p:nvPr>
        </p:nvSpPr>
        <p:spPr>
          <a:xfrm>
            <a:off x="1143000" y="76200"/>
            <a:ext cx="6861810" cy="914400"/>
          </a:xfrm>
        </p:spPr>
        <p:txBody>
          <a:bodyPr/>
          <a:p>
            <a:pPr algn="ctr"/>
            <a:r>
              <a:rPr lang="en-US" altLang="zh-CN" sz="4000" b="1">
                <a:solidFill>
                  <a:schemeClr val="bg1"/>
                </a:solidFill>
                <a:effectLst/>
                <a:latin typeface="Times New Roman" panose="02020603050405020304" pitchFamily="18" charset="0"/>
                <a:ea typeface="楷体_GB2312" pitchFamily="49" charset="-122"/>
                <a:sym typeface="+mn-ea"/>
              </a:rPr>
              <a:t>Tree Searching </a:t>
            </a:r>
            <a:r>
              <a:rPr lang="en-US" altLang="zh-CN" sz="4000" b="1">
                <a:solidFill>
                  <a:schemeClr val="bg1"/>
                </a:solidFill>
                <a:effectLst/>
                <a:latin typeface="Times New Roman" panose="02020603050405020304" pitchFamily="18" charset="0"/>
                <a:sym typeface="+mn-ea"/>
              </a:rPr>
              <a:t>Strategies</a:t>
            </a:r>
            <a:endParaRPr lang="en-US" altLang="zh-CN" sz="4000" b="1">
              <a:solidFill>
                <a:schemeClr val="bg1"/>
              </a:solidFill>
              <a:effectLst/>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4880"/>
                                        </p:tgtEl>
                                        <p:attrNameLst>
                                          <p:attrName>style.visibility</p:attrName>
                                        </p:attrNameLst>
                                      </p:cBhvr>
                                      <p:to>
                                        <p:strVal val="visible"/>
                                      </p:to>
                                    </p:set>
                                    <p:animEffect transition="in" filter="wipe(up)">
                                      <p:cBhvr>
                                        <p:cTn id="7" dur="500"/>
                                        <p:tgtEl>
                                          <p:spTgt spid="8048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4870"/>
                                        </p:tgtEl>
                                        <p:attrNameLst>
                                          <p:attrName>style.visibility</p:attrName>
                                        </p:attrNameLst>
                                      </p:cBhvr>
                                      <p:to>
                                        <p:strVal val="visible"/>
                                      </p:to>
                                    </p:set>
                                    <p:animEffect transition="in" filter="wipe(up)">
                                      <p:cBhvr>
                                        <p:cTn id="12" dur="500"/>
                                        <p:tgtEl>
                                          <p:spTgt spid="80487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04909"/>
                                        </p:tgtEl>
                                        <p:attrNameLst>
                                          <p:attrName>style.visibility</p:attrName>
                                        </p:attrNameLst>
                                      </p:cBhvr>
                                      <p:to>
                                        <p:strVal val="visible"/>
                                      </p:to>
                                    </p:set>
                                    <p:animEffect transition="in" filter="wipe(up)">
                                      <p:cBhvr>
                                        <p:cTn id="15" dur="500"/>
                                        <p:tgtEl>
                                          <p:spTgt spid="80490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04889"/>
                                        </p:tgtEl>
                                        <p:attrNameLst>
                                          <p:attrName>style.visibility</p:attrName>
                                        </p:attrNameLst>
                                      </p:cBhvr>
                                      <p:to>
                                        <p:strVal val="visible"/>
                                      </p:to>
                                    </p:set>
                                    <p:animEffect transition="in" filter="wipe(up)">
                                      <p:cBhvr>
                                        <p:cTn id="20" dur="500"/>
                                        <p:tgtEl>
                                          <p:spTgt spid="804889"/>
                                        </p:tgtEl>
                                      </p:cBhvr>
                                    </p:animEffect>
                                  </p:childTnLst>
                                </p:cTn>
                              </p:par>
                              <p:par>
                                <p:cTn id="21" presetID="22" presetClass="entr" presetSubtype="1" fill="hold" nodeType="withEffect">
                                  <p:stCondLst>
                                    <p:cond delay="0"/>
                                  </p:stCondLst>
                                  <p:childTnLst>
                                    <p:set>
                                      <p:cBhvr>
                                        <p:cTn id="22" dur="1" fill="hold">
                                          <p:stCondLst>
                                            <p:cond delay="0"/>
                                          </p:stCondLst>
                                        </p:cTn>
                                        <p:tgtEl>
                                          <p:spTgt spid="804932"/>
                                        </p:tgtEl>
                                        <p:attrNameLst>
                                          <p:attrName>style.visibility</p:attrName>
                                        </p:attrNameLst>
                                      </p:cBhvr>
                                      <p:to>
                                        <p:strVal val="visible"/>
                                      </p:to>
                                    </p:set>
                                    <p:animEffect transition="in" filter="wipe(up)">
                                      <p:cBhvr>
                                        <p:cTn id="23" dur="500"/>
                                        <p:tgtEl>
                                          <p:spTgt spid="804932"/>
                                        </p:tgtEl>
                                      </p:cBhvr>
                                    </p:animEffect>
                                  </p:childTnLst>
                                </p:cTn>
                              </p:par>
                              <p:par>
                                <p:cTn id="24" presetID="22" presetClass="entr" presetSubtype="1" fill="hold" nodeType="withEffect">
                                  <p:stCondLst>
                                    <p:cond delay="0"/>
                                  </p:stCondLst>
                                  <p:childTnLst>
                                    <p:set>
                                      <p:cBhvr>
                                        <p:cTn id="25" dur="1" fill="hold">
                                          <p:stCondLst>
                                            <p:cond delay="0"/>
                                          </p:stCondLst>
                                        </p:cTn>
                                        <p:tgtEl>
                                          <p:spTgt spid="804933"/>
                                        </p:tgtEl>
                                        <p:attrNameLst>
                                          <p:attrName>style.visibility</p:attrName>
                                        </p:attrNameLst>
                                      </p:cBhvr>
                                      <p:to>
                                        <p:strVal val="visible"/>
                                      </p:to>
                                    </p:set>
                                    <p:animEffect transition="in" filter="wipe(up)">
                                      <p:cBhvr>
                                        <p:cTn id="26" dur="500"/>
                                        <p:tgtEl>
                                          <p:spTgt spid="80493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804881"/>
                                        </p:tgtEl>
                                        <p:attrNameLst>
                                          <p:attrName>style.visibility</p:attrName>
                                        </p:attrNameLst>
                                      </p:cBhvr>
                                      <p:to>
                                        <p:strVal val="visible"/>
                                      </p:to>
                                    </p:set>
                                    <p:animEffect transition="in" filter="wipe(up)">
                                      <p:cBhvr>
                                        <p:cTn id="29" dur="500"/>
                                        <p:tgtEl>
                                          <p:spTgt spid="80488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804910"/>
                                        </p:tgtEl>
                                        <p:attrNameLst>
                                          <p:attrName>style.visibility</p:attrName>
                                        </p:attrNameLst>
                                      </p:cBhvr>
                                      <p:to>
                                        <p:strVal val="visible"/>
                                      </p:to>
                                    </p:set>
                                    <p:animEffect transition="in" filter="wipe(up)">
                                      <p:cBhvr>
                                        <p:cTn id="32" dur="500"/>
                                        <p:tgtEl>
                                          <p:spTgt spid="8049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804911"/>
                                        </p:tgtEl>
                                        <p:attrNameLst>
                                          <p:attrName>style.visibility</p:attrName>
                                        </p:attrNameLst>
                                      </p:cBhvr>
                                      <p:to>
                                        <p:strVal val="visible"/>
                                      </p:to>
                                    </p:set>
                                    <p:animEffect transition="in" filter="wipe(up)">
                                      <p:cBhvr>
                                        <p:cTn id="35" dur="500"/>
                                        <p:tgtEl>
                                          <p:spTgt spid="8049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804930"/>
                                        </p:tgtEl>
                                        <p:attrNameLst>
                                          <p:attrName>style.visibility</p:attrName>
                                        </p:attrNameLst>
                                      </p:cBhvr>
                                      <p:to>
                                        <p:strVal val="visible"/>
                                      </p:to>
                                    </p:set>
                                    <p:animEffect transition="in" filter="wipe(up)">
                                      <p:cBhvr>
                                        <p:cTn id="40" dur="500"/>
                                        <p:tgtEl>
                                          <p:spTgt spid="804930"/>
                                        </p:tgtEl>
                                      </p:cBhvr>
                                    </p:animEffect>
                                  </p:childTnLst>
                                </p:cTn>
                              </p:par>
                              <p:par>
                                <p:cTn id="41" presetID="22" presetClass="entr" presetSubtype="1" fill="hold" nodeType="withEffect">
                                  <p:stCondLst>
                                    <p:cond delay="0"/>
                                  </p:stCondLst>
                                  <p:childTnLst>
                                    <p:set>
                                      <p:cBhvr>
                                        <p:cTn id="42" dur="1" fill="hold">
                                          <p:stCondLst>
                                            <p:cond delay="0"/>
                                          </p:stCondLst>
                                        </p:cTn>
                                        <p:tgtEl>
                                          <p:spTgt spid="804931"/>
                                        </p:tgtEl>
                                        <p:attrNameLst>
                                          <p:attrName>style.visibility</p:attrName>
                                        </p:attrNameLst>
                                      </p:cBhvr>
                                      <p:to>
                                        <p:strVal val="visible"/>
                                      </p:to>
                                    </p:set>
                                    <p:animEffect transition="in" filter="wipe(up)">
                                      <p:cBhvr>
                                        <p:cTn id="43" dur="500"/>
                                        <p:tgtEl>
                                          <p:spTgt spid="804931"/>
                                        </p:tgtEl>
                                      </p:cBhvr>
                                    </p:animEffect>
                                  </p:childTnLst>
                                </p:cTn>
                              </p:par>
                              <p:par>
                                <p:cTn id="44" presetID="22" presetClass="entr" presetSubtype="1" fill="hold" nodeType="withEffect">
                                  <p:stCondLst>
                                    <p:cond delay="0"/>
                                  </p:stCondLst>
                                  <p:childTnLst>
                                    <p:set>
                                      <p:cBhvr>
                                        <p:cTn id="45" dur="1" fill="hold">
                                          <p:stCondLst>
                                            <p:cond delay="0"/>
                                          </p:stCondLst>
                                        </p:cTn>
                                        <p:tgtEl>
                                          <p:spTgt spid="804934"/>
                                        </p:tgtEl>
                                        <p:attrNameLst>
                                          <p:attrName>style.visibility</p:attrName>
                                        </p:attrNameLst>
                                      </p:cBhvr>
                                      <p:to>
                                        <p:strVal val="visible"/>
                                      </p:to>
                                    </p:set>
                                    <p:animEffect transition="in" filter="wipe(up)">
                                      <p:cBhvr>
                                        <p:cTn id="46" dur="500"/>
                                        <p:tgtEl>
                                          <p:spTgt spid="804934"/>
                                        </p:tgtEl>
                                      </p:cBhvr>
                                    </p:animEffect>
                                  </p:childTnLst>
                                </p:cTn>
                              </p:par>
                              <p:par>
                                <p:cTn id="47" presetID="22" presetClass="entr" presetSubtype="1" fill="hold" nodeType="withEffect">
                                  <p:stCondLst>
                                    <p:cond delay="0"/>
                                  </p:stCondLst>
                                  <p:childTnLst>
                                    <p:set>
                                      <p:cBhvr>
                                        <p:cTn id="48" dur="1" fill="hold">
                                          <p:stCondLst>
                                            <p:cond delay="0"/>
                                          </p:stCondLst>
                                        </p:cTn>
                                        <p:tgtEl>
                                          <p:spTgt spid="804936"/>
                                        </p:tgtEl>
                                        <p:attrNameLst>
                                          <p:attrName>style.visibility</p:attrName>
                                        </p:attrNameLst>
                                      </p:cBhvr>
                                      <p:to>
                                        <p:strVal val="visible"/>
                                      </p:to>
                                    </p:set>
                                    <p:animEffect transition="in" filter="wipe(up)">
                                      <p:cBhvr>
                                        <p:cTn id="49" dur="500"/>
                                        <p:tgtEl>
                                          <p:spTgt spid="80493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804882"/>
                                        </p:tgtEl>
                                        <p:attrNameLst>
                                          <p:attrName>style.visibility</p:attrName>
                                        </p:attrNameLst>
                                      </p:cBhvr>
                                      <p:to>
                                        <p:strVal val="visible"/>
                                      </p:to>
                                    </p:set>
                                    <p:animEffect transition="in" filter="wipe(up)">
                                      <p:cBhvr>
                                        <p:cTn id="52" dur="500"/>
                                        <p:tgtEl>
                                          <p:spTgt spid="804882"/>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804912"/>
                                        </p:tgtEl>
                                        <p:attrNameLst>
                                          <p:attrName>style.visibility</p:attrName>
                                        </p:attrNameLst>
                                      </p:cBhvr>
                                      <p:to>
                                        <p:strVal val="visible"/>
                                      </p:to>
                                    </p:set>
                                    <p:animEffect transition="in" filter="wipe(up)">
                                      <p:cBhvr>
                                        <p:cTn id="55" dur="500"/>
                                        <p:tgtEl>
                                          <p:spTgt spid="804912"/>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804913"/>
                                        </p:tgtEl>
                                        <p:attrNameLst>
                                          <p:attrName>style.visibility</p:attrName>
                                        </p:attrNameLst>
                                      </p:cBhvr>
                                      <p:to>
                                        <p:strVal val="visible"/>
                                      </p:to>
                                    </p:set>
                                    <p:animEffect transition="in" filter="wipe(up)">
                                      <p:cBhvr>
                                        <p:cTn id="58" dur="500"/>
                                        <p:tgtEl>
                                          <p:spTgt spid="80491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804914"/>
                                        </p:tgtEl>
                                        <p:attrNameLst>
                                          <p:attrName>style.visibility</p:attrName>
                                        </p:attrNameLst>
                                      </p:cBhvr>
                                      <p:to>
                                        <p:strVal val="visible"/>
                                      </p:to>
                                    </p:set>
                                    <p:animEffect transition="in" filter="wipe(up)">
                                      <p:cBhvr>
                                        <p:cTn id="61" dur="500"/>
                                        <p:tgtEl>
                                          <p:spTgt spid="80491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804935"/>
                                        </p:tgtEl>
                                        <p:attrNameLst>
                                          <p:attrName>style.visibility</p:attrName>
                                        </p:attrNameLst>
                                      </p:cBhvr>
                                      <p:to>
                                        <p:strVal val="visible"/>
                                      </p:to>
                                    </p:set>
                                    <p:animEffect transition="in" filter="wipe(up)">
                                      <p:cBhvr>
                                        <p:cTn id="66" dur="500"/>
                                        <p:tgtEl>
                                          <p:spTgt spid="804935"/>
                                        </p:tgtEl>
                                      </p:cBhvr>
                                    </p:animEffect>
                                  </p:childTnLst>
                                </p:cTn>
                              </p:par>
                              <p:par>
                                <p:cTn id="67" presetID="22" presetClass="entr" presetSubtype="1" fill="hold" nodeType="withEffect">
                                  <p:stCondLst>
                                    <p:cond delay="0"/>
                                  </p:stCondLst>
                                  <p:childTnLst>
                                    <p:set>
                                      <p:cBhvr>
                                        <p:cTn id="68" dur="1" fill="hold">
                                          <p:stCondLst>
                                            <p:cond delay="0"/>
                                          </p:stCondLst>
                                        </p:cTn>
                                        <p:tgtEl>
                                          <p:spTgt spid="804937"/>
                                        </p:tgtEl>
                                        <p:attrNameLst>
                                          <p:attrName>style.visibility</p:attrName>
                                        </p:attrNameLst>
                                      </p:cBhvr>
                                      <p:to>
                                        <p:strVal val="visible"/>
                                      </p:to>
                                    </p:set>
                                    <p:animEffect transition="in" filter="wipe(up)">
                                      <p:cBhvr>
                                        <p:cTn id="69" dur="500"/>
                                        <p:tgtEl>
                                          <p:spTgt spid="804937"/>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804907"/>
                                        </p:tgtEl>
                                        <p:attrNameLst>
                                          <p:attrName>style.visibility</p:attrName>
                                        </p:attrNameLst>
                                      </p:cBhvr>
                                      <p:to>
                                        <p:strVal val="visible"/>
                                      </p:to>
                                    </p:set>
                                    <p:animEffect transition="in" filter="wipe(up)">
                                      <p:cBhvr>
                                        <p:cTn id="72" dur="500"/>
                                        <p:tgtEl>
                                          <p:spTgt spid="80490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804919"/>
                                        </p:tgtEl>
                                        <p:attrNameLst>
                                          <p:attrName>style.visibility</p:attrName>
                                        </p:attrNameLst>
                                      </p:cBhvr>
                                      <p:to>
                                        <p:strVal val="visible"/>
                                      </p:to>
                                    </p:set>
                                    <p:animEffect transition="in" filter="wipe(up)">
                                      <p:cBhvr>
                                        <p:cTn id="75" dur="500"/>
                                        <p:tgtEl>
                                          <p:spTgt spid="804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80" grpId="0" bldLvl="0" animBg="1"/>
      <p:bldP spid="804909" grpId="0" bldLvl="0" animBg="1"/>
      <p:bldP spid="804881" grpId="0" bldLvl="0" animBg="1"/>
      <p:bldP spid="804910" grpId="0" bldLvl="0" animBg="1"/>
      <p:bldP spid="804911" grpId="0" bldLvl="0" animBg="1"/>
      <p:bldP spid="804882" grpId="0" bldLvl="0" animBg="1"/>
      <p:bldP spid="804912" grpId="0" bldLvl="0" animBg="1"/>
      <p:bldP spid="804913" grpId="0" bldLvl="0" animBg="1"/>
      <p:bldP spid="804914" grpId="0" bldLvl="0" animBg="1"/>
      <p:bldP spid="804907" grpId="0" bldLvl="0" animBg="1"/>
      <p:bldP spid="804919"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347345" y="1298258"/>
            <a:ext cx="8280400" cy="3192145"/>
          </a:xfrm>
          <a:prstGeom prst="rect">
            <a:avLst/>
          </a:prstGeom>
          <a:noFill/>
          <a:ln w="9525">
            <a:noFill/>
            <a:miter lim="800000"/>
          </a:ln>
        </p:spPr>
        <p:txBody>
          <a:bodyPr>
            <a:spAutoFit/>
          </a:bodyPr>
          <a:lstStyle/>
          <a:p>
            <a:pPr>
              <a:lnSpc>
                <a:spcPct val="140000"/>
              </a:lnSpc>
            </a:pPr>
            <a:r>
              <a:rPr lang="zh-CN" altLang="en-US" sz="2400" b="1">
                <a:solidFill>
                  <a:srgbClr val="CC0099"/>
                </a:solidFill>
                <a:latin typeface="宋体" panose="02010600030101010101" pitchFamily="2" charset="-122"/>
                <a:cs typeface="Times New Roman" panose="02020603050405020304" pitchFamily="18" charset="0"/>
              </a:rPr>
              <a:t>问题求解：</a:t>
            </a:r>
            <a:endParaRPr lang="zh-CN" altLang="en-US" sz="2400" b="1">
              <a:solidFill>
                <a:srgbClr val="CC0099"/>
              </a:solidFill>
              <a:latin typeface="宋体" panose="02010600030101010101" pitchFamily="2" charset="-122"/>
              <a:cs typeface="Times New Roman" panose="02020603050405020304" pitchFamily="18" charset="0"/>
            </a:endParaRPr>
          </a:p>
          <a:p>
            <a:pPr>
              <a:lnSpc>
                <a:spcPct val="140000"/>
              </a:lnSpc>
            </a:pPr>
            <a:r>
              <a:rPr lang="zh-CN" altLang="en-US" sz="2400" b="1">
                <a:solidFill>
                  <a:srgbClr val="CC0099"/>
                </a:solidFill>
                <a:latin typeface="宋体" panose="02010600030101010101" pitchFamily="2" charset="-122"/>
                <a:cs typeface="Times New Roman" panose="02020603050405020304" pitchFamily="18" charset="0"/>
              </a:rPr>
              <a:t>    </a:t>
            </a:r>
            <a:r>
              <a:rPr lang="zh-CN" altLang="en-US" sz="2400" b="1">
                <a:latin typeface="宋体" panose="02010600030101010101" pitchFamily="2" charset="-122"/>
                <a:cs typeface="Times New Roman" panose="02020603050405020304" pitchFamily="18" charset="0"/>
              </a:rPr>
              <a:t>第</a:t>
            </a:r>
            <a:r>
              <a:rPr lang="en-US" altLang="zh-CN" sz="2400" b="1">
                <a:latin typeface="宋体" panose="02010600030101010101" pitchFamily="2" charset="-122"/>
                <a:cs typeface="Times New Roman" panose="02020603050405020304" pitchFamily="18" charset="0"/>
              </a:rPr>
              <a:t>3</a:t>
            </a:r>
            <a:r>
              <a:rPr lang="zh-CN" altLang="en-US" sz="2400" b="1">
                <a:latin typeface="宋体" panose="02010600030101010101" pitchFamily="2" charset="-122"/>
                <a:cs typeface="Times New Roman" panose="02020603050405020304" pitchFamily="18" charset="0"/>
              </a:rPr>
              <a:t>章和第</a:t>
            </a:r>
            <a:r>
              <a:rPr lang="en-US" altLang="zh-CN" sz="2400" b="1">
                <a:latin typeface="宋体" panose="02010600030101010101" pitchFamily="2" charset="-122"/>
                <a:cs typeface="Times New Roman" panose="02020603050405020304" pitchFamily="18" charset="0"/>
              </a:rPr>
              <a:t>6</a:t>
            </a:r>
            <a:r>
              <a:rPr lang="zh-CN" altLang="en-US" sz="2400" b="1">
                <a:latin typeface="宋体" panose="02010600030101010101" pitchFamily="2" charset="-122"/>
                <a:cs typeface="Times New Roman" panose="02020603050405020304" pitchFamily="18" charset="0"/>
              </a:rPr>
              <a:t>章分别采用穷举法和动态规划法求解，本节采用回溯法求解该问题。</a:t>
            </a:r>
            <a:endParaRPr lang="zh-CN" altLang="en-US" sz="2400" b="1">
              <a:latin typeface="宋体" panose="02010600030101010101" pitchFamily="2" charset="-122"/>
              <a:cs typeface="Times New Roman" panose="02020603050405020304" pitchFamily="18" charset="0"/>
            </a:endParaRPr>
          </a:p>
          <a:p>
            <a:pPr>
              <a:lnSpc>
                <a:spcPct val="140000"/>
              </a:lnSpc>
            </a:pPr>
            <a:r>
              <a:rPr lang="zh-CN" altLang="en-US" sz="2400" b="1">
                <a:latin typeface="宋体" panose="02010600030101010101" pitchFamily="2" charset="-122"/>
                <a:cs typeface="Times New Roman" panose="02020603050405020304" pitchFamily="18" charset="0"/>
              </a:rPr>
              <a:t>　  设</a:t>
            </a:r>
            <a:r>
              <a:rPr lang="en-US" altLang="zh-CN" sz="2400" b="1" i="1">
                <a:latin typeface="宋体" panose="02010600030101010101" pitchFamily="2" charset="-122"/>
                <a:cs typeface="Times New Roman" panose="02020603050405020304" pitchFamily="18" charset="0"/>
              </a:rPr>
              <a:t>n</a:t>
            </a:r>
            <a:r>
              <a:rPr lang="zh-CN" altLang="en-US" sz="2400" b="1">
                <a:latin typeface="宋体" panose="02010600030101010101" pitchFamily="2" charset="-122"/>
                <a:cs typeface="Times New Roman" panose="02020603050405020304" pitchFamily="18" charset="0"/>
              </a:rPr>
              <a:t>件物品的重量分别为</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w</a:t>
            </a:r>
            <a:r>
              <a:rPr lang="en-US" altLang="zh-CN" sz="2400" b="1" i="1" baseline="-25000">
                <a:latin typeface="Times New Roman" panose="02020603050405020304" pitchFamily="18" charset="0"/>
                <a:cs typeface="Times New Roman" panose="02020603050405020304" pitchFamily="18" charset="0"/>
              </a:rPr>
              <a:t>n</a:t>
            </a:r>
            <a:r>
              <a:rPr lang="zh-CN" altLang="en-US" sz="2400" b="1">
                <a:latin typeface="宋体" panose="02010600030101010101" pitchFamily="2" charset="-122"/>
                <a:cs typeface="Times New Roman" panose="02020603050405020304" pitchFamily="18" charset="0"/>
              </a:rPr>
              <a:t>，用数组</a:t>
            </a:r>
            <a:r>
              <a:rPr lang="en-US" altLang="zh-CN" sz="2400" b="1" i="1">
                <a:latin typeface="Times New Roman" panose="02020603050405020304" pitchFamily="18" charset="0"/>
                <a:cs typeface="Times New Roman" panose="02020603050405020304" pitchFamily="18" charset="0"/>
              </a:rPr>
              <a:t>w</a:t>
            </a:r>
            <a:r>
              <a:rPr lang="en-US" altLang="zh-CN" sz="2400" b="1">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cs typeface="Times New Roman" panose="02020603050405020304" pitchFamily="18" charset="0"/>
              </a:rPr>
              <a:t>存放，物品的价值分别为</a:t>
            </a:r>
            <a:r>
              <a:rPr lang="en-US" altLang="zh-CN" sz="2400" b="1" i="1">
                <a:latin typeface="Times New Roman" panose="02020603050405020304" pitchFamily="18" charset="0"/>
                <a:cs typeface="Times New Roman" panose="02020603050405020304" pitchFamily="18" charset="0"/>
              </a:rPr>
              <a:t>v</a:t>
            </a:r>
            <a:r>
              <a:rPr lang="en-US" altLang="zh-CN" sz="2400" b="1" baseline="-25000">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v</a:t>
            </a:r>
            <a:r>
              <a:rPr lang="en-US" altLang="zh-CN" sz="2400" b="1" baseline="-25000">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v</a:t>
            </a:r>
            <a:r>
              <a:rPr lang="en-US" altLang="zh-CN" sz="2400" b="1" i="1" baseline="-25000">
                <a:latin typeface="Times New Roman" panose="02020603050405020304" pitchFamily="18" charset="0"/>
                <a:cs typeface="Times New Roman" panose="02020603050405020304" pitchFamily="18" charset="0"/>
              </a:rPr>
              <a:t>n</a:t>
            </a:r>
            <a:r>
              <a:rPr lang="zh-CN" altLang="en-US" sz="2400" b="1">
                <a:latin typeface="宋体" panose="02010600030101010101" pitchFamily="2" charset="-122"/>
                <a:cs typeface="Times New Roman" panose="02020603050405020304" pitchFamily="18" charset="0"/>
              </a:rPr>
              <a:t>，用数组</a:t>
            </a:r>
            <a:r>
              <a:rPr lang="en-US" altLang="zh-CN" sz="2400" b="1" i="1">
                <a:latin typeface="Times New Roman" panose="02020603050405020304" pitchFamily="18" charset="0"/>
                <a:cs typeface="Times New Roman" panose="02020603050405020304" pitchFamily="18" charset="0"/>
              </a:rPr>
              <a:t>v</a:t>
            </a:r>
            <a:r>
              <a:rPr lang="en-US" altLang="zh-CN" sz="2400" b="1">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cs typeface="Times New Roman" panose="02020603050405020304" pitchFamily="18" charset="0"/>
              </a:rPr>
              <a:t>存放。用</a:t>
            </a:r>
            <a:r>
              <a:rPr lang="en-US" altLang="zh-CN" sz="2400" b="1" i="1">
                <a:latin typeface="Times New Roman" panose="02020603050405020304" pitchFamily="18" charset="0"/>
                <a:cs typeface="Times New Roman" panose="02020603050405020304" pitchFamily="18" charset="0"/>
              </a:rPr>
              <a:t>x</a:t>
            </a:r>
            <a:r>
              <a:rPr lang="en-US" altLang="zh-CN" sz="2400" b="1">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a:t>
            </a:r>
            <a:r>
              <a:rPr lang="zh-CN" altLang="en-US" sz="2400" b="1">
                <a:latin typeface="宋体" panose="02010600030101010101" pitchFamily="2" charset="-122"/>
                <a:cs typeface="Times New Roman" panose="02020603050405020304" pitchFamily="18" charset="0"/>
              </a:rPr>
              <a:t>数组存放最优解，这是一个求解最优解问题。</a:t>
            </a:r>
            <a:endParaRPr lang="zh-CN" altLang="en-US" sz="2400" b="1">
              <a:latin typeface="宋体" panose="02010600030101010101" pitchFamily="2" charset="-122"/>
              <a:cs typeface="Times New Roman" panose="02020603050405020304" pitchFamily="18" charset="0"/>
            </a:endParaRPr>
          </a:p>
        </p:txBody>
      </p:sp>
      <p:sp>
        <p:nvSpPr>
          <p:cNvPr id="2" name="Text Box 2" descr="纸莎草纸"/>
          <p:cNvSpPr txBox="1">
            <a:spLocks noChangeArrowheads="1"/>
          </p:cNvSpPr>
          <p:nvPr/>
        </p:nvSpPr>
        <p:spPr bwMode="auto">
          <a:xfrm>
            <a:off x="1597978" y="248603"/>
            <a:ext cx="5184775"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eaLnBrk="0" hangingPunct="0">
              <a:defRPr sz="4000" b="1">
                <a:solidFill>
                  <a:srgbClr val="FF0000"/>
                </a:solidFill>
                <a:latin typeface="+mj-lt"/>
                <a:ea typeface="+mj-ea"/>
                <a:cs typeface="+mj-cs"/>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kumimoji="1" lang="en-US" altLang="zh-CN" dirty="0" smtClean="0">
                <a:solidFill>
                  <a:schemeClr val="bg1"/>
                </a:solidFill>
                <a:effectLst/>
                <a:latin typeface="黑体" panose="02010609060101010101" pitchFamily="49" charset="-122"/>
                <a:ea typeface="黑体" panose="02010609060101010101" pitchFamily="49" charset="-122"/>
                <a:cs typeface="+mn-cs"/>
              </a:rPr>
              <a:t>8.3.2   </a:t>
            </a:r>
            <a:r>
              <a:rPr kumimoji="1" lang="pt-BR" altLang="zh-CN" dirty="0" smtClean="0">
                <a:solidFill>
                  <a:schemeClr val="bg1"/>
                </a:solidFill>
                <a:effectLst/>
                <a:latin typeface="黑体" panose="02010609060101010101" pitchFamily="49" charset="-122"/>
                <a:ea typeface="黑体" panose="02010609060101010101" pitchFamily="49" charset="-122"/>
                <a:cs typeface="+mn-cs"/>
              </a:rPr>
              <a:t>0/1</a:t>
            </a:r>
            <a:r>
              <a:rPr kumimoji="1" lang="zh-CN" altLang="pt-BR" dirty="0">
                <a:solidFill>
                  <a:schemeClr val="bg1"/>
                </a:solidFill>
                <a:effectLst/>
                <a:latin typeface="黑体" panose="02010609060101010101" pitchFamily="49" charset="-122"/>
                <a:ea typeface="黑体" panose="02010609060101010101" pitchFamily="49" charset="-122"/>
                <a:cs typeface="+mn-cs"/>
              </a:rPr>
              <a:t>背包问题</a:t>
            </a:r>
            <a:endParaRPr kumimoji="1" lang="zh-CN" altLang="pt-BR" dirty="0">
              <a:solidFill>
                <a:schemeClr val="bg1"/>
              </a:solidFill>
              <a:effectLst/>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descr="纸莎草纸"/>
          <p:cNvSpPr txBox="1">
            <a:spLocks noChangeArrowheads="1"/>
          </p:cNvSpPr>
          <p:nvPr/>
        </p:nvSpPr>
        <p:spPr bwMode="auto">
          <a:xfrm>
            <a:off x="1597978" y="248603"/>
            <a:ext cx="5184775"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eaLnBrk="0" hangingPunct="0">
              <a:defRPr sz="4000" b="1">
                <a:solidFill>
                  <a:srgbClr val="FF0000"/>
                </a:solidFill>
                <a:latin typeface="+mj-lt"/>
                <a:ea typeface="+mj-ea"/>
                <a:cs typeface="+mj-cs"/>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kumimoji="1" lang="en-US" altLang="zh-CN" dirty="0" smtClean="0">
                <a:solidFill>
                  <a:schemeClr val="bg1"/>
                </a:solidFill>
                <a:effectLst/>
                <a:latin typeface="黑体" panose="02010609060101010101" pitchFamily="49" charset="-122"/>
                <a:ea typeface="黑体" panose="02010609060101010101" pitchFamily="49" charset="-122"/>
                <a:cs typeface="+mn-cs"/>
              </a:rPr>
              <a:t>8.3.2   </a:t>
            </a:r>
            <a:r>
              <a:rPr kumimoji="1" lang="pt-BR" altLang="zh-CN" dirty="0" smtClean="0">
                <a:solidFill>
                  <a:schemeClr val="bg1"/>
                </a:solidFill>
                <a:effectLst/>
                <a:latin typeface="黑体" panose="02010609060101010101" pitchFamily="49" charset="-122"/>
                <a:ea typeface="黑体" panose="02010609060101010101" pitchFamily="49" charset="-122"/>
                <a:cs typeface="+mn-cs"/>
              </a:rPr>
              <a:t>0/1</a:t>
            </a:r>
            <a:r>
              <a:rPr kumimoji="1" lang="zh-CN" altLang="pt-BR" dirty="0">
                <a:solidFill>
                  <a:schemeClr val="bg1"/>
                </a:solidFill>
                <a:effectLst/>
                <a:latin typeface="黑体" panose="02010609060101010101" pitchFamily="49" charset="-122"/>
                <a:ea typeface="黑体" panose="02010609060101010101" pitchFamily="49" charset="-122"/>
                <a:cs typeface="+mn-cs"/>
              </a:rPr>
              <a:t>背包问题</a:t>
            </a:r>
            <a:endParaRPr kumimoji="1" lang="zh-CN" altLang="pt-BR" dirty="0">
              <a:solidFill>
                <a:schemeClr val="bg1"/>
              </a:solidFill>
              <a:effectLst/>
              <a:latin typeface="黑体" panose="02010609060101010101" pitchFamily="49" charset="-122"/>
              <a:ea typeface="黑体" panose="02010609060101010101" pitchFamily="49" charset="-122"/>
              <a:cs typeface="+mn-cs"/>
            </a:endParaRPr>
          </a:p>
        </p:txBody>
      </p:sp>
      <p:sp>
        <p:nvSpPr>
          <p:cNvPr id="2" name="矩形 1"/>
          <p:cNvSpPr/>
          <p:nvPr/>
        </p:nvSpPr>
        <p:spPr>
          <a:xfrm>
            <a:off x="351689" y="2348880"/>
            <a:ext cx="8357306" cy="829945"/>
          </a:xfrm>
          <a:prstGeom prst="rect">
            <a:avLst/>
          </a:prstGeom>
        </p:spPr>
        <p:txBody>
          <a:bodyPr wrap="square">
            <a:spAutoFit/>
          </a:bodyPr>
          <a:lstStyle/>
          <a:p>
            <a:pPr lvl="0"/>
            <a:r>
              <a:rPr lang="zh-CN" altLang="en-US" sz="2400" b="1" dirty="0" smtClean="0">
                <a:solidFill>
                  <a:srgbClr val="000000"/>
                </a:solidFill>
                <a:latin typeface="Times New Roman" panose="02020603050405020304" pitchFamily="18" charset="0"/>
                <a:cs typeface="Times New Roman" panose="02020603050405020304" pitchFamily="18" charset="0"/>
              </a:rPr>
              <a:t>用</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1" dirty="0">
                <a:solidFill>
                  <a:srgbClr val="000000"/>
                </a:solidFill>
                <a:latin typeface="Times New Roman" panose="02020603050405020304" pitchFamily="18" charset="0"/>
                <a:cs typeface="Times New Roman" panose="02020603050405020304" pitchFamily="18" charset="0"/>
              </a:rPr>
              <a:t>[1..</a:t>
            </a:r>
            <a:r>
              <a:rPr lang="en-US" altLang="zh-CN" sz="2400" b="1" i="1"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数组存放最优解，其中每个元素取</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或</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表示第</a:t>
            </a:r>
            <a:r>
              <a:rPr lang="en-US" altLang="zh-CN" sz="2400" b="1" i="1" dirty="0">
                <a:solidFill>
                  <a:srgbClr val="000000"/>
                </a:solidFill>
                <a:latin typeface="Times New Roman" panose="02020603050405020304" pitchFamily="18" charset="0"/>
                <a:cs typeface="Times New Roman" panose="02020603050405020304" pitchFamily="18" charset="0"/>
              </a:rPr>
              <a:t>i</a:t>
            </a:r>
            <a:r>
              <a:rPr lang="zh-CN" altLang="en-US" sz="2400" b="1" dirty="0">
                <a:solidFill>
                  <a:srgbClr val="000000"/>
                </a:solidFill>
                <a:latin typeface="Times New Roman" panose="02020603050405020304" pitchFamily="18" charset="0"/>
                <a:cs typeface="Times New Roman" panose="02020603050405020304" pitchFamily="18" charset="0"/>
              </a:rPr>
              <a:t>个物品放入背包中，</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表示第</a:t>
            </a:r>
            <a:r>
              <a:rPr lang="en-US" altLang="zh-CN" sz="2400" b="1" i="1" dirty="0">
                <a:solidFill>
                  <a:srgbClr val="000000"/>
                </a:solidFill>
                <a:latin typeface="Times New Roman" panose="02020603050405020304" pitchFamily="18" charset="0"/>
                <a:cs typeface="Times New Roman" panose="02020603050405020304" pitchFamily="18" charset="0"/>
              </a:rPr>
              <a:t>i</a:t>
            </a:r>
            <a:r>
              <a:rPr lang="zh-CN" altLang="en-US" sz="2400" b="1" dirty="0">
                <a:solidFill>
                  <a:srgbClr val="000000"/>
                </a:solidFill>
                <a:latin typeface="Times New Roman" panose="02020603050405020304" pitchFamily="18" charset="0"/>
                <a:cs typeface="Times New Roman" panose="02020603050405020304" pitchFamily="18" charset="0"/>
              </a:rPr>
              <a:t>个物品不放入背包中</a:t>
            </a:r>
            <a:r>
              <a:rPr lang="zh-CN" altLang="en-US" sz="2400" b="1" dirty="0" smtClean="0">
                <a:solidFill>
                  <a:srgbClr val="000000"/>
                </a:solidFill>
                <a:latin typeface="Times New Roman" panose="02020603050405020304" pitchFamily="18" charset="0"/>
                <a:cs typeface="Times New Roman" panose="02020603050405020304" pitchFamily="18" charset="0"/>
              </a:rPr>
              <a:t>。</a:t>
            </a:r>
            <a:endParaRPr lang="zh-CN" altLang="en-US" sz="2400" b="1" dirty="0" smtClean="0">
              <a:solidFill>
                <a:srgbClr val="000000"/>
              </a:solidFill>
              <a:latin typeface="Times New Roman" panose="02020603050405020304" pitchFamily="18" charset="0"/>
              <a:cs typeface="Times New Roman" panose="02020603050405020304" pitchFamily="18" charset="0"/>
            </a:endParaRPr>
          </a:p>
        </p:txBody>
      </p:sp>
      <p:sp>
        <p:nvSpPr>
          <p:cNvPr id="5" name="Text Box 6"/>
          <p:cNvSpPr txBox="1">
            <a:spLocks noChangeArrowheads="1"/>
          </p:cNvSpPr>
          <p:nvPr/>
        </p:nvSpPr>
        <p:spPr bwMode="auto">
          <a:xfrm>
            <a:off x="351689" y="1575690"/>
            <a:ext cx="37149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3907F1"/>
                </a:solidFill>
                <a:effectLst/>
                <a:latin typeface="宋体" panose="02010600030101010101" pitchFamily="2" charset="-122"/>
              </a:rPr>
              <a:t>要素一： </a:t>
            </a:r>
            <a:r>
              <a:rPr kumimoji="1" lang="zh-CN" altLang="en-US" sz="2400" b="1" dirty="0" smtClean="0">
                <a:solidFill>
                  <a:srgbClr val="3907F1"/>
                </a:solidFill>
                <a:effectLst/>
                <a:latin typeface="宋体" panose="02010600030101010101" pitchFamily="2" charset="-122"/>
              </a:rPr>
              <a:t>解向量</a:t>
            </a:r>
            <a:endParaRPr kumimoji="1" lang="zh-CN" altLang="en-US" sz="2400" b="1" dirty="0" smtClean="0">
              <a:solidFill>
                <a:srgbClr val="3907F1"/>
              </a:solidFill>
              <a:effectLst/>
              <a:latin typeface="宋体" panose="02010600030101010101" pitchFamily="2" charset="-122"/>
            </a:endParaRPr>
          </a:p>
        </p:txBody>
      </p:sp>
      <p:sp>
        <p:nvSpPr>
          <p:cNvPr id="6" name="Text Box 6"/>
          <p:cNvSpPr txBox="1">
            <a:spLocks noChangeArrowheads="1"/>
          </p:cNvSpPr>
          <p:nvPr/>
        </p:nvSpPr>
        <p:spPr bwMode="auto">
          <a:xfrm>
            <a:off x="323528" y="3537446"/>
            <a:ext cx="37149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3907F1"/>
                </a:solidFill>
                <a:effectLst/>
                <a:latin typeface="宋体" panose="02010600030101010101" pitchFamily="2" charset="-122"/>
              </a:rPr>
              <a:t>要素</a:t>
            </a:r>
            <a:r>
              <a:rPr kumimoji="1" lang="zh-CN" altLang="en-US" sz="2400" b="1" dirty="0">
                <a:solidFill>
                  <a:srgbClr val="3907F1"/>
                </a:solidFill>
                <a:effectLst/>
                <a:latin typeface="宋体" panose="02010600030101010101" pitchFamily="2" charset="-122"/>
              </a:rPr>
              <a:t>二</a:t>
            </a:r>
            <a:r>
              <a:rPr kumimoji="1" lang="zh-CN" altLang="en-US" sz="2400" b="1" dirty="0" smtClean="0">
                <a:solidFill>
                  <a:srgbClr val="3907F1"/>
                </a:solidFill>
                <a:effectLst/>
                <a:latin typeface="宋体" panose="02010600030101010101" pitchFamily="2" charset="-122"/>
              </a:rPr>
              <a:t>： 约束条件</a:t>
            </a:r>
            <a:endParaRPr kumimoji="1" lang="zh-CN" altLang="en-US" sz="2400" b="1" dirty="0" smtClean="0">
              <a:solidFill>
                <a:srgbClr val="3907F1"/>
              </a:solidFill>
              <a:effectLst/>
              <a:latin typeface="宋体" panose="02010600030101010101" pitchFamily="2" charset="-122"/>
            </a:endParaRPr>
          </a:p>
        </p:txBody>
      </p:sp>
      <p:graphicFrame>
        <p:nvGraphicFramePr>
          <p:cNvPr id="3" name="对象 2"/>
          <p:cNvGraphicFramePr>
            <a:graphicFrameLocks noChangeAspect="1"/>
          </p:cNvGraphicFramePr>
          <p:nvPr/>
        </p:nvGraphicFramePr>
        <p:xfrm>
          <a:off x="1710690" y="4203065"/>
          <a:ext cx="2271395" cy="1151255"/>
        </p:xfrm>
        <a:graphic>
          <a:graphicData uri="http://schemas.openxmlformats.org/presentationml/2006/ole">
            <mc:AlternateContent xmlns:mc="http://schemas.openxmlformats.org/markup-compatibility/2006">
              <mc:Choice xmlns:v="urn:schemas-microsoft-com:vml" Requires="v">
                <p:oleObj spid="_x0000_s289836" name="Equation" r:id="rId1" imgW="17373600" imgH="10363200" progId="Equation.DSMT4">
                  <p:embed/>
                </p:oleObj>
              </mc:Choice>
              <mc:Fallback>
                <p:oleObj name="Equation" r:id="rId1" imgW="17373600" imgH="10363200" progId="Equation.DSMT4">
                  <p:embed/>
                  <p:pic>
                    <p:nvPicPr>
                      <p:cNvPr id="0" name="Object 5"/>
                      <p:cNvPicPr>
                        <a:picLocks noChangeAspect="1" noChangeArrowheads="1"/>
                      </p:cNvPicPr>
                      <p:nvPr/>
                    </p:nvPicPr>
                    <p:blipFill>
                      <a:blip r:embed="rId2"/>
                      <a:srcRect/>
                      <a:stretch>
                        <a:fillRect/>
                      </a:stretch>
                    </p:blipFill>
                    <p:spPr bwMode="auto">
                      <a:xfrm>
                        <a:off x="1710690" y="4203065"/>
                        <a:ext cx="2271395" cy="115125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85458" y="2472373"/>
            <a:ext cx="8064500" cy="2306955"/>
          </a:xfrm>
          <a:prstGeom prst="rect">
            <a:avLst/>
          </a:prstGeom>
          <a:noFill/>
          <a:ln w="9525">
            <a:noFill/>
            <a:miter lim="800000"/>
          </a:ln>
        </p:spPr>
        <p:txBody>
          <a:bodyPr>
            <a:spAutoFit/>
          </a:bodyPr>
          <a:lstStyle/>
          <a:p>
            <a:pPr>
              <a:lnSpc>
                <a:spcPct val="150000"/>
              </a:lnSpc>
              <a:spcBef>
                <a:spcPct val="50000"/>
              </a:spcBef>
            </a:pPr>
            <a:r>
              <a:rPr lang="zh-CN" altLang="en-US" sz="2400" b="1">
                <a:latin typeface="宋体" panose="02010600030101010101" pitchFamily="2" charset="-122"/>
              </a:rPr>
              <a:t>　　问题的求解过程可用一棵二叉树来描述，每个结点表示背包的一种状态，记录当前放入背包的物品总重量和总价值，每个分枝结点下面有两条边表示对某项物品是否放入背包的两种可能的选择。</a:t>
            </a:r>
            <a:endParaRPr lang="zh-CN" altLang="en-US" sz="2400" b="1">
              <a:latin typeface="宋体" panose="02010600030101010101" pitchFamily="2" charset="-122"/>
            </a:endParaRPr>
          </a:p>
        </p:txBody>
      </p:sp>
      <p:sp>
        <p:nvSpPr>
          <p:cNvPr id="35842" name="Text Box 2" descr="纸莎草纸"/>
          <p:cNvSpPr txBox="1">
            <a:spLocks noChangeArrowheads="1"/>
          </p:cNvSpPr>
          <p:nvPr/>
        </p:nvSpPr>
        <p:spPr bwMode="auto">
          <a:xfrm>
            <a:off x="1597978" y="248603"/>
            <a:ext cx="5184775"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eaLnBrk="0" hangingPunct="0">
              <a:defRPr sz="4000" b="1">
                <a:solidFill>
                  <a:srgbClr val="FF0000"/>
                </a:solidFill>
                <a:latin typeface="+mj-lt"/>
                <a:ea typeface="+mj-ea"/>
                <a:cs typeface="+mj-cs"/>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kumimoji="1" lang="en-US" altLang="zh-CN" dirty="0" smtClean="0">
                <a:solidFill>
                  <a:schemeClr val="bg1"/>
                </a:solidFill>
                <a:effectLst/>
                <a:latin typeface="黑体" panose="02010609060101010101" pitchFamily="49" charset="-122"/>
                <a:ea typeface="黑体" panose="02010609060101010101" pitchFamily="49" charset="-122"/>
                <a:cs typeface="+mn-cs"/>
              </a:rPr>
              <a:t>8.3.2   </a:t>
            </a:r>
            <a:r>
              <a:rPr kumimoji="1" lang="pt-BR" altLang="zh-CN" dirty="0" smtClean="0">
                <a:solidFill>
                  <a:schemeClr val="bg1"/>
                </a:solidFill>
                <a:effectLst/>
                <a:latin typeface="黑体" panose="02010609060101010101" pitchFamily="49" charset="-122"/>
                <a:ea typeface="黑体" panose="02010609060101010101" pitchFamily="49" charset="-122"/>
                <a:cs typeface="+mn-cs"/>
              </a:rPr>
              <a:t>0/1</a:t>
            </a:r>
            <a:r>
              <a:rPr kumimoji="1" lang="zh-CN" altLang="pt-BR" dirty="0">
                <a:solidFill>
                  <a:schemeClr val="bg1"/>
                </a:solidFill>
                <a:effectLst/>
                <a:latin typeface="黑体" panose="02010609060101010101" pitchFamily="49" charset="-122"/>
                <a:ea typeface="黑体" panose="02010609060101010101" pitchFamily="49" charset="-122"/>
                <a:cs typeface="+mn-cs"/>
              </a:rPr>
              <a:t>背包问题</a:t>
            </a:r>
            <a:endParaRPr kumimoji="1" lang="zh-CN" altLang="pt-BR" dirty="0">
              <a:solidFill>
                <a:schemeClr val="bg1"/>
              </a:solidFill>
              <a:effectLst/>
              <a:latin typeface="黑体" panose="02010609060101010101" pitchFamily="49" charset="-122"/>
              <a:ea typeface="黑体" panose="02010609060101010101" pitchFamily="49" charset="-122"/>
              <a:cs typeface="+mn-cs"/>
            </a:endParaRPr>
          </a:p>
        </p:txBody>
      </p:sp>
      <p:sp>
        <p:nvSpPr>
          <p:cNvPr id="4" name="Text Box 12"/>
          <p:cNvSpPr txBox="1">
            <a:spLocks noChangeArrowheads="1"/>
          </p:cNvSpPr>
          <p:nvPr/>
        </p:nvSpPr>
        <p:spPr bwMode="auto">
          <a:xfrm>
            <a:off x="375918" y="1562011"/>
            <a:ext cx="808592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907F1"/>
                </a:solidFill>
                <a:effectLst/>
                <a:latin typeface="宋体" panose="02010600030101010101" pitchFamily="2" charset="-122"/>
              </a:rPr>
              <a:t>要素三：</a:t>
            </a:r>
            <a:r>
              <a:rPr kumimoji="1" lang="zh-CN" altLang="en-US" sz="2800" b="1" dirty="0" smtClean="0">
                <a:solidFill>
                  <a:srgbClr val="3907F1"/>
                </a:solidFill>
                <a:effectLst/>
                <a:latin typeface="宋体" panose="02010600030101010101" pitchFamily="2" charset="-122"/>
              </a:rPr>
              <a:t>解空间树</a:t>
            </a:r>
            <a:r>
              <a:rPr kumimoji="1" lang="en-US" altLang="zh-CN" sz="2800" b="1" dirty="0" smtClean="0">
                <a:solidFill>
                  <a:srgbClr val="3907F1"/>
                </a:solidFill>
                <a:effectLst/>
                <a:latin typeface="宋体" panose="02010600030101010101" pitchFamily="2" charset="-122"/>
              </a:rPr>
              <a:t>——</a:t>
            </a:r>
            <a:r>
              <a:rPr kumimoji="1" lang="zh-CN" altLang="en-US" sz="2800" b="1" dirty="0" smtClean="0">
                <a:solidFill>
                  <a:srgbClr val="3907F1"/>
                </a:solidFill>
                <a:effectLst/>
                <a:latin typeface="宋体" panose="02010600030101010101" pitchFamily="2" charset="-122"/>
              </a:rPr>
              <a:t>子集树</a:t>
            </a:r>
            <a:endParaRPr kumimoji="1" lang="zh-CN" altLang="en-US" sz="2800" b="1" dirty="0" smtClean="0">
              <a:solidFill>
                <a:srgbClr val="3907F1"/>
              </a:solidFill>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06705" y="1250950"/>
            <a:ext cx="8351838" cy="3599815"/>
          </a:xfrm>
          <a:prstGeom prst="rect">
            <a:avLst/>
          </a:prstGeom>
          <a:noFill/>
          <a:ln w="9525">
            <a:noFill/>
            <a:miter lim="800000"/>
          </a:ln>
        </p:spPr>
        <p:txBody>
          <a:bodyPr>
            <a:spAutoFit/>
          </a:bodyPr>
          <a:lstStyle/>
          <a:p>
            <a:pPr>
              <a:spcBef>
                <a:spcPct val="50000"/>
              </a:spcBef>
            </a:pPr>
            <a:r>
              <a:rPr lang="zh-CN" altLang="en-US" sz="2400" b="1" dirty="0">
                <a:latin typeface="宋体" panose="02010600030101010101" pitchFamily="2" charset="-122"/>
                <a:cs typeface="Times New Roman" panose="02020603050405020304" pitchFamily="18" charset="0"/>
              </a:rPr>
              <a:t>　　对第</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层上的某个分枝结点来说，指向左孩子的边表示第</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个物品放入背包，使背包中物品总重量增加</a:t>
            </a:r>
            <a:r>
              <a:rPr lang="en-US" altLang="zh-CN" sz="2400" b="1" i="1" dirty="0">
                <a:latin typeface="Times New Roman" panose="02020603050405020304" pitchFamily="18" charset="0"/>
                <a:cs typeface="Times New Roman" panose="02020603050405020304" pitchFamily="18" charset="0"/>
              </a:rPr>
              <a:t>w</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，总价值增加</a:t>
            </a:r>
            <a:r>
              <a:rPr lang="en-US" altLang="zh-CN" sz="2400" b="1" i="1" dirty="0">
                <a:latin typeface="Times New Roman" panose="02020603050405020304" pitchFamily="18" charset="0"/>
                <a:cs typeface="Times New Roman" panose="02020603050405020304" pitchFamily="18" charset="0"/>
              </a:rPr>
              <a:t>v</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，用</a:t>
            </a:r>
            <a:r>
              <a:rPr lang="en-US" altLang="zh-CN" sz="2400" b="1" dirty="0" err="1">
                <a:latin typeface="Times New Roman" panose="02020603050405020304" pitchFamily="18" charset="0"/>
                <a:cs typeface="Times New Roman" panose="02020603050405020304" pitchFamily="18" charset="0"/>
              </a:rPr>
              <a:t>tw</a:t>
            </a:r>
            <a:r>
              <a:rPr lang="zh-CN" altLang="en-US" sz="2400" b="1" dirty="0">
                <a:latin typeface="宋体" panose="02010600030101010101" pitchFamily="2" charset="-122"/>
                <a:cs typeface="Times New Roman" panose="02020603050405020304" pitchFamily="18" charset="0"/>
              </a:rPr>
              <a:t>表示搜索完该分枝结点后装入背包的总重量，</a:t>
            </a:r>
            <a:r>
              <a:rPr lang="en-US" altLang="zh-CN" sz="2400" b="1" dirty="0" err="1">
                <a:latin typeface="Times New Roman" panose="02020603050405020304" pitchFamily="18" charset="0"/>
                <a:cs typeface="Times New Roman" panose="02020603050405020304" pitchFamily="18" charset="0"/>
              </a:rPr>
              <a:t>tv</a:t>
            </a:r>
            <a:r>
              <a:rPr lang="zh-CN" altLang="en-US" sz="2400" b="1" dirty="0">
                <a:latin typeface="宋体" panose="02010600030101010101" pitchFamily="2" charset="-122"/>
                <a:cs typeface="Times New Roman" panose="02020603050405020304" pitchFamily="18" charset="0"/>
              </a:rPr>
              <a:t>表示相应的总价值。指向右孩子的边表示第</a:t>
            </a:r>
            <a:r>
              <a:rPr lang="en-US" altLang="zh-CN" sz="2400" b="1" i="1" dirty="0" err="1">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个物品不放入背包，背包中物品总重量和总价值保持不变。</a:t>
            </a:r>
            <a:endParaRPr lang="zh-CN" altLang="en-US" sz="2400" b="1" dirty="0">
              <a:latin typeface="宋体" panose="02010600030101010101" pitchFamily="2" charset="-122"/>
              <a:cs typeface="Times New Roman" panose="02020603050405020304" pitchFamily="18" charset="0"/>
            </a:endParaRPr>
          </a:p>
          <a:p>
            <a:pPr>
              <a:spcBef>
                <a:spcPct val="50000"/>
              </a:spcBef>
            </a:pPr>
            <a:r>
              <a:rPr lang="zh-CN" altLang="en-US" sz="2400" b="1" dirty="0">
                <a:latin typeface="宋体" panose="02010600030101010101" pitchFamily="2" charset="-122"/>
                <a:cs typeface="Times New Roman" panose="02020603050405020304" pitchFamily="18" charset="0"/>
              </a:rPr>
              <a:t>　　可能的解结点都在最底层的叶子结点中。每个叶子结点表示在考虑了</a:t>
            </a:r>
            <a:r>
              <a:rPr lang="en-US" altLang="zh-CN" sz="2400" b="1" i="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个物品的取舍之后的一种最终状态。找出满足条件</a:t>
            </a:r>
            <a:r>
              <a:rPr lang="en-US" altLang="zh-CN" sz="2400" b="1" dirty="0" err="1">
                <a:latin typeface="Times New Roman" panose="02020603050405020304" pitchFamily="18" charset="0"/>
                <a:cs typeface="Times New Roman" panose="02020603050405020304" pitchFamily="18" charset="0"/>
              </a:rPr>
              <a:t>tw≤C</a:t>
            </a:r>
            <a:r>
              <a:rPr lang="en-US" altLang="zh-CN" sz="2400" b="1" dirty="0">
                <a:latin typeface="Times New Roman" panose="02020603050405020304" pitchFamily="18" charset="0"/>
                <a:cs typeface="Times New Roman" panose="02020603050405020304" pitchFamily="18" charset="0"/>
              </a:rPr>
              <a:t> &amp;&amp; </a:t>
            </a:r>
            <a:r>
              <a:rPr lang="en-US" altLang="zh-CN" sz="2400" b="1" dirty="0" err="1">
                <a:latin typeface="Times New Roman" panose="02020603050405020304" pitchFamily="18" charset="0"/>
                <a:cs typeface="Times New Roman" panose="02020603050405020304" pitchFamily="18" charset="0"/>
              </a:rPr>
              <a:t>tv</a:t>
            </a:r>
            <a:r>
              <a:rPr lang="en-US" altLang="zh-CN" sz="2400" b="1" dirty="0">
                <a:latin typeface="Times New Roman" panose="02020603050405020304" pitchFamily="18" charset="0"/>
                <a:cs typeface="Times New Roman" panose="02020603050405020304" pitchFamily="18" charset="0"/>
              </a:rPr>
              <a:t>&gt;</a:t>
            </a:r>
            <a:r>
              <a:rPr lang="en-US" altLang="zh-CN" sz="2400" b="1" dirty="0" err="1">
                <a:latin typeface="Times New Roman" panose="02020603050405020304" pitchFamily="18" charset="0"/>
                <a:cs typeface="Times New Roman" panose="02020603050405020304" pitchFamily="18" charset="0"/>
              </a:rPr>
              <a:t>maxv</a:t>
            </a:r>
            <a:r>
              <a:rPr lang="zh-CN" altLang="en-US" sz="2400" b="1" dirty="0">
                <a:latin typeface="宋体" panose="02010600030101010101" pitchFamily="2" charset="-122"/>
                <a:cs typeface="Times New Roman" panose="02020603050405020304" pitchFamily="18" charset="0"/>
              </a:rPr>
              <a:t>的最大叶子结点，根据从根结点到叶子结点的路径信息，即可求出问题的解。</a:t>
            </a:r>
            <a:endParaRPr lang="zh-CN" altLang="en-US" sz="2400" b="1" dirty="0">
              <a:latin typeface="宋体" panose="02010600030101010101" pitchFamily="2" charset="-122"/>
              <a:cs typeface="Times New Roman" panose="02020603050405020304" pitchFamily="18" charset="0"/>
            </a:endParaRPr>
          </a:p>
        </p:txBody>
      </p:sp>
      <p:sp>
        <p:nvSpPr>
          <p:cNvPr id="35842" name="Text Box 2" descr="纸莎草纸"/>
          <p:cNvSpPr txBox="1">
            <a:spLocks noChangeArrowheads="1"/>
          </p:cNvSpPr>
          <p:nvPr/>
        </p:nvSpPr>
        <p:spPr bwMode="auto">
          <a:xfrm>
            <a:off x="1597978" y="248603"/>
            <a:ext cx="5184775" cy="707886"/>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eaLnBrk="0" hangingPunct="0">
              <a:defRPr sz="4000" b="1">
                <a:solidFill>
                  <a:srgbClr val="FF0000"/>
                </a:solidFill>
                <a:latin typeface="+mj-lt"/>
                <a:ea typeface="+mj-ea"/>
                <a:cs typeface="+mj-cs"/>
              </a:defRPr>
            </a:lvl1pPr>
            <a:lvl2pPr algn="ctr" eaLnBrk="0" hangingPunct="0">
              <a:defRPr sz="4400">
                <a:solidFill>
                  <a:schemeClr val="tx2"/>
                </a:solidFill>
                <a:latin typeface="Arial" panose="020B0604020202020204" pitchFamily="34" charset="0"/>
              </a:defRPr>
            </a:lvl2pPr>
            <a:lvl3pPr algn="ctr" eaLnBrk="0" hangingPunct="0">
              <a:defRPr sz="4400">
                <a:solidFill>
                  <a:schemeClr val="tx2"/>
                </a:solidFill>
                <a:latin typeface="Arial" panose="020B0604020202020204" pitchFamily="34" charset="0"/>
              </a:defRPr>
            </a:lvl3pPr>
            <a:lvl4pPr algn="ctr" eaLnBrk="0" hangingPunct="0">
              <a:defRPr sz="4400">
                <a:solidFill>
                  <a:schemeClr val="tx2"/>
                </a:solidFill>
                <a:latin typeface="Arial" panose="020B0604020202020204" pitchFamily="34" charset="0"/>
              </a:defRPr>
            </a:lvl4pPr>
            <a:lvl5pPr algn="ctr" eaLnBrk="0" hangingPunct="0">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kumimoji="1" lang="en-US" altLang="zh-CN" dirty="0" smtClean="0">
                <a:solidFill>
                  <a:schemeClr val="bg1"/>
                </a:solidFill>
                <a:effectLst/>
                <a:latin typeface="黑体" panose="02010609060101010101" pitchFamily="49" charset="-122"/>
                <a:ea typeface="黑体" panose="02010609060101010101" pitchFamily="49" charset="-122"/>
                <a:cs typeface="+mn-cs"/>
              </a:rPr>
              <a:t>8.3.2   </a:t>
            </a:r>
            <a:r>
              <a:rPr kumimoji="1" lang="pt-BR" altLang="zh-CN" dirty="0" smtClean="0">
                <a:solidFill>
                  <a:schemeClr val="bg1"/>
                </a:solidFill>
                <a:effectLst/>
                <a:latin typeface="黑体" panose="02010609060101010101" pitchFamily="49" charset="-122"/>
                <a:ea typeface="黑体" panose="02010609060101010101" pitchFamily="49" charset="-122"/>
                <a:cs typeface="+mn-cs"/>
              </a:rPr>
              <a:t>0/1</a:t>
            </a:r>
            <a:r>
              <a:rPr kumimoji="1" lang="zh-CN" altLang="pt-BR" dirty="0">
                <a:solidFill>
                  <a:schemeClr val="bg1"/>
                </a:solidFill>
                <a:effectLst/>
                <a:latin typeface="黑体" panose="02010609060101010101" pitchFamily="49" charset="-122"/>
                <a:ea typeface="黑体" panose="02010609060101010101" pitchFamily="49" charset="-122"/>
                <a:cs typeface="+mn-cs"/>
              </a:rPr>
              <a:t>背包问题</a:t>
            </a:r>
            <a:endParaRPr kumimoji="1" lang="zh-CN" altLang="pt-BR" dirty="0">
              <a:solidFill>
                <a:schemeClr val="bg1"/>
              </a:solidFill>
              <a:effectLst/>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616" name="Group 104"/>
          <p:cNvGraphicFramePr>
            <a:graphicFrameLocks noGrp="1"/>
          </p:cNvGraphicFramePr>
          <p:nvPr/>
        </p:nvGraphicFramePr>
        <p:xfrm>
          <a:off x="-29210" y="1099185"/>
          <a:ext cx="6048375" cy="1188720"/>
        </p:xfrm>
        <a:graphic>
          <a:graphicData uri="http://schemas.openxmlformats.org/drawingml/2006/table">
            <a:tbl>
              <a:tblPr>
                <a:tableStyleId>{616DA210-FB5B-4158-B5E0-FEB733F419BA}</a:tableStyleId>
              </a:tblPr>
              <a:tblGrid>
                <a:gridCol w="2016125"/>
                <a:gridCol w="2016125"/>
                <a:gridCol w="2016125"/>
              </a:tblGrid>
              <a:tr h="2743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u="none" strike="noStrike" cap="none" normalizeH="0" baseline="0" dirty="0" smtClean="0">
                          <a:ln>
                            <a:noFill/>
                          </a:ln>
                          <a:effectLst/>
                          <a:latin typeface="Times New Roman" panose="02020603050405020304" pitchFamily="18" charset="0"/>
                        </a:rPr>
                        <a:t>物品编号</a:t>
                      </a:r>
                      <a:endParaRPr kumimoji="0" lang="zh-CN" altLang="pt-BR" sz="1800" u="none" strike="noStrike" cap="none" normalizeH="0" baseline="0" dirty="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u="none" strike="noStrike" cap="none" normalizeH="0" baseline="0" dirty="0" smtClean="0">
                          <a:ln>
                            <a:noFill/>
                          </a:ln>
                          <a:effectLst/>
                          <a:latin typeface="Times New Roman" panose="02020603050405020304" pitchFamily="18" charset="0"/>
                        </a:rPr>
                        <a:t>重量</a:t>
                      </a:r>
                      <a:endParaRPr kumimoji="0" lang="zh-CN" altLang="pt-BR" sz="1800" u="none" strike="noStrike" cap="none" normalizeH="0" baseline="0" dirty="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u="none" strike="noStrike" cap="none" normalizeH="0" baseline="0" dirty="0" smtClean="0">
                          <a:ln>
                            <a:noFill/>
                          </a:ln>
                          <a:effectLst/>
                          <a:latin typeface="Times New Roman" panose="02020603050405020304" pitchFamily="18" charset="0"/>
                        </a:rPr>
                        <a:t>价值</a:t>
                      </a:r>
                      <a:endParaRPr kumimoji="0" lang="zh-CN" altLang="pt-BR" sz="1800" u="none" strike="noStrike" cap="none" normalizeH="0" baseline="0" dirty="0" smtClean="0">
                        <a:ln>
                          <a:noFill/>
                        </a:ln>
                        <a:effectLst/>
                        <a:latin typeface="Times New Roman" panose="02020603050405020304" pitchFamily="18" charset="0"/>
                      </a:endParaRPr>
                    </a:p>
                  </a:txBody>
                  <a:tcPr marL="90000" marR="90000" marT="0" marB="0" horzOverflow="overflow"/>
                </a:tc>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1</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5</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4</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2</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3</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4</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3</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2</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3</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r>
              <a:tr h="2743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4</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1</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u="none" strike="noStrike" cap="none" normalizeH="0" baseline="0" smtClean="0">
                          <a:ln>
                            <a:noFill/>
                          </a:ln>
                          <a:effectLst/>
                          <a:latin typeface="Times New Roman" panose="02020603050405020304" pitchFamily="18" charset="0"/>
                        </a:rPr>
                        <a:t>1</a:t>
                      </a:r>
                      <a:endParaRPr kumimoji="0" lang="pt-BR" altLang="zh-CN" sz="1800" u="none" strike="noStrike" cap="none" normalizeH="0" baseline="0" smtClean="0">
                        <a:ln>
                          <a:noFill/>
                        </a:ln>
                        <a:effectLst/>
                        <a:latin typeface="Times New Roman" panose="02020603050405020304" pitchFamily="18" charset="0"/>
                      </a:endParaRPr>
                    </a:p>
                  </a:txBody>
                  <a:tcPr marL="90000" marR="90000" marT="0" marB="0" horzOverflow="overflow"/>
                </a:tc>
              </a:tr>
            </a:tbl>
          </a:graphicData>
        </a:graphic>
      </p:graphicFrame>
      <p:graphicFrame>
        <p:nvGraphicFramePr>
          <p:cNvPr id="4098" name="Object 100"/>
          <p:cNvGraphicFramePr>
            <a:graphicFrameLocks noChangeAspect="1"/>
          </p:cNvGraphicFramePr>
          <p:nvPr/>
        </p:nvGraphicFramePr>
        <p:xfrm>
          <a:off x="109220" y="2574925"/>
          <a:ext cx="8952230" cy="4013200"/>
        </p:xfrm>
        <a:graphic>
          <a:graphicData uri="http://schemas.openxmlformats.org/presentationml/2006/ole">
            <mc:AlternateContent xmlns:mc="http://schemas.openxmlformats.org/markup-compatibility/2006">
              <mc:Choice xmlns:v="urn:schemas-microsoft-com:vml" Requires="v">
                <p:oleObj spid="_x0000_s4097" name="图片" r:id="rId1" imgW="8034655" imgH="1837690" progId="Word.Picture.8">
                  <p:embed/>
                </p:oleObj>
              </mc:Choice>
              <mc:Fallback>
                <p:oleObj name="图片" r:id="rId1" imgW="8034655" imgH="1837690" progId="Word.Picture.8">
                  <p:embed/>
                  <p:pic>
                    <p:nvPicPr>
                      <p:cNvPr id="0" name="Object 100"/>
                      <p:cNvPicPr>
                        <a:picLocks noChangeAspect="1"/>
                      </p:cNvPicPr>
                      <p:nvPr/>
                    </p:nvPicPr>
                    <p:blipFill>
                      <a:blip r:embed="rId2"/>
                      <a:stretch>
                        <a:fillRect/>
                      </a:stretch>
                    </p:blipFill>
                    <p:spPr>
                      <a:xfrm>
                        <a:off x="109220" y="2574925"/>
                        <a:ext cx="8952230" cy="4013200"/>
                      </a:xfrm>
                      <a:prstGeom prst="rect">
                        <a:avLst/>
                      </a:prstGeom>
                      <a:noFill/>
                      <a:ln w="9525">
                        <a:noFill/>
                      </a:ln>
                    </p:spPr>
                  </p:pic>
                </p:oleObj>
              </mc:Fallback>
            </mc:AlternateContent>
          </a:graphicData>
        </a:graphic>
      </p:graphicFrame>
      <p:sp>
        <p:nvSpPr>
          <p:cNvPr id="4125" name="Text Box 103"/>
          <p:cNvSpPr txBox="1">
            <a:spLocks noChangeArrowheads="1"/>
          </p:cNvSpPr>
          <p:nvPr/>
        </p:nvSpPr>
        <p:spPr bwMode="auto">
          <a:xfrm>
            <a:off x="26670" y="40640"/>
            <a:ext cx="9090025" cy="9220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spcBef>
                <a:spcPct val="50000"/>
              </a:spcBef>
            </a:pPr>
            <a:r>
              <a:rPr lang="zh-CN" altLang="en-US" b="1">
                <a:latin typeface="宋体" panose="02010600030101010101" pitchFamily="2" charset="-122"/>
                <a:cs typeface="Times New Roman" panose="02020603050405020304" pitchFamily="18" charset="0"/>
              </a:rPr>
              <a:t>每个结点中有两个数值（</a:t>
            </a:r>
            <a:r>
              <a:rPr lang="en-US" altLang="zh-CN" b="1">
                <a:latin typeface="宋体" panose="02010600030101010101" pitchFamily="2" charset="-122"/>
                <a:cs typeface="Times New Roman" panose="02020603050405020304" pitchFamily="18" charset="0"/>
              </a:rPr>
              <a:t>tw,tv</a:t>
            </a:r>
            <a:r>
              <a:rPr lang="zh-CN" altLang="en-US" b="1">
                <a:latin typeface="宋体" panose="02010600030101010101" pitchFamily="2" charset="-122"/>
                <a:cs typeface="Times New Roman" panose="02020603050405020304" pitchFamily="18" charset="0"/>
              </a:rPr>
              <a:t>），</a:t>
            </a:r>
            <a:r>
              <a:rPr lang="en-US" altLang="zh-CN" b="1">
                <a:latin typeface="宋体" panose="02010600030101010101" pitchFamily="2" charset="-122"/>
                <a:cs typeface="Times New Roman" panose="02020603050405020304" pitchFamily="18" charset="0"/>
              </a:rPr>
              <a:t>tw</a:t>
            </a:r>
            <a:r>
              <a:rPr lang="zh-CN" altLang="en-US" b="1">
                <a:latin typeface="宋体" panose="02010600030101010101" pitchFamily="2" charset="-122"/>
                <a:cs typeface="Times New Roman" panose="02020603050405020304" pitchFamily="18" charset="0"/>
              </a:rPr>
              <a:t>表示放入背包中物品的总重量，</a:t>
            </a:r>
            <a:r>
              <a:rPr lang="en-US" altLang="zh-CN" b="1">
                <a:latin typeface="宋体" panose="02010600030101010101" pitchFamily="2" charset="-122"/>
                <a:cs typeface="Times New Roman" panose="02020603050405020304" pitchFamily="18" charset="0"/>
              </a:rPr>
              <a:t>tv</a:t>
            </a:r>
            <a:r>
              <a:rPr lang="zh-CN" altLang="en-US" b="1">
                <a:latin typeface="宋体" panose="02010600030101010101" pitchFamily="2" charset="-122"/>
                <a:cs typeface="Times New Roman" panose="02020603050405020304" pitchFamily="18" charset="0"/>
              </a:rPr>
              <a:t>表示总价值。在所有叶子结点中，虚线结点表示满足条件</a:t>
            </a:r>
            <a:r>
              <a:rPr lang="en-US" altLang="zh-CN" b="1">
                <a:latin typeface="宋体" panose="02010600030101010101" pitchFamily="2" charset="-122"/>
                <a:cs typeface="Times New Roman" panose="02020603050405020304" pitchFamily="18" charset="0"/>
              </a:rPr>
              <a:t>tw≤</a:t>
            </a:r>
            <a:r>
              <a:rPr lang="en-US" altLang="zh-CN" b="1" i="1">
                <a:latin typeface="宋体" panose="02010600030101010101" pitchFamily="2" charset="-122"/>
                <a:cs typeface="Times New Roman" panose="02020603050405020304" pitchFamily="18" charset="0"/>
              </a:rPr>
              <a:t>C</a:t>
            </a:r>
            <a:r>
              <a:rPr lang="zh-CN" altLang="en-US" b="1">
                <a:latin typeface="宋体" panose="02010600030101010101" pitchFamily="2" charset="-122"/>
                <a:cs typeface="Times New Roman" panose="02020603050405020304" pitchFamily="18" charset="0"/>
              </a:rPr>
              <a:t>的结点，其中带阴影的结点的总价值最大，该结点即为最优解结点。</a:t>
            </a:r>
            <a:endParaRPr lang="zh-CN" altLang="en-US" b="1">
              <a:latin typeface="宋体" panose="02010600030101010101" pitchFamily="2" charset="-122"/>
              <a:cs typeface="Times New Roman" panose="02020603050405020304" pitchFamily="18" charset="0"/>
            </a:endParaRPr>
          </a:p>
        </p:txBody>
      </p:sp>
      <p:sp>
        <p:nvSpPr>
          <p:cNvPr id="2" name="文本框 1"/>
          <p:cNvSpPr txBox="1"/>
          <p:nvPr/>
        </p:nvSpPr>
        <p:spPr>
          <a:xfrm>
            <a:off x="6158865" y="1151255"/>
            <a:ext cx="2797810" cy="1014730"/>
          </a:xfrm>
          <a:prstGeom prst="rect">
            <a:avLst/>
          </a:prstGeom>
          <a:noFill/>
        </p:spPr>
        <p:txBody>
          <a:bodyPr wrap="square" rtlCol="0">
            <a:spAutoFit/>
          </a:bodyPr>
          <a:p>
            <a:pPr algn="l"/>
            <a:r>
              <a:rPr lang="en-US" altLang="zh-CN" sz="2000" b="1">
                <a:latin typeface="宋体" panose="02010600030101010101" pitchFamily="2" charset="-122"/>
                <a:cs typeface="Times New Roman" panose="02020603050405020304" pitchFamily="18" charset="0"/>
                <a:sym typeface="+mn-ea"/>
              </a:rPr>
              <a:t>n=4,</a:t>
            </a:r>
            <a:r>
              <a:rPr lang="zh-CN" altLang="en-US" sz="2000" b="1">
                <a:latin typeface="宋体" panose="02010600030101010101" pitchFamily="2" charset="-122"/>
                <a:cs typeface="Times New Roman" panose="02020603050405020304" pitchFamily="18" charset="0"/>
                <a:sym typeface="+mn-ea"/>
              </a:rPr>
              <a:t>背包容量</a:t>
            </a:r>
            <a:r>
              <a:rPr lang="en-US" altLang="zh-CN" sz="2000" b="1" i="1">
                <a:latin typeface="宋体" panose="02010600030101010101" pitchFamily="2" charset="-122"/>
                <a:cs typeface="Times New Roman" panose="02020603050405020304" pitchFamily="18" charset="0"/>
                <a:sym typeface="+mn-ea"/>
              </a:rPr>
              <a:t>C</a:t>
            </a:r>
            <a:r>
              <a:rPr lang="en-US" altLang="zh-CN" sz="2000" b="1">
                <a:latin typeface="宋体" panose="02010600030101010101" pitchFamily="2" charset="-122"/>
                <a:cs typeface="Times New Roman" panose="02020603050405020304" pitchFamily="18" charset="0"/>
                <a:sym typeface="+mn-ea"/>
              </a:rPr>
              <a:t>=7</a:t>
            </a:r>
            <a:r>
              <a:rPr lang="zh-CN" altLang="en-US" sz="2000" b="1">
                <a:latin typeface="宋体" panose="02010600030101010101" pitchFamily="2" charset="-122"/>
                <a:cs typeface="Times New Roman" panose="02020603050405020304" pitchFamily="18" charset="0"/>
                <a:sym typeface="+mn-ea"/>
              </a:rPr>
              <a:t>时，描述问题求解过程的解空间树？</a:t>
            </a:r>
            <a:endParaRPr lang="zh-CN" altLang="en-US" sz="2000" b="1">
              <a:latin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25"/>
                                        </p:tgtEl>
                                        <p:attrNameLst>
                                          <p:attrName>style.visibility</p:attrName>
                                        </p:attrNameLst>
                                      </p:cBhvr>
                                      <p:to>
                                        <p:strVal val="visible"/>
                                      </p:to>
                                    </p:set>
                                    <p:animEffect transition="in" filter="blinds(horizontal)">
                                      <p:cBhvr>
                                        <p:cTn id="12" dur="500"/>
                                        <p:tgtEl>
                                          <p:spTgt spid="4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9210" y="56515"/>
            <a:ext cx="9074150" cy="65544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sz="2000" b="1">
                <a:effectLst/>
                <a:latin typeface="Times New Roman" panose="02020603050405020304" pitchFamily="18" charset="0"/>
              </a:rPr>
              <a:t>#define MAXN 20			//最多物品数</a:t>
            </a:r>
            <a:endParaRPr sz="2000" b="1">
              <a:effectLst/>
              <a:latin typeface="Times New Roman" panose="02020603050405020304" pitchFamily="18" charset="0"/>
            </a:endParaRPr>
          </a:p>
          <a:p>
            <a:pPr>
              <a:defRPr/>
            </a:pPr>
            <a:r>
              <a:rPr sz="2000" b="1">
                <a:effectLst/>
                <a:latin typeface="Times New Roman" panose="02020603050405020304" pitchFamily="18" charset="0"/>
              </a:rPr>
              <a:t>int maxv; 				//存放最优解的总价值</a:t>
            </a:r>
            <a:endParaRPr sz="2000" b="1">
              <a:effectLst/>
              <a:latin typeface="Times New Roman" panose="02020603050405020304" pitchFamily="18" charset="0"/>
            </a:endParaRPr>
          </a:p>
          <a:p>
            <a:pPr>
              <a:defRPr/>
            </a:pPr>
            <a:r>
              <a:rPr sz="2000" b="1">
                <a:effectLst/>
                <a:latin typeface="Times New Roman" panose="02020603050405020304" pitchFamily="18" charset="0"/>
              </a:rPr>
              <a:t>int maxw;				//存放最优解的总重量</a:t>
            </a:r>
            <a:endParaRPr sz="2000" b="1">
              <a:effectLst/>
              <a:latin typeface="Times New Roman" panose="02020603050405020304" pitchFamily="18" charset="0"/>
            </a:endParaRPr>
          </a:p>
          <a:p>
            <a:pPr>
              <a:defRPr/>
            </a:pPr>
            <a:r>
              <a:rPr sz="2000" b="1">
                <a:effectLst/>
                <a:latin typeface="Times New Roman" panose="02020603050405020304" pitchFamily="18" charset="0"/>
              </a:rPr>
              <a:t>int x[MAXN];				//存放最终解</a:t>
            </a:r>
            <a:endParaRPr sz="2000" b="1">
              <a:effectLst/>
              <a:latin typeface="Times New Roman" panose="02020603050405020304" pitchFamily="18" charset="0"/>
            </a:endParaRPr>
          </a:p>
          <a:p>
            <a:pPr>
              <a:defRPr/>
            </a:pPr>
            <a:r>
              <a:rPr sz="2000" b="1">
                <a:effectLst/>
                <a:latin typeface="Times New Roman" panose="02020603050405020304" pitchFamily="18" charset="0"/>
                <a:sym typeface="+mn-ea"/>
              </a:rPr>
              <a:t>int n=4;		                                           //4种物品</a:t>
            </a:r>
            <a:endParaRPr sz="2000" b="1">
              <a:effectLst/>
              <a:latin typeface="Times New Roman" panose="02020603050405020304" pitchFamily="18" charset="0"/>
              <a:sym typeface="+mn-ea"/>
            </a:endParaRPr>
          </a:p>
          <a:p>
            <a:pPr>
              <a:defRPr/>
            </a:pPr>
            <a:r>
              <a:rPr sz="2000" b="1">
                <a:effectLst/>
                <a:latin typeface="Times New Roman" panose="02020603050405020304" pitchFamily="18" charset="0"/>
                <a:sym typeface="+mn-ea"/>
              </a:rPr>
              <a:t>int </a:t>
            </a:r>
            <a:r>
              <a:rPr lang="en-US" sz="2000" b="1">
                <a:effectLst/>
                <a:latin typeface="Times New Roman" panose="02020603050405020304" pitchFamily="18" charset="0"/>
                <a:sym typeface="+mn-ea"/>
              </a:rPr>
              <a:t>C</a:t>
            </a:r>
            <a:r>
              <a:rPr sz="2000" b="1">
                <a:effectLst/>
                <a:latin typeface="Times New Roman" panose="02020603050405020304" pitchFamily="18" charset="0"/>
                <a:sym typeface="+mn-ea"/>
              </a:rPr>
              <a:t>=7;			  	//限制重量不超过7</a:t>
            </a:r>
            <a:endParaRPr sz="2000" b="1">
              <a:effectLst/>
              <a:latin typeface="Times New Roman" panose="02020603050405020304" pitchFamily="18" charset="0"/>
            </a:endParaRPr>
          </a:p>
          <a:p>
            <a:pPr>
              <a:defRPr/>
            </a:pPr>
            <a:r>
              <a:rPr sz="2000" b="1">
                <a:effectLst/>
                <a:latin typeface="Times New Roman" panose="02020603050405020304" pitchFamily="18" charset="0"/>
                <a:sym typeface="+mn-ea"/>
              </a:rPr>
              <a:t>int w[]={0,5,3,2,1};		//存放4个物品重量,不用下标0元素</a:t>
            </a:r>
            <a:endParaRPr sz="2000" b="1">
              <a:effectLst/>
              <a:latin typeface="Times New Roman" panose="02020603050405020304" pitchFamily="18" charset="0"/>
            </a:endParaRPr>
          </a:p>
          <a:p>
            <a:pPr>
              <a:defRPr/>
            </a:pPr>
            <a:r>
              <a:rPr sz="2000" b="1">
                <a:effectLst/>
                <a:latin typeface="Times New Roman" panose="02020603050405020304" pitchFamily="18" charset="0"/>
                <a:sym typeface="+mn-ea"/>
              </a:rPr>
              <a:t>int v[]={0,4,4,3,1};		//存放4个物品价值,不用下标0元素</a:t>
            </a:r>
            <a:endParaRPr sz="2000" b="1">
              <a:effectLst/>
              <a:latin typeface="Times New Roman" panose="02020603050405020304" pitchFamily="18" charset="0"/>
            </a:endParaRPr>
          </a:p>
          <a:p>
            <a:pPr>
              <a:defRPr/>
            </a:pPr>
            <a:r>
              <a:rPr sz="2000" b="1">
                <a:effectLst/>
                <a:latin typeface="Times New Roman" panose="02020603050405020304" pitchFamily="18" charset="0"/>
              </a:rPr>
              <a:t>void dispasolution()//输出一个解</a:t>
            </a:r>
            <a:endParaRPr sz="2000" b="1">
              <a:effectLst/>
              <a:latin typeface="Times New Roman" panose="02020603050405020304" pitchFamily="18" charset="0"/>
            </a:endParaRPr>
          </a:p>
          <a:p>
            <a:pPr>
              <a:defRPr/>
            </a:pPr>
            <a:r>
              <a:rPr sz="2000" b="1">
                <a:effectLst/>
                <a:latin typeface="Times New Roman" panose="02020603050405020304" pitchFamily="18" charset="0"/>
              </a:rPr>
              <a:t>{	int i;</a:t>
            </a:r>
            <a:endParaRPr sz="2000" b="1">
              <a:effectLst/>
              <a:latin typeface="Times New Roman" panose="02020603050405020304" pitchFamily="18" charset="0"/>
            </a:endParaRPr>
          </a:p>
          <a:p>
            <a:pPr>
              <a:defRPr/>
            </a:pPr>
            <a:r>
              <a:rPr sz="2000" b="1">
                <a:effectLst/>
                <a:latin typeface="Times New Roman" panose="02020603050405020304" pitchFamily="18" charset="0"/>
              </a:rPr>
              <a:t>	printf("最佳装填方案是:\n");</a:t>
            </a:r>
            <a:endParaRPr sz="2000" b="1">
              <a:effectLst/>
              <a:latin typeface="Times New Roman" panose="02020603050405020304" pitchFamily="18" charset="0"/>
            </a:endParaRPr>
          </a:p>
          <a:p>
            <a:pPr>
              <a:defRPr/>
            </a:pPr>
            <a:r>
              <a:rPr sz="2000" b="1">
                <a:effectLst/>
                <a:latin typeface="Times New Roman" panose="02020603050405020304" pitchFamily="18" charset="0"/>
              </a:rPr>
              <a:t>	for (i=1;i&lt;=n;i++)</a:t>
            </a:r>
            <a:endParaRPr sz="2000" b="1">
              <a:effectLst/>
              <a:latin typeface="Times New Roman" panose="02020603050405020304" pitchFamily="18" charset="0"/>
            </a:endParaRPr>
          </a:p>
          <a:p>
            <a:pPr>
              <a:defRPr/>
            </a:pPr>
            <a:r>
              <a:rPr sz="2000" b="1">
                <a:effectLst/>
                <a:latin typeface="Times New Roman" panose="02020603050405020304" pitchFamily="18" charset="0"/>
              </a:rPr>
              <a:t>	       if (x[i]==1)</a:t>
            </a:r>
            <a:endParaRPr sz="2000" b="1">
              <a:effectLst/>
              <a:latin typeface="Times New Roman" panose="02020603050405020304" pitchFamily="18" charset="0"/>
            </a:endParaRPr>
          </a:p>
          <a:p>
            <a:pPr>
              <a:defRPr/>
            </a:pPr>
            <a:r>
              <a:rPr sz="2000" b="1">
                <a:effectLst/>
                <a:latin typeface="Times New Roman" panose="02020603050405020304" pitchFamily="18" charset="0"/>
              </a:rPr>
              <a:t>		printf("  选取第%d个物品\n",i);</a:t>
            </a:r>
            <a:endParaRPr sz="2000" b="1">
              <a:effectLst/>
              <a:latin typeface="Times New Roman" panose="02020603050405020304" pitchFamily="18" charset="0"/>
            </a:endParaRPr>
          </a:p>
          <a:p>
            <a:pPr>
              <a:defRPr/>
            </a:pPr>
            <a:r>
              <a:rPr sz="2000" b="1">
                <a:effectLst/>
                <a:latin typeface="Times New Roman" panose="02020603050405020304" pitchFamily="18" charset="0"/>
              </a:rPr>
              <a:t>	printf("总重量=%d,总价值=%d\n",maxw,maxv);</a:t>
            </a:r>
            <a:endParaRPr sz="2000" b="1">
              <a:effectLst/>
              <a:latin typeface="Times New Roman" panose="02020603050405020304" pitchFamily="18" charset="0"/>
            </a:endParaRPr>
          </a:p>
          <a:p>
            <a:pPr>
              <a:defRPr/>
            </a:pPr>
            <a:r>
              <a:rPr sz="2000" b="1">
                <a:effectLst/>
                <a:latin typeface="Times New Roman" panose="02020603050405020304" pitchFamily="18" charset="0"/>
              </a:rPr>
              <a:t>}</a:t>
            </a:r>
            <a:endParaRPr sz="2000" b="1">
              <a:effectLst/>
              <a:latin typeface="Times New Roman" panose="02020603050405020304" pitchFamily="18" charset="0"/>
            </a:endParaRPr>
          </a:p>
          <a:p>
            <a:pPr>
              <a:defRPr/>
            </a:pPr>
            <a:r>
              <a:rPr sz="2000" b="1">
                <a:effectLst/>
                <a:latin typeface="Times New Roman" panose="02020603050405020304" pitchFamily="18" charset="0"/>
              </a:rPr>
              <a:t>void main()</a:t>
            </a:r>
            <a:endParaRPr sz="2000" b="1">
              <a:effectLst/>
              <a:latin typeface="Times New Roman" panose="02020603050405020304" pitchFamily="18" charset="0"/>
            </a:endParaRPr>
          </a:p>
          <a:p>
            <a:pPr>
              <a:defRPr/>
            </a:pPr>
            <a:r>
              <a:rPr sz="2000" b="1">
                <a:effectLst/>
                <a:latin typeface="Times New Roman" panose="02020603050405020304" pitchFamily="18" charset="0"/>
              </a:rPr>
              <a:t>{	int op[MAXN];			//存放临时解</a:t>
            </a:r>
            <a:endParaRPr sz="2000" b="1">
              <a:effectLst/>
              <a:latin typeface="Times New Roman" panose="02020603050405020304" pitchFamily="18" charset="0"/>
            </a:endParaRPr>
          </a:p>
          <a:p>
            <a:pPr>
              <a:defRPr/>
            </a:pPr>
            <a:r>
              <a:rPr sz="2000" b="1">
                <a:effectLst/>
                <a:latin typeface="Times New Roman" panose="02020603050405020304" pitchFamily="18" charset="0"/>
              </a:rPr>
              <a:t>	knap(1,0,0,op);</a:t>
            </a:r>
            <a:endParaRPr sz="2000" b="1">
              <a:effectLst/>
              <a:latin typeface="Times New Roman" panose="02020603050405020304" pitchFamily="18" charset="0"/>
            </a:endParaRPr>
          </a:p>
          <a:p>
            <a:pPr>
              <a:defRPr/>
            </a:pPr>
            <a:r>
              <a:rPr sz="2000" b="1">
                <a:effectLst/>
                <a:latin typeface="Times New Roman" panose="02020603050405020304" pitchFamily="18" charset="0"/>
              </a:rPr>
              <a:t>	dispasolution();</a:t>
            </a:r>
            <a:endParaRPr sz="2000" b="1">
              <a:effectLst/>
              <a:latin typeface="Times New Roman" panose="02020603050405020304" pitchFamily="18" charset="0"/>
            </a:endParaRPr>
          </a:p>
          <a:p>
            <a:pPr>
              <a:defRPr/>
            </a:pPr>
            <a:r>
              <a:rPr sz="2000" b="1">
                <a:effectLst/>
                <a:latin typeface="Times New Roman" panose="02020603050405020304" pitchFamily="18" charset="0"/>
              </a:rPr>
              <a:t>}</a:t>
            </a:r>
            <a:endParaRPr sz="2000" b="1">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490">
                                            <p:txEl>
                                              <p:pRg st="0" end="0"/>
                                            </p:txEl>
                                          </p:spTgt>
                                        </p:tgtEl>
                                        <p:attrNameLst>
                                          <p:attrName>style.visibility</p:attrName>
                                        </p:attrNameLst>
                                      </p:cBhvr>
                                      <p:to>
                                        <p:strVal val="visible"/>
                                      </p:to>
                                    </p:set>
                                    <p:animEffect transition="in" filter="blinds(horizontal)">
                                      <p:cBhvr>
                                        <p:cTn id="7" dur="500"/>
                                        <p:tgtEl>
                                          <p:spTgt spid="1914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0">
                                            <p:txEl>
                                              <p:pRg st="1" end="1"/>
                                            </p:txEl>
                                          </p:spTgt>
                                        </p:tgtEl>
                                        <p:attrNameLst>
                                          <p:attrName>style.visibility</p:attrName>
                                        </p:attrNameLst>
                                      </p:cBhvr>
                                      <p:to>
                                        <p:strVal val="visible"/>
                                      </p:to>
                                    </p:set>
                                    <p:animEffect transition="in" filter="blinds(horizontal)">
                                      <p:cBhvr>
                                        <p:cTn id="12" dur="500"/>
                                        <p:tgtEl>
                                          <p:spTgt spid="1914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0">
                                            <p:txEl>
                                              <p:pRg st="2" end="2"/>
                                            </p:txEl>
                                          </p:spTgt>
                                        </p:tgtEl>
                                        <p:attrNameLst>
                                          <p:attrName>style.visibility</p:attrName>
                                        </p:attrNameLst>
                                      </p:cBhvr>
                                      <p:to>
                                        <p:strVal val="visible"/>
                                      </p:to>
                                    </p:set>
                                    <p:animEffect transition="in" filter="blinds(horizontal)">
                                      <p:cBhvr>
                                        <p:cTn id="17" dur="500"/>
                                        <p:tgtEl>
                                          <p:spTgt spid="1914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0">
                                            <p:txEl>
                                              <p:pRg st="3" end="3"/>
                                            </p:txEl>
                                          </p:spTgt>
                                        </p:tgtEl>
                                        <p:attrNameLst>
                                          <p:attrName>style.visibility</p:attrName>
                                        </p:attrNameLst>
                                      </p:cBhvr>
                                      <p:to>
                                        <p:strVal val="visible"/>
                                      </p:to>
                                    </p:set>
                                    <p:animEffect transition="in" filter="blinds(horizontal)">
                                      <p:cBhvr>
                                        <p:cTn id="22" dur="500"/>
                                        <p:tgtEl>
                                          <p:spTgt spid="1914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1490">
                                            <p:txEl>
                                              <p:pRg st="4" end="4"/>
                                            </p:txEl>
                                          </p:spTgt>
                                        </p:tgtEl>
                                        <p:attrNameLst>
                                          <p:attrName>style.visibility</p:attrName>
                                        </p:attrNameLst>
                                      </p:cBhvr>
                                      <p:to>
                                        <p:strVal val="visible"/>
                                      </p:to>
                                    </p:set>
                                    <p:animEffect transition="in" filter="blinds(horizontal)">
                                      <p:cBhvr>
                                        <p:cTn id="27" dur="500"/>
                                        <p:tgtEl>
                                          <p:spTgt spid="1914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1490">
                                            <p:txEl>
                                              <p:pRg st="5" end="5"/>
                                            </p:txEl>
                                          </p:spTgt>
                                        </p:tgtEl>
                                        <p:attrNameLst>
                                          <p:attrName>style.visibility</p:attrName>
                                        </p:attrNameLst>
                                      </p:cBhvr>
                                      <p:to>
                                        <p:strVal val="visible"/>
                                      </p:to>
                                    </p:set>
                                    <p:animEffect transition="in" filter="blinds(horizontal)">
                                      <p:cBhvr>
                                        <p:cTn id="32" dur="500"/>
                                        <p:tgtEl>
                                          <p:spTgt spid="1914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1490">
                                            <p:txEl>
                                              <p:pRg st="6" end="6"/>
                                            </p:txEl>
                                          </p:spTgt>
                                        </p:tgtEl>
                                        <p:attrNameLst>
                                          <p:attrName>style.visibility</p:attrName>
                                        </p:attrNameLst>
                                      </p:cBhvr>
                                      <p:to>
                                        <p:strVal val="visible"/>
                                      </p:to>
                                    </p:set>
                                    <p:animEffect transition="in" filter="blinds(horizontal)">
                                      <p:cBhvr>
                                        <p:cTn id="37" dur="500"/>
                                        <p:tgtEl>
                                          <p:spTgt spid="1914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1490">
                                            <p:txEl>
                                              <p:pRg st="7" end="7"/>
                                            </p:txEl>
                                          </p:spTgt>
                                        </p:tgtEl>
                                        <p:attrNameLst>
                                          <p:attrName>style.visibility</p:attrName>
                                        </p:attrNameLst>
                                      </p:cBhvr>
                                      <p:to>
                                        <p:strVal val="visible"/>
                                      </p:to>
                                    </p:set>
                                    <p:animEffect transition="in" filter="blinds(horizontal)">
                                      <p:cBhvr>
                                        <p:cTn id="42" dur="500"/>
                                        <p:tgtEl>
                                          <p:spTgt spid="1914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1490">
                                            <p:txEl>
                                              <p:pRg st="8" end="8"/>
                                            </p:txEl>
                                          </p:spTgt>
                                        </p:tgtEl>
                                        <p:attrNameLst>
                                          <p:attrName>style.visibility</p:attrName>
                                        </p:attrNameLst>
                                      </p:cBhvr>
                                      <p:to>
                                        <p:strVal val="visible"/>
                                      </p:to>
                                    </p:set>
                                    <p:animEffect transition="in" filter="blinds(horizontal)">
                                      <p:cBhvr>
                                        <p:cTn id="47" dur="500"/>
                                        <p:tgtEl>
                                          <p:spTgt spid="1914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1490">
                                            <p:txEl>
                                              <p:pRg st="9" end="9"/>
                                            </p:txEl>
                                          </p:spTgt>
                                        </p:tgtEl>
                                        <p:attrNameLst>
                                          <p:attrName>style.visibility</p:attrName>
                                        </p:attrNameLst>
                                      </p:cBhvr>
                                      <p:to>
                                        <p:strVal val="visible"/>
                                      </p:to>
                                    </p:set>
                                    <p:animEffect transition="in" filter="blinds(horizontal)">
                                      <p:cBhvr>
                                        <p:cTn id="52" dur="500"/>
                                        <p:tgtEl>
                                          <p:spTgt spid="19149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91490">
                                            <p:txEl>
                                              <p:pRg st="10" end="10"/>
                                            </p:txEl>
                                          </p:spTgt>
                                        </p:tgtEl>
                                        <p:attrNameLst>
                                          <p:attrName>style.visibility</p:attrName>
                                        </p:attrNameLst>
                                      </p:cBhvr>
                                      <p:to>
                                        <p:strVal val="visible"/>
                                      </p:to>
                                    </p:set>
                                    <p:animEffect transition="in" filter="blinds(horizontal)">
                                      <p:cBhvr>
                                        <p:cTn id="57" dur="500"/>
                                        <p:tgtEl>
                                          <p:spTgt spid="19149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91490">
                                            <p:txEl>
                                              <p:pRg st="11" end="11"/>
                                            </p:txEl>
                                          </p:spTgt>
                                        </p:tgtEl>
                                        <p:attrNameLst>
                                          <p:attrName>style.visibility</p:attrName>
                                        </p:attrNameLst>
                                      </p:cBhvr>
                                      <p:to>
                                        <p:strVal val="visible"/>
                                      </p:to>
                                    </p:set>
                                    <p:animEffect transition="in" filter="blinds(horizontal)">
                                      <p:cBhvr>
                                        <p:cTn id="62" dur="500"/>
                                        <p:tgtEl>
                                          <p:spTgt spid="19149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91490">
                                            <p:txEl>
                                              <p:pRg st="12" end="12"/>
                                            </p:txEl>
                                          </p:spTgt>
                                        </p:tgtEl>
                                        <p:attrNameLst>
                                          <p:attrName>style.visibility</p:attrName>
                                        </p:attrNameLst>
                                      </p:cBhvr>
                                      <p:to>
                                        <p:strVal val="visible"/>
                                      </p:to>
                                    </p:set>
                                    <p:animEffect transition="in" filter="blinds(horizontal)">
                                      <p:cBhvr>
                                        <p:cTn id="67" dur="500"/>
                                        <p:tgtEl>
                                          <p:spTgt spid="19149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1490">
                                            <p:txEl>
                                              <p:pRg st="13" end="13"/>
                                            </p:txEl>
                                          </p:spTgt>
                                        </p:tgtEl>
                                        <p:attrNameLst>
                                          <p:attrName>style.visibility</p:attrName>
                                        </p:attrNameLst>
                                      </p:cBhvr>
                                      <p:to>
                                        <p:strVal val="visible"/>
                                      </p:to>
                                    </p:set>
                                    <p:animEffect transition="in" filter="blinds(horizontal)">
                                      <p:cBhvr>
                                        <p:cTn id="72" dur="500"/>
                                        <p:tgtEl>
                                          <p:spTgt spid="19149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91490">
                                            <p:txEl>
                                              <p:pRg st="14" end="14"/>
                                            </p:txEl>
                                          </p:spTgt>
                                        </p:tgtEl>
                                        <p:attrNameLst>
                                          <p:attrName>style.visibility</p:attrName>
                                        </p:attrNameLst>
                                      </p:cBhvr>
                                      <p:to>
                                        <p:strVal val="visible"/>
                                      </p:to>
                                    </p:set>
                                    <p:animEffect transition="in" filter="blinds(horizontal)">
                                      <p:cBhvr>
                                        <p:cTn id="77" dur="500"/>
                                        <p:tgtEl>
                                          <p:spTgt spid="19149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91490">
                                            <p:txEl>
                                              <p:pRg st="15" end="15"/>
                                            </p:txEl>
                                          </p:spTgt>
                                        </p:tgtEl>
                                        <p:attrNameLst>
                                          <p:attrName>style.visibility</p:attrName>
                                        </p:attrNameLst>
                                      </p:cBhvr>
                                      <p:to>
                                        <p:strVal val="visible"/>
                                      </p:to>
                                    </p:set>
                                    <p:animEffect transition="in" filter="blinds(horizontal)">
                                      <p:cBhvr>
                                        <p:cTn id="82" dur="500"/>
                                        <p:tgtEl>
                                          <p:spTgt spid="19149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91490">
                                            <p:txEl>
                                              <p:pRg st="16" end="16"/>
                                            </p:txEl>
                                          </p:spTgt>
                                        </p:tgtEl>
                                        <p:attrNameLst>
                                          <p:attrName>style.visibility</p:attrName>
                                        </p:attrNameLst>
                                      </p:cBhvr>
                                      <p:to>
                                        <p:strVal val="visible"/>
                                      </p:to>
                                    </p:set>
                                    <p:animEffect transition="in" filter="blinds(horizontal)">
                                      <p:cBhvr>
                                        <p:cTn id="87" dur="500"/>
                                        <p:tgtEl>
                                          <p:spTgt spid="19149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91490">
                                            <p:txEl>
                                              <p:pRg st="17" end="17"/>
                                            </p:txEl>
                                          </p:spTgt>
                                        </p:tgtEl>
                                        <p:attrNameLst>
                                          <p:attrName>style.visibility</p:attrName>
                                        </p:attrNameLst>
                                      </p:cBhvr>
                                      <p:to>
                                        <p:strVal val="visible"/>
                                      </p:to>
                                    </p:set>
                                    <p:animEffect transition="in" filter="blinds(horizontal)">
                                      <p:cBhvr>
                                        <p:cTn id="92" dur="500"/>
                                        <p:tgtEl>
                                          <p:spTgt spid="191490">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91490">
                                            <p:txEl>
                                              <p:pRg st="18" end="18"/>
                                            </p:txEl>
                                          </p:spTgt>
                                        </p:tgtEl>
                                        <p:attrNameLst>
                                          <p:attrName>style.visibility</p:attrName>
                                        </p:attrNameLst>
                                      </p:cBhvr>
                                      <p:to>
                                        <p:strVal val="visible"/>
                                      </p:to>
                                    </p:set>
                                    <p:animEffect transition="in" filter="blinds(horizontal)">
                                      <p:cBhvr>
                                        <p:cTn id="97" dur="500"/>
                                        <p:tgtEl>
                                          <p:spTgt spid="191490">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91490">
                                            <p:txEl>
                                              <p:pRg st="19" end="19"/>
                                            </p:txEl>
                                          </p:spTgt>
                                        </p:tgtEl>
                                        <p:attrNameLst>
                                          <p:attrName>style.visibility</p:attrName>
                                        </p:attrNameLst>
                                      </p:cBhvr>
                                      <p:to>
                                        <p:strVal val="visible"/>
                                      </p:to>
                                    </p:set>
                                    <p:animEffect transition="in" filter="blinds(horizontal)">
                                      <p:cBhvr>
                                        <p:cTn id="102" dur="500"/>
                                        <p:tgtEl>
                                          <p:spTgt spid="191490">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91490">
                                            <p:txEl>
                                              <p:pRg st="20" end="20"/>
                                            </p:txEl>
                                          </p:spTgt>
                                        </p:tgtEl>
                                        <p:attrNameLst>
                                          <p:attrName>style.visibility</p:attrName>
                                        </p:attrNameLst>
                                      </p:cBhvr>
                                      <p:to>
                                        <p:strVal val="visible"/>
                                      </p:to>
                                    </p:set>
                                    <p:animEffect transition="in" filter="blinds(horizontal)">
                                      <p:cBhvr>
                                        <p:cTn id="107" dur="500"/>
                                        <p:tgtEl>
                                          <p:spTgt spid="191490">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9210" y="56515"/>
            <a:ext cx="9074150" cy="673925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400" b="1" dirty="0">
                <a:effectLst/>
                <a:latin typeface="Times New Roman" panose="02020603050405020304" pitchFamily="18" charset="0"/>
              </a:rPr>
              <a:t>void </a:t>
            </a:r>
            <a:r>
              <a:rPr lang="en-US" altLang="zh-CN" sz="2400" b="1" dirty="0">
                <a:solidFill>
                  <a:srgbClr val="CC0099"/>
                </a:solidFill>
                <a:effectLst/>
                <a:latin typeface="Times New Roman" panose="02020603050405020304" pitchFamily="18" charset="0"/>
              </a:rPr>
              <a:t>knap</a:t>
            </a:r>
            <a:r>
              <a:rPr lang="en-US" altLang="zh-CN" sz="2400" b="1" dirty="0">
                <a:effectLst/>
                <a:latin typeface="Times New Roman" panose="02020603050405020304" pitchFamily="18" charset="0"/>
              </a:rPr>
              <a:t>(</a:t>
            </a:r>
            <a:r>
              <a:rPr lang="en-US" altLang="zh-CN" sz="2400" b="1" dirty="0" err="1">
                <a:effectLst/>
                <a:latin typeface="Times New Roman" panose="02020603050405020304" pitchFamily="18" charset="0"/>
              </a:rPr>
              <a:t>int</a:t>
            </a:r>
            <a:r>
              <a:rPr lang="en-US" altLang="zh-CN" sz="2400" b="1" dirty="0">
                <a:effectLst/>
                <a:latin typeface="Times New Roman" panose="02020603050405020304" pitchFamily="18" charset="0"/>
              </a:rPr>
              <a:t> </a:t>
            </a:r>
            <a:r>
              <a:rPr lang="en-US" altLang="zh-CN" sz="2400" b="1" dirty="0" err="1">
                <a:effectLst/>
                <a:latin typeface="Times New Roman" panose="02020603050405020304" pitchFamily="18" charset="0"/>
              </a:rPr>
              <a:t>i,int</a:t>
            </a:r>
            <a:r>
              <a:rPr lang="en-US" altLang="zh-CN" sz="2400" b="1" dirty="0">
                <a:effectLst/>
                <a:latin typeface="Times New Roman" panose="02020603050405020304" pitchFamily="18" charset="0"/>
              </a:rPr>
              <a:t> </a:t>
            </a:r>
            <a:r>
              <a:rPr lang="en-US" altLang="zh-CN" sz="2400" b="1" dirty="0" err="1">
                <a:effectLst/>
                <a:latin typeface="Times New Roman" panose="02020603050405020304" pitchFamily="18" charset="0"/>
              </a:rPr>
              <a:t>tw,int</a:t>
            </a:r>
            <a:r>
              <a:rPr lang="en-US" altLang="zh-CN" sz="2400" b="1" dirty="0">
                <a:effectLst/>
                <a:latin typeface="Times New Roman" panose="02020603050405020304" pitchFamily="18" charset="0"/>
              </a:rPr>
              <a:t> </a:t>
            </a:r>
            <a:r>
              <a:rPr lang="en-US" altLang="zh-CN" sz="2400" b="1" dirty="0" err="1">
                <a:effectLst/>
                <a:latin typeface="Times New Roman" panose="02020603050405020304" pitchFamily="18" charset="0"/>
              </a:rPr>
              <a:t>tv,int</a:t>
            </a:r>
            <a:r>
              <a:rPr lang="en-US" altLang="zh-CN" sz="2400" b="1" dirty="0">
                <a:effectLst/>
                <a:latin typeface="Times New Roman" panose="02020603050405020304" pitchFamily="18" charset="0"/>
              </a:rPr>
              <a:t> op[]) //</a:t>
            </a:r>
            <a:r>
              <a:rPr lang="zh-CN" altLang="en-US" sz="2400" b="1" dirty="0">
                <a:effectLst/>
                <a:latin typeface="Times New Roman" panose="02020603050405020304" pitchFamily="18" charset="0"/>
              </a:rPr>
              <a:t>考虑第</a:t>
            </a:r>
            <a:r>
              <a:rPr lang="en-US" altLang="zh-CN" sz="2400" b="1" dirty="0" err="1">
                <a:effectLst/>
                <a:latin typeface="Times New Roman" panose="02020603050405020304" pitchFamily="18" charset="0"/>
              </a:rPr>
              <a:t>i</a:t>
            </a:r>
            <a:r>
              <a:rPr lang="zh-CN" altLang="en-US" sz="2400" b="1" dirty="0">
                <a:effectLst/>
                <a:latin typeface="Times New Roman" panose="02020603050405020304" pitchFamily="18" charset="0"/>
              </a:rPr>
              <a:t>个物品</a:t>
            </a:r>
            <a:endParaRPr lang="zh-CN" altLang="en-US" sz="2400" b="1" dirty="0">
              <a:effectLst/>
              <a:latin typeface="Times New Roman" panose="02020603050405020304" pitchFamily="18" charset="0"/>
            </a:endParaRPr>
          </a:p>
          <a:p>
            <a:pPr>
              <a:defRPr/>
            </a:pPr>
            <a:r>
              <a:rPr lang="en-US" altLang="zh-CN" sz="2400" b="1" dirty="0">
                <a:effectLst/>
                <a:latin typeface="Times New Roman" panose="02020603050405020304" pitchFamily="18" charset="0"/>
              </a:rPr>
              <a:t>{//tw</a:t>
            </a:r>
            <a:r>
              <a:rPr lang="zh-CN" altLang="en-US" sz="2400" b="1" dirty="0">
                <a:effectLst/>
                <a:latin typeface="Times New Roman" panose="02020603050405020304" pitchFamily="18" charset="0"/>
              </a:rPr>
              <a:t>为前</a:t>
            </a:r>
            <a:r>
              <a:rPr lang="en-US" altLang="zh-CN" sz="2400" b="1" dirty="0">
                <a:effectLst/>
                <a:latin typeface="Times New Roman" panose="02020603050405020304" pitchFamily="18" charset="0"/>
              </a:rPr>
              <a:t>i-1</a:t>
            </a:r>
            <a:r>
              <a:rPr lang="zh-CN" altLang="en-US" sz="2400" b="1" dirty="0">
                <a:effectLst/>
                <a:latin typeface="Times New Roman" panose="02020603050405020304" pitchFamily="18" charset="0"/>
              </a:rPr>
              <a:t>个物品获得的重量，</a:t>
            </a:r>
            <a:r>
              <a:rPr lang="en-US" altLang="zh-CN" sz="2400" b="1" dirty="0">
                <a:effectLst/>
                <a:latin typeface="Times New Roman" panose="02020603050405020304" pitchFamily="18" charset="0"/>
              </a:rPr>
              <a:t>tv</a:t>
            </a:r>
            <a:r>
              <a:rPr lang="zh-CN" altLang="en-US" sz="2400" b="1" dirty="0">
                <a:effectLst/>
                <a:latin typeface="Times New Roman" panose="02020603050405020304" pitchFamily="18" charset="0"/>
              </a:rPr>
              <a:t>为获得的价值</a:t>
            </a:r>
            <a:endParaRPr lang="zh-CN" altLang="en-US"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err="1">
                <a:effectLst/>
                <a:latin typeface="Times New Roman" panose="02020603050405020304" pitchFamily="18" charset="0"/>
              </a:rPr>
              <a:t>int</a:t>
            </a:r>
            <a:r>
              <a:rPr lang="en-US" altLang="zh-CN" sz="2400" b="1" dirty="0">
                <a:effectLst/>
                <a:latin typeface="Times New Roman" panose="02020603050405020304" pitchFamily="18" charset="0"/>
              </a:rPr>
              <a:t> j;</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if (</a:t>
            </a:r>
            <a:r>
              <a:rPr lang="en-US" altLang="zh-CN" sz="2400" b="1" dirty="0" err="1">
                <a:effectLst/>
                <a:latin typeface="Times New Roman" panose="02020603050405020304" pitchFamily="18" charset="0"/>
              </a:rPr>
              <a:t>i</a:t>
            </a:r>
            <a:r>
              <a:rPr lang="en-US" altLang="zh-CN" sz="2400" b="1" dirty="0">
                <a:effectLst/>
                <a:latin typeface="Times New Roman" panose="02020603050405020304" pitchFamily="18" charset="0"/>
              </a:rPr>
              <a:t>&gt;n)	//</a:t>
            </a:r>
            <a:r>
              <a:rPr lang="zh-CN" altLang="en-US" sz="2400" b="1" dirty="0">
                <a:effectLst/>
                <a:latin typeface="Times New Roman" panose="02020603050405020304" pitchFamily="18" charset="0"/>
              </a:rPr>
              <a:t>找到一个叶子结点</a:t>
            </a:r>
            <a:endParaRPr lang="zh-CN" altLang="en-US"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	    if (</a:t>
            </a:r>
            <a:r>
              <a:rPr lang="en-US" altLang="zh-CN" sz="2400" b="1" dirty="0" err="1">
                <a:effectLst/>
                <a:latin typeface="Times New Roman" panose="02020603050405020304" pitchFamily="18" charset="0"/>
              </a:rPr>
              <a:t>tw</a:t>
            </a:r>
            <a:r>
              <a:rPr lang="en-US" altLang="zh-CN" sz="2400" b="1" dirty="0">
                <a:effectLst/>
                <a:latin typeface="Times New Roman" panose="02020603050405020304" pitchFamily="18" charset="0"/>
              </a:rPr>
              <a:t>&lt;=C &amp;&amp; </a:t>
            </a:r>
            <a:r>
              <a:rPr lang="en-US" altLang="zh-CN" sz="2400" b="1" dirty="0" err="1">
                <a:effectLst/>
                <a:latin typeface="Times New Roman" panose="02020603050405020304" pitchFamily="18" charset="0"/>
              </a:rPr>
              <a:t>tv</a:t>
            </a:r>
            <a:r>
              <a:rPr lang="en-US" altLang="zh-CN" sz="2400" b="1" dirty="0">
                <a:effectLst/>
                <a:latin typeface="Times New Roman" panose="02020603050405020304" pitchFamily="18" charset="0"/>
              </a:rPr>
              <a:t>&gt;</a:t>
            </a:r>
            <a:r>
              <a:rPr lang="en-US" altLang="zh-CN" sz="2400" b="1" dirty="0" err="1">
                <a:effectLst/>
                <a:latin typeface="Times New Roman" panose="02020603050405020304" pitchFamily="18" charset="0"/>
              </a:rPr>
              <a:t>maxv</a:t>
            </a:r>
            <a:r>
              <a:rPr lang="en-US" altLang="zh-CN" sz="2400" b="1" dirty="0">
                <a:effectLst/>
                <a:latin typeface="Times New Roman" panose="02020603050405020304" pitchFamily="18" charset="0"/>
              </a:rPr>
              <a:t>) //</a:t>
            </a:r>
            <a:r>
              <a:rPr lang="zh-CN" altLang="en-US" sz="2400" b="1" dirty="0">
                <a:effectLst/>
                <a:latin typeface="Times New Roman" panose="02020603050405020304" pitchFamily="18" charset="0"/>
              </a:rPr>
              <a:t>找到一个更优解</a:t>
            </a:r>
            <a:r>
              <a:rPr lang="en-US" altLang="zh-CN" sz="2400" b="1" dirty="0">
                <a:effectLst/>
                <a:latin typeface="Times New Roman" panose="02020603050405020304" pitchFamily="18" charset="0"/>
              </a:rPr>
              <a:t>,</a:t>
            </a:r>
            <a:r>
              <a:rPr lang="zh-CN" altLang="en-US" sz="2400" b="1" dirty="0">
                <a:effectLst/>
                <a:latin typeface="Times New Roman" panose="02020603050405020304" pitchFamily="18" charset="0"/>
              </a:rPr>
              <a:t>保存它</a:t>
            </a:r>
            <a:endParaRPr lang="zh-CN" altLang="en-US"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      </a:t>
            </a:r>
            <a:r>
              <a:rPr lang="en-US" altLang="zh-CN" sz="2400" b="1" dirty="0" err="1">
                <a:effectLst/>
                <a:latin typeface="Times New Roman" panose="02020603050405020304" pitchFamily="18" charset="0"/>
              </a:rPr>
              <a:t>maxv</a:t>
            </a:r>
            <a:r>
              <a:rPr lang="en-US" altLang="zh-CN" sz="2400" b="1" dirty="0">
                <a:effectLst/>
                <a:latin typeface="Times New Roman" panose="02020603050405020304" pitchFamily="18" charset="0"/>
              </a:rPr>
              <a:t>=</a:t>
            </a:r>
            <a:r>
              <a:rPr lang="en-US" altLang="zh-CN" sz="2400" b="1" dirty="0" err="1">
                <a:effectLst/>
                <a:latin typeface="Times New Roman" panose="02020603050405020304" pitchFamily="18" charset="0"/>
              </a:rPr>
              <a:t>tv</a:t>
            </a:r>
            <a:r>
              <a:rPr lang="en-US" altLang="zh-CN" sz="2400" b="1" dirty="0">
                <a:effectLst/>
                <a:latin typeface="Times New Roman" panose="02020603050405020304" pitchFamily="18" charset="0"/>
              </a:rPr>
              <a:t>;</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err="1">
                <a:effectLst/>
                <a:latin typeface="Times New Roman" panose="02020603050405020304" pitchFamily="18" charset="0"/>
              </a:rPr>
              <a:t>maxw</a:t>
            </a:r>
            <a:r>
              <a:rPr lang="en-US" altLang="zh-CN" sz="2400" b="1" dirty="0">
                <a:effectLst/>
                <a:latin typeface="Times New Roman" panose="02020603050405020304" pitchFamily="18" charset="0"/>
              </a:rPr>
              <a:t>=</a:t>
            </a:r>
            <a:r>
              <a:rPr lang="en-US" altLang="zh-CN" sz="2400" b="1" dirty="0" err="1">
                <a:effectLst/>
                <a:latin typeface="Times New Roman" panose="02020603050405020304" pitchFamily="18" charset="0"/>
              </a:rPr>
              <a:t>tw</a:t>
            </a:r>
            <a:r>
              <a:rPr lang="en-US" altLang="zh-CN" sz="2400" b="1" dirty="0">
                <a:effectLst/>
                <a:latin typeface="Times New Roman" panose="02020603050405020304" pitchFamily="18" charset="0"/>
              </a:rPr>
              <a:t>;</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for (j=</a:t>
            </a:r>
            <a:r>
              <a:rPr lang="en-US" altLang="zh-CN" sz="2400" b="1" dirty="0" err="1">
                <a:effectLst/>
                <a:latin typeface="Times New Roman" panose="02020603050405020304" pitchFamily="18" charset="0"/>
              </a:rPr>
              <a:t>1;j</a:t>
            </a:r>
            <a:r>
              <a:rPr lang="en-US" altLang="zh-CN" sz="2400" b="1" dirty="0">
                <a:effectLst/>
                <a:latin typeface="Times New Roman" panose="02020603050405020304" pitchFamily="18" charset="0"/>
              </a:rPr>
              <a:t>&lt;=</a:t>
            </a:r>
            <a:r>
              <a:rPr lang="en-US" altLang="zh-CN" sz="2400" b="1" dirty="0" err="1">
                <a:effectLst/>
                <a:latin typeface="Times New Roman" panose="02020603050405020304" pitchFamily="18" charset="0"/>
              </a:rPr>
              <a:t>n;j</a:t>
            </a:r>
            <a:r>
              <a:rPr lang="en-US" altLang="zh-CN" sz="2400" b="1" dirty="0">
                <a:effectLst/>
                <a:latin typeface="Times New Roman" panose="02020603050405020304" pitchFamily="18" charset="0"/>
              </a:rPr>
              <a:t>++)</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x[j]=op[j];</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else			//</a:t>
            </a:r>
            <a:r>
              <a:rPr lang="zh-CN" altLang="en-US" sz="2400" b="1" dirty="0">
                <a:effectLst/>
                <a:latin typeface="Times New Roman" panose="02020603050405020304" pitchFamily="18" charset="0"/>
              </a:rPr>
              <a:t>尚未找完所有物品</a:t>
            </a:r>
            <a:endParaRPr lang="zh-CN" altLang="en-US"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	    op[</a:t>
            </a:r>
            <a:r>
              <a:rPr lang="en-US" altLang="zh-CN" sz="2400" b="1" dirty="0" err="1">
                <a:effectLst/>
                <a:latin typeface="Times New Roman" panose="02020603050405020304" pitchFamily="18" charset="0"/>
              </a:rPr>
              <a:t>i</a:t>
            </a:r>
            <a:r>
              <a:rPr lang="en-US" altLang="zh-CN" sz="2400" b="1" dirty="0">
                <a:effectLst/>
                <a:latin typeface="Times New Roman" panose="02020603050405020304" pitchFamily="18" charset="0"/>
              </a:rPr>
              <a:t>]=1;		//</a:t>
            </a:r>
            <a:r>
              <a:rPr lang="zh-CN" altLang="en-US" sz="2400" b="1" dirty="0">
                <a:effectLst/>
                <a:latin typeface="Times New Roman" panose="02020603050405020304" pitchFamily="18" charset="0"/>
              </a:rPr>
              <a:t>选取第</a:t>
            </a:r>
            <a:r>
              <a:rPr lang="en-US" altLang="zh-CN" sz="2400" b="1" dirty="0" err="1">
                <a:effectLst/>
                <a:latin typeface="Times New Roman" panose="02020603050405020304" pitchFamily="18" charset="0"/>
              </a:rPr>
              <a:t>i</a:t>
            </a:r>
            <a:r>
              <a:rPr lang="zh-CN" altLang="en-US" sz="2400" b="1" dirty="0">
                <a:effectLst/>
                <a:latin typeface="Times New Roman" panose="02020603050405020304" pitchFamily="18" charset="0"/>
              </a:rPr>
              <a:t>个物品</a:t>
            </a:r>
            <a:endParaRPr lang="zh-CN" altLang="en-US"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solidFill>
                  <a:srgbClr val="CC0099"/>
                </a:solidFill>
                <a:effectLst/>
                <a:latin typeface="Times New Roman" panose="02020603050405020304" pitchFamily="18" charset="0"/>
              </a:rPr>
              <a:t>knap</a:t>
            </a:r>
            <a:r>
              <a:rPr lang="en-US" altLang="zh-CN" sz="2400" b="1" dirty="0">
                <a:effectLst/>
                <a:latin typeface="Times New Roman" panose="02020603050405020304" pitchFamily="18" charset="0"/>
              </a:rPr>
              <a:t>(</a:t>
            </a:r>
            <a:r>
              <a:rPr lang="en-US" altLang="zh-CN" sz="2400" b="1" dirty="0" err="1">
                <a:effectLst/>
                <a:latin typeface="Times New Roman" panose="02020603050405020304" pitchFamily="18" charset="0"/>
              </a:rPr>
              <a:t>i+1,tw+w</a:t>
            </a:r>
            <a:r>
              <a:rPr lang="en-US" altLang="zh-CN" sz="2400" b="1" dirty="0">
                <a:effectLst/>
                <a:latin typeface="Times New Roman" panose="02020603050405020304" pitchFamily="18" charset="0"/>
              </a:rPr>
              <a:t>[</a:t>
            </a:r>
            <a:r>
              <a:rPr lang="en-US" altLang="zh-CN" sz="2400" b="1" dirty="0" err="1">
                <a:effectLst/>
                <a:latin typeface="Times New Roman" panose="02020603050405020304" pitchFamily="18" charset="0"/>
              </a:rPr>
              <a:t>i</a:t>
            </a:r>
            <a:r>
              <a:rPr lang="en-US" altLang="zh-CN" sz="2400" b="1" dirty="0">
                <a:effectLst/>
                <a:latin typeface="Times New Roman" panose="02020603050405020304" pitchFamily="18" charset="0"/>
              </a:rPr>
              <a:t>],</a:t>
            </a:r>
            <a:r>
              <a:rPr lang="en-US" altLang="zh-CN" sz="2400" b="1" dirty="0" err="1">
                <a:effectLst/>
                <a:latin typeface="Times New Roman" panose="02020603050405020304" pitchFamily="18" charset="0"/>
              </a:rPr>
              <a:t>tv+v</a:t>
            </a:r>
            <a:r>
              <a:rPr lang="en-US" altLang="zh-CN" sz="2400" b="1" dirty="0">
                <a:effectLst/>
                <a:latin typeface="Times New Roman" panose="02020603050405020304" pitchFamily="18" charset="0"/>
              </a:rPr>
              <a:t>[</a:t>
            </a:r>
            <a:r>
              <a:rPr lang="en-US" altLang="zh-CN" sz="2400" b="1" dirty="0" err="1">
                <a:effectLst/>
                <a:latin typeface="Times New Roman" panose="02020603050405020304" pitchFamily="18" charset="0"/>
              </a:rPr>
              <a:t>i</a:t>
            </a:r>
            <a:r>
              <a:rPr lang="en-US" altLang="zh-CN" sz="2400" b="1" dirty="0">
                <a:effectLst/>
                <a:latin typeface="Times New Roman" panose="02020603050405020304" pitchFamily="18" charset="0"/>
              </a:rPr>
              <a:t>],op);</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op[</a:t>
            </a:r>
            <a:r>
              <a:rPr lang="en-US" altLang="zh-CN" sz="2400" b="1" dirty="0" err="1">
                <a:effectLst/>
                <a:latin typeface="Times New Roman" panose="02020603050405020304" pitchFamily="18" charset="0"/>
              </a:rPr>
              <a:t>i</a:t>
            </a:r>
            <a:r>
              <a:rPr lang="en-US" altLang="zh-CN" sz="2400" b="1" dirty="0">
                <a:effectLst/>
                <a:latin typeface="Times New Roman" panose="02020603050405020304" pitchFamily="18" charset="0"/>
              </a:rPr>
              <a:t>]=0;		//</a:t>
            </a:r>
            <a:r>
              <a:rPr lang="zh-CN" altLang="en-US" sz="2400" b="1" dirty="0">
                <a:effectLst/>
                <a:latin typeface="Times New Roman" panose="02020603050405020304" pitchFamily="18" charset="0"/>
              </a:rPr>
              <a:t>不选取第</a:t>
            </a:r>
            <a:r>
              <a:rPr lang="en-US" altLang="zh-CN" sz="2400" b="1" dirty="0" err="1">
                <a:effectLst/>
                <a:latin typeface="Times New Roman" panose="02020603050405020304" pitchFamily="18" charset="0"/>
              </a:rPr>
              <a:t>i</a:t>
            </a:r>
            <a:r>
              <a:rPr lang="zh-CN" altLang="en-US" sz="2400" b="1" dirty="0">
                <a:effectLst/>
                <a:latin typeface="Times New Roman" panose="02020603050405020304" pitchFamily="18" charset="0"/>
              </a:rPr>
              <a:t>个物品</a:t>
            </a:r>
            <a:r>
              <a:rPr lang="en-US" altLang="zh-CN" sz="2400" b="1" dirty="0">
                <a:effectLst/>
                <a:latin typeface="Times New Roman" panose="02020603050405020304" pitchFamily="18" charset="0"/>
              </a:rPr>
              <a:t>,</a:t>
            </a:r>
            <a:r>
              <a:rPr lang="zh-CN" altLang="en-US" sz="2400" b="1" dirty="0">
                <a:effectLst/>
                <a:latin typeface="Times New Roman" panose="02020603050405020304" pitchFamily="18" charset="0"/>
              </a:rPr>
              <a:t>回溯</a:t>
            </a:r>
            <a:endParaRPr lang="zh-CN" altLang="en-US"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solidFill>
                  <a:srgbClr val="CC0099"/>
                </a:solidFill>
                <a:effectLst/>
                <a:latin typeface="Times New Roman" panose="02020603050405020304" pitchFamily="18" charset="0"/>
              </a:rPr>
              <a:t>knap</a:t>
            </a:r>
            <a:r>
              <a:rPr lang="en-US" altLang="zh-CN" sz="2400" b="1" dirty="0">
                <a:effectLst/>
                <a:latin typeface="Times New Roman" panose="02020603050405020304" pitchFamily="18" charset="0"/>
              </a:rPr>
              <a:t>(</a:t>
            </a:r>
            <a:r>
              <a:rPr lang="en-US" altLang="zh-CN" sz="2400" b="1" dirty="0" err="1">
                <a:effectLst/>
                <a:latin typeface="Times New Roman" panose="02020603050405020304" pitchFamily="18" charset="0"/>
              </a:rPr>
              <a:t>i+1,tw,tv,op</a:t>
            </a:r>
            <a:r>
              <a:rPr lang="en-US" altLang="zh-CN" sz="2400" b="1" dirty="0">
                <a:effectLst/>
                <a:latin typeface="Times New Roman" panose="02020603050405020304" pitchFamily="18" charset="0"/>
              </a:rPr>
              <a:t>);</a:t>
            </a:r>
            <a:endParaRPr lang="en-US" altLang="zh-CN" sz="2400" b="1" dirty="0">
              <a:effectLst/>
              <a:latin typeface="Times New Roman" panose="02020603050405020304" pitchFamily="18" charset="0"/>
            </a:endParaRPr>
          </a:p>
          <a:p>
            <a:pPr>
              <a:defRPr/>
            </a:pPr>
            <a:r>
              <a:rPr lang="zh-CN" altLang="en-US" sz="2400" b="1" dirty="0">
                <a:effectLst/>
                <a:latin typeface="Times New Roman" panose="02020603050405020304" pitchFamily="18" charset="0"/>
              </a:rPr>
              <a:t>　　</a:t>
            </a:r>
            <a:r>
              <a:rPr lang="en-US" altLang="zh-CN" sz="2400" b="1" dirty="0">
                <a:effectLst/>
                <a:latin typeface="Times New Roman" panose="02020603050405020304" pitchFamily="18" charset="0"/>
              </a:rPr>
              <a:t>}</a:t>
            </a:r>
            <a:endParaRPr lang="en-US" altLang="zh-CN" sz="2400" b="1" dirty="0">
              <a:effectLst/>
              <a:latin typeface="Times New Roman" panose="02020603050405020304" pitchFamily="18" charset="0"/>
            </a:endParaRPr>
          </a:p>
          <a:p>
            <a:pPr>
              <a:defRPr/>
            </a:pPr>
            <a:r>
              <a:rPr lang="en-US" altLang="zh-CN" sz="2400" b="1" dirty="0">
                <a:effectLst/>
                <a:latin typeface="Times New Roman" panose="02020603050405020304" pitchFamily="18" charset="0"/>
              </a:rPr>
              <a:t>}</a:t>
            </a:r>
            <a:endParaRPr lang="en-US" altLang="zh-CN" sz="2400" b="1" dirty="0">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490">
                                            <p:txEl>
                                              <p:pRg st="0" end="0"/>
                                            </p:txEl>
                                          </p:spTgt>
                                        </p:tgtEl>
                                        <p:attrNameLst>
                                          <p:attrName>style.visibility</p:attrName>
                                        </p:attrNameLst>
                                      </p:cBhvr>
                                      <p:to>
                                        <p:strVal val="visible"/>
                                      </p:to>
                                    </p:set>
                                    <p:animEffect transition="in" filter="blinds(horizontal)">
                                      <p:cBhvr>
                                        <p:cTn id="7" dur="500"/>
                                        <p:tgtEl>
                                          <p:spTgt spid="1914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0">
                                            <p:txEl>
                                              <p:pRg st="1" end="1"/>
                                            </p:txEl>
                                          </p:spTgt>
                                        </p:tgtEl>
                                        <p:attrNameLst>
                                          <p:attrName>style.visibility</p:attrName>
                                        </p:attrNameLst>
                                      </p:cBhvr>
                                      <p:to>
                                        <p:strVal val="visible"/>
                                      </p:to>
                                    </p:set>
                                    <p:animEffect transition="in" filter="blinds(horizontal)">
                                      <p:cBhvr>
                                        <p:cTn id="12" dur="500"/>
                                        <p:tgtEl>
                                          <p:spTgt spid="1914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0">
                                            <p:txEl>
                                              <p:pRg st="2" end="2"/>
                                            </p:txEl>
                                          </p:spTgt>
                                        </p:tgtEl>
                                        <p:attrNameLst>
                                          <p:attrName>style.visibility</p:attrName>
                                        </p:attrNameLst>
                                      </p:cBhvr>
                                      <p:to>
                                        <p:strVal val="visible"/>
                                      </p:to>
                                    </p:set>
                                    <p:animEffect transition="in" filter="blinds(horizontal)">
                                      <p:cBhvr>
                                        <p:cTn id="17" dur="500"/>
                                        <p:tgtEl>
                                          <p:spTgt spid="1914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0">
                                            <p:txEl>
                                              <p:pRg st="3" end="3"/>
                                            </p:txEl>
                                          </p:spTgt>
                                        </p:tgtEl>
                                        <p:attrNameLst>
                                          <p:attrName>style.visibility</p:attrName>
                                        </p:attrNameLst>
                                      </p:cBhvr>
                                      <p:to>
                                        <p:strVal val="visible"/>
                                      </p:to>
                                    </p:set>
                                    <p:animEffect transition="in" filter="blinds(horizontal)">
                                      <p:cBhvr>
                                        <p:cTn id="22" dur="500"/>
                                        <p:tgtEl>
                                          <p:spTgt spid="1914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1490">
                                            <p:txEl>
                                              <p:pRg st="4" end="4"/>
                                            </p:txEl>
                                          </p:spTgt>
                                        </p:tgtEl>
                                        <p:attrNameLst>
                                          <p:attrName>style.visibility</p:attrName>
                                        </p:attrNameLst>
                                      </p:cBhvr>
                                      <p:to>
                                        <p:strVal val="visible"/>
                                      </p:to>
                                    </p:set>
                                    <p:animEffect transition="in" filter="blinds(horizontal)">
                                      <p:cBhvr>
                                        <p:cTn id="27" dur="500"/>
                                        <p:tgtEl>
                                          <p:spTgt spid="1914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1490">
                                            <p:txEl>
                                              <p:pRg st="5" end="5"/>
                                            </p:txEl>
                                          </p:spTgt>
                                        </p:tgtEl>
                                        <p:attrNameLst>
                                          <p:attrName>style.visibility</p:attrName>
                                        </p:attrNameLst>
                                      </p:cBhvr>
                                      <p:to>
                                        <p:strVal val="visible"/>
                                      </p:to>
                                    </p:set>
                                    <p:animEffect transition="in" filter="blinds(horizontal)">
                                      <p:cBhvr>
                                        <p:cTn id="32" dur="500"/>
                                        <p:tgtEl>
                                          <p:spTgt spid="1914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1490">
                                            <p:txEl>
                                              <p:pRg st="6" end="6"/>
                                            </p:txEl>
                                          </p:spTgt>
                                        </p:tgtEl>
                                        <p:attrNameLst>
                                          <p:attrName>style.visibility</p:attrName>
                                        </p:attrNameLst>
                                      </p:cBhvr>
                                      <p:to>
                                        <p:strVal val="visible"/>
                                      </p:to>
                                    </p:set>
                                    <p:animEffect transition="in" filter="blinds(horizontal)">
                                      <p:cBhvr>
                                        <p:cTn id="37" dur="500"/>
                                        <p:tgtEl>
                                          <p:spTgt spid="1914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1490">
                                            <p:txEl>
                                              <p:pRg st="7" end="7"/>
                                            </p:txEl>
                                          </p:spTgt>
                                        </p:tgtEl>
                                        <p:attrNameLst>
                                          <p:attrName>style.visibility</p:attrName>
                                        </p:attrNameLst>
                                      </p:cBhvr>
                                      <p:to>
                                        <p:strVal val="visible"/>
                                      </p:to>
                                    </p:set>
                                    <p:animEffect transition="in" filter="blinds(horizontal)">
                                      <p:cBhvr>
                                        <p:cTn id="42" dur="500"/>
                                        <p:tgtEl>
                                          <p:spTgt spid="1914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1490">
                                            <p:txEl>
                                              <p:pRg st="8" end="8"/>
                                            </p:txEl>
                                          </p:spTgt>
                                        </p:tgtEl>
                                        <p:attrNameLst>
                                          <p:attrName>style.visibility</p:attrName>
                                        </p:attrNameLst>
                                      </p:cBhvr>
                                      <p:to>
                                        <p:strVal val="visible"/>
                                      </p:to>
                                    </p:set>
                                    <p:animEffect transition="in" filter="blinds(horizontal)">
                                      <p:cBhvr>
                                        <p:cTn id="47" dur="500"/>
                                        <p:tgtEl>
                                          <p:spTgt spid="1914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1490">
                                            <p:txEl>
                                              <p:pRg st="9" end="9"/>
                                            </p:txEl>
                                          </p:spTgt>
                                        </p:tgtEl>
                                        <p:attrNameLst>
                                          <p:attrName>style.visibility</p:attrName>
                                        </p:attrNameLst>
                                      </p:cBhvr>
                                      <p:to>
                                        <p:strVal val="visible"/>
                                      </p:to>
                                    </p:set>
                                    <p:animEffect transition="in" filter="blinds(horizontal)">
                                      <p:cBhvr>
                                        <p:cTn id="52" dur="500"/>
                                        <p:tgtEl>
                                          <p:spTgt spid="19149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91490">
                                            <p:txEl>
                                              <p:pRg st="10" end="10"/>
                                            </p:txEl>
                                          </p:spTgt>
                                        </p:tgtEl>
                                        <p:attrNameLst>
                                          <p:attrName>style.visibility</p:attrName>
                                        </p:attrNameLst>
                                      </p:cBhvr>
                                      <p:to>
                                        <p:strVal val="visible"/>
                                      </p:to>
                                    </p:set>
                                    <p:animEffect transition="in" filter="blinds(horizontal)">
                                      <p:cBhvr>
                                        <p:cTn id="57" dur="500"/>
                                        <p:tgtEl>
                                          <p:spTgt spid="19149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91490">
                                            <p:txEl>
                                              <p:pRg st="11" end="11"/>
                                            </p:txEl>
                                          </p:spTgt>
                                        </p:tgtEl>
                                        <p:attrNameLst>
                                          <p:attrName>style.visibility</p:attrName>
                                        </p:attrNameLst>
                                      </p:cBhvr>
                                      <p:to>
                                        <p:strVal val="visible"/>
                                      </p:to>
                                    </p:set>
                                    <p:animEffect transition="in" filter="blinds(horizontal)">
                                      <p:cBhvr>
                                        <p:cTn id="62" dur="500"/>
                                        <p:tgtEl>
                                          <p:spTgt spid="19149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91490">
                                            <p:txEl>
                                              <p:pRg st="12" end="12"/>
                                            </p:txEl>
                                          </p:spTgt>
                                        </p:tgtEl>
                                        <p:attrNameLst>
                                          <p:attrName>style.visibility</p:attrName>
                                        </p:attrNameLst>
                                      </p:cBhvr>
                                      <p:to>
                                        <p:strVal val="visible"/>
                                      </p:to>
                                    </p:set>
                                    <p:animEffect transition="in" filter="blinds(horizontal)">
                                      <p:cBhvr>
                                        <p:cTn id="67" dur="500"/>
                                        <p:tgtEl>
                                          <p:spTgt spid="19149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1490">
                                            <p:txEl>
                                              <p:pRg st="13" end="13"/>
                                            </p:txEl>
                                          </p:spTgt>
                                        </p:tgtEl>
                                        <p:attrNameLst>
                                          <p:attrName>style.visibility</p:attrName>
                                        </p:attrNameLst>
                                      </p:cBhvr>
                                      <p:to>
                                        <p:strVal val="visible"/>
                                      </p:to>
                                    </p:set>
                                    <p:animEffect transition="in" filter="blinds(horizontal)">
                                      <p:cBhvr>
                                        <p:cTn id="72" dur="500"/>
                                        <p:tgtEl>
                                          <p:spTgt spid="19149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91490">
                                            <p:txEl>
                                              <p:pRg st="14" end="14"/>
                                            </p:txEl>
                                          </p:spTgt>
                                        </p:tgtEl>
                                        <p:attrNameLst>
                                          <p:attrName>style.visibility</p:attrName>
                                        </p:attrNameLst>
                                      </p:cBhvr>
                                      <p:to>
                                        <p:strVal val="visible"/>
                                      </p:to>
                                    </p:set>
                                    <p:animEffect transition="in" filter="blinds(horizontal)">
                                      <p:cBhvr>
                                        <p:cTn id="77" dur="500"/>
                                        <p:tgtEl>
                                          <p:spTgt spid="19149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91490">
                                            <p:txEl>
                                              <p:pRg st="15" end="15"/>
                                            </p:txEl>
                                          </p:spTgt>
                                        </p:tgtEl>
                                        <p:attrNameLst>
                                          <p:attrName>style.visibility</p:attrName>
                                        </p:attrNameLst>
                                      </p:cBhvr>
                                      <p:to>
                                        <p:strVal val="visible"/>
                                      </p:to>
                                    </p:set>
                                    <p:animEffect transition="in" filter="blinds(horizontal)">
                                      <p:cBhvr>
                                        <p:cTn id="82" dur="500"/>
                                        <p:tgtEl>
                                          <p:spTgt spid="19149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91490">
                                            <p:txEl>
                                              <p:pRg st="16" end="16"/>
                                            </p:txEl>
                                          </p:spTgt>
                                        </p:tgtEl>
                                        <p:attrNameLst>
                                          <p:attrName>style.visibility</p:attrName>
                                        </p:attrNameLst>
                                      </p:cBhvr>
                                      <p:to>
                                        <p:strVal val="visible"/>
                                      </p:to>
                                    </p:set>
                                    <p:animEffect transition="in" filter="blinds(horizontal)">
                                      <p:cBhvr>
                                        <p:cTn id="87" dur="500"/>
                                        <p:tgtEl>
                                          <p:spTgt spid="19149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91490">
                                            <p:txEl>
                                              <p:pRg st="17" end="17"/>
                                            </p:txEl>
                                          </p:spTgt>
                                        </p:tgtEl>
                                        <p:attrNameLst>
                                          <p:attrName>style.visibility</p:attrName>
                                        </p:attrNameLst>
                                      </p:cBhvr>
                                      <p:to>
                                        <p:strVal val="visible"/>
                                      </p:to>
                                    </p:set>
                                    <p:animEffect transition="in" filter="blinds(horizontal)">
                                      <p:cBhvr>
                                        <p:cTn id="92" dur="500"/>
                                        <p:tgtEl>
                                          <p:spTgt spid="19149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81915" y="1111250"/>
            <a:ext cx="8987790" cy="706755"/>
          </a:xfrm>
          <a:prstGeom prst="rect">
            <a:avLst/>
          </a:prstGeom>
          <a:noFill/>
          <a:ln w="9525">
            <a:noFill/>
            <a:miter lim="800000"/>
          </a:ln>
        </p:spPr>
        <p:txBody>
          <a:bodyPr wrap="square">
            <a:spAutoFit/>
          </a:bodyPr>
          <a:lstStyle/>
          <a:p>
            <a:pPr>
              <a:spcBef>
                <a:spcPct val="50000"/>
              </a:spcBef>
            </a:pPr>
            <a:r>
              <a:rPr lang="zh-CN" altLang="en-US" sz="2000" b="1">
                <a:latin typeface="宋体" panose="02010600030101010101" pitchFamily="2" charset="-122"/>
                <a:cs typeface="Times New Roman" panose="02020603050405020304" pitchFamily="18" charset="0"/>
              </a:rPr>
              <a:t>　　从中看到，有些分枝结点的总重量已超过了</a:t>
            </a:r>
            <a:r>
              <a:rPr lang="en-US" altLang="zh-CN" sz="2000" b="1" i="1">
                <a:latin typeface="宋体" panose="02010600030101010101" pitchFamily="2" charset="-122"/>
                <a:cs typeface="Times New Roman" panose="02020603050405020304" pitchFamily="18" charset="0"/>
              </a:rPr>
              <a:t>C</a:t>
            </a:r>
            <a:r>
              <a:rPr lang="zh-CN" altLang="en-US" sz="2000" b="1">
                <a:latin typeface="宋体" panose="02010600030101010101" pitchFamily="2" charset="-122"/>
                <a:cs typeface="Times New Roman" panose="02020603050405020304" pitchFamily="18" charset="0"/>
              </a:rPr>
              <a:t>，仍在扩展其孩子结点，这是不必要的，可以增加一个限界条件进行剪枝，剪枝后的解空间树如图</a:t>
            </a:r>
            <a:r>
              <a:rPr lang="en-US" altLang="zh-CN" sz="2000" b="1">
                <a:latin typeface="宋体" panose="02010600030101010101" pitchFamily="2" charset="-122"/>
                <a:cs typeface="Times New Roman" panose="02020603050405020304" pitchFamily="18" charset="0"/>
              </a:rPr>
              <a:t>2</a:t>
            </a:r>
            <a:r>
              <a:rPr lang="zh-CN" altLang="en-US" sz="2000" b="1">
                <a:latin typeface="宋体" panose="02010600030101010101" pitchFamily="2" charset="-122"/>
                <a:cs typeface="Times New Roman" panose="02020603050405020304" pitchFamily="18" charset="0"/>
              </a:rPr>
              <a:t>所示。</a:t>
            </a:r>
            <a:endParaRPr lang="zh-CN" altLang="en-US" sz="2000" b="1">
              <a:latin typeface="宋体" panose="02010600030101010101" pitchFamily="2" charset="-122"/>
              <a:cs typeface="Times New Roman" panose="02020603050405020304" pitchFamily="18" charset="0"/>
            </a:endParaRPr>
          </a:p>
        </p:txBody>
      </p:sp>
      <p:sp>
        <p:nvSpPr>
          <p:cNvPr id="5124" name="Rectangle 4"/>
          <p:cNvSpPr>
            <a:spLocks noChangeArrowheads="1"/>
          </p:cNvSpPr>
          <p:nvPr/>
        </p:nvSpPr>
        <p:spPr bwMode="auto">
          <a:xfrm>
            <a:off x="0" y="3764916"/>
            <a:ext cx="309880" cy="460375"/>
          </a:xfrm>
          <a:prstGeom prst="rect">
            <a:avLst/>
          </a:prstGeom>
          <a:noFill/>
          <a:ln w="9525">
            <a:noFill/>
            <a:miter lim="800000"/>
          </a:ln>
        </p:spPr>
        <p:txBody>
          <a:bodyPr wrap="none" anchor="ctr">
            <a:spAutoFit/>
          </a:bodyPr>
          <a:lstStyle/>
          <a:p>
            <a:endParaRPr lang="zh-CN" altLang="en-US" sz="2400" b="1">
              <a:latin typeface="宋体" panose="02010600030101010101" pitchFamily="2" charset="-122"/>
            </a:endParaRPr>
          </a:p>
        </p:txBody>
      </p:sp>
      <p:sp>
        <p:nvSpPr>
          <p:cNvPr id="5125" name="Text Box 5"/>
          <p:cNvSpPr txBox="1">
            <a:spLocks noChangeArrowheads="1"/>
          </p:cNvSpPr>
          <p:nvPr/>
        </p:nvSpPr>
        <p:spPr bwMode="auto">
          <a:xfrm>
            <a:off x="2293938" y="6137593"/>
            <a:ext cx="4248150" cy="460375"/>
          </a:xfrm>
          <a:prstGeom prst="rect">
            <a:avLst/>
          </a:prstGeom>
          <a:noFill/>
          <a:ln w="9525">
            <a:noFill/>
            <a:miter lim="800000"/>
          </a:ln>
        </p:spPr>
        <p:txBody>
          <a:bodyPr>
            <a:spAutoFit/>
          </a:bodyPr>
          <a:lstStyle/>
          <a:p>
            <a:pPr algn="ctr">
              <a:spcBef>
                <a:spcPct val="50000"/>
              </a:spcBef>
            </a:pPr>
            <a:r>
              <a:rPr lang="zh-CN" altLang="en-US" sz="2400" b="1">
                <a:latin typeface="宋体" panose="02010600030101010101" pitchFamily="2" charset="-122"/>
              </a:rPr>
              <a:t>图</a:t>
            </a:r>
            <a:r>
              <a:rPr lang="en-US" altLang="zh-CN" sz="2400" b="1">
                <a:latin typeface="宋体" panose="02010600030101010101" pitchFamily="2" charset="-122"/>
              </a:rPr>
              <a:t>2  </a:t>
            </a:r>
            <a:r>
              <a:rPr lang="zh-CN" altLang="en-US" sz="2400" b="1">
                <a:latin typeface="宋体" panose="02010600030101010101" pitchFamily="2" charset="-122"/>
              </a:rPr>
              <a:t>剪枝后的解空间树</a:t>
            </a:r>
            <a:endParaRPr lang="zh-CN" altLang="en-US" sz="2400" b="1">
              <a:latin typeface="宋体" panose="02010600030101010101" pitchFamily="2" charset="-122"/>
            </a:endParaRPr>
          </a:p>
        </p:txBody>
      </p:sp>
      <p:sp>
        <p:nvSpPr>
          <p:cNvPr id="2" name="文本框 1"/>
          <p:cNvSpPr txBox="1"/>
          <p:nvPr/>
        </p:nvSpPr>
        <p:spPr>
          <a:xfrm>
            <a:off x="2644140" y="292100"/>
            <a:ext cx="5082540" cy="583565"/>
          </a:xfrm>
          <a:prstGeom prst="rect">
            <a:avLst/>
          </a:prstGeom>
          <a:noFill/>
        </p:spPr>
        <p:txBody>
          <a:bodyPr wrap="none" rtlCol="0" anchor="t">
            <a:spAutoFit/>
          </a:bodyPr>
          <a:p>
            <a:r>
              <a:rPr lang="zh-CN" altLang="en-US" sz="3200" b="1">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rPr>
              <a:t>利用限界条件进行剪枝优化</a:t>
            </a:r>
            <a:endParaRPr lang="zh-CN" altLang="en-US" sz="3200" b="1">
              <a:solidFill>
                <a:schemeClr val="bg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24130" y="109855"/>
            <a:ext cx="9095105" cy="64020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defRPr/>
            </a:pPr>
            <a:r>
              <a:rPr lang="en-US" altLang="zh-CN" sz="2400" b="1">
                <a:effectLst/>
                <a:latin typeface="Times New Roman" panose="02020603050405020304" pitchFamily="18" charset="0"/>
              </a:rPr>
              <a:t>void </a:t>
            </a:r>
            <a:r>
              <a:rPr lang="en-US" altLang="zh-CN" sz="2400" b="1">
                <a:solidFill>
                  <a:srgbClr val="CC0099"/>
                </a:solidFill>
                <a:effectLst/>
                <a:latin typeface="Times New Roman" panose="02020603050405020304" pitchFamily="18" charset="0"/>
              </a:rPr>
              <a:t>knap</a:t>
            </a:r>
            <a:r>
              <a:rPr lang="en-US" altLang="zh-CN" sz="2400" b="1">
                <a:effectLst/>
                <a:latin typeface="Times New Roman" panose="02020603050405020304" pitchFamily="18" charset="0"/>
              </a:rPr>
              <a:t>(int i,int tw,int tv,int op[]) //</a:t>
            </a:r>
            <a:r>
              <a:rPr lang="zh-CN" altLang="en-US" sz="2400" b="1">
                <a:effectLst/>
                <a:latin typeface="Times New Roman" panose="02020603050405020304" pitchFamily="18" charset="0"/>
              </a:rPr>
              <a:t>考虑第</a:t>
            </a:r>
            <a:r>
              <a:rPr lang="en-US" altLang="zh-CN" sz="2400" b="1">
                <a:effectLst/>
                <a:latin typeface="Times New Roman" panose="02020603050405020304" pitchFamily="18" charset="0"/>
              </a:rPr>
              <a:t>i</a:t>
            </a:r>
            <a:r>
              <a:rPr lang="zh-CN" altLang="en-US" sz="2400" b="1">
                <a:effectLst/>
                <a:latin typeface="Times New Roman" panose="02020603050405020304" pitchFamily="18" charset="0"/>
              </a:rPr>
              <a:t>个物品</a:t>
            </a:r>
            <a:endParaRPr lang="zh-CN" altLang="en-US" sz="2400" b="1">
              <a:effectLst/>
              <a:latin typeface="Times New Roman" panose="02020603050405020304" pitchFamily="18" charset="0"/>
            </a:endParaRPr>
          </a:p>
          <a:p>
            <a:pPr>
              <a:lnSpc>
                <a:spcPct val="90000"/>
              </a:lnSpc>
              <a:defRPr/>
            </a:pPr>
            <a:r>
              <a:rPr lang="en-US" altLang="zh-CN" sz="2400" b="1">
                <a:effectLst/>
                <a:latin typeface="Times New Roman" panose="02020603050405020304" pitchFamily="18" charset="0"/>
              </a:rPr>
              <a:t>{      int j,m;</a:t>
            </a:r>
            <a:endParaRPr lang="en-US" altLang="zh-CN"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if (i&gt;n)			     //</a:t>
            </a:r>
            <a:r>
              <a:rPr lang="zh-CN" altLang="en-US" sz="2400" b="1">
                <a:effectLst/>
                <a:latin typeface="Times New Roman" panose="02020603050405020304" pitchFamily="18" charset="0"/>
              </a:rPr>
              <a:t>找到一个叶子结点</a:t>
            </a:r>
            <a:endParaRPr lang="zh-CN" altLang="en-US"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	  if (tw&lt;=C &amp;&amp; tv&gt;maxv)  //</a:t>
            </a:r>
            <a:r>
              <a:rPr lang="zh-CN" altLang="en-US" sz="2400" b="1">
                <a:effectLst/>
                <a:latin typeface="Times New Roman" panose="02020603050405020304" pitchFamily="18" charset="0"/>
              </a:rPr>
              <a:t>找到一个满足条件更优解</a:t>
            </a:r>
            <a:r>
              <a:rPr lang="en-US" altLang="zh-CN" sz="2400" b="1">
                <a:effectLst/>
                <a:latin typeface="Times New Roman" panose="02020603050405020304" pitchFamily="18" charset="0"/>
              </a:rPr>
              <a:t>,</a:t>
            </a:r>
            <a:r>
              <a:rPr lang="zh-CN" altLang="en-US" sz="2400" b="1">
                <a:effectLst/>
                <a:latin typeface="Times New Roman" panose="02020603050405020304" pitchFamily="18" charset="0"/>
              </a:rPr>
              <a:t>保存它</a:t>
            </a:r>
            <a:endParaRPr lang="zh-CN" altLang="en-US"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      maxv=tv;</a:t>
            </a:r>
            <a:endParaRPr lang="en-US" altLang="zh-CN"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maxw=tw;</a:t>
            </a:r>
            <a:endParaRPr lang="en-US" altLang="zh-CN"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for (j=1;j&lt;=n;j++)</a:t>
            </a:r>
            <a:endParaRPr lang="en-US" altLang="zh-CN"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x[j]=op[j];</a:t>
            </a:r>
            <a:endParaRPr lang="en-US" altLang="zh-CN"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a:t>
            </a:r>
            <a:endParaRPr lang="en-US" altLang="zh-CN"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a:t>
            </a:r>
            <a:endParaRPr lang="en-US" altLang="zh-CN"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else		   //</a:t>
            </a:r>
            <a:r>
              <a:rPr lang="zh-CN" altLang="en-US" sz="2400" b="1">
                <a:effectLst/>
                <a:latin typeface="Times New Roman" panose="02020603050405020304" pitchFamily="18" charset="0"/>
              </a:rPr>
              <a:t>尚未找完所有物品</a:t>
            </a:r>
            <a:endParaRPr lang="zh-CN" altLang="en-US"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	  if (tw+w[i]&lt;C) //</a:t>
            </a:r>
            <a:r>
              <a:rPr lang="zh-CN" altLang="en-US" sz="2400" b="1">
                <a:effectLst/>
                <a:latin typeface="Times New Roman" panose="02020603050405020304" pitchFamily="18" charset="0"/>
              </a:rPr>
              <a:t>左孩子结点剪枝：满足条件才放第</a:t>
            </a:r>
            <a:r>
              <a:rPr lang="en-US" altLang="zh-CN" sz="2400" b="1">
                <a:effectLst/>
                <a:latin typeface="Times New Roman" panose="02020603050405020304" pitchFamily="18" charset="0"/>
              </a:rPr>
              <a:t>i</a:t>
            </a:r>
            <a:r>
              <a:rPr lang="zh-CN" altLang="en-US" sz="2400" b="1">
                <a:effectLst/>
                <a:latin typeface="Times New Roman" panose="02020603050405020304" pitchFamily="18" charset="0"/>
              </a:rPr>
              <a:t>个物品</a:t>
            </a:r>
            <a:endParaRPr lang="zh-CN" altLang="en-US"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a:t>
            </a:r>
            <a:r>
              <a:rPr lang="zh-CN" altLang="en-US" sz="2400" b="1">
                <a:effectLst/>
                <a:latin typeface="Times New Roman" panose="02020603050405020304" pitchFamily="18" charset="0"/>
              </a:rPr>
              <a:t>　  </a:t>
            </a:r>
            <a:r>
              <a:rPr lang="en-US" altLang="zh-CN" sz="2400" b="1">
                <a:effectLst/>
                <a:latin typeface="Times New Roman" panose="02020603050405020304" pitchFamily="18" charset="0"/>
              </a:rPr>
              <a:t>op[i]=1;	//</a:t>
            </a:r>
            <a:r>
              <a:rPr lang="zh-CN" altLang="en-US" sz="2400" b="1">
                <a:effectLst/>
                <a:latin typeface="Times New Roman" panose="02020603050405020304" pitchFamily="18" charset="0"/>
              </a:rPr>
              <a:t>选取第</a:t>
            </a:r>
            <a:r>
              <a:rPr lang="en-US" altLang="zh-CN" sz="2400" b="1">
                <a:effectLst/>
                <a:latin typeface="Times New Roman" panose="02020603050405020304" pitchFamily="18" charset="0"/>
              </a:rPr>
              <a:t>i</a:t>
            </a:r>
            <a:r>
              <a:rPr lang="zh-CN" altLang="en-US" sz="2400" b="1">
                <a:effectLst/>
                <a:latin typeface="Times New Roman" panose="02020603050405020304" pitchFamily="18" charset="0"/>
              </a:rPr>
              <a:t>个物品</a:t>
            </a:r>
            <a:endParaRPr lang="zh-CN" altLang="en-US" sz="2400" b="1">
              <a:effectLst/>
              <a:latin typeface="Times New Roman" panose="02020603050405020304" pitchFamily="18" charset="0"/>
            </a:endParaRPr>
          </a:p>
          <a:p>
            <a:pPr>
              <a:lnSpc>
                <a:spcPct val="90000"/>
              </a:lnSpc>
              <a:defRPr/>
            </a:pPr>
            <a:r>
              <a:rPr lang="zh-CN" altLang="en-US" sz="2400" b="1">
                <a:effectLst/>
                <a:latin typeface="Times New Roman" panose="02020603050405020304" pitchFamily="18" charset="0"/>
              </a:rPr>
              <a:t>　　　　　</a:t>
            </a:r>
            <a:r>
              <a:rPr lang="nb-NO" altLang="zh-CN" sz="2400" b="1">
                <a:solidFill>
                  <a:srgbClr val="CC0099"/>
                </a:solidFill>
                <a:effectLst/>
                <a:latin typeface="Times New Roman" panose="02020603050405020304" pitchFamily="18" charset="0"/>
              </a:rPr>
              <a:t>knap</a:t>
            </a:r>
            <a:r>
              <a:rPr lang="nb-NO" altLang="zh-CN" sz="2400" b="1">
                <a:effectLst/>
                <a:latin typeface="Times New Roman" panose="02020603050405020304" pitchFamily="18" charset="0"/>
              </a:rPr>
              <a:t>(i+1,tw+w[i],tv+v[i],op);</a:t>
            </a:r>
            <a:endParaRPr lang="nb-NO" altLang="zh-CN" sz="2400" b="1">
              <a:effectLst/>
              <a:latin typeface="Times New Roman" panose="02020603050405020304" pitchFamily="18" charset="0"/>
            </a:endParaRPr>
          </a:p>
          <a:p>
            <a:pPr>
              <a:lnSpc>
                <a:spcPct val="90000"/>
              </a:lnSpc>
              <a:defRPr/>
            </a:pPr>
            <a:r>
              <a:rPr lang="zh-CN" altLang="nb-NO" sz="2400" b="1">
                <a:effectLst/>
                <a:latin typeface="Times New Roman" panose="02020603050405020304" pitchFamily="18" charset="0"/>
              </a:rPr>
              <a:t>　　 　</a:t>
            </a:r>
            <a:r>
              <a:rPr lang="nb-NO" altLang="zh-CN" sz="2400" b="1">
                <a:effectLst/>
                <a:latin typeface="Times New Roman" panose="02020603050405020304" pitchFamily="18" charset="0"/>
              </a:rPr>
              <a:t>}</a:t>
            </a:r>
            <a:endParaRPr lang="nb-NO" altLang="zh-CN" sz="2400" b="1">
              <a:effectLst/>
              <a:latin typeface="Times New Roman" panose="02020603050405020304" pitchFamily="18" charset="0"/>
            </a:endParaRPr>
          </a:p>
          <a:p>
            <a:pPr>
              <a:lnSpc>
                <a:spcPct val="90000"/>
              </a:lnSpc>
              <a:defRPr/>
            </a:pPr>
            <a:r>
              <a:rPr lang="zh-CN" altLang="nb-NO" sz="2400" b="1">
                <a:effectLst/>
                <a:latin typeface="Times New Roman" panose="02020603050405020304" pitchFamily="18" charset="0"/>
              </a:rPr>
              <a:t>　　　 </a:t>
            </a:r>
            <a:r>
              <a:rPr lang="nb-NO" altLang="zh-CN" sz="2400" b="1">
                <a:effectLst/>
                <a:latin typeface="Times New Roman" panose="02020603050405020304" pitchFamily="18" charset="0"/>
              </a:rPr>
              <a:t>op[i]=0;		//</a:t>
            </a:r>
            <a:r>
              <a:rPr lang="zh-CN" altLang="nb-NO" sz="2400" b="1">
                <a:effectLst/>
                <a:latin typeface="Times New Roman" panose="02020603050405020304" pitchFamily="18" charset="0"/>
              </a:rPr>
              <a:t>不选取第</a:t>
            </a:r>
            <a:r>
              <a:rPr lang="nb-NO" altLang="zh-CN" sz="2400" b="1">
                <a:effectLst/>
                <a:latin typeface="Times New Roman" panose="02020603050405020304" pitchFamily="18" charset="0"/>
              </a:rPr>
              <a:t>i</a:t>
            </a:r>
            <a:r>
              <a:rPr lang="zh-CN" altLang="nb-NO" sz="2400" b="1">
                <a:effectLst/>
                <a:latin typeface="Times New Roman" panose="02020603050405020304" pitchFamily="18" charset="0"/>
              </a:rPr>
              <a:t>个物品</a:t>
            </a:r>
            <a:r>
              <a:rPr lang="nb-NO" altLang="zh-CN" sz="2400" b="1">
                <a:effectLst/>
                <a:latin typeface="Times New Roman" panose="02020603050405020304" pitchFamily="18" charset="0"/>
              </a:rPr>
              <a:t>,</a:t>
            </a:r>
            <a:r>
              <a:rPr lang="zh-CN" altLang="nb-NO" sz="2400" b="1">
                <a:effectLst/>
                <a:latin typeface="Times New Roman" panose="02020603050405020304" pitchFamily="18" charset="0"/>
              </a:rPr>
              <a:t>回溯</a:t>
            </a:r>
            <a:endParaRPr lang="zh-CN" altLang="nb-NO" sz="2400" b="1">
              <a:effectLst/>
              <a:latin typeface="Times New Roman" panose="02020603050405020304" pitchFamily="18" charset="0"/>
            </a:endParaRPr>
          </a:p>
          <a:p>
            <a:pPr>
              <a:lnSpc>
                <a:spcPct val="90000"/>
              </a:lnSpc>
              <a:defRPr/>
            </a:pPr>
            <a:r>
              <a:rPr lang="zh-CN" altLang="nb-NO" sz="2400" b="1">
                <a:effectLst/>
                <a:latin typeface="Times New Roman" panose="02020603050405020304" pitchFamily="18" charset="0"/>
              </a:rPr>
              <a:t>　　　 </a:t>
            </a:r>
            <a:r>
              <a:rPr lang="nb-NO" altLang="zh-CN" sz="2400" b="1">
                <a:solidFill>
                  <a:srgbClr val="CC0099"/>
                </a:solidFill>
                <a:effectLst/>
                <a:latin typeface="Times New Roman" panose="02020603050405020304" pitchFamily="18" charset="0"/>
              </a:rPr>
              <a:t>knap</a:t>
            </a:r>
            <a:r>
              <a:rPr lang="nb-NO" altLang="zh-CN" sz="2400" b="1">
                <a:effectLst/>
                <a:latin typeface="Times New Roman" panose="02020603050405020304" pitchFamily="18" charset="0"/>
              </a:rPr>
              <a:t>(i+1,tw,tv,op);</a:t>
            </a:r>
            <a:endParaRPr lang="nb-NO" altLang="zh-CN" sz="2400" b="1">
              <a:effectLst/>
              <a:latin typeface="Times New Roman" panose="02020603050405020304" pitchFamily="18" charset="0"/>
            </a:endParaRPr>
          </a:p>
          <a:p>
            <a:pPr>
              <a:lnSpc>
                <a:spcPct val="90000"/>
              </a:lnSpc>
              <a:defRPr/>
            </a:pPr>
            <a:r>
              <a:rPr lang="zh-CN" altLang="nb-NO" sz="2400" b="1">
                <a:effectLst/>
                <a:latin typeface="Times New Roman" panose="02020603050405020304" pitchFamily="18" charset="0"/>
              </a:rPr>
              <a:t>　　</a:t>
            </a:r>
            <a:r>
              <a:rPr lang="en-US" altLang="zh-CN" sz="2400" b="1">
                <a:effectLst/>
                <a:latin typeface="Times New Roman" panose="02020603050405020304" pitchFamily="18" charset="0"/>
              </a:rPr>
              <a:t>}</a:t>
            </a:r>
            <a:endParaRPr lang="en-US" altLang="zh-CN" sz="2400" b="1">
              <a:effectLst/>
              <a:latin typeface="Times New Roman" panose="02020603050405020304" pitchFamily="18" charset="0"/>
            </a:endParaRPr>
          </a:p>
          <a:p>
            <a:pPr>
              <a:lnSpc>
                <a:spcPct val="90000"/>
              </a:lnSpc>
              <a:defRPr/>
            </a:pPr>
            <a:r>
              <a:rPr lang="en-US" altLang="zh-CN" sz="2400" b="1">
                <a:effectLst/>
                <a:latin typeface="Times New Roman" panose="02020603050405020304" pitchFamily="18" charset="0"/>
              </a:rPr>
              <a:t>}</a:t>
            </a:r>
            <a:endParaRPr lang="en-US" altLang="zh-CN" sz="2400" b="1">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2">
                                            <p:txEl>
                                              <p:pRg st="0" end="0"/>
                                            </p:txEl>
                                          </p:spTgt>
                                        </p:tgtEl>
                                        <p:attrNameLst>
                                          <p:attrName>style.visibility</p:attrName>
                                        </p:attrNameLst>
                                      </p:cBhvr>
                                      <p:to>
                                        <p:strVal val="visible"/>
                                      </p:to>
                                    </p:set>
                                    <p:animEffect transition="in" filter="blinds(horizontal)">
                                      <p:cBhvr>
                                        <p:cTn id="7" dur="500"/>
                                        <p:tgtEl>
                                          <p:spTgt spid="1894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2">
                                            <p:txEl>
                                              <p:pRg st="1" end="1"/>
                                            </p:txEl>
                                          </p:spTgt>
                                        </p:tgtEl>
                                        <p:attrNameLst>
                                          <p:attrName>style.visibility</p:attrName>
                                        </p:attrNameLst>
                                      </p:cBhvr>
                                      <p:to>
                                        <p:strVal val="visible"/>
                                      </p:to>
                                    </p:set>
                                    <p:animEffect transition="in" filter="blinds(horizontal)">
                                      <p:cBhvr>
                                        <p:cTn id="12" dur="500"/>
                                        <p:tgtEl>
                                          <p:spTgt spid="1894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2">
                                            <p:txEl>
                                              <p:pRg st="2" end="2"/>
                                            </p:txEl>
                                          </p:spTgt>
                                        </p:tgtEl>
                                        <p:attrNameLst>
                                          <p:attrName>style.visibility</p:attrName>
                                        </p:attrNameLst>
                                      </p:cBhvr>
                                      <p:to>
                                        <p:strVal val="visible"/>
                                      </p:to>
                                    </p:set>
                                    <p:animEffect transition="in" filter="blinds(horizontal)">
                                      <p:cBhvr>
                                        <p:cTn id="17" dur="500"/>
                                        <p:tgtEl>
                                          <p:spTgt spid="1894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2">
                                            <p:txEl>
                                              <p:pRg st="3" end="3"/>
                                            </p:txEl>
                                          </p:spTgt>
                                        </p:tgtEl>
                                        <p:attrNameLst>
                                          <p:attrName>style.visibility</p:attrName>
                                        </p:attrNameLst>
                                      </p:cBhvr>
                                      <p:to>
                                        <p:strVal val="visible"/>
                                      </p:to>
                                    </p:set>
                                    <p:animEffect transition="in" filter="blinds(horizontal)">
                                      <p:cBhvr>
                                        <p:cTn id="22" dur="500"/>
                                        <p:tgtEl>
                                          <p:spTgt spid="1894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2">
                                            <p:txEl>
                                              <p:pRg st="4" end="4"/>
                                            </p:txEl>
                                          </p:spTgt>
                                        </p:tgtEl>
                                        <p:attrNameLst>
                                          <p:attrName>style.visibility</p:attrName>
                                        </p:attrNameLst>
                                      </p:cBhvr>
                                      <p:to>
                                        <p:strVal val="visible"/>
                                      </p:to>
                                    </p:set>
                                    <p:animEffect transition="in" filter="blinds(horizontal)">
                                      <p:cBhvr>
                                        <p:cTn id="27" dur="500"/>
                                        <p:tgtEl>
                                          <p:spTgt spid="1894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9442">
                                            <p:txEl>
                                              <p:pRg st="5" end="5"/>
                                            </p:txEl>
                                          </p:spTgt>
                                        </p:tgtEl>
                                        <p:attrNameLst>
                                          <p:attrName>style.visibility</p:attrName>
                                        </p:attrNameLst>
                                      </p:cBhvr>
                                      <p:to>
                                        <p:strVal val="visible"/>
                                      </p:to>
                                    </p:set>
                                    <p:animEffect transition="in" filter="blinds(horizontal)">
                                      <p:cBhvr>
                                        <p:cTn id="32" dur="500"/>
                                        <p:tgtEl>
                                          <p:spTgt spid="1894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9442">
                                            <p:txEl>
                                              <p:pRg st="6" end="6"/>
                                            </p:txEl>
                                          </p:spTgt>
                                        </p:tgtEl>
                                        <p:attrNameLst>
                                          <p:attrName>style.visibility</p:attrName>
                                        </p:attrNameLst>
                                      </p:cBhvr>
                                      <p:to>
                                        <p:strVal val="visible"/>
                                      </p:to>
                                    </p:set>
                                    <p:animEffect transition="in" filter="blinds(horizontal)">
                                      <p:cBhvr>
                                        <p:cTn id="37" dur="500"/>
                                        <p:tgtEl>
                                          <p:spTgt spid="1894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9442">
                                            <p:txEl>
                                              <p:pRg st="7" end="7"/>
                                            </p:txEl>
                                          </p:spTgt>
                                        </p:tgtEl>
                                        <p:attrNameLst>
                                          <p:attrName>style.visibility</p:attrName>
                                        </p:attrNameLst>
                                      </p:cBhvr>
                                      <p:to>
                                        <p:strVal val="visible"/>
                                      </p:to>
                                    </p:set>
                                    <p:animEffect transition="in" filter="blinds(horizontal)">
                                      <p:cBhvr>
                                        <p:cTn id="42" dur="500"/>
                                        <p:tgtEl>
                                          <p:spTgt spid="18944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9442">
                                            <p:txEl>
                                              <p:pRg st="8" end="8"/>
                                            </p:txEl>
                                          </p:spTgt>
                                        </p:tgtEl>
                                        <p:attrNameLst>
                                          <p:attrName>style.visibility</p:attrName>
                                        </p:attrNameLst>
                                      </p:cBhvr>
                                      <p:to>
                                        <p:strVal val="visible"/>
                                      </p:to>
                                    </p:set>
                                    <p:animEffect transition="in" filter="blinds(horizontal)">
                                      <p:cBhvr>
                                        <p:cTn id="47" dur="500"/>
                                        <p:tgtEl>
                                          <p:spTgt spid="1894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9442">
                                            <p:txEl>
                                              <p:pRg st="9" end="9"/>
                                            </p:txEl>
                                          </p:spTgt>
                                        </p:tgtEl>
                                        <p:attrNameLst>
                                          <p:attrName>style.visibility</p:attrName>
                                        </p:attrNameLst>
                                      </p:cBhvr>
                                      <p:to>
                                        <p:strVal val="visible"/>
                                      </p:to>
                                    </p:set>
                                    <p:animEffect transition="in" filter="blinds(horizontal)">
                                      <p:cBhvr>
                                        <p:cTn id="52" dur="500"/>
                                        <p:tgtEl>
                                          <p:spTgt spid="18944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9442">
                                            <p:txEl>
                                              <p:pRg st="10" end="10"/>
                                            </p:txEl>
                                          </p:spTgt>
                                        </p:tgtEl>
                                        <p:attrNameLst>
                                          <p:attrName>style.visibility</p:attrName>
                                        </p:attrNameLst>
                                      </p:cBhvr>
                                      <p:to>
                                        <p:strVal val="visible"/>
                                      </p:to>
                                    </p:set>
                                    <p:animEffect transition="in" filter="blinds(horizontal)">
                                      <p:cBhvr>
                                        <p:cTn id="57" dur="500"/>
                                        <p:tgtEl>
                                          <p:spTgt spid="18944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89442">
                                            <p:txEl>
                                              <p:pRg st="11" end="11"/>
                                            </p:txEl>
                                          </p:spTgt>
                                        </p:tgtEl>
                                        <p:attrNameLst>
                                          <p:attrName>style.visibility</p:attrName>
                                        </p:attrNameLst>
                                      </p:cBhvr>
                                      <p:to>
                                        <p:strVal val="visible"/>
                                      </p:to>
                                    </p:set>
                                    <p:animEffect transition="in" filter="blinds(horizontal)">
                                      <p:cBhvr>
                                        <p:cTn id="62" dur="500"/>
                                        <p:tgtEl>
                                          <p:spTgt spid="18944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9442">
                                            <p:txEl>
                                              <p:pRg st="12" end="12"/>
                                            </p:txEl>
                                          </p:spTgt>
                                        </p:tgtEl>
                                        <p:attrNameLst>
                                          <p:attrName>style.visibility</p:attrName>
                                        </p:attrNameLst>
                                      </p:cBhvr>
                                      <p:to>
                                        <p:strVal val="visible"/>
                                      </p:to>
                                    </p:set>
                                    <p:animEffect transition="in" filter="blinds(horizontal)">
                                      <p:cBhvr>
                                        <p:cTn id="67" dur="500"/>
                                        <p:tgtEl>
                                          <p:spTgt spid="18944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89442">
                                            <p:txEl>
                                              <p:pRg st="13" end="13"/>
                                            </p:txEl>
                                          </p:spTgt>
                                        </p:tgtEl>
                                        <p:attrNameLst>
                                          <p:attrName>style.visibility</p:attrName>
                                        </p:attrNameLst>
                                      </p:cBhvr>
                                      <p:to>
                                        <p:strVal val="visible"/>
                                      </p:to>
                                    </p:set>
                                    <p:animEffect transition="in" filter="blinds(horizontal)">
                                      <p:cBhvr>
                                        <p:cTn id="72" dur="500"/>
                                        <p:tgtEl>
                                          <p:spTgt spid="18944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89442">
                                            <p:txEl>
                                              <p:pRg st="14" end="14"/>
                                            </p:txEl>
                                          </p:spTgt>
                                        </p:tgtEl>
                                        <p:attrNameLst>
                                          <p:attrName>style.visibility</p:attrName>
                                        </p:attrNameLst>
                                      </p:cBhvr>
                                      <p:to>
                                        <p:strVal val="visible"/>
                                      </p:to>
                                    </p:set>
                                    <p:animEffect transition="in" filter="blinds(horizontal)">
                                      <p:cBhvr>
                                        <p:cTn id="77" dur="500"/>
                                        <p:tgtEl>
                                          <p:spTgt spid="18944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89442">
                                            <p:txEl>
                                              <p:pRg st="15" end="15"/>
                                            </p:txEl>
                                          </p:spTgt>
                                        </p:tgtEl>
                                        <p:attrNameLst>
                                          <p:attrName>style.visibility</p:attrName>
                                        </p:attrNameLst>
                                      </p:cBhvr>
                                      <p:to>
                                        <p:strVal val="visible"/>
                                      </p:to>
                                    </p:set>
                                    <p:animEffect transition="in" filter="blinds(horizontal)">
                                      <p:cBhvr>
                                        <p:cTn id="82" dur="500"/>
                                        <p:tgtEl>
                                          <p:spTgt spid="18944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89442">
                                            <p:txEl>
                                              <p:pRg st="16" end="16"/>
                                            </p:txEl>
                                          </p:spTgt>
                                        </p:tgtEl>
                                        <p:attrNameLst>
                                          <p:attrName>style.visibility</p:attrName>
                                        </p:attrNameLst>
                                      </p:cBhvr>
                                      <p:to>
                                        <p:strVal val="visible"/>
                                      </p:to>
                                    </p:set>
                                    <p:animEffect transition="in" filter="blinds(horizontal)">
                                      <p:cBhvr>
                                        <p:cTn id="87" dur="500"/>
                                        <p:tgtEl>
                                          <p:spTgt spid="18944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89442">
                                            <p:txEl>
                                              <p:pRg st="17" end="17"/>
                                            </p:txEl>
                                          </p:spTgt>
                                        </p:tgtEl>
                                        <p:attrNameLst>
                                          <p:attrName>style.visibility</p:attrName>
                                        </p:attrNameLst>
                                      </p:cBhvr>
                                      <p:to>
                                        <p:strVal val="visible"/>
                                      </p:to>
                                    </p:set>
                                    <p:animEffect transition="in" filter="blinds(horizontal)">
                                      <p:cBhvr>
                                        <p:cTn id="92" dur="500"/>
                                        <p:tgtEl>
                                          <p:spTgt spid="18944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89442">
                                            <p:txEl>
                                              <p:pRg st="18" end="18"/>
                                            </p:txEl>
                                          </p:spTgt>
                                        </p:tgtEl>
                                        <p:attrNameLst>
                                          <p:attrName>style.visibility</p:attrName>
                                        </p:attrNameLst>
                                      </p:cBhvr>
                                      <p:to>
                                        <p:strVal val="visible"/>
                                      </p:to>
                                    </p:set>
                                    <p:animEffect transition="in" filter="blinds(horizontal)">
                                      <p:cBhvr>
                                        <p:cTn id="97" dur="500"/>
                                        <p:tgtEl>
                                          <p:spTgt spid="18944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kumimoji="1" lang="en-US" altLang="zh-CN" sz="4000" b="1" kern="1200" dirty="0" smtClean="0">
                <a:solidFill>
                  <a:schemeClr val="bg1"/>
                </a:solidFill>
                <a:effectLst/>
                <a:latin typeface="黑体" panose="02010609060101010101" pitchFamily="49" charset="-122"/>
                <a:ea typeface="黑体" panose="02010609060101010101" pitchFamily="49" charset="-122"/>
                <a:cs typeface="+mn-cs"/>
              </a:rPr>
              <a:t>8.3.2 </a:t>
            </a:r>
            <a:r>
              <a:rPr kumimoji="1" lang="en-US" altLang="zh-CN" sz="4000" b="1" kern="1200" dirty="0">
                <a:solidFill>
                  <a:schemeClr val="bg1"/>
                </a:solidFill>
                <a:effectLst/>
                <a:latin typeface="黑体" panose="02010609060101010101" pitchFamily="49" charset="-122"/>
                <a:ea typeface="黑体" panose="02010609060101010101" pitchFamily="49" charset="-122"/>
                <a:cs typeface="+mn-cs"/>
              </a:rPr>
              <a:t>0/1</a:t>
            </a:r>
            <a:r>
              <a:rPr kumimoji="1" lang="zh-CN" altLang="en-US" sz="4000" b="1" kern="1200" dirty="0">
                <a:solidFill>
                  <a:schemeClr val="bg1"/>
                </a:solidFill>
                <a:effectLst/>
                <a:latin typeface="黑体" panose="02010609060101010101" pitchFamily="49" charset="-122"/>
                <a:ea typeface="黑体" panose="02010609060101010101" pitchFamily="49" charset="-122"/>
                <a:cs typeface="+mn-cs"/>
              </a:rPr>
              <a:t>背包问题的时间复杂性</a:t>
            </a:r>
            <a:endParaRPr kumimoji="1" lang="zh-CN" altLang="en-US" sz="4000" b="1" kern="1200" dirty="0">
              <a:solidFill>
                <a:schemeClr val="bg1"/>
              </a:solidFill>
              <a:effectLst/>
              <a:latin typeface="黑体" panose="02010609060101010101" pitchFamily="49" charset="-122"/>
              <a:ea typeface="黑体" panose="02010609060101010101" pitchFamily="49" charset="-122"/>
              <a:cs typeface="+mn-cs"/>
            </a:endParaRPr>
          </a:p>
        </p:txBody>
      </p:sp>
      <p:sp>
        <p:nvSpPr>
          <p:cNvPr id="285699" name="Rectangle 3"/>
          <p:cNvSpPr>
            <a:spLocks noGrp="1" noChangeArrowheads="1"/>
          </p:cNvSpPr>
          <p:nvPr>
            <p:ph type="body" idx="1"/>
          </p:nvPr>
        </p:nvSpPr>
        <p:spPr/>
        <p:txBody>
          <a:bodyPr/>
          <a:lstStyle/>
          <a:p>
            <a:r>
              <a:rPr lang="zh-CN" altLang="en-US" sz="2800" b="1">
                <a:latin typeface="宋体" panose="02010600030101010101" pitchFamily="2" charset="-122"/>
                <a:ea typeface="宋体" panose="02010600030101010101" pitchFamily="2" charset="-122"/>
              </a:rPr>
              <a:t>显然</a:t>
            </a:r>
            <a:r>
              <a:rPr lang="en-US" altLang="zh-CN" sz="2800" b="1">
                <a:latin typeface="宋体" panose="02010600030101010101" pitchFamily="2" charset="-122"/>
                <a:ea typeface="宋体" panose="02010600030101010101" pitchFamily="2" charset="-122"/>
              </a:rPr>
              <a:t>0-1</a:t>
            </a:r>
            <a:r>
              <a:rPr lang="zh-CN" altLang="en-US" sz="2800" b="1">
                <a:latin typeface="宋体" panose="02010600030101010101" pitchFamily="2" charset="-122"/>
                <a:ea typeface="宋体" panose="02010600030101010101" pitchFamily="2" charset="-122"/>
              </a:rPr>
              <a:t>背包问题是一个求子集的问题。</a:t>
            </a:r>
            <a:endParaRPr lang="zh-CN" altLang="en-US" sz="2800" b="1">
              <a:latin typeface="宋体" panose="02010600030101010101" pitchFamily="2" charset="-122"/>
              <a:ea typeface="宋体" panose="02010600030101010101" pitchFamily="2" charset="-122"/>
            </a:endParaRPr>
          </a:p>
          <a:p>
            <a:r>
              <a:rPr lang="zh-CN" altLang="en-US" sz="2800" b="1">
                <a:latin typeface="宋体" panose="02010600030101010101" pitchFamily="2" charset="-122"/>
                <a:ea typeface="宋体" panose="02010600030101010101" pitchFamily="2" charset="-122"/>
              </a:rPr>
              <a:t>求子集遍历的时间为</a:t>
            </a:r>
            <a:r>
              <a:rPr lang="en-US" altLang="zh-CN" sz="2800" b="1">
                <a:latin typeface="宋体" panose="02010600030101010101" pitchFamily="2" charset="-122"/>
                <a:ea typeface="宋体" panose="02010600030101010101" pitchFamily="2" charset="-122"/>
                <a:cs typeface="Times New Roman" panose="02020603050405020304" pitchFamily="18" charset="0"/>
              </a:rPr>
              <a:t>O(</a:t>
            </a:r>
            <a:r>
              <a:rPr lang="en-US" altLang="zh-CN" sz="2800" b="1">
                <a:solidFill>
                  <a:srgbClr val="CC0099"/>
                </a:solidFill>
                <a:latin typeface="宋体" panose="02010600030101010101" pitchFamily="2" charset="-122"/>
                <a:ea typeface="宋体" panose="02010600030101010101" pitchFamily="2" charset="-122"/>
                <a:cs typeface="Times New Roman" panose="02020603050405020304" pitchFamily="18" charset="0"/>
              </a:rPr>
              <a:t>2</a:t>
            </a:r>
            <a:r>
              <a:rPr lang="en-US" altLang="zh-CN" sz="2800" b="1" baseline="30000">
                <a:solidFill>
                  <a:srgbClr val="CC0099"/>
                </a:solidFill>
                <a:latin typeface="宋体" panose="02010600030101010101" pitchFamily="2" charset="-122"/>
                <a:ea typeface="宋体" panose="02010600030101010101" pitchFamily="2" charset="-122"/>
                <a:cs typeface="Times New Roman" panose="02020603050405020304" pitchFamily="18" charset="0"/>
              </a:rPr>
              <a:t>n</a:t>
            </a:r>
            <a:r>
              <a:rPr lang="en-US" altLang="zh-CN" sz="2800" b="1">
                <a:latin typeface="宋体" panose="02010600030101010101" pitchFamily="2" charset="-122"/>
                <a:ea typeface="宋体" panose="02010600030101010101" pitchFamily="2" charset="-122"/>
                <a:cs typeface="Times New Roman" panose="02020603050405020304" pitchFamily="18" charset="0"/>
              </a:rPr>
              <a:t>)</a:t>
            </a:r>
            <a:r>
              <a:rPr lang="en-US" altLang="zh-CN" sz="2800" b="1">
                <a:latin typeface="宋体" panose="02010600030101010101" pitchFamily="2" charset="-122"/>
                <a:ea typeface="宋体" panose="02010600030101010101" pitchFamily="2" charset="-122"/>
              </a:rPr>
              <a:t> </a:t>
            </a:r>
            <a:r>
              <a:rPr lang="zh-CN" altLang="en-US" sz="2800" b="1">
                <a:latin typeface="宋体" panose="02010600030101010101" pitchFamily="2" charset="-122"/>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a:p>
            <a:r>
              <a:rPr lang="en-US" altLang="zh-CN" sz="2800" b="1">
                <a:latin typeface="宋体" panose="02010600030101010101" pitchFamily="2" charset="-122"/>
                <a:ea typeface="宋体" panose="02010600030101010101" pitchFamily="2" charset="-122"/>
              </a:rPr>
              <a:t>0-1</a:t>
            </a:r>
            <a:r>
              <a:rPr lang="zh-CN" altLang="en-US" sz="2800" b="1">
                <a:latin typeface="宋体" panose="02010600030101010101" pitchFamily="2" charset="-122"/>
                <a:ea typeface="宋体" panose="02010600030101010101" pitchFamily="2" charset="-122"/>
              </a:rPr>
              <a:t>背包问题的时间复杂性为</a:t>
            </a:r>
            <a:r>
              <a:rPr lang="en-US" altLang="zh-CN" sz="2800" b="1">
                <a:latin typeface="宋体" panose="02010600030101010101" pitchFamily="2" charset="-122"/>
                <a:ea typeface="宋体" panose="02010600030101010101" pitchFamily="2" charset="-122"/>
              </a:rPr>
              <a:t>O(</a:t>
            </a:r>
            <a:r>
              <a:rPr lang="en-US" altLang="zh-CN" sz="2800" b="1">
                <a:solidFill>
                  <a:srgbClr val="CC0099"/>
                </a:solidFill>
                <a:latin typeface="宋体" panose="02010600030101010101" pitchFamily="2" charset="-122"/>
                <a:ea typeface="宋体" panose="02010600030101010101" pitchFamily="2" charset="-122"/>
              </a:rPr>
              <a:t>2</a:t>
            </a:r>
            <a:r>
              <a:rPr lang="en-US" altLang="zh-CN" sz="2800" b="1" baseline="30000">
                <a:solidFill>
                  <a:srgbClr val="CC0099"/>
                </a:solidFill>
                <a:latin typeface="宋体" panose="02010600030101010101" pitchFamily="2" charset="-122"/>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a:p>
            <a:endParaRPr lang="zh-CN" altLang="en-US"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5892" name="矩形 805891"/>
          <p:cNvSpPr/>
          <p:nvPr/>
        </p:nvSpPr>
        <p:spPr>
          <a:xfrm>
            <a:off x="987425" y="280670"/>
            <a:ext cx="7425055" cy="638810"/>
          </a:xfrm>
          <a:solidFill>
            <a:srgbClr val="00FFFF"/>
          </a:solidFill>
          <a:ln w="9525">
            <a:noFill/>
          </a:ln>
        </p:spPr>
        <p:txBody>
          <a:bodyP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nSpc>
                <a:spcPct val="85000"/>
              </a:lnSpc>
            </a:pPr>
            <a:r>
              <a:rPr lang="en-US" altLang="zh-CN" sz="4000" b="1">
                <a:solidFill>
                  <a:schemeClr val="bg1"/>
                </a:solidFill>
                <a:effectLst/>
                <a:latin typeface="Times New Roman" panose="02020603050405020304" pitchFamily="18" charset="0"/>
                <a:ea typeface="黑体" panose="02010609060101010101" pitchFamily="49" charset="-122"/>
              </a:rPr>
              <a:t>Basic Tree Searching Strategies</a:t>
            </a:r>
            <a:endParaRPr lang="en-US" altLang="zh-CN" sz="4000" b="1" dirty="0">
              <a:solidFill>
                <a:schemeClr val="bg1"/>
              </a:solidFill>
              <a:effectLst/>
              <a:latin typeface="Times New Roman" panose="02020603050405020304" pitchFamily="18" charset="0"/>
              <a:ea typeface="黑体" panose="02010609060101010101" pitchFamily="49" charset="-122"/>
            </a:endParaRPr>
          </a:p>
        </p:txBody>
      </p:sp>
      <p:sp>
        <p:nvSpPr>
          <p:cNvPr id="805893" name="矩形 805892"/>
          <p:cNvSpPr/>
          <p:nvPr/>
        </p:nvSpPr>
        <p:spPr>
          <a:xfrm>
            <a:off x="1350010" y="1673225"/>
            <a:ext cx="7061835" cy="2612390"/>
          </a:xfrm>
          <a:solidFill>
            <a:srgbClr val="FFFF99"/>
          </a:solid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lgn="just"/>
            <a:r>
              <a:rPr lang="en-US" altLang="zh-CN" sz="3200" b="1">
                <a:solidFill>
                  <a:srgbClr val="0000FF"/>
                </a:solidFill>
                <a:effectLst/>
                <a:latin typeface="Times New Roman" panose="02020603050405020304" pitchFamily="18" charset="0"/>
                <a:sym typeface="+mn-ea"/>
              </a:rPr>
              <a:t>Depth-First Search</a:t>
            </a:r>
            <a:r>
              <a:rPr lang="zh-CN" altLang="en-US" sz="3200" b="1">
                <a:solidFill>
                  <a:srgbClr val="0000FF"/>
                </a:solidFill>
                <a:effectLst/>
                <a:latin typeface="Times New Roman" panose="02020603050405020304" pitchFamily="18" charset="0"/>
                <a:sym typeface="+mn-ea"/>
              </a:rPr>
              <a:t>（回溯法）</a:t>
            </a:r>
            <a:endParaRPr lang="zh-CN" altLang="en-US" sz="3200" b="1">
              <a:solidFill>
                <a:srgbClr val="0000FF"/>
              </a:solidFill>
              <a:effectLst/>
              <a:latin typeface="Times New Roman" panose="02020603050405020304" pitchFamily="18" charset="0"/>
              <a:sym typeface="+mn-ea"/>
            </a:endParaRPr>
          </a:p>
          <a:p>
            <a:pPr lvl="0" algn="just"/>
            <a:endParaRPr lang="zh-CN" altLang="en-US" sz="3200" b="1">
              <a:solidFill>
                <a:srgbClr val="0000FF"/>
              </a:solidFill>
              <a:effectLst/>
              <a:latin typeface="Times New Roman" panose="02020603050405020304" pitchFamily="18" charset="0"/>
              <a:sym typeface="+mn-ea"/>
            </a:endParaRPr>
          </a:p>
          <a:p>
            <a:pPr lvl="0" algn="just"/>
            <a:r>
              <a:rPr lang="en-US" altLang="zh-CN" sz="3200" b="1">
                <a:solidFill>
                  <a:srgbClr val="0000FF"/>
                </a:solidFill>
                <a:effectLst/>
                <a:latin typeface="Times New Roman" panose="02020603050405020304" pitchFamily="18" charset="0"/>
              </a:rPr>
              <a:t>Breadth-First Search</a:t>
            </a:r>
            <a:r>
              <a:rPr lang="zh-CN" altLang="en-US" sz="3200" b="1">
                <a:solidFill>
                  <a:srgbClr val="0000FF"/>
                </a:solidFill>
                <a:effectLst/>
                <a:latin typeface="Times New Roman" panose="02020603050405020304" pitchFamily="18" charset="0"/>
              </a:rPr>
              <a:t>（分支限界法）</a:t>
            </a:r>
            <a:endParaRPr lang="zh-CN" altLang="en-US" sz="3200" b="1">
              <a:solidFill>
                <a:srgbClr val="0000FF"/>
              </a:solidFill>
              <a:effectLst/>
              <a:latin typeface="Times New Roman" panose="02020603050405020304" pitchFamily="18" charset="0"/>
            </a:endParaRPr>
          </a:p>
          <a:p>
            <a:pPr lvl="0" algn="just"/>
            <a:endParaRPr lang="en-US" altLang="zh-CN" sz="3200" b="1">
              <a:solidFill>
                <a:srgbClr val="0000FF"/>
              </a:solidFill>
              <a:effectLst/>
              <a:latin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txBox="1">
            <a:spLocks noChangeArrowheads="1"/>
          </p:cNvSpPr>
          <p:nvPr/>
        </p:nvSpPr>
        <p:spPr bwMode="auto">
          <a:xfrm>
            <a:off x="283845" y="1292860"/>
            <a:ext cx="818261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lnSpc>
                <a:spcPct val="140000"/>
              </a:lnSpc>
            </a:pPr>
            <a:r>
              <a:rPr lang="en-US" altLang="zh-CN" sz="2800" b="1" dirty="0" smtClean="0">
                <a:solidFill>
                  <a:schemeClr val="tx1"/>
                </a:solidFill>
                <a:latin typeface="Times New Roman" panose="02020603050405020304" pitchFamily="18" charset="0"/>
                <a:ea typeface="+mn-ea"/>
              </a:rPr>
              <a:t>0-1</a:t>
            </a:r>
            <a:r>
              <a:rPr lang="zh-CN" altLang="en-US" sz="2800" b="1" dirty="0" smtClean="0">
                <a:solidFill>
                  <a:schemeClr val="tx1"/>
                </a:solidFill>
                <a:latin typeface="Times New Roman" panose="02020603050405020304" pitchFamily="18" charset="0"/>
                <a:ea typeface="+mn-ea"/>
              </a:rPr>
              <a:t>背包问题：</a:t>
            </a:r>
            <a:endParaRPr lang="zh-CN" altLang="en-US" sz="2800" b="1" dirty="0" smtClean="0">
              <a:solidFill>
                <a:schemeClr val="tx1"/>
              </a:solidFill>
              <a:latin typeface="Times New Roman" panose="02020603050405020304" pitchFamily="18" charset="0"/>
              <a:ea typeface="+mn-ea"/>
            </a:endParaRPr>
          </a:p>
          <a:p>
            <a:pPr algn="l">
              <a:lnSpc>
                <a:spcPct val="140000"/>
              </a:lnSpc>
            </a:pPr>
            <a:r>
              <a:rPr lang="en-US" altLang="zh-CN" sz="2800" b="1" i="1" dirty="0">
                <a:latin typeface="Times New Roman" panose="02020603050405020304" pitchFamily="18" charset="0"/>
                <a:cs typeface="Times New Roman" panose="02020603050405020304" pitchFamily="18" charset="0"/>
                <a:sym typeface="+mn-ea"/>
              </a:rPr>
              <a:t>n</a:t>
            </a:r>
            <a:r>
              <a:rPr lang="en-US" altLang="zh-CN" sz="2800" b="1" dirty="0">
                <a:latin typeface="Times New Roman" panose="02020603050405020304" pitchFamily="18" charset="0"/>
                <a:cs typeface="Times New Roman" panose="02020603050405020304" pitchFamily="18" charset="0"/>
                <a:sym typeface="+mn-ea"/>
              </a:rPr>
              <a:t>=5</a:t>
            </a:r>
            <a:r>
              <a:rPr lang="zh-CN" altLang="en-US" sz="2800" b="1" dirty="0">
                <a:latin typeface="Times New Roman" panose="02020603050405020304" pitchFamily="18" charset="0"/>
                <a:cs typeface="Times New Roman" panose="02020603050405020304" pitchFamily="18" charset="0"/>
                <a:sym typeface="+mn-ea"/>
              </a:rPr>
              <a:t>，</a:t>
            </a:r>
            <a:r>
              <a:rPr lang="en-US" altLang="zh-CN" sz="2800" b="1" i="1" dirty="0">
                <a:latin typeface="Times New Roman" panose="02020603050405020304" pitchFamily="18" charset="0"/>
                <a:cs typeface="Times New Roman" panose="02020603050405020304" pitchFamily="18" charset="0"/>
                <a:sym typeface="+mn-ea"/>
              </a:rPr>
              <a:t>w</a:t>
            </a:r>
            <a:r>
              <a:rPr lang="en-US" altLang="zh-CN" sz="2800" b="1" dirty="0">
                <a:latin typeface="Times New Roman" panose="02020603050405020304" pitchFamily="18" charset="0"/>
                <a:cs typeface="Times New Roman" panose="02020603050405020304" pitchFamily="18" charset="0"/>
                <a:sym typeface="+mn-ea"/>
              </a:rPr>
              <a:t>={2,2,6,5,4}</a:t>
            </a:r>
            <a:r>
              <a:rPr lang="zh-CN" altLang="en-US" sz="2800" b="1" dirty="0">
                <a:latin typeface="Times New Roman" panose="02020603050405020304" pitchFamily="18" charset="0"/>
                <a:cs typeface="Times New Roman" panose="02020603050405020304" pitchFamily="18" charset="0"/>
                <a:sym typeface="+mn-ea"/>
              </a:rPr>
              <a:t>，</a:t>
            </a:r>
            <a:r>
              <a:rPr lang="en-US" altLang="zh-CN" sz="2800" b="1" i="1" dirty="0">
                <a:latin typeface="Times New Roman" panose="02020603050405020304" pitchFamily="18" charset="0"/>
                <a:cs typeface="Times New Roman" panose="02020603050405020304" pitchFamily="18" charset="0"/>
                <a:sym typeface="+mn-ea"/>
              </a:rPr>
              <a:t>v</a:t>
            </a:r>
            <a:r>
              <a:rPr lang="en-US" altLang="zh-CN" sz="2800" b="1" dirty="0">
                <a:latin typeface="Times New Roman" panose="02020603050405020304" pitchFamily="18" charset="0"/>
                <a:cs typeface="Times New Roman" panose="02020603050405020304" pitchFamily="18" charset="0"/>
                <a:sym typeface="+mn-ea"/>
              </a:rPr>
              <a:t>={6,3,5,4,6}</a:t>
            </a:r>
            <a:r>
              <a:rPr lang="zh-CN" altLang="en-US" sz="2800" b="1" dirty="0">
                <a:latin typeface="Times New Roman" panose="02020603050405020304" pitchFamily="18" charset="0"/>
                <a:cs typeface="Times New Roman" panose="02020603050405020304" pitchFamily="18" charset="0"/>
                <a:sym typeface="+mn-ea"/>
              </a:rPr>
              <a:t>，</a:t>
            </a:r>
            <a:r>
              <a:rPr lang="en-US" altLang="zh-CN" sz="2800" b="1" i="1" dirty="0">
                <a:latin typeface="Times New Roman" panose="02020603050405020304" pitchFamily="18" charset="0"/>
                <a:cs typeface="Times New Roman" panose="02020603050405020304" pitchFamily="18" charset="0"/>
                <a:sym typeface="+mn-ea"/>
              </a:rPr>
              <a:t>C</a:t>
            </a:r>
            <a:r>
              <a:rPr lang="en-US" altLang="zh-CN" sz="2800" b="1" dirty="0">
                <a:latin typeface="Times New Roman" panose="02020603050405020304" pitchFamily="18" charset="0"/>
                <a:cs typeface="Times New Roman" panose="02020603050405020304" pitchFamily="18" charset="0"/>
                <a:sym typeface="+mn-ea"/>
              </a:rPr>
              <a:t>=10</a:t>
            </a:r>
            <a:r>
              <a:rPr lang="zh-CN" altLang="en-US" sz="2800" b="1" dirty="0">
                <a:latin typeface="宋体" panose="02010600030101010101" pitchFamily="2" charset="-122"/>
                <a:cs typeface="Times New Roman" panose="02020603050405020304" pitchFamily="18" charset="0"/>
                <a:sym typeface="+mn-ea"/>
              </a:rPr>
              <a:t>。</a:t>
            </a:r>
            <a:endParaRPr lang="zh-CN" altLang="en-US" sz="2800" b="1" dirty="0">
              <a:latin typeface="宋体" panose="02010600030101010101" pitchFamily="2" charset="-122"/>
              <a:cs typeface="Times New Roman" panose="02020603050405020304" pitchFamily="18" charset="0"/>
              <a:sym typeface="+mn-ea"/>
            </a:endParaRPr>
          </a:p>
          <a:p>
            <a:pPr algn="l">
              <a:lnSpc>
                <a:spcPct val="140000"/>
              </a:lnSpc>
            </a:pPr>
            <a:r>
              <a:rPr lang="zh-CN" altLang="en-US" sz="2800" b="1" dirty="0">
                <a:solidFill>
                  <a:schemeClr val="tx1"/>
                </a:solidFill>
                <a:latin typeface="Times New Roman" panose="02020603050405020304" pitchFamily="18" charset="0"/>
                <a:ea typeface="+mn-ea"/>
              </a:rPr>
              <a:t>画</a:t>
            </a:r>
            <a:r>
              <a:rPr lang="zh-CN" altLang="en-US" sz="2800" b="1" dirty="0" smtClean="0">
                <a:solidFill>
                  <a:schemeClr val="tx1"/>
                </a:solidFill>
                <a:latin typeface="Times New Roman" panose="02020603050405020304" pitchFamily="18" charset="0"/>
                <a:ea typeface="+mn-ea"/>
              </a:rPr>
              <a:t>出解空间树表示的回溯法求解过程。</a:t>
            </a:r>
            <a:endParaRPr lang="zh-CN" altLang="en-US" sz="2800" b="1" dirty="0" smtClean="0">
              <a:solidFill>
                <a:schemeClr val="tx1"/>
              </a:solidFill>
              <a:latin typeface="Times New Roman" panose="02020603050405020304" pitchFamily="18" charset="0"/>
              <a:ea typeface="+mn-ea"/>
            </a:endParaRPr>
          </a:p>
          <a:p>
            <a:pPr algn="l">
              <a:lnSpc>
                <a:spcPct val="140000"/>
              </a:lnSpc>
            </a:pPr>
            <a:r>
              <a:rPr lang="zh-CN" altLang="en-US" sz="2800" b="1" dirty="0" smtClean="0">
                <a:solidFill>
                  <a:schemeClr val="tx1"/>
                </a:solidFill>
                <a:latin typeface="Times New Roman" panose="02020603050405020304" pitchFamily="18" charset="0"/>
                <a:ea typeface="+mn-ea"/>
              </a:rPr>
              <a:t>思考：约束条件？</a:t>
            </a:r>
            <a:endParaRPr lang="zh-CN" altLang="en-US" sz="2800" b="1" dirty="0" smtClean="0">
              <a:solidFill>
                <a:schemeClr val="tx1"/>
              </a:solidFill>
              <a:latin typeface="Times New Roman" panose="02020603050405020304" pitchFamily="18" charset="0"/>
              <a:ea typeface="+mn-ea"/>
            </a:endParaRPr>
          </a:p>
          <a:p>
            <a:pPr algn="l">
              <a:lnSpc>
                <a:spcPct val="140000"/>
              </a:lnSpc>
            </a:pPr>
            <a:r>
              <a:rPr lang="en-US" altLang="zh-CN" sz="2800" b="1" dirty="0">
                <a:solidFill>
                  <a:schemeClr val="tx1"/>
                </a:solidFill>
                <a:latin typeface="Times New Roman" panose="02020603050405020304" pitchFamily="18" charset="0"/>
                <a:ea typeface="+mn-ea"/>
              </a:rPr>
              <a:t> </a:t>
            </a:r>
            <a:r>
              <a:rPr lang="en-US" altLang="zh-CN" sz="2800" b="1" dirty="0" smtClean="0">
                <a:solidFill>
                  <a:schemeClr val="tx1"/>
                </a:solidFill>
                <a:latin typeface="Times New Roman" panose="02020603050405020304" pitchFamily="18" charset="0"/>
                <a:ea typeface="+mn-ea"/>
              </a:rPr>
              <a:t>           </a:t>
            </a:r>
            <a:r>
              <a:rPr lang="zh-CN" altLang="en-US" sz="2800" b="1" dirty="0" smtClean="0">
                <a:solidFill>
                  <a:schemeClr val="tx1"/>
                </a:solidFill>
                <a:latin typeface="Times New Roman" panose="02020603050405020304" pitchFamily="18" charset="0"/>
                <a:ea typeface="+mn-ea"/>
              </a:rPr>
              <a:t>限界函数？</a:t>
            </a:r>
            <a:endParaRPr lang="zh-CN" altLang="en-US" sz="2800" b="1" dirty="0" smtClean="0">
              <a:solidFill>
                <a:schemeClr val="tx1"/>
              </a:solidFill>
              <a:latin typeface="Times New Roman" panose="02020603050405020304" pitchFamily="18" charset="0"/>
              <a:ea typeface="+mn-ea"/>
            </a:endParaRPr>
          </a:p>
        </p:txBody>
      </p:sp>
      <p:sp>
        <p:nvSpPr>
          <p:cNvPr id="2" name="文本框 1"/>
          <p:cNvSpPr txBox="1"/>
          <p:nvPr/>
        </p:nvSpPr>
        <p:spPr>
          <a:xfrm>
            <a:off x="3139440" y="234315"/>
            <a:ext cx="1101090" cy="645160"/>
          </a:xfrm>
          <a:prstGeom prst="rect">
            <a:avLst/>
          </a:prstGeom>
          <a:noFill/>
        </p:spPr>
        <p:txBody>
          <a:bodyPr wrap="none" rtlCol="0">
            <a:spAutoFit/>
          </a:bodyPr>
          <a:p>
            <a:pPr algn="l"/>
            <a:r>
              <a:rPr lang="zh-CN" altLang="en-US" sz="3600" b="1" dirty="0" smtClean="0">
                <a:solidFill>
                  <a:schemeClr val="bg1"/>
                </a:solidFill>
                <a:latin typeface="黑体" panose="02010609060101010101" pitchFamily="49" charset="-122"/>
                <a:ea typeface="黑体" panose="02010609060101010101" pitchFamily="49" charset="-122"/>
                <a:sym typeface="+mn-ea"/>
              </a:rPr>
              <a:t>练习</a:t>
            </a:r>
            <a:endParaRPr lang="zh-CN" altLang="en-US" sz="3600" b="1" dirty="0" smtClean="0">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4"/>
          <p:cNvSpPr>
            <a:spLocks noChangeArrowheads="1"/>
          </p:cNvSpPr>
          <p:nvPr/>
        </p:nvSpPr>
        <p:spPr bwMode="auto">
          <a:xfrm>
            <a:off x="0" y="-30006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a:latin typeface="Garamond" panose="02020404030301010803" pitchFamily="18" charset="0"/>
            </a:endParaRPr>
          </a:p>
        </p:txBody>
      </p:sp>
      <p:sp>
        <p:nvSpPr>
          <p:cNvPr id="6" name="Rectangle 128"/>
          <p:cNvSpPr>
            <a:spLocks noChangeArrowheads="1"/>
          </p:cNvSpPr>
          <p:nvPr/>
        </p:nvSpPr>
        <p:spPr bwMode="auto">
          <a:xfrm>
            <a:off x="184785" y="3379470"/>
            <a:ext cx="37433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705" indent="-179705"/>
            <a:r>
              <a:rPr lang="en-US" altLang="zh-CN" sz="2400" b="1">
                <a:latin typeface="Times New Roman" panose="02020603050405020304" pitchFamily="18" charset="0"/>
              </a:rPr>
              <a:t>  </a:t>
            </a:r>
            <a:r>
              <a:rPr lang="zh-CN" altLang="en-US" sz="2400" b="1">
                <a:latin typeface="Times New Roman" panose="02020603050405020304" pitchFamily="18" charset="0"/>
              </a:rPr>
              <a:t>向量表示：</a:t>
            </a:r>
            <a:r>
              <a:rPr lang="en-US" altLang="zh-CN" sz="2400" b="1">
                <a:latin typeface="Times New Roman" panose="02020603050405020304" pitchFamily="18" charset="0"/>
              </a:rPr>
              <a:t>(1, 2, 4), (3, 4) </a:t>
            </a:r>
            <a:r>
              <a:rPr lang="en-US" altLang="zh-CN" b="1">
                <a:latin typeface="Arial" panose="020B0604020202020204" pitchFamily="34" charset="0"/>
              </a:rPr>
              <a:t> </a:t>
            </a:r>
            <a:endParaRPr lang="en-US" altLang="zh-CN" b="1">
              <a:latin typeface="Arial" panose="020B0604020202020204" pitchFamily="34" charset="0"/>
            </a:endParaRPr>
          </a:p>
        </p:txBody>
      </p:sp>
      <p:sp>
        <p:nvSpPr>
          <p:cNvPr id="8" name="Rectangle 130"/>
          <p:cNvSpPr>
            <a:spLocks noChangeArrowheads="1"/>
          </p:cNvSpPr>
          <p:nvPr/>
        </p:nvSpPr>
        <p:spPr bwMode="auto">
          <a:xfrm>
            <a:off x="184785" y="4343718"/>
            <a:ext cx="77771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705" indent="-179705"/>
            <a:r>
              <a:rPr lang="en-US" altLang="zh-CN" sz="2400" b="1">
                <a:latin typeface="Times New Roman" panose="02020603050405020304" pitchFamily="18" charset="0"/>
              </a:rPr>
              <a:t>  </a:t>
            </a:r>
            <a:r>
              <a:rPr lang="zh-CN" altLang="en-US" sz="2400" b="1">
                <a:latin typeface="Times New Roman" panose="02020603050405020304" pitchFamily="18" charset="0"/>
              </a:rPr>
              <a:t>解向量的</a:t>
            </a:r>
            <a:r>
              <a:rPr lang="en-US" altLang="zh-CN" sz="2400" b="1">
                <a:latin typeface="Times New Roman" panose="02020603050405020304" pitchFamily="18" charset="0"/>
              </a:rPr>
              <a:t>n</a:t>
            </a:r>
            <a:r>
              <a:rPr lang="zh-CN" altLang="en-US" sz="2400" b="1">
                <a:latin typeface="Times New Roman" panose="02020603050405020304" pitchFamily="18" charset="0"/>
              </a:rPr>
              <a:t>元组定长表示： </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x</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 x</a:t>
            </a:r>
            <a:r>
              <a:rPr lang="en-US" altLang="zh-CN" sz="2400" b="1" baseline="-25000">
                <a:latin typeface="Times New Roman" panose="02020603050405020304" pitchFamily="18" charset="0"/>
              </a:rPr>
              <a:t>n</a:t>
            </a:r>
            <a:r>
              <a:rPr lang="en-US" altLang="zh-CN" sz="2400" b="1">
                <a:latin typeface="Times New Roman" panose="02020603050405020304" pitchFamily="18" charset="0"/>
              </a:rPr>
              <a:t>)</a:t>
            </a:r>
            <a:r>
              <a:rPr lang="zh-CN" altLang="en-US" sz="2400" b="1">
                <a:latin typeface="Times New Roman" panose="02020603050405020304" pitchFamily="18" charset="0"/>
              </a:rPr>
              <a:t>，</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i</a:t>
            </a:r>
            <a:r>
              <a:rPr lang="en-US" altLang="zh-CN" sz="2400" b="1">
                <a:latin typeface="Times New Roman" panose="02020603050405020304" pitchFamily="18" charset="0"/>
              </a:rPr>
              <a:t>∈{0,1}</a:t>
            </a:r>
            <a:endParaRPr lang="en-US" altLang="zh-CN" b="1">
              <a:latin typeface="Arial" panose="020B0604020202020204" pitchFamily="34" charset="0"/>
            </a:endParaRPr>
          </a:p>
        </p:txBody>
      </p:sp>
      <p:sp>
        <p:nvSpPr>
          <p:cNvPr id="9" name="Rectangle 2"/>
          <p:cNvSpPr txBox="1">
            <a:spLocks noChangeArrowheads="1"/>
          </p:cNvSpPr>
          <p:nvPr/>
        </p:nvSpPr>
        <p:spPr bwMode="auto">
          <a:xfrm>
            <a:off x="457200" y="162352"/>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3600" dirty="0" smtClean="0">
                <a:solidFill>
                  <a:schemeClr val="bg1"/>
                </a:solidFill>
                <a:effectLst/>
                <a:latin typeface="黑体" panose="02010609060101010101" pitchFamily="49" charset="-122"/>
                <a:ea typeface="黑体" panose="02010609060101010101" pitchFamily="49" charset="-122"/>
                <a:sym typeface="+mn-ea"/>
              </a:rPr>
              <a:t>8.3.3 </a:t>
            </a:r>
            <a:r>
              <a:rPr lang="zh-CN" altLang="en-US" sz="3600" b="1" smtClean="0">
                <a:solidFill>
                  <a:schemeClr val="bg1"/>
                </a:solidFill>
                <a:latin typeface="Times New Roman" panose="02020603050405020304" pitchFamily="18" charset="0"/>
                <a:sym typeface="+mn-ea"/>
              </a:rPr>
              <a:t>子集和数</a:t>
            </a:r>
            <a:r>
              <a:rPr lang="zh-CN" altLang="en-US" sz="3600" b="1" smtClean="0">
                <a:solidFill>
                  <a:schemeClr val="bg1"/>
                </a:solidFill>
                <a:latin typeface="Arial" panose="020B0604020202020204" pitchFamily="34" charset="0"/>
                <a:sym typeface="+mn-ea"/>
              </a:rPr>
              <a:t>问题</a:t>
            </a:r>
            <a:endParaRPr lang="zh-CN" altLang="en-US" sz="3600" b="1" dirty="0" smtClean="0">
              <a:solidFill>
                <a:schemeClr val="bg1"/>
              </a:solidFill>
              <a:latin typeface="Arial" panose="020B0604020202020204" pitchFamily="34" charset="0"/>
              <a:ea typeface="黑体" panose="02010609060101010101" pitchFamily="49" charset="-122"/>
              <a:sym typeface="+mn-ea"/>
            </a:endParaRPr>
          </a:p>
        </p:txBody>
      </p:sp>
      <p:sp>
        <p:nvSpPr>
          <p:cNvPr id="41987" name="Text Box 3"/>
          <p:cNvSpPr txBox="1">
            <a:spLocks noChangeArrowheads="1"/>
          </p:cNvSpPr>
          <p:nvPr/>
        </p:nvSpPr>
        <p:spPr bwMode="auto">
          <a:xfrm>
            <a:off x="184785" y="1188085"/>
            <a:ext cx="8874125" cy="829945"/>
          </a:xfrm>
          <a:prstGeom prst="rect">
            <a:avLst/>
          </a:prstGeom>
          <a:noFill/>
          <a:ln w="9525">
            <a:noFill/>
            <a:miter lim="800000"/>
          </a:ln>
        </p:spPr>
        <p:txBody>
          <a:bodyPr wrap="square">
            <a:spAutoFit/>
          </a:bodyPr>
          <a:p>
            <a:pPr>
              <a:spcBef>
                <a:spcPct val="50000"/>
              </a:spcBef>
            </a:pPr>
            <a:r>
              <a:rPr lang="zh-CN" altLang="en-US" sz="2400" b="1">
                <a:solidFill>
                  <a:srgbClr val="CC0099"/>
                </a:solidFill>
                <a:latin typeface="Times New Roman" panose="02020603050405020304" pitchFamily="18" charset="0"/>
                <a:cs typeface="Times New Roman" panose="02020603050405020304" pitchFamily="18" charset="0"/>
              </a:rPr>
              <a:t>问题描述：</a:t>
            </a:r>
            <a:r>
              <a:rPr lang="zh-CN" altLang="en-US" sz="2400" b="1">
                <a:latin typeface="Times New Roman" panose="02020603050405020304" pitchFamily="18" charset="0"/>
                <a:cs typeface="Times New Roman" panose="02020603050405020304" pitchFamily="18" charset="0"/>
              </a:rPr>
              <a:t>给定</a:t>
            </a:r>
            <a:r>
              <a:rPr lang="en-US" altLang="zh-CN" sz="2400" b="1" i="1">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个不同的正整数集</a:t>
            </a:r>
            <a:r>
              <a:rPr lang="en-US" altLang="zh-CN" sz="2400" b="1" i="1">
                <a:latin typeface="Times New Roman" panose="02020603050405020304" pitchFamily="18" charset="0"/>
                <a:cs typeface="Times New Roman" panose="02020603050405020304" pitchFamily="18" charset="0"/>
              </a:rPr>
              <a:t>w</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w</a:t>
            </a:r>
            <a:r>
              <a:rPr lang="en-US" altLang="zh-CN" sz="2400" b="1">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w</a:t>
            </a:r>
            <a:r>
              <a:rPr lang="en-US" altLang="zh-CN" sz="2400" b="1">
                <a:latin typeface="Times New Roman" panose="02020603050405020304" pitchFamily="18" charset="0"/>
                <a:cs typeface="Times New Roman" panose="02020603050405020304" pitchFamily="18" charset="0"/>
              </a:rPr>
              <a:t>2,…,</a:t>
            </a:r>
            <a:r>
              <a:rPr lang="en-US" altLang="zh-CN" sz="2400" b="1" i="1">
                <a:latin typeface="Times New Roman" panose="02020603050405020304" pitchFamily="18" charset="0"/>
                <a:cs typeface="Times New Roman" panose="02020603050405020304" pitchFamily="18" charset="0"/>
              </a:rPr>
              <a:t>wn</a:t>
            </a:r>
            <a:r>
              <a:rPr lang="zh-CN" altLang="en-US" sz="2400" b="1">
                <a:latin typeface="Times New Roman" panose="02020603050405020304" pitchFamily="18" charset="0"/>
                <a:cs typeface="Times New Roman" panose="02020603050405020304" pitchFamily="18" charset="0"/>
              </a:rPr>
              <a:t>）和一个正数</a:t>
            </a:r>
            <a:r>
              <a:rPr lang="en-US" altLang="zh-CN" sz="2400" b="1" i="1">
                <a:latin typeface="Times New Roman" panose="02020603050405020304" pitchFamily="18" charset="0"/>
                <a:cs typeface="Times New Roman" panose="02020603050405020304" pitchFamily="18" charset="0"/>
              </a:rPr>
              <a:t>W</a:t>
            </a:r>
            <a:r>
              <a:rPr lang="zh-CN" altLang="en-US" sz="2400" b="1">
                <a:latin typeface="Times New Roman" panose="02020603050405020304" pitchFamily="18" charset="0"/>
                <a:cs typeface="Times New Roman" panose="02020603050405020304" pitchFamily="18" charset="0"/>
              </a:rPr>
              <a:t>，要求找出</a:t>
            </a:r>
            <a:r>
              <a:rPr lang="en-US" altLang="zh-CN" sz="2400" b="1" i="1">
                <a:latin typeface="Times New Roman" panose="02020603050405020304" pitchFamily="18" charset="0"/>
                <a:cs typeface="Times New Roman" panose="02020603050405020304" pitchFamily="18" charset="0"/>
              </a:rPr>
              <a:t>w</a:t>
            </a:r>
            <a:r>
              <a:rPr lang="zh-CN" altLang="en-US" sz="2400" b="1">
                <a:latin typeface="Times New Roman" panose="02020603050405020304" pitchFamily="18" charset="0"/>
                <a:cs typeface="Times New Roman" panose="02020603050405020304" pitchFamily="18" charset="0"/>
              </a:rPr>
              <a:t>的子集</a:t>
            </a:r>
            <a:r>
              <a:rPr lang="en-US" altLang="zh-CN" sz="2400" b="1" i="1">
                <a:latin typeface="Times New Roman" panose="02020603050405020304" pitchFamily="18" charset="0"/>
                <a:cs typeface="Times New Roman" panose="02020603050405020304" pitchFamily="18" charset="0"/>
              </a:rPr>
              <a:t>s</a:t>
            </a:r>
            <a:r>
              <a:rPr lang="zh-CN" altLang="en-US" sz="2400" b="1">
                <a:latin typeface="Times New Roman" panose="02020603050405020304" pitchFamily="18" charset="0"/>
                <a:cs typeface="Times New Roman" panose="02020603050405020304" pitchFamily="18" charset="0"/>
              </a:rPr>
              <a:t>，使该子集中所有元素的和为</a:t>
            </a:r>
            <a:r>
              <a:rPr lang="en-US" altLang="zh-CN" sz="2400" b="1" i="1">
                <a:latin typeface="Times New Roman" panose="02020603050405020304" pitchFamily="18" charset="0"/>
                <a:cs typeface="Times New Roman" panose="02020603050405020304" pitchFamily="18" charset="0"/>
              </a:rPr>
              <a:t>W</a:t>
            </a:r>
            <a:r>
              <a:rPr lang="zh-CN" altLang="en-US" sz="2400" b="1">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p:txBody>
      </p:sp>
      <p:sp>
        <p:nvSpPr>
          <p:cNvPr id="10" name="文本框 9"/>
          <p:cNvSpPr txBox="1"/>
          <p:nvPr/>
        </p:nvSpPr>
        <p:spPr>
          <a:xfrm>
            <a:off x="854075" y="2672715"/>
            <a:ext cx="3143885" cy="460375"/>
          </a:xfrm>
          <a:prstGeom prst="rect">
            <a:avLst/>
          </a:prstGeom>
          <a:noFill/>
        </p:spPr>
        <p:txBody>
          <a:bodyPr wrap="none" rtlCol="0">
            <a:spAutoFit/>
          </a:bodyPr>
          <a:p>
            <a:pPr algn="l"/>
            <a:r>
              <a:rPr lang="zh-CN" altLang="en-US" sz="2400" b="1">
                <a:latin typeface="Times New Roman" panose="02020603050405020304" pitchFamily="18" charset="0"/>
                <a:cs typeface="Times New Roman" panose="02020603050405020304" pitchFamily="18" charset="0"/>
                <a:sym typeface="+mn-ea"/>
              </a:rPr>
              <a:t>（</a:t>
            </a:r>
            <a:r>
              <a:rPr lang="en-US" altLang="zh-CN" sz="2400" b="1">
                <a:latin typeface="Times New Roman" panose="02020603050405020304" pitchFamily="18" charset="0"/>
                <a:cs typeface="Times New Roman" panose="02020603050405020304" pitchFamily="18" charset="0"/>
                <a:sym typeface="+mn-ea"/>
              </a:rPr>
              <a:t>11,13,7</a:t>
            </a:r>
            <a:r>
              <a:rPr lang="zh-CN" altLang="en-US" sz="2400" b="1">
                <a:latin typeface="Times New Roman" panose="02020603050405020304" pitchFamily="18" charset="0"/>
                <a:cs typeface="Times New Roman" panose="02020603050405020304" pitchFamily="18" charset="0"/>
                <a:sym typeface="+mn-ea"/>
              </a:rPr>
              <a:t>）和（</a:t>
            </a:r>
            <a:r>
              <a:rPr lang="en-US" altLang="zh-CN" sz="2400" b="1">
                <a:latin typeface="Times New Roman" panose="02020603050405020304" pitchFamily="18" charset="0"/>
                <a:cs typeface="Times New Roman" panose="02020603050405020304" pitchFamily="18" charset="0"/>
                <a:sym typeface="+mn-ea"/>
              </a:rPr>
              <a:t>24,7</a:t>
            </a:r>
            <a:r>
              <a:rPr lang="zh-CN" altLang="en-US" sz="2400" b="1">
                <a:latin typeface="Times New Roman" panose="02020603050405020304" pitchFamily="18" charset="0"/>
                <a:cs typeface="Times New Roman" panose="02020603050405020304" pitchFamily="18" charset="0"/>
                <a:sym typeface="+mn-ea"/>
              </a:rPr>
              <a:t>）</a:t>
            </a:r>
            <a:endParaRPr lang="zh-CN" altLang="en-US" sz="2400" b="1">
              <a:latin typeface="Times New Roman" panose="02020603050405020304" pitchFamily="18" charset="0"/>
              <a:cs typeface="Times New Roman" panose="02020603050405020304" pitchFamily="18" charset="0"/>
            </a:endParaRPr>
          </a:p>
        </p:txBody>
      </p:sp>
      <p:sp>
        <p:nvSpPr>
          <p:cNvPr id="11" name="文本框 10"/>
          <p:cNvSpPr txBox="1"/>
          <p:nvPr/>
        </p:nvSpPr>
        <p:spPr>
          <a:xfrm>
            <a:off x="262255" y="2111375"/>
            <a:ext cx="8796655" cy="460375"/>
          </a:xfrm>
          <a:prstGeom prst="rect">
            <a:avLst/>
          </a:prstGeom>
          <a:noFill/>
        </p:spPr>
        <p:txBody>
          <a:bodyPr wrap="none" rtlCol="0">
            <a:spAutoFit/>
          </a:bodyPr>
          <a:p>
            <a:pPr algn="l">
              <a:spcBef>
                <a:spcPct val="50000"/>
              </a:spcBef>
            </a:pPr>
            <a:r>
              <a:rPr lang="zh-CN" altLang="en-US" sz="2400" b="1">
                <a:latin typeface="Times New Roman" panose="02020603050405020304" pitchFamily="18" charset="0"/>
                <a:cs typeface="Times New Roman" panose="02020603050405020304" pitchFamily="18" charset="0"/>
                <a:sym typeface="+mn-ea"/>
              </a:rPr>
              <a:t>例如：当</a:t>
            </a:r>
            <a:r>
              <a:rPr lang="en-US" altLang="zh-CN" sz="2400" b="1" i="1">
                <a:latin typeface="Times New Roman" panose="02020603050405020304" pitchFamily="18" charset="0"/>
                <a:cs typeface="Times New Roman" panose="02020603050405020304" pitchFamily="18" charset="0"/>
                <a:sym typeface="+mn-ea"/>
              </a:rPr>
              <a:t>n</a:t>
            </a:r>
            <a:r>
              <a:rPr lang="en-US" altLang="zh-CN" sz="2400" b="1">
                <a:latin typeface="Times New Roman" panose="02020603050405020304" pitchFamily="18" charset="0"/>
                <a:cs typeface="Times New Roman" panose="02020603050405020304" pitchFamily="18" charset="0"/>
                <a:sym typeface="+mn-ea"/>
              </a:rPr>
              <a:t>=4</a:t>
            </a:r>
            <a:r>
              <a:rPr lang="zh-CN" altLang="en-US" sz="2400" b="1">
                <a:latin typeface="Times New Roman" panose="02020603050405020304" pitchFamily="18" charset="0"/>
                <a:cs typeface="Times New Roman" panose="02020603050405020304" pitchFamily="18" charset="0"/>
                <a:sym typeface="+mn-ea"/>
              </a:rPr>
              <a:t>时，</a:t>
            </a:r>
            <a:r>
              <a:rPr lang="en-US" altLang="zh-CN" sz="2400" b="1" i="1">
                <a:latin typeface="Times New Roman" panose="02020603050405020304" pitchFamily="18" charset="0"/>
                <a:cs typeface="Times New Roman" panose="02020603050405020304" pitchFamily="18" charset="0"/>
                <a:sym typeface="+mn-ea"/>
              </a:rPr>
              <a:t>w</a:t>
            </a:r>
            <a:r>
              <a:rPr lang="en-US" altLang="zh-CN" sz="2400" b="1">
                <a:latin typeface="Times New Roman" panose="02020603050405020304" pitchFamily="18" charset="0"/>
                <a:cs typeface="Times New Roman" panose="02020603050405020304" pitchFamily="18" charset="0"/>
                <a:sym typeface="+mn-ea"/>
              </a:rPr>
              <a:t>=(11,13,24,7)</a:t>
            </a:r>
            <a:r>
              <a:rPr lang="zh-CN" altLang="en-US" sz="2400" b="1">
                <a:latin typeface="Times New Roman" panose="02020603050405020304" pitchFamily="18" charset="0"/>
                <a:cs typeface="Times New Roman" panose="02020603050405020304" pitchFamily="18" charset="0"/>
                <a:sym typeface="+mn-ea"/>
              </a:rPr>
              <a:t>，</a:t>
            </a:r>
            <a:r>
              <a:rPr lang="en-US" altLang="zh-CN" sz="2400" b="1" i="1">
                <a:latin typeface="Times New Roman" panose="02020603050405020304" pitchFamily="18" charset="0"/>
                <a:cs typeface="Times New Roman" panose="02020603050405020304" pitchFamily="18" charset="0"/>
                <a:sym typeface="+mn-ea"/>
              </a:rPr>
              <a:t>W</a:t>
            </a:r>
            <a:r>
              <a:rPr lang="en-US" altLang="zh-CN" sz="2400" b="1">
                <a:latin typeface="Times New Roman" panose="02020603050405020304" pitchFamily="18" charset="0"/>
                <a:cs typeface="Times New Roman" panose="02020603050405020304" pitchFamily="18" charset="0"/>
                <a:sym typeface="+mn-ea"/>
              </a:rPr>
              <a:t>=31</a:t>
            </a:r>
            <a:r>
              <a:rPr lang="zh-CN" altLang="en-US" sz="2400" b="1">
                <a:latin typeface="Times New Roman" panose="02020603050405020304" pitchFamily="18" charset="0"/>
                <a:cs typeface="Times New Roman" panose="02020603050405020304" pitchFamily="18" charset="0"/>
                <a:sym typeface="+mn-ea"/>
              </a:rPr>
              <a:t>。则满足要求的子集为：</a:t>
            </a:r>
            <a:endParaRPr lang="zh-CN" altLang="en-US" sz="2400" b="1">
              <a:latin typeface="Times New Roman" panose="02020603050405020304" pitchFamily="18" charset="0"/>
              <a:cs typeface="Times New Roman" panose="02020603050405020304" pitchFamily="18" charset="0"/>
            </a:endParaRPr>
          </a:p>
        </p:txBody>
      </p:sp>
      <p:sp>
        <p:nvSpPr>
          <p:cNvPr id="12" name="Rectangle 128"/>
          <p:cNvSpPr>
            <a:spLocks noChangeArrowheads="1"/>
          </p:cNvSpPr>
          <p:nvPr/>
        </p:nvSpPr>
        <p:spPr bwMode="auto">
          <a:xfrm>
            <a:off x="457200" y="5017770"/>
            <a:ext cx="5629910" cy="50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179705" indent="-179705"/>
            <a:r>
              <a:rPr lang="zh-CN" altLang="en-US" sz="2400" b="1">
                <a:latin typeface="Times New Roman" panose="02020603050405020304" pitchFamily="18" charset="0"/>
              </a:rPr>
              <a:t>解向量表示：</a:t>
            </a:r>
            <a:r>
              <a:rPr lang="en-US" altLang="zh-CN" sz="2400" b="1">
                <a:latin typeface="Times New Roman" panose="02020603050405020304" pitchFamily="18" charset="0"/>
              </a:rPr>
              <a:t>(1,1,0,1), (0,0,1,1) </a:t>
            </a:r>
            <a:r>
              <a:rPr lang="en-US" altLang="zh-CN" b="1">
                <a:latin typeface="Arial" panose="020B0604020202020204" pitchFamily="34" charset="0"/>
              </a:rPr>
              <a:t> </a:t>
            </a:r>
            <a:endParaRPr lang="en-US" altLang="zh-CN"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blinds(horizontal)">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41987" grpId="0"/>
      <p:bldP spid="11" grpId="0"/>
      <p:bldP spid="10" grpId="0"/>
      <p:bldP spid="12"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323850" y="1318260"/>
            <a:ext cx="8280400" cy="1568450"/>
          </a:xfrm>
          <a:prstGeom prst="rect">
            <a:avLst/>
          </a:prstGeom>
          <a:noFill/>
          <a:ln w="9525">
            <a:noFill/>
            <a:miter lim="800000"/>
          </a:ln>
        </p:spPr>
        <p:txBody>
          <a:bodyPr>
            <a:spAutoFit/>
          </a:bodyPr>
          <a:lstStyle/>
          <a:p>
            <a:pPr>
              <a:spcBef>
                <a:spcPct val="50000"/>
              </a:spcBef>
            </a:pPr>
            <a:r>
              <a:rPr lang="zh-CN" altLang="en-US" sz="2400" b="1">
                <a:solidFill>
                  <a:srgbClr val="CC0099"/>
                </a:solidFill>
                <a:latin typeface="Times New Roman" panose="02020603050405020304" pitchFamily="18" charset="0"/>
                <a:ea typeface="楷体" panose="02010609060101010101" pitchFamily="49" charset="-122"/>
                <a:cs typeface="Times New Roman" panose="02020603050405020304" pitchFamily="18" charset="0"/>
              </a:rPr>
              <a:t>问题求解：</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当</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时的解空间树如图所示，从</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层到</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层（</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）的每一条边标有</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i="1" baseline="-2500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的值，</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i="1" baseline="-2500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或者为</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或者为</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i="1" baseline="-2500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为</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时表示取</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1" i="1" baseline="-2500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整数，</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b="1" i="1" baseline="-2500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为</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时表示不取</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1" i="1" baseline="-2500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整数，从根结点到叶子结点的所有路径定义了解空间。</a:t>
            </a:r>
            <a:endParaRPr lang="zh-CN" altLang="en-US" sz="24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172" name="Rectangle 4"/>
          <p:cNvSpPr>
            <a:spLocks noChangeArrowheads="1"/>
          </p:cNvSpPr>
          <p:nvPr/>
        </p:nvSpPr>
        <p:spPr bwMode="auto">
          <a:xfrm>
            <a:off x="0" y="3432811"/>
            <a:ext cx="309880" cy="460375"/>
          </a:xfrm>
          <a:prstGeom prst="rect">
            <a:avLst/>
          </a:prstGeom>
          <a:noFill/>
          <a:ln w="9525">
            <a:noFill/>
            <a:miter lim="800000"/>
          </a:ln>
        </p:spPr>
        <p:txBody>
          <a:bodyPr wrap="none" anchor="ctr">
            <a:spAutoFit/>
          </a:bodyPr>
          <a:lstStyle/>
          <a:p>
            <a:endParaRPr lang="zh-CN" altLang="en-US" sz="2400" b="1">
              <a:latin typeface="Times New Roman" panose="02020603050405020304" pitchFamily="18" charset="0"/>
              <a:cs typeface="Times New Roman" panose="02020603050405020304" pitchFamily="18" charset="0"/>
            </a:endParaRPr>
          </a:p>
        </p:txBody>
      </p:sp>
      <p:graphicFrame>
        <p:nvGraphicFramePr>
          <p:cNvPr id="7170" name="Object 3"/>
          <p:cNvGraphicFramePr>
            <a:graphicFrameLocks noChangeAspect="1"/>
          </p:cNvGraphicFramePr>
          <p:nvPr/>
        </p:nvGraphicFramePr>
        <p:xfrm>
          <a:off x="684530" y="2943860"/>
          <a:ext cx="7919720" cy="3575685"/>
        </p:xfrm>
        <a:graphic>
          <a:graphicData uri="http://schemas.openxmlformats.org/presentationml/2006/ole">
            <mc:AlternateContent xmlns:mc="http://schemas.openxmlformats.org/markup-compatibility/2006">
              <mc:Choice xmlns:v="urn:schemas-microsoft-com:vml" Requires="v">
                <p:oleObj spid="_x0000_s7169" name="图片" r:id="rId1" imgW="4236720" imgH="1828800" progId="Word.Picture.8">
                  <p:embed/>
                </p:oleObj>
              </mc:Choice>
              <mc:Fallback>
                <p:oleObj name="图片" r:id="rId1" imgW="4236720" imgH="1828800" progId="Word.Picture.8">
                  <p:embed/>
                  <p:pic>
                    <p:nvPicPr>
                      <p:cNvPr id="0" name="Object 3"/>
                      <p:cNvPicPr>
                        <a:picLocks noChangeAspect="1"/>
                      </p:cNvPicPr>
                      <p:nvPr/>
                    </p:nvPicPr>
                    <p:blipFill>
                      <a:blip r:embed="rId2"/>
                      <a:stretch>
                        <a:fillRect/>
                      </a:stretch>
                    </p:blipFill>
                    <p:spPr>
                      <a:xfrm>
                        <a:off x="684530" y="2943860"/>
                        <a:ext cx="7919720" cy="3575685"/>
                      </a:xfrm>
                      <a:prstGeom prst="rect">
                        <a:avLst/>
                      </a:prstGeom>
                      <a:noFill/>
                      <a:ln w="9525">
                        <a:noFill/>
                      </a:ln>
                    </p:spPr>
                  </p:pic>
                </p:oleObj>
              </mc:Fallback>
            </mc:AlternateContent>
          </a:graphicData>
        </a:graphic>
      </p:graphicFrame>
      <p:sp>
        <p:nvSpPr>
          <p:cNvPr id="9" name="Rectangle 2"/>
          <p:cNvSpPr txBox="1">
            <a:spLocks noChangeArrowheads="1"/>
          </p:cNvSpPr>
          <p:nvPr/>
        </p:nvSpPr>
        <p:spPr bwMode="auto">
          <a:xfrm>
            <a:off x="457200" y="162352"/>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600" b="1" smtClean="0">
                <a:solidFill>
                  <a:schemeClr val="bg1"/>
                </a:solidFill>
                <a:latin typeface="Times New Roman" panose="02020603050405020304" pitchFamily="18" charset="0"/>
                <a:sym typeface="+mn-ea"/>
              </a:rPr>
              <a:t>子集和数</a:t>
            </a:r>
            <a:r>
              <a:rPr lang="zh-CN" altLang="en-US" sz="3600" b="1" smtClean="0">
                <a:solidFill>
                  <a:schemeClr val="bg1"/>
                </a:solidFill>
                <a:latin typeface="Arial" panose="020B0604020202020204" pitchFamily="34" charset="0"/>
                <a:sym typeface="+mn-ea"/>
              </a:rPr>
              <a:t>问题的解空间</a:t>
            </a:r>
            <a:endParaRPr lang="zh-CN" altLang="en-US" sz="3600" b="1" dirty="0" smtClean="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09880" y="1254125"/>
            <a:ext cx="8489315" cy="2122805"/>
          </a:xfrm>
          <a:prstGeom prst="rect">
            <a:avLst/>
          </a:prstGeom>
          <a:noFill/>
          <a:ln w="9525">
            <a:noFill/>
            <a:miter lim="800000"/>
          </a:ln>
        </p:spPr>
        <p:txBody>
          <a:bodyPr wrap="square">
            <a:spAutoFit/>
          </a:bodyPr>
          <a:lstStyle/>
          <a:p>
            <a:pPr>
              <a:spcBef>
                <a:spcPct val="50000"/>
              </a:spcBef>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本问题是求所有解，</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为求解该问题需要搜索整个解空间树，所以一旦搜索到叶子结点（即</a:t>
            </a:r>
            <a:r>
              <a:rPr lang="en-US" altLang="zh-CN" sz="2400" b="1" i="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），如果相应的子集和为</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W</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，则输出</a:t>
            </a: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解向量。</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当搜索到</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某个结点</a:t>
            </a:r>
            <a:r>
              <a:rPr lang="en-US" altLang="zh-CN" sz="2400" b="1" i="1"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）时，用</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tw</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表示选取的整数和，</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rw</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表示余下的整数和，即</a:t>
            </a:r>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rw</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　　　，可以进行剪枝：</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196" name="Rectangle 4"/>
          <p:cNvSpPr>
            <a:spLocks noChangeArrowheads="1"/>
          </p:cNvSpPr>
          <p:nvPr/>
        </p:nvSpPr>
        <p:spPr bwMode="auto">
          <a:xfrm>
            <a:off x="0" y="4212591"/>
            <a:ext cx="309880" cy="460375"/>
          </a:xfrm>
          <a:prstGeom prst="rect">
            <a:avLst/>
          </a:prstGeom>
          <a:noFill/>
          <a:ln w="9525">
            <a:noFill/>
            <a:miter lim="800000"/>
          </a:ln>
        </p:spPr>
        <p:txBody>
          <a:bodyPr wrap="none" anchor="ctr">
            <a:spAutoFit/>
          </a:bodyPr>
          <a:lstStyle/>
          <a:p>
            <a:endParaRPr lang="zh-CN" altLang="en-US" sz="2400" b="1">
              <a:latin typeface="Times New Roman" panose="02020603050405020304" pitchFamily="18" charset="0"/>
              <a:cs typeface="Times New Roman" panose="02020603050405020304" pitchFamily="18" charset="0"/>
            </a:endParaRPr>
          </a:p>
        </p:txBody>
      </p:sp>
      <p:graphicFrame>
        <p:nvGraphicFramePr>
          <p:cNvPr id="8194" name="Object 3"/>
          <p:cNvGraphicFramePr>
            <a:graphicFrameLocks noChangeAspect="1"/>
          </p:cNvGraphicFramePr>
          <p:nvPr/>
        </p:nvGraphicFramePr>
        <p:xfrm>
          <a:off x="4015105" y="2872105"/>
          <a:ext cx="937895" cy="687705"/>
        </p:xfrm>
        <a:graphic>
          <a:graphicData uri="http://schemas.openxmlformats.org/presentationml/2006/ole">
            <mc:AlternateContent xmlns:mc="http://schemas.openxmlformats.org/markup-compatibility/2006">
              <mc:Choice xmlns:v="urn:schemas-microsoft-com:vml" Requires="v">
                <p:oleObj spid="_x0000_s8193" name="公式" r:id="rId1" imgW="9753600" imgH="9448800" progId="Equation.3">
                  <p:embed/>
                </p:oleObj>
              </mc:Choice>
              <mc:Fallback>
                <p:oleObj name="公式" r:id="rId1" imgW="9753600" imgH="9448800" progId="Equation.3">
                  <p:embed/>
                  <p:pic>
                    <p:nvPicPr>
                      <p:cNvPr id="0" name="Object 3"/>
                      <p:cNvPicPr>
                        <a:picLocks noChangeAspect="1"/>
                      </p:cNvPicPr>
                      <p:nvPr/>
                    </p:nvPicPr>
                    <p:blipFill>
                      <a:blip r:embed="rId2"/>
                      <a:stretch>
                        <a:fillRect/>
                      </a:stretch>
                    </p:blipFill>
                    <p:spPr>
                      <a:xfrm>
                        <a:off x="4015105" y="2872105"/>
                        <a:ext cx="937895" cy="687705"/>
                      </a:xfrm>
                      <a:prstGeom prst="rect">
                        <a:avLst/>
                      </a:prstGeom>
                      <a:noFill/>
                      <a:ln w="9525">
                        <a:noFill/>
                      </a:ln>
                    </p:spPr>
                  </p:pic>
                </p:oleObj>
              </mc:Fallback>
            </mc:AlternateContent>
          </a:graphicData>
        </a:graphic>
      </p:graphicFrame>
      <p:sp>
        <p:nvSpPr>
          <p:cNvPr id="8197" name="Text Box 5"/>
          <p:cNvSpPr txBox="1">
            <a:spLocks noChangeArrowheads="1"/>
          </p:cNvSpPr>
          <p:nvPr/>
        </p:nvSpPr>
        <p:spPr bwMode="auto">
          <a:xfrm>
            <a:off x="543560" y="3699510"/>
            <a:ext cx="8255635" cy="1938020"/>
          </a:xfrm>
          <a:prstGeom prst="rect">
            <a:avLst/>
          </a:prstGeom>
          <a:noFill/>
          <a:ln w="9525">
            <a:noFill/>
            <a:miter lim="800000"/>
          </a:ln>
        </p:spPr>
        <p:txBody>
          <a:bodyPr wrap="square">
            <a:spAutoFit/>
          </a:bodyPr>
          <a:lstStyle/>
          <a:p>
            <a:pPr marL="342900" indent="-342900">
              <a:buFont typeface="Wingdings" panose="05000000000000000000" charset="0"/>
              <a:buChar char="n"/>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约束函数：通过检查当前整数</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加入后子集和是否超过</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W</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，若是则不能选择该路径。这用于左孩子结点的剪枝。</a:t>
            </a:r>
            <a:endParaRPr lang="zh-CN" altLang="en-US" sz="2400" b="1">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Font typeface="Wingdings" panose="05000000000000000000" charset="0"/>
              <a:buChar char="n"/>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限界函数：如果一个结点满足</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tw+rw&lt;</a:t>
            </a:r>
            <a:r>
              <a:rPr lang="en-US" altLang="zh-CN" sz="2400" b="1" i="1">
                <a:latin typeface="Times New Roman" panose="02020603050405020304" pitchFamily="18" charset="0"/>
                <a:ea typeface="楷体" panose="02010609060101010101" pitchFamily="49" charset="-122"/>
                <a:cs typeface="Times New Roman" panose="02020603050405020304" pitchFamily="18" charset="0"/>
              </a:rPr>
              <a:t>W</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，也就是说即便选择剩余所有整数，也不可能找到一个解。这用于右孩子结点的剪枝。</a:t>
            </a:r>
            <a:endParaRPr lang="zh-CN" altLang="en-US" sz="24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Rectangle 2"/>
          <p:cNvSpPr txBox="1">
            <a:spLocks noChangeArrowheads="1"/>
          </p:cNvSpPr>
          <p:nvPr/>
        </p:nvSpPr>
        <p:spPr bwMode="auto">
          <a:xfrm>
            <a:off x="457200" y="162352"/>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600" b="1" smtClean="0">
                <a:solidFill>
                  <a:schemeClr val="bg1"/>
                </a:solidFill>
                <a:latin typeface="Times New Roman" panose="02020603050405020304" pitchFamily="18" charset="0"/>
                <a:sym typeface="+mn-ea"/>
              </a:rPr>
              <a:t>子集和数</a:t>
            </a:r>
            <a:r>
              <a:rPr lang="zh-CN" altLang="en-US" sz="3600" b="1" smtClean="0">
                <a:solidFill>
                  <a:schemeClr val="bg1"/>
                </a:solidFill>
                <a:latin typeface="Arial" panose="020B0604020202020204" pitchFamily="34" charset="0"/>
                <a:sym typeface="+mn-ea"/>
              </a:rPr>
              <a:t>问题的剪枝策略</a:t>
            </a:r>
            <a:endParaRPr lang="zh-CN" altLang="en-US" sz="3600" b="1" dirty="0" smtClean="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blinds(horizontal)">
                                      <p:cBhvr>
                                        <p:cTn id="7" dur="5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blinds(horizontal)">
                                      <p:cBhvr>
                                        <p:cTn id="12" dur="500"/>
                                        <p:tgtEl>
                                          <p:spTgt spid="81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53276" y="47417"/>
            <a:ext cx="9036496" cy="636968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400" b="1" dirty="0">
                <a:solidFill>
                  <a:schemeClr val="tx1"/>
                </a:solidFill>
                <a:latin typeface="Times New Roman" panose="02020603050405020304" pitchFamily="18" charset="0"/>
                <a:ea typeface="楷体" panose="02010609060101010101" pitchFamily="49" charset="-122"/>
              </a:rPr>
              <a:t>void </a:t>
            </a:r>
            <a:r>
              <a:rPr lang="en-US" altLang="zh-CN" sz="2400" b="1" dirty="0" err="1">
                <a:solidFill>
                  <a:srgbClr val="CC0099"/>
                </a:solidFill>
                <a:effectLst>
                  <a:outerShdw blurRad="38100" dist="38100" dir="2700000" algn="tl">
                    <a:srgbClr val="000000"/>
                  </a:outerShdw>
                </a:effectLst>
                <a:latin typeface="Times New Roman" panose="02020603050405020304" pitchFamily="18" charset="0"/>
                <a:ea typeface="楷体" panose="02010609060101010101" pitchFamily="49" charset="-122"/>
              </a:rPr>
              <a:t>subSum</a:t>
            </a:r>
            <a:r>
              <a:rPr lang="en-US" altLang="zh-CN" sz="2400" b="1" dirty="0">
                <a:solidFill>
                  <a:schemeClr val="tx1"/>
                </a:solidFill>
                <a:latin typeface="Times New Roman" panose="02020603050405020304" pitchFamily="18" charset="0"/>
                <a:ea typeface="楷体" panose="02010609060101010101" pitchFamily="49" charset="-122"/>
              </a:rPr>
              <a:t>(</a:t>
            </a:r>
            <a:r>
              <a:rPr lang="en-US" altLang="zh-CN" sz="2400" b="1" dirty="0" err="1">
                <a:solidFill>
                  <a:schemeClr val="tx1"/>
                </a:solidFill>
                <a:latin typeface="Times New Roman" panose="02020603050405020304" pitchFamily="18" charset="0"/>
                <a:ea typeface="楷体" panose="02010609060101010101" pitchFamily="49" charset="-122"/>
              </a:rPr>
              <a:t>int</a:t>
            </a:r>
            <a:r>
              <a:rPr lang="en-US" altLang="zh-CN" sz="2400" b="1" dirty="0">
                <a:solidFill>
                  <a:schemeClr val="tx1"/>
                </a:solidFill>
                <a:latin typeface="Times New Roman" panose="02020603050405020304" pitchFamily="18" charset="0"/>
                <a:ea typeface="楷体" panose="02010609060101010101" pitchFamily="49" charset="-122"/>
              </a:rPr>
              <a:t> w[],</a:t>
            </a:r>
            <a:r>
              <a:rPr lang="en-US" altLang="zh-CN" sz="2400" b="1" dirty="0" err="1">
                <a:solidFill>
                  <a:schemeClr val="tx1"/>
                </a:solidFill>
                <a:latin typeface="Times New Roman" panose="02020603050405020304" pitchFamily="18" charset="0"/>
                <a:ea typeface="楷体" panose="02010609060101010101" pitchFamily="49" charset="-122"/>
              </a:rPr>
              <a:t>int</a:t>
            </a:r>
            <a:r>
              <a:rPr lang="en-US" altLang="zh-CN"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chemeClr val="tx1"/>
                </a:solidFill>
                <a:latin typeface="Times New Roman" panose="02020603050405020304" pitchFamily="18" charset="0"/>
                <a:ea typeface="楷体" panose="02010609060101010101" pitchFamily="49" charset="-122"/>
              </a:rPr>
              <a:t>tw,int</a:t>
            </a:r>
            <a:r>
              <a:rPr lang="en-US" altLang="zh-CN"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chemeClr val="tx1"/>
                </a:solidFill>
                <a:latin typeface="Times New Roman" panose="02020603050405020304" pitchFamily="18" charset="0"/>
                <a:ea typeface="楷体" panose="02010609060101010101" pitchFamily="49" charset="-122"/>
              </a:rPr>
              <a:t>rw,int</a:t>
            </a:r>
            <a:r>
              <a:rPr lang="en-US" altLang="zh-CN" sz="2400" b="1" dirty="0">
                <a:solidFill>
                  <a:schemeClr val="tx1"/>
                </a:solidFill>
                <a:latin typeface="Times New Roman" panose="02020603050405020304" pitchFamily="18" charset="0"/>
                <a:ea typeface="楷体" panose="02010609060101010101" pitchFamily="49" charset="-122"/>
              </a:rPr>
              <a:t> x[],</a:t>
            </a:r>
            <a:r>
              <a:rPr lang="en-US" altLang="zh-CN" sz="2400" b="1" dirty="0" err="1">
                <a:solidFill>
                  <a:schemeClr val="tx1"/>
                </a:solidFill>
                <a:latin typeface="Times New Roman" panose="02020603050405020304" pitchFamily="18" charset="0"/>
                <a:ea typeface="楷体" panose="02010609060101010101" pitchFamily="49" charset="-122"/>
              </a:rPr>
              <a:t>int</a:t>
            </a:r>
            <a:r>
              <a:rPr lang="en-US" altLang="zh-CN"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chemeClr val="tx1"/>
                </a:solidFill>
                <a:latin typeface="Times New Roman" panose="02020603050405020304" pitchFamily="18" charset="0"/>
                <a:ea typeface="楷体" panose="02010609060101010101" pitchFamily="49" charset="-122"/>
              </a:rPr>
              <a:t>i</a:t>
            </a:r>
            <a:r>
              <a:rPr lang="en-US" altLang="zh-CN" sz="2400" b="1" dirty="0">
                <a:solidFill>
                  <a:schemeClr val="tx1"/>
                </a:solidFill>
                <a:latin typeface="Times New Roman" panose="02020603050405020304" pitchFamily="18" charset="0"/>
                <a:ea typeface="楷体" panose="02010609060101010101" pitchFamily="49" charset="-122"/>
              </a:rPr>
              <a:t>) //</a:t>
            </a:r>
            <a:r>
              <a:rPr lang="zh-CN" altLang="en-US" sz="2400" b="1" dirty="0">
                <a:solidFill>
                  <a:schemeClr val="tx1"/>
                </a:solidFill>
                <a:latin typeface="Times New Roman" panose="02020603050405020304" pitchFamily="18" charset="0"/>
                <a:ea typeface="楷体" panose="02010609060101010101" pitchFamily="49" charset="-122"/>
              </a:rPr>
              <a:t>考虑第</a:t>
            </a:r>
            <a:r>
              <a:rPr lang="en-US" altLang="zh-CN" sz="2400" b="1" dirty="0" err="1">
                <a:solidFill>
                  <a:schemeClr val="tx1"/>
                </a:solidFill>
                <a:latin typeface="Times New Roman" panose="02020603050405020304" pitchFamily="18" charset="0"/>
                <a:ea typeface="楷体" panose="02010609060101010101" pitchFamily="49" charset="-122"/>
              </a:rPr>
              <a:t>i</a:t>
            </a:r>
            <a:r>
              <a:rPr lang="zh-CN" altLang="en-US" sz="2400" b="1" dirty="0">
                <a:solidFill>
                  <a:schemeClr val="tx1"/>
                </a:solidFill>
                <a:latin typeface="Times New Roman" panose="02020603050405020304" pitchFamily="18" charset="0"/>
                <a:ea typeface="楷体" panose="02010609060101010101" pitchFamily="49" charset="-122"/>
              </a:rPr>
              <a:t>个整数</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en-US" altLang="zh-CN"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chemeClr val="tx1"/>
                </a:solidFill>
                <a:latin typeface="Times New Roman" panose="02020603050405020304" pitchFamily="18" charset="0"/>
                <a:ea typeface="楷体" panose="02010609060101010101" pitchFamily="49" charset="-122"/>
              </a:rPr>
              <a:t>tw</a:t>
            </a:r>
            <a:r>
              <a:rPr lang="zh-CN" altLang="en-US" sz="2400" b="1" dirty="0">
                <a:solidFill>
                  <a:schemeClr val="tx1"/>
                </a:solidFill>
                <a:latin typeface="Times New Roman" panose="02020603050405020304" pitchFamily="18" charset="0"/>
                <a:ea typeface="楷体" panose="02010609060101010101" pitchFamily="49" charset="-122"/>
              </a:rPr>
              <a:t>为考虑第</a:t>
            </a:r>
            <a:r>
              <a:rPr lang="en-US" altLang="zh-CN" sz="2400" b="1" dirty="0" err="1">
                <a:solidFill>
                  <a:schemeClr val="tx1"/>
                </a:solidFill>
                <a:latin typeface="Times New Roman" panose="02020603050405020304" pitchFamily="18" charset="0"/>
                <a:ea typeface="楷体" panose="02010609060101010101" pitchFamily="49" charset="-122"/>
              </a:rPr>
              <a:t>i</a:t>
            </a:r>
            <a:r>
              <a:rPr lang="zh-CN" altLang="en-US" sz="2400" b="1" dirty="0">
                <a:solidFill>
                  <a:schemeClr val="tx1"/>
                </a:solidFill>
                <a:latin typeface="Times New Roman" panose="02020603050405020304" pitchFamily="18" charset="0"/>
                <a:ea typeface="楷体" panose="02010609060101010101" pitchFamily="49" charset="-122"/>
              </a:rPr>
              <a:t>层整数时选取的整数和，</a:t>
            </a:r>
            <a:r>
              <a:rPr lang="en-US" altLang="zh-CN" sz="2400" b="1" dirty="0" err="1">
                <a:solidFill>
                  <a:schemeClr val="tx1"/>
                </a:solidFill>
                <a:latin typeface="Times New Roman" panose="02020603050405020304" pitchFamily="18" charset="0"/>
                <a:ea typeface="楷体" panose="02010609060101010101" pitchFamily="49" charset="-122"/>
              </a:rPr>
              <a:t>rw</a:t>
            </a:r>
            <a:r>
              <a:rPr lang="zh-CN" altLang="en-US" sz="2400" b="1" dirty="0">
                <a:solidFill>
                  <a:schemeClr val="tx1"/>
                </a:solidFill>
                <a:latin typeface="Times New Roman" panose="02020603050405020304" pitchFamily="18" charset="0"/>
                <a:ea typeface="楷体" panose="02010609060101010101" pitchFamily="49" charset="-122"/>
              </a:rPr>
              <a:t>为剩下的整数和</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if (i&gt;n</a:t>
            </a:r>
            <a:r>
              <a:rPr lang="en-US" altLang="zh-CN" sz="2400" b="1" dirty="0" smtClean="0">
                <a:solidFill>
                  <a:schemeClr val="tx1"/>
                </a:solidFill>
                <a:latin typeface="Times New Roman" panose="02020603050405020304" pitchFamily="18" charset="0"/>
                <a:ea typeface="楷体" panose="02010609060101010101" pitchFamily="49" charset="-122"/>
              </a:rPr>
              <a:t>)</a:t>
            </a:r>
            <a:r>
              <a:rPr lang="en-US" altLang="zh-CN" sz="2400" b="1" dirty="0">
                <a:solidFill>
                  <a:schemeClr val="tx1"/>
                </a:solidFill>
                <a:latin typeface="Times New Roman" panose="02020603050405020304" pitchFamily="18" charset="0"/>
                <a:ea typeface="楷体" panose="02010609060101010101" pitchFamily="49" charset="-122"/>
              </a:rPr>
              <a:t>	//</a:t>
            </a:r>
            <a:r>
              <a:rPr lang="zh-CN" altLang="en-US" sz="2400" b="1" dirty="0">
                <a:solidFill>
                  <a:schemeClr val="tx1"/>
                </a:solidFill>
                <a:latin typeface="Times New Roman" panose="02020603050405020304" pitchFamily="18" charset="0"/>
                <a:ea typeface="楷体" panose="02010609060101010101" pitchFamily="49" charset="-122"/>
              </a:rPr>
              <a:t>找到一个叶子结点</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	if (</a:t>
            </a:r>
            <a:r>
              <a:rPr lang="en-US" altLang="zh-CN" sz="2400" b="1" dirty="0" err="1">
                <a:solidFill>
                  <a:schemeClr val="tx1"/>
                </a:solidFill>
                <a:latin typeface="Times New Roman" panose="02020603050405020304" pitchFamily="18" charset="0"/>
                <a:ea typeface="楷体" panose="02010609060101010101" pitchFamily="49" charset="-122"/>
              </a:rPr>
              <a:t>tw</a:t>
            </a:r>
            <a:r>
              <a:rPr lang="en-US" altLang="zh-CN" sz="2400" b="1" dirty="0">
                <a:solidFill>
                  <a:schemeClr val="tx1"/>
                </a:solidFill>
                <a:latin typeface="Times New Roman" panose="02020603050405020304" pitchFamily="18" charset="0"/>
                <a:ea typeface="楷体" panose="02010609060101010101" pitchFamily="49" charset="-122"/>
              </a:rPr>
              <a:t>==W)	</a:t>
            </a:r>
            <a:r>
              <a:rPr lang="en-US" altLang="zh-CN" sz="2400" b="1" dirty="0" smtClean="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找到一个满足条件的解</a:t>
            </a:r>
            <a:r>
              <a:rPr lang="en-US" altLang="zh-CN" sz="2400" b="1" dirty="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输出它</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chemeClr val="tx1"/>
                </a:solidFill>
                <a:latin typeface="Times New Roman" panose="02020603050405020304" pitchFamily="18" charset="0"/>
                <a:ea typeface="楷体" panose="02010609060101010101" pitchFamily="49" charset="-122"/>
              </a:rPr>
              <a:t>dispasolution</a:t>
            </a:r>
            <a:r>
              <a:rPr lang="en-US" altLang="zh-CN" sz="2400" b="1" dirty="0">
                <a:solidFill>
                  <a:schemeClr val="tx1"/>
                </a:solidFill>
                <a:latin typeface="Times New Roman" panose="02020603050405020304" pitchFamily="18" charset="0"/>
                <a:ea typeface="楷体" panose="02010609060101010101" pitchFamily="49" charset="-122"/>
              </a:rPr>
              <a:t>(</a:t>
            </a:r>
            <a:r>
              <a:rPr lang="en-US" altLang="zh-CN" sz="2400" b="1" dirty="0" err="1">
                <a:solidFill>
                  <a:schemeClr val="tx1"/>
                </a:solidFill>
                <a:latin typeface="Times New Roman" panose="02020603050405020304" pitchFamily="18" charset="0"/>
                <a:ea typeface="楷体" panose="02010609060101010101" pitchFamily="49" charset="-122"/>
              </a:rPr>
              <a:t>w,x</a:t>
            </a:r>
            <a:r>
              <a:rPr lang="en-US" altLang="zh-CN" sz="2400" b="1" dirty="0" smtClean="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else	</a:t>
            </a:r>
            <a:r>
              <a:rPr lang="en-US" altLang="zh-CN" sz="2400" b="1" dirty="0" smtClean="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尚未找完所有物品</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chemeClr val="tx1"/>
                </a:solidFill>
                <a:latin typeface="Times New Roman" panose="02020603050405020304" pitchFamily="18" charset="0"/>
                <a:ea typeface="楷体" panose="02010609060101010101" pitchFamily="49" charset="-122"/>
              </a:rPr>
              <a:t>rw</a:t>
            </a:r>
            <a:r>
              <a:rPr lang="en-US" altLang="zh-CN" sz="2400" b="1" dirty="0">
                <a:solidFill>
                  <a:schemeClr val="tx1"/>
                </a:solidFill>
                <a:latin typeface="Times New Roman" panose="02020603050405020304" pitchFamily="18" charset="0"/>
                <a:ea typeface="楷体" panose="02010609060101010101" pitchFamily="49" charset="-122"/>
              </a:rPr>
              <a:t>-=w[i];	</a:t>
            </a:r>
            <a:r>
              <a:rPr lang="en-US" altLang="zh-CN" sz="2400" b="1" dirty="0" smtClean="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求剩余的整数和</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if (</a:t>
            </a:r>
            <a:r>
              <a:rPr lang="en-US" altLang="zh-CN" sz="2400" b="1" dirty="0" err="1">
                <a:solidFill>
                  <a:schemeClr val="tx1"/>
                </a:solidFill>
                <a:latin typeface="Times New Roman" panose="02020603050405020304" pitchFamily="18" charset="0"/>
                <a:ea typeface="楷体" panose="02010609060101010101" pitchFamily="49" charset="-122"/>
              </a:rPr>
              <a:t>tw+w</a:t>
            </a:r>
            <a:r>
              <a:rPr lang="en-US" altLang="zh-CN" sz="2400" b="1" dirty="0">
                <a:solidFill>
                  <a:schemeClr val="tx1"/>
                </a:solidFill>
                <a:latin typeface="Times New Roman" panose="02020603050405020304" pitchFamily="18" charset="0"/>
                <a:ea typeface="楷体" panose="02010609060101010101" pitchFamily="49" charset="-122"/>
              </a:rPr>
              <a:t>[</a:t>
            </a:r>
            <a:r>
              <a:rPr lang="en-US" altLang="zh-CN" sz="2400" b="1" dirty="0" err="1">
                <a:solidFill>
                  <a:schemeClr val="tx1"/>
                </a:solidFill>
                <a:latin typeface="Times New Roman" panose="02020603050405020304" pitchFamily="18" charset="0"/>
                <a:ea typeface="楷体" panose="02010609060101010101" pitchFamily="49" charset="-122"/>
              </a:rPr>
              <a:t>i</a:t>
            </a:r>
            <a:r>
              <a:rPr lang="en-US" altLang="zh-CN" sz="2400" b="1" dirty="0">
                <a:solidFill>
                  <a:schemeClr val="tx1"/>
                </a:solidFill>
                <a:latin typeface="Times New Roman" panose="02020603050405020304" pitchFamily="18" charset="0"/>
                <a:ea typeface="楷体" panose="02010609060101010101" pitchFamily="49" charset="-122"/>
              </a:rPr>
              <a:t>]&lt;=W)	//</a:t>
            </a:r>
            <a:r>
              <a:rPr lang="zh-CN" altLang="en-US" sz="2400" b="1" dirty="0">
                <a:solidFill>
                  <a:schemeClr val="tx1"/>
                </a:solidFill>
                <a:latin typeface="Times New Roman" panose="02020603050405020304" pitchFamily="18" charset="0"/>
                <a:ea typeface="楷体" panose="02010609060101010101" pitchFamily="49" charset="-122"/>
              </a:rPr>
              <a:t>左剪枝：选取满足条件的整数</a:t>
            </a:r>
            <a:r>
              <a:rPr lang="en-US" altLang="zh-CN" sz="2400" b="1" dirty="0">
                <a:solidFill>
                  <a:schemeClr val="tx1"/>
                </a:solidFill>
                <a:latin typeface="Times New Roman" panose="02020603050405020304" pitchFamily="18" charset="0"/>
                <a:ea typeface="楷体" panose="02010609060101010101" pitchFamily="49" charset="-122"/>
              </a:rPr>
              <a:t>w[</a:t>
            </a:r>
            <a:r>
              <a:rPr lang="en-US" altLang="zh-CN" sz="2400" b="1" dirty="0" err="1">
                <a:solidFill>
                  <a:schemeClr val="tx1"/>
                </a:solidFill>
                <a:latin typeface="Times New Roman" panose="02020603050405020304" pitchFamily="18" charset="0"/>
                <a:ea typeface="楷体" panose="02010609060101010101" pitchFamily="49" charset="-122"/>
              </a:rPr>
              <a:t>i</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      x[</a:t>
            </a:r>
            <a:r>
              <a:rPr lang="en-US" altLang="zh-CN" sz="2400" b="1" dirty="0" err="1">
                <a:solidFill>
                  <a:schemeClr val="tx1"/>
                </a:solidFill>
                <a:latin typeface="Times New Roman" panose="02020603050405020304" pitchFamily="18" charset="0"/>
                <a:ea typeface="楷体" panose="02010609060101010101" pitchFamily="49" charset="-122"/>
              </a:rPr>
              <a:t>i</a:t>
            </a:r>
            <a:r>
              <a:rPr lang="en-US" altLang="zh-CN" sz="2400" b="1" dirty="0">
                <a:solidFill>
                  <a:schemeClr val="tx1"/>
                </a:solidFill>
                <a:latin typeface="Times New Roman" panose="02020603050405020304" pitchFamily="18" charset="0"/>
                <a:ea typeface="楷体" panose="02010609060101010101" pitchFamily="49" charset="-122"/>
              </a:rPr>
              <a:t>]=1;	//</a:t>
            </a:r>
            <a:r>
              <a:rPr lang="zh-CN" altLang="en-US" sz="2400" b="1" dirty="0">
                <a:solidFill>
                  <a:schemeClr val="tx1"/>
                </a:solidFill>
                <a:latin typeface="Times New Roman" panose="02020603050405020304" pitchFamily="18" charset="0"/>
                <a:ea typeface="楷体" panose="02010609060101010101" pitchFamily="49" charset="-122"/>
              </a:rPr>
              <a:t>选取第</a:t>
            </a:r>
            <a:r>
              <a:rPr lang="en-US" altLang="zh-CN" sz="2400" b="1" dirty="0" err="1">
                <a:solidFill>
                  <a:schemeClr val="tx1"/>
                </a:solidFill>
                <a:latin typeface="Times New Roman" panose="02020603050405020304" pitchFamily="18" charset="0"/>
                <a:ea typeface="楷体" panose="02010609060101010101" pitchFamily="49" charset="-122"/>
              </a:rPr>
              <a:t>i</a:t>
            </a:r>
            <a:r>
              <a:rPr lang="zh-CN" altLang="en-US" sz="2400" b="1" dirty="0">
                <a:solidFill>
                  <a:schemeClr val="tx1"/>
                </a:solidFill>
                <a:latin typeface="Times New Roman" panose="02020603050405020304" pitchFamily="18" charset="0"/>
                <a:ea typeface="楷体" panose="02010609060101010101" pitchFamily="49" charset="-122"/>
              </a:rPr>
              <a:t>个整数</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rgbClr val="CC0099"/>
                </a:solidFill>
                <a:effectLst>
                  <a:outerShdw blurRad="38100" dist="38100" dir="2700000" algn="tl">
                    <a:srgbClr val="000000"/>
                  </a:outerShdw>
                </a:effectLst>
                <a:latin typeface="Times New Roman" panose="02020603050405020304" pitchFamily="18" charset="0"/>
                <a:ea typeface="楷体" panose="02010609060101010101" pitchFamily="49" charset="-122"/>
              </a:rPr>
              <a:t>subSum</a:t>
            </a:r>
            <a:r>
              <a:rPr lang="en-US" altLang="zh-CN" sz="2400" b="1" dirty="0">
                <a:solidFill>
                  <a:schemeClr val="tx1"/>
                </a:solidFill>
                <a:latin typeface="Times New Roman" panose="02020603050405020304" pitchFamily="18" charset="0"/>
                <a:ea typeface="楷体" panose="02010609060101010101" pitchFamily="49" charset="-122"/>
              </a:rPr>
              <a:t>(</a:t>
            </a:r>
            <a:r>
              <a:rPr lang="en-US" altLang="zh-CN" sz="2400" b="1" dirty="0" err="1">
                <a:solidFill>
                  <a:schemeClr val="tx1"/>
                </a:solidFill>
                <a:latin typeface="Times New Roman" panose="02020603050405020304" pitchFamily="18" charset="0"/>
                <a:ea typeface="楷体" panose="02010609060101010101" pitchFamily="49" charset="-122"/>
              </a:rPr>
              <a:t>w,tw+w</a:t>
            </a:r>
            <a:r>
              <a:rPr lang="en-US" altLang="zh-CN" sz="2400" b="1" dirty="0">
                <a:solidFill>
                  <a:schemeClr val="tx1"/>
                </a:solidFill>
                <a:latin typeface="Times New Roman" panose="02020603050405020304" pitchFamily="18" charset="0"/>
                <a:ea typeface="楷体" panose="02010609060101010101" pitchFamily="49" charset="-122"/>
              </a:rPr>
              <a:t>[</a:t>
            </a:r>
            <a:r>
              <a:rPr lang="en-US" altLang="zh-CN" sz="2400" b="1" dirty="0" err="1">
                <a:solidFill>
                  <a:schemeClr val="tx1"/>
                </a:solidFill>
                <a:latin typeface="Times New Roman" panose="02020603050405020304" pitchFamily="18" charset="0"/>
                <a:ea typeface="楷体" panose="02010609060101010101" pitchFamily="49" charset="-122"/>
              </a:rPr>
              <a:t>i</a:t>
            </a:r>
            <a:r>
              <a:rPr lang="en-US" altLang="zh-CN" sz="2400" b="1" dirty="0">
                <a:solidFill>
                  <a:schemeClr val="tx1"/>
                </a:solidFill>
                <a:latin typeface="Times New Roman" panose="02020603050405020304" pitchFamily="18" charset="0"/>
                <a:ea typeface="楷体" panose="02010609060101010101" pitchFamily="49" charset="-122"/>
              </a:rPr>
              <a:t>],</a:t>
            </a:r>
            <a:r>
              <a:rPr lang="en-US" altLang="zh-CN" sz="2400" b="1" dirty="0" err="1">
                <a:solidFill>
                  <a:schemeClr val="tx1"/>
                </a:solidFill>
                <a:latin typeface="Times New Roman" panose="02020603050405020304" pitchFamily="18" charset="0"/>
                <a:ea typeface="楷体" panose="02010609060101010101" pitchFamily="49" charset="-122"/>
              </a:rPr>
              <a:t>rw,x,i+1</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if (</a:t>
            </a:r>
            <a:r>
              <a:rPr lang="en-US" altLang="zh-CN" sz="2400" b="1" dirty="0" err="1">
                <a:solidFill>
                  <a:schemeClr val="tx1"/>
                </a:solidFill>
                <a:latin typeface="Times New Roman" panose="02020603050405020304" pitchFamily="18" charset="0"/>
                <a:ea typeface="楷体" panose="02010609060101010101" pitchFamily="49" charset="-122"/>
              </a:rPr>
              <a:t>tw+rw</a:t>
            </a:r>
            <a:r>
              <a:rPr lang="en-US" altLang="zh-CN" sz="2400" b="1" dirty="0">
                <a:solidFill>
                  <a:schemeClr val="tx1"/>
                </a:solidFill>
                <a:latin typeface="Times New Roman" panose="02020603050405020304" pitchFamily="18" charset="0"/>
                <a:ea typeface="楷体" panose="02010609060101010101" pitchFamily="49" charset="-122"/>
              </a:rPr>
              <a:t>&gt;=W</a:t>
            </a:r>
            <a:r>
              <a:rPr lang="en-US" altLang="zh-CN" sz="2400" b="1" dirty="0" smtClean="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右剪枝：剪除不可能存在解的结点</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x[i]=0</a:t>
            </a:r>
            <a:r>
              <a:rPr lang="en-US" altLang="zh-CN" sz="2400" b="1" dirty="0" smtClean="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不选取第</a:t>
            </a:r>
            <a:r>
              <a:rPr lang="en-US" altLang="zh-CN" sz="2400" b="1" dirty="0" err="1">
                <a:solidFill>
                  <a:schemeClr val="tx1"/>
                </a:solidFill>
                <a:latin typeface="Times New Roman" panose="02020603050405020304" pitchFamily="18" charset="0"/>
                <a:ea typeface="楷体" panose="02010609060101010101" pitchFamily="49" charset="-122"/>
              </a:rPr>
              <a:t>i</a:t>
            </a:r>
            <a:r>
              <a:rPr lang="zh-CN" altLang="en-US" sz="2400" b="1" dirty="0">
                <a:solidFill>
                  <a:schemeClr val="tx1"/>
                </a:solidFill>
                <a:latin typeface="Times New Roman" panose="02020603050405020304" pitchFamily="18" charset="0"/>
                <a:ea typeface="楷体" panose="02010609060101010101" pitchFamily="49" charset="-122"/>
              </a:rPr>
              <a:t>个整数</a:t>
            </a:r>
            <a:r>
              <a:rPr lang="en-US" altLang="zh-CN" sz="2400" b="1" dirty="0">
                <a:solidFill>
                  <a:schemeClr val="tx1"/>
                </a:solidFill>
                <a:latin typeface="Times New Roman" panose="02020603050405020304" pitchFamily="18" charset="0"/>
                <a:ea typeface="楷体" panose="02010609060101010101" pitchFamily="49" charset="-122"/>
              </a:rPr>
              <a:t>,</a:t>
            </a:r>
            <a:r>
              <a:rPr lang="zh-CN" altLang="en-US" sz="2400" b="1" dirty="0">
                <a:solidFill>
                  <a:schemeClr val="tx1"/>
                </a:solidFill>
                <a:latin typeface="Times New Roman" panose="02020603050405020304" pitchFamily="18" charset="0"/>
                <a:ea typeface="楷体" panose="02010609060101010101" pitchFamily="49" charset="-122"/>
              </a:rPr>
              <a:t>回溯</a:t>
            </a:r>
            <a:endParaRPr lang="zh-CN" altLang="en-US"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err="1">
                <a:solidFill>
                  <a:srgbClr val="CC0099"/>
                </a:solidFill>
                <a:effectLst>
                  <a:outerShdw blurRad="38100" dist="38100" dir="2700000" algn="tl">
                    <a:srgbClr val="000000"/>
                  </a:outerShdw>
                </a:effectLst>
                <a:latin typeface="Times New Roman" panose="02020603050405020304" pitchFamily="18" charset="0"/>
                <a:ea typeface="楷体" panose="02010609060101010101" pitchFamily="49" charset="-122"/>
              </a:rPr>
              <a:t>subSum</a:t>
            </a:r>
            <a:r>
              <a:rPr lang="en-US" altLang="zh-CN" sz="2400" b="1" dirty="0">
                <a:solidFill>
                  <a:schemeClr val="tx1"/>
                </a:solidFill>
                <a:latin typeface="Times New Roman" panose="02020603050405020304" pitchFamily="18" charset="0"/>
                <a:ea typeface="楷体" panose="02010609060101010101" pitchFamily="49" charset="-122"/>
              </a:rPr>
              <a:t>(</a:t>
            </a:r>
            <a:r>
              <a:rPr lang="en-US" altLang="zh-CN" sz="2400" b="1" dirty="0" err="1">
                <a:solidFill>
                  <a:schemeClr val="tx1"/>
                </a:solidFill>
                <a:latin typeface="Times New Roman" panose="02020603050405020304" pitchFamily="18" charset="0"/>
                <a:ea typeface="楷体" panose="02010609060101010101" pitchFamily="49" charset="-122"/>
              </a:rPr>
              <a:t>w,tw,rw,x,i+1</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a:solidFill>
                  <a:schemeClr val="tx1"/>
                </a:solidFill>
                <a:latin typeface="Times New Roman" panose="02020603050405020304" pitchFamily="18" charset="0"/>
                <a:ea typeface="楷体" panose="02010609060101010101" pitchFamily="49" charset="-122"/>
              </a:rPr>
              <a:t>　　　　</a:t>
            </a:r>
            <a:r>
              <a:rPr lang="en-US" altLang="zh-CN" sz="2400" b="1" dirty="0">
                <a:solidFill>
                  <a:schemeClr val="tx1"/>
                </a:solidFill>
                <a:latin typeface="Times New Roman" panose="02020603050405020304" pitchFamily="18" charset="0"/>
                <a:ea typeface="楷体" panose="02010609060101010101" pitchFamily="49" charset="-122"/>
              </a:rPr>
              <a:t>}</a:t>
            </a:r>
            <a:endParaRPr lang="en-US" altLang="zh-CN" sz="2400" b="1" dirty="0">
              <a:solidFill>
                <a:schemeClr val="tx1"/>
              </a:solidFill>
              <a:latin typeface="Times New Roman" panose="02020603050405020304" pitchFamily="18" charset="0"/>
              <a:ea typeface="楷体" panose="02010609060101010101" pitchFamily="49" charset="-122"/>
            </a:endParaRPr>
          </a:p>
          <a:p>
            <a:pPr>
              <a:defRPr/>
            </a:pPr>
            <a:r>
              <a:rPr lang="zh-CN" altLang="en-US" sz="2400" b="1" dirty="0" smtClean="0">
                <a:solidFill>
                  <a:schemeClr val="tx1"/>
                </a:solidFill>
                <a:latin typeface="Times New Roman" panose="02020603050405020304" pitchFamily="18" charset="0"/>
                <a:ea typeface="楷体" panose="02010609060101010101" pitchFamily="49" charset="-122"/>
              </a:rPr>
              <a:t>　　</a:t>
            </a:r>
            <a:r>
              <a:rPr lang="en-US" altLang="zh-CN" sz="2400" b="1" dirty="0" smtClean="0">
                <a:solidFill>
                  <a:schemeClr val="tx1"/>
                </a:solidFill>
                <a:latin typeface="Times New Roman" panose="02020603050405020304" pitchFamily="18" charset="0"/>
                <a:ea typeface="楷体" panose="02010609060101010101" pitchFamily="49" charset="-122"/>
              </a:rPr>
              <a:t>}</a:t>
            </a:r>
            <a:endParaRPr lang="en-US" altLang="zh-CN" sz="2400" b="1" dirty="0" smtClean="0">
              <a:solidFill>
                <a:schemeClr val="tx1"/>
              </a:solidFill>
              <a:latin typeface="Times New Roman" panose="02020603050405020304" pitchFamily="18" charset="0"/>
              <a:ea typeface="楷体" panose="02010609060101010101" pitchFamily="49" charset="-122"/>
            </a:endParaRPr>
          </a:p>
          <a:p>
            <a:pPr>
              <a:defRPr/>
            </a:pPr>
            <a:r>
              <a:rPr lang="en-US" altLang="zh-CN" sz="2400" b="1" dirty="0" smtClean="0">
                <a:solidFill>
                  <a:schemeClr val="tx1"/>
                </a:solidFill>
                <a:latin typeface="Times New Roman" panose="02020603050405020304" pitchFamily="18" charset="0"/>
                <a:ea typeface="楷体" panose="02010609060101010101" pitchFamily="49" charset="-122"/>
              </a:rPr>
              <a:t>}</a:t>
            </a:r>
            <a:endParaRPr lang="en-US" altLang="zh-CN" sz="2400" b="1" dirty="0" smtClean="0">
              <a:solidFill>
                <a:schemeClr val="tx1"/>
              </a:solidFill>
              <a:latin typeface="Times New Roman" panose="02020603050405020304" pitchFamily="18" charset="0"/>
              <a:ea typeface="楷体" panose="02010609060101010101" pitchFamily="49" charset="-122"/>
            </a:endParaRPr>
          </a:p>
        </p:txBody>
      </p:sp>
      <p:sp>
        <p:nvSpPr>
          <p:cNvPr id="4" name="Text Box 2"/>
          <p:cNvSpPr txBox="1">
            <a:spLocks noChangeArrowheads="1"/>
          </p:cNvSpPr>
          <p:nvPr/>
        </p:nvSpPr>
        <p:spPr bwMode="auto">
          <a:xfrm>
            <a:off x="2541905" y="5302250"/>
            <a:ext cx="6209030" cy="10147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2000" b="1" dirty="0" smtClean="0">
                <a:solidFill>
                  <a:srgbClr val="CC0099"/>
                </a:solidFill>
                <a:latin typeface="宋体" panose="02010600030101010101" pitchFamily="2" charset="-122"/>
                <a:cs typeface="Times New Roman" panose="02020603050405020304" pitchFamily="18" charset="0"/>
              </a:rPr>
              <a:t>算法分析</a:t>
            </a:r>
            <a:r>
              <a:rPr lang="zh-CN" altLang="en-US" sz="2000" b="1" dirty="0">
                <a:solidFill>
                  <a:srgbClr val="CC0099"/>
                </a:solidFill>
                <a:latin typeface="宋体" panose="02010600030101010101" pitchFamily="2" charset="-122"/>
                <a:cs typeface="Times New Roman" panose="02020603050405020304" pitchFamily="18" charset="0"/>
              </a:rPr>
              <a:t>：算法的解空间树中有</a:t>
            </a:r>
            <a:r>
              <a:rPr lang="en-US" altLang="zh-CN" sz="2000" b="1" dirty="0">
                <a:solidFill>
                  <a:srgbClr val="CC0099"/>
                </a:solidFill>
                <a:latin typeface="宋体" panose="02010600030101010101" pitchFamily="2" charset="-122"/>
                <a:cs typeface="Times New Roman" panose="02020603050405020304" pitchFamily="18" charset="0"/>
              </a:rPr>
              <a:t>2</a:t>
            </a:r>
            <a:r>
              <a:rPr lang="en-US" altLang="zh-CN" sz="2000" b="1" i="1" baseline="30000" dirty="0">
                <a:solidFill>
                  <a:srgbClr val="CC0099"/>
                </a:solidFill>
                <a:latin typeface="宋体" panose="02010600030101010101" pitchFamily="2" charset="-122"/>
                <a:cs typeface="Times New Roman" panose="02020603050405020304" pitchFamily="18" charset="0"/>
              </a:rPr>
              <a:t>n</a:t>
            </a:r>
            <a:r>
              <a:rPr lang="en-US" altLang="zh-CN" sz="2000" b="1" baseline="30000" dirty="0">
                <a:solidFill>
                  <a:srgbClr val="CC0099"/>
                </a:solidFill>
                <a:latin typeface="宋体" panose="02010600030101010101" pitchFamily="2" charset="-122"/>
                <a:cs typeface="Times New Roman" panose="02020603050405020304" pitchFamily="18" charset="0"/>
              </a:rPr>
              <a:t>+1</a:t>
            </a:r>
            <a:r>
              <a:rPr lang="en-US" altLang="zh-CN" sz="2000" b="1" dirty="0">
                <a:solidFill>
                  <a:srgbClr val="CC0099"/>
                </a:solidFill>
                <a:latin typeface="宋体" panose="02010600030101010101" pitchFamily="2" charset="-122"/>
                <a:cs typeface="Times New Roman" panose="02020603050405020304" pitchFamily="18" charset="0"/>
              </a:rPr>
              <a:t>-1</a:t>
            </a:r>
            <a:r>
              <a:rPr lang="zh-CN" altLang="en-US" sz="2000" b="1" dirty="0">
                <a:solidFill>
                  <a:srgbClr val="CC0099"/>
                </a:solidFill>
                <a:latin typeface="宋体" panose="02010600030101010101" pitchFamily="2" charset="-122"/>
                <a:cs typeface="Times New Roman" panose="02020603050405020304" pitchFamily="18" charset="0"/>
              </a:rPr>
              <a:t>个结点，对应的算法时间复杂度为</a:t>
            </a:r>
            <a:r>
              <a:rPr lang="en-US" altLang="zh-CN" sz="2000" b="1" dirty="0">
                <a:solidFill>
                  <a:srgbClr val="CC0099"/>
                </a:solidFill>
                <a:latin typeface="宋体" panose="02010600030101010101" pitchFamily="2" charset="-122"/>
                <a:cs typeface="Times New Roman" panose="02020603050405020304" pitchFamily="18" charset="0"/>
              </a:rPr>
              <a:t>O(2</a:t>
            </a:r>
            <a:r>
              <a:rPr lang="en-US" altLang="zh-CN" sz="2000" b="1" i="1" baseline="30000" dirty="0">
                <a:solidFill>
                  <a:srgbClr val="CC0099"/>
                </a:solidFill>
                <a:latin typeface="宋体" panose="02010600030101010101" pitchFamily="2" charset="-122"/>
                <a:cs typeface="Times New Roman" panose="02020603050405020304" pitchFamily="18" charset="0"/>
              </a:rPr>
              <a:t>n</a:t>
            </a:r>
            <a:r>
              <a:rPr lang="en-US" altLang="zh-CN" sz="2000" b="1" dirty="0">
                <a:solidFill>
                  <a:srgbClr val="CC0099"/>
                </a:solidFill>
                <a:latin typeface="宋体" panose="02010600030101010101" pitchFamily="2" charset="-122"/>
                <a:cs typeface="Times New Roman" panose="02020603050405020304" pitchFamily="18" charset="0"/>
              </a:rPr>
              <a:t>)</a:t>
            </a:r>
            <a:r>
              <a:rPr lang="zh-CN" altLang="en-US" sz="2000" b="1" dirty="0">
                <a:solidFill>
                  <a:srgbClr val="CC0099"/>
                </a:solidFill>
                <a:latin typeface="宋体" panose="02010600030101010101" pitchFamily="2" charset="-122"/>
                <a:cs typeface="Times New Roman" panose="02020603050405020304" pitchFamily="18" charset="0"/>
              </a:rPr>
              <a:t>。</a:t>
            </a:r>
            <a:endParaRPr lang="zh-CN" altLang="en-US" sz="2000" b="1" dirty="0">
              <a:solidFill>
                <a:srgbClr val="CC0099"/>
              </a:solidFill>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1294130" y="231775"/>
            <a:ext cx="6629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8.3.4  </a:t>
            </a:r>
            <a:r>
              <a:rPr lang="zh-CN" altLang="en-US" dirty="0" smtClean="0">
                <a:solidFill>
                  <a:schemeClr val="bg1"/>
                </a:solidFill>
                <a:effectLst/>
                <a:latin typeface="黑体" panose="02010609060101010101" pitchFamily="49" charset="-122"/>
                <a:ea typeface="黑体" panose="02010609060101010101" pitchFamily="49" charset="-122"/>
              </a:rPr>
              <a:t>批处理作业调度问题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
        <p:nvSpPr>
          <p:cNvPr id="86019" name="Text Box 27"/>
          <p:cNvSpPr txBox="1">
            <a:spLocks noChangeArrowheads="1"/>
          </p:cNvSpPr>
          <p:nvPr/>
        </p:nvSpPr>
        <p:spPr bwMode="auto">
          <a:xfrm>
            <a:off x="480695" y="1678940"/>
            <a:ext cx="8180070" cy="352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pPr>
            <a:r>
              <a:rPr kumimoji="1" lang="en-US" altLang="zh-CN" sz="2400" b="1" dirty="0" smtClean="0">
                <a:latin typeface="Times New Roman" panose="02020603050405020304" pitchFamily="18" charset="0"/>
                <a:cs typeface="Times New Roman" panose="02020603050405020304" pitchFamily="18" charset="0"/>
              </a:rPr>
              <a:t>【</a:t>
            </a:r>
            <a:r>
              <a:rPr kumimoji="1" lang="zh-CN" altLang="en-US" sz="2400" b="1" dirty="0" smtClean="0">
                <a:latin typeface="Times New Roman" panose="02020603050405020304" pitchFamily="18" charset="0"/>
                <a:cs typeface="Times New Roman" panose="02020603050405020304" pitchFamily="18" charset="0"/>
              </a:rPr>
              <a:t>问题描述</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b="1" i="1" dirty="0" smtClean="0">
                <a:latin typeface="Times New Roman" panose="02020603050405020304" pitchFamily="18" charset="0"/>
                <a:cs typeface="Times New Roman" panose="02020603050405020304" pitchFamily="18" charset="0"/>
              </a:rPr>
              <a:t>n</a:t>
            </a:r>
            <a:r>
              <a:rPr kumimoji="1" lang="zh-CN" altLang="en-US" sz="2400" b="1" dirty="0">
                <a:latin typeface="Times New Roman" panose="02020603050405020304" pitchFamily="18" charset="0"/>
                <a:cs typeface="Times New Roman" panose="02020603050405020304" pitchFamily="18" charset="0"/>
              </a:rPr>
              <a:t>个作业</a:t>
            </a:r>
            <a:r>
              <a:rPr kumimoji="1" lang="en-US" altLang="zh-CN" sz="2400" b="1" dirty="0">
                <a:latin typeface="Times New Roman" panose="02020603050405020304" pitchFamily="18" charset="0"/>
                <a:cs typeface="Times New Roman" panose="02020603050405020304" pitchFamily="18" charset="0"/>
              </a:rPr>
              <a:t>{1, 2, …, </a:t>
            </a:r>
            <a:r>
              <a:rPr kumimoji="1" lang="en-US" altLang="zh-CN" sz="2400" b="1" i="1" dirty="0">
                <a:latin typeface="Times New Roman" panose="02020603050405020304" pitchFamily="18" charset="0"/>
                <a:cs typeface="Times New Roman" panose="02020603050405020304" pitchFamily="18" charset="0"/>
              </a:rPr>
              <a:t>n</a:t>
            </a:r>
            <a:r>
              <a:rPr kumimoji="1" lang="en-US" altLang="zh-CN" sz="2400" b="1" dirty="0">
                <a:latin typeface="Times New Roman" panose="02020603050405020304" pitchFamily="18" charset="0"/>
                <a:cs typeface="Times New Roman" panose="02020603050405020304" pitchFamily="18" charset="0"/>
              </a:rPr>
              <a:t>}</a:t>
            </a:r>
            <a:r>
              <a:rPr kumimoji="1" lang="zh-CN" altLang="en-US" sz="2400" b="1" dirty="0">
                <a:latin typeface="Times New Roman" panose="02020603050405020304" pitchFamily="18" charset="0"/>
                <a:cs typeface="Times New Roman" panose="02020603050405020304" pitchFamily="18" charset="0"/>
              </a:rPr>
              <a:t>要在两台机器上处理，每个作业必须先由机器</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处理，然后再由机器</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处理，机器</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处理作业</a:t>
            </a:r>
            <a:r>
              <a:rPr kumimoji="1" lang="en-US" altLang="zh-CN" sz="2400" b="1" i="1" dirty="0">
                <a:latin typeface="Times New Roman" panose="02020603050405020304" pitchFamily="18" charset="0"/>
                <a:cs typeface="Times New Roman" panose="02020603050405020304" pitchFamily="18" charset="0"/>
              </a:rPr>
              <a:t>i</a:t>
            </a:r>
            <a:r>
              <a:rPr kumimoji="1" lang="zh-CN" altLang="en-US" sz="2400" b="1" dirty="0">
                <a:latin typeface="Times New Roman" panose="02020603050405020304" pitchFamily="18" charset="0"/>
                <a:cs typeface="Times New Roman" panose="02020603050405020304" pitchFamily="18" charset="0"/>
              </a:rPr>
              <a:t>所需时间为</a:t>
            </a:r>
            <a:r>
              <a:rPr kumimoji="1" lang="en-US" altLang="zh-CN" sz="2400" b="1" i="1" dirty="0" err="1">
                <a:latin typeface="Times New Roman" panose="02020603050405020304" pitchFamily="18" charset="0"/>
                <a:cs typeface="Times New Roman" panose="02020603050405020304" pitchFamily="18" charset="0"/>
              </a:rPr>
              <a:t>a</a:t>
            </a:r>
            <a:r>
              <a:rPr kumimoji="1" lang="en-US" altLang="zh-CN" sz="2400" b="1" i="1" baseline="-30000" dirty="0" err="1">
                <a:latin typeface="Times New Roman" panose="02020603050405020304" pitchFamily="18" charset="0"/>
                <a:cs typeface="Times New Roman" panose="02020603050405020304" pitchFamily="18" charset="0"/>
              </a:rPr>
              <a:t>i</a:t>
            </a:r>
            <a:r>
              <a:rPr kumimoji="1" lang="zh-CN" altLang="en-US" sz="2400" b="1" dirty="0">
                <a:latin typeface="Times New Roman" panose="02020603050405020304" pitchFamily="18" charset="0"/>
                <a:cs typeface="Times New Roman" panose="02020603050405020304" pitchFamily="18" charset="0"/>
              </a:rPr>
              <a:t>，机器</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处理作业</a:t>
            </a:r>
            <a:r>
              <a:rPr kumimoji="1" lang="en-US" altLang="zh-CN" sz="2400" b="1" i="1" dirty="0">
                <a:latin typeface="Times New Roman" panose="02020603050405020304" pitchFamily="18" charset="0"/>
                <a:cs typeface="Times New Roman" panose="02020603050405020304" pitchFamily="18" charset="0"/>
              </a:rPr>
              <a:t>i</a:t>
            </a:r>
            <a:r>
              <a:rPr kumimoji="1" lang="zh-CN" altLang="en-US" sz="2400" b="1" dirty="0">
                <a:latin typeface="Times New Roman" panose="02020603050405020304" pitchFamily="18" charset="0"/>
                <a:cs typeface="Times New Roman" panose="02020603050405020304" pitchFamily="18" charset="0"/>
              </a:rPr>
              <a:t>所需时间为</a:t>
            </a:r>
            <a:r>
              <a:rPr kumimoji="1" lang="en-US" altLang="zh-CN" sz="2400" b="1" i="1" dirty="0">
                <a:latin typeface="Times New Roman" panose="02020603050405020304" pitchFamily="18" charset="0"/>
                <a:cs typeface="Times New Roman" panose="02020603050405020304" pitchFamily="18" charset="0"/>
              </a:rPr>
              <a:t>b</a:t>
            </a:r>
            <a:r>
              <a:rPr kumimoji="1" lang="en-US" altLang="zh-CN" sz="2400" b="1" i="1" baseline="-30000" dirty="0">
                <a:latin typeface="Times New Roman" panose="02020603050405020304" pitchFamily="18" charset="0"/>
                <a:cs typeface="Times New Roman" panose="02020603050405020304" pitchFamily="18" charset="0"/>
              </a:rPr>
              <a:t>i</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i="1" dirty="0">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Times New Roman" panose="02020603050405020304" pitchFamily="18" charset="0"/>
                <a:cs typeface="Times New Roman" panose="02020603050405020304" pitchFamily="18" charset="0"/>
              </a:rPr>
              <a:t>），批处理作业调度问题要求确定这</a:t>
            </a:r>
            <a:r>
              <a:rPr kumimoji="1" lang="en-US" altLang="zh-CN" sz="2400" b="1" i="1" dirty="0">
                <a:latin typeface="Times New Roman" panose="02020603050405020304" pitchFamily="18" charset="0"/>
                <a:cs typeface="Times New Roman" panose="02020603050405020304" pitchFamily="18" charset="0"/>
              </a:rPr>
              <a:t>n</a:t>
            </a:r>
            <a:r>
              <a:rPr kumimoji="1" lang="zh-CN" altLang="en-US" sz="2400" b="1" dirty="0">
                <a:latin typeface="Times New Roman" panose="02020603050405020304" pitchFamily="18" charset="0"/>
                <a:cs typeface="Times New Roman" panose="02020603050405020304" pitchFamily="18" charset="0"/>
              </a:rPr>
              <a:t>个作业的最优处理顺序，使得从第</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个作业在机器</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上处理开始，到最后一个作业在机器</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上处理结束所需时间最少。</a:t>
            </a:r>
            <a:endParaRPr kumimoji="1" lang="zh-CN" altLang="en-US" sz="2400" b="1" dirty="0">
              <a:latin typeface="Times New Roman" panose="02020603050405020304" pitchFamily="18" charset="0"/>
              <a:cs typeface="Times New Roman" panose="02020603050405020304" pitchFamily="18" charset="0"/>
            </a:endParaRPr>
          </a:p>
          <a:p>
            <a:pPr algn="just" eaLnBrk="1" hangingPunct="1">
              <a:lnSpc>
                <a:spcPct val="130000"/>
              </a:lnSpc>
              <a:spcBef>
                <a:spcPct val="20000"/>
              </a:spcBef>
            </a:pPr>
            <a:r>
              <a:rPr kumimoji="1" lang="zh-CN" altLang="en-US" sz="2400" b="1" dirty="0">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4"/>
          <p:cNvSpPr>
            <a:spLocks noChangeArrowheads="1"/>
          </p:cNvSpPr>
          <p:nvPr/>
        </p:nvSpPr>
        <p:spPr bwMode="auto">
          <a:xfrm>
            <a:off x="1771650" y="2803525"/>
            <a:ext cx="592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lang="zh-CN" altLang="en-US"/>
          </a:p>
        </p:txBody>
      </p:sp>
      <p:graphicFrame>
        <p:nvGraphicFramePr>
          <p:cNvPr id="374790" name="Group 6"/>
          <p:cNvGraphicFramePr>
            <a:graphicFrameLocks noGrp="1"/>
          </p:cNvGraphicFramePr>
          <p:nvPr/>
        </p:nvGraphicFramePr>
        <p:xfrm>
          <a:off x="2204628" y="3328283"/>
          <a:ext cx="4320478" cy="2304465"/>
        </p:xfrm>
        <a:graphic>
          <a:graphicData uri="http://schemas.openxmlformats.org/drawingml/2006/table">
            <a:tbl>
              <a:tblPr/>
              <a:tblGrid>
                <a:gridCol w="1228301"/>
                <a:gridCol w="1547278"/>
                <a:gridCol w="1544899"/>
              </a:tblGrid>
              <a:tr h="57531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err="1" smtClean="0">
                          <a:ln>
                            <a:noFill/>
                          </a:ln>
                          <a:solidFill>
                            <a:schemeClr val="tx1"/>
                          </a:solidFill>
                          <a:effectLst/>
                          <a:latin typeface="Arial" panose="020B0604020202020204" pitchFamily="34" charset="0"/>
                          <a:ea typeface="楷体_GB2312" pitchFamily="49" charset="-122"/>
                        </a:rPr>
                        <a:t>t</a:t>
                      </a:r>
                      <a:r>
                        <a:rPr kumimoji="0" lang="en-US" altLang="zh-CN" sz="2400" b="1" i="0" u="none" strike="noStrike" cap="none" normalizeH="0" baseline="-25000" dirty="0" err="1" smtClean="0">
                          <a:ln>
                            <a:noFill/>
                          </a:ln>
                          <a:solidFill>
                            <a:schemeClr val="tx1"/>
                          </a:solidFill>
                          <a:effectLst/>
                          <a:latin typeface="Arial" panose="020B0604020202020204" pitchFamily="34" charset="0"/>
                          <a:ea typeface="楷体_GB2312" pitchFamily="49" charset="-122"/>
                        </a:rPr>
                        <a:t>ji</a:t>
                      </a:r>
                      <a:endParaRPr kumimoji="0" lang="en-US" altLang="zh-CN" sz="2400" b="1" i="0" u="none" strike="noStrike" cap="none" normalizeH="0" baseline="-25000" dirty="0" smtClean="0">
                        <a:ln>
                          <a:noFill/>
                        </a:ln>
                        <a:solidFill>
                          <a:schemeClr val="tx1"/>
                        </a:solidFill>
                        <a:effectLst/>
                        <a:latin typeface="Arial" panose="020B0604020202020204" pitchFamily="34" charset="0"/>
                        <a:ea typeface="楷体_GB2312" pitchFamily="49" charset="-122"/>
                      </a:endParaRPr>
                    </a:p>
                  </a:txBody>
                  <a:tcPr marT="45729" marB="45729"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机器</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机器</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273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1</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1</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56273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60369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3</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3</a:t>
                      </a:r>
                      <a:endPar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T="45729" marB="45729"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064" name="矩形 1"/>
          <p:cNvSpPr>
            <a:spLocks noChangeArrowheads="1"/>
          </p:cNvSpPr>
          <p:nvPr/>
        </p:nvSpPr>
        <p:spPr bwMode="auto">
          <a:xfrm>
            <a:off x="323850" y="1468884"/>
            <a:ext cx="85883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kumimoji="1" lang="zh-CN" altLang="en-US" sz="2400" b="1" dirty="0">
                <a:latin typeface="宋体" panose="02010600030101010101" pitchFamily="2" charset="-122"/>
              </a:rPr>
              <a:t>显然，批处理作业的一个最优调度应使机器</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没有空闲时间，且机器</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的空闲时间最小。</a:t>
            </a:r>
            <a:endParaRPr kumimoji="1" lang="zh-CN" altLang="en-US" sz="2400" b="1" dirty="0">
              <a:latin typeface="宋体" panose="02010600030101010101" pitchFamily="2" charset="-122"/>
            </a:endParaRPr>
          </a:p>
          <a:p>
            <a:r>
              <a:rPr kumimoji="1" lang="zh-CN" altLang="en-US" sz="2400" b="1" dirty="0">
                <a:solidFill>
                  <a:srgbClr val="3907F1"/>
                </a:solidFill>
                <a:latin typeface="宋体" panose="02010600030101010101" pitchFamily="2" charset="-122"/>
              </a:rPr>
              <a:t>可以证明</a:t>
            </a:r>
            <a:r>
              <a:rPr kumimoji="1" lang="zh-CN" altLang="en-US" sz="2400" b="1" dirty="0">
                <a:latin typeface="宋体" panose="02010600030101010101" pitchFamily="2" charset="-122"/>
              </a:rPr>
              <a:t>，存在一个最优作业调度使得在机器</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和机器</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上作业以</a:t>
            </a:r>
            <a:r>
              <a:rPr kumimoji="1" lang="zh-CN" altLang="en-US" sz="2400" b="1" dirty="0">
                <a:solidFill>
                  <a:srgbClr val="3907F1"/>
                </a:solidFill>
                <a:latin typeface="宋体" panose="02010600030101010101" pitchFamily="2" charset="-122"/>
              </a:rPr>
              <a:t>相同次序</a:t>
            </a:r>
            <a:r>
              <a:rPr kumimoji="1" lang="zh-CN" altLang="en-US" sz="2400" b="1" dirty="0">
                <a:latin typeface="宋体" panose="02010600030101010101" pitchFamily="2" charset="-122"/>
              </a:rPr>
              <a:t>完成。</a:t>
            </a:r>
            <a:endParaRPr kumimoji="1" lang="zh-CN" altLang="en-US" sz="2400" b="1" dirty="0">
              <a:latin typeface="宋体" panose="02010600030101010101" pitchFamily="2" charset="-122"/>
            </a:endParaRPr>
          </a:p>
        </p:txBody>
      </p:sp>
      <p:sp>
        <p:nvSpPr>
          <p:cNvPr id="8" name="Text Box 5"/>
          <p:cNvSpPr txBox="1">
            <a:spLocks noChangeArrowheads="1"/>
          </p:cNvSpPr>
          <p:nvPr/>
        </p:nvSpPr>
        <p:spPr bwMode="auto">
          <a:xfrm>
            <a:off x="1295400" y="117267"/>
            <a:ext cx="6629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8.3.4  </a:t>
            </a:r>
            <a:r>
              <a:rPr lang="zh-CN" altLang="en-US" dirty="0" smtClean="0">
                <a:solidFill>
                  <a:schemeClr val="bg1"/>
                </a:solidFill>
                <a:effectLst/>
                <a:latin typeface="黑体" panose="02010609060101010101" pitchFamily="49" charset="-122"/>
                <a:ea typeface="黑体" panose="02010609060101010101" pitchFamily="49" charset="-122"/>
              </a:rPr>
              <a:t>批处理作业调度问题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245"/>
          <p:cNvGrpSpPr/>
          <p:nvPr/>
        </p:nvGrpSpPr>
        <p:grpSpPr bwMode="auto">
          <a:xfrm>
            <a:off x="214948" y="3263265"/>
            <a:ext cx="8713787" cy="3240088"/>
            <a:chOff x="896" y="2160"/>
            <a:chExt cx="3845" cy="1377"/>
          </a:xfrm>
        </p:grpSpPr>
        <p:sp>
          <p:nvSpPr>
            <p:cNvPr id="88087" name="Line 128"/>
            <p:cNvSpPr>
              <a:spLocks noChangeShapeType="1"/>
            </p:cNvSpPr>
            <p:nvPr/>
          </p:nvSpPr>
          <p:spPr bwMode="auto">
            <a:xfrm>
              <a:off x="1337" y="2281"/>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88" name="Line 129"/>
            <p:cNvSpPr>
              <a:spLocks noChangeShapeType="1"/>
            </p:cNvSpPr>
            <p:nvPr/>
          </p:nvSpPr>
          <p:spPr bwMode="auto">
            <a:xfrm>
              <a:off x="1343" y="2323"/>
              <a:ext cx="6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89" name="Line 130"/>
            <p:cNvSpPr>
              <a:spLocks noChangeShapeType="1"/>
            </p:cNvSpPr>
            <p:nvPr/>
          </p:nvSpPr>
          <p:spPr bwMode="auto">
            <a:xfrm>
              <a:off x="2019" y="2281"/>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90" name="Line 131"/>
            <p:cNvSpPr>
              <a:spLocks noChangeShapeType="1"/>
            </p:cNvSpPr>
            <p:nvPr/>
          </p:nvSpPr>
          <p:spPr bwMode="auto">
            <a:xfrm>
              <a:off x="2019" y="2323"/>
              <a:ext cx="100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91" name="Line 132"/>
            <p:cNvSpPr>
              <a:spLocks noChangeShapeType="1"/>
            </p:cNvSpPr>
            <p:nvPr/>
          </p:nvSpPr>
          <p:spPr bwMode="auto">
            <a:xfrm>
              <a:off x="3039" y="2289"/>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92" name="Line 133"/>
            <p:cNvSpPr>
              <a:spLocks noChangeShapeType="1"/>
            </p:cNvSpPr>
            <p:nvPr/>
          </p:nvSpPr>
          <p:spPr bwMode="auto">
            <a:xfrm>
              <a:off x="3039" y="2323"/>
              <a:ext cx="67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93" name="Line 134"/>
            <p:cNvSpPr>
              <a:spLocks noChangeShapeType="1"/>
            </p:cNvSpPr>
            <p:nvPr/>
          </p:nvSpPr>
          <p:spPr bwMode="auto">
            <a:xfrm>
              <a:off x="3715" y="2294"/>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94" name="Text Box 135"/>
            <p:cNvSpPr txBox="1">
              <a:spLocks noChangeArrowheads="1"/>
            </p:cNvSpPr>
            <p:nvPr/>
          </p:nvSpPr>
          <p:spPr bwMode="auto">
            <a:xfrm>
              <a:off x="1485" y="2166"/>
              <a:ext cx="38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1:2</a:t>
              </a:r>
              <a:endParaRPr lang="en-US" altLang="zh-CN" sz="1600" b="1">
                <a:latin typeface="Times New Roman" panose="02020603050405020304" pitchFamily="18" charset="0"/>
              </a:endParaRPr>
            </a:p>
          </p:txBody>
        </p:sp>
        <p:sp>
          <p:nvSpPr>
            <p:cNvPr id="88095" name="Text Box 136"/>
            <p:cNvSpPr txBox="1">
              <a:spLocks noChangeArrowheads="1"/>
            </p:cNvSpPr>
            <p:nvPr/>
          </p:nvSpPr>
          <p:spPr bwMode="auto">
            <a:xfrm>
              <a:off x="2268" y="2160"/>
              <a:ext cx="49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2:3</a:t>
              </a:r>
              <a:endParaRPr lang="en-US" altLang="zh-CN" sz="1600" b="1">
                <a:latin typeface="Times New Roman" panose="02020603050405020304" pitchFamily="18" charset="0"/>
              </a:endParaRPr>
            </a:p>
          </p:txBody>
        </p:sp>
        <p:sp>
          <p:nvSpPr>
            <p:cNvPr id="88096" name="Text Box 137"/>
            <p:cNvSpPr txBox="1">
              <a:spLocks noChangeArrowheads="1"/>
            </p:cNvSpPr>
            <p:nvPr/>
          </p:nvSpPr>
          <p:spPr bwMode="auto">
            <a:xfrm>
              <a:off x="3128" y="2164"/>
              <a:ext cx="49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3:2</a:t>
              </a:r>
              <a:endParaRPr lang="en-US" altLang="zh-CN" sz="1600" b="1">
                <a:latin typeface="Times New Roman" panose="02020603050405020304" pitchFamily="18" charset="0"/>
              </a:endParaRPr>
            </a:p>
          </p:txBody>
        </p:sp>
        <p:sp>
          <p:nvSpPr>
            <p:cNvPr id="88097" name="Line 138"/>
            <p:cNvSpPr>
              <a:spLocks noChangeShapeType="1"/>
            </p:cNvSpPr>
            <p:nvPr/>
          </p:nvSpPr>
          <p:spPr bwMode="auto">
            <a:xfrm>
              <a:off x="1331" y="2505"/>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098" name="Line 139"/>
            <p:cNvSpPr>
              <a:spLocks noChangeShapeType="1"/>
            </p:cNvSpPr>
            <p:nvPr/>
          </p:nvSpPr>
          <p:spPr bwMode="auto">
            <a:xfrm>
              <a:off x="1337" y="2548"/>
              <a:ext cx="67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8099" name="Line 140"/>
            <p:cNvSpPr>
              <a:spLocks noChangeShapeType="1"/>
            </p:cNvSpPr>
            <p:nvPr/>
          </p:nvSpPr>
          <p:spPr bwMode="auto">
            <a:xfrm>
              <a:off x="2013" y="2505"/>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00" name="Line 141"/>
            <p:cNvSpPr>
              <a:spLocks noChangeShapeType="1"/>
            </p:cNvSpPr>
            <p:nvPr/>
          </p:nvSpPr>
          <p:spPr bwMode="auto">
            <a:xfrm>
              <a:off x="2013" y="2548"/>
              <a:ext cx="3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01" name="Line 142"/>
            <p:cNvSpPr>
              <a:spLocks noChangeShapeType="1"/>
            </p:cNvSpPr>
            <p:nvPr/>
          </p:nvSpPr>
          <p:spPr bwMode="auto">
            <a:xfrm>
              <a:off x="3721" y="2548"/>
              <a:ext cx="100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02" name="Line 143"/>
            <p:cNvSpPr>
              <a:spLocks noChangeShapeType="1"/>
            </p:cNvSpPr>
            <p:nvPr/>
          </p:nvSpPr>
          <p:spPr bwMode="auto">
            <a:xfrm>
              <a:off x="4741" y="2505"/>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03" name="Text Box 144"/>
            <p:cNvSpPr txBox="1">
              <a:spLocks noChangeArrowheads="1"/>
            </p:cNvSpPr>
            <p:nvPr/>
          </p:nvSpPr>
          <p:spPr bwMode="auto">
            <a:xfrm>
              <a:off x="1521" y="2391"/>
              <a:ext cx="33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空闲</a:t>
              </a: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88104" name="Line 145"/>
            <p:cNvSpPr>
              <a:spLocks noChangeShapeType="1"/>
            </p:cNvSpPr>
            <p:nvPr/>
          </p:nvSpPr>
          <p:spPr bwMode="auto">
            <a:xfrm>
              <a:off x="2357" y="2507"/>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05" name="Text Box 146"/>
            <p:cNvSpPr txBox="1">
              <a:spLocks noChangeArrowheads="1"/>
            </p:cNvSpPr>
            <p:nvPr/>
          </p:nvSpPr>
          <p:spPr bwMode="auto">
            <a:xfrm>
              <a:off x="1989" y="2391"/>
              <a:ext cx="39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1:1</a:t>
              </a:r>
              <a:endParaRPr lang="en-US" altLang="zh-CN" sz="1600" b="1">
                <a:latin typeface="Times New Roman" panose="02020603050405020304" pitchFamily="18" charset="0"/>
              </a:endParaRPr>
            </a:p>
          </p:txBody>
        </p:sp>
        <p:sp>
          <p:nvSpPr>
            <p:cNvPr id="88106" name="Line 147"/>
            <p:cNvSpPr>
              <a:spLocks noChangeShapeType="1"/>
            </p:cNvSpPr>
            <p:nvPr/>
          </p:nvSpPr>
          <p:spPr bwMode="auto">
            <a:xfrm>
              <a:off x="2363" y="2548"/>
              <a:ext cx="672"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8107" name="Text Box 148"/>
            <p:cNvSpPr txBox="1">
              <a:spLocks noChangeArrowheads="1"/>
            </p:cNvSpPr>
            <p:nvPr/>
          </p:nvSpPr>
          <p:spPr bwMode="auto">
            <a:xfrm>
              <a:off x="911" y="2276"/>
              <a:ext cx="32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机器</a:t>
              </a: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88108" name="Text Box 149"/>
            <p:cNvSpPr txBox="1">
              <a:spLocks noChangeArrowheads="1"/>
            </p:cNvSpPr>
            <p:nvPr/>
          </p:nvSpPr>
          <p:spPr bwMode="auto">
            <a:xfrm>
              <a:off x="908" y="2472"/>
              <a:ext cx="32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机器</a:t>
              </a: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88109" name="Line 150"/>
            <p:cNvSpPr>
              <a:spLocks noChangeShapeType="1"/>
            </p:cNvSpPr>
            <p:nvPr/>
          </p:nvSpPr>
          <p:spPr bwMode="auto">
            <a:xfrm>
              <a:off x="3027" y="2507"/>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10" name="Line 151"/>
            <p:cNvSpPr>
              <a:spLocks noChangeShapeType="1"/>
            </p:cNvSpPr>
            <p:nvPr/>
          </p:nvSpPr>
          <p:spPr bwMode="auto">
            <a:xfrm>
              <a:off x="3033" y="2548"/>
              <a:ext cx="3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11" name="Line 152"/>
            <p:cNvSpPr>
              <a:spLocks noChangeShapeType="1"/>
            </p:cNvSpPr>
            <p:nvPr/>
          </p:nvSpPr>
          <p:spPr bwMode="auto">
            <a:xfrm>
              <a:off x="3377" y="2507"/>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12" name="Text Box 153"/>
            <p:cNvSpPr txBox="1">
              <a:spLocks noChangeArrowheads="1"/>
            </p:cNvSpPr>
            <p:nvPr/>
          </p:nvSpPr>
          <p:spPr bwMode="auto">
            <a:xfrm>
              <a:off x="3009" y="2397"/>
              <a:ext cx="39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2:1</a:t>
              </a:r>
              <a:endParaRPr lang="en-US" altLang="zh-CN" sz="1600" b="1">
                <a:latin typeface="Times New Roman" panose="02020603050405020304" pitchFamily="18" charset="0"/>
              </a:endParaRPr>
            </a:p>
          </p:txBody>
        </p:sp>
        <p:sp>
          <p:nvSpPr>
            <p:cNvPr id="88113" name="Line 154"/>
            <p:cNvSpPr>
              <a:spLocks noChangeShapeType="1"/>
            </p:cNvSpPr>
            <p:nvPr/>
          </p:nvSpPr>
          <p:spPr bwMode="auto">
            <a:xfrm>
              <a:off x="3377" y="2548"/>
              <a:ext cx="336"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8114" name="Line 155"/>
            <p:cNvSpPr>
              <a:spLocks noChangeShapeType="1"/>
            </p:cNvSpPr>
            <p:nvPr/>
          </p:nvSpPr>
          <p:spPr bwMode="auto">
            <a:xfrm>
              <a:off x="3721" y="2508"/>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15" name="Text Box 156"/>
            <p:cNvSpPr txBox="1">
              <a:spLocks noChangeArrowheads="1"/>
            </p:cNvSpPr>
            <p:nvPr/>
          </p:nvSpPr>
          <p:spPr bwMode="auto">
            <a:xfrm>
              <a:off x="4041" y="2391"/>
              <a:ext cx="42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3:3</a:t>
              </a:r>
              <a:endParaRPr lang="en-US" altLang="zh-CN" sz="1600" b="1">
                <a:latin typeface="Times New Roman" panose="02020603050405020304" pitchFamily="18" charset="0"/>
              </a:endParaRPr>
            </a:p>
          </p:txBody>
        </p:sp>
        <p:sp>
          <p:nvSpPr>
            <p:cNvPr id="88116" name="Text Box 157"/>
            <p:cNvSpPr txBox="1">
              <a:spLocks noChangeArrowheads="1"/>
            </p:cNvSpPr>
            <p:nvPr/>
          </p:nvSpPr>
          <p:spPr bwMode="auto">
            <a:xfrm>
              <a:off x="1705" y="2685"/>
              <a:ext cx="2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dirty="0">
                  <a:latin typeface="Times New Roman" panose="02020603050405020304" pitchFamily="18" charset="0"/>
                </a:rPr>
                <a:t>(a) </a:t>
              </a:r>
              <a:r>
                <a:rPr lang="zh-CN" altLang="en-US" sz="2000" b="1" dirty="0">
                  <a:latin typeface="Times New Roman" panose="02020603050405020304" pitchFamily="18" charset="0"/>
                </a:rPr>
                <a:t>调度方案</a:t>
              </a:r>
              <a:r>
                <a:rPr lang="en-US" altLang="zh-CN" sz="2000" b="1" dirty="0">
                  <a:latin typeface="Times New Roman" panose="02020603050405020304" pitchFamily="18" charset="0"/>
                </a:rPr>
                <a:t>(1, 2, 3)</a:t>
              </a:r>
              <a:r>
                <a:rPr lang="zh-CN" altLang="en-US" sz="2000" b="1" dirty="0">
                  <a:latin typeface="Times New Roman" panose="02020603050405020304" pitchFamily="18" charset="0"/>
                </a:rPr>
                <a:t>，最后完成时间为</a:t>
              </a:r>
              <a:r>
                <a:rPr lang="en-US" altLang="zh-CN" sz="2000" b="1" dirty="0">
                  <a:latin typeface="Times New Roman" panose="02020603050405020304" pitchFamily="18" charset="0"/>
                </a:rPr>
                <a:t>10</a:t>
              </a:r>
              <a:endParaRPr lang="en-US" altLang="zh-CN" sz="2000" b="1" dirty="0">
                <a:latin typeface="Times New Roman" panose="02020603050405020304" pitchFamily="18" charset="0"/>
              </a:endParaRPr>
            </a:p>
          </p:txBody>
        </p:sp>
        <p:sp>
          <p:nvSpPr>
            <p:cNvPr id="88117" name="Line 158"/>
            <p:cNvSpPr>
              <a:spLocks noChangeShapeType="1"/>
            </p:cNvSpPr>
            <p:nvPr/>
          </p:nvSpPr>
          <p:spPr bwMode="auto">
            <a:xfrm>
              <a:off x="1325" y="3047"/>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18" name="Line 159"/>
            <p:cNvSpPr>
              <a:spLocks noChangeShapeType="1"/>
            </p:cNvSpPr>
            <p:nvPr/>
          </p:nvSpPr>
          <p:spPr bwMode="auto">
            <a:xfrm>
              <a:off x="1331" y="3089"/>
              <a:ext cx="67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19" name="Line 160"/>
            <p:cNvSpPr>
              <a:spLocks noChangeShapeType="1"/>
            </p:cNvSpPr>
            <p:nvPr/>
          </p:nvSpPr>
          <p:spPr bwMode="auto">
            <a:xfrm>
              <a:off x="2007" y="3047"/>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20" name="Line 161"/>
            <p:cNvSpPr>
              <a:spLocks noChangeShapeType="1"/>
            </p:cNvSpPr>
            <p:nvPr/>
          </p:nvSpPr>
          <p:spPr bwMode="auto">
            <a:xfrm>
              <a:off x="2689" y="3089"/>
              <a:ext cx="100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21" name="Line 162"/>
            <p:cNvSpPr>
              <a:spLocks noChangeShapeType="1"/>
            </p:cNvSpPr>
            <p:nvPr/>
          </p:nvSpPr>
          <p:spPr bwMode="auto">
            <a:xfrm>
              <a:off x="2689" y="3053"/>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22" name="Line 163"/>
            <p:cNvSpPr>
              <a:spLocks noChangeShapeType="1"/>
            </p:cNvSpPr>
            <p:nvPr/>
          </p:nvSpPr>
          <p:spPr bwMode="auto">
            <a:xfrm>
              <a:off x="2013" y="3089"/>
              <a:ext cx="67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23" name="Line 164"/>
            <p:cNvSpPr>
              <a:spLocks noChangeShapeType="1"/>
            </p:cNvSpPr>
            <p:nvPr/>
          </p:nvSpPr>
          <p:spPr bwMode="auto">
            <a:xfrm>
              <a:off x="3703" y="3060"/>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24" name="Text Box 165"/>
            <p:cNvSpPr txBox="1">
              <a:spLocks noChangeArrowheads="1"/>
            </p:cNvSpPr>
            <p:nvPr/>
          </p:nvSpPr>
          <p:spPr bwMode="auto">
            <a:xfrm>
              <a:off x="1473" y="2931"/>
              <a:ext cx="38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1:2</a:t>
              </a:r>
              <a:endParaRPr lang="en-US" altLang="zh-CN" sz="1600" b="1">
                <a:latin typeface="Times New Roman" panose="02020603050405020304" pitchFamily="18" charset="0"/>
              </a:endParaRPr>
            </a:p>
          </p:txBody>
        </p:sp>
        <p:sp>
          <p:nvSpPr>
            <p:cNvPr id="88125" name="Text Box 166"/>
            <p:cNvSpPr txBox="1">
              <a:spLocks noChangeArrowheads="1"/>
            </p:cNvSpPr>
            <p:nvPr/>
          </p:nvSpPr>
          <p:spPr bwMode="auto">
            <a:xfrm>
              <a:off x="2980" y="2944"/>
              <a:ext cx="49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2:3</a:t>
              </a:r>
              <a:endParaRPr lang="en-US" altLang="zh-CN" sz="1600" b="1">
                <a:latin typeface="Times New Roman" panose="02020603050405020304" pitchFamily="18" charset="0"/>
              </a:endParaRPr>
            </a:p>
          </p:txBody>
        </p:sp>
        <p:sp>
          <p:nvSpPr>
            <p:cNvPr id="88126" name="Text Box 167"/>
            <p:cNvSpPr txBox="1">
              <a:spLocks noChangeArrowheads="1"/>
            </p:cNvSpPr>
            <p:nvPr/>
          </p:nvSpPr>
          <p:spPr bwMode="auto">
            <a:xfrm>
              <a:off x="2102" y="2930"/>
              <a:ext cx="49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3:2</a:t>
              </a:r>
              <a:endParaRPr lang="en-US" altLang="zh-CN" sz="1600" b="1">
                <a:latin typeface="Times New Roman" panose="02020603050405020304" pitchFamily="18" charset="0"/>
              </a:endParaRPr>
            </a:p>
          </p:txBody>
        </p:sp>
        <p:sp>
          <p:nvSpPr>
            <p:cNvPr id="88127" name="Line 168"/>
            <p:cNvSpPr>
              <a:spLocks noChangeShapeType="1"/>
            </p:cNvSpPr>
            <p:nvPr/>
          </p:nvSpPr>
          <p:spPr bwMode="auto">
            <a:xfrm>
              <a:off x="1319" y="3271"/>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28" name="Line 169"/>
            <p:cNvSpPr>
              <a:spLocks noChangeShapeType="1"/>
            </p:cNvSpPr>
            <p:nvPr/>
          </p:nvSpPr>
          <p:spPr bwMode="auto">
            <a:xfrm>
              <a:off x="1325" y="3313"/>
              <a:ext cx="67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8129" name="Line 170"/>
            <p:cNvSpPr>
              <a:spLocks noChangeShapeType="1"/>
            </p:cNvSpPr>
            <p:nvPr/>
          </p:nvSpPr>
          <p:spPr bwMode="auto">
            <a:xfrm>
              <a:off x="2001" y="3271"/>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30" name="Line 171"/>
            <p:cNvSpPr>
              <a:spLocks noChangeShapeType="1"/>
            </p:cNvSpPr>
            <p:nvPr/>
          </p:nvSpPr>
          <p:spPr bwMode="auto">
            <a:xfrm>
              <a:off x="2001" y="3313"/>
              <a:ext cx="3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31" name="Line 172"/>
            <p:cNvSpPr>
              <a:spLocks noChangeShapeType="1"/>
            </p:cNvSpPr>
            <p:nvPr/>
          </p:nvSpPr>
          <p:spPr bwMode="auto">
            <a:xfrm>
              <a:off x="2695" y="3313"/>
              <a:ext cx="100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32" name="Line 173"/>
            <p:cNvSpPr>
              <a:spLocks noChangeShapeType="1"/>
            </p:cNvSpPr>
            <p:nvPr/>
          </p:nvSpPr>
          <p:spPr bwMode="auto">
            <a:xfrm>
              <a:off x="3709" y="3266"/>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33" name="Text Box 174"/>
            <p:cNvSpPr txBox="1">
              <a:spLocks noChangeArrowheads="1"/>
            </p:cNvSpPr>
            <p:nvPr/>
          </p:nvSpPr>
          <p:spPr bwMode="auto">
            <a:xfrm>
              <a:off x="1515" y="3150"/>
              <a:ext cx="33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空闲</a:t>
              </a: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88134" name="Line 175"/>
            <p:cNvSpPr>
              <a:spLocks noChangeShapeType="1"/>
            </p:cNvSpPr>
            <p:nvPr/>
          </p:nvSpPr>
          <p:spPr bwMode="auto">
            <a:xfrm>
              <a:off x="2345" y="3273"/>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35" name="Text Box 176"/>
            <p:cNvSpPr txBox="1">
              <a:spLocks noChangeArrowheads="1"/>
            </p:cNvSpPr>
            <p:nvPr/>
          </p:nvSpPr>
          <p:spPr bwMode="auto">
            <a:xfrm>
              <a:off x="1978" y="3157"/>
              <a:ext cx="391"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1:1</a:t>
              </a:r>
              <a:endParaRPr lang="en-US" altLang="zh-CN" sz="1600" b="1">
                <a:latin typeface="Times New Roman" panose="02020603050405020304" pitchFamily="18" charset="0"/>
              </a:endParaRPr>
            </a:p>
          </p:txBody>
        </p:sp>
        <p:sp>
          <p:nvSpPr>
            <p:cNvPr id="88136" name="Line 177"/>
            <p:cNvSpPr>
              <a:spLocks noChangeShapeType="1"/>
            </p:cNvSpPr>
            <p:nvPr/>
          </p:nvSpPr>
          <p:spPr bwMode="auto">
            <a:xfrm>
              <a:off x="2351" y="3313"/>
              <a:ext cx="336"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8137" name="Text Box 178"/>
            <p:cNvSpPr txBox="1">
              <a:spLocks noChangeArrowheads="1"/>
            </p:cNvSpPr>
            <p:nvPr/>
          </p:nvSpPr>
          <p:spPr bwMode="auto">
            <a:xfrm>
              <a:off x="899" y="3042"/>
              <a:ext cx="32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机器</a:t>
              </a:r>
              <a:r>
                <a:rPr lang="en-US" altLang="zh-CN" sz="1600" b="1">
                  <a:latin typeface="Times New Roman" panose="02020603050405020304" pitchFamily="18" charset="0"/>
                </a:rPr>
                <a:t>1</a:t>
              </a:r>
              <a:endParaRPr lang="en-US" altLang="zh-CN" sz="1600" b="1">
                <a:latin typeface="Times New Roman" panose="02020603050405020304" pitchFamily="18" charset="0"/>
              </a:endParaRPr>
            </a:p>
          </p:txBody>
        </p:sp>
        <p:sp>
          <p:nvSpPr>
            <p:cNvPr id="88138" name="Text Box 179"/>
            <p:cNvSpPr txBox="1">
              <a:spLocks noChangeArrowheads="1"/>
            </p:cNvSpPr>
            <p:nvPr/>
          </p:nvSpPr>
          <p:spPr bwMode="auto">
            <a:xfrm>
              <a:off x="896" y="3238"/>
              <a:ext cx="32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机器</a:t>
              </a:r>
              <a:r>
                <a:rPr lang="en-US" altLang="zh-CN" sz="1600" b="1">
                  <a:latin typeface="Times New Roman" panose="02020603050405020304" pitchFamily="18" charset="0"/>
                </a:rPr>
                <a:t>2</a:t>
              </a:r>
              <a:endParaRPr lang="en-US" altLang="zh-CN" sz="1600" b="1">
                <a:latin typeface="Times New Roman" panose="02020603050405020304" pitchFamily="18" charset="0"/>
              </a:endParaRPr>
            </a:p>
          </p:txBody>
        </p:sp>
        <p:sp>
          <p:nvSpPr>
            <p:cNvPr id="88139" name="Line 180"/>
            <p:cNvSpPr>
              <a:spLocks noChangeShapeType="1"/>
            </p:cNvSpPr>
            <p:nvPr/>
          </p:nvSpPr>
          <p:spPr bwMode="auto">
            <a:xfrm>
              <a:off x="2689" y="3271"/>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40" name="Line 181"/>
            <p:cNvSpPr>
              <a:spLocks noChangeShapeType="1"/>
            </p:cNvSpPr>
            <p:nvPr/>
          </p:nvSpPr>
          <p:spPr bwMode="auto">
            <a:xfrm>
              <a:off x="3709" y="3309"/>
              <a:ext cx="3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41" name="Line 182"/>
            <p:cNvSpPr>
              <a:spLocks noChangeShapeType="1"/>
            </p:cNvSpPr>
            <p:nvPr/>
          </p:nvSpPr>
          <p:spPr bwMode="auto">
            <a:xfrm>
              <a:off x="4047" y="3267"/>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142" name="Text Box 183"/>
            <p:cNvSpPr txBox="1">
              <a:spLocks noChangeArrowheads="1"/>
            </p:cNvSpPr>
            <p:nvPr/>
          </p:nvSpPr>
          <p:spPr bwMode="auto">
            <a:xfrm>
              <a:off x="3697" y="3152"/>
              <a:ext cx="39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2:1</a:t>
              </a:r>
              <a:endParaRPr lang="en-US" altLang="zh-CN" sz="1600" b="1">
                <a:latin typeface="Times New Roman" panose="02020603050405020304" pitchFamily="18" charset="0"/>
              </a:endParaRPr>
            </a:p>
          </p:txBody>
        </p:sp>
        <p:sp>
          <p:nvSpPr>
            <p:cNvPr id="88143" name="Text Box 184"/>
            <p:cNvSpPr txBox="1">
              <a:spLocks noChangeArrowheads="1"/>
            </p:cNvSpPr>
            <p:nvPr/>
          </p:nvSpPr>
          <p:spPr bwMode="auto">
            <a:xfrm>
              <a:off x="3015" y="3152"/>
              <a:ext cx="42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1600" b="1">
                  <a:latin typeface="Times New Roman" panose="02020603050405020304" pitchFamily="18" charset="0"/>
                </a:rPr>
                <a:t>作业</a:t>
              </a:r>
              <a:r>
                <a:rPr lang="en-US" altLang="zh-CN" sz="1600" b="1">
                  <a:latin typeface="Times New Roman" panose="02020603050405020304" pitchFamily="18" charset="0"/>
                </a:rPr>
                <a:t>3:3</a:t>
              </a:r>
              <a:endParaRPr lang="en-US" altLang="zh-CN" sz="1600" b="1">
                <a:latin typeface="Times New Roman" panose="02020603050405020304" pitchFamily="18" charset="0"/>
              </a:endParaRPr>
            </a:p>
          </p:txBody>
        </p:sp>
        <p:sp>
          <p:nvSpPr>
            <p:cNvPr id="88144" name="Text Box 185"/>
            <p:cNvSpPr txBox="1">
              <a:spLocks noChangeArrowheads="1"/>
            </p:cNvSpPr>
            <p:nvPr/>
          </p:nvSpPr>
          <p:spPr bwMode="auto">
            <a:xfrm>
              <a:off x="1693" y="3422"/>
              <a:ext cx="19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dirty="0">
                  <a:latin typeface="Times New Roman" panose="02020603050405020304" pitchFamily="18" charset="0"/>
                </a:rPr>
                <a:t>(b) </a:t>
              </a:r>
              <a:r>
                <a:rPr lang="zh-CN" altLang="en-US" sz="2000" b="1" dirty="0">
                  <a:latin typeface="Times New Roman" panose="02020603050405020304" pitchFamily="18" charset="0"/>
                </a:rPr>
                <a:t>调度方案</a:t>
              </a:r>
              <a:r>
                <a:rPr lang="en-US" altLang="zh-CN" sz="2000" b="1" dirty="0">
                  <a:latin typeface="Times New Roman" panose="02020603050405020304" pitchFamily="18" charset="0"/>
                </a:rPr>
                <a:t>(1, 3, 2)</a:t>
              </a:r>
              <a:r>
                <a:rPr lang="zh-CN" altLang="en-US" sz="2000" b="1" dirty="0">
                  <a:latin typeface="Times New Roman" panose="02020603050405020304" pitchFamily="18" charset="0"/>
                </a:rPr>
                <a:t>，最后完成时间为</a:t>
              </a:r>
              <a:r>
                <a:rPr lang="en-US" altLang="zh-CN" sz="2000" b="1" dirty="0">
                  <a:latin typeface="Times New Roman" panose="02020603050405020304" pitchFamily="18" charset="0"/>
                </a:rPr>
                <a:t>8</a:t>
              </a:r>
              <a:endParaRPr lang="en-US" altLang="zh-CN" sz="2000" b="1" dirty="0">
                <a:latin typeface="Times New Roman" panose="02020603050405020304" pitchFamily="18" charset="0"/>
              </a:endParaRPr>
            </a:p>
          </p:txBody>
        </p:sp>
      </p:grpSp>
      <p:sp>
        <p:nvSpPr>
          <p:cNvPr id="63" name="Text Box 30"/>
          <p:cNvSpPr txBox="1">
            <a:spLocks noChangeArrowheads="1"/>
          </p:cNvSpPr>
          <p:nvPr/>
        </p:nvSpPr>
        <p:spPr bwMode="auto">
          <a:xfrm>
            <a:off x="3350895" y="1232535"/>
            <a:ext cx="5607050" cy="14198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bg1"/>
              </a:buClr>
            </a:pPr>
            <a:r>
              <a:rPr lang="zh-CN" altLang="en-US" sz="2400" b="1" dirty="0" smtClean="0">
                <a:latin typeface="Times New Roman" panose="02020603050405020304" pitchFamily="18" charset="0"/>
                <a:cs typeface="Times New Roman" panose="02020603050405020304" pitchFamily="18" charset="0"/>
              </a:rPr>
              <a:t>这</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个作业的</a:t>
            </a:r>
            <a:r>
              <a:rPr lang="en-US" altLang="zh-CN" sz="2400" b="1" dirty="0" smtClean="0">
                <a:latin typeface="Times New Roman" panose="02020603050405020304" pitchFamily="18" charset="0"/>
                <a:cs typeface="Times New Roman" panose="02020603050405020304" pitchFamily="18" charset="0"/>
              </a:rPr>
              <a:t>6</a:t>
            </a:r>
            <a:r>
              <a:rPr lang="zh-CN" altLang="en-US" sz="2400" b="1" dirty="0" smtClean="0">
                <a:latin typeface="Times New Roman" panose="02020603050405020304" pitchFamily="18" charset="0"/>
                <a:cs typeface="Times New Roman" panose="02020603050405020304" pitchFamily="18" charset="0"/>
              </a:rPr>
              <a:t>种可能的调度方案（即</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个作业的全</a:t>
            </a:r>
            <a:r>
              <a:rPr lang="zh-CN" altLang="en-US" sz="2400" b="1" dirty="0" smtClean="0">
                <a:latin typeface="Times New Roman" panose="02020603050405020304" pitchFamily="18" charset="0"/>
                <a:cs typeface="Times New Roman" panose="02020603050405020304" pitchFamily="18" charset="0"/>
              </a:rPr>
              <a:t>排列）是：</a:t>
            </a:r>
            <a:r>
              <a:rPr lang="en-US" altLang="zh-CN" sz="2400" b="1" dirty="0">
                <a:latin typeface="Times New Roman" panose="02020603050405020304" pitchFamily="18" charset="0"/>
                <a:cs typeface="Times New Roman" panose="02020603050405020304" pitchFamily="18" charset="0"/>
                <a:sym typeface="+mn-ea"/>
              </a:rPr>
              <a:t>(1, 2, 3)</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(1, 3, 2)</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(2, 1, 3)</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(2, 3, 1)</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(3, 1, 2)</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(3, 2, 1)</a:t>
            </a:r>
            <a:r>
              <a:rPr lang="zh-CN" altLang="en-US" sz="2400" b="1" dirty="0">
                <a:latin typeface="Times New Roman" panose="02020603050405020304" pitchFamily="18" charset="0"/>
                <a:cs typeface="Times New Roman" panose="02020603050405020304" pitchFamily="18" charset="0"/>
                <a:sym typeface="+mn-ea"/>
              </a:rPr>
              <a:t>，相应的完成时间为</a:t>
            </a:r>
            <a:r>
              <a:rPr lang="en-US" altLang="zh-CN" sz="2400" b="1" dirty="0">
                <a:latin typeface="Times New Roman" panose="02020603050405020304" pitchFamily="18" charset="0"/>
                <a:cs typeface="Times New Roman" panose="02020603050405020304" pitchFamily="18" charset="0"/>
                <a:sym typeface="+mn-ea"/>
              </a:rPr>
              <a:t>10, 8, 10, 9, 8, 8</a:t>
            </a:r>
            <a:r>
              <a:rPr lang="zh-CN" altLang="en-US" sz="2400" b="1" dirty="0">
                <a:latin typeface="Times New Roman" panose="02020603050405020304" pitchFamily="18" charset="0"/>
                <a:cs typeface="Times New Roman" panose="02020603050405020304" pitchFamily="18" charset="0"/>
                <a:sym typeface="+mn-ea"/>
              </a:rPr>
              <a:t>。</a:t>
            </a:r>
            <a:endParaRPr lang="zh-CN" altLang="en-US" sz="2400" b="1" dirty="0" smtClean="0">
              <a:latin typeface="Times New Roman" panose="02020603050405020304" pitchFamily="18" charset="0"/>
              <a:cs typeface="Times New Roman" panose="02020603050405020304" pitchFamily="18" charset="0"/>
              <a:sym typeface="+mn-ea"/>
            </a:endParaRPr>
          </a:p>
        </p:txBody>
      </p:sp>
      <p:graphicFrame>
        <p:nvGraphicFramePr>
          <p:cNvPr id="64" name="Group 6"/>
          <p:cNvGraphicFramePr>
            <a:graphicFrameLocks noGrp="1"/>
          </p:cNvGraphicFramePr>
          <p:nvPr/>
        </p:nvGraphicFramePr>
        <p:xfrm>
          <a:off x="107950" y="1109663"/>
          <a:ext cx="2807866" cy="1814513"/>
        </p:xfrm>
        <a:graphic>
          <a:graphicData uri="http://schemas.openxmlformats.org/drawingml/2006/table">
            <a:tbl>
              <a:tblPr/>
              <a:tblGrid>
                <a:gridCol w="884140"/>
                <a:gridCol w="915614"/>
                <a:gridCol w="1008112"/>
              </a:tblGrid>
              <a:tr h="53969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楷体_GB2312" pitchFamily="49" charset="-122"/>
                        </a:rPr>
                        <a:t>t</a:t>
                      </a:r>
                      <a:r>
                        <a:rPr kumimoji="0" lang="en-US" altLang="zh-CN" sz="2000" b="1" i="0" u="none" strike="noStrike" cap="none" normalizeH="0" baseline="-25000" dirty="0" err="1" smtClean="0">
                          <a:ln>
                            <a:noFill/>
                          </a:ln>
                          <a:solidFill>
                            <a:schemeClr val="tx1"/>
                          </a:solidFill>
                          <a:effectLst/>
                          <a:latin typeface="Arial" panose="020B0604020202020204" pitchFamily="34" charset="0"/>
                          <a:ea typeface="楷体_GB2312" pitchFamily="49" charset="-122"/>
                        </a:rPr>
                        <a:t>ji</a:t>
                      </a:r>
                      <a:endParaRPr kumimoji="0" lang="en-US" altLang="zh-CN" sz="2000" b="1" i="0" u="none" strike="noStrike" cap="none" normalizeH="0" baseline="-25000" dirty="0" smtClean="0">
                        <a:ln>
                          <a:noFill/>
                        </a:ln>
                        <a:solidFill>
                          <a:schemeClr val="tx1"/>
                        </a:solidFill>
                        <a:effectLst/>
                        <a:latin typeface="Arial" panose="020B0604020202020204" pitchFamily="34" charset="0"/>
                        <a:ea typeface="楷体_GB2312" pitchFamily="49" charset="-122"/>
                      </a:endParaRPr>
                    </a:p>
                  </a:txBody>
                  <a:tcPr marL="91432" marR="91432" marT="45701" marB="45701"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机器</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机器</a:t>
                      </a: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2</a:t>
                      </a:r>
                      <a:endPar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49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249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3</a:t>
                      </a:r>
                      <a:endPar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42494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作业</a:t>
                      </a: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3</a:t>
                      </a:r>
                      <a:endPar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rPr>
                        <a:t>3</a:t>
                      </a:r>
                      <a:endPar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cs typeface="Times New Roman" panose="02020603050405020304" pitchFamily="18" charset="0"/>
                      </a:endParaRPr>
                    </a:p>
                  </a:txBody>
                  <a:tcPr marL="91432" marR="91432" marT="45701" marB="45701"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5" name="Text Box 5"/>
          <p:cNvSpPr txBox="1">
            <a:spLocks noChangeArrowheads="1"/>
          </p:cNvSpPr>
          <p:nvPr/>
        </p:nvSpPr>
        <p:spPr bwMode="auto">
          <a:xfrm>
            <a:off x="1257300" y="107742"/>
            <a:ext cx="6629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8.3.4  </a:t>
            </a:r>
            <a:r>
              <a:rPr lang="zh-CN" altLang="en-US" dirty="0" smtClean="0">
                <a:solidFill>
                  <a:schemeClr val="bg1"/>
                </a:solidFill>
                <a:effectLst/>
                <a:latin typeface="黑体" panose="02010609060101010101" pitchFamily="49" charset="-122"/>
                <a:ea typeface="黑体" panose="02010609060101010101" pitchFamily="49" charset="-122"/>
              </a:rPr>
              <a:t>批处理作业调度问题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77"/>
          <p:cNvGrpSpPr/>
          <p:nvPr/>
        </p:nvGrpSpPr>
        <p:grpSpPr bwMode="auto">
          <a:xfrm>
            <a:off x="179388" y="1700213"/>
            <a:ext cx="8640762" cy="4608512"/>
            <a:chOff x="884" y="3632"/>
            <a:chExt cx="3828" cy="1387"/>
          </a:xfrm>
        </p:grpSpPr>
        <p:sp>
          <p:nvSpPr>
            <p:cNvPr id="89092" name="Line 178"/>
            <p:cNvSpPr>
              <a:spLocks noChangeShapeType="1"/>
            </p:cNvSpPr>
            <p:nvPr/>
          </p:nvSpPr>
          <p:spPr bwMode="auto">
            <a:xfrm>
              <a:off x="1313" y="3763"/>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3" name="Line 179"/>
            <p:cNvSpPr>
              <a:spLocks noChangeShapeType="1"/>
            </p:cNvSpPr>
            <p:nvPr/>
          </p:nvSpPr>
          <p:spPr bwMode="auto">
            <a:xfrm>
              <a:off x="1319" y="3806"/>
              <a:ext cx="100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4" name="Line 180"/>
            <p:cNvSpPr>
              <a:spLocks noChangeShapeType="1"/>
            </p:cNvSpPr>
            <p:nvPr/>
          </p:nvSpPr>
          <p:spPr bwMode="auto">
            <a:xfrm>
              <a:off x="2339" y="3774"/>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5" name="Line 181"/>
            <p:cNvSpPr>
              <a:spLocks noChangeShapeType="1"/>
            </p:cNvSpPr>
            <p:nvPr/>
          </p:nvSpPr>
          <p:spPr bwMode="auto">
            <a:xfrm>
              <a:off x="2342" y="3805"/>
              <a:ext cx="6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6" name="Line 182"/>
            <p:cNvSpPr>
              <a:spLocks noChangeShapeType="1"/>
            </p:cNvSpPr>
            <p:nvPr/>
          </p:nvSpPr>
          <p:spPr bwMode="auto">
            <a:xfrm>
              <a:off x="3015" y="3769"/>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7" name="Line 183"/>
            <p:cNvSpPr>
              <a:spLocks noChangeShapeType="1"/>
            </p:cNvSpPr>
            <p:nvPr/>
          </p:nvSpPr>
          <p:spPr bwMode="auto">
            <a:xfrm>
              <a:off x="3022" y="3810"/>
              <a:ext cx="6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8" name="Line 184"/>
            <p:cNvSpPr>
              <a:spLocks noChangeShapeType="1"/>
            </p:cNvSpPr>
            <p:nvPr/>
          </p:nvSpPr>
          <p:spPr bwMode="auto">
            <a:xfrm>
              <a:off x="3691" y="3776"/>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099" name="Text Box 185"/>
            <p:cNvSpPr txBox="1">
              <a:spLocks noChangeArrowheads="1"/>
            </p:cNvSpPr>
            <p:nvPr/>
          </p:nvSpPr>
          <p:spPr bwMode="auto">
            <a:xfrm>
              <a:off x="1645" y="3666"/>
              <a:ext cx="38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2:3</a:t>
              </a:r>
              <a:endParaRPr lang="en-US" altLang="zh-CN" sz="2000" b="1">
                <a:latin typeface="Times New Roman" panose="02020603050405020304" pitchFamily="18" charset="0"/>
              </a:endParaRPr>
            </a:p>
          </p:txBody>
        </p:sp>
        <p:sp>
          <p:nvSpPr>
            <p:cNvPr id="89100" name="Text Box 186"/>
            <p:cNvSpPr txBox="1">
              <a:spLocks noChangeArrowheads="1"/>
            </p:cNvSpPr>
            <p:nvPr/>
          </p:nvSpPr>
          <p:spPr bwMode="auto">
            <a:xfrm>
              <a:off x="2464" y="3648"/>
              <a:ext cx="44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1:2</a:t>
              </a:r>
              <a:endParaRPr lang="en-US" altLang="zh-CN" sz="2000" b="1">
                <a:latin typeface="Times New Roman" panose="02020603050405020304" pitchFamily="18" charset="0"/>
              </a:endParaRPr>
            </a:p>
          </p:txBody>
        </p:sp>
        <p:sp>
          <p:nvSpPr>
            <p:cNvPr id="89101" name="Text Box 187"/>
            <p:cNvSpPr txBox="1">
              <a:spLocks noChangeArrowheads="1"/>
            </p:cNvSpPr>
            <p:nvPr/>
          </p:nvSpPr>
          <p:spPr bwMode="auto">
            <a:xfrm>
              <a:off x="3152" y="3632"/>
              <a:ext cx="40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3:2</a:t>
              </a:r>
              <a:endParaRPr lang="en-US" altLang="zh-CN" sz="2000" b="1">
                <a:latin typeface="Times New Roman" panose="02020603050405020304" pitchFamily="18" charset="0"/>
              </a:endParaRPr>
            </a:p>
          </p:txBody>
        </p:sp>
        <p:sp>
          <p:nvSpPr>
            <p:cNvPr id="89102" name="Line 188"/>
            <p:cNvSpPr>
              <a:spLocks noChangeShapeType="1"/>
            </p:cNvSpPr>
            <p:nvPr/>
          </p:nvSpPr>
          <p:spPr bwMode="auto">
            <a:xfrm>
              <a:off x="1307" y="4000"/>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3" name="Line 189"/>
            <p:cNvSpPr>
              <a:spLocks noChangeShapeType="1"/>
            </p:cNvSpPr>
            <p:nvPr/>
          </p:nvSpPr>
          <p:spPr bwMode="auto">
            <a:xfrm>
              <a:off x="1313" y="4042"/>
              <a:ext cx="1009"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9104" name="Line 190"/>
            <p:cNvSpPr>
              <a:spLocks noChangeShapeType="1"/>
            </p:cNvSpPr>
            <p:nvPr/>
          </p:nvSpPr>
          <p:spPr bwMode="auto">
            <a:xfrm>
              <a:off x="2339" y="4000"/>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5" name="Line 191"/>
            <p:cNvSpPr>
              <a:spLocks noChangeShapeType="1"/>
            </p:cNvSpPr>
            <p:nvPr/>
          </p:nvSpPr>
          <p:spPr bwMode="auto">
            <a:xfrm>
              <a:off x="2339" y="4042"/>
              <a:ext cx="33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6" name="Line 192"/>
            <p:cNvSpPr>
              <a:spLocks noChangeShapeType="1"/>
            </p:cNvSpPr>
            <p:nvPr/>
          </p:nvSpPr>
          <p:spPr bwMode="auto">
            <a:xfrm>
              <a:off x="3703" y="4041"/>
              <a:ext cx="100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7" name="Line 193"/>
            <p:cNvSpPr>
              <a:spLocks noChangeShapeType="1"/>
            </p:cNvSpPr>
            <p:nvPr/>
          </p:nvSpPr>
          <p:spPr bwMode="auto">
            <a:xfrm>
              <a:off x="3021" y="3994"/>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08" name="Text Box 194"/>
            <p:cNvSpPr txBox="1">
              <a:spLocks noChangeArrowheads="1"/>
            </p:cNvSpPr>
            <p:nvPr/>
          </p:nvSpPr>
          <p:spPr bwMode="auto">
            <a:xfrm>
              <a:off x="1711" y="3877"/>
              <a:ext cx="24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空闲</a:t>
              </a:r>
              <a:endParaRPr lang="zh-CN" altLang="en-US" sz="2000" b="1">
                <a:latin typeface="Times New Roman" panose="02020603050405020304" pitchFamily="18" charset="0"/>
              </a:endParaRPr>
            </a:p>
          </p:txBody>
        </p:sp>
        <p:sp>
          <p:nvSpPr>
            <p:cNvPr id="89109" name="Line 195"/>
            <p:cNvSpPr>
              <a:spLocks noChangeShapeType="1"/>
            </p:cNvSpPr>
            <p:nvPr/>
          </p:nvSpPr>
          <p:spPr bwMode="auto">
            <a:xfrm>
              <a:off x="2677" y="4002"/>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10" name="Text Box 196"/>
            <p:cNvSpPr txBox="1">
              <a:spLocks noChangeArrowheads="1"/>
            </p:cNvSpPr>
            <p:nvPr/>
          </p:nvSpPr>
          <p:spPr bwMode="auto">
            <a:xfrm>
              <a:off x="2316" y="3886"/>
              <a:ext cx="391"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2:1</a:t>
              </a:r>
              <a:endParaRPr lang="en-US" altLang="zh-CN" sz="2000" b="1">
                <a:latin typeface="Times New Roman" panose="02020603050405020304" pitchFamily="18" charset="0"/>
              </a:endParaRPr>
            </a:p>
          </p:txBody>
        </p:sp>
        <p:sp>
          <p:nvSpPr>
            <p:cNvPr id="89111" name="Line 197"/>
            <p:cNvSpPr>
              <a:spLocks noChangeShapeType="1"/>
            </p:cNvSpPr>
            <p:nvPr/>
          </p:nvSpPr>
          <p:spPr bwMode="auto">
            <a:xfrm>
              <a:off x="2683" y="4042"/>
              <a:ext cx="336"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9112" name="Text Box 198"/>
            <p:cNvSpPr txBox="1">
              <a:spLocks noChangeArrowheads="1"/>
            </p:cNvSpPr>
            <p:nvPr/>
          </p:nvSpPr>
          <p:spPr bwMode="auto">
            <a:xfrm>
              <a:off x="888" y="3758"/>
              <a:ext cx="32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机器</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89113" name="Text Box 199"/>
            <p:cNvSpPr txBox="1">
              <a:spLocks noChangeArrowheads="1"/>
            </p:cNvSpPr>
            <p:nvPr/>
          </p:nvSpPr>
          <p:spPr bwMode="auto">
            <a:xfrm>
              <a:off x="884" y="3954"/>
              <a:ext cx="32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机器</a:t>
              </a: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89114" name="Line 200"/>
            <p:cNvSpPr>
              <a:spLocks noChangeShapeType="1"/>
            </p:cNvSpPr>
            <p:nvPr/>
          </p:nvSpPr>
          <p:spPr bwMode="auto">
            <a:xfrm>
              <a:off x="3697" y="3995"/>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15" name="Line 201"/>
            <p:cNvSpPr>
              <a:spLocks noChangeShapeType="1"/>
            </p:cNvSpPr>
            <p:nvPr/>
          </p:nvSpPr>
          <p:spPr bwMode="auto">
            <a:xfrm>
              <a:off x="3021" y="4038"/>
              <a:ext cx="3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16" name="Line 202"/>
            <p:cNvSpPr>
              <a:spLocks noChangeShapeType="1"/>
            </p:cNvSpPr>
            <p:nvPr/>
          </p:nvSpPr>
          <p:spPr bwMode="auto">
            <a:xfrm>
              <a:off x="3359" y="3996"/>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17" name="Text Box 203"/>
            <p:cNvSpPr txBox="1">
              <a:spLocks noChangeArrowheads="1"/>
            </p:cNvSpPr>
            <p:nvPr/>
          </p:nvSpPr>
          <p:spPr bwMode="auto">
            <a:xfrm>
              <a:off x="3009" y="3880"/>
              <a:ext cx="39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1:1</a:t>
              </a:r>
              <a:endParaRPr lang="en-US" altLang="zh-CN" sz="2000" b="1">
                <a:latin typeface="Times New Roman" panose="02020603050405020304" pitchFamily="18" charset="0"/>
              </a:endParaRPr>
            </a:p>
          </p:txBody>
        </p:sp>
        <p:sp>
          <p:nvSpPr>
            <p:cNvPr id="89118" name="Text Box 204"/>
            <p:cNvSpPr txBox="1">
              <a:spLocks noChangeArrowheads="1"/>
            </p:cNvSpPr>
            <p:nvPr/>
          </p:nvSpPr>
          <p:spPr bwMode="auto">
            <a:xfrm>
              <a:off x="4000" y="3858"/>
              <a:ext cx="42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3:3</a:t>
              </a:r>
              <a:endParaRPr lang="en-US" altLang="zh-CN" sz="2000" b="1">
                <a:latin typeface="Times New Roman" panose="02020603050405020304" pitchFamily="18" charset="0"/>
              </a:endParaRPr>
            </a:p>
          </p:txBody>
        </p:sp>
        <p:sp>
          <p:nvSpPr>
            <p:cNvPr id="89119" name="Text Box 205"/>
            <p:cNvSpPr txBox="1">
              <a:spLocks noChangeArrowheads="1"/>
            </p:cNvSpPr>
            <p:nvPr/>
          </p:nvSpPr>
          <p:spPr bwMode="auto">
            <a:xfrm>
              <a:off x="1687" y="4142"/>
              <a:ext cx="2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dirty="0">
                  <a:latin typeface="Times New Roman" panose="02020603050405020304" pitchFamily="18" charset="0"/>
                </a:rPr>
                <a:t>(c) </a:t>
              </a:r>
              <a:r>
                <a:rPr lang="zh-CN" altLang="en-US" sz="2000" b="1" dirty="0">
                  <a:latin typeface="Times New Roman" panose="02020603050405020304" pitchFamily="18" charset="0"/>
                </a:rPr>
                <a:t>调度方案</a:t>
              </a:r>
              <a:r>
                <a:rPr lang="en-US" altLang="zh-CN" sz="2000" b="1" dirty="0">
                  <a:latin typeface="Times New Roman" panose="02020603050405020304" pitchFamily="18" charset="0"/>
                </a:rPr>
                <a:t>(2, 1, 3)</a:t>
              </a:r>
              <a:r>
                <a:rPr lang="zh-CN" altLang="en-US" sz="2000" b="1" dirty="0">
                  <a:latin typeface="Times New Roman" panose="02020603050405020304" pitchFamily="18" charset="0"/>
                </a:rPr>
                <a:t>，最后完成时间为</a:t>
              </a:r>
              <a:r>
                <a:rPr lang="en-US" altLang="zh-CN" sz="2000" b="1" dirty="0">
                  <a:latin typeface="Times New Roman" panose="02020603050405020304" pitchFamily="18" charset="0"/>
                </a:rPr>
                <a:t>10</a:t>
              </a:r>
              <a:endParaRPr lang="en-US" altLang="zh-CN" sz="2000" b="1" dirty="0">
                <a:latin typeface="Times New Roman" panose="02020603050405020304" pitchFamily="18" charset="0"/>
              </a:endParaRPr>
            </a:p>
          </p:txBody>
        </p:sp>
        <p:sp>
          <p:nvSpPr>
            <p:cNvPr id="89120" name="Line 206"/>
            <p:cNvSpPr>
              <a:spLocks noChangeShapeType="1"/>
            </p:cNvSpPr>
            <p:nvPr/>
          </p:nvSpPr>
          <p:spPr bwMode="auto">
            <a:xfrm>
              <a:off x="3353" y="4041"/>
              <a:ext cx="337"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9121" name="Line 207"/>
            <p:cNvSpPr>
              <a:spLocks noChangeShapeType="1"/>
            </p:cNvSpPr>
            <p:nvPr/>
          </p:nvSpPr>
          <p:spPr bwMode="auto">
            <a:xfrm>
              <a:off x="4711" y="3996"/>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22" name="Line 208"/>
            <p:cNvSpPr>
              <a:spLocks noChangeShapeType="1"/>
            </p:cNvSpPr>
            <p:nvPr/>
          </p:nvSpPr>
          <p:spPr bwMode="auto">
            <a:xfrm>
              <a:off x="1331" y="4505"/>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23" name="Line 209"/>
            <p:cNvSpPr>
              <a:spLocks noChangeShapeType="1"/>
            </p:cNvSpPr>
            <p:nvPr/>
          </p:nvSpPr>
          <p:spPr bwMode="auto">
            <a:xfrm>
              <a:off x="1337" y="4547"/>
              <a:ext cx="100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24" name="Line 210"/>
            <p:cNvSpPr>
              <a:spLocks noChangeShapeType="1"/>
            </p:cNvSpPr>
            <p:nvPr/>
          </p:nvSpPr>
          <p:spPr bwMode="auto">
            <a:xfrm>
              <a:off x="2357" y="4516"/>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25" name="Line 211"/>
            <p:cNvSpPr>
              <a:spLocks noChangeShapeType="1"/>
            </p:cNvSpPr>
            <p:nvPr/>
          </p:nvSpPr>
          <p:spPr bwMode="auto">
            <a:xfrm>
              <a:off x="2359" y="4546"/>
              <a:ext cx="67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26" name="Line 212"/>
            <p:cNvSpPr>
              <a:spLocks noChangeShapeType="1"/>
            </p:cNvSpPr>
            <p:nvPr/>
          </p:nvSpPr>
          <p:spPr bwMode="auto">
            <a:xfrm>
              <a:off x="3033" y="4510"/>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27" name="Line 213"/>
            <p:cNvSpPr>
              <a:spLocks noChangeShapeType="1"/>
            </p:cNvSpPr>
            <p:nvPr/>
          </p:nvSpPr>
          <p:spPr bwMode="auto">
            <a:xfrm>
              <a:off x="3040" y="4551"/>
              <a:ext cx="6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28" name="Line 214"/>
            <p:cNvSpPr>
              <a:spLocks noChangeShapeType="1"/>
            </p:cNvSpPr>
            <p:nvPr/>
          </p:nvSpPr>
          <p:spPr bwMode="auto">
            <a:xfrm>
              <a:off x="3709" y="4518"/>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29" name="Text Box 215"/>
            <p:cNvSpPr txBox="1">
              <a:spLocks noChangeArrowheads="1"/>
            </p:cNvSpPr>
            <p:nvPr/>
          </p:nvSpPr>
          <p:spPr bwMode="auto">
            <a:xfrm>
              <a:off x="1663" y="4407"/>
              <a:ext cx="38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2:3</a:t>
              </a:r>
              <a:endParaRPr lang="en-US" altLang="zh-CN" sz="2000" b="1">
                <a:latin typeface="Times New Roman" panose="02020603050405020304" pitchFamily="18" charset="0"/>
              </a:endParaRPr>
            </a:p>
          </p:txBody>
        </p:sp>
        <p:sp>
          <p:nvSpPr>
            <p:cNvPr id="89130" name="Text Box 216"/>
            <p:cNvSpPr txBox="1">
              <a:spLocks noChangeArrowheads="1"/>
            </p:cNvSpPr>
            <p:nvPr/>
          </p:nvSpPr>
          <p:spPr bwMode="auto">
            <a:xfrm>
              <a:off x="2482" y="4389"/>
              <a:ext cx="444"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3:2</a:t>
              </a:r>
              <a:endParaRPr lang="en-US" altLang="zh-CN" sz="2000" b="1">
                <a:latin typeface="Times New Roman" panose="02020603050405020304" pitchFamily="18" charset="0"/>
              </a:endParaRPr>
            </a:p>
          </p:txBody>
        </p:sp>
        <p:sp>
          <p:nvSpPr>
            <p:cNvPr id="89131" name="Text Box 217"/>
            <p:cNvSpPr txBox="1">
              <a:spLocks noChangeArrowheads="1"/>
            </p:cNvSpPr>
            <p:nvPr/>
          </p:nvSpPr>
          <p:spPr bwMode="auto">
            <a:xfrm>
              <a:off x="3169" y="4374"/>
              <a:ext cx="410"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1:2</a:t>
              </a:r>
              <a:endParaRPr lang="en-US" altLang="zh-CN" sz="2000" b="1">
                <a:latin typeface="Times New Roman" panose="02020603050405020304" pitchFamily="18" charset="0"/>
              </a:endParaRPr>
            </a:p>
          </p:txBody>
        </p:sp>
        <p:sp>
          <p:nvSpPr>
            <p:cNvPr id="89132" name="Line 218"/>
            <p:cNvSpPr>
              <a:spLocks noChangeShapeType="1"/>
            </p:cNvSpPr>
            <p:nvPr/>
          </p:nvSpPr>
          <p:spPr bwMode="auto">
            <a:xfrm>
              <a:off x="1325" y="4741"/>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3" name="Line 219"/>
            <p:cNvSpPr>
              <a:spLocks noChangeShapeType="1"/>
            </p:cNvSpPr>
            <p:nvPr/>
          </p:nvSpPr>
          <p:spPr bwMode="auto">
            <a:xfrm>
              <a:off x="1331" y="4783"/>
              <a:ext cx="1009"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9134" name="Line 220"/>
            <p:cNvSpPr>
              <a:spLocks noChangeShapeType="1"/>
            </p:cNvSpPr>
            <p:nvPr/>
          </p:nvSpPr>
          <p:spPr bwMode="auto">
            <a:xfrm>
              <a:off x="2357" y="4741"/>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5" name="Line 221"/>
            <p:cNvSpPr>
              <a:spLocks noChangeShapeType="1"/>
            </p:cNvSpPr>
            <p:nvPr/>
          </p:nvSpPr>
          <p:spPr bwMode="auto">
            <a:xfrm>
              <a:off x="2357" y="4783"/>
              <a:ext cx="3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6" name="Line 222"/>
            <p:cNvSpPr>
              <a:spLocks noChangeShapeType="1"/>
            </p:cNvSpPr>
            <p:nvPr/>
          </p:nvSpPr>
          <p:spPr bwMode="auto">
            <a:xfrm>
              <a:off x="3045" y="4783"/>
              <a:ext cx="100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7" name="Line 223"/>
            <p:cNvSpPr>
              <a:spLocks noChangeShapeType="1"/>
            </p:cNvSpPr>
            <p:nvPr/>
          </p:nvSpPr>
          <p:spPr bwMode="auto">
            <a:xfrm>
              <a:off x="3045" y="4736"/>
              <a:ext cx="0" cy="7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8" name="Text Box 224"/>
            <p:cNvSpPr txBox="1">
              <a:spLocks noChangeArrowheads="1"/>
            </p:cNvSpPr>
            <p:nvPr/>
          </p:nvSpPr>
          <p:spPr bwMode="auto">
            <a:xfrm>
              <a:off x="1728" y="4619"/>
              <a:ext cx="3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空闲</a:t>
              </a: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89139" name="Line 225"/>
            <p:cNvSpPr>
              <a:spLocks noChangeShapeType="1"/>
            </p:cNvSpPr>
            <p:nvPr/>
          </p:nvSpPr>
          <p:spPr bwMode="auto">
            <a:xfrm>
              <a:off x="2695" y="4743"/>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0" name="Text Box 226"/>
            <p:cNvSpPr txBox="1">
              <a:spLocks noChangeArrowheads="1"/>
            </p:cNvSpPr>
            <p:nvPr/>
          </p:nvSpPr>
          <p:spPr bwMode="auto">
            <a:xfrm>
              <a:off x="2333" y="4622"/>
              <a:ext cx="39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2:1</a:t>
              </a:r>
              <a:endParaRPr lang="en-US" altLang="zh-CN" sz="2000" b="1">
                <a:latin typeface="Times New Roman" panose="02020603050405020304" pitchFamily="18" charset="0"/>
              </a:endParaRPr>
            </a:p>
          </p:txBody>
        </p:sp>
        <p:sp>
          <p:nvSpPr>
            <p:cNvPr id="89141" name="Line 227"/>
            <p:cNvSpPr>
              <a:spLocks noChangeShapeType="1"/>
            </p:cNvSpPr>
            <p:nvPr/>
          </p:nvSpPr>
          <p:spPr bwMode="auto">
            <a:xfrm>
              <a:off x="2701" y="4783"/>
              <a:ext cx="336"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9142" name="Text Box 228"/>
            <p:cNvSpPr txBox="1">
              <a:spLocks noChangeArrowheads="1"/>
            </p:cNvSpPr>
            <p:nvPr/>
          </p:nvSpPr>
          <p:spPr bwMode="auto">
            <a:xfrm>
              <a:off x="905" y="4499"/>
              <a:ext cx="32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机器</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89143" name="Text Box 229"/>
            <p:cNvSpPr txBox="1">
              <a:spLocks noChangeArrowheads="1"/>
            </p:cNvSpPr>
            <p:nvPr/>
          </p:nvSpPr>
          <p:spPr bwMode="auto">
            <a:xfrm>
              <a:off x="902" y="4696"/>
              <a:ext cx="32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机器</a:t>
              </a: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89144" name="Line 230"/>
            <p:cNvSpPr>
              <a:spLocks noChangeShapeType="1"/>
            </p:cNvSpPr>
            <p:nvPr/>
          </p:nvSpPr>
          <p:spPr bwMode="auto">
            <a:xfrm>
              <a:off x="4059" y="4778"/>
              <a:ext cx="3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5" name="Line 231"/>
            <p:cNvSpPr>
              <a:spLocks noChangeShapeType="1"/>
            </p:cNvSpPr>
            <p:nvPr/>
          </p:nvSpPr>
          <p:spPr bwMode="auto">
            <a:xfrm>
              <a:off x="4397" y="4737"/>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6" name="Text Box 232"/>
            <p:cNvSpPr txBox="1">
              <a:spLocks noChangeArrowheads="1"/>
            </p:cNvSpPr>
            <p:nvPr/>
          </p:nvSpPr>
          <p:spPr bwMode="auto">
            <a:xfrm>
              <a:off x="4035" y="4597"/>
              <a:ext cx="39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1:1</a:t>
              </a:r>
              <a:endParaRPr lang="en-US" altLang="zh-CN" sz="2000" b="1">
                <a:latin typeface="Times New Roman" panose="02020603050405020304" pitchFamily="18" charset="0"/>
              </a:endParaRPr>
            </a:p>
          </p:txBody>
        </p:sp>
        <p:sp>
          <p:nvSpPr>
            <p:cNvPr id="89147" name="Text Box 233"/>
            <p:cNvSpPr txBox="1">
              <a:spLocks noChangeArrowheads="1"/>
            </p:cNvSpPr>
            <p:nvPr/>
          </p:nvSpPr>
          <p:spPr bwMode="auto">
            <a:xfrm>
              <a:off x="3341" y="4598"/>
              <a:ext cx="42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Times New Roman" panose="02020603050405020304" pitchFamily="18" charset="0"/>
                </a:rPr>
                <a:t>作业</a:t>
              </a:r>
              <a:r>
                <a:rPr lang="en-US" altLang="zh-CN" sz="2000" b="1">
                  <a:latin typeface="Times New Roman" panose="02020603050405020304" pitchFamily="18" charset="0"/>
                </a:rPr>
                <a:t>3:3</a:t>
              </a:r>
              <a:endParaRPr lang="en-US" altLang="zh-CN" sz="2000" b="1">
                <a:latin typeface="Times New Roman" panose="02020603050405020304" pitchFamily="18" charset="0"/>
              </a:endParaRPr>
            </a:p>
          </p:txBody>
        </p:sp>
        <p:sp>
          <p:nvSpPr>
            <p:cNvPr id="89148" name="Text Box 234"/>
            <p:cNvSpPr txBox="1">
              <a:spLocks noChangeArrowheads="1"/>
            </p:cNvSpPr>
            <p:nvPr/>
          </p:nvSpPr>
          <p:spPr bwMode="auto">
            <a:xfrm>
              <a:off x="1711" y="4903"/>
              <a:ext cx="197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dirty="0">
                  <a:latin typeface="Times New Roman" panose="02020603050405020304" pitchFamily="18" charset="0"/>
                </a:rPr>
                <a:t>(d) </a:t>
              </a:r>
              <a:r>
                <a:rPr lang="zh-CN" altLang="en-US" sz="2000" b="1" dirty="0">
                  <a:latin typeface="Times New Roman" panose="02020603050405020304" pitchFamily="18" charset="0"/>
                </a:rPr>
                <a:t>调度方案</a:t>
              </a:r>
              <a:r>
                <a:rPr lang="en-US" altLang="zh-CN" sz="2000" b="1" dirty="0">
                  <a:latin typeface="Times New Roman" panose="02020603050405020304" pitchFamily="18" charset="0"/>
                </a:rPr>
                <a:t>(2, 3, 1)</a:t>
              </a:r>
              <a:r>
                <a:rPr lang="zh-CN" altLang="en-US" sz="2000" b="1" dirty="0">
                  <a:latin typeface="Times New Roman" panose="02020603050405020304" pitchFamily="18" charset="0"/>
                </a:rPr>
                <a:t>，最后完成时间为</a:t>
              </a:r>
              <a:r>
                <a:rPr lang="en-US" altLang="zh-CN" sz="2000" b="1" dirty="0">
                  <a:latin typeface="Times New Roman" panose="02020603050405020304" pitchFamily="18" charset="0"/>
                </a:rPr>
                <a:t>9</a:t>
              </a:r>
              <a:endParaRPr lang="en-US" altLang="zh-CN" sz="2000" b="1" dirty="0">
                <a:latin typeface="Times New Roman" panose="02020603050405020304" pitchFamily="18" charset="0"/>
              </a:endParaRPr>
            </a:p>
          </p:txBody>
        </p:sp>
        <p:sp>
          <p:nvSpPr>
            <p:cNvPr id="89149" name="Line 235"/>
            <p:cNvSpPr>
              <a:spLocks noChangeShapeType="1"/>
            </p:cNvSpPr>
            <p:nvPr/>
          </p:nvSpPr>
          <p:spPr bwMode="auto">
            <a:xfrm>
              <a:off x="4053" y="4744"/>
              <a:ext cx="0" cy="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5"/>
          <p:cNvSpPr txBox="1">
            <a:spLocks noChangeArrowheads="1"/>
          </p:cNvSpPr>
          <p:nvPr/>
        </p:nvSpPr>
        <p:spPr bwMode="auto">
          <a:xfrm>
            <a:off x="1304290" y="185971"/>
            <a:ext cx="6629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8.3.4  </a:t>
            </a:r>
            <a:r>
              <a:rPr lang="zh-CN" altLang="en-US" dirty="0" smtClean="0">
                <a:solidFill>
                  <a:schemeClr val="bg1"/>
                </a:solidFill>
                <a:effectLst/>
                <a:latin typeface="黑体" panose="02010609060101010101" pitchFamily="49" charset="-122"/>
                <a:ea typeface="黑体" panose="02010609060101010101" pitchFamily="49" charset="-122"/>
              </a:rPr>
              <a:t>批处理作业调度问题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4"/>
          <p:cNvGrpSpPr/>
          <p:nvPr/>
        </p:nvGrpSpPr>
        <p:grpSpPr bwMode="auto">
          <a:xfrm>
            <a:off x="179388" y="1203644"/>
            <a:ext cx="8785225" cy="4615534"/>
            <a:chOff x="1797" y="1260"/>
            <a:chExt cx="5394" cy="2703"/>
          </a:xfrm>
        </p:grpSpPr>
        <p:sp>
          <p:nvSpPr>
            <p:cNvPr id="90117" name="Line 5"/>
            <p:cNvSpPr>
              <a:spLocks noChangeShapeType="1"/>
            </p:cNvSpPr>
            <p:nvPr/>
          </p:nvSpPr>
          <p:spPr bwMode="auto">
            <a:xfrm>
              <a:off x="2521" y="1453"/>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18" name="Line 6"/>
            <p:cNvSpPr>
              <a:spLocks noChangeShapeType="1"/>
            </p:cNvSpPr>
            <p:nvPr/>
          </p:nvSpPr>
          <p:spPr bwMode="auto">
            <a:xfrm>
              <a:off x="2528" y="1522"/>
              <a:ext cx="11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19" name="Line 7"/>
            <p:cNvSpPr>
              <a:spLocks noChangeShapeType="1"/>
            </p:cNvSpPr>
            <p:nvPr/>
          </p:nvSpPr>
          <p:spPr bwMode="auto">
            <a:xfrm>
              <a:off x="3671" y="1449"/>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20" name="Line 8"/>
            <p:cNvSpPr>
              <a:spLocks noChangeShapeType="1"/>
            </p:cNvSpPr>
            <p:nvPr/>
          </p:nvSpPr>
          <p:spPr bwMode="auto">
            <a:xfrm>
              <a:off x="3665" y="1521"/>
              <a:ext cx="11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21" name="Line 9"/>
            <p:cNvSpPr>
              <a:spLocks noChangeShapeType="1"/>
            </p:cNvSpPr>
            <p:nvPr/>
          </p:nvSpPr>
          <p:spPr bwMode="auto">
            <a:xfrm>
              <a:off x="4801" y="1452"/>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22" name="Line 10"/>
            <p:cNvSpPr>
              <a:spLocks noChangeShapeType="1"/>
            </p:cNvSpPr>
            <p:nvPr/>
          </p:nvSpPr>
          <p:spPr bwMode="auto">
            <a:xfrm>
              <a:off x="4813" y="1521"/>
              <a:ext cx="170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23" name="Line 11"/>
            <p:cNvSpPr>
              <a:spLocks noChangeShapeType="1"/>
            </p:cNvSpPr>
            <p:nvPr/>
          </p:nvSpPr>
          <p:spPr bwMode="auto">
            <a:xfrm>
              <a:off x="6521" y="1464"/>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24" name="Text Box 12"/>
            <p:cNvSpPr txBox="1">
              <a:spLocks noChangeArrowheads="1"/>
            </p:cNvSpPr>
            <p:nvPr/>
          </p:nvSpPr>
          <p:spPr bwMode="auto">
            <a:xfrm>
              <a:off x="5331" y="1266"/>
              <a:ext cx="6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2:3</a:t>
              </a:r>
              <a:endParaRPr lang="en-US" altLang="zh-CN" sz="2000" b="1">
                <a:latin typeface="宋体" panose="02010600030101010101" pitchFamily="2" charset="-122"/>
              </a:endParaRPr>
            </a:p>
          </p:txBody>
        </p:sp>
        <p:sp>
          <p:nvSpPr>
            <p:cNvPr id="90125" name="Text Box 13"/>
            <p:cNvSpPr txBox="1">
              <a:spLocks noChangeArrowheads="1"/>
            </p:cNvSpPr>
            <p:nvPr/>
          </p:nvSpPr>
          <p:spPr bwMode="auto">
            <a:xfrm>
              <a:off x="2731" y="1272"/>
              <a:ext cx="7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3:2</a:t>
              </a:r>
              <a:endParaRPr lang="en-US" altLang="zh-CN" sz="2000" b="1">
                <a:latin typeface="宋体" panose="02010600030101010101" pitchFamily="2" charset="-122"/>
              </a:endParaRPr>
            </a:p>
          </p:txBody>
        </p:sp>
        <p:sp>
          <p:nvSpPr>
            <p:cNvPr id="90126" name="Text Box 14"/>
            <p:cNvSpPr txBox="1">
              <a:spLocks noChangeArrowheads="1"/>
            </p:cNvSpPr>
            <p:nvPr/>
          </p:nvSpPr>
          <p:spPr bwMode="auto">
            <a:xfrm>
              <a:off x="3881" y="1260"/>
              <a:ext cx="69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1:2</a:t>
              </a:r>
              <a:endParaRPr lang="en-US" altLang="zh-CN" sz="2000" b="1">
                <a:latin typeface="宋体" panose="02010600030101010101" pitchFamily="2" charset="-122"/>
              </a:endParaRPr>
            </a:p>
          </p:txBody>
        </p:sp>
        <p:sp>
          <p:nvSpPr>
            <p:cNvPr id="90127" name="Line 15"/>
            <p:cNvSpPr>
              <a:spLocks noChangeShapeType="1"/>
            </p:cNvSpPr>
            <p:nvPr/>
          </p:nvSpPr>
          <p:spPr bwMode="auto">
            <a:xfrm>
              <a:off x="2511" y="1839"/>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28" name="Line 16"/>
            <p:cNvSpPr>
              <a:spLocks noChangeShapeType="1"/>
            </p:cNvSpPr>
            <p:nvPr/>
          </p:nvSpPr>
          <p:spPr bwMode="auto">
            <a:xfrm>
              <a:off x="2521" y="1911"/>
              <a:ext cx="1134"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0129" name="Line 17"/>
            <p:cNvSpPr>
              <a:spLocks noChangeShapeType="1"/>
            </p:cNvSpPr>
            <p:nvPr/>
          </p:nvSpPr>
          <p:spPr bwMode="auto">
            <a:xfrm>
              <a:off x="3661" y="1848"/>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0" name="Line 18"/>
            <p:cNvSpPr>
              <a:spLocks noChangeShapeType="1"/>
            </p:cNvSpPr>
            <p:nvPr/>
          </p:nvSpPr>
          <p:spPr bwMode="auto">
            <a:xfrm>
              <a:off x="6531" y="1910"/>
              <a:ext cx="56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1" name="Line 19"/>
            <p:cNvSpPr>
              <a:spLocks noChangeShapeType="1"/>
            </p:cNvSpPr>
            <p:nvPr/>
          </p:nvSpPr>
          <p:spPr bwMode="auto">
            <a:xfrm>
              <a:off x="3661" y="1911"/>
              <a:ext cx="170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2" name="Line 20"/>
            <p:cNvSpPr>
              <a:spLocks noChangeShapeType="1"/>
            </p:cNvSpPr>
            <p:nvPr/>
          </p:nvSpPr>
          <p:spPr bwMode="auto">
            <a:xfrm>
              <a:off x="6521" y="1851"/>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3" name="Text Box 21"/>
            <p:cNvSpPr txBox="1">
              <a:spLocks noChangeArrowheads="1"/>
            </p:cNvSpPr>
            <p:nvPr/>
          </p:nvSpPr>
          <p:spPr bwMode="auto">
            <a:xfrm>
              <a:off x="2861" y="1647"/>
              <a:ext cx="58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空闲</a:t>
              </a:r>
              <a:r>
                <a:rPr lang="en-US" altLang="zh-CN" sz="2000" b="1">
                  <a:latin typeface="宋体" panose="02010600030101010101" pitchFamily="2" charset="-122"/>
                </a:rPr>
                <a:t>:2</a:t>
              </a:r>
              <a:endParaRPr lang="en-US" altLang="zh-CN" sz="2000" b="1">
                <a:latin typeface="宋体" panose="02010600030101010101" pitchFamily="2" charset="-122"/>
              </a:endParaRPr>
            </a:p>
          </p:txBody>
        </p:sp>
        <p:sp>
          <p:nvSpPr>
            <p:cNvPr id="90134" name="Line 22"/>
            <p:cNvSpPr>
              <a:spLocks noChangeShapeType="1"/>
            </p:cNvSpPr>
            <p:nvPr/>
          </p:nvSpPr>
          <p:spPr bwMode="auto">
            <a:xfrm>
              <a:off x="7101" y="1853"/>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35" name="Text Box 23"/>
            <p:cNvSpPr txBox="1">
              <a:spLocks noChangeArrowheads="1"/>
            </p:cNvSpPr>
            <p:nvPr/>
          </p:nvSpPr>
          <p:spPr bwMode="auto">
            <a:xfrm>
              <a:off x="6491" y="1638"/>
              <a:ext cx="6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2:1</a:t>
              </a:r>
              <a:endParaRPr lang="en-US" altLang="zh-CN" sz="2000" b="1">
                <a:latin typeface="宋体" panose="02010600030101010101" pitchFamily="2" charset="-122"/>
              </a:endParaRPr>
            </a:p>
          </p:txBody>
        </p:sp>
        <p:sp>
          <p:nvSpPr>
            <p:cNvPr id="90136" name="Line 24"/>
            <p:cNvSpPr>
              <a:spLocks noChangeShapeType="1"/>
            </p:cNvSpPr>
            <p:nvPr/>
          </p:nvSpPr>
          <p:spPr bwMode="auto">
            <a:xfrm>
              <a:off x="5951" y="1910"/>
              <a:ext cx="567"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0137" name="Text Box 25"/>
            <p:cNvSpPr txBox="1">
              <a:spLocks noChangeArrowheads="1"/>
            </p:cNvSpPr>
            <p:nvPr/>
          </p:nvSpPr>
          <p:spPr bwMode="auto">
            <a:xfrm>
              <a:off x="1803" y="1444"/>
              <a:ext cx="55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机器</a:t>
              </a:r>
              <a:r>
                <a:rPr lang="en-US" altLang="zh-CN" sz="2000" b="1">
                  <a:latin typeface="宋体" panose="02010600030101010101" pitchFamily="2" charset="-122"/>
                </a:rPr>
                <a:t>1</a:t>
              </a:r>
              <a:endParaRPr lang="en-US" altLang="zh-CN" sz="2000" b="1">
                <a:latin typeface="宋体" panose="02010600030101010101" pitchFamily="2" charset="-122"/>
              </a:endParaRPr>
            </a:p>
          </p:txBody>
        </p:sp>
        <p:sp>
          <p:nvSpPr>
            <p:cNvPr id="90138" name="Text Box 26"/>
            <p:cNvSpPr txBox="1">
              <a:spLocks noChangeArrowheads="1"/>
            </p:cNvSpPr>
            <p:nvPr/>
          </p:nvSpPr>
          <p:spPr bwMode="auto">
            <a:xfrm>
              <a:off x="1797" y="1765"/>
              <a:ext cx="55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机器</a:t>
              </a:r>
              <a:r>
                <a:rPr lang="en-US" altLang="zh-CN" sz="2000" b="1">
                  <a:latin typeface="宋体" panose="02010600030101010101" pitchFamily="2" charset="-122"/>
                </a:rPr>
                <a:t>2</a:t>
              </a:r>
              <a:endParaRPr lang="en-US" altLang="zh-CN" sz="2000" b="1">
                <a:latin typeface="宋体" panose="02010600030101010101" pitchFamily="2" charset="-122"/>
              </a:endParaRPr>
            </a:p>
          </p:txBody>
        </p:sp>
        <p:sp>
          <p:nvSpPr>
            <p:cNvPr id="90139" name="Line 27"/>
            <p:cNvSpPr>
              <a:spLocks noChangeShapeType="1"/>
            </p:cNvSpPr>
            <p:nvPr/>
          </p:nvSpPr>
          <p:spPr bwMode="auto">
            <a:xfrm>
              <a:off x="5371" y="1910"/>
              <a:ext cx="56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0" name="Line 28"/>
            <p:cNvSpPr>
              <a:spLocks noChangeShapeType="1"/>
            </p:cNvSpPr>
            <p:nvPr/>
          </p:nvSpPr>
          <p:spPr bwMode="auto">
            <a:xfrm>
              <a:off x="5941" y="1852"/>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1" name="Text Box 29"/>
            <p:cNvSpPr txBox="1">
              <a:spLocks noChangeArrowheads="1"/>
            </p:cNvSpPr>
            <p:nvPr/>
          </p:nvSpPr>
          <p:spPr bwMode="auto">
            <a:xfrm>
              <a:off x="5341" y="1623"/>
              <a:ext cx="6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1:1</a:t>
              </a:r>
              <a:endParaRPr lang="en-US" altLang="zh-CN" sz="2000" b="1">
                <a:latin typeface="宋体" panose="02010600030101010101" pitchFamily="2" charset="-122"/>
              </a:endParaRPr>
            </a:p>
          </p:txBody>
        </p:sp>
        <p:sp>
          <p:nvSpPr>
            <p:cNvPr id="90142" name="Text Box 30"/>
            <p:cNvSpPr txBox="1">
              <a:spLocks noChangeArrowheads="1"/>
            </p:cNvSpPr>
            <p:nvPr/>
          </p:nvSpPr>
          <p:spPr bwMode="auto">
            <a:xfrm>
              <a:off x="4201" y="1644"/>
              <a:ext cx="7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3:3</a:t>
              </a:r>
              <a:endParaRPr lang="en-US" altLang="zh-CN" sz="2000" b="1">
                <a:latin typeface="宋体" panose="02010600030101010101" pitchFamily="2" charset="-122"/>
              </a:endParaRPr>
            </a:p>
          </p:txBody>
        </p:sp>
        <p:sp>
          <p:nvSpPr>
            <p:cNvPr id="90143" name="Text Box 31"/>
            <p:cNvSpPr txBox="1">
              <a:spLocks noChangeArrowheads="1"/>
            </p:cNvSpPr>
            <p:nvPr/>
          </p:nvSpPr>
          <p:spPr bwMode="auto">
            <a:xfrm>
              <a:off x="3151" y="2163"/>
              <a:ext cx="33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(e) </a:t>
              </a:r>
              <a:r>
                <a:rPr lang="zh-CN" altLang="en-US" sz="2000" b="1">
                  <a:latin typeface="宋体" panose="02010600030101010101" pitchFamily="2" charset="-122"/>
                </a:rPr>
                <a:t>调度方案</a:t>
              </a:r>
              <a:r>
                <a:rPr lang="en-US" altLang="zh-CN" sz="2000" b="1">
                  <a:latin typeface="宋体" panose="02010600030101010101" pitchFamily="2" charset="-122"/>
                </a:rPr>
                <a:t>(3, 1, 2)</a:t>
              </a:r>
              <a:r>
                <a:rPr lang="zh-CN" altLang="en-US" sz="2000" b="1">
                  <a:latin typeface="宋体" panose="02010600030101010101" pitchFamily="2" charset="-122"/>
                </a:rPr>
                <a:t>，最后完成时间为</a:t>
              </a:r>
              <a:r>
                <a:rPr lang="en-US" altLang="zh-CN" sz="2000" b="1">
                  <a:latin typeface="宋体" panose="02010600030101010101" pitchFamily="2" charset="-122"/>
                </a:rPr>
                <a:t>8</a:t>
              </a:r>
              <a:endParaRPr lang="en-US" altLang="zh-CN" sz="2000" b="1">
                <a:latin typeface="宋体" panose="02010600030101010101" pitchFamily="2" charset="-122"/>
              </a:endParaRPr>
            </a:p>
          </p:txBody>
        </p:sp>
        <p:sp>
          <p:nvSpPr>
            <p:cNvPr id="90144" name="Line 32"/>
            <p:cNvSpPr>
              <a:spLocks noChangeShapeType="1"/>
            </p:cNvSpPr>
            <p:nvPr/>
          </p:nvSpPr>
          <p:spPr bwMode="auto">
            <a:xfrm>
              <a:off x="5361" y="1863"/>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5" name="Line 33"/>
            <p:cNvSpPr>
              <a:spLocks noChangeShapeType="1"/>
            </p:cNvSpPr>
            <p:nvPr/>
          </p:nvSpPr>
          <p:spPr bwMode="auto">
            <a:xfrm>
              <a:off x="2561" y="2694"/>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6" name="Line 34"/>
            <p:cNvSpPr>
              <a:spLocks noChangeShapeType="1"/>
            </p:cNvSpPr>
            <p:nvPr/>
          </p:nvSpPr>
          <p:spPr bwMode="auto">
            <a:xfrm>
              <a:off x="2568" y="2763"/>
              <a:ext cx="11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7" name="Line 35"/>
            <p:cNvSpPr>
              <a:spLocks noChangeShapeType="1"/>
            </p:cNvSpPr>
            <p:nvPr/>
          </p:nvSpPr>
          <p:spPr bwMode="auto">
            <a:xfrm>
              <a:off x="3711" y="2690"/>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8" name="Line 36"/>
            <p:cNvSpPr>
              <a:spLocks noChangeShapeType="1"/>
            </p:cNvSpPr>
            <p:nvPr/>
          </p:nvSpPr>
          <p:spPr bwMode="auto">
            <a:xfrm>
              <a:off x="5425" y="2763"/>
              <a:ext cx="113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49" name="Line 37"/>
            <p:cNvSpPr>
              <a:spLocks noChangeShapeType="1"/>
            </p:cNvSpPr>
            <p:nvPr/>
          </p:nvSpPr>
          <p:spPr bwMode="auto">
            <a:xfrm>
              <a:off x="5411" y="2704"/>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50" name="Line 38"/>
            <p:cNvSpPr>
              <a:spLocks noChangeShapeType="1"/>
            </p:cNvSpPr>
            <p:nvPr/>
          </p:nvSpPr>
          <p:spPr bwMode="auto">
            <a:xfrm>
              <a:off x="3713" y="2762"/>
              <a:ext cx="170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51" name="Line 39"/>
            <p:cNvSpPr>
              <a:spLocks noChangeShapeType="1"/>
            </p:cNvSpPr>
            <p:nvPr/>
          </p:nvSpPr>
          <p:spPr bwMode="auto">
            <a:xfrm>
              <a:off x="6561" y="2705"/>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52" name="Text Box 40"/>
            <p:cNvSpPr txBox="1">
              <a:spLocks noChangeArrowheads="1"/>
            </p:cNvSpPr>
            <p:nvPr/>
          </p:nvSpPr>
          <p:spPr bwMode="auto">
            <a:xfrm>
              <a:off x="4231" y="2507"/>
              <a:ext cx="6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2:3</a:t>
              </a:r>
              <a:endParaRPr lang="en-US" altLang="zh-CN" sz="2000" b="1">
                <a:latin typeface="宋体" panose="02010600030101010101" pitchFamily="2" charset="-122"/>
              </a:endParaRPr>
            </a:p>
          </p:txBody>
        </p:sp>
        <p:sp>
          <p:nvSpPr>
            <p:cNvPr id="90153" name="Text Box 41"/>
            <p:cNvSpPr txBox="1">
              <a:spLocks noChangeArrowheads="1"/>
            </p:cNvSpPr>
            <p:nvPr/>
          </p:nvSpPr>
          <p:spPr bwMode="auto">
            <a:xfrm>
              <a:off x="2771" y="2513"/>
              <a:ext cx="7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3:2</a:t>
              </a:r>
              <a:endParaRPr lang="en-US" altLang="zh-CN" sz="2000" b="1">
                <a:latin typeface="宋体" panose="02010600030101010101" pitchFamily="2" charset="-122"/>
              </a:endParaRPr>
            </a:p>
          </p:txBody>
        </p:sp>
        <p:sp>
          <p:nvSpPr>
            <p:cNvPr id="90154" name="Text Box 42"/>
            <p:cNvSpPr txBox="1">
              <a:spLocks noChangeArrowheads="1"/>
            </p:cNvSpPr>
            <p:nvPr/>
          </p:nvSpPr>
          <p:spPr bwMode="auto">
            <a:xfrm>
              <a:off x="5641" y="2502"/>
              <a:ext cx="69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1:2</a:t>
              </a:r>
              <a:endParaRPr lang="en-US" altLang="zh-CN" sz="2000" b="1">
                <a:latin typeface="宋体" panose="02010600030101010101" pitchFamily="2" charset="-122"/>
              </a:endParaRPr>
            </a:p>
          </p:txBody>
        </p:sp>
        <p:sp>
          <p:nvSpPr>
            <p:cNvPr id="90155" name="Line 43"/>
            <p:cNvSpPr>
              <a:spLocks noChangeShapeType="1"/>
            </p:cNvSpPr>
            <p:nvPr/>
          </p:nvSpPr>
          <p:spPr bwMode="auto">
            <a:xfrm>
              <a:off x="2551" y="3080"/>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56" name="Line 44"/>
            <p:cNvSpPr>
              <a:spLocks noChangeShapeType="1"/>
            </p:cNvSpPr>
            <p:nvPr/>
          </p:nvSpPr>
          <p:spPr bwMode="auto">
            <a:xfrm>
              <a:off x="2561" y="3152"/>
              <a:ext cx="1134"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0157" name="Line 45"/>
            <p:cNvSpPr>
              <a:spLocks noChangeShapeType="1"/>
            </p:cNvSpPr>
            <p:nvPr/>
          </p:nvSpPr>
          <p:spPr bwMode="auto">
            <a:xfrm>
              <a:off x="3701" y="3089"/>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58" name="Line 46"/>
            <p:cNvSpPr>
              <a:spLocks noChangeShapeType="1"/>
            </p:cNvSpPr>
            <p:nvPr/>
          </p:nvSpPr>
          <p:spPr bwMode="auto">
            <a:xfrm>
              <a:off x="6571" y="3151"/>
              <a:ext cx="56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59" name="Line 47"/>
            <p:cNvSpPr>
              <a:spLocks noChangeShapeType="1"/>
            </p:cNvSpPr>
            <p:nvPr/>
          </p:nvSpPr>
          <p:spPr bwMode="auto">
            <a:xfrm>
              <a:off x="3701" y="3152"/>
              <a:ext cx="170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60" name="Line 48"/>
            <p:cNvSpPr>
              <a:spLocks noChangeShapeType="1"/>
            </p:cNvSpPr>
            <p:nvPr/>
          </p:nvSpPr>
          <p:spPr bwMode="auto">
            <a:xfrm>
              <a:off x="6561" y="3092"/>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61" name="Text Box 49"/>
            <p:cNvSpPr txBox="1">
              <a:spLocks noChangeArrowheads="1"/>
            </p:cNvSpPr>
            <p:nvPr/>
          </p:nvSpPr>
          <p:spPr bwMode="auto">
            <a:xfrm>
              <a:off x="2901" y="2888"/>
              <a:ext cx="57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空闲</a:t>
              </a:r>
              <a:r>
                <a:rPr lang="en-US" altLang="zh-CN" sz="2000" b="1">
                  <a:latin typeface="宋体" panose="02010600030101010101" pitchFamily="2" charset="-122"/>
                </a:rPr>
                <a:t>:2</a:t>
              </a:r>
              <a:endParaRPr lang="en-US" altLang="zh-CN" sz="2000" b="1">
                <a:latin typeface="宋体" panose="02010600030101010101" pitchFamily="2" charset="-122"/>
              </a:endParaRPr>
            </a:p>
          </p:txBody>
        </p:sp>
        <p:sp>
          <p:nvSpPr>
            <p:cNvPr id="90162" name="Line 50"/>
            <p:cNvSpPr>
              <a:spLocks noChangeShapeType="1"/>
            </p:cNvSpPr>
            <p:nvPr/>
          </p:nvSpPr>
          <p:spPr bwMode="auto">
            <a:xfrm>
              <a:off x="7141" y="3094"/>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63" name="Text Box 51"/>
            <p:cNvSpPr txBox="1">
              <a:spLocks noChangeArrowheads="1"/>
            </p:cNvSpPr>
            <p:nvPr/>
          </p:nvSpPr>
          <p:spPr bwMode="auto">
            <a:xfrm>
              <a:off x="6531" y="2879"/>
              <a:ext cx="6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2:1</a:t>
              </a:r>
              <a:endParaRPr lang="en-US" altLang="zh-CN" sz="2000" b="1">
                <a:latin typeface="宋体" panose="02010600030101010101" pitchFamily="2" charset="-122"/>
              </a:endParaRPr>
            </a:p>
          </p:txBody>
        </p:sp>
        <p:sp>
          <p:nvSpPr>
            <p:cNvPr id="90164" name="Line 52"/>
            <p:cNvSpPr>
              <a:spLocks noChangeShapeType="1"/>
            </p:cNvSpPr>
            <p:nvPr/>
          </p:nvSpPr>
          <p:spPr bwMode="auto">
            <a:xfrm>
              <a:off x="5991" y="3151"/>
              <a:ext cx="567"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0165" name="Text Box 53"/>
            <p:cNvSpPr txBox="1">
              <a:spLocks noChangeArrowheads="1"/>
            </p:cNvSpPr>
            <p:nvPr/>
          </p:nvSpPr>
          <p:spPr bwMode="auto">
            <a:xfrm>
              <a:off x="1843" y="2685"/>
              <a:ext cx="55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机器</a:t>
              </a:r>
              <a:r>
                <a:rPr lang="en-US" altLang="zh-CN" sz="2000" b="1">
                  <a:latin typeface="宋体" panose="02010600030101010101" pitchFamily="2" charset="-122"/>
                </a:rPr>
                <a:t>1</a:t>
              </a:r>
              <a:endParaRPr lang="en-US" altLang="zh-CN" sz="2000" b="1">
                <a:latin typeface="宋体" panose="02010600030101010101" pitchFamily="2" charset="-122"/>
              </a:endParaRPr>
            </a:p>
          </p:txBody>
        </p:sp>
        <p:sp>
          <p:nvSpPr>
            <p:cNvPr id="90166" name="Text Box 54"/>
            <p:cNvSpPr txBox="1">
              <a:spLocks noChangeArrowheads="1"/>
            </p:cNvSpPr>
            <p:nvPr/>
          </p:nvSpPr>
          <p:spPr bwMode="auto">
            <a:xfrm>
              <a:off x="1837" y="3006"/>
              <a:ext cx="55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机器</a:t>
              </a:r>
              <a:r>
                <a:rPr lang="en-US" altLang="zh-CN" sz="2000" b="1">
                  <a:latin typeface="宋体" panose="02010600030101010101" pitchFamily="2" charset="-122"/>
                </a:rPr>
                <a:t>2</a:t>
              </a:r>
              <a:endParaRPr lang="en-US" altLang="zh-CN" sz="2000" b="1">
                <a:latin typeface="宋体" panose="02010600030101010101" pitchFamily="2" charset="-122"/>
              </a:endParaRPr>
            </a:p>
          </p:txBody>
        </p:sp>
        <p:sp>
          <p:nvSpPr>
            <p:cNvPr id="90167" name="Line 55"/>
            <p:cNvSpPr>
              <a:spLocks noChangeShapeType="1"/>
            </p:cNvSpPr>
            <p:nvPr/>
          </p:nvSpPr>
          <p:spPr bwMode="auto">
            <a:xfrm>
              <a:off x="5411" y="3151"/>
              <a:ext cx="56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68" name="Line 56"/>
            <p:cNvSpPr>
              <a:spLocks noChangeShapeType="1"/>
            </p:cNvSpPr>
            <p:nvPr/>
          </p:nvSpPr>
          <p:spPr bwMode="auto">
            <a:xfrm>
              <a:off x="5981" y="3093"/>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69" name="Text Box 57"/>
            <p:cNvSpPr txBox="1">
              <a:spLocks noChangeArrowheads="1"/>
            </p:cNvSpPr>
            <p:nvPr/>
          </p:nvSpPr>
          <p:spPr bwMode="auto">
            <a:xfrm>
              <a:off x="5381" y="2864"/>
              <a:ext cx="6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2:1</a:t>
              </a:r>
              <a:endParaRPr lang="en-US" altLang="zh-CN" sz="2000" b="1">
                <a:latin typeface="宋体" panose="02010600030101010101" pitchFamily="2" charset="-122"/>
              </a:endParaRPr>
            </a:p>
          </p:txBody>
        </p:sp>
        <p:sp>
          <p:nvSpPr>
            <p:cNvPr id="90170" name="Text Box 58"/>
            <p:cNvSpPr txBox="1">
              <a:spLocks noChangeArrowheads="1"/>
            </p:cNvSpPr>
            <p:nvPr/>
          </p:nvSpPr>
          <p:spPr bwMode="auto">
            <a:xfrm>
              <a:off x="4241" y="2885"/>
              <a:ext cx="7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宋体" panose="02010600030101010101" pitchFamily="2" charset="-122"/>
                </a:rPr>
                <a:t>作业</a:t>
              </a:r>
              <a:r>
                <a:rPr lang="en-US" altLang="zh-CN" sz="2000" b="1">
                  <a:latin typeface="宋体" panose="02010600030101010101" pitchFamily="2" charset="-122"/>
                </a:rPr>
                <a:t>3:3</a:t>
              </a:r>
              <a:endParaRPr lang="en-US" altLang="zh-CN" sz="2000" b="1">
                <a:latin typeface="宋体" panose="02010600030101010101" pitchFamily="2" charset="-122"/>
              </a:endParaRPr>
            </a:p>
          </p:txBody>
        </p:sp>
        <p:sp>
          <p:nvSpPr>
            <p:cNvPr id="90171" name="Text Box 59"/>
            <p:cNvSpPr txBox="1">
              <a:spLocks noChangeArrowheads="1"/>
            </p:cNvSpPr>
            <p:nvPr/>
          </p:nvSpPr>
          <p:spPr bwMode="auto">
            <a:xfrm>
              <a:off x="3181" y="3393"/>
              <a:ext cx="333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宋体" panose="02010600030101010101" pitchFamily="2" charset="-122"/>
                </a:rPr>
                <a:t>(f) </a:t>
              </a:r>
              <a:r>
                <a:rPr lang="zh-CN" altLang="en-US" sz="2000" b="1">
                  <a:latin typeface="宋体" panose="02010600030101010101" pitchFamily="2" charset="-122"/>
                </a:rPr>
                <a:t>调度方案</a:t>
              </a:r>
              <a:r>
                <a:rPr lang="en-US" altLang="zh-CN" sz="2000" b="1">
                  <a:latin typeface="宋体" panose="02010600030101010101" pitchFamily="2" charset="-122"/>
                </a:rPr>
                <a:t>(3, 2, 1)</a:t>
              </a:r>
              <a:r>
                <a:rPr lang="zh-CN" altLang="en-US" sz="2000" b="1">
                  <a:latin typeface="宋体" panose="02010600030101010101" pitchFamily="2" charset="-122"/>
                </a:rPr>
                <a:t>，最后完成时间为</a:t>
              </a:r>
              <a:r>
                <a:rPr lang="en-US" altLang="zh-CN" sz="2000" b="1">
                  <a:latin typeface="宋体" panose="02010600030101010101" pitchFamily="2" charset="-122"/>
                </a:rPr>
                <a:t>8</a:t>
              </a:r>
              <a:endParaRPr lang="en-US" altLang="zh-CN" sz="2000" b="1">
                <a:latin typeface="宋体" panose="02010600030101010101" pitchFamily="2" charset="-122"/>
              </a:endParaRPr>
            </a:p>
          </p:txBody>
        </p:sp>
        <p:sp>
          <p:nvSpPr>
            <p:cNvPr id="90172" name="Line 60"/>
            <p:cNvSpPr>
              <a:spLocks noChangeShapeType="1"/>
            </p:cNvSpPr>
            <p:nvPr/>
          </p:nvSpPr>
          <p:spPr bwMode="auto">
            <a:xfrm>
              <a:off x="5401" y="3104"/>
              <a:ext cx="0" cy="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173" name="Text Box 61"/>
            <p:cNvSpPr txBox="1">
              <a:spLocks noChangeArrowheads="1"/>
            </p:cNvSpPr>
            <p:nvPr/>
          </p:nvSpPr>
          <p:spPr bwMode="auto">
            <a:xfrm>
              <a:off x="2901" y="3774"/>
              <a:ext cx="350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dirty="0" smtClean="0">
                  <a:solidFill>
                    <a:srgbClr val="3907F1"/>
                  </a:solidFill>
                  <a:latin typeface="宋体" panose="02010600030101010101" pitchFamily="2" charset="-122"/>
                </a:rPr>
                <a:t>图</a:t>
              </a:r>
              <a:r>
                <a:rPr lang="en-US" altLang="zh-CN" sz="2000" b="1" dirty="0" smtClean="0">
                  <a:solidFill>
                    <a:srgbClr val="3907F1"/>
                  </a:solidFill>
                  <a:latin typeface="宋体" panose="02010600030101010101" pitchFamily="2" charset="-122"/>
                </a:rPr>
                <a:t>  </a:t>
              </a:r>
              <a:r>
                <a:rPr lang="en-US" altLang="zh-CN" sz="2000" b="1" dirty="0">
                  <a:solidFill>
                    <a:srgbClr val="3907F1"/>
                  </a:solidFill>
                  <a:latin typeface="宋体" panose="02010600030101010101" pitchFamily="2" charset="-122"/>
                </a:rPr>
                <a:t>n=3</a:t>
              </a:r>
              <a:r>
                <a:rPr lang="zh-CN" altLang="en-US" sz="2000" b="1" dirty="0">
                  <a:solidFill>
                    <a:srgbClr val="3907F1"/>
                  </a:solidFill>
                  <a:latin typeface="宋体" panose="02010600030101010101" pitchFamily="2" charset="-122"/>
                </a:rPr>
                <a:t>时批处理调度问题的调度</a:t>
              </a:r>
              <a:r>
                <a:rPr lang="zh-CN" altLang="en-US" sz="2000" b="1" dirty="0" smtClean="0">
                  <a:solidFill>
                    <a:srgbClr val="3907F1"/>
                  </a:solidFill>
                  <a:latin typeface="宋体" panose="02010600030101010101" pitchFamily="2" charset="-122"/>
                </a:rPr>
                <a:t>方案</a:t>
              </a:r>
              <a:endParaRPr lang="zh-CN" altLang="en-US" sz="2000" b="1" dirty="0">
                <a:solidFill>
                  <a:srgbClr val="3907F1"/>
                </a:solidFill>
                <a:latin typeface="宋体" panose="02010600030101010101" pitchFamily="2" charset="-122"/>
              </a:endParaRPr>
            </a:p>
          </p:txBody>
        </p:sp>
      </p:grpSp>
      <p:sp>
        <p:nvSpPr>
          <p:cNvPr id="90116" name="矩形 1"/>
          <p:cNvSpPr>
            <a:spLocks noChangeArrowheads="1"/>
          </p:cNvSpPr>
          <p:nvPr/>
        </p:nvSpPr>
        <p:spPr bwMode="auto">
          <a:xfrm>
            <a:off x="496888" y="5824538"/>
            <a:ext cx="8467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400" b="1">
                <a:latin typeface="宋体" panose="02010600030101010101" pitchFamily="2" charset="-122"/>
              </a:rPr>
              <a:t>因此，最佳调度方案是</a:t>
            </a:r>
            <a:r>
              <a:rPr kumimoji="1" lang="en-US" altLang="zh-CN" sz="2400" b="1">
                <a:latin typeface="宋体" panose="02010600030101010101" pitchFamily="2" charset="-122"/>
              </a:rPr>
              <a:t>(1, 3, 2)</a:t>
            </a:r>
            <a:r>
              <a:rPr kumimoji="1" lang="zh-CN" altLang="en-US" sz="2400" b="1">
                <a:latin typeface="宋体" panose="02010600030101010101" pitchFamily="2" charset="-122"/>
              </a:rPr>
              <a:t>、</a:t>
            </a:r>
            <a:r>
              <a:rPr kumimoji="1" lang="en-US" altLang="zh-CN" sz="2400" b="1">
                <a:latin typeface="宋体" panose="02010600030101010101" pitchFamily="2" charset="-122"/>
              </a:rPr>
              <a:t>(3, 1, 2)</a:t>
            </a:r>
            <a:r>
              <a:rPr kumimoji="1" lang="zh-CN" altLang="en-US" sz="2400" b="1">
                <a:latin typeface="宋体" panose="02010600030101010101" pitchFamily="2" charset="-122"/>
              </a:rPr>
              <a:t>和</a:t>
            </a:r>
            <a:r>
              <a:rPr kumimoji="1" lang="en-US" altLang="zh-CN" sz="2400" b="1">
                <a:latin typeface="宋体" panose="02010600030101010101" pitchFamily="2" charset="-122"/>
              </a:rPr>
              <a:t>(3, 2, 1)</a:t>
            </a:r>
            <a:r>
              <a:rPr kumimoji="1" lang="zh-CN" altLang="en-US" sz="2400" b="1">
                <a:latin typeface="宋体" panose="02010600030101010101" pitchFamily="2" charset="-122"/>
              </a:rPr>
              <a:t>，其完成时间为</a:t>
            </a:r>
            <a:r>
              <a:rPr kumimoji="1" lang="en-US" altLang="zh-CN" sz="2400" b="1">
                <a:latin typeface="宋体" panose="02010600030101010101" pitchFamily="2" charset="-122"/>
              </a:rPr>
              <a:t>8</a:t>
            </a:r>
            <a:r>
              <a:rPr kumimoji="1" lang="zh-CN" altLang="en-US" sz="2400" b="1">
                <a:latin typeface="宋体" panose="02010600030101010101" pitchFamily="2" charset="-122"/>
              </a:rPr>
              <a:t>。  </a:t>
            </a:r>
            <a:endParaRPr kumimoji="1" lang="zh-CN" altLang="en-US" sz="2400" b="1">
              <a:latin typeface="宋体" panose="02010600030101010101" pitchFamily="2" charset="-122"/>
            </a:endParaRPr>
          </a:p>
        </p:txBody>
      </p:sp>
      <p:sp>
        <p:nvSpPr>
          <p:cNvPr id="62" name="Text Box 5"/>
          <p:cNvSpPr txBox="1">
            <a:spLocks noChangeArrowheads="1"/>
          </p:cNvSpPr>
          <p:nvPr/>
        </p:nvSpPr>
        <p:spPr bwMode="auto">
          <a:xfrm>
            <a:off x="1295400" y="117267"/>
            <a:ext cx="6629400" cy="70675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zh-CN"/>
            </a:defPPr>
            <a:lvl1pPr algn="ctr" eaLnBrk="0" hangingPunct="0">
              <a:defRPr kumimoji="1" sz="4000" b="1">
                <a:solidFill>
                  <a:srgbClr val="663300"/>
                </a:solidFill>
                <a:effectLst>
                  <a:outerShdw blurRad="38100" dist="38100" dir="2700000" algn="tl">
                    <a:srgbClr val="C0C0C0"/>
                  </a:outerShdw>
                </a:effectLst>
                <a:latin typeface="Monotype Corsiva" panose="03010101010201010101" pitchFamily="66" charset="0"/>
                <a:ea typeface="华文行楷" panose="02010800040101010101" pitchFamily="2" charset="-122"/>
              </a:defRPr>
            </a:lvl1pPr>
          </a:lstStyle>
          <a:p>
            <a:pPr>
              <a:defRPr/>
            </a:pPr>
            <a:r>
              <a:rPr lang="en-US" altLang="zh-CN" dirty="0" smtClean="0">
                <a:solidFill>
                  <a:schemeClr val="bg1"/>
                </a:solidFill>
                <a:effectLst/>
                <a:latin typeface="黑体" panose="02010609060101010101" pitchFamily="49" charset="-122"/>
                <a:ea typeface="黑体" panose="02010609060101010101" pitchFamily="49" charset="-122"/>
              </a:rPr>
              <a:t>8.3.4  </a:t>
            </a:r>
            <a:r>
              <a:rPr lang="zh-CN" altLang="en-US" dirty="0" smtClean="0">
                <a:solidFill>
                  <a:schemeClr val="bg1"/>
                </a:solidFill>
                <a:effectLst/>
                <a:latin typeface="黑体" panose="02010609060101010101" pitchFamily="49" charset="-122"/>
                <a:ea typeface="黑体" panose="02010609060101010101" pitchFamily="49" charset="-122"/>
              </a:rPr>
              <a:t>批处理作业调度问题 </a:t>
            </a:r>
            <a:endParaRPr lang="zh-CN" altLang="en-US" dirty="0"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28258</Words>
  <Application>WPS 演示</Application>
  <PresentationFormat>全屏显示(4:3)</PresentationFormat>
  <Paragraphs>3043</Paragraphs>
  <Slides>115</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13</vt:i4>
      </vt:variant>
      <vt:variant>
        <vt:lpstr>幻灯片标题</vt:lpstr>
      </vt:variant>
      <vt:variant>
        <vt:i4>115</vt:i4>
      </vt:variant>
    </vt:vector>
  </HeadingPairs>
  <TitlesOfParts>
    <vt:vector size="148" baseType="lpstr">
      <vt:lpstr>Arial</vt:lpstr>
      <vt:lpstr>宋体</vt:lpstr>
      <vt:lpstr>Wingdings</vt:lpstr>
      <vt:lpstr>黑体</vt:lpstr>
      <vt:lpstr>Times New Roman</vt:lpstr>
      <vt:lpstr>楷体_GB2312</vt:lpstr>
      <vt:lpstr>微软雅黑</vt:lpstr>
      <vt:lpstr>Arial Unicode MS</vt:lpstr>
      <vt:lpstr>Garamond</vt:lpstr>
      <vt:lpstr>Monotype Corsiva</vt:lpstr>
      <vt:lpstr>华文行楷</vt:lpstr>
      <vt:lpstr>华文楷体</vt:lpstr>
      <vt:lpstr>楷体</vt:lpstr>
      <vt:lpstr>Tahoma</vt:lpstr>
      <vt:lpstr>Bookman Old Style</vt:lpstr>
      <vt:lpstr>Symbol</vt:lpstr>
      <vt:lpstr>新宋体</vt:lpstr>
      <vt:lpstr>华文宋体</vt:lpstr>
      <vt:lpstr>Wingdings</vt:lpstr>
      <vt:lpstr>默认设计模板</vt:lpstr>
      <vt:lpstr>Word.Picture.8</vt:lpstr>
      <vt:lpstr>Equation.3</vt:lpstr>
      <vt:lpstr>Word.Picture.8</vt:lpstr>
      <vt:lpstr>Word.Picture.8</vt:lpstr>
      <vt:lpstr>Word.Picture.8</vt:lpstr>
      <vt:lpstr>Word.Picture.8</vt:lpstr>
      <vt:lpstr>Word.Picture.8</vt:lpstr>
      <vt:lpstr>Word.Picture.8</vt:lpstr>
      <vt:lpstr>Equation.3</vt:lpstr>
      <vt:lpstr>Equation.3</vt:lpstr>
      <vt:lpstr>Equation.DSMT4</vt:lpstr>
      <vt:lpstr>Word.Picture.8</vt:lpstr>
      <vt:lpstr>Word.Picture.8</vt:lpstr>
      <vt:lpstr>PowerPoint 演示文稿</vt:lpstr>
      <vt:lpstr>PowerPoint 演示文稿</vt:lpstr>
      <vt:lpstr>Tree Searching Strategies</vt:lpstr>
      <vt:lpstr>Tree Searching Strategies</vt:lpstr>
      <vt:lpstr>Tree Searching Strategies</vt:lpstr>
      <vt:lpstr>Hamiltonian环问题</vt:lpstr>
      <vt:lpstr>Tree Searching Strategies</vt:lpstr>
      <vt:lpstr>Tree Searching Strategies</vt:lpstr>
      <vt:lpstr>PowerPoint 演示文稿</vt:lpstr>
      <vt:lpstr>PowerPoint 演示文稿</vt:lpstr>
      <vt:lpstr>PowerPoint 演示文稿</vt:lpstr>
      <vt:lpstr>Depth-First Search（深度优先）</vt:lpstr>
      <vt:lpstr>Depth-First Search（深度优先）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具有5个顶点的图的三着色状态空间树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哈密顿回路问题算法分析</vt:lpstr>
      <vt:lpstr>POJ2438</vt:lpstr>
      <vt:lpstr>PowerPoint 演示文稿</vt:lpstr>
      <vt:lpstr>PowerPoint 演示文稿</vt:lpstr>
      <vt:lpstr>PowerPoint 演示文稿</vt:lpstr>
      <vt:lpstr>上图解向量表示为X[4,6,8,2,7,1,3,5]</vt:lpstr>
      <vt:lpstr>PowerPoint 演示文稿</vt:lpstr>
      <vt:lpstr>PowerPoint 演示文稿</vt:lpstr>
      <vt:lpstr>排列树: n=4</vt:lpstr>
      <vt:lpstr>PowerPoint 演示文稿</vt:lpstr>
      <vt:lpstr>PowerPoint 演示文稿</vt:lpstr>
      <vt:lpstr>PowerPoint 演示文稿</vt:lpstr>
      <vt:lpstr>PowerPoint 演示文稿</vt:lpstr>
      <vt:lpstr>PowerPoint 演示文稿</vt:lpstr>
      <vt:lpstr>N后问题的时间复杂性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8.3.2 0/1背包问题的时间复杂性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Administrator</cp:lastModifiedBy>
  <cp:revision>240</cp:revision>
  <dcterms:created xsi:type="dcterms:W3CDTF">2018-01-27T07:09:00Z</dcterms:created>
  <dcterms:modified xsi:type="dcterms:W3CDTF">2018-05-08T08:14:11Z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