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9" r:id="rId3"/>
    <p:sldId id="300" r:id="rId4"/>
    <p:sldId id="301" r:id="rId5"/>
    <p:sldId id="302" r:id="rId6"/>
    <p:sldId id="303" r:id="rId7"/>
    <p:sldId id="304" r:id="rId8"/>
    <p:sldId id="305" r:id="rId9"/>
    <p:sldId id="306" r:id="rId10"/>
    <p:sldId id="307" r:id="rId11"/>
    <p:sldId id="308" r:id="rId12"/>
    <p:sldId id="298"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96" r:id="rId26"/>
    <p:sldId id="297"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57" r:id="rId42"/>
    <p:sldId id="258" r:id="rId43"/>
    <p:sldId id="259" r:id="rId44"/>
    <p:sldId id="260" r:id="rId45"/>
    <p:sldId id="261"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78" autoAdjust="0"/>
  </p:normalViewPr>
  <p:slideViewPr>
    <p:cSldViewPr>
      <p:cViewPr>
        <p:scale>
          <a:sx n="66" d="100"/>
          <a:sy n="66" d="100"/>
        </p:scale>
        <p:origin x="-15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BA229F-1BB1-4858-A2FD-B3F6FAAF837C}" type="datetimeFigureOut">
              <a:rPr lang="zh-CN" altLang="en-US" smtClean="0"/>
              <a:t>2018/6/10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996B5-EBBA-4CBC-8ABA-3AA901A7C8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7864" y="980728"/>
            <a:ext cx="2723823" cy="369332"/>
          </a:xfrm>
          <a:prstGeom prst="rect">
            <a:avLst/>
          </a:prstGeom>
          <a:noFill/>
        </p:spPr>
        <p:txBody>
          <a:bodyPr wrap="square" rtlCol="0">
            <a:spAutoFit/>
          </a:bodyPr>
          <a:lstStyle/>
          <a:p>
            <a:r>
              <a:rPr lang="zh-CN" altLang="en-US" dirty="0" smtClean="0"/>
              <a:t>中国教育改革及发展解读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467545" y="1397000"/>
          <a:ext cx="8352927" cy="4211320"/>
        </p:xfrm>
        <a:graphic>
          <a:graphicData uri="http://schemas.openxmlformats.org/drawingml/2006/table">
            <a:tbl>
              <a:tblPr firstRow="1" bandRow="1">
                <a:tableStyleId>{5C22544A-7EE6-4342-B048-85BDC9FD1C3A}</a:tableStyleId>
              </a:tblPr>
              <a:tblGrid>
                <a:gridCol w="1626623"/>
                <a:gridCol w="1626623"/>
                <a:gridCol w="1626623"/>
                <a:gridCol w="1626623"/>
                <a:gridCol w="1846435"/>
              </a:tblGrid>
              <a:tr h="370840">
                <a:tc>
                  <a:txBody>
                    <a:bodyPr/>
                    <a:lstStyle/>
                    <a:p>
                      <a:r>
                        <a:rPr lang="zh-CN" altLang="en-US" dirty="0" smtClean="0"/>
                        <a:t>         指标</a:t>
                      </a:r>
                      <a:endParaRPr lang="zh-CN" altLang="en-US" dirty="0"/>
                    </a:p>
                  </a:txBody>
                  <a:tcPr/>
                </a:tc>
                <a:tc>
                  <a:txBody>
                    <a:bodyPr/>
                    <a:lstStyle/>
                    <a:p>
                      <a:r>
                        <a:rPr lang="en-US" altLang="zh-CN" dirty="0" smtClean="0"/>
                        <a:t>         </a:t>
                      </a:r>
                      <a:r>
                        <a:rPr lang="zh-CN" altLang="en-US" dirty="0" smtClean="0"/>
                        <a:t>单位</a:t>
                      </a:r>
                      <a:endParaRPr lang="zh-CN" altLang="en-US" dirty="0"/>
                    </a:p>
                  </a:txBody>
                  <a:tcPr/>
                </a:tc>
                <a:tc>
                  <a:txBody>
                    <a:bodyPr/>
                    <a:lstStyle/>
                    <a:p>
                      <a:r>
                        <a:rPr lang="en-US" altLang="zh-CN" dirty="0" smtClean="0"/>
                        <a:t>       2009</a:t>
                      </a:r>
                      <a:r>
                        <a:rPr lang="zh-CN" altLang="en-US" dirty="0" smtClean="0"/>
                        <a:t>年</a:t>
                      </a:r>
                      <a:endParaRPr lang="zh-CN" altLang="en-US" dirty="0"/>
                    </a:p>
                  </a:txBody>
                  <a:tcPr/>
                </a:tc>
                <a:tc>
                  <a:txBody>
                    <a:bodyPr/>
                    <a:lstStyle/>
                    <a:p>
                      <a:r>
                        <a:rPr lang="en-US" altLang="zh-CN" dirty="0" smtClean="0"/>
                        <a:t>       2015</a:t>
                      </a:r>
                      <a:r>
                        <a:rPr lang="zh-CN" altLang="en-US" dirty="0" smtClean="0"/>
                        <a:t>年</a:t>
                      </a:r>
                      <a:endParaRPr lang="zh-CN" altLang="en-US" dirty="0"/>
                    </a:p>
                  </a:txBody>
                  <a:tcPr/>
                </a:tc>
                <a:tc>
                  <a:txBody>
                    <a:bodyPr/>
                    <a:lstStyle/>
                    <a:p>
                      <a:r>
                        <a:rPr lang="en-US" altLang="zh-CN" dirty="0" smtClean="0"/>
                        <a:t>      2020</a:t>
                      </a:r>
                      <a:r>
                        <a:rPr lang="zh-CN" altLang="en-US" dirty="0" smtClean="0"/>
                        <a:t>年</a:t>
                      </a:r>
                      <a:endParaRPr lang="zh-CN" altLang="en-US" dirty="0"/>
                    </a:p>
                  </a:txBody>
                  <a:tcPr/>
                </a:tc>
              </a:tr>
              <a:tr h="370840">
                <a:tc>
                  <a:txBody>
                    <a:bodyPr/>
                    <a:lstStyle/>
                    <a:p>
                      <a:r>
                        <a:rPr lang="zh-CN" altLang="en-US" dirty="0" smtClean="0"/>
                        <a:t>     职业教育</a:t>
                      </a:r>
                      <a:endParaRPr lang="en-US" altLang="zh-CN" dirty="0" smtClean="0"/>
                    </a:p>
                    <a:p>
                      <a:r>
                        <a:rPr lang="zh-CN" altLang="en-US" dirty="0" smtClean="0"/>
                        <a:t>中等职业教育  在校生</a:t>
                      </a:r>
                      <a:endParaRPr lang="en-US" altLang="zh-CN" dirty="0" smtClean="0"/>
                    </a:p>
                    <a:p>
                      <a:r>
                        <a:rPr lang="zh-CN" altLang="en-US" dirty="0" smtClean="0"/>
                        <a:t>高等职业教育    在校生</a:t>
                      </a:r>
                      <a:endParaRPr lang="en-US" altLang="zh-CN" dirty="0" smtClean="0"/>
                    </a:p>
                  </a:txBody>
                  <a:tcPr/>
                </a:tc>
                <a:tc>
                  <a:txBody>
                    <a:bodyPr/>
                    <a:lstStyle/>
                    <a:p>
                      <a:endParaRPr lang="en-US" altLang="zh-CN" dirty="0" smtClean="0"/>
                    </a:p>
                    <a:p>
                      <a:endParaRPr lang="en-US" altLang="zh-CN" dirty="0" smtClean="0"/>
                    </a:p>
                    <a:p>
                      <a:r>
                        <a:rPr lang="en-US" altLang="zh-CN" dirty="0" smtClean="0"/>
                        <a:t>         </a:t>
                      </a:r>
                      <a:r>
                        <a:rPr lang="zh-CN" altLang="en-US" dirty="0" smtClean="0"/>
                        <a:t>万人</a:t>
                      </a:r>
                      <a:endParaRPr lang="en-US" altLang="zh-CN" dirty="0" smtClean="0"/>
                    </a:p>
                    <a:p>
                      <a:endParaRPr lang="en-US" altLang="zh-CN" dirty="0" smtClean="0"/>
                    </a:p>
                    <a:p>
                      <a:r>
                        <a:rPr lang="en-US" altLang="zh-CN" dirty="0" smtClean="0"/>
                        <a:t>         </a:t>
                      </a:r>
                      <a:r>
                        <a:rPr lang="zh-CN" altLang="en-US" dirty="0" smtClean="0"/>
                        <a:t>万人</a:t>
                      </a:r>
                      <a:endParaRPr lang="en-US" altLang="zh-CN" dirty="0" smtClean="0"/>
                    </a:p>
                  </a:txBody>
                  <a:tcPr/>
                </a:tc>
                <a:tc>
                  <a:txBody>
                    <a:bodyPr/>
                    <a:lstStyle/>
                    <a:p>
                      <a:endParaRPr lang="en-US" altLang="zh-CN" dirty="0" smtClean="0"/>
                    </a:p>
                    <a:p>
                      <a:endParaRPr lang="en-US" altLang="zh-CN" dirty="0" smtClean="0"/>
                    </a:p>
                    <a:p>
                      <a:r>
                        <a:rPr lang="en-US" altLang="zh-CN" dirty="0" smtClean="0"/>
                        <a:t>         2179</a:t>
                      </a:r>
                    </a:p>
                    <a:p>
                      <a:r>
                        <a:rPr lang="en-US" altLang="zh-CN" dirty="0" smtClean="0"/>
                        <a:t>     </a:t>
                      </a:r>
                    </a:p>
                    <a:p>
                      <a:r>
                        <a:rPr lang="en-US" altLang="zh-CN" dirty="0" smtClean="0"/>
                        <a:t>         1280</a:t>
                      </a:r>
                      <a:endParaRPr lang="zh-CN" altLang="en-US" dirty="0"/>
                    </a:p>
                  </a:txBody>
                  <a:tcPr/>
                </a:tc>
                <a:tc>
                  <a:txBody>
                    <a:bodyPr/>
                    <a:lstStyle/>
                    <a:p>
                      <a:endParaRPr lang="en-US" altLang="zh-CN" dirty="0" smtClean="0"/>
                    </a:p>
                    <a:p>
                      <a:endParaRPr lang="en-US" altLang="zh-CN" dirty="0" smtClean="0"/>
                    </a:p>
                    <a:p>
                      <a:r>
                        <a:rPr lang="en-US" altLang="zh-CN" dirty="0" smtClean="0"/>
                        <a:t>         2250</a:t>
                      </a:r>
                    </a:p>
                    <a:p>
                      <a:endParaRPr lang="en-US" altLang="zh-CN" dirty="0" smtClean="0"/>
                    </a:p>
                    <a:p>
                      <a:r>
                        <a:rPr lang="en-US" altLang="zh-CN" dirty="0" smtClean="0"/>
                        <a:t>         1390</a:t>
                      </a:r>
                      <a:endParaRPr lang="zh-CN" altLang="en-US" dirty="0"/>
                    </a:p>
                  </a:txBody>
                  <a:tcPr/>
                </a:tc>
                <a:tc>
                  <a:txBody>
                    <a:bodyPr/>
                    <a:lstStyle/>
                    <a:p>
                      <a:endParaRPr lang="en-US" altLang="zh-CN" dirty="0" smtClean="0"/>
                    </a:p>
                    <a:p>
                      <a:endParaRPr lang="en-US" altLang="zh-CN" dirty="0" smtClean="0"/>
                    </a:p>
                    <a:p>
                      <a:r>
                        <a:rPr lang="en-US" altLang="zh-CN" dirty="0" smtClean="0"/>
                        <a:t>        2350</a:t>
                      </a:r>
                    </a:p>
                    <a:p>
                      <a:endParaRPr lang="en-US" altLang="zh-CN" dirty="0" smtClean="0"/>
                    </a:p>
                    <a:p>
                      <a:r>
                        <a:rPr lang="en-US" altLang="zh-CN" baseline="0" dirty="0" smtClean="0"/>
                        <a:t>        1480</a:t>
                      </a:r>
                      <a:endParaRPr lang="zh-CN" altLang="en-US" dirty="0"/>
                    </a:p>
                  </a:txBody>
                  <a:tcPr/>
                </a:tc>
              </a:tr>
              <a:tr h="370840">
                <a:tc>
                  <a:txBody>
                    <a:bodyPr/>
                    <a:lstStyle/>
                    <a:p>
                      <a:r>
                        <a:rPr lang="en-US" altLang="zh-CN" dirty="0" smtClean="0"/>
                        <a:t>   </a:t>
                      </a:r>
                      <a:r>
                        <a:rPr lang="zh-CN" altLang="en-US" dirty="0" smtClean="0"/>
                        <a:t>高等教育**</a:t>
                      </a:r>
                      <a:endParaRPr lang="en-US" altLang="zh-CN" dirty="0" smtClean="0"/>
                    </a:p>
                    <a:p>
                      <a:r>
                        <a:rPr lang="zh-CN" altLang="en-US" dirty="0" smtClean="0"/>
                        <a:t>   在校总规模</a:t>
                      </a:r>
                      <a:endParaRPr lang="en-US" altLang="zh-CN" dirty="0" smtClean="0"/>
                    </a:p>
                    <a:p>
                      <a:r>
                        <a:rPr lang="en-US" altLang="zh-CN" dirty="0" smtClean="0"/>
                        <a:t>       </a:t>
                      </a:r>
                      <a:r>
                        <a:rPr lang="zh-CN" altLang="en-US" dirty="0" smtClean="0"/>
                        <a:t>在校生</a:t>
                      </a:r>
                      <a:endParaRPr lang="en-US" altLang="zh-CN" dirty="0" smtClean="0"/>
                    </a:p>
                    <a:p>
                      <a:r>
                        <a:rPr lang="zh-CN" altLang="en-US" dirty="0" smtClean="0"/>
                        <a:t>其中：研究生</a:t>
                      </a:r>
                      <a:endParaRPr lang="en-US" altLang="zh-CN" dirty="0" smtClean="0"/>
                    </a:p>
                    <a:p>
                      <a:r>
                        <a:rPr lang="zh-CN" altLang="en-US" dirty="0" smtClean="0"/>
                        <a:t>     毛入学率</a:t>
                      </a:r>
                      <a:endParaRPr lang="zh-CN" altLang="en-US" dirty="0"/>
                    </a:p>
                  </a:txBody>
                  <a:tcPr/>
                </a:tc>
                <a:tc>
                  <a:txBody>
                    <a:bodyPr/>
                    <a:lstStyle/>
                    <a:p>
                      <a:endParaRPr lang="en-US" altLang="zh-CN" dirty="0" smtClean="0"/>
                    </a:p>
                    <a:p>
                      <a:r>
                        <a:rPr lang="en-US" altLang="zh-CN" dirty="0" smtClean="0"/>
                        <a:t>         </a:t>
                      </a:r>
                      <a:r>
                        <a:rPr lang="zh-CN" altLang="en-US" dirty="0" smtClean="0"/>
                        <a:t>万人</a:t>
                      </a:r>
                      <a:endParaRPr lang="en-US" altLang="zh-CN" dirty="0" smtClean="0"/>
                    </a:p>
                    <a:p>
                      <a:r>
                        <a:rPr lang="en-US" altLang="zh-CN" dirty="0" smtClean="0"/>
                        <a:t>         </a:t>
                      </a:r>
                      <a:r>
                        <a:rPr lang="zh-CN" altLang="en-US" dirty="0" smtClean="0"/>
                        <a:t>万人</a:t>
                      </a:r>
                      <a:endParaRPr lang="en-US" altLang="zh-CN" dirty="0" smtClean="0"/>
                    </a:p>
                    <a:p>
                      <a:r>
                        <a:rPr lang="en-US" altLang="zh-CN" dirty="0" smtClean="0"/>
                        <a:t>         </a:t>
                      </a:r>
                      <a:r>
                        <a:rPr lang="zh-CN" altLang="en-US" dirty="0" smtClean="0"/>
                        <a:t>万人</a:t>
                      </a:r>
                      <a:endParaRPr lang="en-US" altLang="zh-CN" dirty="0" smtClean="0"/>
                    </a:p>
                    <a:p>
                      <a:r>
                        <a:rPr lang="en-US" altLang="zh-CN" dirty="0" smtClean="0"/>
                        <a:t>           %</a:t>
                      </a:r>
                      <a:endParaRPr lang="zh-CN" altLang="en-US" dirty="0"/>
                    </a:p>
                  </a:txBody>
                  <a:tcPr/>
                </a:tc>
                <a:tc>
                  <a:txBody>
                    <a:bodyPr/>
                    <a:lstStyle/>
                    <a:p>
                      <a:endParaRPr lang="en-US" altLang="zh-CN" dirty="0" smtClean="0"/>
                    </a:p>
                    <a:p>
                      <a:r>
                        <a:rPr lang="en-US" altLang="zh-CN" dirty="0" smtClean="0"/>
                        <a:t>         2979</a:t>
                      </a:r>
                    </a:p>
                    <a:p>
                      <a:r>
                        <a:rPr lang="en-US" altLang="zh-CN" dirty="0" smtClean="0"/>
                        <a:t>         2826</a:t>
                      </a:r>
                    </a:p>
                    <a:p>
                      <a:r>
                        <a:rPr lang="en-US" altLang="zh-CN" dirty="0" smtClean="0"/>
                        <a:t>          140</a:t>
                      </a:r>
                    </a:p>
                    <a:p>
                      <a:r>
                        <a:rPr lang="en-US" altLang="zh-CN" dirty="0" smtClean="0"/>
                        <a:t>          24.2</a:t>
                      </a:r>
                      <a:endParaRPr lang="zh-CN" altLang="en-US" dirty="0"/>
                    </a:p>
                  </a:txBody>
                  <a:tcPr/>
                </a:tc>
                <a:tc>
                  <a:txBody>
                    <a:bodyPr/>
                    <a:lstStyle/>
                    <a:p>
                      <a:endParaRPr lang="en-US" altLang="zh-CN" dirty="0" smtClean="0"/>
                    </a:p>
                    <a:p>
                      <a:r>
                        <a:rPr lang="en-US" altLang="zh-CN" dirty="0" smtClean="0"/>
                        <a:t>         3350</a:t>
                      </a:r>
                    </a:p>
                    <a:p>
                      <a:r>
                        <a:rPr lang="en-US" altLang="zh-CN" dirty="0" smtClean="0"/>
                        <a:t>         3080</a:t>
                      </a:r>
                    </a:p>
                    <a:p>
                      <a:r>
                        <a:rPr lang="en-US" altLang="zh-CN" dirty="0" smtClean="0"/>
                        <a:t>          170</a:t>
                      </a:r>
                    </a:p>
                    <a:p>
                      <a:r>
                        <a:rPr lang="en-US" altLang="zh-CN" dirty="0" smtClean="0"/>
                        <a:t>          36.0</a:t>
                      </a:r>
                      <a:endParaRPr lang="zh-CN" altLang="en-US" dirty="0"/>
                    </a:p>
                  </a:txBody>
                  <a:tcPr/>
                </a:tc>
                <a:tc>
                  <a:txBody>
                    <a:bodyPr/>
                    <a:lstStyle/>
                    <a:p>
                      <a:endParaRPr lang="en-US" altLang="zh-CN" dirty="0" smtClean="0"/>
                    </a:p>
                    <a:p>
                      <a:r>
                        <a:rPr lang="en-US" altLang="zh-CN" dirty="0" smtClean="0"/>
                        <a:t>        3550</a:t>
                      </a:r>
                    </a:p>
                    <a:p>
                      <a:r>
                        <a:rPr lang="en-US" altLang="zh-CN" baseline="0" dirty="0" smtClean="0"/>
                        <a:t>        3300</a:t>
                      </a:r>
                    </a:p>
                    <a:p>
                      <a:r>
                        <a:rPr lang="en-US" altLang="zh-CN" baseline="0" dirty="0" smtClean="0"/>
                        <a:t>         200</a:t>
                      </a:r>
                    </a:p>
                    <a:p>
                      <a:r>
                        <a:rPr lang="en-US" altLang="zh-CN" baseline="0" dirty="0" smtClean="0"/>
                        <a:t>         40.0</a:t>
                      </a:r>
                      <a:endParaRPr lang="zh-CN" altLang="en-US" dirty="0"/>
                    </a:p>
                  </a:txBody>
                  <a:tcPr/>
                </a:tc>
              </a:tr>
              <a:tr h="370840">
                <a:tc>
                  <a:txBody>
                    <a:bodyPr/>
                    <a:lstStyle/>
                    <a:p>
                      <a:r>
                        <a:rPr lang="zh-CN" altLang="en-US" dirty="0" smtClean="0"/>
                        <a:t>     继续教育</a:t>
                      </a:r>
                      <a:endParaRPr lang="en-US" altLang="zh-CN" dirty="0" smtClean="0"/>
                    </a:p>
                    <a:p>
                      <a:r>
                        <a:rPr lang="zh-CN" altLang="en-US" dirty="0" smtClean="0"/>
                        <a:t>从业人员继续    教育</a:t>
                      </a:r>
                      <a:endParaRPr lang="zh-CN" altLang="en-US" dirty="0"/>
                    </a:p>
                  </a:txBody>
                  <a:tcPr/>
                </a:tc>
                <a:tc>
                  <a:txBody>
                    <a:bodyPr/>
                    <a:lstStyle/>
                    <a:p>
                      <a:endParaRPr lang="en-US" altLang="zh-CN" dirty="0" smtClean="0"/>
                    </a:p>
                    <a:p>
                      <a:endParaRPr lang="en-US" altLang="zh-CN" dirty="0" smtClean="0"/>
                    </a:p>
                    <a:p>
                      <a:r>
                        <a:rPr lang="en-US" altLang="zh-CN" dirty="0" smtClean="0"/>
                        <a:t>      </a:t>
                      </a:r>
                      <a:r>
                        <a:rPr lang="zh-CN" altLang="en-US" dirty="0" smtClean="0"/>
                        <a:t>万人次</a:t>
                      </a:r>
                      <a:endParaRPr lang="zh-CN" altLang="en-US" dirty="0"/>
                    </a:p>
                  </a:txBody>
                  <a:tcPr/>
                </a:tc>
                <a:tc>
                  <a:txBody>
                    <a:bodyPr/>
                    <a:lstStyle/>
                    <a:p>
                      <a:endParaRPr lang="en-US" altLang="zh-CN" dirty="0" smtClean="0"/>
                    </a:p>
                    <a:p>
                      <a:endParaRPr lang="en-US" altLang="zh-CN" dirty="0" smtClean="0"/>
                    </a:p>
                    <a:p>
                      <a:r>
                        <a:rPr lang="en-US" altLang="zh-CN" dirty="0" smtClean="0"/>
                        <a:t>        16600</a:t>
                      </a:r>
                      <a:endParaRPr lang="zh-CN" altLang="en-US" dirty="0"/>
                    </a:p>
                  </a:txBody>
                  <a:tcPr/>
                </a:tc>
                <a:tc>
                  <a:txBody>
                    <a:bodyPr/>
                    <a:lstStyle/>
                    <a:p>
                      <a:endParaRPr lang="en-US" altLang="zh-CN" dirty="0" smtClean="0"/>
                    </a:p>
                    <a:p>
                      <a:endParaRPr lang="en-US" altLang="zh-CN" dirty="0" smtClean="0"/>
                    </a:p>
                    <a:p>
                      <a:r>
                        <a:rPr lang="en-US" altLang="zh-CN" dirty="0" smtClean="0"/>
                        <a:t>         29000</a:t>
                      </a:r>
                      <a:endParaRPr lang="zh-CN" altLang="en-US" dirty="0"/>
                    </a:p>
                  </a:txBody>
                  <a:tcPr/>
                </a:tc>
                <a:tc>
                  <a:txBody>
                    <a:bodyPr/>
                    <a:lstStyle/>
                    <a:p>
                      <a:endParaRPr lang="en-US" altLang="zh-CN" dirty="0" smtClean="0"/>
                    </a:p>
                    <a:p>
                      <a:endParaRPr lang="en-US" altLang="zh-CN" dirty="0" smtClean="0"/>
                    </a:p>
                    <a:p>
                      <a:r>
                        <a:rPr lang="en-US" altLang="zh-CN" dirty="0" smtClean="0"/>
                        <a:t>        35000</a:t>
                      </a:r>
                      <a:endParaRPr lang="zh-CN" altLang="en-US" dirty="0"/>
                    </a:p>
                  </a:txBody>
                  <a:tcPr/>
                </a:tc>
              </a:tr>
            </a:tbl>
          </a:graphicData>
        </a:graphic>
      </p:graphicFrame>
      <p:sp>
        <p:nvSpPr>
          <p:cNvPr id="4" name="TextBox 3"/>
          <p:cNvSpPr txBox="1"/>
          <p:nvPr/>
        </p:nvSpPr>
        <p:spPr>
          <a:xfrm>
            <a:off x="1835696" y="5877272"/>
            <a:ext cx="6109365" cy="369332"/>
          </a:xfrm>
          <a:prstGeom prst="rect">
            <a:avLst/>
          </a:prstGeom>
          <a:noFill/>
        </p:spPr>
        <p:txBody>
          <a:bodyPr wrap="none" rtlCol="0">
            <a:spAutoFit/>
          </a:bodyPr>
          <a:lstStyle/>
          <a:p>
            <a:r>
              <a:rPr lang="zh-CN" altLang="en-US" b="1" dirty="0" smtClean="0"/>
              <a:t>注：*含中等职业教育学生数；**含高等职业教育学生数。</a:t>
            </a:r>
            <a:endParaRPr lang="zh-CN" altLang="en-US" dirty="0"/>
          </a:p>
        </p:txBody>
      </p:sp>
      <p:sp>
        <p:nvSpPr>
          <p:cNvPr id="5" name="TextBox 4"/>
          <p:cNvSpPr txBox="1"/>
          <p:nvPr/>
        </p:nvSpPr>
        <p:spPr>
          <a:xfrm>
            <a:off x="2771800" y="764704"/>
            <a:ext cx="3090911" cy="646331"/>
          </a:xfrm>
          <a:prstGeom prst="rect">
            <a:avLst/>
          </a:prstGeom>
          <a:noFill/>
        </p:spPr>
        <p:txBody>
          <a:bodyPr wrap="none" rtlCol="0">
            <a:spAutoFit/>
          </a:bodyPr>
          <a:lstStyle/>
          <a:p>
            <a:r>
              <a:rPr lang="zh-CN" altLang="en-US" b="1" dirty="0" smtClean="0"/>
              <a:t>专栏</a:t>
            </a:r>
            <a:r>
              <a:rPr lang="en-US" altLang="zh-CN" b="1" dirty="0" smtClean="0"/>
              <a:t>1</a:t>
            </a:r>
            <a:r>
              <a:rPr lang="zh-CN" altLang="en-US" b="1" dirty="0" smtClean="0"/>
              <a:t>：教育事业发展主目标</a:t>
            </a:r>
            <a:endParaRPr lang="zh-CN" altLang="en-US"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67545" y="1397000"/>
          <a:ext cx="8352925" cy="4211320"/>
        </p:xfrm>
        <a:graphic>
          <a:graphicData uri="http://schemas.openxmlformats.org/drawingml/2006/table">
            <a:tbl>
              <a:tblPr firstRow="1" bandRow="1">
                <a:tableStyleId>{5C22544A-7EE6-4342-B048-85BDC9FD1C3A}</a:tableStyleId>
              </a:tblPr>
              <a:tblGrid>
                <a:gridCol w="1670585"/>
                <a:gridCol w="1670585"/>
                <a:gridCol w="1670585"/>
                <a:gridCol w="1670585"/>
                <a:gridCol w="1670585"/>
              </a:tblGrid>
              <a:tr h="370840">
                <a:tc>
                  <a:txBody>
                    <a:bodyPr/>
                    <a:lstStyle/>
                    <a:p>
                      <a:r>
                        <a:rPr lang="zh-CN" altLang="en-US" dirty="0" smtClean="0"/>
                        <a:t>          指标</a:t>
                      </a:r>
                      <a:endParaRPr lang="zh-CN" altLang="en-US" dirty="0"/>
                    </a:p>
                  </a:txBody>
                  <a:tcPr/>
                </a:tc>
                <a:tc>
                  <a:txBody>
                    <a:bodyPr/>
                    <a:lstStyle/>
                    <a:p>
                      <a:r>
                        <a:rPr lang="en-US" altLang="zh-CN" dirty="0" smtClean="0"/>
                        <a:t>          </a:t>
                      </a:r>
                      <a:r>
                        <a:rPr lang="zh-CN" altLang="en-US" dirty="0" smtClean="0"/>
                        <a:t>单位</a:t>
                      </a:r>
                      <a:endParaRPr lang="zh-CN" altLang="en-US" dirty="0"/>
                    </a:p>
                  </a:txBody>
                  <a:tcPr/>
                </a:tc>
                <a:tc>
                  <a:txBody>
                    <a:bodyPr/>
                    <a:lstStyle/>
                    <a:p>
                      <a:r>
                        <a:rPr lang="en-US" altLang="zh-CN" dirty="0" smtClean="0"/>
                        <a:t>        2009</a:t>
                      </a:r>
                      <a:r>
                        <a:rPr lang="zh-CN" altLang="en-US" dirty="0" smtClean="0"/>
                        <a:t>年</a:t>
                      </a:r>
                      <a:endParaRPr lang="zh-CN" altLang="en-US" dirty="0"/>
                    </a:p>
                  </a:txBody>
                  <a:tcPr/>
                </a:tc>
                <a:tc>
                  <a:txBody>
                    <a:bodyPr/>
                    <a:lstStyle/>
                    <a:p>
                      <a:r>
                        <a:rPr lang="en-US" altLang="zh-CN" dirty="0" smtClean="0"/>
                        <a:t>        2015</a:t>
                      </a:r>
                      <a:r>
                        <a:rPr lang="zh-CN" altLang="en-US" dirty="0" smtClean="0"/>
                        <a:t>年</a:t>
                      </a:r>
                      <a:endParaRPr lang="zh-CN" altLang="en-US" dirty="0"/>
                    </a:p>
                  </a:txBody>
                  <a:tcPr/>
                </a:tc>
                <a:tc>
                  <a:txBody>
                    <a:bodyPr/>
                    <a:lstStyle/>
                    <a:p>
                      <a:r>
                        <a:rPr lang="en-US" altLang="zh-CN" dirty="0" smtClean="0"/>
                        <a:t>        2020</a:t>
                      </a:r>
                      <a:r>
                        <a:rPr lang="zh-CN" altLang="en-US" dirty="0" smtClean="0"/>
                        <a:t>年</a:t>
                      </a:r>
                      <a:endParaRPr lang="zh-CN" altLang="en-US" dirty="0"/>
                    </a:p>
                  </a:txBody>
                  <a:tcPr/>
                </a:tc>
              </a:tr>
              <a:tr h="370840">
                <a:tc>
                  <a:txBody>
                    <a:bodyPr/>
                    <a:lstStyle/>
                    <a:p>
                      <a:r>
                        <a:rPr lang="zh-CN" altLang="en-US" dirty="0" smtClean="0"/>
                        <a:t>具有高度教育文化程度的人数</a:t>
                      </a:r>
                      <a:endParaRPr lang="zh-CN" altLang="en-US" dirty="0"/>
                    </a:p>
                  </a:txBody>
                  <a:tcPr/>
                </a:tc>
                <a:tc>
                  <a:txBody>
                    <a:bodyPr/>
                    <a:lstStyle/>
                    <a:p>
                      <a:endParaRPr lang="en-US" altLang="zh-CN" dirty="0" smtClean="0"/>
                    </a:p>
                    <a:p>
                      <a:endParaRPr lang="en-US" altLang="zh-CN" dirty="0" smtClean="0"/>
                    </a:p>
                    <a:p>
                      <a:r>
                        <a:rPr lang="en-US" altLang="zh-CN" dirty="0" smtClean="0"/>
                        <a:t>          </a:t>
                      </a:r>
                      <a:r>
                        <a:rPr lang="zh-CN" altLang="en-US" dirty="0" smtClean="0"/>
                        <a:t>万人</a:t>
                      </a:r>
                      <a:endParaRPr lang="zh-CN" altLang="en-US" dirty="0"/>
                    </a:p>
                  </a:txBody>
                  <a:tcPr/>
                </a:tc>
                <a:tc>
                  <a:txBody>
                    <a:bodyPr/>
                    <a:lstStyle/>
                    <a:p>
                      <a:endParaRPr lang="en-US" altLang="zh-CN" dirty="0" smtClean="0"/>
                    </a:p>
                    <a:p>
                      <a:endParaRPr lang="en-US" altLang="zh-CN" dirty="0" smtClean="0"/>
                    </a:p>
                    <a:p>
                      <a:r>
                        <a:rPr lang="en-US" altLang="zh-CN" dirty="0" smtClean="0"/>
                        <a:t>          9830</a:t>
                      </a:r>
                      <a:endParaRPr lang="zh-CN" altLang="en-US" dirty="0"/>
                    </a:p>
                  </a:txBody>
                  <a:tcPr/>
                </a:tc>
                <a:tc>
                  <a:txBody>
                    <a:bodyPr/>
                    <a:lstStyle/>
                    <a:p>
                      <a:endParaRPr lang="en-US" altLang="zh-CN" dirty="0" smtClean="0"/>
                    </a:p>
                    <a:p>
                      <a:endParaRPr lang="en-US" altLang="zh-CN" dirty="0" smtClean="0"/>
                    </a:p>
                    <a:p>
                      <a:r>
                        <a:rPr lang="en-US" altLang="zh-CN" dirty="0" smtClean="0"/>
                        <a:t>         14500</a:t>
                      </a:r>
                      <a:endParaRPr lang="zh-CN" altLang="en-US" dirty="0"/>
                    </a:p>
                  </a:txBody>
                  <a:tcPr/>
                </a:tc>
                <a:tc>
                  <a:txBody>
                    <a:bodyPr/>
                    <a:lstStyle/>
                    <a:p>
                      <a:endParaRPr lang="en-US" altLang="zh-CN" dirty="0" smtClean="0"/>
                    </a:p>
                    <a:p>
                      <a:endParaRPr lang="en-US" altLang="zh-CN" dirty="0" smtClean="0"/>
                    </a:p>
                    <a:p>
                      <a:r>
                        <a:rPr lang="en-US" altLang="zh-CN" dirty="0" smtClean="0"/>
                        <a:t>        19500</a:t>
                      </a:r>
                      <a:endParaRPr lang="zh-CN" altLang="en-US" dirty="0"/>
                    </a:p>
                  </a:txBody>
                  <a:tcPr/>
                </a:tc>
              </a:tr>
              <a:tr h="370840">
                <a:tc>
                  <a:txBody>
                    <a:bodyPr/>
                    <a:lstStyle/>
                    <a:p>
                      <a:r>
                        <a:rPr lang="zh-CN" altLang="en-US" dirty="0" smtClean="0"/>
                        <a:t>主要劳动年龄人口平均受教育年限</a:t>
                      </a:r>
                      <a:endParaRPr lang="en-US" altLang="zh-CN" dirty="0" smtClean="0"/>
                    </a:p>
                    <a:p>
                      <a:r>
                        <a:rPr lang="zh-CN" altLang="en-US" dirty="0" smtClean="0"/>
                        <a:t>其中：受过高等教育的比例</a:t>
                      </a:r>
                      <a:endParaRPr lang="zh-CN" altLang="en-US" dirty="0"/>
                    </a:p>
                  </a:txBody>
                  <a:tcPr/>
                </a:tc>
                <a:tc>
                  <a:txBody>
                    <a:bodyPr/>
                    <a:lstStyle/>
                    <a:p>
                      <a:endParaRPr lang="en-US" altLang="zh-CN" dirty="0" smtClean="0"/>
                    </a:p>
                    <a:p>
                      <a:endParaRPr lang="en-US" altLang="zh-CN" dirty="0" smtClean="0"/>
                    </a:p>
                    <a:p>
                      <a:r>
                        <a:rPr lang="en-US" altLang="zh-CN" dirty="0" smtClean="0"/>
                        <a:t>            </a:t>
                      </a:r>
                      <a:r>
                        <a:rPr lang="zh-CN" altLang="en-US" dirty="0" smtClean="0"/>
                        <a:t>年</a:t>
                      </a:r>
                      <a:endParaRPr lang="en-US" altLang="zh-CN" dirty="0" smtClean="0"/>
                    </a:p>
                    <a:p>
                      <a:endParaRPr lang="en-US" altLang="zh-CN" dirty="0" smtClean="0"/>
                    </a:p>
                    <a:p>
                      <a:r>
                        <a:rPr lang="en-US" altLang="zh-CN" dirty="0" smtClean="0"/>
                        <a:t>            %</a:t>
                      </a:r>
                      <a:endParaRPr lang="zh-CN" altLang="en-US" dirty="0"/>
                    </a:p>
                  </a:txBody>
                  <a:tcPr/>
                </a:tc>
                <a:tc>
                  <a:txBody>
                    <a:bodyPr/>
                    <a:lstStyle/>
                    <a:p>
                      <a:endParaRPr lang="en-US" altLang="zh-CN" dirty="0" smtClean="0"/>
                    </a:p>
                    <a:p>
                      <a:endParaRPr lang="en-US" altLang="zh-CN" dirty="0" smtClean="0"/>
                    </a:p>
                    <a:p>
                      <a:r>
                        <a:rPr lang="en-US" altLang="zh-CN" dirty="0" smtClean="0"/>
                        <a:t>            9.5</a:t>
                      </a:r>
                    </a:p>
                    <a:p>
                      <a:endParaRPr lang="en-US" altLang="zh-CN" dirty="0" smtClean="0"/>
                    </a:p>
                    <a:p>
                      <a:r>
                        <a:rPr lang="en-US" altLang="zh-CN" dirty="0" smtClean="0"/>
                        <a:t>            9.9</a:t>
                      </a:r>
                      <a:endParaRPr lang="zh-CN" altLang="en-US" dirty="0"/>
                    </a:p>
                  </a:txBody>
                  <a:tcPr/>
                </a:tc>
                <a:tc>
                  <a:txBody>
                    <a:bodyPr/>
                    <a:lstStyle/>
                    <a:p>
                      <a:endParaRPr lang="en-US" altLang="zh-CN" dirty="0" smtClean="0"/>
                    </a:p>
                    <a:p>
                      <a:endParaRPr lang="en-US" altLang="zh-CN" dirty="0" smtClean="0"/>
                    </a:p>
                    <a:p>
                      <a:r>
                        <a:rPr lang="en-US" altLang="zh-CN" dirty="0" smtClean="0"/>
                        <a:t>           10.5</a:t>
                      </a:r>
                    </a:p>
                    <a:p>
                      <a:endParaRPr lang="en-US" altLang="zh-CN" dirty="0" smtClean="0"/>
                    </a:p>
                    <a:p>
                      <a:r>
                        <a:rPr lang="en-US" altLang="zh-CN" dirty="0" smtClean="0"/>
                        <a:t>           15.0</a:t>
                      </a:r>
                      <a:endParaRPr lang="zh-CN" altLang="en-US" dirty="0"/>
                    </a:p>
                  </a:txBody>
                  <a:tcPr/>
                </a:tc>
                <a:tc>
                  <a:txBody>
                    <a:bodyPr/>
                    <a:lstStyle/>
                    <a:p>
                      <a:endParaRPr lang="en-US" altLang="zh-CN" dirty="0" smtClean="0"/>
                    </a:p>
                    <a:p>
                      <a:endParaRPr lang="en-US" altLang="zh-CN" dirty="0" smtClean="0"/>
                    </a:p>
                    <a:p>
                      <a:r>
                        <a:rPr lang="en-US" altLang="zh-CN" dirty="0" smtClean="0"/>
                        <a:t>           11.2</a:t>
                      </a:r>
                    </a:p>
                    <a:p>
                      <a:endParaRPr lang="en-US" altLang="zh-CN" dirty="0" smtClean="0"/>
                    </a:p>
                    <a:p>
                      <a:r>
                        <a:rPr lang="en-US" altLang="zh-CN" dirty="0" smtClean="0"/>
                        <a:t>           20.0</a:t>
                      </a:r>
                      <a:endParaRPr lang="zh-CN" altLang="en-US" dirty="0"/>
                    </a:p>
                  </a:txBody>
                  <a:tcPr/>
                </a:tc>
              </a:tr>
              <a:tr h="370840">
                <a:tc>
                  <a:txBody>
                    <a:bodyPr/>
                    <a:lstStyle/>
                    <a:p>
                      <a:r>
                        <a:rPr lang="zh-CN" altLang="en-US" dirty="0" smtClean="0"/>
                        <a:t>新增劳动力平均受教育年限</a:t>
                      </a:r>
                      <a:endParaRPr lang="en-US" altLang="zh-CN" dirty="0" smtClean="0"/>
                    </a:p>
                    <a:p>
                      <a:r>
                        <a:rPr lang="zh-CN" altLang="en-US" dirty="0" smtClean="0"/>
                        <a:t>其中：受过高中阶段及以上教育的比例</a:t>
                      </a:r>
                      <a:endParaRPr lang="zh-CN" altLang="en-US" dirty="0"/>
                    </a:p>
                  </a:txBody>
                  <a:tcPr/>
                </a:tc>
                <a:tc>
                  <a:txBody>
                    <a:bodyPr/>
                    <a:lstStyle/>
                    <a:p>
                      <a:endParaRPr lang="en-US" altLang="zh-CN" dirty="0" smtClean="0"/>
                    </a:p>
                    <a:p>
                      <a:r>
                        <a:rPr lang="en-US" altLang="zh-CN" dirty="0" smtClean="0"/>
                        <a:t>            </a:t>
                      </a:r>
                      <a:r>
                        <a:rPr lang="zh-CN" altLang="en-US" dirty="0" smtClean="0"/>
                        <a:t>年</a:t>
                      </a:r>
                      <a:endParaRPr lang="en-US" altLang="zh-CN" dirty="0" smtClean="0"/>
                    </a:p>
                    <a:p>
                      <a:endParaRPr lang="en-US" altLang="zh-CN" dirty="0" smtClean="0"/>
                    </a:p>
                    <a:p>
                      <a:endParaRPr lang="en-US" altLang="zh-CN" dirty="0" smtClean="0"/>
                    </a:p>
                    <a:p>
                      <a:r>
                        <a:rPr lang="en-US" altLang="zh-CN" dirty="0" smtClean="0"/>
                        <a:t>            %</a:t>
                      </a:r>
                      <a:endParaRPr lang="zh-CN" altLang="en-US" dirty="0"/>
                    </a:p>
                  </a:txBody>
                  <a:tcPr/>
                </a:tc>
                <a:tc>
                  <a:txBody>
                    <a:bodyPr/>
                    <a:lstStyle/>
                    <a:p>
                      <a:endParaRPr lang="en-US" altLang="zh-CN" dirty="0" smtClean="0"/>
                    </a:p>
                    <a:p>
                      <a:r>
                        <a:rPr lang="en-US" altLang="zh-CN" dirty="0" smtClean="0"/>
                        <a:t>           12.4</a:t>
                      </a:r>
                    </a:p>
                    <a:p>
                      <a:endParaRPr lang="en-US" altLang="zh-CN" dirty="0" smtClean="0"/>
                    </a:p>
                    <a:p>
                      <a:endParaRPr lang="en-US" altLang="zh-CN" dirty="0" smtClean="0"/>
                    </a:p>
                    <a:p>
                      <a:r>
                        <a:rPr lang="en-US" altLang="zh-CN" baseline="0" dirty="0" smtClean="0"/>
                        <a:t>           67.0</a:t>
                      </a:r>
                      <a:endParaRPr lang="zh-CN" altLang="en-US" dirty="0"/>
                    </a:p>
                  </a:txBody>
                  <a:tcPr/>
                </a:tc>
                <a:tc>
                  <a:txBody>
                    <a:bodyPr/>
                    <a:lstStyle/>
                    <a:p>
                      <a:endParaRPr lang="en-US" altLang="zh-CN" dirty="0" smtClean="0"/>
                    </a:p>
                    <a:p>
                      <a:r>
                        <a:rPr lang="en-US" altLang="zh-CN" dirty="0" smtClean="0"/>
                        <a:t>            13.3</a:t>
                      </a:r>
                    </a:p>
                    <a:p>
                      <a:endParaRPr lang="en-US" altLang="zh-CN" dirty="0" smtClean="0"/>
                    </a:p>
                    <a:p>
                      <a:endParaRPr lang="en-US" altLang="zh-CN" dirty="0" smtClean="0"/>
                    </a:p>
                    <a:p>
                      <a:r>
                        <a:rPr lang="en-US" altLang="zh-CN" dirty="0" smtClean="0"/>
                        <a:t>            87.0</a:t>
                      </a:r>
                      <a:endParaRPr lang="zh-CN" altLang="en-US" dirty="0"/>
                    </a:p>
                  </a:txBody>
                  <a:tcPr/>
                </a:tc>
                <a:tc>
                  <a:txBody>
                    <a:bodyPr/>
                    <a:lstStyle/>
                    <a:p>
                      <a:endParaRPr lang="en-US" altLang="zh-CN" dirty="0" smtClean="0"/>
                    </a:p>
                    <a:p>
                      <a:r>
                        <a:rPr lang="en-US" altLang="zh-CN" dirty="0" smtClean="0"/>
                        <a:t>           13.5</a:t>
                      </a:r>
                    </a:p>
                    <a:p>
                      <a:endParaRPr lang="en-US" altLang="zh-CN" dirty="0" smtClean="0"/>
                    </a:p>
                    <a:p>
                      <a:endParaRPr lang="en-US" altLang="zh-CN" dirty="0" smtClean="0"/>
                    </a:p>
                    <a:p>
                      <a:r>
                        <a:rPr lang="en-US" altLang="zh-CN" dirty="0" smtClean="0"/>
                        <a:t>           90.0</a:t>
                      </a:r>
                      <a:endParaRPr lang="zh-CN" altLang="en-US" dirty="0"/>
                    </a:p>
                  </a:txBody>
                  <a:tcPr/>
                </a:tc>
              </a:tr>
            </a:tbl>
          </a:graphicData>
        </a:graphic>
      </p:graphicFrame>
      <p:sp>
        <p:nvSpPr>
          <p:cNvPr id="3" name="TextBox 2"/>
          <p:cNvSpPr txBox="1"/>
          <p:nvPr/>
        </p:nvSpPr>
        <p:spPr>
          <a:xfrm>
            <a:off x="2627784" y="764704"/>
            <a:ext cx="3323346" cy="369332"/>
          </a:xfrm>
          <a:prstGeom prst="rect">
            <a:avLst/>
          </a:prstGeom>
          <a:noFill/>
        </p:spPr>
        <p:txBody>
          <a:bodyPr wrap="none" rtlCol="0">
            <a:spAutoFit/>
          </a:bodyPr>
          <a:lstStyle/>
          <a:p>
            <a:r>
              <a:rPr lang="zh-CN" altLang="en-US" b="1" dirty="0" smtClean="0"/>
              <a:t>专栏</a:t>
            </a:r>
            <a:r>
              <a:rPr lang="en-US" altLang="zh-CN" b="1" dirty="0" smtClean="0"/>
              <a:t>2</a:t>
            </a:r>
            <a:r>
              <a:rPr lang="zh-CN" altLang="en-US" b="1" dirty="0" smtClean="0"/>
              <a:t>：人力资源开发主要目标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836712"/>
            <a:ext cx="7200799" cy="2862322"/>
          </a:xfrm>
          <a:prstGeom prst="rect">
            <a:avLst/>
          </a:prstGeom>
          <a:noFill/>
        </p:spPr>
        <p:txBody>
          <a:bodyPr wrap="square" rtlCol="0">
            <a:spAutoFit/>
          </a:bodyPr>
          <a:lstStyle/>
          <a:p>
            <a:r>
              <a:rPr lang="zh-CN" altLang="en-US" dirty="0" smtClean="0"/>
              <a:t>无论是优先发展教育、加快教育现代化、建设教育强国，还是培育学生具有创新思维、创新能力和创新人格，都不能离开教育自身的探索与创新。在我国，教育改革与教育实验总是密切相关的。中华人民共和国成立以来的历次教育改革中，人们总是愿意将教育实验（试验）视为教育改革的先导，即通过试点探寻典型经验，然后在大面积推广中达成教育改革。</a:t>
            </a:r>
          </a:p>
          <a:p>
            <a:r>
              <a:rPr lang="zh-CN" altLang="en-US" dirty="0" smtClean="0"/>
              <a:t>　　追溯改革开放</a:t>
            </a:r>
            <a:r>
              <a:rPr lang="en-US" altLang="zh-CN" dirty="0" smtClean="0"/>
              <a:t>40</a:t>
            </a:r>
            <a:r>
              <a:rPr lang="zh-CN" altLang="en-US" dirty="0" smtClean="0"/>
              <a:t>年来我国教育改革实验的历程，不仅能够看到改革创新方面的明显成就，还能发现一条从移植模仿到探索求新的演变脉络。</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980728"/>
            <a:ext cx="7272809" cy="1477328"/>
          </a:xfrm>
          <a:prstGeom prst="rect">
            <a:avLst/>
          </a:prstGeom>
          <a:noFill/>
        </p:spPr>
        <p:txBody>
          <a:bodyPr wrap="square" rtlCol="0">
            <a:spAutoFit/>
          </a:bodyPr>
          <a:lstStyle/>
          <a:p>
            <a:r>
              <a:rPr lang="en-US" altLang="zh-CN" b="1" dirty="0" smtClean="0"/>
              <a:t>40</a:t>
            </a:r>
            <a:r>
              <a:rPr lang="zh-CN" altLang="en-US" b="1" dirty="0" smtClean="0"/>
              <a:t>年演进脉络 从模仿到创新，教育实验热潮唤醒教育改革的科学精神</a:t>
            </a:r>
            <a:endParaRPr lang="zh-CN" altLang="en-US" dirty="0" smtClean="0"/>
          </a:p>
          <a:p>
            <a:r>
              <a:rPr lang="zh-CN" altLang="en-US" dirty="0" smtClean="0"/>
              <a:t>　　改革开放以来，不论是微观、严格规范的教学实验，还是较为宏观的实验研究，都推动着中国教育理论研究的发展。回溯改革开放以来的教育实验，大体经历了如下几个时期。</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9" y="476673"/>
            <a:ext cx="7416823" cy="6186309"/>
          </a:xfrm>
          <a:prstGeom prst="rect">
            <a:avLst/>
          </a:prstGeom>
          <a:noFill/>
        </p:spPr>
        <p:txBody>
          <a:bodyPr wrap="square" rtlCol="0">
            <a:spAutoFit/>
          </a:bodyPr>
          <a:lstStyle/>
          <a:p>
            <a:r>
              <a:rPr lang="zh-CN" altLang="en-US" b="1" dirty="0" smtClean="0"/>
              <a:t>承先启后的“复兴期”</a:t>
            </a:r>
            <a:endParaRPr lang="zh-CN" altLang="en-US" dirty="0" smtClean="0"/>
          </a:p>
          <a:p>
            <a:r>
              <a:rPr lang="zh-CN" altLang="en-US" dirty="0" smtClean="0"/>
              <a:t>　　所谓承先，是指继承了</a:t>
            </a:r>
            <a:r>
              <a:rPr lang="en-US" altLang="zh-CN" dirty="0" smtClean="0"/>
              <a:t>20</a:t>
            </a:r>
            <a:r>
              <a:rPr lang="zh-CN" altLang="en-US" dirty="0" smtClean="0"/>
              <a:t>世纪上半叶我国教育实验在方法论上“移植、改造、融合、创新”的特点。启后，则是改革开放</a:t>
            </a:r>
            <a:r>
              <a:rPr lang="en-US" altLang="zh-CN" dirty="0" smtClean="0"/>
              <a:t>40</a:t>
            </a:r>
            <a:r>
              <a:rPr lang="zh-CN" altLang="en-US" dirty="0" smtClean="0"/>
              <a:t>年来我国教育改革实验走过了从移植模仿到探索求新的历程。</a:t>
            </a:r>
          </a:p>
          <a:p>
            <a:r>
              <a:rPr lang="zh-CN" altLang="en-US" dirty="0" smtClean="0"/>
              <a:t>　　</a:t>
            </a:r>
            <a:r>
              <a:rPr lang="en-US" altLang="zh-CN" dirty="0" smtClean="0"/>
              <a:t>1977</a:t>
            </a:r>
            <a:r>
              <a:rPr lang="zh-CN" altLang="en-US" dirty="0" smtClean="0"/>
              <a:t>年全国恢复高考之后，中国的中小学教学工作走上正轨，经过短暂的教学规范重建，很快转到对质量和效益的高度关注。首先是教育理论和教学法的移植，如苏联赞科夫等的发展性教学思想、巴班斯基的教学过程最优化理论、洛扎诺夫的暗示教学理论、阿莫纳什维利等的合作教育学思想，美国布鲁纳的结构课程理论、布卢姆的掌握学习理论、奥苏贝尔的有意义言语学习理论、罗杰斯的非指导性教学理论，德国瓦根舍因的范例教学理论等，先后由学者译介过来，对中国的教育教学理论研究和实践产生了较大的影响和冲击，发现法、暗示教学法，还有美国学者兰本达的“探究研讨法”等，在实践界都有不少模仿式的实验。李吉林的“小学语文情境教学实验”等也开始出现。</a:t>
            </a:r>
          </a:p>
          <a:p>
            <a:r>
              <a:rPr lang="zh-CN" altLang="en-US" dirty="0" smtClean="0"/>
              <a:t>　　在这一时期，</a:t>
            </a:r>
            <a:r>
              <a:rPr lang="en-US" altLang="zh-CN" dirty="0" smtClean="0"/>
              <a:t>20</a:t>
            </a:r>
            <a:r>
              <a:rPr lang="zh-CN" altLang="en-US" dirty="0" smtClean="0"/>
              <a:t>世纪</a:t>
            </a:r>
            <a:r>
              <a:rPr lang="en-US" altLang="zh-CN" dirty="0" smtClean="0"/>
              <a:t>40</a:t>
            </a:r>
            <a:r>
              <a:rPr lang="zh-CN" altLang="en-US" dirty="0" smtClean="0"/>
              <a:t>年代前中国第一股教育实验热浪中，陶行知、晏阳初、梁漱溟、俞子夷、廖世承、李廉方、雷沛鸿等人的教育实验，其历史地位都得到了重新评价，为客观、正确地研究中国教育实验理论与实践的发展提供了不可缺少的条件。俞子夷、李廉方等人的教学法实验等，具有科学研究性质，以探索教育自身的内部规律为目的。陈鹤琴的“活教育”实验、陶行知的“生活教育”实验等，则主要在学校乃至社会教育整体变革层面力图体现科学的思想和精神。</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848872" cy="5078313"/>
          </a:xfrm>
          <a:prstGeom prst="rect">
            <a:avLst/>
          </a:prstGeom>
          <a:noFill/>
        </p:spPr>
        <p:txBody>
          <a:bodyPr wrap="square" rtlCol="0">
            <a:spAutoFit/>
          </a:bodyPr>
          <a:lstStyle/>
          <a:p>
            <a:r>
              <a:rPr lang="zh-CN" altLang="en-US" b="1" dirty="0" smtClean="0"/>
              <a:t>践行致知的“繁盛期”</a:t>
            </a:r>
            <a:endParaRPr lang="zh-CN" altLang="en-US" dirty="0" smtClean="0"/>
          </a:p>
          <a:p>
            <a:r>
              <a:rPr lang="zh-CN" altLang="en-US" dirty="0" smtClean="0"/>
              <a:t>　　</a:t>
            </a:r>
            <a:r>
              <a:rPr lang="en-US" altLang="zh-CN" dirty="0" smtClean="0"/>
              <a:t>20</a:t>
            </a:r>
            <a:r>
              <a:rPr lang="zh-CN" altLang="en-US" dirty="0" smtClean="0"/>
              <a:t>世纪</a:t>
            </a:r>
            <a:r>
              <a:rPr lang="en-US" altLang="zh-CN" dirty="0" smtClean="0"/>
              <a:t>80</a:t>
            </a:r>
            <a:r>
              <a:rPr lang="zh-CN" altLang="en-US" dirty="0" smtClean="0"/>
              <a:t>年代，中国迎来了教育改革实验的第二个大繁荣时期。</a:t>
            </a:r>
            <a:r>
              <a:rPr lang="en-US" altLang="zh-CN" dirty="0" smtClean="0"/>
              <a:t>1988</a:t>
            </a:r>
            <a:r>
              <a:rPr lang="zh-CN" altLang="en-US" dirty="0" smtClean="0"/>
              <a:t>年徐晓锋、刘芳编的</a:t>
            </a:r>
            <a:r>
              <a:rPr lang="en-US" altLang="zh-CN" dirty="0" smtClean="0"/>
              <a:t>《</a:t>
            </a:r>
            <a:r>
              <a:rPr lang="zh-CN" altLang="en-US" dirty="0" smtClean="0"/>
              <a:t>教育教学改革新篇</a:t>
            </a:r>
            <a:r>
              <a:rPr lang="en-US" altLang="zh-CN" dirty="0" smtClean="0"/>
              <a:t>》</a:t>
            </a:r>
            <a:r>
              <a:rPr lang="zh-CN" altLang="en-US" dirty="0" smtClean="0"/>
              <a:t>中收入了大约</a:t>
            </a:r>
            <a:r>
              <a:rPr lang="en-US" altLang="zh-CN" dirty="0" smtClean="0"/>
              <a:t>40</a:t>
            </a:r>
            <a:r>
              <a:rPr lang="zh-CN" altLang="en-US" dirty="0" smtClean="0"/>
              <a:t>项实验，</a:t>
            </a:r>
            <a:r>
              <a:rPr lang="en-US" altLang="zh-CN" dirty="0" smtClean="0"/>
              <a:t>1990</a:t>
            </a:r>
            <a:r>
              <a:rPr lang="zh-CN" altLang="en-US" dirty="0" smtClean="0"/>
              <a:t>年刘舒生等编的</a:t>
            </a:r>
            <a:r>
              <a:rPr lang="en-US" altLang="zh-CN" dirty="0" smtClean="0"/>
              <a:t>《</a:t>
            </a:r>
            <a:r>
              <a:rPr lang="zh-CN" altLang="en-US" dirty="0" smtClean="0"/>
              <a:t>教学法大全</a:t>
            </a:r>
            <a:r>
              <a:rPr lang="en-US" altLang="zh-CN" dirty="0" smtClean="0"/>
              <a:t>》</a:t>
            </a:r>
            <a:r>
              <a:rPr lang="zh-CN" altLang="en-US" dirty="0" smtClean="0"/>
              <a:t>在新教学法篇目下收入了</a:t>
            </a:r>
            <a:r>
              <a:rPr lang="en-US" altLang="zh-CN" dirty="0" smtClean="0"/>
              <a:t>170</a:t>
            </a:r>
            <a:r>
              <a:rPr lang="zh-CN" altLang="en-US" dirty="0" smtClean="0"/>
              <a:t>多种。实际数量远不止这些。华东师范大学、华中师范大学、杭州大学等与中小学合作进行的中小学教育整体（综合）改革实验，上海师范大学教育科学研究所“充分挖掘儿童少年智慧潜力的教改实验”，丁义诚等的“注音识字、提前读写实验”，李吉林的“小学语文情境教学实验”，马芯兰的“改革小学数学教材教法，调整知识结构，培养能力实验”，赵宋光的“综合构建小学数学教学新体系实验”以及北京景山学校以学制改革为龙头的多项改革实验等，百花齐放，蔚为大观。</a:t>
            </a:r>
          </a:p>
          <a:p>
            <a:r>
              <a:rPr lang="zh-CN" altLang="en-US" dirty="0" smtClean="0"/>
              <a:t>　　实践的革新尝试刺激了人们的理论需求，国内一些有志于教育实验理论探索和实践尝试的研究者自动聚集起来展开学术性研讨，从</a:t>
            </a:r>
            <a:r>
              <a:rPr lang="en-US" altLang="zh-CN" dirty="0" smtClean="0"/>
              <a:t>1988</a:t>
            </a:r>
            <a:r>
              <a:rPr lang="zh-CN" altLang="en-US" dirty="0" smtClean="0"/>
              <a:t>年的武汉会议开始，连续五年在南通、天津、峨眉山、兰州等地举行了有关实验的全国性学术研讨会，先后开展了“教育实验的理论与实践”“教育实验评价”“教育实验的设计”等主题争鸣。其中，教育实验的内涵和性质成为一个被反复提及却难以达成共识的焦点问题。</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20688"/>
            <a:ext cx="7920880" cy="2862322"/>
          </a:xfrm>
          <a:prstGeom prst="rect">
            <a:avLst/>
          </a:prstGeom>
          <a:noFill/>
        </p:spPr>
        <p:txBody>
          <a:bodyPr wrap="square" rtlCol="0">
            <a:spAutoFit/>
          </a:bodyPr>
          <a:lstStyle/>
          <a:p>
            <a:r>
              <a:rPr lang="zh-CN" altLang="en-US" b="1" dirty="0" smtClean="0"/>
              <a:t>静水深流的“反思期”</a:t>
            </a:r>
            <a:endParaRPr lang="zh-CN" altLang="en-US" dirty="0" smtClean="0"/>
          </a:p>
          <a:p>
            <a:r>
              <a:rPr lang="zh-CN" altLang="en-US" dirty="0" smtClean="0"/>
              <a:t>　　在</a:t>
            </a:r>
            <a:r>
              <a:rPr lang="en-US" altLang="zh-CN" dirty="0" smtClean="0"/>
              <a:t>1988</a:t>
            </a:r>
            <a:r>
              <a:rPr lang="zh-CN" altLang="en-US" dirty="0" smtClean="0"/>
              <a:t>年至</a:t>
            </a:r>
            <a:r>
              <a:rPr lang="en-US" altLang="zh-CN" dirty="0" smtClean="0"/>
              <a:t>1993</a:t>
            </a:r>
            <a:r>
              <a:rPr lang="zh-CN" altLang="en-US" dirty="0" smtClean="0"/>
              <a:t>年间的教育实验理论争鸣热潮之后，理性探讨和实验方法引导的实践也在持续进行。人们出于反思实验和改进实验的迫切需要，在探讨教育实验评价问题的基础上，提出教育实验的科学化问题，并对教育实验的科学规范等基本理论问题作了大量分析和探讨，内容还涉及整体改革实验的深化问题。</a:t>
            </a:r>
          </a:p>
          <a:p>
            <a:r>
              <a:rPr lang="zh-CN" altLang="en-US" dirty="0" smtClean="0"/>
              <a:t>　　行动研究进入教育研究方法论视野之后，打破了教育学术期刊中实验研究一枝独秀的格局，扩展了理论研讨的范围，更关注行动研究中理论与实践互相结合、循环转化原理以及行动研究与实验研究在方法论意义上的比较。</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64704"/>
            <a:ext cx="7488832" cy="3970318"/>
          </a:xfrm>
          <a:prstGeom prst="rect">
            <a:avLst/>
          </a:prstGeom>
          <a:noFill/>
        </p:spPr>
        <p:txBody>
          <a:bodyPr wrap="square" rtlCol="0">
            <a:spAutoFit/>
          </a:bodyPr>
          <a:lstStyle/>
          <a:p>
            <a:r>
              <a:rPr lang="zh-CN" altLang="en-US" b="1" dirty="0" smtClean="0"/>
              <a:t>殊途同向的“再兴期”</a:t>
            </a:r>
            <a:endParaRPr lang="zh-CN" altLang="en-US" dirty="0" smtClean="0"/>
          </a:p>
          <a:p>
            <a:r>
              <a:rPr lang="zh-CN" altLang="en-US" dirty="0" smtClean="0"/>
              <a:t>　　教育实验的“再兴期”伴随新世纪而来，伴随着新一轮基础教育课程改革而生，且在城市化进程加剧、教育问题变得复杂、教育公平与均衡发展的诉求日益强烈及教育综合改革逐步深化的过程中得到助推。</a:t>
            </a:r>
          </a:p>
          <a:p>
            <a:r>
              <a:rPr lang="zh-CN" altLang="en-US" dirty="0" smtClean="0"/>
              <a:t>　　所谓殊途，是指包括教育实验在内的各种质性的、量化的以及定性定量混合的研究方式并驾齐驱，各显优势和特长，协力推进教育的改革与发展。同向，则是各种方法路径共同指向的是加大教育改革的力度、深度或广度，提升教育发展的质量和教育改革的影响力。除了传统的教育实验研究和随后出现的行动研究、叙事探究这几大“主力”研究方法，还有基于大数据和新的智能技术、旨在促进学生深度学习的研究，基于证据的（循证的）教育教学决策研究，基于调研或数据库资源分析的指数研究等，也都加入研究方法行列，在科学精神引领下汇成教育改革研究再出发的洪流。</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980728"/>
            <a:ext cx="7444667" cy="923330"/>
          </a:xfrm>
          <a:prstGeom prst="rect">
            <a:avLst/>
          </a:prstGeom>
          <a:noFill/>
        </p:spPr>
        <p:txBody>
          <a:bodyPr wrap="none" rtlCol="0">
            <a:spAutoFit/>
          </a:bodyPr>
          <a:lstStyle/>
          <a:p>
            <a:r>
              <a:rPr lang="en-US" altLang="zh-CN" b="1" dirty="0" smtClean="0"/>
              <a:t>40</a:t>
            </a:r>
            <a:r>
              <a:rPr lang="zh-CN" altLang="en-US" b="1" dirty="0" smtClean="0"/>
              <a:t>年重要变化与成就 回应时代教育需求，教育实验广度与深度不断推进</a:t>
            </a:r>
            <a:endParaRPr lang="zh-CN" altLang="en-US" dirty="0" smtClean="0"/>
          </a:p>
          <a:p>
            <a:r>
              <a:rPr lang="zh-CN" altLang="en-US" dirty="0" smtClean="0"/>
              <a:t>　　</a:t>
            </a:r>
            <a:r>
              <a:rPr lang="en-US" altLang="zh-CN" dirty="0" smtClean="0"/>
              <a:t>40</a:t>
            </a:r>
            <a:r>
              <a:rPr lang="zh-CN" altLang="en-US" dirty="0" smtClean="0"/>
              <a:t>年来，中国的教育改革实验呈现出新的特点。</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7992888" cy="4801314"/>
          </a:xfrm>
          <a:prstGeom prst="rect">
            <a:avLst/>
          </a:prstGeom>
          <a:noFill/>
        </p:spPr>
        <p:txBody>
          <a:bodyPr wrap="square" rtlCol="0">
            <a:spAutoFit/>
          </a:bodyPr>
          <a:lstStyle/>
          <a:p>
            <a:r>
              <a:rPr lang="zh-CN" altLang="en-US" b="1" dirty="0" smtClean="0"/>
              <a:t>从注重效率到关注公平</a:t>
            </a:r>
            <a:endParaRPr lang="zh-CN" altLang="en-US" dirty="0" smtClean="0"/>
          </a:p>
          <a:p>
            <a:r>
              <a:rPr lang="zh-CN" altLang="en-US" dirty="0" smtClean="0"/>
              <a:t>　　较早出现的学科教学实验，以通过调整学科体系实现教学效率提高为主要特征。如马芯兰、李吉林为解决小学数学、语文教学效率低下的问题，将沿用多年且基本是线性展开的统编教材顺序打乱，按照新的逻辑方式重新编排教材，创造新的课型和教学方式，开展了颇有影响的教材教法实验，如数学按同类题型，语文按相同相近主题、题材或体裁。其中，马芯兰的实验达到了三年教完小学五年制教材全部内容的效果。赵宋光更是运用哲学、美学、完形心理学的研究成果，以综合建构的方式，如学习“</a:t>
            </a:r>
            <a:r>
              <a:rPr lang="en-US" altLang="zh-CN" dirty="0" smtClean="0"/>
              <a:t>3”</a:t>
            </a:r>
            <a:r>
              <a:rPr lang="zh-CN" altLang="en-US" dirty="0" smtClean="0"/>
              <a:t>的“操作完形”时，采用心想数、口念诀、手翻牌这种“镶嵌式”建构方式学习，开展了小学数学教学新体系实验，学生能在两年半时间内学完小学六年的数学教材。面对小学数学学习效率的飞速提高，一些研究者甚至开始思考是否从三年级起开设数学，以免数学的单科突进导致小学课程体系结构失调。顾冷沅的初中数学“尝试指导，效果回授”教学实验，大面积提高初中学生数学成绩的实验，收到了区域性大面积转变学科后进生的成效。</a:t>
            </a:r>
          </a:p>
          <a:p>
            <a:r>
              <a:rPr lang="zh-CN" altLang="en-US" dirty="0" smtClean="0"/>
              <a:t>　　这些实验都旨在提高教学质量和效率，关注对学生能力的培养，旨在通过结构性改变教学活动来增大其整体性功能。</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764704"/>
            <a:ext cx="7704855" cy="3416320"/>
          </a:xfrm>
          <a:prstGeom prst="rect">
            <a:avLst/>
          </a:prstGeom>
          <a:noFill/>
        </p:spPr>
        <p:txBody>
          <a:bodyPr wrap="square" rtlCol="0">
            <a:spAutoFit/>
          </a:bodyPr>
          <a:lstStyle/>
          <a:p>
            <a:r>
              <a:rPr lang="zh-CN" altLang="en-US" b="1" dirty="0" smtClean="0"/>
              <a:t>指导思想和工作方针</a:t>
            </a:r>
            <a:endParaRPr lang="zh-CN" altLang="en-US" dirty="0" smtClean="0"/>
          </a:p>
          <a:p>
            <a:r>
              <a:rPr lang="zh-CN" altLang="en-US" dirty="0" smtClean="0"/>
              <a:t>　　（一）指导思想。高举中国特色社会主义伟大旗帜，以邓小平理论和“三个代表”重要思想为指导，深入贯彻落实科学发展观，实施科教兴国战略和人才强国战略，优先发展教育，完善中国特色社会主义现代教育体系，办好人民满意的教育，建设人力资源强国。</a:t>
            </a:r>
          </a:p>
          <a:p>
            <a:r>
              <a:rPr lang="zh-CN" altLang="en-US" dirty="0" smtClean="0"/>
              <a:t>　　全面贯彻党的教育方针，坚持教育为社会主义现代化建设服务，为人民服务，与生产劳动和社会实践相结合，培养德智体美全面发展的社会主义建设者和接班人。</a:t>
            </a:r>
          </a:p>
          <a:p>
            <a:r>
              <a:rPr lang="zh-CN" altLang="en-US" dirty="0" smtClean="0"/>
              <a:t>　　全面推进教育事业科学发展，立足社会主义初级阶段基本国情，把握教育发展阶段性特征，坚持以人为本，遵循教育规律，面向社会需求，优化结构布局，提高教育现代化水平。</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908720"/>
            <a:ext cx="7416823" cy="4247317"/>
          </a:xfrm>
          <a:prstGeom prst="rect">
            <a:avLst/>
          </a:prstGeom>
          <a:noFill/>
        </p:spPr>
        <p:txBody>
          <a:bodyPr wrap="square" rtlCol="0">
            <a:spAutoFit/>
          </a:bodyPr>
          <a:lstStyle/>
          <a:p>
            <a:r>
              <a:rPr lang="zh-CN" altLang="en-US" dirty="0" smtClean="0"/>
              <a:t>随着城市化进程加快，公平问题越来越突出，要求公正、平等的诉求也越来越强烈。因此，义务教育均衡发展、学前教育加大普惠性、高中教育多样化和普及化等大的改革举措，也使教育过程的平等成为新的关注焦点。近些年出现的有关学校内部公平指数研究和课堂观察研究，代表了这样一种新的趋势。</a:t>
            </a:r>
          </a:p>
          <a:p>
            <a:r>
              <a:rPr lang="zh-CN" altLang="en-US" dirty="0" smtClean="0"/>
              <a:t>　　华东师范大学“学校内部公平指数研究”课题组从学校内部公平问题切入，提出了由“人际对待”维度（包括平等对待、差别对待、公平体验、反向指数）和“活动领域”维度（包括管理与领导、课程与教学、班级与活动）构成的分析框架。通过问卷调查收集较大数量的数据来描述学校内部公平状况。上海市一个课题组从平等性、差异性和发展性三个方面探讨了教学公平的内涵，开发研制出</a:t>
            </a:r>
            <a:r>
              <a:rPr lang="en-US" altLang="zh-CN" dirty="0" smtClean="0"/>
              <a:t>《</a:t>
            </a:r>
            <a:r>
              <a:rPr lang="zh-CN" altLang="en-US" dirty="0" smtClean="0"/>
              <a:t>课堂教学公平观察量表</a:t>
            </a:r>
            <a:r>
              <a:rPr lang="en-US" altLang="zh-CN" dirty="0" smtClean="0"/>
              <a:t>》</a:t>
            </a:r>
            <a:r>
              <a:rPr lang="zh-CN" altLang="en-US" dirty="0" smtClean="0"/>
              <a:t>，从学生参与、教师回馈、教师的个别关注等六个维度观察课堂。这一量表的进一步完善，有望为教师关注学生差异、开展以学定教、推进课堂教学公平提供有效、可靠、可操作的工具。</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764704"/>
            <a:ext cx="7344815" cy="2862322"/>
          </a:xfrm>
          <a:prstGeom prst="rect">
            <a:avLst/>
          </a:prstGeom>
          <a:noFill/>
        </p:spPr>
        <p:txBody>
          <a:bodyPr wrap="square" rtlCol="0">
            <a:spAutoFit/>
          </a:bodyPr>
          <a:lstStyle/>
          <a:p>
            <a:r>
              <a:rPr lang="zh-CN" altLang="en-US" b="1" dirty="0" smtClean="0"/>
              <a:t>从追求形似到注重神似</a:t>
            </a:r>
            <a:endParaRPr lang="zh-CN" altLang="en-US" dirty="0" smtClean="0"/>
          </a:p>
          <a:p>
            <a:r>
              <a:rPr lang="zh-CN" altLang="en-US" dirty="0" smtClean="0"/>
              <a:t>　　较之上世纪上半叶的第一次教育实验改革，在第二次教育实验改革中模仿、移植的倾向大为减少，教学研究者更注重在学习国外理论和优秀经验的基础上，结合中国实际教学中存在的问题，探索适宜中国教育现状的教学</a:t>
            </a:r>
            <a:r>
              <a:rPr lang="zh-CN" altLang="en-US" dirty="0" smtClean="0"/>
              <a:t>方法。</a:t>
            </a:r>
          </a:p>
          <a:p>
            <a:r>
              <a:rPr lang="zh-CN" altLang="en-US" dirty="0" smtClean="0"/>
              <a:t>　　其间，难免出现“依样画葫芦”的问题，人们渐渐明白，教育研究引入实验的本意是科学化，然而追求形似得到的却是方法与对象的不适切，反而背离了科学化的初衷。于是，教育实验开始重视求真与创新意义上的“神似”，这也是它得以与其他研究方法合流的良好开端。</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64704"/>
            <a:ext cx="7416824" cy="4524315"/>
          </a:xfrm>
          <a:prstGeom prst="rect">
            <a:avLst/>
          </a:prstGeom>
          <a:noFill/>
        </p:spPr>
        <p:txBody>
          <a:bodyPr wrap="square" rtlCol="0">
            <a:spAutoFit/>
          </a:bodyPr>
          <a:lstStyle/>
          <a:p>
            <a:r>
              <a:rPr lang="zh-CN" altLang="en-US" b="1" dirty="0" smtClean="0"/>
              <a:t>从单科单项到综合融通</a:t>
            </a:r>
            <a:endParaRPr lang="zh-CN" altLang="en-US" dirty="0" smtClean="0"/>
          </a:p>
          <a:p>
            <a:r>
              <a:rPr lang="zh-CN" altLang="en-US" dirty="0" smtClean="0"/>
              <a:t>　　改革开放以来，最初兴起的是只适合某一学科的改革实验，如语文导读法、数学尝试教学法等。后来，出现了多科适用的教学法实验，如黎世法的“六课型单元教学法”（后改称“异步教学论”），上海育才中学的“读读议议练练讲讲”教学法实验等。再后来，就有了理论工作者参与、以综合整体视角开展的学校层面的教育改革实验，如在上海第一师范附属小学开展的愉快教育实验和上海闸北八中开展的成功教育实验等。再往后，则出现了教育价值取向及教育学术思想鲜明、理论工作者与实践一线教师合作互动展开的教育实验，如“情感教育”研究与实验、“新教育”实验，在北方和南方分别进行的中小学主体教育实验，在上海乃至全国多个地区进行的“新基础教育”探索性实验及后来的推广性、发展性和扎根性研究。</a:t>
            </a:r>
          </a:p>
          <a:p>
            <a:r>
              <a:rPr lang="zh-CN" altLang="en-US" dirty="0" smtClean="0"/>
              <a:t>　　这些研究一方面将教育实验的对象从单一要素之间的关系拓展到多因素复杂交织的结构关系，注重多维度、多层面、多要素的综合融通，另一方面也对教育实验的内涵进行了重新认识与重新建构。</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36712"/>
            <a:ext cx="7776864" cy="2862322"/>
          </a:xfrm>
          <a:prstGeom prst="rect">
            <a:avLst/>
          </a:prstGeom>
          <a:noFill/>
        </p:spPr>
        <p:txBody>
          <a:bodyPr wrap="square" rtlCol="0">
            <a:spAutoFit/>
          </a:bodyPr>
          <a:lstStyle/>
          <a:p>
            <a:r>
              <a:rPr lang="zh-CN" altLang="en-US" b="1" dirty="0" smtClean="0"/>
              <a:t>持之以恒迎来百花绽放</a:t>
            </a:r>
            <a:endParaRPr lang="zh-CN" altLang="en-US" dirty="0" smtClean="0"/>
          </a:p>
          <a:p>
            <a:r>
              <a:rPr lang="zh-CN" altLang="en-US" dirty="0" smtClean="0"/>
              <a:t>　　</a:t>
            </a:r>
            <a:r>
              <a:rPr lang="en-US" altLang="zh-CN" dirty="0" smtClean="0"/>
              <a:t>2014</a:t>
            </a:r>
            <a:r>
              <a:rPr lang="zh-CN" altLang="en-US" dirty="0" smtClean="0"/>
              <a:t>年国家公布了基础教育、职业教育和高等教育三大领域的教学成果奖获奖项目名单，情境教育、北京十一学校育人模式、愉快教育、马芯兰数学教材教法、成功教育、“新基础教育”、尝试教学法等一批有影响力的教育实验榜上有名。在上海育才中学“读议练讲法”实验的传承影响下出现的“后茶馆式”教学、个性化学程等也得到肯定。这表明，无论是持之以恒的持续研究，还是顺应变化的适时变通，都延续和光大了改革开放以来的教育实验优良传统。新课程实施以来的校本课程开发、课程领导力研究、国际理解课程、创造教育课程等新实验的开展，则展现了教育实验的新景象。</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7" y="692696"/>
            <a:ext cx="7272808" cy="1477328"/>
          </a:xfrm>
          <a:prstGeom prst="rect">
            <a:avLst/>
          </a:prstGeom>
          <a:noFill/>
        </p:spPr>
        <p:txBody>
          <a:bodyPr wrap="square" rtlCol="0">
            <a:spAutoFit/>
          </a:bodyPr>
          <a:lstStyle/>
          <a:p>
            <a:r>
              <a:rPr lang="zh-CN" altLang="en-US" b="1" dirty="0" smtClean="0"/>
              <a:t>中国教育实验的未来走向 聚焦学习、求真探新，教育实验迎来新的生长点和美好未来</a:t>
            </a:r>
            <a:endParaRPr lang="zh-CN" altLang="en-US" dirty="0" smtClean="0"/>
          </a:p>
          <a:p>
            <a:r>
              <a:rPr lang="zh-CN" altLang="en-US" dirty="0" smtClean="0"/>
              <a:t>　　改革开放</a:t>
            </a:r>
            <a:r>
              <a:rPr lang="en-US" altLang="zh-CN" dirty="0" smtClean="0"/>
              <a:t>40</a:t>
            </a:r>
            <a:r>
              <a:rPr lang="zh-CN" altLang="en-US" dirty="0" smtClean="0"/>
              <a:t>年来中国的教育实验，积累了丰厚的研究成果。信息技术的发展，则昭示了教育实验新的生长点和美好未来。</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548680"/>
            <a:ext cx="8136904" cy="3416320"/>
          </a:xfrm>
          <a:prstGeom prst="rect">
            <a:avLst/>
          </a:prstGeom>
          <a:noFill/>
        </p:spPr>
        <p:txBody>
          <a:bodyPr wrap="square" rtlCol="0">
            <a:spAutoFit/>
          </a:bodyPr>
          <a:lstStyle/>
          <a:p>
            <a:r>
              <a:rPr lang="zh-CN" altLang="en-US" b="1" dirty="0" smtClean="0"/>
              <a:t>反思实验，科学精神是其精髓</a:t>
            </a:r>
            <a:endParaRPr lang="zh-CN" altLang="en-US" dirty="0" smtClean="0"/>
          </a:p>
          <a:p>
            <a:r>
              <a:rPr lang="zh-CN" altLang="en-US" dirty="0" smtClean="0"/>
              <a:t>　　教育实验之所以能与行动研究、叙事探究、大数据研究等合流，共同推动教育改革，乃是因为所有这些方式方法都内含着共同的精神</a:t>
            </a:r>
            <a:r>
              <a:rPr lang="en-US" altLang="zh-CN" dirty="0" smtClean="0"/>
              <a:t>——</a:t>
            </a:r>
            <a:r>
              <a:rPr lang="zh-CN" altLang="en-US" dirty="0" smtClean="0"/>
              <a:t>求真与探新。求真，是要确认事实，发现事物的本来面目；是对科学精神的崇尚，通过实验寻找证据，将经验水平的成果提升到公理或理论的水平。探新，则是不安于现状，不断寻求更好的解决问题的方案；是要提出创新性的假设，通过样本研究及推广发现扩大其效应的可能性。</a:t>
            </a:r>
          </a:p>
          <a:p>
            <a:r>
              <a:rPr lang="zh-CN" altLang="en-US" dirty="0" smtClean="0"/>
              <a:t>　　教育实验把教育手段作为实验的自变量加以更新和尝试，用于解决新问题，将自变量作用下学生或教师等的变化，如成绩的提升、素养或能力的养成等作为因变量，观察二者之间是否存在因果关系或相关关系，这也是将求真与创新融为了一体。</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3" y="764704"/>
            <a:ext cx="7488831" cy="3416320"/>
          </a:xfrm>
          <a:prstGeom prst="rect">
            <a:avLst/>
          </a:prstGeom>
          <a:noFill/>
        </p:spPr>
        <p:txBody>
          <a:bodyPr wrap="square" rtlCol="0">
            <a:spAutoFit/>
          </a:bodyPr>
          <a:lstStyle/>
          <a:p>
            <a:r>
              <a:rPr lang="zh-CN" altLang="en-US" b="1" dirty="0" smtClean="0"/>
              <a:t>基于证据，并非“华山一条路”</a:t>
            </a:r>
            <a:endParaRPr lang="zh-CN" altLang="en-US" dirty="0" smtClean="0"/>
          </a:p>
          <a:p>
            <a:r>
              <a:rPr lang="zh-CN" altLang="en-US" dirty="0" smtClean="0"/>
              <a:t>　　由于受自然科学实证主义研究范式的影响，实验曾一度被当作教育研究科学化的唯一路径。其暗含的假设就是，如果实验不“科学”，教育研究就难以科学化。有的甚至认为，只有实验研究才能提供科学可靠的证据。受循证医学的启示，循证教育学关注从教育理论中分离出类似临床证据的应用理论，为实践者提供直接指导实践的证据。循证教育学对证据以其方法的严格程度进行了分级。比如，美国教育部将证据分为六个等级：</a:t>
            </a:r>
            <a:r>
              <a:rPr lang="en-US" altLang="zh-CN" dirty="0" smtClean="0"/>
              <a:t>I</a:t>
            </a:r>
            <a:r>
              <a:rPr lang="zh-CN" altLang="en-US" dirty="0" smtClean="0"/>
              <a:t>级，随机分组、严格控制变量的“真实验”；</a:t>
            </a:r>
            <a:r>
              <a:rPr lang="en-US" altLang="zh-CN" dirty="0" smtClean="0"/>
              <a:t>II</a:t>
            </a:r>
            <a:r>
              <a:rPr lang="zh-CN" altLang="en-US" dirty="0" smtClean="0"/>
              <a:t>级，准实验研究，包括前测与后测实验；</a:t>
            </a:r>
            <a:r>
              <a:rPr lang="en-US" altLang="zh-CN" dirty="0" smtClean="0"/>
              <a:t>III</a:t>
            </a:r>
            <a:r>
              <a:rPr lang="zh-CN" altLang="en-US" dirty="0" smtClean="0"/>
              <a:t>级，有着统计控制的相关研究；</a:t>
            </a:r>
            <a:r>
              <a:rPr lang="en-US" altLang="zh-CN" dirty="0" smtClean="0"/>
              <a:t>IV</a:t>
            </a:r>
            <a:r>
              <a:rPr lang="zh-CN" altLang="en-US" dirty="0" smtClean="0"/>
              <a:t>级，没有统计控制的相关研究；</a:t>
            </a:r>
            <a:r>
              <a:rPr lang="en-US" altLang="zh-CN" dirty="0" smtClean="0"/>
              <a:t>V</a:t>
            </a:r>
            <a:r>
              <a:rPr lang="zh-CN" altLang="en-US" dirty="0" smtClean="0"/>
              <a:t>级，个案研究；</a:t>
            </a:r>
            <a:r>
              <a:rPr lang="en-US" altLang="zh-CN" dirty="0" smtClean="0"/>
              <a:t>VI</a:t>
            </a:r>
            <a:r>
              <a:rPr lang="zh-CN" altLang="en-US" dirty="0" smtClean="0"/>
              <a:t>级，传言或掌故。显然，在特定情形下，个案、传言也可以作为证据，只是需要有科学的良知和态度</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836713"/>
            <a:ext cx="7776863" cy="4824535"/>
          </a:xfrm>
          <a:prstGeom prst="rect">
            <a:avLst/>
          </a:prstGeom>
          <a:noFill/>
        </p:spPr>
        <p:txBody>
          <a:bodyPr wrap="square" rtlCol="0">
            <a:spAutoFit/>
          </a:bodyPr>
          <a:lstStyle/>
          <a:p>
            <a:r>
              <a:rPr lang="zh-CN" altLang="en-US" b="1" dirty="0" smtClean="0"/>
              <a:t>面向未来，聚焦学习营造新生态</a:t>
            </a:r>
            <a:endParaRPr lang="zh-CN" altLang="en-US" dirty="0" smtClean="0"/>
          </a:p>
          <a:p>
            <a:r>
              <a:rPr lang="zh-CN" altLang="en-US" dirty="0" smtClean="0"/>
              <a:t>　　在信息技术的支持下，学习不再有固定的时间、空间和内容限制，学习者在学习中的中心地位将日益得到凸显。因此，未来的教育将以学习者为中心而展开。在这种教育范式中，现代信息技术将扮演更加重要的角色。一是高效、省时地对学生学习进行追踪性分析，及时记录和存储信息，作为评价学习过程及效果的参考。二是更加灵活准确地为学习者制定个性化的学习方案，同时利用对数据的采集和分析，不断调整学习方案。三是通过在线学习平台等方式，提供更具有针对性的学习辅助工具。</a:t>
            </a:r>
          </a:p>
          <a:p>
            <a:r>
              <a:rPr lang="zh-CN" altLang="en-US" dirty="0" smtClean="0"/>
              <a:t>　　可以想见，随着主体、内容和情境越来越复杂化，现代化信息工具和技术将扮演更加重要的角色，中国的教育实验也必将对教育改革与发展发挥更加积极的作用。教育实验是不断地收集和利用证据来将改革设想或理论假设转变为解决方案或成熟理论的过程，也是发现与确认改革目标与达成举措之间因果关系或相关关系的过程，对教育改革的试错、探索和先导作用会越来越凸显。相信在不断涌现的新问题、新方法、新技术的刺激下，教育实验的用武之地将越来越不可限量。</a:t>
            </a:r>
          </a:p>
          <a:p>
            <a:r>
              <a:rPr lang="zh-CN" altLang="en-US" dirty="0" smtClean="0"/>
              <a:t/>
            </a:r>
            <a:br>
              <a:rPr lang="zh-CN" altLang="en-US" dirty="0" smtClean="0"/>
            </a:b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1114408" cy="369332"/>
          </a:xfrm>
          <a:prstGeom prst="rect">
            <a:avLst/>
          </a:prstGeom>
          <a:noFill/>
        </p:spPr>
        <p:txBody>
          <a:bodyPr wrap="none" rtlCol="0">
            <a:spAutoFit/>
          </a:bodyPr>
          <a:lstStyle/>
          <a:p>
            <a:r>
              <a:rPr lang="zh-CN" altLang="en-US" b="1" dirty="0" smtClean="0"/>
              <a:t>体制改革</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836712"/>
            <a:ext cx="6984775" cy="3693319"/>
          </a:xfrm>
          <a:prstGeom prst="rect">
            <a:avLst/>
          </a:prstGeom>
          <a:noFill/>
        </p:spPr>
        <p:txBody>
          <a:bodyPr wrap="square" rtlCol="0">
            <a:spAutoFit/>
          </a:bodyPr>
          <a:lstStyle/>
          <a:p>
            <a:r>
              <a:rPr lang="zh-CN" altLang="en-US" b="1" dirty="0" smtClean="0"/>
              <a:t>人才</a:t>
            </a:r>
            <a:r>
              <a:rPr lang="zh-CN" altLang="en-US" b="1" dirty="0" smtClean="0"/>
              <a:t>培养</a:t>
            </a:r>
            <a:r>
              <a:rPr lang="zh-CN" altLang="en-US" b="1" dirty="0" smtClean="0"/>
              <a:t>体制改革</a:t>
            </a:r>
            <a:endParaRPr lang="en-US" altLang="zh-CN" b="1" dirty="0" smtClean="0"/>
          </a:p>
          <a:p>
            <a:endParaRPr lang="zh-CN" altLang="en-US" dirty="0" smtClean="0"/>
          </a:p>
          <a:p>
            <a:r>
              <a:rPr lang="zh-CN" altLang="en-US" dirty="0" smtClean="0"/>
              <a:t>　　</a:t>
            </a:r>
            <a:r>
              <a:rPr lang="zh-CN" altLang="en-US" dirty="0" smtClean="0"/>
              <a:t>（一）更新</a:t>
            </a:r>
            <a:r>
              <a:rPr lang="zh-CN" altLang="en-US" dirty="0" smtClean="0"/>
              <a:t>人才培养观念。深化教育体制改革，关键是更新教育观念，核心是改革人才培养体制，目的是提高人才培养水平。树立全面发展观念，努力造就德智体美全面发展的高素质人才。树立人人成才观念，面向全体学生，促进学生成长成才。树立多样化人才观念，尊重个人选择，鼓励个性发展，不拘一格培养人才。树立终身学习观念，为持续发展奠定基础。树立系统培养观念，推进小学、中学、大学有机衔接，教学、科研、实践紧密结合，学校、家庭、社会密切配合，加强学校之间、校企之间、学校与科研机构之间合作以及中外合作等多种联合培养方式，形成体系开放、机制灵活、渠道互通、选择多样的人才培养体制。</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3" y="548680"/>
            <a:ext cx="7920879" cy="4247317"/>
          </a:xfrm>
          <a:prstGeom prst="rect">
            <a:avLst/>
          </a:prstGeom>
          <a:noFill/>
        </p:spPr>
        <p:txBody>
          <a:bodyPr wrap="square" rtlCol="0">
            <a:spAutoFit/>
          </a:bodyPr>
          <a:lstStyle/>
          <a:p>
            <a:r>
              <a:rPr lang="zh-CN" altLang="en-US" dirty="0" smtClean="0"/>
              <a:t>      （</a:t>
            </a:r>
            <a:r>
              <a:rPr lang="zh-CN" altLang="en-US" dirty="0" smtClean="0"/>
              <a:t>二）工作方针。优先发展、育人为本、改革创新、促进公平、提高质量。</a:t>
            </a:r>
          </a:p>
          <a:p>
            <a:r>
              <a:rPr lang="zh-CN" altLang="en-US" dirty="0" smtClean="0"/>
              <a:t>　　把教育摆在优先发展的战略地位。教育优先发展是党和国家提出并长期坚持的一项重大方针。各级党委和政府要把优先发展教育作为贯彻落实科学发展观的一项基本要求，切实保证经济社会发展规划优先安排教育发展，财政资金优先保障教育投入，公共资源优先满足教育和人力资源开发需要。充分调动全社会关心支持教育的积极性，共同担负起培育下一代的责任，为青少年健康成长创造良好环境。完善体制和政策，鼓励社会力量兴办教育，不断扩大社会资源对教育的投入。</a:t>
            </a:r>
          </a:p>
          <a:p>
            <a:r>
              <a:rPr lang="zh-CN" altLang="en-US" dirty="0" smtClean="0"/>
              <a:t>　　把育人为本作为教育工作的根本要求。人力资源是我国经济社会发展的第一资源，教育是开发人力资源的主要途径。要以学生为主体，以教师为主导，充分发挥学生的主动性，把促进学生健康成长作为学校一切工作的出发点和落脚点。关心每个学生，促进每个学生主动地、生动活泼地发展，尊重教育规律和学生身心发展规律，为每个学生提供适合的教育。努力培养造就数以亿计的高素质劳动者、数以千万计的专门人才和一大批拔尖创新人才。</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692696"/>
            <a:ext cx="7560839" cy="5909310"/>
          </a:xfrm>
          <a:prstGeom prst="rect">
            <a:avLst/>
          </a:prstGeom>
          <a:noFill/>
        </p:spPr>
        <p:txBody>
          <a:bodyPr wrap="square" rtlCol="0">
            <a:spAutoFit/>
          </a:bodyPr>
          <a:lstStyle/>
          <a:p>
            <a:r>
              <a:rPr lang="zh-CN" altLang="en-US" dirty="0" smtClean="0"/>
              <a:t>        （二）创新</a:t>
            </a:r>
            <a:r>
              <a:rPr lang="zh-CN" altLang="en-US" dirty="0" smtClean="0"/>
              <a:t>人才培养模式。适应国家和社会发展需要，遵循教育规律和人才成长规律，深化教育教学改革，创新教育教学方法，探索多种培养方式，形成各类人才辈出、拔尖创新人才不断涌现的局面。</a:t>
            </a:r>
          </a:p>
          <a:p>
            <a:r>
              <a:rPr lang="zh-CN" altLang="en-US" dirty="0" smtClean="0"/>
              <a:t>　　注重学思结合。倡导启发式、探究式、讨论式、参与式教学，帮助学生学会学习。激发学生的好奇心，培养学生的兴趣爱好，营造独立思考、自由探索、勇于创新的良好环境。适应经济社会发展和科技进步的要求，推进课程改革，加强教材建设，建立健全教材质量监管制度。深入研究、确定不同教育阶段学生必须掌握的核心内容，形成教学内容更新机制。充分发挥现代信息技术作用，促进优质教学资源共享。</a:t>
            </a:r>
          </a:p>
          <a:p>
            <a:r>
              <a:rPr lang="zh-CN" altLang="en-US" dirty="0" smtClean="0"/>
              <a:t>　　注重知行统一。坚持教育教学与生产劳动、社会实践相结合。开发实践课程和活动课程，增强学生科学实验、生产实习和技能实训的成效。充分利用社会教育资源，开展各种课外及校外活动。加强中小学校外活动场所建设。加强学生社团组织指导，鼓励学生积极参与志愿服务和公益事业</a:t>
            </a:r>
            <a:r>
              <a:rPr lang="zh-CN" altLang="en-US" dirty="0" smtClean="0"/>
              <a:t>。</a:t>
            </a:r>
            <a:r>
              <a:rPr lang="zh-CN" altLang="en-US" dirty="0" smtClean="0"/>
              <a:t>注重因材施教。关注学生不同特点和个性差异，发展每一个学生的优势潜能。推进分层教学、走班制、学分制、导师制等教学管理制度改革。建立学习困难学生的帮助机制。改进优异学生培养方式，在跳级、转学、转换专业以及选修更高学段课程等方面给予支持和指导。健全公开、平等、竞争、择优的选拔方式，改进中学生升学推荐办法，创新研究生培养方法。探索高中阶段、高等学校拔尖学生培养模式。</a:t>
            </a:r>
            <a:endParaRPr lang="en-US" altLang="zh-CN" dirty="0" smtClean="0"/>
          </a:p>
          <a:p>
            <a:endParaRPr lang="zh-CN" altLang="en-US"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7704856" cy="2862322"/>
          </a:xfrm>
          <a:prstGeom prst="rect">
            <a:avLst/>
          </a:prstGeom>
          <a:noFill/>
        </p:spPr>
        <p:txBody>
          <a:bodyPr wrap="square" rtlCol="0">
            <a:spAutoFit/>
          </a:bodyPr>
          <a:lstStyle/>
          <a:p>
            <a:r>
              <a:rPr lang="zh-CN" altLang="en-US" dirty="0" smtClean="0"/>
              <a:t>　　</a:t>
            </a:r>
            <a:r>
              <a:rPr lang="zh-CN" altLang="en-US" dirty="0" smtClean="0"/>
              <a:t>（三）改革</a:t>
            </a:r>
            <a:r>
              <a:rPr lang="zh-CN" altLang="en-US" dirty="0" smtClean="0"/>
              <a:t>教育质量评价和人才评价制度。改进教育教学评价。根据培养目标和人才理念，建立科学、多样的评价标准。开展由政府、学校、家长及社会各方面参与的教育质量评价活动。做好学生成长记录，完善综合素质评价。探索促进学生发展的多种评价方式，激励学生乐观向上、自主自立、努力成才。</a:t>
            </a:r>
          </a:p>
          <a:p>
            <a:r>
              <a:rPr lang="zh-CN" altLang="en-US" dirty="0" smtClean="0"/>
              <a:t>　　改进人才评价及选用制度，为人才培养创造良好环境。树立科学人才观，建立以岗位职责为基础，以品德、能力和业绩为导向的科学化、社会化人才评价发现机制。强化人才选拔使用中对实践能力的考查，克服社会用人单纯追求学历的倾向。</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3" y="620688"/>
            <a:ext cx="7992887" cy="3970318"/>
          </a:xfrm>
          <a:prstGeom prst="rect">
            <a:avLst/>
          </a:prstGeom>
          <a:noFill/>
        </p:spPr>
        <p:txBody>
          <a:bodyPr wrap="square" rtlCol="0">
            <a:spAutoFit/>
          </a:bodyPr>
          <a:lstStyle/>
          <a:p>
            <a:r>
              <a:rPr lang="zh-CN" altLang="en-US" b="1" dirty="0" smtClean="0"/>
              <a:t>考试招生制度改革</a:t>
            </a:r>
            <a:endParaRPr lang="zh-CN" altLang="en-US" dirty="0" smtClean="0"/>
          </a:p>
          <a:p>
            <a:r>
              <a:rPr lang="zh-CN" altLang="en-US" dirty="0" smtClean="0"/>
              <a:t>　　</a:t>
            </a:r>
            <a:r>
              <a:rPr lang="zh-CN" altLang="en-US" dirty="0" smtClean="0"/>
              <a:t>（</a:t>
            </a:r>
            <a:r>
              <a:rPr lang="zh-CN" altLang="en-US" dirty="0" smtClean="0"/>
              <a:t>一</a:t>
            </a:r>
            <a:r>
              <a:rPr lang="zh-CN" altLang="en-US" dirty="0" smtClean="0"/>
              <a:t>）</a:t>
            </a:r>
            <a:r>
              <a:rPr lang="zh-CN" altLang="en-US" dirty="0" smtClean="0"/>
              <a:t>推进考试招生制度改革。以考试招生制度改革为突破口，克服一考定终身的弊端，推进素质教育实施和创新人才培养。按照有利于科学选拔人才、促进学生健康发展、维护社会公平的原则，探索招生与考试相对分离的办法，政府宏观管理，专业机构组织实施，学校依法自主招生，学生多次选择，逐步形成分类考试、综合评价、多元录取的考试招生制度。加强考试管理，完善专业考试机构功能，提高服务能力和水平。成立国家教育考试指导委员会，研究制定考试改革方案，指导考试改革试点</a:t>
            </a:r>
            <a:r>
              <a:rPr lang="zh-CN" altLang="en-US" dirty="0" smtClean="0"/>
              <a:t>。</a:t>
            </a:r>
            <a:endParaRPr lang="en-US" altLang="zh-CN" dirty="0" smtClean="0"/>
          </a:p>
          <a:p>
            <a:r>
              <a:rPr lang="zh-CN" altLang="en-US" dirty="0" smtClean="0"/>
              <a:t>         （</a:t>
            </a:r>
            <a:r>
              <a:rPr lang="zh-CN" altLang="en-US" dirty="0" smtClean="0"/>
              <a:t>二</a:t>
            </a:r>
            <a:r>
              <a:rPr lang="zh-CN" altLang="en-US" dirty="0" smtClean="0"/>
              <a:t>）</a:t>
            </a:r>
            <a:r>
              <a:rPr lang="zh-CN" altLang="en-US" dirty="0" smtClean="0"/>
              <a:t>完善中等学校考试招生制度。完善初中就近免试入学的具体办法。完善学业水平考试和综合素质评价，为高中阶段学校招生录取提供更加科学的依据。改进高中阶段学校考试招生方式，发挥优质普通高中和优质中等职业学校招生名额合理分配的导向作用。规范优秀特长生录取程序与办法。中等职业学校实行自主招生或注册入学。</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5" y="620688"/>
            <a:ext cx="8064895" cy="4524315"/>
          </a:xfrm>
          <a:prstGeom prst="rect">
            <a:avLst/>
          </a:prstGeom>
          <a:noFill/>
        </p:spPr>
        <p:txBody>
          <a:bodyPr wrap="square" rtlCol="0">
            <a:spAutoFit/>
          </a:bodyPr>
          <a:lstStyle/>
          <a:p>
            <a:r>
              <a:rPr lang="zh-CN" altLang="en-US" dirty="0" smtClean="0"/>
              <a:t>         （</a:t>
            </a:r>
            <a:r>
              <a:rPr lang="zh-CN" altLang="en-US" dirty="0" smtClean="0"/>
              <a:t>三</a:t>
            </a:r>
            <a:r>
              <a:rPr lang="zh-CN" altLang="en-US" dirty="0" smtClean="0"/>
              <a:t>）</a:t>
            </a:r>
            <a:r>
              <a:rPr lang="zh-CN" altLang="en-US" dirty="0" smtClean="0"/>
              <a:t>完善高等学校考试招生制度。深化考试内容和形式改革，着重考查综合素质和能力。以高等学校人才选拔要求和国家课程标准为依据，完善国家考试科目试题库，保证国家考试的科学性、导向性和规范性。探索有的科目一年多次考试的办法，探索实行社会化考试。</a:t>
            </a:r>
          </a:p>
          <a:p>
            <a:r>
              <a:rPr lang="zh-CN" altLang="en-US" dirty="0" smtClean="0"/>
              <a:t>　　逐步实施高等学校分类入学考试。普通高等学校本科入学考试由全国统一组织；高等职业教育入学考试由各省、自治区、直辖市组织。成人高等教育招生办法由各省、自治区、直辖市确定。深入推进研究生入学考试制度改革，加强创新能力考查，发挥和规范导师在选拔录取中的作用。</a:t>
            </a:r>
          </a:p>
          <a:p>
            <a:r>
              <a:rPr lang="zh-CN" altLang="en-US" dirty="0" smtClean="0"/>
              <a:t>　　完善高等学校招生名额分配方式和招生录取办法，建立健全有利于促进入学机会公平、有利于优秀人才选拔的多元录取机制。普通高等学校本科招生以统一入学考试为基本方式，结合学业水平考试和综合素质评价，择优录取。对特长显著、符合学校培养要求的，依据面试或者测试结果自主录取；高中阶段全面发展、表现优异的，推荐录取；符合条件、自愿到国家需要的行业、地区就业的，签订协议实行定向录取；对在实践岗位上作出突出贡献或具有特殊才能的人才，建立专门程序，破格录取。</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764704"/>
            <a:ext cx="6768751" cy="2031325"/>
          </a:xfrm>
          <a:prstGeom prst="rect">
            <a:avLst/>
          </a:prstGeom>
          <a:noFill/>
        </p:spPr>
        <p:txBody>
          <a:bodyPr wrap="square" rtlCol="0">
            <a:spAutoFit/>
          </a:bodyPr>
          <a:lstStyle/>
          <a:p>
            <a:r>
              <a:rPr lang="zh-CN" altLang="en-US" dirty="0" smtClean="0"/>
              <a:t>         （</a:t>
            </a:r>
            <a:r>
              <a:rPr lang="zh-CN" altLang="en-US" dirty="0" smtClean="0"/>
              <a:t>四</a:t>
            </a:r>
            <a:r>
              <a:rPr lang="zh-CN" altLang="en-US" dirty="0" smtClean="0"/>
              <a:t>）</a:t>
            </a:r>
            <a:r>
              <a:rPr lang="zh-CN" altLang="en-US" dirty="0" smtClean="0"/>
              <a:t>加强信息公开和社会监督。完善考试招生信息发布制度，实现信息公开透明，保障考生权益，加强政府和社会监督。公开高等学校招生名额分配原则和办法，公开招生章程和政策、招生程序和结果，公开自主招生办法、程序和结果。加强考试招生法规建设，规范学校招生录取程序，清理并规范升学加分政策。强化考试安全责任，加强诚信制度建设，坚决防范和严肃查处考试招生舞弊行为。</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7992888" cy="5078313"/>
          </a:xfrm>
          <a:prstGeom prst="rect">
            <a:avLst/>
          </a:prstGeom>
          <a:noFill/>
        </p:spPr>
        <p:txBody>
          <a:bodyPr wrap="square" rtlCol="0">
            <a:spAutoFit/>
          </a:bodyPr>
          <a:lstStyle/>
          <a:p>
            <a:r>
              <a:rPr lang="zh-CN" altLang="en-US" b="1" dirty="0" smtClean="0"/>
              <a:t>建设现代学校制度</a:t>
            </a:r>
            <a:endParaRPr lang="zh-CN" altLang="en-US" dirty="0" smtClean="0"/>
          </a:p>
          <a:p>
            <a:r>
              <a:rPr lang="zh-CN" altLang="en-US" dirty="0" smtClean="0"/>
              <a:t>　　</a:t>
            </a:r>
            <a:r>
              <a:rPr lang="zh-CN" altLang="en-US" dirty="0" smtClean="0"/>
              <a:t>（</a:t>
            </a:r>
            <a:r>
              <a:rPr lang="zh-CN" altLang="en-US" dirty="0" smtClean="0"/>
              <a:t>一</a:t>
            </a:r>
            <a:r>
              <a:rPr lang="zh-CN" altLang="en-US" dirty="0" smtClean="0"/>
              <a:t>）</a:t>
            </a:r>
            <a:r>
              <a:rPr lang="zh-CN" altLang="en-US" dirty="0" smtClean="0"/>
              <a:t>推进政校分开、管办分离。适应中国国情和时代要求，建设依法办学、自主管理、民主监督、社会参与的现代学校制度，构建政府、学校、社会之间新型关系。适应国家行政管理体制改革要求，明确政府管理权限和职责，明确各级各类学校办学权利和责任。探索适应不同类型教育和人才成长的学校管理体制与办学模式，避免千校一面。完善学校目标管理和绩效管理机制。健全校务公开制度，接受师生员工和社会的监督。随着国家事业单位分类改革推进，探索建立符合学校特点的管理制度和配套政策，克服行政化倾向，取消实际存在的行政级别和行政化管理模式。</a:t>
            </a:r>
          </a:p>
          <a:p>
            <a:r>
              <a:rPr lang="zh-CN" altLang="en-US" dirty="0" smtClean="0"/>
              <a:t>　　</a:t>
            </a:r>
            <a:r>
              <a:rPr lang="zh-CN" altLang="en-US" dirty="0" smtClean="0"/>
              <a:t>（二）</a:t>
            </a:r>
            <a:r>
              <a:rPr lang="zh-CN" altLang="en-US" dirty="0" smtClean="0"/>
              <a:t>落实和扩大学校办学自主权。政府及其部门要树立服务意识，改进管理方式，完善监管机制，减少和规范对学校的行政审批事项，依法保障学校充分行使办学自主权和承担相应责任。高等学校按照国家法律法规和宏观政策，自主开展教学活动、科学研究、技术开发和社会服务，自主设置和调整学科、专业，自主制定学校规划并组织实施，自主设置教学、科研、行政管理机构，自主确定内部收入分配，自主管理和使用人才，自主管理和使用学校财产和经费。扩大普通高中及中等职业学校在办学模式、育人方式、资源配置、人事管理、合作办学、社区服务等方面的自主权。</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7920880" cy="5078313"/>
          </a:xfrm>
          <a:prstGeom prst="rect">
            <a:avLst/>
          </a:prstGeom>
          <a:noFill/>
        </p:spPr>
        <p:txBody>
          <a:bodyPr wrap="square" rtlCol="0">
            <a:spAutoFit/>
          </a:bodyPr>
          <a:lstStyle/>
          <a:p>
            <a:r>
              <a:rPr lang="zh-CN" altLang="en-US" dirty="0" smtClean="0"/>
              <a:t>         （</a:t>
            </a:r>
            <a:r>
              <a:rPr lang="zh-CN" altLang="en-US" dirty="0" smtClean="0"/>
              <a:t>三</a:t>
            </a:r>
            <a:r>
              <a:rPr lang="zh-CN" altLang="en-US" dirty="0" smtClean="0"/>
              <a:t>）</a:t>
            </a:r>
            <a:r>
              <a:rPr lang="zh-CN" altLang="en-US" dirty="0" smtClean="0"/>
              <a:t>完善中国特色现代大学制度。完善治理结构。公办高等学校要坚持和完善党委领导下的校长负责制。健全议事规则与决策程序，依法落实党委、校长职权。完善大学校长选拔任用办法。充分发挥学术委员会在学科建设、学术评价、学术发展中的重要作用。探索教授治学的有效途径，充分发挥教授在教学、学术研究和学校管理中的作用。加强教职工代表大会、学生代表大会建设，发挥群众团体的作用。</a:t>
            </a:r>
          </a:p>
          <a:p>
            <a:r>
              <a:rPr lang="zh-CN" altLang="en-US" dirty="0" smtClean="0"/>
              <a:t>　　加强章程建设。各类高校应依法制定章程，依照章程规定管理学校。尊重学术自由，营造宽松的学术环境。全面实行聘任制度和岗位管理制度。确立科学的考核评价和激励机制。</a:t>
            </a:r>
          </a:p>
          <a:p>
            <a:r>
              <a:rPr lang="zh-CN" altLang="en-US" dirty="0" smtClean="0"/>
              <a:t>　　扩大社会合作。探索建立高等学校理事会或董事会，健全社会支持和监督学校发展的长效机制。探索高等学校与行业、企业密切合作共建的模式，推进高等学校与科研院所、社会团体的资源共享，形成协调合作的有效机制，提高服务经济建设和社会发展的能力。推进高校后勤社会化改革。</a:t>
            </a:r>
          </a:p>
          <a:p>
            <a:r>
              <a:rPr lang="zh-CN" altLang="en-US" dirty="0" smtClean="0"/>
              <a:t>　　推进专业评价。鼓励专门机构和社会中介机构对高等学校学科、专业、课程等水平和质量进行评估。建立科学、规范的评估制度。探索与国际高水平教育评价机构合作，形成中国特色学校评价模式。建立高等学校质量年度报告发布制度</a:t>
            </a:r>
            <a:r>
              <a:rPr lang="zh-CN" altLang="en-US" dirty="0" smtClean="0"/>
              <a:t>。</a:t>
            </a:r>
            <a:endParaRPr lang="zh-CN" altLang="en-US" dirty="0" smtClean="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7848872" cy="1754326"/>
          </a:xfrm>
          <a:prstGeom prst="rect">
            <a:avLst/>
          </a:prstGeom>
          <a:noFill/>
        </p:spPr>
        <p:txBody>
          <a:bodyPr wrap="square" rtlCol="0">
            <a:spAutoFit/>
          </a:bodyPr>
          <a:lstStyle/>
          <a:p>
            <a:r>
              <a:rPr lang="zh-CN" altLang="en-US" dirty="0" smtClean="0"/>
              <a:t>         （四）</a:t>
            </a:r>
            <a:r>
              <a:rPr lang="zh-CN" altLang="en-US" dirty="0" smtClean="0"/>
              <a:t>完善中小学学校管理制度。完善普通中小学和中等职业学校校长负责制。完善校长任职条件和任用办法。实行校务会议等管理制度，建立健全教职工代表大会制度，不断完善科学民主决策机制。扩大中等职业学校专业设置自主权。建立中小学家长委员会。引导社区和有关专业人士参与学校管理和监督。发挥企业参与中等职业学校发展的作用。建立中等职业学校与行业、企业合作机制。</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476672"/>
            <a:ext cx="7776863" cy="3693319"/>
          </a:xfrm>
          <a:prstGeom prst="rect">
            <a:avLst/>
          </a:prstGeom>
          <a:noFill/>
        </p:spPr>
        <p:txBody>
          <a:bodyPr wrap="square" rtlCol="0">
            <a:spAutoFit/>
          </a:bodyPr>
          <a:lstStyle/>
          <a:p>
            <a:r>
              <a:rPr lang="zh-CN" altLang="en-US" b="1" dirty="0" smtClean="0"/>
              <a:t>办学体制改革</a:t>
            </a:r>
            <a:endParaRPr lang="zh-CN" altLang="en-US" dirty="0" smtClean="0"/>
          </a:p>
          <a:p>
            <a:r>
              <a:rPr lang="zh-CN" altLang="en-US" dirty="0" smtClean="0"/>
              <a:t>　　</a:t>
            </a:r>
            <a:r>
              <a:rPr lang="zh-CN" altLang="en-US" dirty="0" smtClean="0"/>
              <a:t>（</a:t>
            </a:r>
            <a:r>
              <a:rPr lang="zh-CN" altLang="en-US" dirty="0" smtClean="0"/>
              <a:t>一</a:t>
            </a:r>
            <a:r>
              <a:rPr lang="zh-CN" altLang="en-US" dirty="0" smtClean="0"/>
              <a:t>）</a:t>
            </a:r>
            <a:r>
              <a:rPr lang="zh-CN" altLang="en-US" dirty="0" smtClean="0"/>
              <a:t>深化办学体制改革。坚持教育公益性原则，健全政府主导、社会参与、办学主体多元、办学形式多样、充满生机活力的办学体制，形成以政府办学为主体、全社会积极参与、公办教育和民办教育共同发展的格局。调动全社会参与的积极性，进一步激发教育活力，满足人民群众多层次、多样化的教育需求。</a:t>
            </a:r>
          </a:p>
          <a:p>
            <a:r>
              <a:rPr lang="zh-CN" altLang="en-US" dirty="0" smtClean="0"/>
              <a:t>　　深化公办学校办学体制改革，积极鼓励行业、企业等社会力量参与公办学校办学，扶持薄弱学校发展，扩大优质教育资源，增强办学活力，提高办学效益。各地可从实际出发，开展公办学校联合办学、委托管理等试验，探索多种形式，提高办学水平。</a:t>
            </a:r>
          </a:p>
          <a:p>
            <a:r>
              <a:rPr lang="zh-CN" altLang="en-US" dirty="0" smtClean="0"/>
              <a:t>　　改进非义务教育公共服务提供方式，完善优惠政策，鼓励公平竞争，引导社会资金以多种方式进入教育领域。</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836712"/>
            <a:ext cx="7848871" cy="4247317"/>
          </a:xfrm>
          <a:prstGeom prst="rect">
            <a:avLst/>
          </a:prstGeom>
          <a:noFill/>
        </p:spPr>
        <p:txBody>
          <a:bodyPr wrap="square" rtlCol="0">
            <a:spAutoFit/>
          </a:bodyPr>
          <a:lstStyle/>
          <a:p>
            <a:r>
              <a:rPr lang="zh-CN" altLang="en-US" dirty="0" smtClean="0"/>
              <a:t>        （</a:t>
            </a:r>
            <a:r>
              <a:rPr lang="zh-CN" altLang="en-US" dirty="0" smtClean="0"/>
              <a:t>二</a:t>
            </a:r>
            <a:r>
              <a:rPr lang="zh-CN" altLang="en-US" dirty="0" smtClean="0"/>
              <a:t>）</a:t>
            </a:r>
            <a:r>
              <a:rPr lang="zh-CN" altLang="en-US" dirty="0" smtClean="0"/>
              <a:t>大力支持民办教育。民办教育是教育事业发展的重要增长点和促进教育改革的重要力量。各级政府要把发展民办教育作为重要工作职责，鼓励出资、捐资办学，促进社会力量以独立举办、共同举办等多种形式兴办教育。完善独立学院管理和运行机制。支持民办学校创新体制机制和育人模式，提高质量，办出特色，办好一批高水平民办学校。</a:t>
            </a:r>
          </a:p>
          <a:p>
            <a:r>
              <a:rPr lang="zh-CN" altLang="en-US" dirty="0" smtClean="0"/>
              <a:t>　　依法落实民办学校、学生、教师与公办学校、学生、教师平等的法律地位，保障民办学校办学自主权。清理并纠正对民办学校的各类歧视政策。制定完善促进民办教育发展的优惠政策。对具备学士、硕士和博士学位授予单位条件的民办学校，按规定程序予以审批。建立完善民办学校教师社会保险制度。</a:t>
            </a:r>
          </a:p>
          <a:p>
            <a:r>
              <a:rPr lang="zh-CN" altLang="en-US" dirty="0" smtClean="0"/>
              <a:t>　　健全公共财政对民办教育的扶持政策。政府委托民办学校承担有关教育和培训任务，拨付相应教育经费。县级以上人民政府可以根据本行政区域的具体情况设立专项资金，用于资助民办学校。国家对发展民办教育作出突出贡献的组织、学校和个人给予奖励和表彰。</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7920880" cy="5632311"/>
          </a:xfrm>
          <a:prstGeom prst="rect">
            <a:avLst/>
          </a:prstGeom>
          <a:noFill/>
        </p:spPr>
        <p:txBody>
          <a:bodyPr wrap="square" rtlCol="0">
            <a:spAutoFit/>
          </a:bodyPr>
          <a:lstStyle/>
          <a:p>
            <a:r>
              <a:rPr lang="zh-CN" altLang="en-US" dirty="0" smtClean="0"/>
              <a:t>把改革创新作为教育发展的强大动力。教育要发展，根本靠改革。要以体制机制改革为重点，鼓励地方和学校大胆探索和试验，加快重要领域和关键环节改革步伐。创新人才培养体制、办学体制、教育管理体制，改革质量评价和考试招生制度，改革教学内容、方法、手段，建设现代学校制度。加快解决经济社会发展对高质量多样化人才需要与教育培养能力不足的矛盾、人民群众期盼良好教育与资源相对短缺的矛盾、增强教育活力与体制机制约束的矛盾，为教育事业持续健康发展提供强大动力。</a:t>
            </a:r>
          </a:p>
          <a:p>
            <a:r>
              <a:rPr lang="zh-CN" altLang="en-US" dirty="0" smtClean="0"/>
              <a:t>　　把促进公平作为国家基本教育政策。教育公平是社会公平的重要基础。教育公平的关键是机会公平，基本要求是保障公民依法享有受教育的权利，重点是促进义务教育均衡发展和扶持困难群体，根本措施是合理配置教育资源，向农村地区、边远贫困地区和民族地区倾斜，加快缩小教育差距。教育公平的主要责任在政府，全社会要共同促进教育公平。</a:t>
            </a:r>
          </a:p>
          <a:p>
            <a:r>
              <a:rPr lang="zh-CN" altLang="en-US" dirty="0" smtClean="0"/>
              <a:t>　　把提高质量作为教育改革发展的核心任务。树立科学的质量观，把促进人的全面发展、适应社会需要作为衡量教育质量的根本标准。树立以提高质量为核心的教育发展观，注重教育内涵发展，鼓励学校办出特色、办出水平，出名师，育英才。建立以提高教育质量为导向的管理制度和工作机制，把教育资源配置和学校工作重点集中到强化教学环节、提高教育质量上来。制定教育质量国家标准，建立健全教育质量保障体系。加强教师队伍建设，提高教师整体素质。</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764704"/>
            <a:ext cx="7344815" cy="2862322"/>
          </a:xfrm>
          <a:prstGeom prst="rect">
            <a:avLst/>
          </a:prstGeom>
          <a:noFill/>
        </p:spPr>
        <p:txBody>
          <a:bodyPr wrap="square" rtlCol="0">
            <a:spAutoFit/>
          </a:bodyPr>
          <a:lstStyle/>
          <a:p>
            <a:r>
              <a:rPr lang="zh-CN" altLang="en-US" dirty="0" smtClean="0"/>
              <a:t>        （</a:t>
            </a:r>
            <a:r>
              <a:rPr lang="zh-CN" altLang="en-US" dirty="0" smtClean="0"/>
              <a:t>三</a:t>
            </a:r>
            <a:r>
              <a:rPr lang="zh-CN" altLang="en-US" dirty="0" smtClean="0"/>
              <a:t>）</a:t>
            </a:r>
            <a:r>
              <a:rPr lang="zh-CN" altLang="en-US" dirty="0" smtClean="0"/>
              <a:t>依法管理民办教育。教育行政部门要切实加强民办教育的统筹、规划和管理工作。积极探索营利性和非营利性民办学校分类管理。规范民办学校法人登记。完善民办学校法人治理结构。民办学校依法设立理事会或董事会，保障校长依法行使职权，逐步推进监事制度。积极发挥民办学校党组织的作用。完善民办高等学校督导专员制度。落实民办学校教职工参与民主管理、民主监督的权利。依法明确民办学校变更、退出机制。切实落实民办学校法人财产权。依法建立民办学校财务、会计和资产管理制度。任何组织和个人不得侵占学校资产、抽逃资金或者挪用办学经费。建立民办学校办学风险防范机制和信息公开制度。扩大社会参与民办学校的管理与监督。加强对民办教育的评估。</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7" y="764704"/>
            <a:ext cx="7632847" cy="2862322"/>
          </a:xfrm>
          <a:prstGeom prst="rect">
            <a:avLst/>
          </a:prstGeom>
          <a:noFill/>
        </p:spPr>
        <p:txBody>
          <a:bodyPr wrap="square" rtlCol="0">
            <a:spAutoFit/>
          </a:bodyPr>
          <a:lstStyle/>
          <a:p>
            <a:r>
              <a:rPr lang="zh-CN" altLang="en-US" b="1" dirty="0" smtClean="0"/>
              <a:t>管理体制改革</a:t>
            </a:r>
            <a:endParaRPr lang="zh-CN" altLang="en-US" dirty="0" smtClean="0"/>
          </a:p>
          <a:p>
            <a:r>
              <a:rPr lang="zh-CN" altLang="en-US" dirty="0" smtClean="0"/>
              <a:t>　　</a:t>
            </a:r>
            <a:r>
              <a:rPr lang="zh-CN" altLang="en-US" dirty="0" smtClean="0"/>
              <a:t>（</a:t>
            </a:r>
            <a:r>
              <a:rPr lang="zh-CN" altLang="en-US" dirty="0" smtClean="0"/>
              <a:t>一</a:t>
            </a:r>
            <a:r>
              <a:rPr lang="zh-CN" altLang="en-US" dirty="0" smtClean="0"/>
              <a:t>）</a:t>
            </a:r>
            <a:r>
              <a:rPr lang="zh-CN" altLang="en-US" dirty="0" smtClean="0"/>
              <a:t>健全统筹有力、权责明确的教育管理体制。以转变政府职能和简政放权为重点，深化教育管理体制改革，提高公共教育服务水平。明确各级政府责任，规范学校办学行为，促进管办评分离，形成政事分开、权责明确、统筹协调、规范有序的教育管理体制。中央政府统一领导和管理国家教育事业，制定发展规划、方针政策和基本标准，优化学科专业、类型、层次结构和区域布局。整体部署教育改革试验，统筹区域协调发展。地方政府负责落实国家方针政策，开展教育改革试验，根据职责分工负责区域内教育改革、发展和稳定。</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764704"/>
            <a:ext cx="7704855" cy="3693319"/>
          </a:xfrm>
          <a:prstGeom prst="rect">
            <a:avLst/>
          </a:prstGeom>
          <a:noFill/>
        </p:spPr>
        <p:txBody>
          <a:bodyPr wrap="square" rtlCol="0">
            <a:spAutoFit/>
          </a:bodyPr>
          <a:lstStyle/>
          <a:p>
            <a:r>
              <a:rPr lang="zh-CN" altLang="en-US" dirty="0" smtClean="0"/>
              <a:t>        （</a:t>
            </a:r>
            <a:r>
              <a:rPr lang="zh-CN" altLang="en-US" dirty="0" smtClean="0"/>
              <a:t>二</a:t>
            </a:r>
            <a:r>
              <a:rPr lang="zh-CN" altLang="en-US" dirty="0" smtClean="0"/>
              <a:t>）</a:t>
            </a:r>
            <a:r>
              <a:rPr lang="zh-CN" altLang="en-US" dirty="0" smtClean="0"/>
              <a:t>加强省级政府教育统筹。进一步加大省级政府对区域内各级各类教育的统筹。统筹管理义务教育，推进城乡义务教育均衡发展，依法落实发展义务教育的财政责任。促进普通高中和中等职业学校合理分布，加快普及高中阶段教育，重点扶持困难地区高中阶段教育发展。促进省域内职业教育协调发展和资源共享，支持行业、企业发展职业教育。完善以省级政府为主管理高等教育的体制，合理设置和调整高等学校及学科、专业布局，提高管理水平和办学质量。依法审批设立实施专科学历教育的高等学校，审批省级政府管理本科院校学士学位授予单位和已确定为硕士学位授予单位的学位授予点。完善省对省以下财政转移支付体制，加大对经济欠发达地区的支持力度。根据国家标准，结合本地实际，合理确定各级各类学校办学条件、教师编制等实施标准。统筹推进教育综合改革，促进教育区域协作，提高教育服务经济社会发展的水平。支持和督促市（地）、县级政府履行职责，发展管理好当地各类教育。</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836712"/>
            <a:ext cx="7344815" cy="4247317"/>
          </a:xfrm>
          <a:prstGeom prst="rect">
            <a:avLst/>
          </a:prstGeom>
          <a:noFill/>
        </p:spPr>
        <p:txBody>
          <a:bodyPr wrap="square" rtlCol="0">
            <a:spAutoFit/>
          </a:bodyPr>
          <a:lstStyle/>
          <a:p>
            <a:r>
              <a:rPr lang="zh-CN" altLang="en-US" dirty="0" smtClean="0"/>
              <a:t>        （</a:t>
            </a:r>
            <a:r>
              <a:rPr lang="zh-CN" altLang="en-US" dirty="0" smtClean="0"/>
              <a:t>三</a:t>
            </a:r>
            <a:r>
              <a:rPr lang="zh-CN" altLang="en-US" dirty="0" smtClean="0"/>
              <a:t>）</a:t>
            </a:r>
            <a:r>
              <a:rPr lang="zh-CN" altLang="en-US" dirty="0" smtClean="0"/>
              <a:t>转变政府教育管理职能。各级政府要切实履行统筹规划、政策引导、监督管理和提供公共教育服务的职责，建立健全公共教育服务体系，逐步实现基本公共教育服务均等化，维护教育公平和教育秩序。改变直接管理学校的单一方式，综合应用立法、拨款、规划、信息服务、政策指导和必要的行政措施，减少不必要的行政干预。</a:t>
            </a:r>
          </a:p>
          <a:p>
            <a:r>
              <a:rPr lang="zh-CN" altLang="en-US" dirty="0" smtClean="0"/>
              <a:t>　　提高政府决策的科学性和管理的有效性。规范决策程序，重大教育政策出台前要公开讨论，充分听取群众意见。成立教育咨询委员会，为教育改革和发展提供咨询论证，提高重大教育决策的科学性。建立和完善国家教育基本标准。整合国家教育质量监测评估机构及资源，完善监测评估体系，定期发布监测评估报告。加强教育监督检查，完善教育问责机制。</a:t>
            </a:r>
          </a:p>
          <a:p>
            <a:r>
              <a:rPr lang="zh-CN" altLang="en-US" dirty="0" smtClean="0"/>
              <a:t>　　培育专业教育服务机构。完善教育中介组织的准入、资助、监管和行业自律制度。积极发挥行业协会、专业学会、基金会等各类社会组织在教育公共治理中的作用。</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764704"/>
            <a:ext cx="7704855" cy="3970318"/>
          </a:xfrm>
          <a:prstGeom prst="rect">
            <a:avLst/>
          </a:prstGeom>
          <a:noFill/>
        </p:spPr>
        <p:txBody>
          <a:bodyPr wrap="square" rtlCol="0">
            <a:spAutoFit/>
          </a:bodyPr>
          <a:lstStyle/>
          <a:p>
            <a:r>
              <a:rPr lang="zh-CN" altLang="en-US" b="1" dirty="0" smtClean="0"/>
              <a:t>扩大教育开放</a:t>
            </a:r>
            <a:endParaRPr lang="zh-CN" altLang="en-US" dirty="0" smtClean="0"/>
          </a:p>
          <a:p>
            <a:r>
              <a:rPr lang="zh-CN" altLang="en-US" dirty="0" smtClean="0"/>
              <a:t>　　</a:t>
            </a:r>
            <a:r>
              <a:rPr lang="zh-CN" altLang="en-US" dirty="0" smtClean="0"/>
              <a:t>（</a:t>
            </a:r>
            <a:r>
              <a:rPr lang="zh-CN" altLang="en-US" dirty="0" smtClean="0"/>
              <a:t>一</a:t>
            </a:r>
            <a:r>
              <a:rPr lang="zh-CN" altLang="en-US" dirty="0" smtClean="0"/>
              <a:t>）</a:t>
            </a:r>
            <a:r>
              <a:rPr lang="zh-CN" altLang="en-US" dirty="0" smtClean="0"/>
              <a:t>加强国际交流与合作。坚持以开放促改革、促发展。开展多层次、宽领域的教育交流与合作，提高我国教育国际化水平。借鉴国际上先进的教育理念和教育经验，促进我国教育改革发展，提升我国教育的国际地位、影响力和竞争力。适应国家经济社会对外开放的要求，培养大批具有国际视野、通晓国际规则、能够参与国际事务和国际竞争的国际化人才。</a:t>
            </a:r>
          </a:p>
          <a:p>
            <a:r>
              <a:rPr lang="zh-CN" altLang="en-US" dirty="0" smtClean="0"/>
              <a:t>　　</a:t>
            </a:r>
            <a:r>
              <a:rPr lang="zh-CN" altLang="en-US" dirty="0" smtClean="0"/>
              <a:t>（</a:t>
            </a:r>
            <a:r>
              <a:rPr lang="zh-CN" altLang="en-US" dirty="0" smtClean="0"/>
              <a:t>二</a:t>
            </a:r>
            <a:r>
              <a:rPr lang="zh-CN" altLang="en-US" dirty="0" smtClean="0"/>
              <a:t>）</a:t>
            </a:r>
            <a:r>
              <a:rPr lang="zh-CN" altLang="en-US" dirty="0" smtClean="0"/>
              <a:t>引进优质教育资源。吸引境外知名学校、教育和科研机构以及企业，合作设立教育教学、实训、研究机构或项目。鼓励各级各类学校开展多种形式的国际交流与合作，办好若干所示范性中外合作学校和一批中外合作办学项目。探索多种方式利用国外优质教育资源。</a:t>
            </a:r>
          </a:p>
          <a:p>
            <a:r>
              <a:rPr lang="zh-CN" altLang="en-US" dirty="0" smtClean="0"/>
              <a:t>　　吸引更多世界一流的专家学者来华从事教学、科研和管理工作，有计划地引进海外高端人才和学术团队。引进境外优秀教材，提高高等学校聘任外籍教师的比例。吸引海外优秀留学人员回国服务。</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94692"/>
            <a:ext cx="7992888" cy="6463308"/>
          </a:xfrm>
          <a:prstGeom prst="rect">
            <a:avLst/>
          </a:prstGeom>
          <a:noFill/>
        </p:spPr>
        <p:txBody>
          <a:bodyPr wrap="square" rtlCol="0">
            <a:spAutoFit/>
          </a:bodyPr>
          <a:lstStyle/>
          <a:p>
            <a:r>
              <a:rPr lang="zh-CN" altLang="en-US" dirty="0" smtClean="0"/>
              <a:t>（</a:t>
            </a:r>
            <a:r>
              <a:rPr lang="zh-CN" altLang="en-US" dirty="0" smtClean="0"/>
              <a:t>三</a:t>
            </a:r>
            <a:r>
              <a:rPr lang="zh-CN" altLang="en-US" dirty="0" smtClean="0"/>
              <a:t>）</a:t>
            </a:r>
            <a:r>
              <a:rPr lang="zh-CN" altLang="en-US" dirty="0" smtClean="0"/>
              <a:t>提高交流合作水平。扩大政府间学历学位互认。支持中外大学间的教师互派、学生互换、学分互认和学位互授联授。加强与国外高水平大学合作，建立教学科研合作平台，联合推进高水平基础研究和高技术研究。加强中小学、职业学校对外交流与合作。加强国际理解教育，推动跨文化交流，增进学生对不同国家、不同文化的认识和理解。</a:t>
            </a:r>
          </a:p>
          <a:p>
            <a:r>
              <a:rPr lang="zh-CN" altLang="en-US" dirty="0" smtClean="0"/>
              <a:t>　　推动我国高水平教育机构海外办学，加强教育国际交流，广泛开展国际合作和教育服务。支持国际汉语教育。提高孔子学院办学质量和水平。加大教育国际援助力度，为发展中国家培养培训专门人才。拓宽渠道和领域，建立高等学校毕业生海外志愿者服务机制。</a:t>
            </a:r>
          </a:p>
          <a:p>
            <a:r>
              <a:rPr lang="zh-CN" altLang="en-US" dirty="0" smtClean="0"/>
              <a:t>　　创新和完善公派出国留学机制，在全国公开选拔优秀学生进入国外高水平大学和研究机构学习。加强对自费出国留学的政策引导，加大对优秀自费留学生资助和奖励力度。坚持“支持留学、鼓励回国、来去自由”的方针，提高对留学人员的服务和管理水平。</a:t>
            </a:r>
          </a:p>
          <a:p>
            <a:r>
              <a:rPr lang="zh-CN" altLang="en-US" dirty="0" smtClean="0"/>
              <a:t>　　进一步扩大外国留学生规模。增加中国政府奖学金数量，重点资助发展中国家学生，优化来华留学人员结构。实施来华留学预备教育，增加高等学校外语授课的学科专业，不断提高来华留学教育质量。</a:t>
            </a:r>
          </a:p>
          <a:p>
            <a:r>
              <a:rPr lang="zh-CN" altLang="en-US" dirty="0" smtClean="0"/>
              <a:t>　　加强与联合国教科文组织等国际组织的合作，积极参与双边、多边和全球性、区域性教育合作。积极参与和推动国际组织教育政策、规则、标准的研究和制定。搭建高层次国际教育交流合作与政策对话平台，加强教育研究领域和教育创新实践活动的国际交流与合作。</a:t>
            </a:r>
          </a:p>
          <a:p>
            <a:r>
              <a:rPr lang="zh-CN" altLang="en-US" dirty="0" smtClean="0"/>
              <a:t>　　加强内地与港澳台地区的教育交流与合作。扩展交流内容，创新合作模式，促进教育事业共同发展。</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7776864" cy="4247317"/>
          </a:xfrm>
          <a:prstGeom prst="rect">
            <a:avLst/>
          </a:prstGeom>
          <a:noFill/>
        </p:spPr>
        <p:txBody>
          <a:bodyPr wrap="square" rtlCol="0">
            <a:spAutoFit/>
          </a:bodyPr>
          <a:lstStyle/>
          <a:p>
            <a:r>
              <a:rPr lang="zh-CN" altLang="en-US" b="1" dirty="0" smtClean="0"/>
              <a:t>战略目标和战略主题</a:t>
            </a:r>
            <a:endParaRPr lang="zh-CN" altLang="en-US" dirty="0" smtClean="0"/>
          </a:p>
          <a:p>
            <a:r>
              <a:rPr lang="zh-CN" altLang="en-US" dirty="0" smtClean="0"/>
              <a:t>　　</a:t>
            </a:r>
            <a:r>
              <a:rPr lang="zh-CN" altLang="en-US" dirty="0" smtClean="0"/>
              <a:t>（一）</a:t>
            </a:r>
            <a:r>
              <a:rPr lang="zh-CN" altLang="en-US" dirty="0" smtClean="0"/>
              <a:t>战略目标。到</a:t>
            </a:r>
            <a:r>
              <a:rPr lang="en-US" altLang="zh-CN" dirty="0" smtClean="0"/>
              <a:t>2020</a:t>
            </a:r>
            <a:r>
              <a:rPr lang="zh-CN" altLang="en-US" dirty="0" smtClean="0"/>
              <a:t>年，基本实现教育现代化，基本形成学习型社会，进入人力资源强国行列。</a:t>
            </a:r>
          </a:p>
          <a:p>
            <a:r>
              <a:rPr lang="zh-CN" altLang="en-US" dirty="0" smtClean="0"/>
              <a:t>　　实现更高水平的普及教育。基本普及学前教育；巩固提高九年义务教育水平；普及高中阶段教育，毛入学率达到</a:t>
            </a:r>
            <a:r>
              <a:rPr lang="en-US" altLang="zh-CN" dirty="0" smtClean="0"/>
              <a:t>90%</a:t>
            </a:r>
            <a:r>
              <a:rPr lang="zh-CN" altLang="en-US" dirty="0" smtClean="0"/>
              <a:t>；高等教育大众化水平进一步提高，毛入学率达到</a:t>
            </a:r>
            <a:r>
              <a:rPr lang="en-US" altLang="zh-CN" dirty="0" smtClean="0"/>
              <a:t>40%</a:t>
            </a:r>
            <a:r>
              <a:rPr lang="zh-CN" altLang="en-US" dirty="0" smtClean="0"/>
              <a:t>；扫除青壮年文盲。新增劳动力平均受教育年限从</a:t>
            </a:r>
            <a:r>
              <a:rPr lang="en-US" altLang="zh-CN" dirty="0" smtClean="0"/>
              <a:t>12.4</a:t>
            </a:r>
            <a:r>
              <a:rPr lang="zh-CN" altLang="en-US" dirty="0" smtClean="0"/>
              <a:t>年提高到</a:t>
            </a:r>
            <a:r>
              <a:rPr lang="en-US" altLang="zh-CN" dirty="0" smtClean="0"/>
              <a:t>13.5</a:t>
            </a:r>
            <a:r>
              <a:rPr lang="zh-CN" altLang="en-US" dirty="0" smtClean="0"/>
              <a:t>年；主要劳动年龄人口平均受教育年限从</a:t>
            </a:r>
            <a:r>
              <a:rPr lang="en-US" altLang="zh-CN" dirty="0" smtClean="0"/>
              <a:t>9.5</a:t>
            </a:r>
            <a:r>
              <a:rPr lang="zh-CN" altLang="en-US" dirty="0" smtClean="0"/>
              <a:t>年提高到</a:t>
            </a:r>
            <a:r>
              <a:rPr lang="en-US" altLang="zh-CN" dirty="0" smtClean="0"/>
              <a:t>11.2</a:t>
            </a:r>
            <a:r>
              <a:rPr lang="zh-CN" altLang="en-US" dirty="0" smtClean="0"/>
              <a:t>年，其中受过高等教育的比例达到</a:t>
            </a:r>
            <a:r>
              <a:rPr lang="en-US" altLang="zh-CN" dirty="0" smtClean="0"/>
              <a:t>20%</a:t>
            </a:r>
            <a:r>
              <a:rPr lang="zh-CN" altLang="en-US" dirty="0" smtClean="0"/>
              <a:t>，具有高等教育文化程度的人数比</a:t>
            </a:r>
            <a:r>
              <a:rPr lang="en-US" altLang="zh-CN" dirty="0" smtClean="0"/>
              <a:t>2009</a:t>
            </a:r>
            <a:r>
              <a:rPr lang="zh-CN" altLang="en-US" dirty="0" smtClean="0"/>
              <a:t>年翻一番。</a:t>
            </a:r>
          </a:p>
          <a:p>
            <a:r>
              <a:rPr lang="zh-CN" altLang="en-US" dirty="0" smtClean="0"/>
              <a:t>　　形成惠及全民的公平教育。坚持教育的公益性和普惠性，保障公民依法享有接受良好教育的机会。建成覆盖城乡的基本公共教育服务体系，逐步实现基本公共教育服务均等化，缩小区域差距。努力办好每一所学校，教好每一个学生，不让一个学生因家庭经济困难而失学。切实解决进城务工人员子女平等接受义务教育问题。保障残疾人受教育权利。</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764704"/>
            <a:ext cx="7704855" cy="3970318"/>
          </a:xfrm>
          <a:prstGeom prst="rect">
            <a:avLst/>
          </a:prstGeom>
          <a:noFill/>
        </p:spPr>
        <p:txBody>
          <a:bodyPr wrap="square" rtlCol="0">
            <a:spAutoFit/>
          </a:bodyPr>
          <a:lstStyle/>
          <a:p>
            <a:r>
              <a:rPr lang="zh-CN" altLang="en-US" dirty="0" smtClean="0"/>
              <a:t>提供更加丰富的优质教育。教育质量整体提升，教育现代化水平明显提高。优质教育资源总量不断扩大，更好满足人民群众接受高质量教育的需求。学生思想道德素质、科学文化素质和健康素质明显提高。各类人才服务国家、服务人民和参与国际竞争能力显著增强。</a:t>
            </a:r>
          </a:p>
          <a:p>
            <a:r>
              <a:rPr lang="zh-CN" altLang="en-US" dirty="0" smtClean="0"/>
              <a:t>　　构建体系完备的终身教育。学历教育和非学历教育协调发展，职业教育和普通教育相互沟通，职前教育和职后教育有效衔接。继续教育参与率大幅提升，从业人员继续教育年参与率达到</a:t>
            </a:r>
            <a:r>
              <a:rPr lang="en-US" altLang="zh-CN" dirty="0" smtClean="0"/>
              <a:t>50%</a:t>
            </a:r>
            <a:r>
              <a:rPr lang="zh-CN" altLang="en-US" dirty="0" smtClean="0"/>
              <a:t>。现代国民教育体系更加完善，终身教育体系基本形成，促进全体人民学有所教、学有所成、学有所用。</a:t>
            </a:r>
          </a:p>
          <a:p>
            <a:r>
              <a:rPr lang="zh-CN" altLang="en-US" dirty="0" smtClean="0"/>
              <a:t>　　健全充满活力的教育体制。进一步解放思想，更新观念，深化改革，提高教育开放水平，全面形成与社会主义市场经济体制和全面建设小康社会目标相适应的充满活力、富有效率、更加开放、有利于科学发展的教育体制机制，办出具有中国特色、世界水平的现代教育。</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764704"/>
            <a:ext cx="7776863" cy="5256584"/>
          </a:xfrm>
          <a:prstGeom prst="rect">
            <a:avLst/>
          </a:prstGeom>
          <a:noFill/>
        </p:spPr>
        <p:txBody>
          <a:bodyPr wrap="square" rtlCol="0">
            <a:spAutoFit/>
          </a:bodyPr>
          <a:lstStyle/>
          <a:p>
            <a:r>
              <a:rPr lang="zh-CN" altLang="en-US" dirty="0" smtClean="0"/>
              <a:t>        （二）</a:t>
            </a:r>
            <a:r>
              <a:rPr lang="zh-CN" altLang="en-US" dirty="0" smtClean="0"/>
              <a:t>战略主题。坚持以人为本、全面实施素质教育是教育改革发展的战略主题，是贯彻党的教育方针的时代要求，其核心是解决好培养什么人、怎样培养人的重大问题，重点是面向全体学生、促进学生全面发展，着力提高学生服务国家服务人民的社会责任感、勇于探索的创新精神和善于解决问题的实践能力。</a:t>
            </a:r>
          </a:p>
          <a:p>
            <a:r>
              <a:rPr lang="zh-CN" altLang="en-US" dirty="0" smtClean="0"/>
              <a:t>　　坚持德育为先。立德树人，把社会主义核心价值体系融入国民教育全过程。加强马克思主义中国化最新成果教育，引导学生形成正确的世界观、人生观、价值观；加强理想信念教育和道德教育，坚定学生对中国共产党领导、社会主义制度的信念和信心；加强以爱国主义为核心的民族精神和以改革创新为核心的时代精神教育；加强社会主义荣辱观教育，培养学生团结互助、诚实守信、遵纪守法、艰苦奋斗的良好品质。加强公民意识教育，树立社会主义民主法治、自由平等、公平正义理念，培养社会主义合格公民。加强中华民族优秀文化传统教育和革命传统教育。把德育渗透于教育教学的各个环节，贯穿于学校教育、家庭教育和社会教育的各个方面。切实加强和改进未成年人思想道德建设和大学生思想政治教育工作。构建大中小学有效衔接的德育体系，创新德育形式，丰富德育内容，不断提高德育工作的吸引力和感染力，增强德育工作的针对性和实效性。加强辅导员、班主任队伍建设。</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9" y="692696"/>
            <a:ext cx="7704855" cy="3970318"/>
          </a:xfrm>
          <a:prstGeom prst="rect">
            <a:avLst/>
          </a:prstGeom>
          <a:noFill/>
        </p:spPr>
        <p:txBody>
          <a:bodyPr wrap="square" rtlCol="0">
            <a:spAutoFit/>
          </a:bodyPr>
          <a:lstStyle/>
          <a:p>
            <a:r>
              <a:rPr lang="zh-CN" altLang="en-US" dirty="0" smtClean="0"/>
              <a:t>坚持能力为重。优化知识结构，丰富社会实践，强化能力培养。着力提高学生的学习能力、实践能力、创新能力，教育学生学会知识技能，学会动手动脑，学会生存生活，学会做人做事，促进学生主动适应社会，开创美好未来。</a:t>
            </a:r>
          </a:p>
          <a:p>
            <a:r>
              <a:rPr lang="zh-CN" altLang="en-US" dirty="0" smtClean="0"/>
              <a:t>　　坚持全面发展。全面加强和改进德育、智育、体育、美育。坚持文化知识学习与思想品德修养的统一、理论学习与社会实践的统一、全面发展与个性发展的统一。加强体育，牢固树立健康第一的思想，确保学生体育课程和课余活动时间，提高体育教学质量，加强心理健康教育，促进学生身心健康、体魄强健、意志坚强；加强美育，培养学生良好的审美情趣和人文素养。加强劳动教育，培养学生热爱劳动、热爱劳动人民的情感。重视安全教育、生命教育、国防教育、可持续发展教育。促进德育、智育、体育、美育有机融合，提高学生综合素质，使学生成为德智体美全面发展的社会主义建设者和接班人。</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67544" y="1052736"/>
          <a:ext cx="8388425" cy="4935583"/>
        </p:xfrm>
        <a:graphic>
          <a:graphicData uri="http://schemas.openxmlformats.org/drawingml/2006/table">
            <a:tbl>
              <a:tblPr firstRow="1" bandRow="1">
                <a:tableStyleId>{5C22544A-7EE6-4342-B048-85BDC9FD1C3A}</a:tableStyleId>
              </a:tblPr>
              <a:tblGrid>
                <a:gridCol w="1677685"/>
                <a:gridCol w="1677685"/>
                <a:gridCol w="1677685"/>
                <a:gridCol w="1677685"/>
                <a:gridCol w="1677685"/>
              </a:tblGrid>
              <a:tr h="546463">
                <a:tc>
                  <a:txBody>
                    <a:bodyPr/>
                    <a:lstStyle/>
                    <a:p>
                      <a:r>
                        <a:rPr lang="zh-CN" altLang="en-US" dirty="0" smtClean="0"/>
                        <a:t>          指标</a:t>
                      </a:r>
                      <a:endParaRPr lang="zh-CN" altLang="en-US" dirty="0"/>
                    </a:p>
                  </a:txBody>
                  <a:tcPr/>
                </a:tc>
                <a:tc>
                  <a:txBody>
                    <a:bodyPr/>
                    <a:lstStyle/>
                    <a:p>
                      <a:r>
                        <a:rPr lang="zh-CN" altLang="en-US" dirty="0" smtClean="0"/>
                        <a:t>        单位</a:t>
                      </a:r>
                      <a:endParaRPr lang="zh-CN" altLang="en-US" dirty="0"/>
                    </a:p>
                  </a:txBody>
                  <a:tcPr/>
                </a:tc>
                <a:tc>
                  <a:txBody>
                    <a:bodyPr/>
                    <a:lstStyle/>
                    <a:p>
                      <a:r>
                        <a:rPr lang="en-US" altLang="zh-CN" dirty="0" smtClean="0"/>
                        <a:t>      2009</a:t>
                      </a:r>
                      <a:r>
                        <a:rPr lang="zh-CN" altLang="en-US" dirty="0" smtClean="0"/>
                        <a:t>年</a:t>
                      </a:r>
                      <a:endParaRPr lang="zh-CN" altLang="en-US" dirty="0"/>
                    </a:p>
                  </a:txBody>
                  <a:tcPr/>
                </a:tc>
                <a:tc>
                  <a:txBody>
                    <a:bodyPr/>
                    <a:lstStyle/>
                    <a:p>
                      <a:r>
                        <a:rPr lang="en-US" altLang="zh-CN" dirty="0" smtClean="0"/>
                        <a:t>       2015</a:t>
                      </a:r>
                      <a:r>
                        <a:rPr lang="zh-CN" altLang="en-US" dirty="0" smtClean="0"/>
                        <a:t>年</a:t>
                      </a:r>
                      <a:endParaRPr lang="zh-CN" altLang="en-US" dirty="0"/>
                    </a:p>
                  </a:txBody>
                  <a:tcPr/>
                </a:tc>
                <a:tc>
                  <a:txBody>
                    <a:bodyPr/>
                    <a:lstStyle/>
                    <a:p>
                      <a:r>
                        <a:rPr lang="en-US" altLang="zh-CN" dirty="0" smtClean="0"/>
                        <a:t>       2020</a:t>
                      </a:r>
                      <a:r>
                        <a:rPr lang="zh-CN" altLang="en-US" dirty="0" smtClean="0"/>
                        <a:t>年</a:t>
                      </a:r>
                      <a:endParaRPr lang="zh-CN" altLang="en-US" dirty="0"/>
                    </a:p>
                  </a:txBody>
                  <a:tcPr/>
                </a:tc>
              </a:tr>
              <a:tr h="2551425">
                <a:tc>
                  <a:txBody>
                    <a:bodyPr/>
                    <a:lstStyle/>
                    <a:p>
                      <a:r>
                        <a:rPr lang="zh-CN" altLang="en-US" dirty="0" smtClean="0"/>
                        <a:t>     学前教育</a:t>
                      </a:r>
                      <a:endParaRPr lang="en-US" altLang="zh-CN" dirty="0" smtClean="0"/>
                    </a:p>
                    <a:p>
                      <a:r>
                        <a:rPr lang="zh-CN" altLang="en-US" dirty="0" smtClean="0"/>
                        <a:t>幼儿在园人数</a:t>
                      </a:r>
                      <a:endParaRPr lang="en-US" altLang="zh-CN" dirty="0" smtClean="0"/>
                    </a:p>
                    <a:p>
                      <a:r>
                        <a:rPr lang="zh-CN" altLang="en-US" dirty="0" smtClean="0"/>
                        <a:t>学前一年毛入             园率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学前两年毛入     园率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学前三年毛入园率</a:t>
                      </a:r>
                      <a:endParaRPr lang="en-US" altLang="zh-CN" dirty="0" smtClean="0"/>
                    </a:p>
                    <a:p>
                      <a:endParaRPr lang="zh-CN" altLang="en-US" dirty="0"/>
                    </a:p>
                  </a:txBody>
                  <a:tcPr/>
                </a:tc>
                <a:tc>
                  <a:txBody>
                    <a:bodyPr/>
                    <a:lstStyle/>
                    <a:p>
                      <a:endParaRPr lang="en-US" altLang="zh-CN" dirty="0" smtClean="0"/>
                    </a:p>
                    <a:p>
                      <a:r>
                        <a:rPr lang="zh-CN" altLang="en-US" dirty="0" smtClean="0"/>
                        <a:t>         万人</a:t>
                      </a:r>
                      <a:endParaRPr lang="en-US" altLang="zh-CN" dirty="0" smtClean="0"/>
                    </a:p>
                    <a:p>
                      <a:endParaRPr lang="en-US" altLang="zh-CN" dirty="0" smtClean="0"/>
                    </a:p>
                    <a:p>
                      <a:r>
                        <a:rPr lang="en-US" altLang="zh-CN" dirty="0" smtClean="0"/>
                        <a:t>          %</a:t>
                      </a:r>
                    </a:p>
                    <a:p>
                      <a:endParaRPr lang="en-US" altLang="zh-CN" dirty="0" smtClean="0"/>
                    </a:p>
                    <a:p>
                      <a:r>
                        <a:rPr lang="en-US" altLang="zh-CN" dirty="0" smtClean="0"/>
                        <a:t>          %</a:t>
                      </a:r>
                    </a:p>
                    <a:p>
                      <a:endParaRPr lang="en-US" altLang="zh-CN" dirty="0" smtClean="0"/>
                    </a:p>
                    <a:p>
                      <a:r>
                        <a:rPr lang="en-US" altLang="zh-CN" dirty="0" smtClean="0"/>
                        <a:t>          %</a:t>
                      </a:r>
                      <a:endParaRPr lang="zh-CN" altLang="en-US" dirty="0"/>
                    </a:p>
                  </a:txBody>
                  <a:tcPr/>
                </a:tc>
                <a:tc>
                  <a:txBody>
                    <a:bodyPr/>
                    <a:lstStyle/>
                    <a:p>
                      <a:endParaRPr lang="en-US" altLang="zh-CN" dirty="0" smtClean="0"/>
                    </a:p>
                    <a:p>
                      <a:r>
                        <a:rPr lang="en-US" altLang="zh-CN" dirty="0" smtClean="0"/>
                        <a:t>       </a:t>
                      </a:r>
                      <a:r>
                        <a:rPr lang="en-US" altLang="zh-CN" baseline="0" dirty="0" smtClean="0"/>
                        <a:t>   </a:t>
                      </a:r>
                      <a:r>
                        <a:rPr lang="en-US" altLang="zh-CN" dirty="0" smtClean="0"/>
                        <a:t>2658</a:t>
                      </a:r>
                    </a:p>
                    <a:p>
                      <a:endParaRPr lang="en-US" altLang="zh-CN" dirty="0" smtClean="0"/>
                    </a:p>
                    <a:p>
                      <a:r>
                        <a:rPr lang="en-US" altLang="zh-CN" dirty="0" smtClean="0"/>
                        <a:t>          74.0</a:t>
                      </a:r>
                    </a:p>
                    <a:p>
                      <a:endParaRPr lang="en-US" altLang="zh-CN" dirty="0" smtClean="0"/>
                    </a:p>
                    <a:p>
                      <a:r>
                        <a:rPr lang="en-US" altLang="zh-CN" dirty="0" smtClean="0"/>
                        <a:t>          65.0</a:t>
                      </a:r>
                    </a:p>
                    <a:p>
                      <a:endParaRPr lang="en-US" altLang="zh-CN" dirty="0" smtClean="0"/>
                    </a:p>
                    <a:p>
                      <a:r>
                        <a:rPr lang="en-US" altLang="zh-CN" dirty="0" smtClean="0"/>
                        <a:t>          50.9</a:t>
                      </a:r>
                      <a:endParaRPr lang="zh-CN" altLang="en-US" dirty="0"/>
                    </a:p>
                  </a:txBody>
                  <a:tcPr/>
                </a:tc>
                <a:tc>
                  <a:txBody>
                    <a:bodyPr/>
                    <a:lstStyle/>
                    <a:p>
                      <a:endParaRPr lang="en-US" altLang="zh-CN" dirty="0" smtClean="0"/>
                    </a:p>
                    <a:p>
                      <a:r>
                        <a:rPr lang="en-US" altLang="zh-CN" dirty="0" smtClean="0"/>
                        <a:t>         3400</a:t>
                      </a:r>
                    </a:p>
                    <a:p>
                      <a:endParaRPr lang="en-US" altLang="zh-CN" dirty="0" smtClean="0"/>
                    </a:p>
                    <a:p>
                      <a:r>
                        <a:rPr lang="en-US" altLang="zh-CN" dirty="0" smtClean="0"/>
                        <a:t>         85.0</a:t>
                      </a:r>
                    </a:p>
                    <a:p>
                      <a:endParaRPr lang="en-US" altLang="zh-CN" dirty="0" smtClean="0"/>
                    </a:p>
                    <a:p>
                      <a:r>
                        <a:rPr lang="en-US" altLang="zh-CN" dirty="0" smtClean="0"/>
                        <a:t>         70.0</a:t>
                      </a:r>
                    </a:p>
                    <a:p>
                      <a:endParaRPr lang="en-US" altLang="zh-CN" dirty="0" smtClean="0"/>
                    </a:p>
                    <a:p>
                      <a:r>
                        <a:rPr lang="en-US" altLang="zh-CN" dirty="0" smtClean="0"/>
                        <a:t>         60.0</a:t>
                      </a:r>
                    </a:p>
                  </a:txBody>
                  <a:tcPr/>
                </a:tc>
                <a:tc>
                  <a:txBody>
                    <a:bodyPr/>
                    <a:lstStyle/>
                    <a:p>
                      <a:endParaRPr lang="en-US" altLang="zh-CN" dirty="0" smtClean="0"/>
                    </a:p>
                    <a:p>
                      <a:r>
                        <a:rPr lang="en-US" altLang="zh-CN" dirty="0" smtClean="0"/>
                        <a:t>         4000</a:t>
                      </a:r>
                    </a:p>
                    <a:p>
                      <a:endParaRPr lang="en-US" altLang="zh-CN" dirty="0" smtClean="0"/>
                    </a:p>
                    <a:p>
                      <a:r>
                        <a:rPr lang="en-US" altLang="zh-CN" dirty="0" smtClean="0"/>
                        <a:t>         95.0</a:t>
                      </a:r>
                    </a:p>
                    <a:p>
                      <a:endParaRPr lang="en-US" altLang="zh-CN" dirty="0" smtClean="0"/>
                    </a:p>
                    <a:p>
                      <a:r>
                        <a:rPr lang="en-US" altLang="zh-CN" dirty="0" smtClean="0"/>
                        <a:t>         80.0</a:t>
                      </a:r>
                    </a:p>
                    <a:p>
                      <a:endParaRPr lang="en-US" altLang="zh-CN" dirty="0" smtClean="0"/>
                    </a:p>
                    <a:p>
                      <a:r>
                        <a:rPr lang="en-US" altLang="zh-CN" dirty="0" smtClean="0"/>
                        <a:t>         70.0</a:t>
                      </a:r>
                      <a:endParaRPr lang="zh-CN" altLang="en-US" dirty="0"/>
                    </a:p>
                  </a:txBody>
                  <a:tcPr/>
                </a:tc>
              </a:tr>
              <a:tr h="911223">
                <a:tc>
                  <a:txBody>
                    <a:bodyPr/>
                    <a:lstStyle/>
                    <a:p>
                      <a:r>
                        <a:rPr lang="zh-CN" altLang="en-US" dirty="0" smtClean="0"/>
                        <a:t>九年义务教育</a:t>
                      </a:r>
                      <a:endParaRPr lang="en-US" altLang="zh-CN" dirty="0" smtClean="0"/>
                    </a:p>
                    <a:p>
                      <a:r>
                        <a:rPr lang="en-US" altLang="zh-CN" dirty="0" smtClean="0"/>
                        <a:t>     </a:t>
                      </a:r>
                      <a:r>
                        <a:rPr lang="zh-CN" altLang="en-US" dirty="0" smtClean="0"/>
                        <a:t>在校生</a:t>
                      </a:r>
                      <a:endParaRPr lang="en-US" altLang="zh-CN" dirty="0" smtClean="0"/>
                    </a:p>
                    <a:p>
                      <a:r>
                        <a:rPr lang="en-US" altLang="zh-CN" dirty="0" smtClean="0"/>
                        <a:t>     </a:t>
                      </a:r>
                      <a:r>
                        <a:rPr lang="zh-CN" altLang="en-US" dirty="0" smtClean="0"/>
                        <a:t>巩固率</a:t>
                      </a:r>
                      <a:endParaRPr lang="zh-CN" altLang="en-US" dirty="0"/>
                    </a:p>
                  </a:txBody>
                  <a:tcPr/>
                </a:tc>
                <a:tc>
                  <a:txBody>
                    <a:bodyPr/>
                    <a:lstStyle/>
                    <a:p>
                      <a:endParaRPr lang="en-US" altLang="zh-CN" dirty="0" smtClean="0"/>
                    </a:p>
                    <a:p>
                      <a:r>
                        <a:rPr lang="zh-CN" altLang="en-US" dirty="0" smtClean="0"/>
                        <a:t>        万人</a:t>
                      </a:r>
                      <a:endParaRPr lang="en-US" altLang="zh-CN" dirty="0" smtClean="0"/>
                    </a:p>
                    <a:p>
                      <a:r>
                        <a:rPr lang="en-US" altLang="zh-CN" dirty="0" smtClean="0"/>
                        <a:t>          %</a:t>
                      </a:r>
                      <a:endParaRPr lang="zh-CN" altLang="en-US" dirty="0"/>
                    </a:p>
                  </a:txBody>
                  <a:tcPr/>
                </a:tc>
                <a:tc>
                  <a:txBody>
                    <a:bodyPr/>
                    <a:lstStyle/>
                    <a:p>
                      <a:endParaRPr lang="en-US" altLang="zh-CN" dirty="0" smtClean="0"/>
                    </a:p>
                    <a:p>
                      <a:r>
                        <a:rPr lang="en-US" altLang="zh-CN" dirty="0" smtClean="0"/>
                        <a:t>         15772</a:t>
                      </a:r>
                    </a:p>
                    <a:p>
                      <a:r>
                        <a:rPr lang="en-US" altLang="zh-CN" dirty="0" smtClean="0"/>
                        <a:t>          90.8</a:t>
                      </a:r>
                      <a:endParaRPr lang="zh-CN" altLang="en-US" dirty="0"/>
                    </a:p>
                  </a:txBody>
                  <a:tcPr/>
                </a:tc>
                <a:tc>
                  <a:txBody>
                    <a:bodyPr/>
                    <a:lstStyle/>
                    <a:p>
                      <a:endParaRPr lang="en-US" altLang="zh-CN" dirty="0" smtClean="0"/>
                    </a:p>
                    <a:p>
                      <a:r>
                        <a:rPr lang="en-US" altLang="zh-CN" dirty="0" smtClean="0"/>
                        <a:t>        16100</a:t>
                      </a:r>
                    </a:p>
                    <a:p>
                      <a:r>
                        <a:rPr lang="en-US" altLang="zh-CN" dirty="0" smtClean="0"/>
                        <a:t>         93.0</a:t>
                      </a:r>
                      <a:endParaRPr lang="zh-CN" altLang="en-US" dirty="0"/>
                    </a:p>
                  </a:txBody>
                  <a:tcPr/>
                </a:tc>
                <a:tc>
                  <a:txBody>
                    <a:bodyPr/>
                    <a:lstStyle/>
                    <a:p>
                      <a:endParaRPr lang="en-US" altLang="zh-CN" dirty="0" smtClean="0"/>
                    </a:p>
                    <a:p>
                      <a:r>
                        <a:rPr lang="en-US" altLang="zh-CN" dirty="0" smtClean="0"/>
                        <a:t>        16500</a:t>
                      </a:r>
                    </a:p>
                    <a:p>
                      <a:r>
                        <a:rPr lang="en-US" altLang="zh-CN" dirty="0" smtClean="0"/>
                        <a:t>         95.0</a:t>
                      </a:r>
                      <a:endParaRPr lang="zh-CN" altLang="en-US" dirty="0"/>
                    </a:p>
                  </a:txBody>
                  <a:tcPr/>
                </a:tc>
              </a:tr>
              <a:tr h="911223">
                <a:tc>
                  <a:txBody>
                    <a:bodyPr/>
                    <a:lstStyle/>
                    <a:p>
                      <a:r>
                        <a:rPr lang="zh-CN" altLang="en-US" dirty="0" smtClean="0"/>
                        <a:t>高中阶段教育*</a:t>
                      </a:r>
                      <a:endParaRPr lang="en-US" altLang="zh-CN" dirty="0" smtClean="0"/>
                    </a:p>
                    <a:p>
                      <a:r>
                        <a:rPr lang="zh-CN" altLang="en-US" dirty="0" smtClean="0"/>
                        <a:t>     在校生</a:t>
                      </a:r>
                      <a:endParaRPr lang="en-US" altLang="zh-CN" dirty="0" smtClean="0"/>
                    </a:p>
                    <a:p>
                      <a:r>
                        <a:rPr lang="en-US" altLang="zh-CN" dirty="0" smtClean="0"/>
                        <a:t>   </a:t>
                      </a:r>
                      <a:r>
                        <a:rPr lang="zh-CN" altLang="en-US" dirty="0" smtClean="0"/>
                        <a:t>毛入学率</a:t>
                      </a:r>
                      <a:endParaRPr lang="zh-CN" altLang="en-US" dirty="0"/>
                    </a:p>
                  </a:txBody>
                  <a:tcPr/>
                </a:tc>
                <a:tc>
                  <a:txBody>
                    <a:bodyPr/>
                    <a:lstStyle/>
                    <a:p>
                      <a:endParaRPr lang="en-US" altLang="zh-CN" dirty="0" smtClean="0"/>
                    </a:p>
                    <a:p>
                      <a:r>
                        <a:rPr lang="en-US" altLang="zh-CN" dirty="0" smtClean="0"/>
                        <a:t>        </a:t>
                      </a:r>
                      <a:r>
                        <a:rPr lang="zh-CN" altLang="en-US" dirty="0" smtClean="0"/>
                        <a:t>万人</a:t>
                      </a:r>
                      <a:endParaRPr lang="en-US" altLang="zh-CN" dirty="0" smtClean="0"/>
                    </a:p>
                    <a:p>
                      <a:r>
                        <a:rPr lang="en-US" altLang="zh-CN" dirty="0" smtClean="0"/>
                        <a:t>          %</a:t>
                      </a:r>
                      <a:endParaRPr lang="zh-CN" altLang="en-US" dirty="0"/>
                    </a:p>
                  </a:txBody>
                  <a:tcPr/>
                </a:tc>
                <a:tc>
                  <a:txBody>
                    <a:bodyPr/>
                    <a:lstStyle/>
                    <a:p>
                      <a:endParaRPr lang="en-US" altLang="zh-CN" dirty="0" smtClean="0"/>
                    </a:p>
                    <a:p>
                      <a:r>
                        <a:rPr lang="en-US" altLang="zh-CN" dirty="0" smtClean="0"/>
                        <a:t>          4624</a:t>
                      </a:r>
                    </a:p>
                    <a:p>
                      <a:r>
                        <a:rPr lang="en-US" altLang="zh-CN" dirty="0" smtClean="0"/>
                        <a:t>           79.2</a:t>
                      </a:r>
                      <a:endParaRPr lang="zh-CN" altLang="en-US" dirty="0"/>
                    </a:p>
                  </a:txBody>
                  <a:tcPr/>
                </a:tc>
                <a:tc>
                  <a:txBody>
                    <a:bodyPr/>
                    <a:lstStyle/>
                    <a:p>
                      <a:endParaRPr lang="en-US" altLang="zh-CN" dirty="0" smtClean="0"/>
                    </a:p>
                    <a:p>
                      <a:r>
                        <a:rPr lang="en-US" altLang="zh-CN" dirty="0" smtClean="0"/>
                        <a:t>         4500</a:t>
                      </a:r>
                    </a:p>
                    <a:p>
                      <a:r>
                        <a:rPr lang="en-US" altLang="zh-CN" dirty="0" smtClean="0"/>
                        <a:t>         87.0</a:t>
                      </a:r>
                      <a:endParaRPr lang="zh-CN" altLang="en-US" dirty="0"/>
                    </a:p>
                  </a:txBody>
                  <a:tcPr/>
                </a:tc>
                <a:tc>
                  <a:txBody>
                    <a:bodyPr/>
                    <a:lstStyle/>
                    <a:p>
                      <a:endParaRPr lang="en-US" altLang="zh-CN" dirty="0" smtClean="0"/>
                    </a:p>
                    <a:p>
                      <a:r>
                        <a:rPr lang="en-US" altLang="zh-CN" dirty="0" smtClean="0"/>
                        <a:t>        4700</a:t>
                      </a:r>
                    </a:p>
                    <a:p>
                      <a:r>
                        <a:rPr lang="en-US" altLang="zh-CN" dirty="0" smtClean="0"/>
                        <a:t>         90.0</a:t>
                      </a:r>
                      <a:endParaRPr lang="zh-CN" altLang="en-US" dirty="0"/>
                    </a:p>
                  </a:txBody>
                  <a:tcPr/>
                </a:tc>
              </a:tr>
            </a:tbl>
          </a:graphicData>
        </a:graphic>
      </p:graphicFrame>
      <p:sp>
        <p:nvSpPr>
          <p:cNvPr id="6" name="TextBox 5"/>
          <p:cNvSpPr txBox="1"/>
          <p:nvPr/>
        </p:nvSpPr>
        <p:spPr>
          <a:xfrm>
            <a:off x="3059832" y="476672"/>
            <a:ext cx="3090911" cy="369332"/>
          </a:xfrm>
          <a:prstGeom prst="rect">
            <a:avLst/>
          </a:prstGeom>
          <a:noFill/>
        </p:spPr>
        <p:txBody>
          <a:bodyPr wrap="none" rtlCol="0">
            <a:spAutoFit/>
          </a:bodyPr>
          <a:lstStyle/>
          <a:p>
            <a:r>
              <a:rPr lang="zh-CN" altLang="en-US" b="1" dirty="0" smtClean="0"/>
              <a:t>专栏</a:t>
            </a:r>
            <a:r>
              <a:rPr lang="en-US" altLang="zh-CN" b="1" dirty="0" smtClean="0"/>
              <a:t>1</a:t>
            </a:r>
            <a:r>
              <a:rPr lang="zh-CN" altLang="en-US" b="1" dirty="0" smtClean="0"/>
              <a:t>：教育事业发展主目标</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2108</Words>
  <Application>Microsoft Office PowerPoint</Application>
  <PresentationFormat>全屏显示(4:3)</PresentationFormat>
  <Paragraphs>318</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zssee</dc:creator>
  <cp:lastModifiedBy>zssee</cp:lastModifiedBy>
  <cp:revision>13</cp:revision>
  <dcterms:created xsi:type="dcterms:W3CDTF">2018-06-10T14:36:56Z</dcterms:created>
  <dcterms:modified xsi:type="dcterms:W3CDTF">2018-06-10T16:39:23Z</dcterms:modified>
</cp:coreProperties>
</file>