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3" r:id="rId4"/>
    <p:sldId id="274" r:id="rId5"/>
    <p:sldId id="258" r:id="rId6"/>
    <p:sldId id="259" r:id="rId7"/>
    <p:sldId id="260" r:id="rId8"/>
    <p:sldId id="261" r:id="rId9"/>
    <p:sldId id="264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FFA4-80EF-46DC-8FAB-B987E46B0812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ED89-7A12-45F9-B166-9DF12353F7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FFA4-80EF-46DC-8FAB-B987E46B0812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ED89-7A12-45F9-B166-9DF12353F7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FFA4-80EF-46DC-8FAB-B987E46B0812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ED89-7A12-45F9-B166-9DF12353F7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FFA4-80EF-46DC-8FAB-B987E46B0812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ED89-7A12-45F9-B166-9DF12353F7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FFA4-80EF-46DC-8FAB-B987E46B0812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ED89-7A12-45F9-B166-9DF12353F7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FFA4-80EF-46DC-8FAB-B987E46B0812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ED89-7A12-45F9-B166-9DF12353F7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FFA4-80EF-46DC-8FAB-B987E46B0812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ED89-7A12-45F9-B166-9DF12353F7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FFA4-80EF-46DC-8FAB-B987E46B0812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ED89-7A12-45F9-B166-9DF12353F7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FFA4-80EF-46DC-8FAB-B987E46B0812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ED89-7A12-45F9-B166-9DF12353F7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FFA4-80EF-46DC-8FAB-B987E46B0812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ED89-7A12-45F9-B166-9DF12353F7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FFA4-80EF-46DC-8FAB-B987E46B0812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ED89-7A12-45F9-B166-9DF12353F7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3FFA4-80EF-46DC-8FAB-B987E46B0812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CED89-7A12-45F9-B166-9DF12353F7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软件工程  期末复习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9525" y="182246"/>
            <a:ext cx="10515600" cy="87149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第</a:t>
            </a:r>
            <a:r>
              <a:rPr lang="en-US" altLang="zh-CN" dirty="0" smtClean="0">
                <a:solidFill>
                  <a:srgbClr val="C00000"/>
                </a:solidFill>
              </a:rPr>
              <a:t>6</a:t>
            </a:r>
            <a:r>
              <a:rPr lang="zh-CN" altLang="en-US" dirty="0" smtClean="0">
                <a:solidFill>
                  <a:srgbClr val="C00000"/>
                </a:solidFill>
              </a:rPr>
              <a:t>章  软件体系结构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9525" y="1573077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软件体系结构的内容</a:t>
            </a:r>
            <a:endParaRPr lang="en-US" altLang="zh-CN" dirty="0" smtClean="0"/>
          </a:p>
          <a:p>
            <a:r>
              <a:rPr lang="zh-CN" altLang="en-US" dirty="0" smtClean="0"/>
              <a:t>理解  体系结构风格</a:t>
            </a:r>
            <a:r>
              <a:rPr lang="en-US" altLang="zh-CN" dirty="0" smtClean="0"/>
              <a:t>VS</a:t>
            </a:r>
            <a:r>
              <a:rPr lang="zh-CN" altLang="en-US" dirty="0" smtClean="0"/>
              <a:t>设计模式</a:t>
            </a:r>
            <a:r>
              <a:rPr lang="en-US" altLang="zh-CN" dirty="0" smtClean="0"/>
              <a:t>VS</a:t>
            </a:r>
            <a:r>
              <a:rPr lang="zh-CN" altLang="en-US" dirty="0" smtClean="0"/>
              <a:t>软件框架</a:t>
            </a:r>
            <a:endParaRPr lang="en-US" altLang="zh-CN" dirty="0" smtClean="0"/>
          </a:p>
          <a:p>
            <a:r>
              <a:rPr lang="zh-CN" altLang="en-US" dirty="0" smtClean="0"/>
              <a:t>理解软件设计原则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抽象、封装、模块化（高内聚低耦合）、层次化、重用</a:t>
            </a:r>
            <a:endParaRPr lang="en-US" altLang="zh-CN" dirty="0" smtClean="0"/>
          </a:p>
          <a:p>
            <a:r>
              <a:rPr lang="zh-CN" altLang="en-US" dirty="0" smtClean="0"/>
              <a:t>几种典型的软件体系结构风格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原理、</a:t>
            </a:r>
            <a:r>
              <a:rPr lang="zh-CN" altLang="en-US" sz="2400" dirty="0" smtClean="0">
                <a:sym typeface="+mn-ea"/>
              </a:rPr>
              <a:t>识别、特征、优缺点（管道</a:t>
            </a:r>
            <a:r>
              <a:rPr lang="en-US" altLang="zh-CN" sz="2400" dirty="0" smtClean="0">
                <a:sym typeface="+mn-ea"/>
              </a:rPr>
              <a:t>-</a:t>
            </a:r>
            <a:r>
              <a:rPr lang="zh-CN" altLang="en-US" sz="2400" dirty="0" smtClean="0">
                <a:sym typeface="+mn-ea"/>
              </a:rPr>
              <a:t>过滤器、事件、MVC、数据仓库等）</a:t>
            </a:r>
          </a:p>
          <a:p>
            <a:pPr marL="233045" lvl="1" indent="-233045"/>
            <a:r>
              <a:rPr lang="zh-CN" altLang="en-US" sz="2800" dirty="0" smtClean="0">
                <a:sym typeface="+mn-ea"/>
              </a:rPr>
              <a:t>设计模式意义</a:t>
            </a:r>
            <a:endParaRPr lang="zh-CN" altLang="en-US" dirty="0"/>
          </a:p>
          <a:p>
            <a:pPr marL="457200" lvl="1" indent="0">
              <a:buNone/>
            </a:pPr>
            <a:endParaRPr lang="zh-CN" altLang="en-US" sz="2400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440" y="0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第</a:t>
            </a:r>
            <a:r>
              <a:rPr lang="en-US" altLang="zh-CN" dirty="0" smtClean="0">
                <a:solidFill>
                  <a:srgbClr val="C00000"/>
                </a:solidFill>
              </a:rPr>
              <a:t>7</a:t>
            </a:r>
            <a:r>
              <a:rPr lang="zh-CN" altLang="en-US" dirty="0" smtClean="0">
                <a:solidFill>
                  <a:srgbClr val="C00000"/>
                </a:solidFill>
              </a:rPr>
              <a:t>章  </a:t>
            </a:r>
            <a:r>
              <a:rPr lang="en-US" altLang="zh-CN" dirty="0" smtClean="0">
                <a:solidFill>
                  <a:srgbClr val="C00000"/>
                </a:solidFill>
              </a:rPr>
              <a:t>OOD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5470" y="1325880"/>
            <a:ext cx="10515600" cy="5127625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dirty="0" smtClean="0">
                <a:sym typeface="+mn-ea"/>
              </a:rPr>
              <a:t>CRC</a:t>
            </a:r>
            <a:r>
              <a:rPr lang="zh-CN" altLang="en-US" dirty="0" smtClean="0">
                <a:sym typeface="+mn-ea"/>
              </a:rPr>
              <a:t>法的目的</a:t>
            </a:r>
            <a:r>
              <a:rPr lang="zh-CN" altLang="en-US" dirty="0">
                <a:sym typeface="+mn-ea"/>
              </a:rPr>
              <a:t>和</a:t>
            </a:r>
            <a:r>
              <a:rPr lang="zh-CN" altLang="en-US" dirty="0" smtClean="0">
                <a:sym typeface="+mn-ea"/>
              </a:rPr>
              <a:t>建模步骤</a:t>
            </a:r>
          </a:p>
          <a:p>
            <a:pPr lvl="1"/>
            <a:r>
              <a:rPr>
                <a:sym typeface="+mn-ea"/>
              </a:rPr>
              <a:t>找出类</a:t>
            </a:r>
            <a:r>
              <a:rPr lang="en-US">
                <a:sym typeface="+mn-ea"/>
              </a:rPr>
              <a:t>Class</a:t>
            </a:r>
            <a:endParaRPr lang="en-US" altLang="zh-CN">
              <a:sym typeface="+mn-ea"/>
            </a:endParaRPr>
          </a:p>
          <a:p>
            <a:pPr lvl="1"/>
            <a:r>
              <a:rPr>
                <a:sym typeface="+mn-ea"/>
              </a:rPr>
              <a:t>定义类的职责</a:t>
            </a:r>
            <a:r>
              <a:rPr dirty="0">
                <a:latin typeface="Times New Roman" panose="02020603050405020304" pitchFamily="2" charset="0"/>
                <a:ea typeface="宋体" panose="02010600030101010101" pitchFamily="2" charset="-122"/>
                <a:cs typeface="黑体" panose="02010609060101010101" charset="-122"/>
                <a:sym typeface="+mn-ea"/>
              </a:rPr>
              <a:t>Responsibility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  <a:cs typeface="黑体" panose="02010609060101010101" charset="-122"/>
              <a:sym typeface="+mn-ea"/>
            </a:endParaRPr>
          </a:p>
          <a:p>
            <a:pPr lvl="1"/>
            <a:r>
              <a:rPr>
                <a:sym typeface="+mn-ea"/>
              </a:rPr>
              <a:t>给出类与类之间的交互关系</a:t>
            </a:r>
            <a:r>
              <a:rPr dirty="0">
                <a:latin typeface="Times New Roman" panose="02020603050405020304" pitchFamily="2" charset="0"/>
                <a:ea typeface="宋体" panose="02010600030101010101" pitchFamily="2" charset="-122"/>
                <a:cs typeface="黑体" panose="02010609060101010101" charset="-122"/>
                <a:sym typeface="+mn-ea"/>
              </a:rPr>
              <a:t>Collaboration</a:t>
            </a:r>
            <a:endParaRPr>
              <a:sym typeface="+mn-ea"/>
            </a:endParaRPr>
          </a:p>
          <a:p>
            <a:pPr marL="0" indent="20955"/>
            <a:r>
              <a:rPr>
                <a:sym typeface="+mn-ea"/>
              </a:rPr>
              <a:t> 面向对象思维方式的核心理念</a:t>
            </a:r>
          </a:p>
          <a:p>
            <a:pPr marL="362585" indent="0">
              <a:buNone/>
            </a:pPr>
            <a:r>
              <a:rPr lang="en-US" altLang="zh-CN">
                <a:sym typeface="+mn-ea"/>
              </a:rPr>
              <a:t>	    - 设计抽象接口</a:t>
            </a:r>
            <a:endParaRPr lang="zh-CN" altLang="en-US" dirty="0" smtClean="0"/>
          </a:p>
          <a:p>
            <a:r>
              <a:rPr lang="zh-CN" altLang="en-US" dirty="0" smtClean="0"/>
              <a:t>理解</a:t>
            </a:r>
            <a:r>
              <a:rPr lang="en-US" altLang="zh-CN" dirty="0" smtClean="0"/>
              <a:t>OO</a:t>
            </a:r>
            <a:r>
              <a:rPr lang="zh-CN" altLang="en-US" dirty="0" smtClean="0"/>
              <a:t>设计原则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单一职责、开闭、里氏替换、接口分离、依赖倒置</a:t>
            </a:r>
            <a:endParaRPr lang="en-US" altLang="zh-CN" dirty="0" smtClean="0"/>
          </a:p>
          <a:p>
            <a:r>
              <a:rPr lang="zh-CN" altLang="en-US" dirty="0"/>
              <a:t>类图</a:t>
            </a:r>
            <a:r>
              <a:rPr lang="zh-CN" altLang="en-US" dirty="0" smtClean="0"/>
              <a:t>建模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</a:t>
            </a:r>
            <a:r>
              <a:rPr lang="en-US" altLang="zh-CN" dirty="0" smtClean="0"/>
              <a:t>VS</a:t>
            </a:r>
            <a:r>
              <a:rPr lang="zh-CN" altLang="en-US" dirty="0" smtClean="0"/>
              <a:t>对象（抽象）</a:t>
            </a:r>
            <a:r>
              <a:rPr lang="zh-CN" altLang="en-US" dirty="0" smtClean="0">
                <a:sym typeface="+mn-ea"/>
              </a:rPr>
              <a:t>定义</a:t>
            </a:r>
            <a:endParaRPr lang="en-US" altLang="zh-CN" dirty="0" smtClean="0"/>
          </a:p>
          <a:p>
            <a:pPr lvl="1"/>
            <a:r>
              <a:rPr lang="zh-CN" altLang="en-US" dirty="0"/>
              <a:t>类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关联（聚合、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组合）、泛化、</a:t>
            </a:r>
            <a:r>
              <a:rPr lang="zh-CN" altLang="en-US" dirty="0" smtClean="0">
                <a:sym typeface="+mn-ea"/>
              </a:rPr>
              <a:t>依赖、</a:t>
            </a:r>
            <a:r>
              <a:rPr lang="zh-CN" altLang="en-US" dirty="0" smtClean="0"/>
              <a:t>实现</a:t>
            </a:r>
          </a:p>
          <a:p>
            <a:pPr lvl="2"/>
            <a:r>
              <a:rPr lang="zh-CN" altLang="en-US" dirty="0" smtClean="0"/>
              <a:t>关联类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5664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 编写高质量代码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编写高质量代码注意方面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标识符、注释、布局、数据说明、表达式、语句结构等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第</a:t>
            </a:r>
            <a:r>
              <a:rPr lang="en-US" altLang="zh-CN" dirty="0" smtClean="0">
                <a:solidFill>
                  <a:srgbClr val="C00000"/>
                </a:solidFill>
              </a:rPr>
              <a:t>9</a:t>
            </a:r>
            <a:r>
              <a:rPr lang="zh-CN" altLang="en-US" dirty="0" smtClean="0">
                <a:solidFill>
                  <a:srgbClr val="C00000"/>
                </a:solidFill>
              </a:rPr>
              <a:t>章  软件测试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软件测试定义、目标及原则</a:t>
            </a:r>
            <a:endParaRPr lang="en-US" altLang="zh-CN" dirty="0" smtClean="0"/>
          </a:p>
          <a:p>
            <a:r>
              <a:rPr lang="zh-CN" altLang="en-US" dirty="0" smtClean="0"/>
              <a:t>测试类型</a:t>
            </a:r>
            <a:endParaRPr lang="en-US" altLang="zh-CN" dirty="0" smtClean="0"/>
          </a:p>
          <a:p>
            <a:r>
              <a:rPr lang="zh-CN" altLang="en-US" sz="2800" dirty="0" smtClean="0">
                <a:sym typeface="+mn-ea"/>
              </a:rPr>
              <a:t>测试原理及过程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sym typeface="+mn-ea"/>
              </a:rPr>
              <a:t>单元测试、集成、确认、系统测试</a:t>
            </a:r>
            <a:endParaRPr lang="zh-CN" altLang="en-US" dirty="0" smtClean="0"/>
          </a:p>
          <a:p>
            <a:r>
              <a:rPr lang="zh-CN" altLang="en-US" sz="2800" dirty="0" smtClean="0">
                <a:sym typeface="+mn-ea"/>
              </a:rPr>
              <a:t>测试用例定义及目的</a:t>
            </a:r>
          </a:p>
          <a:p>
            <a:r>
              <a:rPr lang="zh-CN" altLang="en-US" dirty="0" smtClean="0"/>
              <a:t>测试用例</a:t>
            </a:r>
            <a:endParaRPr lang="en-US" altLang="zh-CN" dirty="0" smtClean="0"/>
          </a:p>
          <a:p>
            <a:pPr lvl="1"/>
            <a:r>
              <a:rPr lang="zh-CN" altLang="en-US" dirty="0"/>
              <a:t>黑</a:t>
            </a:r>
            <a:r>
              <a:rPr lang="zh-CN" altLang="en-US" dirty="0" smtClean="0"/>
              <a:t>盒测试（等价类、边界值）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白盒测试（条件组合覆盖、路径覆盖）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10,11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软件项目管理（团队、成本、配置管理）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意义及方法</a:t>
            </a:r>
            <a:endParaRPr lang="en-US" altLang="zh-CN" dirty="0" smtClean="0"/>
          </a:p>
          <a:p>
            <a:r>
              <a:rPr lang="zh-CN" altLang="en-US" dirty="0" smtClean="0"/>
              <a:t>敏捷开发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Scrum</a:t>
            </a:r>
            <a:r>
              <a:rPr lang="zh-CN" altLang="en-US" dirty="0" smtClean="0"/>
              <a:t>开发过程、框架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关于考试时间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地点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考试时间：</a:t>
            </a:r>
            <a:r>
              <a:rPr lang="en-US" altLang="zh-CN" dirty="0"/>
              <a:t>6.9</a:t>
            </a:r>
            <a:r>
              <a:rPr lang="zh-CN" altLang="en-US" dirty="0"/>
              <a:t>晚上</a:t>
            </a:r>
            <a:r>
              <a:rPr lang="en-US" altLang="zh-CN" dirty="0"/>
              <a:t>7-9</a:t>
            </a:r>
            <a:r>
              <a:rPr lang="zh-CN" altLang="en-US" dirty="0"/>
              <a:t>点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考试</a:t>
            </a:r>
            <a:r>
              <a:rPr lang="zh-CN" altLang="en-US" dirty="0"/>
              <a:t>地点：鉴</a:t>
            </a:r>
            <a:r>
              <a:rPr lang="en-US" altLang="zh-CN" dirty="0" smtClean="0"/>
              <a:t>3-302</a:t>
            </a:r>
            <a:r>
              <a:rPr lang="zh-CN" altLang="en-US" dirty="0" smtClean="0"/>
              <a:t>，序号</a:t>
            </a:r>
            <a:r>
              <a:rPr lang="en-US" altLang="zh-CN" dirty="0" smtClean="0"/>
              <a:t>1-65</a:t>
            </a:r>
            <a:r>
              <a:rPr lang="zh-CN" altLang="en-US" dirty="0" smtClean="0"/>
              <a:t>的同学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  </a:t>
            </a:r>
            <a:r>
              <a:rPr lang="zh-CN" altLang="en-US" dirty="0">
                <a:sym typeface="+mn-ea"/>
              </a:rPr>
              <a:t>鉴</a:t>
            </a:r>
            <a:r>
              <a:rPr lang="en-US" altLang="zh-CN" dirty="0" smtClean="0">
                <a:sym typeface="+mn-ea"/>
              </a:rPr>
              <a:t>3-303</a:t>
            </a:r>
            <a:r>
              <a:rPr lang="zh-CN" altLang="en-US" dirty="0" smtClean="0">
                <a:sym typeface="+mn-ea"/>
              </a:rPr>
              <a:t>，序号</a:t>
            </a:r>
            <a:r>
              <a:rPr lang="en-US" altLang="zh-CN" dirty="0" smtClean="0">
                <a:sym typeface="+mn-ea"/>
              </a:rPr>
              <a:t>66-130</a:t>
            </a:r>
            <a:r>
              <a:rPr lang="zh-CN" altLang="en-US" dirty="0" smtClean="0">
                <a:sym typeface="+mn-ea"/>
              </a:rPr>
              <a:t>的同学</a:t>
            </a:r>
          </a:p>
          <a:p>
            <a:pPr marL="0" indent="0">
              <a:buNone/>
            </a:pPr>
            <a:r>
              <a:rPr lang="zh-CN" altLang="en-US" dirty="0" smtClean="0">
                <a:sym typeface="+mn-ea"/>
              </a:rPr>
              <a:t>              考试时，务必将自己的序号写在第一张试卷左上角的位置。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注意：之前</a:t>
            </a:r>
            <a:r>
              <a:rPr lang="zh-CN" altLang="en-US" dirty="0"/>
              <a:t>因为考试时间冲突而办理了缓考的同学，需要带着缓考单到教务处刘老师那里取消缓考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十字星 3"/>
          <p:cNvSpPr/>
          <p:nvPr/>
        </p:nvSpPr>
        <p:spPr>
          <a:xfrm>
            <a:off x="1020445" y="3330575"/>
            <a:ext cx="459105" cy="390525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十字星 4"/>
          <p:cNvSpPr/>
          <p:nvPr/>
        </p:nvSpPr>
        <p:spPr>
          <a:xfrm>
            <a:off x="1313180" y="3330575"/>
            <a:ext cx="459105" cy="390525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十字星 5"/>
          <p:cNvSpPr/>
          <p:nvPr/>
        </p:nvSpPr>
        <p:spPr>
          <a:xfrm>
            <a:off x="1548130" y="3330575"/>
            <a:ext cx="459105" cy="390525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zh-CN" altLang="en-US" dirty="0" smtClean="0"/>
              <a:t>考试题型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选择题  </a:t>
            </a:r>
            <a:r>
              <a:rPr lang="en-US" altLang="zh-CN" dirty="0" smtClean="0"/>
              <a:t>25</a:t>
            </a:r>
            <a:r>
              <a:rPr lang="zh-CN" altLang="en-US" dirty="0" smtClean="0"/>
              <a:t>*</a:t>
            </a:r>
            <a:r>
              <a:rPr lang="en-US" altLang="zh-CN" dirty="0" smtClean="0"/>
              <a:t>1</a:t>
            </a:r>
          </a:p>
          <a:p>
            <a:r>
              <a:rPr lang="zh-CN" altLang="en-US" dirty="0"/>
              <a:t>判断</a:t>
            </a:r>
            <a:r>
              <a:rPr lang="zh-CN" altLang="en-US" dirty="0" smtClean="0"/>
              <a:t>题 </a:t>
            </a:r>
            <a:r>
              <a:rPr lang="en-US" altLang="zh-CN" dirty="0" smtClean="0"/>
              <a:t>12</a:t>
            </a:r>
            <a:r>
              <a:rPr lang="zh-CN" altLang="en-US" dirty="0" smtClean="0"/>
              <a:t>*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简答 </a:t>
            </a:r>
            <a:r>
              <a:rPr lang="en-US" altLang="zh-CN" dirty="0" smtClean="0"/>
              <a:t>4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*</a:t>
            </a:r>
            <a:r>
              <a:rPr lang="en-US" altLang="zh-CN" dirty="0" smtClean="0"/>
              <a:t>3+7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应用题 </a:t>
            </a:r>
            <a:r>
              <a:rPr lang="en-US" altLang="zh-CN" dirty="0" smtClean="0"/>
              <a:t>4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8+9+10+11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建模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体系结构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熟读并理解教材内容（</a:t>
            </a:r>
            <a:r>
              <a:rPr lang="en-US" altLang="zh-CN" dirty="0" smtClean="0"/>
              <a:t>1-11</a:t>
            </a:r>
            <a:r>
              <a:rPr lang="zh-CN" altLang="en-US" dirty="0" smtClean="0"/>
              <a:t>章）</a:t>
            </a:r>
            <a:endParaRPr lang="en-US" altLang="zh-CN" dirty="0" smtClean="0"/>
          </a:p>
          <a:p>
            <a:r>
              <a:rPr lang="zh-CN" altLang="en-US" dirty="0" smtClean="0"/>
              <a:t>课后习题以及书中例题</a:t>
            </a:r>
            <a:endParaRPr lang="en-US" altLang="zh-CN" dirty="0" smtClean="0"/>
          </a:p>
          <a:p>
            <a:r>
              <a:rPr lang="zh-CN" altLang="en-US" dirty="0" smtClean="0"/>
              <a:t>复习提纲的重难点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 软件工程概述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软件及其特征</a:t>
            </a:r>
            <a:endParaRPr lang="en-US" altLang="zh-CN" dirty="0" smtClean="0"/>
          </a:p>
          <a:p>
            <a:r>
              <a:rPr lang="zh-CN" altLang="en-US" dirty="0" smtClean="0"/>
              <a:t>软件危机定义及特征</a:t>
            </a:r>
            <a:endParaRPr lang="en-US" altLang="zh-CN" dirty="0" smtClean="0"/>
          </a:p>
          <a:p>
            <a:r>
              <a:rPr lang="zh-CN" altLang="en-US" dirty="0" smtClean="0"/>
              <a:t>软件工程定义及软件工程基本要素</a:t>
            </a:r>
            <a:endParaRPr lang="en-US" altLang="zh-CN" dirty="0" smtClean="0"/>
          </a:p>
          <a:p>
            <a:r>
              <a:rPr lang="zh-CN" altLang="en-US" dirty="0" smtClean="0"/>
              <a:t>软件开发的基本策略</a:t>
            </a:r>
            <a:endParaRPr lang="en-US" altLang="zh-CN" dirty="0" smtClean="0"/>
          </a:p>
          <a:p>
            <a:r>
              <a:rPr lang="zh-CN" altLang="en-US" dirty="0" smtClean="0">
                <a:latin typeface="华文琥珀" panose="02010800040101010101" pitchFamily="2" charset="-122"/>
              </a:rPr>
              <a:t>软件工程的基本原理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 软件过程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软件工程包括哪些软件开发活动？</a:t>
            </a:r>
            <a:endParaRPr lang="en-US" altLang="zh-CN" dirty="0" smtClean="0"/>
          </a:p>
          <a:p>
            <a:r>
              <a:rPr lang="zh-CN" altLang="en-US" dirty="0" smtClean="0"/>
              <a:t>软件过程模型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瀑布模型，原型法，迭代式开发，</a:t>
            </a:r>
            <a:r>
              <a:rPr lang="zh-CN" altLang="en-US" dirty="0"/>
              <a:t>可转换模型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各自特点、优点及缺点、适合场合</a:t>
            </a:r>
            <a:endParaRPr lang="en-US" altLang="zh-CN" dirty="0" smtClean="0"/>
          </a:p>
          <a:p>
            <a:r>
              <a:rPr lang="zh-CN" altLang="en-US" dirty="0" smtClean="0"/>
              <a:t>敏捷方法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极限编程，</a:t>
            </a:r>
            <a:r>
              <a:rPr lang="en-US" altLang="zh-CN" dirty="0" smtClean="0"/>
              <a:t>Scrum </a:t>
            </a:r>
            <a:r>
              <a:rPr lang="zh-CN" altLang="en-US" dirty="0" smtClean="0"/>
              <a:t>（</a:t>
            </a:r>
            <a:r>
              <a:rPr lang="en-US" altLang="zh-CN" dirty="0" smtClean="0">
                <a:sym typeface="+mn-ea"/>
              </a:rPr>
              <a:t>Scrum</a:t>
            </a:r>
            <a:r>
              <a:rPr lang="zh-CN" altLang="en-US" dirty="0" smtClean="0">
                <a:sym typeface="+mn-ea"/>
              </a:rPr>
              <a:t>开发过程、框架）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 对象模型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类、对象</a:t>
            </a:r>
            <a:r>
              <a:rPr lang="zh-CN" altLang="en-US" dirty="0"/>
              <a:t>、属性与</a:t>
            </a:r>
            <a:r>
              <a:rPr lang="zh-CN" altLang="en-US" dirty="0" smtClean="0"/>
              <a:t>方法的概念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重用与扩展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UML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UML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8</a:t>
            </a:r>
            <a:r>
              <a:rPr lang="zh-CN" altLang="en-US" dirty="0" smtClean="0"/>
              <a:t>种建模图用法：建模内容，适用阶段，图中各元素的关系。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重点：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用例图、类图、顺序图、状态图（会有大题哟！）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897" y="95159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  需求获取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897" y="1331542"/>
            <a:ext cx="10515600" cy="54088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 smtClean="0"/>
              <a:t>软件需求（用户）</a:t>
            </a:r>
            <a:r>
              <a:rPr lang="en-US" altLang="zh-CN" dirty="0" smtClean="0"/>
              <a:t> -&gt; </a:t>
            </a:r>
            <a:r>
              <a:rPr lang="zh-CN" altLang="en-US" dirty="0" smtClean="0"/>
              <a:t>需求分析（研发） </a:t>
            </a:r>
            <a:r>
              <a:rPr lang="en-US" altLang="zh-CN" dirty="0" smtClean="0"/>
              <a:t>-&gt;  </a:t>
            </a:r>
            <a:r>
              <a:rPr lang="zh-CN" altLang="en-US" dirty="0" smtClean="0"/>
              <a:t>需求分析过程（解决“做什么”）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 smtClean="0"/>
              <a:t>需求描述方法（</a:t>
            </a:r>
            <a:r>
              <a:rPr>
                <a:sym typeface="+mn-ea"/>
              </a:rPr>
              <a:t>存在问题的需求的识别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 smtClean="0"/>
              <a:t>需求分类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 smtClean="0"/>
              <a:t>功能性需求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非功能性需求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 smtClean="0"/>
              <a:t>需求来源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 smtClean="0"/>
              <a:t> 需求获取技术</a:t>
            </a:r>
            <a:r>
              <a:rPr>
                <a:sym typeface="+mn-ea"/>
              </a:rPr>
              <a:t>（适用范围及场景）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第</a:t>
            </a:r>
            <a:r>
              <a:rPr lang="en-US" altLang="zh-CN" dirty="0" smtClean="0">
                <a:solidFill>
                  <a:srgbClr val="C00000"/>
                </a:solidFill>
              </a:rPr>
              <a:t>5</a:t>
            </a:r>
            <a:r>
              <a:rPr lang="zh-CN" altLang="en-US" dirty="0" smtClean="0">
                <a:solidFill>
                  <a:srgbClr val="C00000"/>
                </a:solidFill>
              </a:rPr>
              <a:t>章  用例建模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en-US" dirty="0" smtClean="0"/>
              <a:t>用例建模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建模目的、方法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用例图建模</a:t>
            </a:r>
            <a:r>
              <a:rPr>
                <a:solidFill>
                  <a:schemeClr val="accent1"/>
                </a:solidFill>
                <a:uFillTx/>
                <a:latin typeface="+中文正文" charset="0"/>
                <a:sym typeface="+mn-ea"/>
              </a:rPr>
              <a:t>（</a:t>
            </a:r>
            <a:r>
              <a:rPr>
                <a:sym typeface="+mn-ea"/>
              </a:rPr>
              <a:t>用例、参与者、系统）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关联、</a:t>
            </a:r>
            <a:r>
              <a:rPr>
                <a:sym typeface="+mn-ea"/>
              </a:rPr>
              <a:t>用例之间的关系</a:t>
            </a:r>
            <a:r>
              <a:rPr lang="zh-CN">
                <a:sym typeface="+mn-ea"/>
              </a:rPr>
              <a:t>（</a:t>
            </a:r>
            <a:r>
              <a:rPr lang="zh-CN" altLang="en-US" dirty="0" smtClean="0"/>
              <a:t>包含、扩展）</a:t>
            </a:r>
            <a:endParaRPr lang="en-US" altLang="zh-CN" dirty="0" smtClean="0"/>
          </a:p>
          <a:p>
            <a:r>
              <a:rPr lang="zh-CN" altLang="en-US" dirty="0" smtClean="0"/>
              <a:t>行为建模</a:t>
            </a:r>
            <a:endParaRPr lang="en-US" altLang="zh-CN" dirty="0" smtClean="0"/>
          </a:p>
          <a:p>
            <a:pPr lvl="1"/>
            <a:r>
              <a:rPr lang="zh-CN" altLang="en-US" dirty="0"/>
              <a:t>顺序</a:t>
            </a:r>
            <a:r>
              <a:rPr lang="zh-CN" altLang="en-US" dirty="0" smtClean="0"/>
              <a:t>图、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ym typeface="+mn-ea"/>
              </a:rPr>
              <a:t>建模目的、</a:t>
            </a:r>
            <a:r>
              <a:rPr lang="zh-CN" altLang="en-US" dirty="0" smtClean="0"/>
              <a:t>用途（</a:t>
            </a:r>
            <a:r>
              <a:rPr lang="zh-CN" altLang="en-US">
                <a:sym typeface="+mn-ea"/>
              </a:rPr>
              <a:t>顺序图与</a:t>
            </a:r>
            <a:r>
              <a:rPr>
                <a:sym typeface="+mn-ea"/>
              </a:rPr>
              <a:t>用例</a:t>
            </a:r>
            <a:r>
              <a:rPr lang="zh-CN" altLang="en-US">
                <a:sym typeface="+mn-ea"/>
              </a:rPr>
              <a:t>之间的关系）</a:t>
            </a:r>
            <a:endParaRPr lang="zh-CN" altLang="en-US" dirty="0" smtClean="0"/>
          </a:p>
          <a:p>
            <a:pPr lvl="1"/>
            <a:r>
              <a:rPr>
                <a:sym typeface="+mn-ea"/>
              </a:rPr>
              <a:t>顺序图</a:t>
            </a:r>
            <a:r>
              <a:rPr lang="zh-CN">
                <a:sym typeface="+mn-ea"/>
              </a:rPr>
              <a:t>建模</a:t>
            </a:r>
            <a:r>
              <a:rPr lang="zh-CN" altLang="en-US" dirty="0" smtClean="0">
                <a:sym typeface="+mn-ea"/>
              </a:rPr>
              <a:t>方法及各元素使用</a:t>
            </a:r>
            <a:endParaRPr sz="2400">
              <a:sym typeface="+mn-ea"/>
            </a:endParaRPr>
          </a:p>
          <a:p>
            <a:pPr lvl="1"/>
            <a:r>
              <a:rPr>
                <a:sym typeface="+mn-ea"/>
              </a:rPr>
              <a:t>组合控制框</a:t>
            </a:r>
            <a:endParaRPr lang="en-US" altLang="zh-CN" dirty="0" smtClean="0"/>
          </a:p>
          <a:p>
            <a:r>
              <a:rPr lang="zh-CN" altLang="en-US" dirty="0" smtClean="0"/>
              <a:t>状态建模</a:t>
            </a:r>
            <a:endParaRPr lang="en-US" altLang="zh-CN" dirty="0" smtClean="0"/>
          </a:p>
          <a:p>
            <a:pPr lvl="1"/>
            <a:r>
              <a:rPr lang="zh-CN" altLang="en-US">
                <a:sym typeface="+mn-ea"/>
              </a:rPr>
              <a:t>对象状态空间</a:t>
            </a:r>
            <a:endParaRPr lang="en-US" altLang="zh-CN" dirty="0" smtClean="0"/>
          </a:p>
          <a:p>
            <a:pPr lvl="1"/>
            <a:r>
              <a:rPr lang="en-US" altLang="zh-CN">
                <a:sym typeface="+mn-ea"/>
              </a:rPr>
              <a:t>UML</a:t>
            </a:r>
            <a:r>
              <a:rPr lang="zh-CN" altLang="en-US">
                <a:sym typeface="+mn-ea"/>
              </a:rPr>
              <a:t>状态图</a:t>
            </a:r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状态、事件、状态变迁（组成元素、警戒条件）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</Words>
  <Application>Microsoft Office PowerPoint</Application>
  <PresentationFormat>宽屏</PresentationFormat>
  <Paragraphs>102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+中文正文</vt:lpstr>
      <vt:lpstr>黑体</vt:lpstr>
      <vt:lpstr>华文琥珀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软件工程  期末复习</vt:lpstr>
      <vt:lpstr>关于考试时间&amp;地点</vt:lpstr>
      <vt:lpstr>关于考试题型</vt:lpstr>
      <vt:lpstr>复习准备</vt:lpstr>
      <vt:lpstr>第1章  软件工程概述</vt:lpstr>
      <vt:lpstr>第2章  软件过程</vt:lpstr>
      <vt:lpstr>第3章 对象模型</vt:lpstr>
      <vt:lpstr>第4章  需求获取</vt:lpstr>
      <vt:lpstr>第5章  用例建模</vt:lpstr>
      <vt:lpstr>第6章  软件体系结构</vt:lpstr>
      <vt:lpstr>第7章  OOD</vt:lpstr>
      <vt:lpstr>第8章 编写高质量代码</vt:lpstr>
      <vt:lpstr>第9章  软件测试</vt:lpstr>
      <vt:lpstr>第10,11章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 期末复习</dc:title>
  <dc:creator>admin</dc:creator>
  <cp:lastModifiedBy>冯 刚果</cp:lastModifiedBy>
  <cp:revision>45</cp:revision>
  <dcterms:created xsi:type="dcterms:W3CDTF">2018-05-21T15:19:00Z</dcterms:created>
  <dcterms:modified xsi:type="dcterms:W3CDTF">2018-06-08T14:58:18Z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