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64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FFA4-80EF-46DC-8FAB-B987E46B0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ED89-7A12-45F9-B166-9DF12353F7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  期末复习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25" y="182246"/>
            <a:ext cx="10515600" cy="87149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章  软件体系结构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525" y="157307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软件体系结构的内容</a:t>
            </a:r>
            <a:endParaRPr lang="en-US" altLang="zh-CN" dirty="0" smtClean="0"/>
          </a:p>
          <a:p>
            <a:r>
              <a:rPr lang="zh-CN" altLang="en-US" dirty="0" smtClean="0"/>
              <a:t>理解  体系结构风格</a:t>
            </a:r>
            <a:r>
              <a:rPr lang="en-US" altLang="zh-CN" dirty="0" smtClean="0"/>
              <a:t>VS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软件框架</a:t>
            </a:r>
            <a:endParaRPr lang="en-US" altLang="zh-CN" dirty="0" smtClean="0"/>
          </a:p>
          <a:p>
            <a:r>
              <a:rPr lang="zh-CN" altLang="en-US" dirty="0" smtClean="0"/>
              <a:t>理解软件设计原则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抽象、封装、模块化（高内聚低耦合）、层次化、重用</a:t>
            </a:r>
            <a:endParaRPr lang="en-US" altLang="zh-CN" dirty="0" smtClean="0"/>
          </a:p>
          <a:p>
            <a:r>
              <a:rPr lang="zh-CN" altLang="en-US" dirty="0" smtClean="0"/>
              <a:t>几种典型的软件体系结构风格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原理、</a:t>
            </a:r>
            <a:r>
              <a:rPr lang="zh-CN" altLang="en-US" sz="2400" dirty="0" smtClean="0">
                <a:sym typeface="+mn-ea"/>
              </a:rPr>
              <a:t>识别、特征、优缺点（管道</a:t>
            </a:r>
            <a:r>
              <a:rPr lang="en-US" altLang="zh-CN" sz="2400" dirty="0" smtClean="0"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过滤器、事件、MVC、数据仓库等）</a:t>
            </a:r>
            <a:endParaRPr lang="zh-CN" altLang="en-US" sz="2400" dirty="0" smtClean="0">
              <a:sym typeface="+mn-ea"/>
            </a:endParaRPr>
          </a:p>
          <a:p>
            <a:pPr marL="233045" lvl="1" indent="-233045"/>
            <a:r>
              <a:rPr lang="zh-CN" altLang="en-US" sz="2800" dirty="0" smtClean="0">
                <a:sym typeface="+mn-ea"/>
              </a:rPr>
              <a:t>设计模式意义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章  </a:t>
            </a:r>
            <a:r>
              <a:rPr lang="en-US" altLang="zh-CN" dirty="0" smtClean="0">
                <a:solidFill>
                  <a:srgbClr val="C00000"/>
                </a:solidFill>
              </a:rPr>
              <a:t>OOD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470" y="1325880"/>
            <a:ext cx="10515600" cy="51276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 smtClean="0">
                <a:sym typeface="+mn-ea"/>
              </a:rPr>
              <a:t>CRC</a:t>
            </a:r>
            <a:r>
              <a:rPr lang="zh-CN" altLang="en-US" dirty="0" smtClean="0">
                <a:sym typeface="+mn-ea"/>
              </a:rPr>
              <a:t>法的目的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 smtClean="0">
                <a:sym typeface="+mn-ea"/>
              </a:rPr>
              <a:t>建模步骤</a:t>
            </a:r>
            <a:endParaRPr lang="zh-CN" altLang="en-US" dirty="0" smtClean="0">
              <a:sym typeface="+mn-ea"/>
            </a:endParaRPr>
          </a:p>
          <a:p>
            <a:pPr lvl="1"/>
            <a:r>
              <a:rPr>
                <a:sym typeface="+mn-ea"/>
              </a:rPr>
              <a:t>找出类</a:t>
            </a:r>
            <a:r>
              <a:rPr lang="en-US">
                <a:sym typeface="+mn-ea"/>
              </a:rPr>
              <a:t>Class</a:t>
            </a:r>
            <a:endParaRPr lang="en-US" altLang="zh-CN">
              <a:sym typeface="+mn-ea"/>
            </a:endParaRPr>
          </a:p>
          <a:p>
            <a:pPr lvl="1"/>
            <a:r>
              <a:rPr>
                <a:sym typeface="+mn-ea"/>
              </a:rPr>
              <a:t>定义类的职责</a:t>
            </a:r>
            <a:r>
              <a:rPr dirty="0">
                <a:latin typeface="Times New Roman" panose="02020603050405020304" pitchFamily="2" charset="0"/>
                <a:ea typeface="宋体" panose="02010600030101010101" pitchFamily="2" charset="-122"/>
                <a:cs typeface="黑体" panose="02010609060101010101" charset="-122"/>
                <a:sym typeface="+mn-ea"/>
              </a:rPr>
              <a:t>Responsibility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cs typeface="黑体" panose="02010609060101010101" charset="-122"/>
              <a:sym typeface="+mn-ea"/>
            </a:endParaRPr>
          </a:p>
          <a:p>
            <a:pPr lvl="1"/>
            <a:r>
              <a:rPr>
                <a:sym typeface="+mn-ea"/>
              </a:rPr>
              <a:t>给出类与类之间的交互关系</a:t>
            </a:r>
            <a:r>
              <a:rPr dirty="0">
                <a:latin typeface="Times New Roman" panose="02020603050405020304" pitchFamily="2" charset="0"/>
                <a:ea typeface="宋体" panose="02010600030101010101" pitchFamily="2" charset="-122"/>
                <a:cs typeface="黑体" panose="02010609060101010101" charset="-122"/>
                <a:sym typeface="+mn-ea"/>
              </a:rPr>
              <a:t>Collaboration</a:t>
            </a:r>
            <a:endParaRPr>
              <a:sym typeface="+mn-ea"/>
            </a:endParaRPr>
          </a:p>
          <a:p>
            <a:pPr marL="0" indent="20955"/>
            <a:r>
              <a:rPr>
                <a:sym typeface="+mn-ea"/>
              </a:rPr>
              <a:t> 面向对象思维方式的核心理念</a:t>
            </a:r>
            <a:endParaRPr>
              <a:sym typeface="+mn-ea"/>
            </a:endParaRPr>
          </a:p>
          <a:p>
            <a:pPr marL="362585" indent="0">
              <a:buNone/>
            </a:pPr>
            <a:r>
              <a:rPr lang="en-US" altLang="zh-CN">
                <a:sym typeface="+mn-ea"/>
              </a:rPr>
              <a:t>	    - 设计抽象接口</a:t>
            </a:r>
            <a:endParaRPr lang="zh-CN" altLang="en-US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OO</a:t>
            </a:r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单一职责、开闭、里氏替换、接口分离、依赖倒置</a:t>
            </a:r>
            <a:endParaRPr lang="en-US" altLang="zh-CN" dirty="0" smtClean="0"/>
          </a:p>
          <a:p>
            <a:r>
              <a:rPr lang="zh-CN" altLang="en-US" dirty="0"/>
              <a:t>类图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VS</a:t>
            </a:r>
            <a:r>
              <a:rPr lang="zh-CN" altLang="en-US" dirty="0" smtClean="0"/>
              <a:t>对象（抽象）</a:t>
            </a:r>
            <a:r>
              <a:rPr lang="zh-CN" altLang="en-US" dirty="0" smtClean="0">
                <a:sym typeface="+mn-ea"/>
              </a:rPr>
              <a:t>定义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关联（聚合、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组合）、泛化、</a:t>
            </a:r>
            <a:r>
              <a:rPr lang="zh-CN" altLang="en-US" dirty="0" smtClean="0">
                <a:sym typeface="+mn-ea"/>
              </a:rPr>
              <a:t>依赖、</a:t>
            </a:r>
            <a:r>
              <a:rPr lang="zh-CN" altLang="en-US" dirty="0" smtClean="0"/>
              <a:t>实现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关联类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编写高质量代码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编写高质量代码注意方面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标识符、注释、布局、数据说明、表达式、语句结构等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章  软件测试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软件测试定义、目标及原则</a:t>
            </a:r>
            <a:endParaRPr lang="en-US" altLang="zh-CN" dirty="0" smtClean="0"/>
          </a:p>
          <a:p>
            <a:r>
              <a:rPr lang="zh-CN" altLang="en-US" dirty="0" smtClean="0"/>
              <a:t>测试类型</a:t>
            </a:r>
            <a:endParaRPr lang="en-US" altLang="zh-CN" dirty="0" smtClean="0"/>
          </a:p>
          <a:p>
            <a:r>
              <a:rPr lang="zh-CN" altLang="en-US" sz="2800" dirty="0" smtClean="0">
                <a:sym typeface="+mn-ea"/>
              </a:rPr>
              <a:t>测试原理及过程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单元测试、集成、确认、系统测试</a:t>
            </a:r>
            <a:endParaRPr lang="zh-CN" altLang="en-US" dirty="0" smtClean="0"/>
          </a:p>
          <a:p>
            <a:r>
              <a:rPr lang="zh-CN" altLang="en-US" sz="2800" dirty="0" smtClean="0">
                <a:sym typeface="+mn-ea"/>
              </a:rPr>
              <a:t>测试用例定义及目的</a:t>
            </a:r>
            <a:endParaRPr lang="zh-CN" altLang="en-US" sz="2800" dirty="0" smtClean="0">
              <a:sym typeface="+mn-ea"/>
            </a:endParaRPr>
          </a:p>
          <a:p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/>
              <a:t>黑</a:t>
            </a:r>
            <a:r>
              <a:rPr lang="zh-CN" altLang="en-US" dirty="0" smtClean="0"/>
              <a:t>盒测试（等价类、边界值）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白盒测试（条件组合覆盖、路径覆盖）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10,11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软件项目管理（团队、成本、配置管理）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意义及方法</a:t>
            </a:r>
            <a:endParaRPr lang="en-US" altLang="zh-CN" dirty="0" smtClean="0"/>
          </a:p>
          <a:p>
            <a:r>
              <a:rPr lang="zh-CN" altLang="en-US" dirty="0" smtClean="0"/>
              <a:t>敏捷开发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Scrum</a:t>
            </a:r>
            <a:r>
              <a:rPr lang="zh-CN" altLang="en-US" dirty="0" smtClean="0"/>
              <a:t>开发过程、框架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关于考试时间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考试时间：</a:t>
            </a:r>
            <a:r>
              <a:rPr lang="en-US" altLang="zh-CN" dirty="0"/>
              <a:t>6.9</a:t>
            </a:r>
            <a:r>
              <a:rPr lang="zh-CN" altLang="en-US" dirty="0"/>
              <a:t>晚上</a:t>
            </a:r>
            <a:r>
              <a:rPr lang="en-US" altLang="zh-CN" dirty="0"/>
              <a:t>7-9</a:t>
            </a:r>
            <a:r>
              <a:rPr lang="zh-CN" altLang="en-US" dirty="0"/>
              <a:t>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考试</a:t>
            </a:r>
            <a:r>
              <a:rPr lang="zh-CN" altLang="en-US" dirty="0"/>
              <a:t>地点：鉴</a:t>
            </a:r>
            <a:r>
              <a:rPr lang="en-US" altLang="zh-CN" dirty="0" smtClean="0"/>
              <a:t>3-304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              考试时，务必将自己的序号写在第一张试卷左上角的位置。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注意：之前</a:t>
            </a:r>
            <a:r>
              <a:rPr lang="zh-CN" altLang="en-US" dirty="0"/>
              <a:t>因为考试时间冲突而办理了缓考的同学，需要带着缓考单到教务处刘老师那里取消缓考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十字星 3"/>
          <p:cNvSpPr/>
          <p:nvPr/>
        </p:nvSpPr>
        <p:spPr>
          <a:xfrm>
            <a:off x="972820" y="3397250"/>
            <a:ext cx="459105" cy="39052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1265555" y="3397250"/>
            <a:ext cx="459105" cy="39052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1500505" y="3397250"/>
            <a:ext cx="459105" cy="39052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选择题  </a:t>
            </a:r>
            <a:r>
              <a:rPr lang="en-US" altLang="zh-CN" dirty="0" smtClean="0"/>
              <a:t>25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12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 smtClean="0"/>
              <a:t>简答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3+7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应用题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8+9+10+11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建模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体系结构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熟读并理解教材内容（</a:t>
            </a:r>
            <a:r>
              <a:rPr lang="en-US" altLang="zh-CN" dirty="0" smtClean="0"/>
              <a:t>1-11</a:t>
            </a:r>
            <a:r>
              <a:rPr lang="zh-CN" altLang="en-US" dirty="0" smtClean="0"/>
              <a:t>章）</a:t>
            </a:r>
            <a:endParaRPr lang="en-US" altLang="zh-CN" dirty="0" smtClean="0"/>
          </a:p>
          <a:p>
            <a:r>
              <a:rPr lang="zh-CN" altLang="en-US" dirty="0" smtClean="0"/>
              <a:t>课后习题以及书中例题</a:t>
            </a:r>
            <a:endParaRPr lang="en-US" altLang="zh-CN" dirty="0" smtClean="0"/>
          </a:p>
          <a:p>
            <a:r>
              <a:rPr lang="zh-CN" altLang="en-US" dirty="0" smtClean="0"/>
              <a:t>复习提纲的重难点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软件工程概述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软件及其特征</a:t>
            </a:r>
            <a:endParaRPr lang="en-US" altLang="zh-CN" dirty="0" smtClean="0"/>
          </a:p>
          <a:p>
            <a:r>
              <a:rPr lang="zh-CN" altLang="en-US" dirty="0" smtClean="0"/>
              <a:t>软件危机定义及特征</a:t>
            </a:r>
            <a:endParaRPr lang="en-US" altLang="zh-CN" dirty="0" smtClean="0"/>
          </a:p>
          <a:p>
            <a:r>
              <a:rPr lang="zh-CN" altLang="en-US" dirty="0" smtClean="0"/>
              <a:t>软件工程定义及软件工程基本要素</a:t>
            </a:r>
            <a:endParaRPr lang="en-US" altLang="zh-CN" dirty="0" smtClean="0"/>
          </a:p>
          <a:p>
            <a:r>
              <a:rPr lang="zh-CN" altLang="en-US" dirty="0" smtClean="0"/>
              <a:t>软件开发的基本策略</a:t>
            </a:r>
            <a:endParaRPr lang="en-US" altLang="zh-CN" dirty="0" smtClean="0"/>
          </a:p>
          <a:p>
            <a:r>
              <a:rPr lang="zh-CN" altLang="en-US" dirty="0" smtClean="0">
                <a:latin typeface="华文琥珀" panose="02010800040101010101" pitchFamily="2" charset="-122"/>
              </a:rPr>
              <a:t>软件工程的基本原理</a:t>
            </a:r>
            <a:endParaRPr lang="zh-CN" altLang="en-US" dirty="0" smtClean="0">
              <a:latin typeface="华文琥珀" panose="020108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软件过程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软件工程包括哪些软件开发活动？</a:t>
            </a:r>
            <a:endParaRPr lang="en-US" altLang="zh-CN" dirty="0" smtClean="0"/>
          </a:p>
          <a:p>
            <a:r>
              <a:rPr lang="zh-CN" altLang="en-US" dirty="0" smtClean="0"/>
              <a:t>软件过程模型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瀑布模型，原型法，迭代式开发，</a:t>
            </a:r>
            <a:r>
              <a:rPr lang="zh-CN" altLang="en-US" dirty="0"/>
              <a:t>可转换模型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各自特点、优点及缺点、适合场合</a:t>
            </a:r>
            <a:endParaRPr lang="en-US" altLang="zh-CN" dirty="0" smtClean="0"/>
          </a:p>
          <a:p>
            <a:r>
              <a:rPr lang="zh-CN" altLang="en-US" dirty="0" smtClean="0"/>
              <a:t>敏捷方法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极限编程，</a:t>
            </a:r>
            <a:r>
              <a:rPr lang="en-US" altLang="zh-CN" dirty="0" smtClean="0"/>
              <a:t>Scrum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ym typeface="+mn-ea"/>
              </a:rPr>
              <a:t>Scrum</a:t>
            </a:r>
            <a:r>
              <a:rPr lang="zh-CN" altLang="en-US" dirty="0" smtClean="0">
                <a:sym typeface="+mn-ea"/>
              </a:rPr>
              <a:t>开发过程、框架）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对象模型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类、对象</a:t>
            </a:r>
            <a:r>
              <a:rPr lang="zh-CN" altLang="en-US" dirty="0"/>
              <a:t>、属性与</a:t>
            </a:r>
            <a:r>
              <a:rPr lang="zh-CN" altLang="en-US" dirty="0" smtClean="0"/>
              <a:t>方法的概念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重用与扩展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UML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种建模图用法：建模内容，适用阶段，图中各元素的关系。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用例图、类图、顺序图、状态图（会有大题哟！）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897" y="9515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需求获取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897" y="1331542"/>
            <a:ext cx="10515600" cy="5408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软件需求（用户）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需求分析（研发）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需求分析过程（解决“做什么”）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需求描述方法（</a:t>
            </a:r>
            <a:r>
              <a:rPr>
                <a:sym typeface="+mn-ea"/>
              </a:rPr>
              <a:t>存在问题的需求的识别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需求分类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功能性需求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非功能性需求</a:t>
            </a:r>
            <a:endParaRPr lang="zh-CN" altLang="en-US" dirty="0" smtClean="0"/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需求来源</a:t>
            </a:r>
            <a:endParaRPr lang="zh-CN" altLang="en-US" dirty="0" smtClean="0"/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 需求获取技术</a:t>
            </a:r>
            <a:r>
              <a:rPr>
                <a:sym typeface="+mn-ea"/>
              </a:rPr>
              <a:t>（适用范围及场景）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章  用例建模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 smtClean="0"/>
              <a:t>用例建模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建模目的、方法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用例图建模</a:t>
            </a:r>
            <a:r>
              <a:rPr>
                <a:solidFill>
                  <a:schemeClr val="accent1"/>
                </a:solidFill>
                <a:uFillTx/>
                <a:latin typeface="+中文正文" charset="0"/>
                <a:sym typeface="+mn-ea"/>
              </a:rPr>
              <a:t>（</a:t>
            </a:r>
            <a:r>
              <a:rPr>
                <a:sym typeface="+mn-ea"/>
              </a:rPr>
              <a:t>用例、参与者、系统）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关联、</a:t>
            </a:r>
            <a:r>
              <a:rPr>
                <a:sym typeface="+mn-ea"/>
              </a:rPr>
              <a:t>用例之间的关系</a:t>
            </a:r>
            <a:r>
              <a:rPr lang="zh-CN">
                <a:sym typeface="+mn-ea"/>
              </a:rPr>
              <a:t>（</a:t>
            </a:r>
            <a:r>
              <a:rPr lang="zh-CN" altLang="en-US" dirty="0" smtClean="0"/>
              <a:t>包含、扩展）</a:t>
            </a:r>
            <a:endParaRPr lang="en-US" altLang="zh-CN" dirty="0" smtClean="0"/>
          </a:p>
          <a:p>
            <a:r>
              <a:rPr lang="zh-CN" altLang="en-US" dirty="0" smtClean="0"/>
              <a:t>行为建模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图、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建模目的、</a:t>
            </a:r>
            <a:r>
              <a:rPr lang="zh-CN" altLang="en-US" dirty="0" smtClean="0"/>
              <a:t>用途（</a:t>
            </a:r>
            <a:r>
              <a:rPr lang="zh-CN" altLang="en-US">
                <a:sym typeface="+mn-ea"/>
              </a:rPr>
              <a:t>顺序图与</a:t>
            </a:r>
            <a:r>
              <a:rPr>
                <a:sym typeface="+mn-ea"/>
              </a:rPr>
              <a:t>用例</a:t>
            </a:r>
            <a:r>
              <a:rPr lang="zh-CN" altLang="en-US">
                <a:sym typeface="+mn-ea"/>
              </a:rPr>
              <a:t>之间的关系）</a:t>
            </a:r>
            <a:endParaRPr lang="zh-CN" altLang="en-US" dirty="0" smtClean="0"/>
          </a:p>
          <a:p>
            <a:pPr lvl="1"/>
            <a:r>
              <a:rPr>
                <a:sym typeface="+mn-ea"/>
              </a:rPr>
              <a:t>顺序图</a:t>
            </a:r>
            <a:r>
              <a:rPr lang="zh-CN">
                <a:sym typeface="+mn-ea"/>
              </a:rPr>
              <a:t>建模</a:t>
            </a:r>
            <a:r>
              <a:rPr lang="zh-CN" altLang="en-US" dirty="0" smtClean="0">
                <a:sym typeface="+mn-ea"/>
              </a:rPr>
              <a:t>方法及各元素使用</a:t>
            </a:r>
            <a:endParaRPr sz="2400">
              <a:sym typeface="+mn-ea"/>
            </a:endParaRPr>
          </a:p>
          <a:p>
            <a:pPr lvl="1"/>
            <a:r>
              <a:rPr>
                <a:sym typeface="+mn-ea"/>
              </a:rPr>
              <a:t>组合控制框</a:t>
            </a:r>
            <a:endParaRPr lang="en-US" altLang="zh-CN" dirty="0" smtClean="0"/>
          </a:p>
          <a:p>
            <a:r>
              <a:rPr lang="zh-CN" altLang="en-US" dirty="0" smtClean="0"/>
              <a:t>状态建模</a:t>
            </a:r>
            <a:endParaRPr lang="en-US" altLang="zh-CN" dirty="0" smtClean="0"/>
          </a:p>
          <a:p>
            <a:pPr lvl="1"/>
            <a:r>
              <a:rPr lang="zh-CN" altLang="en-US">
                <a:sym typeface="+mn-ea"/>
              </a:rPr>
              <a:t>对象状态空间</a:t>
            </a:r>
            <a:endParaRPr lang="en-US" altLang="zh-CN" dirty="0" smtClean="0"/>
          </a:p>
          <a:p>
            <a:pPr lvl="1"/>
            <a:r>
              <a:rPr lang="en-US" altLang="zh-CN">
                <a:sym typeface="+mn-ea"/>
              </a:rPr>
              <a:t>UML</a:t>
            </a:r>
            <a:r>
              <a:rPr lang="zh-CN" altLang="en-US">
                <a:sym typeface="+mn-ea"/>
              </a:rPr>
              <a:t>状态图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状态、事件、状态变迁（组成元素、警戒条件）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WPS 演示</Application>
  <PresentationFormat>宽屏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华文琥珀</vt:lpstr>
      <vt:lpstr>Wingdings</vt:lpstr>
      <vt:lpstr>+中文正文</vt:lpstr>
      <vt:lpstr>Times New Roman</vt:lpstr>
      <vt:lpstr>黑体</vt:lpstr>
      <vt:lpstr>Calibri Light</vt:lpstr>
      <vt:lpstr>Calibri</vt:lpstr>
      <vt:lpstr>微软雅黑</vt:lpstr>
      <vt:lpstr>Arial Unicode MS</vt:lpstr>
      <vt:lpstr>Segoe Print</vt:lpstr>
      <vt:lpstr>Office 主题</vt:lpstr>
      <vt:lpstr>软件工程  期末复习</vt:lpstr>
      <vt:lpstr>关于考试时间&amp;地点</vt:lpstr>
      <vt:lpstr>关于考试题型</vt:lpstr>
      <vt:lpstr>复习准备</vt:lpstr>
      <vt:lpstr>第1章  软件工程概述</vt:lpstr>
      <vt:lpstr>第2章  软件过程</vt:lpstr>
      <vt:lpstr>第3章 对象模型</vt:lpstr>
      <vt:lpstr>第4章  需求获取</vt:lpstr>
      <vt:lpstr>第5章  用例建模</vt:lpstr>
      <vt:lpstr>第6章  软件体系结构</vt:lpstr>
      <vt:lpstr>第7章  OOD</vt:lpstr>
      <vt:lpstr>第8章 编写高质量代码</vt:lpstr>
      <vt:lpstr>第9章  软件测试</vt:lpstr>
      <vt:lpstr>第10,11章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 期末复习</dc:title>
  <dc:creator>admin</dc:creator>
  <cp:lastModifiedBy>Shengqiong</cp:lastModifiedBy>
  <cp:revision>46</cp:revision>
  <dcterms:created xsi:type="dcterms:W3CDTF">2018-05-21T15:19:00Z</dcterms:created>
  <dcterms:modified xsi:type="dcterms:W3CDTF">2018-05-28T08:53:30Z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