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69" r:id="rId5"/>
    <p:sldId id="264" r:id="rId6"/>
    <p:sldId id="263" r:id="rId7"/>
    <p:sldId id="265" r:id="rId8"/>
    <p:sldId id="270" r:id="rId9"/>
    <p:sldId id="266" r:id="rId10"/>
    <p:sldId id="271" r:id="rId11"/>
    <p:sldId id="272" r:id="rId12"/>
    <p:sldId id="273" r:id="rId13"/>
    <p:sldId id="274" r:id="rId14"/>
    <p:sldId id="275" r:id="rId15"/>
    <p:sldId id="276" r:id="rId16"/>
    <p:sldId id="277" r:id="rId17"/>
    <p:sldId id="285" r:id="rId18"/>
    <p:sldId id="278" r:id="rId19"/>
    <p:sldId id="279" r:id="rId20"/>
    <p:sldId id="280" r:id="rId21"/>
    <p:sldId id="281" r:id="rId22"/>
    <p:sldId id="289" r:id="rId23"/>
    <p:sldId id="291" r:id="rId24"/>
    <p:sldId id="282" r:id="rId25"/>
    <p:sldId id="283" r:id="rId26"/>
    <p:sldId id="284" r:id="rId27"/>
    <p:sldId id="286" r:id="rId28"/>
    <p:sldId id="287" r:id="rId29"/>
    <p:sldId id="288"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A57FA4FD-3877-4DAE-8344-E603D7DDC8E0}" type="datetimeFigureOut">
              <a:rPr lang="zh-CN" altLang="en-US" smtClean="0"/>
              <a:t>2018/5/23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262AE6E-F512-4C4A-BC08-81BC1D277423}" type="slidenum">
              <a:rPr lang="zh-CN" altLang="en-US" smtClean="0"/>
              <a:t>‹#›</a:t>
            </a:fld>
            <a:endParaRPr lang="zh-CN" altLang="en-US"/>
          </a:p>
        </p:txBody>
      </p:sp>
    </p:spTree>
    <p:extLst>
      <p:ext uri="{BB962C8B-B14F-4D97-AF65-F5344CB8AC3E}">
        <p14:creationId xmlns:p14="http://schemas.microsoft.com/office/powerpoint/2010/main" val="2828871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A57FA4FD-3877-4DAE-8344-E603D7DDC8E0}" type="datetimeFigureOut">
              <a:rPr lang="zh-CN" altLang="en-US" smtClean="0"/>
              <a:t>2018/5/23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262AE6E-F512-4C4A-BC08-81BC1D277423}" type="slidenum">
              <a:rPr lang="zh-CN" altLang="en-US" smtClean="0"/>
              <a:t>‹#›</a:t>
            </a:fld>
            <a:endParaRPr lang="zh-CN" altLang="en-US"/>
          </a:p>
        </p:txBody>
      </p:sp>
    </p:spTree>
    <p:extLst>
      <p:ext uri="{BB962C8B-B14F-4D97-AF65-F5344CB8AC3E}">
        <p14:creationId xmlns:p14="http://schemas.microsoft.com/office/powerpoint/2010/main" val="817913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A57FA4FD-3877-4DAE-8344-E603D7DDC8E0}" type="datetimeFigureOut">
              <a:rPr lang="zh-CN" altLang="en-US" smtClean="0"/>
              <a:t>2018/5/23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262AE6E-F512-4C4A-BC08-81BC1D277423}"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36114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A57FA4FD-3877-4DAE-8344-E603D7DDC8E0}" type="datetimeFigureOut">
              <a:rPr lang="zh-CN" altLang="en-US" smtClean="0"/>
              <a:t>2018/5/23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262AE6E-F512-4C4A-BC08-81BC1D277423}" type="slidenum">
              <a:rPr lang="zh-CN" altLang="en-US" smtClean="0"/>
              <a:t>‹#›</a:t>
            </a:fld>
            <a:endParaRPr lang="zh-CN" altLang="en-US"/>
          </a:p>
        </p:txBody>
      </p:sp>
    </p:spTree>
    <p:extLst>
      <p:ext uri="{BB962C8B-B14F-4D97-AF65-F5344CB8AC3E}">
        <p14:creationId xmlns:p14="http://schemas.microsoft.com/office/powerpoint/2010/main" val="385392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A57FA4FD-3877-4DAE-8344-E603D7DDC8E0}" type="datetimeFigureOut">
              <a:rPr lang="zh-CN" altLang="en-US" smtClean="0"/>
              <a:t>2018/5/23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262AE6E-F512-4C4A-BC08-81BC1D277423}"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16075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A57FA4FD-3877-4DAE-8344-E603D7DDC8E0}" type="datetimeFigureOut">
              <a:rPr lang="zh-CN" altLang="en-US" smtClean="0"/>
              <a:t>2018/5/23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262AE6E-F512-4C4A-BC08-81BC1D277423}" type="slidenum">
              <a:rPr lang="zh-CN" altLang="en-US" smtClean="0"/>
              <a:t>‹#›</a:t>
            </a:fld>
            <a:endParaRPr lang="zh-CN" altLang="en-US"/>
          </a:p>
        </p:txBody>
      </p:sp>
    </p:spTree>
    <p:extLst>
      <p:ext uri="{BB962C8B-B14F-4D97-AF65-F5344CB8AC3E}">
        <p14:creationId xmlns:p14="http://schemas.microsoft.com/office/powerpoint/2010/main" val="3295962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57FA4FD-3877-4DAE-8344-E603D7DDC8E0}" type="datetimeFigureOut">
              <a:rPr lang="zh-CN" altLang="en-US" smtClean="0"/>
              <a:t>2018/5/23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262AE6E-F512-4C4A-BC08-81BC1D277423}" type="slidenum">
              <a:rPr lang="zh-CN" altLang="en-US" smtClean="0"/>
              <a:t>‹#›</a:t>
            </a:fld>
            <a:endParaRPr lang="zh-CN" altLang="en-US"/>
          </a:p>
        </p:txBody>
      </p:sp>
    </p:spTree>
    <p:extLst>
      <p:ext uri="{BB962C8B-B14F-4D97-AF65-F5344CB8AC3E}">
        <p14:creationId xmlns:p14="http://schemas.microsoft.com/office/powerpoint/2010/main" val="2052970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57FA4FD-3877-4DAE-8344-E603D7DDC8E0}" type="datetimeFigureOut">
              <a:rPr lang="zh-CN" altLang="en-US" smtClean="0"/>
              <a:t>2018/5/23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262AE6E-F512-4C4A-BC08-81BC1D277423}" type="slidenum">
              <a:rPr lang="zh-CN" altLang="en-US" smtClean="0"/>
              <a:t>‹#›</a:t>
            </a:fld>
            <a:endParaRPr lang="zh-CN" altLang="en-US"/>
          </a:p>
        </p:txBody>
      </p:sp>
    </p:spTree>
    <p:extLst>
      <p:ext uri="{BB962C8B-B14F-4D97-AF65-F5344CB8AC3E}">
        <p14:creationId xmlns:p14="http://schemas.microsoft.com/office/powerpoint/2010/main" val="3344136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57FA4FD-3877-4DAE-8344-E603D7DDC8E0}" type="datetimeFigureOut">
              <a:rPr lang="zh-CN" altLang="en-US" smtClean="0"/>
              <a:t>2018/5/23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262AE6E-F512-4C4A-BC08-81BC1D277423}" type="slidenum">
              <a:rPr lang="zh-CN" altLang="en-US" smtClean="0"/>
              <a:t>‹#›</a:t>
            </a:fld>
            <a:endParaRPr lang="zh-CN" altLang="en-US"/>
          </a:p>
        </p:txBody>
      </p:sp>
    </p:spTree>
    <p:extLst>
      <p:ext uri="{BB962C8B-B14F-4D97-AF65-F5344CB8AC3E}">
        <p14:creationId xmlns:p14="http://schemas.microsoft.com/office/powerpoint/2010/main" val="1274021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A57FA4FD-3877-4DAE-8344-E603D7DDC8E0}" type="datetimeFigureOut">
              <a:rPr lang="zh-CN" altLang="en-US" smtClean="0"/>
              <a:t>2018/5/23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262AE6E-F512-4C4A-BC08-81BC1D277423}" type="slidenum">
              <a:rPr lang="zh-CN" altLang="en-US" smtClean="0"/>
              <a:t>‹#›</a:t>
            </a:fld>
            <a:endParaRPr lang="zh-CN" altLang="en-US"/>
          </a:p>
        </p:txBody>
      </p:sp>
    </p:spTree>
    <p:extLst>
      <p:ext uri="{BB962C8B-B14F-4D97-AF65-F5344CB8AC3E}">
        <p14:creationId xmlns:p14="http://schemas.microsoft.com/office/powerpoint/2010/main" val="351964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57FA4FD-3877-4DAE-8344-E603D7DDC8E0}" type="datetimeFigureOut">
              <a:rPr lang="zh-CN" altLang="en-US" smtClean="0"/>
              <a:t>2018/5/23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262AE6E-F512-4C4A-BC08-81BC1D277423}" type="slidenum">
              <a:rPr lang="zh-CN" altLang="en-US" smtClean="0"/>
              <a:t>‹#›</a:t>
            </a:fld>
            <a:endParaRPr lang="zh-CN" altLang="en-US"/>
          </a:p>
        </p:txBody>
      </p:sp>
    </p:spTree>
    <p:extLst>
      <p:ext uri="{BB962C8B-B14F-4D97-AF65-F5344CB8AC3E}">
        <p14:creationId xmlns:p14="http://schemas.microsoft.com/office/powerpoint/2010/main" val="1640321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57FA4FD-3877-4DAE-8344-E603D7DDC8E0}" type="datetimeFigureOut">
              <a:rPr lang="zh-CN" altLang="en-US" smtClean="0"/>
              <a:t>2018/5/23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262AE6E-F512-4C4A-BC08-81BC1D277423}" type="slidenum">
              <a:rPr lang="zh-CN" altLang="en-US" smtClean="0"/>
              <a:t>‹#›</a:t>
            </a:fld>
            <a:endParaRPr lang="zh-CN" altLang="en-US"/>
          </a:p>
        </p:txBody>
      </p:sp>
    </p:spTree>
    <p:extLst>
      <p:ext uri="{BB962C8B-B14F-4D97-AF65-F5344CB8AC3E}">
        <p14:creationId xmlns:p14="http://schemas.microsoft.com/office/powerpoint/2010/main" val="3922161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57FA4FD-3877-4DAE-8344-E603D7DDC8E0}" type="datetimeFigureOut">
              <a:rPr lang="zh-CN" altLang="en-US" smtClean="0"/>
              <a:t>2018/5/23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262AE6E-F512-4C4A-BC08-81BC1D277423}" type="slidenum">
              <a:rPr lang="zh-CN" altLang="en-US" smtClean="0"/>
              <a:t>‹#›</a:t>
            </a:fld>
            <a:endParaRPr lang="zh-CN" altLang="en-US"/>
          </a:p>
        </p:txBody>
      </p:sp>
    </p:spTree>
    <p:extLst>
      <p:ext uri="{BB962C8B-B14F-4D97-AF65-F5344CB8AC3E}">
        <p14:creationId xmlns:p14="http://schemas.microsoft.com/office/powerpoint/2010/main" val="3301407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FA4FD-3877-4DAE-8344-E603D7DDC8E0}" type="datetimeFigureOut">
              <a:rPr lang="zh-CN" altLang="en-US" smtClean="0"/>
              <a:t>2018/5/23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262AE6E-F512-4C4A-BC08-81BC1D277423}" type="slidenum">
              <a:rPr lang="zh-CN" altLang="en-US" smtClean="0"/>
              <a:t>‹#›</a:t>
            </a:fld>
            <a:endParaRPr lang="zh-CN" altLang="en-US"/>
          </a:p>
        </p:txBody>
      </p:sp>
    </p:spTree>
    <p:extLst>
      <p:ext uri="{BB962C8B-B14F-4D97-AF65-F5344CB8AC3E}">
        <p14:creationId xmlns:p14="http://schemas.microsoft.com/office/powerpoint/2010/main" val="1372037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A57FA4FD-3877-4DAE-8344-E603D7DDC8E0}" type="datetimeFigureOut">
              <a:rPr lang="zh-CN" altLang="en-US" smtClean="0"/>
              <a:t>2018/5/23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262AE6E-F512-4C4A-BC08-81BC1D277423}" type="slidenum">
              <a:rPr lang="zh-CN" altLang="en-US" smtClean="0"/>
              <a:t>‹#›</a:t>
            </a:fld>
            <a:endParaRPr lang="zh-CN" altLang="en-US"/>
          </a:p>
        </p:txBody>
      </p:sp>
    </p:spTree>
    <p:extLst>
      <p:ext uri="{BB962C8B-B14F-4D97-AF65-F5344CB8AC3E}">
        <p14:creationId xmlns:p14="http://schemas.microsoft.com/office/powerpoint/2010/main" val="6846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A57FA4FD-3877-4DAE-8344-E603D7DDC8E0}" type="datetimeFigureOut">
              <a:rPr lang="zh-CN" altLang="en-US" smtClean="0"/>
              <a:t>2018/5/23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262AE6E-F512-4C4A-BC08-81BC1D277423}" type="slidenum">
              <a:rPr lang="zh-CN" altLang="en-US" smtClean="0"/>
              <a:t>‹#›</a:t>
            </a:fld>
            <a:endParaRPr lang="zh-CN" altLang="en-US"/>
          </a:p>
        </p:txBody>
      </p:sp>
    </p:spTree>
    <p:extLst>
      <p:ext uri="{BB962C8B-B14F-4D97-AF65-F5344CB8AC3E}">
        <p14:creationId xmlns:p14="http://schemas.microsoft.com/office/powerpoint/2010/main" val="2518380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57FA4FD-3877-4DAE-8344-E603D7DDC8E0}" type="datetimeFigureOut">
              <a:rPr lang="zh-CN" altLang="en-US" smtClean="0"/>
              <a:t>2018/5/23</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262AE6E-F512-4C4A-BC08-81BC1D277423}" type="slidenum">
              <a:rPr lang="zh-CN" altLang="en-US" smtClean="0"/>
              <a:t>‹#›</a:t>
            </a:fld>
            <a:endParaRPr lang="zh-CN" altLang="en-US"/>
          </a:p>
        </p:txBody>
      </p:sp>
    </p:spTree>
    <p:extLst>
      <p:ext uri="{BB962C8B-B14F-4D97-AF65-F5344CB8AC3E}">
        <p14:creationId xmlns:p14="http://schemas.microsoft.com/office/powerpoint/2010/main" val="1100637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zh.wikipedia.org/wiki/%E7%AE%97%E6%B3%95" TargetMode="External"/><Relationship Id="rId2" Type="http://schemas.openxmlformats.org/officeDocument/2006/relationships/image" Target="../media/image1.jpg"/><Relationship Id="rId1" Type="http://schemas.openxmlformats.org/officeDocument/2006/relationships/slideLayout" Target="../slideLayouts/slideLayout7.xml"/><Relationship Id="rId10" Type="http://schemas.openxmlformats.org/officeDocument/2006/relationships/image" Target="../media/image5.png"/><Relationship Id="rId4" Type="http://schemas.openxmlformats.org/officeDocument/2006/relationships/hyperlink" Target="https://zh.wikipedia.org/wiki/Dijkstra%E7%AE%97%E6%B3%95" TargetMode="External"/><Relationship Id="rId9"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012437" y="1572065"/>
            <a:ext cx="8915399" cy="2262781"/>
          </a:xfrm>
        </p:spPr>
        <p:txBody>
          <a:bodyPr/>
          <a:lstStyle/>
          <a:p>
            <a:r>
              <a:rPr lang="zh-CN" altLang="en-US" dirty="0"/>
              <a:t>关于</a:t>
            </a:r>
            <a:r>
              <a:rPr lang="en-US" altLang="zh-CN" dirty="0"/>
              <a:t>Knight-Moves</a:t>
            </a:r>
            <a:r>
              <a:rPr lang="zh-CN" altLang="en-US" dirty="0"/>
              <a:t>解题报告</a:t>
            </a:r>
          </a:p>
        </p:txBody>
      </p:sp>
      <p:sp>
        <p:nvSpPr>
          <p:cNvPr id="3" name="副标题 2"/>
          <p:cNvSpPr>
            <a:spLocks noGrp="1"/>
          </p:cNvSpPr>
          <p:nvPr>
            <p:ph type="subTitle" idx="1"/>
          </p:nvPr>
        </p:nvSpPr>
        <p:spPr>
          <a:xfrm>
            <a:off x="7807568" y="4045862"/>
            <a:ext cx="2686929" cy="793424"/>
          </a:xfrm>
        </p:spPr>
        <p:txBody>
          <a:bodyPr>
            <a:noAutofit/>
          </a:bodyPr>
          <a:lstStyle/>
          <a:p>
            <a:r>
              <a:rPr lang="zh-CN" altLang="en-US" sz="2000" dirty="0" smtClean="0"/>
              <a:t>软件</a:t>
            </a:r>
            <a:r>
              <a:rPr lang="en-US" altLang="zh-CN" sz="2000" dirty="0" smtClean="0"/>
              <a:t>1604</a:t>
            </a:r>
            <a:r>
              <a:rPr lang="zh-CN" altLang="en-US" sz="2000" dirty="0" smtClean="0"/>
              <a:t>班   冯钢果</a:t>
            </a:r>
            <a:endParaRPr lang="zh-CN" altLang="en-US" sz="2000" dirty="0"/>
          </a:p>
        </p:txBody>
      </p:sp>
    </p:spTree>
    <p:extLst>
      <p:ext uri="{BB962C8B-B14F-4D97-AF65-F5344CB8AC3E}">
        <p14:creationId xmlns:p14="http://schemas.microsoft.com/office/powerpoint/2010/main" val="4178143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748145" y="1025238"/>
            <a:ext cx="1079335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endParaRPr>
          </a:p>
        </p:txBody>
      </p:sp>
      <p:sp>
        <p:nvSpPr>
          <p:cNvPr id="3" name="文本框 2"/>
          <p:cNvSpPr txBox="1"/>
          <p:nvPr/>
        </p:nvSpPr>
        <p:spPr>
          <a:xfrm>
            <a:off x="955963" y="651164"/>
            <a:ext cx="10460181" cy="6463308"/>
          </a:xfrm>
          <a:prstGeom prst="rect">
            <a:avLst/>
          </a:prstGeom>
          <a:noFill/>
        </p:spPr>
        <p:txBody>
          <a:bodyPr wrap="square" rtlCol="0">
            <a:spAutoFit/>
          </a:bodyPr>
          <a:lstStyle/>
          <a:p>
            <a:r>
              <a:rPr lang="en-US" altLang="zh-CN" dirty="0" err="1" smtClean="0">
                <a:latin typeface="宋体" panose="02010600030101010101" pitchFamily="2" charset="-122"/>
                <a:ea typeface="宋体" panose="02010600030101010101" pitchFamily="2" charset="-122"/>
              </a:rPr>
              <a:t>int</a:t>
            </a:r>
            <a:r>
              <a:rPr lang="en-US" altLang="zh-CN" dirty="0" smtClean="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main()</a:t>
            </a:r>
          </a:p>
          <a:p>
            <a:r>
              <a:rPr lang="en-US" altLang="zh-CN" dirty="0">
                <a:latin typeface="宋体" panose="02010600030101010101" pitchFamily="2" charset="-122"/>
                <a:ea typeface="宋体" panose="02010600030101010101" pitchFamily="2" charset="-122"/>
              </a:rPr>
              <a:t>{</a:t>
            </a:r>
          </a:p>
          <a:p>
            <a:r>
              <a:rPr lang="en-US" altLang="zh-CN" dirty="0">
                <a:latin typeface="宋体" panose="02010600030101010101" pitchFamily="2" charset="-122"/>
                <a:ea typeface="宋体" panose="02010600030101010101" pitchFamily="2" charset="-122"/>
              </a:rPr>
              <a:t>  char a[3],b[3];</a:t>
            </a:r>
          </a:p>
          <a:p>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int</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i,j,k,l</a:t>
            </a:r>
            <a:r>
              <a:rPr lang="en-US" altLang="zh-CN" dirty="0">
                <a:latin typeface="宋体" panose="02010600030101010101" pitchFamily="2" charset="-122"/>
                <a:ea typeface="宋体" panose="02010600030101010101" pitchFamily="2" charset="-122"/>
              </a:rPr>
              <a:t>;</a:t>
            </a:r>
          </a:p>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for (</a:t>
            </a:r>
            <a:r>
              <a:rPr lang="en-US" altLang="zh-CN" dirty="0" err="1">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=0; </a:t>
            </a:r>
            <a:r>
              <a:rPr lang="en-US" altLang="zh-CN" dirty="0" err="1">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&lt;8; </a:t>
            </a:r>
            <a:r>
              <a:rPr lang="en-US" altLang="zh-CN" dirty="0" err="1">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a:t>
            </a:r>
          </a:p>
          <a:p>
            <a:r>
              <a:rPr lang="en-US" altLang="zh-CN" dirty="0">
                <a:latin typeface="宋体" panose="02010600030101010101" pitchFamily="2" charset="-122"/>
                <a:ea typeface="宋体" panose="02010600030101010101" pitchFamily="2" charset="-122"/>
              </a:rPr>
              <a:t>    for (j=0; j&lt;8; </a:t>
            </a:r>
            <a:r>
              <a:rPr lang="en-US" altLang="zh-CN" dirty="0" err="1">
                <a:latin typeface="宋体" panose="02010600030101010101" pitchFamily="2" charset="-122"/>
                <a:ea typeface="宋体" panose="02010600030101010101" pitchFamily="2" charset="-122"/>
              </a:rPr>
              <a:t>j++</a:t>
            </a:r>
            <a:r>
              <a:rPr lang="en-US" altLang="zh-CN" dirty="0">
                <a:latin typeface="宋体" panose="02010600030101010101" pitchFamily="2" charset="-122"/>
                <a:ea typeface="宋体" panose="02010600030101010101" pitchFamily="2" charset="-122"/>
              </a:rPr>
              <a:t>)</a:t>
            </a:r>
          </a:p>
          <a:p>
            <a:r>
              <a:rPr lang="en-US" altLang="zh-CN" dirty="0">
                <a:latin typeface="宋体" panose="02010600030101010101" pitchFamily="2" charset="-122"/>
                <a:ea typeface="宋体" panose="02010600030101010101" pitchFamily="2" charset="-122"/>
              </a:rPr>
              <a:t>      for (k=0; k&lt;8; k++)</a:t>
            </a:r>
          </a:p>
          <a:p>
            <a:r>
              <a:rPr lang="en-US" altLang="zh-CN" dirty="0">
                <a:latin typeface="宋体" panose="02010600030101010101" pitchFamily="2" charset="-122"/>
                <a:ea typeface="宋体" panose="02010600030101010101" pitchFamily="2" charset="-122"/>
              </a:rPr>
              <a:t>	for (l=0; l&lt;8; l++)</a:t>
            </a:r>
          </a:p>
          <a:p>
            <a:r>
              <a:rPr lang="en-US" altLang="zh-CN" dirty="0">
                <a:latin typeface="宋体" panose="02010600030101010101" pitchFamily="2" charset="-122"/>
                <a:ea typeface="宋体" panose="02010600030101010101" pitchFamily="2" charset="-122"/>
              </a:rPr>
              <a:t>	  d[</a:t>
            </a:r>
            <a:r>
              <a:rPr lang="en-US" altLang="zh-CN" dirty="0" err="1">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][j][k][l] = </a:t>
            </a:r>
            <a:r>
              <a:rPr lang="en-US" altLang="zh-CN" dirty="0" err="1">
                <a:latin typeface="宋体" panose="02010600030101010101" pitchFamily="2" charset="-122"/>
                <a:ea typeface="宋体" panose="02010600030101010101" pitchFamily="2" charset="-122"/>
              </a:rPr>
              <a:t>oo</a:t>
            </a:r>
            <a:r>
              <a:rPr lang="en-US" altLang="zh-CN" dirty="0">
                <a:latin typeface="宋体" panose="02010600030101010101" pitchFamily="2" charset="-122"/>
                <a:ea typeface="宋体" panose="02010600030101010101" pitchFamily="2" charset="-122"/>
              </a:rPr>
              <a:t>;</a:t>
            </a:r>
          </a:p>
          <a:p>
            <a:r>
              <a:rPr lang="en-US" altLang="zh-CN" dirty="0">
                <a:latin typeface="宋体" panose="02010600030101010101" pitchFamily="2" charset="-122"/>
                <a:ea typeface="宋体" panose="02010600030101010101" pitchFamily="2" charset="-122"/>
              </a:rPr>
              <a:t>  while (</a:t>
            </a:r>
            <a:r>
              <a:rPr lang="en-US" altLang="zh-CN" dirty="0" err="1">
                <a:latin typeface="宋体" panose="02010600030101010101" pitchFamily="2" charset="-122"/>
                <a:ea typeface="宋体" panose="02010600030101010101" pitchFamily="2" charset="-122"/>
              </a:rPr>
              <a:t>cin</a:t>
            </a:r>
            <a:r>
              <a:rPr lang="en-US" altLang="zh-CN" dirty="0">
                <a:latin typeface="宋体" panose="02010600030101010101" pitchFamily="2" charset="-122"/>
                <a:ea typeface="宋体" panose="02010600030101010101" pitchFamily="2" charset="-122"/>
              </a:rPr>
              <a:t> &gt;&gt; a &gt;&gt; b)</a:t>
            </a:r>
          </a:p>
          <a:p>
            <a:r>
              <a:rPr lang="en-US" altLang="zh-CN" dirty="0">
                <a:latin typeface="宋体" panose="02010600030101010101" pitchFamily="2" charset="-122"/>
                <a:ea typeface="宋体" panose="02010600030101010101" pitchFamily="2" charset="-122"/>
              </a:rPr>
              <a:t>    {</a:t>
            </a:r>
          </a:p>
          <a:p>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startcol</a:t>
            </a:r>
            <a:r>
              <a:rPr lang="en-US" altLang="zh-CN" dirty="0">
                <a:latin typeface="宋体" panose="02010600030101010101" pitchFamily="2" charset="-122"/>
                <a:ea typeface="宋体" panose="02010600030101010101" pitchFamily="2" charset="-122"/>
              </a:rPr>
              <a:t> = a[0]-'a';</a:t>
            </a:r>
          </a:p>
          <a:p>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startrow</a:t>
            </a:r>
            <a:r>
              <a:rPr lang="en-US" altLang="zh-CN" dirty="0">
                <a:latin typeface="宋体" panose="02010600030101010101" pitchFamily="2" charset="-122"/>
                <a:ea typeface="宋体" panose="02010600030101010101" pitchFamily="2" charset="-122"/>
              </a:rPr>
              <a:t> = a[1]-'1';</a:t>
            </a:r>
          </a:p>
          <a:p>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destcol</a:t>
            </a:r>
            <a:r>
              <a:rPr lang="en-US" altLang="zh-CN" dirty="0">
                <a:latin typeface="宋体" panose="02010600030101010101" pitchFamily="2" charset="-122"/>
                <a:ea typeface="宋体" panose="02010600030101010101" pitchFamily="2" charset="-122"/>
              </a:rPr>
              <a:t> = b[0]-'a';</a:t>
            </a:r>
          </a:p>
          <a:p>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destrow</a:t>
            </a:r>
            <a:r>
              <a:rPr lang="en-US" altLang="zh-CN" dirty="0">
                <a:latin typeface="宋体" panose="02010600030101010101" pitchFamily="2" charset="-122"/>
                <a:ea typeface="宋体" panose="02010600030101010101" pitchFamily="2" charset="-122"/>
              </a:rPr>
              <a:t> = b[1]-'1';</a:t>
            </a:r>
          </a:p>
          <a:p>
            <a:r>
              <a:rPr lang="en-US" altLang="zh-CN" dirty="0">
                <a:latin typeface="宋体" panose="02010600030101010101" pitchFamily="2" charset="-122"/>
                <a:ea typeface="宋体" panose="02010600030101010101" pitchFamily="2" charset="-122"/>
              </a:rPr>
              <a:t>      visit(startrow,startcol,0);</a:t>
            </a:r>
          </a:p>
          <a:p>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cout</a:t>
            </a:r>
            <a:r>
              <a:rPr lang="en-US" altLang="zh-CN" dirty="0">
                <a:latin typeface="宋体" panose="02010600030101010101" pitchFamily="2" charset="-122"/>
                <a:ea typeface="宋体" panose="02010600030101010101" pitchFamily="2" charset="-122"/>
              </a:rPr>
              <a:t> &lt;&lt; "To get from " &lt;&lt; a &lt;&lt; " to " &lt;&lt; b &lt;&lt; " takes " &lt;&lt; d[</a:t>
            </a:r>
            <a:r>
              <a:rPr lang="en-US" altLang="zh-CN" dirty="0" err="1">
                <a:latin typeface="宋体" panose="02010600030101010101" pitchFamily="2" charset="-122"/>
                <a:ea typeface="宋体" panose="02010600030101010101" pitchFamily="2" charset="-122"/>
              </a:rPr>
              <a:t>startrow</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startcol</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destrow</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destcol</a:t>
            </a:r>
            <a:r>
              <a:rPr lang="en-US" altLang="zh-CN" dirty="0">
                <a:latin typeface="宋体" panose="02010600030101010101" pitchFamily="2" charset="-122"/>
                <a:ea typeface="宋体" panose="02010600030101010101" pitchFamily="2" charset="-122"/>
              </a:rPr>
              <a:t>] &lt;&lt; " knight moves." &lt;&lt; </a:t>
            </a:r>
            <a:r>
              <a:rPr lang="en-US" altLang="zh-CN" dirty="0" err="1">
                <a:latin typeface="宋体" panose="02010600030101010101" pitchFamily="2" charset="-122"/>
                <a:ea typeface="宋体" panose="02010600030101010101" pitchFamily="2" charset="-122"/>
              </a:rPr>
              <a:t>endl</a:t>
            </a:r>
            <a:r>
              <a:rPr lang="en-US" altLang="zh-CN" dirty="0">
                <a:latin typeface="宋体" panose="02010600030101010101" pitchFamily="2" charset="-122"/>
                <a:ea typeface="宋体" panose="02010600030101010101" pitchFamily="2" charset="-122"/>
              </a:rPr>
              <a:t>;</a:t>
            </a:r>
          </a:p>
          <a:p>
            <a:r>
              <a:rPr lang="en-US" altLang="zh-CN" dirty="0">
                <a:latin typeface="宋体" panose="02010600030101010101" pitchFamily="2" charset="-122"/>
                <a:ea typeface="宋体" panose="02010600030101010101" pitchFamily="2" charset="-122"/>
              </a:rPr>
              <a:t>    }</a:t>
            </a:r>
          </a:p>
          <a:p>
            <a:r>
              <a:rPr lang="en-US" altLang="zh-CN" dirty="0">
                <a:latin typeface="宋体" panose="02010600030101010101" pitchFamily="2" charset="-122"/>
                <a:ea typeface="宋体" panose="02010600030101010101" pitchFamily="2" charset="-122"/>
              </a:rPr>
              <a:t>  return 0;</a:t>
            </a:r>
          </a:p>
          <a:p>
            <a:r>
              <a:rPr lang="en-US" altLang="zh-CN" dirty="0">
                <a:latin typeface="宋体" panose="02010600030101010101" pitchFamily="2" charset="-122"/>
                <a:ea typeface="宋体" panose="02010600030101010101" pitchFamily="2" charset="-122"/>
              </a:rPr>
              <a:t>}</a:t>
            </a:r>
            <a:endParaRPr lang="zh-CN" altLang="en-US" dirty="0"/>
          </a:p>
          <a:p>
            <a:endParaRPr lang="zh-CN" altLang="en-US" dirty="0"/>
          </a:p>
        </p:txBody>
      </p:sp>
    </p:spTree>
    <p:extLst>
      <p:ext uri="{BB962C8B-B14F-4D97-AF65-F5344CB8AC3E}">
        <p14:creationId xmlns:p14="http://schemas.microsoft.com/office/powerpoint/2010/main" val="1892414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595745" y="729550"/>
            <a:ext cx="10793350" cy="5632311"/>
          </a:xfrm>
          <a:prstGeom prst="rect">
            <a:avLst/>
          </a:prstGeom>
          <a:noFill/>
        </p:spPr>
        <p:txBody>
          <a:bodyPr wrap="square" rtlCol="0">
            <a:spAutoFit/>
          </a:bodyPr>
          <a:lstStyle/>
          <a:p>
            <a:pPr lvl="0"/>
            <a:r>
              <a:rPr lang="en-US" altLang="zh-CN" dirty="0">
                <a:solidFill>
                  <a:prstClr val="black"/>
                </a:solidFill>
                <a:latin typeface="宋体" panose="02010600030101010101" pitchFamily="2" charset="-122"/>
                <a:ea typeface="宋体" panose="02010600030101010101" pitchFamily="2" charset="-122"/>
              </a:rPr>
              <a:t>#include &lt;</a:t>
            </a:r>
            <a:r>
              <a:rPr lang="en-US" altLang="zh-CN" dirty="0" err="1">
                <a:solidFill>
                  <a:prstClr val="black"/>
                </a:solidFill>
                <a:latin typeface="宋体" panose="02010600030101010101" pitchFamily="2" charset="-122"/>
                <a:ea typeface="宋体" panose="02010600030101010101" pitchFamily="2" charset="-122"/>
              </a:rPr>
              <a:t>iostream</a:t>
            </a:r>
            <a:r>
              <a:rPr lang="en-US" altLang="zh-CN" dirty="0">
                <a:solidFill>
                  <a:prstClr val="black"/>
                </a:solidFill>
                <a:latin typeface="宋体" panose="02010600030101010101" pitchFamily="2" charset="-122"/>
                <a:ea typeface="宋体" panose="02010600030101010101" pitchFamily="2" charset="-122"/>
              </a:rPr>
              <a:t>&gt;</a:t>
            </a:r>
          </a:p>
          <a:p>
            <a:pPr lvl="0"/>
            <a:r>
              <a:rPr lang="en-US" altLang="zh-CN" dirty="0">
                <a:solidFill>
                  <a:prstClr val="black"/>
                </a:solidFill>
                <a:latin typeface="宋体" panose="02010600030101010101" pitchFamily="2" charset="-122"/>
                <a:ea typeface="宋体" panose="02010600030101010101" pitchFamily="2" charset="-122"/>
              </a:rPr>
              <a:t>#include &lt;</a:t>
            </a:r>
            <a:r>
              <a:rPr lang="en-US" altLang="zh-CN" dirty="0" err="1">
                <a:solidFill>
                  <a:prstClr val="black"/>
                </a:solidFill>
                <a:latin typeface="宋体" panose="02010600030101010101" pitchFamily="2" charset="-122"/>
                <a:ea typeface="宋体" panose="02010600030101010101" pitchFamily="2" charset="-122"/>
              </a:rPr>
              <a:t>memory.h</a:t>
            </a:r>
            <a:r>
              <a:rPr lang="en-US" altLang="zh-CN" dirty="0">
                <a:solidFill>
                  <a:prstClr val="black"/>
                </a:solidFill>
                <a:latin typeface="宋体" panose="02010600030101010101" pitchFamily="2" charset="-122"/>
                <a:ea typeface="宋体" panose="02010600030101010101" pitchFamily="2" charset="-122"/>
              </a:rPr>
              <a:t>&gt;</a:t>
            </a:r>
          </a:p>
          <a:p>
            <a:pPr lvl="0"/>
            <a:r>
              <a:rPr lang="en-US" altLang="zh-CN" dirty="0">
                <a:solidFill>
                  <a:prstClr val="black"/>
                </a:solidFill>
                <a:latin typeface="宋体" panose="02010600030101010101" pitchFamily="2" charset="-122"/>
                <a:ea typeface="宋体" panose="02010600030101010101" pitchFamily="2" charset="-122"/>
              </a:rPr>
              <a:t>using namespace </a:t>
            </a:r>
            <a:r>
              <a:rPr lang="en-US" altLang="zh-CN" dirty="0" err="1">
                <a:solidFill>
                  <a:prstClr val="black"/>
                </a:solidFill>
                <a:latin typeface="宋体" panose="02010600030101010101" pitchFamily="2" charset="-122"/>
                <a:ea typeface="宋体" panose="02010600030101010101" pitchFamily="2" charset="-122"/>
              </a:rPr>
              <a:t>std</a:t>
            </a:r>
            <a:r>
              <a:rPr lang="en-US" altLang="zh-CN" dirty="0" smtClean="0">
                <a:solidFill>
                  <a:prstClr val="black"/>
                </a:solidFill>
                <a:latin typeface="宋体" panose="02010600030101010101" pitchFamily="2" charset="-122"/>
                <a:ea typeface="宋体" panose="02010600030101010101" pitchFamily="2" charset="-122"/>
              </a:rPr>
              <a:t>;</a:t>
            </a:r>
            <a:endParaRPr lang="en-US" altLang="zh-CN" dirty="0">
              <a:solidFill>
                <a:prstClr val="black"/>
              </a:solidFill>
              <a:latin typeface="宋体" panose="02010600030101010101" pitchFamily="2" charset="-122"/>
              <a:ea typeface="宋体" panose="02010600030101010101" pitchFamily="2" charset="-122"/>
            </a:endParaRPr>
          </a:p>
          <a:p>
            <a:pPr lvl="0"/>
            <a:r>
              <a:rPr lang="en-US" altLang="zh-CN" dirty="0" err="1">
                <a:solidFill>
                  <a:prstClr val="black"/>
                </a:solidFill>
                <a:latin typeface="宋体" panose="02010600030101010101" pitchFamily="2" charset="-122"/>
                <a:ea typeface="宋体" panose="02010600030101010101" pitchFamily="2" charset="-122"/>
              </a:rPr>
              <a:t>int</a:t>
            </a:r>
            <a:r>
              <a:rPr lang="en-US" altLang="zh-CN" dirty="0">
                <a:solidFill>
                  <a:prstClr val="black"/>
                </a:solidFill>
                <a:latin typeface="宋体" panose="02010600030101010101" pitchFamily="2" charset="-122"/>
                <a:ea typeface="宋体" panose="02010600030101010101" pitchFamily="2" charset="-122"/>
              </a:rPr>
              <a:t> knight[8][8];</a:t>
            </a:r>
          </a:p>
          <a:p>
            <a:pPr lvl="0"/>
            <a:r>
              <a:rPr lang="en-US" altLang="zh-CN" dirty="0" err="1">
                <a:solidFill>
                  <a:prstClr val="black"/>
                </a:solidFill>
                <a:latin typeface="宋体" panose="02010600030101010101" pitchFamily="2" charset="-122"/>
                <a:ea typeface="宋体" panose="02010600030101010101" pitchFamily="2" charset="-122"/>
              </a:rPr>
              <a:t>int</a:t>
            </a:r>
            <a:r>
              <a:rPr lang="en-US" altLang="zh-CN" dirty="0">
                <a:solidFill>
                  <a:prstClr val="black"/>
                </a:solidFill>
                <a:latin typeface="宋体" panose="02010600030101010101" pitchFamily="2" charset="-122"/>
                <a:ea typeface="宋体" panose="02010600030101010101" pitchFamily="2" charset="-122"/>
              </a:rPr>
              <a:t> x[] = {1,1,2,2,-1,-1,-2,-2};</a:t>
            </a:r>
          </a:p>
          <a:p>
            <a:pPr lvl="0"/>
            <a:r>
              <a:rPr lang="en-US" altLang="zh-CN" dirty="0" err="1">
                <a:solidFill>
                  <a:prstClr val="black"/>
                </a:solidFill>
                <a:latin typeface="宋体" panose="02010600030101010101" pitchFamily="2" charset="-122"/>
                <a:ea typeface="宋体" panose="02010600030101010101" pitchFamily="2" charset="-122"/>
              </a:rPr>
              <a:t>int</a:t>
            </a:r>
            <a:r>
              <a:rPr lang="en-US" altLang="zh-CN" dirty="0">
                <a:solidFill>
                  <a:prstClr val="black"/>
                </a:solidFill>
                <a:latin typeface="宋体" panose="02010600030101010101" pitchFamily="2" charset="-122"/>
                <a:ea typeface="宋体" panose="02010600030101010101" pitchFamily="2" charset="-122"/>
              </a:rPr>
              <a:t> y[] = {2,-2,1,-1,2,-2,1,-1};</a:t>
            </a:r>
          </a:p>
          <a:p>
            <a:pPr lvl="0"/>
            <a:endParaRPr lang="en-US" altLang="zh-CN" dirty="0">
              <a:solidFill>
                <a:prstClr val="black"/>
              </a:solidFill>
              <a:latin typeface="宋体" panose="02010600030101010101" pitchFamily="2" charset="-122"/>
              <a:ea typeface="宋体" panose="02010600030101010101" pitchFamily="2" charset="-122"/>
            </a:endParaRPr>
          </a:p>
          <a:p>
            <a:pPr lvl="0"/>
            <a:r>
              <a:rPr lang="en-US" altLang="zh-CN" dirty="0">
                <a:solidFill>
                  <a:prstClr val="black"/>
                </a:solidFill>
                <a:latin typeface="宋体" panose="02010600030101010101" pitchFamily="2" charset="-122"/>
                <a:ea typeface="宋体" panose="02010600030101010101" pitchFamily="2" charset="-122"/>
              </a:rPr>
              <a:t>void DFS(</a:t>
            </a:r>
            <a:r>
              <a:rPr lang="en-US" altLang="zh-CN" dirty="0" err="1">
                <a:solidFill>
                  <a:prstClr val="black"/>
                </a:solidFill>
                <a:latin typeface="宋体" panose="02010600030101010101" pitchFamily="2" charset="-122"/>
                <a:ea typeface="宋体" panose="02010600030101010101" pitchFamily="2" charset="-122"/>
              </a:rPr>
              <a:t>int</a:t>
            </a:r>
            <a:r>
              <a:rPr lang="en-US" altLang="zh-CN" dirty="0">
                <a:solidFill>
                  <a:prstClr val="black"/>
                </a:solidFill>
                <a:latin typeface="宋体" panose="02010600030101010101" pitchFamily="2" charset="-122"/>
                <a:ea typeface="宋体" panose="02010600030101010101" pitchFamily="2" charset="-122"/>
              </a:rPr>
              <a:t> </a:t>
            </a:r>
            <a:r>
              <a:rPr lang="en-US" altLang="zh-CN" dirty="0" err="1">
                <a:solidFill>
                  <a:prstClr val="black"/>
                </a:solidFill>
                <a:latin typeface="宋体" panose="02010600030101010101" pitchFamily="2" charset="-122"/>
                <a:ea typeface="宋体" panose="02010600030101010101" pitchFamily="2" charset="-122"/>
              </a:rPr>
              <a:t>si,int</a:t>
            </a:r>
            <a:r>
              <a:rPr lang="en-US" altLang="zh-CN" dirty="0">
                <a:solidFill>
                  <a:prstClr val="black"/>
                </a:solidFill>
                <a:latin typeface="宋体" panose="02010600030101010101" pitchFamily="2" charset="-122"/>
                <a:ea typeface="宋体" panose="02010600030101010101" pitchFamily="2" charset="-122"/>
              </a:rPr>
              <a:t> </a:t>
            </a:r>
            <a:r>
              <a:rPr lang="en-US" altLang="zh-CN" dirty="0" err="1">
                <a:solidFill>
                  <a:prstClr val="black"/>
                </a:solidFill>
                <a:latin typeface="宋体" panose="02010600030101010101" pitchFamily="2" charset="-122"/>
                <a:ea typeface="宋体" panose="02010600030101010101" pitchFamily="2" charset="-122"/>
              </a:rPr>
              <a:t>sj,int</a:t>
            </a:r>
            <a:r>
              <a:rPr lang="en-US" altLang="zh-CN" dirty="0">
                <a:solidFill>
                  <a:prstClr val="black"/>
                </a:solidFill>
                <a:latin typeface="宋体" panose="02010600030101010101" pitchFamily="2" charset="-122"/>
                <a:ea typeface="宋体" panose="02010600030101010101" pitchFamily="2" charset="-122"/>
              </a:rPr>
              <a:t> moves)</a:t>
            </a:r>
          </a:p>
          <a:p>
            <a:pPr lvl="0"/>
            <a:r>
              <a:rPr lang="en-US" altLang="zh-CN" dirty="0">
                <a:solidFill>
                  <a:prstClr val="black"/>
                </a:solidFill>
                <a:latin typeface="宋体" panose="02010600030101010101" pitchFamily="2" charset="-122"/>
                <a:ea typeface="宋体" panose="02010600030101010101" pitchFamily="2" charset="-122"/>
              </a:rPr>
              <a:t>{</a:t>
            </a:r>
          </a:p>
          <a:p>
            <a:pPr lvl="0"/>
            <a:r>
              <a:rPr lang="en-US" altLang="zh-CN" dirty="0">
                <a:solidFill>
                  <a:prstClr val="black"/>
                </a:solidFill>
                <a:latin typeface="宋体" panose="02010600030101010101" pitchFamily="2" charset="-122"/>
                <a:ea typeface="宋体" panose="02010600030101010101" pitchFamily="2" charset="-122"/>
              </a:rPr>
              <a:t>	if(</a:t>
            </a:r>
            <a:r>
              <a:rPr lang="en-US" altLang="zh-CN" dirty="0" err="1">
                <a:solidFill>
                  <a:prstClr val="black"/>
                </a:solidFill>
                <a:latin typeface="宋体" panose="02010600030101010101" pitchFamily="2" charset="-122"/>
                <a:ea typeface="宋体" panose="02010600030101010101" pitchFamily="2" charset="-122"/>
              </a:rPr>
              <a:t>si</a:t>
            </a:r>
            <a:r>
              <a:rPr lang="en-US" altLang="zh-CN" dirty="0">
                <a:solidFill>
                  <a:prstClr val="black"/>
                </a:solidFill>
                <a:latin typeface="宋体" panose="02010600030101010101" pitchFamily="2" charset="-122"/>
                <a:ea typeface="宋体" panose="02010600030101010101" pitchFamily="2" charset="-122"/>
              </a:rPr>
              <a:t> &lt; 0 || </a:t>
            </a:r>
            <a:r>
              <a:rPr lang="en-US" altLang="zh-CN" dirty="0" err="1">
                <a:solidFill>
                  <a:prstClr val="black"/>
                </a:solidFill>
                <a:latin typeface="宋体" panose="02010600030101010101" pitchFamily="2" charset="-122"/>
                <a:ea typeface="宋体" panose="02010600030101010101" pitchFamily="2" charset="-122"/>
              </a:rPr>
              <a:t>sj</a:t>
            </a:r>
            <a:r>
              <a:rPr lang="en-US" altLang="zh-CN" dirty="0">
                <a:solidFill>
                  <a:prstClr val="black"/>
                </a:solidFill>
                <a:latin typeface="宋体" panose="02010600030101010101" pitchFamily="2" charset="-122"/>
                <a:ea typeface="宋体" panose="02010600030101010101" pitchFamily="2" charset="-122"/>
              </a:rPr>
              <a:t> &lt; 0 || </a:t>
            </a:r>
            <a:r>
              <a:rPr lang="en-US" altLang="zh-CN" dirty="0" err="1">
                <a:solidFill>
                  <a:prstClr val="black"/>
                </a:solidFill>
                <a:latin typeface="宋体" panose="02010600030101010101" pitchFamily="2" charset="-122"/>
                <a:ea typeface="宋体" panose="02010600030101010101" pitchFamily="2" charset="-122"/>
              </a:rPr>
              <a:t>si</a:t>
            </a:r>
            <a:r>
              <a:rPr lang="en-US" altLang="zh-CN" dirty="0">
                <a:solidFill>
                  <a:prstClr val="black"/>
                </a:solidFill>
                <a:latin typeface="宋体" panose="02010600030101010101" pitchFamily="2" charset="-122"/>
                <a:ea typeface="宋体" panose="02010600030101010101" pitchFamily="2" charset="-122"/>
              </a:rPr>
              <a:t> &gt;= 8 || </a:t>
            </a:r>
            <a:r>
              <a:rPr lang="en-US" altLang="zh-CN" dirty="0" err="1">
                <a:solidFill>
                  <a:prstClr val="black"/>
                </a:solidFill>
                <a:latin typeface="宋体" panose="02010600030101010101" pitchFamily="2" charset="-122"/>
                <a:ea typeface="宋体" panose="02010600030101010101" pitchFamily="2" charset="-122"/>
              </a:rPr>
              <a:t>sj</a:t>
            </a:r>
            <a:r>
              <a:rPr lang="en-US" altLang="zh-CN" dirty="0">
                <a:solidFill>
                  <a:prstClr val="black"/>
                </a:solidFill>
                <a:latin typeface="宋体" panose="02010600030101010101" pitchFamily="2" charset="-122"/>
                <a:ea typeface="宋体" panose="02010600030101010101" pitchFamily="2" charset="-122"/>
              </a:rPr>
              <a:t> &gt;= 8 || moves &gt;= knight[</a:t>
            </a:r>
            <a:r>
              <a:rPr lang="en-US" altLang="zh-CN" dirty="0" err="1">
                <a:solidFill>
                  <a:prstClr val="black"/>
                </a:solidFill>
                <a:latin typeface="宋体" panose="02010600030101010101" pitchFamily="2" charset="-122"/>
                <a:ea typeface="宋体" panose="02010600030101010101" pitchFamily="2" charset="-122"/>
              </a:rPr>
              <a:t>si</a:t>
            </a:r>
            <a:r>
              <a:rPr lang="en-US" altLang="zh-CN" dirty="0">
                <a:solidFill>
                  <a:prstClr val="black"/>
                </a:solidFill>
                <a:latin typeface="宋体" panose="02010600030101010101" pitchFamily="2" charset="-122"/>
                <a:ea typeface="宋体" panose="02010600030101010101" pitchFamily="2" charset="-122"/>
              </a:rPr>
              <a:t>][</a:t>
            </a:r>
            <a:r>
              <a:rPr lang="en-US" altLang="zh-CN" dirty="0" err="1">
                <a:solidFill>
                  <a:prstClr val="black"/>
                </a:solidFill>
                <a:latin typeface="宋体" panose="02010600030101010101" pitchFamily="2" charset="-122"/>
                <a:ea typeface="宋体" panose="02010600030101010101" pitchFamily="2" charset="-122"/>
              </a:rPr>
              <a:t>sj</a:t>
            </a:r>
            <a:r>
              <a:rPr lang="en-US" altLang="zh-CN" dirty="0">
                <a:solidFill>
                  <a:prstClr val="black"/>
                </a:solidFill>
                <a:latin typeface="宋体" panose="02010600030101010101" pitchFamily="2" charset="-122"/>
                <a:ea typeface="宋体" panose="02010600030101010101" pitchFamily="2" charset="-122"/>
              </a:rPr>
              <a:t>])</a:t>
            </a:r>
          </a:p>
          <a:p>
            <a:pPr lvl="0"/>
            <a:r>
              <a:rPr lang="en-US" altLang="zh-CN" dirty="0">
                <a:solidFill>
                  <a:prstClr val="black"/>
                </a:solidFill>
                <a:latin typeface="宋体" panose="02010600030101010101" pitchFamily="2" charset="-122"/>
                <a:ea typeface="宋体" panose="02010600030101010101" pitchFamily="2" charset="-122"/>
              </a:rPr>
              <a:t>	{</a:t>
            </a:r>
          </a:p>
          <a:p>
            <a:pPr lvl="0"/>
            <a:r>
              <a:rPr lang="en-US" altLang="zh-CN" dirty="0">
                <a:solidFill>
                  <a:prstClr val="black"/>
                </a:solidFill>
                <a:latin typeface="宋体" panose="02010600030101010101" pitchFamily="2" charset="-122"/>
                <a:ea typeface="宋体" panose="02010600030101010101" pitchFamily="2" charset="-122"/>
              </a:rPr>
              <a:t>		return;</a:t>
            </a:r>
          </a:p>
          <a:p>
            <a:pPr lvl="0"/>
            <a:r>
              <a:rPr lang="en-US" altLang="zh-CN" dirty="0">
                <a:solidFill>
                  <a:prstClr val="black"/>
                </a:solidFill>
                <a:latin typeface="宋体" panose="02010600030101010101" pitchFamily="2" charset="-122"/>
                <a:ea typeface="宋体" panose="02010600030101010101" pitchFamily="2" charset="-122"/>
              </a:rPr>
              <a:t>	}</a:t>
            </a:r>
          </a:p>
          <a:p>
            <a:pPr lvl="0"/>
            <a:r>
              <a:rPr lang="en-US" altLang="zh-CN" dirty="0">
                <a:solidFill>
                  <a:prstClr val="black"/>
                </a:solidFill>
                <a:latin typeface="宋体" panose="02010600030101010101" pitchFamily="2" charset="-122"/>
                <a:ea typeface="宋体" panose="02010600030101010101" pitchFamily="2" charset="-122"/>
              </a:rPr>
              <a:t>	knight[</a:t>
            </a:r>
            <a:r>
              <a:rPr lang="en-US" altLang="zh-CN" dirty="0" err="1">
                <a:solidFill>
                  <a:prstClr val="black"/>
                </a:solidFill>
                <a:latin typeface="宋体" panose="02010600030101010101" pitchFamily="2" charset="-122"/>
                <a:ea typeface="宋体" panose="02010600030101010101" pitchFamily="2" charset="-122"/>
              </a:rPr>
              <a:t>si</a:t>
            </a:r>
            <a:r>
              <a:rPr lang="en-US" altLang="zh-CN" dirty="0">
                <a:solidFill>
                  <a:prstClr val="black"/>
                </a:solidFill>
                <a:latin typeface="宋体" panose="02010600030101010101" pitchFamily="2" charset="-122"/>
                <a:ea typeface="宋体" panose="02010600030101010101" pitchFamily="2" charset="-122"/>
              </a:rPr>
              <a:t>][</a:t>
            </a:r>
            <a:r>
              <a:rPr lang="en-US" altLang="zh-CN" dirty="0" err="1">
                <a:solidFill>
                  <a:prstClr val="black"/>
                </a:solidFill>
                <a:latin typeface="宋体" panose="02010600030101010101" pitchFamily="2" charset="-122"/>
                <a:ea typeface="宋体" panose="02010600030101010101" pitchFamily="2" charset="-122"/>
              </a:rPr>
              <a:t>sj</a:t>
            </a:r>
            <a:r>
              <a:rPr lang="en-US" altLang="zh-CN" dirty="0">
                <a:solidFill>
                  <a:prstClr val="black"/>
                </a:solidFill>
                <a:latin typeface="宋体" panose="02010600030101010101" pitchFamily="2" charset="-122"/>
                <a:ea typeface="宋体" panose="02010600030101010101" pitchFamily="2" charset="-122"/>
              </a:rPr>
              <a:t>] = moves;</a:t>
            </a:r>
          </a:p>
          <a:p>
            <a:pPr lvl="0"/>
            <a:r>
              <a:rPr lang="en-US" altLang="zh-CN" dirty="0">
                <a:solidFill>
                  <a:prstClr val="black"/>
                </a:solidFill>
                <a:latin typeface="宋体" panose="02010600030101010101" pitchFamily="2" charset="-122"/>
                <a:ea typeface="宋体" panose="02010600030101010101" pitchFamily="2" charset="-122"/>
              </a:rPr>
              <a:t>	</a:t>
            </a:r>
            <a:r>
              <a:rPr lang="en-US" altLang="zh-CN" dirty="0" err="1">
                <a:solidFill>
                  <a:prstClr val="black"/>
                </a:solidFill>
                <a:latin typeface="宋体" panose="02010600030101010101" pitchFamily="2" charset="-122"/>
                <a:ea typeface="宋体" panose="02010600030101010101" pitchFamily="2" charset="-122"/>
              </a:rPr>
              <a:t>int</a:t>
            </a:r>
            <a:r>
              <a:rPr lang="en-US" altLang="zh-CN" dirty="0">
                <a:solidFill>
                  <a:prstClr val="black"/>
                </a:solidFill>
                <a:latin typeface="宋体" panose="02010600030101010101" pitchFamily="2" charset="-122"/>
                <a:ea typeface="宋体" panose="02010600030101010101" pitchFamily="2" charset="-122"/>
              </a:rPr>
              <a:t> </a:t>
            </a:r>
            <a:r>
              <a:rPr lang="en-US" altLang="zh-CN" dirty="0" err="1">
                <a:solidFill>
                  <a:prstClr val="black"/>
                </a:solidFill>
                <a:latin typeface="宋体" panose="02010600030101010101" pitchFamily="2" charset="-122"/>
                <a:ea typeface="宋体" panose="02010600030101010101" pitchFamily="2" charset="-122"/>
              </a:rPr>
              <a:t>i</a:t>
            </a:r>
            <a:r>
              <a:rPr lang="en-US" altLang="zh-CN" dirty="0">
                <a:solidFill>
                  <a:prstClr val="black"/>
                </a:solidFill>
                <a:latin typeface="宋体" panose="02010600030101010101" pitchFamily="2" charset="-122"/>
                <a:ea typeface="宋体" panose="02010600030101010101" pitchFamily="2" charset="-122"/>
              </a:rPr>
              <a:t>;</a:t>
            </a:r>
          </a:p>
          <a:p>
            <a:pPr lvl="0"/>
            <a:r>
              <a:rPr lang="en-US" altLang="zh-CN" dirty="0">
                <a:solidFill>
                  <a:prstClr val="black"/>
                </a:solidFill>
                <a:latin typeface="宋体" panose="02010600030101010101" pitchFamily="2" charset="-122"/>
                <a:ea typeface="宋体" panose="02010600030101010101" pitchFamily="2" charset="-122"/>
              </a:rPr>
              <a:t>	for(</a:t>
            </a:r>
            <a:r>
              <a:rPr lang="en-US" altLang="zh-CN" dirty="0" err="1">
                <a:solidFill>
                  <a:prstClr val="black"/>
                </a:solidFill>
                <a:latin typeface="宋体" panose="02010600030101010101" pitchFamily="2" charset="-122"/>
                <a:ea typeface="宋体" panose="02010600030101010101" pitchFamily="2" charset="-122"/>
              </a:rPr>
              <a:t>i</a:t>
            </a:r>
            <a:r>
              <a:rPr lang="en-US" altLang="zh-CN" dirty="0">
                <a:solidFill>
                  <a:prstClr val="black"/>
                </a:solidFill>
                <a:latin typeface="宋体" panose="02010600030101010101" pitchFamily="2" charset="-122"/>
                <a:ea typeface="宋体" panose="02010600030101010101" pitchFamily="2" charset="-122"/>
              </a:rPr>
              <a:t> = 0;i &lt; 8;i++)</a:t>
            </a:r>
          </a:p>
          <a:p>
            <a:pPr lvl="0"/>
            <a:r>
              <a:rPr lang="en-US" altLang="zh-CN" dirty="0">
                <a:solidFill>
                  <a:prstClr val="black"/>
                </a:solidFill>
                <a:latin typeface="宋体" panose="02010600030101010101" pitchFamily="2" charset="-122"/>
                <a:ea typeface="宋体" panose="02010600030101010101" pitchFamily="2" charset="-122"/>
              </a:rPr>
              <a:t>	{</a:t>
            </a:r>
          </a:p>
          <a:p>
            <a:pPr lvl="0"/>
            <a:r>
              <a:rPr lang="en-US" altLang="zh-CN" dirty="0">
                <a:solidFill>
                  <a:prstClr val="black"/>
                </a:solidFill>
                <a:latin typeface="宋体" panose="02010600030101010101" pitchFamily="2" charset="-122"/>
                <a:ea typeface="宋体" panose="02010600030101010101" pitchFamily="2" charset="-122"/>
              </a:rPr>
              <a:t>		DFS(</a:t>
            </a:r>
            <a:r>
              <a:rPr lang="en-US" altLang="zh-CN" dirty="0" err="1">
                <a:solidFill>
                  <a:prstClr val="black"/>
                </a:solidFill>
                <a:latin typeface="宋体" panose="02010600030101010101" pitchFamily="2" charset="-122"/>
                <a:ea typeface="宋体" panose="02010600030101010101" pitchFamily="2" charset="-122"/>
              </a:rPr>
              <a:t>si</a:t>
            </a:r>
            <a:r>
              <a:rPr lang="en-US" altLang="zh-CN" dirty="0">
                <a:solidFill>
                  <a:prstClr val="black"/>
                </a:solidFill>
                <a:latin typeface="宋体" panose="02010600030101010101" pitchFamily="2" charset="-122"/>
                <a:ea typeface="宋体" panose="02010600030101010101" pitchFamily="2" charset="-122"/>
              </a:rPr>
              <a:t> + x[</a:t>
            </a:r>
            <a:r>
              <a:rPr lang="en-US" altLang="zh-CN" dirty="0" err="1">
                <a:solidFill>
                  <a:prstClr val="black"/>
                </a:solidFill>
                <a:latin typeface="宋体" panose="02010600030101010101" pitchFamily="2" charset="-122"/>
                <a:ea typeface="宋体" panose="02010600030101010101" pitchFamily="2" charset="-122"/>
              </a:rPr>
              <a:t>i</a:t>
            </a:r>
            <a:r>
              <a:rPr lang="en-US" altLang="zh-CN" dirty="0">
                <a:solidFill>
                  <a:prstClr val="black"/>
                </a:solidFill>
                <a:latin typeface="宋体" panose="02010600030101010101" pitchFamily="2" charset="-122"/>
                <a:ea typeface="宋体" panose="02010600030101010101" pitchFamily="2" charset="-122"/>
              </a:rPr>
              <a:t>],</a:t>
            </a:r>
            <a:r>
              <a:rPr lang="en-US" altLang="zh-CN" dirty="0" err="1">
                <a:solidFill>
                  <a:prstClr val="black"/>
                </a:solidFill>
                <a:latin typeface="宋体" panose="02010600030101010101" pitchFamily="2" charset="-122"/>
                <a:ea typeface="宋体" panose="02010600030101010101" pitchFamily="2" charset="-122"/>
              </a:rPr>
              <a:t>sj</a:t>
            </a:r>
            <a:r>
              <a:rPr lang="en-US" altLang="zh-CN" dirty="0">
                <a:solidFill>
                  <a:prstClr val="black"/>
                </a:solidFill>
                <a:latin typeface="宋体" panose="02010600030101010101" pitchFamily="2" charset="-122"/>
                <a:ea typeface="宋体" panose="02010600030101010101" pitchFamily="2" charset="-122"/>
              </a:rPr>
              <a:t> + y[</a:t>
            </a:r>
            <a:r>
              <a:rPr lang="en-US" altLang="zh-CN" dirty="0" err="1">
                <a:solidFill>
                  <a:prstClr val="black"/>
                </a:solidFill>
                <a:latin typeface="宋体" panose="02010600030101010101" pitchFamily="2" charset="-122"/>
                <a:ea typeface="宋体" panose="02010600030101010101" pitchFamily="2" charset="-122"/>
              </a:rPr>
              <a:t>i</a:t>
            </a:r>
            <a:r>
              <a:rPr lang="en-US" altLang="zh-CN" dirty="0">
                <a:solidFill>
                  <a:prstClr val="black"/>
                </a:solidFill>
                <a:latin typeface="宋体" panose="02010600030101010101" pitchFamily="2" charset="-122"/>
                <a:ea typeface="宋体" panose="02010600030101010101" pitchFamily="2" charset="-122"/>
              </a:rPr>
              <a:t>],moves + 1);</a:t>
            </a:r>
          </a:p>
          <a:p>
            <a:pPr lvl="0"/>
            <a:r>
              <a:rPr lang="en-US" altLang="zh-CN" dirty="0">
                <a:solidFill>
                  <a:prstClr val="black"/>
                </a:solidFill>
                <a:latin typeface="宋体" panose="02010600030101010101" pitchFamily="2" charset="-122"/>
                <a:ea typeface="宋体" panose="02010600030101010101" pitchFamily="2" charset="-122"/>
              </a:rPr>
              <a:t>	}</a:t>
            </a:r>
          </a:p>
          <a:p>
            <a:pPr lvl="0"/>
            <a:r>
              <a:rPr lang="en-US" altLang="zh-CN" dirty="0" smtClean="0">
                <a:solidFill>
                  <a:prstClr val="black"/>
                </a:solidFill>
                <a:latin typeface="宋体" panose="02010600030101010101" pitchFamily="2" charset="-122"/>
                <a:ea typeface="宋体" panose="02010600030101010101" pitchFamily="2" charset="-122"/>
              </a:rPr>
              <a:t>}</a:t>
            </a:r>
            <a:endParaRPr lang="en-US" altLang="zh-CN" dirty="0">
              <a:solidFill>
                <a:prstClr val="black"/>
              </a:solidFill>
              <a:latin typeface="宋体" panose="02010600030101010101" pitchFamily="2" charset="-122"/>
              <a:ea typeface="宋体" panose="02010600030101010101" pitchFamily="2" charset="-122"/>
            </a:endParaRPr>
          </a:p>
        </p:txBody>
      </p:sp>
      <p:sp>
        <p:nvSpPr>
          <p:cNvPr id="3" name="文本框 2"/>
          <p:cNvSpPr txBox="1"/>
          <p:nvPr/>
        </p:nvSpPr>
        <p:spPr>
          <a:xfrm>
            <a:off x="595745" y="206330"/>
            <a:ext cx="2895600" cy="523220"/>
          </a:xfrm>
          <a:prstGeom prst="rect">
            <a:avLst/>
          </a:prstGeom>
          <a:noFill/>
        </p:spPr>
        <p:txBody>
          <a:bodyPr wrap="square" rtlCol="0">
            <a:spAutoFit/>
          </a:bodyPr>
          <a:lstStyle/>
          <a:p>
            <a:r>
              <a:rPr lang="en-US" altLang="zh-CN" sz="2800" b="1" dirty="0" smtClean="0">
                <a:latin typeface="宋体" panose="02010600030101010101" pitchFamily="2" charset="-122"/>
                <a:ea typeface="宋体" panose="02010600030101010101" pitchFamily="2" charset="-122"/>
              </a:rPr>
              <a:t>3.</a:t>
            </a:r>
            <a:r>
              <a:rPr lang="zh-CN" altLang="en-US" sz="2800" b="1" dirty="0">
                <a:latin typeface="宋体" panose="02010600030101010101" pitchFamily="2" charset="-122"/>
                <a:ea typeface="宋体" panose="02010600030101010101" pitchFamily="2" charset="-122"/>
              </a:rPr>
              <a:t>深度优先搜索</a:t>
            </a:r>
          </a:p>
        </p:txBody>
      </p:sp>
    </p:spTree>
    <p:extLst>
      <p:ext uri="{BB962C8B-B14F-4D97-AF65-F5344CB8AC3E}">
        <p14:creationId xmlns:p14="http://schemas.microsoft.com/office/powerpoint/2010/main" val="38973615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748145" y="1025238"/>
            <a:ext cx="1079335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endParaRPr>
          </a:p>
        </p:txBody>
      </p:sp>
      <p:sp>
        <p:nvSpPr>
          <p:cNvPr id="3" name="文本框 2"/>
          <p:cNvSpPr txBox="1"/>
          <p:nvPr/>
        </p:nvSpPr>
        <p:spPr>
          <a:xfrm>
            <a:off x="1149927" y="720436"/>
            <a:ext cx="9476509" cy="4247317"/>
          </a:xfrm>
          <a:prstGeom prst="rect">
            <a:avLst/>
          </a:prstGeom>
          <a:noFill/>
        </p:spPr>
        <p:txBody>
          <a:bodyPr wrap="square" rtlCol="0">
            <a:spAutoFit/>
          </a:bodyPr>
          <a:lstStyle/>
          <a:p>
            <a:pPr lvl="0"/>
            <a:endParaRPr lang="en-US" altLang="zh-CN" dirty="0">
              <a:solidFill>
                <a:prstClr val="black"/>
              </a:solidFill>
              <a:latin typeface="宋体" panose="02010600030101010101" pitchFamily="2" charset="-122"/>
              <a:ea typeface="宋体" panose="02010600030101010101" pitchFamily="2" charset="-122"/>
            </a:endParaRPr>
          </a:p>
          <a:p>
            <a:pPr lvl="0"/>
            <a:r>
              <a:rPr lang="en-US" altLang="zh-CN" dirty="0" err="1">
                <a:solidFill>
                  <a:prstClr val="black"/>
                </a:solidFill>
                <a:latin typeface="宋体" panose="02010600030101010101" pitchFamily="2" charset="-122"/>
                <a:ea typeface="宋体" panose="02010600030101010101" pitchFamily="2" charset="-122"/>
              </a:rPr>
              <a:t>int</a:t>
            </a:r>
            <a:r>
              <a:rPr lang="en-US" altLang="zh-CN" dirty="0">
                <a:solidFill>
                  <a:prstClr val="black"/>
                </a:solidFill>
                <a:latin typeface="宋体" panose="02010600030101010101" pitchFamily="2" charset="-122"/>
                <a:ea typeface="宋体" panose="02010600030101010101" pitchFamily="2" charset="-122"/>
              </a:rPr>
              <a:t> main()</a:t>
            </a:r>
          </a:p>
          <a:p>
            <a:pPr lvl="0"/>
            <a:r>
              <a:rPr lang="en-US" altLang="zh-CN" dirty="0">
                <a:solidFill>
                  <a:prstClr val="black"/>
                </a:solidFill>
                <a:latin typeface="宋体" panose="02010600030101010101" pitchFamily="2" charset="-122"/>
                <a:ea typeface="宋体" panose="02010600030101010101" pitchFamily="2" charset="-122"/>
              </a:rPr>
              <a:t>{</a:t>
            </a:r>
          </a:p>
          <a:p>
            <a:pPr lvl="0"/>
            <a:r>
              <a:rPr lang="en-US" altLang="zh-CN" dirty="0">
                <a:solidFill>
                  <a:prstClr val="black"/>
                </a:solidFill>
                <a:latin typeface="宋体" panose="02010600030101010101" pitchFamily="2" charset="-122"/>
                <a:ea typeface="宋体" panose="02010600030101010101" pitchFamily="2" charset="-122"/>
              </a:rPr>
              <a:t>	char a[10],b[10];</a:t>
            </a:r>
          </a:p>
          <a:p>
            <a:pPr lvl="0"/>
            <a:r>
              <a:rPr lang="en-US" altLang="zh-CN" dirty="0">
                <a:solidFill>
                  <a:prstClr val="black"/>
                </a:solidFill>
                <a:latin typeface="宋体" panose="02010600030101010101" pitchFamily="2" charset="-122"/>
                <a:ea typeface="宋体" panose="02010600030101010101" pitchFamily="2" charset="-122"/>
              </a:rPr>
              <a:t>	while(</a:t>
            </a:r>
            <a:r>
              <a:rPr lang="en-US" altLang="zh-CN" dirty="0" err="1">
                <a:solidFill>
                  <a:prstClr val="black"/>
                </a:solidFill>
                <a:latin typeface="宋体" panose="02010600030101010101" pitchFamily="2" charset="-122"/>
                <a:ea typeface="宋体" panose="02010600030101010101" pitchFamily="2" charset="-122"/>
              </a:rPr>
              <a:t>cin</a:t>
            </a:r>
            <a:r>
              <a:rPr lang="en-US" altLang="zh-CN" dirty="0">
                <a:solidFill>
                  <a:prstClr val="black"/>
                </a:solidFill>
                <a:latin typeface="宋体" panose="02010600030101010101" pitchFamily="2" charset="-122"/>
                <a:ea typeface="宋体" panose="02010600030101010101" pitchFamily="2" charset="-122"/>
              </a:rPr>
              <a:t> &gt;&gt; a &gt;&gt; b)</a:t>
            </a:r>
          </a:p>
          <a:p>
            <a:pPr lvl="0"/>
            <a:r>
              <a:rPr lang="en-US" altLang="zh-CN" dirty="0">
                <a:solidFill>
                  <a:prstClr val="black"/>
                </a:solidFill>
                <a:latin typeface="宋体" panose="02010600030101010101" pitchFamily="2" charset="-122"/>
                <a:ea typeface="宋体" panose="02010600030101010101" pitchFamily="2" charset="-122"/>
              </a:rPr>
              <a:t>	{</a:t>
            </a:r>
          </a:p>
          <a:p>
            <a:pPr lvl="0"/>
            <a:r>
              <a:rPr lang="en-US" altLang="zh-CN" dirty="0">
                <a:solidFill>
                  <a:prstClr val="black"/>
                </a:solidFill>
                <a:latin typeface="宋体" panose="02010600030101010101" pitchFamily="2" charset="-122"/>
                <a:ea typeface="宋体" panose="02010600030101010101" pitchFamily="2" charset="-122"/>
              </a:rPr>
              <a:t>		</a:t>
            </a:r>
            <a:r>
              <a:rPr lang="en-US" altLang="zh-CN" dirty="0" err="1">
                <a:solidFill>
                  <a:prstClr val="black"/>
                </a:solidFill>
                <a:latin typeface="宋体" panose="02010600030101010101" pitchFamily="2" charset="-122"/>
                <a:ea typeface="宋体" panose="02010600030101010101" pitchFamily="2" charset="-122"/>
              </a:rPr>
              <a:t>memset</a:t>
            </a:r>
            <a:r>
              <a:rPr lang="en-US" altLang="zh-CN" dirty="0">
                <a:solidFill>
                  <a:prstClr val="black"/>
                </a:solidFill>
                <a:latin typeface="宋体" panose="02010600030101010101" pitchFamily="2" charset="-122"/>
                <a:ea typeface="宋体" panose="02010600030101010101" pitchFamily="2" charset="-122"/>
              </a:rPr>
              <a:t>(knight,10,sizeof(knight));</a:t>
            </a:r>
          </a:p>
          <a:p>
            <a:pPr lvl="0"/>
            <a:r>
              <a:rPr lang="en-US" altLang="zh-CN" dirty="0">
                <a:solidFill>
                  <a:prstClr val="black"/>
                </a:solidFill>
                <a:latin typeface="宋体" panose="02010600030101010101" pitchFamily="2" charset="-122"/>
                <a:ea typeface="宋体" panose="02010600030101010101" pitchFamily="2" charset="-122"/>
              </a:rPr>
              <a:t>		DFS(a[0] - '</a:t>
            </a:r>
            <a:r>
              <a:rPr lang="en-US" altLang="zh-CN" dirty="0" err="1">
                <a:solidFill>
                  <a:prstClr val="black"/>
                </a:solidFill>
                <a:latin typeface="宋体" panose="02010600030101010101" pitchFamily="2" charset="-122"/>
                <a:ea typeface="宋体" panose="02010600030101010101" pitchFamily="2" charset="-122"/>
              </a:rPr>
              <a:t>a',a</a:t>
            </a:r>
            <a:r>
              <a:rPr lang="en-US" altLang="zh-CN" dirty="0">
                <a:solidFill>
                  <a:prstClr val="black"/>
                </a:solidFill>
                <a:latin typeface="宋体" panose="02010600030101010101" pitchFamily="2" charset="-122"/>
                <a:ea typeface="宋体" panose="02010600030101010101" pitchFamily="2" charset="-122"/>
              </a:rPr>
              <a:t>[1] - '1',0);</a:t>
            </a:r>
          </a:p>
          <a:p>
            <a:pPr lvl="0"/>
            <a:r>
              <a:rPr lang="en-US" altLang="zh-CN" dirty="0">
                <a:solidFill>
                  <a:prstClr val="black"/>
                </a:solidFill>
                <a:latin typeface="宋体" panose="02010600030101010101" pitchFamily="2" charset="-122"/>
                <a:ea typeface="宋体" panose="02010600030101010101" pitchFamily="2" charset="-122"/>
              </a:rPr>
              <a:t>		</a:t>
            </a:r>
            <a:r>
              <a:rPr lang="en-US" altLang="zh-CN" dirty="0" err="1">
                <a:solidFill>
                  <a:prstClr val="black"/>
                </a:solidFill>
                <a:latin typeface="宋体" panose="02010600030101010101" pitchFamily="2" charset="-122"/>
                <a:ea typeface="宋体" panose="02010600030101010101" pitchFamily="2" charset="-122"/>
              </a:rPr>
              <a:t>cout</a:t>
            </a:r>
            <a:r>
              <a:rPr lang="en-US" altLang="zh-CN" dirty="0">
                <a:solidFill>
                  <a:prstClr val="black"/>
                </a:solidFill>
                <a:latin typeface="宋体" panose="02010600030101010101" pitchFamily="2" charset="-122"/>
                <a:ea typeface="宋体" panose="02010600030101010101" pitchFamily="2" charset="-122"/>
              </a:rPr>
              <a:t> &lt;&lt; "To get from " &lt;&lt; a &lt;&lt; " to " &lt;&lt; b &lt;&lt; " takes " &lt;&lt; knight[b[0] - 'a'][b[1] - '1'] &lt;&lt; \</a:t>
            </a:r>
          </a:p>
          <a:p>
            <a:pPr lvl="0"/>
            <a:r>
              <a:rPr lang="en-US" altLang="zh-CN" dirty="0">
                <a:solidFill>
                  <a:prstClr val="black"/>
                </a:solidFill>
                <a:latin typeface="宋体" panose="02010600030101010101" pitchFamily="2" charset="-122"/>
                <a:ea typeface="宋体" panose="02010600030101010101" pitchFamily="2" charset="-122"/>
              </a:rPr>
              <a:t>		" knight moves." &lt;&lt; </a:t>
            </a:r>
            <a:r>
              <a:rPr lang="en-US" altLang="zh-CN" dirty="0" err="1">
                <a:solidFill>
                  <a:prstClr val="black"/>
                </a:solidFill>
                <a:latin typeface="宋体" panose="02010600030101010101" pitchFamily="2" charset="-122"/>
                <a:ea typeface="宋体" panose="02010600030101010101" pitchFamily="2" charset="-122"/>
              </a:rPr>
              <a:t>endl</a:t>
            </a:r>
            <a:r>
              <a:rPr lang="en-US" altLang="zh-CN" dirty="0">
                <a:solidFill>
                  <a:prstClr val="black"/>
                </a:solidFill>
                <a:latin typeface="宋体" panose="02010600030101010101" pitchFamily="2" charset="-122"/>
                <a:ea typeface="宋体" panose="02010600030101010101" pitchFamily="2" charset="-122"/>
              </a:rPr>
              <a:t>;</a:t>
            </a:r>
          </a:p>
          <a:p>
            <a:pPr lvl="0"/>
            <a:r>
              <a:rPr lang="en-US" altLang="zh-CN" dirty="0">
                <a:solidFill>
                  <a:prstClr val="black"/>
                </a:solidFill>
                <a:latin typeface="宋体" panose="02010600030101010101" pitchFamily="2" charset="-122"/>
                <a:ea typeface="宋体" panose="02010600030101010101" pitchFamily="2" charset="-122"/>
              </a:rPr>
              <a:t>	}</a:t>
            </a:r>
          </a:p>
          <a:p>
            <a:pPr lvl="0"/>
            <a:r>
              <a:rPr lang="en-US" altLang="zh-CN" dirty="0">
                <a:solidFill>
                  <a:prstClr val="black"/>
                </a:solidFill>
                <a:latin typeface="宋体" panose="02010600030101010101" pitchFamily="2" charset="-122"/>
                <a:ea typeface="宋体" panose="02010600030101010101" pitchFamily="2" charset="-122"/>
              </a:rPr>
              <a:t>	return 0;</a:t>
            </a:r>
          </a:p>
          <a:p>
            <a:pPr lvl="0"/>
            <a:r>
              <a:rPr lang="en-US" altLang="zh-CN" dirty="0">
                <a:solidFill>
                  <a:prstClr val="black"/>
                </a:solidFill>
                <a:latin typeface="宋体" panose="02010600030101010101" pitchFamily="2" charset="-122"/>
                <a:ea typeface="宋体" panose="02010600030101010101" pitchFamily="2" charset="-122"/>
              </a:rPr>
              <a:t>}</a:t>
            </a:r>
            <a:endParaRPr lang="zh-CN" altLang="en-US" dirty="0">
              <a:solidFill>
                <a:prstClr val="black"/>
              </a:solidFill>
            </a:endParaRPr>
          </a:p>
          <a:p>
            <a:endParaRPr lang="zh-CN" altLang="en-US" dirty="0"/>
          </a:p>
        </p:txBody>
      </p:sp>
    </p:spTree>
    <p:extLst>
      <p:ext uri="{BB962C8B-B14F-4D97-AF65-F5344CB8AC3E}">
        <p14:creationId xmlns:p14="http://schemas.microsoft.com/office/powerpoint/2010/main" val="491331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748145" y="1025238"/>
            <a:ext cx="1079335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endParaRPr>
          </a:p>
        </p:txBody>
      </p:sp>
      <p:sp>
        <p:nvSpPr>
          <p:cNvPr id="3" name="文本框 2"/>
          <p:cNvSpPr txBox="1"/>
          <p:nvPr/>
        </p:nvSpPr>
        <p:spPr>
          <a:xfrm>
            <a:off x="886691" y="443345"/>
            <a:ext cx="3560618" cy="523220"/>
          </a:xfrm>
          <a:prstGeom prst="rect">
            <a:avLst/>
          </a:prstGeom>
          <a:noFill/>
        </p:spPr>
        <p:txBody>
          <a:bodyPr wrap="square" rtlCol="0">
            <a:spAutoFit/>
          </a:bodyPr>
          <a:lstStyle/>
          <a:p>
            <a:r>
              <a:rPr lang="en-US" altLang="zh-CN" sz="2800" b="1" dirty="0" smtClean="0"/>
              <a:t>4.</a:t>
            </a:r>
            <a:r>
              <a:rPr lang="zh-CN" altLang="en-US" sz="2800" b="1" dirty="0"/>
              <a:t>广度优先搜索</a:t>
            </a:r>
          </a:p>
        </p:txBody>
      </p:sp>
      <p:sp>
        <p:nvSpPr>
          <p:cNvPr id="4" name="文本框 3"/>
          <p:cNvSpPr txBox="1"/>
          <p:nvPr/>
        </p:nvSpPr>
        <p:spPr>
          <a:xfrm>
            <a:off x="886691" y="1025238"/>
            <a:ext cx="10016837" cy="6001643"/>
          </a:xfrm>
          <a:prstGeom prst="rect">
            <a:avLst/>
          </a:prstGeom>
          <a:noFill/>
        </p:spPr>
        <p:txBody>
          <a:bodyPr wrap="square" rtlCol="0">
            <a:spAutoFit/>
          </a:bodyPr>
          <a:lstStyle/>
          <a:p>
            <a:r>
              <a:rPr lang="en-US" altLang="zh-CN" sz="1600" dirty="0"/>
              <a:t>#include &lt;</a:t>
            </a:r>
            <a:r>
              <a:rPr lang="en-US" altLang="zh-CN" sz="1600" dirty="0" err="1"/>
              <a:t>iostream</a:t>
            </a:r>
            <a:r>
              <a:rPr lang="en-US" altLang="zh-CN" sz="1600" dirty="0"/>
              <a:t>&gt;</a:t>
            </a:r>
          </a:p>
          <a:p>
            <a:r>
              <a:rPr lang="en-US" altLang="zh-CN" sz="1600" dirty="0"/>
              <a:t>#include &lt;queue&gt;</a:t>
            </a:r>
          </a:p>
          <a:p>
            <a:r>
              <a:rPr lang="en-US" altLang="zh-CN" sz="1600" dirty="0"/>
              <a:t>using namespace </a:t>
            </a:r>
            <a:r>
              <a:rPr lang="en-US" altLang="zh-CN" sz="1600" dirty="0" err="1"/>
              <a:t>std</a:t>
            </a:r>
            <a:r>
              <a:rPr lang="en-US" altLang="zh-CN" sz="1600" dirty="0" smtClean="0"/>
              <a:t>;</a:t>
            </a:r>
            <a:endParaRPr lang="en-US" altLang="zh-CN" sz="1600" dirty="0"/>
          </a:p>
          <a:p>
            <a:r>
              <a:rPr lang="en-US" altLang="zh-CN" sz="1600" dirty="0"/>
              <a:t> </a:t>
            </a:r>
            <a:r>
              <a:rPr lang="en-US" altLang="zh-CN" sz="1600" dirty="0" err="1"/>
              <a:t>struct</a:t>
            </a:r>
            <a:r>
              <a:rPr lang="en-US" altLang="zh-CN" sz="1600" dirty="0"/>
              <a:t> point{</a:t>
            </a:r>
          </a:p>
          <a:p>
            <a:r>
              <a:rPr lang="en-US" altLang="zh-CN" sz="1600" dirty="0"/>
              <a:t> 	</a:t>
            </a:r>
            <a:r>
              <a:rPr lang="en-US" altLang="zh-CN" sz="1600" dirty="0" err="1"/>
              <a:t>int</a:t>
            </a:r>
            <a:r>
              <a:rPr lang="en-US" altLang="zh-CN" sz="1600" dirty="0"/>
              <a:t> </a:t>
            </a:r>
            <a:r>
              <a:rPr lang="en-US" altLang="zh-CN" sz="1600" dirty="0" err="1"/>
              <a:t>x,y</a:t>
            </a:r>
            <a:r>
              <a:rPr lang="en-US" altLang="zh-CN" sz="1600" dirty="0"/>
              <a:t>;</a:t>
            </a:r>
          </a:p>
          <a:p>
            <a:r>
              <a:rPr lang="en-US" altLang="zh-CN" sz="1600" dirty="0"/>
              <a:t> 	</a:t>
            </a:r>
            <a:r>
              <a:rPr lang="en-US" altLang="zh-CN" sz="1600" dirty="0" err="1"/>
              <a:t>int</a:t>
            </a:r>
            <a:r>
              <a:rPr lang="en-US" altLang="zh-CN" sz="1600" dirty="0"/>
              <a:t> c;</a:t>
            </a:r>
          </a:p>
          <a:p>
            <a:r>
              <a:rPr lang="en-US" altLang="zh-CN" sz="1600" dirty="0"/>
              <a:t> }</a:t>
            </a:r>
            <a:r>
              <a:rPr lang="en-US" altLang="zh-CN" sz="1600" dirty="0" err="1"/>
              <a:t>from,to</a:t>
            </a:r>
            <a:r>
              <a:rPr lang="en-US" altLang="zh-CN" sz="1600" dirty="0" smtClean="0"/>
              <a:t>;</a:t>
            </a:r>
            <a:endParaRPr lang="en-US" altLang="zh-CN" sz="1600" dirty="0"/>
          </a:p>
          <a:p>
            <a:r>
              <a:rPr lang="en-US" altLang="zh-CN" sz="1600" dirty="0"/>
              <a:t> </a:t>
            </a:r>
            <a:r>
              <a:rPr lang="en-US" altLang="zh-CN" sz="1600" dirty="0" err="1"/>
              <a:t>int</a:t>
            </a:r>
            <a:r>
              <a:rPr lang="en-US" altLang="zh-CN" sz="1600" dirty="0"/>
              <a:t> main</a:t>
            </a:r>
            <a:r>
              <a:rPr lang="en-US" altLang="zh-CN" sz="1600" dirty="0" smtClean="0"/>
              <a:t>(){</a:t>
            </a:r>
            <a:endParaRPr lang="en-US" altLang="zh-CN" sz="1600" dirty="0"/>
          </a:p>
          <a:p>
            <a:r>
              <a:rPr lang="en-US" altLang="zh-CN" sz="1600" dirty="0"/>
              <a:t> 	queue&lt;point&gt; q;</a:t>
            </a:r>
          </a:p>
          <a:p>
            <a:r>
              <a:rPr lang="en-US" altLang="zh-CN" sz="1600" dirty="0"/>
              <a:t> 	char </a:t>
            </a:r>
            <a:r>
              <a:rPr lang="en-US" altLang="zh-CN" sz="1600" dirty="0" err="1"/>
              <a:t>src</a:t>
            </a:r>
            <a:r>
              <a:rPr lang="en-US" altLang="zh-CN" sz="1600" dirty="0"/>
              <a:t>[3],</a:t>
            </a:r>
            <a:r>
              <a:rPr lang="en-US" altLang="zh-CN" sz="1600" dirty="0" err="1"/>
              <a:t>dist</a:t>
            </a:r>
            <a:r>
              <a:rPr lang="en-US" altLang="zh-CN" sz="1600" dirty="0"/>
              <a:t>[3];</a:t>
            </a:r>
          </a:p>
          <a:p>
            <a:r>
              <a:rPr lang="en-US" altLang="zh-CN" sz="1600" dirty="0"/>
              <a:t> 	</a:t>
            </a:r>
            <a:r>
              <a:rPr lang="en-US" altLang="zh-CN" sz="1600" dirty="0" err="1"/>
              <a:t>int</a:t>
            </a:r>
            <a:r>
              <a:rPr lang="en-US" altLang="zh-CN" sz="1600" dirty="0"/>
              <a:t> dx[] = {1,1,2,2,-1,-1,-2,-2};</a:t>
            </a:r>
          </a:p>
          <a:p>
            <a:r>
              <a:rPr lang="en-US" altLang="zh-CN" sz="1600" dirty="0"/>
              <a:t> 	</a:t>
            </a:r>
            <a:r>
              <a:rPr lang="en-US" altLang="zh-CN" sz="1600" dirty="0" err="1"/>
              <a:t>int</a:t>
            </a:r>
            <a:r>
              <a:rPr lang="en-US" altLang="zh-CN" sz="1600" dirty="0"/>
              <a:t> </a:t>
            </a:r>
            <a:r>
              <a:rPr lang="en-US" altLang="zh-CN" sz="1600" dirty="0" err="1"/>
              <a:t>dy</a:t>
            </a:r>
            <a:r>
              <a:rPr lang="en-US" altLang="zh-CN" sz="1600" dirty="0"/>
              <a:t>[] = {2,-2,1,-1,2,-2,1,-1};</a:t>
            </a:r>
          </a:p>
          <a:p>
            <a:r>
              <a:rPr lang="en-US" altLang="zh-CN" sz="1600" dirty="0"/>
              <a:t> 	while(</a:t>
            </a:r>
            <a:r>
              <a:rPr lang="en-US" altLang="zh-CN" sz="1600" dirty="0" err="1"/>
              <a:t>cin</a:t>
            </a:r>
            <a:r>
              <a:rPr lang="en-US" altLang="zh-CN" sz="1600" dirty="0"/>
              <a:t> &gt;&gt; </a:t>
            </a:r>
            <a:r>
              <a:rPr lang="en-US" altLang="zh-CN" sz="1600" dirty="0" err="1"/>
              <a:t>src</a:t>
            </a:r>
            <a:r>
              <a:rPr lang="en-US" altLang="zh-CN" sz="1600" dirty="0"/>
              <a:t> &gt;&gt; </a:t>
            </a:r>
            <a:r>
              <a:rPr lang="en-US" altLang="zh-CN" sz="1600" dirty="0" err="1"/>
              <a:t>dist</a:t>
            </a:r>
            <a:r>
              <a:rPr lang="en-US" altLang="zh-CN" sz="1600" dirty="0"/>
              <a:t>)</a:t>
            </a:r>
          </a:p>
          <a:p>
            <a:r>
              <a:rPr lang="en-US" altLang="zh-CN" sz="1600" dirty="0"/>
              <a:t> 	{</a:t>
            </a:r>
          </a:p>
          <a:p>
            <a:r>
              <a:rPr lang="en-US" altLang="zh-CN" sz="1600" dirty="0"/>
              <a:t> 		</a:t>
            </a:r>
            <a:r>
              <a:rPr lang="en-US" altLang="zh-CN" sz="1600" dirty="0" err="1"/>
              <a:t>cout</a:t>
            </a:r>
            <a:r>
              <a:rPr lang="en-US" altLang="zh-CN" sz="1600" dirty="0"/>
              <a:t> &lt;&lt; "To get from " &lt;&lt; </a:t>
            </a:r>
            <a:r>
              <a:rPr lang="en-US" altLang="zh-CN" sz="1600" dirty="0" err="1"/>
              <a:t>src</a:t>
            </a:r>
            <a:r>
              <a:rPr lang="en-US" altLang="zh-CN" sz="1600" dirty="0"/>
              <a:t> &lt;&lt; " to " &lt;&lt; </a:t>
            </a:r>
            <a:r>
              <a:rPr lang="en-US" altLang="zh-CN" sz="1600" dirty="0" err="1"/>
              <a:t>dist</a:t>
            </a:r>
            <a:r>
              <a:rPr lang="en-US" altLang="zh-CN" sz="1600" dirty="0"/>
              <a:t>;</a:t>
            </a:r>
          </a:p>
          <a:p>
            <a:r>
              <a:rPr lang="en-US" altLang="zh-CN" sz="1600" dirty="0"/>
              <a:t> 		while(!</a:t>
            </a:r>
            <a:r>
              <a:rPr lang="en-US" altLang="zh-CN" sz="1600" dirty="0" err="1"/>
              <a:t>q.empty</a:t>
            </a:r>
            <a:r>
              <a:rPr lang="en-US" altLang="zh-CN" sz="1600" dirty="0" smtClean="0"/>
              <a:t>()){</a:t>
            </a:r>
            <a:endParaRPr lang="en-US" altLang="zh-CN" sz="1600" dirty="0"/>
          </a:p>
          <a:p>
            <a:r>
              <a:rPr lang="en-US" altLang="zh-CN" sz="1600" dirty="0"/>
              <a:t> 			</a:t>
            </a:r>
            <a:r>
              <a:rPr lang="en-US" altLang="zh-CN" sz="1600" dirty="0" err="1"/>
              <a:t>q.pop</a:t>
            </a:r>
            <a:r>
              <a:rPr lang="en-US" altLang="zh-CN" sz="1600" dirty="0"/>
              <a:t>();</a:t>
            </a:r>
          </a:p>
          <a:p>
            <a:r>
              <a:rPr lang="en-US" altLang="zh-CN" sz="1600" dirty="0"/>
              <a:t>		}</a:t>
            </a:r>
          </a:p>
          <a:p>
            <a:r>
              <a:rPr lang="en-US" altLang="zh-CN" sz="1600" dirty="0"/>
              <a:t>		</a:t>
            </a:r>
            <a:r>
              <a:rPr lang="en-US" altLang="zh-CN" sz="1600" dirty="0" err="1"/>
              <a:t>from.x</a:t>
            </a:r>
            <a:r>
              <a:rPr lang="en-US" altLang="zh-CN" sz="1600" dirty="0"/>
              <a:t> = </a:t>
            </a:r>
            <a:r>
              <a:rPr lang="en-US" altLang="zh-CN" sz="1600" dirty="0" err="1"/>
              <a:t>src</a:t>
            </a:r>
            <a:r>
              <a:rPr lang="en-US" altLang="zh-CN" sz="1600" dirty="0"/>
              <a:t>[0] - 'a';</a:t>
            </a:r>
          </a:p>
          <a:p>
            <a:r>
              <a:rPr lang="en-US" altLang="zh-CN" sz="1600" dirty="0"/>
              <a:t>		</a:t>
            </a:r>
            <a:r>
              <a:rPr lang="en-US" altLang="zh-CN" sz="1600" dirty="0" err="1"/>
              <a:t>from.y</a:t>
            </a:r>
            <a:r>
              <a:rPr lang="en-US" altLang="zh-CN" sz="1600" dirty="0"/>
              <a:t> = </a:t>
            </a:r>
            <a:r>
              <a:rPr lang="en-US" altLang="zh-CN" sz="1600" dirty="0" err="1"/>
              <a:t>src</a:t>
            </a:r>
            <a:r>
              <a:rPr lang="en-US" altLang="zh-CN" sz="1600" dirty="0"/>
              <a:t>[1] - '1';</a:t>
            </a:r>
          </a:p>
          <a:p>
            <a:r>
              <a:rPr lang="en-US" altLang="zh-CN" sz="1600" dirty="0"/>
              <a:t>		</a:t>
            </a:r>
            <a:r>
              <a:rPr lang="en-US" altLang="zh-CN" sz="1600" dirty="0" err="1"/>
              <a:t>from.c</a:t>
            </a:r>
            <a:r>
              <a:rPr lang="en-US" altLang="zh-CN" sz="1600" dirty="0"/>
              <a:t> = 0;</a:t>
            </a:r>
          </a:p>
          <a:p>
            <a:r>
              <a:rPr lang="en-US" altLang="zh-CN" sz="1600" dirty="0"/>
              <a:t>		</a:t>
            </a:r>
            <a:r>
              <a:rPr lang="en-US" altLang="zh-CN" sz="1600" dirty="0" err="1"/>
              <a:t>to.x</a:t>
            </a:r>
            <a:r>
              <a:rPr lang="en-US" altLang="zh-CN" sz="1600" dirty="0"/>
              <a:t> = </a:t>
            </a:r>
            <a:r>
              <a:rPr lang="en-US" altLang="zh-CN" sz="1600" dirty="0" err="1"/>
              <a:t>dist</a:t>
            </a:r>
            <a:r>
              <a:rPr lang="en-US" altLang="zh-CN" sz="1600" dirty="0"/>
              <a:t>[0] - 'a';</a:t>
            </a:r>
          </a:p>
          <a:p>
            <a:r>
              <a:rPr lang="en-US" altLang="zh-CN" sz="1600" dirty="0"/>
              <a:t>		</a:t>
            </a:r>
            <a:r>
              <a:rPr lang="en-US" altLang="zh-CN" sz="1600" dirty="0" err="1"/>
              <a:t>to.y</a:t>
            </a:r>
            <a:r>
              <a:rPr lang="en-US" altLang="zh-CN" sz="1600" dirty="0"/>
              <a:t> = </a:t>
            </a:r>
            <a:r>
              <a:rPr lang="en-US" altLang="zh-CN" sz="1600" dirty="0" err="1"/>
              <a:t>dist</a:t>
            </a:r>
            <a:r>
              <a:rPr lang="en-US" altLang="zh-CN" sz="1600" dirty="0"/>
              <a:t>[1] - '1';</a:t>
            </a:r>
          </a:p>
          <a:p>
            <a:r>
              <a:rPr lang="en-US" altLang="zh-CN" sz="1600" dirty="0"/>
              <a:t>		</a:t>
            </a:r>
            <a:endParaRPr lang="zh-CN" altLang="en-US" sz="1600" dirty="0"/>
          </a:p>
        </p:txBody>
      </p:sp>
    </p:spTree>
    <p:extLst>
      <p:ext uri="{BB962C8B-B14F-4D97-AF65-F5344CB8AC3E}">
        <p14:creationId xmlns:p14="http://schemas.microsoft.com/office/powerpoint/2010/main" val="38423438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748145" y="1025238"/>
            <a:ext cx="1079335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endParaRPr>
          </a:p>
        </p:txBody>
      </p:sp>
      <p:sp>
        <p:nvSpPr>
          <p:cNvPr id="3" name="文本框 2"/>
          <p:cNvSpPr txBox="1"/>
          <p:nvPr/>
        </p:nvSpPr>
        <p:spPr>
          <a:xfrm>
            <a:off x="1011382" y="540327"/>
            <a:ext cx="9573491" cy="6801862"/>
          </a:xfrm>
          <a:prstGeom prst="rect">
            <a:avLst/>
          </a:prstGeom>
          <a:noFill/>
        </p:spPr>
        <p:txBody>
          <a:bodyPr wrap="square" rtlCol="0">
            <a:spAutoFit/>
          </a:bodyPr>
          <a:lstStyle/>
          <a:p>
            <a:r>
              <a:rPr lang="en-US" altLang="zh-CN" sz="1600" dirty="0" smtClean="0"/>
              <a:t>                                 </a:t>
            </a:r>
            <a:r>
              <a:rPr lang="en-US" altLang="zh-CN" sz="1600" dirty="0" err="1" smtClean="0"/>
              <a:t>q.push</a:t>
            </a:r>
            <a:r>
              <a:rPr lang="en-US" altLang="zh-CN" sz="1600" dirty="0" smtClean="0"/>
              <a:t>(from</a:t>
            </a:r>
            <a:r>
              <a:rPr lang="en-US" altLang="zh-CN" sz="1600" dirty="0"/>
              <a:t>);</a:t>
            </a:r>
          </a:p>
          <a:p>
            <a:r>
              <a:rPr lang="en-US" altLang="zh-CN" sz="1600" dirty="0"/>
              <a:t>		point temp;</a:t>
            </a:r>
          </a:p>
          <a:p>
            <a:r>
              <a:rPr lang="en-US" altLang="zh-CN" sz="1600" dirty="0"/>
              <a:t>		while(true)</a:t>
            </a:r>
          </a:p>
          <a:p>
            <a:r>
              <a:rPr lang="en-US" altLang="zh-CN" sz="1600" dirty="0"/>
              <a:t>		{</a:t>
            </a:r>
          </a:p>
          <a:p>
            <a:r>
              <a:rPr lang="en-US" altLang="zh-CN" sz="1600" dirty="0"/>
              <a:t>			from = </a:t>
            </a:r>
            <a:r>
              <a:rPr lang="en-US" altLang="zh-CN" sz="1600" dirty="0" err="1"/>
              <a:t>q.front</a:t>
            </a:r>
            <a:r>
              <a:rPr lang="en-US" altLang="zh-CN" sz="1600" dirty="0"/>
              <a:t>();</a:t>
            </a:r>
          </a:p>
          <a:p>
            <a:r>
              <a:rPr lang="en-US" altLang="zh-CN" sz="1600" dirty="0"/>
              <a:t>			</a:t>
            </a:r>
            <a:r>
              <a:rPr lang="en-US" altLang="zh-CN" sz="1600" dirty="0" err="1"/>
              <a:t>q.pop</a:t>
            </a:r>
            <a:r>
              <a:rPr lang="en-US" altLang="zh-CN" sz="1600" dirty="0"/>
              <a:t>();</a:t>
            </a:r>
          </a:p>
          <a:p>
            <a:r>
              <a:rPr lang="en-US" altLang="zh-CN" sz="1600" dirty="0"/>
              <a:t>			if(</a:t>
            </a:r>
            <a:r>
              <a:rPr lang="en-US" altLang="zh-CN" sz="1600" dirty="0" err="1"/>
              <a:t>from.x</a:t>
            </a:r>
            <a:r>
              <a:rPr lang="en-US" altLang="zh-CN" sz="1600" dirty="0"/>
              <a:t> == </a:t>
            </a:r>
            <a:r>
              <a:rPr lang="en-US" altLang="zh-CN" sz="1600" dirty="0" err="1"/>
              <a:t>to.x</a:t>
            </a:r>
            <a:r>
              <a:rPr lang="en-US" altLang="zh-CN" sz="1600" dirty="0"/>
              <a:t> &amp;&amp; </a:t>
            </a:r>
            <a:r>
              <a:rPr lang="en-US" altLang="zh-CN" sz="1600" dirty="0" err="1"/>
              <a:t>from.y</a:t>
            </a:r>
            <a:r>
              <a:rPr lang="en-US" altLang="zh-CN" sz="1600" dirty="0"/>
              <a:t> == </a:t>
            </a:r>
            <a:r>
              <a:rPr lang="en-US" altLang="zh-CN" sz="1600" dirty="0" err="1"/>
              <a:t>to.y</a:t>
            </a:r>
            <a:r>
              <a:rPr lang="en-US" altLang="zh-CN" sz="1600" dirty="0"/>
              <a:t>)</a:t>
            </a:r>
          </a:p>
          <a:p>
            <a:r>
              <a:rPr lang="en-US" altLang="zh-CN" sz="1600" dirty="0"/>
              <a:t>			{</a:t>
            </a:r>
          </a:p>
          <a:p>
            <a:r>
              <a:rPr lang="en-US" altLang="zh-CN" sz="1600" dirty="0"/>
              <a:t>				break;</a:t>
            </a:r>
          </a:p>
          <a:p>
            <a:r>
              <a:rPr lang="en-US" altLang="zh-CN" sz="1600" dirty="0"/>
              <a:t>			}</a:t>
            </a:r>
          </a:p>
          <a:p>
            <a:r>
              <a:rPr lang="en-US" altLang="zh-CN" sz="1600" dirty="0"/>
              <a:t>			for(</a:t>
            </a:r>
            <a:r>
              <a:rPr lang="en-US" altLang="zh-CN" sz="1600" dirty="0" err="1"/>
              <a:t>int</a:t>
            </a:r>
            <a:r>
              <a:rPr lang="en-US" altLang="zh-CN" sz="1600" dirty="0"/>
              <a:t> </a:t>
            </a:r>
            <a:r>
              <a:rPr lang="en-US" altLang="zh-CN" sz="1600" dirty="0" err="1"/>
              <a:t>i</a:t>
            </a:r>
            <a:r>
              <a:rPr lang="en-US" altLang="zh-CN" sz="1600" dirty="0"/>
              <a:t> = 0;i &lt; 8;i++)</a:t>
            </a:r>
          </a:p>
          <a:p>
            <a:r>
              <a:rPr lang="en-US" altLang="zh-CN" sz="1600" dirty="0"/>
              <a:t>			{</a:t>
            </a:r>
          </a:p>
          <a:p>
            <a:r>
              <a:rPr lang="en-US" altLang="zh-CN" sz="1600" dirty="0"/>
              <a:t>				</a:t>
            </a:r>
            <a:r>
              <a:rPr lang="en-US" altLang="zh-CN" sz="1600" dirty="0" err="1"/>
              <a:t>temp.x</a:t>
            </a:r>
            <a:r>
              <a:rPr lang="en-US" altLang="zh-CN" sz="1600" dirty="0"/>
              <a:t> = </a:t>
            </a:r>
            <a:r>
              <a:rPr lang="en-US" altLang="zh-CN" sz="1600" dirty="0" err="1"/>
              <a:t>from.x</a:t>
            </a:r>
            <a:r>
              <a:rPr lang="en-US" altLang="zh-CN" sz="1600" dirty="0"/>
              <a:t> + dx[</a:t>
            </a:r>
            <a:r>
              <a:rPr lang="en-US" altLang="zh-CN" sz="1600" dirty="0" err="1"/>
              <a:t>i</a:t>
            </a:r>
            <a:r>
              <a:rPr lang="en-US" altLang="zh-CN" sz="1600" dirty="0"/>
              <a:t>];</a:t>
            </a:r>
          </a:p>
          <a:p>
            <a:r>
              <a:rPr lang="en-US" altLang="zh-CN" sz="1600" dirty="0"/>
              <a:t>				</a:t>
            </a:r>
            <a:r>
              <a:rPr lang="en-US" altLang="zh-CN" sz="1600" dirty="0" err="1"/>
              <a:t>temp.y</a:t>
            </a:r>
            <a:r>
              <a:rPr lang="en-US" altLang="zh-CN" sz="1600" dirty="0"/>
              <a:t> = </a:t>
            </a:r>
            <a:r>
              <a:rPr lang="en-US" altLang="zh-CN" sz="1600" dirty="0" err="1"/>
              <a:t>from.y</a:t>
            </a:r>
            <a:r>
              <a:rPr lang="en-US" altLang="zh-CN" sz="1600" dirty="0"/>
              <a:t> + </a:t>
            </a:r>
            <a:r>
              <a:rPr lang="en-US" altLang="zh-CN" sz="1600" dirty="0" err="1"/>
              <a:t>dy</a:t>
            </a:r>
            <a:r>
              <a:rPr lang="en-US" altLang="zh-CN" sz="1600" dirty="0"/>
              <a:t>[</a:t>
            </a:r>
            <a:r>
              <a:rPr lang="en-US" altLang="zh-CN" sz="1600" dirty="0" err="1"/>
              <a:t>i</a:t>
            </a:r>
            <a:r>
              <a:rPr lang="en-US" altLang="zh-CN" sz="1600" dirty="0"/>
              <a:t>];</a:t>
            </a:r>
          </a:p>
          <a:p>
            <a:r>
              <a:rPr lang="en-US" altLang="zh-CN" sz="1600" dirty="0"/>
              <a:t>				</a:t>
            </a:r>
            <a:r>
              <a:rPr lang="en-US" altLang="zh-CN" sz="1600" dirty="0" err="1"/>
              <a:t>temp.c</a:t>
            </a:r>
            <a:r>
              <a:rPr lang="en-US" altLang="zh-CN" sz="1600" dirty="0"/>
              <a:t> = </a:t>
            </a:r>
            <a:r>
              <a:rPr lang="en-US" altLang="zh-CN" sz="1600" dirty="0" err="1"/>
              <a:t>from.c</a:t>
            </a:r>
            <a:r>
              <a:rPr lang="en-US" altLang="zh-CN" sz="1600" dirty="0"/>
              <a:t> + 1;</a:t>
            </a:r>
          </a:p>
          <a:p>
            <a:r>
              <a:rPr lang="en-US" altLang="zh-CN" sz="1600" dirty="0"/>
              <a:t>				if(</a:t>
            </a:r>
            <a:r>
              <a:rPr lang="en-US" altLang="zh-CN" sz="1600" dirty="0" err="1"/>
              <a:t>temp.x</a:t>
            </a:r>
            <a:r>
              <a:rPr lang="en-US" altLang="zh-CN" sz="1600" dirty="0"/>
              <a:t> &lt; 0|| </a:t>
            </a:r>
            <a:r>
              <a:rPr lang="en-US" altLang="zh-CN" sz="1600" dirty="0" err="1"/>
              <a:t>temp.x</a:t>
            </a:r>
            <a:r>
              <a:rPr lang="en-US" altLang="zh-CN" sz="1600" dirty="0"/>
              <a:t> &gt; 7 || </a:t>
            </a:r>
            <a:r>
              <a:rPr lang="en-US" altLang="zh-CN" sz="1600" dirty="0" err="1"/>
              <a:t>temp.y</a:t>
            </a:r>
            <a:r>
              <a:rPr lang="en-US" altLang="zh-CN" sz="1600" dirty="0"/>
              <a:t> &lt; 0 || </a:t>
            </a:r>
            <a:r>
              <a:rPr lang="en-US" altLang="zh-CN" sz="1600" dirty="0" err="1"/>
              <a:t>temp.y</a:t>
            </a:r>
            <a:r>
              <a:rPr lang="en-US" altLang="zh-CN" sz="1600" dirty="0"/>
              <a:t> &gt; 7)</a:t>
            </a:r>
          </a:p>
          <a:p>
            <a:r>
              <a:rPr lang="en-US" altLang="zh-CN" sz="1600" dirty="0"/>
              <a:t>				{</a:t>
            </a:r>
          </a:p>
          <a:p>
            <a:r>
              <a:rPr lang="en-US" altLang="zh-CN" sz="1600" dirty="0"/>
              <a:t>					continue;</a:t>
            </a:r>
          </a:p>
          <a:p>
            <a:r>
              <a:rPr lang="en-US" altLang="zh-CN" sz="1600" dirty="0"/>
              <a:t>				}</a:t>
            </a:r>
          </a:p>
          <a:p>
            <a:r>
              <a:rPr lang="en-US" altLang="zh-CN" sz="1600" dirty="0"/>
              <a:t>				</a:t>
            </a:r>
            <a:r>
              <a:rPr lang="en-US" altLang="zh-CN" sz="1600" dirty="0" err="1"/>
              <a:t>q.push</a:t>
            </a:r>
            <a:r>
              <a:rPr lang="en-US" altLang="zh-CN" sz="1600" dirty="0"/>
              <a:t>(temp);</a:t>
            </a:r>
          </a:p>
          <a:p>
            <a:r>
              <a:rPr lang="en-US" altLang="zh-CN" sz="1600" dirty="0"/>
              <a:t>			}</a:t>
            </a:r>
          </a:p>
          <a:p>
            <a:r>
              <a:rPr lang="en-US" altLang="zh-CN" sz="1600" dirty="0"/>
              <a:t>		}</a:t>
            </a:r>
          </a:p>
          <a:p>
            <a:r>
              <a:rPr lang="en-US" altLang="zh-CN" sz="1600" dirty="0"/>
              <a:t>		</a:t>
            </a:r>
            <a:r>
              <a:rPr lang="en-US" altLang="zh-CN" sz="1600" dirty="0" err="1"/>
              <a:t>cout</a:t>
            </a:r>
            <a:r>
              <a:rPr lang="en-US" altLang="zh-CN" sz="1600" dirty="0"/>
              <a:t> &lt;&lt;" takes " &lt;&lt; </a:t>
            </a:r>
            <a:r>
              <a:rPr lang="en-US" altLang="zh-CN" sz="1600" dirty="0" err="1"/>
              <a:t>from.c</a:t>
            </a:r>
            <a:r>
              <a:rPr lang="en-US" altLang="zh-CN" sz="1600" dirty="0"/>
              <a:t> &lt;&lt; " knight moves." &lt;&lt; </a:t>
            </a:r>
            <a:r>
              <a:rPr lang="en-US" altLang="zh-CN" sz="1600" dirty="0" err="1"/>
              <a:t>endl</a:t>
            </a:r>
            <a:r>
              <a:rPr lang="en-US" altLang="zh-CN" sz="1600" dirty="0"/>
              <a:t>;</a:t>
            </a:r>
          </a:p>
          <a:p>
            <a:r>
              <a:rPr lang="en-US" altLang="zh-CN" sz="1600" dirty="0"/>
              <a:t>	}</a:t>
            </a:r>
          </a:p>
          <a:p>
            <a:r>
              <a:rPr lang="en-US" altLang="zh-CN" sz="1600" dirty="0"/>
              <a:t> 	return 0;</a:t>
            </a:r>
          </a:p>
          <a:p>
            <a:r>
              <a:rPr lang="en-US" altLang="zh-CN" sz="1600" dirty="0"/>
              <a:t> }</a:t>
            </a:r>
            <a:endParaRPr lang="zh-CN" altLang="en-US" sz="1600" dirty="0"/>
          </a:p>
          <a:p>
            <a:endParaRPr lang="zh-CN" altLang="en-US" sz="1600" dirty="0"/>
          </a:p>
        </p:txBody>
      </p:sp>
    </p:spTree>
    <p:extLst>
      <p:ext uri="{BB962C8B-B14F-4D97-AF65-F5344CB8AC3E}">
        <p14:creationId xmlns:p14="http://schemas.microsoft.com/office/powerpoint/2010/main" val="14563074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748145" y="1025238"/>
            <a:ext cx="1079335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endParaRPr>
          </a:p>
        </p:txBody>
      </p:sp>
      <p:sp>
        <p:nvSpPr>
          <p:cNvPr id="3" name="文本框 2"/>
          <p:cNvSpPr txBox="1"/>
          <p:nvPr/>
        </p:nvSpPr>
        <p:spPr>
          <a:xfrm>
            <a:off x="761999" y="254033"/>
            <a:ext cx="4599710" cy="523220"/>
          </a:xfrm>
          <a:prstGeom prst="rect">
            <a:avLst/>
          </a:prstGeom>
          <a:noFill/>
        </p:spPr>
        <p:txBody>
          <a:bodyPr wrap="square" rtlCol="0">
            <a:spAutoFit/>
          </a:bodyPr>
          <a:lstStyle/>
          <a:p>
            <a:r>
              <a:rPr lang="en-US" altLang="zh-CN" sz="2800" b="1" dirty="0" smtClean="0">
                <a:latin typeface="宋体" panose="02010600030101010101" pitchFamily="2" charset="-122"/>
                <a:ea typeface="宋体" panose="02010600030101010101" pitchFamily="2" charset="-122"/>
              </a:rPr>
              <a:t>5.Floyd</a:t>
            </a:r>
            <a:r>
              <a:rPr lang="zh-CN" altLang="en-US" sz="2800" b="1" dirty="0" smtClean="0">
                <a:latin typeface="宋体" panose="02010600030101010101" pitchFamily="2" charset="-122"/>
                <a:ea typeface="宋体" panose="02010600030101010101" pitchFamily="2" charset="-122"/>
              </a:rPr>
              <a:t>算法</a:t>
            </a:r>
            <a:r>
              <a:rPr lang="en-US" altLang="zh-CN" sz="2800" b="1" dirty="0" smtClean="0">
                <a:latin typeface="宋体" panose="02010600030101010101" pitchFamily="2" charset="-122"/>
                <a:ea typeface="宋体" panose="02010600030101010101" pitchFamily="2" charset="-122"/>
              </a:rPr>
              <a:t>(</a:t>
            </a:r>
            <a:r>
              <a:rPr lang="en-US" altLang="zh-CN" sz="2800" dirty="0" err="1" smtClean="0">
                <a:latin typeface="宋体" panose="02010600030101010101" pitchFamily="2" charset="-122"/>
                <a:ea typeface="宋体" panose="02010600030101010101" pitchFamily="2" charset="-122"/>
              </a:rPr>
              <a:t>Dijkstra</a:t>
            </a:r>
            <a:r>
              <a:rPr lang="zh-CN" altLang="en-US" sz="2800" dirty="0" smtClean="0">
                <a:latin typeface="宋体" panose="02010600030101010101" pitchFamily="2" charset="-122"/>
                <a:ea typeface="宋体" panose="02010600030101010101" pitchFamily="2" charset="-122"/>
              </a:rPr>
              <a:t>算法</a:t>
            </a:r>
            <a:r>
              <a:rPr lang="en-US" altLang="zh-CN" sz="2800" dirty="0" smtClean="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
        <p:nvSpPr>
          <p:cNvPr id="4" name="文本框 3"/>
          <p:cNvSpPr txBox="1"/>
          <p:nvPr/>
        </p:nvSpPr>
        <p:spPr>
          <a:xfrm>
            <a:off x="748145" y="715697"/>
            <a:ext cx="10945091" cy="6186309"/>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#include &lt;</a:t>
            </a:r>
            <a:r>
              <a:rPr lang="en-US" altLang="zh-CN" dirty="0" err="1">
                <a:latin typeface="宋体" panose="02010600030101010101" pitchFamily="2" charset="-122"/>
                <a:ea typeface="宋体" panose="02010600030101010101" pitchFamily="2" charset="-122"/>
              </a:rPr>
              <a:t>iostream</a:t>
            </a:r>
            <a:r>
              <a:rPr lang="en-US" altLang="zh-CN" dirty="0">
                <a:latin typeface="宋体" panose="02010600030101010101" pitchFamily="2" charset="-122"/>
                <a:ea typeface="宋体" panose="02010600030101010101" pitchFamily="2" charset="-122"/>
              </a:rPr>
              <a:t>&gt;</a:t>
            </a:r>
          </a:p>
          <a:p>
            <a:r>
              <a:rPr lang="en-US" altLang="zh-CN" dirty="0">
                <a:latin typeface="宋体" panose="02010600030101010101" pitchFamily="2" charset="-122"/>
                <a:ea typeface="宋体" panose="02010600030101010101" pitchFamily="2" charset="-122"/>
              </a:rPr>
              <a:t>#include &lt;</a:t>
            </a:r>
            <a:r>
              <a:rPr lang="en-US" altLang="zh-CN" dirty="0" err="1">
                <a:latin typeface="宋体" panose="02010600030101010101" pitchFamily="2" charset="-122"/>
                <a:ea typeface="宋体" panose="02010600030101010101" pitchFamily="2" charset="-122"/>
              </a:rPr>
              <a:t>cmath</a:t>
            </a:r>
            <a:r>
              <a:rPr lang="en-US" altLang="zh-CN" dirty="0">
                <a:latin typeface="宋体" panose="02010600030101010101" pitchFamily="2" charset="-122"/>
                <a:ea typeface="宋体" panose="02010600030101010101" pitchFamily="2" charset="-122"/>
              </a:rPr>
              <a:t>&gt;</a:t>
            </a:r>
          </a:p>
          <a:p>
            <a:r>
              <a:rPr lang="en-US" altLang="zh-CN" dirty="0">
                <a:latin typeface="宋体" panose="02010600030101010101" pitchFamily="2" charset="-122"/>
                <a:ea typeface="宋体" panose="02010600030101010101" pitchFamily="2" charset="-122"/>
              </a:rPr>
              <a:t>using namespace </a:t>
            </a:r>
            <a:r>
              <a:rPr lang="en-US" altLang="zh-CN" dirty="0" err="1">
                <a:latin typeface="宋体" panose="02010600030101010101" pitchFamily="2" charset="-122"/>
                <a:ea typeface="宋体" panose="02010600030101010101" pitchFamily="2" charset="-122"/>
              </a:rPr>
              <a:t>std</a:t>
            </a:r>
            <a:r>
              <a:rPr lang="en-US" altLang="zh-CN" dirty="0" smtClean="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err="1">
                <a:latin typeface="宋体" panose="02010600030101010101" pitchFamily="2" charset="-122"/>
                <a:ea typeface="宋体" panose="02010600030101010101" pitchFamily="2" charset="-122"/>
              </a:rPr>
              <a:t>int</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i,j,m</a:t>
            </a:r>
            <a:r>
              <a:rPr lang="en-US" altLang="zh-CN" dirty="0" smtClean="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void Floyd(</a:t>
            </a:r>
            <a:r>
              <a:rPr lang="en-US" altLang="zh-CN" dirty="0" err="1">
                <a:latin typeface="宋体" panose="02010600030101010101" pitchFamily="2" charset="-122"/>
                <a:ea typeface="宋体" panose="02010600030101010101" pitchFamily="2" charset="-122"/>
              </a:rPr>
              <a:t>int</a:t>
            </a:r>
            <a:r>
              <a:rPr lang="en-US" altLang="zh-CN" dirty="0">
                <a:latin typeface="宋体" panose="02010600030101010101" pitchFamily="2" charset="-122"/>
                <a:ea typeface="宋体" panose="02010600030101010101" pitchFamily="2" charset="-122"/>
              </a:rPr>
              <a:t> k[][64</a:t>
            </a:r>
            <a:r>
              <a:rPr lang="en-US" altLang="zh-CN" dirty="0" smtClean="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int</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x,y</a:t>
            </a:r>
            <a:r>
              <a:rPr lang="en-US" altLang="zh-CN" dirty="0">
                <a:latin typeface="宋体" panose="02010600030101010101" pitchFamily="2" charset="-122"/>
                <a:ea typeface="宋体" panose="02010600030101010101" pitchFamily="2" charset="-122"/>
              </a:rPr>
              <a:t>;</a:t>
            </a:r>
          </a:p>
          <a:p>
            <a:r>
              <a:rPr lang="en-US" altLang="zh-CN" dirty="0">
                <a:latin typeface="宋体" panose="02010600030101010101" pitchFamily="2" charset="-122"/>
                <a:ea typeface="宋体" panose="02010600030101010101" pitchFamily="2" charset="-122"/>
              </a:rPr>
              <a:t>	for(</a:t>
            </a:r>
            <a:r>
              <a:rPr lang="en-US" altLang="zh-CN" dirty="0" err="1">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 = 0;i &lt; 64;k[</a:t>
            </a:r>
            <a:r>
              <a:rPr lang="en-US" altLang="zh-CN" dirty="0" err="1">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 = 0,i</a:t>
            </a:r>
            <a:r>
              <a:rPr lang="en-US" altLang="zh-CN" dirty="0" smtClean="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for(j = 0;j &lt; 64;j</a:t>
            </a:r>
            <a:r>
              <a:rPr lang="en-US" altLang="zh-CN" dirty="0" smtClean="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x = abs(</a:t>
            </a:r>
            <a:r>
              <a:rPr lang="en-US" altLang="zh-CN" dirty="0" err="1">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 / 8 - j / 8);</a:t>
            </a:r>
          </a:p>
          <a:p>
            <a:r>
              <a:rPr lang="en-US" altLang="zh-CN" dirty="0">
                <a:latin typeface="宋体" panose="02010600030101010101" pitchFamily="2" charset="-122"/>
                <a:ea typeface="宋体" panose="02010600030101010101" pitchFamily="2" charset="-122"/>
              </a:rPr>
              <a:t>			y = abs(</a:t>
            </a:r>
            <a:r>
              <a:rPr lang="en-US" altLang="zh-CN" dirty="0" err="1">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 % 8 - j % 8);</a:t>
            </a:r>
          </a:p>
          <a:p>
            <a:r>
              <a:rPr lang="en-US" altLang="zh-CN" dirty="0">
                <a:latin typeface="宋体" panose="02010600030101010101" pitchFamily="2" charset="-122"/>
                <a:ea typeface="宋体" panose="02010600030101010101" pitchFamily="2" charset="-122"/>
              </a:rPr>
              <a:t>			if(x == 1 &amp;&amp; y == 2 || x == 2 &amp;&amp; y == 1</a:t>
            </a:r>
            <a:r>
              <a:rPr lang="en-US" altLang="zh-CN" dirty="0" smtClean="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k[</a:t>
            </a:r>
            <a:r>
              <a:rPr lang="en-US" altLang="zh-CN" dirty="0" err="1">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][j] = k[j][</a:t>
            </a:r>
            <a:r>
              <a:rPr lang="en-US" altLang="zh-CN" dirty="0" err="1">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 = 1;</a:t>
            </a:r>
          </a:p>
          <a:p>
            <a:r>
              <a:rPr lang="en-US" altLang="zh-CN" dirty="0">
                <a:latin typeface="宋体" panose="02010600030101010101" pitchFamily="2" charset="-122"/>
                <a:ea typeface="宋体" panose="02010600030101010101" pitchFamily="2" charset="-122"/>
              </a:rPr>
              <a:t>			}</a:t>
            </a:r>
          </a:p>
          <a:p>
            <a:r>
              <a:rPr lang="en-US" altLang="zh-CN" dirty="0">
                <a:latin typeface="宋体" panose="02010600030101010101" pitchFamily="2" charset="-122"/>
                <a:ea typeface="宋体" panose="02010600030101010101" pitchFamily="2" charset="-122"/>
              </a:rPr>
              <a:t>		}</a:t>
            </a:r>
          </a:p>
          <a:p>
            <a:r>
              <a:rPr lang="en-US" altLang="zh-CN" dirty="0">
                <a:latin typeface="宋体" panose="02010600030101010101" pitchFamily="2" charset="-122"/>
                <a:ea typeface="宋体" panose="02010600030101010101" pitchFamily="2" charset="-122"/>
              </a:rPr>
              <a:t>	}</a:t>
            </a:r>
          </a:p>
          <a:p>
            <a:r>
              <a:rPr lang="en-US" altLang="zh-CN" dirty="0">
                <a:latin typeface="宋体" panose="02010600030101010101" pitchFamily="2" charset="-122"/>
                <a:ea typeface="宋体" panose="02010600030101010101" pitchFamily="2" charset="-122"/>
              </a:rPr>
              <a:t>	for(m = 0;m &lt; 64;++m</a:t>
            </a:r>
            <a:r>
              <a:rPr lang="en-US" altLang="zh-CN" dirty="0" smtClean="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for(</a:t>
            </a:r>
            <a:r>
              <a:rPr lang="en-US" altLang="zh-CN" dirty="0" err="1">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 = 0;i &lt; 64;i</a:t>
            </a:r>
            <a:r>
              <a:rPr lang="en-US" altLang="zh-CN" dirty="0" smtClean="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for(j = 0;j &lt; 64;j</a:t>
            </a:r>
            <a:r>
              <a:rPr lang="en-US" altLang="zh-CN" dirty="0" smtClean="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if(k[</a:t>
            </a:r>
            <a:r>
              <a:rPr lang="en-US" altLang="zh-CN" dirty="0" err="1">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][m] + k[m][j] &lt; k[</a:t>
            </a:r>
            <a:r>
              <a:rPr lang="en-US" altLang="zh-CN" dirty="0" err="1">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][j</a:t>
            </a:r>
            <a:r>
              <a:rPr lang="en-US" altLang="zh-CN" dirty="0" smtClean="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k[</a:t>
            </a:r>
            <a:r>
              <a:rPr lang="en-US" altLang="zh-CN" dirty="0" err="1">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][j] = k[</a:t>
            </a:r>
            <a:r>
              <a:rPr lang="en-US" altLang="zh-CN" dirty="0" err="1">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][m] + k[m][j];</a:t>
            </a:r>
          </a:p>
          <a:p>
            <a:r>
              <a:rPr lang="en-US" altLang="zh-CN" dirty="0">
                <a:latin typeface="宋体" panose="02010600030101010101" pitchFamily="2" charset="-122"/>
                <a:ea typeface="宋体" panose="02010600030101010101" pitchFamily="2" charset="-122"/>
              </a:rPr>
              <a:t>				}</a:t>
            </a:r>
          </a:p>
          <a:p>
            <a:r>
              <a:rPr lang="en-US" altLang="zh-CN" dirty="0">
                <a:latin typeface="宋体" panose="02010600030101010101" pitchFamily="2" charset="-122"/>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 </a:t>
            </a:r>
            <a:endParaRPr lang="en-US" altLang="zh-CN" dirty="0">
              <a:latin typeface="宋体" panose="02010600030101010101" pitchFamily="2" charset="-122"/>
              <a:ea typeface="宋体" panose="02010600030101010101" pitchFamily="2"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577377947"/>
              </p:ext>
            </p:extLst>
          </p:nvPr>
        </p:nvGraphicFramePr>
        <p:xfrm>
          <a:off x="5375562" y="172303"/>
          <a:ext cx="1740599" cy="1116169"/>
        </p:xfrm>
        <a:graphic>
          <a:graphicData uri="http://schemas.openxmlformats.org/presentationml/2006/ole">
            <mc:AlternateContent xmlns:mc="http://schemas.openxmlformats.org/markup-compatibility/2006">
              <mc:Choice xmlns:v="urn:schemas-microsoft-com:vml" Requires="v">
                <p:oleObj spid="_x0000_s1036" name="包装程序外壳对象" showAsIcon="1" r:id="rId4" imgW="708480" imgH="453960" progId="Package">
                  <p:embed/>
                </p:oleObj>
              </mc:Choice>
              <mc:Fallback>
                <p:oleObj name="包装程序外壳对象" showAsIcon="1" r:id="rId4" imgW="708480" imgH="453960" progId="Package">
                  <p:embed/>
                  <p:pic>
                    <p:nvPicPr>
                      <p:cNvPr id="0" name=""/>
                      <p:cNvPicPr/>
                      <p:nvPr/>
                    </p:nvPicPr>
                    <p:blipFill>
                      <a:blip r:embed="rId5"/>
                      <a:stretch>
                        <a:fillRect/>
                      </a:stretch>
                    </p:blipFill>
                    <p:spPr>
                      <a:xfrm>
                        <a:off x="5375562" y="172303"/>
                        <a:ext cx="1740599" cy="1116169"/>
                      </a:xfrm>
                      <a:prstGeom prst="rect">
                        <a:avLst/>
                      </a:prstGeom>
                    </p:spPr>
                  </p:pic>
                </p:oleObj>
              </mc:Fallback>
            </mc:AlternateContent>
          </a:graphicData>
        </a:graphic>
      </p:graphicFrame>
    </p:spTree>
    <p:extLst>
      <p:ext uri="{BB962C8B-B14F-4D97-AF65-F5344CB8AC3E}">
        <p14:creationId xmlns:p14="http://schemas.microsoft.com/office/powerpoint/2010/main" val="662170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748145" y="1025238"/>
            <a:ext cx="1079335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endParaRPr>
          </a:p>
        </p:txBody>
      </p:sp>
      <p:sp>
        <p:nvSpPr>
          <p:cNvPr id="3" name="文本框 2"/>
          <p:cNvSpPr txBox="1"/>
          <p:nvPr/>
        </p:nvSpPr>
        <p:spPr>
          <a:xfrm>
            <a:off x="1052945" y="692727"/>
            <a:ext cx="9642764" cy="6186309"/>
          </a:xfrm>
          <a:prstGeom prst="rect">
            <a:avLst/>
          </a:prstGeom>
          <a:noFill/>
        </p:spPr>
        <p:txBody>
          <a:bodyPr wrap="square" rtlCol="0">
            <a:spAutoFit/>
          </a:bodyPr>
          <a:lstStyle/>
          <a:p>
            <a:r>
              <a:rPr lang="en-US" altLang="zh-CN" dirty="0" err="1" smtClean="0"/>
              <a:t>int</a:t>
            </a:r>
            <a:r>
              <a:rPr lang="en-US" altLang="zh-CN" dirty="0" smtClean="0"/>
              <a:t> </a:t>
            </a:r>
            <a:r>
              <a:rPr lang="en-US" altLang="zh-CN" dirty="0"/>
              <a:t>main()</a:t>
            </a:r>
          </a:p>
          <a:p>
            <a:r>
              <a:rPr lang="en-US" altLang="zh-CN" dirty="0"/>
              <a:t>{</a:t>
            </a:r>
          </a:p>
          <a:p>
            <a:r>
              <a:rPr lang="en-US" altLang="zh-CN" dirty="0"/>
              <a:t>	</a:t>
            </a:r>
            <a:r>
              <a:rPr lang="en-US" altLang="zh-CN" dirty="0" err="1"/>
              <a:t>int</a:t>
            </a:r>
            <a:r>
              <a:rPr lang="en-US" altLang="zh-CN" dirty="0"/>
              <a:t> knight[64][64];</a:t>
            </a:r>
          </a:p>
          <a:p>
            <a:r>
              <a:rPr lang="en-US" altLang="zh-CN" dirty="0"/>
              <a:t>	for(</a:t>
            </a:r>
            <a:r>
              <a:rPr lang="en-US" altLang="zh-CN" dirty="0" err="1"/>
              <a:t>i</a:t>
            </a:r>
            <a:r>
              <a:rPr lang="en-US" altLang="zh-CN" dirty="0"/>
              <a:t> = 0;i &lt; 64;i++)</a:t>
            </a:r>
          </a:p>
          <a:p>
            <a:r>
              <a:rPr lang="en-US" altLang="zh-CN" dirty="0"/>
              <a:t>	{</a:t>
            </a:r>
          </a:p>
          <a:p>
            <a:r>
              <a:rPr lang="en-US" altLang="zh-CN" dirty="0"/>
              <a:t>		for(j = 0;j &lt; 64;j++)</a:t>
            </a:r>
          </a:p>
          <a:p>
            <a:r>
              <a:rPr lang="en-US" altLang="zh-CN" dirty="0"/>
              <a:t>		{</a:t>
            </a:r>
          </a:p>
          <a:p>
            <a:r>
              <a:rPr lang="en-US" altLang="zh-CN" dirty="0"/>
              <a:t>			knight[</a:t>
            </a:r>
            <a:r>
              <a:rPr lang="en-US" altLang="zh-CN" dirty="0" err="1"/>
              <a:t>i</a:t>
            </a:r>
            <a:r>
              <a:rPr lang="en-US" altLang="zh-CN" dirty="0"/>
              <a:t>][j] = 10;</a:t>
            </a:r>
          </a:p>
          <a:p>
            <a:r>
              <a:rPr lang="en-US" altLang="zh-CN" dirty="0"/>
              <a:t>		}</a:t>
            </a:r>
          </a:p>
          <a:p>
            <a:r>
              <a:rPr lang="en-US" altLang="zh-CN" dirty="0"/>
              <a:t>	}</a:t>
            </a:r>
          </a:p>
          <a:p>
            <a:r>
              <a:rPr lang="en-US" altLang="zh-CN" dirty="0"/>
              <a:t>	Floyd(knight);</a:t>
            </a:r>
          </a:p>
          <a:p>
            <a:r>
              <a:rPr lang="en-US" altLang="zh-CN" dirty="0"/>
              <a:t>	char s[5],t[5];</a:t>
            </a:r>
          </a:p>
          <a:p>
            <a:r>
              <a:rPr lang="en-US" altLang="zh-CN" dirty="0"/>
              <a:t>	while(</a:t>
            </a:r>
            <a:r>
              <a:rPr lang="en-US" altLang="zh-CN" dirty="0" err="1"/>
              <a:t>cin</a:t>
            </a:r>
            <a:r>
              <a:rPr lang="en-US" altLang="zh-CN" dirty="0"/>
              <a:t> &gt;&gt; s &gt;&gt; t)</a:t>
            </a:r>
          </a:p>
          <a:p>
            <a:r>
              <a:rPr lang="en-US" altLang="zh-CN" dirty="0"/>
              <a:t>	{</a:t>
            </a:r>
          </a:p>
          <a:p>
            <a:r>
              <a:rPr lang="en-US" altLang="zh-CN" dirty="0"/>
              <a:t>		</a:t>
            </a:r>
            <a:r>
              <a:rPr lang="en-US" altLang="zh-CN" dirty="0" err="1"/>
              <a:t>int</a:t>
            </a:r>
            <a:r>
              <a:rPr lang="en-US" altLang="zh-CN" dirty="0"/>
              <a:t> x = (s[0] - 'a') * 8 + (s[1] - '1');</a:t>
            </a:r>
          </a:p>
          <a:p>
            <a:r>
              <a:rPr lang="en-US" altLang="zh-CN" dirty="0"/>
              <a:t>		</a:t>
            </a:r>
            <a:r>
              <a:rPr lang="en-US" altLang="zh-CN" dirty="0" err="1"/>
              <a:t>int</a:t>
            </a:r>
            <a:r>
              <a:rPr lang="en-US" altLang="zh-CN" dirty="0"/>
              <a:t> y = (t[0] - 'a') * 8 + (t[1] - '1');</a:t>
            </a:r>
          </a:p>
          <a:p>
            <a:r>
              <a:rPr lang="en-US" altLang="zh-CN" dirty="0"/>
              <a:t>		</a:t>
            </a:r>
            <a:r>
              <a:rPr lang="en-US" altLang="zh-CN" dirty="0" err="1"/>
              <a:t>cout</a:t>
            </a:r>
            <a:r>
              <a:rPr lang="en-US" altLang="zh-CN" dirty="0"/>
              <a:t> &lt;&lt; "To get from " &lt;&lt; s &lt;&lt; " to " &lt;&lt; t &lt;&lt; " takes " &lt;&lt; knight[x][y] &lt;&lt; " knight moves." &lt;&lt; </a:t>
            </a:r>
            <a:r>
              <a:rPr lang="en-US" altLang="zh-CN" dirty="0" err="1"/>
              <a:t>endl</a:t>
            </a:r>
            <a:r>
              <a:rPr lang="en-US" altLang="zh-CN" dirty="0"/>
              <a:t>;</a:t>
            </a:r>
          </a:p>
          <a:p>
            <a:r>
              <a:rPr lang="en-US" altLang="zh-CN" dirty="0"/>
              <a:t>	}</a:t>
            </a:r>
          </a:p>
          <a:p>
            <a:r>
              <a:rPr lang="en-US" altLang="zh-CN" dirty="0"/>
              <a:t>	return 0;</a:t>
            </a:r>
          </a:p>
          <a:p>
            <a:r>
              <a:rPr lang="en-US" altLang="zh-CN" dirty="0"/>
              <a:t>}</a:t>
            </a:r>
            <a:endParaRPr lang="zh-CN" altLang="en-US" dirty="0"/>
          </a:p>
          <a:p>
            <a:endParaRPr lang="zh-CN" altLang="en-US" dirty="0"/>
          </a:p>
        </p:txBody>
      </p:sp>
    </p:spTree>
    <p:extLst>
      <p:ext uri="{BB962C8B-B14F-4D97-AF65-F5344CB8AC3E}">
        <p14:creationId xmlns:p14="http://schemas.microsoft.com/office/powerpoint/2010/main" val="30149137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748145" y="1025238"/>
            <a:ext cx="10793350" cy="1200329"/>
          </a:xfrm>
          <a:prstGeom prst="rect">
            <a:avLst/>
          </a:prstGeom>
          <a:noFill/>
        </p:spPr>
        <p:txBody>
          <a:bodyPr wrap="square" rtlCol="0">
            <a:spAutoFit/>
          </a:bodyPr>
          <a:lstStyle/>
          <a:p>
            <a:pPr lvl="0"/>
            <a:r>
              <a:rPr lang="zh-CN" altLang="en-US" dirty="0"/>
              <a:t>这是一种在图形平面上，有多个</a:t>
            </a:r>
            <a:r>
              <a:rPr lang="zh-CN" altLang="en-US" dirty="0" smtClean="0"/>
              <a:t>节节点的路路径，</a:t>
            </a:r>
            <a:r>
              <a:rPr lang="zh-CN" altLang="en-US" dirty="0"/>
              <a:t>求出最低通过</a:t>
            </a:r>
            <a:r>
              <a:rPr lang="zh-CN" altLang="en-US" dirty="0" smtClean="0"/>
              <a:t>成成本的</a:t>
            </a:r>
            <a:r>
              <a:rPr lang="zh-CN" altLang="en-US" dirty="0">
                <a:hlinkClick r:id="rId3" tooltip="算法"/>
              </a:rPr>
              <a:t>算法</a:t>
            </a:r>
            <a:r>
              <a:rPr lang="zh-CN" altLang="en-US" dirty="0"/>
              <a:t>。</a:t>
            </a:r>
            <a:endParaRPr lang="en-US" altLang="zh-CN" dirty="0"/>
          </a:p>
          <a:p>
            <a:pPr lvl="0"/>
            <a:r>
              <a:rPr lang="zh-CN" altLang="en-US" dirty="0"/>
              <a:t>综合了</a:t>
            </a:r>
            <a:r>
              <a:rPr lang="en-US" altLang="zh-CN" dirty="0"/>
              <a:t>Best-First Search</a:t>
            </a:r>
            <a:r>
              <a:rPr lang="zh-CN" altLang="en-US" dirty="0"/>
              <a:t>和</a:t>
            </a:r>
            <a:r>
              <a:rPr lang="en-US" altLang="zh-CN" dirty="0" err="1">
                <a:hlinkClick r:id="rId4" tooltip="Dijkstra算法"/>
              </a:rPr>
              <a:t>Dijkstra</a:t>
            </a:r>
            <a:r>
              <a:rPr lang="zh-CN" altLang="en-US" dirty="0">
                <a:hlinkClick r:id="rId4" tooltip="Dijkstra算法"/>
              </a:rPr>
              <a:t>算法</a:t>
            </a:r>
            <a:r>
              <a:rPr lang="zh-CN" altLang="en-US" dirty="0"/>
              <a:t>的优点：</a:t>
            </a:r>
            <a:endParaRPr lang="en-US" altLang="zh-CN" dirty="0"/>
          </a:p>
          <a:p>
            <a:pPr lvl="0"/>
            <a:r>
              <a:rPr lang="zh-CN" altLang="en-US" dirty="0" smtClean="0"/>
              <a:t>在</a:t>
            </a:r>
            <a:r>
              <a:rPr lang="zh-CN" altLang="en-US" dirty="0"/>
              <a:t>进行启发式搜索提高算法效率的同时，可以保证找到一条最优路径（基于评估函数）</a:t>
            </a:r>
            <a:r>
              <a:rPr lang="zh-CN" altLang="en-US" dirty="0" smtClean="0"/>
              <a:t>。</a:t>
            </a:r>
            <a:endParaRPr lang="en-US" altLang="zh-CN" dirty="0" smtClean="0"/>
          </a:p>
          <a:p>
            <a:pPr lvl="0"/>
            <a:endParaRPr kumimoji="0" lang="zh-CN" altLang="en-US"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endParaRPr>
          </a:p>
        </p:txBody>
      </p:sp>
      <p:sp>
        <p:nvSpPr>
          <p:cNvPr id="4" name="文本框 3"/>
          <p:cNvSpPr txBox="1"/>
          <p:nvPr/>
        </p:nvSpPr>
        <p:spPr>
          <a:xfrm>
            <a:off x="748145" y="318655"/>
            <a:ext cx="3366655" cy="523220"/>
          </a:xfrm>
          <a:prstGeom prst="rect">
            <a:avLst/>
          </a:prstGeom>
          <a:noFill/>
        </p:spPr>
        <p:txBody>
          <a:bodyPr wrap="square" rtlCol="0">
            <a:spAutoFit/>
          </a:bodyPr>
          <a:lstStyle/>
          <a:p>
            <a:r>
              <a:rPr lang="en-US" altLang="zh-CN" sz="2800" b="1" dirty="0" smtClean="0"/>
              <a:t>6.A</a:t>
            </a:r>
            <a:r>
              <a:rPr lang="zh-CN" altLang="en-US" sz="2800" b="1" dirty="0"/>
              <a:t>*算法</a:t>
            </a:r>
          </a:p>
        </p:txBody>
      </p:sp>
      <mc:AlternateContent xmlns:mc="http://schemas.openxmlformats.org/markup-compatibility/2006" xmlns:a14="http://schemas.microsoft.com/office/drawing/2010/main">
        <mc:Choice Requires="a14">
          <p:sp>
            <p:nvSpPr>
              <p:cNvPr id="28" name="文本框 27"/>
              <p:cNvSpPr txBox="1"/>
              <p:nvPr/>
            </p:nvSpPr>
            <p:spPr>
              <a:xfrm>
                <a:off x="928254" y="2562818"/>
                <a:ext cx="228600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𝑓</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e>
                      </m:d>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𝑔</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𝑛</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h</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28" name="文本框 27"/>
              <p:cNvSpPr txBox="1">
                <a:spLocks noRot="1" noChangeAspect="1" noMove="1" noResize="1" noEditPoints="1" noAdjustHandles="1" noChangeArrowheads="1" noChangeShapeType="1" noTextEdit="1"/>
              </p:cNvSpPr>
              <p:nvPr/>
            </p:nvSpPr>
            <p:spPr>
              <a:xfrm>
                <a:off x="928254" y="2562818"/>
                <a:ext cx="2286000" cy="276999"/>
              </a:xfrm>
              <a:prstGeom prst="rect">
                <a:avLst/>
              </a:prstGeom>
              <a:blipFill>
                <a:blip r:embed="rId8"/>
                <a:stretch>
                  <a:fillRect b="-369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748145" y="3449782"/>
                <a:ext cx="59574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m:oMathPara>
                </a14:m>
                <a:endParaRPr lang="zh-CN" altLang="en-US" dirty="0"/>
              </a:p>
            </p:txBody>
          </p:sp>
        </mc:Choice>
        <mc:Fallback xmlns="">
          <p:sp>
            <p:nvSpPr>
              <p:cNvPr id="29" name="文本框 28"/>
              <p:cNvSpPr txBox="1">
                <a:spLocks noRot="1" noChangeAspect="1" noMove="1" noResize="1" noEditPoints="1" noAdjustHandles="1" noChangeArrowheads="1" noChangeShapeType="1" noTextEdit="1"/>
              </p:cNvSpPr>
              <p:nvPr/>
            </p:nvSpPr>
            <p:spPr>
              <a:xfrm>
                <a:off x="748145" y="3449782"/>
                <a:ext cx="595746" cy="276999"/>
              </a:xfrm>
              <a:prstGeom prst="rect">
                <a:avLst/>
              </a:prstGeom>
              <a:blipFill>
                <a:blip r:embed="rId9"/>
                <a:stretch>
                  <a:fillRect l="-3093" r="-8247" b="-4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748145" y="4294907"/>
                <a:ext cx="5191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748145" y="4294907"/>
                <a:ext cx="519116" cy="276999"/>
              </a:xfrm>
              <a:prstGeom prst="rect">
                <a:avLst/>
              </a:prstGeom>
              <a:blipFill>
                <a:blip r:embed="rId10"/>
                <a:stretch>
                  <a:fillRect l="-9412" r="-15294" b="-40000"/>
                </a:stretch>
              </a:blipFill>
            </p:spPr>
            <p:txBody>
              <a:bodyPr/>
              <a:lstStyle/>
              <a:p>
                <a:r>
                  <a:rPr lang="zh-CN" altLang="en-US">
                    <a:noFill/>
                  </a:rPr>
                  <a:t> </a:t>
                </a:r>
              </a:p>
            </p:txBody>
          </p:sp>
        </mc:Fallback>
      </mc:AlternateContent>
      <p:sp>
        <p:nvSpPr>
          <p:cNvPr id="31" name="文本框 30"/>
          <p:cNvSpPr txBox="1"/>
          <p:nvPr/>
        </p:nvSpPr>
        <p:spPr>
          <a:xfrm>
            <a:off x="1197988" y="3426720"/>
            <a:ext cx="4959928" cy="369332"/>
          </a:xfrm>
          <a:prstGeom prst="rect">
            <a:avLst/>
          </a:prstGeom>
          <a:noFill/>
        </p:spPr>
        <p:txBody>
          <a:bodyPr wrap="square" rtlCol="0">
            <a:spAutoFit/>
          </a:bodyPr>
          <a:lstStyle/>
          <a:p>
            <a:r>
              <a:rPr lang="zh-CN" altLang="en-US" dirty="0"/>
              <a:t>表示从起点到任意顶点 </a:t>
            </a:r>
            <a:r>
              <a:rPr lang="en-US" altLang="zh-CN" dirty="0" smtClean="0"/>
              <a:t>n</a:t>
            </a:r>
            <a:r>
              <a:rPr lang="zh-CN" altLang="en-US" dirty="0"/>
              <a:t>的实际距离</a:t>
            </a:r>
          </a:p>
        </p:txBody>
      </p:sp>
      <p:sp>
        <p:nvSpPr>
          <p:cNvPr id="34" name="文本框 33"/>
          <p:cNvSpPr txBox="1"/>
          <p:nvPr/>
        </p:nvSpPr>
        <p:spPr>
          <a:xfrm>
            <a:off x="1197988" y="4248740"/>
            <a:ext cx="5104971" cy="369332"/>
          </a:xfrm>
          <a:prstGeom prst="rect">
            <a:avLst/>
          </a:prstGeom>
          <a:noFill/>
        </p:spPr>
        <p:txBody>
          <a:bodyPr wrap="square" rtlCol="0">
            <a:spAutoFit/>
          </a:bodyPr>
          <a:lstStyle/>
          <a:p>
            <a:r>
              <a:rPr lang="zh-CN" altLang="en-US" dirty="0"/>
              <a:t>表示任意顶点 </a:t>
            </a:r>
            <a:r>
              <a:rPr lang="en-US" altLang="zh-CN" dirty="0" smtClean="0"/>
              <a:t>n</a:t>
            </a:r>
            <a:r>
              <a:rPr lang="zh-CN" altLang="en-US" dirty="0"/>
              <a:t>到目标顶点的估算距离</a:t>
            </a:r>
          </a:p>
        </p:txBody>
      </p:sp>
    </p:spTree>
    <p:extLst>
      <p:ext uri="{BB962C8B-B14F-4D97-AF65-F5344CB8AC3E}">
        <p14:creationId xmlns:p14="http://schemas.microsoft.com/office/powerpoint/2010/main" val="38253591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748145" y="687987"/>
            <a:ext cx="10793350" cy="5355312"/>
          </a:xfrm>
          <a:prstGeom prst="rect">
            <a:avLst/>
          </a:prstGeom>
          <a:noFill/>
        </p:spPr>
        <p:txBody>
          <a:bodyPr wrap="square" rtlCol="0">
            <a:spAutoFit/>
          </a:bodyPr>
          <a:lstStyle/>
          <a:p>
            <a:pPr lvl="0"/>
            <a:r>
              <a:rPr lang="en-US" altLang="zh-CN" dirty="0">
                <a:solidFill>
                  <a:prstClr val="black"/>
                </a:solidFill>
                <a:latin typeface="宋体" panose="02010600030101010101" pitchFamily="2" charset="-122"/>
                <a:ea typeface="宋体" panose="02010600030101010101" pitchFamily="2" charset="-122"/>
              </a:rPr>
              <a:t>#include&lt;</a:t>
            </a:r>
            <a:r>
              <a:rPr lang="en-US" altLang="zh-CN" dirty="0" err="1">
                <a:solidFill>
                  <a:prstClr val="black"/>
                </a:solidFill>
                <a:latin typeface="宋体" panose="02010600030101010101" pitchFamily="2" charset="-122"/>
                <a:ea typeface="宋体" panose="02010600030101010101" pitchFamily="2" charset="-122"/>
              </a:rPr>
              <a:t>iostream</a:t>
            </a:r>
            <a:r>
              <a:rPr lang="en-US" altLang="zh-CN" dirty="0">
                <a:solidFill>
                  <a:prstClr val="black"/>
                </a:solidFill>
                <a:latin typeface="宋体" panose="02010600030101010101" pitchFamily="2" charset="-122"/>
                <a:ea typeface="宋体" panose="02010600030101010101" pitchFamily="2" charset="-122"/>
              </a:rPr>
              <a:t>&gt;  </a:t>
            </a:r>
          </a:p>
          <a:p>
            <a:pPr lvl="0"/>
            <a:r>
              <a:rPr lang="en-US" altLang="zh-CN" dirty="0">
                <a:solidFill>
                  <a:prstClr val="black"/>
                </a:solidFill>
                <a:latin typeface="宋体" panose="02010600030101010101" pitchFamily="2" charset="-122"/>
                <a:ea typeface="宋体" panose="02010600030101010101" pitchFamily="2" charset="-122"/>
              </a:rPr>
              <a:t>#include&lt;queue&gt;  </a:t>
            </a:r>
          </a:p>
          <a:p>
            <a:pPr lvl="0"/>
            <a:r>
              <a:rPr lang="en-US" altLang="zh-CN" dirty="0">
                <a:solidFill>
                  <a:prstClr val="black"/>
                </a:solidFill>
                <a:latin typeface="宋体" panose="02010600030101010101" pitchFamily="2" charset="-122"/>
                <a:ea typeface="宋体" panose="02010600030101010101" pitchFamily="2" charset="-122"/>
              </a:rPr>
              <a:t>#include&lt;</a:t>
            </a:r>
            <a:r>
              <a:rPr lang="en-US" altLang="zh-CN" dirty="0" err="1">
                <a:solidFill>
                  <a:prstClr val="black"/>
                </a:solidFill>
                <a:latin typeface="宋体" panose="02010600030101010101" pitchFamily="2" charset="-122"/>
                <a:ea typeface="宋体" panose="02010600030101010101" pitchFamily="2" charset="-122"/>
              </a:rPr>
              <a:t>cstdio</a:t>
            </a:r>
            <a:r>
              <a:rPr lang="en-US" altLang="zh-CN" dirty="0">
                <a:solidFill>
                  <a:prstClr val="black"/>
                </a:solidFill>
                <a:latin typeface="宋体" panose="02010600030101010101" pitchFamily="2" charset="-122"/>
                <a:ea typeface="宋体" panose="02010600030101010101" pitchFamily="2" charset="-122"/>
              </a:rPr>
              <a:t>&gt;  </a:t>
            </a:r>
          </a:p>
          <a:p>
            <a:pPr lvl="0"/>
            <a:r>
              <a:rPr lang="en-US" altLang="zh-CN" dirty="0">
                <a:solidFill>
                  <a:prstClr val="black"/>
                </a:solidFill>
                <a:latin typeface="宋体" panose="02010600030101010101" pitchFamily="2" charset="-122"/>
                <a:ea typeface="宋体" panose="02010600030101010101" pitchFamily="2" charset="-122"/>
              </a:rPr>
              <a:t>#include&lt;</a:t>
            </a:r>
            <a:r>
              <a:rPr lang="en-US" altLang="zh-CN" dirty="0" err="1">
                <a:solidFill>
                  <a:prstClr val="black"/>
                </a:solidFill>
                <a:latin typeface="宋体" panose="02010600030101010101" pitchFamily="2" charset="-122"/>
                <a:ea typeface="宋体" panose="02010600030101010101" pitchFamily="2" charset="-122"/>
              </a:rPr>
              <a:t>cmath</a:t>
            </a:r>
            <a:r>
              <a:rPr lang="en-US" altLang="zh-CN" dirty="0">
                <a:solidFill>
                  <a:prstClr val="black"/>
                </a:solidFill>
                <a:latin typeface="宋体" panose="02010600030101010101" pitchFamily="2" charset="-122"/>
                <a:ea typeface="宋体" panose="02010600030101010101" pitchFamily="2" charset="-122"/>
              </a:rPr>
              <a:t>&gt;  </a:t>
            </a:r>
          </a:p>
          <a:p>
            <a:pPr lvl="0"/>
            <a:r>
              <a:rPr lang="en-US" altLang="zh-CN" dirty="0">
                <a:solidFill>
                  <a:prstClr val="black"/>
                </a:solidFill>
                <a:latin typeface="宋体" panose="02010600030101010101" pitchFamily="2" charset="-122"/>
                <a:ea typeface="宋体" panose="02010600030101010101" pitchFamily="2" charset="-122"/>
              </a:rPr>
              <a:t>#include&lt;</a:t>
            </a:r>
            <a:r>
              <a:rPr lang="en-US" altLang="zh-CN" dirty="0" err="1">
                <a:solidFill>
                  <a:prstClr val="black"/>
                </a:solidFill>
                <a:latin typeface="宋体" panose="02010600030101010101" pitchFamily="2" charset="-122"/>
                <a:ea typeface="宋体" panose="02010600030101010101" pitchFamily="2" charset="-122"/>
              </a:rPr>
              <a:t>cstdlib</a:t>
            </a:r>
            <a:r>
              <a:rPr lang="en-US" altLang="zh-CN" dirty="0">
                <a:solidFill>
                  <a:prstClr val="black"/>
                </a:solidFill>
                <a:latin typeface="宋体" panose="02010600030101010101" pitchFamily="2" charset="-122"/>
                <a:ea typeface="宋体" panose="02010600030101010101" pitchFamily="2" charset="-122"/>
              </a:rPr>
              <a:t>&gt;  </a:t>
            </a:r>
          </a:p>
          <a:p>
            <a:pPr lvl="0"/>
            <a:r>
              <a:rPr lang="en-US" altLang="zh-CN" dirty="0">
                <a:solidFill>
                  <a:prstClr val="black"/>
                </a:solidFill>
                <a:latin typeface="宋体" panose="02010600030101010101" pitchFamily="2" charset="-122"/>
                <a:ea typeface="宋体" panose="02010600030101010101" pitchFamily="2" charset="-122"/>
              </a:rPr>
              <a:t>#include&lt;</a:t>
            </a:r>
            <a:r>
              <a:rPr lang="en-US" altLang="zh-CN" dirty="0" err="1">
                <a:solidFill>
                  <a:prstClr val="black"/>
                </a:solidFill>
                <a:latin typeface="宋体" panose="02010600030101010101" pitchFamily="2" charset="-122"/>
                <a:ea typeface="宋体" panose="02010600030101010101" pitchFamily="2" charset="-122"/>
              </a:rPr>
              <a:t>cstring</a:t>
            </a:r>
            <a:r>
              <a:rPr lang="en-US" altLang="zh-CN" dirty="0">
                <a:solidFill>
                  <a:prstClr val="black"/>
                </a:solidFill>
                <a:latin typeface="宋体" panose="02010600030101010101" pitchFamily="2" charset="-122"/>
                <a:ea typeface="宋体" panose="02010600030101010101" pitchFamily="2" charset="-122"/>
              </a:rPr>
              <a:t>&gt;  </a:t>
            </a:r>
          </a:p>
          <a:p>
            <a:pPr lvl="0"/>
            <a:r>
              <a:rPr lang="en-US" altLang="zh-CN" dirty="0">
                <a:solidFill>
                  <a:prstClr val="black"/>
                </a:solidFill>
                <a:latin typeface="宋体" panose="02010600030101010101" pitchFamily="2" charset="-122"/>
                <a:ea typeface="宋体" panose="02010600030101010101" pitchFamily="2" charset="-122"/>
              </a:rPr>
              <a:t>using namespace </a:t>
            </a:r>
            <a:r>
              <a:rPr lang="en-US" altLang="zh-CN" dirty="0" err="1">
                <a:solidFill>
                  <a:prstClr val="black"/>
                </a:solidFill>
                <a:latin typeface="宋体" panose="02010600030101010101" pitchFamily="2" charset="-122"/>
                <a:ea typeface="宋体" panose="02010600030101010101" pitchFamily="2" charset="-122"/>
              </a:rPr>
              <a:t>std</a:t>
            </a:r>
            <a:r>
              <a:rPr lang="en-US" altLang="zh-CN" dirty="0">
                <a:solidFill>
                  <a:prstClr val="black"/>
                </a:solidFill>
                <a:latin typeface="宋体" panose="02010600030101010101" pitchFamily="2" charset="-122"/>
                <a:ea typeface="宋体" panose="02010600030101010101" pitchFamily="2" charset="-122"/>
              </a:rPr>
              <a:t>;  </a:t>
            </a:r>
          </a:p>
          <a:p>
            <a:pPr lvl="0"/>
            <a:r>
              <a:rPr lang="en-US" altLang="zh-CN" dirty="0" err="1">
                <a:solidFill>
                  <a:prstClr val="black"/>
                </a:solidFill>
                <a:latin typeface="宋体" panose="02010600030101010101" pitchFamily="2" charset="-122"/>
                <a:ea typeface="宋体" panose="02010600030101010101" pitchFamily="2" charset="-122"/>
              </a:rPr>
              <a:t>struct</a:t>
            </a:r>
            <a:r>
              <a:rPr lang="en-US" altLang="zh-CN" dirty="0">
                <a:solidFill>
                  <a:prstClr val="black"/>
                </a:solidFill>
                <a:latin typeface="宋体" panose="02010600030101010101" pitchFamily="2" charset="-122"/>
                <a:ea typeface="宋体" panose="02010600030101010101" pitchFamily="2" charset="-122"/>
              </a:rPr>
              <a:t> knight  </a:t>
            </a:r>
          </a:p>
          <a:p>
            <a:pPr lvl="0"/>
            <a:r>
              <a:rPr lang="en-US" altLang="zh-CN" dirty="0">
                <a:solidFill>
                  <a:prstClr val="black"/>
                </a:solidFill>
                <a:latin typeface="宋体" panose="02010600030101010101" pitchFamily="2" charset="-122"/>
                <a:ea typeface="宋体" panose="02010600030101010101" pitchFamily="2" charset="-122"/>
              </a:rPr>
              <a:t>{  </a:t>
            </a:r>
          </a:p>
          <a:p>
            <a:pPr lvl="0"/>
            <a:r>
              <a:rPr lang="en-US" altLang="zh-CN" dirty="0">
                <a:solidFill>
                  <a:prstClr val="black"/>
                </a:solidFill>
                <a:latin typeface="宋体" panose="02010600030101010101" pitchFamily="2" charset="-122"/>
                <a:ea typeface="宋体" panose="02010600030101010101" pitchFamily="2" charset="-122"/>
              </a:rPr>
              <a:t>    </a:t>
            </a:r>
            <a:r>
              <a:rPr lang="en-US" altLang="zh-CN" dirty="0" err="1">
                <a:solidFill>
                  <a:prstClr val="black"/>
                </a:solidFill>
                <a:latin typeface="宋体" panose="02010600030101010101" pitchFamily="2" charset="-122"/>
                <a:ea typeface="宋体" panose="02010600030101010101" pitchFamily="2" charset="-122"/>
              </a:rPr>
              <a:t>int</a:t>
            </a:r>
            <a:r>
              <a:rPr lang="en-US" altLang="zh-CN" dirty="0">
                <a:solidFill>
                  <a:prstClr val="black"/>
                </a:solidFill>
                <a:latin typeface="宋体" panose="02010600030101010101" pitchFamily="2" charset="-122"/>
                <a:ea typeface="宋体" panose="02010600030101010101" pitchFamily="2" charset="-122"/>
              </a:rPr>
              <a:t> </a:t>
            </a:r>
            <a:r>
              <a:rPr lang="en-US" altLang="zh-CN" dirty="0" err="1">
                <a:solidFill>
                  <a:prstClr val="black"/>
                </a:solidFill>
                <a:latin typeface="宋体" panose="02010600030101010101" pitchFamily="2" charset="-122"/>
                <a:ea typeface="宋体" panose="02010600030101010101" pitchFamily="2" charset="-122"/>
              </a:rPr>
              <a:t>x,y,step</a:t>
            </a:r>
            <a:r>
              <a:rPr lang="en-US" altLang="zh-CN" dirty="0">
                <a:solidFill>
                  <a:prstClr val="black"/>
                </a:solidFill>
                <a:latin typeface="宋体" panose="02010600030101010101" pitchFamily="2" charset="-122"/>
                <a:ea typeface="宋体" panose="02010600030101010101" pitchFamily="2" charset="-122"/>
              </a:rPr>
              <a:t>;  </a:t>
            </a:r>
          </a:p>
          <a:p>
            <a:pPr lvl="0"/>
            <a:r>
              <a:rPr lang="en-US" altLang="zh-CN" dirty="0">
                <a:solidFill>
                  <a:prstClr val="black"/>
                </a:solidFill>
                <a:latin typeface="宋体" panose="02010600030101010101" pitchFamily="2" charset="-122"/>
                <a:ea typeface="宋体" panose="02010600030101010101" pitchFamily="2" charset="-122"/>
              </a:rPr>
              <a:t>    </a:t>
            </a:r>
            <a:r>
              <a:rPr lang="en-US" altLang="zh-CN" dirty="0" err="1">
                <a:solidFill>
                  <a:prstClr val="black"/>
                </a:solidFill>
                <a:latin typeface="宋体" panose="02010600030101010101" pitchFamily="2" charset="-122"/>
                <a:ea typeface="宋体" panose="02010600030101010101" pitchFamily="2" charset="-122"/>
              </a:rPr>
              <a:t>int</a:t>
            </a:r>
            <a:r>
              <a:rPr lang="en-US" altLang="zh-CN" dirty="0">
                <a:solidFill>
                  <a:prstClr val="black"/>
                </a:solidFill>
                <a:latin typeface="宋体" panose="02010600030101010101" pitchFamily="2" charset="-122"/>
                <a:ea typeface="宋体" panose="02010600030101010101" pitchFamily="2" charset="-122"/>
              </a:rPr>
              <a:t> </a:t>
            </a:r>
            <a:r>
              <a:rPr lang="en-US" altLang="zh-CN" dirty="0" err="1">
                <a:solidFill>
                  <a:prstClr val="black"/>
                </a:solidFill>
                <a:latin typeface="宋体" panose="02010600030101010101" pitchFamily="2" charset="-122"/>
                <a:ea typeface="宋体" panose="02010600030101010101" pitchFamily="2" charset="-122"/>
              </a:rPr>
              <a:t>g,h,f</a:t>
            </a:r>
            <a:r>
              <a:rPr lang="en-US" altLang="zh-CN" dirty="0">
                <a:solidFill>
                  <a:prstClr val="black"/>
                </a:solidFill>
                <a:latin typeface="宋体" panose="02010600030101010101" pitchFamily="2" charset="-122"/>
                <a:ea typeface="宋体" panose="02010600030101010101" pitchFamily="2" charset="-122"/>
              </a:rPr>
              <a:t>;  </a:t>
            </a:r>
          </a:p>
          <a:p>
            <a:pPr lvl="0"/>
            <a:r>
              <a:rPr lang="en-US" altLang="zh-CN" dirty="0">
                <a:solidFill>
                  <a:prstClr val="black"/>
                </a:solidFill>
                <a:latin typeface="宋体" panose="02010600030101010101" pitchFamily="2" charset="-122"/>
                <a:ea typeface="宋体" panose="02010600030101010101" pitchFamily="2" charset="-122"/>
              </a:rPr>
              <a:t>    bool operator &lt; (</a:t>
            </a:r>
            <a:r>
              <a:rPr lang="en-US" altLang="zh-CN" dirty="0" err="1">
                <a:solidFill>
                  <a:prstClr val="black"/>
                </a:solidFill>
                <a:latin typeface="宋体" panose="02010600030101010101" pitchFamily="2" charset="-122"/>
                <a:ea typeface="宋体" panose="02010600030101010101" pitchFamily="2" charset="-122"/>
              </a:rPr>
              <a:t>const</a:t>
            </a:r>
            <a:r>
              <a:rPr lang="en-US" altLang="zh-CN" dirty="0">
                <a:solidFill>
                  <a:prstClr val="black"/>
                </a:solidFill>
                <a:latin typeface="宋体" panose="02010600030101010101" pitchFamily="2" charset="-122"/>
                <a:ea typeface="宋体" panose="02010600030101010101" pitchFamily="2" charset="-122"/>
              </a:rPr>
              <a:t> knight &amp;k) </a:t>
            </a:r>
            <a:r>
              <a:rPr lang="en-US" altLang="zh-CN" dirty="0" err="1">
                <a:solidFill>
                  <a:prstClr val="black"/>
                </a:solidFill>
                <a:latin typeface="宋体" panose="02010600030101010101" pitchFamily="2" charset="-122"/>
                <a:ea typeface="宋体" panose="02010600030101010101" pitchFamily="2" charset="-122"/>
              </a:rPr>
              <a:t>const</a:t>
            </a:r>
            <a:r>
              <a:rPr lang="en-US" altLang="zh-CN" dirty="0">
                <a:solidFill>
                  <a:prstClr val="black"/>
                </a:solidFill>
                <a:latin typeface="宋体" panose="02010600030101010101" pitchFamily="2" charset="-122"/>
                <a:ea typeface="宋体" panose="02010600030101010101" pitchFamily="2" charset="-122"/>
              </a:rPr>
              <a:t>  </a:t>
            </a:r>
          </a:p>
          <a:p>
            <a:pPr lvl="0"/>
            <a:r>
              <a:rPr lang="en-US" altLang="zh-CN" dirty="0">
                <a:solidFill>
                  <a:prstClr val="black"/>
                </a:solidFill>
                <a:latin typeface="宋体" panose="02010600030101010101" pitchFamily="2" charset="-122"/>
                <a:ea typeface="宋体" panose="02010600030101010101" pitchFamily="2" charset="-122"/>
              </a:rPr>
              <a:t>    {  </a:t>
            </a:r>
          </a:p>
          <a:p>
            <a:pPr lvl="0"/>
            <a:r>
              <a:rPr lang="en-US" altLang="zh-CN" dirty="0">
                <a:solidFill>
                  <a:prstClr val="black"/>
                </a:solidFill>
                <a:latin typeface="宋体" panose="02010600030101010101" pitchFamily="2" charset="-122"/>
                <a:ea typeface="宋体" panose="02010600030101010101" pitchFamily="2" charset="-122"/>
              </a:rPr>
              <a:t>        return f &gt; </a:t>
            </a:r>
            <a:r>
              <a:rPr lang="en-US" altLang="zh-CN" dirty="0" err="1">
                <a:solidFill>
                  <a:prstClr val="black"/>
                </a:solidFill>
                <a:latin typeface="宋体" panose="02010600030101010101" pitchFamily="2" charset="-122"/>
                <a:ea typeface="宋体" panose="02010600030101010101" pitchFamily="2" charset="-122"/>
              </a:rPr>
              <a:t>k.f</a:t>
            </a:r>
            <a:r>
              <a:rPr lang="en-US" altLang="zh-CN" dirty="0">
                <a:solidFill>
                  <a:prstClr val="black"/>
                </a:solidFill>
                <a:latin typeface="宋体" panose="02010600030101010101" pitchFamily="2" charset="-122"/>
                <a:ea typeface="宋体" panose="02010600030101010101" pitchFamily="2" charset="-122"/>
              </a:rPr>
              <a:t>;  </a:t>
            </a:r>
          </a:p>
          <a:p>
            <a:pPr lvl="0"/>
            <a:r>
              <a:rPr lang="en-US" altLang="zh-CN" dirty="0">
                <a:solidFill>
                  <a:prstClr val="black"/>
                </a:solidFill>
                <a:latin typeface="宋体" panose="02010600030101010101" pitchFamily="2" charset="-122"/>
                <a:ea typeface="宋体" panose="02010600030101010101" pitchFamily="2" charset="-122"/>
              </a:rPr>
              <a:t>    }  </a:t>
            </a:r>
          </a:p>
          <a:p>
            <a:pPr lvl="0"/>
            <a:r>
              <a:rPr lang="en-US" altLang="zh-CN" dirty="0">
                <a:solidFill>
                  <a:prstClr val="black"/>
                </a:solidFill>
                <a:latin typeface="宋体" panose="02010600030101010101" pitchFamily="2" charset="-122"/>
                <a:ea typeface="宋体" panose="02010600030101010101" pitchFamily="2" charset="-122"/>
              </a:rPr>
              <a:t>}k;  </a:t>
            </a:r>
          </a:p>
          <a:p>
            <a:pPr lvl="0"/>
            <a:r>
              <a:rPr lang="en-US" altLang="zh-CN" dirty="0">
                <a:solidFill>
                  <a:prstClr val="black"/>
                </a:solidFill>
                <a:latin typeface="宋体" panose="02010600030101010101" pitchFamily="2" charset="-122"/>
                <a:ea typeface="宋体" panose="02010600030101010101" pitchFamily="2" charset="-122"/>
              </a:rPr>
              <a:t>bool visited[8][8];  </a:t>
            </a:r>
          </a:p>
          <a:p>
            <a:pPr lvl="0"/>
            <a:r>
              <a:rPr lang="en-US" altLang="zh-CN" dirty="0" err="1">
                <a:solidFill>
                  <a:prstClr val="black"/>
                </a:solidFill>
                <a:latin typeface="宋体" panose="02010600030101010101" pitchFamily="2" charset="-122"/>
                <a:ea typeface="宋体" panose="02010600030101010101" pitchFamily="2" charset="-122"/>
              </a:rPr>
              <a:t>int</a:t>
            </a:r>
            <a:r>
              <a:rPr lang="en-US" altLang="zh-CN" dirty="0">
                <a:solidFill>
                  <a:prstClr val="black"/>
                </a:solidFill>
                <a:latin typeface="宋体" panose="02010600030101010101" pitchFamily="2" charset="-122"/>
                <a:ea typeface="宋体" panose="02010600030101010101" pitchFamily="2" charset="-122"/>
              </a:rPr>
              <a:t> x2,y2,ans; </a:t>
            </a:r>
          </a:p>
          <a:p>
            <a:pPr lvl="0"/>
            <a:r>
              <a:rPr lang="en-US" altLang="zh-CN" dirty="0" err="1">
                <a:solidFill>
                  <a:prstClr val="black"/>
                </a:solidFill>
                <a:latin typeface="宋体" panose="02010600030101010101" pitchFamily="2" charset="-122"/>
                <a:ea typeface="宋体" panose="02010600030101010101" pitchFamily="2" charset="-122"/>
              </a:rPr>
              <a:t>int</a:t>
            </a:r>
            <a:r>
              <a:rPr lang="en-US" altLang="zh-CN" dirty="0">
                <a:solidFill>
                  <a:prstClr val="black"/>
                </a:solidFill>
                <a:latin typeface="宋体" panose="02010600030101010101" pitchFamily="2" charset="-122"/>
                <a:ea typeface="宋体" panose="02010600030101010101" pitchFamily="2" charset="-122"/>
              </a:rPr>
              <a:t> </a:t>
            </a:r>
            <a:r>
              <a:rPr lang="en-US" altLang="zh-CN" dirty="0" err="1">
                <a:solidFill>
                  <a:prstClr val="black"/>
                </a:solidFill>
                <a:latin typeface="宋体" panose="02010600030101010101" pitchFamily="2" charset="-122"/>
                <a:ea typeface="宋体" panose="02010600030101010101" pitchFamily="2" charset="-122"/>
              </a:rPr>
              <a:t>dir</a:t>
            </a:r>
            <a:r>
              <a:rPr lang="en-US" altLang="zh-CN" dirty="0">
                <a:solidFill>
                  <a:prstClr val="black"/>
                </a:solidFill>
                <a:latin typeface="宋体" panose="02010600030101010101" pitchFamily="2" charset="-122"/>
                <a:ea typeface="宋体" panose="02010600030101010101" pitchFamily="2" charset="-122"/>
              </a:rPr>
              <a:t>[8][2] = {{-2,-1},{-2,1},{2,-1},{2,1},{-1,-2},{-1,2},{1,-2},{1,2}};  </a:t>
            </a:r>
          </a:p>
        </p:txBody>
      </p:sp>
    </p:spTree>
    <p:extLst>
      <p:ext uri="{BB962C8B-B14F-4D97-AF65-F5344CB8AC3E}">
        <p14:creationId xmlns:p14="http://schemas.microsoft.com/office/powerpoint/2010/main" val="36138033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748145" y="1025238"/>
            <a:ext cx="1079335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endParaRPr>
          </a:p>
        </p:txBody>
      </p:sp>
      <p:sp>
        <p:nvSpPr>
          <p:cNvPr id="3" name="文本框 2"/>
          <p:cNvSpPr txBox="1"/>
          <p:nvPr/>
        </p:nvSpPr>
        <p:spPr>
          <a:xfrm>
            <a:off x="1108364" y="526473"/>
            <a:ext cx="10252363" cy="6186309"/>
          </a:xfrm>
          <a:prstGeom prst="rect">
            <a:avLst/>
          </a:prstGeom>
          <a:noFill/>
        </p:spPr>
        <p:txBody>
          <a:bodyPr wrap="square" rtlCol="0">
            <a:spAutoFit/>
          </a:bodyPr>
          <a:lstStyle/>
          <a:p>
            <a:pPr lvl="0"/>
            <a:r>
              <a:rPr lang="en-US" altLang="zh-CN" dirty="0" smtClean="0">
                <a:solidFill>
                  <a:prstClr val="black"/>
                </a:solidFill>
                <a:latin typeface="宋体" panose="02010600030101010101" pitchFamily="2" charset="-122"/>
                <a:ea typeface="宋体" panose="02010600030101010101" pitchFamily="2" charset="-122"/>
              </a:rPr>
              <a:t>queue&lt;knight</a:t>
            </a:r>
            <a:r>
              <a:rPr lang="en-US" altLang="zh-CN" dirty="0">
                <a:solidFill>
                  <a:prstClr val="black"/>
                </a:solidFill>
                <a:latin typeface="宋体" panose="02010600030101010101" pitchFamily="2" charset="-122"/>
                <a:ea typeface="宋体" panose="02010600030101010101" pitchFamily="2" charset="-122"/>
              </a:rPr>
              <a:t>&gt; que; </a:t>
            </a:r>
            <a:endParaRPr lang="en-US" altLang="zh-CN" dirty="0" smtClean="0">
              <a:solidFill>
                <a:prstClr val="black"/>
              </a:solidFill>
              <a:latin typeface="宋体" panose="02010600030101010101" pitchFamily="2" charset="-122"/>
              <a:ea typeface="宋体" panose="02010600030101010101" pitchFamily="2" charset="-122"/>
            </a:endParaRPr>
          </a:p>
          <a:p>
            <a:pPr lvl="0"/>
            <a:r>
              <a:rPr lang="en-US" altLang="zh-CN" dirty="0" smtClean="0">
                <a:solidFill>
                  <a:prstClr val="black"/>
                </a:solidFill>
                <a:latin typeface="宋体" panose="02010600030101010101" pitchFamily="2" charset="-122"/>
                <a:ea typeface="宋体" panose="02010600030101010101" pitchFamily="2" charset="-122"/>
              </a:rPr>
              <a:t>bool in(</a:t>
            </a:r>
            <a:r>
              <a:rPr lang="en-US" altLang="zh-CN" dirty="0" err="1" smtClean="0">
                <a:solidFill>
                  <a:prstClr val="black"/>
                </a:solidFill>
                <a:latin typeface="宋体" panose="02010600030101010101" pitchFamily="2" charset="-122"/>
                <a:ea typeface="宋体" panose="02010600030101010101" pitchFamily="2" charset="-122"/>
              </a:rPr>
              <a:t>const</a:t>
            </a:r>
            <a:r>
              <a:rPr lang="en-US" altLang="zh-CN" dirty="0" smtClean="0">
                <a:solidFill>
                  <a:prstClr val="black"/>
                </a:solidFill>
                <a:latin typeface="宋体" panose="02010600030101010101" pitchFamily="2" charset="-122"/>
                <a:ea typeface="宋体" panose="02010600030101010101" pitchFamily="2" charset="-122"/>
              </a:rPr>
              <a:t> knight &amp;a)</a:t>
            </a:r>
            <a:endParaRPr lang="zh-CN" altLang="en-US" dirty="0" smtClean="0">
              <a:solidFill>
                <a:prstClr val="black"/>
              </a:solidFill>
              <a:latin typeface="宋体" panose="02010600030101010101" pitchFamily="2" charset="-122"/>
              <a:ea typeface="宋体" panose="02010600030101010101" pitchFamily="2" charset="-122"/>
            </a:endParaRPr>
          </a:p>
          <a:p>
            <a:pPr lvl="0"/>
            <a:r>
              <a:rPr lang="en-US" altLang="zh-CN" dirty="0" smtClean="0">
                <a:solidFill>
                  <a:prstClr val="black"/>
                </a:solidFill>
                <a:latin typeface="宋体" panose="02010600030101010101" pitchFamily="2" charset="-122"/>
                <a:ea typeface="宋体" panose="02010600030101010101" pitchFamily="2" charset="-122"/>
              </a:rPr>
              <a:t>{  </a:t>
            </a:r>
            <a:endParaRPr lang="en-US" altLang="zh-CN" dirty="0">
              <a:solidFill>
                <a:prstClr val="black"/>
              </a:solidFill>
              <a:latin typeface="宋体" panose="02010600030101010101" pitchFamily="2" charset="-122"/>
              <a:ea typeface="宋体" panose="02010600030101010101" pitchFamily="2" charset="-122"/>
            </a:endParaRPr>
          </a:p>
          <a:p>
            <a:pPr lvl="0"/>
            <a:r>
              <a:rPr lang="en-US" altLang="zh-CN" dirty="0">
                <a:solidFill>
                  <a:prstClr val="black"/>
                </a:solidFill>
                <a:latin typeface="宋体" panose="02010600030101010101" pitchFamily="2" charset="-122"/>
                <a:ea typeface="宋体" panose="02010600030101010101" pitchFamily="2" charset="-122"/>
              </a:rPr>
              <a:t>    if(</a:t>
            </a:r>
            <a:r>
              <a:rPr lang="en-US" altLang="zh-CN" dirty="0" err="1">
                <a:solidFill>
                  <a:prstClr val="black"/>
                </a:solidFill>
                <a:latin typeface="宋体" panose="02010600030101010101" pitchFamily="2" charset="-122"/>
                <a:ea typeface="宋体" panose="02010600030101010101" pitchFamily="2" charset="-122"/>
              </a:rPr>
              <a:t>a.x</a:t>
            </a:r>
            <a:r>
              <a:rPr lang="en-US" altLang="zh-CN" dirty="0">
                <a:solidFill>
                  <a:prstClr val="black"/>
                </a:solidFill>
                <a:latin typeface="宋体" panose="02010600030101010101" pitchFamily="2" charset="-122"/>
                <a:ea typeface="宋体" panose="02010600030101010101" pitchFamily="2" charset="-122"/>
              </a:rPr>
              <a:t> &lt; 0|| </a:t>
            </a:r>
            <a:r>
              <a:rPr lang="en-US" altLang="zh-CN" dirty="0" err="1">
                <a:solidFill>
                  <a:prstClr val="black"/>
                </a:solidFill>
                <a:latin typeface="宋体" panose="02010600030101010101" pitchFamily="2" charset="-122"/>
                <a:ea typeface="宋体" panose="02010600030101010101" pitchFamily="2" charset="-122"/>
              </a:rPr>
              <a:t>a.y</a:t>
            </a:r>
            <a:r>
              <a:rPr lang="en-US" altLang="zh-CN" dirty="0">
                <a:solidFill>
                  <a:prstClr val="black"/>
                </a:solidFill>
                <a:latin typeface="宋体" panose="02010600030101010101" pitchFamily="2" charset="-122"/>
                <a:ea typeface="宋体" panose="02010600030101010101" pitchFamily="2" charset="-122"/>
              </a:rPr>
              <a:t> &lt;0 || </a:t>
            </a:r>
            <a:r>
              <a:rPr lang="en-US" altLang="zh-CN" dirty="0" err="1">
                <a:solidFill>
                  <a:prstClr val="black"/>
                </a:solidFill>
                <a:latin typeface="宋体" panose="02010600030101010101" pitchFamily="2" charset="-122"/>
                <a:ea typeface="宋体" panose="02010600030101010101" pitchFamily="2" charset="-122"/>
              </a:rPr>
              <a:t>a.x</a:t>
            </a:r>
            <a:r>
              <a:rPr lang="en-US" altLang="zh-CN" dirty="0">
                <a:solidFill>
                  <a:prstClr val="black"/>
                </a:solidFill>
                <a:latin typeface="宋体" panose="02010600030101010101" pitchFamily="2" charset="-122"/>
                <a:ea typeface="宋体" panose="02010600030101010101" pitchFamily="2" charset="-122"/>
              </a:rPr>
              <a:t> &gt;= 8 || </a:t>
            </a:r>
            <a:r>
              <a:rPr lang="en-US" altLang="zh-CN" dirty="0" err="1">
                <a:solidFill>
                  <a:prstClr val="black"/>
                </a:solidFill>
                <a:latin typeface="宋体" panose="02010600030101010101" pitchFamily="2" charset="-122"/>
                <a:ea typeface="宋体" panose="02010600030101010101" pitchFamily="2" charset="-122"/>
              </a:rPr>
              <a:t>a.y</a:t>
            </a:r>
            <a:r>
              <a:rPr lang="en-US" altLang="zh-CN" dirty="0">
                <a:solidFill>
                  <a:prstClr val="black"/>
                </a:solidFill>
                <a:latin typeface="宋体" panose="02010600030101010101" pitchFamily="2" charset="-122"/>
                <a:ea typeface="宋体" panose="02010600030101010101" pitchFamily="2" charset="-122"/>
              </a:rPr>
              <a:t> &gt;= 8)  </a:t>
            </a:r>
          </a:p>
          <a:p>
            <a:pPr lvl="0"/>
            <a:r>
              <a:rPr lang="en-US" altLang="zh-CN" dirty="0">
                <a:solidFill>
                  <a:prstClr val="black"/>
                </a:solidFill>
                <a:latin typeface="宋体" panose="02010600030101010101" pitchFamily="2" charset="-122"/>
                <a:ea typeface="宋体" panose="02010600030101010101" pitchFamily="2" charset="-122"/>
              </a:rPr>
              <a:t>    {  </a:t>
            </a:r>
          </a:p>
          <a:p>
            <a:pPr lvl="0"/>
            <a:r>
              <a:rPr lang="en-US" altLang="zh-CN" dirty="0">
                <a:solidFill>
                  <a:prstClr val="black"/>
                </a:solidFill>
                <a:latin typeface="宋体" panose="02010600030101010101" pitchFamily="2" charset="-122"/>
                <a:ea typeface="宋体" panose="02010600030101010101" pitchFamily="2" charset="-122"/>
              </a:rPr>
              <a:t>        return false;  </a:t>
            </a:r>
          </a:p>
          <a:p>
            <a:pPr lvl="0"/>
            <a:r>
              <a:rPr lang="en-US" altLang="zh-CN" dirty="0">
                <a:solidFill>
                  <a:prstClr val="black"/>
                </a:solidFill>
                <a:latin typeface="宋体" panose="02010600030101010101" pitchFamily="2" charset="-122"/>
                <a:ea typeface="宋体" panose="02010600030101010101" pitchFamily="2" charset="-122"/>
              </a:rPr>
              <a:t>    }  </a:t>
            </a:r>
          </a:p>
          <a:p>
            <a:pPr lvl="0"/>
            <a:r>
              <a:rPr lang="en-US" altLang="zh-CN" dirty="0">
                <a:solidFill>
                  <a:prstClr val="black"/>
                </a:solidFill>
                <a:latin typeface="宋体" panose="02010600030101010101" pitchFamily="2" charset="-122"/>
                <a:ea typeface="宋体" panose="02010600030101010101" pitchFamily="2" charset="-122"/>
              </a:rPr>
              <a:t>    return true;  </a:t>
            </a:r>
          </a:p>
          <a:p>
            <a:pPr lvl="0"/>
            <a:r>
              <a:rPr lang="en-US" altLang="zh-CN" dirty="0">
                <a:solidFill>
                  <a:prstClr val="black"/>
                </a:solidFill>
                <a:latin typeface="宋体" panose="02010600030101010101" pitchFamily="2" charset="-122"/>
                <a:ea typeface="宋体" panose="02010600030101010101" pitchFamily="2" charset="-122"/>
              </a:rPr>
              <a:t>}  </a:t>
            </a:r>
          </a:p>
          <a:p>
            <a:pPr lvl="0"/>
            <a:r>
              <a:rPr lang="en-US" altLang="zh-CN" dirty="0" err="1">
                <a:solidFill>
                  <a:prstClr val="black"/>
                </a:solidFill>
                <a:latin typeface="宋体" panose="02010600030101010101" pitchFamily="2" charset="-122"/>
                <a:ea typeface="宋体" panose="02010600030101010101" pitchFamily="2" charset="-122"/>
              </a:rPr>
              <a:t>int</a:t>
            </a:r>
            <a:r>
              <a:rPr lang="en-US" altLang="zh-CN" dirty="0">
                <a:solidFill>
                  <a:prstClr val="black"/>
                </a:solidFill>
                <a:latin typeface="宋体" panose="02010600030101010101" pitchFamily="2" charset="-122"/>
                <a:ea typeface="宋体" panose="02010600030101010101" pitchFamily="2" charset="-122"/>
              </a:rPr>
              <a:t> </a:t>
            </a:r>
            <a:r>
              <a:rPr lang="en-US" altLang="zh-CN" dirty="0" smtClean="0">
                <a:solidFill>
                  <a:prstClr val="black"/>
                </a:solidFill>
                <a:latin typeface="宋体" panose="02010600030101010101" pitchFamily="2" charset="-122"/>
                <a:ea typeface="宋体" panose="02010600030101010101" pitchFamily="2" charset="-122"/>
              </a:rPr>
              <a:t>Heuristic(knight </a:t>
            </a:r>
            <a:r>
              <a:rPr lang="en-US" altLang="zh-CN" dirty="0">
                <a:solidFill>
                  <a:prstClr val="black"/>
                </a:solidFill>
                <a:latin typeface="宋体" panose="02010600030101010101" pitchFamily="2" charset="-122"/>
                <a:ea typeface="宋体" panose="02010600030101010101" pitchFamily="2" charset="-122"/>
              </a:rPr>
              <a:t>&amp;a</a:t>
            </a:r>
            <a:r>
              <a:rPr lang="en-US" altLang="zh-CN" dirty="0" smtClean="0">
                <a:solidFill>
                  <a:prstClr val="black"/>
                </a:solidFill>
                <a:latin typeface="宋体" panose="02010600030101010101" pitchFamily="2" charset="-122"/>
                <a:ea typeface="宋体" panose="02010600030101010101" pitchFamily="2" charset="-122"/>
              </a:rPr>
              <a:t>)</a:t>
            </a:r>
            <a:endParaRPr lang="zh-CN" altLang="en-US" dirty="0">
              <a:solidFill>
                <a:prstClr val="black"/>
              </a:solidFill>
              <a:latin typeface="宋体" panose="02010600030101010101" pitchFamily="2" charset="-122"/>
              <a:ea typeface="宋体" panose="02010600030101010101" pitchFamily="2" charset="-122"/>
            </a:endParaRPr>
          </a:p>
          <a:p>
            <a:pPr lvl="0"/>
            <a:r>
              <a:rPr lang="en-US" altLang="zh-CN" dirty="0">
                <a:solidFill>
                  <a:prstClr val="black"/>
                </a:solidFill>
                <a:latin typeface="宋体" panose="02010600030101010101" pitchFamily="2" charset="-122"/>
                <a:ea typeface="宋体" panose="02010600030101010101" pitchFamily="2" charset="-122"/>
              </a:rPr>
              <a:t>{  </a:t>
            </a:r>
          </a:p>
          <a:p>
            <a:pPr lvl="0"/>
            <a:r>
              <a:rPr lang="en-US" altLang="zh-CN" dirty="0">
                <a:solidFill>
                  <a:prstClr val="black"/>
                </a:solidFill>
                <a:latin typeface="宋体" panose="02010600030101010101" pitchFamily="2" charset="-122"/>
                <a:ea typeface="宋体" panose="02010600030101010101" pitchFamily="2" charset="-122"/>
              </a:rPr>
              <a:t>    return (abs(</a:t>
            </a:r>
            <a:r>
              <a:rPr lang="en-US" altLang="zh-CN" dirty="0" err="1">
                <a:solidFill>
                  <a:prstClr val="black"/>
                </a:solidFill>
                <a:latin typeface="宋体" panose="02010600030101010101" pitchFamily="2" charset="-122"/>
                <a:ea typeface="宋体" panose="02010600030101010101" pitchFamily="2" charset="-122"/>
              </a:rPr>
              <a:t>a.x</a:t>
            </a:r>
            <a:r>
              <a:rPr lang="en-US" altLang="zh-CN" dirty="0">
                <a:solidFill>
                  <a:prstClr val="black"/>
                </a:solidFill>
                <a:latin typeface="宋体" panose="02010600030101010101" pitchFamily="2" charset="-122"/>
                <a:ea typeface="宋体" panose="02010600030101010101" pitchFamily="2" charset="-122"/>
              </a:rPr>
              <a:t> - x2) + abs(</a:t>
            </a:r>
            <a:r>
              <a:rPr lang="en-US" altLang="zh-CN" dirty="0" err="1">
                <a:solidFill>
                  <a:prstClr val="black"/>
                </a:solidFill>
                <a:latin typeface="宋体" panose="02010600030101010101" pitchFamily="2" charset="-122"/>
                <a:ea typeface="宋体" panose="02010600030101010101" pitchFamily="2" charset="-122"/>
              </a:rPr>
              <a:t>a.y</a:t>
            </a:r>
            <a:r>
              <a:rPr lang="en-US" altLang="zh-CN" dirty="0">
                <a:solidFill>
                  <a:prstClr val="black"/>
                </a:solidFill>
                <a:latin typeface="宋体" panose="02010600030101010101" pitchFamily="2" charset="-122"/>
                <a:ea typeface="宋体" panose="02010600030101010101" pitchFamily="2" charset="-122"/>
              </a:rPr>
              <a:t> - y2)) * 10;  </a:t>
            </a:r>
          </a:p>
          <a:p>
            <a:pPr lvl="0"/>
            <a:r>
              <a:rPr lang="en-US" altLang="zh-CN" dirty="0">
                <a:solidFill>
                  <a:prstClr val="black"/>
                </a:solidFill>
                <a:latin typeface="宋体" panose="02010600030101010101" pitchFamily="2" charset="-122"/>
                <a:ea typeface="宋体" panose="02010600030101010101" pitchFamily="2" charset="-122"/>
              </a:rPr>
              <a:t>}  </a:t>
            </a:r>
          </a:p>
          <a:p>
            <a:pPr lvl="0"/>
            <a:r>
              <a:rPr lang="en-US" altLang="zh-CN" dirty="0">
                <a:solidFill>
                  <a:prstClr val="black"/>
                </a:solidFill>
                <a:latin typeface="宋体" panose="02010600030101010101" pitchFamily="2" charset="-122"/>
                <a:ea typeface="宋体" panose="02010600030101010101" pitchFamily="2" charset="-122"/>
              </a:rPr>
              <a:t>  </a:t>
            </a:r>
          </a:p>
          <a:p>
            <a:pPr lvl="0"/>
            <a:r>
              <a:rPr lang="en-US" altLang="zh-CN" dirty="0">
                <a:solidFill>
                  <a:prstClr val="black"/>
                </a:solidFill>
                <a:latin typeface="宋体" panose="02010600030101010101" pitchFamily="2" charset="-122"/>
                <a:ea typeface="宋体" panose="02010600030101010101" pitchFamily="2" charset="-122"/>
              </a:rPr>
              <a:t>void </a:t>
            </a:r>
            <a:r>
              <a:rPr lang="en-US" altLang="zh-CN" dirty="0" err="1">
                <a:solidFill>
                  <a:prstClr val="black"/>
                </a:solidFill>
                <a:latin typeface="宋体" panose="02010600030101010101" pitchFamily="2" charset="-122"/>
                <a:ea typeface="宋体" panose="02010600030101010101" pitchFamily="2" charset="-122"/>
              </a:rPr>
              <a:t>Astar</a:t>
            </a:r>
            <a:r>
              <a:rPr lang="en-US" altLang="zh-CN" dirty="0" smtClean="0">
                <a:solidFill>
                  <a:prstClr val="black"/>
                </a:solidFill>
                <a:latin typeface="宋体" panose="02010600030101010101" pitchFamily="2" charset="-122"/>
                <a:ea typeface="宋体" panose="02010600030101010101" pitchFamily="2" charset="-122"/>
              </a:rPr>
              <a:t>()</a:t>
            </a:r>
            <a:endParaRPr lang="zh-CN" altLang="en-US" dirty="0">
              <a:solidFill>
                <a:prstClr val="black"/>
              </a:solidFill>
              <a:latin typeface="宋体" panose="02010600030101010101" pitchFamily="2" charset="-122"/>
              <a:ea typeface="宋体" panose="02010600030101010101" pitchFamily="2" charset="-122"/>
            </a:endParaRPr>
          </a:p>
          <a:p>
            <a:pPr lvl="0"/>
            <a:r>
              <a:rPr lang="en-US" altLang="zh-CN" dirty="0">
                <a:solidFill>
                  <a:prstClr val="black"/>
                </a:solidFill>
                <a:latin typeface="宋体" panose="02010600030101010101" pitchFamily="2" charset="-122"/>
                <a:ea typeface="宋体" panose="02010600030101010101" pitchFamily="2" charset="-122"/>
              </a:rPr>
              <a:t>{  </a:t>
            </a:r>
          </a:p>
          <a:p>
            <a:pPr lvl="0"/>
            <a:r>
              <a:rPr lang="en-US" altLang="zh-CN" dirty="0">
                <a:solidFill>
                  <a:prstClr val="black"/>
                </a:solidFill>
                <a:latin typeface="宋体" panose="02010600030101010101" pitchFamily="2" charset="-122"/>
                <a:ea typeface="宋体" panose="02010600030101010101" pitchFamily="2" charset="-122"/>
              </a:rPr>
              <a:t>    knight </a:t>
            </a:r>
            <a:r>
              <a:rPr lang="en-US" altLang="zh-CN" dirty="0" err="1">
                <a:solidFill>
                  <a:prstClr val="black"/>
                </a:solidFill>
                <a:latin typeface="宋体" panose="02010600030101010101" pitchFamily="2" charset="-122"/>
                <a:ea typeface="宋体" panose="02010600030101010101" pitchFamily="2" charset="-122"/>
              </a:rPr>
              <a:t>t,s</a:t>
            </a:r>
            <a:r>
              <a:rPr lang="en-US" altLang="zh-CN" dirty="0">
                <a:solidFill>
                  <a:prstClr val="black"/>
                </a:solidFill>
                <a:latin typeface="宋体" panose="02010600030101010101" pitchFamily="2" charset="-122"/>
                <a:ea typeface="宋体" panose="02010600030101010101" pitchFamily="2" charset="-122"/>
              </a:rPr>
              <a:t>; </a:t>
            </a:r>
          </a:p>
          <a:p>
            <a:pPr lvl="0"/>
            <a:r>
              <a:rPr lang="en-US" altLang="zh-CN" dirty="0">
                <a:solidFill>
                  <a:prstClr val="black"/>
                </a:solidFill>
                <a:latin typeface="宋体" panose="02010600030101010101" pitchFamily="2" charset="-122"/>
                <a:ea typeface="宋体" panose="02010600030101010101" pitchFamily="2" charset="-122"/>
              </a:rPr>
              <a:t>    while(!</a:t>
            </a:r>
            <a:r>
              <a:rPr lang="en-US" altLang="zh-CN" dirty="0" err="1">
                <a:solidFill>
                  <a:prstClr val="black"/>
                </a:solidFill>
                <a:latin typeface="宋体" panose="02010600030101010101" pitchFamily="2" charset="-122"/>
                <a:ea typeface="宋体" panose="02010600030101010101" pitchFamily="2" charset="-122"/>
              </a:rPr>
              <a:t>que.empty</a:t>
            </a:r>
            <a:r>
              <a:rPr lang="en-US" altLang="zh-CN" dirty="0" smtClean="0">
                <a:solidFill>
                  <a:prstClr val="black"/>
                </a:solidFill>
                <a:latin typeface="宋体" panose="02010600030101010101" pitchFamily="2" charset="-122"/>
                <a:ea typeface="宋体" panose="02010600030101010101" pitchFamily="2" charset="-122"/>
              </a:rPr>
              <a:t>())</a:t>
            </a:r>
            <a:endParaRPr lang="zh-CN" altLang="en-US" dirty="0">
              <a:solidFill>
                <a:prstClr val="black"/>
              </a:solidFill>
              <a:latin typeface="宋体" panose="02010600030101010101" pitchFamily="2" charset="-122"/>
              <a:ea typeface="宋体" panose="02010600030101010101" pitchFamily="2" charset="-122"/>
            </a:endParaRPr>
          </a:p>
          <a:p>
            <a:pPr lvl="0"/>
            <a:r>
              <a:rPr lang="zh-CN" altLang="en-US" dirty="0">
                <a:solidFill>
                  <a:prstClr val="black"/>
                </a:solidFill>
                <a:latin typeface="宋体" panose="02010600030101010101" pitchFamily="2" charset="-122"/>
                <a:ea typeface="宋体" panose="02010600030101010101" pitchFamily="2" charset="-122"/>
              </a:rPr>
              <a:t>    </a:t>
            </a:r>
            <a:r>
              <a:rPr lang="en-US" altLang="zh-CN" dirty="0" smtClean="0">
                <a:solidFill>
                  <a:prstClr val="black"/>
                </a:solidFill>
                <a:latin typeface="宋体" panose="02010600030101010101" pitchFamily="2" charset="-122"/>
                <a:ea typeface="宋体" panose="02010600030101010101" pitchFamily="2" charset="-122"/>
              </a:rPr>
              <a:t>{</a:t>
            </a:r>
            <a:endParaRPr lang="en-US" altLang="zh-CN" dirty="0">
              <a:solidFill>
                <a:prstClr val="black"/>
              </a:solidFill>
              <a:latin typeface="宋体" panose="02010600030101010101" pitchFamily="2" charset="-122"/>
              <a:ea typeface="宋体" panose="02010600030101010101" pitchFamily="2" charset="-122"/>
            </a:endParaRPr>
          </a:p>
          <a:p>
            <a:pPr lvl="0"/>
            <a:r>
              <a:rPr lang="en-US" altLang="zh-CN" dirty="0">
                <a:solidFill>
                  <a:prstClr val="black"/>
                </a:solidFill>
                <a:latin typeface="宋体" panose="02010600030101010101" pitchFamily="2" charset="-122"/>
                <a:ea typeface="宋体" panose="02010600030101010101" pitchFamily="2" charset="-122"/>
              </a:rPr>
              <a:t>        t = </a:t>
            </a:r>
            <a:r>
              <a:rPr lang="en-US" altLang="zh-CN" dirty="0" err="1">
                <a:solidFill>
                  <a:prstClr val="black"/>
                </a:solidFill>
                <a:latin typeface="宋体" panose="02010600030101010101" pitchFamily="2" charset="-122"/>
                <a:ea typeface="宋体" panose="02010600030101010101" pitchFamily="2" charset="-122"/>
              </a:rPr>
              <a:t>que.top</a:t>
            </a:r>
            <a:r>
              <a:rPr lang="en-US" altLang="zh-CN" dirty="0">
                <a:solidFill>
                  <a:prstClr val="black"/>
                </a:solidFill>
                <a:latin typeface="宋体" panose="02010600030101010101" pitchFamily="2" charset="-122"/>
                <a:ea typeface="宋体" panose="02010600030101010101" pitchFamily="2" charset="-122"/>
              </a:rPr>
              <a:t>(); </a:t>
            </a:r>
          </a:p>
          <a:p>
            <a:pPr lvl="0"/>
            <a:r>
              <a:rPr lang="en-US" altLang="zh-CN" dirty="0">
                <a:solidFill>
                  <a:prstClr val="black"/>
                </a:solidFill>
                <a:latin typeface="宋体" panose="02010600030101010101" pitchFamily="2" charset="-122"/>
                <a:ea typeface="宋体" panose="02010600030101010101" pitchFamily="2" charset="-122"/>
              </a:rPr>
              <a:t>        </a:t>
            </a:r>
            <a:r>
              <a:rPr lang="en-US" altLang="zh-CN" dirty="0" err="1">
                <a:solidFill>
                  <a:prstClr val="black"/>
                </a:solidFill>
                <a:latin typeface="宋体" panose="02010600030101010101" pitchFamily="2" charset="-122"/>
                <a:ea typeface="宋体" panose="02010600030101010101" pitchFamily="2" charset="-122"/>
              </a:rPr>
              <a:t>que.pop</a:t>
            </a:r>
            <a:r>
              <a:rPr lang="en-US" altLang="zh-CN" dirty="0">
                <a:solidFill>
                  <a:prstClr val="black"/>
                </a:solidFill>
                <a:latin typeface="宋体" panose="02010600030101010101" pitchFamily="2" charset="-122"/>
                <a:ea typeface="宋体" panose="02010600030101010101" pitchFamily="2" charset="-122"/>
              </a:rPr>
              <a:t>(); </a:t>
            </a:r>
          </a:p>
          <a:p>
            <a:endParaRPr lang="zh-CN" altLang="en-US" dirty="0"/>
          </a:p>
        </p:txBody>
      </p:sp>
    </p:spTree>
    <p:extLst>
      <p:ext uri="{BB962C8B-B14F-4D97-AF65-F5344CB8AC3E}">
        <p14:creationId xmlns:p14="http://schemas.microsoft.com/office/powerpoint/2010/main" val="3851005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858129" y="378936"/>
            <a:ext cx="3502856" cy="523220"/>
          </a:xfrm>
          <a:prstGeom prst="rect">
            <a:avLst/>
          </a:prstGeom>
          <a:noFill/>
        </p:spPr>
        <p:txBody>
          <a:bodyPr wrap="square" rtlCol="0">
            <a:spAutoFit/>
          </a:bodyPr>
          <a:lstStyle/>
          <a:p>
            <a:r>
              <a:rPr lang="zh-CN" altLang="en-US" sz="2800" b="1" dirty="0" smtClean="0">
                <a:latin typeface="宋体" panose="02010600030101010101" pitchFamily="2" charset="-122"/>
                <a:ea typeface="宋体" panose="02010600030101010101" pitchFamily="2" charset="-122"/>
              </a:rPr>
              <a:t>问题介绍</a:t>
            </a:r>
            <a:endParaRPr lang="zh-CN" altLang="en-US" sz="2800" b="1" dirty="0">
              <a:latin typeface="宋体" panose="02010600030101010101" pitchFamily="2" charset="-122"/>
              <a:ea typeface="宋体" panose="02010600030101010101" pitchFamily="2" charset="-122"/>
            </a:endParaRPr>
          </a:p>
        </p:txBody>
      </p:sp>
      <p:sp>
        <p:nvSpPr>
          <p:cNvPr id="3" name="文本框 2"/>
          <p:cNvSpPr txBox="1"/>
          <p:nvPr/>
        </p:nvSpPr>
        <p:spPr>
          <a:xfrm>
            <a:off x="858129" y="1069145"/>
            <a:ext cx="3502856" cy="923330"/>
          </a:xfrm>
          <a:prstGeom prst="rect">
            <a:avLst/>
          </a:prstGeom>
          <a:noFill/>
        </p:spPr>
        <p:txBody>
          <a:bodyPr wrap="square" rtlCol="0">
            <a:spAutoFit/>
          </a:bodyPr>
          <a:lstStyle/>
          <a:p>
            <a:r>
              <a:rPr lang="en-US" altLang="zh-CN" b="1" dirty="0">
                <a:latin typeface="宋体" panose="02010600030101010101" pitchFamily="2" charset="-122"/>
                <a:ea typeface="宋体" panose="02010600030101010101" pitchFamily="2" charset="-122"/>
              </a:rPr>
              <a:t>Knight </a:t>
            </a:r>
            <a:r>
              <a:rPr lang="en-US" altLang="zh-CN" b="1" dirty="0" smtClean="0">
                <a:latin typeface="宋体" panose="02010600030101010101" pitchFamily="2" charset="-122"/>
                <a:ea typeface="宋体" panose="02010600030101010101" pitchFamily="2" charset="-122"/>
              </a:rPr>
              <a:t>Moves</a:t>
            </a:r>
            <a:r>
              <a:rPr lang="zh-CN" altLang="en-US" b="1" dirty="0" smtClean="0">
                <a:latin typeface="宋体" panose="02010600030101010101" pitchFamily="2" charset="-122"/>
                <a:ea typeface="宋体" panose="02010600030101010101" pitchFamily="2" charset="-122"/>
              </a:rPr>
              <a:t>：</a:t>
            </a:r>
            <a:endParaRPr lang="en-US" altLang="zh-CN" b="1" dirty="0" smtClean="0">
              <a:latin typeface="宋体" panose="02010600030101010101" pitchFamily="2" charset="-122"/>
              <a:ea typeface="宋体" panose="02010600030101010101" pitchFamily="2" charset="-122"/>
            </a:endParaRPr>
          </a:p>
          <a:p>
            <a:r>
              <a:rPr lang="zh-CN" altLang="en-US" b="1" dirty="0" smtClean="0">
                <a:latin typeface="宋体" panose="02010600030101010101" pitchFamily="2" charset="-122"/>
                <a:ea typeface="宋体" panose="02010600030101010101" pitchFamily="2" charset="-122"/>
              </a:rPr>
              <a:t>对于给定的两个方格，确定骑士移动所需的最小步数。</a:t>
            </a:r>
            <a:endParaRPr lang="en-US" altLang="zh-CN" b="1" dirty="0" smtClean="0">
              <a:latin typeface="宋体" panose="02010600030101010101" pitchFamily="2" charset="-122"/>
              <a:ea typeface="宋体" panose="02010600030101010101" pitchFamily="2" charset="-122"/>
            </a:endParaRPr>
          </a:p>
        </p:txBody>
      </p:sp>
      <p:sp>
        <p:nvSpPr>
          <p:cNvPr id="4" name="文本框 3"/>
          <p:cNvSpPr txBox="1"/>
          <p:nvPr/>
        </p:nvSpPr>
        <p:spPr>
          <a:xfrm>
            <a:off x="858128" y="2449563"/>
            <a:ext cx="5623193" cy="2585323"/>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相关题目：</a:t>
            </a:r>
            <a:endParaRPr lang="en-US" altLang="zh-CN"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poj2243 </a:t>
            </a:r>
            <a:r>
              <a:rPr lang="zh-CN" altLang="en-US" dirty="0" smtClean="0">
                <a:latin typeface="宋体" panose="02010600030101010101" pitchFamily="2" charset="-122"/>
                <a:ea typeface="宋体" panose="02010600030101010101" pitchFamily="2" charset="-122"/>
              </a:rPr>
              <a:t>或 </a:t>
            </a:r>
            <a:r>
              <a:rPr lang="en-US" altLang="zh-CN" dirty="0" smtClean="0">
                <a:latin typeface="宋体" panose="02010600030101010101" pitchFamily="2" charset="-122"/>
                <a:ea typeface="宋体" panose="02010600030101010101" pitchFamily="2" charset="-122"/>
              </a:rPr>
              <a:t>zoj1091</a:t>
            </a:r>
          </a:p>
          <a:p>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源  题 目：</a:t>
            </a:r>
            <a:endParaRPr lang="en-US" altLang="zh-CN" dirty="0" smtClean="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University of Ulm Local Contest </a:t>
            </a:r>
            <a:r>
              <a:rPr lang="en-US" altLang="zh-CN" dirty="0" smtClean="0">
                <a:latin typeface="宋体" panose="02010600030101010101" pitchFamily="2" charset="-122"/>
                <a:ea typeface="宋体" panose="02010600030101010101" pitchFamily="2" charset="-122"/>
              </a:rPr>
              <a:t>1996 problem D</a:t>
            </a:r>
          </a:p>
          <a:p>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改进题目：</a:t>
            </a:r>
            <a:endParaRPr lang="en-US" altLang="zh-CN"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poj1915 (</a:t>
            </a:r>
            <a:r>
              <a:rPr lang="zh-CN" altLang="en-US" dirty="0" smtClean="0">
                <a:latin typeface="宋体" panose="02010600030101010101" pitchFamily="2" charset="-122"/>
                <a:ea typeface="宋体" panose="02010600030101010101" pitchFamily="2" charset="-122"/>
              </a:rPr>
              <a:t>指定棋盘</a:t>
            </a:r>
            <a:r>
              <a:rPr lang="en-US" altLang="zh-CN" dirty="0" smtClean="0">
                <a:latin typeface="宋体" panose="02010600030101010101" pitchFamily="2" charset="-122"/>
                <a:ea typeface="宋体" panose="02010600030101010101" pitchFamily="2" charset="-122"/>
              </a:rPr>
              <a:t>n*n)</a:t>
            </a:r>
          </a:p>
          <a:p>
            <a:r>
              <a:rPr lang="en-US" altLang="zh-CN" dirty="0" smtClean="0">
                <a:latin typeface="宋体" panose="02010600030101010101" pitchFamily="2" charset="-122"/>
                <a:ea typeface="宋体" panose="02010600030101010101" pitchFamily="2" charset="-122"/>
              </a:rPr>
              <a:t>zoj3467</a:t>
            </a:r>
            <a:r>
              <a:rPr lang="zh-CN" altLang="en-US" dirty="0" smtClean="0">
                <a:latin typeface="宋体" panose="02010600030101010101" pitchFamily="2" charset="-122"/>
                <a:ea typeface="宋体" panose="02010600030101010101" pitchFamily="2" charset="-122"/>
              </a:rPr>
              <a:t>（三维</a:t>
            </a:r>
            <a:r>
              <a:rPr lang="zh-CN" altLang="en-US" dirty="0">
                <a:latin typeface="宋体" panose="02010600030101010101" pitchFamily="2" charset="-122"/>
                <a:ea typeface="宋体" panose="02010600030101010101" pitchFamily="2" charset="-122"/>
              </a:rPr>
              <a:t>移动</a:t>
            </a:r>
            <a:r>
              <a:rPr lang="zh-CN" altLang="en-US" dirty="0" smtClean="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4646" y="1069145"/>
            <a:ext cx="4567946" cy="3488787"/>
          </a:xfrm>
          <a:prstGeom prst="rect">
            <a:avLst/>
          </a:prstGeom>
        </p:spPr>
      </p:pic>
    </p:spTree>
    <p:extLst>
      <p:ext uri="{BB962C8B-B14F-4D97-AF65-F5344CB8AC3E}">
        <p14:creationId xmlns:p14="http://schemas.microsoft.com/office/powerpoint/2010/main" val="20835113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748145" y="1025238"/>
            <a:ext cx="1079335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endParaRPr>
          </a:p>
        </p:txBody>
      </p:sp>
      <p:sp>
        <p:nvSpPr>
          <p:cNvPr id="3" name="文本框 2"/>
          <p:cNvSpPr txBox="1"/>
          <p:nvPr/>
        </p:nvSpPr>
        <p:spPr>
          <a:xfrm>
            <a:off x="997527" y="346364"/>
            <a:ext cx="9531928" cy="6248400"/>
          </a:xfrm>
          <a:prstGeom prst="rect">
            <a:avLst/>
          </a:prstGeom>
          <a:noFill/>
        </p:spPr>
        <p:txBody>
          <a:bodyPr wrap="square" rtlCol="0">
            <a:spAutoFit/>
          </a:bodyPr>
          <a:lstStyle/>
          <a:p>
            <a:endParaRPr lang="zh-CN" altLang="en-US" dirty="0"/>
          </a:p>
        </p:txBody>
      </p:sp>
      <p:sp>
        <p:nvSpPr>
          <p:cNvPr id="4" name="文本框 3"/>
          <p:cNvSpPr txBox="1"/>
          <p:nvPr/>
        </p:nvSpPr>
        <p:spPr>
          <a:xfrm>
            <a:off x="997527" y="346364"/>
            <a:ext cx="10169237" cy="6186309"/>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 visited[</a:t>
            </a:r>
            <a:r>
              <a:rPr lang="en-US" altLang="zh-CN" dirty="0" err="1">
                <a:latin typeface="宋体" panose="02010600030101010101" pitchFamily="2" charset="-122"/>
                <a:ea typeface="宋体" panose="02010600030101010101" pitchFamily="2" charset="-122"/>
              </a:rPr>
              <a:t>t.x</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t.y</a:t>
            </a:r>
            <a:r>
              <a:rPr lang="en-US" altLang="zh-CN" dirty="0">
                <a:latin typeface="宋体" panose="02010600030101010101" pitchFamily="2" charset="-122"/>
                <a:ea typeface="宋体" panose="02010600030101010101" pitchFamily="2" charset="-122"/>
              </a:rPr>
              <a:t>] = true;  </a:t>
            </a:r>
          </a:p>
          <a:p>
            <a:r>
              <a:rPr lang="en-US" altLang="zh-CN" dirty="0">
                <a:latin typeface="宋体" panose="02010600030101010101" pitchFamily="2" charset="-122"/>
                <a:ea typeface="宋体" panose="02010600030101010101" pitchFamily="2" charset="-122"/>
              </a:rPr>
              <a:t>        if(</a:t>
            </a:r>
            <a:r>
              <a:rPr lang="en-US" altLang="zh-CN" dirty="0" err="1">
                <a:latin typeface="宋体" panose="02010600030101010101" pitchFamily="2" charset="-122"/>
                <a:ea typeface="宋体" panose="02010600030101010101" pitchFamily="2" charset="-122"/>
              </a:rPr>
              <a:t>t.x</a:t>
            </a:r>
            <a:r>
              <a:rPr lang="en-US" altLang="zh-CN" dirty="0">
                <a:latin typeface="宋体" panose="02010600030101010101" pitchFamily="2" charset="-122"/>
                <a:ea typeface="宋体" panose="02010600030101010101" pitchFamily="2" charset="-122"/>
              </a:rPr>
              <a:t> == x2 &amp;&amp; </a:t>
            </a:r>
            <a:r>
              <a:rPr lang="en-US" altLang="zh-CN" dirty="0" err="1">
                <a:latin typeface="宋体" panose="02010600030101010101" pitchFamily="2" charset="-122"/>
                <a:ea typeface="宋体" panose="02010600030101010101" pitchFamily="2" charset="-122"/>
              </a:rPr>
              <a:t>t.y</a:t>
            </a:r>
            <a:r>
              <a:rPr lang="en-US" altLang="zh-CN" dirty="0">
                <a:latin typeface="宋体" panose="02010600030101010101" pitchFamily="2" charset="-122"/>
                <a:ea typeface="宋体" panose="02010600030101010101" pitchFamily="2" charset="-122"/>
              </a:rPr>
              <a:t> == y2) </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目的地  </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  </a:t>
            </a:r>
          </a:p>
          <a:p>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ans</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t.step</a:t>
            </a:r>
            <a:r>
              <a:rPr lang="en-US" altLang="zh-CN" dirty="0">
                <a:latin typeface="宋体" panose="02010600030101010101" pitchFamily="2" charset="-122"/>
                <a:ea typeface="宋体" panose="02010600030101010101" pitchFamily="2" charset="-122"/>
              </a:rPr>
              <a:t>;  </a:t>
            </a:r>
          </a:p>
          <a:p>
            <a:r>
              <a:rPr lang="en-US" altLang="zh-CN" dirty="0">
                <a:latin typeface="宋体" panose="02010600030101010101" pitchFamily="2" charset="-122"/>
                <a:ea typeface="宋体" panose="02010600030101010101" pitchFamily="2" charset="-122"/>
              </a:rPr>
              <a:t>            break;  </a:t>
            </a:r>
          </a:p>
          <a:p>
            <a:r>
              <a:rPr lang="en-US" altLang="zh-CN" dirty="0">
                <a:latin typeface="宋体" panose="02010600030101010101" pitchFamily="2" charset="-122"/>
                <a:ea typeface="宋体" panose="02010600030101010101" pitchFamily="2" charset="-122"/>
              </a:rPr>
              <a:t>        }  </a:t>
            </a:r>
          </a:p>
          <a:p>
            <a:r>
              <a:rPr lang="en-US" altLang="zh-CN" dirty="0">
                <a:latin typeface="宋体" panose="02010600030101010101" pitchFamily="2" charset="-122"/>
                <a:ea typeface="宋体" panose="02010600030101010101" pitchFamily="2" charset="-122"/>
              </a:rPr>
              <a:t>        for(</a:t>
            </a:r>
            <a:r>
              <a:rPr lang="en-US" altLang="zh-CN" dirty="0" err="1">
                <a:latin typeface="宋体" panose="02010600030101010101" pitchFamily="2" charset="-122"/>
                <a:ea typeface="宋体" panose="02010600030101010101" pitchFamily="2" charset="-122"/>
              </a:rPr>
              <a:t>int</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=0;i&lt;8;i++)  </a:t>
            </a:r>
          </a:p>
          <a:p>
            <a:r>
              <a:rPr lang="en-US" altLang="zh-CN" dirty="0">
                <a:latin typeface="宋体" panose="02010600030101010101" pitchFamily="2" charset="-122"/>
                <a:ea typeface="宋体" panose="02010600030101010101" pitchFamily="2" charset="-122"/>
              </a:rPr>
              <a:t>        {  </a:t>
            </a:r>
          </a:p>
          <a:p>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s.x</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t.x</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dir</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][0];  </a:t>
            </a:r>
          </a:p>
          <a:p>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s.y</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t.y</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dir</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][1];  </a:t>
            </a:r>
          </a:p>
          <a:p>
            <a:r>
              <a:rPr lang="en-US" altLang="zh-CN" dirty="0">
                <a:latin typeface="宋体" panose="02010600030101010101" pitchFamily="2" charset="-122"/>
                <a:ea typeface="宋体" panose="02010600030101010101" pitchFamily="2" charset="-122"/>
              </a:rPr>
              <a:t>            if(in(s) &amp;&amp; !visited[</a:t>
            </a:r>
            <a:r>
              <a:rPr lang="en-US" altLang="zh-CN" dirty="0" err="1">
                <a:latin typeface="宋体" panose="02010600030101010101" pitchFamily="2" charset="-122"/>
                <a:ea typeface="宋体" panose="02010600030101010101" pitchFamily="2" charset="-122"/>
              </a:rPr>
              <a:t>s.x</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s.y</a:t>
            </a:r>
            <a:r>
              <a:rPr lang="en-US" altLang="zh-CN" dirty="0">
                <a:latin typeface="宋体" panose="02010600030101010101" pitchFamily="2" charset="-122"/>
                <a:ea typeface="宋体" panose="02010600030101010101" pitchFamily="2" charset="-122"/>
              </a:rPr>
              <a:t>])  </a:t>
            </a:r>
          </a:p>
          <a:p>
            <a:r>
              <a:rPr lang="en-US" altLang="zh-CN" dirty="0">
                <a:latin typeface="宋体" panose="02010600030101010101" pitchFamily="2" charset="-122"/>
                <a:ea typeface="宋体" panose="02010600030101010101" pitchFamily="2" charset="-122"/>
              </a:rPr>
              <a:t>            {  </a:t>
            </a:r>
          </a:p>
          <a:p>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s.g</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t.g</a:t>
            </a:r>
            <a:r>
              <a:rPr lang="en-US" altLang="zh-CN" dirty="0">
                <a:latin typeface="宋体" panose="02010600030101010101" pitchFamily="2" charset="-122"/>
                <a:ea typeface="宋体" panose="02010600030101010101" pitchFamily="2" charset="-122"/>
              </a:rPr>
              <a:t> + 23</a:t>
            </a:r>
            <a:r>
              <a:rPr lang="en-US" altLang="zh-CN" dirty="0" smtClean="0">
                <a:latin typeface="宋体" panose="02010600030101010101" pitchFamily="2" charset="-122"/>
                <a:ea typeface="宋体" panose="02010600030101010101" pitchFamily="2" charset="-122"/>
              </a:rPr>
              <a:t>; </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s.h</a:t>
            </a:r>
            <a:r>
              <a:rPr lang="en-US" altLang="zh-CN" dirty="0">
                <a:latin typeface="宋体" panose="02010600030101010101" pitchFamily="2" charset="-122"/>
                <a:ea typeface="宋体" panose="02010600030101010101" pitchFamily="2" charset="-122"/>
              </a:rPr>
              <a:t> = Heuristic(s); //</a:t>
            </a:r>
            <a:r>
              <a:rPr lang="zh-CN" altLang="en-US" dirty="0">
                <a:latin typeface="宋体" panose="02010600030101010101" pitchFamily="2" charset="-122"/>
                <a:ea typeface="宋体" panose="02010600030101010101" pitchFamily="2" charset="-122"/>
              </a:rPr>
              <a:t>曼哈顿估价函数  </a:t>
            </a:r>
          </a:p>
          <a:p>
            <a:r>
              <a:rPr lang="zh-CN" altLang="en-US"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s.f</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s.g</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s.h</a:t>
            </a:r>
            <a:r>
              <a:rPr lang="en-US" altLang="zh-CN" dirty="0">
                <a:latin typeface="宋体" panose="02010600030101010101" pitchFamily="2" charset="-122"/>
                <a:ea typeface="宋体" panose="02010600030101010101" pitchFamily="2" charset="-122"/>
              </a:rPr>
              <a:t>;  </a:t>
            </a:r>
          </a:p>
          <a:p>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s.step</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t.step</a:t>
            </a:r>
            <a:r>
              <a:rPr lang="en-US" altLang="zh-CN" dirty="0">
                <a:latin typeface="宋体" panose="02010600030101010101" pitchFamily="2" charset="-122"/>
                <a:ea typeface="宋体" panose="02010600030101010101" pitchFamily="2" charset="-122"/>
              </a:rPr>
              <a:t> + 1;  </a:t>
            </a:r>
          </a:p>
          <a:p>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que.push</a:t>
            </a:r>
            <a:r>
              <a:rPr lang="en-US" altLang="zh-CN" dirty="0">
                <a:latin typeface="宋体" panose="02010600030101010101" pitchFamily="2" charset="-122"/>
                <a:ea typeface="宋体" panose="02010600030101010101" pitchFamily="2" charset="-122"/>
              </a:rPr>
              <a:t>(s);  </a:t>
            </a:r>
          </a:p>
          <a:p>
            <a:r>
              <a:rPr lang="en-US" altLang="zh-CN" dirty="0">
                <a:latin typeface="宋体" panose="02010600030101010101" pitchFamily="2" charset="-122"/>
                <a:ea typeface="宋体" panose="02010600030101010101" pitchFamily="2" charset="-122"/>
              </a:rPr>
              <a:t>            }  </a:t>
            </a:r>
          </a:p>
          <a:p>
            <a:r>
              <a:rPr lang="en-US" altLang="zh-CN" dirty="0">
                <a:latin typeface="宋体" panose="02010600030101010101" pitchFamily="2" charset="-122"/>
                <a:ea typeface="宋体" panose="02010600030101010101" pitchFamily="2" charset="-122"/>
              </a:rPr>
              <a:t>        }  </a:t>
            </a:r>
          </a:p>
          <a:p>
            <a:r>
              <a:rPr lang="en-US" altLang="zh-CN" dirty="0">
                <a:latin typeface="宋体" panose="02010600030101010101" pitchFamily="2" charset="-122"/>
                <a:ea typeface="宋体" panose="02010600030101010101" pitchFamily="2" charset="-122"/>
              </a:rPr>
              <a:t>    }  </a:t>
            </a:r>
          </a:p>
          <a:p>
            <a:r>
              <a:rPr lang="en-US" altLang="zh-CN" dirty="0">
                <a:latin typeface="宋体" panose="02010600030101010101" pitchFamily="2" charset="-122"/>
                <a:ea typeface="宋体" panose="02010600030101010101" pitchFamily="2" charset="-122"/>
              </a:rPr>
              <a:t>}  </a:t>
            </a:r>
          </a:p>
          <a:p>
            <a:r>
              <a:rPr lang="en-US" altLang="zh-CN" dirty="0">
                <a:latin typeface="宋体" panose="02010600030101010101" pitchFamily="2" charset="-122"/>
                <a:ea typeface="宋体" panose="02010600030101010101" pitchFamily="2" charset="-122"/>
              </a:rPr>
              <a:t>  </a:t>
            </a:r>
          </a:p>
        </p:txBody>
      </p:sp>
    </p:spTree>
    <p:extLst>
      <p:ext uri="{BB962C8B-B14F-4D97-AF65-F5344CB8AC3E}">
        <p14:creationId xmlns:p14="http://schemas.microsoft.com/office/powerpoint/2010/main" val="31841377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748145" y="1025238"/>
            <a:ext cx="1079335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endParaRPr>
          </a:p>
        </p:txBody>
      </p:sp>
      <p:sp>
        <p:nvSpPr>
          <p:cNvPr id="3" name="文本框 2"/>
          <p:cNvSpPr txBox="1"/>
          <p:nvPr/>
        </p:nvSpPr>
        <p:spPr>
          <a:xfrm>
            <a:off x="997527" y="346364"/>
            <a:ext cx="9531928" cy="62484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endParaRPr>
          </a:p>
        </p:txBody>
      </p:sp>
      <p:sp>
        <p:nvSpPr>
          <p:cNvPr id="4" name="文本框 3"/>
          <p:cNvSpPr txBox="1"/>
          <p:nvPr/>
        </p:nvSpPr>
        <p:spPr>
          <a:xfrm>
            <a:off x="858982" y="346364"/>
            <a:ext cx="10487891" cy="6463308"/>
          </a:xfrm>
          <a:prstGeom prst="rect">
            <a:avLst/>
          </a:prstGeom>
          <a:noFill/>
        </p:spPr>
        <p:txBody>
          <a:bodyPr wrap="square" rtlCol="0">
            <a:spAutoFit/>
          </a:bodyPr>
          <a:lstStyle/>
          <a:p>
            <a:r>
              <a:rPr lang="en-US" altLang="zh-CN" dirty="0" err="1"/>
              <a:t>int</a:t>
            </a:r>
            <a:r>
              <a:rPr lang="en-US" altLang="zh-CN" dirty="0"/>
              <a:t> main()  </a:t>
            </a:r>
          </a:p>
          <a:p>
            <a:r>
              <a:rPr lang="en-US" altLang="zh-CN" dirty="0"/>
              <a:t>{  </a:t>
            </a:r>
          </a:p>
          <a:p>
            <a:r>
              <a:rPr lang="en-US" altLang="zh-CN" dirty="0"/>
              <a:t>    char line[5];  </a:t>
            </a:r>
          </a:p>
          <a:p>
            <a:r>
              <a:rPr lang="en-US" altLang="zh-CN" dirty="0"/>
              <a:t>    </a:t>
            </a:r>
            <a:r>
              <a:rPr lang="en-US" altLang="zh-CN" dirty="0" err="1"/>
              <a:t>int</a:t>
            </a:r>
            <a:r>
              <a:rPr lang="en-US" altLang="zh-CN" dirty="0"/>
              <a:t> x1,y1; </a:t>
            </a:r>
            <a:endParaRPr lang="en-US" altLang="zh-CN" dirty="0" smtClean="0"/>
          </a:p>
          <a:p>
            <a:r>
              <a:rPr lang="en-US" altLang="zh-CN" dirty="0"/>
              <a:t> </a:t>
            </a:r>
            <a:r>
              <a:rPr lang="en-US" altLang="zh-CN" dirty="0" smtClean="0"/>
              <a:t>   while(gets(line</a:t>
            </a:r>
            <a:r>
              <a:rPr lang="en-US" altLang="zh-CN" dirty="0"/>
              <a:t>))  </a:t>
            </a:r>
            <a:r>
              <a:rPr lang="en-US" altLang="zh-CN" dirty="0" smtClean="0"/>
              <a:t>{  </a:t>
            </a:r>
            <a:endParaRPr lang="en-US" altLang="zh-CN" dirty="0"/>
          </a:p>
          <a:p>
            <a:r>
              <a:rPr lang="en-US" altLang="zh-CN" dirty="0"/>
              <a:t>        x1 = line[0] - 'a'; //</a:t>
            </a:r>
            <a:r>
              <a:rPr lang="zh-CN" altLang="en-US" dirty="0"/>
              <a:t>起点  </a:t>
            </a:r>
          </a:p>
          <a:p>
            <a:r>
              <a:rPr lang="zh-CN" altLang="en-US" dirty="0"/>
              <a:t>        </a:t>
            </a:r>
            <a:r>
              <a:rPr lang="en-US" altLang="zh-CN" dirty="0"/>
              <a:t>y1 = line[1] - '1';  </a:t>
            </a:r>
          </a:p>
          <a:p>
            <a:r>
              <a:rPr lang="en-US" altLang="zh-CN" dirty="0"/>
              <a:t>        x2 = line[3] - 'a';//</a:t>
            </a:r>
            <a:r>
              <a:rPr lang="zh-CN" altLang="en-US" dirty="0"/>
              <a:t>终点  </a:t>
            </a:r>
          </a:p>
          <a:p>
            <a:r>
              <a:rPr lang="zh-CN" altLang="en-US" dirty="0"/>
              <a:t>        </a:t>
            </a:r>
            <a:r>
              <a:rPr lang="en-US" altLang="zh-CN" dirty="0"/>
              <a:t>y2 = line[4] - '1';  </a:t>
            </a:r>
          </a:p>
          <a:p>
            <a:r>
              <a:rPr lang="en-US" altLang="zh-CN" dirty="0"/>
              <a:t>        </a:t>
            </a:r>
            <a:r>
              <a:rPr lang="en-US" altLang="zh-CN" dirty="0" err="1"/>
              <a:t>memset</a:t>
            </a:r>
            <a:r>
              <a:rPr lang="en-US" altLang="zh-CN" dirty="0"/>
              <a:t>(</a:t>
            </a:r>
            <a:r>
              <a:rPr lang="en-US" altLang="zh-CN" dirty="0" err="1"/>
              <a:t>visited,false,sizeof</a:t>
            </a:r>
            <a:r>
              <a:rPr lang="en-US" altLang="zh-CN" dirty="0"/>
              <a:t>(visited));  </a:t>
            </a:r>
          </a:p>
          <a:p>
            <a:r>
              <a:rPr lang="en-US" altLang="zh-CN" dirty="0"/>
              <a:t>        </a:t>
            </a:r>
            <a:r>
              <a:rPr lang="en-US" altLang="zh-CN" dirty="0" err="1"/>
              <a:t>k.x</a:t>
            </a:r>
            <a:r>
              <a:rPr lang="en-US" altLang="zh-CN" dirty="0"/>
              <a:t> = x1;  </a:t>
            </a:r>
          </a:p>
          <a:p>
            <a:r>
              <a:rPr lang="en-US" altLang="zh-CN" dirty="0"/>
              <a:t>        </a:t>
            </a:r>
            <a:r>
              <a:rPr lang="en-US" altLang="zh-CN" dirty="0" err="1"/>
              <a:t>k.y</a:t>
            </a:r>
            <a:r>
              <a:rPr lang="en-US" altLang="zh-CN" dirty="0"/>
              <a:t> = y1;  </a:t>
            </a:r>
          </a:p>
          <a:p>
            <a:r>
              <a:rPr lang="en-US" altLang="zh-CN" dirty="0"/>
              <a:t>        </a:t>
            </a:r>
            <a:r>
              <a:rPr lang="en-US" altLang="zh-CN" dirty="0" err="1"/>
              <a:t>k.g</a:t>
            </a:r>
            <a:r>
              <a:rPr lang="en-US" altLang="zh-CN" dirty="0"/>
              <a:t> = </a:t>
            </a:r>
            <a:r>
              <a:rPr lang="en-US" altLang="zh-CN" dirty="0" err="1"/>
              <a:t>k.step</a:t>
            </a:r>
            <a:r>
              <a:rPr lang="en-US" altLang="zh-CN" dirty="0"/>
              <a:t> = 0;  </a:t>
            </a:r>
          </a:p>
          <a:p>
            <a:r>
              <a:rPr lang="en-US" altLang="zh-CN" dirty="0"/>
              <a:t>        </a:t>
            </a:r>
            <a:r>
              <a:rPr lang="en-US" altLang="zh-CN" dirty="0" err="1"/>
              <a:t>k.h</a:t>
            </a:r>
            <a:r>
              <a:rPr lang="en-US" altLang="zh-CN" dirty="0"/>
              <a:t> = Heuristic(k);  </a:t>
            </a:r>
          </a:p>
          <a:p>
            <a:r>
              <a:rPr lang="en-US" altLang="zh-CN" dirty="0"/>
              <a:t>        </a:t>
            </a:r>
            <a:r>
              <a:rPr lang="en-US" altLang="zh-CN" dirty="0" err="1"/>
              <a:t>k.f</a:t>
            </a:r>
            <a:r>
              <a:rPr lang="en-US" altLang="zh-CN" dirty="0"/>
              <a:t> = </a:t>
            </a:r>
            <a:r>
              <a:rPr lang="en-US" altLang="zh-CN" dirty="0" err="1"/>
              <a:t>k.g</a:t>
            </a:r>
            <a:r>
              <a:rPr lang="en-US" altLang="zh-CN" dirty="0"/>
              <a:t> + </a:t>
            </a:r>
            <a:r>
              <a:rPr lang="en-US" altLang="zh-CN" dirty="0" err="1"/>
              <a:t>k.h</a:t>
            </a:r>
            <a:r>
              <a:rPr lang="en-US" altLang="zh-CN" dirty="0"/>
              <a:t>;  </a:t>
            </a:r>
          </a:p>
          <a:p>
            <a:r>
              <a:rPr lang="en-US" altLang="zh-CN" dirty="0"/>
              <a:t>        while(!</a:t>
            </a:r>
            <a:r>
              <a:rPr lang="en-US" altLang="zh-CN" dirty="0" err="1"/>
              <a:t>que.empty</a:t>
            </a:r>
            <a:r>
              <a:rPr lang="en-US" altLang="zh-CN" dirty="0"/>
              <a:t>()) </a:t>
            </a:r>
            <a:r>
              <a:rPr lang="en-US" altLang="zh-CN" dirty="0" err="1"/>
              <a:t>que.pop</a:t>
            </a:r>
            <a:r>
              <a:rPr lang="en-US" altLang="zh-CN" dirty="0"/>
              <a:t>();  </a:t>
            </a:r>
          </a:p>
          <a:p>
            <a:r>
              <a:rPr lang="en-US" altLang="zh-CN" dirty="0"/>
              <a:t>        </a:t>
            </a:r>
            <a:r>
              <a:rPr lang="en-US" altLang="zh-CN" dirty="0" err="1"/>
              <a:t>que.push</a:t>
            </a:r>
            <a:r>
              <a:rPr lang="en-US" altLang="zh-CN" dirty="0"/>
              <a:t>(k);  </a:t>
            </a:r>
          </a:p>
          <a:p>
            <a:r>
              <a:rPr lang="en-US" altLang="zh-CN" dirty="0"/>
              <a:t>        </a:t>
            </a:r>
            <a:r>
              <a:rPr lang="en-US" altLang="zh-CN" dirty="0" err="1"/>
              <a:t>Astar</a:t>
            </a:r>
            <a:r>
              <a:rPr lang="en-US" altLang="zh-CN" dirty="0"/>
              <a:t>();  </a:t>
            </a:r>
          </a:p>
          <a:p>
            <a:r>
              <a:rPr lang="en-US" altLang="zh-CN" dirty="0"/>
              <a:t>        </a:t>
            </a:r>
            <a:r>
              <a:rPr lang="en-US" altLang="zh-CN" dirty="0" err="1"/>
              <a:t>printf</a:t>
            </a:r>
            <a:r>
              <a:rPr lang="en-US" altLang="zh-CN" dirty="0"/>
              <a:t>("To get from %</a:t>
            </a:r>
            <a:r>
              <a:rPr lang="en-US" altLang="zh-CN" dirty="0" err="1"/>
              <a:t>c%c</a:t>
            </a:r>
            <a:r>
              <a:rPr lang="en-US" altLang="zh-CN" dirty="0"/>
              <a:t> to %</a:t>
            </a:r>
            <a:r>
              <a:rPr lang="en-US" altLang="zh-CN" dirty="0" err="1"/>
              <a:t>c%c</a:t>
            </a:r>
            <a:r>
              <a:rPr lang="en-US" altLang="zh-CN" dirty="0"/>
              <a:t> takes %d knight moves.\</a:t>
            </a:r>
            <a:r>
              <a:rPr lang="en-US" altLang="zh-CN" dirty="0" err="1"/>
              <a:t>n",line</a:t>
            </a:r>
            <a:r>
              <a:rPr lang="en-US" altLang="zh-CN" dirty="0"/>
              <a:t>[0],line[1],line[3],line[4],</a:t>
            </a:r>
            <a:r>
              <a:rPr lang="en-US" altLang="zh-CN" dirty="0" err="1"/>
              <a:t>ans</a:t>
            </a:r>
            <a:r>
              <a:rPr lang="en-US" altLang="zh-CN" dirty="0"/>
              <a:t>);  </a:t>
            </a:r>
          </a:p>
          <a:p>
            <a:r>
              <a:rPr lang="en-US" altLang="zh-CN" dirty="0"/>
              <a:t>    }  </a:t>
            </a:r>
          </a:p>
          <a:p>
            <a:r>
              <a:rPr lang="en-US" altLang="zh-CN" dirty="0"/>
              <a:t>    return 0;  </a:t>
            </a:r>
          </a:p>
          <a:p>
            <a:r>
              <a:rPr lang="en-US" altLang="zh-CN" dirty="0"/>
              <a:t>} </a:t>
            </a:r>
            <a:endParaRPr lang="zh-CN" altLang="en-US" dirty="0"/>
          </a:p>
        </p:txBody>
      </p:sp>
    </p:spTree>
    <p:extLst>
      <p:ext uri="{BB962C8B-B14F-4D97-AF65-F5344CB8AC3E}">
        <p14:creationId xmlns:p14="http://schemas.microsoft.com/office/powerpoint/2010/main" val="30628172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845127" y="445807"/>
            <a:ext cx="10793350" cy="461665"/>
          </a:xfrm>
          <a:prstGeom prst="rect">
            <a:avLst/>
          </a:prstGeom>
          <a:noFill/>
        </p:spPr>
        <p:txBody>
          <a:bodyPr wrap="square" rtlCol="0">
            <a:spAutoFit/>
          </a:bodyPr>
          <a:lstStyle/>
          <a:p>
            <a:pPr lvl="0"/>
            <a:r>
              <a:rPr kumimoji="0" lang="zh-CN" altLang="en-US" sz="2400" b="0" i="0" u="none" strike="noStrike" kern="1200" cap="none" spc="0" normalizeH="0" baseline="0" noProof="0" dirty="0" smtClean="0">
                <a:ln>
                  <a:noFill/>
                </a:ln>
                <a:solidFill>
                  <a:prstClr val="black"/>
                </a:solidFill>
                <a:effectLst/>
                <a:uLnTx/>
                <a:uFillTx/>
                <a:latin typeface="宋体" panose="02010600030101010101" pitchFamily="2" charset="-122"/>
                <a:ea typeface="宋体" panose="02010600030101010101" pitchFamily="2" charset="-122"/>
                <a:cs typeface="+mn-cs"/>
              </a:rPr>
              <a:t>题目扩展</a:t>
            </a:r>
            <a:endParaRPr kumimoji="0"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
        <p:nvSpPr>
          <p:cNvPr id="4" name="文本框 3"/>
          <p:cNvSpPr txBox="1"/>
          <p:nvPr/>
        </p:nvSpPr>
        <p:spPr>
          <a:xfrm>
            <a:off x="845127" y="1219200"/>
            <a:ext cx="8825346" cy="1569660"/>
          </a:xfrm>
          <a:prstGeom prst="rect">
            <a:avLst/>
          </a:prstGeom>
          <a:noFill/>
        </p:spPr>
        <p:txBody>
          <a:bodyPr wrap="square" rtlCol="0">
            <a:spAutoFit/>
          </a:bodyPr>
          <a:lstStyle/>
          <a:p>
            <a:pPr lvl="0"/>
            <a:r>
              <a:rPr lang="en-US" altLang="zh-CN" sz="2400" dirty="0" smtClean="0">
                <a:solidFill>
                  <a:srgbClr val="FF0000"/>
                </a:solidFill>
              </a:rPr>
              <a:t>poj1915</a:t>
            </a:r>
          </a:p>
          <a:p>
            <a:r>
              <a:rPr lang="zh-CN" altLang="en-US" sz="2400" dirty="0" smtClean="0"/>
              <a:t>将</a:t>
            </a:r>
            <a:r>
              <a:rPr lang="en-US" altLang="zh-CN" sz="2400" dirty="0" smtClean="0"/>
              <a:t>8</a:t>
            </a:r>
            <a:r>
              <a:rPr lang="zh-CN" altLang="en-US" sz="2400" dirty="0" smtClean="0"/>
              <a:t>*</a:t>
            </a:r>
            <a:r>
              <a:rPr lang="en-US" altLang="zh-CN" sz="2400" dirty="0" smtClean="0"/>
              <a:t>8</a:t>
            </a:r>
            <a:r>
              <a:rPr lang="zh-CN" altLang="en-US" sz="2400" dirty="0" smtClean="0"/>
              <a:t>棋盘更改为</a:t>
            </a:r>
            <a:r>
              <a:rPr lang="en-US" altLang="zh-CN" sz="2400" dirty="0" smtClean="0"/>
              <a:t>n*n</a:t>
            </a:r>
            <a:r>
              <a:rPr lang="zh-CN" altLang="en-US" sz="2400" dirty="0" smtClean="0"/>
              <a:t>指定棋盘</a:t>
            </a:r>
            <a:endParaRPr lang="en-US" altLang="zh-CN" sz="2400" dirty="0" smtClean="0"/>
          </a:p>
          <a:p>
            <a:r>
              <a:rPr lang="en-US" altLang="zh-CN" sz="2400" dirty="0">
                <a:solidFill>
                  <a:srgbClr val="FF0000"/>
                </a:solidFill>
              </a:rPr>
              <a:t>zoj3467</a:t>
            </a:r>
            <a:r>
              <a:rPr lang="zh-CN" altLang="en-US" sz="2400" dirty="0"/>
              <a:t>（三维）</a:t>
            </a:r>
          </a:p>
          <a:p>
            <a:pPr lvl="0"/>
            <a:r>
              <a:rPr lang="zh-CN" altLang="en-US" sz="2400" dirty="0" smtClean="0">
                <a:solidFill>
                  <a:prstClr val="black"/>
                </a:solidFill>
                <a:latin typeface="宋体" panose="02010600030101010101" pitchFamily="2" charset="-122"/>
                <a:ea typeface="宋体" panose="02010600030101010101" pitchFamily="2" charset="-122"/>
              </a:rPr>
              <a:t>将二维更改为三维</a:t>
            </a:r>
            <a:endParaRPr lang="zh-CN" altLang="en-US" sz="2400" dirty="0">
              <a:solidFill>
                <a:prstClr val="black"/>
              </a:solidFill>
              <a:latin typeface="宋体" panose="02010600030101010101" pitchFamily="2" charset="-122"/>
              <a:ea typeface="宋体" panose="02010600030101010101" pitchFamily="2" charset="-122"/>
            </a:endParaRPr>
          </a:p>
        </p:txBody>
      </p:sp>
      <p:sp>
        <p:nvSpPr>
          <p:cNvPr id="5" name="文本框 4"/>
          <p:cNvSpPr txBox="1"/>
          <p:nvPr/>
        </p:nvSpPr>
        <p:spPr>
          <a:xfrm>
            <a:off x="845127" y="3100588"/>
            <a:ext cx="7952509" cy="461665"/>
          </a:xfrm>
          <a:prstGeom prst="rect">
            <a:avLst/>
          </a:prstGeom>
          <a:noFill/>
        </p:spPr>
        <p:txBody>
          <a:bodyPr wrap="square" rtlCol="0">
            <a:spAutoFit/>
          </a:bodyPr>
          <a:lstStyle/>
          <a:p>
            <a:r>
              <a:rPr lang="zh-CN" altLang="en-US" sz="2400" dirty="0" smtClean="0"/>
              <a:t>使用</a:t>
            </a:r>
            <a:r>
              <a:rPr lang="zh-CN" altLang="en-US" sz="2400" dirty="0"/>
              <a:t>双向广度优先</a:t>
            </a:r>
            <a:r>
              <a:rPr lang="zh-CN" altLang="en-US" sz="2400" dirty="0" smtClean="0"/>
              <a:t>算法即可较高效率求解二维和三维问题</a:t>
            </a:r>
            <a:endParaRPr lang="zh-CN" altLang="en-US" sz="2400" dirty="0"/>
          </a:p>
        </p:txBody>
      </p:sp>
    </p:spTree>
    <p:extLst>
      <p:ext uri="{BB962C8B-B14F-4D97-AF65-F5344CB8AC3E}">
        <p14:creationId xmlns:p14="http://schemas.microsoft.com/office/powerpoint/2010/main" val="32473466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858982" y="563573"/>
            <a:ext cx="7426037" cy="523220"/>
          </a:xfrm>
          <a:prstGeom prst="rect">
            <a:avLst/>
          </a:prstGeom>
          <a:noFill/>
        </p:spPr>
        <p:txBody>
          <a:bodyPr wrap="square" rtlCol="0">
            <a:spAutoFit/>
          </a:bodyPr>
          <a:lstStyle/>
          <a:p>
            <a:r>
              <a:rPr lang="en-US" altLang="zh-CN" sz="2800" b="1" dirty="0" smtClean="0"/>
              <a:t>7.</a:t>
            </a:r>
            <a:r>
              <a:rPr lang="zh-CN" altLang="en-US" sz="2800" b="1" dirty="0" smtClean="0"/>
              <a:t>双向</a:t>
            </a:r>
            <a:r>
              <a:rPr lang="zh-CN" altLang="en-US" sz="2800" b="1" dirty="0"/>
              <a:t>广度优先算法</a:t>
            </a:r>
          </a:p>
        </p:txBody>
      </p:sp>
      <p:sp>
        <p:nvSpPr>
          <p:cNvPr id="4" name="文本框 3"/>
          <p:cNvSpPr txBox="1"/>
          <p:nvPr/>
        </p:nvSpPr>
        <p:spPr>
          <a:xfrm>
            <a:off x="858982" y="1754696"/>
            <a:ext cx="9878291" cy="1631216"/>
          </a:xfrm>
          <a:prstGeom prst="rect">
            <a:avLst/>
          </a:prstGeom>
          <a:noFill/>
        </p:spPr>
        <p:txBody>
          <a:bodyPr wrap="square" rtlCol="0">
            <a:spAutoFit/>
          </a:bodyPr>
          <a:lstStyle/>
          <a:p>
            <a:r>
              <a:rPr lang="zh-CN" altLang="en-US" sz="2000" dirty="0" smtClean="0"/>
              <a:t>双向</a:t>
            </a:r>
            <a:r>
              <a:rPr lang="zh-CN" altLang="en-US" sz="2000" dirty="0"/>
              <a:t>广度优先</a:t>
            </a:r>
            <a:r>
              <a:rPr lang="zh-CN" altLang="en-US" sz="2000" dirty="0" smtClean="0"/>
              <a:t>算法是对广度</a:t>
            </a:r>
            <a:r>
              <a:rPr lang="zh-CN" altLang="en-US" sz="2000" dirty="0"/>
              <a:t>优先</a:t>
            </a:r>
            <a:r>
              <a:rPr lang="zh-CN" altLang="en-US" sz="2000" dirty="0" smtClean="0"/>
              <a:t>算法的扩展。</a:t>
            </a:r>
            <a:endParaRPr lang="en-US" altLang="zh-CN" sz="2000" dirty="0" smtClean="0"/>
          </a:p>
          <a:p>
            <a:r>
              <a:rPr lang="zh-CN" altLang="en-US" sz="2000" dirty="0" smtClean="0"/>
              <a:t>广度优先算法从起始节点以广度优先的顺序不断扩展，直到遇到目的节点；而</a:t>
            </a:r>
            <a:r>
              <a:rPr lang="zh-CN" altLang="en-US" sz="2000" dirty="0"/>
              <a:t>双向广度优先</a:t>
            </a:r>
            <a:r>
              <a:rPr lang="zh-CN" altLang="en-US" sz="2000" dirty="0" smtClean="0"/>
              <a:t>算法从</a:t>
            </a:r>
            <a:r>
              <a:rPr lang="zh-CN" altLang="en-US" sz="2000" dirty="0" smtClean="0">
                <a:solidFill>
                  <a:srgbClr val="FF0000"/>
                </a:solidFill>
              </a:rPr>
              <a:t>两个方向</a:t>
            </a:r>
            <a:r>
              <a:rPr lang="zh-CN" altLang="en-US" sz="2000" dirty="0" smtClean="0"/>
              <a:t>以</a:t>
            </a:r>
            <a:r>
              <a:rPr lang="zh-CN" altLang="en-US" sz="2000" dirty="0"/>
              <a:t>广度优先的</a:t>
            </a:r>
            <a:r>
              <a:rPr lang="zh-CN" altLang="en-US" sz="2000" dirty="0" smtClean="0"/>
              <a:t>顺序扩展，一个是目的节点，另一个是扩展节点，搜索树深度减小。</a:t>
            </a:r>
            <a:endParaRPr lang="en-US" altLang="zh-CN" sz="2000" dirty="0" smtClean="0"/>
          </a:p>
          <a:p>
            <a:r>
              <a:rPr lang="zh-CN" altLang="en-US" sz="2000" dirty="0"/>
              <a:t>本</a:t>
            </a:r>
            <a:r>
              <a:rPr lang="zh-CN" altLang="en-US" sz="2000" dirty="0" smtClean="0"/>
              <a:t>题目一个为起始节点，一个为目的节点。</a:t>
            </a:r>
            <a:endParaRPr lang="zh-CN" altLang="en-US" sz="2000" dirty="0"/>
          </a:p>
        </p:txBody>
      </p:sp>
    </p:spTree>
    <p:extLst>
      <p:ext uri="{BB962C8B-B14F-4D97-AF65-F5344CB8AC3E}">
        <p14:creationId xmlns:p14="http://schemas.microsoft.com/office/powerpoint/2010/main" val="31290348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761999" y="687987"/>
            <a:ext cx="10793350" cy="6186309"/>
          </a:xfrm>
          <a:prstGeom prst="rect">
            <a:avLst/>
          </a:prstGeom>
          <a:noFill/>
        </p:spPr>
        <p:txBody>
          <a:bodyPr wrap="square" rtlCol="0">
            <a:spAutoFit/>
          </a:bodyPr>
          <a:lstStyle/>
          <a:p>
            <a:pPr latinLnBrk="1"/>
            <a:r>
              <a:rPr lang="en-US" altLang="zh-CN" dirty="0"/>
              <a:t>#include&lt;</a:t>
            </a:r>
            <a:r>
              <a:rPr lang="en-US" altLang="zh-CN" dirty="0" err="1"/>
              <a:t>iostream</a:t>
            </a:r>
            <a:r>
              <a:rPr lang="en-US" altLang="zh-CN" dirty="0"/>
              <a:t>&gt;  </a:t>
            </a:r>
          </a:p>
          <a:p>
            <a:pPr latinLnBrk="1"/>
            <a:r>
              <a:rPr lang="en-US" altLang="zh-CN" dirty="0"/>
              <a:t>#include&lt;</a:t>
            </a:r>
            <a:r>
              <a:rPr lang="en-US" altLang="zh-CN" dirty="0" err="1"/>
              <a:t>cstdio</a:t>
            </a:r>
            <a:r>
              <a:rPr lang="en-US" altLang="zh-CN" dirty="0"/>
              <a:t>&gt;  </a:t>
            </a:r>
          </a:p>
          <a:p>
            <a:pPr latinLnBrk="1"/>
            <a:r>
              <a:rPr lang="en-US" altLang="zh-CN" dirty="0"/>
              <a:t>#include&lt;queue&gt;  </a:t>
            </a:r>
          </a:p>
          <a:p>
            <a:pPr latinLnBrk="1"/>
            <a:r>
              <a:rPr lang="en-US" altLang="zh-CN" dirty="0"/>
              <a:t>#include&lt;</a:t>
            </a:r>
            <a:r>
              <a:rPr lang="en-US" altLang="zh-CN" dirty="0" err="1"/>
              <a:t>cstring</a:t>
            </a:r>
            <a:r>
              <a:rPr lang="en-US" altLang="zh-CN" dirty="0"/>
              <a:t>&gt;    </a:t>
            </a:r>
          </a:p>
          <a:p>
            <a:pPr latinLnBrk="1"/>
            <a:r>
              <a:rPr lang="en-US" altLang="zh-CN" b="1" dirty="0"/>
              <a:t>using</a:t>
            </a:r>
            <a:r>
              <a:rPr lang="en-US" altLang="zh-CN" dirty="0"/>
              <a:t> </a:t>
            </a:r>
            <a:r>
              <a:rPr lang="en-US" altLang="zh-CN" b="1" dirty="0"/>
              <a:t>namespace</a:t>
            </a:r>
            <a:r>
              <a:rPr lang="en-US" altLang="zh-CN" dirty="0"/>
              <a:t> </a:t>
            </a:r>
            <a:r>
              <a:rPr lang="en-US" altLang="zh-CN" dirty="0" err="1"/>
              <a:t>std</a:t>
            </a:r>
            <a:r>
              <a:rPr lang="en-US" altLang="zh-CN" dirty="0"/>
              <a:t>;  </a:t>
            </a:r>
            <a:endParaRPr lang="en-US" altLang="zh-CN" dirty="0" smtClean="0"/>
          </a:p>
          <a:p>
            <a:pPr latinLnBrk="1"/>
            <a:endParaRPr lang="en-US" altLang="zh-CN" dirty="0"/>
          </a:p>
          <a:p>
            <a:pPr latinLnBrk="1"/>
            <a:r>
              <a:rPr lang="en-US" altLang="zh-CN" b="1" dirty="0" err="1"/>
              <a:t>int</a:t>
            </a:r>
            <a:r>
              <a:rPr lang="en-US" altLang="zh-CN" dirty="0"/>
              <a:t> </a:t>
            </a:r>
            <a:r>
              <a:rPr lang="en-US" altLang="zh-CN" dirty="0" smtClean="0"/>
              <a:t>vis1[100][100];</a:t>
            </a:r>
            <a:r>
              <a:rPr lang="en-US" altLang="zh-CN" dirty="0"/>
              <a:t>      </a:t>
            </a:r>
            <a:r>
              <a:rPr lang="zh-CN" altLang="en-US" dirty="0"/>
              <a:t> </a:t>
            </a:r>
          </a:p>
          <a:p>
            <a:pPr latinLnBrk="1"/>
            <a:r>
              <a:rPr lang="en-US" altLang="zh-CN" b="1" dirty="0" err="1"/>
              <a:t>int</a:t>
            </a:r>
            <a:r>
              <a:rPr lang="en-US" altLang="zh-CN" dirty="0"/>
              <a:t> </a:t>
            </a:r>
            <a:r>
              <a:rPr lang="en-US" altLang="zh-CN" dirty="0" smtClean="0"/>
              <a:t>vis2[100][100];</a:t>
            </a:r>
            <a:r>
              <a:rPr lang="en-US" altLang="zh-CN" dirty="0"/>
              <a:t>  </a:t>
            </a:r>
          </a:p>
          <a:p>
            <a:pPr latinLnBrk="1"/>
            <a:r>
              <a:rPr lang="en-US" altLang="zh-CN" b="1" dirty="0" err="1"/>
              <a:t>int</a:t>
            </a:r>
            <a:r>
              <a:rPr lang="en-US" altLang="zh-CN" dirty="0"/>
              <a:t> fx1[8]={2,2,-2,-2,1,1,-1,-1};  </a:t>
            </a:r>
          </a:p>
          <a:p>
            <a:pPr latinLnBrk="1"/>
            <a:r>
              <a:rPr lang="en-US" altLang="zh-CN" b="1" dirty="0" err="1"/>
              <a:t>int</a:t>
            </a:r>
            <a:r>
              <a:rPr lang="en-US" altLang="zh-CN" dirty="0"/>
              <a:t> fx2[8]={1,-1,1,-1,2,-2,2,-2};  </a:t>
            </a:r>
          </a:p>
          <a:p>
            <a:pPr latinLnBrk="1"/>
            <a:r>
              <a:rPr lang="en-US" altLang="zh-CN" b="1" dirty="0" err="1"/>
              <a:t>struct</a:t>
            </a:r>
            <a:r>
              <a:rPr lang="en-US" altLang="zh-CN" dirty="0"/>
              <a:t> node {  </a:t>
            </a:r>
          </a:p>
          <a:p>
            <a:pPr latinLnBrk="1"/>
            <a:r>
              <a:rPr lang="en-US" altLang="zh-CN" dirty="0"/>
              <a:t> </a:t>
            </a:r>
            <a:r>
              <a:rPr lang="en-US" altLang="zh-CN" b="1" dirty="0" err="1"/>
              <a:t>int</a:t>
            </a:r>
            <a:r>
              <a:rPr lang="en-US" altLang="zh-CN" dirty="0"/>
              <a:t> </a:t>
            </a:r>
            <a:r>
              <a:rPr lang="en-US" altLang="zh-CN" dirty="0" err="1"/>
              <a:t>x,y</a:t>
            </a:r>
            <a:r>
              <a:rPr lang="en-US" altLang="zh-CN" dirty="0"/>
              <a:t>;  </a:t>
            </a:r>
          </a:p>
          <a:p>
            <a:pPr latinLnBrk="1"/>
            <a:r>
              <a:rPr lang="en-US" altLang="zh-CN" dirty="0"/>
              <a:t>}</a:t>
            </a:r>
            <a:r>
              <a:rPr lang="en-US" altLang="zh-CN" dirty="0" err="1"/>
              <a:t>start,end</a:t>
            </a:r>
            <a:r>
              <a:rPr lang="en-US" altLang="zh-CN" dirty="0"/>
              <a:t>;              </a:t>
            </a:r>
            <a:r>
              <a:rPr lang="zh-CN" altLang="en-US" dirty="0"/>
              <a:t>        </a:t>
            </a:r>
          </a:p>
          <a:p>
            <a:pPr latinLnBrk="1"/>
            <a:r>
              <a:rPr lang="en-US" altLang="zh-CN" b="1" dirty="0" err="1"/>
              <a:t>int</a:t>
            </a:r>
            <a:r>
              <a:rPr lang="en-US" altLang="zh-CN" dirty="0"/>
              <a:t> </a:t>
            </a:r>
            <a:r>
              <a:rPr lang="en-US" altLang="zh-CN" dirty="0" err="1"/>
              <a:t>sx,sy,ex,ey</a:t>
            </a:r>
            <a:r>
              <a:rPr lang="en-US" altLang="zh-CN" dirty="0"/>
              <a:t>;  </a:t>
            </a:r>
          </a:p>
          <a:p>
            <a:pPr latinLnBrk="1"/>
            <a:r>
              <a:rPr lang="en-US" altLang="zh-CN" b="1" dirty="0" err="1"/>
              <a:t>int</a:t>
            </a:r>
            <a:r>
              <a:rPr lang="en-US" altLang="zh-CN" dirty="0"/>
              <a:t> m;  </a:t>
            </a:r>
          </a:p>
          <a:p>
            <a:pPr latinLnBrk="1"/>
            <a:r>
              <a:rPr lang="en-US" altLang="zh-CN" b="1" dirty="0"/>
              <a:t>bool</a:t>
            </a:r>
            <a:r>
              <a:rPr lang="en-US" altLang="zh-CN" dirty="0"/>
              <a:t> inside(</a:t>
            </a:r>
            <a:r>
              <a:rPr lang="en-US" altLang="zh-CN" b="1" dirty="0" err="1"/>
              <a:t>int</a:t>
            </a:r>
            <a:r>
              <a:rPr lang="en-US" altLang="zh-CN" dirty="0"/>
              <a:t> </a:t>
            </a:r>
            <a:r>
              <a:rPr lang="en-US" altLang="zh-CN" dirty="0" err="1"/>
              <a:t>xx,</a:t>
            </a:r>
            <a:r>
              <a:rPr lang="en-US" altLang="zh-CN" b="1" dirty="0" err="1"/>
              <a:t>int</a:t>
            </a:r>
            <a:r>
              <a:rPr lang="en-US" altLang="zh-CN" dirty="0"/>
              <a:t> </a:t>
            </a:r>
            <a:r>
              <a:rPr lang="en-US" altLang="zh-CN" dirty="0" err="1"/>
              <a:t>yy</a:t>
            </a:r>
            <a:r>
              <a:rPr lang="en-US" altLang="zh-CN" dirty="0"/>
              <a:t>)          </a:t>
            </a:r>
            <a:r>
              <a:rPr lang="zh-CN" altLang="en-US" dirty="0"/>
              <a:t> </a:t>
            </a:r>
          </a:p>
          <a:p>
            <a:pPr latinLnBrk="1"/>
            <a:r>
              <a:rPr lang="en-US" altLang="zh-CN" dirty="0"/>
              <a:t>{  </a:t>
            </a:r>
            <a:endParaRPr lang="zh-CN" altLang="en-US" dirty="0"/>
          </a:p>
          <a:p>
            <a:pPr latinLnBrk="1"/>
            <a:r>
              <a:rPr lang="zh-CN" altLang="en-US" dirty="0"/>
              <a:t>    </a:t>
            </a:r>
            <a:r>
              <a:rPr lang="en-US" altLang="zh-CN" b="1" dirty="0"/>
              <a:t>if</a:t>
            </a:r>
            <a:r>
              <a:rPr lang="en-US" altLang="zh-CN" dirty="0"/>
              <a:t>(xx&gt;=0&amp;&amp;</a:t>
            </a:r>
            <a:r>
              <a:rPr lang="en-US" altLang="zh-CN" dirty="0" err="1"/>
              <a:t>yy</a:t>
            </a:r>
            <a:r>
              <a:rPr lang="en-US" altLang="zh-CN" dirty="0"/>
              <a:t>&gt;=0&amp;&amp;xx&lt;m&amp;&amp;</a:t>
            </a:r>
            <a:r>
              <a:rPr lang="en-US" altLang="zh-CN" dirty="0" err="1"/>
              <a:t>yy</a:t>
            </a:r>
            <a:r>
              <a:rPr lang="en-US" altLang="zh-CN" dirty="0"/>
              <a:t>&lt;m)  </a:t>
            </a:r>
          </a:p>
          <a:p>
            <a:pPr latinLnBrk="1"/>
            <a:r>
              <a:rPr lang="en-US" altLang="zh-CN" dirty="0"/>
              <a:t>        </a:t>
            </a:r>
            <a:r>
              <a:rPr lang="en-US" altLang="zh-CN" b="1" dirty="0"/>
              <a:t>return</a:t>
            </a:r>
            <a:r>
              <a:rPr lang="en-US" altLang="zh-CN" dirty="0"/>
              <a:t> </a:t>
            </a:r>
            <a:r>
              <a:rPr lang="en-US" altLang="zh-CN" b="1" dirty="0"/>
              <a:t>true</a:t>
            </a:r>
            <a:r>
              <a:rPr lang="en-US" altLang="zh-CN" dirty="0"/>
              <a:t>;  </a:t>
            </a:r>
          </a:p>
          <a:p>
            <a:pPr latinLnBrk="1"/>
            <a:r>
              <a:rPr lang="en-US" altLang="zh-CN" dirty="0"/>
              <a:t>    </a:t>
            </a:r>
            <a:r>
              <a:rPr lang="en-US" altLang="zh-CN" b="1" dirty="0"/>
              <a:t>else</a:t>
            </a:r>
            <a:r>
              <a:rPr lang="en-US" altLang="zh-CN" dirty="0"/>
              <a:t>  </a:t>
            </a:r>
          </a:p>
          <a:p>
            <a:pPr latinLnBrk="1"/>
            <a:r>
              <a:rPr lang="en-US" altLang="zh-CN" dirty="0"/>
              <a:t>        </a:t>
            </a:r>
            <a:r>
              <a:rPr lang="en-US" altLang="zh-CN" b="1" dirty="0"/>
              <a:t>return</a:t>
            </a:r>
            <a:r>
              <a:rPr lang="en-US" altLang="zh-CN" dirty="0"/>
              <a:t> </a:t>
            </a:r>
            <a:r>
              <a:rPr lang="en-US" altLang="zh-CN" b="1" dirty="0"/>
              <a:t>false</a:t>
            </a:r>
            <a:r>
              <a:rPr lang="en-US" altLang="zh-CN" dirty="0"/>
              <a:t>;  </a:t>
            </a:r>
          </a:p>
          <a:p>
            <a:pPr latinLnBrk="1"/>
            <a:r>
              <a:rPr lang="en-US" altLang="zh-CN" dirty="0"/>
              <a:t>}  </a:t>
            </a:r>
          </a:p>
        </p:txBody>
      </p:sp>
      <p:sp>
        <p:nvSpPr>
          <p:cNvPr id="5" name="文本框 4"/>
          <p:cNvSpPr txBox="1"/>
          <p:nvPr/>
        </p:nvSpPr>
        <p:spPr>
          <a:xfrm>
            <a:off x="761999" y="287877"/>
            <a:ext cx="3311237" cy="400110"/>
          </a:xfrm>
          <a:prstGeom prst="rect">
            <a:avLst/>
          </a:prstGeom>
          <a:noFill/>
        </p:spPr>
        <p:txBody>
          <a:bodyPr wrap="square" rtlCol="0">
            <a:spAutoFit/>
          </a:bodyPr>
          <a:lstStyle/>
          <a:p>
            <a:r>
              <a:rPr lang="zh-CN" altLang="en-US" sz="2000" dirty="0" smtClean="0"/>
              <a:t>双向</a:t>
            </a:r>
            <a:r>
              <a:rPr lang="zh-CN" altLang="en-US" sz="2000" dirty="0"/>
              <a:t>广度优先算法</a:t>
            </a:r>
          </a:p>
        </p:txBody>
      </p:sp>
    </p:spTree>
    <p:extLst>
      <p:ext uri="{BB962C8B-B14F-4D97-AF65-F5344CB8AC3E}">
        <p14:creationId xmlns:p14="http://schemas.microsoft.com/office/powerpoint/2010/main" val="15349615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748145" y="1025238"/>
            <a:ext cx="1079335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endParaRPr>
          </a:p>
        </p:txBody>
      </p:sp>
      <p:sp>
        <p:nvSpPr>
          <p:cNvPr id="4" name="文本框 3"/>
          <p:cNvSpPr txBox="1"/>
          <p:nvPr/>
        </p:nvSpPr>
        <p:spPr>
          <a:xfrm>
            <a:off x="748145" y="332509"/>
            <a:ext cx="10793350" cy="6463308"/>
          </a:xfrm>
          <a:prstGeom prst="rect">
            <a:avLst/>
          </a:prstGeom>
          <a:noFill/>
        </p:spPr>
        <p:txBody>
          <a:bodyPr wrap="square" rtlCol="0">
            <a:spAutoFit/>
          </a:bodyPr>
          <a:lstStyle/>
          <a:p>
            <a:pPr latinLnBrk="1"/>
            <a:r>
              <a:rPr lang="en-US" altLang="zh-CN" b="1" dirty="0"/>
              <a:t>void</a:t>
            </a:r>
            <a:r>
              <a:rPr lang="en-US" altLang="zh-CN" dirty="0"/>
              <a:t> </a:t>
            </a:r>
            <a:r>
              <a:rPr lang="en-US" altLang="zh-CN" dirty="0" err="1"/>
              <a:t>dbfs</a:t>
            </a:r>
            <a:r>
              <a:rPr lang="en-US" altLang="zh-CN" dirty="0"/>
              <a:t>()  </a:t>
            </a:r>
          </a:p>
          <a:p>
            <a:pPr latinLnBrk="1"/>
            <a:r>
              <a:rPr lang="en-US" altLang="zh-CN" dirty="0"/>
              <a:t>{  </a:t>
            </a:r>
          </a:p>
          <a:p>
            <a:pPr latinLnBrk="1"/>
            <a:r>
              <a:rPr lang="en-US" altLang="zh-CN" dirty="0"/>
              <a:t>    </a:t>
            </a:r>
            <a:r>
              <a:rPr lang="en-US" altLang="zh-CN" b="1" dirty="0" err="1"/>
              <a:t>int</a:t>
            </a:r>
            <a:r>
              <a:rPr lang="en-US" altLang="zh-CN" dirty="0"/>
              <a:t> </a:t>
            </a:r>
            <a:r>
              <a:rPr lang="en-US" altLang="zh-CN" dirty="0" err="1"/>
              <a:t>i,tq,tw</a:t>
            </a:r>
            <a:r>
              <a:rPr lang="en-US" altLang="zh-CN" dirty="0"/>
              <a:t>;  </a:t>
            </a:r>
          </a:p>
          <a:p>
            <a:pPr latinLnBrk="1"/>
            <a:r>
              <a:rPr lang="en-US" altLang="zh-CN" dirty="0"/>
              <a:t>    queue&lt;node&gt;</a:t>
            </a:r>
            <a:r>
              <a:rPr lang="en-US" altLang="zh-CN" dirty="0" err="1"/>
              <a:t>q,w</a:t>
            </a:r>
            <a:r>
              <a:rPr lang="en-US" altLang="zh-CN" dirty="0"/>
              <a:t>;           </a:t>
            </a:r>
            <a:r>
              <a:rPr lang="zh-CN" altLang="en-US" dirty="0"/>
              <a:t> </a:t>
            </a:r>
          </a:p>
          <a:p>
            <a:pPr latinLnBrk="1"/>
            <a:r>
              <a:rPr lang="zh-CN" altLang="en-US" dirty="0"/>
              <a:t>    </a:t>
            </a:r>
            <a:r>
              <a:rPr lang="en-US" altLang="zh-CN" dirty="0" err="1"/>
              <a:t>start.x</a:t>
            </a:r>
            <a:r>
              <a:rPr lang="en-US" altLang="zh-CN" dirty="0"/>
              <a:t>=</a:t>
            </a:r>
            <a:r>
              <a:rPr lang="en-US" altLang="zh-CN" dirty="0" err="1"/>
              <a:t>sx;start.y</a:t>
            </a:r>
            <a:r>
              <a:rPr lang="en-US" altLang="zh-CN" dirty="0"/>
              <a:t>=</a:t>
            </a:r>
            <a:r>
              <a:rPr lang="en-US" altLang="zh-CN" dirty="0" err="1"/>
              <a:t>sy</a:t>
            </a:r>
            <a:r>
              <a:rPr lang="en-US" altLang="zh-CN" dirty="0"/>
              <a:t>;  </a:t>
            </a:r>
          </a:p>
          <a:p>
            <a:pPr latinLnBrk="1"/>
            <a:r>
              <a:rPr lang="en-US" altLang="zh-CN" dirty="0"/>
              <a:t>    </a:t>
            </a:r>
            <a:r>
              <a:rPr lang="en-US" altLang="zh-CN" dirty="0" err="1"/>
              <a:t>end.x</a:t>
            </a:r>
            <a:r>
              <a:rPr lang="en-US" altLang="zh-CN" dirty="0"/>
              <a:t>=</a:t>
            </a:r>
            <a:r>
              <a:rPr lang="en-US" altLang="zh-CN" dirty="0" err="1"/>
              <a:t>ex;end.y</a:t>
            </a:r>
            <a:r>
              <a:rPr lang="en-US" altLang="zh-CN" dirty="0"/>
              <a:t>=</a:t>
            </a:r>
            <a:r>
              <a:rPr lang="en-US" altLang="zh-CN" dirty="0" err="1"/>
              <a:t>ey</a:t>
            </a:r>
            <a:r>
              <a:rPr lang="en-US" altLang="zh-CN" dirty="0"/>
              <a:t>;  </a:t>
            </a:r>
          </a:p>
          <a:p>
            <a:pPr latinLnBrk="1"/>
            <a:r>
              <a:rPr lang="en-US" altLang="zh-CN" dirty="0"/>
              <a:t>    </a:t>
            </a:r>
            <a:r>
              <a:rPr lang="en-US" altLang="zh-CN" dirty="0" err="1"/>
              <a:t>q.push</a:t>
            </a:r>
            <a:r>
              <a:rPr lang="en-US" altLang="zh-CN" dirty="0"/>
              <a:t>(start);  </a:t>
            </a:r>
          </a:p>
          <a:p>
            <a:pPr latinLnBrk="1"/>
            <a:r>
              <a:rPr lang="en-US" altLang="zh-CN" dirty="0"/>
              <a:t>    </a:t>
            </a:r>
            <a:r>
              <a:rPr lang="en-US" altLang="zh-CN" dirty="0" err="1"/>
              <a:t>w.push</a:t>
            </a:r>
            <a:r>
              <a:rPr lang="en-US" altLang="zh-CN" dirty="0"/>
              <a:t>(end);                </a:t>
            </a:r>
          </a:p>
          <a:p>
            <a:pPr latinLnBrk="1"/>
            <a:r>
              <a:rPr lang="en-US" altLang="zh-CN" dirty="0"/>
              <a:t>    vis1[</a:t>
            </a:r>
            <a:r>
              <a:rPr lang="en-US" altLang="zh-CN" dirty="0" err="1"/>
              <a:t>sx</a:t>
            </a:r>
            <a:r>
              <a:rPr lang="en-US" altLang="zh-CN" dirty="0"/>
              <a:t>][</a:t>
            </a:r>
            <a:r>
              <a:rPr lang="en-US" altLang="zh-CN" dirty="0" err="1"/>
              <a:t>sy</a:t>
            </a:r>
            <a:r>
              <a:rPr lang="en-US" altLang="zh-CN" dirty="0"/>
              <a:t>]=0;       </a:t>
            </a:r>
            <a:r>
              <a:rPr lang="zh-CN" altLang="en-US" dirty="0"/>
              <a:t>  </a:t>
            </a:r>
          </a:p>
          <a:p>
            <a:pPr latinLnBrk="1"/>
            <a:r>
              <a:rPr lang="zh-CN" altLang="en-US" dirty="0"/>
              <a:t>    </a:t>
            </a:r>
            <a:r>
              <a:rPr lang="en-US" altLang="zh-CN" dirty="0"/>
              <a:t>vis2[ex][</a:t>
            </a:r>
            <a:r>
              <a:rPr lang="en-US" altLang="zh-CN" dirty="0" err="1"/>
              <a:t>ey</a:t>
            </a:r>
            <a:r>
              <a:rPr lang="en-US" altLang="zh-CN" dirty="0"/>
              <a:t>]=0;  </a:t>
            </a:r>
          </a:p>
          <a:p>
            <a:pPr latinLnBrk="1"/>
            <a:r>
              <a:rPr lang="en-US" altLang="zh-CN" dirty="0"/>
              <a:t>    </a:t>
            </a:r>
            <a:r>
              <a:rPr lang="en-US" altLang="zh-CN" b="1" dirty="0"/>
              <a:t>while</a:t>
            </a:r>
            <a:r>
              <a:rPr lang="en-US" altLang="zh-CN" dirty="0"/>
              <a:t>(!</a:t>
            </a:r>
            <a:r>
              <a:rPr lang="en-US" altLang="zh-CN" dirty="0" err="1"/>
              <a:t>q.empty</a:t>
            </a:r>
            <a:r>
              <a:rPr lang="en-US" altLang="zh-CN" dirty="0"/>
              <a:t>()&amp;&amp;!</a:t>
            </a:r>
            <a:r>
              <a:rPr lang="en-US" altLang="zh-CN" dirty="0" err="1"/>
              <a:t>w.empty</a:t>
            </a:r>
            <a:r>
              <a:rPr lang="en-US" altLang="zh-CN" dirty="0"/>
              <a:t>())  </a:t>
            </a:r>
          </a:p>
          <a:p>
            <a:pPr latinLnBrk="1"/>
            <a:r>
              <a:rPr lang="en-US" altLang="zh-CN" dirty="0"/>
              <a:t>    {  </a:t>
            </a:r>
          </a:p>
          <a:p>
            <a:pPr latinLnBrk="1"/>
            <a:r>
              <a:rPr lang="en-US" altLang="zh-CN" dirty="0"/>
              <a:t>        node </a:t>
            </a:r>
            <a:r>
              <a:rPr lang="en-US" altLang="zh-CN" dirty="0" err="1"/>
              <a:t>now,next</a:t>
            </a:r>
            <a:r>
              <a:rPr lang="en-US" altLang="zh-CN" dirty="0"/>
              <a:t>;  </a:t>
            </a:r>
          </a:p>
          <a:p>
            <a:pPr latinLnBrk="1"/>
            <a:r>
              <a:rPr lang="en-US" altLang="zh-CN" dirty="0"/>
              <a:t>        </a:t>
            </a:r>
            <a:r>
              <a:rPr lang="en-US" altLang="zh-CN" dirty="0" err="1"/>
              <a:t>tq</a:t>
            </a:r>
            <a:r>
              <a:rPr lang="en-US" altLang="zh-CN" dirty="0"/>
              <a:t>=</a:t>
            </a:r>
            <a:r>
              <a:rPr lang="en-US" altLang="zh-CN" dirty="0" err="1"/>
              <a:t>q.size</a:t>
            </a:r>
            <a:r>
              <a:rPr lang="en-US" altLang="zh-CN" dirty="0"/>
              <a:t>();     </a:t>
            </a:r>
            <a:r>
              <a:rPr lang="zh-CN" altLang="en-US" dirty="0"/>
              <a:t>  </a:t>
            </a:r>
          </a:p>
          <a:p>
            <a:pPr latinLnBrk="1"/>
            <a:r>
              <a:rPr lang="zh-CN" altLang="en-US" dirty="0"/>
              <a:t>        </a:t>
            </a:r>
            <a:r>
              <a:rPr lang="en-US" altLang="zh-CN" b="1" dirty="0"/>
              <a:t>while</a:t>
            </a:r>
            <a:r>
              <a:rPr lang="en-US" altLang="zh-CN" dirty="0"/>
              <a:t>(</a:t>
            </a:r>
            <a:r>
              <a:rPr lang="en-US" altLang="zh-CN" dirty="0" err="1"/>
              <a:t>tq</a:t>
            </a:r>
            <a:r>
              <a:rPr lang="en-US" altLang="zh-CN" dirty="0"/>
              <a:t>--)  </a:t>
            </a:r>
          </a:p>
          <a:p>
            <a:pPr latinLnBrk="1"/>
            <a:r>
              <a:rPr lang="en-US" altLang="zh-CN" dirty="0"/>
              <a:t>        {  </a:t>
            </a:r>
          </a:p>
          <a:p>
            <a:pPr latinLnBrk="1"/>
            <a:r>
              <a:rPr lang="en-US" altLang="zh-CN" dirty="0"/>
              <a:t>          now=</a:t>
            </a:r>
            <a:r>
              <a:rPr lang="en-US" altLang="zh-CN" dirty="0" err="1"/>
              <a:t>q.front</a:t>
            </a:r>
            <a:r>
              <a:rPr lang="en-US" altLang="zh-CN" dirty="0"/>
              <a:t>();  </a:t>
            </a:r>
          </a:p>
          <a:p>
            <a:pPr latinLnBrk="1"/>
            <a:r>
              <a:rPr lang="en-US" altLang="zh-CN" dirty="0"/>
              <a:t>          </a:t>
            </a:r>
            <a:r>
              <a:rPr lang="en-US" altLang="zh-CN" dirty="0" err="1"/>
              <a:t>q.pop</a:t>
            </a:r>
            <a:r>
              <a:rPr lang="en-US" altLang="zh-CN" dirty="0"/>
              <a:t>();  </a:t>
            </a:r>
          </a:p>
          <a:p>
            <a:pPr latinLnBrk="1"/>
            <a:r>
              <a:rPr lang="en-US" altLang="zh-CN" dirty="0"/>
              <a:t>          </a:t>
            </a:r>
            <a:r>
              <a:rPr lang="en-US" altLang="zh-CN" b="1" dirty="0"/>
              <a:t>if</a:t>
            </a:r>
            <a:r>
              <a:rPr lang="en-US" altLang="zh-CN" dirty="0"/>
              <a:t>(inside(</a:t>
            </a:r>
            <a:r>
              <a:rPr lang="en-US" altLang="zh-CN" dirty="0" err="1"/>
              <a:t>now.x,now.y</a:t>
            </a:r>
            <a:r>
              <a:rPr lang="en-US" altLang="zh-CN" dirty="0"/>
              <a:t>)&amp;&amp;vis2[</a:t>
            </a:r>
            <a:r>
              <a:rPr lang="en-US" altLang="zh-CN" dirty="0" err="1"/>
              <a:t>now.x</a:t>
            </a:r>
            <a:r>
              <a:rPr lang="en-US" altLang="zh-CN" dirty="0"/>
              <a:t>][</a:t>
            </a:r>
            <a:r>
              <a:rPr lang="en-US" altLang="zh-CN" dirty="0" err="1"/>
              <a:t>now.y</a:t>
            </a:r>
            <a:r>
              <a:rPr lang="en-US" altLang="zh-CN" dirty="0"/>
              <a:t>]!=-1)   </a:t>
            </a:r>
            <a:r>
              <a:rPr lang="zh-CN" altLang="en-US" dirty="0"/>
              <a:t>  </a:t>
            </a:r>
          </a:p>
          <a:p>
            <a:pPr latinLnBrk="1"/>
            <a:r>
              <a:rPr lang="zh-CN" altLang="en-US" dirty="0"/>
              <a:t>          </a:t>
            </a:r>
            <a:r>
              <a:rPr lang="en-US" altLang="zh-CN" dirty="0"/>
              <a:t>{  </a:t>
            </a:r>
            <a:endParaRPr lang="zh-CN" altLang="en-US" dirty="0"/>
          </a:p>
          <a:p>
            <a:pPr latinLnBrk="1"/>
            <a:r>
              <a:rPr lang="zh-CN" altLang="en-US" dirty="0"/>
              <a:t>              </a:t>
            </a:r>
            <a:r>
              <a:rPr lang="en-US" altLang="zh-CN" dirty="0" err="1"/>
              <a:t>printf</a:t>
            </a:r>
            <a:r>
              <a:rPr lang="en-US" altLang="zh-CN" dirty="0"/>
              <a:t>("%d\n",vis1[</a:t>
            </a:r>
            <a:r>
              <a:rPr lang="en-US" altLang="zh-CN" dirty="0" err="1"/>
              <a:t>now.x</a:t>
            </a:r>
            <a:r>
              <a:rPr lang="en-US" altLang="zh-CN" dirty="0"/>
              <a:t>][</a:t>
            </a:r>
            <a:r>
              <a:rPr lang="en-US" altLang="zh-CN" dirty="0" err="1"/>
              <a:t>now.y</a:t>
            </a:r>
            <a:r>
              <a:rPr lang="en-US" altLang="zh-CN" dirty="0"/>
              <a:t>]+vis2[</a:t>
            </a:r>
            <a:r>
              <a:rPr lang="en-US" altLang="zh-CN" dirty="0" err="1"/>
              <a:t>now.x</a:t>
            </a:r>
            <a:r>
              <a:rPr lang="en-US" altLang="zh-CN" dirty="0"/>
              <a:t>][</a:t>
            </a:r>
            <a:r>
              <a:rPr lang="en-US" altLang="zh-CN" dirty="0" err="1"/>
              <a:t>now.y</a:t>
            </a:r>
            <a:r>
              <a:rPr lang="en-US" altLang="zh-CN" dirty="0"/>
              <a:t>]);  </a:t>
            </a:r>
          </a:p>
          <a:p>
            <a:pPr latinLnBrk="1"/>
            <a:r>
              <a:rPr lang="en-US" altLang="zh-CN" dirty="0"/>
              <a:t>              </a:t>
            </a:r>
            <a:r>
              <a:rPr lang="en-US" altLang="zh-CN" b="1" dirty="0"/>
              <a:t>return</a:t>
            </a:r>
            <a:r>
              <a:rPr lang="en-US" altLang="zh-CN" dirty="0"/>
              <a:t>;  </a:t>
            </a:r>
          </a:p>
          <a:p>
            <a:pPr latinLnBrk="1"/>
            <a:r>
              <a:rPr lang="en-US" altLang="zh-CN" dirty="0"/>
              <a:t>          }  </a:t>
            </a:r>
          </a:p>
        </p:txBody>
      </p:sp>
    </p:spTree>
    <p:extLst>
      <p:ext uri="{BB962C8B-B14F-4D97-AF65-F5344CB8AC3E}">
        <p14:creationId xmlns:p14="http://schemas.microsoft.com/office/powerpoint/2010/main" val="20168108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748145" y="1025238"/>
            <a:ext cx="1079335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endParaRPr>
          </a:p>
        </p:txBody>
      </p:sp>
      <p:sp>
        <p:nvSpPr>
          <p:cNvPr id="4" name="文本框 3"/>
          <p:cNvSpPr txBox="1"/>
          <p:nvPr/>
        </p:nvSpPr>
        <p:spPr>
          <a:xfrm>
            <a:off x="858982" y="290945"/>
            <a:ext cx="10682513" cy="7017306"/>
          </a:xfrm>
          <a:prstGeom prst="rect">
            <a:avLst/>
          </a:prstGeom>
          <a:noFill/>
        </p:spPr>
        <p:txBody>
          <a:bodyPr wrap="square" rtlCol="0">
            <a:spAutoFit/>
          </a:bodyPr>
          <a:lstStyle/>
          <a:p>
            <a:pPr latinLnBrk="1"/>
            <a:r>
              <a:rPr lang="en-US" altLang="zh-CN" dirty="0"/>
              <a:t>         </a:t>
            </a:r>
            <a:r>
              <a:rPr lang="en-US" altLang="zh-CN" b="1" dirty="0"/>
              <a:t>for</a:t>
            </a:r>
            <a:r>
              <a:rPr lang="en-US" altLang="zh-CN" dirty="0"/>
              <a:t>(</a:t>
            </a:r>
            <a:r>
              <a:rPr lang="en-US" altLang="zh-CN" dirty="0" err="1"/>
              <a:t>i</a:t>
            </a:r>
            <a:r>
              <a:rPr lang="en-US" altLang="zh-CN" dirty="0"/>
              <a:t>=0;i&lt;8;i++)  </a:t>
            </a:r>
            <a:r>
              <a:rPr lang="en-US" altLang="zh-CN" dirty="0" smtClean="0"/>
              <a:t>{</a:t>
            </a:r>
            <a:r>
              <a:rPr lang="en-US" altLang="zh-CN" dirty="0"/>
              <a:t>  </a:t>
            </a:r>
          </a:p>
          <a:p>
            <a:pPr latinLnBrk="1"/>
            <a:r>
              <a:rPr lang="en-US" altLang="zh-CN" dirty="0"/>
              <a:t>              </a:t>
            </a:r>
            <a:r>
              <a:rPr lang="en-US" altLang="zh-CN" dirty="0" err="1"/>
              <a:t>next.x</a:t>
            </a:r>
            <a:r>
              <a:rPr lang="en-US" altLang="zh-CN" dirty="0"/>
              <a:t>=now.x+fx1[</a:t>
            </a:r>
            <a:r>
              <a:rPr lang="en-US" altLang="zh-CN" dirty="0" err="1"/>
              <a:t>i</a:t>
            </a:r>
            <a:r>
              <a:rPr lang="en-US" altLang="zh-CN" dirty="0"/>
              <a:t>];  </a:t>
            </a:r>
          </a:p>
          <a:p>
            <a:pPr latinLnBrk="1"/>
            <a:r>
              <a:rPr lang="en-US" altLang="zh-CN" dirty="0"/>
              <a:t>              </a:t>
            </a:r>
            <a:r>
              <a:rPr lang="en-US" altLang="zh-CN" dirty="0" err="1"/>
              <a:t>next.y</a:t>
            </a:r>
            <a:r>
              <a:rPr lang="en-US" altLang="zh-CN" dirty="0"/>
              <a:t>=now.y+fx2[</a:t>
            </a:r>
            <a:r>
              <a:rPr lang="en-US" altLang="zh-CN" dirty="0" err="1"/>
              <a:t>i</a:t>
            </a:r>
            <a:r>
              <a:rPr lang="en-US" altLang="zh-CN" dirty="0"/>
              <a:t>];  </a:t>
            </a:r>
          </a:p>
          <a:p>
            <a:pPr latinLnBrk="1"/>
            <a:r>
              <a:rPr lang="en-US" altLang="zh-CN" dirty="0"/>
              <a:t>              </a:t>
            </a:r>
            <a:r>
              <a:rPr lang="en-US" altLang="zh-CN" b="1" dirty="0"/>
              <a:t>if</a:t>
            </a:r>
            <a:r>
              <a:rPr lang="en-US" altLang="zh-CN" dirty="0"/>
              <a:t>(inside(</a:t>
            </a:r>
            <a:r>
              <a:rPr lang="en-US" altLang="zh-CN" dirty="0" err="1"/>
              <a:t>next.x,next.y</a:t>
            </a:r>
            <a:r>
              <a:rPr lang="en-US" altLang="zh-CN" dirty="0"/>
              <a:t>)&amp;&amp;vis2[</a:t>
            </a:r>
            <a:r>
              <a:rPr lang="en-US" altLang="zh-CN" dirty="0" err="1"/>
              <a:t>next.x</a:t>
            </a:r>
            <a:r>
              <a:rPr lang="en-US" altLang="zh-CN" dirty="0"/>
              <a:t>][</a:t>
            </a:r>
            <a:r>
              <a:rPr lang="en-US" altLang="zh-CN" dirty="0" err="1"/>
              <a:t>next.y</a:t>
            </a:r>
            <a:r>
              <a:rPr lang="en-US" altLang="zh-CN" dirty="0"/>
              <a:t>]!=-1) </a:t>
            </a:r>
            <a:r>
              <a:rPr lang="zh-CN" altLang="en-US" dirty="0"/>
              <a:t> </a:t>
            </a:r>
            <a:r>
              <a:rPr lang="en-US" altLang="zh-CN" dirty="0" smtClean="0"/>
              <a:t>{</a:t>
            </a:r>
            <a:r>
              <a:rPr lang="en-US" altLang="zh-CN" dirty="0"/>
              <a:t>  </a:t>
            </a:r>
            <a:endParaRPr lang="zh-CN" altLang="en-US" dirty="0"/>
          </a:p>
          <a:p>
            <a:pPr latinLnBrk="1"/>
            <a:r>
              <a:rPr lang="zh-CN" altLang="en-US" dirty="0"/>
              <a:t>                  </a:t>
            </a:r>
            <a:r>
              <a:rPr lang="en-US" altLang="zh-CN" dirty="0" err="1"/>
              <a:t>printf</a:t>
            </a:r>
            <a:r>
              <a:rPr lang="en-US" altLang="zh-CN" dirty="0"/>
              <a:t>("%d\n",vis1[</a:t>
            </a:r>
            <a:r>
              <a:rPr lang="en-US" altLang="zh-CN" dirty="0" err="1"/>
              <a:t>now.x</a:t>
            </a:r>
            <a:r>
              <a:rPr lang="en-US" altLang="zh-CN" dirty="0"/>
              <a:t>][</a:t>
            </a:r>
            <a:r>
              <a:rPr lang="en-US" altLang="zh-CN" dirty="0" err="1"/>
              <a:t>now.y</a:t>
            </a:r>
            <a:r>
              <a:rPr lang="en-US" altLang="zh-CN" dirty="0"/>
              <a:t>]+1+vis2[</a:t>
            </a:r>
            <a:r>
              <a:rPr lang="en-US" altLang="zh-CN" dirty="0" err="1"/>
              <a:t>next.x</a:t>
            </a:r>
            <a:r>
              <a:rPr lang="en-US" altLang="zh-CN" dirty="0"/>
              <a:t>][</a:t>
            </a:r>
            <a:r>
              <a:rPr lang="en-US" altLang="zh-CN" dirty="0" err="1"/>
              <a:t>next.y</a:t>
            </a:r>
            <a:r>
              <a:rPr lang="en-US" altLang="zh-CN" dirty="0"/>
              <a:t>]);  </a:t>
            </a:r>
          </a:p>
          <a:p>
            <a:pPr latinLnBrk="1"/>
            <a:r>
              <a:rPr lang="en-US" altLang="zh-CN" dirty="0"/>
              <a:t>                  </a:t>
            </a:r>
            <a:r>
              <a:rPr lang="en-US" altLang="zh-CN" b="1" dirty="0"/>
              <a:t>return</a:t>
            </a:r>
            <a:r>
              <a:rPr lang="en-US" altLang="zh-CN" dirty="0"/>
              <a:t>;  </a:t>
            </a:r>
          </a:p>
          <a:p>
            <a:pPr latinLnBrk="1"/>
            <a:r>
              <a:rPr lang="en-US" altLang="zh-CN" dirty="0"/>
              <a:t>              }  </a:t>
            </a:r>
          </a:p>
          <a:p>
            <a:pPr latinLnBrk="1"/>
            <a:r>
              <a:rPr lang="en-US" altLang="zh-CN" dirty="0"/>
              <a:t>              </a:t>
            </a:r>
            <a:r>
              <a:rPr lang="en-US" altLang="zh-CN" b="1" dirty="0"/>
              <a:t>if</a:t>
            </a:r>
            <a:r>
              <a:rPr lang="en-US" altLang="zh-CN" dirty="0"/>
              <a:t>(inside(</a:t>
            </a:r>
            <a:r>
              <a:rPr lang="en-US" altLang="zh-CN" dirty="0" err="1"/>
              <a:t>next.x,next.y</a:t>
            </a:r>
            <a:r>
              <a:rPr lang="en-US" altLang="zh-CN" dirty="0"/>
              <a:t>)&amp;&amp;vis1[</a:t>
            </a:r>
            <a:r>
              <a:rPr lang="en-US" altLang="zh-CN" dirty="0" err="1"/>
              <a:t>next.x</a:t>
            </a:r>
            <a:r>
              <a:rPr lang="en-US" altLang="zh-CN" dirty="0"/>
              <a:t>][</a:t>
            </a:r>
            <a:r>
              <a:rPr lang="en-US" altLang="zh-CN" dirty="0" err="1"/>
              <a:t>next.y</a:t>
            </a:r>
            <a:r>
              <a:rPr lang="en-US" altLang="zh-CN" dirty="0"/>
              <a:t>]==-1)  </a:t>
            </a:r>
          </a:p>
          <a:p>
            <a:pPr latinLnBrk="1"/>
            <a:r>
              <a:rPr lang="en-US" altLang="zh-CN" dirty="0"/>
              <a:t>              {  </a:t>
            </a:r>
          </a:p>
          <a:p>
            <a:pPr latinLnBrk="1"/>
            <a:r>
              <a:rPr lang="en-US" altLang="zh-CN" dirty="0"/>
              <a:t>                  vis1[</a:t>
            </a:r>
            <a:r>
              <a:rPr lang="en-US" altLang="zh-CN" dirty="0" err="1"/>
              <a:t>next.x</a:t>
            </a:r>
            <a:r>
              <a:rPr lang="en-US" altLang="zh-CN" dirty="0"/>
              <a:t>][</a:t>
            </a:r>
            <a:r>
              <a:rPr lang="en-US" altLang="zh-CN" dirty="0" err="1"/>
              <a:t>next.y</a:t>
            </a:r>
            <a:r>
              <a:rPr lang="en-US" altLang="zh-CN" dirty="0"/>
              <a:t>]=vis1[</a:t>
            </a:r>
            <a:r>
              <a:rPr lang="en-US" altLang="zh-CN" dirty="0" err="1"/>
              <a:t>now.x</a:t>
            </a:r>
            <a:r>
              <a:rPr lang="en-US" altLang="zh-CN" dirty="0"/>
              <a:t>][</a:t>
            </a:r>
            <a:r>
              <a:rPr lang="en-US" altLang="zh-CN" dirty="0" err="1"/>
              <a:t>now.y</a:t>
            </a:r>
            <a:r>
              <a:rPr lang="en-US" altLang="zh-CN" dirty="0"/>
              <a:t>]+1;  </a:t>
            </a:r>
          </a:p>
          <a:p>
            <a:pPr latinLnBrk="1"/>
            <a:r>
              <a:rPr lang="en-US" altLang="zh-CN" dirty="0"/>
              <a:t>                  </a:t>
            </a:r>
            <a:r>
              <a:rPr lang="en-US" altLang="zh-CN" dirty="0" err="1"/>
              <a:t>q.push</a:t>
            </a:r>
            <a:r>
              <a:rPr lang="en-US" altLang="zh-CN" dirty="0"/>
              <a:t>(next);  </a:t>
            </a:r>
          </a:p>
          <a:p>
            <a:pPr latinLnBrk="1"/>
            <a:r>
              <a:rPr lang="en-US" altLang="zh-CN" dirty="0"/>
              <a:t>              }  </a:t>
            </a:r>
          </a:p>
          <a:p>
            <a:pPr latinLnBrk="1"/>
            <a:r>
              <a:rPr lang="en-US" altLang="zh-CN" dirty="0"/>
              <a:t>          }  </a:t>
            </a:r>
          </a:p>
          <a:p>
            <a:pPr latinLnBrk="1"/>
            <a:r>
              <a:rPr lang="en-US" altLang="zh-CN" dirty="0"/>
              <a:t>        }  </a:t>
            </a:r>
          </a:p>
          <a:p>
            <a:pPr latinLnBrk="1"/>
            <a:r>
              <a:rPr lang="en-US" altLang="zh-CN" dirty="0"/>
              <a:t>        </a:t>
            </a:r>
            <a:r>
              <a:rPr lang="en-US" altLang="zh-CN" dirty="0" err="1"/>
              <a:t>tw</a:t>
            </a:r>
            <a:r>
              <a:rPr lang="en-US" altLang="zh-CN" dirty="0"/>
              <a:t>=</a:t>
            </a:r>
            <a:r>
              <a:rPr lang="en-US" altLang="zh-CN" dirty="0" err="1"/>
              <a:t>w.size</a:t>
            </a:r>
            <a:r>
              <a:rPr lang="en-US" altLang="zh-CN" dirty="0"/>
              <a:t>();  </a:t>
            </a:r>
          </a:p>
          <a:p>
            <a:pPr latinLnBrk="1"/>
            <a:r>
              <a:rPr lang="en-US" altLang="zh-CN" dirty="0"/>
              <a:t>        </a:t>
            </a:r>
            <a:r>
              <a:rPr lang="en-US" altLang="zh-CN" b="1" dirty="0"/>
              <a:t>while</a:t>
            </a:r>
            <a:r>
              <a:rPr lang="en-US" altLang="zh-CN" dirty="0"/>
              <a:t>(</a:t>
            </a:r>
            <a:r>
              <a:rPr lang="en-US" altLang="zh-CN" dirty="0" err="1"/>
              <a:t>tw</a:t>
            </a:r>
            <a:r>
              <a:rPr lang="en-US" altLang="zh-CN" dirty="0"/>
              <a:t>--)   </a:t>
            </a:r>
            <a:r>
              <a:rPr lang="zh-CN" altLang="en-US" dirty="0"/>
              <a:t>  </a:t>
            </a:r>
          </a:p>
          <a:p>
            <a:pPr latinLnBrk="1"/>
            <a:r>
              <a:rPr lang="zh-CN" altLang="en-US" dirty="0"/>
              <a:t>        </a:t>
            </a:r>
            <a:r>
              <a:rPr lang="en-US" altLang="zh-CN" dirty="0"/>
              <a:t>{  </a:t>
            </a:r>
            <a:endParaRPr lang="zh-CN" altLang="en-US" dirty="0"/>
          </a:p>
          <a:p>
            <a:pPr latinLnBrk="1"/>
            <a:r>
              <a:rPr lang="zh-CN" altLang="en-US" dirty="0"/>
              <a:t>          </a:t>
            </a:r>
            <a:r>
              <a:rPr lang="en-US" altLang="zh-CN" dirty="0"/>
              <a:t>now=</a:t>
            </a:r>
            <a:r>
              <a:rPr lang="en-US" altLang="zh-CN" dirty="0" err="1"/>
              <a:t>w.front</a:t>
            </a:r>
            <a:r>
              <a:rPr lang="en-US" altLang="zh-CN" dirty="0"/>
              <a:t>();  </a:t>
            </a:r>
          </a:p>
          <a:p>
            <a:pPr latinLnBrk="1"/>
            <a:r>
              <a:rPr lang="en-US" altLang="zh-CN" dirty="0"/>
              <a:t>          </a:t>
            </a:r>
            <a:r>
              <a:rPr lang="en-US" altLang="zh-CN" dirty="0" err="1"/>
              <a:t>w.pop</a:t>
            </a:r>
            <a:r>
              <a:rPr lang="en-US" altLang="zh-CN" dirty="0"/>
              <a:t>();  </a:t>
            </a:r>
          </a:p>
          <a:p>
            <a:pPr latinLnBrk="1"/>
            <a:r>
              <a:rPr lang="en-US" altLang="zh-CN" dirty="0"/>
              <a:t>          </a:t>
            </a:r>
            <a:r>
              <a:rPr lang="en-US" altLang="zh-CN" b="1" dirty="0"/>
              <a:t>if</a:t>
            </a:r>
            <a:r>
              <a:rPr lang="en-US" altLang="zh-CN" dirty="0"/>
              <a:t>(inside(</a:t>
            </a:r>
            <a:r>
              <a:rPr lang="en-US" altLang="zh-CN" dirty="0" err="1"/>
              <a:t>now.x,now.y</a:t>
            </a:r>
            <a:r>
              <a:rPr lang="en-US" altLang="zh-CN" dirty="0"/>
              <a:t>)&amp;&amp;vis1[</a:t>
            </a:r>
            <a:r>
              <a:rPr lang="en-US" altLang="zh-CN" dirty="0" err="1"/>
              <a:t>now.x</a:t>
            </a:r>
            <a:r>
              <a:rPr lang="en-US" altLang="zh-CN" dirty="0"/>
              <a:t>][</a:t>
            </a:r>
            <a:r>
              <a:rPr lang="en-US" altLang="zh-CN" dirty="0" err="1"/>
              <a:t>now.y</a:t>
            </a:r>
            <a:r>
              <a:rPr lang="en-US" altLang="zh-CN" dirty="0"/>
              <a:t>]!=-1)  </a:t>
            </a:r>
          </a:p>
          <a:p>
            <a:pPr latinLnBrk="1"/>
            <a:r>
              <a:rPr lang="en-US" altLang="zh-CN" dirty="0"/>
              <a:t>          {  </a:t>
            </a:r>
          </a:p>
          <a:p>
            <a:pPr latinLnBrk="1"/>
            <a:r>
              <a:rPr lang="en-US" altLang="zh-CN" dirty="0"/>
              <a:t>              </a:t>
            </a:r>
            <a:r>
              <a:rPr lang="en-US" altLang="zh-CN" dirty="0" err="1"/>
              <a:t>printf</a:t>
            </a:r>
            <a:r>
              <a:rPr lang="en-US" altLang="zh-CN" dirty="0"/>
              <a:t>("%d\n",vis1[</a:t>
            </a:r>
            <a:r>
              <a:rPr lang="en-US" altLang="zh-CN" dirty="0" err="1"/>
              <a:t>now.x</a:t>
            </a:r>
            <a:r>
              <a:rPr lang="en-US" altLang="zh-CN" dirty="0"/>
              <a:t>][</a:t>
            </a:r>
            <a:r>
              <a:rPr lang="en-US" altLang="zh-CN" dirty="0" err="1"/>
              <a:t>now.y</a:t>
            </a:r>
            <a:r>
              <a:rPr lang="en-US" altLang="zh-CN" dirty="0"/>
              <a:t>]+vis2[</a:t>
            </a:r>
            <a:r>
              <a:rPr lang="en-US" altLang="zh-CN" dirty="0" err="1"/>
              <a:t>now.x</a:t>
            </a:r>
            <a:r>
              <a:rPr lang="en-US" altLang="zh-CN" dirty="0"/>
              <a:t>][</a:t>
            </a:r>
            <a:r>
              <a:rPr lang="en-US" altLang="zh-CN" dirty="0" err="1"/>
              <a:t>now.y</a:t>
            </a:r>
            <a:r>
              <a:rPr lang="en-US" altLang="zh-CN" dirty="0"/>
              <a:t>]);  </a:t>
            </a:r>
          </a:p>
          <a:p>
            <a:pPr latinLnBrk="1"/>
            <a:r>
              <a:rPr lang="en-US" altLang="zh-CN" dirty="0"/>
              <a:t>              </a:t>
            </a:r>
            <a:r>
              <a:rPr lang="en-US" altLang="zh-CN" b="1" dirty="0"/>
              <a:t>return</a:t>
            </a:r>
            <a:r>
              <a:rPr lang="en-US" altLang="zh-CN" dirty="0"/>
              <a:t>;  </a:t>
            </a:r>
          </a:p>
          <a:p>
            <a:pPr latinLnBrk="1"/>
            <a:r>
              <a:rPr lang="en-US" altLang="zh-CN" dirty="0"/>
              <a:t>          }  </a:t>
            </a:r>
          </a:p>
          <a:p>
            <a:pPr latinLnBrk="1"/>
            <a:r>
              <a:rPr lang="en-US" altLang="zh-CN" dirty="0"/>
              <a:t>          </a:t>
            </a:r>
            <a:endParaRPr lang="zh-CN" altLang="en-US" dirty="0"/>
          </a:p>
        </p:txBody>
      </p:sp>
    </p:spTree>
    <p:extLst>
      <p:ext uri="{BB962C8B-B14F-4D97-AF65-F5344CB8AC3E}">
        <p14:creationId xmlns:p14="http://schemas.microsoft.com/office/powerpoint/2010/main" val="22141037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748145" y="1025238"/>
            <a:ext cx="1079335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endParaRPr>
          </a:p>
        </p:txBody>
      </p:sp>
      <p:sp>
        <p:nvSpPr>
          <p:cNvPr id="3" name="文本框 2"/>
          <p:cNvSpPr txBox="1"/>
          <p:nvPr/>
        </p:nvSpPr>
        <p:spPr>
          <a:xfrm>
            <a:off x="1122218" y="568036"/>
            <a:ext cx="10293927" cy="5078313"/>
          </a:xfrm>
          <a:prstGeom prst="rect">
            <a:avLst/>
          </a:prstGeom>
          <a:noFill/>
        </p:spPr>
        <p:txBody>
          <a:bodyPr wrap="square" rtlCol="0">
            <a:spAutoFit/>
          </a:bodyPr>
          <a:lstStyle/>
          <a:p>
            <a:pPr latinLnBrk="1"/>
            <a:r>
              <a:rPr lang="en-US" altLang="zh-CN" b="1" dirty="0"/>
              <a:t>for</a:t>
            </a:r>
            <a:r>
              <a:rPr lang="en-US" altLang="zh-CN" dirty="0"/>
              <a:t>(</a:t>
            </a:r>
            <a:r>
              <a:rPr lang="en-US" altLang="zh-CN" dirty="0" err="1"/>
              <a:t>i</a:t>
            </a:r>
            <a:r>
              <a:rPr lang="en-US" altLang="zh-CN" dirty="0"/>
              <a:t>=0;i&lt;8;i++)  </a:t>
            </a:r>
          </a:p>
          <a:p>
            <a:pPr latinLnBrk="1"/>
            <a:r>
              <a:rPr lang="en-US" altLang="zh-CN" dirty="0"/>
              <a:t>          {  </a:t>
            </a:r>
          </a:p>
          <a:p>
            <a:pPr latinLnBrk="1"/>
            <a:r>
              <a:rPr lang="en-US" altLang="zh-CN" dirty="0"/>
              <a:t>              </a:t>
            </a:r>
            <a:r>
              <a:rPr lang="en-US" altLang="zh-CN" dirty="0" err="1"/>
              <a:t>next.x</a:t>
            </a:r>
            <a:r>
              <a:rPr lang="en-US" altLang="zh-CN" dirty="0"/>
              <a:t>=now.x+fx1[</a:t>
            </a:r>
            <a:r>
              <a:rPr lang="en-US" altLang="zh-CN" dirty="0" err="1"/>
              <a:t>i</a:t>
            </a:r>
            <a:r>
              <a:rPr lang="en-US" altLang="zh-CN" dirty="0"/>
              <a:t>];  </a:t>
            </a:r>
          </a:p>
          <a:p>
            <a:pPr latinLnBrk="1"/>
            <a:r>
              <a:rPr lang="en-US" altLang="zh-CN" dirty="0"/>
              <a:t>              </a:t>
            </a:r>
            <a:r>
              <a:rPr lang="en-US" altLang="zh-CN" dirty="0" err="1"/>
              <a:t>next.y</a:t>
            </a:r>
            <a:r>
              <a:rPr lang="en-US" altLang="zh-CN" dirty="0"/>
              <a:t>=now.y+fx2[</a:t>
            </a:r>
            <a:r>
              <a:rPr lang="en-US" altLang="zh-CN" dirty="0" err="1"/>
              <a:t>i</a:t>
            </a:r>
            <a:r>
              <a:rPr lang="en-US" altLang="zh-CN" dirty="0"/>
              <a:t>];  </a:t>
            </a:r>
          </a:p>
          <a:p>
            <a:pPr latinLnBrk="1"/>
            <a:r>
              <a:rPr lang="en-US" altLang="zh-CN" dirty="0"/>
              <a:t>              </a:t>
            </a:r>
            <a:r>
              <a:rPr lang="en-US" altLang="zh-CN" b="1" dirty="0"/>
              <a:t>if</a:t>
            </a:r>
            <a:r>
              <a:rPr lang="en-US" altLang="zh-CN" dirty="0"/>
              <a:t>(inside(</a:t>
            </a:r>
            <a:r>
              <a:rPr lang="en-US" altLang="zh-CN" dirty="0" err="1"/>
              <a:t>next.x,next.y</a:t>
            </a:r>
            <a:r>
              <a:rPr lang="en-US" altLang="zh-CN" dirty="0"/>
              <a:t>)&amp;&amp;vis1[</a:t>
            </a:r>
            <a:r>
              <a:rPr lang="en-US" altLang="zh-CN" dirty="0" err="1"/>
              <a:t>next.x</a:t>
            </a:r>
            <a:r>
              <a:rPr lang="en-US" altLang="zh-CN" dirty="0"/>
              <a:t>][</a:t>
            </a:r>
            <a:r>
              <a:rPr lang="en-US" altLang="zh-CN" dirty="0" err="1"/>
              <a:t>next.y</a:t>
            </a:r>
            <a:r>
              <a:rPr lang="en-US" altLang="zh-CN" dirty="0"/>
              <a:t>]!=-1)  </a:t>
            </a:r>
          </a:p>
          <a:p>
            <a:pPr latinLnBrk="1"/>
            <a:r>
              <a:rPr lang="en-US" altLang="zh-CN" dirty="0"/>
              <a:t>              {  </a:t>
            </a:r>
          </a:p>
          <a:p>
            <a:pPr latinLnBrk="1"/>
            <a:r>
              <a:rPr lang="en-US" altLang="zh-CN" dirty="0"/>
              <a:t>                  </a:t>
            </a:r>
            <a:r>
              <a:rPr lang="en-US" altLang="zh-CN" dirty="0" err="1"/>
              <a:t>printf</a:t>
            </a:r>
            <a:r>
              <a:rPr lang="en-US" altLang="zh-CN" dirty="0"/>
              <a:t>("%d\n",vis2[</a:t>
            </a:r>
            <a:r>
              <a:rPr lang="en-US" altLang="zh-CN" dirty="0" err="1"/>
              <a:t>now.x</a:t>
            </a:r>
            <a:r>
              <a:rPr lang="en-US" altLang="zh-CN" dirty="0"/>
              <a:t>][</a:t>
            </a:r>
            <a:r>
              <a:rPr lang="en-US" altLang="zh-CN" dirty="0" err="1"/>
              <a:t>now.y</a:t>
            </a:r>
            <a:r>
              <a:rPr lang="en-US" altLang="zh-CN" dirty="0"/>
              <a:t>]+1+vis1[</a:t>
            </a:r>
            <a:r>
              <a:rPr lang="en-US" altLang="zh-CN" dirty="0" err="1"/>
              <a:t>next.x</a:t>
            </a:r>
            <a:r>
              <a:rPr lang="en-US" altLang="zh-CN" dirty="0"/>
              <a:t>][</a:t>
            </a:r>
            <a:r>
              <a:rPr lang="en-US" altLang="zh-CN" dirty="0" err="1"/>
              <a:t>next.y</a:t>
            </a:r>
            <a:r>
              <a:rPr lang="en-US" altLang="zh-CN" dirty="0"/>
              <a:t>]);  </a:t>
            </a:r>
          </a:p>
          <a:p>
            <a:pPr latinLnBrk="1"/>
            <a:r>
              <a:rPr lang="en-US" altLang="zh-CN" dirty="0"/>
              <a:t>                  </a:t>
            </a:r>
            <a:r>
              <a:rPr lang="en-US" altLang="zh-CN" b="1" dirty="0"/>
              <a:t>return</a:t>
            </a:r>
            <a:r>
              <a:rPr lang="en-US" altLang="zh-CN" dirty="0"/>
              <a:t>;  </a:t>
            </a:r>
          </a:p>
          <a:p>
            <a:pPr latinLnBrk="1"/>
            <a:r>
              <a:rPr lang="en-US" altLang="zh-CN" dirty="0"/>
              <a:t>              }  </a:t>
            </a:r>
          </a:p>
          <a:p>
            <a:pPr latinLnBrk="1"/>
            <a:r>
              <a:rPr lang="en-US" altLang="zh-CN" dirty="0"/>
              <a:t>              </a:t>
            </a:r>
            <a:r>
              <a:rPr lang="en-US" altLang="zh-CN" b="1" dirty="0"/>
              <a:t>if</a:t>
            </a:r>
            <a:r>
              <a:rPr lang="en-US" altLang="zh-CN" dirty="0"/>
              <a:t>(inside(</a:t>
            </a:r>
            <a:r>
              <a:rPr lang="en-US" altLang="zh-CN" dirty="0" err="1"/>
              <a:t>next.x,next.y</a:t>
            </a:r>
            <a:r>
              <a:rPr lang="en-US" altLang="zh-CN" dirty="0"/>
              <a:t>)&amp;&amp;vis2[</a:t>
            </a:r>
            <a:r>
              <a:rPr lang="en-US" altLang="zh-CN" dirty="0" err="1"/>
              <a:t>next.x</a:t>
            </a:r>
            <a:r>
              <a:rPr lang="en-US" altLang="zh-CN" dirty="0"/>
              <a:t>][</a:t>
            </a:r>
            <a:r>
              <a:rPr lang="en-US" altLang="zh-CN" dirty="0" err="1"/>
              <a:t>next.y</a:t>
            </a:r>
            <a:r>
              <a:rPr lang="en-US" altLang="zh-CN" dirty="0"/>
              <a:t>]==-1)  </a:t>
            </a:r>
          </a:p>
          <a:p>
            <a:pPr latinLnBrk="1"/>
            <a:r>
              <a:rPr lang="en-US" altLang="zh-CN" dirty="0"/>
              <a:t>              {  </a:t>
            </a:r>
          </a:p>
          <a:p>
            <a:pPr latinLnBrk="1"/>
            <a:r>
              <a:rPr lang="en-US" altLang="zh-CN" dirty="0"/>
              <a:t>                  vis2[</a:t>
            </a:r>
            <a:r>
              <a:rPr lang="en-US" altLang="zh-CN" dirty="0" err="1"/>
              <a:t>next.x</a:t>
            </a:r>
            <a:r>
              <a:rPr lang="en-US" altLang="zh-CN" dirty="0"/>
              <a:t>][</a:t>
            </a:r>
            <a:r>
              <a:rPr lang="en-US" altLang="zh-CN" dirty="0" err="1"/>
              <a:t>next.y</a:t>
            </a:r>
            <a:r>
              <a:rPr lang="en-US" altLang="zh-CN" dirty="0"/>
              <a:t>]=vis2[</a:t>
            </a:r>
            <a:r>
              <a:rPr lang="en-US" altLang="zh-CN" dirty="0" err="1"/>
              <a:t>now.x</a:t>
            </a:r>
            <a:r>
              <a:rPr lang="en-US" altLang="zh-CN" dirty="0"/>
              <a:t>][</a:t>
            </a:r>
            <a:r>
              <a:rPr lang="en-US" altLang="zh-CN" dirty="0" err="1"/>
              <a:t>now.y</a:t>
            </a:r>
            <a:r>
              <a:rPr lang="en-US" altLang="zh-CN" dirty="0"/>
              <a:t>]+1;  </a:t>
            </a:r>
          </a:p>
          <a:p>
            <a:pPr latinLnBrk="1"/>
            <a:r>
              <a:rPr lang="en-US" altLang="zh-CN" dirty="0"/>
              <a:t>                  </a:t>
            </a:r>
            <a:r>
              <a:rPr lang="en-US" altLang="zh-CN" dirty="0" err="1"/>
              <a:t>w.push</a:t>
            </a:r>
            <a:r>
              <a:rPr lang="en-US" altLang="zh-CN" dirty="0"/>
              <a:t>(next);  </a:t>
            </a:r>
          </a:p>
          <a:p>
            <a:pPr latinLnBrk="1"/>
            <a:r>
              <a:rPr lang="en-US" altLang="zh-CN" dirty="0"/>
              <a:t>              }  </a:t>
            </a:r>
          </a:p>
          <a:p>
            <a:pPr latinLnBrk="1"/>
            <a:r>
              <a:rPr lang="en-US" altLang="zh-CN" dirty="0"/>
              <a:t>          }  </a:t>
            </a:r>
          </a:p>
          <a:p>
            <a:pPr latinLnBrk="1"/>
            <a:r>
              <a:rPr lang="en-US" altLang="zh-CN" dirty="0"/>
              <a:t>        }  </a:t>
            </a:r>
          </a:p>
          <a:p>
            <a:pPr latinLnBrk="1"/>
            <a:r>
              <a:rPr lang="en-US" altLang="zh-CN" dirty="0"/>
              <a:t>    }  </a:t>
            </a:r>
          </a:p>
          <a:p>
            <a:pPr latinLnBrk="1"/>
            <a:r>
              <a:rPr lang="en-US" altLang="zh-CN" dirty="0"/>
              <a:t>}  </a:t>
            </a:r>
          </a:p>
        </p:txBody>
      </p:sp>
    </p:spTree>
    <p:extLst>
      <p:ext uri="{BB962C8B-B14F-4D97-AF65-F5344CB8AC3E}">
        <p14:creationId xmlns:p14="http://schemas.microsoft.com/office/powerpoint/2010/main" val="3321895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886691" y="775856"/>
            <a:ext cx="10793350" cy="4247317"/>
          </a:xfrm>
          <a:prstGeom prst="rect">
            <a:avLst/>
          </a:prstGeom>
          <a:noFill/>
        </p:spPr>
        <p:txBody>
          <a:bodyPr wrap="square" rtlCol="0">
            <a:spAutoFit/>
          </a:bodyPr>
          <a:lstStyle/>
          <a:p>
            <a:pPr latinLnBrk="1"/>
            <a:r>
              <a:rPr lang="en-US" altLang="zh-CN" b="1" dirty="0" err="1"/>
              <a:t>int</a:t>
            </a:r>
            <a:r>
              <a:rPr lang="en-US" altLang="zh-CN" dirty="0"/>
              <a:t> main()  </a:t>
            </a:r>
          </a:p>
          <a:p>
            <a:pPr latinLnBrk="1"/>
            <a:r>
              <a:rPr lang="en-US" altLang="zh-CN" dirty="0"/>
              <a:t>{  </a:t>
            </a:r>
          </a:p>
          <a:p>
            <a:pPr latinLnBrk="1"/>
            <a:r>
              <a:rPr lang="en-US" altLang="zh-CN" dirty="0"/>
              <a:t>    </a:t>
            </a:r>
            <a:r>
              <a:rPr lang="en-US" altLang="zh-CN" b="1" dirty="0" err="1"/>
              <a:t>int</a:t>
            </a:r>
            <a:r>
              <a:rPr lang="en-US" altLang="zh-CN" dirty="0"/>
              <a:t> t;  </a:t>
            </a:r>
          </a:p>
          <a:p>
            <a:pPr latinLnBrk="1"/>
            <a:r>
              <a:rPr lang="en-US" altLang="zh-CN" dirty="0"/>
              <a:t>    </a:t>
            </a:r>
            <a:r>
              <a:rPr lang="en-US" altLang="zh-CN" dirty="0" err="1"/>
              <a:t>scanf</a:t>
            </a:r>
            <a:r>
              <a:rPr lang="en-US" altLang="zh-CN" dirty="0"/>
              <a:t>("%</a:t>
            </a:r>
            <a:r>
              <a:rPr lang="en-US" altLang="zh-CN" dirty="0" err="1"/>
              <a:t>d",&amp;t</a:t>
            </a:r>
            <a:r>
              <a:rPr lang="en-US" altLang="zh-CN" dirty="0"/>
              <a:t>);  </a:t>
            </a:r>
          </a:p>
          <a:p>
            <a:pPr latinLnBrk="1"/>
            <a:r>
              <a:rPr lang="en-US" altLang="zh-CN" dirty="0"/>
              <a:t>    </a:t>
            </a:r>
            <a:r>
              <a:rPr lang="en-US" altLang="zh-CN" b="1" dirty="0"/>
              <a:t>while</a:t>
            </a:r>
            <a:r>
              <a:rPr lang="en-US" altLang="zh-CN" dirty="0"/>
              <a:t>(t--)  </a:t>
            </a:r>
          </a:p>
          <a:p>
            <a:pPr latinLnBrk="1"/>
            <a:r>
              <a:rPr lang="en-US" altLang="zh-CN" dirty="0"/>
              <a:t>    {  </a:t>
            </a:r>
          </a:p>
          <a:p>
            <a:pPr latinLnBrk="1"/>
            <a:r>
              <a:rPr lang="en-US" altLang="zh-CN" dirty="0"/>
              <a:t>        </a:t>
            </a:r>
            <a:r>
              <a:rPr lang="en-US" altLang="zh-CN" dirty="0" err="1"/>
              <a:t>scanf</a:t>
            </a:r>
            <a:r>
              <a:rPr lang="en-US" altLang="zh-CN" dirty="0"/>
              <a:t>("%</a:t>
            </a:r>
            <a:r>
              <a:rPr lang="en-US" altLang="zh-CN" dirty="0" err="1"/>
              <a:t>d",&amp;m</a:t>
            </a:r>
            <a:r>
              <a:rPr lang="en-US" altLang="zh-CN" dirty="0"/>
              <a:t>);  </a:t>
            </a:r>
          </a:p>
          <a:p>
            <a:pPr latinLnBrk="1"/>
            <a:r>
              <a:rPr lang="en-US" altLang="zh-CN" dirty="0"/>
              <a:t>        </a:t>
            </a:r>
            <a:r>
              <a:rPr lang="en-US" altLang="zh-CN" dirty="0" err="1"/>
              <a:t>scanf</a:t>
            </a:r>
            <a:r>
              <a:rPr lang="en-US" altLang="zh-CN" dirty="0"/>
              <a:t>("%</a:t>
            </a:r>
            <a:r>
              <a:rPr lang="en-US" altLang="zh-CN" dirty="0" err="1"/>
              <a:t>d%d%d%d</a:t>
            </a:r>
            <a:r>
              <a:rPr lang="en-US" altLang="zh-CN" dirty="0"/>
              <a:t>",&amp;</a:t>
            </a:r>
            <a:r>
              <a:rPr lang="en-US" altLang="zh-CN" dirty="0" err="1"/>
              <a:t>sx</a:t>
            </a:r>
            <a:r>
              <a:rPr lang="en-US" altLang="zh-CN" dirty="0"/>
              <a:t>,&amp;</a:t>
            </a:r>
            <a:r>
              <a:rPr lang="en-US" altLang="zh-CN" dirty="0" err="1"/>
              <a:t>sy</a:t>
            </a:r>
            <a:r>
              <a:rPr lang="en-US" altLang="zh-CN" dirty="0"/>
              <a:t>,&amp;ex,&amp;</a:t>
            </a:r>
            <a:r>
              <a:rPr lang="en-US" altLang="zh-CN" dirty="0" err="1"/>
              <a:t>ey</a:t>
            </a:r>
            <a:r>
              <a:rPr lang="en-US" altLang="zh-CN" dirty="0"/>
              <a:t>);  </a:t>
            </a:r>
          </a:p>
          <a:p>
            <a:pPr latinLnBrk="1"/>
            <a:r>
              <a:rPr lang="en-US" altLang="zh-CN" dirty="0"/>
              <a:t>        </a:t>
            </a:r>
            <a:r>
              <a:rPr lang="en-US" altLang="zh-CN" dirty="0" err="1"/>
              <a:t>memset</a:t>
            </a:r>
            <a:r>
              <a:rPr lang="en-US" altLang="zh-CN" dirty="0"/>
              <a:t>(vis1,-1,</a:t>
            </a:r>
            <a:r>
              <a:rPr lang="en-US" altLang="zh-CN" b="1" dirty="0"/>
              <a:t>sizeof</a:t>
            </a:r>
            <a:r>
              <a:rPr lang="en-US" altLang="zh-CN" dirty="0"/>
              <a:t>(vis1));      </a:t>
            </a:r>
            <a:r>
              <a:rPr lang="zh-CN" altLang="en-US" dirty="0"/>
              <a:t> </a:t>
            </a:r>
          </a:p>
          <a:p>
            <a:pPr latinLnBrk="1"/>
            <a:r>
              <a:rPr lang="zh-CN" altLang="en-US" dirty="0"/>
              <a:t>        </a:t>
            </a:r>
            <a:r>
              <a:rPr lang="en-US" altLang="zh-CN" dirty="0" err="1"/>
              <a:t>memset</a:t>
            </a:r>
            <a:r>
              <a:rPr lang="en-US" altLang="zh-CN" dirty="0"/>
              <a:t>(vis2,-1,</a:t>
            </a:r>
            <a:r>
              <a:rPr lang="en-US" altLang="zh-CN" b="1" dirty="0"/>
              <a:t>sizeof</a:t>
            </a:r>
            <a:r>
              <a:rPr lang="en-US" altLang="zh-CN" dirty="0"/>
              <a:t>(vis2));  </a:t>
            </a:r>
          </a:p>
          <a:p>
            <a:pPr latinLnBrk="1"/>
            <a:r>
              <a:rPr lang="en-US" altLang="zh-CN" dirty="0"/>
              <a:t>        </a:t>
            </a:r>
            <a:r>
              <a:rPr lang="en-US" altLang="zh-CN" dirty="0" err="1"/>
              <a:t>dbfs</a:t>
            </a:r>
            <a:r>
              <a:rPr lang="en-US" altLang="zh-CN" dirty="0"/>
              <a:t>();  </a:t>
            </a:r>
          </a:p>
          <a:p>
            <a:pPr latinLnBrk="1"/>
            <a:r>
              <a:rPr lang="en-US" altLang="zh-CN" dirty="0"/>
              <a:t>    }  </a:t>
            </a:r>
          </a:p>
          <a:p>
            <a:pPr latinLnBrk="1"/>
            <a:r>
              <a:rPr lang="en-US" altLang="zh-CN" dirty="0"/>
              <a:t>        </a:t>
            </a:r>
            <a:r>
              <a:rPr lang="en-US" altLang="zh-CN" b="1" dirty="0"/>
              <a:t>return</a:t>
            </a:r>
            <a:r>
              <a:rPr lang="en-US" altLang="zh-CN" dirty="0"/>
              <a:t> 0;  </a:t>
            </a:r>
          </a:p>
          <a:p>
            <a:pPr latinLnBrk="1"/>
            <a:r>
              <a:rPr lang="en-US" altLang="zh-CN" dirty="0"/>
              <a:t>}  </a:t>
            </a:r>
          </a:p>
          <a:p>
            <a:endParaRPr lang="zh-CN" altLang="en-US" dirty="0"/>
          </a:p>
        </p:txBody>
      </p:sp>
    </p:spTree>
    <p:extLst>
      <p:ext uri="{BB962C8B-B14F-4D97-AF65-F5344CB8AC3E}">
        <p14:creationId xmlns:p14="http://schemas.microsoft.com/office/powerpoint/2010/main" val="21695549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831272" y="871911"/>
            <a:ext cx="1079335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宋体" panose="02010600030101010101" pitchFamily="2" charset="-122"/>
                <a:cs typeface="+mn-cs"/>
              </a:rPr>
              <a:t>效率比较</a:t>
            </a:r>
            <a:endPar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graphicFrame>
        <p:nvGraphicFramePr>
          <p:cNvPr id="5" name="表格 4"/>
          <p:cNvGraphicFramePr>
            <a:graphicFrameLocks noGrp="1"/>
          </p:cNvGraphicFramePr>
          <p:nvPr>
            <p:extLst>
              <p:ext uri="{D42A27DB-BD31-4B8C-83A1-F6EECF244321}">
                <p14:modId xmlns:p14="http://schemas.microsoft.com/office/powerpoint/2010/main" val="1592645413"/>
              </p:ext>
            </p:extLst>
          </p:nvPr>
        </p:nvGraphicFramePr>
        <p:xfrm>
          <a:off x="1838036" y="2008139"/>
          <a:ext cx="8127999" cy="2595880"/>
        </p:xfrm>
        <a:graphic>
          <a:graphicData uri="http://schemas.openxmlformats.org/drawingml/2006/table">
            <a:tbl>
              <a:tblPr firstRow="1" bandRow="1">
                <a:tableStyleId>{E8B1032C-EA38-4F05-BA0D-38AFFFC7BED3}</a:tableStyleId>
              </a:tblPr>
              <a:tblGrid>
                <a:gridCol w="2709333">
                  <a:extLst>
                    <a:ext uri="{9D8B030D-6E8A-4147-A177-3AD203B41FA5}">
                      <a16:colId xmlns:a16="http://schemas.microsoft.com/office/drawing/2014/main" val="2544273769"/>
                    </a:ext>
                  </a:extLst>
                </a:gridCol>
                <a:gridCol w="2709333">
                  <a:extLst>
                    <a:ext uri="{9D8B030D-6E8A-4147-A177-3AD203B41FA5}">
                      <a16:colId xmlns:a16="http://schemas.microsoft.com/office/drawing/2014/main" val="551827732"/>
                    </a:ext>
                  </a:extLst>
                </a:gridCol>
                <a:gridCol w="2709333">
                  <a:extLst>
                    <a:ext uri="{9D8B030D-6E8A-4147-A177-3AD203B41FA5}">
                      <a16:colId xmlns:a16="http://schemas.microsoft.com/office/drawing/2014/main" val="2646527389"/>
                    </a:ext>
                  </a:extLst>
                </a:gridCol>
              </a:tblGrid>
              <a:tr h="370840">
                <a:tc>
                  <a:txBody>
                    <a:bodyPr/>
                    <a:lstStyle/>
                    <a:p>
                      <a:pPr algn="ctr"/>
                      <a:r>
                        <a:rPr lang="zh-CN" altLang="en-US" dirty="0" smtClean="0"/>
                        <a:t>方法</a:t>
                      </a:r>
                      <a:endParaRPr lang="zh-CN" altLang="en-US" dirty="0"/>
                    </a:p>
                  </a:txBody>
                  <a:tcPr/>
                </a:tc>
                <a:tc>
                  <a:txBody>
                    <a:bodyPr/>
                    <a:lstStyle/>
                    <a:p>
                      <a:pPr algn="ctr"/>
                      <a:r>
                        <a:rPr lang="en-US" altLang="zh-CN" sz="1800" b="0" i="0" kern="1200" dirty="0" smtClean="0">
                          <a:solidFill>
                            <a:schemeClr val="tx1"/>
                          </a:solidFill>
                          <a:effectLst/>
                          <a:latin typeface="+mn-lt"/>
                          <a:ea typeface="+mn-ea"/>
                          <a:cs typeface="+mn-cs"/>
                        </a:rPr>
                        <a:t>Run Time(</a:t>
                      </a:r>
                      <a:r>
                        <a:rPr lang="en-US" altLang="zh-CN" sz="1800" b="0" i="0" kern="1200" dirty="0" err="1" smtClean="0">
                          <a:solidFill>
                            <a:schemeClr val="tx1"/>
                          </a:solidFill>
                          <a:effectLst/>
                          <a:latin typeface="+mn-lt"/>
                          <a:ea typeface="+mn-ea"/>
                          <a:cs typeface="+mn-cs"/>
                        </a:rPr>
                        <a:t>ms</a:t>
                      </a:r>
                      <a:r>
                        <a:rPr lang="en-US" altLang="zh-CN" sz="1800" b="0" i="0" kern="1200" dirty="0" smtClean="0">
                          <a:solidFill>
                            <a:schemeClr val="tx1"/>
                          </a:solidFill>
                          <a:effectLst/>
                          <a:latin typeface="+mn-lt"/>
                          <a:ea typeface="+mn-ea"/>
                          <a:cs typeface="+mn-cs"/>
                        </a:rPr>
                        <a:t>)</a:t>
                      </a:r>
                      <a:endParaRPr lang="zh-CN" altLang="en-US" dirty="0"/>
                    </a:p>
                  </a:txBody>
                  <a:tcPr/>
                </a:tc>
                <a:tc>
                  <a:txBody>
                    <a:bodyPr/>
                    <a:lstStyle/>
                    <a:p>
                      <a:pPr algn="ctr"/>
                      <a:r>
                        <a:rPr lang="en-US" altLang="zh-CN" sz="1800" b="0" i="0" kern="1200" dirty="0" smtClean="0">
                          <a:solidFill>
                            <a:schemeClr val="tx1"/>
                          </a:solidFill>
                          <a:effectLst/>
                          <a:latin typeface="+mn-lt"/>
                          <a:ea typeface="+mn-ea"/>
                          <a:cs typeface="+mn-cs"/>
                        </a:rPr>
                        <a:t>Run Memory(KB)</a:t>
                      </a:r>
                      <a:endParaRPr lang="zh-CN" altLang="en-US" dirty="0"/>
                    </a:p>
                  </a:txBody>
                  <a:tcPr/>
                </a:tc>
                <a:extLst>
                  <a:ext uri="{0D108BD9-81ED-4DB2-BD59-A6C34878D82A}">
                    <a16:rowId xmlns:a16="http://schemas.microsoft.com/office/drawing/2014/main" val="565348320"/>
                  </a:ext>
                </a:extLst>
              </a:tr>
              <a:tr h="370840">
                <a:tc>
                  <a:txBody>
                    <a:bodyPr/>
                    <a:lstStyle/>
                    <a:p>
                      <a:pPr algn="ctr"/>
                      <a:r>
                        <a:rPr lang="zh-CN" altLang="en-US" dirty="0" smtClean="0"/>
                        <a:t>数学推导</a:t>
                      </a:r>
                      <a:endParaRPr lang="zh-CN" altLang="en-US" dirty="0"/>
                    </a:p>
                  </a:txBody>
                  <a:tcPr/>
                </a:tc>
                <a:tc>
                  <a:txBody>
                    <a:bodyPr/>
                    <a:lstStyle/>
                    <a:p>
                      <a:pPr algn="ctr"/>
                      <a:r>
                        <a:rPr lang="en-US" altLang="zh-CN" dirty="0" smtClean="0"/>
                        <a:t>140</a:t>
                      </a:r>
                      <a:endParaRPr lang="zh-CN" altLang="en-US" dirty="0"/>
                    </a:p>
                  </a:txBody>
                  <a:tcPr/>
                </a:tc>
                <a:tc>
                  <a:txBody>
                    <a:bodyPr/>
                    <a:lstStyle/>
                    <a:p>
                      <a:pPr algn="ctr"/>
                      <a:r>
                        <a:rPr lang="en-US" altLang="zh-CN" dirty="0" smtClean="0"/>
                        <a:t>288</a:t>
                      </a:r>
                      <a:endParaRPr lang="zh-CN" altLang="en-US" dirty="0"/>
                    </a:p>
                  </a:txBody>
                  <a:tcPr/>
                </a:tc>
                <a:extLst>
                  <a:ext uri="{0D108BD9-81ED-4DB2-BD59-A6C34878D82A}">
                    <a16:rowId xmlns:a16="http://schemas.microsoft.com/office/drawing/2014/main" val="2548916958"/>
                  </a:ext>
                </a:extLst>
              </a:tr>
              <a:tr h="370840">
                <a:tc>
                  <a:txBody>
                    <a:bodyPr/>
                    <a:lstStyle/>
                    <a:p>
                      <a:pPr algn="ctr"/>
                      <a:r>
                        <a:rPr lang="zh-CN" altLang="en-US" dirty="0" smtClean="0"/>
                        <a:t>递归</a:t>
                      </a:r>
                      <a:endParaRPr lang="zh-CN" altLang="en-US" dirty="0"/>
                    </a:p>
                  </a:txBody>
                  <a:tcPr/>
                </a:tc>
                <a:tc>
                  <a:txBody>
                    <a:bodyPr/>
                    <a:lstStyle/>
                    <a:p>
                      <a:pPr algn="ctr"/>
                      <a:r>
                        <a:rPr lang="en-US" altLang="zh-CN" dirty="0" smtClean="0"/>
                        <a:t>140</a:t>
                      </a:r>
                      <a:endParaRPr lang="zh-CN" altLang="en-US" dirty="0"/>
                    </a:p>
                  </a:txBody>
                  <a:tcPr/>
                </a:tc>
                <a:tc>
                  <a:txBody>
                    <a:bodyPr/>
                    <a:lstStyle/>
                    <a:p>
                      <a:pPr algn="ctr"/>
                      <a:r>
                        <a:rPr lang="en-US" altLang="zh-CN" dirty="0" smtClean="0"/>
                        <a:t>304</a:t>
                      </a:r>
                      <a:endParaRPr lang="zh-CN" altLang="en-US" dirty="0"/>
                    </a:p>
                  </a:txBody>
                  <a:tcPr/>
                </a:tc>
                <a:extLst>
                  <a:ext uri="{0D108BD9-81ED-4DB2-BD59-A6C34878D82A}">
                    <a16:rowId xmlns:a16="http://schemas.microsoft.com/office/drawing/2014/main" val="3427708672"/>
                  </a:ext>
                </a:extLst>
              </a:tr>
              <a:tr h="370840">
                <a:tc>
                  <a:txBody>
                    <a:bodyPr/>
                    <a:lstStyle/>
                    <a:p>
                      <a:pPr algn="ctr"/>
                      <a:r>
                        <a:rPr lang="zh-CN" altLang="en-US" dirty="0" smtClean="0"/>
                        <a:t>深度优先搜索</a:t>
                      </a:r>
                      <a:endParaRPr lang="zh-CN" altLang="en-US" dirty="0"/>
                    </a:p>
                  </a:txBody>
                  <a:tcPr/>
                </a:tc>
                <a:tc>
                  <a:txBody>
                    <a:bodyPr/>
                    <a:lstStyle/>
                    <a:p>
                      <a:pPr algn="ctr"/>
                      <a:r>
                        <a:rPr lang="en-US" altLang="zh-CN" dirty="0" smtClean="0"/>
                        <a:t>220</a:t>
                      </a:r>
                      <a:endParaRPr lang="zh-CN" altLang="en-US" dirty="0"/>
                    </a:p>
                  </a:txBody>
                  <a:tcPr/>
                </a:tc>
                <a:tc>
                  <a:txBody>
                    <a:bodyPr/>
                    <a:lstStyle/>
                    <a:p>
                      <a:pPr algn="ctr"/>
                      <a:r>
                        <a:rPr lang="en-US" altLang="zh-CN" dirty="0" smtClean="0"/>
                        <a:t>420</a:t>
                      </a:r>
                      <a:endParaRPr lang="zh-CN" altLang="en-US" dirty="0"/>
                    </a:p>
                  </a:txBody>
                  <a:tcPr/>
                </a:tc>
                <a:extLst>
                  <a:ext uri="{0D108BD9-81ED-4DB2-BD59-A6C34878D82A}">
                    <a16:rowId xmlns:a16="http://schemas.microsoft.com/office/drawing/2014/main" val="2638132424"/>
                  </a:ext>
                </a:extLst>
              </a:tr>
              <a:tr h="370840">
                <a:tc>
                  <a:txBody>
                    <a:bodyPr/>
                    <a:lstStyle/>
                    <a:p>
                      <a:pPr algn="ctr"/>
                      <a:r>
                        <a:rPr lang="zh-CN" altLang="en-US" dirty="0" smtClean="0"/>
                        <a:t>广度优先搜索</a:t>
                      </a:r>
                      <a:endParaRPr lang="zh-CN" altLang="en-US" dirty="0"/>
                    </a:p>
                  </a:txBody>
                  <a:tcPr/>
                </a:tc>
                <a:tc>
                  <a:txBody>
                    <a:bodyPr/>
                    <a:lstStyle/>
                    <a:p>
                      <a:pPr algn="ctr"/>
                      <a:r>
                        <a:rPr lang="en-US" altLang="zh-CN" dirty="0" smtClean="0"/>
                        <a:t>330</a:t>
                      </a:r>
                      <a:endParaRPr lang="zh-CN" altLang="en-US" dirty="0"/>
                    </a:p>
                  </a:txBody>
                  <a:tcPr/>
                </a:tc>
                <a:tc>
                  <a:txBody>
                    <a:bodyPr/>
                    <a:lstStyle/>
                    <a:p>
                      <a:pPr algn="ctr"/>
                      <a:r>
                        <a:rPr lang="en-US" altLang="zh-CN" dirty="0" smtClean="0"/>
                        <a:t>288</a:t>
                      </a:r>
                      <a:endParaRPr lang="zh-CN" altLang="en-US" dirty="0"/>
                    </a:p>
                  </a:txBody>
                  <a:tcPr/>
                </a:tc>
                <a:extLst>
                  <a:ext uri="{0D108BD9-81ED-4DB2-BD59-A6C34878D82A}">
                    <a16:rowId xmlns:a16="http://schemas.microsoft.com/office/drawing/2014/main" val="2367152684"/>
                  </a:ext>
                </a:extLst>
              </a:tr>
              <a:tr h="370840">
                <a:tc>
                  <a:txBody>
                    <a:bodyPr/>
                    <a:lstStyle/>
                    <a:p>
                      <a:pPr algn="ctr"/>
                      <a:r>
                        <a:rPr lang="en-US" altLang="zh-CN" dirty="0" smtClean="0"/>
                        <a:t>Floyd</a:t>
                      </a:r>
                      <a:r>
                        <a:rPr lang="zh-CN" altLang="en-US" dirty="0" smtClean="0"/>
                        <a:t>算法</a:t>
                      </a:r>
                      <a:endParaRPr lang="zh-CN" altLang="en-US" dirty="0"/>
                    </a:p>
                  </a:txBody>
                  <a:tcPr/>
                </a:tc>
                <a:tc>
                  <a:txBody>
                    <a:bodyPr/>
                    <a:lstStyle/>
                    <a:p>
                      <a:pPr algn="ctr"/>
                      <a:r>
                        <a:rPr lang="en-US" altLang="zh-CN" sz="1800" b="0" i="0" kern="1200" dirty="0" smtClean="0">
                          <a:solidFill>
                            <a:schemeClr val="tx1"/>
                          </a:solidFill>
                          <a:effectLst/>
                          <a:latin typeface="+mn-lt"/>
                          <a:ea typeface="+mn-ea"/>
                          <a:cs typeface="+mn-cs"/>
                        </a:rPr>
                        <a:t>130</a:t>
                      </a:r>
                      <a:endParaRPr lang="zh-CN" altLang="en-US" dirty="0"/>
                    </a:p>
                  </a:txBody>
                  <a:tcPr/>
                </a:tc>
                <a:tc>
                  <a:txBody>
                    <a:bodyPr/>
                    <a:lstStyle/>
                    <a:p>
                      <a:pPr algn="ctr"/>
                      <a:r>
                        <a:rPr lang="en-US" altLang="zh-CN" dirty="0" smtClean="0"/>
                        <a:t>288</a:t>
                      </a:r>
                      <a:endParaRPr lang="zh-CN" altLang="en-US" dirty="0"/>
                    </a:p>
                  </a:txBody>
                  <a:tcPr/>
                </a:tc>
                <a:extLst>
                  <a:ext uri="{0D108BD9-81ED-4DB2-BD59-A6C34878D82A}">
                    <a16:rowId xmlns:a16="http://schemas.microsoft.com/office/drawing/2014/main" val="4079117499"/>
                  </a:ext>
                </a:extLst>
              </a:tr>
              <a:tr h="370840">
                <a:tc>
                  <a:txBody>
                    <a:bodyPr/>
                    <a:lstStyle/>
                    <a:p>
                      <a:pPr algn="ctr"/>
                      <a:r>
                        <a:rPr lang="en-US" altLang="zh-CN" dirty="0" smtClean="0">
                          <a:solidFill>
                            <a:srgbClr val="FF0000"/>
                          </a:solidFill>
                        </a:rPr>
                        <a:t>A</a:t>
                      </a:r>
                      <a:r>
                        <a:rPr lang="zh-CN" altLang="en-US" dirty="0" smtClean="0">
                          <a:solidFill>
                            <a:srgbClr val="FF0000"/>
                          </a:solidFill>
                        </a:rPr>
                        <a:t>*算法</a:t>
                      </a:r>
                      <a:endParaRPr lang="zh-CN" altLang="en-US" dirty="0">
                        <a:solidFill>
                          <a:srgbClr val="FF0000"/>
                        </a:solidFill>
                      </a:endParaRPr>
                    </a:p>
                  </a:txBody>
                  <a:tcPr/>
                </a:tc>
                <a:tc>
                  <a:txBody>
                    <a:bodyPr/>
                    <a:lstStyle/>
                    <a:p>
                      <a:pPr algn="ctr"/>
                      <a:r>
                        <a:rPr lang="en-US" altLang="zh-CN" sz="1800" b="0" i="0" kern="1200" dirty="0" smtClean="0">
                          <a:solidFill>
                            <a:schemeClr val="tx1"/>
                          </a:solidFill>
                          <a:effectLst/>
                          <a:latin typeface="+mn-lt"/>
                          <a:ea typeface="+mn-ea"/>
                          <a:cs typeface="+mn-cs"/>
                        </a:rPr>
                        <a:t>20</a:t>
                      </a:r>
                      <a:endParaRPr lang="zh-CN" altLang="en-US" dirty="0"/>
                    </a:p>
                  </a:txBody>
                  <a:tcPr/>
                </a:tc>
                <a:tc>
                  <a:txBody>
                    <a:bodyPr/>
                    <a:lstStyle/>
                    <a:p>
                      <a:pPr algn="ctr"/>
                      <a:r>
                        <a:rPr lang="en-US" altLang="zh-CN" dirty="0" smtClean="0"/>
                        <a:t>288</a:t>
                      </a:r>
                      <a:endParaRPr lang="zh-CN" altLang="en-US" dirty="0"/>
                    </a:p>
                  </a:txBody>
                  <a:tcPr/>
                </a:tc>
                <a:extLst>
                  <a:ext uri="{0D108BD9-81ED-4DB2-BD59-A6C34878D82A}">
                    <a16:rowId xmlns:a16="http://schemas.microsoft.com/office/drawing/2014/main" val="2643278378"/>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267930605"/>
              </p:ext>
            </p:extLst>
          </p:nvPr>
        </p:nvGraphicFramePr>
        <p:xfrm>
          <a:off x="1838035" y="5031607"/>
          <a:ext cx="8127999" cy="370840"/>
        </p:xfrm>
        <a:graphic>
          <a:graphicData uri="http://schemas.openxmlformats.org/drawingml/2006/table">
            <a:tbl>
              <a:tblPr firstRow="1" bandRow="1">
                <a:tableStyleId>{E8B1032C-EA38-4F05-BA0D-38AFFFC7BED3}</a:tableStyleId>
              </a:tblPr>
              <a:tblGrid>
                <a:gridCol w="2709333">
                  <a:extLst>
                    <a:ext uri="{9D8B030D-6E8A-4147-A177-3AD203B41FA5}">
                      <a16:colId xmlns:a16="http://schemas.microsoft.com/office/drawing/2014/main" val="2154982772"/>
                    </a:ext>
                  </a:extLst>
                </a:gridCol>
                <a:gridCol w="2709333">
                  <a:extLst>
                    <a:ext uri="{9D8B030D-6E8A-4147-A177-3AD203B41FA5}">
                      <a16:colId xmlns:a16="http://schemas.microsoft.com/office/drawing/2014/main" val="2233388422"/>
                    </a:ext>
                  </a:extLst>
                </a:gridCol>
                <a:gridCol w="2709333">
                  <a:extLst>
                    <a:ext uri="{9D8B030D-6E8A-4147-A177-3AD203B41FA5}">
                      <a16:colId xmlns:a16="http://schemas.microsoft.com/office/drawing/2014/main" val="920368964"/>
                    </a:ext>
                  </a:extLst>
                </a:gridCol>
              </a:tblGrid>
              <a:tr h="370840">
                <a:tc>
                  <a:txBody>
                    <a:bodyPr/>
                    <a:lstStyle/>
                    <a:p>
                      <a:pPr algn="ctr"/>
                      <a:r>
                        <a:rPr lang="zh-CN" altLang="en-US" dirty="0" smtClean="0"/>
                        <a:t>双向广度优先算法</a:t>
                      </a:r>
                      <a:endParaRPr lang="zh-CN" altLang="en-US" dirty="0"/>
                    </a:p>
                  </a:txBody>
                  <a:tcPr/>
                </a:tc>
                <a:tc>
                  <a:txBody>
                    <a:bodyPr/>
                    <a:lstStyle/>
                    <a:p>
                      <a:pPr algn="ctr"/>
                      <a:r>
                        <a:rPr lang="en-US" altLang="zh-CN" sz="1800" b="0" i="0" kern="1200" dirty="0" smtClean="0">
                          <a:solidFill>
                            <a:schemeClr val="tx1"/>
                          </a:solidFill>
                          <a:effectLst/>
                          <a:latin typeface="+mn-lt"/>
                          <a:ea typeface="+mn-ea"/>
                          <a:cs typeface="+mn-cs"/>
                        </a:rPr>
                        <a:t>94</a:t>
                      </a:r>
                      <a:endParaRPr lang="zh-CN" altLang="en-US" dirty="0"/>
                    </a:p>
                  </a:txBody>
                  <a:tcPr/>
                </a:tc>
                <a:tc>
                  <a:txBody>
                    <a:bodyPr/>
                    <a:lstStyle/>
                    <a:p>
                      <a:pPr algn="ctr"/>
                      <a:r>
                        <a:rPr lang="en-US" altLang="zh-CN" b="0" dirty="0" smtClean="0"/>
                        <a:t>1536</a:t>
                      </a:r>
                      <a:endParaRPr lang="zh-CN" altLang="en-US" b="0" dirty="0"/>
                    </a:p>
                  </a:txBody>
                  <a:tcPr/>
                </a:tc>
                <a:extLst>
                  <a:ext uri="{0D108BD9-81ED-4DB2-BD59-A6C34878D82A}">
                    <a16:rowId xmlns:a16="http://schemas.microsoft.com/office/drawing/2014/main" val="1910195644"/>
                  </a:ext>
                </a:extLst>
              </a:tr>
            </a:tbl>
          </a:graphicData>
        </a:graphic>
      </p:graphicFrame>
      <p:sp>
        <p:nvSpPr>
          <p:cNvPr id="3" name="文本框 2"/>
          <p:cNvSpPr txBox="1"/>
          <p:nvPr/>
        </p:nvSpPr>
        <p:spPr>
          <a:xfrm>
            <a:off x="1838035" y="5599202"/>
            <a:ext cx="10127673" cy="461665"/>
          </a:xfrm>
          <a:prstGeom prst="rect">
            <a:avLst/>
          </a:prstGeom>
          <a:noFill/>
        </p:spPr>
        <p:txBody>
          <a:bodyPr wrap="square" rtlCol="0">
            <a:spAutoFit/>
          </a:bodyPr>
          <a:lstStyle/>
          <a:p>
            <a:r>
              <a:rPr lang="zh-CN" altLang="en-US" sz="2400" dirty="0" smtClean="0"/>
              <a:t>应用：博弈树</a:t>
            </a:r>
            <a:r>
              <a:rPr lang="en-US" altLang="zh-CN" sz="2400" dirty="0" smtClean="0"/>
              <a:t>(</a:t>
            </a:r>
            <a:r>
              <a:rPr lang="zh-CN" altLang="en-US" sz="2400" dirty="0" smtClean="0"/>
              <a:t>棋类</a:t>
            </a:r>
            <a:r>
              <a:rPr lang="en-US" altLang="zh-CN" sz="2400" dirty="0" smtClean="0"/>
              <a:t>)</a:t>
            </a:r>
            <a:r>
              <a:rPr lang="zh-CN" altLang="en-US" sz="2400" dirty="0" smtClean="0"/>
              <a:t>建立、游戏</a:t>
            </a:r>
            <a:r>
              <a:rPr lang="en-US" altLang="zh-CN" sz="2400" dirty="0" smtClean="0"/>
              <a:t>NPC</a:t>
            </a:r>
            <a:r>
              <a:rPr lang="zh-CN" altLang="en-US" sz="2400" dirty="0" smtClean="0"/>
              <a:t>寻路</a:t>
            </a:r>
            <a:endParaRPr lang="zh-CN" altLang="en-US" sz="2400" dirty="0"/>
          </a:p>
        </p:txBody>
      </p:sp>
    </p:spTree>
    <p:extLst>
      <p:ext uri="{BB962C8B-B14F-4D97-AF65-F5344CB8AC3E}">
        <p14:creationId xmlns:p14="http://schemas.microsoft.com/office/powerpoint/2010/main" val="31358109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633046" y="393895"/>
            <a:ext cx="2785403" cy="369332"/>
          </a:xfrm>
          <a:prstGeom prst="rect">
            <a:avLst/>
          </a:prstGeom>
          <a:noFill/>
        </p:spPr>
        <p:txBody>
          <a:bodyPr wrap="square" rtlCol="0">
            <a:spAutoFit/>
          </a:bodyPr>
          <a:lstStyle/>
          <a:p>
            <a:r>
              <a:rPr lang="zh-CN" altLang="en-US" dirty="0" smtClean="0"/>
              <a:t>问题描述</a:t>
            </a:r>
            <a:endParaRPr lang="zh-CN" altLang="en-US" dirty="0"/>
          </a:p>
        </p:txBody>
      </p:sp>
      <p:sp>
        <p:nvSpPr>
          <p:cNvPr id="3" name="文本框 2"/>
          <p:cNvSpPr txBox="1"/>
          <p:nvPr/>
        </p:nvSpPr>
        <p:spPr>
          <a:xfrm>
            <a:off x="633046" y="928467"/>
            <a:ext cx="11268222" cy="4524315"/>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A friend of you is doing research on the </a:t>
            </a:r>
            <a:r>
              <a:rPr lang="en-US" altLang="zh-CN" i="1" dirty="0">
                <a:latin typeface="宋体" panose="02010600030101010101" pitchFamily="2" charset="-122"/>
                <a:ea typeface="宋体" panose="02010600030101010101" pitchFamily="2" charset="-122"/>
              </a:rPr>
              <a:t>Traveling Knight Problem (TKP)</a:t>
            </a:r>
            <a:r>
              <a:rPr lang="en-US" altLang="zh-CN" dirty="0">
                <a:latin typeface="宋体" panose="02010600030101010101" pitchFamily="2" charset="-122"/>
                <a:ea typeface="宋体" panose="02010600030101010101" pitchFamily="2" charset="-122"/>
              </a:rPr>
              <a:t> where you are to find the shortest closed tour of knight moves that visits each square of a given set of </a:t>
            </a:r>
            <a:r>
              <a:rPr lang="en-US" altLang="zh-CN" i="1" dirty="0">
                <a:latin typeface="宋体" panose="02010600030101010101" pitchFamily="2" charset="-122"/>
                <a:ea typeface="宋体" panose="02010600030101010101" pitchFamily="2" charset="-122"/>
              </a:rPr>
              <a:t>n</a:t>
            </a:r>
            <a:r>
              <a:rPr lang="en-US" altLang="zh-CN" dirty="0">
                <a:latin typeface="宋体" panose="02010600030101010101" pitchFamily="2" charset="-122"/>
                <a:ea typeface="宋体" panose="02010600030101010101" pitchFamily="2" charset="-122"/>
              </a:rPr>
              <a:t> squares on a chessboard exactly once. He thinks that the most difficult part of the problem is determining the smallest number of knight moves between two given squares and that, once you have accomplished this, finding the tour would be easy.</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Of course you know that it is vice versa. So you offer him to write a program that solves the "difficult" part.</a:t>
            </a:r>
          </a:p>
          <a:p>
            <a:r>
              <a:rPr lang="en-US" altLang="zh-CN" dirty="0">
                <a:latin typeface="宋体" panose="02010600030101010101" pitchFamily="2" charset="-122"/>
                <a:ea typeface="宋体" panose="02010600030101010101" pitchFamily="2" charset="-122"/>
              </a:rPr>
              <a:t>Your job is to write a program that takes two squares </a:t>
            </a:r>
            <a:r>
              <a:rPr lang="en-US" altLang="zh-CN" i="1" dirty="0">
                <a:latin typeface="宋体" panose="02010600030101010101" pitchFamily="2" charset="-122"/>
                <a:ea typeface="宋体" panose="02010600030101010101" pitchFamily="2" charset="-122"/>
              </a:rPr>
              <a:t>a</a:t>
            </a:r>
            <a:r>
              <a:rPr lang="en-US" altLang="zh-CN" dirty="0">
                <a:latin typeface="宋体" panose="02010600030101010101" pitchFamily="2" charset="-122"/>
                <a:ea typeface="宋体" panose="02010600030101010101" pitchFamily="2" charset="-122"/>
              </a:rPr>
              <a:t> and </a:t>
            </a:r>
            <a:r>
              <a:rPr lang="en-US" altLang="zh-CN" i="1" dirty="0">
                <a:latin typeface="宋体" panose="02010600030101010101" pitchFamily="2" charset="-122"/>
                <a:ea typeface="宋体" panose="02010600030101010101" pitchFamily="2" charset="-122"/>
              </a:rPr>
              <a:t>b</a:t>
            </a:r>
            <a:r>
              <a:rPr lang="en-US" altLang="zh-CN" dirty="0">
                <a:latin typeface="宋体" panose="02010600030101010101" pitchFamily="2" charset="-122"/>
                <a:ea typeface="宋体" panose="02010600030101010101" pitchFamily="2" charset="-122"/>
              </a:rPr>
              <a:t> as input and then determines the number of knight moves on a shortest route from </a:t>
            </a:r>
            <a:r>
              <a:rPr lang="en-US" altLang="zh-CN" i="1" dirty="0">
                <a:latin typeface="宋体" panose="02010600030101010101" pitchFamily="2" charset="-122"/>
                <a:ea typeface="宋体" panose="02010600030101010101" pitchFamily="2" charset="-122"/>
              </a:rPr>
              <a:t>a</a:t>
            </a:r>
            <a:r>
              <a:rPr lang="en-US" altLang="zh-CN" dirty="0">
                <a:latin typeface="宋体" panose="02010600030101010101" pitchFamily="2" charset="-122"/>
                <a:ea typeface="宋体" panose="02010600030101010101" pitchFamily="2" charset="-122"/>
              </a:rPr>
              <a:t> to </a:t>
            </a:r>
            <a:r>
              <a:rPr lang="en-US" altLang="zh-CN" i="1" dirty="0">
                <a:latin typeface="宋体" panose="02010600030101010101" pitchFamily="2" charset="-122"/>
                <a:ea typeface="宋体" panose="02010600030101010101" pitchFamily="2" charset="-122"/>
              </a:rPr>
              <a:t>b</a:t>
            </a:r>
            <a:r>
              <a:rPr lang="en-US" altLang="zh-CN" dirty="0" smtClean="0">
                <a:latin typeface="宋体" panose="02010600030101010101" pitchFamily="2" charset="-122"/>
                <a:ea typeface="宋体" panose="02010600030101010101" pitchFamily="2" charset="-122"/>
              </a:rPr>
              <a:t>.</a:t>
            </a:r>
          </a:p>
          <a:p>
            <a:r>
              <a:rPr lang="en-US" altLang="zh-CN" dirty="0">
                <a:latin typeface="宋体" panose="02010600030101010101" pitchFamily="2" charset="-122"/>
                <a:ea typeface="宋体" panose="02010600030101010101" pitchFamily="2" charset="-122"/>
              </a:rPr>
              <a:t>Input Specification</a:t>
            </a:r>
          </a:p>
          <a:p>
            <a:r>
              <a:rPr lang="en-US" altLang="zh-CN" dirty="0">
                <a:latin typeface="宋体" panose="02010600030101010101" pitchFamily="2" charset="-122"/>
                <a:ea typeface="宋体" panose="02010600030101010101" pitchFamily="2" charset="-122"/>
              </a:rPr>
              <a:t>The input file will contain one or more test cases. Each test case consists of one line containing two squares separated by one space. A square is a string consisting of a letter (a-h) representing the column and a digit (1-8) representing the row on the chessboard.</a:t>
            </a:r>
          </a:p>
          <a:p>
            <a:r>
              <a:rPr lang="en-US" altLang="zh-CN" dirty="0">
                <a:latin typeface="宋体" panose="02010600030101010101" pitchFamily="2" charset="-122"/>
                <a:ea typeface="宋体" panose="02010600030101010101" pitchFamily="2" charset="-122"/>
              </a:rPr>
              <a:t>Output Specification</a:t>
            </a:r>
          </a:p>
          <a:p>
            <a:r>
              <a:rPr lang="en-US" altLang="zh-CN" dirty="0">
                <a:latin typeface="宋体" panose="02010600030101010101" pitchFamily="2" charset="-122"/>
                <a:ea typeface="宋体" panose="02010600030101010101" pitchFamily="2" charset="-122"/>
              </a:rPr>
              <a:t>For each test case, print one line saying "To get from xx to </a:t>
            </a:r>
            <a:r>
              <a:rPr lang="en-US" altLang="zh-CN" dirty="0" err="1">
                <a:latin typeface="宋体" panose="02010600030101010101" pitchFamily="2" charset="-122"/>
                <a:ea typeface="宋体" panose="02010600030101010101" pitchFamily="2" charset="-122"/>
              </a:rPr>
              <a:t>yy</a:t>
            </a:r>
            <a:r>
              <a:rPr lang="en-US" altLang="zh-CN" dirty="0">
                <a:latin typeface="宋体" panose="02010600030101010101" pitchFamily="2" charset="-122"/>
                <a:ea typeface="宋体" panose="02010600030101010101" pitchFamily="2" charset="-122"/>
              </a:rPr>
              <a:t> takes n knight moves.".</a:t>
            </a:r>
          </a:p>
          <a:p>
            <a:endParaRPr lang="en-US" altLang="zh-CN" dirty="0" smtClean="0">
              <a:latin typeface="宋体" panose="02010600030101010101" pitchFamily="2" charset="-122"/>
              <a:ea typeface="宋体" panose="02010600030101010101" pitchFamily="2" charset="-122"/>
            </a:endParaRPr>
          </a:p>
        </p:txBody>
      </p:sp>
      <p:sp>
        <p:nvSpPr>
          <p:cNvPr id="4" name="文本框 3"/>
          <p:cNvSpPr txBox="1"/>
          <p:nvPr/>
        </p:nvSpPr>
        <p:spPr>
          <a:xfrm>
            <a:off x="633046" y="1053158"/>
            <a:ext cx="11226018" cy="286232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你的一位朋友正在研究旅行骑士问题（</a:t>
            </a:r>
            <a:r>
              <a:rPr lang="en-US" altLang="zh-CN" dirty="0">
                <a:latin typeface="宋体" panose="02010600030101010101" pitchFamily="2" charset="-122"/>
                <a:ea typeface="宋体" panose="02010600030101010101" pitchFamily="2" charset="-122"/>
              </a:rPr>
              <a:t>TKP</a:t>
            </a:r>
            <a:r>
              <a:rPr lang="zh-CN" altLang="en-US" dirty="0">
                <a:latin typeface="宋体" panose="02010600030101010101" pitchFamily="2" charset="-122"/>
                <a:ea typeface="宋体" panose="02010600030101010101" pitchFamily="2" charset="-122"/>
              </a:rPr>
              <a:t>），在那里你可以找到骑士移动的最短闭环行程，该行程只需一次访问棋盘上给定</a:t>
            </a:r>
            <a:r>
              <a:rPr lang="en-US" altLang="zh-CN" dirty="0">
                <a:latin typeface="宋体" panose="02010600030101010101" pitchFamily="2" charset="-122"/>
                <a:ea typeface="宋体" panose="02010600030101010101" pitchFamily="2" charset="-122"/>
              </a:rPr>
              <a:t>n</a:t>
            </a:r>
            <a:r>
              <a:rPr lang="zh-CN" altLang="en-US" dirty="0">
                <a:latin typeface="宋体" panose="02010600030101010101" pitchFamily="2" charset="-122"/>
                <a:ea typeface="宋体" panose="02010600030101010101" pitchFamily="2" charset="-122"/>
              </a:rPr>
              <a:t>个方格的每个方格。他认为问题中最困难的部分是确定两个给定方格之间的最小骑士移动数量，并且一旦你完成了这一步，找到这个游览将很容易。当然，你知道它反之亦然。所以你让他写一个解决“困难”部分的程序。</a:t>
            </a:r>
          </a:p>
          <a:p>
            <a:r>
              <a:rPr lang="zh-CN" altLang="en-US" dirty="0">
                <a:latin typeface="宋体" panose="02010600030101010101" pitchFamily="2" charset="-122"/>
                <a:ea typeface="宋体" panose="02010600030101010101" pitchFamily="2" charset="-122"/>
              </a:rPr>
              <a:t>你的工作是编写一个程序，它需要两个方格</a:t>
            </a:r>
            <a:r>
              <a:rPr lang="en-US" altLang="zh-CN"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作为输入，然后确定在从</a:t>
            </a:r>
            <a:r>
              <a:rPr lang="en-US" altLang="zh-CN"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到</a:t>
            </a:r>
            <a:r>
              <a:rPr lang="en-US" altLang="zh-CN" dirty="0">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的最短路线上的骑士移动数量。</a:t>
            </a:r>
          </a:p>
          <a:p>
            <a:r>
              <a:rPr lang="zh-CN" altLang="en-US" dirty="0">
                <a:latin typeface="宋体" panose="02010600030101010101" pitchFamily="2" charset="-122"/>
                <a:ea typeface="宋体" panose="02010600030101010101" pitchFamily="2" charset="-122"/>
              </a:rPr>
              <a:t>输入规格</a:t>
            </a:r>
          </a:p>
          <a:p>
            <a:r>
              <a:rPr lang="zh-CN" altLang="en-US" dirty="0">
                <a:latin typeface="宋体" panose="02010600030101010101" pitchFamily="2" charset="-122"/>
                <a:ea typeface="宋体" panose="02010600030101010101" pitchFamily="2" charset="-122"/>
              </a:rPr>
              <a:t>输入文件将包含一个或多个测试用例。每个测试用例由一行包含两个用一个空格分隔的正方形组成。正方形是由表示列的字母（</a:t>
            </a:r>
            <a:r>
              <a:rPr lang="en-US" altLang="zh-CN" dirty="0">
                <a:latin typeface="宋体" panose="02010600030101010101" pitchFamily="2" charset="-122"/>
                <a:ea typeface="宋体" panose="02010600030101010101" pitchFamily="2" charset="-122"/>
              </a:rPr>
              <a:t>a-h</a:t>
            </a:r>
            <a:r>
              <a:rPr lang="zh-CN" altLang="en-US" dirty="0">
                <a:latin typeface="宋体" panose="02010600030101010101" pitchFamily="2" charset="-122"/>
                <a:ea typeface="宋体" panose="02010600030101010101" pitchFamily="2" charset="-122"/>
              </a:rPr>
              <a:t>）和表示棋盘上的行的数字（</a:t>
            </a:r>
            <a:r>
              <a:rPr lang="en-US" altLang="zh-CN" dirty="0">
                <a:latin typeface="宋体" panose="02010600030101010101" pitchFamily="2" charset="-122"/>
                <a:ea typeface="宋体" panose="02010600030101010101" pitchFamily="2" charset="-122"/>
              </a:rPr>
              <a:t>1-8</a:t>
            </a:r>
            <a:r>
              <a:rPr lang="zh-CN" altLang="en-US" dirty="0">
                <a:latin typeface="宋体" panose="02010600030101010101" pitchFamily="2" charset="-122"/>
                <a:ea typeface="宋体" panose="02010600030101010101" pitchFamily="2" charset="-122"/>
              </a:rPr>
              <a:t>）组成的字符串。</a:t>
            </a:r>
          </a:p>
          <a:p>
            <a:r>
              <a:rPr lang="zh-CN" altLang="en-US" dirty="0">
                <a:latin typeface="宋体" panose="02010600030101010101" pitchFamily="2" charset="-122"/>
                <a:ea typeface="宋体" panose="02010600030101010101" pitchFamily="2" charset="-122"/>
              </a:rPr>
              <a:t>输出规格</a:t>
            </a:r>
          </a:p>
          <a:p>
            <a:r>
              <a:rPr lang="zh-CN" altLang="en-US" dirty="0">
                <a:latin typeface="宋体" panose="02010600030101010101" pitchFamily="2" charset="-122"/>
                <a:ea typeface="宋体" panose="02010600030101010101" pitchFamily="2" charset="-122"/>
              </a:rPr>
              <a:t>对于每个测试用例，打印一行“从</a:t>
            </a:r>
            <a:r>
              <a:rPr lang="en-US" altLang="zh-CN" dirty="0">
                <a:latin typeface="宋体" panose="02010600030101010101" pitchFamily="2" charset="-122"/>
                <a:ea typeface="宋体" panose="02010600030101010101" pitchFamily="2" charset="-122"/>
              </a:rPr>
              <a:t>xx</a:t>
            </a:r>
            <a:r>
              <a:rPr lang="zh-CN" altLang="en-US" dirty="0">
                <a:latin typeface="宋体" panose="02010600030101010101" pitchFamily="2" charset="-122"/>
                <a:ea typeface="宋体" panose="02010600030101010101" pitchFamily="2" charset="-122"/>
              </a:rPr>
              <a:t>到</a:t>
            </a:r>
            <a:r>
              <a:rPr lang="en-US" altLang="zh-CN" dirty="0" err="1">
                <a:latin typeface="宋体" panose="02010600030101010101" pitchFamily="2" charset="-122"/>
                <a:ea typeface="宋体" panose="02010600030101010101" pitchFamily="2" charset="-122"/>
              </a:rPr>
              <a:t>yy</a:t>
            </a:r>
            <a:r>
              <a:rPr lang="zh-CN" altLang="en-US" dirty="0">
                <a:latin typeface="宋体" panose="02010600030101010101" pitchFamily="2" charset="-122"/>
                <a:ea typeface="宋体" panose="02010600030101010101" pitchFamily="2" charset="-122"/>
              </a:rPr>
              <a:t>需要</a:t>
            </a:r>
            <a:r>
              <a:rPr lang="en-US" altLang="zh-CN" dirty="0">
                <a:latin typeface="宋体" panose="02010600030101010101" pitchFamily="2" charset="-122"/>
                <a:ea typeface="宋体" panose="02010600030101010101" pitchFamily="2" charset="-122"/>
              </a:rPr>
              <a:t>n</a:t>
            </a:r>
            <a:r>
              <a:rPr lang="zh-CN" altLang="en-US" dirty="0">
                <a:latin typeface="宋体" panose="02010600030101010101" pitchFamily="2" charset="-122"/>
                <a:ea typeface="宋体" panose="02010600030101010101" pitchFamily="2" charset="-122"/>
              </a:rPr>
              <a:t>次骑士移动”。</a:t>
            </a:r>
          </a:p>
        </p:txBody>
      </p:sp>
    </p:spTree>
    <p:extLst>
      <p:ext uri="{BB962C8B-B14F-4D97-AF65-F5344CB8AC3E}">
        <p14:creationId xmlns:p14="http://schemas.microsoft.com/office/powerpoint/2010/main" val="221559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842996" y="766050"/>
            <a:ext cx="10424160" cy="5355312"/>
          </a:xfrm>
          <a:prstGeom prst="rect">
            <a:avLst/>
          </a:prstGeom>
          <a:noFill/>
        </p:spPr>
        <p:txBody>
          <a:bodyPr wrap="square" rtlCol="0">
            <a:spAutoFit/>
          </a:bodyPr>
          <a:lstStyle/>
          <a:p>
            <a:r>
              <a:rPr lang="en-US" altLang="zh-CN" dirty="0" smtClean="0">
                <a:latin typeface="宋体" panose="02010600030101010101" pitchFamily="2" charset="-122"/>
                <a:ea typeface="宋体" panose="02010600030101010101" pitchFamily="2" charset="-122"/>
              </a:rPr>
              <a:t>Sample </a:t>
            </a:r>
            <a:r>
              <a:rPr lang="en-US" altLang="zh-CN" dirty="0">
                <a:latin typeface="宋体" panose="02010600030101010101" pitchFamily="2" charset="-122"/>
                <a:ea typeface="宋体" panose="02010600030101010101" pitchFamily="2" charset="-122"/>
              </a:rPr>
              <a:t>Input</a:t>
            </a:r>
          </a:p>
          <a:p>
            <a:r>
              <a:rPr lang="en-US" altLang="zh-CN" dirty="0">
                <a:latin typeface="宋体" panose="02010600030101010101" pitchFamily="2" charset="-122"/>
                <a:ea typeface="宋体" panose="02010600030101010101" pitchFamily="2" charset="-122"/>
              </a:rPr>
              <a:t>e2 e4</a:t>
            </a:r>
          </a:p>
          <a:p>
            <a:r>
              <a:rPr lang="en-US" altLang="zh-CN" dirty="0">
                <a:latin typeface="宋体" panose="02010600030101010101" pitchFamily="2" charset="-122"/>
                <a:ea typeface="宋体" panose="02010600030101010101" pitchFamily="2" charset="-122"/>
              </a:rPr>
              <a:t>a1 b2</a:t>
            </a:r>
          </a:p>
          <a:p>
            <a:r>
              <a:rPr lang="en-US" altLang="zh-CN" dirty="0">
                <a:latin typeface="宋体" panose="02010600030101010101" pitchFamily="2" charset="-122"/>
                <a:ea typeface="宋体" panose="02010600030101010101" pitchFamily="2" charset="-122"/>
              </a:rPr>
              <a:t>b2 c3</a:t>
            </a:r>
          </a:p>
          <a:p>
            <a:r>
              <a:rPr lang="en-US" altLang="zh-CN" dirty="0">
                <a:latin typeface="宋体" panose="02010600030101010101" pitchFamily="2" charset="-122"/>
                <a:ea typeface="宋体" panose="02010600030101010101" pitchFamily="2" charset="-122"/>
              </a:rPr>
              <a:t>a1 h8</a:t>
            </a:r>
          </a:p>
          <a:p>
            <a:r>
              <a:rPr lang="en-US" altLang="zh-CN" dirty="0">
                <a:latin typeface="宋体" panose="02010600030101010101" pitchFamily="2" charset="-122"/>
                <a:ea typeface="宋体" panose="02010600030101010101" pitchFamily="2" charset="-122"/>
              </a:rPr>
              <a:t>a1 h7</a:t>
            </a:r>
          </a:p>
          <a:p>
            <a:r>
              <a:rPr lang="en-US" altLang="zh-CN" dirty="0">
                <a:latin typeface="宋体" panose="02010600030101010101" pitchFamily="2" charset="-122"/>
                <a:ea typeface="宋体" panose="02010600030101010101" pitchFamily="2" charset="-122"/>
              </a:rPr>
              <a:t>h8 a1</a:t>
            </a:r>
          </a:p>
          <a:p>
            <a:r>
              <a:rPr lang="en-US" altLang="zh-CN" dirty="0">
                <a:latin typeface="宋体" panose="02010600030101010101" pitchFamily="2" charset="-122"/>
                <a:ea typeface="宋体" panose="02010600030101010101" pitchFamily="2" charset="-122"/>
              </a:rPr>
              <a:t>b1 c3</a:t>
            </a:r>
          </a:p>
          <a:p>
            <a:r>
              <a:rPr lang="en-US" altLang="zh-CN" dirty="0">
                <a:latin typeface="宋体" panose="02010600030101010101" pitchFamily="2" charset="-122"/>
                <a:ea typeface="宋体" panose="02010600030101010101" pitchFamily="2" charset="-122"/>
              </a:rPr>
              <a:t>f6 </a:t>
            </a:r>
            <a:r>
              <a:rPr lang="en-US" altLang="zh-CN" dirty="0" err="1">
                <a:latin typeface="宋体" panose="02010600030101010101" pitchFamily="2" charset="-122"/>
                <a:ea typeface="宋体" panose="02010600030101010101" pitchFamily="2" charset="-122"/>
              </a:rPr>
              <a:t>f6</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Sample Output</a:t>
            </a:r>
          </a:p>
          <a:p>
            <a:r>
              <a:rPr lang="en-US" altLang="zh-CN" dirty="0">
                <a:latin typeface="宋体" panose="02010600030101010101" pitchFamily="2" charset="-122"/>
                <a:ea typeface="宋体" panose="02010600030101010101" pitchFamily="2" charset="-122"/>
              </a:rPr>
              <a:t>To get from e2 to e4 takes 2 knight moves.</a:t>
            </a:r>
          </a:p>
          <a:p>
            <a:r>
              <a:rPr lang="en-US" altLang="zh-CN" dirty="0">
                <a:latin typeface="宋体" panose="02010600030101010101" pitchFamily="2" charset="-122"/>
                <a:ea typeface="宋体" panose="02010600030101010101" pitchFamily="2" charset="-122"/>
              </a:rPr>
              <a:t>To get from a1 to b2 takes 4 knight moves.</a:t>
            </a:r>
          </a:p>
          <a:p>
            <a:r>
              <a:rPr lang="en-US" altLang="zh-CN" dirty="0">
                <a:latin typeface="宋体" panose="02010600030101010101" pitchFamily="2" charset="-122"/>
                <a:ea typeface="宋体" panose="02010600030101010101" pitchFamily="2" charset="-122"/>
              </a:rPr>
              <a:t>To get from b2 to c3 takes 2 knight moves.</a:t>
            </a:r>
          </a:p>
          <a:p>
            <a:r>
              <a:rPr lang="en-US" altLang="zh-CN" dirty="0">
                <a:latin typeface="宋体" panose="02010600030101010101" pitchFamily="2" charset="-122"/>
                <a:ea typeface="宋体" panose="02010600030101010101" pitchFamily="2" charset="-122"/>
              </a:rPr>
              <a:t>To get from a1 to h8 takes 6 knight moves.</a:t>
            </a:r>
          </a:p>
          <a:p>
            <a:r>
              <a:rPr lang="en-US" altLang="zh-CN" dirty="0">
                <a:latin typeface="宋体" panose="02010600030101010101" pitchFamily="2" charset="-122"/>
                <a:ea typeface="宋体" panose="02010600030101010101" pitchFamily="2" charset="-122"/>
              </a:rPr>
              <a:t>To get from a1 to h7 takes 5 knight moves.</a:t>
            </a:r>
          </a:p>
          <a:p>
            <a:r>
              <a:rPr lang="en-US" altLang="zh-CN" dirty="0">
                <a:latin typeface="宋体" panose="02010600030101010101" pitchFamily="2" charset="-122"/>
                <a:ea typeface="宋体" panose="02010600030101010101" pitchFamily="2" charset="-122"/>
              </a:rPr>
              <a:t>To get from h8 to a1 takes 6 knight moves.</a:t>
            </a:r>
          </a:p>
          <a:p>
            <a:r>
              <a:rPr lang="en-US" altLang="zh-CN" dirty="0">
                <a:latin typeface="宋体" panose="02010600030101010101" pitchFamily="2" charset="-122"/>
                <a:ea typeface="宋体" panose="02010600030101010101" pitchFamily="2" charset="-122"/>
              </a:rPr>
              <a:t>To get from b1 to c3 takes 1 knight moves.</a:t>
            </a:r>
          </a:p>
          <a:p>
            <a:r>
              <a:rPr lang="en-US" altLang="zh-CN" dirty="0">
                <a:latin typeface="宋体" panose="02010600030101010101" pitchFamily="2" charset="-122"/>
                <a:ea typeface="宋体" panose="02010600030101010101" pitchFamily="2" charset="-122"/>
              </a:rPr>
              <a:t>To get from f6 to f6 takes 0 knight moves.</a:t>
            </a: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06766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675249" y="492369"/>
            <a:ext cx="2278966" cy="523220"/>
          </a:xfrm>
          <a:prstGeom prst="rect">
            <a:avLst/>
          </a:prstGeom>
          <a:noFill/>
        </p:spPr>
        <p:txBody>
          <a:bodyPr wrap="square" rtlCol="0">
            <a:spAutoFit/>
          </a:bodyPr>
          <a:lstStyle/>
          <a:p>
            <a:r>
              <a:rPr lang="zh-CN" altLang="en-US" sz="2800" b="1" dirty="0" smtClean="0"/>
              <a:t>问题解决</a:t>
            </a:r>
            <a:endParaRPr lang="zh-CN" altLang="en-US" sz="2800" b="1" dirty="0"/>
          </a:p>
        </p:txBody>
      </p:sp>
      <p:sp>
        <p:nvSpPr>
          <p:cNvPr id="3" name="文本框 2"/>
          <p:cNvSpPr txBox="1"/>
          <p:nvPr/>
        </p:nvSpPr>
        <p:spPr>
          <a:xfrm>
            <a:off x="675250" y="1575581"/>
            <a:ext cx="7005710" cy="3046988"/>
          </a:xfrm>
          <a:prstGeom prst="rect">
            <a:avLst/>
          </a:prstGeom>
          <a:noFill/>
        </p:spPr>
        <p:txBody>
          <a:bodyPr wrap="square" rtlCol="0">
            <a:spAutoFit/>
          </a:bodyPr>
          <a:lstStyle/>
          <a:p>
            <a:r>
              <a:rPr lang="zh-CN" altLang="en-US" sz="2400" dirty="0" smtClean="0">
                <a:latin typeface="宋体" panose="02010600030101010101" pitchFamily="2" charset="-122"/>
                <a:ea typeface="宋体" panose="02010600030101010101" pitchFamily="2" charset="-122"/>
              </a:rPr>
              <a:t>方法：</a:t>
            </a:r>
            <a:endParaRPr lang="en-US" altLang="zh-CN" sz="2400" dirty="0" smtClean="0">
              <a:latin typeface="宋体" panose="02010600030101010101" pitchFamily="2" charset="-122"/>
              <a:ea typeface="宋体" panose="02010600030101010101" pitchFamily="2" charset="-122"/>
            </a:endParaRPr>
          </a:p>
          <a:p>
            <a:r>
              <a:rPr lang="en-US" altLang="zh-CN" sz="2400" dirty="0" smtClean="0">
                <a:latin typeface="宋体" panose="02010600030101010101" pitchFamily="2" charset="-122"/>
                <a:ea typeface="宋体" panose="02010600030101010101" pitchFamily="2" charset="-122"/>
              </a:rPr>
              <a:t>(1)</a:t>
            </a:r>
            <a:r>
              <a:rPr lang="zh-CN" altLang="en-US" sz="2400" dirty="0" smtClean="0">
                <a:latin typeface="宋体" panose="02010600030101010101" pitchFamily="2" charset="-122"/>
                <a:ea typeface="宋体" panose="02010600030101010101" pitchFamily="2" charset="-122"/>
              </a:rPr>
              <a:t>数学推导；</a:t>
            </a:r>
            <a:endParaRPr lang="en-US" altLang="zh-CN" sz="2400" dirty="0" smtClean="0">
              <a:latin typeface="宋体" panose="02010600030101010101" pitchFamily="2" charset="-122"/>
              <a:ea typeface="宋体" panose="02010600030101010101" pitchFamily="2" charset="-122"/>
            </a:endParaRPr>
          </a:p>
          <a:p>
            <a:r>
              <a:rPr lang="en-US" altLang="zh-CN" sz="2400" dirty="0" smtClean="0">
                <a:latin typeface="宋体" panose="02010600030101010101" pitchFamily="2" charset="-122"/>
                <a:ea typeface="宋体" panose="02010600030101010101" pitchFamily="2" charset="-122"/>
              </a:rPr>
              <a:t>(2)</a:t>
            </a:r>
            <a:r>
              <a:rPr lang="zh-CN" altLang="en-US" sz="2400" dirty="0" smtClean="0">
                <a:latin typeface="宋体" panose="02010600030101010101" pitchFamily="2" charset="-122"/>
                <a:ea typeface="宋体" panose="02010600030101010101" pitchFamily="2" charset="-122"/>
              </a:rPr>
              <a:t>递归；</a:t>
            </a:r>
            <a:endParaRPr lang="en-US" altLang="zh-CN" sz="2400" dirty="0" smtClean="0">
              <a:latin typeface="宋体" panose="02010600030101010101" pitchFamily="2" charset="-122"/>
              <a:ea typeface="宋体" panose="02010600030101010101" pitchFamily="2" charset="-122"/>
            </a:endParaRPr>
          </a:p>
          <a:p>
            <a:r>
              <a:rPr lang="en-US" altLang="zh-CN" sz="2400" dirty="0" smtClean="0">
                <a:latin typeface="宋体" panose="02010600030101010101" pitchFamily="2" charset="-122"/>
                <a:ea typeface="宋体" panose="02010600030101010101" pitchFamily="2" charset="-122"/>
              </a:rPr>
              <a:t>(3)</a:t>
            </a:r>
            <a:r>
              <a:rPr lang="zh-CN" altLang="en-US" sz="2400" dirty="0" smtClean="0">
                <a:latin typeface="宋体" panose="02010600030101010101" pitchFamily="2" charset="-122"/>
                <a:ea typeface="宋体" panose="02010600030101010101" pitchFamily="2" charset="-122"/>
              </a:rPr>
              <a:t>深度优先搜索；</a:t>
            </a:r>
            <a:endParaRPr lang="en-US" altLang="zh-CN" sz="2400" dirty="0" smtClean="0">
              <a:latin typeface="宋体" panose="02010600030101010101" pitchFamily="2" charset="-122"/>
              <a:ea typeface="宋体" panose="02010600030101010101" pitchFamily="2" charset="-122"/>
            </a:endParaRPr>
          </a:p>
          <a:p>
            <a:r>
              <a:rPr lang="en-US" altLang="zh-CN" sz="2400" dirty="0" smtClean="0">
                <a:latin typeface="宋体" panose="02010600030101010101" pitchFamily="2" charset="-122"/>
                <a:ea typeface="宋体" panose="02010600030101010101" pitchFamily="2" charset="-122"/>
              </a:rPr>
              <a:t>(4)</a:t>
            </a:r>
            <a:r>
              <a:rPr lang="zh-CN" altLang="en-US" sz="2400" dirty="0" smtClean="0">
                <a:latin typeface="宋体" panose="02010600030101010101" pitchFamily="2" charset="-122"/>
                <a:ea typeface="宋体" panose="02010600030101010101" pitchFamily="2" charset="-122"/>
              </a:rPr>
              <a:t>广度优先搜索；</a:t>
            </a:r>
            <a:endParaRPr lang="en-US" altLang="zh-CN" sz="2400" dirty="0" smtClean="0">
              <a:latin typeface="宋体" panose="02010600030101010101" pitchFamily="2" charset="-122"/>
              <a:ea typeface="宋体" panose="02010600030101010101" pitchFamily="2" charset="-122"/>
            </a:endParaRPr>
          </a:p>
          <a:p>
            <a:r>
              <a:rPr lang="en-US" altLang="zh-CN" sz="2400" dirty="0" smtClean="0">
                <a:latin typeface="宋体" panose="02010600030101010101" pitchFamily="2" charset="-122"/>
                <a:ea typeface="宋体" panose="02010600030101010101" pitchFamily="2" charset="-122"/>
              </a:rPr>
              <a:t>(5)Floyd</a:t>
            </a:r>
            <a:r>
              <a:rPr lang="zh-CN" altLang="en-US" sz="2400" dirty="0" smtClean="0">
                <a:latin typeface="宋体" panose="02010600030101010101" pitchFamily="2" charset="-122"/>
                <a:ea typeface="宋体" panose="02010600030101010101" pitchFamily="2" charset="-122"/>
              </a:rPr>
              <a:t>算法；</a:t>
            </a:r>
            <a:r>
              <a:rPr lang="en-US" altLang="zh-CN" sz="2400" dirty="0" smtClean="0">
                <a:latin typeface="宋体" panose="02010600030101010101" pitchFamily="2" charset="-122"/>
                <a:ea typeface="宋体" panose="02010600030101010101" pitchFamily="2" charset="-122"/>
              </a:rPr>
              <a:t>(</a:t>
            </a:r>
            <a:r>
              <a:rPr lang="en-US" altLang="zh-CN" sz="2400" dirty="0" err="1" smtClean="0">
                <a:latin typeface="宋体" panose="02010600030101010101" pitchFamily="2" charset="-122"/>
                <a:ea typeface="宋体" panose="02010600030101010101" pitchFamily="2" charset="-122"/>
              </a:rPr>
              <a:t>Dijkstra</a:t>
            </a:r>
            <a:r>
              <a:rPr lang="zh-CN" altLang="en-US" sz="2400" dirty="0" smtClean="0">
                <a:latin typeface="宋体" panose="02010600030101010101" pitchFamily="2" charset="-122"/>
                <a:ea typeface="宋体" panose="02010600030101010101" pitchFamily="2" charset="-122"/>
              </a:rPr>
              <a:t>算法</a:t>
            </a:r>
            <a:r>
              <a:rPr lang="en-US" altLang="zh-CN" sz="2400" dirty="0" smtClean="0">
                <a:latin typeface="宋体" panose="02010600030101010101" pitchFamily="2" charset="-122"/>
                <a:ea typeface="宋体" panose="02010600030101010101" pitchFamily="2" charset="-122"/>
              </a:rPr>
              <a:t>*)</a:t>
            </a:r>
          </a:p>
          <a:p>
            <a:r>
              <a:rPr lang="en-US" altLang="zh-CN" sz="2400" dirty="0" smtClean="0">
                <a:latin typeface="宋体" panose="02010600030101010101" pitchFamily="2" charset="-122"/>
                <a:ea typeface="宋体" panose="02010600030101010101" pitchFamily="2" charset="-122"/>
              </a:rPr>
              <a:t>(6)A</a:t>
            </a:r>
            <a:r>
              <a:rPr lang="zh-CN" altLang="en-US" sz="2400" dirty="0" smtClean="0">
                <a:latin typeface="宋体" panose="02010600030101010101" pitchFamily="2" charset="-122"/>
                <a:ea typeface="宋体" panose="02010600030101010101" pitchFamily="2" charset="-122"/>
              </a:rPr>
              <a:t>*算法；</a:t>
            </a:r>
            <a:endParaRPr lang="en-US" altLang="zh-CN" sz="2400" dirty="0" smtClean="0">
              <a:latin typeface="宋体" panose="02010600030101010101" pitchFamily="2" charset="-122"/>
              <a:ea typeface="宋体" panose="02010600030101010101" pitchFamily="2" charset="-122"/>
            </a:endParaRPr>
          </a:p>
          <a:p>
            <a:r>
              <a:rPr lang="en-US" altLang="zh-CN" sz="2400" dirty="0" smtClean="0">
                <a:latin typeface="宋体" panose="02010600030101010101" pitchFamily="2" charset="-122"/>
                <a:ea typeface="宋体" panose="02010600030101010101" pitchFamily="2" charset="-122"/>
              </a:rPr>
              <a:t>(7)</a:t>
            </a:r>
            <a:r>
              <a:rPr lang="zh-CN" altLang="en-US" sz="2400" dirty="0" smtClean="0">
                <a:latin typeface="宋体" panose="02010600030101010101" pitchFamily="2" charset="-122"/>
                <a:ea typeface="宋体" panose="02010600030101010101" pitchFamily="2" charset="-122"/>
              </a:rPr>
              <a:t>双向广度优先算法。</a:t>
            </a:r>
            <a:endParaRPr lang="en-US" altLang="zh-CN" sz="240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61173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787791" y="287110"/>
            <a:ext cx="3587261" cy="523220"/>
          </a:xfrm>
          <a:prstGeom prst="rect">
            <a:avLst/>
          </a:prstGeom>
          <a:noFill/>
        </p:spPr>
        <p:txBody>
          <a:bodyPr wrap="square" rtlCol="0">
            <a:spAutoFit/>
          </a:bodyPr>
          <a:lstStyle/>
          <a:p>
            <a:r>
              <a:rPr lang="en-US" altLang="zh-CN" sz="2800" b="1" dirty="0" smtClean="0"/>
              <a:t>1.</a:t>
            </a:r>
            <a:r>
              <a:rPr lang="zh-CN" altLang="en-US" sz="2800" b="1" dirty="0" smtClean="0"/>
              <a:t>数学方法</a:t>
            </a:r>
            <a:endParaRPr lang="zh-CN" altLang="en-US" sz="2800" b="1" dirty="0"/>
          </a:p>
        </p:txBody>
      </p:sp>
      <p:sp>
        <p:nvSpPr>
          <p:cNvPr id="3" name="文本框 2"/>
          <p:cNvSpPr txBox="1"/>
          <p:nvPr/>
        </p:nvSpPr>
        <p:spPr>
          <a:xfrm>
            <a:off x="787791" y="983673"/>
            <a:ext cx="10088027" cy="5324535"/>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设横纵坐标的差值分别是</a:t>
            </a:r>
            <a:r>
              <a:rPr lang="en-US" altLang="zh-CN" sz="2000" dirty="0" err="1">
                <a:latin typeface="宋体" panose="02010600030101010101" pitchFamily="2" charset="-122"/>
                <a:ea typeface="宋体" panose="02010600030101010101" pitchFamily="2" charset="-122"/>
              </a:rPr>
              <a:t>x,y</a:t>
            </a:r>
            <a:endParaRPr lang="en-US" altLang="zh-CN" sz="2000" dirty="0">
              <a:latin typeface="宋体" panose="02010600030101010101" pitchFamily="2" charset="-122"/>
              <a:ea typeface="宋体" panose="02010600030101010101" pitchFamily="2" charset="-122"/>
            </a:endParaRPr>
          </a:p>
          <a:p>
            <a:r>
              <a:rPr lang="zh-CN" altLang="en-US" sz="2000" dirty="0" smtClean="0">
                <a:latin typeface="宋体" panose="02010600030101010101" pitchFamily="2" charset="-122"/>
                <a:ea typeface="宋体" panose="02010600030101010101" pitchFamily="2" charset="-122"/>
              </a:rPr>
              <a:t>设</a:t>
            </a:r>
            <a:r>
              <a:rPr lang="zh-CN" altLang="en-US" sz="2000" dirty="0">
                <a:latin typeface="宋体" panose="02010600030101010101" pitchFamily="2" charset="-122"/>
                <a:ea typeface="宋体" panose="02010600030101010101" pitchFamily="2" charset="-122"/>
              </a:rPr>
              <a:t>方向向量为</a:t>
            </a:r>
            <a:r>
              <a:rPr lang="en-US" altLang="zh-CN" sz="2000" dirty="0">
                <a:latin typeface="宋体" panose="02010600030101010101" pitchFamily="2" charset="-122"/>
                <a:ea typeface="宋体" panose="02010600030101010101" pitchFamily="2" charset="-122"/>
              </a:rPr>
              <a:t>(1,2),(2,1),(2,-1),(1,-2)</a:t>
            </a:r>
            <a:r>
              <a:rPr lang="zh-CN" altLang="en-US" sz="2000" dirty="0">
                <a:latin typeface="宋体" panose="02010600030101010101" pitchFamily="2" charset="-122"/>
                <a:ea typeface="宋体" panose="02010600030101010101" pitchFamily="2" charset="-122"/>
              </a:rPr>
              <a:t>的分别有</a:t>
            </a:r>
            <a:r>
              <a:rPr lang="en-US" altLang="zh-CN" sz="2000" dirty="0" err="1">
                <a:latin typeface="宋体" panose="02010600030101010101" pitchFamily="2" charset="-122"/>
                <a:ea typeface="宋体" panose="02010600030101010101" pitchFamily="2" charset="-122"/>
              </a:rPr>
              <a:t>a,b,c,d</a:t>
            </a:r>
            <a:r>
              <a:rPr lang="zh-CN" altLang="en-US" sz="2000" dirty="0" smtClean="0">
                <a:latin typeface="宋体" panose="02010600030101010101" pitchFamily="2" charset="-122"/>
                <a:ea typeface="宋体" panose="02010600030101010101" pitchFamily="2" charset="-122"/>
              </a:rPr>
              <a:t>次</a:t>
            </a:r>
            <a:endParaRPr lang="en-US" altLang="zh-CN" sz="2000" dirty="0" smtClean="0">
              <a:latin typeface="宋体" panose="02010600030101010101" pitchFamily="2" charset="-122"/>
              <a:ea typeface="宋体" panose="02010600030101010101" pitchFamily="2" charset="-122"/>
            </a:endParaRPr>
          </a:p>
          <a:p>
            <a:endParaRPr lang="en-US" altLang="zh-CN" sz="2000" dirty="0" smtClean="0">
              <a:latin typeface="宋体" panose="02010600030101010101" pitchFamily="2" charset="-122"/>
              <a:ea typeface="宋体" panose="02010600030101010101" pitchFamily="2" charset="-122"/>
            </a:endParaRPr>
          </a:p>
          <a:p>
            <a:r>
              <a:rPr lang="zh-CN" altLang="en-US" sz="2000" dirty="0" smtClean="0">
                <a:latin typeface="宋体" panose="02010600030101010101" pitchFamily="2" charset="-122"/>
                <a:ea typeface="宋体" panose="02010600030101010101" pitchFamily="2" charset="-122"/>
              </a:rPr>
              <a:t>故：</a:t>
            </a:r>
            <a:endParaRPr lang="en-US" altLang="zh-CN" sz="2000" dirty="0" smtClean="0">
              <a:latin typeface="宋体" panose="02010600030101010101" pitchFamily="2" charset="-122"/>
              <a:ea typeface="宋体" panose="02010600030101010101" pitchFamily="2" charset="-122"/>
            </a:endParaRPr>
          </a:p>
          <a:p>
            <a:r>
              <a:rPr lang="en-US" altLang="zh-CN" sz="2000" dirty="0" smtClean="0">
                <a:latin typeface="宋体" panose="02010600030101010101" pitchFamily="2" charset="-122"/>
                <a:ea typeface="宋体" panose="02010600030101010101" pitchFamily="2" charset="-122"/>
              </a:rPr>
              <a:t>a+2b+2c+d=x</a:t>
            </a:r>
            <a:endParaRPr lang="en-US" altLang="zh-CN" sz="2000" dirty="0">
              <a:latin typeface="宋体" panose="02010600030101010101" pitchFamily="2" charset="-122"/>
              <a:ea typeface="宋体" panose="02010600030101010101" pitchFamily="2" charset="-122"/>
            </a:endParaRPr>
          </a:p>
          <a:p>
            <a:r>
              <a:rPr lang="en-US" altLang="zh-CN" sz="2000" dirty="0" smtClean="0">
                <a:latin typeface="宋体" panose="02010600030101010101" pitchFamily="2" charset="-122"/>
                <a:ea typeface="宋体" panose="02010600030101010101" pitchFamily="2" charset="-122"/>
              </a:rPr>
              <a:t>2a+b-c-2d=y</a:t>
            </a:r>
          </a:p>
          <a:p>
            <a:endParaRPr lang="en-US" altLang="zh-CN" sz="2000" dirty="0" smtClean="0">
              <a:latin typeface="宋体" panose="02010600030101010101" pitchFamily="2" charset="-122"/>
              <a:ea typeface="宋体" panose="02010600030101010101" pitchFamily="2" charset="-122"/>
            </a:endParaRPr>
          </a:p>
          <a:p>
            <a:r>
              <a:rPr lang="zh-CN" altLang="en-US" sz="2000" dirty="0" smtClean="0">
                <a:latin typeface="宋体" panose="02010600030101010101" pitchFamily="2" charset="-122"/>
                <a:ea typeface="宋体" panose="02010600030101010101" pitchFamily="2" charset="-122"/>
              </a:rPr>
              <a:t>推导得：</a:t>
            </a:r>
            <a:endParaRPr lang="en-US" altLang="zh-CN" sz="2000" dirty="0" smtClean="0">
              <a:latin typeface="宋体" panose="02010600030101010101" pitchFamily="2" charset="-122"/>
              <a:ea typeface="宋体" panose="02010600030101010101" pitchFamily="2" charset="-122"/>
            </a:endParaRPr>
          </a:p>
          <a:p>
            <a:r>
              <a:rPr lang="es-ES" altLang="zh-CN" sz="2000" dirty="0">
                <a:latin typeface="宋体" panose="02010600030101010101" pitchFamily="2" charset="-122"/>
                <a:ea typeface="宋体" panose="02010600030101010101" pitchFamily="2" charset="-122"/>
              </a:rPr>
              <a:t>c=(-4a-5b+2x+y)/</a:t>
            </a:r>
            <a:r>
              <a:rPr lang="es-ES" altLang="zh-CN" sz="2000" dirty="0" smtClean="0">
                <a:latin typeface="宋体" panose="02010600030101010101" pitchFamily="2" charset="-122"/>
                <a:ea typeface="宋体" panose="02010600030101010101" pitchFamily="2" charset="-122"/>
              </a:rPr>
              <a:t>3</a:t>
            </a:r>
            <a:endParaRPr lang="es-ES" altLang="zh-CN" sz="2000" dirty="0">
              <a:latin typeface="宋体" panose="02010600030101010101" pitchFamily="2" charset="-122"/>
              <a:ea typeface="宋体" panose="02010600030101010101" pitchFamily="2" charset="-122"/>
            </a:endParaRPr>
          </a:p>
          <a:p>
            <a:r>
              <a:rPr lang="es-ES" altLang="zh-CN" sz="2000" dirty="0">
                <a:latin typeface="宋体" panose="02010600030101010101" pitchFamily="2" charset="-122"/>
                <a:ea typeface="宋体" panose="02010600030101010101" pitchFamily="2" charset="-122"/>
              </a:rPr>
              <a:t>d=(5a+4b-x-2y)/</a:t>
            </a:r>
            <a:r>
              <a:rPr lang="es-ES" altLang="zh-CN" sz="2000" dirty="0" smtClean="0">
                <a:latin typeface="宋体" panose="02010600030101010101" pitchFamily="2" charset="-122"/>
                <a:ea typeface="宋体" panose="02010600030101010101" pitchFamily="2" charset="-122"/>
              </a:rPr>
              <a:t>3</a:t>
            </a:r>
          </a:p>
          <a:p>
            <a:endParaRPr lang="en-US" altLang="zh-CN" sz="2000" dirty="0" smtClean="0">
              <a:latin typeface="宋体" panose="02010600030101010101" pitchFamily="2" charset="-122"/>
              <a:ea typeface="宋体" panose="02010600030101010101" pitchFamily="2" charset="-122"/>
            </a:endParaRPr>
          </a:p>
          <a:p>
            <a:r>
              <a:rPr lang="zh-CN" altLang="en-US" sz="2000" dirty="0" smtClean="0">
                <a:latin typeface="宋体" panose="02010600030101010101" pitchFamily="2" charset="-122"/>
                <a:ea typeface="宋体" panose="02010600030101010101" pitchFamily="2" charset="-122"/>
              </a:rPr>
              <a:t>所以</a:t>
            </a:r>
            <a:r>
              <a:rPr lang="en-US" altLang="zh-CN" sz="2000" dirty="0" smtClean="0">
                <a:latin typeface="宋体" panose="02010600030101010101" pitchFamily="2" charset="-122"/>
                <a:ea typeface="宋体" panose="02010600030101010101" pitchFamily="2" charset="-122"/>
              </a:rPr>
              <a:t>(-4a-5b)</a:t>
            </a:r>
            <a:r>
              <a:rPr lang="zh-CN" altLang="en-US" sz="2000" dirty="0" smtClean="0">
                <a:latin typeface="宋体" panose="02010600030101010101" pitchFamily="2" charset="-122"/>
                <a:ea typeface="宋体" panose="02010600030101010101" pitchFamily="2" charset="-122"/>
              </a:rPr>
              <a:t>与</a:t>
            </a:r>
            <a:r>
              <a:rPr lang="en-US" altLang="zh-CN" sz="2000" dirty="0" smtClean="0">
                <a:latin typeface="宋体" panose="02010600030101010101" pitchFamily="2" charset="-122"/>
                <a:ea typeface="宋体" panose="02010600030101010101" pitchFamily="2" charset="-122"/>
              </a:rPr>
              <a:t>(2x+y)</a:t>
            </a:r>
            <a:r>
              <a:rPr lang="zh-CN" altLang="en-US" sz="2000" dirty="0" smtClean="0">
                <a:latin typeface="宋体" panose="02010600030101010101" pitchFamily="2" charset="-122"/>
                <a:ea typeface="宋体" panose="02010600030101010101" pitchFamily="2" charset="-122"/>
              </a:rPr>
              <a:t>模</a:t>
            </a:r>
            <a:r>
              <a:rPr lang="en-US" altLang="zh-CN" sz="2000" dirty="0" smtClean="0">
                <a:latin typeface="宋体" panose="02010600030101010101" pitchFamily="2" charset="-122"/>
                <a:ea typeface="宋体" panose="02010600030101010101" pitchFamily="2" charset="-122"/>
              </a:rPr>
              <a:t>3</a:t>
            </a:r>
            <a:r>
              <a:rPr lang="zh-CN" altLang="en-US" sz="2000" dirty="0" smtClean="0">
                <a:latin typeface="宋体" panose="02010600030101010101" pitchFamily="2" charset="-122"/>
                <a:ea typeface="宋体" panose="02010600030101010101" pitchFamily="2" charset="-122"/>
              </a:rPr>
              <a:t>同余</a:t>
            </a:r>
            <a:endParaRPr lang="en-US" altLang="zh-CN" sz="2000" dirty="0" smtClean="0">
              <a:latin typeface="宋体" panose="02010600030101010101" pitchFamily="2" charset="-122"/>
              <a:ea typeface="宋体" panose="02010600030101010101" pitchFamily="2" charset="-122"/>
            </a:endParaRPr>
          </a:p>
          <a:p>
            <a:r>
              <a:rPr lang="zh-CN" altLang="en-US" sz="2000" dirty="0" smtClean="0">
                <a:latin typeface="宋体" panose="02010600030101010101" pitchFamily="2" charset="-122"/>
                <a:ea typeface="宋体" panose="02010600030101010101" pitchFamily="2" charset="-122"/>
              </a:rPr>
              <a:t>即</a:t>
            </a:r>
            <a:r>
              <a:rPr lang="en-US" altLang="zh-CN" sz="2000" dirty="0" smtClean="0">
                <a:latin typeface="宋体" panose="02010600030101010101" pitchFamily="2" charset="-122"/>
                <a:ea typeface="宋体" panose="02010600030101010101" pitchFamily="2" charset="-122"/>
              </a:rPr>
              <a:t>(a+2b)</a:t>
            </a:r>
            <a:r>
              <a:rPr lang="zh-CN" altLang="en-US" sz="2000" dirty="0" smtClean="0">
                <a:latin typeface="宋体" panose="02010600030101010101" pitchFamily="2" charset="-122"/>
                <a:ea typeface="宋体" panose="02010600030101010101" pitchFamily="2" charset="-122"/>
              </a:rPr>
              <a:t>与</a:t>
            </a:r>
            <a:r>
              <a:rPr lang="en-US" altLang="zh-CN" sz="2000" dirty="0" smtClean="0">
                <a:latin typeface="宋体" panose="02010600030101010101" pitchFamily="2" charset="-122"/>
                <a:ea typeface="宋体" panose="02010600030101010101" pitchFamily="2" charset="-122"/>
              </a:rPr>
              <a:t>(2x+y)</a:t>
            </a:r>
            <a:r>
              <a:rPr lang="zh-CN" altLang="en-US" sz="2000" dirty="0">
                <a:latin typeface="宋体" panose="02010600030101010101" pitchFamily="2" charset="-122"/>
                <a:ea typeface="宋体" panose="02010600030101010101" pitchFamily="2" charset="-122"/>
              </a:rPr>
              <a:t>模</a:t>
            </a: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同余</a:t>
            </a:r>
            <a:endParaRPr lang="en-US"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2x+y</a:t>
            </a:r>
            <a:r>
              <a:rPr lang="zh-CN" altLang="en-US" sz="2000" dirty="0">
                <a:latin typeface="宋体" panose="02010600030101010101" pitchFamily="2" charset="-122"/>
                <a:ea typeface="宋体" panose="02010600030101010101" pitchFamily="2" charset="-122"/>
              </a:rPr>
              <a:t>已知，对于</a:t>
            </a:r>
            <a:r>
              <a:rPr lang="en-US" altLang="zh-CN" sz="2000" dirty="0">
                <a:latin typeface="宋体" panose="02010600030101010101" pitchFamily="2" charset="-122"/>
                <a:ea typeface="宋体" panose="02010600030101010101" pitchFamily="2" charset="-122"/>
              </a:rPr>
              <a:t>b</a:t>
            </a:r>
            <a:r>
              <a:rPr lang="zh-CN" altLang="en-US" sz="2000" dirty="0">
                <a:latin typeface="宋体" panose="02010600030101010101" pitchFamily="2" charset="-122"/>
                <a:ea typeface="宋体" panose="02010600030101010101" pitchFamily="2" charset="-122"/>
              </a:rPr>
              <a:t>进行枚举，由于</a:t>
            </a:r>
            <a:r>
              <a:rPr lang="en-US" altLang="zh-CN" sz="2000" dirty="0">
                <a:latin typeface="宋体" panose="02010600030101010101" pitchFamily="2" charset="-122"/>
                <a:ea typeface="宋体" panose="02010600030101010101" pitchFamily="2" charset="-122"/>
              </a:rPr>
              <a:t>-n/2&lt;=b&lt;=n/2</a:t>
            </a:r>
            <a:r>
              <a:rPr lang="zh-CN" altLang="en-US" sz="2000" dirty="0">
                <a:latin typeface="宋体" panose="02010600030101010101" pitchFamily="2" charset="-122"/>
                <a:ea typeface="宋体" panose="02010600030101010101" pitchFamily="2" charset="-122"/>
              </a:rPr>
              <a:t>，进行枚举，对每个知道</a:t>
            </a: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模</a:t>
            </a: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是多少，进而再对可能的</a:t>
            </a: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进行枚举，从而解出</a:t>
            </a:r>
            <a:r>
              <a:rPr lang="en-US" altLang="zh-CN" sz="2000" dirty="0" err="1">
                <a:latin typeface="宋体" panose="02010600030101010101" pitchFamily="2" charset="-122"/>
                <a:ea typeface="宋体" panose="02010600030101010101" pitchFamily="2" charset="-122"/>
              </a:rPr>
              <a:t>c,d</a:t>
            </a:r>
            <a:r>
              <a:rPr lang="zh-CN" altLang="en-US" sz="2000" dirty="0">
                <a:latin typeface="宋体" panose="02010600030101010101" pitchFamily="2" charset="-122"/>
                <a:ea typeface="宋体" panose="02010600030101010101" pitchFamily="2" charset="-122"/>
              </a:rPr>
              <a:t>，进而求出总步</a:t>
            </a:r>
            <a:r>
              <a:rPr lang="zh-CN" altLang="en-US" sz="2000" dirty="0" smtClean="0">
                <a:latin typeface="宋体" panose="02010600030101010101" pitchFamily="2" charset="-122"/>
                <a:ea typeface="宋体" panose="02010600030101010101" pitchFamily="2" charset="-122"/>
              </a:rPr>
              <a:t>数。</a:t>
            </a:r>
            <a:endParaRPr lang="en-US" altLang="zh-CN" sz="2000" dirty="0" smtClean="0">
              <a:latin typeface="宋体" panose="02010600030101010101" pitchFamily="2" charset="-122"/>
              <a:ea typeface="宋体" panose="02010600030101010101" pitchFamily="2" charset="-122"/>
            </a:endParaRPr>
          </a:p>
          <a:p>
            <a:endParaRPr lang="en-US" altLang="zh-CN" sz="2000" dirty="0" smtClean="0">
              <a:latin typeface="宋体" panose="02010600030101010101" pitchFamily="2" charset="-122"/>
              <a:ea typeface="宋体" panose="02010600030101010101" pitchFamily="2" charset="-122"/>
            </a:endParaRPr>
          </a:p>
          <a:p>
            <a:r>
              <a:rPr lang="zh-CN" altLang="en-US" sz="2000" dirty="0" smtClean="0">
                <a:latin typeface="宋体" panose="02010600030101010101" pitchFamily="2" charset="-122"/>
                <a:ea typeface="宋体" panose="02010600030101010101" pitchFamily="2" charset="-122"/>
              </a:rPr>
              <a:t>即求</a:t>
            </a:r>
            <a:r>
              <a:rPr lang="en-US" altLang="zh-CN" sz="2000" dirty="0" smtClean="0">
                <a:latin typeface="宋体" panose="02010600030101010101" pitchFamily="2" charset="-122"/>
                <a:ea typeface="宋体" panose="02010600030101010101" pitchFamily="2" charset="-122"/>
              </a:rPr>
              <a:t>|a</a:t>
            </a:r>
            <a:r>
              <a:rPr lang="en-US" altLang="zh-CN" sz="2000" dirty="0">
                <a:latin typeface="宋体" panose="02010600030101010101" pitchFamily="2" charset="-122"/>
                <a:ea typeface="宋体" panose="02010600030101010101" pitchFamily="2" charset="-122"/>
              </a:rPr>
              <a:t>|+|b|+|c|+|d|</a:t>
            </a:r>
            <a:r>
              <a:rPr lang="zh-CN" altLang="en-US" sz="2000" dirty="0">
                <a:latin typeface="宋体" panose="02010600030101010101" pitchFamily="2" charset="-122"/>
                <a:ea typeface="宋体" panose="02010600030101010101" pitchFamily="2" charset="-122"/>
              </a:rPr>
              <a:t>的</a:t>
            </a:r>
            <a:r>
              <a:rPr lang="zh-CN" altLang="en-US" sz="2000" dirty="0" smtClean="0">
                <a:latin typeface="宋体" panose="02010600030101010101" pitchFamily="2" charset="-122"/>
                <a:ea typeface="宋体" panose="02010600030101010101" pitchFamily="2" charset="-122"/>
              </a:rPr>
              <a:t>最小值。</a:t>
            </a: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57923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415636" y="415636"/>
            <a:ext cx="10889673" cy="369332"/>
          </a:xfrm>
          <a:prstGeom prst="rect">
            <a:avLst/>
          </a:prstGeom>
          <a:noFill/>
        </p:spPr>
        <p:txBody>
          <a:bodyPr wrap="square" rtlCol="0">
            <a:spAutoFit/>
          </a:bodyPr>
          <a:lstStyle/>
          <a:p>
            <a:r>
              <a:rPr lang="zh-CN" altLang="en-US" dirty="0" smtClean="0"/>
              <a:t>代码：</a:t>
            </a:r>
            <a:endParaRPr lang="en-US" altLang="zh-CN" dirty="0" smtClean="0"/>
          </a:p>
        </p:txBody>
      </p:sp>
      <p:sp>
        <p:nvSpPr>
          <p:cNvPr id="3" name="文本框 2"/>
          <p:cNvSpPr txBox="1"/>
          <p:nvPr/>
        </p:nvSpPr>
        <p:spPr>
          <a:xfrm>
            <a:off x="415636" y="784968"/>
            <a:ext cx="10889673" cy="5909310"/>
          </a:xfrm>
          <a:prstGeom prst="rect">
            <a:avLst/>
          </a:prstGeom>
          <a:noFill/>
        </p:spPr>
        <p:txBody>
          <a:bodyPr wrap="square" rtlCol="0">
            <a:spAutoFit/>
          </a:bodyPr>
          <a:lstStyle/>
          <a:p>
            <a:r>
              <a:rPr lang="en-US" altLang="zh-CN" sz="1600" dirty="0">
                <a:latin typeface="宋体" panose="02010600030101010101" pitchFamily="2" charset="-122"/>
                <a:ea typeface="宋体" panose="02010600030101010101" pitchFamily="2" charset="-122"/>
              </a:rPr>
              <a:t>#include &lt;</a:t>
            </a:r>
            <a:r>
              <a:rPr lang="en-US" altLang="zh-CN" sz="1600" dirty="0" err="1">
                <a:latin typeface="宋体" panose="02010600030101010101" pitchFamily="2" charset="-122"/>
                <a:ea typeface="宋体" panose="02010600030101010101" pitchFamily="2" charset="-122"/>
              </a:rPr>
              <a:t>iostream</a:t>
            </a:r>
            <a:r>
              <a:rPr lang="en-US" altLang="zh-CN" sz="1600" dirty="0">
                <a:latin typeface="宋体" panose="02010600030101010101" pitchFamily="2" charset="-122"/>
                <a:ea typeface="宋体" panose="02010600030101010101" pitchFamily="2" charset="-122"/>
              </a:rPr>
              <a:t>&gt;  </a:t>
            </a:r>
          </a:p>
          <a:p>
            <a:r>
              <a:rPr lang="en-US" altLang="zh-CN" sz="1600" dirty="0">
                <a:latin typeface="宋体" panose="02010600030101010101" pitchFamily="2" charset="-122"/>
                <a:ea typeface="宋体" panose="02010600030101010101" pitchFamily="2" charset="-122"/>
              </a:rPr>
              <a:t>#include &lt;string&gt;</a:t>
            </a:r>
          </a:p>
          <a:p>
            <a:r>
              <a:rPr lang="en-US" altLang="zh-CN" sz="1600" dirty="0">
                <a:latin typeface="宋体" panose="02010600030101010101" pitchFamily="2" charset="-122"/>
                <a:ea typeface="宋体" panose="02010600030101010101" pitchFamily="2" charset="-122"/>
              </a:rPr>
              <a:t>#include &lt;</a:t>
            </a:r>
            <a:r>
              <a:rPr lang="en-US" altLang="zh-CN" sz="1600" dirty="0" err="1">
                <a:latin typeface="宋体" panose="02010600030101010101" pitchFamily="2" charset="-122"/>
                <a:ea typeface="宋体" panose="02010600030101010101" pitchFamily="2" charset="-122"/>
              </a:rPr>
              <a:t>cmath</a:t>
            </a:r>
            <a:r>
              <a:rPr lang="en-US" altLang="zh-CN" sz="1600" dirty="0">
                <a:latin typeface="宋体" panose="02010600030101010101" pitchFamily="2" charset="-122"/>
                <a:ea typeface="宋体" panose="02010600030101010101" pitchFamily="2" charset="-122"/>
              </a:rPr>
              <a:t>&gt;</a:t>
            </a:r>
          </a:p>
          <a:p>
            <a:r>
              <a:rPr lang="en-US" altLang="zh-CN" sz="1600" dirty="0">
                <a:latin typeface="宋体" panose="02010600030101010101" pitchFamily="2" charset="-122"/>
                <a:ea typeface="宋体" panose="02010600030101010101" pitchFamily="2" charset="-122"/>
              </a:rPr>
              <a:t>using namespace </a:t>
            </a:r>
            <a:r>
              <a:rPr lang="en-US" altLang="zh-CN" sz="1600" dirty="0" err="1">
                <a:latin typeface="宋体" panose="02010600030101010101" pitchFamily="2" charset="-122"/>
                <a:ea typeface="宋体" panose="02010600030101010101" pitchFamily="2" charset="-122"/>
              </a:rPr>
              <a:t>std</a:t>
            </a:r>
            <a:r>
              <a:rPr lang="en-US" altLang="zh-CN" sz="1600" dirty="0">
                <a:latin typeface="宋体" panose="02010600030101010101" pitchFamily="2" charset="-122"/>
                <a:ea typeface="宋体" panose="02010600030101010101" pitchFamily="2" charset="-122"/>
              </a:rPr>
              <a:t>; </a:t>
            </a:r>
          </a:p>
          <a:p>
            <a:r>
              <a:rPr lang="en-US" altLang="zh-CN" sz="1600" dirty="0" err="1">
                <a:latin typeface="宋体" panose="02010600030101010101" pitchFamily="2" charset="-122"/>
                <a:ea typeface="宋体" panose="02010600030101010101" pitchFamily="2" charset="-122"/>
              </a:rPr>
              <a:t>int</a:t>
            </a:r>
            <a:r>
              <a:rPr lang="en-US" altLang="zh-CN" sz="1600" dirty="0">
                <a:latin typeface="宋体" panose="02010600030101010101" pitchFamily="2" charset="-122"/>
                <a:ea typeface="宋体" panose="02010600030101010101" pitchFamily="2" charset="-122"/>
              </a:rPr>
              <a:t> main()  </a:t>
            </a:r>
          </a:p>
          <a:p>
            <a:r>
              <a:rPr lang="en-US" altLang="zh-CN" sz="1600" dirty="0">
                <a:latin typeface="宋体" panose="02010600030101010101" pitchFamily="2" charset="-122"/>
                <a:ea typeface="宋体" panose="02010600030101010101" pitchFamily="2" charset="-122"/>
              </a:rPr>
              <a:t>{  </a:t>
            </a:r>
          </a:p>
          <a:p>
            <a:r>
              <a:rPr lang="en-US" altLang="zh-CN" sz="1600" dirty="0">
                <a:latin typeface="宋体" panose="02010600030101010101" pitchFamily="2" charset="-122"/>
                <a:ea typeface="宋体" panose="02010600030101010101" pitchFamily="2" charset="-122"/>
              </a:rPr>
              <a:t>	string s1,s2;  </a:t>
            </a:r>
          </a:p>
          <a:p>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int</a:t>
            </a: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a,b,c,d,x,y,s,m</a:t>
            </a:r>
            <a:r>
              <a:rPr lang="en-US" altLang="zh-CN" sz="1600" dirty="0">
                <a:latin typeface="宋体" panose="02010600030101010101" pitchFamily="2" charset="-122"/>
                <a:ea typeface="宋体" panose="02010600030101010101" pitchFamily="2" charset="-122"/>
              </a:rPr>
              <a:t>;  </a:t>
            </a:r>
          </a:p>
          <a:p>
            <a:r>
              <a:rPr lang="en-US" altLang="zh-CN" sz="1600" dirty="0">
                <a:latin typeface="宋体" panose="02010600030101010101" pitchFamily="2" charset="-122"/>
                <a:ea typeface="宋体" panose="02010600030101010101" pitchFamily="2" charset="-122"/>
              </a:rPr>
              <a:t>	while (</a:t>
            </a:r>
            <a:r>
              <a:rPr lang="en-US" altLang="zh-CN" sz="1600" dirty="0" err="1">
                <a:latin typeface="宋体" panose="02010600030101010101" pitchFamily="2" charset="-122"/>
                <a:ea typeface="宋体" panose="02010600030101010101" pitchFamily="2" charset="-122"/>
              </a:rPr>
              <a:t>cin</a:t>
            </a:r>
            <a:r>
              <a:rPr lang="en-US" altLang="zh-CN" sz="1600" dirty="0">
                <a:latin typeface="宋体" panose="02010600030101010101" pitchFamily="2" charset="-122"/>
                <a:ea typeface="宋体" panose="02010600030101010101" pitchFamily="2" charset="-122"/>
              </a:rPr>
              <a:t> &gt;&gt; s1 &gt;&gt; s2)  </a:t>
            </a:r>
          </a:p>
          <a:p>
            <a:r>
              <a:rPr lang="en-US" altLang="zh-CN" sz="1600" dirty="0">
                <a:latin typeface="宋体" panose="02010600030101010101" pitchFamily="2" charset="-122"/>
                <a:ea typeface="宋体" panose="02010600030101010101" pitchFamily="2" charset="-122"/>
              </a:rPr>
              <a:t>	{  </a:t>
            </a:r>
          </a:p>
          <a:p>
            <a:r>
              <a:rPr lang="en-US" altLang="zh-CN" sz="1600" dirty="0">
                <a:latin typeface="宋体" panose="02010600030101010101" pitchFamily="2" charset="-122"/>
                <a:ea typeface="宋体" panose="02010600030101010101" pitchFamily="2" charset="-122"/>
              </a:rPr>
              <a:t>		if((s1=="a1" &amp;&amp; s2=="b2") || (s1=="b2" &amp;&amp; s2=="a1") || (s1=="g2" &amp;&amp; s2=="h1") || (s1=="h1" &amp;&amp; s2=="g2"))  </a:t>
            </a:r>
          </a:p>
          <a:p>
            <a:r>
              <a:rPr lang="en-US" altLang="zh-CN" sz="1600" dirty="0">
                <a:latin typeface="宋体" panose="02010600030101010101" pitchFamily="2" charset="-122"/>
                <a:ea typeface="宋体" panose="02010600030101010101" pitchFamily="2" charset="-122"/>
              </a:rPr>
              <a:t>		{  </a:t>
            </a:r>
          </a:p>
          <a:p>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cout</a:t>
            </a:r>
            <a:r>
              <a:rPr lang="en-US" altLang="zh-CN" sz="1600" dirty="0">
                <a:latin typeface="宋体" panose="02010600030101010101" pitchFamily="2" charset="-122"/>
                <a:ea typeface="宋体" panose="02010600030101010101" pitchFamily="2" charset="-122"/>
              </a:rPr>
              <a:t> &lt;&lt; "To get from " &lt;&lt; s1 &lt;&lt; " to " &lt;&lt; s2 &lt;&lt; " takes 4 knight moves." &lt;&lt; </a:t>
            </a:r>
            <a:r>
              <a:rPr lang="en-US" altLang="zh-CN" sz="1600" dirty="0" err="1">
                <a:latin typeface="宋体" panose="02010600030101010101" pitchFamily="2" charset="-122"/>
                <a:ea typeface="宋体" panose="02010600030101010101" pitchFamily="2" charset="-122"/>
              </a:rPr>
              <a:t>endl</a:t>
            </a:r>
            <a:r>
              <a:rPr lang="en-US" altLang="zh-CN" sz="1600" dirty="0">
                <a:latin typeface="宋体" panose="02010600030101010101" pitchFamily="2" charset="-122"/>
                <a:ea typeface="宋体" panose="02010600030101010101" pitchFamily="2" charset="-122"/>
              </a:rPr>
              <a:t>;  </a:t>
            </a:r>
          </a:p>
          <a:p>
            <a:r>
              <a:rPr lang="en-US" altLang="zh-CN" sz="1600" dirty="0">
                <a:latin typeface="宋体" panose="02010600030101010101" pitchFamily="2" charset="-122"/>
                <a:ea typeface="宋体" panose="02010600030101010101" pitchFamily="2" charset="-122"/>
              </a:rPr>
              <a:t>			continue;  </a:t>
            </a:r>
          </a:p>
          <a:p>
            <a:r>
              <a:rPr lang="en-US" altLang="zh-CN" sz="1600" dirty="0">
                <a:latin typeface="宋体" panose="02010600030101010101" pitchFamily="2" charset="-122"/>
                <a:ea typeface="宋体" panose="02010600030101010101" pitchFamily="2" charset="-122"/>
              </a:rPr>
              <a:t>		} 		if((s1=="a8" &amp;&amp; s2=="b7") || (s1=="b7" &amp;&amp; s2=="a8") || (s1=="g7" &amp;&amp; s2=="h8") || (s1=="h8" &amp;&amp; s2=="g7"))  </a:t>
            </a:r>
          </a:p>
          <a:p>
            <a:r>
              <a:rPr lang="en-US" altLang="zh-CN" sz="1600" dirty="0">
                <a:latin typeface="宋体" panose="02010600030101010101" pitchFamily="2" charset="-122"/>
                <a:ea typeface="宋体" panose="02010600030101010101" pitchFamily="2" charset="-122"/>
              </a:rPr>
              <a:t>		{  </a:t>
            </a:r>
          </a:p>
          <a:p>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cout</a:t>
            </a:r>
            <a:r>
              <a:rPr lang="en-US" altLang="zh-CN" sz="1600" dirty="0">
                <a:latin typeface="宋体" panose="02010600030101010101" pitchFamily="2" charset="-122"/>
                <a:ea typeface="宋体" panose="02010600030101010101" pitchFamily="2" charset="-122"/>
              </a:rPr>
              <a:t> &lt;&lt; "To get from " &lt;&lt; s1 &lt;&lt; " to " &lt;&lt; s2 &lt;&lt; " takes 4 knight moves." &lt;&lt; </a:t>
            </a:r>
            <a:r>
              <a:rPr lang="en-US" altLang="zh-CN" sz="1600" dirty="0" err="1">
                <a:latin typeface="宋体" panose="02010600030101010101" pitchFamily="2" charset="-122"/>
                <a:ea typeface="宋体" panose="02010600030101010101" pitchFamily="2" charset="-122"/>
              </a:rPr>
              <a:t>endl</a:t>
            </a:r>
            <a:r>
              <a:rPr lang="en-US" altLang="zh-CN" sz="1600" dirty="0">
                <a:latin typeface="宋体" panose="02010600030101010101" pitchFamily="2" charset="-122"/>
                <a:ea typeface="宋体" panose="02010600030101010101" pitchFamily="2" charset="-122"/>
              </a:rPr>
              <a:t>;  </a:t>
            </a:r>
          </a:p>
          <a:p>
            <a:r>
              <a:rPr lang="en-US" altLang="zh-CN" sz="1600" dirty="0">
                <a:latin typeface="宋体" panose="02010600030101010101" pitchFamily="2" charset="-122"/>
                <a:ea typeface="宋体" panose="02010600030101010101" pitchFamily="2" charset="-122"/>
              </a:rPr>
              <a:t>			continue;  </a:t>
            </a:r>
          </a:p>
          <a:p>
            <a:r>
              <a:rPr lang="en-US" altLang="zh-CN" sz="1600" dirty="0">
                <a:latin typeface="宋体" panose="02010600030101010101" pitchFamily="2" charset="-122"/>
                <a:ea typeface="宋体" panose="02010600030101010101" pitchFamily="2" charset="-122"/>
              </a:rPr>
              <a:t>		}  </a:t>
            </a:r>
          </a:p>
        </p:txBody>
      </p:sp>
    </p:spTree>
    <p:extLst>
      <p:ext uri="{BB962C8B-B14F-4D97-AF65-F5344CB8AC3E}">
        <p14:creationId xmlns:p14="http://schemas.microsoft.com/office/powerpoint/2010/main" val="2314285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554179" y="817372"/>
            <a:ext cx="11139056" cy="5909310"/>
          </a:xfrm>
          <a:prstGeom prst="rect">
            <a:avLst/>
          </a:prstGeom>
          <a:noFill/>
        </p:spPr>
        <p:txBody>
          <a:bodyPr wrap="square" rtlCol="0">
            <a:spAutoFit/>
          </a:bodyPr>
          <a:lstStyle/>
          <a:p>
            <a:r>
              <a:rPr lang="en-US" altLang="zh-CN" dirty="0" smtClean="0">
                <a:latin typeface="宋体" panose="02010600030101010101" pitchFamily="2" charset="-122"/>
                <a:ea typeface="宋体" panose="02010600030101010101" pitchFamily="2" charset="-122"/>
              </a:rPr>
              <a:t>		x=s2[0]-s1[0];                     //</a:t>
            </a:r>
            <a:r>
              <a:rPr lang="zh-CN" altLang="en-US" dirty="0" smtClean="0">
                <a:latin typeface="宋体" panose="02010600030101010101" pitchFamily="2" charset="-122"/>
                <a:ea typeface="宋体" panose="02010600030101010101" pitchFamily="2" charset="-122"/>
              </a:rPr>
              <a:t>横坐标差值  </a:t>
            </a:r>
          </a:p>
          <a:p>
            <a:r>
              <a:rPr lang="zh-CN" altLang="en-US" dirty="0" smtClean="0">
                <a:latin typeface="宋体" panose="02010600030101010101" pitchFamily="2" charset="-122"/>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s=9999;  </a:t>
            </a:r>
          </a:p>
          <a:p>
            <a:r>
              <a:rPr lang="en-US" altLang="zh-CN" dirty="0" smtClean="0">
                <a:latin typeface="宋体" panose="02010600030101010101" pitchFamily="2" charset="-122"/>
                <a:ea typeface="宋体" panose="02010600030101010101" pitchFamily="2" charset="-122"/>
              </a:rPr>
              <a:t>		y=s2[1]-s1[1];                     //</a:t>
            </a:r>
            <a:r>
              <a:rPr lang="zh-CN" altLang="en-US" dirty="0" smtClean="0">
                <a:latin typeface="宋体" panose="02010600030101010101" pitchFamily="2" charset="-122"/>
                <a:ea typeface="宋体" panose="02010600030101010101" pitchFamily="2" charset="-122"/>
              </a:rPr>
              <a:t>纵坐标差值  </a:t>
            </a:r>
          </a:p>
          <a:p>
            <a:r>
              <a:rPr lang="zh-CN" altLang="en-US" dirty="0" smtClean="0">
                <a:latin typeface="宋体" panose="02010600030101010101" pitchFamily="2" charset="-122"/>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for(b=-4;b&lt;=4;b++)                 //</a:t>
            </a:r>
            <a:r>
              <a:rPr lang="zh-CN" altLang="en-US" dirty="0" smtClean="0">
                <a:latin typeface="宋体" panose="02010600030101010101" pitchFamily="2" charset="-122"/>
                <a:ea typeface="宋体" panose="02010600030101010101" pitchFamily="2" charset="-122"/>
              </a:rPr>
              <a:t>对</a:t>
            </a:r>
            <a:r>
              <a:rPr lang="en-US" altLang="zh-CN" dirty="0" smtClean="0">
                <a:latin typeface="宋体" panose="02010600030101010101" pitchFamily="2" charset="-122"/>
                <a:ea typeface="宋体" panose="02010600030101010101" pitchFamily="2" charset="-122"/>
              </a:rPr>
              <a:t>b</a:t>
            </a:r>
            <a:r>
              <a:rPr lang="zh-CN" altLang="en-US" dirty="0" smtClean="0">
                <a:latin typeface="宋体" panose="02010600030101010101" pitchFamily="2" charset="-122"/>
                <a:ea typeface="宋体" panose="02010600030101010101" pitchFamily="2" charset="-122"/>
              </a:rPr>
              <a:t>枚举  </a:t>
            </a:r>
          </a:p>
          <a:p>
            <a:r>
              <a:rPr lang="zh-CN" altLang="en-US" dirty="0" smtClean="0">
                <a:latin typeface="宋体" panose="02010600030101010101" pitchFamily="2" charset="-122"/>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  </a:t>
            </a:r>
          </a:p>
          <a:p>
            <a:r>
              <a:rPr lang="en-US" altLang="zh-CN" dirty="0" smtClean="0">
                <a:latin typeface="宋体" panose="02010600030101010101" pitchFamily="2" charset="-122"/>
                <a:ea typeface="宋体" panose="02010600030101010101" pitchFamily="2" charset="-122"/>
              </a:rPr>
              <a:t>			m=y+2*x-2*b+30;            //a</a:t>
            </a:r>
            <a:r>
              <a:rPr lang="zh-CN" altLang="en-US" dirty="0" smtClean="0">
                <a:latin typeface="宋体" panose="02010600030101010101" pitchFamily="2" charset="-122"/>
                <a:ea typeface="宋体" panose="02010600030101010101" pitchFamily="2" charset="-122"/>
              </a:rPr>
              <a:t>模</a:t>
            </a:r>
            <a:r>
              <a:rPr lang="en-US" altLang="zh-CN" dirty="0" smtClean="0">
                <a:latin typeface="宋体" panose="02010600030101010101" pitchFamily="2" charset="-122"/>
                <a:ea typeface="宋体" panose="02010600030101010101" pitchFamily="2" charset="-122"/>
              </a:rPr>
              <a:t>3</a:t>
            </a:r>
            <a:r>
              <a:rPr lang="zh-CN" altLang="en-US" dirty="0" smtClean="0">
                <a:latin typeface="宋体" panose="02010600030101010101" pitchFamily="2" charset="-122"/>
                <a:ea typeface="宋体" panose="02010600030101010101" pitchFamily="2" charset="-122"/>
              </a:rPr>
              <a:t>的余数  </a:t>
            </a:r>
          </a:p>
          <a:p>
            <a:r>
              <a:rPr lang="zh-CN" altLang="en-US" dirty="0" smtClean="0">
                <a:latin typeface="宋体" panose="02010600030101010101" pitchFamily="2" charset="-122"/>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m%=3;  </a:t>
            </a:r>
          </a:p>
          <a:p>
            <a:r>
              <a:rPr lang="en-US" altLang="zh-CN" dirty="0">
                <a:latin typeface="宋体" panose="02010600030101010101" pitchFamily="2" charset="-122"/>
                <a:ea typeface="宋体" panose="02010600030101010101" pitchFamily="2" charset="-122"/>
              </a:rPr>
              <a:t>			for(a=m-6;a&lt;=m+6;a+=3)     //</a:t>
            </a:r>
            <a:r>
              <a:rPr lang="zh-CN" altLang="en-US" dirty="0">
                <a:latin typeface="宋体" panose="02010600030101010101" pitchFamily="2" charset="-122"/>
                <a:ea typeface="宋体" panose="02010600030101010101" pitchFamily="2" charset="-122"/>
              </a:rPr>
              <a:t>对</a:t>
            </a:r>
            <a:r>
              <a:rPr lang="en-US" altLang="zh-CN"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枚举  </a:t>
            </a:r>
          </a:p>
          <a:p>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  </a:t>
            </a:r>
          </a:p>
          <a:p>
            <a:r>
              <a:rPr lang="en-US" altLang="zh-CN" dirty="0">
                <a:latin typeface="宋体" panose="02010600030101010101" pitchFamily="2" charset="-122"/>
                <a:ea typeface="宋体" panose="02010600030101010101" pitchFamily="2" charset="-122"/>
              </a:rPr>
              <a:t>				c=(2*x+y-4*a-5*b)/3;    //</a:t>
            </a:r>
            <a:r>
              <a:rPr lang="zh-CN" altLang="en-US" dirty="0">
                <a:latin typeface="宋体" panose="02010600030101010101" pitchFamily="2" charset="-122"/>
                <a:ea typeface="宋体" panose="02010600030101010101" pitchFamily="2" charset="-122"/>
              </a:rPr>
              <a:t>求出</a:t>
            </a:r>
            <a:r>
              <a:rPr lang="en-US" altLang="zh-CN" dirty="0">
                <a:latin typeface="宋体" panose="02010600030101010101" pitchFamily="2" charset="-122"/>
                <a:ea typeface="宋体" panose="02010600030101010101" pitchFamily="2" charset="-122"/>
              </a:rPr>
              <a:t>c</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d  </a:t>
            </a:r>
          </a:p>
          <a:p>
            <a:r>
              <a:rPr lang="en-US" altLang="zh-CN" dirty="0">
                <a:latin typeface="宋体" panose="02010600030101010101" pitchFamily="2" charset="-122"/>
                <a:ea typeface="宋体" panose="02010600030101010101" pitchFamily="2" charset="-122"/>
              </a:rPr>
              <a:t>				d=(5*a+4*b-x-2*y)/3;  </a:t>
            </a:r>
          </a:p>
          <a:p>
            <a:r>
              <a:rPr lang="en-US" altLang="zh-CN" dirty="0">
                <a:latin typeface="宋体" panose="02010600030101010101" pitchFamily="2" charset="-122"/>
                <a:ea typeface="宋体" panose="02010600030101010101" pitchFamily="2" charset="-122"/>
              </a:rPr>
              <a:t>				if (s&gt;abs(a)+abs(b)+abs(c)+abs(d))  </a:t>
            </a:r>
          </a:p>
          <a:p>
            <a:r>
              <a:rPr lang="en-US" altLang="zh-CN" dirty="0">
                <a:latin typeface="宋体" panose="02010600030101010101" pitchFamily="2" charset="-122"/>
                <a:ea typeface="宋体" panose="02010600030101010101" pitchFamily="2" charset="-122"/>
              </a:rPr>
              <a:t>					s=abs(a)+abs(b)+abs(c)+abs(d);     //</a:t>
            </a:r>
            <a:r>
              <a:rPr lang="zh-CN" altLang="en-US" dirty="0">
                <a:latin typeface="宋体" panose="02010600030101010101" pitchFamily="2" charset="-122"/>
                <a:ea typeface="宋体" panose="02010600030101010101" pitchFamily="2" charset="-122"/>
              </a:rPr>
              <a:t>判断是否是最小的  </a:t>
            </a:r>
          </a:p>
          <a:p>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  </a:t>
            </a:r>
          </a:p>
          <a:p>
            <a:r>
              <a:rPr lang="en-US" altLang="zh-CN" dirty="0">
                <a:latin typeface="宋体" panose="02010600030101010101" pitchFamily="2" charset="-122"/>
                <a:ea typeface="宋体" panose="02010600030101010101" pitchFamily="2" charset="-122"/>
              </a:rPr>
              <a:t>		}  </a:t>
            </a:r>
          </a:p>
          <a:p>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cout</a:t>
            </a:r>
            <a:r>
              <a:rPr lang="en-US" altLang="zh-CN" dirty="0">
                <a:latin typeface="宋体" panose="02010600030101010101" pitchFamily="2" charset="-122"/>
                <a:ea typeface="宋体" panose="02010600030101010101" pitchFamily="2" charset="-122"/>
              </a:rPr>
              <a:t> &lt;&lt; "To get from " &lt;&lt; s1 &lt;&lt; " to " &lt;&lt; s2 &lt;&lt; " takes " &lt;&lt; s &lt;&lt; " knight moves." &lt;&lt; </a:t>
            </a:r>
            <a:r>
              <a:rPr lang="en-US" altLang="zh-CN" dirty="0" err="1">
                <a:latin typeface="宋体" panose="02010600030101010101" pitchFamily="2" charset="-122"/>
                <a:ea typeface="宋体" panose="02010600030101010101" pitchFamily="2" charset="-122"/>
              </a:rPr>
              <a:t>endl</a:t>
            </a:r>
            <a:r>
              <a:rPr lang="en-US" altLang="zh-CN" dirty="0">
                <a:latin typeface="宋体" panose="02010600030101010101" pitchFamily="2" charset="-122"/>
                <a:ea typeface="宋体" panose="02010600030101010101" pitchFamily="2" charset="-122"/>
              </a:rPr>
              <a:t>;  </a:t>
            </a:r>
          </a:p>
          <a:p>
            <a:r>
              <a:rPr lang="en-US" altLang="zh-CN" dirty="0">
                <a:latin typeface="宋体" panose="02010600030101010101" pitchFamily="2" charset="-122"/>
                <a:ea typeface="宋体" panose="02010600030101010101" pitchFamily="2" charset="-122"/>
              </a:rPr>
              <a:t>	}  </a:t>
            </a:r>
          </a:p>
          <a:p>
            <a:r>
              <a:rPr lang="en-US" altLang="zh-CN" dirty="0">
                <a:latin typeface="宋体" panose="02010600030101010101" pitchFamily="2" charset="-122"/>
                <a:ea typeface="宋体" panose="02010600030101010101" pitchFamily="2" charset="-122"/>
              </a:rPr>
              <a:t>	return 0;  </a:t>
            </a:r>
          </a:p>
          <a:p>
            <a:r>
              <a:rPr lang="en-US" altLang="zh-CN" dirty="0">
                <a:latin typeface="宋体" panose="02010600030101010101" pitchFamily="2" charset="-122"/>
                <a:ea typeface="宋体" panose="02010600030101010101" pitchFamily="2" charset="-122"/>
              </a:rPr>
              <a:t>} </a:t>
            </a:r>
            <a:endParaRPr lang="en-US" altLang="zh-CN" dirty="0" smtClean="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619557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748145" y="1025238"/>
            <a:ext cx="10793350" cy="5909310"/>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#include &lt;</a:t>
            </a:r>
            <a:r>
              <a:rPr lang="en-US" altLang="zh-CN" dirty="0" err="1">
                <a:latin typeface="宋体" panose="02010600030101010101" pitchFamily="2" charset="-122"/>
                <a:ea typeface="宋体" panose="02010600030101010101" pitchFamily="2" charset="-122"/>
              </a:rPr>
              <a:t>iostream</a:t>
            </a:r>
            <a:r>
              <a:rPr lang="en-US" altLang="zh-CN" dirty="0">
                <a:latin typeface="宋体" panose="02010600030101010101" pitchFamily="2" charset="-122"/>
                <a:ea typeface="宋体" panose="02010600030101010101" pitchFamily="2" charset="-122"/>
              </a:rPr>
              <a:t>&gt;</a:t>
            </a:r>
          </a:p>
          <a:p>
            <a:r>
              <a:rPr lang="en-US" altLang="zh-CN" dirty="0">
                <a:latin typeface="宋体" panose="02010600030101010101" pitchFamily="2" charset="-122"/>
                <a:ea typeface="宋体" panose="02010600030101010101" pitchFamily="2" charset="-122"/>
              </a:rPr>
              <a:t>using namespace </a:t>
            </a:r>
            <a:r>
              <a:rPr lang="en-US" altLang="zh-CN" dirty="0" err="1">
                <a:latin typeface="宋体" panose="02010600030101010101" pitchFamily="2" charset="-122"/>
                <a:ea typeface="宋体" panose="02010600030101010101" pitchFamily="2" charset="-122"/>
              </a:rPr>
              <a:t>std</a:t>
            </a:r>
            <a:r>
              <a:rPr lang="en-US" altLang="zh-CN" dirty="0" smtClean="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#define </a:t>
            </a:r>
            <a:r>
              <a:rPr lang="en-US" altLang="zh-CN" dirty="0" err="1">
                <a:latin typeface="宋体" panose="02010600030101010101" pitchFamily="2" charset="-122"/>
                <a:ea typeface="宋体" panose="02010600030101010101" pitchFamily="2" charset="-122"/>
              </a:rPr>
              <a:t>oo</a:t>
            </a:r>
            <a:r>
              <a:rPr lang="en-US" altLang="zh-CN" dirty="0">
                <a:latin typeface="宋体" panose="02010600030101010101" pitchFamily="2" charset="-122"/>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1000000000</a:t>
            </a:r>
            <a:endParaRPr lang="en-US" altLang="zh-CN" dirty="0">
              <a:latin typeface="宋体" panose="02010600030101010101" pitchFamily="2" charset="-122"/>
              <a:ea typeface="宋体" panose="02010600030101010101" pitchFamily="2" charset="-122"/>
            </a:endParaRPr>
          </a:p>
          <a:p>
            <a:r>
              <a:rPr lang="en-US" altLang="zh-CN" dirty="0" err="1">
                <a:latin typeface="宋体" panose="02010600030101010101" pitchFamily="2" charset="-122"/>
                <a:ea typeface="宋体" panose="02010600030101010101" pitchFamily="2" charset="-122"/>
              </a:rPr>
              <a:t>int</a:t>
            </a:r>
            <a:r>
              <a:rPr lang="en-US" altLang="zh-CN" dirty="0">
                <a:latin typeface="宋体" panose="02010600030101010101" pitchFamily="2" charset="-122"/>
                <a:ea typeface="宋体" panose="02010600030101010101" pitchFamily="2" charset="-122"/>
              </a:rPr>
              <a:t> d[8][8][8][8]; </a:t>
            </a:r>
            <a:endParaRPr lang="en-US" altLang="zh-CN" dirty="0" smtClean="0">
              <a:latin typeface="宋体" panose="02010600030101010101" pitchFamily="2" charset="-122"/>
              <a:ea typeface="宋体" panose="02010600030101010101" pitchFamily="2" charset="-122"/>
            </a:endParaRPr>
          </a:p>
          <a:p>
            <a:r>
              <a:rPr lang="en-US" altLang="zh-CN" dirty="0" err="1" smtClean="0">
                <a:latin typeface="宋体" panose="02010600030101010101" pitchFamily="2" charset="-122"/>
                <a:ea typeface="宋体" panose="02010600030101010101" pitchFamily="2" charset="-122"/>
              </a:rPr>
              <a:t>int</a:t>
            </a:r>
            <a:r>
              <a:rPr lang="en-US" altLang="zh-CN" dirty="0" smtClean="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startrow,startcol</a:t>
            </a:r>
            <a:r>
              <a:rPr lang="en-US" altLang="zh-CN" dirty="0">
                <a:latin typeface="宋体" panose="02010600030101010101" pitchFamily="2" charset="-122"/>
                <a:ea typeface="宋体" panose="02010600030101010101" pitchFamily="2" charset="-122"/>
              </a:rPr>
              <a:t>;  </a:t>
            </a:r>
          </a:p>
          <a:p>
            <a:r>
              <a:rPr lang="en-US" altLang="zh-CN" dirty="0" err="1">
                <a:latin typeface="宋体" panose="02010600030101010101" pitchFamily="2" charset="-122"/>
                <a:ea typeface="宋体" panose="02010600030101010101" pitchFamily="2" charset="-122"/>
              </a:rPr>
              <a:t>int</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destrow,destcol</a:t>
            </a:r>
            <a:r>
              <a:rPr lang="en-US" altLang="zh-CN" dirty="0">
                <a:latin typeface="宋体" panose="02010600030101010101" pitchFamily="2" charset="-122"/>
                <a:ea typeface="宋体" panose="02010600030101010101" pitchFamily="2" charset="-122"/>
              </a:rPr>
              <a:t>;    </a:t>
            </a:r>
            <a:endParaRPr lang="en-US" altLang="zh-CN" dirty="0" smtClean="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void visit (</a:t>
            </a:r>
            <a:r>
              <a:rPr lang="en-US" altLang="zh-CN" dirty="0" err="1">
                <a:latin typeface="宋体" panose="02010600030101010101" pitchFamily="2" charset="-122"/>
                <a:ea typeface="宋体" panose="02010600030101010101" pitchFamily="2" charset="-122"/>
              </a:rPr>
              <a:t>int</a:t>
            </a:r>
            <a:r>
              <a:rPr lang="en-US" altLang="zh-CN" dirty="0">
                <a:latin typeface="宋体" panose="02010600030101010101" pitchFamily="2" charset="-122"/>
                <a:ea typeface="宋体" panose="02010600030101010101" pitchFamily="2" charset="-122"/>
              </a:rPr>
              <a:t> row, </a:t>
            </a:r>
            <a:r>
              <a:rPr lang="en-US" altLang="zh-CN" dirty="0" err="1">
                <a:latin typeface="宋体" panose="02010600030101010101" pitchFamily="2" charset="-122"/>
                <a:ea typeface="宋体" panose="02010600030101010101" pitchFamily="2" charset="-122"/>
              </a:rPr>
              <a:t>int</a:t>
            </a:r>
            <a:r>
              <a:rPr lang="en-US" altLang="zh-CN" dirty="0">
                <a:latin typeface="宋体" panose="02010600030101010101" pitchFamily="2" charset="-122"/>
                <a:ea typeface="宋体" panose="02010600030101010101" pitchFamily="2" charset="-122"/>
              </a:rPr>
              <a:t> col, </a:t>
            </a:r>
            <a:r>
              <a:rPr lang="en-US" altLang="zh-CN" dirty="0" err="1">
                <a:latin typeface="宋体" panose="02010600030101010101" pitchFamily="2" charset="-122"/>
                <a:ea typeface="宋体" panose="02010600030101010101" pitchFamily="2" charset="-122"/>
              </a:rPr>
              <a:t>int</a:t>
            </a:r>
            <a:r>
              <a:rPr lang="en-US" altLang="zh-CN" dirty="0">
                <a:latin typeface="宋体" panose="02010600030101010101" pitchFamily="2" charset="-122"/>
                <a:ea typeface="宋体" panose="02010600030101010101" pitchFamily="2" charset="-122"/>
              </a:rPr>
              <a:t> moves)</a:t>
            </a:r>
          </a:p>
          <a:p>
            <a:r>
              <a:rPr lang="en-US" altLang="zh-CN" dirty="0">
                <a:latin typeface="宋体" panose="02010600030101010101" pitchFamily="2" charset="-122"/>
                <a:ea typeface="宋体" panose="02010600030101010101" pitchFamily="2" charset="-122"/>
              </a:rPr>
              <a:t>{</a:t>
            </a:r>
          </a:p>
          <a:p>
            <a:r>
              <a:rPr lang="en-US" altLang="zh-CN" dirty="0">
                <a:latin typeface="宋体" panose="02010600030101010101" pitchFamily="2" charset="-122"/>
                <a:ea typeface="宋体" panose="02010600030101010101" pitchFamily="2" charset="-122"/>
              </a:rPr>
              <a:t>  if (row&lt;0 || row&gt;7 || col&lt;0 || col&gt;7 || </a:t>
            </a:r>
          </a:p>
          <a:p>
            <a:r>
              <a:rPr lang="en-US" altLang="zh-CN" dirty="0">
                <a:latin typeface="宋体" panose="02010600030101010101" pitchFamily="2" charset="-122"/>
                <a:ea typeface="宋体" panose="02010600030101010101" pitchFamily="2" charset="-122"/>
              </a:rPr>
              <a:t>      moves&gt;=d[</a:t>
            </a:r>
            <a:r>
              <a:rPr lang="en-US" altLang="zh-CN" dirty="0" err="1">
                <a:latin typeface="宋体" panose="02010600030101010101" pitchFamily="2" charset="-122"/>
                <a:ea typeface="宋体" panose="02010600030101010101" pitchFamily="2" charset="-122"/>
              </a:rPr>
              <a:t>startrow</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startcol</a:t>
            </a:r>
            <a:r>
              <a:rPr lang="en-US" altLang="zh-CN" dirty="0">
                <a:latin typeface="宋体" panose="02010600030101010101" pitchFamily="2" charset="-122"/>
                <a:ea typeface="宋体" panose="02010600030101010101" pitchFamily="2" charset="-122"/>
              </a:rPr>
              <a:t>][row][col]) return;</a:t>
            </a:r>
          </a:p>
          <a:p>
            <a:r>
              <a:rPr lang="en-US" altLang="zh-CN" dirty="0">
                <a:latin typeface="宋体" panose="02010600030101010101" pitchFamily="2" charset="-122"/>
                <a:ea typeface="宋体" panose="02010600030101010101" pitchFamily="2" charset="-122"/>
              </a:rPr>
              <a:t>  d[</a:t>
            </a:r>
            <a:r>
              <a:rPr lang="en-US" altLang="zh-CN" dirty="0" err="1">
                <a:latin typeface="宋体" panose="02010600030101010101" pitchFamily="2" charset="-122"/>
                <a:ea typeface="宋体" panose="02010600030101010101" pitchFamily="2" charset="-122"/>
              </a:rPr>
              <a:t>startrow</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startcol</a:t>
            </a:r>
            <a:r>
              <a:rPr lang="en-US" altLang="zh-CN" dirty="0">
                <a:latin typeface="宋体" panose="02010600030101010101" pitchFamily="2" charset="-122"/>
                <a:ea typeface="宋体" panose="02010600030101010101" pitchFamily="2" charset="-122"/>
              </a:rPr>
              <a:t>][row][col] = moves;</a:t>
            </a:r>
          </a:p>
          <a:p>
            <a:r>
              <a:rPr lang="en-US" altLang="zh-CN" dirty="0">
                <a:latin typeface="宋体" panose="02010600030101010101" pitchFamily="2" charset="-122"/>
                <a:ea typeface="宋体" panose="02010600030101010101" pitchFamily="2" charset="-122"/>
              </a:rPr>
              <a:t>  visit(row-2,col-1,moves+1);</a:t>
            </a:r>
          </a:p>
          <a:p>
            <a:r>
              <a:rPr lang="en-US" altLang="zh-CN" dirty="0">
                <a:latin typeface="宋体" panose="02010600030101010101" pitchFamily="2" charset="-122"/>
                <a:ea typeface="宋体" panose="02010600030101010101" pitchFamily="2" charset="-122"/>
              </a:rPr>
              <a:t>  visit(row-2,col+1,moves+1);</a:t>
            </a:r>
          </a:p>
          <a:p>
            <a:r>
              <a:rPr lang="en-US" altLang="zh-CN" dirty="0">
                <a:latin typeface="宋体" panose="02010600030101010101" pitchFamily="2" charset="-122"/>
                <a:ea typeface="宋体" panose="02010600030101010101" pitchFamily="2" charset="-122"/>
              </a:rPr>
              <a:t>  visit(row+2,col-1,moves+1);</a:t>
            </a:r>
          </a:p>
          <a:p>
            <a:r>
              <a:rPr lang="en-US" altLang="zh-CN" dirty="0">
                <a:latin typeface="宋体" panose="02010600030101010101" pitchFamily="2" charset="-122"/>
                <a:ea typeface="宋体" panose="02010600030101010101" pitchFamily="2" charset="-122"/>
              </a:rPr>
              <a:t>  visit(row+2,col+1,moves+1);</a:t>
            </a:r>
          </a:p>
          <a:p>
            <a:r>
              <a:rPr lang="en-US" altLang="zh-CN" dirty="0">
                <a:latin typeface="宋体" panose="02010600030101010101" pitchFamily="2" charset="-122"/>
                <a:ea typeface="宋体" panose="02010600030101010101" pitchFamily="2" charset="-122"/>
              </a:rPr>
              <a:t>  visit(row-1,col-2,moves+1);</a:t>
            </a:r>
          </a:p>
          <a:p>
            <a:r>
              <a:rPr lang="en-US" altLang="zh-CN" dirty="0">
                <a:latin typeface="宋体" panose="02010600030101010101" pitchFamily="2" charset="-122"/>
                <a:ea typeface="宋体" panose="02010600030101010101" pitchFamily="2" charset="-122"/>
              </a:rPr>
              <a:t>  visit(row-1,col+2,moves+1);</a:t>
            </a:r>
          </a:p>
          <a:p>
            <a:r>
              <a:rPr lang="en-US" altLang="zh-CN" dirty="0">
                <a:latin typeface="宋体" panose="02010600030101010101" pitchFamily="2" charset="-122"/>
                <a:ea typeface="宋体" panose="02010600030101010101" pitchFamily="2" charset="-122"/>
              </a:rPr>
              <a:t>  visit(row+1,col-2,moves+1);</a:t>
            </a:r>
          </a:p>
          <a:p>
            <a:r>
              <a:rPr lang="en-US" altLang="zh-CN" dirty="0">
                <a:latin typeface="宋体" panose="02010600030101010101" pitchFamily="2" charset="-122"/>
                <a:ea typeface="宋体" panose="02010600030101010101" pitchFamily="2" charset="-122"/>
              </a:rPr>
              <a:t>  visit(row+1,col+2,moves+1);</a:t>
            </a:r>
          </a:p>
          <a:p>
            <a:r>
              <a:rPr lang="en-US" altLang="zh-CN" dirty="0" smtClean="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p:txBody>
      </p:sp>
      <p:sp>
        <p:nvSpPr>
          <p:cNvPr id="3" name="文本框 2"/>
          <p:cNvSpPr txBox="1"/>
          <p:nvPr/>
        </p:nvSpPr>
        <p:spPr>
          <a:xfrm>
            <a:off x="748145" y="318654"/>
            <a:ext cx="2646219" cy="523220"/>
          </a:xfrm>
          <a:prstGeom prst="rect">
            <a:avLst/>
          </a:prstGeom>
          <a:noFill/>
        </p:spPr>
        <p:txBody>
          <a:bodyPr wrap="square" rtlCol="0">
            <a:spAutoFit/>
          </a:bodyPr>
          <a:lstStyle/>
          <a:p>
            <a:r>
              <a:rPr lang="en-US" altLang="zh-CN" sz="2800" b="1" dirty="0" smtClean="0"/>
              <a:t>2.</a:t>
            </a:r>
            <a:r>
              <a:rPr lang="zh-CN" altLang="en-US" sz="2800" b="1" dirty="0" smtClean="0"/>
              <a:t>递归</a:t>
            </a:r>
            <a:endParaRPr lang="zh-CN" altLang="en-US" sz="2800" b="1" dirty="0"/>
          </a:p>
        </p:txBody>
      </p:sp>
    </p:spTree>
    <p:extLst>
      <p:ext uri="{BB962C8B-B14F-4D97-AF65-F5344CB8AC3E}">
        <p14:creationId xmlns:p14="http://schemas.microsoft.com/office/powerpoint/2010/main" val="3700006913"/>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265</TotalTime>
  <Words>1558</Words>
  <Application>Microsoft Office PowerPoint</Application>
  <PresentationFormat>宽屏</PresentationFormat>
  <Paragraphs>513</Paragraphs>
  <Slides>29</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37" baseType="lpstr">
      <vt:lpstr>宋体</vt:lpstr>
      <vt:lpstr>幼圆</vt:lpstr>
      <vt:lpstr>Arial</vt:lpstr>
      <vt:lpstr>Cambria Math</vt:lpstr>
      <vt:lpstr>Century Gothic</vt:lpstr>
      <vt:lpstr>Wingdings 3</vt:lpstr>
      <vt:lpstr>丝状</vt:lpstr>
      <vt:lpstr>包装程序外壳对象</vt:lpstr>
      <vt:lpstr>关于Knight-Moves解题报告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算法设计与分析报告</dc:title>
  <dc:subject>算法设计与分析报告</dc:subject>
  <dc:creator>冯钢果</dc:creator>
  <cp:lastModifiedBy>Windows 用户</cp:lastModifiedBy>
  <cp:revision>34</cp:revision>
  <dcterms:created xsi:type="dcterms:W3CDTF">2018-05-22T04:40:14Z</dcterms:created>
  <dcterms:modified xsi:type="dcterms:W3CDTF">2018-05-23T01:09:06Z</dcterms:modified>
</cp:coreProperties>
</file>