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25"/>
  </p:notesMasterIdLst>
  <p:sldIdLst>
    <p:sldId id="581" r:id="rId2"/>
    <p:sldId id="283" r:id="rId3"/>
    <p:sldId id="497" r:id="rId4"/>
    <p:sldId id="556" r:id="rId5"/>
    <p:sldId id="557" r:id="rId6"/>
    <p:sldId id="559" r:id="rId7"/>
    <p:sldId id="560" r:id="rId8"/>
    <p:sldId id="561" r:id="rId9"/>
    <p:sldId id="562" r:id="rId10"/>
    <p:sldId id="567" r:id="rId11"/>
    <p:sldId id="564" r:id="rId12"/>
    <p:sldId id="569" r:id="rId13"/>
    <p:sldId id="570" r:id="rId14"/>
    <p:sldId id="572" r:id="rId15"/>
    <p:sldId id="573" r:id="rId16"/>
    <p:sldId id="571" r:id="rId17"/>
    <p:sldId id="574" r:id="rId18"/>
    <p:sldId id="575" r:id="rId19"/>
    <p:sldId id="576" r:id="rId20"/>
    <p:sldId id="577" r:id="rId21"/>
    <p:sldId id="578" r:id="rId22"/>
    <p:sldId id="580" r:id="rId23"/>
    <p:sldId id="582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CC3300"/>
    <a:srgbClr val="000000"/>
    <a:srgbClr val="3F091C"/>
    <a:srgbClr val="B3582B"/>
    <a:srgbClr val="8F7D4F"/>
    <a:srgbClr val="DE580E"/>
    <a:srgbClr val="003399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581" autoAdjust="0"/>
  </p:normalViewPr>
  <p:slideViewPr>
    <p:cSldViewPr>
      <p:cViewPr varScale="1">
        <p:scale>
          <a:sx n="66" d="100"/>
          <a:sy n="66" d="100"/>
        </p:scale>
        <p:origin x="-636" y="-114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39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sz="1200" b="0"/>
            </a:lvl1pPr>
          </a:lstStyle>
          <a:p>
            <a:pPr>
              <a:defRPr/>
            </a:pPr>
            <a:fld id="{5C024FF1-B6B1-40D4-9FCF-54D2156330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6131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21323-2CA2-4423-86F5-BB1F8EF499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1298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9793C-126A-406E-AB4D-BA456D889C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9319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F4026-5B45-4F39-9239-AB507EA8D7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1424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57CF7-CA4B-4608-BA59-F3069735E7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4923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FAA38-3C89-428F-8667-47A0670B14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1527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21247-C940-4295-A2C1-166C77C8D8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0905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64CF9-8F6E-480A-9E7F-735C2C1F4C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326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B930E-6B4A-404A-9770-C74EFDFE75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0121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1AB61-49CC-42ED-AED0-2024664E52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238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F70A6-88C6-4C8C-9406-8849669973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3048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23E5D-DF3C-4548-ADD1-3CDD922039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4126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4D40E-F64A-4C83-B4BE-CFD8618D7E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0326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496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49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+mn-lt"/>
              </a:defRPr>
            </a:lvl1pPr>
          </a:lstStyle>
          <a:p>
            <a:pPr>
              <a:defRPr/>
            </a:pPr>
            <a:fld id="{AC2B5FC6-5059-4E8F-B1A1-F6451F7543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0" y="549275"/>
          <a:ext cx="9101138" cy="5572125"/>
        </p:xfrm>
        <a:graphic>
          <a:graphicData uri="http://schemas.openxmlformats.org/drawingml/2006/table">
            <a:tbl>
              <a:tblPr/>
              <a:tblGrid>
                <a:gridCol w="680459"/>
                <a:gridCol w="861206"/>
                <a:gridCol w="1518167"/>
                <a:gridCol w="3734125"/>
                <a:gridCol w="691091"/>
                <a:gridCol w="1616090"/>
              </a:tblGrid>
              <a:tr h="110145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/>
                        </a:rPr>
                        <a:t>实训阶段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/>
                        </a:rPr>
                        <a:t>计划执行时间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/>
                        </a:rPr>
                        <a:t>项目名称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/>
                        </a:rPr>
                        <a:t>实验内容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/>
                        </a:rPr>
                        <a:t>交付物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C00000"/>
                          </a:solidFill>
                          <a:effectLst/>
                          <a:latin typeface="宋体"/>
                        </a:rPr>
                        <a:t>平台电子书相关章节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4902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知识补强阶段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第</a:t>
                      </a:r>
                      <a:r>
                        <a:rPr lang="en-US" altLang="zh-CN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11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周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景区信息管理系统的图创建与景点管理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、创建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工程  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2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、读取文件信息</a:t>
                      </a:r>
                      <a:b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3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、创建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图    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4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、查询景点编号</a:t>
                      </a:r>
                      <a:b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5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、输出景点信息</a:t>
                      </a:r>
                      <a:b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6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、输出周边景点信息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上机实验代码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《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数据结构和</a:t>
                      </a:r>
                      <a:r>
                        <a:rPr lang="en-US" altLang="zh-CN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C++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编程</a:t>
                      </a:r>
                      <a:r>
                        <a:rPr lang="en-US" altLang="zh-CN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》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第</a:t>
                      </a:r>
                      <a:r>
                        <a:rPr lang="en-US" altLang="zh-CN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6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章 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图</a:t>
                      </a:r>
                      <a:r>
                        <a:rPr lang="zh-CN" altLang="en-US" sz="20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/>
                        </a:rPr>
                        <a:t>的操作和应用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02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第</a:t>
                      </a: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12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周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景区信息管理系统的景点导航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、查询景区无回路访问的方式</a:t>
                      </a:r>
                      <a:br>
                        <a:rPr lang="zh-CN" altLang="en-US" sz="2000" b="1" i="0" u="none" strike="noStrike"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2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、实现景点导航功能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上机实验代码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《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数据结构和</a:t>
                      </a:r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C++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编程</a:t>
                      </a:r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》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第</a:t>
                      </a:r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6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章 </a:t>
                      </a:r>
                      <a:r>
                        <a:rPr lang="zh-CN" altLang="en-US" sz="2000" b="1" i="0" u="none" strike="noStrike" dirty="0" smtClean="0">
                          <a:effectLst/>
                          <a:latin typeface="宋体"/>
                        </a:rPr>
                        <a:t>图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的操作和应用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02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第</a:t>
                      </a:r>
                      <a:r>
                        <a:rPr lang="en-US" altLang="zh-CN" sz="2000" b="1" i="0" u="none" strike="noStrike">
                          <a:effectLst/>
                          <a:latin typeface="宋体"/>
                        </a:rPr>
                        <a:t>13</a:t>
                      </a:r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周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景区信息管理系统的景点最短路径与电路规划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、实现景点之间最短路径查询</a:t>
                      </a:r>
                      <a:br>
                        <a:rPr lang="zh-CN" altLang="en-US" sz="2000" b="1" i="0" u="none" strike="noStrike" dirty="0">
                          <a:effectLst/>
                          <a:latin typeface="宋体"/>
                        </a:rPr>
                      </a:br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2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、实现景区电路规划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>
                          <a:effectLst/>
                          <a:latin typeface="宋体"/>
                        </a:rPr>
                        <a:t>上机实验代码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《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数据结构和</a:t>
                      </a:r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C++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编程</a:t>
                      </a:r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》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第</a:t>
                      </a:r>
                      <a:r>
                        <a:rPr lang="en-US" altLang="zh-CN" sz="2000" b="1" i="0" u="none" strike="noStrike" dirty="0">
                          <a:effectLst/>
                          <a:latin typeface="宋体"/>
                        </a:rPr>
                        <a:t>6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章 </a:t>
                      </a:r>
                      <a:r>
                        <a:rPr lang="zh-CN" altLang="en-US" sz="2000" b="1" i="0" u="none" strike="noStrike" dirty="0" smtClean="0">
                          <a:effectLst/>
                          <a:latin typeface="宋体"/>
                        </a:rPr>
                        <a:t>图</a:t>
                      </a:r>
                      <a:r>
                        <a:rPr lang="zh-CN" altLang="en-US" sz="2000" b="1" i="0" u="none" strike="noStrike" dirty="0">
                          <a:effectLst/>
                          <a:latin typeface="宋体"/>
                        </a:rPr>
                        <a:t>的操作和应用</a:t>
                      </a:r>
                    </a:p>
                  </a:txBody>
                  <a:tcPr marL="4144" marR="4144" marT="4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956175" y="1484313"/>
            <a:ext cx="4238625" cy="4824412"/>
          </a:xfrm>
          <a:noFill/>
        </p:spPr>
      </p:pic>
      <p:sp>
        <p:nvSpPr>
          <p:cNvPr id="12291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6.2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实验任务</a:t>
            </a:r>
          </a:p>
        </p:txBody>
      </p:sp>
      <p:sp>
        <p:nvSpPr>
          <p:cNvPr id="5" name="内容占位符 6"/>
          <p:cNvSpPr txBox="1">
            <a:spLocks/>
          </p:cNvSpPr>
          <p:nvPr/>
        </p:nvSpPr>
        <p:spPr bwMode="auto">
          <a:xfrm>
            <a:off x="179388" y="1714500"/>
            <a:ext cx="4792662" cy="452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kumimoji="0" lang="en-US" sz="2400" kern="0" dirty="0">
                <a:latin typeface="+mn-ea"/>
                <a:ea typeface="+mn-ea"/>
              </a:rPr>
              <a:t>(2) </a:t>
            </a:r>
            <a:r>
              <a:rPr kumimoji="0" lang="zh-CN" sz="2400" kern="0" dirty="0">
                <a:latin typeface="+mn-ea"/>
                <a:ea typeface="+mn-ea"/>
              </a:rPr>
              <a:t>查询景点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kumimoji="0" lang="zh-CN" sz="2400" kern="0" dirty="0">
                <a:latin typeface="+mn-ea"/>
                <a:ea typeface="+mn-ea"/>
              </a:rPr>
              <a:t>输入：想要查询的景点的编号。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kumimoji="0" lang="zh-CN" sz="2400" kern="0" dirty="0">
                <a:latin typeface="+mn-ea"/>
                <a:ea typeface="+mn-ea"/>
              </a:rPr>
              <a:t>处理：根据输入的景点编号，查询该景点及相邻景点的信息。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kumimoji="0" lang="zh-CN" sz="2400" kern="0" dirty="0">
                <a:latin typeface="+mn-ea"/>
                <a:ea typeface="+mn-ea"/>
              </a:rPr>
              <a:t>输出：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kumimoji="0" lang="en-US" sz="2400" kern="0" dirty="0">
                <a:latin typeface="+mn-ea"/>
                <a:ea typeface="+mn-ea"/>
              </a:rPr>
              <a:t>     1) </a:t>
            </a:r>
            <a:r>
              <a:rPr kumimoji="0" lang="zh-CN" sz="2400" kern="0" dirty="0">
                <a:latin typeface="+mn-ea"/>
                <a:ea typeface="+mn-ea"/>
              </a:rPr>
              <a:t>景点名字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kumimoji="0" lang="en-US" sz="2400" kern="0" dirty="0">
                <a:latin typeface="+mn-ea"/>
                <a:ea typeface="+mn-ea"/>
              </a:rPr>
              <a:t>     2) </a:t>
            </a:r>
            <a:r>
              <a:rPr kumimoji="0" lang="zh-CN" sz="2400" kern="0" dirty="0">
                <a:latin typeface="+mn-ea"/>
                <a:ea typeface="+mn-ea"/>
              </a:rPr>
              <a:t>景点介绍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kumimoji="0" lang="en-US" sz="2400" kern="0" dirty="0">
                <a:latin typeface="+mn-ea"/>
                <a:ea typeface="+mn-ea"/>
              </a:rPr>
              <a:t>     3) </a:t>
            </a:r>
            <a:r>
              <a:rPr kumimoji="0" lang="zh-CN" sz="2400" kern="0" dirty="0">
                <a:latin typeface="+mn-ea"/>
                <a:ea typeface="+mn-ea"/>
              </a:rPr>
              <a:t>相邻景区的名字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kumimoji="0" lang="en-US" sz="2400" kern="0" dirty="0">
                <a:latin typeface="+mn-ea"/>
                <a:ea typeface="+mn-ea"/>
              </a:rPr>
              <a:t>     4) </a:t>
            </a:r>
            <a:r>
              <a:rPr kumimoji="0" lang="zh-CN" sz="2400" kern="0" dirty="0">
                <a:latin typeface="+mn-ea"/>
                <a:ea typeface="+mn-ea"/>
              </a:rPr>
              <a:t>到达相邻景区的路径长度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kumimoji="0" lang="zh-CN" sz="2400" kern="0" dirty="0">
                <a:latin typeface="+mn-ea"/>
                <a:ea typeface="+mn-ea"/>
              </a:rPr>
              <a:t>输出格式如</a:t>
            </a:r>
            <a:r>
              <a:rPr kumimoji="0" lang="zh-CN" altLang="en-US" sz="2400" kern="0" dirty="0">
                <a:latin typeface="+mn-ea"/>
                <a:ea typeface="+mn-ea"/>
              </a:rPr>
              <a:t>右图</a:t>
            </a:r>
            <a:r>
              <a:rPr kumimoji="0" lang="zh-CN" sz="2400" kern="0" dirty="0">
                <a:latin typeface="+mn-ea"/>
                <a:ea typeface="+mn-ea"/>
              </a:rPr>
              <a:t>：</a:t>
            </a:r>
            <a:endParaRPr kumimoji="0" lang="zh-CN" altLang="en-US" sz="2400" kern="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/>
          </p:nvPr>
        </p:nvSpPr>
        <p:spPr>
          <a:xfrm>
            <a:off x="642938" y="1652588"/>
            <a:ext cx="8215312" cy="45132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/>
              <a:t>6.3.1 </a:t>
            </a:r>
            <a:r>
              <a:rPr lang="zh-CN" altLang="en-US" sz="2400" b="1" smtClean="0"/>
              <a:t>程序设计</a:t>
            </a:r>
            <a:endParaRPr lang="zh-CN" sz="2400" b="1" smtClean="0"/>
          </a:p>
          <a:p>
            <a:pPr eaLnBrk="1" hangingPunct="1">
              <a:buFont typeface="Wingdings" pitchFamily="2" charset="2"/>
              <a:buNone/>
            </a:pPr>
            <a:r>
              <a:rPr lang="zh-CN" sz="2400" b="1" smtClean="0"/>
              <a:t>使用</a:t>
            </a:r>
            <a:r>
              <a:rPr lang="en-US" altLang="zh-CN" sz="2400" b="1" smtClean="0"/>
              <a:t>Mircosoft Visual Studio 2010</a:t>
            </a:r>
            <a:r>
              <a:rPr lang="zh-CN" sz="2400" b="1" smtClean="0"/>
              <a:t>开发工具，创建一个空的控制台工程</a:t>
            </a:r>
            <a:r>
              <a:rPr lang="en-US" altLang="zh-CN" sz="2400" b="1" smtClean="0"/>
              <a:t>(Win32 Console Application)</a:t>
            </a:r>
            <a:r>
              <a:rPr lang="zh-CN" sz="2400" b="1" smtClean="0"/>
              <a:t>。</a:t>
            </a:r>
            <a:endParaRPr lang="en-US" altLang="zh-CN" sz="2400" b="1" smtClean="0"/>
          </a:p>
          <a:p>
            <a:pPr eaLnBrk="1" hangingPunct="1">
              <a:buFont typeface="Wingdings" pitchFamily="2" charset="2"/>
              <a:buNone/>
            </a:pPr>
            <a:r>
              <a:rPr lang="zh-CN" sz="2400" b="1" smtClean="0"/>
              <a:t>利用图的存储结构来保存景区景点图，使用</a:t>
            </a:r>
            <a:r>
              <a:rPr lang="en-US" altLang="zh-CN" sz="2400" b="1" smtClean="0"/>
              <a:t>C++</a:t>
            </a:r>
            <a:r>
              <a:rPr lang="zh-CN" sz="2400" b="1" smtClean="0"/>
              <a:t>语言开发景区信息管理系统，工程名为</a:t>
            </a:r>
            <a:r>
              <a:rPr lang="en-US" altLang="zh-CN" sz="2400" b="1" smtClean="0"/>
              <a:t>GraphCPro</a:t>
            </a:r>
            <a:r>
              <a:rPr lang="zh-CN" sz="2400" b="1" smtClean="0"/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zh-CN" sz="2400" b="1" smtClean="0"/>
              <a:t>(1) </a:t>
            </a:r>
            <a:r>
              <a:rPr lang="zh-CN" sz="2400" b="1" smtClean="0"/>
              <a:t>添加</a:t>
            </a:r>
            <a:r>
              <a:rPr lang="zh-CN" altLang="zh-CN" sz="2400" b="1" smtClean="0"/>
              <a:t>Graph.h</a:t>
            </a:r>
            <a:r>
              <a:rPr lang="zh-CN" sz="2400" b="1" smtClean="0"/>
              <a:t>和</a:t>
            </a:r>
            <a:r>
              <a:rPr lang="zh-CN" altLang="zh-CN" sz="2400" b="1" smtClean="0"/>
              <a:t>Graph.cpp</a:t>
            </a:r>
            <a:r>
              <a:rPr lang="zh-CN" sz="2400" b="1" smtClean="0"/>
              <a:t>文件，用来定义图的数据结构，实现图的相关操作。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zh-CN" sz="2400" b="1" smtClean="0"/>
              <a:t>(2) </a:t>
            </a:r>
            <a:r>
              <a:rPr lang="zh-CN" sz="2400" b="1" smtClean="0"/>
              <a:t>添加</a:t>
            </a:r>
            <a:r>
              <a:rPr lang="zh-CN" altLang="zh-CN" sz="2400" b="1" smtClean="0"/>
              <a:t>Tourism.h</a:t>
            </a:r>
            <a:r>
              <a:rPr lang="zh-CN" sz="2400" b="1" smtClean="0"/>
              <a:t>和</a:t>
            </a:r>
            <a:r>
              <a:rPr lang="zh-CN" altLang="zh-CN" sz="2400" b="1" smtClean="0"/>
              <a:t>Tourism.cpp</a:t>
            </a:r>
            <a:r>
              <a:rPr lang="zh-CN" sz="2400" b="1" smtClean="0"/>
              <a:t>文件，用来实现景区信息管理系统的相关功能。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zh-CN" sz="2400" b="1" smtClean="0"/>
              <a:t>(3) </a:t>
            </a:r>
            <a:r>
              <a:rPr lang="zh-CN" sz="2400" b="1" smtClean="0"/>
              <a:t>添加</a:t>
            </a:r>
            <a:r>
              <a:rPr lang="zh-CN" altLang="zh-CN" sz="2400" b="1" smtClean="0"/>
              <a:t>Main.cpp</a:t>
            </a:r>
            <a:r>
              <a:rPr lang="zh-CN" sz="2400" b="1" smtClean="0"/>
              <a:t>文件，在文件中创建程序入口函数</a:t>
            </a:r>
            <a:r>
              <a:rPr lang="zh-CN" altLang="zh-CN" sz="2400" b="1" smtClean="0"/>
              <a:t>int main(void)</a:t>
            </a:r>
            <a:r>
              <a:rPr lang="zh-CN" sz="2400" b="1" smtClean="0"/>
              <a:t>。</a:t>
            </a:r>
            <a:endParaRPr lang="en-US" altLang="zh-CN" sz="2400" b="1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15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13316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6.3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分析与设计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14339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6.3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分析与设计</a:t>
            </a:r>
          </a:p>
        </p:txBody>
      </p:sp>
      <p:pic>
        <p:nvPicPr>
          <p:cNvPr id="14340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785813" y="2205038"/>
            <a:ext cx="6665912" cy="3960812"/>
          </a:xfrm>
          <a:noFill/>
        </p:spPr>
      </p:pic>
      <p:sp>
        <p:nvSpPr>
          <p:cNvPr id="14341" name="矩形 5"/>
          <p:cNvSpPr>
            <a:spLocks noChangeArrowheads="1"/>
          </p:cNvSpPr>
          <p:nvPr/>
        </p:nvSpPr>
        <p:spPr bwMode="auto">
          <a:xfrm>
            <a:off x="703263" y="1773238"/>
            <a:ext cx="2435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6.3.2 </a:t>
            </a:r>
            <a:r>
              <a:rPr lang="zh-CN" altLang="en-US" sz="2800"/>
              <a:t>界面设计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642938" y="1773238"/>
            <a:ext cx="7961312" cy="45275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6.3.3 </a:t>
            </a:r>
            <a:r>
              <a:rPr lang="zh-CN" altLang="en-US" sz="2800" b="1" dirty="0" smtClean="0">
                <a:latin typeface="+mn-ea"/>
              </a:rPr>
              <a:t>算法设计</a:t>
            </a:r>
            <a:endParaRPr lang="en-US" altLang="zh-CN" sz="2800" b="1" dirty="0" smtClean="0">
              <a:latin typeface="+mn-ea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zh-CN" sz="2800" b="1" dirty="0" smtClean="0">
              <a:latin typeface="+mn-ea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sz="2800" b="1" dirty="0" smtClean="0">
                <a:latin typeface="+mn-ea"/>
              </a:rPr>
              <a:t>程序将使用两个主要文件：</a:t>
            </a:r>
            <a:endParaRPr lang="en-US" altLang="zh-CN" sz="2800" b="1" dirty="0" smtClean="0">
              <a:latin typeface="+mn-ea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>
                <a:latin typeface="+mn-ea"/>
              </a:rPr>
              <a:t> </a:t>
            </a:r>
            <a:r>
              <a:rPr lang="en-US" sz="2800" b="1" dirty="0" smtClean="0">
                <a:latin typeface="+mn-ea"/>
              </a:rPr>
              <a:t>       Graph.cpp</a:t>
            </a:r>
            <a:r>
              <a:rPr lang="zh-CN" sz="2800" b="1" dirty="0" smtClean="0">
                <a:latin typeface="+mn-ea"/>
              </a:rPr>
              <a:t>与</a:t>
            </a:r>
            <a:r>
              <a:rPr lang="en-US" sz="2800" b="1" dirty="0" smtClean="0">
                <a:latin typeface="+mn-ea"/>
              </a:rPr>
              <a:t>Tourism.cpp</a:t>
            </a:r>
            <a:r>
              <a:rPr lang="zh-CN" sz="2800" b="1" dirty="0" smtClean="0">
                <a:latin typeface="+mn-ea"/>
              </a:rPr>
              <a:t>。</a:t>
            </a:r>
            <a:endParaRPr lang="en-US" altLang="zh-CN" sz="2800" b="1" dirty="0" smtClean="0">
              <a:latin typeface="+mn-ea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ea"/>
              </a:rPr>
              <a:t>Graph</a:t>
            </a:r>
            <a:r>
              <a:rPr lang="zh-CN" sz="2800" b="1" dirty="0" smtClean="0">
                <a:latin typeface="+mn-ea"/>
              </a:rPr>
              <a:t>用于实现图的数据结构和相关操作。</a:t>
            </a:r>
            <a:endParaRPr lang="en-US" altLang="zh-CN" sz="2800" b="1" dirty="0" smtClean="0">
              <a:latin typeface="+mn-ea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ea"/>
              </a:rPr>
              <a:t>Tourism</a:t>
            </a:r>
            <a:r>
              <a:rPr lang="zh-CN" sz="2800" b="1" dirty="0" smtClean="0">
                <a:latin typeface="+mn-ea"/>
              </a:rPr>
              <a:t>用于实现系统的主要功能。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    </a:t>
            </a:r>
            <a:endParaRPr lang="en-US" sz="2800" b="1" dirty="0" smtClean="0">
              <a:latin typeface="+mn-ea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800" b="1" dirty="0" smtClean="0">
              <a:latin typeface="+mn-ea"/>
            </a:endParaRPr>
          </a:p>
        </p:txBody>
      </p:sp>
      <p:sp>
        <p:nvSpPr>
          <p:cNvPr id="15363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15364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6.3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分析与设计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642938" y="1700213"/>
            <a:ext cx="8105775" cy="46005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1</a:t>
            </a:r>
            <a:r>
              <a:rPr lang="zh-CN" sz="2400" b="1" dirty="0" smtClean="0">
                <a:latin typeface="+mn-ea"/>
              </a:rPr>
              <a:t>、</a:t>
            </a:r>
            <a:r>
              <a:rPr lang="en-US" sz="2400" b="1" dirty="0" smtClean="0">
                <a:latin typeface="+mn-ea"/>
              </a:rPr>
              <a:t>Graph</a:t>
            </a:r>
            <a:r>
              <a:rPr lang="zh-CN" sz="2400" b="1" dirty="0" smtClean="0">
                <a:latin typeface="+mn-ea"/>
              </a:rPr>
              <a:t>文件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Graph</a:t>
            </a:r>
            <a:r>
              <a:rPr lang="zh-CN" sz="2400" b="1" dirty="0" smtClean="0">
                <a:latin typeface="+mn-ea"/>
              </a:rPr>
              <a:t>为图的数据结构，用于存储景区景点图，实现图的相关操作。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(1) </a:t>
            </a:r>
            <a:r>
              <a:rPr lang="zh-CN" sz="2400" b="1" dirty="0" smtClean="0">
                <a:latin typeface="+mn-ea"/>
              </a:rPr>
              <a:t>数据结构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+mn-ea"/>
              </a:rPr>
              <a:t>struct</a:t>
            </a:r>
            <a:r>
              <a:rPr lang="en-US" sz="2400" b="1" dirty="0" smtClean="0">
                <a:latin typeface="+mn-ea"/>
              </a:rPr>
              <a:t> Graph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{</a:t>
            </a:r>
            <a:endParaRPr lang="zh-CN" sz="2400" b="1" dirty="0" smtClean="0">
              <a:latin typeface="+mn-ea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   </a:t>
            </a:r>
            <a:r>
              <a:rPr lang="en-US" sz="2400" b="1" dirty="0" err="1" smtClean="0">
                <a:latin typeface="+mn-ea"/>
              </a:rPr>
              <a:t>int</a:t>
            </a:r>
            <a:r>
              <a:rPr lang="en-US" sz="2400" b="1" dirty="0" smtClean="0">
                <a:latin typeface="+mn-ea"/>
              </a:rPr>
              <a:t> </a:t>
            </a:r>
            <a:r>
              <a:rPr lang="en-US" sz="2400" b="1" dirty="0" err="1" smtClean="0">
                <a:latin typeface="+mn-ea"/>
              </a:rPr>
              <a:t>m_aAdjMatrix</a:t>
            </a:r>
            <a:r>
              <a:rPr lang="en-US" sz="2400" b="1" dirty="0" smtClean="0">
                <a:latin typeface="+mn-ea"/>
              </a:rPr>
              <a:t>[20][20]; // </a:t>
            </a:r>
            <a:r>
              <a:rPr lang="zh-CN" sz="2400" b="1" dirty="0" smtClean="0">
                <a:latin typeface="+mn-ea"/>
              </a:rPr>
              <a:t>邻接矩阵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   Vex </a:t>
            </a:r>
            <a:r>
              <a:rPr lang="en-US" sz="2400" b="1" dirty="0" err="1" smtClean="0">
                <a:latin typeface="+mn-ea"/>
              </a:rPr>
              <a:t>m_aVexs</a:t>
            </a:r>
            <a:r>
              <a:rPr lang="en-US" sz="2400" b="1" dirty="0" smtClean="0">
                <a:latin typeface="+mn-ea"/>
              </a:rPr>
              <a:t>[20]; // </a:t>
            </a:r>
            <a:r>
              <a:rPr lang="zh-CN" sz="2400" b="1" dirty="0" smtClean="0">
                <a:latin typeface="+mn-ea"/>
              </a:rPr>
              <a:t>顶点数组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   </a:t>
            </a:r>
            <a:r>
              <a:rPr lang="en-US" sz="2400" b="1" dirty="0" err="1" smtClean="0">
                <a:latin typeface="+mn-ea"/>
              </a:rPr>
              <a:t>int</a:t>
            </a:r>
            <a:r>
              <a:rPr lang="en-US" sz="2400" b="1" dirty="0" smtClean="0">
                <a:latin typeface="+mn-ea"/>
              </a:rPr>
              <a:t> </a:t>
            </a:r>
            <a:r>
              <a:rPr lang="en-US" sz="2400" b="1" dirty="0" err="1" smtClean="0">
                <a:latin typeface="+mn-ea"/>
              </a:rPr>
              <a:t>m_nVexNum</a:t>
            </a:r>
            <a:r>
              <a:rPr lang="en-US" sz="2400" b="1" dirty="0" smtClean="0">
                <a:latin typeface="+mn-ea"/>
              </a:rPr>
              <a:t>; // </a:t>
            </a:r>
            <a:r>
              <a:rPr lang="zh-CN" sz="2400" b="1" dirty="0" smtClean="0">
                <a:latin typeface="+mn-ea"/>
              </a:rPr>
              <a:t>顶点个数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} </a:t>
            </a:r>
            <a:r>
              <a:rPr lang="en-US" sz="2400" b="1" dirty="0" err="1" smtClean="0">
                <a:latin typeface="+mn-ea"/>
              </a:rPr>
              <a:t>m_Graph</a:t>
            </a:r>
            <a:r>
              <a:rPr lang="en-US" sz="2400" b="1" dirty="0" smtClean="0">
                <a:latin typeface="+mn-ea"/>
              </a:rPr>
              <a:t>;  // Graph</a:t>
            </a:r>
            <a:r>
              <a:rPr lang="zh-CN" sz="2400" b="1" dirty="0" smtClean="0">
                <a:latin typeface="+mn-ea"/>
              </a:rPr>
              <a:t>对象，用于存储景区景点图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 </a:t>
            </a:r>
            <a:endParaRPr lang="zh-CN" sz="2400" b="1" dirty="0" smtClean="0">
              <a:latin typeface="+mn-ea"/>
            </a:endParaRPr>
          </a:p>
        </p:txBody>
      </p:sp>
      <p:sp>
        <p:nvSpPr>
          <p:cNvPr id="16387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16388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6.3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分析与设计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34925" y="1700213"/>
            <a:ext cx="9109075" cy="45069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ea"/>
              </a:rPr>
              <a:t>(2) </a:t>
            </a:r>
            <a:r>
              <a:rPr lang="zh-CN" sz="2800" b="1" dirty="0" smtClean="0">
                <a:latin typeface="+mn-ea"/>
              </a:rPr>
              <a:t>函数</a:t>
            </a:r>
          </a:p>
          <a:p>
            <a:pPr eaLnBrk="1" hangingPunct="1">
              <a:defRPr/>
            </a:pPr>
            <a:r>
              <a:rPr lang="en-US" sz="2800" b="1" dirty="0" smtClean="0">
                <a:latin typeface="+mn-ea"/>
              </a:rPr>
              <a:t>void Init(void)</a:t>
            </a:r>
            <a:r>
              <a:rPr lang="zh-CN" sz="2800" b="1" dirty="0" smtClean="0">
                <a:latin typeface="+mn-ea"/>
              </a:rPr>
              <a:t>，初始化图结构。</a:t>
            </a:r>
          </a:p>
          <a:p>
            <a:pPr eaLnBrk="1" hangingPunct="1">
              <a:defRPr/>
            </a:pPr>
            <a:r>
              <a:rPr lang="en-US" sz="2800" b="1" dirty="0" err="1" smtClean="0">
                <a:latin typeface="+mn-ea"/>
              </a:rPr>
              <a:t>int</a:t>
            </a:r>
            <a:r>
              <a:rPr lang="en-US" sz="2800" b="1" dirty="0" smtClean="0">
                <a:latin typeface="+mn-ea"/>
              </a:rPr>
              <a:t> </a:t>
            </a:r>
            <a:r>
              <a:rPr lang="en-US" sz="2800" b="1" dirty="0" err="1" smtClean="0">
                <a:latin typeface="+mn-ea"/>
              </a:rPr>
              <a:t>InsertVex</a:t>
            </a:r>
            <a:r>
              <a:rPr lang="en-US" sz="2800" b="1" dirty="0" smtClean="0">
                <a:latin typeface="+mn-ea"/>
              </a:rPr>
              <a:t>(Vex </a:t>
            </a:r>
            <a:r>
              <a:rPr lang="en-US" sz="2800" b="1" dirty="0" err="1" smtClean="0">
                <a:latin typeface="+mn-ea"/>
              </a:rPr>
              <a:t>sVex</a:t>
            </a:r>
            <a:r>
              <a:rPr lang="en-US" sz="2800" b="1" dirty="0" smtClean="0">
                <a:latin typeface="+mn-ea"/>
              </a:rPr>
              <a:t>)</a:t>
            </a:r>
            <a:r>
              <a:rPr lang="zh-CN" sz="2800" b="1" dirty="0" smtClean="0">
                <a:latin typeface="+mn-ea"/>
              </a:rPr>
              <a:t>，将顶点添加到顶点数组中。</a:t>
            </a:r>
          </a:p>
          <a:p>
            <a:pPr eaLnBrk="1" hangingPunct="1">
              <a:defRPr/>
            </a:pPr>
            <a:r>
              <a:rPr lang="en-US" sz="2800" b="1" dirty="0" err="1" smtClean="0">
                <a:latin typeface="+mn-ea"/>
              </a:rPr>
              <a:t>int</a:t>
            </a:r>
            <a:r>
              <a:rPr lang="en-US" sz="2800" b="1" dirty="0" smtClean="0">
                <a:latin typeface="+mn-ea"/>
              </a:rPr>
              <a:t> </a:t>
            </a:r>
            <a:r>
              <a:rPr lang="en-US" sz="2800" b="1" dirty="0" err="1" smtClean="0">
                <a:latin typeface="+mn-ea"/>
              </a:rPr>
              <a:t>InsertEdge</a:t>
            </a:r>
            <a:r>
              <a:rPr lang="en-US" sz="2800" b="1" dirty="0" smtClean="0">
                <a:latin typeface="+mn-ea"/>
              </a:rPr>
              <a:t>(Edge </a:t>
            </a:r>
            <a:r>
              <a:rPr lang="en-US" sz="2800" b="1" dirty="0" err="1" smtClean="0">
                <a:latin typeface="+mn-ea"/>
              </a:rPr>
              <a:t>sEdge</a:t>
            </a:r>
            <a:r>
              <a:rPr lang="en-US" sz="2800" b="1" dirty="0" smtClean="0">
                <a:latin typeface="+mn-ea"/>
              </a:rPr>
              <a:t>)</a:t>
            </a:r>
            <a:r>
              <a:rPr lang="zh-CN" sz="2800" b="1" dirty="0" smtClean="0">
                <a:latin typeface="+mn-ea"/>
              </a:rPr>
              <a:t>，将边保存到邻接矩阵中。</a:t>
            </a:r>
          </a:p>
          <a:p>
            <a:pPr eaLnBrk="1" hangingPunct="1">
              <a:defRPr/>
            </a:pPr>
            <a:r>
              <a:rPr lang="en-US" sz="2800" b="1" dirty="0" smtClean="0">
                <a:latin typeface="+mn-ea"/>
              </a:rPr>
              <a:t>Vex </a:t>
            </a:r>
            <a:r>
              <a:rPr lang="en-US" sz="2800" b="1" dirty="0" err="1" smtClean="0">
                <a:latin typeface="+mn-ea"/>
              </a:rPr>
              <a:t>GetVex</a:t>
            </a:r>
            <a:r>
              <a:rPr lang="en-US" sz="2800" b="1" dirty="0" smtClean="0">
                <a:latin typeface="+mn-ea"/>
              </a:rPr>
              <a:t>(</a:t>
            </a:r>
            <a:r>
              <a:rPr lang="en-US" sz="2800" b="1" dirty="0" err="1" smtClean="0">
                <a:latin typeface="+mn-ea"/>
              </a:rPr>
              <a:t>int</a:t>
            </a:r>
            <a:r>
              <a:rPr lang="en-US" sz="2800" b="1" dirty="0" smtClean="0">
                <a:latin typeface="+mn-ea"/>
              </a:rPr>
              <a:t> </a:t>
            </a:r>
            <a:r>
              <a:rPr lang="en-US" sz="2800" b="1" dirty="0" err="1" smtClean="0">
                <a:latin typeface="+mn-ea"/>
              </a:rPr>
              <a:t>nVex</a:t>
            </a:r>
            <a:r>
              <a:rPr lang="en-US" sz="2800" b="1" dirty="0" smtClean="0">
                <a:latin typeface="+mn-ea"/>
              </a:rPr>
              <a:t>)</a:t>
            </a:r>
            <a:r>
              <a:rPr lang="zh-CN" sz="2800" b="1" dirty="0" smtClean="0">
                <a:latin typeface="+mn-ea"/>
              </a:rPr>
              <a:t>，查询指定顶点信息。</a:t>
            </a:r>
          </a:p>
          <a:p>
            <a:pPr eaLnBrk="1" hangingPunct="1">
              <a:defRPr/>
            </a:pPr>
            <a:r>
              <a:rPr lang="en-US" sz="2800" b="1" dirty="0" err="1" smtClean="0">
                <a:latin typeface="+mn-ea"/>
              </a:rPr>
              <a:t>int</a:t>
            </a:r>
            <a:r>
              <a:rPr lang="en-US" sz="2800" b="1" dirty="0" smtClean="0">
                <a:latin typeface="+mn-ea"/>
              </a:rPr>
              <a:t> </a:t>
            </a:r>
            <a:r>
              <a:rPr lang="en-US" sz="2800" b="1" dirty="0" err="1" smtClean="0">
                <a:latin typeface="+mn-ea"/>
              </a:rPr>
              <a:t>FindEdge</a:t>
            </a:r>
            <a:r>
              <a:rPr lang="en-US" sz="2800" b="1" dirty="0" smtClean="0">
                <a:latin typeface="+mn-ea"/>
              </a:rPr>
              <a:t>(</a:t>
            </a:r>
            <a:r>
              <a:rPr lang="en-US" sz="2800" b="1" dirty="0" err="1" smtClean="0">
                <a:latin typeface="+mn-ea"/>
              </a:rPr>
              <a:t>int</a:t>
            </a:r>
            <a:r>
              <a:rPr lang="en-US" sz="2800" b="1" dirty="0" smtClean="0">
                <a:latin typeface="+mn-ea"/>
              </a:rPr>
              <a:t> </a:t>
            </a:r>
            <a:r>
              <a:rPr lang="en-US" sz="2800" b="1" dirty="0" err="1" smtClean="0">
                <a:latin typeface="+mn-ea"/>
              </a:rPr>
              <a:t>nVex</a:t>
            </a:r>
            <a:r>
              <a:rPr lang="en-US" sz="2800" b="1" dirty="0" smtClean="0">
                <a:latin typeface="+mn-ea"/>
              </a:rPr>
              <a:t>, Edge </a:t>
            </a:r>
            <a:r>
              <a:rPr lang="en-US" sz="2800" b="1" dirty="0" err="1" smtClean="0">
                <a:latin typeface="+mn-ea"/>
              </a:rPr>
              <a:t>aEdge</a:t>
            </a:r>
            <a:r>
              <a:rPr lang="en-US" sz="2800" b="1" dirty="0" smtClean="0">
                <a:latin typeface="+mn-ea"/>
              </a:rPr>
              <a:t>[])</a:t>
            </a:r>
            <a:r>
              <a:rPr lang="zh-CN" sz="2800" b="1" dirty="0" smtClean="0">
                <a:latin typeface="+mn-ea"/>
              </a:rPr>
              <a:t>，查询与指定顶点相连的边。</a:t>
            </a:r>
          </a:p>
          <a:p>
            <a:pPr eaLnBrk="1" hangingPunct="1">
              <a:defRPr/>
            </a:pPr>
            <a:r>
              <a:rPr lang="en-US" sz="2800" b="1" dirty="0" err="1" smtClean="0">
                <a:latin typeface="+mn-ea"/>
              </a:rPr>
              <a:t>int</a:t>
            </a:r>
            <a:r>
              <a:rPr lang="en-US" sz="2800" b="1" dirty="0" smtClean="0">
                <a:latin typeface="+mn-ea"/>
              </a:rPr>
              <a:t> </a:t>
            </a:r>
            <a:r>
              <a:rPr lang="en-US" sz="2800" b="1" dirty="0" err="1" smtClean="0">
                <a:latin typeface="+mn-ea"/>
              </a:rPr>
              <a:t>GetVexnum</a:t>
            </a:r>
            <a:r>
              <a:rPr lang="en-US" sz="2800" b="1" dirty="0" smtClean="0">
                <a:latin typeface="+mn-ea"/>
              </a:rPr>
              <a:t>(void)</a:t>
            </a:r>
            <a:r>
              <a:rPr lang="zh-CN" sz="2800" b="1" dirty="0" smtClean="0">
                <a:latin typeface="+mn-ea"/>
              </a:rPr>
              <a:t>，获取当前顶点数。</a:t>
            </a:r>
          </a:p>
        </p:txBody>
      </p:sp>
      <p:sp>
        <p:nvSpPr>
          <p:cNvPr id="17411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17412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6.3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分析与设计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642938" y="1700213"/>
            <a:ext cx="8329612" cy="46005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ea"/>
              </a:rPr>
              <a:t>2</a:t>
            </a:r>
            <a:r>
              <a:rPr lang="zh-CN" sz="2800" b="1" dirty="0" smtClean="0">
                <a:latin typeface="+mn-ea"/>
              </a:rPr>
              <a:t>、</a:t>
            </a:r>
            <a:r>
              <a:rPr lang="en-US" sz="2800" b="1" dirty="0" smtClean="0">
                <a:latin typeface="+mn-ea"/>
              </a:rPr>
              <a:t>Tourism</a:t>
            </a:r>
            <a:r>
              <a:rPr lang="zh-CN" sz="2800" b="1" dirty="0" smtClean="0">
                <a:latin typeface="+mn-ea"/>
              </a:rPr>
              <a:t>文件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ea"/>
              </a:rPr>
              <a:t>Tourism</a:t>
            </a:r>
            <a:r>
              <a:rPr lang="zh-CN" sz="2800" b="1" dirty="0" smtClean="0">
                <a:latin typeface="+mn-ea"/>
              </a:rPr>
              <a:t>为景点旅游信息管理功能，用于实现系统的主要功能。</a:t>
            </a:r>
          </a:p>
          <a:p>
            <a:pPr eaLnBrk="1" hangingPunct="1">
              <a:defRPr/>
            </a:pPr>
            <a:r>
              <a:rPr lang="en-US" sz="2800" b="1" dirty="0" smtClean="0">
                <a:latin typeface="+mn-ea"/>
              </a:rPr>
              <a:t>void </a:t>
            </a:r>
            <a:r>
              <a:rPr lang="en-US" sz="2800" b="1" dirty="0" err="1" smtClean="0">
                <a:latin typeface="+mn-ea"/>
              </a:rPr>
              <a:t>CreateGraph</a:t>
            </a:r>
            <a:r>
              <a:rPr lang="en-US" sz="2800" b="1" dirty="0" smtClean="0">
                <a:latin typeface="+mn-ea"/>
              </a:rPr>
              <a:t>(void)</a:t>
            </a:r>
            <a:r>
              <a:rPr lang="zh-CN" sz="2800" b="1" dirty="0" smtClean="0">
                <a:latin typeface="+mn-ea"/>
              </a:rPr>
              <a:t>，读取文件，创建景区景点图。</a:t>
            </a:r>
          </a:p>
          <a:p>
            <a:pPr eaLnBrk="1" hangingPunct="1">
              <a:defRPr/>
            </a:pPr>
            <a:r>
              <a:rPr lang="en-US" sz="2800" b="1" dirty="0" smtClean="0">
                <a:latin typeface="+mn-ea"/>
              </a:rPr>
              <a:t>void </a:t>
            </a:r>
            <a:r>
              <a:rPr lang="en-US" sz="2800" b="1" dirty="0" err="1" smtClean="0">
                <a:latin typeface="+mn-ea"/>
              </a:rPr>
              <a:t>GetSpotInfo</a:t>
            </a:r>
            <a:r>
              <a:rPr lang="en-US" sz="2800" b="1" dirty="0" smtClean="0">
                <a:latin typeface="+mn-ea"/>
              </a:rPr>
              <a:t>(void)</a:t>
            </a:r>
            <a:r>
              <a:rPr lang="zh-CN" sz="2800" b="1" dirty="0" smtClean="0">
                <a:latin typeface="+mn-ea"/>
              </a:rPr>
              <a:t>，查询指定景点信息，显示到相邻景点的距离。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+mn-ea"/>
              </a:rPr>
              <a:t>    </a:t>
            </a:r>
            <a:endParaRPr lang="en-US" sz="2800" b="1" dirty="0" smtClean="0">
              <a:latin typeface="+mn-ea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800" b="1" dirty="0" smtClean="0">
              <a:latin typeface="+mn-ea"/>
            </a:endParaRPr>
          </a:p>
        </p:txBody>
      </p:sp>
      <p:sp>
        <p:nvSpPr>
          <p:cNvPr id="18435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18436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6.3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分析与设计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428625" y="1484313"/>
            <a:ext cx="8715375" cy="472916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1</a:t>
            </a:r>
            <a:r>
              <a:rPr lang="zh-CN" sz="2400" b="1" dirty="0" smtClean="0">
                <a:latin typeface="+mn-ea"/>
              </a:rPr>
              <a:t>、图的存储</a:t>
            </a:r>
          </a:p>
          <a:p>
            <a:pPr eaLnBrk="1" hangingPunct="1">
              <a:defRPr/>
            </a:pPr>
            <a:r>
              <a:rPr lang="zh-CN" sz="2400" b="1" dirty="0" smtClean="0">
                <a:latin typeface="+mn-ea"/>
              </a:rPr>
              <a:t>当保存图结构时，即要保存顶点信息，也要保存边。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sz="2400" b="1" dirty="0" smtClean="0">
                <a:latin typeface="+mn-ea"/>
              </a:rPr>
              <a:t>① 数组表示，用一维数组来保存顶点的集合，用二维数组来保存边的集合；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sz="2400" b="1" dirty="0" smtClean="0">
                <a:latin typeface="+mn-ea"/>
              </a:rPr>
              <a:t>② 链表表示，</a:t>
            </a:r>
            <a:r>
              <a:rPr lang="zh-CN" altLang="en-US" sz="2400" b="1" dirty="0" smtClean="0">
                <a:latin typeface="+mn-ea"/>
              </a:rPr>
              <a:t>可</a:t>
            </a:r>
            <a:r>
              <a:rPr lang="zh-CN" sz="2400" b="1" dirty="0" smtClean="0">
                <a:latin typeface="+mn-ea"/>
              </a:rPr>
              <a:t>用邻接表、十字链表等方式存储图的顶点和边的信息。</a:t>
            </a:r>
          </a:p>
          <a:p>
            <a:pPr eaLnBrk="1" hangingPunct="1">
              <a:defRPr/>
            </a:pPr>
            <a:r>
              <a:rPr lang="zh-CN" sz="2400" b="1" dirty="0" smtClean="0">
                <a:latin typeface="+mn-ea"/>
              </a:rPr>
              <a:t>本程序中使用</a:t>
            </a:r>
            <a:r>
              <a:rPr lang="zh-CN" sz="2400" b="1" dirty="0" smtClean="0">
                <a:solidFill>
                  <a:srgbClr val="002060"/>
                </a:solidFill>
                <a:latin typeface="+mn-ea"/>
              </a:rPr>
              <a:t>数组表示法</a:t>
            </a:r>
            <a:r>
              <a:rPr lang="zh-CN" sz="2400" b="1" dirty="0" smtClean="0">
                <a:latin typeface="+mn-ea"/>
              </a:rPr>
              <a:t>存储图：</a:t>
            </a:r>
          </a:p>
          <a:p>
            <a:pPr eaLnBrk="1" hangingPunct="1">
              <a:defRPr/>
            </a:pPr>
            <a:r>
              <a:rPr lang="zh-CN" sz="2400" b="1" dirty="0" smtClean="0">
                <a:latin typeface="+mn-ea"/>
              </a:rPr>
              <a:t>定义一维数组</a:t>
            </a:r>
            <a:r>
              <a:rPr lang="en-US" sz="2400" b="1" dirty="0" smtClean="0">
                <a:latin typeface="+mn-ea"/>
              </a:rPr>
              <a:t>Vex </a:t>
            </a:r>
            <a:r>
              <a:rPr lang="en-US" sz="2400" b="1" dirty="0" err="1" smtClean="0">
                <a:latin typeface="+mn-ea"/>
              </a:rPr>
              <a:t>m_aVexs</a:t>
            </a:r>
            <a:r>
              <a:rPr lang="en-US" sz="2400" b="1" dirty="0" smtClean="0">
                <a:latin typeface="+mn-ea"/>
              </a:rPr>
              <a:t>[20]</a:t>
            </a:r>
            <a:r>
              <a:rPr lang="zh-CN" sz="2400" b="1" dirty="0" smtClean="0">
                <a:latin typeface="+mn-ea"/>
              </a:rPr>
              <a:t>保存顶点信息，最多允许有</a:t>
            </a:r>
            <a:r>
              <a:rPr lang="en-US" sz="2400" b="1" dirty="0" smtClean="0">
                <a:latin typeface="+mn-ea"/>
              </a:rPr>
              <a:t>20</a:t>
            </a:r>
            <a:r>
              <a:rPr lang="zh-CN" sz="2400" b="1" dirty="0" smtClean="0">
                <a:latin typeface="+mn-ea"/>
              </a:rPr>
              <a:t>个顶点。</a:t>
            </a:r>
          </a:p>
          <a:p>
            <a:pPr eaLnBrk="1" hangingPunct="1">
              <a:defRPr/>
            </a:pPr>
            <a:r>
              <a:rPr lang="zh-CN" sz="2400" b="1" dirty="0" smtClean="0">
                <a:latin typeface="+mn-ea"/>
              </a:rPr>
              <a:t>定义二维数组</a:t>
            </a:r>
            <a:r>
              <a:rPr lang="en-US" sz="2400" b="1" dirty="0" smtClean="0">
                <a:latin typeface="+mn-ea"/>
              </a:rPr>
              <a:t>(</a:t>
            </a:r>
            <a:r>
              <a:rPr lang="zh-CN" sz="2400" b="1" dirty="0" smtClean="0">
                <a:latin typeface="+mn-ea"/>
              </a:rPr>
              <a:t>邻接矩阵</a:t>
            </a:r>
            <a:r>
              <a:rPr lang="en-US" sz="2400" b="1" dirty="0" smtClean="0">
                <a:latin typeface="+mn-ea"/>
              </a:rPr>
              <a:t>)</a:t>
            </a:r>
            <a:r>
              <a:rPr lang="en-US" sz="2400" b="1" dirty="0" err="1" smtClean="0">
                <a:latin typeface="+mn-ea"/>
              </a:rPr>
              <a:t>int</a:t>
            </a:r>
            <a:r>
              <a:rPr lang="en-US" sz="2400" b="1" dirty="0" smtClean="0">
                <a:latin typeface="+mn-ea"/>
              </a:rPr>
              <a:t> </a:t>
            </a:r>
            <a:r>
              <a:rPr lang="en-US" sz="2400" b="1" dirty="0" err="1" smtClean="0">
                <a:latin typeface="+mn-ea"/>
              </a:rPr>
              <a:t>m_AdjMatrix</a:t>
            </a:r>
            <a:r>
              <a:rPr lang="en-US" sz="2400" b="1" dirty="0" smtClean="0">
                <a:latin typeface="+mn-ea"/>
              </a:rPr>
              <a:t>[20][20]</a:t>
            </a:r>
            <a:r>
              <a:rPr lang="zh-CN" sz="2400" b="1" dirty="0" smtClean="0">
                <a:latin typeface="+mn-ea"/>
              </a:rPr>
              <a:t>保存边的集合，数组中每个元素的值即为边的权值。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400" b="1" dirty="0" smtClean="0">
              <a:latin typeface="+mn-ea"/>
            </a:endParaRPr>
          </a:p>
        </p:txBody>
      </p:sp>
      <p:sp>
        <p:nvSpPr>
          <p:cNvPr id="19459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19460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6.3.4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数据结构设计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120650" y="1125538"/>
            <a:ext cx="9034463" cy="30241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2</a:t>
            </a:r>
            <a:r>
              <a:rPr lang="zh-CN" sz="2400" b="1" dirty="0" smtClean="0">
                <a:latin typeface="+mn-ea"/>
              </a:rPr>
              <a:t>、景区景点图</a:t>
            </a:r>
          </a:p>
          <a:p>
            <a:pPr eaLnBrk="1" hangingPunct="1">
              <a:defRPr/>
            </a:pPr>
            <a:r>
              <a:rPr lang="zh-CN" sz="2400" b="1" dirty="0" smtClean="0">
                <a:latin typeface="+mn-ea"/>
              </a:rPr>
              <a:t>景区的地图可以看</a:t>
            </a:r>
            <a:r>
              <a:rPr lang="zh-CN" altLang="en-US" sz="2400" b="1" dirty="0" smtClean="0">
                <a:latin typeface="+mn-ea"/>
              </a:rPr>
              <a:t>成</a:t>
            </a:r>
            <a:r>
              <a:rPr lang="zh-CN" sz="2400" b="1" dirty="0" smtClean="0">
                <a:latin typeface="+mn-ea"/>
              </a:rPr>
              <a:t>一个带权无向图，用邻接矩阵来保存。</a:t>
            </a:r>
            <a:r>
              <a:rPr lang="en-US" sz="2400" b="1" dirty="0" smtClean="0">
                <a:latin typeface="+mn-ea"/>
              </a:rPr>
              <a:t> </a:t>
            </a:r>
            <a:endParaRPr lang="zh-CN" sz="2400" b="1" dirty="0" smtClean="0">
              <a:latin typeface="+mn-ea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(1) </a:t>
            </a:r>
            <a:r>
              <a:rPr lang="zh-CN" sz="2400" b="1" dirty="0" smtClean="0">
                <a:latin typeface="+mn-ea"/>
              </a:rPr>
              <a:t>景区中的所有景点即为图的顶点。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(2) </a:t>
            </a:r>
            <a:r>
              <a:rPr lang="zh-CN" sz="2400" b="1" dirty="0" smtClean="0">
                <a:latin typeface="+mn-ea"/>
              </a:rPr>
              <a:t>当两个景点之间铺设的有道路时，表示两个顶点相连，为一条边。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(3) </a:t>
            </a:r>
            <a:r>
              <a:rPr lang="zh-CN" sz="2400" b="1" dirty="0" smtClean="0">
                <a:latin typeface="+mn-ea"/>
              </a:rPr>
              <a:t>两个景点之间的距离，即为边的权值。权值为</a:t>
            </a:r>
            <a:r>
              <a:rPr lang="en-US" sz="2400" b="1" dirty="0" smtClean="0">
                <a:latin typeface="+mn-ea"/>
              </a:rPr>
              <a:t>0</a:t>
            </a:r>
            <a:r>
              <a:rPr lang="zh-CN" sz="2400" b="1" dirty="0" smtClean="0">
                <a:latin typeface="+mn-ea"/>
              </a:rPr>
              <a:t>表示两个顶点不相连。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400" b="1" dirty="0" smtClean="0">
              <a:latin typeface="+mn-ea"/>
            </a:endParaRPr>
          </a:p>
        </p:txBody>
      </p:sp>
      <p:sp>
        <p:nvSpPr>
          <p:cNvPr id="20483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20484" name="Rectangle 11"/>
          <p:cNvSpPr>
            <a:spLocks noChangeArrowheads="1"/>
          </p:cNvSpPr>
          <p:nvPr/>
        </p:nvSpPr>
        <p:spPr bwMode="auto">
          <a:xfrm>
            <a:off x="941388" y="115888"/>
            <a:ext cx="8001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6.3.4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数据结构设计</a:t>
            </a: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213" y="4149725"/>
            <a:ext cx="7991475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428625" y="908050"/>
            <a:ext cx="8715375" cy="52149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1050" b="1" dirty="0" smtClean="0">
                <a:ea typeface="楷体_GB2312" pitchFamily="49" charset="-122"/>
              </a:rPr>
              <a:t>                              </a:t>
            </a:r>
            <a:endParaRPr lang="en-US" altLang="zh-CN" sz="1100" b="1" dirty="0" smtClean="0"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smtClean="0"/>
              <a:t>3</a:t>
            </a:r>
            <a:r>
              <a:rPr lang="zh-CN" sz="2800" b="1" dirty="0" smtClean="0"/>
              <a:t>、顶点和边的信息</a:t>
            </a:r>
          </a:p>
          <a:p>
            <a:pPr eaLnBrk="1" hangingPunct="1">
              <a:defRPr/>
            </a:pPr>
            <a:r>
              <a:rPr lang="zh-CN" sz="2400" b="1" dirty="0" smtClean="0"/>
              <a:t>定义</a:t>
            </a:r>
            <a:r>
              <a:rPr lang="en-US" sz="2400" b="1" dirty="0" smtClean="0"/>
              <a:t>Vex</a:t>
            </a:r>
            <a:r>
              <a:rPr lang="zh-CN" sz="2400" b="1" dirty="0" smtClean="0"/>
              <a:t>结构体，存储图的顶点信息。</a:t>
            </a: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  <a:defRPr/>
            </a:pPr>
            <a:r>
              <a:rPr lang="en-US" sz="2400" b="1" dirty="0" err="1" smtClean="0"/>
              <a:t>struct</a:t>
            </a:r>
            <a:r>
              <a:rPr lang="en-US" sz="2400" b="1" dirty="0" smtClean="0"/>
              <a:t> Vex</a:t>
            </a:r>
            <a:endParaRPr lang="zh-CN" sz="2400" b="1" dirty="0" smtClean="0"/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  <a:defRPr/>
            </a:pPr>
            <a:r>
              <a:rPr lang="en-US" sz="2400" b="1" dirty="0" smtClean="0"/>
              <a:t>{ 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num;	      // </a:t>
            </a:r>
            <a:r>
              <a:rPr lang="zh-CN" sz="2400" b="1" dirty="0" smtClean="0"/>
              <a:t>景点编号</a:t>
            </a: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  <a:defRPr/>
            </a:pPr>
            <a:r>
              <a:rPr lang="en-US" sz="2400" b="1" dirty="0" smtClean="0"/>
              <a:t>    char name[20];	// </a:t>
            </a:r>
            <a:r>
              <a:rPr lang="zh-CN" sz="2400" b="1" dirty="0" smtClean="0"/>
              <a:t>景点名字</a:t>
            </a: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  <a:defRPr/>
            </a:pPr>
            <a:r>
              <a:rPr lang="en-US" sz="2400" b="1" dirty="0" smtClean="0"/>
              <a:t>    char </a:t>
            </a:r>
            <a:r>
              <a:rPr lang="en-US" sz="2400" b="1" dirty="0" err="1" smtClean="0"/>
              <a:t>desc</a:t>
            </a:r>
            <a:r>
              <a:rPr lang="en-US" sz="2400" b="1" dirty="0" smtClean="0"/>
              <a:t>[1024];	// </a:t>
            </a:r>
            <a:r>
              <a:rPr lang="zh-CN" sz="2400" b="1" dirty="0" smtClean="0"/>
              <a:t>景点介绍</a:t>
            </a: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  <a:defRPr/>
            </a:pPr>
            <a:r>
              <a:rPr lang="en-US" sz="2400" b="1" dirty="0" smtClean="0"/>
              <a:t>};</a:t>
            </a:r>
            <a:endParaRPr lang="zh-CN" sz="2400" b="1" dirty="0" smtClean="0"/>
          </a:p>
          <a:p>
            <a:pPr eaLnBrk="1" hangingPunct="1">
              <a:defRPr/>
            </a:pPr>
            <a:r>
              <a:rPr lang="zh-CN" sz="2400" b="1" dirty="0" smtClean="0"/>
              <a:t>定义</a:t>
            </a:r>
            <a:r>
              <a:rPr lang="en-US" sz="2400" b="1" dirty="0" smtClean="0"/>
              <a:t>Edge</a:t>
            </a:r>
            <a:r>
              <a:rPr lang="zh-CN" sz="2400" b="1" dirty="0" smtClean="0"/>
              <a:t>结构体，存储图的边的信息。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err="1" smtClean="0"/>
              <a:t>struct</a:t>
            </a:r>
            <a:r>
              <a:rPr lang="en-US" sz="2400" b="1" dirty="0" smtClean="0"/>
              <a:t> Edge</a:t>
            </a:r>
            <a:endParaRPr lang="zh-CN" sz="24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/>
              <a:t>{ 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vex1</a:t>
            </a:r>
            <a:r>
              <a:rPr lang="zh-CN" altLang="en-US" sz="2400" b="1" dirty="0" smtClean="0"/>
              <a:t>，</a:t>
            </a:r>
            <a:r>
              <a:rPr lang="en-US" sz="2400" b="1" dirty="0" smtClean="0"/>
              <a:t> vex2;   //</a:t>
            </a:r>
            <a:r>
              <a:rPr lang="zh-CN" sz="2400" b="1" dirty="0" smtClean="0"/>
              <a:t>边的</a:t>
            </a:r>
            <a:r>
              <a:rPr lang="zh-CN" altLang="en-US" sz="2400" b="1" dirty="0" smtClean="0"/>
              <a:t>两个</a:t>
            </a:r>
            <a:r>
              <a:rPr lang="zh-CN" sz="2400" b="1" dirty="0" smtClean="0"/>
              <a:t>个顶点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/>
              <a:t>   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weight;  	    //</a:t>
            </a:r>
            <a:r>
              <a:rPr lang="zh-CN" sz="2400" b="1" dirty="0" smtClean="0"/>
              <a:t>权值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/>
              <a:t>};</a:t>
            </a:r>
            <a:endParaRPr lang="zh-CN" sz="2400" b="1" dirty="0" smtClean="0"/>
          </a:p>
        </p:txBody>
      </p:sp>
      <p:sp>
        <p:nvSpPr>
          <p:cNvPr id="21507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21508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6.3.4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数据结构设计</a:t>
            </a:r>
          </a:p>
        </p:txBody>
      </p:sp>
      <p:sp>
        <p:nvSpPr>
          <p:cNvPr id="21509" name="矩形 5"/>
          <p:cNvSpPr>
            <a:spLocks noChangeArrowheads="1"/>
          </p:cNvSpPr>
          <p:nvPr/>
        </p:nvSpPr>
        <p:spPr bwMode="auto">
          <a:xfrm>
            <a:off x="468313" y="2060575"/>
            <a:ext cx="6191250" cy="18732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0" name="矩形 6"/>
          <p:cNvSpPr>
            <a:spLocks noChangeArrowheads="1"/>
          </p:cNvSpPr>
          <p:nvPr/>
        </p:nvSpPr>
        <p:spPr bwMode="auto">
          <a:xfrm>
            <a:off x="395288" y="4365625"/>
            <a:ext cx="6264275" cy="1714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6  </a:t>
            </a:r>
            <a:r>
              <a:rPr lang="zh-CN" b="1" smtClean="0"/>
              <a:t>图与景区信息管理系统实践</a:t>
            </a:r>
            <a:endParaRPr lang="zh-CN" altLang="en-US" b="1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928813"/>
            <a:ext cx="8001000" cy="4267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smtClean="0"/>
              <a:t>  6.1  </a:t>
            </a:r>
            <a:r>
              <a:rPr lang="zh-CN" altLang="zh-CN" b="1" smtClean="0"/>
              <a:t> </a:t>
            </a:r>
            <a:r>
              <a:rPr lang="zh-CN" b="1" smtClean="0"/>
              <a:t>实验目标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smtClean="0"/>
              <a:t>  </a:t>
            </a:r>
            <a:r>
              <a:rPr lang="en-US" altLang="zh-CN" b="1" smtClean="0"/>
              <a:t>6.2   </a:t>
            </a:r>
            <a:r>
              <a:rPr lang="zh-CN" b="1" smtClean="0"/>
              <a:t>实验任务</a:t>
            </a:r>
            <a:endParaRPr lang="zh-CN" altLang="en-US" b="1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smtClean="0"/>
              <a:t>  </a:t>
            </a:r>
            <a:r>
              <a:rPr lang="en-US" altLang="zh-CN" b="1" smtClean="0"/>
              <a:t>6.3   </a:t>
            </a:r>
            <a:r>
              <a:rPr lang="zh-CN" b="1" smtClean="0"/>
              <a:t>分析和设计</a:t>
            </a:r>
            <a:endParaRPr lang="zh-CN" altLang="en-US" b="1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/>
              <a:t>  6.4   </a:t>
            </a:r>
            <a:r>
              <a:rPr lang="zh-CN" b="1" smtClean="0"/>
              <a:t>编码实现</a:t>
            </a:r>
            <a:endParaRPr lang="zh-CN" altLang="en-US" b="1" smtClean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642938" y="1571625"/>
            <a:ext cx="8715375" cy="47291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1050" b="1" dirty="0" smtClean="0">
                <a:ea typeface="楷体_GB2312" pitchFamily="49" charset="-122"/>
              </a:rPr>
              <a:t>                              </a:t>
            </a:r>
            <a:endParaRPr lang="en-US" altLang="zh-CN" sz="1100" b="1" dirty="0" smtClean="0"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smtClean="0"/>
              <a:t>4</a:t>
            </a:r>
            <a:r>
              <a:rPr lang="zh-CN" sz="2800" b="1" dirty="0" smtClean="0"/>
              <a:t>、图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smtClean="0"/>
              <a:t>(1) </a:t>
            </a:r>
            <a:r>
              <a:rPr lang="zh-CN" sz="2800" b="1" dirty="0" smtClean="0"/>
              <a:t>图的定义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/>
              <a:t>     </a:t>
            </a:r>
            <a:r>
              <a:rPr lang="zh-CN" sz="2800" b="1" dirty="0" smtClean="0"/>
              <a:t>无向图：顶点、边、邻接点、连通性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smtClean="0"/>
              <a:t>(2) </a:t>
            </a:r>
            <a:r>
              <a:rPr lang="zh-CN" sz="2800" b="1" dirty="0" smtClean="0"/>
              <a:t>图的存储结构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/>
              <a:t>    </a:t>
            </a:r>
            <a:r>
              <a:rPr lang="zh-CN" sz="2800" b="1" dirty="0" smtClean="0"/>
              <a:t>顶点的存储：一维数组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/>
              <a:t>    </a:t>
            </a:r>
            <a:r>
              <a:rPr lang="zh-CN" sz="2800" b="1" dirty="0" smtClean="0"/>
              <a:t>边的存储：关系矩阵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smtClean="0"/>
              <a:t>(3) </a:t>
            </a:r>
            <a:r>
              <a:rPr lang="zh-CN" sz="2800" b="1" dirty="0" smtClean="0"/>
              <a:t>图的创建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6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31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22532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6.3.4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数据结构设计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642938" y="1571625"/>
            <a:ext cx="8715375" cy="47291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1050" b="1" dirty="0" smtClean="0">
                <a:ea typeface="楷体_GB2312" pitchFamily="49" charset="-122"/>
              </a:rPr>
              <a:t>                              </a:t>
            </a:r>
            <a:endParaRPr lang="en-US" altLang="zh-CN" sz="1100" b="1" dirty="0" smtClean="0"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smtClean="0"/>
              <a:t>5</a:t>
            </a:r>
            <a:r>
              <a:rPr lang="zh-CN" sz="2800" b="1" dirty="0" smtClean="0"/>
              <a:t>、文件操作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smtClean="0"/>
              <a:t>(1) </a:t>
            </a:r>
            <a:r>
              <a:rPr lang="zh-CN" sz="2800" b="1" dirty="0" smtClean="0"/>
              <a:t>打开文件：</a:t>
            </a:r>
            <a:r>
              <a:rPr lang="en-US" sz="2800" b="1" dirty="0" err="1" smtClean="0"/>
              <a:t>fopen</a:t>
            </a:r>
            <a:r>
              <a:rPr lang="en-US" sz="2800" b="1" dirty="0" smtClean="0"/>
              <a:t>()</a:t>
            </a:r>
            <a:endParaRPr lang="zh-CN" sz="28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smtClean="0"/>
              <a:t>(2) </a:t>
            </a:r>
            <a:r>
              <a:rPr lang="zh-CN" sz="2800" b="1" dirty="0" smtClean="0"/>
              <a:t>格式化读文件：</a:t>
            </a:r>
            <a:r>
              <a:rPr lang="en-US" sz="2800" b="1" dirty="0" err="1" smtClean="0"/>
              <a:t>fscanf</a:t>
            </a:r>
            <a:r>
              <a:rPr lang="en-US" sz="2800" b="1" dirty="0" smtClean="0"/>
              <a:t>()</a:t>
            </a:r>
            <a:endParaRPr lang="zh-CN" sz="28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smtClean="0"/>
              <a:t>(3) </a:t>
            </a:r>
            <a:r>
              <a:rPr lang="zh-CN" sz="2800" b="1" dirty="0" smtClean="0"/>
              <a:t>关闭文件：</a:t>
            </a:r>
            <a:r>
              <a:rPr lang="en-US" sz="2800" b="1" dirty="0" err="1" smtClean="0"/>
              <a:t>fclose</a:t>
            </a:r>
            <a:r>
              <a:rPr lang="en-US" sz="2800" b="1" dirty="0" smtClean="0"/>
              <a:t>()</a:t>
            </a:r>
            <a:endParaRPr lang="zh-CN" sz="28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6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5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23556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6.3.4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数据结构设计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642938" y="1571625"/>
            <a:ext cx="8286750" cy="47291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1050" b="1" dirty="0" smtClean="0">
                <a:ea typeface="楷体_GB2312" pitchFamily="49" charset="-122"/>
              </a:rPr>
              <a:t>                              </a:t>
            </a:r>
            <a:endParaRPr lang="en-US" altLang="zh-CN" sz="1100" b="1" dirty="0" smtClean="0"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zh-CN" sz="2800" b="1" dirty="0" smtClean="0"/>
              <a:t>使用</a:t>
            </a:r>
            <a:r>
              <a:rPr lang="en-US" sz="2800" b="1" dirty="0" smtClean="0"/>
              <a:t>Microsoft Visual Studio2010</a:t>
            </a:r>
            <a:r>
              <a:rPr lang="zh-CN" sz="2800" b="1" dirty="0" smtClean="0"/>
              <a:t>开发工具创建控制台工程，用</a:t>
            </a:r>
            <a:r>
              <a:rPr lang="en-US" sz="2800" b="1" dirty="0" smtClean="0"/>
              <a:t>C++</a:t>
            </a:r>
            <a:r>
              <a:rPr lang="zh-CN" sz="2800" b="1" dirty="0" smtClean="0"/>
              <a:t>语言开发景区旅游信息管理系统。</a:t>
            </a:r>
          </a:p>
          <a:p>
            <a:pPr eaLnBrk="1" hangingPunct="1">
              <a:defRPr/>
            </a:pPr>
            <a:r>
              <a:rPr lang="zh-CN" sz="2800" b="1" dirty="0" smtClean="0"/>
              <a:t>从文件中读取景区信息，然后创建景区景点图。</a:t>
            </a:r>
          </a:p>
          <a:p>
            <a:pPr eaLnBrk="1" hangingPunct="1">
              <a:defRPr/>
            </a:pPr>
            <a:r>
              <a:rPr lang="zh-CN" sz="2800" b="1" dirty="0" smtClean="0"/>
              <a:t>用户可以通过输入景点编号来查询景点的相关信息。</a:t>
            </a:r>
            <a:endParaRPr lang="en-US" altLang="zh-CN" sz="2800" b="1" dirty="0" smtClean="0"/>
          </a:p>
          <a:p>
            <a:pPr eaLnBrk="1" hangingPunct="1">
              <a:defRPr/>
            </a:pPr>
            <a:endParaRPr lang="en-US" altLang="zh-CN" sz="2800" b="1" dirty="0" smtClean="0"/>
          </a:p>
          <a:p>
            <a:pPr eaLnBrk="1" hangingPunct="1">
              <a:defRPr/>
            </a:pPr>
            <a:r>
              <a:rPr lang="zh-CN" altLang="en-US" sz="2800" b="1" dirty="0" smtClean="0"/>
              <a:t>详见教材</a:t>
            </a:r>
            <a:r>
              <a:rPr lang="en-US" altLang="zh-CN" sz="2800" b="1" dirty="0" smtClean="0"/>
              <a:t>6.4.1—6.4.3</a:t>
            </a:r>
            <a:endParaRPr lang="zh-CN" sz="28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6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79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24580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6.4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编码实现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b="1" smtClean="0">
                <a:solidFill>
                  <a:srgbClr val="2605A1"/>
                </a:solidFill>
              </a:rPr>
              <a:t>实验交付物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ctr">
              <a:buNone/>
            </a:pP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、实验</a:t>
            </a:r>
            <a:r>
              <a:rPr lang="zh-CN" altLang="en-US" sz="3200" b="1" dirty="0"/>
              <a:t>代码</a:t>
            </a:r>
            <a:r>
              <a:rPr lang="zh-CN" altLang="en-US" sz="3200" b="1" dirty="0" smtClean="0"/>
              <a:t>：</a:t>
            </a:r>
            <a:r>
              <a:rPr lang="zh-CN" altLang="en-US" sz="3200" b="1" dirty="0">
                <a:solidFill>
                  <a:srgbClr val="FF0000"/>
                </a:solidFill>
                <a:latin typeface="宋体"/>
              </a:rPr>
              <a:t>景区信息管理系统的图创建与景点管理</a:t>
            </a:r>
          </a:p>
          <a:p>
            <a:pPr marL="0" indent="0">
              <a:buNone/>
            </a:pPr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、实验</a:t>
            </a:r>
            <a:r>
              <a:rPr lang="zh-CN" altLang="en-US" sz="3200" b="1" dirty="0"/>
              <a:t>报告</a:t>
            </a:r>
            <a:r>
              <a:rPr lang="zh-CN" altLang="en-US" sz="3200" b="1" dirty="0" smtClean="0"/>
              <a:t>：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、交付时间</a:t>
            </a:r>
            <a:r>
              <a:rPr lang="zh-CN" altLang="en-US" sz="3200" b="1" smtClean="0"/>
              <a:t>：</a:t>
            </a:r>
            <a:r>
              <a:rPr lang="zh-CN" altLang="en-US" sz="3200" b="1" smtClean="0">
                <a:solidFill>
                  <a:srgbClr val="FF0000"/>
                </a:solidFill>
              </a:rPr>
              <a:t>下周</a:t>
            </a:r>
            <a:r>
              <a:rPr lang="zh-CN" altLang="en-US" sz="3200" b="1" smtClean="0">
                <a:solidFill>
                  <a:srgbClr val="FF0000"/>
                </a:solidFill>
              </a:rPr>
              <a:t>四</a:t>
            </a:r>
            <a:r>
              <a:rPr lang="zh-CN" altLang="en-US" sz="3200" b="1" smtClean="0">
                <a:solidFill>
                  <a:srgbClr val="FF0000"/>
                </a:solidFill>
              </a:rPr>
              <a:t>前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、交付网址：</a:t>
            </a:r>
            <a:r>
              <a:rPr lang="en-US" altLang="zh-CN" sz="3200" b="1" dirty="0">
                <a:solidFill>
                  <a:srgbClr val="FF0000"/>
                </a:solidFill>
              </a:rPr>
              <a:t>http://zy1.cslab.whut.edu.cn/</a:t>
            </a:r>
            <a:endParaRPr lang="zh-CN" altLang="en-US" sz="3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746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/>
          </p:nvPr>
        </p:nvSpPr>
        <p:spPr>
          <a:xfrm>
            <a:off x="611188" y="1628775"/>
            <a:ext cx="7961312" cy="33004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600" b="1" smtClean="0">
                <a:ea typeface="楷体_GB2312" pitchFamily="49" charset="-122"/>
              </a:rPr>
              <a:t>                              </a:t>
            </a:r>
            <a:endParaRPr lang="en-US" altLang="zh-CN" sz="1100" b="1" smtClean="0"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600" b="1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smtClean="0"/>
              <a:t>1</a:t>
            </a:r>
            <a:r>
              <a:rPr lang="zh-CN" sz="2800" b="1" smtClean="0"/>
              <a:t>、掌握图的定义和图的存储结构。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smtClean="0"/>
              <a:t> 2</a:t>
            </a:r>
            <a:r>
              <a:rPr lang="zh-CN" sz="2800" b="1" smtClean="0"/>
              <a:t>、掌握图的创建方法和图的应用。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smtClean="0"/>
              <a:t> 3</a:t>
            </a:r>
            <a:r>
              <a:rPr lang="zh-CN" sz="2800" b="1" smtClean="0"/>
              <a:t>、使用</a:t>
            </a:r>
            <a:r>
              <a:rPr lang="en-US" altLang="zh-CN" sz="2800" b="1" smtClean="0"/>
              <a:t>C++</a:t>
            </a:r>
            <a:r>
              <a:rPr lang="zh-CN" sz="2800" b="1" smtClean="0"/>
              <a:t>语言，定义图的数据结构，结合迭代开发思路实现“景区信息管理系统”。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600" b="1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3" name="Line 4"/>
          <p:cNvSpPr>
            <a:spLocks noChangeShapeType="1"/>
          </p:cNvSpPr>
          <p:nvPr/>
        </p:nvSpPr>
        <p:spPr bwMode="auto">
          <a:xfrm>
            <a:off x="4027488" y="1798638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>
            <a:off x="4027488" y="37798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5126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6.1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实验目标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215900" y="1500188"/>
            <a:ext cx="8532813" cy="35718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1050" b="1" dirty="0" smtClean="0">
                <a:ea typeface="楷体_GB2312" pitchFamily="49" charset="-122"/>
              </a:rPr>
              <a:t>                              </a:t>
            </a:r>
            <a:endParaRPr lang="en-US" altLang="zh-CN" sz="1100" b="1" dirty="0" smtClean="0">
              <a:ea typeface="楷体_GB2312" pitchFamily="49" charset="-122"/>
            </a:endParaRPr>
          </a:p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sz="2800" b="1" dirty="0" smtClean="0"/>
              <a:t>1</a:t>
            </a:r>
            <a:r>
              <a:rPr lang="zh-CN" sz="2800" b="1" dirty="0" smtClean="0"/>
              <a:t>、任务背景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sz="2400" b="1" dirty="0" smtClean="0"/>
              <a:t>有一个景区，景区里面有若干个景点，景点之间满足以下条件：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/>
              <a:t>(1) </a:t>
            </a:r>
            <a:r>
              <a:rPr lang="zh-CN" sz="2400" b="1" dirty="0" smtClean="0"/>
              <a:t>某些景点之间铺设了道路</a:t>
            </a:r>
            <a:r>
              <a:rPr lang="en-US" sz="2400" b="1" dirty="0" smtClean="0"/>
              <a:t>(</a:t>
            </a:r>
            <a:r>
              <a:rPr lang="zh-CN" sz="2400" b="1" dirty="0" smtClean="0"/>
              <a:t>相邻</a:t>
            </a:r>
            <a:r>
              <a:rPr lang="en-US" sz="2400" b="1" dirty="0" smtClean="0"/>
              <a:t>)</a:t>
            </a:r>
            <a:endParaRPr lang="zh-CN" sz="24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/>
              <a:t>(2) </a:t>
            </a:r>
            <a:r>
              <a:rPr lang="zh-CN" sz="2400" b="1" dirty="0" smtClean="0"/>
              <a:t>这些道路都是可以双向行驶的</a:t>
            </a:r>
            <a:r>
              <a:rPr lang="en-US" sz="2400" b="1" dirty="0" smtClean="0"/>
              <a:t>(</a:t>
            </a:r>
            <a:r>
              <a:rPr lang="zh-CN" sz="2400" b="1" dirty="0" smtClean="0"/>
              <a:t>无向图</a:t>
            </a:r>
            <a:r>
              <a:rPr lang="en-US" sz="2400" b="1" dirty="0" smtClean="0"/>
              <a:t>)</a:t>
            </a:r>
            <a:endParaRPr lang="zh-CN" sz="24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/>
              <a:t>(3) </a:t>
            </a:r>
            <a:r>
              <a:rPr lang="zh-CN" sz="2400" b="1" dirty="0" smtClean="0"/>
              <a:t>从任意一个景点出发都可以</a:t>
            </a:r>
            <a:endParaRPr lang="en-US" altLang="zh-CN" sz="24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dirty="0" smtClean="0"/>
              <a:t>     </a:t>
            </a:r>
            <a:r>
              <a:rPr lang="zh-CN" sz="2400" b="1" dirty="0" smtClean="0"/>
              <a:t>游览整个景区</a:t>
            </a:r>
            <a:r>
              <a:rPr lang="en-US" sz="2400" b="1" dirty="0" smtClean="0"/>
              <a:t>(</a:t>
            </a:r>
            <a:r>
              <a:rPr lang="zh-CN" altLang="en-US" sz="2400" b="1" dirty="0" smtClean="0"/>
              <a:t>遍历</a:t>
            </a:r>
            <a:r>
              <a:rPr lang="zh-CN" sz="2400" b="1" dirty="0" smtClean="0"/>
              <a:t>连通图</a:t>
            </a:r>
            <a:r>
              <a:rPr lang="en-US" sz="2400" b="1" dirty="0" smtClean="0"/>
              <a:t>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/>
              <a:t>     </a:t>
            </a:r>
            <a:r>
              <a:rPr lang="zh-CN" altLang="en-US" sz="2400" b="1" dirty="0" smtClean="0"/>
              <a:t>如右图所示例图：</a:t>
            </a:r>
            <a:endParaRPr lang="zh-CN" sz="24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6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4027488" y="1798638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8" name="Line 5"/>
          <p:cNvSpPr>
            <a:spLocks noChangeShapeType="1"/>
          </p:cNvSpPr>
          <p:nvPr/>
        </p:nvSpPr>
        <p:spPr bwMode="auto">
          <a:xfrm>
            <a:off x="4027488" y="37798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6150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6.2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实验任务</a:t>
            </a:r>
          </a:p>
        </p:txBody>
      </p:sp>
      <p:pic>
        <p:nvPicPr>
          <p:cNvPr id="61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14725"/>
            <a:ext cx="42481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611188" y="1628775"/>
            <a:ext cx="8532812" cy="33004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1050" b="1" dirty="0" smtClean="0">
                <a:ea typeface="楷体_GB2312" pitchFamily="49" charset="-122"/>
              </a:rPr>
              <a:t>                              </a:t>
            </a:r>
            <a:endParaRPr lang="en-US" altLang="zh-CN" sz="1100" b="1" dirty="0" smtClean="0">
              <a:ea typeface="楷体_GB2312" pitchFamily="49" charset="-122"/>
            </a:endParaRPr>
          </a:p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sz="2800" b="1" dirty="0" smtClean="0"/>
              <a:t>2</a:t>
            </a:r>
            <a:r>
              <a:rPr lang="zh-CN" sz="2800" b="1" dirty="0" smtClean="0"/>
              <a:t>、景点数据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/>
              <a:t>    </a:t>
            </a:r>
            <a:r>
              <a:rPr lang="zh-CN" sz="2800" b="1" dirty="0" smtClean="0"/>
              <a:t>景区的数据包含景点信息和景点之间的道路信息。分别由两个文本文件存储。</a:t>
            </a:r>
            <a:endParaRPr lang="en-US" altLang="zh-CN" sz="28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smtClean="0"/>
              <a:t>    Vex.txt</a:t>
            </a:r>
            <a:r>
              <a:rPr lang="zh-CN" sz="2800" b="1" dirty="0" smtClean="0"/>
              <a:t>文件用来存储景点信息；</a:t>
            </a:r>
            <a:endParaRPr lang="en-US" altLang="zh-CN" sz="28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smtClean="0"/>
              <a:t>    Edge.txt</a:t>
            </a:r>
            <a:r>
              <a:rPr lang="zh-CN" sz="2800" b="1" dirty="0" smtClean="0"/>
              <a:t>文件用来存储道路信息。</a:t>
            </a:r>
          </a:p>
          <a:p>
            <a:pPr eaLnBrk="1" hangingPunct="1">
              <a:defRPr/>
            </a:pPr>
            <a:endParaRPr lang="en-US" sz="28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6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71" name="Line 4"/>
          <p:cNvSpPr>
            <a:spLocks noChangeShapeType="1"/>
          </p:cNvSpPr>
          <p:nvPr/>
        </p:nvSpPr>
        <p:spPr bwMode="auto">
          <a:xfrm>
            <a:off x="4027488" y="1798638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4027488" y="37798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6.2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实验任务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8195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6.2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实验任务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71500" y="1643063"/>
            <a:ext cx="4532313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kumimoji="0" lang="en-US" altLang="zh-CN" sz="1050" b="0" kern="0" dirty="0">
                <a:latin typeface="+mn-lt"/>
                <a:ea typeface="楷体_GB2312" pitchFamily="49" charset="-122"/>
              </a:rPr>
              <a:t>                              </a:t>
            </a:r>
            <a:endParaRPr kumimoji="0" lang="en-US" altLang="zh-CN" sz="1100" kern="0" dirty="0">
              <a:latin typeface="+mn-lt"/>
              <a:ea typeface="楷体_GB2312" pitchFamily="49" charset="-122"/>
            </a:endParaRPr>
          </a:p>
          <a:p>
            <a:pPr marL="514350" indent="-514350">
              <a:buFontTx/>
              <a:buAutoNum type="arabicParenBoth"/>
              <a:defRPr/>
            </a:pPr>
            <a:r>
              <a:rPr lang="zh-CN" altLang="en-US" sz="2800" dirty="0"/>
              <a:t>景点信息（顶点）：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kumimoji="0" lang="en-US" altLang="zh-CN" sz="2600" b="0" kern="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" y="2882900"/>
            <a:ext cx="44291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642938" y="2420938"/>
            <a:ext cx="3857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/>
              <a:t>Vex.txt</a:t>
            </a:r>
            <a:r>
              <a:rPr lang="zh-CN" altLang="en-US" sz="2400"/>
              <a:t>文件格式与示例：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6072188" y="2428875"/>
            <a:ext cx="2528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sz="2400">
                <a:solidFill>
                  <a:srgbClr val="000000"/>
                </a:solidFill>
              </a:rPr>
              <a:t>表</a:t>
            </a:r>
            <a:r>
              <a:rPr lang="en-US" altLang="zh-CN" sz="2400">
                <a:solidFill>
                  <a:srgbClr val="000000"/>
                </a:solidFill>
              </a:rPr>
              <a:t>6‑1 </a:t>
            </a:r>
            <a:r>
              <a:rPr lang="zh-CN" altLang="en-US" sz="2400">
                <a:solidFill>
                  <a:srgbClr val="000000"/>
                </a:solidFill>
              </a:rPr>
              <a:t>景点信息表</a:t>
            </a:r>
            <a:endParaRPr lang="zh-CN" altLang="en-US" sz="600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/>
          </p:nvPr>
        </p:nvGraphicFramePr>
        <p:xfrm>
          <a:off x="6072188" y="2997200"/>
          <a:ext cx="2676525" cy="300831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28187"/>
                <a:gridCol w="828187"/>
                <a:gridCol w="1020151"/>
              </a:tblGrid>
              <a:tr h="376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cs typeface="Arial"/>
                        </a:rPr>
                        <a:t>编号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cs typeface="Arial"/>
                        </a:rPr>
                        <a:t>名字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cs typeface="Arial"/>
                        </a:rPr>
                        <a:t>介绍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039"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A</a:t>
                      </a:r>
                      <a:r>
                        <a:rPr lang="zh-CN" sz="2000" b="1" kern="10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cs typeface="Arial"/>
                        </a:rPr>
                        <a:t>区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Arial"/>
                        </a:rPr>
                        <a:t>……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039"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1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B</a:t>
                      </a:r>
                      <a:r>
                        <a:rPr lang="zh-CN" sz="2000" b="1" kern="10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cs typeface="Arial"/>
                        </a:rPr>
                        <a:t>区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Arial"/>
                        </a:rPr>
                        <a:t>……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039"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2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C</a:t>
                      </a:r>
                      <a:r>
                        <a:rPr lang="zh-CN" sz="2000" b="1" kern="10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cs typeface="Arial"/>
                        </a:rPr>
                        <a:t>区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Arial"/>
                        </a:rPr>
                        <a:t>……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039"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3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D</a:t>
                      </a:r>
                      <a:r>
                        <a:rPr lang="zh-CN" sz="2000" b="1" kern="10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cs typeface="Arial"/>
                        </a:rPr>
                        <a:t>区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Arial"/>
                        </a:rPr>
                        <a:t>……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039"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4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E</a:t>
                      </a:r>
                      <a:r>
                        <a:rPr lang="zh-CN" sz="2000" b="1" kern="10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cs typeface="Arial"/>
                        </a:rPr>
                        <a:t>区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Arial"/>
                        </a:rPr>
                        <a:t>……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039"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5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F</a:t>
                      </a:r>
                      <a:r>
                        <a:rPr lang="zh-CN" sz="2000" b="1" kern="10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cs typeface="Arial"/>
                        </a:rPr>
                        <a:t>区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Arial"/>
                        </a:rPr>
                        <a:t>……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039"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6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G</a:t>
                      </a:r>
                      <a:r>
                        <a:rPr lang="zh-CN" sz="2000" b="1" kern="10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cs typeface="Arial"/>
                        </a:rPr>
                        <a:t>区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Arial"/>
                        </a:rPr>
                        <a:t>……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9219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6.2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实验任务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42938" y="1643063"/>
            <a:ext cx="4532312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kumimoji="0" lang="en-US" altLang="zh-CN" sz="1050" b="0" kern="0" dirty="0">
                <a:latin typeface="+mn-lt"/>
                <a:ea typeface="楷体_GB2312" pitchFamily="49" charset="-122"/>
              </a:rPr>
              <a:t>                              </a:t>
            </a:r>
            <a:endParaRPr kumimoji="0" lang="en-US" altLang="zh-CN" sz="1100" kern="0" dirty="0">
              <a:latin typeface="+mn-lt"/>
              <a:ea typeface="楷体_GB2312" pitchFamily="49" charset="-122"/>
            </a:endParaRPr>
          </a:p>
          <a:p>
            <a:pPr marL="514350" indent="-514350">
              <a:defRPr/>
            </a:pPr>
            <a:r>
              <a:rPr lang="en-US" altLang="zh-CN" sz="2800" dirty="0"/>
              <a:t>(2)</a:t>
            </a:r>
            <a:r>
              <a:rPr lang="zh-CN" altLang="en-US" sz="2800" dirty="0"/>
              <a:t>道路信息（边信息）：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kumimoji="0" lang="en-US" altLang="zh-CN" sz="2600" b="0" kern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323850" y="2476500"/>
            <a:ext cx="59293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/>
              <a:t> Edge.txt</a:t>
            </a:r>
            <a:r>
              <a:rPr lang="zh-CN" altLang="en-US" sz="2400"/>
              <a:t>文件中，每</a:t>
            </a:r>
            <a:r>
              <a:rPr lang="en-US" altLang="zh-CN" sz="2400"/>
              <a:t>1</a:t>
            </a:r>
            <a:r>
              <a:rPr lang="zh-CN" altLang="en-US" sz="2400"/>
              <a:t>行记录</a:t>
            </a:r>
            <a:r>
              <a:rPr lang="en-US" altLang="zh-CN" sz="2400"/>
              <a:t>1</a:t>
            </a:r>
            <a:r>
              <a:rPr lang="zh-CN" altLang="en-US" sz="2400"/>
              <a:t>条道路信息。</a:t>
            </a:r>
          </a:p>
          <a:p>
            <a:r>
              <a:rPr lang="zh-CN" altLang="en-US" sz="2400"/>
              <a:t>文件格式及示例如下：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6572250" y="285750"/>
            <a:ext cx="2074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sz="2000">
                <a:solidFill>
                  <a:srgbClr val="000000"/>
                </a:solidFill>
              </a:rPr>
              <a:t>表</a:t>
            </a:r>
            <a:r>
              <a:rPr lang="en-US" altLang="zh-CN" sz="2000">
                <a:solidFill>
                  <a:srgbClr val="000000"/>
                </a:solidFill>
              </a:rPr>
              <a:t>6‑2</a:t>
            </a:r>
            <a:r>
              <a:rPr lang="zh-CN" altLang="en-US" sz="2000">
                <a:solidFill>
                  <a:srgbClr val="000000"/>
                </a:solidFill>
              </a:rPr>
              <a:t>道路信息表</a:t>
            </a:r>
            <a:endParaRPr lang="zh-CN" altLang="en-US" sz="5400"/>
          </a:p>
        </p:txBody>
      </p:sp>
      <p:pic>
        <p:nvPicPr>
          <p:cNvPr id="92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38" y="3789363"/>
            <a:ext cx="7572375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内容占位符 2"/>
          <p:cNvGraphicFramePr>
            <a:graphicFrameLocks noGrp="1"/>
          </p:cNvGraphicFramePr>
          <p:nvPr>
            <p:ph/>
          </p:nvPr>
        </p:nvGraphicFramePr>
        <p:xfrm>
          <a:off x="6253163" y="692150"/>
          <a:ext cx="2855912" cy="301783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39513"/>
                <a:gridCol w="963018"/>
                <a:gridCol w="1053381"/>
              </a:tblGrid>
              <a:tr h="274349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景点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景点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距离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(m)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A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C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700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A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E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1000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A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F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600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B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C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1000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B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G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1000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C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400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E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300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G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400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E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F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600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49"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F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G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500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611188" y="1628775"/>
            <a:ext cx="2817812" cy="9429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1050" dirty="0" smtClean="0">
                <a:ea typeface="楷体_GB2312" pitchFamily="49" charset="-122"/>
              </a:rPr>
              <a:t>                              </a:t>
            </a:r>
            <a:endParaRPr lang="en-US" altLang="zh-CN" sz="1100" b="1" dirty="0" smtClean="0">
              <a:ea typeface="楷体_GB2312" pitchFamily="49" charset="-122"/>
            </a:endParaRPr>
          </a:p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/>
              <a:t>3</a:t>
            </a:r>
            <a:r>
              <a:rPr lang="zh-CN" sz="2800" b="1" dirty="0" smtClean="0"/>
              <a:t>、任务要求</a:t>
            </a:r>
            <a:endParaRPr lang="zh-CN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dirty="0" smtClean="0"/>
              <a:t>    </a:t>
            </a:r>
            <a:endParaRPr lang="en-US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6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3" name="Line 4"/>
          <p:cNvSpPr>
            <a:spLocks noChangeShapeType="1"/>
          </p:cNvSpPr>
          <p:nvPr/>
        </p:nvSpPr>
        <p:spPr bwMode="auto">
          <a:xfrm>
            <a:off x="4027488" y="1798638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4" name="Line 5"/>
          <p:cNvSpPr>
            <a:spLocks noChangeShapeType="1"/>
          </p:cNvSpPr>
          <p:nvPr/>
        </p:nvSpPr>
        <p:spPr bwMode="auto">
          <a:xfrm>
            <a:off x="4027488" y="37798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10246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6.2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实验任务</a:t>
            </a:r>
          </a:p>
        </p:txBody>
      </p:sp>
      <p:pic>
        <p:nvPicPr>
          <p:cNvPr id="102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150" t="11990" r="6903" b="11990"/>
          <a:stretch>
            <a:fillRect/>
          </a:stretch>
        </p:blipFill>
        <p:spPr bwMode="auto">
          <a:xfrm>
            <a:off x="1214438" y="2500313"/>
            <a:ext cx="5414962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Rectangle 3"/>
          <p:cNvSpPr>
            <a:spLocks noChangeArrowheads="1"/>
          </p:cNvSpPr>
          <p:nvPr/>
        </p:nvSpPr>
        <p:spPr bwMode="auto">
          <a:xfrm>
            <a:off x="539750" y="5599113"/>
            <a:ext cx="81899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268288"/>
            <a:r>
              <a:rPr lang="zh-CN" sz="2400">
                <a:solidFill>
                  <a:srgbClr val="000000"/>
                </a:solidFill>
              </a:rPr>
              <a:t>本次实验主要完成</a:t>
            </a:r>
            <a:r>
              <a:rPr lang="zh-CN" sz="240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zh-CN" sz="2400">
                <a:solidFill>
                  <a:srgbClr val="002060"/>
                </a:solidFill>
              </a:rPr>
              <a:t>创建图</a:t>
            </a:r>
            <a:r>
              <a:rPr lang="zh-CN" sz="2400">
                <a:solidFill>
                  <a:srgbClr val="000000"/>
                </a:solidFill>
                <a:latin typeface="Arial" charset="0"/>
              </a:rPr>
              <a:t>”</a:t>
            </a:r>
            <a:r>
              <a:rPr lang="zh-CN" sz="2400">
                <a:solidFill>
                  <a:srgbClr val="000000"/>
                </a:solidFill>
              </a:rPr>
              <a:t>和</a:t>
            </a:r>
            <a:r>
              <a:rPr lang="zh-CN" sz="240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zh-CN" sz="2400">
                <a:solidFill>
                  <a:srgbClr val="002060"/>
                </a:solidFill>
              </a:rPr>
              <a:t>查询景点</a:t>
            </a:r>
            <a:r>
              <a:rPr lang="zh-CN" sz="2400">
                <a:solidFill>
                  <a:srgbClr val="000000"/>
                </a:solidFill>
                <a:latin typeface="Arial" charset="0"/>
              </a:rPr>
              <a:t>”</a:t>
            </a:r>
            <a:r>
              <a:rPr lang="zh-CN" sz="2400">
                <a:solidFill>
                  <a:srgbClr val="000000"/>
                </a:solidFill>
              </a:rPr>
              <a:t>功能开发。</a:t>
            </a:r>
            <a:endParaRPr lang="zh-CN" sz="60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/>
          </p:nvPr>
        </p:nvSpPr>
        <p:spPr>
          <a:xfrm>
            <a:off x="395288" y="1579563"/>
            <a:ext cx="4897437" cy="47291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(1) </a:t>
            </a:r>
            <a:r>
              <a:rPr lang="zh-CN" sz="2400" b="1" dirty="0" smtClean="0">
                <a:latin typeface="+mn-ea"/>
              </a:rPr>
              <a:t>创建图</a:t>
            </a:r>
          </a:p>
          <a:p>
            <a:pPr eaLnBrk="1" hangingPunct="1">
              <a:defRPr/>
            </a:pPr>
            <a:r>
              <a:rPr lang="zh-CN" sz="2400" b="1" dirty="0" smtClean="0">
                <a:latin typeface="+mn-ea"/>
              </a:rPr>
              <a:t>输入：从</a:t>
            </a:r>
            <a:r>
              <a:rPr lang="en-US" sz="2400" b="1" dirty="0" smtClean="0">
                <a:latin typeface="+mn-ea"/>
              </a:rPr>
              <a:t>Vex.txt</a:t>
            </a:r>
            <a:r>
              <a:rPr lang="zh-CN" sz="2400" b="1" dirty="0" smtClean="0">
                <a:latin typeface="+mn-ea"/>
              </a:rPr>
              <a:t>文件中读取景点信息，从</a:t>
            </a:r>
            <a:r>
              <a:rPr lang="en-US" sz="2400" b="1" dirty="0" smtClean="0">
                <a:latin typeface="+mn-ea"/>
              </a:rPr>
              <a:t>Edge.txt</a:t>
            </a:r>
            <a:r>
              <a:rPr lang="zh-CN" sz="2400" b="1" dirty="0" smtClean="0">
                <a:latin typeface="+mn-ea"/>
              </a:rPr>
              <a:t>文件中读取道路信息。</a:t>
            </a:r>
          </a:p>
          <a:p>
            <a:pPr eaLnBrk="1" hangingPunct="1">
              <a:defRPr/>
            </a:pPr>
            <a:r>
              <a:rPr lang="zh-CN" sz="2400" b="1" dirty="0" smtClean="0">
                <a:latin typeface="+mn-ea"/>
              </a:rPr>
              <a:t>处理：根据读取的景区信息创建景区景点图。</a:t>
            </a:r>
          </a:p>
          <a:p>
            <a:pPr eaLnBrk="1" hangingPunct="1">
              <a:defRPr/>
            </a:pPr>
            <a:r>
              <a:rPr lang="zh-CN" sz="2400" b="1" dirty="0" smtClean="0">
                <a:latin typeface="+mn-ea"/>
              </a:rPr>
              <a:t>输出：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      1) </a:t>
            </a:r>
            <a:r>
              <a:rPr lang="zh-CN" sz="2400" b="1" dirty="0" smtClean="0">
                <a:latin typeface="+mn-ea"/>
              </a:rPr>
              <a:t>顶点数目</a:t>
            </a:r>
            <a:endParaRPr lang="en-US" altLang="zh-CN" sz="2400" b="1" dirty="0" smtClean="0">
              <a:latin typeface="+mn-ea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      2) </a:t>
            </a:r>
            <a:r>
              <a:rPr lang="zh-CN" sz="2400" b="1" dirty="0" smtClean="0">
                <a:latin typeface="+mn-ea"/>
              </a:rPr>
              <a:t>顶点编号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      3) </a:t>
            </a:r>
            <a:r>
              <a:rPr lang="zh-CN" sz="2400" b="1" dirty="0" smtClean="0">
                <a:latin typeface="+mn-ea"/>
              </a:rPr>
              <a:t>顶点名字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      4) </a:t>
            </a:r>
            <a:r>
              <a:rPr lang="zh-CN" sz="2400" b="1" dirty="0" smtClean="0">
                <a:latin typeface="+mn-ea"/>
              </a:rPr>
              <a:t>边两端的顶点编号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+mn-ea"/>
              </a:rPr>
              <a:t>      5) </a:t>
            </a:r>
            <a:r>
              <a:rPr lang="zh-CN" sz="2400" b="1" dirty="0" smtClean="0">
                <a:latin typeface="+mn-ea"/>
              </a:rPr>
              <a:t>边的权值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400" b="1" dirty="0" smtClean="0">
              <a:latin typeface="+mn-ea"/>
            </a:endParaRPr>
          </a:p>
        </p:txBody>
      </p:sp>
      <p:sp>
        <p:nvSpPr>
          <p:cNvPr id="11267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0">
              <a:ea typeface="楷体_GB2312" pitchFamily="49" charset="-122"/>
            </a:endParaRPr>
          </a:p>
        </p:txBody>
      </p:sp>
      <p:sp>
        <p:nvSpPr>
          <p:cNvPr id="11268" name="Rectangle 11"/>
          <p:cNvSpPr>
            <a:spLocks noChangeArrowheads="1"/>
          </p:cNvSpPr>
          <p:nvPr/>
        </p:nvSpPr>
        <p:spPr bwMode="auto">
          <a:xfrm>
            <a:off x="9715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kumimoji="0" lang="en-US" altLang="zh-CN" sz="3400">
                <a:solidFill>
                  <a:schemeClr val="tx2"/>
                </a:solidFill>
                <a:latin typeface="Verdana" pitchFamily="34" charset="0"/>
              </a:rPr>
              <a:t>6.2   </a:t>
            </a:r>
            <a:r>
              <a:rPr kumimoji="0" lang="zh-CN" altLang="en-US" sz="3400">
                <a:solidFill>
                  <a:schemeClr val="tx2"/>
                </a:solidFill>
                <a:latin typeface="Verdana" pitchFamily="34" charset="0"/>
              </a:rPr>
              <a:t>实验任务</a:t>
            </a:r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549400"/>
            <a:ext cx="3851275" cy="492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6182</TotalTime>
  <Words>1382</Words>
  <Application>Microsoft Office PowerPoint</Application>
  <PresentationFormat>全屏显示(4:3)</PresentationFormat>
  <Paragraphs>237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Profile</vt:lpstr>
      <vt:lpstr>幻灯片 1</vt:lpstr>
      <vt:lpstr>6  图与景区信息管理系统实践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实验交付物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xiahx</dc:creator>
  <cp:lastModifiedBy>founder</cp:lastModifiedBy>
  <cp:revision>186</cp:revision>
  <dcterms:created xsi:type="dcterms:W3CDTF">2001-02-08T00:40:47Z</dcterms:created>
  <dcterms:modified xsi:type="dcterms:W3CDTF">2018-05-03T08:15:46Z</dcterms:modified>
</cp:coreProperties>
</file>