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0" r:id="rId3"/>
    <p:sldId id="301" r:id="rId5"/>
    <p:sldId id="259" r:id="rId6"/>
    <p:sldId id="260" r:id="rId7"/>
    <p:sldId id="303" r:id="rId8"/>
    <p:sldId id="308" r:id="rId9"/>
    <p:sldId id="309" r:id="rId10"/>
    <p:sldId id="311" r:id="rId11"/>
    <p:sldId id="312" r:id="rId12"/>
    <p:sldId id="315" r:id="rId13"/>
    <p:sldId id="316" r:id="rId14"/>
    <p:sldId id="317" r:id="rId15"/>
    <p:sldId id="318" r:id="rId16"/>
    <p:sldId id="349" r:id="rId17"/>
    <p:sldId id="319" r:id="rId18"/>
    <p:sldId id="340" r:id="rId19"/>
    <p:sldId id="342" r:id="rId20"/>
    <p:sldId id="341" r:id="rId21"/>
    <p:sldId id="350" r:id="rId22"/>
    <p:sldId id="322" r:id="rId23"/>
    <p:sldId id="323" r:id="rId24"/>
    <p:sldId id="324" r:id="rId25"/>
    <p:sldId id="325" r:id="rId26"/>
    <p:sldId id="296" r:id="rId27"/>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215968"/>
    <a:srgbClr val="F87A08"/>
    <a:srgbClr val="202A36"/>
    <a:srgbClr val="7CBF33"/>
    <a:srgbClr val="2DB2A4"/>
    <a:srgbClr val="34495E"/>
    <a:srgbClr val="E8E8E8"/>
    <a:srgbClr val="F9F9F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0" d="100"/>
          <a:sy n="70" d="100"/>
        </p:scale>
        <p:origin x="48" y="-240"/>
      </p:cViewPr>
      <p:guideLst>
        <p:guide orient="horz"/>
        <p:guide pos="3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4.emf"/><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4.emf"/><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5.emf"/><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图片 175"/>
          <p:cNvPicPr>
            <a:picLocks noChangeAspect="1"/>
          </p:cNvPicPr>
          <p:nvPr/>
        </p:nvPicPr>
        <p:blipFill>
          <a:blip r:embed="rId1"/>
          <a:stretch>
            <a:fillRect/>
          </a:stretch>
        </p:blipFill>
        <p:spPr>
          <a:xfrm>
            <a:off x="13133" y="0"/>
            <a:ext cx="12192000" cy="6858000"/>
          </a:xfrm>
          <a:prstGeom prst="rect">
            <a:avLst/>
          </a:prstGeom>
        </p:spPr>
      </p:pic>
      <p:sp>
        <p:nvSpPr>
          <p:cNvPr id="174" name="TextBox 173"/>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grpSp>
        <p:nvGrpSpPr>
          <p:cNvPr id="216" name="组合 215"/>
          <p:cNvGrpSpPr/>
          <p:nvPr/>
        </p:nvGrpSpPr>
        <p:grpSpPr>
          <a:xfrm>
            <a:off x="4554438" y="5221767"/>
            <a:ext cx="663125" cy="663125"/>
            <a:chOff x="8077071" y="845254"/>
            <a:chExt cx="2036801" cy="2036802"/>
          </a:xfrm>
        </p:grpSpPr>
        <p:sp>
          <p:nvSpPr>
            <p:cNvPr id="217" name="椭圆 216"/>
            <p:cNvSpPr/>
            <p:nvPr/>
          </p:nvSpPr>
          <p:spPr>
            <a:xfrm>
              <a:off x="8077071" y="845254"/>
              <a:ext cx="2036801"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grpSp>
        <p:nvGrpSpPr>
          <p:cNvPr id="219" name="组合 218"/>
          <p:cNvGrpSpPr/>
          <p:nvPr/>
        </p:nvGrpSpPr>
        <p:grpSpPr>
          <a:xfrm>
            <a:off x="5315411" y="5194462"/>
            <a:ext cx="663125" cy="663125"/>
            <a:chOff x="8125599" y="1434035"/>
            <a:chExt cx="2036802" cy="2036802"/>
          </a:xfrm>
        </p:grpSpPr>
        <p:sp>
          <p:nvSpPr>
            <p:cNvPr id="220" name="椭圆 219"/>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222" name="组合 221"/>
          <p:cNvGrpSpPr/>
          <p:nvPr/>
        </p:nvGrpSpPr>
        <p:grpSpPr>
          <a:xfrm>
            <a:off x="6122622" y="5198907"/>
            <a:ext cx="663125" cy="663125"/>
            <a:chOff x="8125599" y="1434035"/>
            <a:chExt cx="2036802" cy="2036802"/>
          </a:xfrm>
        </p:grpSpPr>
        <p:sp>
          <p:nvSpPr>
            <p:cNvPr id="223" name="椭圆 222"/>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4" name="组合 223"/>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25"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6"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28" name="组合 227"/>
          <p:cNvGrpSpPr/>
          <p:nvPr/>
        </p:nvGrpSpPr>
        <p:grpSpPr>
          <a:xfrm>
            <a:off x="6902828" y="5203987"/>
            <a:ext cx="663125" cy="663125"/>
            <a:chOff x="8125599" y="1434035"/>
            <a:chExt cx="2036802" cy="2036802"/>
          </a:xfrm>
        </p:grpSpPr>
        <p:sp>
          <p:nvSpPr>
            <p:cNvPr id="229" name="椭圆 228"/>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sp>
        <p:nvSpPr>
          <p:cNvPr id="177" name="矩形 176"/>
          <p:cNvSpPr/>
          <p:nvPr/>
        </p:nvSpPr>
        <p:spPr>
          <a:xfrm>
            <a:off x="0" y="1785147"/>
            <a:ext cx="12218267" cy="28083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0" y="1929163"/>
            <a:ext cx="12218267" cy="3212976"/>
          </a:xfrm>
          <a:prstGeom prst="rect">
            <a:avLst/>
          </a:prstGeom>
          <a:solidFill>
            <a:schemeClr val="accent5">
              <a:lumMod val="50000"/>
            </a:schemeClr>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TextBox 7"/>
          <p:cNvSpPr>
            <a:spLocks noChangeArrowheads="1"/>
          </p:cNvSpPr>
          <p:nvPr/>
        </p:nvSpPr>
        <p:spPr bwMode="auto">
          <a:xfrm>
            <a:off x="2569195" y="2981899"/>
            <a:ext cx="763284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000" b="1" dirty="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关于图像缩放算法介绍</a:t>
            </a:r>
            <a:endParaRPr lang="zh-CN" altLang="en-US" sz="6000" b="1" dirty="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4" name="矩形 3"/>
          <p:cNvSpPr>
            <a:spLocks noChangeArrowheads="1"/>
          </p:cNvSpPr>
          <p:nvPr/>
        </p:nvSpPr>
        <p:spPr bwMode="auto">
          <a:xfrm>
            <a:off x="2624099" y="4593380"/>
            <a:ext cx="3579495"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班级：软件</a:t>
            </a:r>
            <a:r>
              <a:rPr lang="en-US" altLang="zh-CN"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1604</a:t>
            </a: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班     答辩人：冯钢果</a:t>
            </a:r>
            <a:endParaRPr 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 name="矩形 3"/>
          <p:cNvSpPr>
            <a:spLocks noChangeArrowheads="1"/>
          </p:cNvSpPr>
          <p:nvPr/>
        </p:nvSpPr>
        <p:spPr bwMode="auto">
          <a:xfrm>
            <a:off x="6544945" y="4593590"/>
            <a:ext cx="1840230"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指导老师：余永升</a:t>
            </a:r>
            <a:endPar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21786" y="3573016"/>
            <a:ext cx="2621280" cy="1260475"/>
          </a:xfrm>
          <a:prstGeom prst="rect">
            <a:avLst/>
          </a:prstGeom>
          <a:noFill/>
        </p:spPr>
        <p:txBody>
          <a:bodyPr wrap="none" rtlCol="0">
            <a:spAutoFit/>
          </a:bodyPr>
          <a:lstStyle/>
          <a:p>
            <a:pPr algn="ctr"/>
            <a:r>
              <a:rPr lang="zh-CN" altLang="en-US" sz="48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算法实现</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defRPr/>
            </a:pPr>
            <a:r>
              <a:rPr lang="en-US"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ea"/>
              </a:rPr>
              <a:t>Algorithm</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0" name="组合 59"/>
          <p:cNvGrpSpPr/>
          <p:nvPr/>
        </p:nvGrpSpPr>
        <p:grpSpPr>
          <a:xfrm>
            <a:off x="4948944" y="4941168"/>
            <a:ext cx="1436675" cy="215265"/>
            <a:chOff x="4369395" y="3284984"/>
            <a:chExt cx="1436675" cy="215265"/>
          </a:xfrm>
        </p:grpSpPr>
        <p:sp>
          <p:nvSpPr>
            <p:cNvPr id="61"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sym typeface="+mn-ea"/>
                </a:rPr>
                <a:t>最近邻近法</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65" name="组合 64"/>
          <p:cNvGrpSpPr/>
          <p:nvPr/>
        </p:nvGrpSpPr>
        <p:grpSpPr>
          <a:xfrm>
            <a:off x="6389104" y="4941168"/>
            <a:ext cx="1436675" cy="215265"/>
            <a:chOff x="4369395" y="3284984"/>
            <a:chExt cx="1436675" cy="215265"/>
          </a:xfrm>
        </p:grpSpPr>
        <p:sp>
          <p:nvSpPr>
            <p:cNvPr id="66"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en-US" altLang="zh-CN" sz="1400" dirty="0">
                  <a:solidFill>
                    <a:schemeClr val="bg1"/>
                  </a:solidFill>
                  <a:latin typeface="微软雅黑" panose="020B0503020204020204" pitchFamily="34" charset="-122"/>
                  <a:ea typeface="微软雅黑" panose="020B0503020204020204" pitchFamily="34" charset="-122"/>
                  <a:sym typeface="+mn-ea"/>
                </a:rPr>
                <a:t>OpenCV</a:t>
              </a:r>
              <a:r>
                <a:rPr lang="zh-CN" altLang="en-US" sz="1400" dirty="0">
                  <a:solidFill>
                    <a:schemeClr val="bg1"/>
                  </a:solidFill>
                  <a:latin typeface="微软雅黑" panose="020B0503020204020204" pitchFamily="34" charset="-122"/>
                  <a:ea typeface="微软雅黑" panose="020B0503020204020204" pitchFamily="34" charset="-122"/>
                  <a:sym typeface="+mn-ea"/>
                </a:rPr>
                <a:t>介绍</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4369395" y="3316401"/>
              <a:ext cx="168551" cy="168551"/>
              <a:chOff x="5005199" y="3717032"/>
              <a:chExt cx="168551" cy="168551"/>
            </a:xfrm>
          </p:grpSpPr>
          <p:sp>
            <p:nvSpPr>
              <p:cNvPr id="68" name="椭圆 6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9" name="等腰三角形 6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4945459" y="5229780"/>
            <a:ext cx="1436675" cy="215265"/>
            <a:chOff x="4369395" y="3284984"/>
            <a:chExt cx="1436675" cy="215265"/>
          </a:xfrm>
        </p:grpSpPr>
        <p:sp>
          <p:nvSpPr>
            <p:cNvPr id="76"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sym typeface="+mn-ea"/>
                </a:rPr>
                <a:t>双线性插值</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369395" y="3316401"/>
              <a:ext cx="168551" cy="168551"/>
              <a:chOff x="5005199" y="3717032"/>
              <a:chExt cx="168551" cy="168551"/>
            </a:xfrm>
          </p:grpSpPr>
          <p:sp>
            <p:nvSpPr>
              <p:cNvPr id="78" name="椭圆 7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97" name="组合 96"/>
          <p:cNvGrpSpPr/>
          <p:nvPr/>
        </p:nvGrpSpPr>
        <p:grpSpPr>
          <a:xfrm>
            <a:off x="4948944" y="5517232"/>
            <a:ext cx="1436675" cy="430530"/>
            <a:chOff x="4369395" y="3284984"/>
            <a:chExt cx="1436675" cy="430530"/>
          </a:xfrm>
        </p:grpSpPr>
        <p:sp>
          <p:nvSpPr>
            <p:cNvPr id="104" name="文本框 9"/>
            <p:cNvSpPr txBox="1"/>
            <p:nvPr/>
          </p:nvSpPr>
          <p:spPr>
            <a:xfrm>
              <a:off x="4581935" y="3284984"/>
              <a:ext cx="1224135" cy="430530"/>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sym typeface="+mn-ea"/>
                </a:rPr>
                <a:t>双立方插值</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1"/>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39" name="组合 38"/>
          <p:cNvGrpSpPr>
            <a:grpSpLocks noChangeAspect="1"/>
          </p:cNvGrpSpPr>
          <p:nvPr/>
        </p:nvGrpSpPr>
        <p:grpSpPr>
          <a:xfrm>
            <a:off x="5568207" y="2132856"/>
            <a:ext cx="1128001" cy="967612"/>
            <a:chOff x="5084763" y="971548"/>
            <a:chExt cx="323865" cy="277813"/>
          </a:xfrm>
          <a:solidFill>
            <a:schemeClr val="accent5">
              <a:lumMod val="60000"/>
              <a:lumOff val="40000"/>
            </a:schemeClr>
          </a:solidFill>
        </p:grpSpPr>
        <p:sp>
          <p:nvSpPr>
            <p:cNvPr id="4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3" name="TextBox 42"/>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par>
                                <p:cTn id="28" presetID="53" presetClass="entr" presetSubtype="16" fill="hold" nodeType="withEffect">
                                  <p:stCondLst>
                                    <p:cond delay="50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Effect transition="in" filter="fade">
                                      <p:cBhvr>
                                        <p:cTn id="32" dur="500"/>
                                        <p:tgtEl>
                                          <p:spTgt spid="75"/>
                                        </p:tgtEl>
                                      </p:cBhvr>
                                    </p:animEffect>
                                  </p:childTnLst>
                                </p:cTn>
                              </p:par>
                              <p:par>
                                <p:cTn id="33" presetID="53" presetClass="entr" presetSubtype="16" fill="hold" nodeType="withEffect">
                                  <p:stCondLst>
                                    <p:cond delay="5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最近邻近法</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8" name="TextBox 47"/>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pic>
        <p:nvPicPr>
          <p:cNvPr id="4" name="图片 3"/>
          <p:cNvPicPr>
            <a:picLocks noChangeAspect="1"/>
          </p:cNvPicPr>
          <p:nvPr/>
        </p:nvPicPr>
        <p:blipFill>
          <a:blip r:embed="rId2"/>
          <a:stretch>
            <a:fillRect/>
          </a:stretch>
        </p:blipFill>
        <p:spPr>
          <a:xfrm>
            <a:off x="840740" y="2988310"/>
            <a:ext cx="9870440" cy="2223770"/>
          </a:xfrm>
          <a:prstGeom prst="rect">
            <a:avLst/>
          </a:prstGeom>
        </p:spPr>
      </p:pic>
      <p:sp>
        <p:nvSpPr>
          <p:cNvPr id="5" name="文本框 4"/>
          <p:cNvSpPr txBox="1"/>
          <p:nvPr/>
        </p:nvSpPr>
        <p:spPr>
          <a:xfrm>
            <a:off x="1172210" y="897890"/>
            <a:ext cx="9462135" cy="829945"/>
          </a:xfrm>
          <a:prstGeom prst="rect">
            <a:avLst/>
          </a:prstGeom>
          <a:noFill/>
        </p:spPr>
        <p:txBody>
          <a:bodyPr wrap="square" rtlCol="0">
            <a:spAutoFit/>
          </a:bodyPr>
          <a:p>
            <a:pPr marL="0" lvl="1"/>
            <a:r>
              <a:rPr lang="zh-CN" altLang="en-US" sz="2400" dirty="0">
                <a:solidFill>
                  <a:schemeClr val="tx1"/>
                </a:solidFill>
                <a:latin typeface="微软雅黑" panose="020B0503020204020204" pitchFamily="34" charset="-122"/>
                <a:ea typeface="微软雅黑" panose="020B0503020204020204" pitchFamily="34" charset="-122"/>
                <a:sym typeface="+mn-ea"/>
              </a:rPr>
              <a:t>最近邻近法</a:t>
            </a:r>
            <a:r>
              <a:rPr lang="zh-CN" altLang="en-US" sz="2400"/>
              <a:t>是图像缩放技术的</a:t>
            </a:r>
            <a:r>
              <a:rPr lang="zh-CN" altLang="en-US" sz="2400">
                <a:solidFill>
                  <a:srgbClr val="C00000"/>
                </a:solidFill>
              </a:rPr>
              <a:t>最简单和最快</a:t>
            </a:r>
            <a:r>
              <a:rPr lang="zh-CN" altLang="en-US" sz="2400"/>
              <a:t>的实现，也称作</a:t>
            </a:r>
            <a:r>
              <a:rPr lang="zh-CN" altLang="en-US" sz="2400">
                <a:solidFill>
                  <a:srgbClr val="C00000"/>
                </a:solidFill>
              </a:rPr>
              <a:t>零阶插值</a:t>
            </a:r>
            <a:r>
              <a:rPr lang="zh-CN" altLang="en-US" sz="2400"/>
              <a:t>，就是令变换后像素的灰度值等于距它最近的输入像素的灰度值。</a:t>
            </a:r>
            <a:endParaRPr lang="zh-CN" altLang="en-US" sz="2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sym typeface="+mn-ea"/>
              </a:rPr>
              <a:t>最近邻近法</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0" name="TextBox 59"/>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1141730" y="928370"/>
            <a:ext cx="8916670" cy="368300"/>
          </a:xfrm>
          <a:prstGeom prst="rect">
            <a:avLst/>
          </a:prstGeom>
          <a:noFill/>
        </p:spPr>
        <p:txBody>
          <a:bodyPr wrap="square" rtlCol="0">
            <a:spAutoFit/>
          </a:bodyPr>
          <a:p>
            <a:endParaRPr lang="zh-CN" altLang="en-US"/>
          </a:p>
        </p:txBody>
      </p:sp>
      <p:pic>
        <p:nvPicPr>
          <p:cNvPr id="4" name="图片 11" descr="sixteen"/>
          <p:cNvPicPr>
            <a:picLocks noChangeAspect="1"/>
          </p:cNvPicPr>
          <p:nvPr/>
        </p:nvPicPr>
        <p:blipFill>
          <a:blip r:embed="rId2"/>
          <a:stretch>
            <a:fillRect/>
          </a:stretch>
        </p:blipFill>
        <p:spPr>
          <a:xfrm>
            <a:off x="1651000" y="1338580"/>
            <a:ext cx="540004" cy="540004"/>
          </a:xfrm>
          <a:prstGeom prst="rect">
            <a:avLst/>
          </a:prstGeom>
          <a:noFill/>
          <a:ln w="9525">
            <a:noFill/>
          </a:ln>
        </p:spPr>
      </p:pic>
      <p:graphicFrame>
        <p:nvGraphicFramePr>
          <p:cNvPr id="6" name="表格 5"/>
          <p:cNvGraphicFramePr/>
          <p:nvPr/>
        </p:nvGraphicFramePr>
        <p:xfrm>
          <a:off x="1651000" y="3131820"/>
          <a:ext cx="7527925" cy="2649220"/>
        </p:xfrm>
        <a:graphic>
          <a:graphicData uri="http://schemas.openxmlformats.org/drawingml/2006/table">
            <a:tbl>
              <a:tblPr firstRow="1" bandRow="1">
                <a:tableStyleId>{5C22544A-7EE6-4342-B048-85BDC9FD1C3A}</a:tableStyleId>
              </a:tblPr>
              <a:tblGrid>
                <a:gridCol w="1454150"/>
                <a:gridCol w="1557020"/>
                <a:gridCol w="1505585"/>
                <a:gridCol w="1505585"/>
                <a:gridCol w="1505585"/>
              </a:tblGrid>
              <a:tr h="422910">
                <a:tc>
                  <a:txBody>
                    <a:bodyPr/>
                    <a:p>
                      <a:pPr>
                        <a:buNone/>
                      </a:pP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en-US" altLang="zh-CN">
                          <a:solidFill>
                            <a:schemeClr val="tx1"/>
                          </a:solidFill>
                        </a:rPr>
                        <a:t>0</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en-US" altLang="zh-CN">
                          <a:solidFill>
                            <a:schemeClr val="tx1"/>
                          </a:solidFill>
                        </a:rPr>
                        <a:t>1</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en-US" altLang="zh-CN">
                          <a:solidFill>
                            <a:schemeClr val="tx1"/>
                          </a:solidFill>
                        </a:rPr>
                        <a:t>2</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en-US" altLang="zh-CN">
                          <a:solidFill>
                            <a:schemeClr val="tx1"/>
                          </a:solidFill>
                        </a:rPr>
                        <a:t>3</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r>
              <a:tr h="556260">
                <a:tc>
                  <a:txBody>
                    <a:bodyPr/>
                    <a:p>
                      <a:pPr>
                        <a:buNone/>
                      </a:pPr>
                      <a:r>
                        <a:rPr lang="en-US" altLang="zh-CN">
                          <a:solidFill>
                            <a:schemeClr val="tx1"/>
                          </a:solidFill>
                        </a:rPr>
                        <a:t>0</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255</a:t>
                      </a:r>
                      <a:r>
                        <a:rPr lang="zh-CN" altLang="en-US" sz="1400">
                          <a:solidFill>
                            <a:schemeClr val="tx1"/>
                          </a:solidFill>
                        </a:rPr>
                        <a:t>，</a:t>
                      </a:r>
                      <a:r>
                        <a:rPr lang="en-US" altLang="zh-CN" sz="1400">
                          <a:solidFill>
                            <a:schemeClr val="tx1"/>
                          </a:solidFill>
                        </a:rPr>
                        <a:t>255</a:t>
                      </a:r>
                      <a:r>
                        <a:rPr lang="zh-CN" altLang="en-US" sz="1400">
                          <a:solidFill>
                            <a:schemeClr val="tx1"/>
                          </a:solidFill>
                        </a:rPr>
                        <a:t>，</a:t>
                      </a:r>
                      <a:r>
                        <a:rPr lang="en-US" altLang="zh-CN" sz="1400">
                          <a:solidFill>
                            <a:schemeClr val="tx1"/>
                          </a:solidFill>
                        </a:rPr>
                        <a:t>255</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206</a:t>
                      </a:r>
                      <a:r>
                        <a:rPr lang="zh-CN" altLang="en-US" sz="1400">
                          <a:solidFill>
                            <a:schemeClr val="tx1"/>
                          </a:solidFill>
                        </a:rPr>
                        <a:t>，</a:t>
                      </a:r>
                      <a:r>
                        <a:rPr lang="en-US" altLang="zh-CN" sz="1400">
                          <a:solidFill>
                            <a:schemeClr val="tx1"/>
                          </a:solidFill>
                        </a:rPr>
                        <a:t>0</a:t>
                      </a:r>
                      <a:r>
                        <a:rPr lang="zh-CN" altLang="en-US" sz="1400">
                          <a:solidFill>
                            <a:schemeClr val="tx1"/>
                          </a:solidFill>
                        </a:rPr>
                        <a:t>，</a:t>
                      </a:r>
                      <a:r>
                        <a:rPr lang="en-US" altLang="zh-CN" sz="1400">
                          <a:solidFill>
                            <a:schemeClr val="tx1"/>
                          </a:solidFill>
                        </a:rPr>
                        <a:t>0</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10</a:t>
                      </a:r>
                      <a:r>
                        <a:rPr lang="zh-CN" altLang="en-US" sz="1400">
                          <a:solidFill>
                            <a:schemeClr val="tx1"/>
                          </a:solidFill>
                        </a:rPr>
                        <a:t>，</a:t>
                      </a:r>
                      <a:r>
                        <a:rPr lang="en-US" altLang="zh-CN" sz="1400">
                          <a:solidFill>
                            <a:schemeClr val="tx1"/>
                          </a:solidFill>
                        </a:rPr>
                        <a:t>0</a:t>
                      </a:r>
                      <a:r>
                        <a:rPr lang="zh-CN" altLang="en-US" sz="1400">
                          <a:solidFill>
                            <a:schemeClr val="tx1"/>
                          </a:solidFill>
                        </a:rPr>
                        <a:t>，</a:t>
                      </a:r>
                      <a:r>
                        <a:rPr lang="en-US" altLang="zh-CN" sz="1400">
                          <a:solidFill>
                            <a:schemeClr val="tx1"/>
                          </a:solidFill>
                        </a:rPr>
                        <a:t>206</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39</a:t>
                      </a:r>
                      <a:r>
                        <a:rPr lang="zh-CN" altLang="en-US" sz="1400">
                          <a:solidFill>
                            <a:schemeClr val="tx1"/>
                          </a:solidFill>
                        </a:rPr>
                        <a:t>，</a:t>
                      </a:r>
                      <a:r>
                        <a:rPr lang="en-US" altLang="zh-CN" sz="1400">
                          <a:solidFill>
                            <a:schemeClr val="tx1"/>
                          </a:solidFill>
                        </a:rPr>
                        <a:t>206</a:t>
                      </a:r>
                      <a:r>
                        <a:rPr lang="zh-CN" altLang="en-US" sz="1400">
                          <a:solidFill>
                            <a:schemeClr val="tx1"/>
                          </a:solidFill>
                        </a:rPr>
                        <a:t>，</a:t>
                      </a:r>
                      <a:r>
                        <a:rPr lang="en-US" altLang="zh-CN" sz="1400">
                          <a:solidFill>
                            <a:schemeClr val="tx1"/>
                          </a:solidFill>
                        </a:rPr>
                        <a:t>0</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r>
              <a:tr h="556895">
                <a:tc>
                  <a:txBody>
                    <a:bodyPr/>
                    <a:p>
                      <a:pPr>
                        <a:buNone/>
                      </a:pPr>
                      <a:r>
                        <a:rPr lang="en-US" altLang="zh-CN">
                          <a:solidFill>
                            <a:schemeClr val="tx1"/>
                          </a:solidFill>
                        </a:rPr>
                        <a:t>1</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249</a:t>
                      </a:r>
                      <a:r>
                        <a:rPr lang="zh-CN" altLang="en-US" sz="1400">
                          <a:solidFill>
                            <a:schemeClr val="tx1"/>
                          </a:solidFill>
                        </a:rPr>
                        <a:t>，</a:t>
                      </a:r>
                      <a:r>
                        <a:rPr lang="en-US" altLang="zh-CN" sz="1400">
                          <a:solidFill>
                            <a:schemeClr val="tx1"/>
                          </a:solidFill>
                        </a:rPr>
                        <a:t>222</a:t>
                      </a:r>
                      <a:r>
                        <a:rPr lang="zh-CN" altLang="en-US" sz="1400">
                          <a:solidFill>
                            <a:schemeClr val="tx1"/>
                          </a:solidFill>
                        </a:rPr>
                        <a:t>，</a:t>
                      </a:r>
                      <a:r>
                        <a:rPr lang="en-US" altLang="zh-CN" sz="1400">
                          <a:solidFill>
                            <a:schemeClr val="tx1"/>
                          </a:solidFill>
                        </a:rPr>
                        <a:t>6</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2</a:t>
                      </a:r>
                      <a:r>
                        <a:rPr lang="zh-CN" altLang="en-US" sz="1400">
                          <a:solidFill>
                            <a:schemeClr val="tx1"/>
                          </a:solidFill>
                        </a:rPr>
                        <a:t>，</a:t>
                      </a:r>
                      <a:r>
                        <a:rPr lang="en-US" altLang="zh-CN" sz="1400">
                          <a:solidFill>
                            <a:schemeClr val="tx1"/>
                          </a:solidFill>
                        </a:rPr>
                        <a:t>94</a:t>
                      </a:r>
                      <a:r>
                        <a:rPr lang="zh-CN" altLang="en-US" sz="1400">
                          <a:solidFill>
                            <a:schemeClr val="tx1"/>
                          </a:solidFill>
                        </a:rPr>
                        <a:t>，</a:t>
                      </a:r>
                      <a:r>
                        <a:rPr lang="en-US" altLang="zh-CN" sz="1400">
                          <a:solidFill>
                            <a:schemeClr val="tx1"/>
                          </a:solidFill>
                        </a:rPr>
                        <a:t>13</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254</a:t>
                      </a:r>
                      <a:r>
                        <a:rPr lang="zh-CN" altLang="en-US" sz="1400">
                          <a:solidFill>
                            <a:schemeClr val="tx1"/>
                          </a:solidFill>
                        </a:rPr>
                        <a:t>，</a:t>
                      </a:r>
                      <a:r>
                        <a:rPr lang="en-US" altLang="zh-CN" sz="1400">
                          <a:solidFill>
                            <a:schemeClr val="tx1"/>
                          </a:solidFill>
                        </a:rPr>
                        <a:t>155</a:t>
                      </a:r>
                      <a:r>
                        <a:rPr lang="zh-CN" altLang="en-US" sz="1400">
                          <a:solidFill>
                            <a:schemeClr val="tx1"/>
                          </a:solidFill>
                        </a:rPr>
                        <a:t>，</a:t>
                      </a:r>
                      <a:r>
                        <a:rPr lang="en-US" altLang="zh-CN" sz="1400">
                          <a:solidFill>
                            <a:schemeClr val="tx1"/>
                          </a:solidFill>
                        </a:rPr>
                        <a:t>38</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140</a:t>
                      </a:r>
                      <a:r>
                        <a:rPr lang="zh-CN" altLang="en-US" sz="1400">
                          <a:solidFill>
                            <a:schemeClr val="tx1"/>
                          </a:solidFill>
                        </a:rPr>
                        <a:t>，</a:t>
                      </a:r>
                      <a:r>
                        <a:rPr lang="en-US" altLang="zh-CN" sz="1400">
                          <a:solidFill>
                            <a:schemeClr val="tx1"/>
                          </a:solidFill>
                        </a:rPr>
                        <a:t>9</a:t>
                      </a:r>
                      <a:r>
                        <a:rPr lang="zh-CN" altLang="en-US" sz="1400">
                          <a:solidFill>
                            <a:schemeClr val="tx1"/>
                          </a:solidFill>
                        </a:rPr>
                        <a:t>，</a:t>
                      </a:r>
                      <a:r>
                        <a:rPr lang="en-US" altLang="zh-CN" sz="1400">
                          <a:solidFill>
                            <a:schemeClr val="tx1"/>
                          </a:solidFill>
                        </a:rPr>
                        <a:t>9</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r>
              <a:tr h="556260">
                <a:tc>
                  <a:txBody>
                    <a:bodyPr/>
                    <a:p>
                      <a:pPr>
                        <a:buNone/>
                      </a:pPr>
                      <a:r>
                        <a:rPr lang="en-US" altLang="zh-CN">
                          <a:solidFill>
                            <a:schemeClr val="tx1"/>
                          </a:solidFill>
                        </a:rPr>
                        <a:t>2</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171</a:t>
                      </a:r>
                      <a:r>
                        <a:rPr lang="zh-CN" altLang="en-US" sz="1400">
                          <a:solidFill>
                            <a:schemeClr val="tx1"/>
                          </a:solidFill>
                        </a:rPr>
                        <a:t>，</a:t>
                      </a:r>
                      <a:r>
                        <a:rPr lang="en-US" altLang="zh-CN" sz="1400">
                          <a:solidFill>
                            <a:schemeClr val="tx1"/>
                          </a:solidFill>
                        </a:rPr>
                        <a:t>6</a:t>
                      </a:r>
                      <a:r>
                        <a:rPr lang="zh-CN" altLang="en-US" sz="1400">
                          <a:solidFill>
                            <a:schemeClr val="tx1"/>
                          </a:solidFill>
                        </a:rPr>
                        <a:t>，</a:t>
                      </a:r>
                      <a:r>
                        <a:rPr lang="en-US" altLang="zh-CN" sz="1400">
                          <a:solidFill>
                            <a:schemeClr val="tx1"/>
                          </a:solidFill>
                        </a:rPr>
                        <a:t>248</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172</a:t>
                      </a:r>
                      <a:r>
                        <a:rPr lang="zh-CN" altLang="en-US" sz="1400">
                          <a:solidFill>
                            <a:schemeClr val="tx1"/>
                          </a:solidFill>
                        </a:rPr>
                        <a:t>，</a:t>
                      </a:r>
                      <a:r>
                        <a:rPr lang="en-US" altLang="zh-CN" sz="1400">
                          <a:solidFill>
                            <a:schemeClr val="tx1"/>
                          </a:solidFill>
                        </a:rPr>
                        <a:t>250</a:t>
                      </a:r>
                      <a:r>
                        <a:rPr lang="zh-CN" altLang="en-US" sz="1400">
                          <a:solidFill>
                            <a:schemeClr val="tx1"/>
                          </a:solidFill>
                        </a:rPr>
                        <a:t>，</a:t>
                      </a:r>
                      <a:r>
                        <a:rPr lang="en-US" altLang="zh-CN" sz="1400">
                          <a:solidFill>
                            <a:schemeClr val="tx1"/>
                          </a:solidFill>
                        </a:rPr>
                        <a:t>6</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62</a:t>
                      </a:r>
                      <a:r>
                        <a:rPr lang="zh-CN" altLang="en-US" sz="1400">
                          <a:solidFill>
                            <a:schemeClr val="tx1"/>
                          </a:solidFill>
                        </a:rPr>
                        <a:t>，</a:t>
                      </a:r>
                      <a:r>
                        <a:rPr lang="en-US" altLang="zh-CN" sz="1400">
                          <a:solidFill>
                            <a:schemeClr val="tx1"/>
                          </a:solidFill>
                        </a:rPr>
                        <a:t>40</a:t>
                      </a:r>
                      <a:r>
                        <a:rPr lang="zh-CN" altLang="en-US" sz="1400">
                          <a:solidFill>
                            <a:schemeClr val="tx1"/>
                          </a:solidFill>
                        </a:rPr>
                        <a:t>，</a:t>
                      </a:r>
                      <a:r>
                        <a:rPr lang="en-US" altLang="zh-CN" sz="1400">
                          <a:solidFill>
                            <a:schemeClr val="tx1"/>
                          </a:solidFill>
                        </a:rPr>
                        <a:t>249</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236</a:t>
                      </a:r>
                      <a:r>
                        <a:rPr lang="zh-CN" altLang="en-US" sz="1400">
                          <a:solidFill>
                            <a:schemeClr val="tx1"/>
                          </a:solidFill>
                        </a:rPr>
                        <a:t>，</a:t>
                      </a:r>
                      <a:r>
                        <a:rPr lang="en-US" altLang="zh-CN" sz="1400">
                          <a:solidFill>
                            <a:schemeClr val="tx1"/>
                          </a:solidFill>
                        </a:rPr>
                        <a:t>6</a:t>
                      </a:r>
                      <a:r>
                        <a:rPr lang="zh-CN" altLang="en-US" sz="1400">
                          <a:solidFill>
                            <a:schemeClr val="tx1"/>
                          </a:solidFill>
                        </a:rPr>
                        <a:t>，</a:t>
                      </a:r>
                      <a:r>
                        <a:rPr lang="en-US" altLang="zh-CN" sz="1400">
                          <a:solidFill>
                            <a:schemeClr val="tx1"/>
                          </a:solidFill>
                        </a:rPr>
                        <a:t>250</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r>
              <a:tr h="556895">
                <a:tc>
                  <a:txBody>
                    <a:bodyPr/>
                    <a:p>
                      <a:pPr>
                        <a:buNone/>
                      </a:pPr>
                      <a:r>
                        <a:rPr lang="en-US" altLang="zh-CN">
                          <a:solidFill>
                            <a:schemeClr val="tx1"/>
                          </a:solidFill>
                        </a:rPr>
                        <a:t>3</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192</a:t>
                      </a:r>
                      <a:r>
                        <a:rPr lang="zh-CN" altLang="en-US" sz="1400">
                          <a:solidFill>
                            <a:schemeClr val="tx1"/>
                          </a:solidFill>
                        </a:rPr>
                        <a:t>，</a:t>
                      </a:r>
                      <a:r>
                        <a:rPr lang="en-US" altLang="zh-CN" sz="1400">
                          <a:solidFill>
                            <a:schemeClr val="tx1"/>
                          </a:solidFill>
                        </a:rPr>
                        <a:t>192</a:t>
                      </a:r>
                      <a:r>
                        <a:rPr lang="zh-CN" altLang="en-US" sz="1400">
                          <a:solidFill>
                            <a:schemeClr val="tx1"/>
                          </a:solidFill>
                        </a:rPr>
                        <a:t>，</a:t>
                      </a:r>
                      <a:r>
                        <a:rPr lang="en-US" altLang="zh-CN" sz="1400">
                          <a:solidFill>
                            <a:schemeClr val="tx1"/>
                          </a:solidFill>
                        </a:rPr>
                        <a:t>192</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128</a:t>
                      </a:r>
                      <a:r>
                        <a:rPr lang="zh-CN" altLang="en-US" sz="1400">
                          <a:solidFill>
                            <a:schemeClr val="tx1"/>
                          </a:solidFill>
                        </a:rPr>
                        <a:t>，</a:t>
                      </a:r>
                      <a:r>
                        <a:rPr lang="en-US" altLang="zh-CN" sz="1400">
                          <a:solidFill>
                            <a:schemeClr val="tx1"/>
                          </a:solidFill>
                        </a:rPr>
                        <a:t>128</a:t>
                      </a:r>
                      <a:r>
                        <a:rPr lang="zh-CN" altLang="en-US" sz="1400">
                          <a:solidFill>
                            <a:schemeClr val="tx1"/>
                          </a:solidFill>
                        </a:rPr>
                        <a:t>，</a:t>
                      </a:r>
                      <a:r>
                        <a:rPr lang="en-US" altLang="zh-CN" sz="1400">
                          <a:solidFill>
                            <a:schemeClr val="tx1"/>
                          </a:solidFill>
                        </a:rPr>
                        <a:t>128</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64</a:t>
                      </a:r>
                      <a:r>
                        <a:rPr lang="zh-CN" altLang="en-US" sz="1400">
                          <a:solidFill>
                            <a:schemeClr val="tx1"/>
                          </a:solidFill>
                        </a:rPr>
                        <a:t>，</a:t>
                      </a:r>
                      <a:r>
                        <a:rPr lang="en-US" altLang="zh-CN" sz="1400">
                          <a:solidFill>
                            <a:schemeClr val="tx1"/>
                          </a:solidFill>
                        </a:rPr>
                        <a:t>64</a:t>
                      </a:r>
                      <a:r>
                        <a:rPr lang="zh-CN" altLang="en-US" sz="1400">
                          <a:solidFill>
                            <a:schemeClr val="tx1"/>
                          </a:solidFill>
                        </a:rPr>
                        <a:t>，</a:t>
                      </a:r>
                      <a:r>
                        <a:rPr lang="en-US" altLang="zh-CN" sz="1400">
                          <a:solidFill>
                            <a:schemeClr val="tx1"/>
                          </a:solidFill>
                        </a:rPr>
                        <a:t>64</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c>
                  <a:txBody>
                    <a:bodyPr/>
                    <a:p>
                      <a:pPr>
                        <a:buNone/>
                      </a:pPr>
                      <a:r>
                        <a:rPr lang="zh-CN" altLang="en-US" sz="1400">
                          <a:solidFill>
                            <a:schemeClr val="tx1"/>
                          </a:solidFill>
                        </a:rPr>
                        <a:t>（</a:t>
                      </a:r>
                      <a:r>
                        <a:rPr lang="en-US" altLang="zh-CN" sz="1400">
                          <a:solidFill>
                            <a:schemeClr val="tx1"/>
                          </a:solidFill>
                        </a:rPr>
                        <a:t>0</a:t>
                      </a:r>
                      <a:r>
                        <a:rPr lang="zh-CN" altLang="en-US" sz="1400">
                          <a:solidFill>
                            <a:schemeClr val="tx1"/>
                          </a:solidFill>
                        </a:rPr>
                        <a:t>，</a:t>
                      </a:r>
                      <a:r>
                        <a:rPr lang="en-US" altLang="zh-CN" sz="1400">
                          <a:solidFill>
                            <a:schemeClr val="tx1"/>
                          </a:solidFill>
                        </a:rPr>
                        <a:t>0</a:t>
                      </a:r>
                      <a:r>
                        <a:rPr lang="zh-CN" altLang="en-US" sz="1400">
                          <a:solidFill>
                            <a:schemeClr val="tx1"/>
                          </a:solidFill>
                        </a:rPr>
                        <a:t>，</a:t>
                      </a:r>
                      <a:r>
                        <a:rPr lang="en-US" altLang="zh-CN" sz="1400">
                          <a:solidFill>
                            <a:schemeClr val="tx1"/>
                          </a:solidFill>
                        </a:rPr>
                        <a:t>0</a:t>
                      </a:r>
                      <a:r>
                        <a:rPr lang="zh-CN" altLang="en-US" sz="1400">
                          <a:solidFill>
                            <a:schemeClr val="tx1"/>
                          </a:solidFill>
                        </a:rPr>
                        <a:t>）</a:t>
                      </a:r>
                      <a:endParaRPr lang="zh-CN" altLang="en-US"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alpha val="0"/>
                      </a:schemeClr>
                    </a:solidFill>
                  </a:tcPr>
                </a:tc>
              </a:tr>
            </a:tbl>
          </a:graphicData>
        </a:graphic>
      </p:graphicFrame>
      <p:sp>
        <p:nvSpPr>
          <p:cNvPr id="8" name="文本框 7"/>
          <p:cNvSpPr txBox="1"/>
          <p:nvPr/>
        </p:nvSpPr>
        <p:spPr>
          <a:xfrm>
            <a:off x="3187700" y="1296670"/>
            <a:ext cx="5636895" cy="829945"/>
          </a:xfrm>
          <a:prstGeom prst="rect">
            <a:avLst/>
          </a:prstGeom>
          <a:noFill/>
        </p:spPr>
        <p:txBody>
          <a:bodyPr wrap="square" rtlCol="0">
            <a:spAutoFit/>
          </a:bodyPr>
          <a:p>
            <a:r>
              <a:rPr lang="zh-CN" altLang="en-US" sz="2400"/>
              <a:t>如图，可将左图看作</a:t>
            </a:r>
            <a:r>
              <a:rPr lang="en-US" altLang="zh-CN" sz="2400"/>
              <a:t>4*4</a:t>
            </a:r>
            <a:r>
              <a:rPr lang="zh-CN" altLang="en-US" sz="2400"/>
              <a:t>的理想放大图</a:t>
            </a:r>
            <a:endParaRPr lang="zh-CN" altLang="en-US" sz="2400"/>
          </a:p>
          <a:p>
            <a:r>
              <a:rPr lang="zh-CN" altLang="en-US" sz="2400"/>
              <a:t>下面表格是它的像素点对应的灰度值</a:t>
            </a:r>
            <a:endParaRPr lang="zh-CN" altLang="en-US" sz="24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最近邻近法</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1" name="TextBox 80"/>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pic>
        <p:nvPicPr>
          <p:cNvPr id="3" name="图片 2"/>
          <p:cNvPicPr>
            <a:picLocks noChangeAspect="1"/>
          </p:cNvPicPr>
          <p:nvPr/>
        </p:nvPicPr>
        <p:blipFill>
          <a:blip r:embed="rId2"/>
          <a:stretch>
            <a:fillRect/>
          </a:stretch>
        </p:blipFill>
        <p:spPr>
          <a:xfrm>
            <a:off x="337185" y="1177925"/>
            <a:ext cx="6005830" cy="4044315"/>
          </a:xfrm>
          <a:prstGeom prst="rect">
            <a:avLst/>
          </a:prstGeom>
        </p:spPr>
      </p:pic>
      <p:sp>
        <p:nvSpPr>
          <p:cNvPr id="4" name="文本框 3"/>
          <p:cNvSpPr txBox="1"/>
          <p:nvPr/>
        </p:nvSpPr>
        <p:spPr>
          <a:xfrm>
            <a:off x="6343015" y="1005205"/>
            <a:ext cx="5258435" cy="1691640"/>
          </a:xfrm>
          <a:prstGeom prst="rect">
            <a:avLst/>
          </a:prstGeom>
          <a:noFill/>
        </p:spPr>
        <p:txBody>
          <a:bodyPr wrap="square" rtlCol="0">
            <a:spAutoFit/>
          </a:bodyPr>
          <a:p>
            <a:r>
              <a:rPr lang="zh-CN" altLang="en-US" sz="2400">
                <a:solidFill>
                  <a:srgbClr val="C00000"/>
                </a:solidFill>
              </a:rPr>
              <a:t>公式：</a:t>
            </a:r>
            <a:endParaRPr lang="zh-CN" altLang="en-US"/>
          </a:p>
          <a:p>
            <a:r>
              <a:rPr lang="zh-CN" altLang="en-US" sz="2000"/>
              <a:t>sourceX = int( round ( targetX / targetWidth * sourceWidth ) )</a:t>
            </a:r>
            <a:endParaRPr lang="zh-CN" altLang="en-US" sz="2000"/>
          </a:p>
          <a:p>
            <a:r>
              <a:rPr lang="zh-CN" altLang="en-US" sz="2000"/>
              <a:t>sourceY =  int( round ( targetY / targetHeight * sourceHeight ) )</a:t>
            </a:r>
            <a:endParaRPr lang="zh-CN" altLang="en-US" sz="2000"/>
          </a:p>
        </p:txBody>
      </p:sp>
      <p:pic>
        <p:nvPicPr>
          <p:cNvPr id="5" name="图片 11" descr="sixteen"/>
          <p:cNvPicPr>
            <a:picLocks noChangeAspect="1"/>
          </p:cNvPicPr>
          <p:nvPr/>
        </p:nvPicPr>
        <p:blipFill>
          <a:blip r:embed="rId3"/>
          <a:stretch>
            <a:fillRect/>
          </a:stretch>
        </p:blipFill>
        <p:spPr>
          <a:xfrm>
            <a:off x="6549390" y="2847340"/>
            <a:ext cx="2160016" cy="2160016"/>
          </a:xfrm>
          <a:prstGeom prst="rect">
            <a:avLst/>
          </a:prstGeom>
          <a:noFill/>
          <a:ln w="9525">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代码片段</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TextBox 57"/>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4" name="文本框 3"/>
          <p:cNvSpPr txBox="1"/>
          <p:nvPr/>
        </p:nvSpPr>
        <p:spPr>
          <a:xfrm>
            <a:off x="984885" y="989965"/>
            <a:ext cx="10594975" cy="5262245"/>
          </a:xfrm>
          <a:prstGeom prst="rect">
            <a:avLst/>
          </a:prstGeom>
          <a:noFill/>
        </p:spPr>
        <p:txBody>
          <a:bodyPr wrap="square" rtlCol="0">
            <a:spAutoFit/>
          </a:bodyPr>
          <a:p>
            <a:r>
              <a:rPr lang="zh-CN" altLang="en-US" sz="2400"/>
              <a:t>def nearestNeighborScaling( source, newWid, newHt ):</a:t>
            </a:r>
            <a:endParaRPr lang="zh-CN" altLang="en-US" sz="2400"/>
          </a:p>
          <a:p>
            <a:r>
              <a:rPr lang="en-US" altLang="zh-CN" sz="2400"/>
              <a:t>	</a:t>
            </a:r>
            <a:r>
              <a:rPr lang="zh-CN" altLang="en-US" sz="2400"/>
              <a:t>target = makeEmptyPicture(newWid, newHt)</a:t>
            </a:r>
            <a:endParaRPr lang="zh-CN" altLang="en-US" sz="2400"/>
          </a:p>
          <a:p>
            <a:r>
              <a:rPr lang="zh-CN" altLang="en-US" sz="2400"/>
              <a:t>   </a:t>
            </a:r>
            <a:r>
              <a:rPr lang="en-US" altLang="zh-CN" sz="2400"/>
              <a:t>	</a:t>
            </a:r>
            <a:r>
              <a:rPr lang="zh-CN" altLang="en-US" sz="2400"/>
              <a:t> width = getWidth( source )</a:t>
            </a:r>
            <a:endParaRPr lang="zh-CN" altLang="en-US" sz="2400"/>
          </a:p>
          <a:p>
            <a:r>
              <a:rPr lang="zh-CN" altLang="en-US" sz="2400"/>
              <a:t>   </a:t>
            </a:r>
            <a:r>
              <a:rPr lang="en-US" altLang="zh-CN" sz="2400"/>
              <a:t>	</a:t>
            </a:r>
            <a:r>
              <a:rPr lang="zh-CN" altLang="en-US" sz="2400"/>
              <a:t> height = getHeight( source )</a:t>
            </a:r>
            <a:endParaRPr lang="zh-CN" altLang="en-US" sz="2400"/>
          </a:p>
          <a:p>
            <a:r>
              <a:rPr lang="zh-CN" altLang="en-US" sz="2400"/>
              <a:t>   </a:t>
            </a:r>
            <a:r>
              <a:rPr lang="en-US" altLang="zh-CN" sz="2400"/>
              <a:t>	</a:t>
            </a:r>
            <a:r>
              <a:rPr lang="zh-CN" altLang="en-US" sz="2400"/>
              <a:t> for x in range(0, newWid):  </a:t>
            </a:r>
            <a:endParaRPr lang="zh-CN" altLang="en-US" sz="2400"/>
          </a:p>
          <a:p>
            <a:r>
              <a:rPr lang="zh-CN" altLang="en-US" sz="2400"/>
              <a:t>      </a:t>
            </a:r>
            <a:r>
              <a:rPr lang="en-US" altLang="zh-CN" sz="2400"/>
              <a:t>		</a:t>
            </a:r>
            <a:r>
              <a:rPr lang="zh-CN" altLang="en-US" sz="2400"/>
              <a:t>for y in range(0, newHt):</a:t>
            </a:r>
            <a:endParaRPr lang="zh-CN" altLang="en-US" sz="2400"/>
          </a:p>
          <a:p>
            <a:r>
              <a:rPr lang="zh-CN" altLang="en-US" sz="2400"/>
              <a:t>       </a:t>
            </a:r>
            <a:r>
              <a:rPr lang="en-US" altLang="zh-CN" sz="2400"/>
              <a:t>			</a:t>
            </a:r>
            <a:r>
              <a:rPr lang="zh-CN" altLang="en-US" sz="2400"/>
              <a:t>srcX = int( round( float(x) / float(newWid) *float(width) ) )</a:t>
            </a:r>
            <a:endParaRPr lang="zh-CN" altLang="en-US" sz="2400"/>
          </a:p>
          <a:p>
            <a:r>
              <a:rPr lang="zh-CN" altLang="en-US" sz="2400"/>
              <a:t>        </a:t>
            </a:r>
            <a:r>
              <a:rPr lang="en-US" altLang="zh-CN" sz="2400"/>
              <a:t>			</a:t>
            </a:r>
            <a:r>
              <a:rPr lang="zh-CN" altLang="en-US" sz="2400"/>
              <a:t>srcY = int( round( float(y) / float(newHt) * float(height) ) )</a:t>
            </a:r>
            <a:endParaRPr lang="zh-CN" altLang="en-US" sz="2400"/>
          </a:p>
          <a:p>
            <a:r>
              <a:rPr lang="zh-CN" altLang="en-US" sz="2400"/>
              <a:t>       </a:t>
            </a:r>
            <a:r>
              <a:rPr lang="en-US" altLang="zh-CN" sz="2400"/>
              <a:t>			</a:t>
            </a:r>
            <a:r>
              <a:rPr lang="zh-CN" altLang="en-US" sz="2400"/>
              <a:t>srcX = min( srcX, width-1)</a:t>
            </a:r>
            <a:endParaRPr lang="zh-CN" altLang="en-US" sz="2400"/>
          </a:p>
          <a:p>
            <a:r>
              <a:rPr lang="zh-CN" altLang="en-US" sz="2400"/>
              <a:t>       </a:t>
            </a:r>
            <a:r>
              <a:rPr lang="en-US" altLang="zh-CN" sz="2400"/>
              <a:t>			</a:t>
            </a:r>
            <a:r>
              <a:rPr lang="zh-CN" altLang="en-US" sz="2400"/>
              <a:t>srcY = min( srcY, height-1)</a:t>
            </a:r>
            <a:endParaRPr lang="zh-CN" altLang="en-US" sz="2400"/>
          </a:p>
          <a:p>
            <a:r>
              <a:rPr lang="zh-CN" altLang="en-US" sz="2400"/>
              <a:t>        </a:t>
            </a:r>
            <a:r>
              <a:rPr lang="en-US" altLang="zh-CN" sz="2400"/>
              <a:t>			</a:t>
            </a:r>
            <a:r>
              <a:rPr lang="zh-CN" altLang="en-US" sz="2400"/>
              <a:t>tarPix = getPixel(target, x, y )</a:t>
            </a:r>
            <a:endParaRPr lang="zh-CN" altLang="en-US" sz="2400"/>
          </a:p>
          <a:p>
            <a:r>
              <a:rPr lang="zh-CN" altLang="en-US" sz="2400"/>
              <a:t>      </a:t>
            </a:r>
            <a:r>
              <a:rPr lang="en-US" altLang="zh-CN" sz="2400"/>
              <a:t>			</a:t>
            </a:r>
            <a:r>
              <a:rPr lang="zh-CN" altLang="en-US" sz="2400"/>
              <a:t>srcColor = getColor( getPixel(source, srcX, srcY) )</a:t>
            </a:r>
            <a:endParaRPr lang="zh-CN" altLang="en-US" sz="2400"/>
          </a:p>
          <a:p>
            <a:r>
              <a:rPr lang="zh-CN" altLang="en-US" sz="2400"/>
              <a:t>        </a:t>
            </a:r>
            <a:r>
              <a:rPr lang="en-US" altLang="zh-CN" sz="2400"/>
              <a:t>			</a:t>
            </a:r>
            <a:r>
              <a:rPr lang="zh-CN" altLang="en-US" sz="2400"/>
              <a:t>setColor( tarPix, srcColor)</a:t>
            </a:r>
            <a:endParaRPr lang="zh-CN" altLang="en-US" sz="2400"/>
          </a:p>
          <a:p>
            <a:r>
              <a:rPr lang="en-US" altLang="zh-CN" sz="2400"/>
              <a:t>	</a:t>
            </a:r>
            <a:r>
              <a:rPr lang="zh-CN" altLang="en-US" sz="2400"/>
              <a:t>return target</a:t>
            </a:r>
            <a:endParaRPr lang="zh-CN" altLang="en-US" sz="24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双线性插值</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0" name="TextBox 29"/>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pic>
        <p:nvPicPr>
          <p:cNvPr id="3" name="图片 2"/>
          <p:cNvPicPr>
            <a:picLocks noChangeAspect="1"/>
          </p:cNvPicPr>
          <p:nvPr/>
        </p:nvPicPr>
        <p:blipFill>
          <a:blip r:embed="rId2"/>
          <a:stretch>
            <a:fillRect/>
          </a:stretch>
        </p:blipFill>
        <p:spPr>
          <a:xfrm>
            <a:off x="840740" y="4621530"/>
            <a:ext cx="8738235" cy="1654175"/>
          </a:xfrm>
          <a:prstGeom prst="rect">
            <a:avLst/>
          </a:prstGeom>
        </p:spPr>
      </p:pic>
      <p:sp>
        <p:nvSpPr>
          <p:cNvPr id="4" name="文本框 3"/>
          <p:cNvSpPr txBox="1"/>
          <p:nvPr/>
        </p:nvSpPr>
        <p:spPr>
          <a:xfrm>
            <a:off x="1096645" y="943610"/>
            <a:ext cx="10258425" cy="1630045"/>
          </a:xfrm>
          <a:prstGeom prst="rect">
            <a:avLst/>
          </a:prstGeom>
          <a:noFill/>
        </p:spPr>
        <p:txBody>
          <a:bodyPr wrap="square" rtlCol="0">
            <a:spAutoFit/>
          </a:bodyPr>
          <a:p>
            <a:r>
              <a:rPr lang="zh-CN" altLang="en-US" sz="2000"/>
              <a:t>设置坐标通过反向变换得到的浮点坐标为</a:t>
            </a:r>
            <a:r>
              <a:rPr lang="zh-CN" altLang="en-US" sz="2000">
                <a:solidFill>
                  <a:srgbClr val="C00000"/>
                </a:solidFill>
              </a:rPr>
              <a:t>(i+u,j+v) </a:t>
            </a:r>
            <a:endParaRPr lang="zh-CN" altLang="en-US" sz="2000"/>
          </a:p>
          <a:p>
            <a:r>
              <a:rPr lang="zh-CN" altLang="en-US" sz="2000"/>
              <a:t>其中i、j均为浮点坐标的整数部分，u、v为浮点坐标的小数部分，是取值[0,1)区间的浮点数</a:t>
            </a:r>
            <a:endParaRPr lang="zh-CN" altLang="en-US" sz="2000"/>
          </a:p>
          <a:p>
            <a:endParaRPr lang="zh-CN" altLang="en-US" sz="2000"/>
          </a:p>
          <a:p>
            <a:r>
              <a:rPr lang="zh-CN" altLang="en-US" sz="2000"/>
              <a:t>则这个像素得值 g(i+u,j+v) 可由原图像中坐标为</a:t>
            </a:r>
            <a:r>
              <a:rPr lang="zh-CN" altLang="en-US" sz="2000">
                <a:solidFill>
                  <a:srgbClr val="C00000"/>
                </a:solidFill>
              </a:rPr>
              <a:t> (i , j)、(i+1 , j)、(i , j+1)、(i+1 , j+1)</a:t>
            </a:r>
            <a:r>
              <a:rPr lang="zh-CN" altLang="en-US" sz="2000"/>
              <a:t>所对应的周围四个像素的值决定，转换公式如下：</a:t>
            </a:r>
            <a:endParaRPr lang="zh-CN" altLang="en-US" sz="2000"/>
          </a:p>
        </p:txBody>
      </p:sp>
      <p:pic>
        <p:nvPicPr>
          <p:cNvPr id="5" name="图片 4"/>
          <p:cNvPicPr>
            <a:picLocks noChangeAspect="1"/>
          </p:cNvPicPr>
          <p:nvPr/>
        </p:nvPicPr>
        <p:blipFill>
          <a:blip r:embed="rId3"/>
          <a:stretch>
            <a:fillRect/>
          </a:stretch>
        </p:blipFill>
        <p:spPr>
          <a:xfrm>
            <a:off x="1096645" y="3251200"/>
            <a:ext cx="9512300" cy="355600"/>
          </a:xfrm>
          <a:prstGeom prst="rect">
            <a:avLst/>
          </a:prstGeom>
        </p:spPr>
      </p:pic>
      <p:sp>
        <p:nvSpPr>
          <p:cNvPr id="6" name="文本框 5"/>
          <p:cNvSpPr txBox="1"/>
          <p:nvPr/>
        </p:nvSpPr>
        <p:spPr>
          <a:xfrm>
            <a:off x="1096645" y="3794125"/>
            <a:ext cx="9935210" cy="398780"/>
          </a:xfrm>
          <a:prstGeom prst="rect">
            <a:avLst/>
          </a:prstGeom>
          <a:noFill/>
        </p:spPr>
        <p:txBody>
          <a:bodyPr wrap="square" rtlCol="0">
            <a:spAutoFit/>
          </a:bodyPr>
          <a:p>
            <a:r>
              <a:rPr lang="zh-CN" altLang="en-US" sz="2000"/>
              <a:t>f(i , j)表示源图像(i,j)处的的像素值，g(i , j)表示输出图像(i , j)处的像素值</a:t>
            </a:r>
            <a:endParaRPr lang="zh-CN" altLang="en-US" sz="20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62230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sym typeface="+mn-ea"/>
              </a:rPr>
              <a:t>双线性插值</a:t>
            </a:r>
            <a:endParaRPr lang="zh-CN" altLang="en-US" dirty="0">
              <a:solidFill>
                <a:schemeClr val="bg1"/>
              </a:solidFill>
              <a:latin typeface="微软雅黑" panose="020B0503020204020204" pitchFamily="34" charset="-122"/>
              <a:ea typeface="微软雅黑" panose="020B0503020204020204" pitchFamily="34" charset="-122"/>
            </a:endParaRPr>
          </a:p>
          <a:p>
            <a:pPr marL="0" lvl="1"/>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4" name="Freeform 206"/>
          <p:cNvSpPr>
            <a:spLocks noChangeAspect="1" noEditPoints="1"/>
          </p:cNvSpPr>
          <p:nvPr/>
        </p:nvSpPr>
        <p:spPr bwMode="auto">
          <a:xfrm>
            <a:off x="408014" y="149854"/>
            <a:ext cx="289914" cy="35044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accent5">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929005" y="1187450"/>
            <a:ext cx="10100310" cy="2676525"/>
          </a:xfrm>
          <a:prstGeom prst="rect">
            <a:avLst/>
          </a:prstGeom>
          <a:noFill/>
        </p:spPr>
        <p:txBody>
          <a:bodyPr wrap="square" rtlCol="0">
            <a:spAutoFit/>
          </a:bodyPr>
          <a:p>
            <a:r>
              <a:rPr lang="zh-CN" altLang="en-US" sz="2400"/>
              <a:t>比如，在3*3的图像变换为4*4的图像</a:t>
            </a:r>
            <a:endParaRPr lang="zh-CN" altLang="en-US" sz="2400"/>
          </a:p>
          <a:p>
            <a:r>
              <a:rPr lang="zh-CN" altLang="en-US" sz="2400"/>
              <a:t>目标图的象素坐标为（1，1）</a:t>
            </a:r>
            <a:endParaRPr lang="zh-CN" altLang="en-US" sz="2400"/>
          </a:p>
          <a:p>
            <a:r>
              <a:rPr lang="zh-CN" altLang="en-US" sz="2400"/>
              <a:t>反推得到的对应于源图的坐标是（0.75 , 0.75）</a:t>
            </a:r>
            <a:endParaRPr lang="zh-CN" altLang="en-US" sz="2400"/>
          </a:p>
          <a:p>
            <a:r>
              <a:rPr lang="zh-CN" altLang="en-US" sz="2400"/>
              <a:t>由源图的这四个象素共同决定：（0，0）（0，1）（1，0）（1，1）；</a:t>
            </a:r>
            <a:endParaRPr lang="zh-CN" altLang="en-US" sz="2400"/>
          </a:p>
          <a:p>
            <a:r>
              <a:rPr lang="zh-CN" altLang="en-US" sz="2400"/>
              <a:t>而由于（0.75,0.75）离（1，1）要更近一些，那么（1,1）所起的决定作用更大一些，这从公式1中的系数=0.75×0.75就可以体现出来，而（0.75,0.75）离（0，0）最远，所以（0，0）所起的决定作用就要小一些。</a:t>
            </a:r>
            <a:endParaRPr lang="zh-CN" altLang="en-US" sz="2400">
              <a:solidFill>
                <a:srgbClr val="C00000"/>
              </a:solidFill>
            </a:endParaRPr>
          </a:p>
        </p:txBody>
      </p:sp>
      <p:sp>
        <p:nvSpPr>
          <p:cNvPr id="4" name="文本框 3"/>
          <p:cNvSpPr txBox="1"/>
          <p:nvPr/>
        </p:nvSpPr>
        <p:spPr>
          <a:xfrm>
            <a:off x="984885" y="4525645"/>
            <a:ext cx="6744335" cy="460375"/>
          </a:xfrm>
          <a:prstGeom prst="rect">
            <a:avLst/>
          </a:prstGeom>
          <a:noFill/>
        </p:spPr>
        <p:txBody>
          <a:bodyPr wrap="square" rtlCol="0">
            <a:spAutoFit/>
          </a:bodyPr>
          <a:p>
            <a:r>
              <a:rPr lang="zh-CN" altLang="en-US" sz="2400">
                <a:solidFill>
                  <a:srgbClr val="C00000"/>
                </a:solidFill>
                <a:sym typeface="+mn-ea"/>
              </a:rPr>
              <a:t>因此靠此种方法得到的图像更具有平滑性。</a:t>
            </a:r>
            <a:endParaRPr lang="zh-CN" altLang="en-US" sz="2400">
              <a:solidFill>
                <a:srgbClr val="C00000"/>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20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62230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sym typeface="+mn-ea"/>
              </a:rPr>
              <a:t>双立方插值</a:t>
            </a:r>
            <a:endParaRPr lang="zh-CN" altLang="en-US" dirty="0">
              <a:solidFill>
                <a:schemeClr val="bg1"/>
              </a:solidFill>
              <a:latin typeface="微软雅黑" panose="020B0503020204020204" pitchFamily="34" charset="-122"/>
              <a:ea typeface="微软雅黑" panose="020B0503020204020204" pitchFamily="34" charset="-122"/>
            </a:endParaRPr>
          </a:p>
          <a:p>
            <a:pPr marL="0" lvl="1"/>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7" name="TextBox 36"/>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pic>
        <p:nvPicPr>
          <p:cNvPr id="4" name="图片 3"/>
          <p:cNvPicPr>
            <a:picLocks noChangeAspect="1"/>
          </p:cNvPicPr>
          <p:nvPr/>
        </p:nvPicPr>
        <p:blipFill>
          <a:blip r:embed="rId2"/>
          <a:stretch>
            <a:fillRect/>
          </a:stretch>
        </p:blipFill>
        <p:spPr>
          <a:xfrm>
            <a:off x="984885" y="3634105"/>
            <a:ext cx="9041765" cy="2379345"/>
          </a:xfrm>
          <a:prstGeom prst="rect">
            <a:avLst/>
          </a:prstGeom>
        </p:spPr>
      </p:pic>
      <p:sp>
        <p:nvSpPr>
          <p:cNvPr id="5" name="文本框 4"/>
          <p:cNvSpPr txBox="1"/>
          <p:nvPr/>
        </p:nvSpPr>
        <p:spPr>
          <a:xfrm>
            <a:off x="984885" y="1074420"/>
            <a:ext cx="6885305" cy="1691640"/>
          </a:xfrm>
          <a:prstGeom prst="rect">
            <a:avLst/>
          </a:prstGeom>
          <a:noFill/>
        </p:spPr>
        <p:txBody>
          <a:bodyPr wrap="square" rtlCol="0">
            <a:spAutoFit/>
          </a:bodyPr>
          <a:p>
            <a:r>
              <a:rPr lang="zh-CN" altLang="en-US" sz="2400">
                <a:solidFill>
                  <a:schemeClr val="accent5">
                    <a:lumMod val="75000"/>
                  </a:schemeClr>
                </a:solidFill>
              </a:rPr>
              <a:t>双立方插值    </a:t>
            </a:r>
            <a:r>
              <a:rPr lang="zh-CN" altLang="en-US" sz="2000"/>
              <a:t>目的就是通过找到一种关系：</a:t>
            </a:r>
            <a:endParaRPr lang="zh-CN" altLang="en-US" sz="2000"/>
          </a:p>
          <a:p>
            <a:r>
              <a:rPr lang="en-US" altLang="zh-CN" sz="2000"/>
              <a:t>		</a:t>
            </a:r>
            <a:r>
              <a:rPr lang="zh-CN" altLang="en-US" sz="2000"/>
              <a:t>可以把这16个像素对于P处像素值得</a:t>
            </a:r>
            <a:r>
              <a:rPr lang="zh-CN" altLang="en-US" sz="2000">
                <a:solidFill>
                  <a:srgbClr val="C00000"/>
                </a:solidFill>
              </a:rPr>
              <a:t>影响因</a:t>
            </a:r>
            <a:r>
              <a:rPr lang="en-US" altLang="zh-CN" sz="2000">
                <a:solidFill>
                  <a:srgbClr val="C00000"/>
                </a:solidFill>
              </a:rPr>
              <a:t>		</a:t>
            </a:r>
            <a:r>
              <a:rPr lang="zh-CN" altLang="en-US" sz="2000">
                <a:solidFill>
                  <a:srgbClr val="C00000"/>
                </a:solidFill>
              </a:rPr>
              <a:t>子</a:t>
            </a:r>
            <a:r>
              <a:rPr lang="zh-CN" altLang="en-US" sz="2000"/>
              <a:t>找出来，从而根据这个影响因子来获得目</a:t>
            </a:r>
            <a:r>
              <a:rPr lang="en-US" altLang="zh-CN" sz="2000"/>
              <a:t>		</a:t>
            </a:r>
            <a:r>
              <a:rPr lang="zh-CN" altLang="en-US" sz="2000"/>
              <a:t>标图像对应点的像素值，达到图像缩放的目</a:t>
            </a:r>
            <a:r>
              <a:rPr lang="en-US" altLang="zh-CN" sz="2000"/>
              <a:t>		</a:t>
            </a:r>
            <a:r>
              <a:rPr lang="zh-CN" altLang="en-US" sz="2000"/>
              <a:t>的。</a:t>
            </a:r>
            <a:endParaRPr lang="zh-CN" altLang="en-US" sz="2000"/>
          </a:p>
        </p:txBody>
      </p:sp>
      <p:pic>
        <p:nvPicPr>
          <p:cNvPr id="1073742852" name="图片 1073742851" descr="5"/>
          <p:cNvPicPr>
            <a:picLocks noChangeAspect="1"/>
          </p:cNvPicPr>
          <p:nvPr/>
        </p:nvPicPr>
        <p:blipFill>
          <a:blip r:embed="rId3"/>
          <a:stretch>
            <a:fillRect/>
          </a:stretch>
        </p:blipFill>
        <p:spPr>
          <a:xfrm>
            <a:off x="8006715" y="1074420"/>
            <a:ext cx="3819525" cy="2924175"/>
          </a:xfrm>
          <a:prstGeom prst="rect">
            <a:avLst/>
          </a:prstGeom>
          <a:noFill/>
          <a:ln w="9525">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双立方插值</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7" name="TextBox 36"/>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1751965" y="1598930"/>
            <a:ext cx="8865870" cy="3169285"/>
          </a:xfrm>
          <a:prstGeom prst="rect">
            <a:avLst/>
          </a:prstGeom>
          <a:noFill/>
        </p:spPr>
        <p:txBody>
          <a:bodyPr wrap="square" rtlCol="0">
            <a:spAutoFit/>
          </a:bodyPr>
          <a:p>
            <a:r>
              <a:rPr lang="zh-CN" altLang="en-US" sz="2000"/>
              <a:t>行系数为Row(i),列系数为Col(j)。</a:t>
            </a:r>
            <a:endParaRPr lang="zh-CN" altLang="en-US" sz="2000"/>
          </a:p>
          <a:p>
            <a:r>
              <a:rPr lang="zh-CN" altLang="en-US" sz="2000"/>
              <a:t>首先，我们要求出当前像素与P点的位置，比如a00距离P(x+u,y+v)的距离为(1+u,1+v)。 </a:t>
            </a:r>
            <a:endParaRPr lang="zh-CN" altLang="en-US" sz="2000"/>
          </a:p>
          <a:p>
            <a:r>
              <a:rPr lang="zh-CN" altLang="en-US" sz="2000"/>
              <a:t>那么我们可以得到：</a:t>
            </a:r>
            <a:endParaRPr lang="zh-CN" altLang="en-US"/>
          </a:p>
          <a:p>
            <a:r>
              <a:rPr lang="zh-CN" altLang="en-US" sz="2000"/>
              <a:t>Row(i)=W(1+u); Col(j)=W(1+v). </a:t>
            </a:r>
            <a:endParaRPr lang="zh-CN" altLang="en-US" sz="2000"/>
          </a:p>
          <a:p>
            <a:r>
              <a:rPr lang="zh-CN" altLang="en-US" sz="2000"/>
              <a:t>同理我们可以得到所有行和列对应的系数：</a:t>
            </a:r>
            <a:endParaRPr lang="zh-CN" altLang="en-US" sz="2000"/>
          </a:p>
          <a:p>
            <a:r>
              <a:rPr lang="zh-CN" altLang="en-US" sz="2000"/>
              <a:t>Row(0)=W(1+u),  Row(1)=W(u),  Row(2)=W(1-u),  Row(3)=W(2-u); </a:t>
            </a:r>
            <a:endParaRPr lang="zh-CN" altLang="en-US" sz="2000"/>
          </a:p>
          <a:p>
            <a:r>
              <a:rPr lang="zh-CN" altLang="en-US" sz="2000"/>
              <a:t>Col(0)=W(1+v),  Col(1)=W(v),  Col(2)=W(1-v),  Col(3)=W(2-v);</a:t>
            </a:r>
            <a:endParaRPr lang="zh-CN" altLang="en-US" sz="2000"/>
          </a:p>
          <a:p>
            <a:r>
              <a:rPr lang="zh-CN" altLang="en-US" sz="2000">
                <a:sym typeface="+mn-ea"/>
              </a:rPr>
              <a:t>得出系数：</a:t>
            </a:r>
            <a:endParaRPr lang="zh-CN" altLang="en-US" sz="2000"/>
          </a:p>
          <a:p>
            <a:r>
              <a:rPr lang="zh-CN" altLang="en-US" sz="2000">
                <a:sym typeface="+mn-ea"/>
              </a:rPr>
              <a:t>k（i，j）=Row(i)*Col(j)</a:t>
            </a:r>
            <a:endParaRPr lang="zh-CN" altLang="en-US" sz="2000"/>
          </a:p>
        </p:txBody>
      </p:sp>
      <p:sp>
        <p:nvSpPr>
          <p:cNvPr id="4" name="文本框 3"/>
          <p:cNvSpPr txBox="1"/>
          <p:nvPr/>
        </p:nvSpPr>
        <p:spPr>
          <a:xfrm>
            <a:off x="1751965" y="5059680"/>
            <a:ext cx="9282430" cy="368300"/>
          </a:xfrm>
          <a:prstGeom prst="rect">
            <a:avLst/>
          </a:prstGeom>
          <a:noFill/>
        </p:spPr>
        <p:txBody>
          <a:bodyPr wrap="square" rtlCol="0">
            <a:spAutoFit/>
          </a:bodyPr>
          <a:p>
            <a:r>
              <a:rPr lang="zh-CN" altLang="en-US"/>
              <a:t>pixelB(X,Y)=pixelA(0,0)*k(0,0)+pixelA(0,1)*k(0,1)+…+pixelA(3,3)*k(3,3); </a:t>
            </a: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en-US" altLang="zh-CN" dirty="0">
                <a:solidFill>
                  <a:schemeClr val="bg1"/>
                </a:solidFill>
                <a:latin typeface="微软雅黑" panose="020B0503020204020204" pitchFamily="34" charset="-122"/>
                <a:ea typeface="微软雅黑" panose="020B0503020204020204" pitchFamily="34" charset="-122"/>
              </a:rPr>
              <a:t>OpenCV</a:t>
            </a:r>
            <a:r>
              <a:rPr lang="zh-CN" altLang="en-US" dirty="0">
                <a:solidFill>
                  <a:schemeClr val="bg1"/>
                </a:solidFill>
                <a:latin typeface="微软雅黑" panose="020B0503020204020204" pitchFamily="34" charset="-122"/>
                <a:ea typeface="微软雅黑" panose="020B0503020204020204" pitchFamily="34" charset="-122"/>
              </a:rPr>
              <a:t>介绍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TextBox 57"/>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4" name="文本框 3"/>
          <p:cNvSpPr txBox="1"/>
          <p:nvPr/>
        </p:nvSpPr>
        <p:spPr>
          <a:xfrm>
            <a:off x="2606040" y="1214120"/>
            <a:ext cx="9350375" cy="368300"/>
          </a:xfrm>
          <a:prstGeom prst="rect">
            <a:avLst/>
          </a:prstGeom>
          <a:noFill/>
        </p:spPr>
        <p:txBody>
          <a:bodyPr wrap="square" rtlCol="0">
            <a:spAutoFit/>
          </a:bodyPr>
          <a:p>
            <a:r>
              <a:rPr lang="zh-CN" altLang="en-US"/>
              <a:t>提供一些接口函数，实现了图像处理和计算机视觉方面的很多通用算法。</a:t>
            </a:r>
            <a:endParaRPr lang="zh-CN" altLang="en-US"/>
          </a:p>
        </p:txBody>
      </p:sp>
      <p:pic>
        <p:nvPicPr>
          <p:cNvPr id="7" name="图片 6" descr="logo"/>
          <p:cNvPicPr>
            <a:picLocks noChangeAspect="1"/>
          </p:cNvPicPr>
          <p:nvPr/>
        </p:nvPicPr>
        <p:blipFill>
          <a:blip r:embed="rId2"/>
          <a:stretch>
            <a:fillRect/>
          </a:stretch>
        </p:blipFill>
        <p:spPr>
          <a:xfrm>
            <a:off x="495935" y="836930"/>
            <a:ext cx="1221740" cy="1475740"/>
          </a:xfrm>
          <a:prstGeom prst="rect">
            <a:avLst/>
          </a:prstGeom>
        </p:spPr>
      </p:pic>
      <p:sp>
        <p:nvSpPr>
          <p:cNvPr id="8" name="文本框 7"/>
          <p:cNvSpPr txBox="1"/>
          <p:nvPr/>
        </p:nvSpPr>
        <p:spPr>
          <a:xfrm>
            <a:off x="2560320" y="1736090"/>
            <a:ext cx="6417945" cy="398780"/>
          </a:xfrm>
          <a:prstGeom prst="rect">
            <a:avLst/>
          </a:prstGeom>
          <a:noFill/>
        </p:spPr>
        <p:txBody>
          <a:bodyPr wrap="square" rtlCol="0">
            <a:spAutoFit/>
          </a:bodyPr>
          <a:p>
            <a:r>
              <a:rPr lang="zh-CN" altLang="en-US"/>
              <a:t>相关算法：</a:t>
            </a:r>
            <a:r>
              <a:rPr lang="en-US" altLang="zh-CN" sz="2000">
                <a:solidFill>
                  <a:srgbClr val="C00000"/>
                </a:solidFill>
              </a:rPr>
              <a:t>resize</a:t>
            </a:r>
            <a:r>
              <a:rPr lang="zh-CN" altLang="en-US"/>
              <a:t>函数</a:t>
            </a:r>
            <a:r>
              <a:rPr lang="en-US" altLang="zh-CN"/>
              <a:t> </a:t>
            </a:r>
            <a:endParaRPr lang="en-US" altLang="zh-CN"/>
          </a:p>
        </p:txBody>
      </p:sp>
      <p:sp>
        <p:nvSpPr>
          <p:cNvPr id="9" name="文本框 8"/>
          <p:cNvSpPr txBox="1"/>
          <p:nvPr/>
        </p:nvSpPr>
        <p:spPr>
          <a:xfrm>
            <a:off x="2606040" y="2407285"/>
            <a:ext cx="8805545" cy="2030095"/>
          </a:xfrm>
          <a:prstGeom prst="rect">
            <a:avLst/>
          </a:prstGeom>
          <a:noFill/>
        </p:spPr>
        <p:txBody>
          <a:bodyPr wrap="square" rtlCol="0">
            <a:spAutoFit/>
          </a:bodyPr>
          <a:p>
            <a:r>
              <a:rPr lang="zh-CN" altLang="en-US" sz="2000"/>
              <a:t>算法原型</a:t>
            </a:r>
            <a:r>
              <a:rPr lang="en-US" altLang="zh-CN" sz="2000"/>
              <a:t>:opencv</a:t>
            </a:r>
            <a:r>
              <a:rPr lang="zh-CN" altLang="en-US" sz="2000"/>
              <a:t>文件目录（</a:t>
            </a:r>
            <a:r>
              <a:rPr lang="en-US" altLang="zh-CN" sz="2000"/>
              <a:t>opencv\modules\imgproc\src\resize.cpp</a:t>
            </a:r>
            <a:r>
              <a:rPr lang="zh-CN" altLang="en-US" sz="2000"/>
              <a:t>的</a:t>
            </a:r>
            <a:r>
              <a:rPr lang="en-US" altLang="zh-CN" sz="2000"/>
              <a:t>3666-4086</a:t>
            </a:r>
            <a:r>
              <a:rPr lang="zh-CN" altLang="en-US" sz="2000"/>
              <a:t>）</a:t>
            </a:r>
            <a:endParaRPr lang="zh-CN" altLang="en-US"/>
          </a:p>
          <a:p>
            <a:r>
              <a:rPr lang="zh-CN" altLang="en-US" sz="2400">
                <a:solidFill>
                  <a:srgbClr val="FF0000"/>
                </a:solidFill>
              </a:rPr>
              <a:t>void cv::resize( InputArray _src, OutputArray _dst, Size dsize,double inv_scale_x, double inv_scale_y, int interpolation )</a:t>
            </a:r>
            <a:endParaRPr lang="zh-CN" altLang="en-US" sz="2400">
              <a:solidFill>
                <a:srgbClr val="FF0000"/>
              </a:solidFill>
            </a:endParaRPr>
          </a:p>
          <a:p>
            <a:endParaRPr lang="zh-CN" altLang="en-US"/>
          </a:p>
          <a:p>
            <a:r>
              <a:rPr lang="zh-CN" altLang="en-US" sz="2000"/>
              <a:t>cvResize( const CvArr* srcarr, CvArr* dstarr, int method )</a:t>
            </a:r>
            <a:endParaRPr lang="zh-CN" altLang="en-US" sz="2000"/>
          </a:p>
        </p:txBody>
      </p:sp>
      <p:sp>
        <p:nvSpPr>
          <p:cNvPr id="10" name="文本框 9"/>
          <p:cNvSpPr txBox="1"/>
          <p:nvPr/>
        </p:nvSpPr>
        <p:spPr>
          <a:xfrm>
            <a:off x="2606040" y="692150"/>
            <a:ext cx="4775200" cy="398780"/>
          </a:xfrm>
          <a:prstGeom prst="rect">
            <a:avLst/>
          </a:prstGeom>
          <a:noFill/>
        </p:spPr>
        <p:txBody>
          <a:bodyPr wrap="square" rtlCol="0">
            <a:spAutoFit/>
          </a:bodyPr>
          <a:p>
            <a:r>
              <a:rPr lang="zh-CN" altLang="en-US" sz="2000"/>
              <a:t>Open Source Computer Vision Library</a:t>
            </a:r>
            <a:endParaRPr lang="zh-CN" altLang="en-US" sz="2000"/>
          </a:p>
        </p:txBody>
      </p:sp>
      <p:sp>
        <p:nvSpPr>
          <p:cNvPr id="11" name="文本框 10"/>
          <p:cNvSpPr txBox="1"/>
          <p:nvPr/>
        </p:nvSpPr>
        <p:spPr>
          <a:xfrm>
            <a:off x="2606040" y="4586605"/>
            <a:ext cx="7188200" cy="1322070"/>
          </a:xfrm>
          <a:prstGeom prst="rect">
            <a:avLst/>
          </a:prstGeom>
          <a:noFill/>
        </p:spPr>
        <p:txBody>
          <a:bodyPr wrap="square" rtlCol="0">
            <a:spAutoFit/>
          </a:bodyPr>
          <a:p>
            <a:r>
              <a:rPr lang="zh-CN" altLang="en-US"/>
              <a:t>I</a:t>
            </a:r>
            <a:r>
              <a:rPr lang="zh-CN" altLang="en-US" sz="2000"/>
              <a:t>NTER_NEAREST  </a:t>
            </a:r>
            <a:r>
              <a:rPr lang="en-US" altLang="zh-CN" sz="2000"/>
              <a:t>	</a:t>
            </a:r>
            <a:r>
              <a:rPr lang="zh-CN" altLang="en-US" sz="2000"/>
              <a:t>最邻近插值</a:t>
            </a:r>
            <a:endParaRPr lang="zh-CN" altLang="en-US" sz="2000"/>
          </a:p>
          <a:p>
            <a:r>
              <a:rPr lang="zh-CN" altLang="en-US" sz="2000"/>
              <a:t>INTER_LINEAR  </a:t>
            </a:r>
            <a:r>
              <a:rPr lang="en-US" altLang="zh-CN" sz="2000"/>
              <a:t>	</a:t>
            </a:r>
            <a:r>
              <a:rPr lang="zh-CN" altLang="en-US" sz="2000"/>
              <a:t>双线性插值</a:t>
            </a:r>
            <a:endParaRPr lang="zh-CN" altLang="en-US" sz="2000"/>
          </a:p>
          <a:p>
            <a:r>
              <a:rPr lang="zh-CN" altLang="en-US" sz="2000"/>
              <a:t>INTER_CUBIC </a:t>
            </a:r>
            <a:r>
              <a:rPr lang="en-US" altLang="zh-CN" sz="2000"/>
              <a:t>	</a:t>
            </a:r>
            <a:r>
              <a:rPr lang="zh-CN" altLang="en-US" sz="2000"/>
              <a:t>4x4像素邻域内的双立方插值</a:t>
            </a:r>
            <a:endParaRPr lang="zh-CN" altLang="en-US" sz="2000"/>
          </a:p>
          <a:p>
            <a:r>
              <a:rPr lang="zh-CN" altLang="en-US" sz="2000"/>
              <a:t>INTER_LANCZOS4 </a:t>
            </a:r>
            <a:r>
              <a:rPr lang="en-US" altLang="zh-CN" sz="2000"/>
              <a:t>	</a:t>
            </a:r>
            <a:r>
              <a:rPr lang="zh-CN" altLang="en-US" sz="2000"/>
              <a:t> 8x8像素邻域内的Lanczos插值</a:t>
            </a:r>
            <a:endParaRPr lang="zh-CN" altLang="en-US" sz="20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1"/>
          <a:stretch>
            <a:fillRect/>
          </a:stretch>
        </p:blipFill>
        <p:spPr>
          <a:xfrm>
            <a:off x="1068" y="-27305"/>
            <a:ext cx="12192000" cy="6858000"/>
          </a:xfrm>
          <a:prstGeom prst="rect">
            <a:avLst/>
          </a:prstGeom>
        </p:spPr>
      </p:pic>
      <p:sp>
        <p:nvSpPr>
          <p:cNvPr id="59" name="TextBox 58"/>
          <p:cNvSpPr txBox="1"/>
          <p:nvPr/>
        </p:nvSpPr>
        <p:spPr>
          <a:xfrm>
            <a:off x="5377507" y="1115452"/>
            <a:ext cx="1476879" cy="369332"/>
          </a:xfrm>
          <a:prstGeom prst="rect">
            <a:avLst/>
          </a:prstGeom>
          <a:noFill/>
        </p:spPr>
        <p:txBody>
          <a:bodyPr wrap="none" rtlCol="0">
            <a:spAutoFit/>
          </a:bodyPr>
          <a:lstStyle/>
          <a:p>
            <a:r>
              <a:rPr lang="en-US" altLang="zh-CN" b="1" dirty="0">
                <a:solidFill>
                  <a:schemeClr val="accent5">
                    <a:lumMod val="60000"/>
                    <a:lumOff val="40000"/>
                  </a:schemeClr>
                </a:solidFill>
                <a:latin typeface="微软雅黑" panose="020B0503020204020204" pitchFamily="34" charset="-122"/>
                <a:ea typeface="微软雅黑" panose="020B0503020204020204" pitchFamily="34" charset="-122"/>
              </a:rPr>
              <a:t>CONTENTS</a:t>
            </a:r>
            <a:endParaRPr lang="zh-CN" altLang="en-US"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60" name="Freeform 5"/>
          <p:cNvSpPr/>
          <p:nvPr/>
        </p:nvSpPr>
        <p:spPr bwMode="auto">
          <a:xfrm>
            <a:off x="4832905" y="0"/>
            <a:ext cx="2529366" cy="107067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solidFill>
                <a:srgbClr val="31859C"/>
              </a:solidFill>
            </a:endParaRPr>
          </a:p>
        </p:txBody>
      </p:sp>
      <p:sp>
        <p:nvSpPr>
          <p:cNvPr id="61" name="TextBox 60"/>
          <p:cNvSpPr txBox="1"/>
          <p:nvPr/>
        </p:nvSpPr>
        <p:spPr>
          <a:xfrm>
            <a:off x="5340497" y="260648"/>
            <a:ext cx="1481496" cy="769441"/>
          </a:xfrm>
          <a:prstGeom prst="rect">
            <a:avLst/>
          </a:prstGeom>
          <a:noFill/>
        </p:spPr>
        <p:txBody>
          <a:bodyPr wrap="none" rtlCol="0">
            <a:spAutoFit/>
          </a:bodyPr>
          <a:lstStyle/>
          <a:p>
            <a:pPr algn="ctr"/>
            <a:r>
              <a:rPr lang="zh-CN" altLang="en-US" sz="4400" b="1" dirty="0">
                <a:solidFill>
                  <a:schemeClr val="accent5">
                    <a:lumMod val="60000"/>
                    <a:lumOff val="40000"/>
                  </a:schemeClr>
                </a:solidFill>
                <a:latin typeface="微软雅黑" panose="020B0503020204020204" pitchFamily="34" charset="-122"/>
                <a:ea typeface="微软雅黑" panose="020B0503020204020204" pitchFamily="34" charset="-122"/>
              </a:rPr>
              <a:t>目 录</a:t>
            </a:r>
            <a:endParaRPr lang="zh-CN" altLang="en-US" sz="44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62" name="Freeform 5"/>
          <p:cNvSpPr/>
          <p:nvPr/>
        </p:nvSpPr>
        <p:spPr bwMode="auto">
          <a:xfrm>
            <a:off x="1882911" y="304140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3" name="Freeform 5"/>
          <p:cNvSpPr/>
          <p:nvPr/>
        </p:nvSpPr>
        <p:spPr bwMode="auto">
          <a:xfrm>
            <a:off x="4174630" y="304140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50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4" name="Freeform 5"/>
          <p:cNvSpPr/>
          <p:nvPr/>
        </p:nvSpPr>
        <p:spPr bwMode="auto">
          <a:xfrm>
            <a:off x="6540474" y="2996317"/>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5" name="Freeform 5"/>
          <p:cNvSpPr/>
          <p:nvPr/>
        </p:nvSpPr>
        <p:spPr bwMode="auto">
          <a:xfrm>
            <a:off x="8545638" y="305537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50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7" name="Freeform 126"/>
          <p:cNvSpPr>
            <a:spLocks noChangeAspect="1" noEditPoints="1"/>
          </p:cNvSpPr>
          <p:nvPr/>
        </p:nvSpPr>
        <p:spPr bwMode="auto">
          <a:xfrm>
            <a:off x="2319973" y="3356987"/>
            <a:ext cx="452469" cy="56617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68" name="Freeform 261"/>
          <p:cNvSpPr/>
          <p:nvPr/>
        </p:nvSpPr>
        <p:spPr bwMode="auto">
          <a:xfrm>
            <a:off x="4528705" y="3383109"/>
            <a:ext cx="619856" cy="619856"/>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endParaRPr>
          </a:p>
        </p:txBody>
      </p:sp>
      <p:grpSp>
        <p:nvGrpSpPr>
          <p:cNvPr id="69" name="组合 68"/>
          <p:cNvGrpSpPr>
            <a:grpSpLocks noChangeAspect="1"/>
          </p:cNvGrpSpPr>
          <p:nvPr/>
        </p:nvGrpSpPr>
        <p:grpSpPr>
          <a:xfrm>
            <a:off x="6903445" y="3265269"/>
            <a:ext cx="632543" cy="542603"/>
            <a:chOff x="5084763" y="971548"/>
            <a:chExt cx="323865" cy="277813"/>
          </a:xfrm>
          <a:solidFill>
            <a:schemeClr val="accent5">
              <a:lumMod val="60000"/>
              <a:lumOff val="40000"/>
            </a:schemeClr>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grpSp>
      <p:sp>
        <p:nvSpPr>
          <p:cNvPr id="73" name="Freeform 9"/>
          <p:cNvSpPr>
            <a:spLocks noEditPoints="1"/>
          </p:cNvSpPr>
          <p:nvPr/>
        </p:nvSpPr>
        <p:spPr bwMode="auto">
          <a:xfrm rot="19469485">
            <a:off x="8895801" y="3319960"/>
            <a:ext cx="626398" cy="66746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endParaRPr>
          </a:p>
        </p:txBody>
      </p:sp>
      <p:sp>
        <p:nvSpPr>
          <p:cNvPr id="75" name="矩形 74"/>
          <p:cNvSpPr/>
          <p:nvPr/>
        </p:nvSpPr>
        <p:spPr>
          <a:xfrm>
            <a:off x="2000498" y="4301784"/>
            <a:ext cx="1210588" cy="999761"/>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课题介绍</a:t>
            </a:r>
            <a:endPar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Introduction</a:t>
            </a:r>
            <a:endPar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矩形 75"/>
          <p:cNvSpPr/>
          <p:nvPr/>
        </p:nvSpPr>
        <p:spPr>
          <a:xfrm>
            <a:off x="4238566" y="4301447"/>
            <a:ext cx="1198880" cy="998220"/>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原理分析</a:t>
            </a:r>
            <a:endPar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Principle</a:t>
            </a:r>
            <a:endPar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p:cNvSpPr/>
          <p:nvPr/>
        </p:nvSpPr>
        <p:spPr>
          <a:xfrm>
            <a:off x="6387465" y="4301490"/>
            <a:ext cx="1633220" cy="998220"/>
          </a:xfrm>
          <a:prstGeom prst="rect">
            <a:avLst/>
          </a:prstGeom>
        </p:spPr>
        <p:txBody>
          <a:bodyPr wrap="squar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算法实现</a:t>
            </a:r>
            <a:endPar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 </a:t>
            </a:r>
            <a:r>
              <a:rPr lang="en-US"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Algorithm</a:t>
            </a:r>
            <a:endParaRPr lang="en-US"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p:cNvSpPr/>
          <p:nvPr/>
        </p:nvSpPr>
        <p:spPr>
          <a:xfrm>
            <a:off x="8692035" y="4301447"/>
            <a:ext cx="1198880" cy="998220"/>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质量评测</a:t>
            </a:r>
            <a:endParaRPr lang="en-US" altLang="zh-CN"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E</a:t>
            </a:r>
            <a:r>
              <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valuation</a:t>
            </a:r>
            <a:endPar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TextBox 25"/>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21786" y="3573016"/>
            <a:ext cx="2621280" cy="1260475"/>
          </a:xfrm>
          <a:prstGeom prst="rect">
            <a:avLst/>
          </a:prstGeom>
          <a:noFill/>
        </p:spPr>
        <p:txBody>
          <a:bodyPr wrap="none" rtlCol="0">
            <a:spAutoFit/>
          </a:bodyPr>
          <a:lstStyle/>
          <a:p>
            <a:pPr algn="ctr"/>
            <a:r>
              <a:rPr lang="zh-CN" altLang="en-US" sz="48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质量评测</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defRPr/>
            </a:pPr>
            <a:r>
              <a:rPr lang="en-US"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ea"/>
              </a:rPr>
              <a:t>E</a:t>
            </a:r>
            <a:r>
              <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ea"/>
              </a:rPr>
              <a:t>valuation</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0" name="组合 59"/>
          <p:cNvGrpSpPr/>
          <p:nvPr/>
        </p:nvGrpSpPr>
        <p:grpSpPr>
          <a:xfrm>
            <a:off x="4948944" y="4941168"/>
            <a:ext cx="1436675" cy="215265"/>
            <a:chOff x="4369395" y="3284984"/>
            <a:chExt cx="1436675" cy="215265"/>
          </a:xfrm>
        </p:grpSpPr>
        <p:sp>
          <p:nvSpPr>
            <p:cNvPr id="61"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sym typeface="+mn-ea"/>
                </a:rPr>
                <a:t>主观评测</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4945459" y="5229780"/>
            <a:ext cx="1619885" cy="215265"/>
            <a:chOff x="4369395" y="3284984"/>
            <a:chExt cx="1619885" cy="215265"/>
          </a:xfrm>
        </p:grpSpPr>
        <p:sp>
          <p:nvSpPr>
            <p:cNvPr id="76" name="文本框 9"/>
            <p:cNvSpPr txBox="1"/>
            <p:nvPr/>
          </p:nvSpPr>
          <p:spPr>
            <a:xfrm>
              <a:off x="4582120" y="3284984"/>
              <a:ext cx="1407160" cy="215265"/>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sym typeface="+mn-ea"/>
                </a:rPr>
                <a:t>客观评测</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369395" y="3316401"/>
              <a:ext cx="168551" cy="168551"/>
              <a:chOff x="5005199" y="3717032"/>
              <a:chExt cx="168551" cy="168551"/>
            </a:xfrm>
          </p:grpSpPr>
          <p:sp>
            <p:nvSpPr>
              <p:cNvPr id="78" name="椭圆 7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43" name="Freeform 9"/>
          <p:cNvSpPr>
            <a:spLocks noEditPoints="1"/>
          </p:cNvSpPr>
          <p:nvPr/>
        </p:nvSpPr>
        <p:spPr bwMode="auto">
          <a:xfrm rot="19469485">
            <a:off x="5602658" y="2053066"/>
            <a:ext cx="1013732" cy="108019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9" name="TextBox 58"/>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43" grpId="0" animBg="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主观评测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96" name="TextBox 95"/>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1005205" y="791845"/>
            <a:ext cx="9604375" cy="1198880"/>
          </a:xfrm>
          <a:prstGeom prst="rect">
            <a:avLst/>
          </a:prstGeom>
          <a:noFill/>
        </p:spPr>
        <p:txBody>
          <a:bodyPr wrap="square" rtlCol="0">
            <a:spAutoFit/>
          </a:bodyPr>
          <a:p>
            <a:r>
              <a:rPr lang="zh-CN" altLang="en-US"/>
              <a:t>三种处理方法的</a:t>
            </a:r>
            <a:r>
              <a:rPr lang="zh-CN" altLang="en-US">
                <a:solidFill>
                  <a:srgbClr val="C00000"/>
                </a:solidFill>
              </a:rPr>
              <a:t>效率</a:t>
            </a:r>
            <a:r>
              <a:rPr lang="zh-CN" altLang="en-US"/>
              <a:t>是：</a:t>
            </a:r>
            <a:endParaRPr lang="zh-CN" altLang="en-US"/>
          </a:p>
          <a:p>
            <a:r>
              <a:rPr lang="zh-CN" altLang="en-US"/>
              <a:t>最近邻近插值法 &gt; 双线性插值 &gt; 双立方插值。</a:t>
            </a:r>
            <a:endParaRPr lang="zh-CN" altLang="en-US"/>
          </a:p>
          <a:p>
            <a:endParaRPr lang="zh-CN" altLang="en-US"/>
          </a:p>
          <a:p>
            <a:r>
              <a:rPr lang="zh-CN" altLang="en-US"/>
              <a:t>处理效果质量图对比如下：(下图分别为原图、最近邻近插值法、双线性插值、双立方插值)</a:t>
            </a:r>
            <a:endParaRPr lang="zh-CN" altLang="en-US"/>
          </a:p>
        </p:txBody>
      </p:sp>
      <p:sp>
        <p:nvSpPr>
          <p:cNvPr id="4" name="文本框 3"/>
          <p:cNvSpPr txBox="1"/>
          <p:nvPr/>
        </p:nvSpPr>
        <p:spPr>
          <a:xfrm>
            <a:off x="1005205" y="2467610"/>
            <a:ext cx="6554470" cy="645160"/>
          </a:xfrm>
          <a:prstGeom prst="rect">
            <a:avLst/>
          </a:prstGeom>
          <a:noFill/>
        </p:spPr>
        <p:txBody>
          <a:bodyPr wrap="square" rtlCol="0">
            <a:spAutoFit/>
          </a:bodyPr>
          <a:p>
            <a:r>
              <a:rPr lang="zh-CN" altLang="en-US"/>
              <a:t>从</a:t>
            </a:r>
            <a:r>
              <a:rPr lang="zh-CN" altLang="en-US">
                <a:solidFill>
                  <a:srgbClr val="C00000"/>
                </a:solidFill>
              </a:rPr>
              <a:t>结果</a:t>
            </a:r>
            <a:r>
              <a:rPr lang="zh-CN" altLang="en-US"/>
              <a:t>来讲：</a:t>
            </a:r>
            <a:endParaRPr lang="zh-CN" altLang="en-US"/>
          </a:p>
          <a:p>
            <a:r>
              <a:rPr lang="zh-CN" altLang="en-US"/>
              <a:t>最近邻近插值法 &lt; 双线性插值 &lt; 双立方插值</a:t>
            </a:r>
            <a:endParaRPr lang="zh-CN" altLang="en-US"/>
          </a:p>
        </p:txBody>
      </p:sp>
      <p:pic>
        <p:nvPicPr>
          <p:cNvPr id="5" name="图片 4" descr="11"/>
          <p:cNvPicPr>
            <a:picLocks noChangeAspect="1"/>
          </p:cNvPicPr>
          <p:nvPr/>
        </p:nvPicPr>
        <p:blipFill>
          <a:blip r:embed="rId2"/>
          <a:stretch>
            <a:fillRect/>
          </a:stretch>
        </p:blipFill>
        <p:spPr>
          <a:xfrm>
            <a:off x="1005205" y="4272280"/>
            <a:ext cx="508000" cy="508000"/>
          </a:xfrm>
          <a:prstGeom prst="rect">
            <a:avLst/>
          </a:prstGeom>
        </p:spPr>
      </p:pic>
      <p:pic>
        <p:nvPicPr>
          <p:cNvPr id="6" name="图片 5" descr="12"/>
          <p:cNvPicPr>
            <a:picLocks noChangeAspect="1"/>
          </p:cNvPicPr>
          <p:nvPr/>
        </p:nvPicPr>
        <p:blipFill>
          <a:blip r:embed="rId3"/>
          <a:stretch>
            <a:fillRect/>
          </a:stretch>
        </p:blipFill>
        <p:spPr>
          <a:xfrm>
            <a:off x="2322195" y="3312160"/>
            <a:ext cx="2032000" cy="2032000"/>
          </a:xfrm>
          <a:prstGeom prst="rect">
            <a:avLst/>
          </a:prstGeom>
        </p:spPr>
      </p:pic>
      <p:pic>
        <p:nvPicPr>
          <p:cNvPr id="7" name="图片 6" descr="13"/>
          <p:cNvPicPr>
            <a:picLocks noChangeAspect="1"/>
          </p:cNvPicPr>
          <p:nvPr/>
        </p:nvPicPr>
        <p:blipFill>
          <a:blip r:embed="rId4"/>
          <a:stretch>
            <a:fillRect/>
          </a:stretch>
        </p:blipFill>
        <p:spPr>
          <a:xfrm>
            <a:off x="5081270" y="3312160"/>
            <a:ext cx="2032000" cy="2032000"/>
          </a:xfrm>
          <a:prstGeom prst="rect">
            <a:avLst/>
          </a:prstGeom>
        </p:spPr>
      </p:pic>
      <p:pic>
        <p:nvPicPr>
          <p:cNvPr id="8" name="图片 7" descr="14"/>
          <p:cNvPicPr>
            <a:picLocks noChangeAspect="1"/>
          </p:cNvPicPr>
          <p:nvPr/>
        </p:nvPicPr>
        <p:blipFill>
          <a:blip r:embed="rId5"/>
          <a:stretch>
            <a:fillRect/>
          </a:stretch>
        </p:blipFill>
        <p:spPr>
          <a:xfrm>
            <a:off x="8252460" y="3312160"/>
            <a:ext cx="2032000" cy="2032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客观评测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7" name="TextBox 36"/>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1523365" y="1050290"/>
            <a:ext cx="6302375" cy="1322070"/>
          </a:xfrm>
          <a:prstGeom prst="rect">
            <a:avLst/>
          </a:prstGeom>
          <a:noFill/>
        </p:spPr>
        <p:txBody>
          <a:bodyPr wrap="square" rtlCol="0">
            <a:spAutoFit/>
          </a:bodyPr>
          <a:p>
            <a:r>
              <a:rPr lang="zh-CN" altLang="en-US" sz="2000"/>
              <a:t>峰值信噪比（Peak-Signal to Noise Ratio,PSNR）和均方误差（Mean Square Error,MSE）是从统计角度来衡量待评图像的质量优劣，设待评价图像为F，参考图像为R，它们大小为M N,则利用PSNR表征图像质量的计算方法为：</a:t>
            </a:r>
            <a:endParaRPr lang="zh-CN" altLang="en-US" sz="2000"/>
          </a:p>
        </p:txBody>
      </p:sp>
      <p:sp>
        <p:nvSpPr>
          <p:cNvPr id="4" name="文本框 3"/>
          <p:cNvSpPr txBox="1"/>
          <p:nvPr/>
        </p:nvSpPr>
        <p:spPr>
          <a:xfrm>
            <a:off x="1523365" y="5425440"/>
            <a:ext cx="7627620" cy="829945"/>
          </a:xfrm>
          <a:prstGeom prst="rect">
            <a:avLst/>
          </a:prstGeom>
          <a:noFill/>
        </p:spPr>
        <p:txBody>
          <a:bodyPr wrap="square" rtlCol="0">
            <a:spAutoFit/>
          </a:bodyPr>
          <a:p>
            <a:r>
              <a:rPr lang="zh-CN" altLang="en-US" sz="2400"/>
              <a:t>PSNR值越大，图像质量较好</a:t>
            </a:r>
            <a:endParaRPr lang="zh-CN" altLang="en-US" sz="2400"/>
          </a:p>
          <a:p>
            <a:r>
              <a:rPr lang="zh-CN" altLang="en-US" sz="2400"/>
              <a:t>而MSE的值越小，表明图像质量越好</a:t>
            </a:r>
            <a:endParaRPr lang="zh-CN" altLang="en-US" sz="2400"/>
          </a:p>
        </p:txBody>
      </p:sp>
      <p:pic>
        <p:nvPicPr>
          <p:cNvPr id="7" name="图片 6"/>
          <p:cNvPicPr>
            <a:picLocks noChangeAspect="1"/>
          </p:cNvPicPr>
          <p:nvPr/>
        </p:nvPicPr>
        <p:blipFill>
          <a:blip r:embed="rId2"/>
          <a:stretch>
            <a:fillRect/>
          </a:stretch>
        </p:blipFill>
        <p:spPr>
          <a:xfrm>
            <a:off x="1523365" y="2372360"/>
            <a:ext cx="8757285" cy="273113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sym typeface="+mn-ea"/>
              </a:rPr>
              <a:t>客观评测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TextBox 57"/>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1644650" y="1567180"/>
            <a:ext cx="6374130" cy="829945"/>
          </a:xfrm>
          <a:prstGeom prst="rect">
            <a:avLst/>
          </a:prstGeom>
          <a:noFill/>
        </p:spPr>
        <p:txBody>
          <a:bodyPr wrap="square" rtlCol="0">
            <a:spAutoFit/>
          </a:bodyPr>
          <a:p>
            <a:r>
              <a:rPr lang="zh-CN" altLang="en-US" sz="2400"/>
              <a:t>从PSNR和MSE值来看，</a:t>
            </a:r>
            <a:endParaRPr lang="zh-CN" altLang="en-US" sz="2400"/>
          </a:p>
          <a:p>
            <a:r>
              <a:rPr lang="zh-CN" altLang="en-US" sz="2400"/>
              <a:t>最近邻近插值法 &lt; 双线性插值 &lt; 双立方插值</a:t>
            </a:r>
            <a:endParaRPr lang="zh-CN" altLang="en-US" sz="2400"/>
          </a:p>
        </p:txBody>
      </p:sp>
      <p:pic>
        <p:nvPicPr>
          <p:cNvPr id="5" name="图片 4"/>
          <p:cNvPicPr>
            <a:picLocks noChangeAspect="1"/>
          </p:cNvPicPr>
          <p:nvPr/>
        </p:nvPicPr>
        <p:blipFill>
          <a:blip r:embed="rId2"/>
          <a:stretch>
            <a:fillRect/>
          </a:stretch>
        </p:blipFill>
        <p:spPr>
          <a:xfrm>
            <a:off x="840740" y="2472055"/>
            <a:ext cx="11134725" cy="1913890"/>
          </a:xfrm>
          <a:prstGeom prst="rect">
            <a:avLst/>
          </a:prstGeom>
        </p:spPr>
      </p:pic>
      <p:sp>
        <p:nvSpPr>
          <p:cNvPr id="4" name="文本框 3"/>
          <p:cNvSpPr txBox="1"/>
          <p:nvPr/>
        </p:nvSpPr>
        <p:spPr>
          <a:xfrm>
            <a:off x="1632585" y="4693920"/>
            <a:ext cx="8065770" cy="829945"/>
          </a:xfrm>
          <a:prstGeom prst="rect">
            <a:avLst/>
          </a:prstGeom>
          <a:noFill/>
        </p:spPr>
        <p:txBody>
          <a:bodyPr wrap="square" rtlCol="0">
            <a:spAutoFit/>
          </a:bodyPr>
          <a:p>
            <a:r>
              <a:rPr lang="zh-CN" altLang="en-US" sz="2400"/>
              <a:t>对同一幅图像放大 1.25*1.25 倍，在用之前方法缩小 0.8*0.8 倍，然后分别记录 PSNR 和 MSE 值并比较</a:t>
            </a:r>
            <a:endParaRPr lang="zh-CN" altLang="en-US" sz="24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31859C"/>
                </a:solidFill>
                <a:latin typeface="微软雅黑" panose="020B0503020204020204" pitchFamily="34" charset="-122"/>
                <a:ea typeface="微软雅黑" panose="020B0503020204020204" pitchFamily="34" charset="-122"/>
                <a:sym typeface="微软雅黑" panose="020B0503020204020204" pitchFamily="34" charset="-122"/>
              </a:rPr>
              <a:t>谢谢观看</a:t>
            </a:r>
            <a:endParaRPr lang="zh-CN" altLang="en-US" sz="6600" b="1" dirty="0">
              <a:solidFill>
                <a:srgbClr val="31859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0" y="6741368"/>
            <a:ext cx="12195175" cy="11663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1500"/>
                                  </p:stCondLst>
                                  <p:iterate type="lt">
                                    <p:tmPct val="10000"/>
                                  </p:iterate>
                                  <p:childTnLst>
                                    <p:set>
                                      <p:cBhvr>
                                        <p:cTn id="6" dur="1" fill="hold">
                                          <p:stCondLst>
                                            <p:cond delay="0"/>
                                          </p:stCondLst>
                                        </p:cTn>
                                        <p:tgtEl>
                                          <p:spTgt spid="16"/>
                                        </p:tgtEl>
                                        <p:attrNameLst>
                                          <p:attrName>style.visibility</p:attrName>
                                        </p:attrNameLst>
                                      </p:cBhvr>
                                      <p:to>
                                        <p:strVal val="visible"/>
                                      </p:to>
                                    </p:set>
                                    <p:animScale>
                                      <p:cBhvr>
                                        <p:cTn id="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6"/>
                                        </p:tgtEl>
                                        <p:attrNameLst>
                                          <p:attrName>ppt_x</p:attrName>
                                          <p:attrName>ppt_y</p:attrName>
                                        </p:attrNameLst>
                                      </p:cBhvr>
                                    </p:animMotion>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a:stretch>
            <a:fillRect/>
          </a:stretch>
        </p:blipFill>
        <p:spPr>
          <a:xfrm>
            <a:off x="13133" y="0"/>
            <a:ext cx="12192000"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7" name="Freeform 126"/>
          <p:cNvSpPr>
            <a:spLocks noChangeAspect="1" noEditPoints="1"/>
          </p:cNvSpPr>
          <p:nvPr/>
        </p:nvSpPr>
        <p:spPr bwMode="auto">
          <a:xfrm>
            <a:off x="5780384" y="2181307"/>
            <a:ext cx="658282" cy="823712"/>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58" name="文本框 12"/>
          <p:cNvSpPr txBox="1"/>
          <p:nvPr/>
        </p:nvSpPr>
        <p:spPr>
          <a:xfrm>
            <a:off x="4821787" y="3573016"/>
            <a:ext cx="2621280" cy="1260475"/>
          </a:xfrm>
          <a:prstGeom prst="rect">
            <a:avLst/>
          </a:prstGeom>
          <a:noFill/>
        </p:spPr>
        <p:txBody>
          <a:bodyPr wrap="none" rtlCol="0">
            <a:spAutoFit/>
          </a:bodyPr>
          <a:lstStyle/>
          <a:p>
            <a:pPr algn="ctr"/>
            <a:r>
              <a:rPr lang="zh-CN" altLang="en-US" sz="4800" b="1" dirty="0">
                <a:solidFill>
                  <a:schemeClr val="accent5">
                    <a:lumMod val="60000"/>
                    <a:lumOff val="40000"/>
                  </a:schemeClr>
                </a:solidFill>
                <a:latin typeface="微软雅黑" panose="020B0503020204020204" pitchFamily="34" charset="-122"/>
                <a:ea typeface="微软雅黑" panose="020B0503020204020204" pitchFamily="34" charset="-122"/>
              </a:rPr>
              <a:t>课题介绍</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r>
              <a:rPr lang="en-US"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Introduction</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0" name="组合 59"/>
          <p:cNvGrpSpPr/>
          <p:nvPr/>
        </p:nvGrpSpPr>
        <p:grpSpPr>
          <a:xfrm>
            <a:off x="4948944" y="4941168"/>
            <a:ext cx="1436675" cy="215265"/>
            <a:chOff x="4369395" y="3284984"/>
            <a:chExt cx="1436675" cy="215265"/>
          </a:xfrm>
        </p:grpSpPr>
        <p:sp>
          <p:nvSpPr>
            <p:cNvPr id="61"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图像缩放介绍</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4945459" y="5229780"/>
            <a:ext cx="1436675" cy="215265"/>
            <a:chOff x="4369395" y="3284984"/>
            <a:chExt cx="1436675" cy="215265"/>
          </a:xfrm>
        </p:grpSpPr>
        <p:sp>
          <p:nvSpPr>
            <p:cNvPr id="76"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应用技术介绍</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369395" y="3316401"/>
              <a:ext cx="168551" cy="168551"/>
              <a:chOff x="5005199" y="3717032"/>
              <a:chExt cx="168551" cy="168551"/>
            </a:xfrm>
          </p:grpSpPr>
          <p:sp>
            <p:nvSpPr>
              <p:cNvPr id="78" name="椭圆 7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38" name="TextBox 37"/>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图像缩放介绍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1"/>
          <p:cNvSpPr txBox="1"/>
          <p:nvPr/>
        </p:nvSpPr>
        <p:spPr>
          <a:xfrm>
            <a:off x="1486254" y="1612181"/>
            <a:ext cx="9358209" cy="903605"/>
          </a:xfrm>
          <a:prstGeom prst="rect">
            <a:avLst/>
          </a:prstGeom>
          <a:noFill/>
        </p:spPr>
        <p:txBody>
          <a:bodyPr wrap="square" rtlCol="0">
            <a:spAutoFit/>
          </a:bodyPr>
          <a:lstStyle/>
          <a:p>
            <a:pPr>
              <a:lnSpc>
                <a:spcPct val="120000"/>
              </a:lnSpc>
            </a:pPr>
            <a:r>
              <a:rPr lang="zh-CN" altLang="en-US" sz="2400" b="1" dirty="0">
                <a:solidFill>
                  <a:srgbClr val="31859C"/>
                </a:solidFill>
                <a:latin typeface="微软雅黑" panose="020B0503020204020204" pitchFamily="34" charset="-122"/>
                <a:ea typeface="微软雅黑" panose="020B0503020204020204" pitchFamily="34" charset="-122"/>
              </a:rPr>
              <a:t>图像缩放：</a:t>
            </a:r>
            <a:r>
              <a:rPr lang="zh-CN" altLang="en-US" sz="2000" dirty="0">
                <a:solidFill>
                  <a:schemeClr val="tx1"/>
                </a:solidFill>
                <a:latin typeface="微软雅黑" panose="020B0503020204020204" pitchFamily="34" charset="-122"/>
                <a:ea typeface="微软雅黑" panose="020B0503020204020204" pitchFamily="34" charset="-122"/>
              </a:rPr>
              <a:t>在计算机图形和数字成像中，图像缩放是指调整数字图像的大小。在视频技术中，数字材料的放大被称为放大或分辨率增强。</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4" name="文本框 25"/>
          <p:cNvSpPr txBox="1"/>
          <p:nvPr/>
        </p:nvSpPr>
        <p:spPr>
          <a:xfrm>
            <a:off x="1469744" y="2756102"/>
            <a:ext cx="9358209" cy="1671320"/>
          </a:xfrm>
          <a:prstGeom prst="rect">
            <a:avLst/>
          </a:prstGeom>
          <a:noFill/>
        </p:spPr>
        <p:txBody>
          <a:bodyPr wrap="square" rtlCol="0">
            <a:spAutoFit/>
          </a:bodyPr>
          <a:lstStyle/>
          <a:p>
            <a:pPr>
              <a:lnSpc>
                <a:spcPct val="120000"/>
              </a:lnSpc>
              <a:spcAft>
                <a:spcPts val="800"/>
              </a:spcAft>
            </a:pPr>
            <a:r>
              <a:rPr lang="zh-CN" altLang="en-US" sz="2000" b="1" dirty="0">
                <a:solidFill>
                  <a:srgbClr val="31859C"/>
                </a:solidFill>
                <a:latin typeface="微软雅黑" panose="020B0503020204020204" pitchFamily="34" charset="-122"/>
                <a:ea typeface="微软雅黑" panose="020B0503020204020204" pitchFamily="34" charset="-122"/>
              </a:rPr>
              <a:t>图像放大：</a:t>
            </a:r>
            <a:r>
              <a:rPr lang="zh-CN" altLang="en-US" sz="2000" dirty="0">
                <a:solidFill>
                  <a:schemeClr val="tx1"/>
                </a:solidFill>
                <a:latin typeface="微软雅黑" panose="020B0503020204020204" pitchFamily="34" charset="-122"/>
                <a:ea typeface="微软雅黑" panose="020B0503020204020204" pitchFamily="34" charset="-122"/>
              </a:rPr>
              <a:t>（上采样（upsampling）的主要目的是放大原图像,从而可以显示在更高分辨率的显示设备上。</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20000"/>
              </a:lnSpc>
              <a:spcAft>
                <a:spcPts val="800"/>
              </a:spcAft>
            </a:pPr>
            <a:r>
              <a:rPr lang="zh-CN" altLang="en-US" sz="2000" b="1" dirty="0">
                <a:solidFill>
                  <a:srgbClr val="31859C"/>
                </a:solidFill>
                <a:latin typeface="微软雅黑" panose="020B0503020204020204" pitchFamily="34" charset="-122"/>
                <a:ea typeface="微软雅黑" panose="020B0503020204020204" pitchFamily="34" charset="-122"/>
              </a:rPr>
              <a:t>图像缩小：</a:t>
            </a:r>
            <a:r>
              <a:rPr lang="zh-CN" altLang="en-US" sz="2000" dirty="0">
                <a:solidFill>
                  <a:schemeClr val="tx1"/>
                </a:solidFill>
                <a:latin typeface="微软雅黑" panose="020B0503020204020204" pitchFamily="34" charset="-122"/>
                <a:ea typeface="微软雅黑" panose="020B0503020204020204" pitchFamily="34" charset="-122"/>
              </a:rPr>
              <a:t>（下采样（subsampled））主要目的有两个：1、使得图像符合显示区域的大小；2、生成对应图像的缩略图。</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5" name="文本框 26"/>
          <p:cNvSpPr txBox="1"/>
          <p:nvPr/>
        </p:nvSpPr>
        <p:spPr>
          <a:xfrm>
            <a:off x="1470212" y="5119795"/>
            <a:ext cx="6571591" cy="460375"/>
          </a:xfrm>
          <a:prstGeom prst="rect">
            <a:avLst/>
          </a:prstGeom>
          <a:noFill/>
        </p:spPr>
        <p:txBody>
          <a:bodyPr wrap="square" rtlCol="0">
            <a:spAutoFit/>
          </a:bodyPr>
          <a:lstStyle/>
          <a:p>
            <a:pPr>
              <a:lnSpc>
                <a:spcPct val="120000"/>
              </a:lnSpc>
            </a:pPr>
            <a:r>
              <a:rPr lang="zh-CN" altLang="en-US" sz="2000" b="1" dirty="0">
                <a:solidFill>
                  <a:srgbClr val="31859C"/>
                </a:solidFill>
                <a:latin typeface="微软雅黑" panose="020B0503020204020204" pitchFamily="34" charset="-122"/>
                <a:ea typeface="微软雅黑" panose="020B0503020204020204" pitchFamily="34" charset="-122"/>
              </a:rPr>
              <a:t>关键字：   图像缩放      插值算法      图像质量评价</a:t>
            </a:r>
            <a:endParaRPr lang="zh-CN" altLang="en-US" sz="2000" b="1" dirty="0">
              <a:solidFill>
                <a:srgbClr val="31859C"/>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4" name="文本框 3"/>
          <p:cNvSpPr txBox="1"/>
          <p:nvPr/>
        </p:nvSpPr>
        <p:spPr>
          <a:xfrm>
            <a:off x="1470025" y="5791835"/>
            <a:ext cx="7033895" cy="521970"/>
          </a:xfrm>
          <a:prstGeom prst="rect">
            <a:avLst/>
          </a:prstGeom>
          <a:noFill/>
        </p:spPr>
        <p:txBody>
          <a:bodyPr wrap="square" rtlCol="0">
            <a:spAutoFit/>
          </a:bodyPr>
          <a:p>
            <a:r>
              <a:rPr lang="zh-CN" altLang="en-US" sz="2800">
                <a:solidFill>
                  <a:srgbClr val="FF0000"/>
                </a:solidFill>
              </a:rPr>
              <a:t>什么是插值法？</a:t>
            </a:r>
            <a:endParaRPr lang="zh-CN" altLang="en-US" sz="2800">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1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应用技术介绍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Rectangle 2"/>
          <p:cNvSpPr/>
          <p:nvPr/>
        </p:nvSpPr>
        <p:spPr>
          <a:xfrm>
            <a:off x="0" y="1740535"/>
            <a:ext cx="11226165" cy="4909185"/>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
        <p:nvSpPr>
          <p:cNvPr id="9" name="Rectangle 4"/>
          <p:cNvSpPr txBox="1">
            <a:spLocks noChangeArrowheads="1"/>
          </p:cNvSpPr>
          <p:nvPr/>
        </p:nvSpPr>
        <p:spPr bwMode="auto">
          <a:xfrm>
            <a:off x="3505299" y="1142684"/>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accent5">
                    <a:lumMod val="75000"/>
                  </a:schemeClr>
                </a:solidFill>
                <a:latin typeface="微软雅黑" panose="020B0503020204020204" pitchFamily="34" charset="-122"/>
                <a:ea typeface="微软雅黑" panose="020B0503020204020204" pitchFamily="34" charset="-122"/>
              </a:rPr>
              <a:t>插值算法</a:t>
            </a:r>
            <a:endParaRPr lang="zh-CN" altLang="en-US" sz="2400" b="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弧形 12"/>
          <p:cNvSpPr/>
          <p:nvPr/>
        </p:nvSpPr>
        <p:spPr>
          <a:xfrm>
            <a:off x="4225379" y="1052736"/>
            <a:ext cx="504056" cy="504056"/>
          </a:xfrm>
          <a:prstGeom prst="arc">
            <a:avLst>
              <a:gd name="adj1" fmla="val 18916496"/>
              <a:gd name="adj2" fmla="val 2632855"/>
            </a:avLst>
          </a:prstGeom>
          <a:ln>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TextBox 67"/>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706755" y="1934845"/>
            <a:ext cx="9748520" cy="4246245"/>
          </a:xfrm>
          <a:prstGeom prst="rect">
            <a:avLst/>
          </a:prstGeom>
          <a:noFill/>
        </p:spPr>
        <p:txBody>
          <a:bodyPr wrap="square" rtlCol="0">
            <a:spAutoFit/>
          </a:bodyPr>
          <a:p>
            <a:r>
              <a:rPr lang="zh-CN" altLang="en-US" sz="2400" dirty="0">
                <a:solidFill>
                  <a:schemeClr val="accent5">
                    <a:lumMod val="75000"/>
                  </a:schemeClr>
                </a:solidFill>
                <a:latin typeface="微软雅黑" panose="020B0503020204020204" pitchFamily="34" charset="-122"/>
                <a:ea typeface="微软雅黑" panose="020B0503020204020204" pitchFamily="34" charset="-122"/>
                <a:cs typeface="+mj-cs"/>
              </a:rPr>
              <a:t>插值算法：</a:t>
            </a:r>
            <a:r>
              <a:rPr lang="zh-CN" altLang="en-US" sz="2000"/>
              <a:t>是利用函数f (x)在某区间中已知的若干点的函数值，作出适当的特定函数，在区间的其他点上用这特定函数的值作为函数f (x)的近似值，这种方法称为插值法。</a:t>
            </a:r>
            <a:r>
              <a:rPr lang="en-US" altLang="zh-CN"/>
              <a:t>	      </a:t>
            </a:r>
            <a:endParaRPr lang="en-US" altLang="zh-CN"/>
          </a:p>
          <a:p>
            <a:r>
              <a:rPr lang="zh-CN" altLang="en-US" sz="2400" dirty="0">
                <a:solidFill>
                  <a:schemeClr val="accent5">
                    <a:lumMod val="75000"/>
                  </a:schemeClr>
                </a:solidFill>
                <a:latin typeface="微软雅黑" panose="020B0503020204020204" pitchFamily="34" charset="-122"/>
                <a:ea typeface="微软雅黑" panose="020B0503020204020204" pitchFamily="34" charset="-122"/>
                <a:cs typeface="+mj-cs"/>
              </a:rPr>
              <a:t>简单来说：</a:t>
            </a:r>
            <a:r>
              <a:rPr lang="zh-CN" altLang="en-US" sz="2000"/>
              <a:t>即在已知的函数表中，插入一些表中</a:t>
            </a:r>
            <a:r>
              <a:rPr lang="zh-CN" altLang="en-US" sz="2000">
                <a:solidFill>
                  <a:srgbClr val="C00000"/>
                </a:solidFill>
              </a:rPr>
              <a:t>没有列出的、所需要的中间值</a:t>
            </a:r>
            <a:r>
              <a:rPr lang="zh-CN" altLang="en-US" sz="2000"/>
              <a:t>。</a:t>
            </a:r>
            <a:endParaRPr lang="zh-CN" altLang="en-US" sz="2000"/>
          </a:p>
          <a:p>
            <a:endParaRPr lang="zh-CN" altLang="en-US" sz="2000"/>
          </a:p>
          <a:p>
            <a:r>
              <a:rPr lang="zh-CN" altLang="en-US" sz="2000"/>
              <a:t>根据插值函数是否为线性可分为：</a:t>
            </a:r>
            <a:r>
              <a:rPr lang="zh-CN" altLang="en-US" sz="2800">
                <a:solidFill>
                  <a:srgbClr val="C00000"/>
                </a:solidFill>
              </a:rPr>
              <a:t>线性插值、非线性插值</a:t>
            </a:r>
            <a:endParaRPr lang="zh-CN" altLang="en-US" sz="2800">
              <a:solidFill>
                <a:srgbClr val="C00000"/>
              </a:solidFill>
            </a:endParaRPr>
          </a:p>
          <a:p>
            <a:endParaRPr lang="zh-CN" altLang="en-US" sz="2800">
              <a:solidFill>
                <a:srgbClr val="C00000"/>
              </a:solidFill>
            </a:endParaRPr>
          </a:p>
          <a:p>
            <a:r>
              <a:rPr lang="zh-CN" altLang="en-US" sz="2800">
                <a:solidFill>
                  <a:srgbClr val="C00000"/>
                </a:solidFill>
              </a:rPr>
              <a:t>插值算法通式：</a:t>
            </a:r>
            <a:r>
              <a:rPr lang="en-US" altLang="zh-CN" sz="2800">
                <a:solidFill>
                  <a:srgbClr val="C00000"/>
                </a:solidFill>
              </a:rPr>
              <a:t>				</a:t>
            </a:r>
            <a:endParaRPr lang="en-US" altLang="zh-CN" sz="2800">
              <a:solidFill>
                <a:srgbClr val="C00000"/>
              </a:solidFill>
            </a:endParaRPr>
          </a:p>
          <a:p>
            <a:endParaRPr lang="en-US" altLang="zh-CN" sz="2800">
              <a:solidFill>
                <a:srgbClr val="C00000"/>
              </a:solidFill>
            </a:endParaRPr>
          </a:p>
          <a:p>
            <a:r>
              <a:rPr lang="en-US" altLang="zh-CN" sz="2800">
                <a:solidFill>
                  <a:srgbClr val="C00000"/>
                </a:solidFill>
              </a:rPr>
              <a:t>           </a:t>
            </a:r>
            <a:r>
              <a:rPr lang="en-US" altLang="zh-CN" sz="2400">
                <a:solidFill>
                  <a:srgbClr val="C00000"/>
                </a:solidFill>
              </a:rPr>
              <a:t> </a:t>
            </a:r>
            <a:r>
              <a:rPr lang="en-US" altLang="zh-CN" sz="2400">
                <a:solidFill>
                  <a:schemeClr val="tx1"/>
                </a:solidFill>
              </a:rPr>
              <a:t>为插值基函数</a:t>
            </a:r>
            <a:r>
              <a:rPr lang="en-US" altLang="zh-CN" sz="2800">
                <a:solidFill>
                  <a:schemeClr val="tx1"/>
                </a:solidFill>
              </a:rPr>
              <a:t>，</a:t>
            </a:r>
            <a:r>
              <a:rPr lang="en-US" altLang="zh-CN" sz="2800">
                <a:solidFill>
                  <a:srgbClr val="C00000"/>
                </a:solidFill>
              </a:rPr>
              <a:t>    </a:t>
            </a:r>
            <a:r>
              <a:rPr lang="en-US" altLang="zh-CN" sz="2400">
                <a:solidFill>
                  <a:schemeClr val="tx1"/>
                </a:solidFill>
              </a:rPr>
              <a:t>为第k个原函数值。不同的插值函数只是基函数和选取的插值点个数n不同。</a:t>
            </a:r>
            <a:endParaRPr lang="en-US" altLang="zh-CN" sz="2400">
              <a:solidFill>
                <a:schemeClr val="tx1"/>
              </a:solidFill>
            </a:endParaRPr>
          </a:p>
        </p:txBody>
      </p:sp>
      <p:pic>
        <p:nvPicPr>
          <p:cNvPr id="4" name="图片 3"/>
          <p:cNvPicPr>
            <a:picLocks noChangeAspect="1"/>
          </p:cNvPicPr>
          <p:nvPr/>
        </p:nvPicPr>
        <p:blipFill>
          <a:blip r:embed="rId2"/>
          <a:stretch>
            <a:fillRect/>
          </a:stretch>
        </p:blipFill>
        <p:spPr>
          <a:xfrm>
            <a:off x="3084830" y="4342130"/>
            <a:ext cx="3158490" cy="1136015"/>
          </a:xfrm>
          <a:prstGeom prst="rect">
            <a:avLst/>
          </a:prstGeom>
        </p:spPr>
      </p:pic>
      <p:pic>
        <p:nvPicPr>
          <p:cNvPr id="5" name="图片 4"/>
          <p:cNvPicPr>
            <a:picLocks noChangeAspect="1"/>
          </p:cNvPicPr>
          <p:nvPr/>
        </p:nvPicPr>
        <p:blipFill>
          <a:blip r:embed="rId3"/>
          <a:stretch>
            <a:fillRect/>
          </a:stretch>
        </p:blipFill>
        <p:spPr>
          <a:xfrm>
            <a:off x="717550" y="5356860"/>
            <a:ext cx="1022350" cy="396240"/>
          </a:xfrm>
          <a:prstGeom prst="rect">
            <a:avLst/>
          </a:prstGeom>
        </p:spPr>
      </p:pic>
      <p:pic>
        <p:nvPicPr>
          <p:cNvPr id="6" name="图片 5"/>
          <p:cNvPicPr>
            <a:picLocks noChangeAspect="1"/>
          </p:cNvPicPr>
          <p:nvPr/>
        </p:nvPicPr>
        <p:blipFill>
          <a:blip r:embed="rId4"/>
          <a:stretch>
            <a:fillRect/>
          </a:stretch>
        </p:blipFill>
        <p:spPr>
          <a:xfrm>
            <a:off x="3721100" y="5271770"/>
            <a:ext cx="504190" cy="48133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3" grpId="0" animBg="1"/>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21787" y="3573016"/>
            <a:ext cx="2621280" cy="1260475"/>
          </a:xfrm>
          <a:prstGeom prst="rect">
            <a:avLst/>
          </a:prstGeom>
          <a:noFill/>
        </p:spPr>
        <p:txBody>
          <a:bodyPr wrap="none" rtlCol="0">
            <a:spAutoFit/>
          </a:bodyPr>
          <a:lstStyle/>
          <a:p>
            <a:pPr algn="ctr"/>
            <a:r>
              <a:rPr lang="zh-CN" altLang="en-US" sz="48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原理分析</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defRPr/>
            </a:pPr>
            <a:r>
              <a:rPr lang="en-US"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ea"/>
              </a:rPr>
              <a:t>Principle</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0" name="组合 59"/>
          <p:cNvGrpSpPr/>
          <p:nvPr/>
        </p:nvGrpSpPr>
        <p:grpSpPr>
          <a:xfrm>
            <a:off x="4948944" y="4941168"/>
            <a:ext cx="1436675" cy="215265"/>
            <a:chOff x="4369395" y="3284984"/>
            <a:chExt cx="1436675" cy="215265"/>
          </a:xfrm>
        </p:grpSpPr>
        <p:sp>
          <p:nvSpPr>
            <p:cNvPr id="61"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缩放原理</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4945459" y="5229780"/>
            <a:ext cx="1436675" cy="215265"/>
            <a:chOff x="4369395" y="3284984"/>
            <a:chExt cx="1436675" cy="215265"/>
          </a:xfrm>
        </p:grpSpPr>
        <p:sp>
          <p:nvSpPr>
            <p:cNvPr id="76"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位图缩放</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369395" y="3316401"/>
              <a:ext cx="168551" cy="168551"/>
              <a:chOff x="5005199" y="3717032"/>
              <a:chExt cx="168551" cy="168551"/>
            </a:xfrm>
          </p:grpSpPr>
          <p:sp>
            <p:nvSpPr>
              <p:cNvPr id="78" name="椭圆 7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38" name="Freeform 261"/>
          <p:cNvSpPr/>
          <p:nvPr/>
        </p:nvSpPr>
        <p:spPr bwMode="auto">
          <a:xfrm>
            <a:off x="5566131" y="2132856"/>
            <a:ext cx="982742" cy="98274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TextBox 38"/>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缩放原理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4652394"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图像放大可看作过采样，采用内插值方法，即在原有图像像素的基础上在像素点之间采用合适的插值算法插入新的元素。</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
          <p:cNvSpPr>
            <a:spLocks noChangeArrowheads="1"/>
          </p:cNvSpPr>
          <p:nvPr/>
        </p:nvSpPr>
        <p:spPr bwMode="auto">
          <a:xfrm>
            <a:off x="6038166" y="1081734"/>
            <a:ext cx="1355090"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放大原理</a:t>
            </a:r>
            <a:endPar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矩形 47"/>
          <p:cNvSpPr>
            <a:spLocks noChangeArrowheads="1"/>
          </p:cNvSpPr>
          <p:nvPr/>
        </p:nvSpPr>
        <p:spPr bwMode="auto">
          <a:xfrm>
            <a:off x="6021643" y="3260602"/>
            <a:ext cx="4652394"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图像缩小可看作欠采样，与上述方法相似，像素增加的过程在此更改为行列删除就实现了图像缩小。</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矩形 3"/>
          <p:cNvSpPr>
            <a:spLocks noChangeArrowheads="1"/>
          </p:cNvSpPr>
          <p:nvPr/>
        </p:nvSpPr>
        <p:spPr bwMode="auto">
          <a:xfrm>
            <a:off x="6038166" y="2802338"/>
            <a:ext cx="1355090"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缩小原理</a:t>
            </a:r>
            <a:endPar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6097289" y="316989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697534" y="321053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08514" y="1081946"/>
            <a:ext cx="3915332" cy="3245473"/>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4" name="文本框 3"/>
          <p:cNvSpPr txBox="1"/>
          <p:nvPr/>
        </p:nvSpPr>
        <p:spPr>
          <a:xfrm>
            <a:off x="1723390" y="5746115"/>
            <a:ext cx="6630035" cy="460375"/>
          </a:xfrm>
          <a:prstGeom prst="rect">
            <a:avLst/>
          </a:prstGeom>
          <a:noFill/>
        </p:spPr>
        <p:txBody>
          <a:bodyPr wrap="square" rtlCol="0">
            <a:spAutoFit/>
          </a:bodyPr>
          <a:p>
            <a:r>
              <a:rPr lang="zh-CN" altLang="en-US" sz="2400"/>
              <a:t>图像缩放包括：矢量图缩放、</a:t>
            </a:r>
            <a:r>
              <a:rPr lang="zh-CN" altLang="en-US" sz="2400">
                <a:solidFill>
                  <a:srgbClr val="FF0000"/>
                </a:solidFill>
              </a:rPr>
              <a:t>位图缩放</a:t>
            </a:r>
            <a:endParaRPr lang="zh-CN" altLang="en-US" sz="2400">
              <a:solidFill>
                <a:srgbClr val="FF0000"/>
              </a:solidFill>
            </a:endParaRPr>
          </a:p>
        </p:txBody>
      </p:sp>
      <p:sp>
        <p:nvSpPr>
          <p:cNvPr id="6" name="流程图: 终止 5"/>
          <p:cNvSpPr/>
          <p:nvPr/>
        </p:nvSpPr>
        <p:spPr>
          <a:xfrm>
            <a:off x="1723390" y="4812665"/>
            <a:ext cx="1687830" cy="747395"/>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输入图像</a:t>
            </a:r>
            <a:endParaRPr lang="zh-CN" altLang="en-US"/>
          </a:p>
        </p:txBody>
      </p:sp>
      <p:sp>
        <p:nvSpPr>
          <p:cNvPr id="7" name="流程图: 决策 6"/>
          <p:cNvSpPr/>
          <p:nvPr/>
        </p:nvSpPr>
        <p:spPr>
          <a:xfrm>
            <a:off x="4543425" y="4812030"/>
            <a:ext cx="1944370" cy="7480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重采样</a:t>
            </a:r>
            <a:endParaRPr lang="zh-CN" altLang="en-US"/>
          </a:p>
        </p:txBody>
      </p:sp>
      <p:sp>
        <p:nvSpPr>
          <p:cNvPr id="8" name="流程图: 终止 7"/>
          <p:cNvSpPr/>
          <p:nvPr/>
        </p:nvSpPr>
        <p:spPr>
          <a:xfrm>
            <a:off x="7912100" y="4790440"/>
            <a:ext cx="1926590" cy="792480"/>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输出图像</a:t>
            </a:r>
            <a:endParaRPr lang="zh-CN" altLang="en-US"/>
          </a:p>
        </p:txBody>
      </p:sp>
      <p:cxnSp>
        <p:nvCxnSpPr>
          <p:cNvPr id="9" name="直接箭头连接符 8"/>
          <p:cNvCxnSpPr>
            <a:stCxn id="6" idx="3"/>
            <a:endCxn id="7" idx="1"/>
          </p:cNvCxnSpPr>
          <p:nvPr/>
        </p:nvCxnSpPr>
        <p:spPr>
          <a:xfrm flipV="1">
            <a:off x="3411220" y="5186045"/>
            <a:ext cx="1132205" cy="63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0" name="直接箭头连接符 9"/>
          <p:cNvCxnSpPr>
            <a:stCxn id="7" idx="3"/>
            <a:endCxn id="8" idx="1"/>
          </p:cNvCxnSpPr>
          <p:nvPr/>
        </p:nvCxnSpPr>
        <p:spPr>
          <a:xfrm>
            <a:off x="6487795" y="5186045"/>
            <a:ext cx="1424305" cy="63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750"/>
                                        <p:tgtEl>
                                          <p:spTgt spid="37"/>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randombar(horizontal)">
                                      <p:cBhvr>
                                        <p:cTn id="39" dur="750"/>
                                        <p:tgtEl>
                                          <p:spTgt spid="34"/>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20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mph" presetSubtype="0" fill="hold" grpId="1" nodeType="clickEffect">
                                  <p:stCondLst>
                                    <p:cond delay="0"/>
                                  </p:stCondLst>
                                  <p:childTnLst>
                                    <p:animScale>
                                      <p:cBhvr>
                                        <p:cTn id="47" dur="2000" fill="hold"/>
                                        <p:tgtEl>
                                          <p:spTgt spid="38"/>
                                        </p:tgtEl>
                                      </p:cBhvr>
                                      <p:by x="50000" y="50000"/>
                                    </p:animScale>
                                  </p:childTnLst>
                                </p:cTn>
                              </p:par>
                            </p:childTnLst>
                          </p:cTn>
                        </p:par>
                      </p:childTnLst>
                    </p:cTn>
                  </p:par>
                  <p:par>
                    <p:cTn id="48" fill="hold">
                      <p:stCondLst>
                        <p:cond delay="indefinite"/>
                      </p:stCondLst>
                      <p:childTnLst>
                        <p:par>
                          <p:cTn id="49" fill="hold">
                            <p:stCondLst>
                              <p:cond delay="0"/>
                            </p:stCondLst>
                            <p:childTnLst>
                              <p:par>
                                <p:cTn id="50" presetID="6" presetClass="emph" presetSubtype="0" fill="hold" grpId="2" nodeType="clickEffect">
                                  <p:stCondLst>
                                    <p:cond delay="0"/>
                                  </p:stCondLst>
                                  <p:childTnLst>
                                    <p:animScale>
                                      <p:cBhvr>
                                        <p:cTn id="51" dur="2000" fill="hold"/>
                                        <p:tgtEl>
                                          <p:spTgt spid="38"/>
                                        </p:tgtEl>
                                      </p:cBhvr>
                                      <p:by x="150000" y="150000"/>
                                    </p:animScale>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ppt_x"/>
                                          </p:val>
                                        </p:tav>
                                        <p:tav tm="100000">
                                          <p:val>
                                            <p:strVal val="#ppt_x"/>
                                          </p:val>
                                        </p:tav>
                                      </p:tavLst>
                                    </p:anim>
                                    <p:anim calcmode="lin" valueType="num">
                                      <p:cBhvr additive="base">
                                        <p:cTn id="67" dur="500" fill="hold"/>
                                        <p:tgtEl>
                                          <p:spTgt spid="7"/>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500" fill="hold"/>
                                        <p:tgtEl>
                                          <p:spTgt spid="8"/>
                                        </p:tgtEl>
                                        <p:attrNameLst>
                                          <p:attrName>ppt_x</p:attrName>
                                        </p:attrNameLst>
                                      </p:cBhvr>
                                      <p:tavLst>
                                        <p:tav tm="0">
                                          <p:val>
                                            <p:strVal val="#ppt_x"/>
                                          </p:val>
                                        </p:tav>
                                        <p:tav tm="100000">
                                          <p:val>
                                            <p:strVal val="#ppt_x"/>
                                          </p:val>
                                        </p:tav>
                                      </p:tavLst>
                                    </p:anim>
                                    <p:anim calcmode="lin" valueType="num">
                                      <p:cBhvr additive="base">
                                        <p:cTn id="71" dur="500" fill="hold"/>
                                        <p:tgtEl>
                                          <p:spTgt spid="8"/>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500" fill="hold"/>
                                        <p:tgtEl>
                                          <p:spTgt spid="9"/>
                                        </p:tgtEl>
                                        <p:attrNameLst>
                                          <p:attrName>ppt_x</p:attrName>
                                        </p:attrNameLst>
                                      </p:cBhvr>
                                      <p:tavLst>
                                        <p:tav tm="0">
                                          <p:val>
                                            <p:strVal val="#ppt_x"/>
                                          </p:val>
                                        </p:tav>
                                        <p:tav tm="100000">
                                          <p:val>
                                            <p:strVal val="#ppt_x"/>
                                          </p:val>
                                        </p:tav>
                                      </p:tavLst>
                                    </p:anim>
                                    <p:anim calcmode="lin" valueType="num">
                                      <p:cBhvr additive="base">
                                        <p:cTn id="75" dur="500" fill="hold"/>
                                        <p:tgtEl>
                                          <p:spTgt spid="9"/>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0"/>
                                        </p:tgtEl>
                                        <p:attrNameLst>
                                          <p:attrName>style.visibility</p:attrName>
                                        </p:attrNameLst>
                                      </p:cBhvr>
                                      <p:to>
                                        <p:strVal val="visible"/>
                                      </p:to>
                                    </p:set>
                                    <p:anim calcmode="lin" valueType="num">
                                      <p:cBhvr additive="base">
                                        <p:cTn id="78" dur="500" fill="hold"/>
                                        <p:tgtEl>
                                          <p:spTgt spid="10"/>
                                        </p:tgtEl>
                                        <p:attrNameLst>
                                          <p:attrName>ppt_x</p:attrName>
                                        </p:attrNameLst>
                                      </p:cBhvr>
                                      <p:tavLst>
                                        <p:tav tm="0">
                                          <p:val>
                                            <p:strVal val="#ppt_x"/>
                                          </p:val>
                                        </p:tav>
                                        <p:tav tm="100000">
                                          <p:val>
                                            <p:strVal val="#ppt_x"/>
                                          </p:val>
                                        </p:tav>
                                      </p:tavLst>
                                    </p:anim>
                                    <p:anim calcmode="lin" valueType="num">
                                      <p:cBhvr additive="base">
                                        <p:cTn id="7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4" grpId="0"/>
      <p:bldP spid="35" grpId="0"/>
      <p:bldP spid="36" grpId="0" animBg="1"/>
      <p:bldP spid="37" grpId="0" bldLvl="0" animBg="1"/>
      <p:bldP spid="38" grpId="0" bldLvl="0" animBg="1"/>
      <p:bldP spid="21" grpId="0"/>
      <p:bldP spid="38" grpId="1" animBg="1"/>
      <p:bldP spid="38" grpId="2" animBg="1"/>
      <p:bldP spid="4" grpId="0"/>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位图缩放</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0" name="TextBox 29"/>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sp>
        <p:nvSpPr>
          <p:cNvPr id="3" name="文本框 2"/>
          <p:cNvSpPr txBox="1"/>
          <p:nvPr/>
        </p:nvSpPr>
        <p:spPr>
          <a:xfrm>
            <a:off x="1126490" y="882650"/>
            <a:ext cx="9651365" cy="1291590"/>
          </a:xfrm>
          <a:prstGeom prst="rect">
            <a:avLst/>
          </a:prstGeom>
          <a:noFill/>
        </p:spPr>
        <p:txBody>
          <a:bodyPr wrap="square" rtlCol="0">
            <a:spAutoFit/>
          </a:bodyPr>
          <a:p>
            <a:r>
              <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像素：</a:t>
            </a:r>
            <a:r>
              <a:rPr lang="zh-CN" altLang="en-US" sz="2000"/>
              <a:t>是指在由一个数字序列表示的图像中的一个最小单位，称为像素。</a:t>
            </a:r>
            <a:endParaRPr lang="zh-CN" altLang="en-US"/>
          </a:p>
          <a:p>
            <a:endParaRPr lang="zh-CN" altLang="en-US"/>
          </a:p>
          <a:p>
            <a:r>
              <a:rPr lang="zh-CN" altLang="en-US"/>
              <a:t>可将像素视为整个图像中不可分割的单位或者是元素，它不能够再切割成更小单位抑或是元素，它是以一个单一颜色的小格存在。右图为左图放大</a:t>
            </a:r>
            <a:r>
              <a:rPr lang="en-US" altLang="zh-CN"/>
              <a:t>32</a:t>
            </a:r>
            <a:r>
              <a:rPr lang="zh-CN" altLang="en-US"/>
              <a:t>倍后的片段图</a:t>
            </a:r>
            <a:endParaRPr lang="zh-CN" altLang="en-US"/>
          </a:p>
        </p:txBody>
      </p:sp>
      <p:sp>
        <p:nvSpPr>
          <p:cNvPr id="4" name="文本框 3"/>
          <p:cNvSpPr txBox="1"/>
          <p:nvPr/>
        </p:nvSpPr>
        <p:spPr>
          <a:xfrm>
            <a:off x="1233170" y="5212080"/>
            <a:ext cx="8115935" cy="460375"/>
          </a:xfrm>
          <a:prstGeom prst="rect">
            <a:avLst/>
          </a:prstGeom>
          <a:noFill/>
        </p:spPr>
        <p:txBody>
          <a:bodyPr wrap="square" rtlCol="0">
            <a:spAutoFit/>
          </a:bodyPr>
          <a:p>
            <a:r>
              <a:rPr lang="zh-CN" altLang="en-US" sz="2400"/>
              <a:t>我们用到的缩放算法就是基于位图像素的灰度值实现的！</a:t>
            </a:r>
            <a:endParaRPr lang="zh-CN" altLang="en-US" sz="2400"/>
          </a:p>
        </p:txBody>
      </p:sp>
      <p:pic>
        <p:nvPicPr>
          <p:cNvPr id="5" name="图片 4" descr="2"/>
          <p:cNvPicPr>
            <a:picLocks noChangeAspect="1"/>
          </p:cNvPicPr>
          <p:nvPr/>
        </p:nvPicPr>
        <p:blipFill>
          <a:blip r:embed="rId2"/>
          <a:stretch>
            <a:fillRect/>
          </a:stretch>
        </p:blipFill>
        <p:spPr>
          <a:xfrm>
            <a:off x="1126490" y="2616200"/>
            <a:ext cx="4315460" cy="2153920"/>
          </a:xfrm>
          <a:prstGeom prst="rect">
            <a:avLst/>
          </a:prstGeom>
        </p:spPr>
      </p:pic>
      <p:pic>
        <p:nvPicPr>
          <p:cNvPr id="8" name="图片 7" descr="2-1"/>
          <p:cNvPicPr>
            <a:picLocks noChangeAspect="1"/>
          </p:cNvPicPr>
          <p:nvPr/>
        </p:nvPicPr>
        <p:blipFill>
          <a:blip r:embed="rId3"/>
          <a:stretch>
            <a:fillRect/>
          </a:stretch>
        </p:blipFill>
        <p:spPr>
          <a:xfrm>
            <a:off x="6921500" y="2427605"/>
            <a:ext cx="4013835" cy="253111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cstate="screen"/>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位图缩放</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41" name="TextBox 40"/>
          <p:cNvSpPr txBox="1"/>
          <p:nvPr/>
        </p:nvSpPr>
        <p:spPr>
          <a:xfrm>
            <a:off x="15674651" y="8397552"/>
            <a:ext cx="877163" cy="369332"/>
          </a:xfrm>
          <a:prstGeom prst="rect">
            <a:avLst/>
          </a:prstGeom>
          <a:noFill/>
        </p:spPr>
        <p:txBody>
          <a:bodyPr wrap="none" rtlCol="0">
            <a:spAutoFit/>
          </a:bodyPr>
          <a:lstStyle/>
          <a:p>
            <a:r>
              <a:rPr lang="zh-CN" altLang="en-US" dirty="0"/>
              <a:t>延时符</a:t>
            </a:r>
            <a:endParaRPr lang="zh-CN" altLang="en-US" dirty="0"/>
          </a:p>
        </p:txBody>
      </p:sp>
      <p:pic>
        <p:nvPicPr>
          <p:cNvPr id="3" name="图片 2"/>
          <p:cNvPicPr>
            <a:picLocks noChangeAspect="1"/>
          </p:cNvPicPr>
          <p:nvPr/>
        </p:nvPicPr>
        <p:blipFill>
          <a:blip r:embed="rId2"/>
          <a:stretch>
            <a:fillRect/>
          </a:stretch>
        </p:blipFill>
        <p:spPr>
          <a:xfrm>
            <a:off x="840740" y="836930"/>
            <a:ext cx="9426575" cy="3494405"/>
          </a:xfrm>
          <a:prstGeom prst="rect">
            <a:avLst/>
          </a:prstGeom>
        </p:spPr>
      </p:pic>
      <p:sp>
        <p:nvSpPr>
          <p:cNvPr id="4" name="文本框 3"/>
          <p:cNvSpPr txBox="1"/>
          <p:nvPr/>
        </p:nvSpPr>
        <p:spPr>
          <a:xfrm>
            <a:off x="1081405" y="5136515"/>
            <a:ext cx="8400415" cy="460375"/>
          </a:xfrm>
          <a:prstGeom prst="rect">
            <a:avLst/>
          </a:prstGeom>
          <a:noFill/>
        </p:spPr>
        <p:txBody>
          <a:bodyPr wrap="square" rtlCol="0">
            <a:spAutoFit/>
          </a:bodyPr>
          <a:p>
            <a:r>
              <a:rPr lang="zh-CN" altLang="en-US" sz="2400"/>
              <a:t>如何将</a:t>
            </a:r>
            <a:r>
              <a:rPr lang="en-US" altLang="zh-CN" sz="2400"/>
              <a:t>4*4</a:t>
            </a:r>
            <a:r>
              <a:rPr lang="zh-CN" altLang="en-US" sz="2400"/>
              <a:t>的图像放大为</a:t>
            </a:r>
            <a:r>
              <a:rPr lang="en-US" altLang="zh-CN" sz="2400"/>
              <a:t>8*8</a:t>
            </a:r>
            <a:r>
              <a:rPr lang="zh-CN" altLang="en-US" sz="2400"/>
              <a:t>的图像？</a:t>
            </a:r>
            <a:endParaRPr lang="zh-CN" altLang="en-US" sz="2400"/>
          </a:p>
        </p:txBody>
      </p:sp>
      <p:sp>
        <p:nvSpPr>
          <p:cNvPr id="5" name="文本框 4"/>
          <p:cNvSpPr txBox="1"/>
          <p:nvPr/>
        </p:nvSpPr>
        <p:spPr>
          <a:xfrm>
            <a:off x="1081405" y="5700395"/>
            <a:ext cx="4872355" cy="460375"/>
          </a:xfrm>
          <a:prstGeom prst="rect">
            <a:avLst/>
          </a:prstGeom>
          <a:noFill/>
        </p:spPr>
        <p:txBody>
          <a:bodyPr wrap="square" rtlCol="0">
            <a:spAutoFit/>
          </a:bodyPr>
          <a:p>
            <a:r>
              <a:rPr lang="zh-CN" altLang="en-US" sz="2400"/>
              <a:t>黑色地方如何插入相应的像素？</a:t>
            </a:r>
            <a:endParaRPr lang="zh-CN" altLang="en-US" sz="24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 grpId="0"/>
      <p:bldP spid="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3793</Words>
  <Application>WPS 演示</Application>
  <PresentationFormat>自定义</PresentationFormat>
  <Paragraphs>325</Paragraphs>
  <Slides>24</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微软雅黑</vt:lpstr>
      <vt:lpstr>Times New Roman</vt:lpstr>
      <vt:lpstr>仿宋_GB2312</vt:lpstr>
      <vt:lpstr>Calibri</vt:lpstr>
      <vt:lpstr>Arial Unicode MS</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课堂演讲</dc:title>
  <dc:creator>冯钢果</dc:creator>
  <cp:keywords>0121610870910</cp:keywords>
  <dc:description>www.1ppt.com</dc:description>
  <cp:lastModifiedBy>Administrator</cp:lastModifiedBy>
  <cp:revision>161</cp:revision>
  <dcterms:created xsi:type="dcterms:W3CDTF">2015-12-03T10:50:00Z</dcterms:created>
  <dcterms:modified xsi:type="dcterms:W3CDTF">2018-05-03T00:45:51Z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