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46"/>
  </p:notesMasterIdLst>
  <p:sldIdLst>
    <p:sldId id="638" r:id="rId2"/>
    <p:sldId id="283" r:id="rId3"/>
    <p:sldId id="497" r:id="rId4"/>
    <p:sldId id="604" r:id="rId5"/>
    <p:sldId id="605" r:id="rId6"/>
    <p:sldId id="603" r:id="rId7"/>
    <p:sldId id="607" r:id="rId8"/>
    <p:sldId id="608" r:id="rId9"/>
    <p:sldId id="609" r:id="rId10"/>
    <p:sldId id="602" r:id="rId11"/>
    <p:sldId id="639" r:id="rId12"/>
    <p:sldId id="640" r:id="rId13"/>
    <p:sldId id="641" r:id="rId14"/>
    <p:sldId id="642" r:id="rId15"/>
    <p:sldId id="610" r:id="rId16"/>
    <p:sldId id="617" r:id="rId17"/>
    <p:sldId id="618" r:id="rId18"/>
    <p:sldId id="620" r:id="rId19"/>
    <p:sldId id="619" r:id="rId20"/>
    <p:sldId id="621" r:id="rId21"/>
    <p:sldId id="622" r:id="rId22"/>
    <p:sldId id="623" r:id="rId23"/>
    <p:sldId id="643" r:id="rId24"/>
    <p:sldId id="644" r:id="rId25"/>
    <p:sldId id="624" r:id="rId26"/>
    <p:sldId id="626" r:id="rId27"/>
    <p:sldId id="645" r:id="rId28"/>
    <p:sldId id="625" r:id="rId29"/>
    <p:sldId id="627" r:id="rId30"/>
    <p:sldId id="646" r:id="rId31"/>
    <p:sldId id="628" r:id="rId32"/>
    <p:sldId id="630" r:id="rId33"/>
    <p:sldId id="647" r:id="rId34"/>
    <p:sldId id="634" r:id="rId35"/>
    <p:sldId id="635" r:id="rId36"/>
    <p:sldId id="636" r:id="rId37"/>
    <p:sldId id="637" r:id="rId38"/>
    <p:sldId id="611" r:id="rId39"/>
    <p:sldId id="612" r:id="rId40"/>
    <p:sldId id="614" r:id="rId41"/>
    <p:sldId id="613" r:id="rId42"/>
    <p:sldId id="615" r:id="rId43"/>
    <p:sldId id="649" r:id="rId44"/>
    <p:sldId id="648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00099"/>
    <a:srgbClr val="CC3300"/>
    <a:srgbClr val="000000"/>
    <a:srgbClr val="3F091C"/>
    <a:srgbClr val="B3582B"/>
    <a:srgbClr val="8F7D4F"/>
    <a:srgbClr val="DE580E"/>
    <a:srgbClr val="003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581" autoAdjust="0"/>
  </p:normalViewPr>
  <p:slideViewPr>
    <p:cSldViewPr>
      <p:cViewPr varScale="1">
        <p:scale>
          <a:sx n="66" d="100"/>
          <a:sy n="66" d="100"/>
        </p:scale>
        <p:origin x="-636" y="-114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39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sz="1200" b="0"/>
            </a:lvl1pPr>
          </a:lstStyle>
          <a:p>
            <a:pPr>
              <a:defRPr/>
            </a:pPr>
            <a:fld id="{25C6810A-BB33-434C-8105-00336229A1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548667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4C33D-C5F0-4AAC-AA4D-41813BD9B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8001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D90E8-5F0D-4E46-A3FB-80CDF2A196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4958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17B51-2781-4E24-80E3-DAABCE1D89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8898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09D15-0663-47BC-96C6-4047DCAD4F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9538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4879A-0246-495B-8C78-0C2DFD5752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269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B88F9-3797-46C9-8F1C-D7725134E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1372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1E0FDD-0C37-4DD0-8CE4-DFD3AB5CEF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2805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EF0F7-DE7F-4943-A02D-5970C95E91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1016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730EE-43ED-4DBB-9AEA-2BEAE035C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8303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BE8B9-D5D4-42F1-8185-0395974A7B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9944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EC841-FEC2-4F00-B4F2-EBE0A07094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4552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04234-0383-4542-838F-8723D261D5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1886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6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496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 b="0" smtClean="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4249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latin typeface="+mn-lt"/>
              </a:defRPr>
            </a:lvl1pPr>
          </a:lstStyle>
          <a:p>
            <a:pPr>
              <a:defRPr/>
            </a:pPr>
            <a:fld id="{266C2B4A-CC76-459E-998C-2B12AEF397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0" y="85725"/>
          <a:ext cx="9101139" cy="6726320"/>
        </p:xfrm>
        <a:graphic>
          <a:graphicData uri="http://schemas.openxmlformats.org/drawingml/2006/table">
            <a:tbl>
              <a:tblPr/>
              <a:tblGrid>
                <a:gridCol w="680459"/>
                <a:gridCol w="861206"/>
                <a:gridCol w="1105746"/>
                <a:gridCol w="4146547"/>
                <a:gridCol w="691091"/>
                <a:gridCol w="1616090"/>
              </a:tblGrid>
              <a:tr h="6137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实训阶段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计划执行时间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项目名称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实验内容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交付物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平台电子书相关章节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52812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项目阶段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第</a:t>
                      </a: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14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周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连连看游戏的界面设计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1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、创建程序</a:t>
                      </a:r>
                      <a:br>
                        <a:rPr lang="zh-CN" altLang="en-US" sz="2000" b="1" i="0" u="none" strike="noStrike">
                          <a:effectLst/>
                          <a:latin typeface="宋体"/>
                        </a:rPr>
                      </a:b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2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、绘制欢迎语</a:t>
                      </a:r>
                      <a:br>
                        <a:rPr lang="zh-CN" altLang="en-US" sz="2000" b="1" i="0" u="none" strike="noStrike">
                          <a:effectLst/>
                          <a:latin typeface="宋体"/>
                        </a:rPr>
                      </a:b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3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、主界面设计</a:t>
                      </a:r>
                      <a:br>
                        <a:rPr lang="zh-CN" altLang="en-US" sz="2000" b="1" i="0" u="none" strike="noStrike">
                          <a:effectLst/>
                          <a:latin typeface="宋体"/>
                        </a:rPr>
                      </a:b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4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、游戏界面设计</a:t>
                      </a:r>
                      <a:br>
                        <a:rPr lang="zh-CN" altLang="en-US" sz="2000" b="1" i="0" u="none" strike="noStrike">
                          <a:effectLst/>
                          <a:latin typeface="宋体"/>
                        </a:rPr>
                      </a:b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5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、绘制游戏地图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上机实验代码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《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欢乐连连看</a:t>
                      </a: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(C++ &amp; MFC)》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案例 第</a:t>
                      </a: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7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章 至 第</a:t>
                      </a: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11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章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33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第</a:t>
                      </a: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15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周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连连看游戏的功能设计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1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、同色消子</a:t>
                      </a:r>
                      <a:br>
                        <a:rPr lang="zh-CN" altLang="en-US" sz="2000" b="1" i="0" u="none" strike="noStrike">
                          <a:effectLst/>
                          <a:latin typeface="宋体"/>
                        </a:rPr>
                      </a:b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2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、程序结构调整</a:t>
                      </a:r>
                      <a:br>
                        <a:rPr lang="zh-CN" altLang="en-US" sz="2000" b="1" i="0" u="none" strike="noStrike">
                          <a:effectLst/>
                          <a:latin typeface="宋体"/>
                        </a:rPr>
                      </a:b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3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、消子判断</a:t>
                      </a:r>
                      <a:br>
                        <a:rPr lang="zh-CN" altLang="en-US" sz="2000" b="1" i="0" u="none" strike="noStrike">
                          <a:effectLst/>
                          <a:latin typeface="宋体"/>
                        </a:rPr>
                      </a:b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4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、数据结构设计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上机实验代码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《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欢乐连连看</a:t>
                      </a: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(C++ &amp; MFC)》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案例 第</a:t>
                      </a: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12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章 至 第</a:t>
                      </a: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15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章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33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第</a:t>
                      </a: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16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周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连连看游戏的运行过程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1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、开始游戏</a:t>
                      </a:r>
                      <a:br>
                        <a:rPr lang="zh-CN" altLang="en-US" sz="2000" b="1" i="0" u="none" strike="noStrike">
                          <a:effectLst/>
                          <a:latin typeface="宋体"/>
                        </a:rPr>
                      </a:b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2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、消子</a:t>
                      </a:r>
                      <a:br>
                        <a:rPr lang="zh-CN" altLang="en-US" sz="2000" b="1" i="0" u="none" strike="noStrike">
                          <a:effectLst/>
                          <a:latin typeface="宋体"/>
                        </a:rPr>
                      </a:b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3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、胜负判断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上机实验代码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《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欢乐连连看</a:t>
                      </a: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(C++ &amp; MFC)》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案例 第</a:t>
                      </a: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16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章 至 第</a:t>
                      </a: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18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章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7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第</a:t>
                      </a: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17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周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连连看游戏的扩展功能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1" i="0" u="none" strike="noStrike" dirty="0">
                          <a:effectLst/>
                          <a:latin typeface="宋体"/>
                        </a:rPr>
                        <a:t>1</a:t>
                      </a:r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、提示</a:t>
                      </a:r>
                      <a:br>
                        <a:rPr lang="zh-CN" altLang="en-US" sz="2000" b="1" i="0" u="none" strike="noStrike" dirty="0">
                          <a:effectLst/>
                          <a:latin typeface="宋体"/>
                        </a:rPr>
                      </a:br>
                      <a:r>
                        <a:rPr lang="en-US" altLang="zh-CN" sz="2000" b="1" i="0" u="none" strike="noStrike" dirty="0">
                          <a:effectLst/>
                          <a:latin typeface="宋体"/>
                        </a:rPr>
                        <a:t>2</a:t>
                      </a:r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、重排</a:t>
                      </a:r>
                      <a:br>
                        <a:rPr lang="zh-CN" altLang="en-US" sz="2000" b="1" i="0" u="none" strike="noStrike" dirty="0">
                          <a:effectLst/>
                          <a:latin typeface="宋体"/>
                        </a:rPr>
                      </a:br>
                      <a:r>
                        <a:rPr lang="en-US" altLang="zh-CN" sz="2000" b="1" i="0" u="none" strike="noStrike" dirty="0">
                          <a:effectLst/>
                          <a:latin typeface="宋体"/>
                        </a:rPr>
                        <a:t>3</a:t>
                      </a:r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、计时</a:t>
                      </a:r>
                      <a:br>
                        <a:rPr lang="zh-CN" altLang="en-US" sz="2000" b="1" i="0" u="none" strike="noStrike" dirty="0">
                          <a:effectLst/>
                          <a:latin typeface="宋体"/>
                        </a:rPr>
                      </a:br>
                      <a:r>
                        <a:rPr lang="en-US" altLang="zh-CN" sz="2000" b="1" i="0" u="none" strike="noStrike" dirty="0">
                          <a:effectLst/>
                          <a:latin typeface="宋体"/>
                        </a:rPr>
                        <a:t>4</a:t>
                      </a:r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、帮助</a:t>
                      </a:r>
                      <a:br>
                        <a:rPr lang="zh-CN" altLang="en-US" sz="2000" b="1" i="0" u="none" strike="noStrike" dirty="0">
                          <a:effectLst/>
                          <a:latin typeface="宋体"/>
                        </a:rPr>
                      </a:br>
                      <a:r>
                        <a:rPr lang="en-US" altLang="zh-CN" sz="2000" b="1" i="0" u="none" strike="noStrike" dirty="0">
                          <a:effectLst/>
                          <a:latin typeface="宋体"/>
                        </a:rPr>
                        <a:t>5</a:t>
                      </a:r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、休闲模式</a:t>
                      </a:r>
                      <a:br>
                        <a:rPr lang="zh-CN" altLang="en-US" sz="2000" b="1" i="0" u="none" strike="noStrike" dirty="0">
                          <a:effectLst/>
                          <a:latin typeface="宋体"/>
                        </a:rPr>
                      </a:br>
                      <a:r>
                        <a:rPr lang="en-US" altLang="zh-CN" sz="2000" b="1" i="0" u="none" strike="noStrike" dirty="0">
                          <a:effectLst/>
                          <a:latin typeface="宋体"/>
                        </a:rPr>
                        <a:t>6</a:t>
                      </a:r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、排行榜</a:t>
                      </a:r>
                      <a:br>
                        <a:rPr lang="zh-CN" altLang="en-US" sz="2000" b="1" i="0" u="none" strike="noStrike" dirty="0">
                          <a:effectLst/>
                          <a:latin typeface="宋体"/>
                        </a:rPr>
                      </a:br>
                      <a:r>
                        <a:rPr lang="en-US" altLang="zh-CN" sz="2000" b="1" i="0" u="none" strike="noStrike" dirty="0">
                          <a:effectLst/>
                          <a:latin typeface="宋体"/>
                        </a:rPr>
                        <a:t>7</a:t>
                      </a:r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、设计主题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上机实验代码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1" i="0" u="none" strike="noStrike" dirty="0">
                          <a:effectLst/>
                          <a:latin typeface="宋体"/>
                        </a:rPr>
                        <a:t>《</a:t>
                      </a:r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欢乐连连看</a:t>
                      </a:r>
                      <a:r>
                        <a:rPr lang="en-US" altLang="zh-CN" sz="2000" b="1" i="0" u="none" strike="noStrike" dirty="0">
                          <a:effectLst/>
                          <a:latin typeface="宋体"/>
                        </a:rPr>
                        <a:t>(C++ &amp; MFC)》</a:t>
                      </a:r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案例 第</a:t>
                      </a:r>
                      <a:r>
                        <a:rPr lang="en-US" altLang="zh-CN" sz="2000" b="1" i="0" u="none" strike="noStrike" dirty="0">
                          <a:effectLst/>
                          <a:latin typeface="宋体"/>
                        </a:rPr>
                        <a:t>19</a:t>
                      </a:r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章 至 第</a:t>
                      </a:r>
                      <a:r>
                        <a:rPr lang="en-US" altLang="zh-CN" sz="2000" b="1" i="0" u="none" strike="noStrike" dirty="0">
                          <a:effectLst/>
                          <a:latin typeface="宋体"/>
                        </a:rPr>
                        <a:t>25</a:t>
                      </a:r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章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13315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三、功能简介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950" y="1773238"/>
            <a:ext cx="5040313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矩形 10"/>
          <p:cNvSpPr>
            <a:spLocks noChangeArrowheads="1"/>
          </p:cNvSpPr>
          <p:nvPr/>
        </p:nvSpPr>
        <p:spPr bwMode="auto">
          <a:xfrm>
            <a:off x="5148263" y="1628775"/>
            <a:ext cx="38957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、主界面</a:t>
            </a:r>
          </a:p>
          <a:p>
            <a:pPr>
              <a:defRPr/>
            </a:pPr>
            <a:r>
              <a:rPr lang="zh-CN" altLang="en-US" sz="2400" dirty="0">
                <a:latin typeface="+mn-ea"/>
                <a:ea typeface="+mn-ea"/>
              </a:rPr>
              <a:t>为游戏主界面，进行各项操作入口。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en-US" sz="2400" dirty="0">
                <a:latin typeface="+mn-ea"/>
                <a:ea typeface="+mn-ea"/>
              </a:rPr>
              <a:t>、开始游戏</a:t>
            </a:r>
          </a:p>
          <a:p>
            <a:pPr>
              <a:defRPr/>
            </a:pPr>
            <a:r>
              <a:rPr lang="zh-CN" altLang="en-US" sz="2400" dirty="0">
                <a:latin typeface="+mn-ea"/>
                <a:ea typeface="+mn-ea"/>
              </a:rPr>
              <a:t>系统根据设置的主题风格生成一个图片布局</a:t>
            </a:r>
            <a:r>
              <a:rPr lang="en-US" altLang="zh-CN" sz="2400" dirty="0">
                <a:latin typeface="+mn-ea"/>
                <a:ea typeface="+mn-ea"/>
              </a:rPr>
              <a:t>(</a:t>
            </a:r>
            <a:r>
              <a:rPr lang="zh-CN" altLang="en-US" sz="2400" dirty="0">
                <a:latin typeface="+mn-ea"/>
                <a:ea typeface="+mn-ea"/>
              </a:rPr>
              <a:t>游戏地图</a:t>
            </a:r>
            <a:r>
              <a:rPr lang="en-US" altLang="zh-CN" sz="2400" dirty="0">
                <a:latin typeface="+mn-ea"/>
                <a:ea typeface="+mn-ea"/>
              </a:rPr>
              <a:t>)</a:t>
            </a:r>
            <a:r>
              <a:rPr lang="zh-CN" altLang="en-US" sz="2400" dirty="0">
                <a:latin typeface="+mn-ea"/>
                <a:ea typeface="+mn-ea"/>
              </a:rPr>
              <a:t>，以供玩家点击消除。</a:t>
            </a:r>
          </a:p>
          <a:p>
            <a:pPr>
              <a:defRPr/>
            </a:pPr>
            <a:r>
              <a:rPr lang="zh-CN" altLang="en-US" sz="2400" dirty="0">
                <a:latin typeface="+mn-ea"/>
                <a:ea typeface="+mn-ea"/>
              </a:rPr>
              <a:t>游戏地图大小为</a:t>
            </a:r>
            <a:r>
              <a:rPr lang="en-US" altLang="zh-CN" sz="2400" dirty="0">
                <a:latin typeface="+mn-ea"/>
                <a:ea typeface="+mn-ea"/>
              </a:rPr>
              <a:t>640*400</a:t>
            </a:r>
            <a:r>
              <a:rPr lang="zh-CN" altLang="en-US" sz="2400" dirty="0">
                <a:latin typeface="+mn-ea"/>
                <a:ea typeface="+mn-ea"/>
              </a:rPr>
              <a:t>，是一个</a:t>
            </a:r>
            <a:r>
              <a:rPr lang="en-US" altLang="zh-CN" sz="2400" dirty="0">
                <a:latin typeface="+mn-ea"/>
                <a:ea typeface="+mn-ea"/>
              </a:rPr>
              <a:t>16</a:t>
            </a:r>
            <a:r>
              <a:rPr lang="zh-CN" altLang="en-US" sz="2400" dirty="0">
                <a:latin typeface="+mn-ea"/>
                <a:ea typeface="+mn-ea"/>
              </a:rPr>
              <a:t>行</a:t>
            </a:r>
            <a:r>
              <a:rPr lang="en-US" sz="2400" dirty="0">
                <a:latin typeface="+mn-ea"/>
                <a:ea typeface="+mn-ea"/>
              </a:rPr>
              <a:t> * </a:t>
            </a:r>
            <a:r>
              <a:rPr lang="en-US" altLang="zh-CN" sz="2400" dirty="0">
                <a:latin typeface="+mn-ea"/>
                <a:ea typeface="+mn-ea"/>
              </a:rPr>
              <a:t>10</a:t>
            </a:r>
            <a:r>
              <a:rPr lang="zh-CN" altLang="en-US" sz="2400" dirty="0">
                <a:latin typeface="+mn-ea"/>
                <a:ea typeface="+mn-ea"/>
              </a:rPr>
              <a:t>列矩形，分成</a:t>
            </a:r>
            <a:r>
              <a:rPr lang="en-US" altLang="zh-CN" sz="2400" dirty="0">
                <a:latin typeface="+mn-ea"/>
                <a:ea typeface="+mn-ea"/>
              </a:rPr>
              <a:t>160</a:t>
            </a:r>
            <a:r>
              <a:rPr lang="zh-CN" altLang="en-US" sz="2400" dirty="0">
                <a:latin typeface="+mn-ea"/>
                <a:ea typeface="+mn-ea"/>
              </a:rPr>
              <a:t>个小正方形，存放</a:t>
            </a:r>
            <a:r>
              <a:rPr lang="en-US" altLang="zh-CN" sz="2400" dirty="0">
                <a:latin typeface="+mn-ea"/>
                <a:ea typeface="+mn-ea"/>
              </a:rPr>
              <a:t>160</a:t>
            </a:r>
            <a:r>
              <a:rPr lang="zh-CN" altLang="en-US" sz="2400" dirty="0">
                <a:latin typeface="+mn-ea"/>
                <a:ea typeface="+mn-ea"/>
              </a:rPr>
              <a:t>张图片，每张图片大小为</a:t>
            </a:r>
            <a:r>
              <a:rPr lang="en-US" altLang="zh-CN" sz="2400" dirty="0">
                <a:latin typeface="+mn-ea"/>
                <a:ea typeface="+mn-ea"/>
              </a:rPr>
              <a:t>40*40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4F92EF-A672-4677-8BE3-F6F1F294AA36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14339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三、功能简介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950" y="1700213"/>
            <a:ext cx="422275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矩形 11"/>
          <p:cNvSpPr>
            <a:spLocks noChangeArrowheads="1"/>
          </p:cNvSpPr>
          <p:nvPr/>
        </p:nvSpPr>
        <p:spPr bwMode="auto">
          <a:xfrm>
            <a:off x="4500563" y="1866900"/>
            <a:ext cx="4608512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+mn-ea"/>
                <a:ea typeface="+mn-ea"/>
              </a:rPr>
              <a:t>3</a:t>
            </a:r>
            <a:r>
              <a:rPr lang="zh-CN" altLang="en-US" sz="2400" dirty="0">
                <a:latin typeface="+mn-ea"/>
                <a:ea typeface="+mn-ea"/>
              </a:rPr>
              <a:t>、消子</a:t>
            </a:r>
          </a:p>
          <a:p>
            <a:pPr>
              <a:defRPr/>
            </a:pPr>
            <a:r>
              <a:rPr lang="zh-CN" altLang="en-US" sz="2400" dirty="0">
                <a:latin typeface="+mn-ea"/>
                <a:ea typeface="+mn-ea"/>
              </a:rPr>
              <a:t>对玩家选中的两个图案进行判断，是否符合消除的规则。只有符合以下条件的图案对才会消失：</a:t>
            </a:r>
          </a:p>
          <a:p>
            <a:pPr>
              <a:defRPr/>
            </a:pPr>
            <a:r>
              <a:rPr lang="en-US" altLang="zh-CN" sz="2400" dirty="0">
                <a:latin typeface="+mn-ea"/>
                <a:ea typeface="+mn-ea"/>
              </a:rPr>
              <a:t>(1) </a:t>
            </a:r>
            <a:r>
              <a:rPr lang="zh-CN" altLang="en-US" sz="2400" dirty="0">
                <a:latin typeface="+mn-ea"/>
                <a:ea typeface="+mn-ea"/>
              </a:rPr>
              <a:t>一条直线连通</a:t>
            </a:r>
          </a:p>
          <a:p>
            <a:pPr>
              <a:defRPr/>
            </a:pPr>
            <a:r>
              <a:rPr lang="en-US" altLang="zh-CN" sz="2400" dirty="0">
                <a:latin typeface="+mn-ea"/>
                <a:ea typeface="+mn-ea"/>
              </a:rPr>
              <a:t>(2) </a:t>
            </a:r>
            <a:r>
              <a:rPr lang="zh-CN" altLang="en-US" sz="2400" dirty="0">
                <a:latin typeface="+mn-ea"/>
                <a:ea typeface="+mn-ea"/>
              </a:rPr>
              <a:t>两条直线连通</a:t>
            </a:r>
          </a:p>
          <a:p>
            <a:pPr>
              <a:defRPr/>
            </a:pPr>
            <a:r>
              <a:rPr lang="en-US" altLang="zh-CN" sz="2400" dirty="0">
                <a:latin typeface="+mn-ea"/>
                <a:ea typeface="+mn-ea"/>
              </a:rPr>
              <a:t>(3) </a:t>
            </a:r>
            <a:r>
              <a:rPr lang="zh-CN" altLang="en-US" sz="2400" dirty="0">
                <a:latin typeface="+mn-ea"/>
                <a:ea typeface="+mn-ea"/>
              </a:rPr>
              <a:t>三条直线连通</a:t>
            </a:r>
          </a:p>
          <a:p>
            <a:pPr>
              <a:defRPr/>
            </a:pPr>
            <a:r>
              <a:rPr lang="zh-CN" altLang="en-US" sz="2400" dirty="0">
                <a:latin typeface="+mn-ea"/>
                <a:ea typeface="+mn-ea"/>
              </a:rPr>
              <a:t>如果可以消除，从游戏地图中提示连接路径，然后消除这两种图片，并计算相应的积分。如果不能消除，则保持原来的游戏地图。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CF69EC-703D-4A93-9A42-5FDBBD1AF7B3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15363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三、功能简介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950" y="1700213"/>
            <a:ext cx="422275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矩形 11"/>
          <p:cNvSpPr>
            <a:spLocks noChangeArrowheads="1"/>
          </p:cNvSpPr>
          <p:nvPr/>
        </p:nvSpPr>
        <p:spPr bwMode="auto">
          <a:xfrm>
            <a:off x="4572000" y="2019300"/>
            <a:ext cx="440055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+mn-ea"/>
                <a:ea typeface="+mn-ea"/>
              </a:rPr>
              <a:t>4</a:t>
            </a:r>
            <a:r>
              <a:rPr lang="zh-CN" altLang="en-US" sz="2400" dirty="0">
                <a:latin typeface="+mn-ea"/>
                <a:ea typeface="+mn-ea"/>
              </a:rPr>
              <a:t>、判断胜负</a:t>
            </a:r>
          </a:p>
          <a:p>
            <a:pPr>
              <a:defRPr/>
            </a:pPr>
            <a:r>
              <a:rPr lang="zh-CN" altLang="en-US" sz="2400" dirty="0">
                <a:latin typeface="+mn-ea"/>
                <a:ea typeface="+mn-ea"/>
              </a:rPr>
              <a:t>当游戏完成后，需要判断游戏的胜负。不同模式下，判断胜负的规则不同。</a:t>
            </a:r>
          </a:p>
          <a:p>
            <a:pPr>
              <a:defRPr/>
            </a:pPr>
            <a:r>
              <a:rPr lang="en-US" altLang="zh-CN" sz="2400" dirty="0">
                <a:latin typeface="+mn-ea"/>
                <a:ea typeface="+mn-ea"/>
              </a:rPr>
              <a:t>(1) </a:t>
            </a:r>
            <a:r>
              <a:rPr lang="zh-CN" altLang="en-US" sz="2400" dirty="0">
                <a:latin typeface="+mn-ea"/>
                <a:ea typeface="+mn-ea"/>
              </a:rPr>
              <a:t>基本模式时，如果在</a:t>
            </a:r>
            <a:r>
              <a:rPr lang="en-US" altLang="zh-CN" sz="2400" dirty="0">
                <a:latin typeface="+mn-ea"/>
                <a:ea typeface="+mn-ea"/>
              </a:rPr>
              <a:t>5</a:t>
            </a:r>
            <a:r>
              <a:rPr lang="zh-CN" altLang="en-US" sz="2400" dirty="0">
                <a:latin typeface="+mn-ea"/>
                <a:ea typeface="+mn-ea"/>
              </a:rPr>
              <a:t>分钟内，将游戏地图中所有的图片都消除，则提示玩家获胜。</a:t>
            </a:r>
          </a:p>
          <a:p>
            <a:pPr>
              <a:defRPr/>
            </a:pPr>
            <a:r>
              <a:rPr lang="en-US" altLang="zh-CN" sz="2400" dirty="0">
                <a:latin typeface="+mn-ea"/>
                <a:ea typeface="+mn-ea"/>
              </a:rPr>
              <a:t>(2) </a:t>
            </a:r>
            <a:r>
              <a:rPr lang="zh-CN" altLang="en-US" sz="2400" dirty="0">
                <a:latin typeface="+mn-ea"/>
                <a:ea typeface="+mn-ea"/>
              </a:rPr>
              <a:t>休闲模式时，如果游戏地图中所有的图片都被消除，则提示玩家获胜。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DD18C7-B87C-4A9F-9BC7-FDEF4205EBED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16387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三、功能简介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950" y="1700213"/>
            <a:ext cx="422275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矩形 11"/>
          <p:cNvSpPr>
            <a:spLocks noChangeArrowheads="1"/>
          </p:cNvSpPr>
          <p:nvPr/>
        </p:nvSpPr>
        <p:spPr bwMode="auto">
          <a:xfrm>
            <a:off x="4572000" y="1628775"/>
            <a:ext cx="44005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/>
              <a:t>5</a:t>
            </a:r>
            <a:r>
              <a:rPr lang="zh-CN" altLang="en-US" sz="2800"/>
              <a:t>、提示</a:t>
            </a:r>
          </a:p>
          <a:p>
            <a:r>
              <a:rPr lang="zh-CN" altLang="en-US" sz="2400"/>
              <a:t>可以提示界面上能够消除的一对图片。</a:t>
            </a:r>
          </a:p>
          <a:p>
            <a:r>
              <a:rPr lang="en-US" altLang="zh-CN" sz="2800"/>
              <a:t>6</a:t>
            </a:r>
            <a:r>
              <a:rPr lang="zh-CN" altLang="en-US" sz="2800"/>
              <a:t>、重排</a:t>
            </a:r>
          </a:p>
          <a:p>
            <a:r>
              <a:rPr lang="zh-CN" altLang="en-US" sz="2400"/>
              <a:t>根据随机数，重新排列游戏地图上图片。</a:t>
            </a:r>
            <a:endParaRPr lang="en-US" altLang="zh-CN" sz="2400"/>
          </a:p>
          <a:p>
            <a:r>
              <a:rPr lang="zh-CN" altLang="en-US" sz="2400"/>
              <a:t>对游戏地图中剩下的图片进行重新排列，重新排列只是将所有的图片的位置随机互换，不会增加图片的种类与个数。重排之前没有图片的位置，重排之后也不会有图片。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339A00-9F7B-40B9-901D-25087BE99C6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17411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三、功能简介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950" y="1700213"/>
            <a:ext cx="422275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矩形 11"/>
          <p:cNvSpPr>
            <a:spLocks noChangeArrowheads="1"/>
          </p:cNvSpPr>
          <p:nvPr/>
        </p:nvSpPr>
        <p:spPr bwMode="auto">
          <a:xfrm>
            <a:off x="4572000" y="1866900"/>
            <a:ext cx="4321175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 7</a:t>
            </a:r>
            <a:r>
              <a:rPr lang="zh-CN" altLang="en-US" sz="2400"/>
              <a:t>、计时</a:t>
            </a:r>
          </a:p>
          <a:p>
            <a:r>
              <a:rPr lang="zh-CN" altLang="en-US" sz="2400"/>
              <a:t>设定一定时间来辅助游戏是否结束。</a:t>
            </a:r>
            <a:endParaRPr lang="en-US" altLang="zh-CN" sz="2400"/>
          </a:p>
          <a:p>
            <a:r>
              <a:rPr lang="zh-CN" altLang="en-US" sz="2400"/>
              <a:t>在基本模式时，使用进度条对游戏进行计时。每局游戏时间为</a:t>
            </a:r>
            <a:r>
              <a:rPr lang="en-US" altLang="zh-CN" sz="2400"/>
              <a:t>300</a:t>
            </a:r>
            <a:r>
              <a:rPr lang="zh-CN" altLang="en-US" sz="2400"/>
              <a:t>秒，游戏开始从</a:t>
            </a:r>
            <a:r>
              <a:rPr lang="en-US" altLang="zh-CN" sz="2400"/>
              <a:t>300</a:t>
            </a:r>
            <a:r>
              <a:rPr lang="zh-CN" altLang="en-US" sz="2400"/>
              <a:t>秒开始倒计时。</a:t>
            </a:r>
            <a:endParaRPr lang="en-US" altLang="zh-CN" sz="2400"/>
          </a:p>
          <a:p>
            <a:r>
              <a:rPr lang="en-US" altLang="zh-CN" sz="2400"/>
              <a:t> 8</a:t>
            </a:r>
            <a:r>
              <a:rPr lang="zh-CN" altLang="en-US" sz="2400"/>
              <a:t>、游戏模式</a:t>
            </a:r>
          </a:p>
          <a:p>
            <a:r>
              <a:rPr lang="zh-CN" altLang="en-US" sz="2400"/>
              <a:t>基本模式、休闲模式和关卡模式三种，可以根据是否定时等规则进行设置，增强趣味性。</a:t>
            </a:r>
            <a:endParaRPr lang="en-US" altLang="zh-CN" sz="240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7F1AA9-1A0A-4ED4-8292-427461FF36B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smtClean="0"/>
              <a:t>10.3  </a:t>
            </a:r>
            <a:r>
              <a:rPr lang="zh-CN" altLang="en-US" sz="4000" b="1" smtClean="0"/>
              <a:t>系统设计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079625"/>
            <a:ext cx="5111750" cy="23574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b="1" dirty="0" smtClean="0">
                <a:latin typeface="+mn-ea"/>
              </a:rPr>
              <a:t>  </a:t>
            </a:r>
            <a:r>
              <a:rPr lang="zh-CN" altLang="en-US" sz="3200" b="1" dirty="0" smtClean="0">
                <a:latin typeface="+mn-ea"/>
              </a:rPr>
              <a:t>一、</a:t>
            </a:r>
            <a:r>
              <a:rPr lang="zh-CN" sz="3200" b="1" dirty="0" smtClean="0">
                <a:latin typeface="+mn-ea"/>
              </a:rPr>
              <a:t>界面设计</a:t>
            </a:r>
          </a:p>
          <a:p>
            <a:pPr eaLnBrk="1" hangingPunct="1">
              <a:defRPr/>
            </a:pPr>
            <a:r>
              <a:rPr lang="zh-CN" altLang="en-US" sz="3200" b="1" dirty="0" smtClean="0">
                <a:latin typeface="+mn-ea"/>
              </a:rPr>
              <a:t>  二、</a:t>
            </a:r>
            <a:r>
              <a:rPr lang="zh-CN" sz="3200" b="1" dirty="0" smtClean="0">
                <a:latin typeface="+mn-ea"/>
              </a:rPr>
              <a:t>程序结构设计</a:t>
            </a:r>
            <a:endParaRPr lang="zh-CN" altLang="en-US" sz="3200" b="1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3200" b="1" dirty="0" smtClean="0">
                <a:latin typeface="+mn-ea"/>
              </a:rPr>
              <a:t>  三、数据结构</a:t>
            </a:r>
            <a:r>
              <a:rPr lang="zh-CN" sz="3200" b="1" dirty="0" smtClean="0">
                <a:latin typeface="+mn-ea"/>
              </a:rPr>
              <a:t>设计</a:t>
            </a:r>
            <a:endParaRPr lang="en-US" altLang="zh-CN" sz="3200" b="1" dirty="0" smtClean="0">
              <a:latin typeface="+mn-ea"/>
            </a:endParaRPr>
          </a:p>
          <a:p>
            <a:pPr eaLnBrk="1" hangingPunct="1">
              <a:defRPr/>
            </a:pPr>
            <a:r>
              <a:rPr lang="en-US" altLang="zh-CN" sz="3200" b="1" dirty="0" smtClean="0">
                <a:latin typeface="+mn-ea"/>
              </a:rPr>
              <a:t>  </a:t>
            </a:r>
            <a:r>
              <a:rPr lang="zh-CN" altLang="en-US" sz="3200" b="1" dirty="0" smtClean="0">
                <a:latin typeface="+mn-ea"/>
              </a:rPr>
              <a:t>四、算法设计</a:t>
            </a:r>
            <a:endParaRPr lang="en-US" altLang="zh-CN" sz="3200" b="1" dirty="0" smtClean="0">
              <a:latin typeface="+mn-ea"/>
            </a:endParaRPr>
          </a:p>
          <a:p>
            <a:pPr eaLnBrk="1" hangingPunct="1">
              <a:defRPr/>
            </a:pPr>
            <a:endParaRPr lang="zh-CN" altLang="en-US" sz="3200" b="1" dirty="0" smtClean="0">
              <a:latin typeface="+mn-ea"/>
            </a:endParaRPr>
          </a:p>
          <a:p>
            <a:pPr eaLnBrk="1" hangingPunct="1">
              <a:defRPr/>
            </a:pPr>
            <a:r>
              <a:rPr lang="en-US" altLang="zh-CN" sz="3200" b="1" dirty="0" smtClean="0">
                <a:latin typeface="+mn-ea"/>
              </a:rPr>
              <a:t>  </a:t>
            </a:r>
          </a:p>
          <a:p>
            <a:pPr eaLnBrk="1" hangingPunct="1">
              <a:defRPr/>
            </a:pPr>
            <a:r>
              <a:rPr lang="en-US" altLang="zh-CN" sz="3200" b="1" dirty="0" smtClean="0">
                <a:latin typeface="+mn-ea"/>
              </a:rPr>
              <a:t>  </a:t>
            </a:r>
            <a:endParaRPr lang="zh-CN" altLang="en-US" sz="3200" b="1" dirty="0" smtClean="0">
              <a:latin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1AE9F1-D07D-4785-9A18-1B094139C08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0"/>
            <a:ext cx="8001000" cy="765175"/>
          </a:xfrm>
        </p:spPr>
        <p:txBody>
          <a:bodyPr/>
          <a:lstStyle/>
          <a:p>
            <a:r>
              <a:rPr lang="zh-CN" altLang="en-US" sz="4000" b="1" smtClean="0"/>
              <a:t>一、界面设计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712200" cy="1285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 dirty="0" smtClean="0">
                <a:latin typeface="+mn-ea"/>
              </a:rPr>
              <a:t>1</a:t>
            </a:r>
            <a:r>
              <a:rPr lang="zh-CN" altLang="en-US" sz="2800" b="1" dirty="0" smtClean="0">
                <a:latin typeface="+mn-ea"/>
              </a:rPr>
              <a:t>、主界面设计</a:t>
            </a:r>
            <a:endParaRPr lang="en-US" altLang="zh-CN" sz="2800" b="1" dirty="0" smtClean="0">
              <a:latin typeface="+mn-ea"/>
            </a:endParaRPr>
          </a:p>
          <a:p>
            <a:pPr marL="0" indent="0">
              <a:defRPr/>
            </a:pPr>
            <a:r>
              <a:rPr lang="zh-CN" sz="2400" b="1" dirty="0" smtClean="0">
                <a:latin typeface="+mn-ea"/>
              </a:rPr>
              <a:t>主界面为启动游戏时出现的界面，在该界面上进行游戏模式的选择、游戏的设置、查看帮助信息</a:t>
            </a:r>
            <a:r>
              <a:rPr lang="zh-CN" altLang="en-US" sz="2400" b="1" dirty="0" smtClean="0">
                <a:latin typeface="+mn-ea"/>
              </a:rPr>
              <a:t>等</a:t>
            </a:r>
            <a:r>
              <a:rPr lang="zh-CN" sz="2400" b="1" dirty="0" smtClean="0">
                <a:latin typeface="+mn-ea"/>
              </a:rPr>
              <a:t>。主界面大小为</a:t>
            </a:r>
            <a:r>
              <a:rPr lang="en-US" altLang="zh-CN" sz="2400" b="1" dirty="0" smtClean="0">
                <a:latin typeface="+mn-ea"/>
              </a:rPr>
              <a:t>800*600</a:t>
            </a:r>
            <a:r>
              <a:rPr lang="zh-CN" sz="2400" b="1" dirty="0" smtClean="0">
                <a:latin typeface="+mn-ea"/>
              </a:rPr>
              <a:t>。</a:t>
            </a:r>
          </a:p>
          <a:p>
            <a:pPr eaLnBrk="1" hangingPunct="1">
              <a:defRPr/>
            </a:pPr>
            <a:endParaRPr lang="zh-CN" altLang="en-US" sz="2400" b="1" dirty="0" smtClean="0">
              <a:latin typeface="+mn-ea"/>
            </a:endParaRPr>
          </a:p>
          <a:p>
            <a:pPr eaLnBrk="1" hangingPunct="1">
              <a:defRPr/>
            </a:pPr>
            <a:r>
              <a:rPr lang="en-US" altLang="zh-CN" sz="2400" b="1" dirty="0" smtClean="0">
                <a:latin typeface="+mn-ea"/>
              </a:rPr>
              <a:t>  </a:t>
            </a:r>
          </a:p>
          <a:p>
            <a:pPr eaLnBrk="1" hangingPunct="1">
              <a:defRPr/>
            </a:pPr>
            <a:r>
              <a:rPr lang="en-US" altLang="zh-CN" sz="2400" b="1" dirty="0" smtClean="0">
                <a:latin typeface="+mn-ea"/>
              </a:rPr>
              <a:t>  </a:t>
            </a:r>
            <a:endParaRPr lang="zh-CN" altLang="en-US" sz="2400" b="1" dirty="0" smtClean="0">
              <a:latin typeface="+mn-ea"/>
            </a:endParaRP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950" y="2444750"/>
            <a:ext cx="8496300" cy="43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8675688" y="6337300"/>
            <a:ext cx="434975" cy="476250"/>
          </a:xfrm>
        </p:spPr>
        <p:txBody>
          <a:bodyPr/>
          <a:lstStyle/>
          <a:p>
            <a:pPr>
              <a:defRPr/>
            </a:pPr>
            <a:fld id="{E7A540F4-D3BA-416A-AC19-9B850809BFA5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3813"/>
            <a:ext cx="8001000" cy="676275"/>
          </a:xfrm>
        </p:spPr>
        <p:txBody>
          <a:bodyPr/>
          <a:lstStyle/>
          <a:p>
            <a:r>
              <a:rPr lang="zh-CN" altLang="en-US" sz="4000" b="1" smtClean="0"/>
              <a:t>一、界面设计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286750" cy="10080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 dirty="0" smtClean="0">
                <a:latin typeface="+mn-ea"/>
              </a:rPr>
              <a:t>1</a:t>
            </a:r>
            <a:r>
              <a:rPr lang="zh-CN" altLang="en-US" sz="2800" b="1" dirty="0" smtClean="0">
                <a:latin typeface="+mn-ea"/>
              </a:rPr>
              <a:t>、主界面设计</a:t>
            </a:r>
            <a:endParaRPr lang="en-US" altLang="zh-CN" sz="2800" b="1" dirty="0" smtClean="0">
              <a:latin typeface="+mn-ea"/>
            </a:endParaRPr>
          </a:p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   </a:t>
            </a:r>
            <a:r>
              <a:rPr lang="zh-CN" sz="2400" b="1" dirty="0" smtClean="0">
                <a:latin typeface="+mn-ea"/>
              </a:rPr>
              <a:t>主界面</a:t>
            </a:r>
            <a:r>
              <a:rPr lang="zh-CN" altLang="en-US" sz="2400" b="1" dirty="0" smtClean="0">
                <a:latin typeface="+mn-ea"/>
              </a:rPr>
              <a:t>效果如下：</a:t>
            </a:r>
          </a:p>
          <a:p>
            <a:pPr eaLnBrk="1" hangingPunct="1">
              <a:defRPr/>
            </a:pPr>
            <a:r>
              <a:rPr lang="en-US" altLang="zh-CN" sz="2400" b="1" dirty="0" smtClean="0">
                <a:latin typeface="+mn-ea"/>
              </a:rPr>
              <a:t>  </a:t>
            </a:r>
          </a:p>
          <a:p>
            <a:pPr eaLnBrk="1" hangingPunct="1">
              <a:defRPr/>
            </a:pPr>
            <a:r>
              <a:rPr lang="en-US" altLang="zh-CN" sz="2400" b="1" dirty="0" smtClean="0">
                <a:latin typeface="+mn-ea"/>
              </a:rPr>
              <a:t>  </a:t>
            </a:r>
            <a:endParaRPr lang="zh-CN" altLang="en-US" sz="2400" b="1" dirty="0" smtClean="0">
              <a:latin typeface="+mn-ea"/>
            </a:endParaRP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8313" y="2133600"/>
            <a:ext cx="8135937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8604250" y="6350000"/>
            <a:ext cx="434975" cy="476250"/>
          </a:xfrm>
        </p:spPr>
        <p:txBody>
          <a:bodyPr/>
          <a:lstStyle/>
          <a:p>
            <a:pPr>
              <a:defRPr/>
            </a:pPr>
            <a:fld id="{D018AC40-3795-4544-9664-38B78A64663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8163" y="160338"/>
            <a:ext cx="8001000" cy="531812"/>
          </a:xfrm>
        </p:spPr>
        <p:txBody>
          <a:bodyPr/>
          <a:lstStyle/>
          <a:p>
            <a:r>
              <a:rPr lang="zh-CN" altLang="en-US" sz="4000" b="1" smtClean="0"/>
              <a:t>一、界面设计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" y="836613"/>
            <a:ext cx="3241675" cy="5661025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altLang="zh-CN" sz="2400" b="1" dirty="0" smtClean="0">
                <a:latin typeface="+mn-ea"/>
              </a:rPr>
              <a:t>2</a:t>
            </a:r>
            <a:r>
              <a:rPr lang="zh-CN" altLang="en-US" sz="2400" b="1" dirty="0" smtClean="0">
                <a:latin typeface="+mn-ea"/>
              </a:rPr>
              <a:t>、游戏界面设计</a:t>
            </a:r>
            <a:endParaRPr lang="en-US" altLang="zh-CN" sz="2400" b="1" dirty="0" smtClean="0">
              <a:latin typeface="+mn-ea"/>
            </a:endParaRPr>
          </a:p>
          <a:p>
            <a:pPr marL="0" indent="0" eaLnBrk="1" hangingPunct="1">
              <a:defRPr/>
            </a:pPr>
            <a:endParaRPr lang="en-US" altLang="zh-CN" sz="2400" b="1" dirty="0" smtClean="0">
              <a:latin typeface="+mn-ea"/>
            </a:endParaRPr>
          </a:p>
          <a:p>
            <a:pPr marL="0" indent="0">
              <a:spcBef>
                <a:spcPct val="0"/>
              </a:spcBef>
              <a:defRPr/>
            </a:pPr>
            <a:r>
              <a:rPr lang="en-US" altLang="zh-CN" sz="2400" b="1" dirty="0" smtClean="0">
                <a:latin typeface="+mn-ea"/>
              </a:rPr>
              <a:t>    </a:t>
            </a:r>
            <a:r>
              <a:rPr lang="zh-CN" sz="2400" b="1" dirty="0" smtClean="0">
                <a:latin typeface="+mn-ea"/>
              </a:rPr>
              <a:t>根据设置的主题生成的游戏地图、开始新游戏按钮、暂停按钮、提示按钮、重排按钮、计时、设置按钮、帮助按钮。游戏地图像素大小为</a:t>
            </a:r>
            <a:r>
              <a:rPr lang="en-US" altLang="zh-CN" sz="2400" b="1" dirty="0" smtClean="0">
                <a:latin typeface="+mn-ea"/>
              </a:rPr>
              <a:t>640*400</a:t>
            </a:r>
            <a:r>
              <a:rPr lang="zh-CN" sz="2400" b="1" dirty="0" smtClean="0">
                <a:latin typeface="+mn-ea"/>
              </a:rPr>
              <a:t>。每张图片像素大小为</a:t>
            </a:r>
            <a:r>
              <a:rPr lang="en-US" altLang="zh-CN" sz="2400" b="1" dirty="0" smtClean="0">
                <a:latin typeface="+mn-ea"/>
              </a:rPr>
              <a:t>40*40</a:t>
            </a:r>
            <a:r>
              <a:rPr lang="zh-CN" sz="2400" b="1" dirty="0" smtClean="0">
                <a:latin typeface="+mn-ea"/>
              </a:rPr>
              <a:t>。游戏地图是一个</a:t>
            </a:r>
            <a:r>
              <a:rPr lang="en-US" altLang="zh-CN" sz="2400" b="1" dirty="0" smtClean="0">
                <a:latin typeface="+mn-ea"/>
              </a:rPr>
              <a:t>16*10</a:t>
            </a:r>
            <a:r>
              <a:rPr lang="zh-CN" sz="2400" b="1" dirty="0" smtClean="0">
                <a:latin typeface="+mn-ea"/>
              </a:rPr>
              <a:t>的矩形。游戏地图有</a:t>
            </a:r>
            <a:r>
              <a:rPr lang="en-US" altLang="zh-CN" sz="2400" b="1" dirty="0" smtClean="0">
                <a:latin typeface="+mn-ea"/>
              </a:rPr>
              <a:t>160</a:t>
            </a:r>
            <a:r>
              <a:rPr lang="zh-CN" sz="2400" b="1" dirty="0" smtClean="0">
                <a:latin typeface="+mn-ea"/>
              </a:rPr>
              <a:t>张图片。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spcBef>
                <a:spcPct val="0"/>
              </a:spcBef>
              <a:defRPr/>
            </a:pPr>
            <a:r>
              <a:rPr lang="zh-CN" sz="2400" b="1" dirty="0" smtClean="0">
                <a:latin typeface="+mn-ea"/>
              </a:rPr>
              <a:t>图片出现的位置为随机的。</a:t>
            </a:r>
          </a:p>
          <a:p>
            <a:pPr marL="0" indent="0">
              <a:defRPr/>
            </a:pPr>
            <a:endParaRPr lang="zh-CN" sz="2400" b="1" dirty="0" smtClean="0">
              <a:latin typeface="+mn-ea"/>
            </a:endParaRPr>
          </a:p>
          <a:p>
            <a:pPr marL="0" indent="0" eaLnBrk="1" hangingPunct="1">
              <a:defRPr/>
            </a:pPr>
            <a:endParaRPr lang="zh-CN" altLang="en-US" sz="2400" b="1" dirty="0" smtClean="0">
              <a:latin typeface="+mn-ea"/>
            </a:endParaRPr>
          </a:p>
          <a:p>
            <a:pPr marL="0" indent="0" eaLnBrk="1" hangingPunct="1">
              <a:defRPr/>
            </a:pPr>
            <a:r>
              <a:rPr lang="en-US" altLang="zh-CN" sz="2400" b="1" dirty="0" smtClean="0">
                <a:latin typeface="+mn-ea"/>
              </a:rPr>
              <a:t>  </a:t>
            </a:r>
          </a:p>
          <a:p>
            <a:pPr marL="0" indent="0" eaLnBrk="1" hangingPunct="1">
              <a:defRPr/>
            </a:pPr>
            <a:r>
              <a:rPr lang="en-US" altLang="zh-CN" sz="2400" b="1" dirty="0" smtClean="0">
                <a:latin typeface="+mn-ea"/>
              </a:rPr>
              <a:t>  </a:t>
            </a:r>
            <a:endParaRPr lang="zh-CN" altLang="en-US" sz="2400" b="1" dirty="0" smtClean="0">
              <a:latin typeface="+mn-ea"/>
            </a:endParaRP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6600" y="836613"/>
            <a:ext cx="575945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8674100" y="6337300"/>
            <a:ext cx="469900" cy="476250"/>
          </a:xfrm>
        </p:spPr>
        <p:txBody>
          <a:bodyPr/>
          <a:lstStyle/>
          <a:p>
            <a:pPr>
              <a:defRPr/>
            </a:pPr>
            <a:fld id="{30AA2708-3F86-43F8-A5F4-4BCBC1119524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0"/>
            <a:ext cx="8001000" cy="620713"/>
          </a:xfrm>
        </p:spPr>
        <p:txBody>
          <a:bodyPr/>
          <a:lstStyle/>
          <a:p>
            <a:r>
              <a:rPr lang="zh-CN" altLang="en-US" sz="4000" b="1" smtClean="0"/>
              <a:t>二、程序结构设计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8286750" cy="1366837"/>
          </a:xfrm>
        </p:spPr>
        <p:txBody>
          <a:bodyPr/>
          <a:lstStyle/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1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zh-CN" sz="2400" b="1" dirty="0" smtClean="0">
                <a:latin typeface="+mn-ea"/>
              </a:rPr>
              <a:t>工程结构设计</a:t>
            </a:r>
          </a:p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(1) </a:t>
            </a:r>
            <a:r>
              <a:rPr lang="zh-CN" sz="2400" b="1" dirty="0" smtClean="0">
                <a:latin typeface="+mn-ea"/>
              </a:rPr>
              <a:t>解决方案名称：</a:t>
            </a:r>
            <a:r>
              <a:rPr lang="en-US" altLang="zh-CN" sz="2400" b="1" dirty="0" err="1" smtClean="0">
                <a:latin typeface="+mn-ea"/>
              </a:rPr>
              <a:t>Lianliankan</a:t>
            </a:r>
            <a:endParaRPr lang="zh-CN" altLang="zh-CN" sz="2400" b="1" dirty="0" smtClean="0">
              <a:latin typeface="+mn-ea"/>
            </a:endParaRPr>
          </a:p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(2) </a:t>
            </a:r>
            <a:r>
              <a:rPr lang="zh-CN" sz="2400" b="1" dirty="0" smtClean="0">
                <a:latin typeface="+mn-ea"/>
              </a:rPr>
              <a:t>工程名称：</a:t>
            </a:r>
            <a:r>
              <a:rPr lang="en-US" altLang="zh-CN" sz="2400" b="1" dirty="0" smtClean="0">
                <a:latin typeface="+mn-ea"/>
              </a:rPr>
              <a:t>LLK   (3) </a:t>
            </a:r>
            <a:r>
              <a:rPr lang="zh-CN" sz="2400" b="1" dirty="0" smtClean="0">
                <a:latin typeface="+mn-ea"/>
              </a:rPr>
              <a:t>工程目录结构</a:t>
            </a:r>
            <a:r>
              <a:rPr lang="zh-CN" altLang="en-US" sz="2400" b="1" dirty="0" smtClean="0">
                <a:latin typeface="+mn-ea"/>
              </a:rPr>
              <a:t>（如下图所示）</a:t>
            </a:r>
            <a:r>
              <a:rPr lang="en-US" altLang="zh-CN" sz="2400" b="1" dirty="0" smtClean="0">
                <a:latin typeface="+mn-ea"/>
              </a:rPr>
              <a:t> </a:t>
            </a:r>
          </a:p>
          <a:p>
            <a:pPr eaLnBrk="1" hangingPunct="1">
              <a:defRPr/>
            </a:pPr>
            <a:r>
              <a:rPr lang="en-US" altLang="zh-CN" sz="2400" b="1" dirty="0" smtClean="0">
                <a:latin typeface="+mn-ea"/>
              </a:rPr>
              <a:t>  </a:t>
            </a:r>
            <a:endParaRPr lang="zh-CN" altLang="en-US" sz="2400" b="1" dirty="0" smtClean="0">
              <a:latin typeface="+mn-ea"/>
            </a:endParaRP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6125" y="2565400"/>
            <a:ext cx="7747000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428625" y="6054725"/>
            <a:ext cx="71104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indent="266700" eaLnBrk="0" hangingPunct="0">
              <a:defRPr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其中，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res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：程序资源文件夹，存放图标。</a:t>
            </a:r>
            <a:endParaRPr lang="en-US" altLang="zh-CN" sz="2400" dirty="0">
              <a:solidFill>
                <a:srgbClr val="000000"/>
              </a:solidFill>
              <a:latin typeface="+mn-ea"/>
              <a:ea typeface="+mn-ea"/>
            </a:endParaRPr>
          </a:p>
          <a:p>
            <a:pPr indent="266700" eaLnBrk="0" hangingPunct="0">
              <a:defRPr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theme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：主题文件夹，存放游戏的主题资源文件。</a:t>
            </a:r>
            <a:endParaRPr lang="zh-CN" altLang="en-US" sz="4800" dirty="0">
              <a:latin typeface="+mn-ea"/>
              <a:ea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B1CE8-8D95-4801-A497-641E36E34848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569325" cy="1216025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3600" b="1" dirty="0" smtClean="0"/>
              <a:t>10</a:t>
            </a:r>
            <a:r>
              <a:rPr lang="zh-CN" altLang="en-US" sz="3600" b="1" dirty="0" smtClean="0"/>
              <a:t>、</a:t>
            </a:r>
            <a:r>
              <a:rPr lang="zh-CN" sz="3600" b="1" dirty="0" smtClean="0">
                <a:solidFill>
                  <a:schemeClr val="accent6">
                    <a:lumMod val="50000"/>
                  </a:schemeClr>
                </a:solidFill>
              </a:rPr>
              <a:t>综合实践</a:t>
            </a:r>
            <a:r>
              <a:rPr lang="en-US" altLang="zh-CN" sz="3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zh-CN" sz="3600" dirty="0" smtClean="0"/>
              <a:t>连连看游戏</a:t>
            </a:r>
            <a:r>
              <a:rPr lang="zh-CN" altLang="en-US" sz="3600" dirty="0" smtClean="0"/>
              <a:t>（线性结构）</a:t>
            </a:r>
            <a:endParaRPr lang="zh-CN" altLang="en-US" sz="4000" b="1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857375"/>
            <a:ext cx="8001000" cy="42672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  10.1  </a:t>
            </a:r>
            <a:r>
              <a:rPr lang="zh-CN" altLang="zh-CN" b="1" smtClean="0"/>
              <a:t> </a:t>
            </a:r>
            <a:r>
              <a:rPr lang="zh-CN" b="1" smtClean="0"/>
              <a:t>实验目标</a:t>
            </a:r>
          </a:p>
          <a:p>
            <a:pPr eaLnBrk="1" hangingPunct="1"/>
            <a:r>
              <a:rPr lang="zh-CN" altLang="en-US" b="1" smtClean="0"/>
              <a:t>  </a:t>
            </a:r>
            <a:r>
              <a:rPr lang="en-US" altLang="zh-CN" b="1" smtClean="0"/>
              <a:t>10.2   </a:t>
            </a:r>
            <a:r>
              <a:rPr lang="zh-CN" altLang="en-US" b="1" smtClean="0"/>
              <a:t>需求分析</a:t>
            </a:r>
          </a:p>
          <a:p>
            <a:pPr eaLnBrk="1" hangingPunct="1"/>
            <a:r>
              <a:rPr lang="zh-CN" altLang="en-US" b="1" smtClean="0"/>
              <a:t>  </a:t>
            </a:r>
            <a:r>
              <a:rPr lang="en-US" altLang="zh-CN" b="1" smtClean="0"/>
              <a:t>10.3   </a:t>
            </a:r>
            <a:r>
              <a:rPr lang="zh-CN" altLang="en-US" b="1" smtClean="0"/>
              <a:t>系统</a:t>
            </a:r>
            <a:r>
              <a:rPr lang="zh-CN" b="1" smtClean="0"/>
              <a:t>设计</a:t>
            </a:r>
            <a:endParaRPr lang="zh-CN" altLang="en-US" b="1" smtClean="0"/>
          </a:p>
          <a:p>
            <a:pPr eaLnBrk="1" hangingPunct="1"/>
            <a:r>
              <a:rPr lang="en-US" altLang="zh-CN" b="1" smtClean="0"/>
              <a:t>  10.4   </a:t>
            </a:r>
            <a:r>
              <a:rPr lang="zh-CN" altLang="en-US" b="1" smtClean="0"/>
              <a:t>创建工程</a:t>
            </a:r>
            <a:endParaRPr lang="en-US" altLang="zh-CN" b="1" smtClean="0"/>
          </a:p>
          <a:p>
            <a:pPr eaLnBrk="1" hangingPunct="1"/>
            <a:r>
              <a:rPr lang="en-US" altLang="zh-CN" b="1" smtClean="0"/>
              <a:t>  10.5   </a:t>
            </a:r>
            <a:r>
              <a:rPr lang="zh-CN" altLang="en-US" b="1" smtClean="0"/>
              <a:t>主界面</a:t>
            </a:r>
            <a:endParaRPr lang="en-US" altLang="zh-CN" b="1" smtClean="0"/>
          </a:p>
          <a:p>
            <a:pPr eaLnBrk="1" hangingPunct="1"/>
            <a:r>
              <a:rPr lang="en-US" altLang="zh-CN" b="1" smtClean="0"/>
              <a:t>  10.6   </a:t>
            </a:r>
            <a:r>
              <a:rPr lang="zh-CN" altLang="en-US" b="1" smtClean="0"/>
              <a:t>开始游戏</a:t>
            </a:r>
            <a:endParaRPr lang="en-US" altLang="zh-CN" b="1" smtClean="0"/>
          </a:p>
          <a:p>
            <a:pPr eaLnBrk="1" hangingPunct="1"/>
            <a:r>
              <a:rPr lang="en-US" altLang="zh-CN" b="1" smtClean="0"/>
              <a:t>  10.7   </a:t>
            </a:r>
            <a:r>
              <a:rPr lang="zh-CN" altLang="en-US" b="1" smtClean="0"/>
              <a:t>消子判断</a:t>
            </a:r>
            <a:endParaRPr lang="en-US" altLang="zh-CN" b="1" smtClean="0"/>
          </a:p>
          <a:p>
            <a:pPr eaLnBrk="1" hangingPunct="1"/>
            <a:r>
              <a:rPr lang="en-US" altLang="zh-CN" b="1" smtClean="0"/>
              <a:t>  10.8   </a:t>
            </a:r>
            <a:r>
              <a:rPr lang="zh-CN" altLang="en-US" b="1" smtClean="0"/>
              <a:t>判断胜负</a:t>
            </a:r>
            <a:endParaRPr lang="en-US" altLang="zh-CN" b="1" smtClean="0"/>
          </a:p>
          <a:p>
            <a:pPr eaLnBrk="1" hangingPunct="1"/>
            <a:r>
              <a:rPr lang="en-US" altLang="zh-CN" b="1" smtClean="0"/>
              <a:t>  </a:t>
            </a:r>
          </a:p>
          <a:p>
            <a:pPr eaLnBrk="1" hangingPunct="1"/>
            <a:r>
              <a:rPr lang="en-US" altLang="zh-CN" b="1" smtClean="0"/>
              <a:t>  </a:t>
            </a:r>
            <a:endParaRPr lang="zh-CN" altLang="en-US" b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F6DF13-2DE2-448D-87FE-14CD2EE3F60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smtClean="0"/>
              <a:t>二、程序结构设计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85938"/>
            <a:ext cx="8208963" cy="4164012"/>
          </a:xfrm>
        </p:spPr>
        <p:txBody>
          <a:bodyPr/>
          <a:lstStyle/>
          <a:p>
            <a:pPr marL="0" indent="0">
              <a:defRPr/>
            </a:pPr>
            <a:r>
              <a:rPr lang="en-US" altLang="zh-CN" sz="2800" b="1" dirty="0" smtClean="0">
                <a:latin typeface="+mn-ea"/>
              </a:rPr>
              <a:t>2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zh-CN" sz="2800" b="1" dirty="0" smtClean="0">
                <a:latin typeface="+mn-ea"/>
              </a:rPr>
              <a:t>程序类关系设计</a:t>
            </a:r>
          </a:p>
          <a:p>
            <a:pPr marL="0" indent="0">
              <a:defRPr/>
            </a:pPr>
            <a:r>
              <a:rPr lang="en-US" altLang="zh-CN" sz="2800" b="1" dirty="0" smtClean="0">
                <a:latin typeface="+mn-ea"/>
              </a:rPr>
              <a:t>  </a:t>
            </a:r>
            <a:r>
              <a:rPr lang="zh-CN" sz="2800" b="1" dirty="0" smtClean="0">
                <a:latin typeface="+mn-ea"/>
              </a:rPr>
              <a:t>游戏程序按分层的思路来设计，主要分为：</a:t>
            </a:r>
            <a:endParaRPr lang="en-US" altLang="zh-CN" sz="2800" b="1" dirty="0" smtClean="0">
              <a:latin typeface="+mn-ea"/>
            </a:endParaRPr>
          </a:p>
          <a:p>
            <a:pPr marL="895350" lvl="1" indent="-457200">
              <a:buFont typeface="Arial" pitchFamily="34" charset="0"/>
              <a:buChar char="•"/>
              <a:defRPr/>
            </a:pPr>
            <a:r>
              <a:rPr lang="zh-CN" sz="2400" b="1" dirty="0" smtClean="0">
                <a:latin typeface="+mn-ea"/>
              </a:rPr>
              <a:t>界面层（主窗口类</a:t>
            </a:r>
            <a:r>
              <a:rPr lang="en-US" altLang="zh-CN" sz="2400" b="1" dirty="0" err="1" smtClean="0">
                <a:latin typeface="+mn-ea"/>
              </a:rPr>
              <a:t>CLLKDlg</a:t>
            </a:r>
            <a:r>
              <a:rPr lang="zh-CN" sz="2400" b="1" dirty="0" smtClean="0">
                <a:latin typeface="+mn-ea"/>
              </a:rPr>
              <a:t>、游戏窗口类</a:t>
            </a:r>
            <a:r>
              <a:rPr lang="en-US" altLang="zh-CN" sz="2400" b="1" dirty="0" err="1" smtClean="0">
                <a:latin typeface="+mn-ea"/>
              </a:rPr>
              <a:t>CGameDlg</a:t>
            </a:r>
            <a:r>
              <a:rPr lang="zh-CN" sz="2400" b="1" dirty="0" smtClean="0">
                <a:latin typeface="+mn-ea"/>
              </a:rPr>
              <a:t>）</a:t>
            </a:r>
            <a:endParaRPr lang="en-US" altLang="zh-CN" sz="2400" b="1" dirty="0" smtClean="0">
              <a:latin typeface="+mn-ea"/>
            </a:endParaRPr>
          </a:p>
          <a:p>
            <a:pPr marL="895350" lvl="1" indent="-457200">
              <a:buFont typeface="Arial" pitchFamily="34" charset="0"/>
              <a:buChar char="•"/>
              <a:defRPr/>
            </a:pPr>
            <a:r>
              <a:rPr lang="zh-CN" sz="2400" b="1" dirty="0" smtClean="0">
                <a:latin typeface="+mn-ea"/>
              </a:rPr>
              <a:t>游戏控制</a:t>
            </a:r>
            <a:r>
              <a:rPr lang="zh-CN" altLang="en-US" sz="2400" b="1" dirty="0" smtClean="0">
                <a:latin typeface="+mn-ea"/>
              </a:rPr>
              <a:t>层</a:t>
            </a:r>
            <a:r>
              <a:rPr lang="zh-CN" sz="2400" b="1" dirty="0" smtClean="0">
                <a:latin typeface="+mn-ea"/>
              </a:rPr>
              <a:t>（游戏控制类</a:t>
            </a:r>
            <a:r>
              <a:rPr lang="en-US" altLang="zh-CN" sz="2400" b="1" dirty="0" err="1" smtClean="0">
                <a:latin typeface="+mn-ea"/>
              </a:rPr>
              <a:t>CGameControl</a:t>
            </a:r>
            <a:r>
              <a:rPr lang="zh-CN" altLang="en-US" sz="2400" b="1" dirty="0" smtClean="0">
                <a:latin typeface="+mn-ea"/>
              </a:rPr>
              <a:t>）</a:t>
            </a:r>
            <a:endParaRPr lang="en-US" altLang="zh-CN" sz="2400" b="1" dirty="0" smtClean="0">
              <a:latin typeface="+mn-ea"/>
            </a:endParaRPr>
          </a:p>
          <a:p>
            <a:pPr marL="895350" lvl="1" indent="-457200">
              <a:buFont typeface="Arial" pitchFamily="34" charset="0"/>
              <a:buChar char="•"/>
              <a:defRPr/>
            </a:pPr>
            <a:r>
              <a:rPr lang="zh-CN" sz="2400" b="1" dirty="0" smtClean="0">
                <a:latin typeface="+mn-ea"/>
              </a:rPr>
              <a:t>业务逻辑层（游戏逻辑操作类</a:t>
            </a:r>
            <a:r>
              <a:rPr lang="en-US" altLang="zh-CN" sz="2400" b="1" dirty="0" err="1" smtClean="0">
                <a:latin typeface="+mn-ea"/>
              </a:rPr>
              <a:t>CGameLogic</a:t>
            </a:r>
            <a:r>
              <a:rPr lang="zh-CN" sz="2400" b="1" dirty="0" smtClean="0">
                <a:latin typeface="+mn-ea"/>
              </a:rPr>
              <a:t>）</a:t>
            </a:r>
          </a:p>
          <a:p>
            <a:pPr marL="0" indent="0">
              <a:defRPr/>
            </a:pPr>
            <a:r>
              <a:rPr lang="en-US" altLang="zh-CN" sz="2800" b="1" dirty="0" smtClean="0">
                <a:latin typeface="+mn-ea"/>
              </a:rPr>
              <a:t>  </a:t>
            </a:r>
            <a:r>
              <a:rPr lang="zh-CN" sz="2800" b="1" dirty="0" smtClean="0">
                <a:latin typeface="+mn-ea"/>
              </a:rPr>
              <a:t>各层之间使用结构体（顶点信息</a:t>
            </a:r>
            <a:r>
              <a:rPr lang="en-US" altLang="zh-CN" sz="2800" b="1" dirty="0" smtClean="0">
                <a:latin typeface="+mn-ea"/>
              </a:rPr>
              <a:t>Vertex</a:t>
            </a:r>
            <a:r>
              <a:rPr lang="zh-CN" sz="2800" b="1" dirty="0" smtClean="0">
                <a:latin typeface="+mn-ea"/>
              </a:rPr>
              <a:t>）来传递数据。</a:t>
            </a:r>
          </a:p>
          <a:p>
            <a:pPr marL="0" indent="0">
              <a:defRPr/>
            </a:pPr>
            <a:r>
              <a:rPr lang="en-US" altLang="zh-CN" sz="2800" b="1" dirty="0" smtClean="0">
                <a:latin typeface="+mn-ea"/>
              </a:rPr>
              <a:t>  </a:t>
            </a:r>
            <a:r>
              <a:rPr lang="zh-CN" sz="2800" b="1" dirty="0" smtClean="0">
                <a:latin typeface="+mn-ea"/>
              </a:rPr>
              <a:t>应用程序中公共的常量，定义在</a:t>
            </a:r>
            <a:r>
              <a:rPr lang="en-US" altLang="zh-CN" sz="2800" b="1" dirty="0" err="1" smtClean="0">
                <a:latin typeface="+mn-ea"/>
              </a:rPr>
              <a:t>global.h</a:t>
            </a:r>
            <a:r>
              <a:rPr lang="zh-CN" sz="2800" b="1" dirty="0" smtClean="0">
                <a:latin typeface="+mn-ea"/>
              </a:rPr>
              <a:t>头文件中。</a:t>
            </a:r>
            <a:endParaRPr lang="zh-CN" altLang="en-US" sz="2800" b="1" dirty="0" smtClean="0">
              <a:latin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2C005D-5ABE-4D12-8A4A-5B9A10E5C41D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smtClean="0"/>
              <a:t>三、数据结构设计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700213"/>
            <a:ext cx="8286750" cy="4667250"/>
          </a:xfrm>
        </p:spPr>
        <p:txBody>
          <a:bodyPr/>
          <a:lstStyle/>
          <a:p>
            <a:pPr>
              <a:defRPr/>
            </a:pPr>
            <a:r>
              <a:rPr lang="en-US" altLang="zh-CN" sz="2800" b="1" dirty="0" smtClean="0">
                <a:latin typeface="+mn-ea"/>
              </a:rPr>
              <a:t>1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zh-CN" sz="2800" b="1" dirty="0" smtClean="0">
                <a:latin typeface="+mn-ea"/>
              </a:rPr>
              <a:t>顶点存储结构</a:t>
            </a:r>
          </a:p>
          <a:p>
            <a:pPr>
              <a:defRPr/>
            </a:pPr>
            <a:r>
              <a:rPr lang="en-US" altLang="zh-CN" sz="2800" b="1" dirty="0" smtClean="0">
                <a:latin typeface="+mn-ea"/>
              </a:rPr>
              <a:t>     </a:t>
            </a:r>
            <a:r>
              <a:rPr lang="zh-CN" sz="2800" b="1" dirty="0" smtClean="0">
                <a:latin typeface="+mn-ea"/>
              </a:rPr>
              <a:t>添加</a:t>
            </a:r>
            <a:r>
              <a:rPr lang="en-US" altLang="zh-CN" sz="2800" b="1" dirty="0" err="1" smtClean="0">
                <a:latin typeface="+mn-ea"/>
              </a:rPr>
              <a:t>global.h</a:t>
            </a:r>
            <a:r>
              <a:rPr lang="zh-CN" sz="2800" b="1" dirty="0" smtClean="0">
                <a:latin typeface="+mn-ea"/>
              </a:rPr>
              <a:t>文件，定义结构体</a:t>
            </a:r>
            <a:r>
              <a:rPr lang="en-US" altLang="zh-CN" sz="2800" b="1" dirty="0" smtClean="0">
                <a:latin typeface="+mn-ea"/>
              </a:rPr>
              <a:t>Vertex</a:t>
            </a:r>
            <a:r>
              <a:rPr lang="zh-CN" sz="2800" b="1" dirty="0" smtClean="0">
                <a:latin typeface="+mn-ea"/>
              </a:rPr>
              <a:t>，用于保存游戏地图中一个点的行号、列表、值信息。</a:t>
            </a:r>
          </a:p>
          <a:p>
            <a:pPr>
              <a:defRPr/>
            </a:pPr>
            <a:r>
              <a:rPr lang="en-US" altLang="zh-CN" sz="2800" b="1" dirty="0" smtClean="0">
                <a:latin typeface="+mn-ea"/>
              </a:rPr>
              <a:t> </a:t>
            </a:r>
            <a:r>
              <a:rPr lang="en-US" altLang="zh-CN" sz="2800" b="1" dirty="0" err="1" smtClean="0">
                <a:latin typeface="+mn-ea"/>
              </a:rPr>
              <a:t>typedef</a:t>
            </a:r>
            <a:r>
              <a:rPr lang="en-US" altLang="zh-CN" sz="2800" b="1" dirty="0" smtClean="0">
                <a:latin typeface="+mn-ea"/>
              </a:rPr>
              <a:t> </a:t>
            </a:r>
            <a:r>
              <a:rPr lang="en-US" altLang="zh-CN" sz="2800" b="1" dirty="0" err="1" smtClean="0">
                <a:latin typeface="+mn-ea"/>
              </a:rPr>
              <a:t>struct</a:t>
            </a:r>
            <a:r>
              <a:rPr lang="en-US" altLang="zh-CN" sz="2800" b="1" dirty="0" smtClean="0">
                <a:latin typeface="+mn-ea"/>
              </a:rPr>
              <a:t> </a:t>
            </a:r>
            <a:r>
              <a:rPr lang="en-US" altLang="zh-CN" sz="2800" b="1" dirty="0" err="1" smtClean="0">
                <a:latin typeface="+mn-ea"/>
              </a:rPr>
              <a:t>tagVertex</a:t>
            </a:r>
            <a:endParaRPr lang="en-US" altLang="zh-CN" sz="2800" b="1" dirty="0" smtClean="0">
              <a:latin typeface="+mn-ea"/>
            </a:endParaRPr>
          </a:p>
          <a:p>
            <a:pPr>
              <a:defRPr/>
            </a:pPr>
            <a:r>
              <a:rPr lang="en-US" altLang="zh-CN" sz="2800" b="1" dirty="0" smtClean="0">
                <a:latin typeface="+mn-ea"/>
              </a:rPr>
              <a:t> {</a:t>
            </a:r>
            <a:endParaRPr lang="zh-CN" altLang="zh-CN" sz="2800" b="1" dirty="0" smtClean="0">
              <a:latin typeface="+mn-ea"/>
            </a:endParaRPr>
          </a:p>
          <a:p>
            <a:pPr>
              <a:defRPr/>
            </a:pPr>
            <a:r>
              <a:rPr lang="en-US" altLang="zh-CN" sz="2800" b="1" dirty="0" smtClean="0">
                <a:latin typeface="+mn-ea"/>
              </a:rPr>
              <a:t>    </a:t>
            </a:r>
            <a:r>
              <a:rPr lang="en-US" altLang="zh-CN" sz="2800" b="1" dirty="0" err="1" smtClean="0">
                <a:latin typeface="+mn-ea"/>
              </a:rPr>
              <a:t>int</a:t>
            </a:r>
            <a:r>
              <a:rPr lang="en-US" altLang="zh-CN" sz="2800" b="1" dirty="0" smtClean="0">
                <a:latin typeface="+mn-ea"/>
              </a:rPr>
              <a:t> row;     // </a:t>
            </a:r>
            <a:r>
              <a:rPr lang="zh-CN" sz="2800" b="1" dirty="0" smtClean="0">
                <a:latin typeface="+mn-ea"/>
              </a:rPr>
              <a:t>行</a:t>
            </a:r>
          </a:p>
          <a:p>
            <a:pPr>
              <a:defRPr/>
            </a:pPr>
            <a:r>
              <a:rPr lang="en-US" sz="2800" b="1" dirty="0" smtClean="0">
                <a:latin typeface="+mn-ea"/>
              </a:rPr>
              <a:t>    </a:t>
            </a:r>
            <a:r>
              <a:rPr lang="en-US" altLang="zh-CN" sz="2800" b="1" dirty="0" err="1" smtClean="0">
                <a:latin typeface="+mn-ea"/>
              </a:rPr>
              <a:t>int</a:t>
            </a:r>
            <a:r>
              <a:rPr lang="en-US" altLang="zh-CN" sz="2800" b="1" dirty="0" smtClean="0">
                <a:latin typeface="+mn-ea"/>
              </a:rPr>
              <a:t> col;     // </a:t>
            </a:r>
            <a:r>
              <a:rPr lang="zh-CN" sz="2800" b="1" dirty="0" smtClean="0">
                <a:latin typeface="+mn-ea"/>
              </a:rPr>
              <a:t>列</a:t>
            </a:r>
          </a:p>
          <a:p>
            <a:pPr>
              <a:defRPr/>
            </a:pPr>
            <a:r>
              <a:rPr lang="en-US" sz="2800" b="1" dirty="0" smtClean="0">
                <a:latin typeface="+mn-ea"/>
              </a:rPr>
              <a:t>    </a:t>
            </a:r>
            <a:r>
              <a:rPr lang="en-US" altLang="zh-CN" sz="2800" b="1" dirty="0" err="1" smtClean="0">
                <a:latin typeface="+mn-ea"/>
              </a:rPr>
              <a:t>int</a:t>
            </a:r>
            <a:r>
              <a:rPr lang="en-US" altLang="zh-CN" sz="2800" b="1" dirty="0" smtClean="0">
                <a:latin typeface="+mn-ea"/>
              </a:rPr>
              <a:t> info;    // </a:t>
            </a:r>
            <a:r>
              <a:rPr lang="zh-CN" sz="2800" b="1" dirty="0" smtClean="0">
                <a:latin typeface="+mn-ea"/>
              </a:rPr>
              <a:t>信息类</a:t>
            </a:r>
          </a:p>
          <a:p>
            <a:pPr>
              <a:defRPr/>
            </a:pPr>
            <a:r>
              <a:rPr lang="en-US" altLang="zh-CN" sz="2800" b="1" dirty="0" smtClean="0">
                <a:latin typeface="+mn-ea"/>
              </a:rPr>
              <a:t> }Vertex;</a:t>
            </a:r>
            <a:endParaRPr lang="zh-CN" altLang="zh-CN" sz="2800" b="1" dirty="0" smtClean="0">
              <a:latin typeface="+mn-ea"/>
            </a:endParaRPr>
          </a:p>
          <a:p>
            <a:pPr eaLnBrk="1" hangingPunct="1">
              <a:defRPr/>
            </a:pPr>
            <a:r>
              <a:rPr lang="en-US" altLang="zh-CN" sz="2800" b="1" dirty="0" smtClean="0">
                <a:latin typeface="+mn-ea"/>
              </a:rPr>
              <a:t>  </a:t>
            </a:r>
          </a:p>
          <a:p>
            <a:pPr eaLnBrk="1" hangingPunct="1">
              <a:defRPr/>
            </a:pPr>
            <a:r>
              <a:rPr lang="en-US" altLang="zh-CN" sz="2800" b="1" dirty="0" smtClean="0">
                <a:latin typeface="+mn-ea"/>
              </a:rPr>
              <a:t>  </a:t>
            </a:r>
            <a:endParaRPr lang="zh-CN" altLang="en-US" sz="2800" b="1" dirty="0" smtClean="0">
              <a:latin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1F012-2B42-4EC9-A3D6-514C5320187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smtClean="0"/>
              <a:t>三、数据结构设计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714500"/>
            <a:ext cx="8501062" cy="4500563"/>
          </a:xfrm>
        </p:spPr>
        <p:txBody>
          <a:bodyPr/>
          <a:lstStyle/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2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en-US" sz="2400" b="1" dirty="0" smtClean="0">
                <a:latin typeface="+mn-ea"/>
              </a:rPr>
              <a:t> </a:t>
            </a:r>
            <a:r>
              <a:rPr lang="zh-CN" sz="2400" b="1" dirty="0" smtClean="0">
                <a:latin typeface="+mn-ea"/>
              </a:rPr>
              <a:t>游戏地图存储结构</a:t>
            </a:r>
          </a:p>
          <a:p>
            <a:pPr marL="0" indent="469900">
              <a:defRPr/>
            </a:pPr>
            <a:r>
              <a:rPr lang="en-US" altLang="zh-CN" sz="2400" b="1" dirty="0" smtClean="0">
                <a:latin typeface="+mn-ea"/>
              </a:rPr>
              <a:t> </a:t>
            </a:r>
            <a:r>
              <a:rPr lang="zh-CN" sz="2400" b="1" dirty="0" smtClean="0">
                <a:latin typeface="+mn-ea"/>
              </a:rPr>
              <a:t>使用二维数组来保存游戏地图，给每种图片一个编号，并将这些编号保存在二维数组中。</a:t>
            </a:r>
          </a:p>
          <a:p>
            <a:pPr marL="0" indent="469900">
              <a:defRPr/>
            </a:pPr>
            <a:r>
              <a:rPr lang="en-US" altLang="zh-CN" sz="2400" b="1" dirty="0" smtClean="0">
                <a:latin typeface="+mn-ea"/>
              </a:rPr>
              <a:t> </a:t>
            </a:r>
            <a:r>
              <a:rPr lang="zh-CN" sz="2400" b="1" dirty="0" smtClean="0">
                <a:latin typeface="+mn-ea"/>
              </a:rPr>
              <a:t>用户在屏幕上选择</a:t>
            </a:r>
            <a:r>
              <a:rPr lang="en-US" altLang="zh-CN" sz="2400" b="1" dirty="0" smtClean="0">
                <a:latin typeface="+mn-ea"/>
              </a:rPr>
              <a:t>2</a:t>
            </a:r>
            <a:r>
              <a:rPr lang="zh-CN" sz="2400" b="1" dirty="0" smtClean="0">
                <a:latin typeface="+mn-ea"/>
              </a:rPr>
              <a:t>张图片，对应为数组中的两组坐标。分别实现三个消子判断算法：</a:t>
            </a:r>
            <a:endParaRPr lang="en-US" altLang="zh-CN" sz="2400" b="1" dirty="0" smtClean="0">
              <a:latin typeface="+mn-ea"/>
            </a:endParaRPr>
          </a:p>
          <a:p>
            <a:pPr marL="0" indent="469900">
              <a:defRPr/>
            </a:pPr>
            <a:r>
              <a:rPr lang="zh-CN" sz="2400" b="1" dirty="0" smtClean="0">
                <a:latin typeface="+mn-ea"/>
              </a:rPr>
              <a:t>“一条直线消子”、“两条直线消子”、“三条直线消子”，并使用这三个算法进行消子判断。若符合消子规则，就在屏幕上消除一对图片，并把数组对应元素清空。</a:t>
            </a:r>
            <a:r>
              <a:rPr lang="en-US" altLang="zh-CN" sz="2400" b="1" dirty="0" smtClean="0">
                <a:latin typeface="+mn-ea"/>
              </a:rPr>
              <a:t>  </a:t>
            </a:r>
            <a:endParaRPr lang="zh-CN" altLang="en-US" sz="2400" b="1" dirty="0" smtClean="0">
              <a:latin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7098DE-7DC8-407D-933C-33C6D91F120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smtClean="0"/>
              <a:t>三、数据结构设计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714500"/>
            <a:ext cx="8501062" cy="4500563"/>
          </a:xfrm>
        </p:spPr>
        <p:txBody>
          <a:bodyPr/>
          <a:lstStyle/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2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en-US" sz="2400" b="1" dirty="0" smtClean="0">
                <a:latin typeface="+mn-ea"/>
              </a:rPr>
              <a:t> </a:t>
            </a:r>
            <a:r>
              <a:rPr lang="zh-CN" sz="2400" b="1" dirty="0" smtClean="0">
                <a:latin typeface="+mn-ea"/>
              </a:rPr>
              <a:t>游戏地图存储结构</a:t>
            </a:r>
          </a:p>
          <a:p>
            <a:pPr>
              <a:defRPr/>
            </a:pPr>
            <a:r>
              <a:rPr lang="zh-CN" altLang="en-US" sz="2400" b="1" dirty="0" smtClean="0">
                <a:latin typeface="+mn-ea"/>
              </a:rPr>
              <a:t>注意：（</a:t>
            </a:r>
            <a:r>
              <a:rPr lang="en-US" altLang="zh-CN" sz="2400" b="1" dirty="0" smtClean="0">
                <a:latin typeface="+mn-ea"/>
              </a:rPr>
              <a:t>1</a:t>
            </a:r>
            <a:r>
              <a:rPr lang="zh-CN" altLang="en-US" sz="2400" b="1" dirty="0" smtClean="0">
                <a:latin typeface="+mn-ea"/>
              </a:rPr>
              <a:t>）</a:t>
            </a:r>
            <a:r>
              <a:rPr lang="zh-CN" sz="2400" b="1" dirty="0" smtClean="0">
                <a:latin typeface="+mn-ea"/>
              </a:rPr>
              <a:t>游戏地图中的图片种类和重复次数与游戏的级别和难度有关。图片种类越多，重复次数越小，游戏的难度越大，反之则越容易。</a:t>
            </a:r>
          </a:p>
          <a:p>
            <a:pPr marL="0" indent="469900">
              <a:defRPr/>
            </a:pPr>
            <a:r>
              <a:rPr lang="zh-CN" altLang="en-US" sz="2400" b="1" dirty="0" smtClean="0">
                <a:latin typeface="+mn-ea"/>
              </a:rPr>
              <a:t>（</a:t>
            </a:r>
            <a:r>
              <a:rPr lang="en-US" altLang="zh-CN" sz="2400" b="1" dirty="0" smtClean="0">
                <a:latin typeface="+mn-ea"/>
              </a:rPr>
              <a:t>2</a:t>
            </a:r>
            <a:r>
              <a:rPr lang="zh-CN" altLang="en-US" sz="2400" b="1" dirty="0" smtClean="0">
                <a:latin typeface="+mn-ea"/>
              </a:rPr>
              <a:t>）</a:t>
            </a:r>
            <a:r>
              <a:rPr lang="zh-CN" sz="2400" b="1" dirty="0" smtClean="0">
                <a:latin typeface="+mn-ea"/>
              </a:rPr>
              <a:t>因为</a:t>
            </a:r>
            <a:r>
              <a:rPr lang="en-US" altLang="zh-CN" sz="2400" b="1" dirty="0" smtClean="0">
                <a:latin typeface="+mn-ea"/>
              </a:rPr>
              <a:t>2</a:t>
            </a:r>
            <a:r>
              <a:rPr lang="zh-CN" sz="2400" b="1" dirty="0" smtClean="0">
                <a:latin typeface="+mn-ea"/>
              </a:rPr>
              <a:t>张同类的图片才能消。为保证游戏能完全消完，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zh-CN" sz="2400" b="1" dirty="0" smtClean="0">
                <a:latin typeface="+mn-ea"/>
              </a:rPr>
              <a:t>每种图片重复的次数一定要是偶数，即</a:t>
            </a:r>
            <a:r>
              <a:rPr lang="en-US" altLang="zh-CN" sz="2400" b="1" dirty="0" smtClean="0">
                <a:latin typeface="+mn-ea"/>
              </a:rPr>
              <a:t>2</a:t>
            </a:r>
            <a:r>
              <a:rPr lang="zh-CN" sz="2400" b="1" dirty="0" smtClean="0">
                <a:latin typeface="+mn-ea"/>
              </a:rPr>
              <a:t>的倍数。</a:t>
            </a:r>
          </a:p>
          <a:p>
            <a:pPr marL="0" indent="469900">
              <a:defRPr/>
            </a:pPr>
            <a:r>
              <a:rPr lang="zh-CN" altLang="en-US" sz="2400" b="1" dirty="0" smtClean="0">
                <a:latin typeface="+mn-ea"/>
              </a:rPr>
              <a:t>（</a:t>
            </a:r>
            <a:r>
              <a:rPr lang="en-US" altLang="zh-CN" sz="2400" b="1" dirty="0" smtClean="0">
                <a:latin typeface="+mn-ea"/>
              </a:rPr>
              <a:t>3</a:t>
            </a:r>
            <a:r>
              <a:rPr lang="zh-CN" altLang="en-US" sz="2400" b="1" dirty="0" smtClean="0">
                <a:latin typeface="+mn-ea"/>
              </a:rPr>
              <a:t>）</a:t>
            </a:r>
            <a:r>
              <a:rPr lang="zh-CN" sz="2400" b="1" dirty="0" smtClean="0">
                <a:latin typeface="+mn-ea"/>
              </a:rPr>
              <a:t>地图的大小与图片元素种类之间的关系</a:t>
            </a:r>
          </a:p>
          <a:p>
            <a:pPr marL="0" indent="469900">
              <a:defRPr/>
            </a:pPr>
            <a:r>
              <a:rPr lang="zh-CN" sz="2400" b="1" dirty="0" smtClean="0">
                <a:latin typeface="+mn-ea"/>
              </a:rPr>
              <a:t>地图的行数</a:t>
            </a:r>
            <a:r>
              <a:rPr lang="en-US" sz="2400" b="1" dirty="0" smtClean="0">
                <a:latin typeface="+mn-ea"/>
              </a:rPr>
              <a:t> * </a:t>
            </a:r>
            <a:r>
              <a:rPr lang="zh-CN" sz="2400" b="1" dirty="0" smtClean="0">
                <a:latin typeface="+mn-ea"/>
              </a:rPr>
              <a:t>地图的列数</a:t>
            </a:r>
            <a:r>
              <a:rPr lang="en-US" sz="2400" b="1" dirty="0" smtClean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= </a:t>
            </a:r>
            <a:r>
              <a:rPr lang="zh-CN" sz="2400" b="1" dirty="0" smtClean="0">
                <a:latin typeface="+mn-ea"/>
              </a:rPr>
              <a:t>图片的种类数</a:t>
            </a:r>
            <a:r>
              <a:rPr lang="en-US" sz="2400" b="1" dirty="0" smtClean="0">
                <a:latin typeface="+mn-ea"/>
              </a:rPr>
              <a:t> * </a:t>
            </a:r>
            <a:r>
              <a:rPr lang="zh-CN" sz="2400" b="1" dirty="0" smtClean="0">
                <a:latin typeface="+mn-ea"/>
              </a:rPr>
              <a:t>每种图片重复的次数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en-US" altLang="zh-CN" sz="2400" b="1" dirty="0" smtClean="0">
              <a:latin typeface="+mn-ea"/>
            </a:endParaRPr>
          </a:p>
          <a:p>
            <a:pPr marL="0" indent="469900">
              <a:defRPr/>
            </a:pPr>
            <a:r>
              <a:rPr lang="zh-CN" altLang="en-US" sz="2400" b="1" dirty="0" smtClean="0">
                <a:latin typeface="+mn-ea"/>
              </a:rPr>
              <a:t>（</a:t>
            </a:r>
            <a:r>
              <a:rPr lang="en-US" altLang="zh-CN" sz="2400" b="1" dirty="0" smtClean="0">
                <a:latin typeface="+mn-ea"/>
              </a:rPr>
              <a:t>4</a:t>
            </a:r>
            <a:r>
              <a:rPr lang="zh-CN" altLang="en-US" sz="2400" b="1" dirty="0" smtClean="0">
                <a:latin typeface="+mn-ea"/>
              </a:rPr>
              <a:t>）</a:t>
            </a:r>
            <a:r>
              <a:rPr lang="zh-CN" sz="2400" b="1" dirty="0" smtClean="0">
                <a:latin typeface="+mn-ea"/>
              </a:rPr>
              <a:t>地图数据的存储</a:t>
            </a:r>
          </a:p>
          <a:p>
            <a:pPr marL="0" indent="469900">
              <a:defRPr/>
            </a:pPr>
            <a:r>
              <a:rPr lang="en-US" altLang="zh-CN" sz="2400" b="1" dirty="0" smtClean="0">
                <a:latin typeface="+mn-ea"/>
              </a:rPr>
              <a:t> 1</a:t>
            </a:r>
            <a:r>
              <a:rPr lang="zh-CN" altLang="en-US" sz="2400" b="1" dirty="0" smtClean="0">
                <a:latin typeface="+mn-ea"/>
              </a:rPr>
              <a:t>）</a:t>
            </a:r>
            <a:r>
              <a:rPr lang="zh-CN" sz="2400" b="1" dirty="0" smtClean="0">
                <a:latin typeface="+mn-ea"/>
              </a:rPr>
              <a:t>用</a:t>
            </a:r>
            <a:r>
              <a:rPr lang="en-US" altLang="zh-CN" sz="2400" b="1" dirty="0" err="1" smtClean="0">
                <a:latin typeface="+mn-ea"/>
              </a:rPr>
              <a:t>int</a:t>
            </a:r>
            <a:r>
              <a:rPr lang="zh-CN" sz="2400" b="1" dirty="0" smtClean="0">
                <a:latin typeface="+mn-ea"/>
              </a:rPr>
              <a:t>类型动态二维数组</a:t>
            </a:r>
            <a:r>
              <a:rPr lang="en-US" altLang="zh-CN" sz="2400" b="1" dirty="0" smtClean="0">
                <a:latin typeface="+mn-ea"/>
              </a:rPr>
              <a:t>(</a:t>
            </a:r>
            <a:r>
              <a:rPr lang="en-US" altLang="zh-CN" sz="2400" b="1" dirty="0" err="1" smtClean="0">
                <a:latin typeface="+mn-ea"/>
              </a:rPr>
              <a:t>int</a:t>
            </a:r>
            <a:r>
              <a:rPr lang="en-US" altLang="zh-CN" sz="2400" b="1" dirty="0" smtClean="0">
                <a:latin typeface="+mn-ea"/>
              </a:rPr>
              <a:t>** </a:t>
            </a:r>
            <a:r>
              <a:rPr lang="en-US" altLang="zh-CN" sz="2400" b="1" dirty="0" err="1" smtClean="0">
                <a:latin typeface="+mn-ea"/>
              </a:rPr>
              <a:t>m_pGameMap</a:t>
            </a:r>
            <a:r>
              <a:rPr lang="en-US" altLang="zh-CN" sz="2400" b="1" dirty="0" smtClean="0">
                <a:latin typeface="+mn-ea"/>
              </a:rPr>
              <a:t>)</a:t>
            </a:r>
            <a:r>
              <a:rPr lang="zh-CN" sz="2400" b="1" dirty="0" smtClean="0">
                <a:latin typeface="+mn-ea"/>
              </a:rPr>
              <a:t>存储地图中元素图片的编号。</a:t>
            </a:r>
            <a:r>
              <a:rPr lang="en-US" altLang="zh-CN" sz="2400" b="1" dirty="0" smtClean="0">
                <a:latin typeface="+mn-ea"/>
              </a:rPr>
              <a:t>2</a:t>
            </a:r>
            <a:r>
              <a:rPr lang="zh-CN" altLang="en-US" sz="2400" b="1" dirty="0" smtClean="0">
                <a:latin typeface="+mn-ea"/>
              </a:rPr>
              <a:t>）</a:t>
            </a:r>
            <a:r>
              <a:rPr lang="zh-CN" sz="2400" b="1" dirty="0" smtClean="0">
                <a:latin typeface="+mn-ea"/>
              </a:rPr>
              <a:t>获得某行某列对应的元素数值</a:t>
            </a:r>
            <a:r>
              <a:rPr lang="zh-CN" altLang="en-US" sz="2400" b="1" dirty="0" smtClean="0">
                <a:latin typeface="+mn-ea"/>
              </a:rPr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8532813" y="6381750"/>
            <a:ext cx="598487" cy="476250"/>
          </a:xfrm>
        </p:spPr>
        <p:txBody>
          <a:bodyPr/>
          <a:lstStyle/>
          <a:p>
            <a:pPr>
              <a:defRPr/>
            </a:pPr>
            <a:fld id="{CE819D6C-26EC-4E7C-BC39-75939824AF2D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smtClean="0"/>
              <a:t>四、算法设计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714500"/>
            <a:ext cx="8501062" cy="4306888"/>
          </a:xfrm>
        </p:spPr>
        <p:txBody>
          <a:bodyPr/>
          <a:lstStyle/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1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zh-CN" sz="2400" b="1" dirty="0" smtClean="0">
                <a:latin typeface="+mn-ea"/>
              </a:rPr>
              <a:t>随机开局算法</a:t>
            </a:r>
            <a:endParaRPr lang="en-US" altLang="zh-CN" sz="2400" b="1" dirty="0" smtClean="0">
              <a:latin typeface="+mn-ea"/>
            </a:endParaRPr>
          </a:p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(1) </a:t>
            </a:r>
            <a:r>
              <a:rPr lang="zh-CN" sz="2400" b="1" dirty="0" smtClean="0">
                <a:latin typeface="+mn-ea"/>
              </a:rPr>
              <a:t>计算游戏中元素个数：行数</a:t>
            </a:r>
            <a:r>
              <a:rPr lang="en-US" sz="2400" b="1" dirty="0" smtClean="0">
                <a:latin typeface="+mn-ea"/>
              </a:rPr>
              <a:t> * </a:t>
            </a:r>
            <a:r>
              <a:rPr lang="zh-CN" sz="2400" b="1" dirty="0" smtClean="0">
                <a:latin typeface="+mn-ea"/>
              </a:rPr>
              <a:t>列数。</a:t>
            </a:r>
          </a:p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(2) </a:t>
            </a:r>
            <a:r>
              <a:rPr lang="zh-CN" sz="2400" b="1" dirty="0" smtClean="0">
                <a:latin typeface="+mn-ea"/>
              </a:rPr>
              <a:t>计算每一种花色重复数：行数</a:t>
            </a:r>
            <a:r>
              <a:rPr lang="en-US" sz="2400" b="1" dirty="0" smtClean="0">
                <a:latin typeface="+mn-ea"/>
              </a:rPr>
              <a:t> * </a:t>
            </a:r>
            <a:r>
              <a:rPr lang="zh-CN" sz="2400" b="1" dirty="0" smtClean="0">
                <a:latin typeface="+mn-ea"/>
              </a:rPr>
              <a:t>列数</a:t>
            </a:r>
            <a:r>
              <a:rPr lang="en-US" sz="2400" b="1" dirty="0" smtClean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/ </a:t>
            </a:r>
            <a:r>
              <a:rPr lang="zh-CN" sz="2400" b="1" dirty="0" smtClean="0">
                <a:latin typeface="+mn-ea"/>
              </a:rPr>
              <a:t>花色数。</a:t>
            </a:r>
          </a:p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     1) </a:t>
            </a:r>
            <a:r>
              <a:rPr lang="zh-CN" sz="2400" b="1" dirty="0" smtClean="0">
                <a:latin typeface="+mn-ea"/>
              </a:rPr>
              <a:t>判断（行数</a:t>
            </a:r>
            <a:r>
              <a:rPr lang="en-US" sz="2400" b="1" dirty="0" smtClean="0">
                <a:latin typeface="+mn-ea"/>
              </a:rPr>
              <a:t> * </a:t>
            </a:r>
            <a:r>
              <a:rPr lang="zh-CN" sz="2400" b="1" dirty="0" smtClean="0">
                <a:latin typeface="+mn-ea"/>
              </a:rPr>
              <a:t>列数</a:t>
            </a:r>
            <a:r>
              <a:rPr lang="en-US" sz="2400" b="1" dirty="0" smtClean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% </a:t>
            </a:r>
            <a:r>
              <a:rPr lang="zh-CN" sz="2400" b="1" dirty="0" smtClean="0">
                <a:latin typeface="+mn-ea"/>
              </a:rPr>
              <a:t>花色数）是否为</a:t>
            </a:r>
            <a:r>
              <a:rPr lang="en-US" altLang="zh-CN" sz="2400" b="1" dirty="0" smtClean="0">
                <a:latin typeface="+mn-ea"/>
              </a:rPr>
              <a:t>0</a:t>
            </a:r>
            <a:r>
              <a:rPr lang="zh-CN" sz="2400" b="1" dirty="0" smtClean="0">
                <a:latin typeface="+mn-ea"/>
              </a:rPr>
              <a:t>。如果不为</a:t>
            </a:r>
            <a:r>
              <a:rPr lang="en-US" altLang="zh-CN" sz="2400" b="1" dirty="0" smtClean="0">
                <a:latin typeface="+mn-ea"/>
              </a:rPr>
              <a:t>0</a:t>
            </a:r>
            <a:r>
              <a:rPr lang="zh-CN" sz="2400" b="1" dirty="0" smtClean="0">
                <a:latin typeface="+mn-ea"/>
              </a:rPr>
              <a:t>，则进行异常处理。</a:t>
            </a:r>
          </a:p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     2) </a:t>
            </a:r>
            <a:r>
              <a:rPr lang="zh-CN" sz="2400" b="1" dirty="0" smtClean="0">
                <a:latin typeface="+mn-ea"/>
              </a:rPr>
              <a:t>判断每一种花色重复数是否能被</a:t>
            </a:r>
            <a:r>
              <a:rPr lang="en-US" altLang="zh-CN" sz="2400" b="1" dirty="0" smtClean="0">
                <a:latin typeface="+mn-ea"/>
              </a:rPr>
              <a:t>2</a:t>
            </a:r>
            <a:r>
              <a:rPr lang="zh-CN" sz="2400" b="1" dirty="0" smtClean="0">
                <a:latin typeface="+mn-ea"/>
              </a:rPr>
              <a:t>整除，如果不能被</a:t>
            </a:r>
            <a:r>
              <a:rPr lang="en-US" altLang="zh-CN" sz="2400" b="1" dirty="0" smtClean="0">
                <a:latin typeface="+mn-ea"/>
              </a:rPr>
              <a:t>2</a:t>
            </a:r>
            <a:r>
              <a:rPr lang="zh-CN" sz="2400" b="1" dirty="0" smtClean="0">
                <a:latin typeface="+mn-ea"/>
              </a:rPr>
              <a:t>整除，则进行异常处理。</a:t>
            </a:r>
          </a:p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(3) </a:t>
            </a:r>
            <a:r>
              <a:rPr lang="zh-CN" sz="2400" b="1" dirty="0" smtClean="0">
                <a:latin typeface="+mn-ea"/>
              </a:rPr>
              <a:t>按从左到右，从上到下的顺序，将花色数填入游戏地图。</a:t>
            </a:r>
            <a:r>
              <a:rPr lang="en-US" altLang="zh-CN" sz="2400" b="1" dirty="0" smtClean="0">
                <a:latin typeface="+mn-ea"/>
              </a:rPr>
              <a:t>  </a:t>
            </a:r>
          </a:p>
          <a:p>
            <a:pPr eaLnBrk="1" hangingPunct="1">
              <a:defRPr/>
            </a:pPr>
            <a:r>
              <a:rPr lang="en-US" altLang="zh-CN" sz="2400" b="1" dirty="0" smtClean="0">
                <a:latin typeface="+mn-ea"/>
              </a:rPr>
              <a:t>  </a:t>
            </a:r>
            <a:endParaRPr lang="zh-CN" altLang="en-US" sz="2400" b="1" dirty="0" smtClean="0">
              <a:latin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49919-1277-4587-8527-0313F23717B1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smtClean="0"/>
              <a:t>四、算法设计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D40145-7546-4F9B-99C1-8F62E88C530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188" y="1773238"/>
            <a:ext cx="82677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smtClean="0"/>
              <a:t>四、算法设计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628775"/>
            <a:ext cx="9036050" cy="3370263"/>
          </a:xfrm>
        </p:spPr>
        <p:txBody>
          <a:bodyPr/>
          <a:lstStyle/>
          <a:p>
            <a:pPr marL="0" indent="0">
              <a:spcBef>
                <a:spcPts val="0"/>
              </a:spcBef>
              <a:defRPr/>
            </a:pPr>
            <a:r>
              <a:rPr lang="en-US" altLang="zh-CN" sz="2400" b="1" dirty="0" smtClean="0">
                <a:latin typeface="+mn-ea"/>
              </a:rPr>
              <a:t>1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zh-CN" sz="2400" b="1" dirty="0" smtClean="0">
                <a:latin typeface="+mn-ea"/>
              </a:rPr>
              <a:t>随机开局算法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spcBef>
                <a:spcPts val="0"/>
              </a:spcBef>
              <a:defRPr/>
            </a:pPr>
            <a:r>
              <a:rPr lang="en-US" altLang="zh-CN" sz="2400" b="1" dirty="0" smtClean="0">
                <a:latin typeface="+mn-ea"/>
              </a:rPr>
              <a:t>(1) </a:t>
            </a:r>
            <a:r>
              <a:rPr lang="zh-CN" sz="2400" b="1" dirty="0" smtClean="0">
                <a:latin typeface="+mn-ea"/>
              </a:rPr>
              <a:t>计算游戏中元素个数：行数</a:t>
            </a:r>
            <a:r>
              <a:rPr lang="en-US" sz="2400" b="1" dirty="0" smtClean="0">
                <a:latin typeface="+mn-ea"/>
              </a:rPr>
              <a:t> * </a:t>
            </a:r>
            <a:r>
              <a:rPr lang="zh-CN" sz="2400" b="1" dirty="0" smtClean="0">
                <a:latin typeface="+mn-ea"/>
              </a:rPr>
              <a:t>列数。</a:t>
            </a:r>
          </a:p>
          <a:p>
            <a:pPr marL="0" indent="0">
              <a:spcBef>
                <a:spcPts val="0"/>
              </a:spcBef>
              <a:defRPr/>
            </a:pPr>
            <a:r>
              <a:rPr lang="en-US" altLang="zh-CN" sz="2400" b="1" dirty="0" smtClean="0">
                <a:latin typeface="+mn-ea"/>
              </a:rPr>
              <a:t>(2) </a:t>
            </a:r>
            <a:r>
              <a:rPr lang="zh-CN" sz="2400" b="1" dirty="0" smtClean="0">
                <a:latin typeface="+mn-ea"/>
              </a:rPr>
              <a:t>计算每一种花色重复数：行数</a:t>
            </a:r>
            <a:r>
              <a:rPr lang="en-US" sz="2400" b="1" dirty="0" smtClean="0">
                <a:latin typeface="+mn-ea"/>
              </a:rPr>
              <a:t> * </a:t>
            </a:r>
            <a:r>
              <a:rPr lang="zh-CN" sz="2400" b="1" dirty="0" smtClean="0">
                <a:latin typeface="+mn-ea"/>
              </a:rPr>
              <a:t>列数</a:t>
            </a:r>
            <a:r>
              <a:rPr lang="en-US" sz="2400" b="1" dirty="0" smtClean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/ </a:t>
            </a:r>
            <a:r>
              <a:rPr lang="zh-CN" sz="2400" b="1" dirty="0" smtClean="0">
                <a:latin typeface="+mn-ea"/>
              </a:rPr>
              <a:t>花色数。</a:t>
            </a:r>
          </a:p>
          <a:p>
            <a:pPr marL="0" indent="0">
              <a:spcBef>
                <a:spcPts val="0"/>
              </a:spcBef>
              <a:defRPr/>
            </a:pPr>
            <a:r>
              <a:rPr lang="en-US" altLang="zh-CN" sz="2400" b="1" dirty="0" smtClean="0">
                <a:latin typeface="+mn-ea"/>
              </a:rPr>
              <a:t>    1) </a:t>
            </a:r>
            <a:r>
              <a:rPr lang="zh-CN" sz="2400" b="1" dirty="0" smtClean="0">
                <a:latin typeface="+mn-ea"/>
              </a:rPr>
              <a:t>判断（行数</a:t>
            </a:r>
            <a:r>
              <a:rPr lang="en-US" sz="2400" b="1" dirty="0" smtClean="0">
                <a:latin typeface="+mn-ea"/>
              </a:rPr>
              <a:t> * </a:t>
            </a:r>
            <a:r>
              <a:rPr lang="zh-CN" sz="2400" b="1" dirty="0" smtClean="0">
                <a:latin typeface="+mn-ea"/>
              </a:rPr>
              <a:t>列数</a:t>
            </a:r>
            <a:r>
              <a:rPr lang="en-US" sz="2400" b="1" dirty="0" smtClean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% </a:t>
            </a:r>
            <a:r>
              <a:rPr lang="zh-CN" sz="2400" b="1" dirty="0" smtClean="0">
                <a:latin typeface="+mn-ea"/>
              </a:rPr>
              <a:t>花色数）是否为</a:t>
            </a:r>
            <a:r>
              <a:rPr lang="en-US" altLang="zh-CN" sz="2400" b="1" dirty="0" smtClean="0">
                <a:latin typeface="+mn-ea"/>
              </a:rPr>
              <a:t>0</a:t>
            </a:r>
            <a:r>
              <a:rPr lang="zh-CN" sz="2400" b="1" dirty="0" smtClean="0">
                <a:latin typeface="+mn-ea"/>
              </a:rPr>
              <a:t>。如果不为</a:t>
            </a:r>
            <a:r>
              <a:rPr lang="en-US" altLang="zh-CN" sz="2400" b="1" dirty="0" smtClean="0">
                <a:latin typeface="+mn-ea"/>
              </a:rPr>
              <a:t>0</a:t>
            </a:r>
            <a:r>
              <a:rPr lang="zh-CN" sz="2400" b="1" dirty="0" smtClean="0">
                <a:latin typeface="+mn-ea"/>
              </a:rPr>
              <a:t>，则进行异常处理。</a:t>
            </a:r>
          </a:p>
          <a:p>
            <a:pPr marL="0" indent="0">
              <a:spcBef>
                <a:spcPts val="0"/>
              </a:spcBef>
              <a:defRPr/>
            </a:pPr>
            <a:r>
              <a:rPr lang="en-US" altLang="zh-CN" sz="2400" b="1" dirty="0" smtClean="0">
                <a:latin typeface="+mn-ea"/>
              </a:rPr>
              <a:t>    2) </a:t>
            </a:r>
            <a:r>
              <a:rPr lang="zh-CN" sz="2400" b="1" dirty="0" smtClean="0">
                <a:latin typeface="+mn-ea"/>
              </a:rPr>
              <a:t>判断每一种花色重复数是否能被</a:t>
            </a:r>
            <a:r>
              <a:rPr lang="en-US" altLang="zh-CN" sz="2400" b="1" dirty="0" smtClean="0">
                <a:latin typeface="+mn-ea"/>
              </a:rPr>
              <a:t>2</a:t>
            </a:r>
            <a:r>
              <a:rPr lang="zh-CN" sz="2400" b="1" dirty="0" smtClean="0">
                <a:latin typeface="+mn-ea"/>
              </a:rPr>
              <a:t>整除，如果不能被</a:t>
            </a:r>
            <a:r>
              <a:rPr lang="en-US" altLang="zh-CN" sz="2400" b="1" dirty="0" smtClean="0">
                <a:latin typeface="+mn-ea"/>
              </a:rPr>
              <a:t>2</a:t>
            </a:r>
            <a:r>
              <a:rPr lang="zh-CN" sz="2400" b="1" dirty="0" smtClean="0">
                <a:latin typeface="+mn-ea"/>
              </a:rPr>
              <a:t>整除，则进行异常处理。</a:t>
            </a:r>
          </a:p>
          <a:p>
            <a:pPr marL="0" indent="0">
              <a:spcBef>
                <a:spcPts val="0"/>
              </a:spcBef>
              <a:defRPr/>
            </a:pPr>
            <a:r>
              <a:rPr lang="en-US" altLang="zh-CN" sz="2400" b="1" dirty="0" smtClean="0">
                <a:latin typeface="+mn-ea"/>
              </a:rPr>
              <a:t>(3) </a:t>
            </a:r>
            <a:r>
              <a:rPr lang="zh-CN" sz="2400" b="1" dirty="0" smtClean="0">
                <a:latin typeface="+mn-ea"/>
              </a:rPr>
              <a:t>按从左到右，从上到下的顺序，将花色数填入游戏地图。</a:t>
            </a:r>
            <a:endParaRPr lang="en-US" altLang="zh-CN" sz="2400" b="1" dirty="0" smtClean="0">
              <a:latin typeface="+mn-ea"/>
            </a:endParaRPr>
          </a:p>
          <a:p>
            <a:pPr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</a:rPr>
              <a:t>4) 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由于生成的地图是规则的，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</a:rPr>
              <a:t>因此需要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将地图中的花色打乱。</a:t>
            </a:r>
            <a:endParaRPr lang="en-US" altLang="zh-CN" sz="2400" b="1" dirty="0">
              <a:solidFill>
                <a:srgbClr val="000000"/>
              </a:solidFill>
              <a:latin typeface="+mn-ea"/>
            </a:endParaRPr>
          </a:p>
          <a:p>
            <a:pPr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实现思路是：</a:t>
            </a:r>
            <a:endParaRPr lang="en-US" altLang="zh-CN" sz="2400" b="1" dirty="0">
              <a:solidFill>
                <a:srgbClr val="000000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defRPr/>
            </a:pPr>
            <a:r>
              <a:rPr lang="zh-CN" altLang="en-US" sz="2400" b="1" dirty="0" smtClean="0">
                <a:latin typeface="+mn-ea"/>
              </a:rPr>
              <a:t>    随机</a:t>
            </a:r>
            <a:r>
              <a:rPr lang="zh-CN" altLang="en-US" sz="2400" b="1" dirty="0">
                <a:latin typeface="+mn-ea"/>
              </a:rPr>
              <a:t>选择两个元素，将其值对调。重复若干次（当前游戏重复了元素总数次）。</a:t>
            </a:r>
          </a:p>
          <a:p>
            <a:pPr marL="0" indent="0">
              <a:spcBef>
                <a:spcPts val="0"/>
              </a:spcBef>
              <a:defRPr/>
            </a:pPr>
            <a:endParaRPr lang="en-US" altLang="zh-CN" sz="2400" b="1" dirty="0" smtClean="0">
              <a:latin typeface="+mn-ea"/>
            </a:endParaRPr>
          </a:p>
          <a:p>
            <a:pPr marL="0" indent="0" eaLnBrk="1" hangingPunct="1">
              <a:spcBef>
                <a:spcPts val="0"/>
              </a:spcBef>
              <a:defRPr/>
            </a:pPr>
            <a:r>
              <a:rPr lang="en-US" altLang="zh-CN" sz="2400" b="1" dirty="0" smtClean="0">
                <a:latin typeface="+mn-ea"/>
              </a:rPr>
              <a:t>  </a:t>
            </a:r>
            <a:endParaRPr lang="zh-CN" altLang="en-US" sz="2400" b="1" dirty="0" smtClean="0">
              <a:latin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3FBA5-15D9-49BC-9E6A-E379F458B5E7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smtClean="0"/>
              <a:t>四、算法设计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51E593-3AF8-428D-AE2B-52872C56B13C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73238"/>
            <a:ext cx="7848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smtClean="0"/>
              <a:t>四、算法设计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785938"/>
            <a:ext cx="8821737" cy="5027612"/>
          </a:xfrm>
        </p:spPr>
        <p:txBody>
          <a:bodyPr/>
          <a:lstStyle/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2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zh-CN" sz="2400" b="1" dirty="0" smtClean="0">
                <a:latin typeface="+mn-ea"/>
              </a:rPr>
              <a:t>消子判断的流程</a:t>
            </a:r>
          </a:p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(1) </a:t>
            </a:r>
            <a:r>
              <a:rPr lang="zh-CN" sz="2400" b="1" dirty="0" smtClean="0">
                <a:latin typeface="+mn-ea"/>
              </a:rPr>
              <a:t>获得选中的两张图片的行号与列号。</a:t>
            </a:r>
          </a:p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(2) </a:t>
            </a:r>
            <a:r>
              <a:rPr lang="zh-CN" sz="2400" b="1" dirty="0" smtClean="0">
                <a:latin typeface="+mn-ea"/>
              </a:rPr>
              <a:t>判断选中的图片是否同色，不同色，则不能相消。判断选中的图片是否为同一个图片，如果为同一个图片，不能相消。</a:t>
            </a:r>
          </a:p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(3) </a:t>
            </a:r>
            <a:r>
              <a:rPr lang="zh-CN" sz="2400" b="1" dirty="0" smtClean="0">
                <a:latin typeface="+mn-ea"/>
              </a:rPr>
              <a:t>判断连通性，如以下三种情况均不满足，则结束。</a:t>
            </a:r>
          </a:p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    1) </a:t>
            </a:r>
            <a:r>
              <a:rPr lang="zh-CN" sz="2400" b="1" dirty="0" smtClean="0">
                <a:latin typeface="+mn-ea"/>
              </a:rPr>
              <a:t>首先判断能否一条直线连通。</a:t>
            </a:r>
          </a:p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    2) </a:t>
            </a:r>
            <a:r>
              <a:rPr lang="zh-CN" sz="2400" b="1" dirty="0" smtClean="0">
                <a:latin typeface="+mn-ea"/>
              </a:rPr>
              <a:t>如果不能一条直线连通，则判断能否两条直线连通。</a:t>
            </a:r>
          </a:p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    3) </a:t>
            </a:r>
            <a:r>
              <a:rPr lang="zh-CN" sz="2400" b="1" dirty="0" smtClean="0">
                <a:latin typeface="+mn-ea"/>
              </a:rPr>
              <a:t>如果不能两条直线连通，则判断能否三条直线连通。</a:t>
            </a:r>
          </a:p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(4) </a:t>
            </a:r>
            <a:r>
              <a:rPr lang="zh-CN" sz="2400" b="1" dirty="0" smtClean="0">
                <a:latin typeface="+mn-ea"/>
              </a:rPr>
              <a:t>获得连通路径，绘制连通线。</a:t>
            </a:r>
          </a:p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(5) </a:t>
            </a:r>
            <a:r>
              <a:rPr lang="zh-CN" sz="2400" b="1" dirty="0" smtClean="0">
                <a:latin typeface="+mn-ea"/>
              </a:rPr>
              <a:t>消除图片。</a:t>
            </a:r>
          </a:p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(6) </a:t>
            </a:r>
            <a:r>
              <a:rPr lang="zh-CN" sz="2400" b="1" dirty="0" smtClean="0">
                <a:latin typeface="+mn-ea"/>
              </a:rPr>
              <a:t>更新游戏地图。</a:t>
            </a:r>
          </a:p>
          <a:p>
            <a:pPr eaLnBrk="1" hangingPunct="1">
              <a:defRPr/>
            </a:pPr>
            <a:r>
              <a:rPr lang="en-US" altLang="zh-CN" sz="2400" b="1" dirty="0" smtClean="0">
                <a:latin typeface="+mn-ea"/>
              </a:rPr>
              <a:t>  </a:t>
            </a:r>
            <a:endParaRPr lang="zh-CN" altLang="en-US" sz="2400" b="1" dirty="0" smtClean="0">
              <a:latin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2C1B0-A7DA-4A13-949E-6D74FE785AAC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460375"/>
          </a:xfrm>
        </p:spPr>
        <p:txBody>
          <a:bodyPr/>
          <a:lstStyle/>
          <a:p>
            <a:r>
              <a:rPr lang="zh-CN" altLang="en-US" sz="4000" b="1" smtClean="0"/>
              <a:t>四、算法设计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6613"/>
            <a:ext cx="9144000" cy="6021387"/>
          </a:xfrm>
        </p:spPr>
        <p:txBody>
          <a:bodyPr/>
          <a:lstStyle/>
          <a:p>
            <a:pPr marL="0" indent="0">
              <a:spcBef>
                <a:spcPts val="600"/>
              </a:spcBef>
              <a:defRPr/>
            </a:pPr>
            <a:r>
              <a:rPr lang="en-US" altLang="zh-CN" sz="3200" b="1" dirty="0" smtClean="0">
                <a:solidFill>
                  <a:srgbClr val="000099"/>
                </a:solidFill>
                <a:latin typeface="+mn-ea"/>
              </a:rPr>
              <a:t>3</a:t>
            </a:r>
            <a:r>
              <a:rPr lang="zh-CN" sz="3200" b="1" dirty="0" smtClean="0">
                <a:solidFill>
                  <a:srgbClr val="000099"/>
                </a:solidFill>
                <a:latin typeface="+mn-ea"/>
              </a:rPr>
              <a:t>、一条直线消子算法</a:t>
            </a:r>
            <a:endParaRPr lang="en-US" altLang="zh-CN" sz="3200" b="1" dirty="0" smtClean="0">
              <a:solidFill>
                <a:srgbClr val="000099"/>
              </a:solidFill>
              <a:latin typeface="+mn-ea"/>
            </a:endParaRPr>
          </a:p>
          <a:p>
            <a:pPr marL="0" indent="0">
              <a:spcBef>
                <a:spcPts val="600"/>
              </a:spcBef>
              <a:defRPr/>
            </a:pPr>
            <a:endParaRPr lang="zh-CN" sz="2400" b="1" dirty="0" smtClean="0">
              <a:latin typeface="+mn-ea"/>
            </a:endParaRPr>
          </a:p>
          <a:p>
            <a:pPr marL="0" indent="0">
              <a:spcBef>
                <a:spcPts val="600"/>
              </a:spcBef>
              <a:defRPr/>
            </a:pPr>
            <a:r>
              <a:rPr lang="en-US" altLang="zh-CN" sz="2400" b="1" dirty="0" smtClean="0">
                <a:latin typeface="+mn-ea"/>
              </a:rPr>
              <a:t>(1) </a:t>
            </a:r>
            <a:r>
              <a:rPr lang="zh-CN" sz="2400" b="1" dirty="0" smtClean="0">
                <a:latin typeface="+mn-ea"/>
              </a:rPr>
              <a:t>判断两个顶点，行是否相同，若相同，则判断两个顶点在</a:t>
            </a:r>
            <a:r>
              <a:rPr lang="en-US" altLang="zh-CN" sz="2400" b="1" dirty="0" smtClean="0">
                <a:latin typeface="+mn-ea"/>
              </a:rPr>
              <a:t>X</a:t>
            </a:r>
            <a:r>
              <a:rPr lang="zh-CN" sz="2400" b="1" dirty="0" smtClean="0">
                <a:latin typeface="+mn-ea"/>
              </a:rPr>
              <a:t>方向是否连通。</a:t>
            </a:r>
          </a:p>
          <a:p>
            <a:pPr marL="0" indent="0">
              <a:spcBef>
                <a:spcPts val="600"/>
              </a:spcBef>
              <a:defRPr/>
            </a:pPr>
            <a:r>
              <a:rPr lang="en-US" altLang="zh-CN" sz="2400" b="1" dirty="0" smtClean="0">
                <a:latin typeface="+mn-ea"/>
              </a:rPr>
              <a:t>  </a:t>
            </a:r>
            <a:r>
              <a:rPr lang="zh-CN" sz="2400" b="1" dirty="0" smtClean="0">
                <a:latin typeface="+mn-ea"/>
              </a:rPr>
              <a:t>在</a:t>
            </a:r>
            <a:r>
              <a:rPr lang="en-US" altLang="zh-CN" sz="2400" b="1" dirty="0" err="1" smtClean="0">
                <a:latin typeface="+mn-ea"/>
              </a:rPr>
              <a:t>CGameLogic</a:t>
            </a:r>
            <a:r>
              <a:rPr lang="zh-CN" sz="2400" b="1" dirty="0" smtClean="0">
                <a:latin typeface="+mn-ea"/>
              </a:rPr>
              <a:t>类中定义</a:t>
            </a:r>
            <a:r>
              <a:rPr lang="en-US" altLang="zh-CN" sz="2400" b="1" dirty="0" err="1" smtClean="0">
                <a:latin typeface="+mn-ea"/>
              </a:rPr>
              <a:t>LinkInRow</a:t>
            </a:r>
            <a:r>
              <a:rPr lang="en-US" altLang="zh-CN" sz="2400" b="1" dirty="0" smtClean="0">
                <a:latin typeface="+mn-ea"/>
              </a:rPr>
              <a:t>()</a:t>
            </a:r>
            <a:r>
              <a:rPr lang="zh-CN" sz="2400" b="1" dirty="0" smtClean="0">
                <a:latin typeface="+mn-ea"/>
              </a:rPr>
              <a:t>函数实现</a:t>
            </a:r>
            <a:r>
              <a:rPr lang="en-US" altLang="zh-CN" sz="2400" b="1" dirty="0" smtClean="0">
                <a:latin typeface="+mn-ea"/>
              </a:rPr>
              <a:t>X</a:t>
            </a:r>
            <a:r>
              <a:rPr lang="zh-CN" sz="2400" b="1" dirty="0" smtClean="0">
                <a:latin typeface="+mn-ea"/>
              </a:rPr>
              <a:t>方向连通判断。依次判断在</a:t>
            </a:r>
            <a:r>
              <a:rPr lang="en-US" altLang="zh-CN" sz="2400" b="1" dirty="0" smtClean="0">
                <a:latin typeface="+mn-ea"/>
              </a:rPr>
              <a:t>X</a:t>
            </a:r>
            <a:r>
              <a:rPr lang="zh-CN" sz="2400" b="1" dirty="0" smtClean="0">
                <a:latin typeface="+mn-ea"/>
              </a:rPr>
              <a:t>方向两个顶点间每一个顶点，是否都为空，全为空，表示可以连通，否则不能连通。</a:t>
            </a:r>
          </a:p>
          <a:p>
            <a:pPr marL="0" indent="0">
              <a:lnSpc>
                <a:spcPts val="1925"/>
              </a:lnSpc>
              <a:spcBef>
                <a:spcPts val="600"/>
              </a:spcBef>
              <a:defRPr/>
            </a:pPr>
            <a:r>
              <a:rPr lang="en-US" altLang="zh-CN" sz="2400" b="1" dirty="0" err="1" smtClean="0">
                <a:solidFill>
                  <a:srgbClr val="000099"/>
                </a:solidFill>
                <a:latin typeface="+mn-ea"/>
              </a:rPr>
              <a:t>bool</a:t>
            </a:r>
            <a:r>
              <a:rPr lang="en-US" altLang="zh-CN" sz="2400" b="1" dirty="0" smtClean="0">
                <a:solidFill>
                  <a:srgbClr val="000099"/>
                </a:solidFill>
                <a:latin typeface="+mn-ea"/>
              </a:rPr>
              <a:t> 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+mn-ea"/>
              </a:rPr>
              <a:t>CGameLogic</a:t>
            </a:r>
            <a:r>
              <a:rPr lang="en-US" altLang="zh-CN" sz="2400" b="1" dirty="0" smtClean="0">
                <a:solidFill>
                  <a:srgbClr val="000099"/>
                </a:solidFill>
                <a:latin typeface="+mn-ea"/>
              </a:rPr>
              <a:t>::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+mn-ea"/>
              </a:rPr>
              <a:t>LinkInRow</a:t>
            </a:r>
            <a:r>
              <a:rPr lang="en-US" altLang="zh-CN" sz="2400" b="1" dirty="0" smtClean="0">
                <a:solidFill>
                  <a:srgbClr val="000099"/>
                </a:solidFill>
                <a:latin typeface="+mn-ea"/>
              </a:rPr>
              <a:t>(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+mn-ea"/>
              </a:rPr>
              <a:t>int</a:t>
            </a:r>
            <a:r>
              <a:rPr lang="en-US" altLang="zh-CN" sz="2400" b="1" dirty="0" smtClean="0">
                <a:solidFill>
                  <a:srgbClr val="000099"/>
                </a:solidFill>
                <a:latin typeface="+mn-ea"/>
              </a:rPr>
              <a:t>** 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+mn-ea"/>
              </a:rPr>
              <a:t>pGameMap</a:t>
            </a:r>
            <a:r>
              <a:rPr lang="en-US" altLang="zh-CN" sz="2400" b="1" dirty="0" smtClean="0">
                <a:solidFill>
                  <a:srgbClr val="000099"/>
                </a:solidFill>
                <a:latin typeface="+mn-ea"/>
              </a:rPr>
              <a:t>, Vertex v1, Vertex v2)</a:t>
            </a:r>
            <a:endParaRPr lang="zh-CN" altLang="zh-CN" sz="2400" b="1" dirty="0" smtClean="0">
              <a:solidFill>
                <a:srgbClr val="000099"/>
              </a:solidFill>
              <a:latin typeface="+mn-ea"/>
            </a:endParaRPr>
          </a:p>
          <a:p>
            <a:pPr marL="0" indent="0">
              <a:lnSpc>
                <a:spcPts val="1925"/>
              </a:lnSpc>
              <a:spcBef>
                <a:spcPts val="600"/>
              </a:spcBef>
              <a:defRPr/>
            </a:pPr>
            <a:r>
              <a:rPr lang="en-US" altLang="zh-CN" sz="2400" b="1" dirty="0" smtClean="0">
                <a:solidFill>
                  <a:srgbClr val="000099"/>
                </a:solidFill>
                <a:latin typeface="+mn-ea"/>
              </a:rPr>
              <a:t>{ 1</a:t>
            </a:r>
            <a:r>
              <a:rPr lang="zh-CN" sz="2400" b="1" dirty="0" smtClean="0">
                <a:solidFill>
                  <a:srgbClr val="000099"/>
                </a:solidFill>
                <a:latin typeface="+mn-ea"/>
              </a:rPr>
              <a:t>：将顶点的列进行调整，使</a:t>
            </a:r>
            <a:r>
              <a:rPr lang="en-US" altLang="zh-CN" sz="2400" b="1" dirty="0" smtClean="0">
                <a:solidFill>
                  <a:srgbClr val="000099"/>
                </a:solidFill>
                <a:latin typeface="+mn-ea"/>
              </a:rPr>
              <a:t>nCol1</a:t>
            </a:r>
            <a:r>
              <a:rPr lang="zh-CN" sz="2400" b="1" dirty="0" smtClean="0">
                <a:solidFill>
                  <a:srgbClr val="000099"/>
                </a:solidFill>
                <a:latin typeface="+mn-ea"/>
              </a:rPr>
              <a:t>的值小于</a:t>
            </a:r>
            <a:r>
              <a:rPr lang="en-US" altLang="zh-CN" sz="2400" b="1" dirty="0" smtClean="0">
                <a:solidFill>
                  <a:srgbClr val="000099"/>
                </a:solidFill>
                <a:latin typeface="+mn-ea"/>
              </a:rPr>
              <a:t>nCol2</a:t>
            </a:r>
            <a:endParaRPr lang="zh-CN" altLang="zh-CN" sz="2400" b="1" dirty="0" smtClean="0">
              <a:solidFill>
                <a:srgbClr val="000099"/>
              </a:solidFill>
              <a:latin typeface="+mn-ea"/>
            </a:endParaRPr>
          </a:p>
          <a:p>
            <a:pPr marL="0" indent="0">
              <a:lnSpc>
                <a:spcPts val="1925"/>
              </a:lnSpc>
              <a:spcBef>
                <a:spcPts val="600"/>
              </a:spcBef>
              <a:defRPr/>
            </a:pPr>
            <a:r>
              <a:rPr lang="en-US" altLang="zh-CN" sz="2400" b="1" dirty="0" smtClean="0">
                <a:solidFill>
                  <a:srgbClr val="000099"/>
                </a:solidFill>
                <a:latin typeface="+mn-ea"/>
              </a:rPr>
              <a:t>  2</a:t>
            </a:r>
            <a:r>
              <a:rPr lang="zh-CN" sz="2400" b="1" dirty="0" smtClean="0">
                <a:solidFill>
                  <a:srgbClr val="000099"/>
                </a:solidFill>
                <a:latin typeface="+mn-ea"/>
              </a:rPr>
              <a:t>：使用</a:t>
            </a:r>
            <a:r>
              <a:rPr lang="en-US" altLang="zh-CN" sz="2400" b="1" dirty="0" smtClean="0">
                <a:solidFill>
                  <a:srgbClr val="000099"/>
                </a:solidFill>
                <a:latin typeface="+mn-ea"/>
              </a:rPr>
              <a:t>for</a:t>
            </a:r>
            <a:r>
              <a:rPr lang="zh-CN" sz="2400" b="1" dirty="0" smtClean="0">
                <a:solidFill>
                  <a:srgbClr val="000099"/>
                </a:solidFill>
                <a:latin typeface="+mn-ea"/>
              </a:rPr>
              <a:t>循环，判断两个顶点间是否不为空的图片</a:t>
            </a:r>
          </a:p>
          <a:p>
            <a:pPr marL="0" indent="0">
              <a:lnSpc>
                <a:spcPts val="1925"/>
              </a:lnSpc>
              <a:spcBef>
                <a:spcPts val="600"/>
              </a:spcBef>
              <a:defRPr/>
            </a:pPr>
            <a:r>
              <a:rPr lang="en-US" altLang="zh-CN" sz="2400" b="1" dirty="0" smtClean="0">
                <a:solidFill>
                  <a:srgbClr val="000099"/>
                </a:solidFill>
                <a:latin typeface="+mn-ea"/>
              </a:rPr>
              <a:t>  for(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+mn-ea"/>
              </a:rPr>
              <a:t>int</a:t>
            </a:r>
            <a:r>
              <a:rPr lang="en-US" altLang="zh-CN" sz="2400" b="1" dirty="0" smtClean="0">
                <a:solidFill>
                  <a:srgbClr val="000099"/>
                </a:solidFill>
                <a:latin typeface="+mn-ea"/>
              </a:rPr>
              <a:t> i = nCol1 + 1; i &lt;= nCol2; i++)</a:t>
            </a:r>
            <a:endParaRPr lang="zh-CN" altLang="zh-CN" sz="2400" b="1" dirty="0" smtClean="0">
              <a:solidFill>
                <a:srgbClr val="000099"/>
              </a:solidFill>
              <a:latin typeface="+mn-ea"/>
            </a:endParaRPr>
          </a:p>
          <a:p>
            <a:pPr marL="0" indent="0">
              <a:lnSpc>
                <a:spcPts val="1925"/>
              </a:lnSpc>
              <a:spcBef>
                <a:spcPts val="600"/>
              </a:spcBef>
              <a:defRPr/>
            </a:pPr>
            <a:r>
              <a:rPr lang="en-US" altLang="zh-CN" sz="2400" b="1" dirty="0" smtClean="0">
                <a:solidFill>
                  <a:srgbClr val="000099"/>
                </a:solidFill>
                <a:latin typeface="+mn-ea"/>
              </a:rPr>
              <a:t>  {	if(i == nCol2) 	return true;</a:t>
            </a:r>
            <a:endParaRPr lang="zh-CN" altLang="zh-CN" sz="2400" b="1" dirty="0" smtClean="0">
              <a:solidFill>
                <a:srgbClr val="000099"/>
              </a:solidFill>
              <a:latin typeface="+mn-ea"/>
            </a:endParaRPr>
          </a:p>
          <a:p>
            <a:pPr marL="0" indent="0">
              <a:lnSpc>
                <a:spcPts val="1925"/>
              </a:lnSpc>
              <a:spcBef>
                <a:spcPts val="600"/>
              </a:spcBef>
              <a:defRPr/>
            </a:pPr>
            <a:r>
              <a:rPr lang="en-US" altLang="zh-CN" sz="2400" b="1" dirty="0" smtClean="0">
                <a:solidFill>
                  <a:srgbClr val="000099"/>
                </a:solidFill>
                <a:latin typeface="+mn-ea"/>
              </a:rPr>
              <a:t>	if(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+mn-ea"/>
              </a:rPr>
              <a:t>pGameMap</a:t>
            </a:r>
            <a:r>
              <a:rPr lang="en-US" altLang="zh-CN" sz="2400" b="1" dirty="0" smtClean="0">
                <a:solidFill>
                  <a:srgbClr val="000099"/>
                </a:solidFill>
                <a:latin typeface="+mn-ea"/>
              </a:rPr>
              <a:t>[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+mn-ea"/>
              </a:rPr>
              <a:t>nRow</a:t>
            </a:r>
            <a:r>
              <a:rPr lang="en-US" altLang="zh-CN" sz="2400" b="1" dirty="0" smtClean="0">
                <a:solidFill>
                  <a:srgbClr val="000099"/>
                </a:solidFill>
                <a:latin typeface="+mn-ea"/>
              </a:rPr>
              <a:t>][i] != BLANK) break; // BLANK</a:t>
            </a:r>
            <a:r>
              <a:rPr lang="zh-CN" sz="2400" b="1" dirty="0" smtClean="0">
                <a:solidFill>
                  <a:srgbClr val="000099"/>
                </a:solidFill>
                <a:latin typeface="+mn-ea"/>
              </a:rPr>
              <a:t>表示空</a:t>
            </a:r>
          </a:p>
          <a:p>
            <a:pPr marL="0" indent="0">
              <a:lnSpc>
                <a:spcPts val="1925"/>
              </a:lnSpc>
              <a:spcBef>
                <a:spcPts val="600"/>
              </a:spcBef>
              <a:defRPr/>
            </a:pPr>
            <a:r>
              <a:rPr lang="en-US" altLang="zh-CN" sz="2400" b="1" dirty="0" smtClean="0">
                <a:solidFill>
                  <a:srgbClr val="000099"/>
                </a:solidFill>
                <a:latin typeface="+mn-ea"/>
              </a:rPr>
              <a:t>  }</a:t>
            </a:r>
            <a:endParaRPr lang="zh-CN" altLang="zh-CN" sz="2400" b="1" dirty="0" smtClean="0">
              <a:solidFill>
                <a:srgbClr val="000099"/>
              </a:solidFill>
              <a:latin typeface="+mn-ea"/>
            </a:endParaRPr>
          </a:p>
          <a:p>
            <a:pPr marL="0" indent="0">
              <a:lnSpc>
                <a:spcPts val="1925"/>
              </a:lnSpc>
              <a:spcBef>
                <a:spcPts val="600"/>
              </a:spcBef>
              <a:defRPr/>
            </a:pPr>
            <a:r>
              <a:rPr lang="en-US" altLang="zh-CN" sz="2400" b="1" dirty="0" smtClean="0">
                <a:solidFill>
                  <a:srgbClr val="000099"/>
                </a:solidFill>
                <a:latin typeface="+mn-ea"/>
              </a:rPr>
              <a:t>  return false;</a:t>
            </a:r>
            <a:endParaRPr lang="zh-CN" altLang="zh-CN" sz="2400" b="1" dirty="0" smtClean="0">
              <a:solidFill>
                <a:srgbClr val="000099"/>
              </a:solidFill>
              <a:latin typeface="+mn-ea"/>
            </a:endParaRPr>
          </a:p>
          <a:p>
            <a:pPr marL="0" indent="0">
              <a:lnSpc>
                <a:spcPts val="1925"/>
              </a:lnSpc>
              <a:spcBef>
                <a:spcPts val="600"/>
              </a:spcBef>
              <a:defRPr/>
            </a:pPr>
            <a:r>
              <a:rPr lang="en-US" altLang="zh-CN" sz="2400" b="1" dirty="0" smtClean="0">
                <a:solidFill>
                  <a:srgbClr val="000099"/>
                </a:solidFill>
                <a:latin typeface="+mn-ea"/>
              </a:rPr>
              <a:t>}</a:t>
            </a:r>
            <a:endParaRPr lang="zh-CN" altLang="en-US" sz="2400" b="1" dirty="0" smtClean="0">
              <a:latin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E24EA4-BBAB-4B1A-AA59-C799D0BC06B0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/>
          </p:nvPr>
        </p:nvSpPr>
        <p:spPr>
          <a:xfrm>
            <a:off x="179388" y="1628775"/>
            <a:ext cx="8856662" cy="51133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dirty="0" smtClean="0">
                <a:latin typeface="+mn-ea"/>
              </a:rPr>
              <a:t>1</a:t>
            </a:r>
            <a:r>
              <a:rPr lang="zh-CN" sz="2400" b="1" dirty="0" smtClean="0">
                <a:latin typeface="+mn-ea"/>
              </a:rPr>
              <a:t>、了解连连看游戏的功能和规则等。</a:t>
            </a:r>
          </a:p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2</a:t>
            </a:r>
            <a:r>
              <a:rPr lang="zh-CN" sz="2400" b="1" dirty="0" smtClean="0">
                <a:latin typeface="+mn-ea"/>
              </a:rPr>
              <a:t>、掌握集成开发工具</a:t>
            </a:r>
            <a:r>
              <a:rPr lang="en-US" altLang="zh-CN" sz="2400" b="1" dirty="0" smtClean="0">
                <a:latin typeface="+mn-ea"/>
              </a:rPr>
              <a:t>(Visual C++ 6.0</a:t>
            </a:r>
            <a:r>
              <a:rPr lang="zh-CN" sz="2400" b="1" dirty="0" smtClean="0">
                <a:latin typeface="+mn-ea"/>
              </a:rPr>
              <a:t>或</a:t>
            </a:r>
            <a:r>
              <a:rPr lang="en-US" altLang="zh-CN" sz="2400" b="1" dirty="0" smtClean="0">
                <a:latin typeface="+mn-ea"/>
              </a:rPr>
              <a:t>Microsoft Visual Studio 2010)</a:t>
            </a:r>
            <a:r>
              <a:rPr lang="zh-CN" sz="2400" b="1" dirty="0" smtClean="0">
                <a:latin typeface="+mn-ea"/>
              </a:rPr>
              <a:t>。</a:t>
            </a:r>
          </a:p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3</a:t>
            </a:r>
            <a:r>
              <a:rPr lang="zh-CN" sz="2400" b="1" dirty="0" smtClean="0">
                <a:latin typeface="+mn-ea"/>
              </a:rPr>
              <a:t>、掌握</a:t>
            </a:r>
            <a:r>
              <a:rPr lang="en-US" altLang="zh-CN" sz="2400" b="1" dirty="0" smtClean="0">
                <a:latin typeface="+mn-ea"/>
              </a:rPr>
              <a:t>C++</a:t>
            </a:r>
            <a:r>
              <a:rPr lang="zh-CN" sz="2400" b="1" dirty="0" smtClean="0">
                <a:latin typeface="+mn-ea"/>
              </a:rPr>
              <a:t>的基础编程。</a:t>
            </a:r>
          </a:p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4</a:t>
            </a:r>
            <a:r>
              <a:rPr lang="zh-CN" sz="2400" b="1" dirty="0" smtClean="0">
                <a:latin typeface="+mn-ea"/>
              </a:rPr>
              <a:t>、理解</a:t>
            </a:r>
            <a:r>
              <a:rPr lang="en-US" altLang="zh-CN" sz="2400" b="1" dirty="0" smtClean="0">
                <a:latin typeface="+mn-ea"/>
              </a:rPr>
              <a:t>MFC</a:t>
            </a:r>
            <a:r>
              <a:rPr lang="zh-CN" sz="2400" b="1" dirty="0" smtClean="0">
                <a:latin typeface="+mn-ea"/>
              </a:rPr>
              <a:t>框架，包括</a:t>
            </a:r>
            <a:r>
              <a:rPr lang="en-US" altLang="zh-CN" sz="2400" b="1" dirty="0" smtClean="0">
                <a:latin typeface="+mn-ea"/>
              </a:rPr>
              <a:t>MFC Dialog</a:t>
            </a:r>
            <a:r>
              <a:rPr lang="zh-CN" sz="2400" b="1" dirty="0" smtClean="0">
                <a:latin typeface="+mn-ea"/>
              </a:rPr>
              <a:t>应用程序和</a:t>
            </a:r>
            <a:r>
              <a:rPr lang="en-US" altLang="zh-CN" sz="2400" b="1" dirty="0" smtClean="0">
                <a:latin typeface="+mn-ea"/>
              </a:rPr>
              <a:t>GDI </a:t>
            </a:r>
            <a:r>
              <a:rPr lang="zh-CN" sz="2400" b="1" dirty="0" smtClean="0">
                <a:latin typeface="+mn-ea"/>
              </a:rPr>
              <a:t>编程。</a:t>
            </a:r>
          </a:p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5</a:t>
            </a:r>
            <a:r>
              <a:rPr lang="zh-CN" sz="2400" b="1" dirty="0" smtClean="0">
                <a:latin typeface="+mn-ea"/>
              </a:rPr>
              <a:t>、理解线性结构，重点掌握数组和栈操作，掌握数组的遍历、消子和胜负判断等算法。</a:t>
            </a:r>
          </a:p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6</a:t>
            </a:r>
            <a:r>
              <a:rPr lang="zh-CN" sz="2400" b="1" dirty="0" smtClean="0">
                <a:latin typeface="+mn-ea"/>
              </a:rPr>
              <a:t>、理解企业软件开发过程，理解系统需求分析和设计，应用迭代开发思路进行项目开发。</a:t>
            </a:r>
          </a:p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7</a:t>
            </a:r>
            <a:r>
              <a:rPr lang="zh-CN" sz="2400" b="1" dirty="0" smtClean="0">
                <a:latin typeface="+mn-ea"/>
              </a:rPr>
              <a:t>、养成良好的编码习惯和培养软件工程化思维，综合应用</a:t>
            </a:r>
            <a:r>
              <a:rPr lang="en-US" altLang="zh-CN" sz="2400" b="1" dirty="0" smtClean="0">
                <a:latin typeface="+mn-ea"/>
              </a:rPr>
              <a:t>C++</a:t>
            </a:r>
            <a:r>
              <a:rPr lang="zh-CN" sz="2400" b="1" dirty="0" smtClean="0">
                <a:latin typeface="+mn-ea"/>
              </a:rPr>
              <a:t>编程、</a:t>
            </a:r>
            <a:r>
              <a:rPr lang="en-US" altLang="zh-CN" sz="2400" b="1" dirty="0" smtClean="0">
                <a:latin typeface="+mn-ea"/>
              </a:rPr>
              <a:t>MFC Dialog</a:t>
            </a:r>
            <a:r>
              <a:rPr lang="zh-CN" sz="2400" b="1" dirty="0" smtClean="0">
                <a:latin typeface="+mn-ea"/>
              </a:rPr>
              <a:t>、算法、线性结构等知识，开发“连连看游戏”桌面应用程序，达到掌握和应用线性结构核心知识。</a:t>
            </a:r>
          </a:p>
          <a:p>
            <a:pPr eaLnBrk="1" hangingPunct="1">
              <a:defRPr/>
            </a:pPr>
            <a:endParaRPr lang="en-US" altLang="zh-CN" sz="2800" b="1" dirty="0" smtClean="0">
              <a:latin typeface="+mn-ea"/>
            </a:endParaRPr>
          </a:p>
        </p:txBody>
      </p:sp>
      <p:sp>
        <p:nvSpPr>
          <p:cNvPr id="6147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6148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10.1  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实验目标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054850" y="6408738"/>
            <a:ext cx="1981200" cy="476250"/>
          </a:xfrm>
        </p:spPr>
        <p:txBody>
          <a:bodyPr/>
          <a:lstStyle/>
          <a:p>
            <a:pPr>
              <a:defRPr/>
            </a:pPr>
            <a:fld id="{D8959B63-5A9E-4937-9E7E-36431C19A9D3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460375"/>
          </a:xfrm>
        </p:spPr>
        <p:txBody>
          <a:bodyPr/>
          <a:lstStyle/>
          <a:p>
            <a:r>
              <a:rPr lang="zh-CN" altLang="en-US" sz="4000" b="1" smtClean="0"/>
              <a:t>四、算法设计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36625"/>
            <a:ext cx="8497887" cy="5013325"/>
          </a:xfrm>
        </p:spPr>
        <p:txBody>
          <a:bodyPr/>
          <a:lstStyle/>
          <a:p>
            <a:pPr marL="0" indent="0">
              <a:spcBef>
                <a:spcPts val="600"/>
              </a:spcBef>
              <a:defRPr/>
            </a:pPr>
            <a:r>
              <a:rPr lang="en-US" altLang="zh-CN" sz="3200" b="1" dirty="0" smtClean="0">
                <a:solidFill>
                  <a:srgbClr val="000099"/>
                </a:solidFill>
                <a:latin typeface="+mn-ea"/>
              </a:rPr>
              <a:t>3</a:t>
            </a:r>
            <a:r>
              <a:rPr lang="zh-CN" sz="3200" b="1" dirty="0" smtClean="0">
                <a:solidFill>
                  <a:srgbClr val="000099"/>
                </a:solidFill>
                <a:latin typeface="+mn-ea"/>
              </a:rPr>
              <a:t>、一条直线消子算法</a:t>
            </a:r>
            <a:endParaRPr lang="en-US" altLang="zh-CN" sz="3200" b="1" dirty="0" smtClean="0">
              <a:solidFill>
                <a:srgbClr val="000099"/>
              </a:solidFill>
              <a:latin typeface="+mn-ea"/>
            </a:endParaRPr>
          </a:p>
          <a:p>
            <a:pPr marL="0" indent="0">
              <a:spcBef>
                <a:spcPts val="600"/>
              </a:spcBef>
              <a:defRPr/>
            </a:pPr>
            <a:endParaRPr lang="zh-CN" sz="2400" b="1" dirty="0" smtClean="0">
              <a:latin typeface="+mn-ea"/>
            </a:endParaRPr>
          </a:p>
          <a:p>
            <a:pPr marL="0" indent="0">
              <a:spcBef>
                <a:spcPts val="600"/>
              </a:spcBef>
              <a:defRPr/>
            </a:pPr>
            <a:r>
              <a:rPr lang="en-US" altLang="zh-CN" sz="2400" b="1" dirty="0" smtClean="0">
                <a:latin typeface="+mn-ea"/>
              </a:rPr>
              <a:t>(2) </a:t>
            </a:r>
            <a:r>
              <a:rPr lang="zh-CN" sz="2400" b="1" dirty="0" smtClean="0">
                <a:latin typeface="+mn-ea"/>
              </a:rPr>
              <a:t>判断两个顶点，列是否相同，若相同，则判断两个顶点在</a:t>
            </a:r>
            <a:r>
              <a:rPr lang="en-US" altLang="zh-CN" sz="2400" b="1" dirty="0" smtClean="0">
                <a:latin typeface="+mn-ea"/>
              </a:rPr>
              <a:t>Y</a:t>
            </a:r>
            <a:r>
              <a:rPr lang="zh-CN" sz="2400" b="1" dirty="0" smtClean="0">
                <a:latin typeface="+mn-ea"/>
              </a:rPr>
              <a:t>方向是否连接。</a:t>
            </a:r>
          </a:p>
          <a:p>
            <a:pPr marL="0" indent="0">
              <a:spcBef>
                <a:spcPts val="600"/>
              </a:spcBef>
              <a:defRPr/>
            </a:pPr>
            <a:r>
              <a:rPr lang="en-US" altLang="zh-CN" sz="2400" b="1" dirty="0" smtClean="0">
                <a:latin typeface="+mn-ea"/>
              </a:rPr>
              <a:t>    </a:t>
            </a:r>
            <a:r>
              <a:rPr lang="zh-CN" sz="2400" b="1" dirty="0" smtClean="0">
                <a:latin typeface="+mn-ea"/>
              </a:rPr>
              <a:t>在</a:t>
            </a:r>
            <a:r>
              <a:rPr lang="en-US" altLang="zh-CN" sz="2400" b="1" dirty="0" err="1" smtClean="0">
                <a:latin typeface="+mn-ea"/>
              </a:rPr>
              <a:t>CGameLogic</a:t>
            </a:r>
            <a:r>
              <a:rPr lang="zh-CN" sz="2400" b="1" dirty="0" smtClean="0">
                <a:latin typeface="+mn-ea"/>
              </a:rPr>
              <a:t>类中定义</a:t>
            </a:r>
            <a:r>
              <a:rPr lang="en-US" altLang="zh-CN" sz="2400" b="1" dirty="0" err="1" smtClean="0">
                <a:latin typeface="+mn-ea"/>
              </a:rPr>
              <a:t>LinkInCol</a:t>
            </a:r>
            <a:r>
              <a:rPr lang="en-US" altLang="zh-CN" sz="2400" b="1" dirty="0" smtClean="0">
                <a:latin typeface="+mn-ea"/>
              </a:rPr>
              <a:t>()</a:t>
            </a:r>
            <a:r>
              <a:rPr lang="zh-CN" sz="2400" b="1" dirty="0" smtClean="0">
                <a:latin typeface="+mn-ea"/>
              </a:rPr>
              <a:t>函数实现</a:t>
            </a:r>
            <a:r>
              <a:rPr lang="en-US" altLang="zh-CN" sz="2400" b="1" dirty="0" smtClean="0">
                <a:latin typeface="+mn-ea"/>
              </a:rPr>
              <a:t>Y</a:t>
            </a:r>
            <a:r>
              <a:rPr lang="zh-CN" sz="2400" b="1" dirty="0" smtClean="0">
                <a:latin typeface="+mn-ea"/>
              </a:rPr>
              <a:t>方向连通判断。依次判断在</a:t>
            </a:r>
            <a:r>
              <a:rPr lang="en-US" altLang="zh-CN" sz="2400" b="1" dirty="0" smtClean="0">
                <a:latin typeface="+mn-ea"/>
              </a:rPr>
              <a:t>Y</a:t>
            </a:r>
            <a:r>
              <a:rPr lang="zh-CN" sz="2400" b="1" dirty="0" smtClean="0">
                <a:latin typeface="+mn-ea"/>
              </a:rPr>
              <a:t>方向两个顶点间每一个顶点，是否都为空，全为空，表示可以连通，否则不能连通。</a:t>
            </a:r>
            <a:r>
              <a:rPr lang="en-US" altLang="zh-CN" sz="2400" b="1" dirty="0" smtClean="0">
                <a:latin typeface="+mn-ea"/>
              </a:rPr>
              <a:t> </a:t>
            </a:r>
            <a:endParaRPr lang="zh-CN" altLang="en-US" sz="2400" b="1" dirty="0" smtClean="0">
              <a:latin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A08F99-7597-4917-B968-4255FE6F5D78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smtClean="0"/>
              <a:t>四、算法设计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714500"/>
            <a:ext cx="8286750" cy="4357688"/>
          </a:xfrm>
        </p:spPr>
        <p:txBody>
          <a:bodyPr/>
          <a:lstStyle/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4</a:t>
            </a:r>
            <a:r>
              <a:rPr lang="zh-CN" sz="2400" b="1" dirty="0" smtClean="0">
                <a:latin typeface="+mn-ea"/>
              </a:rPr>
              <a:t>、</a:t>
            </a:r>
            <a:r>
              <a:rPr lang="zh-CN" altLang="en-US" sz="2400" b="1" dirty="0" smtClean="0">
                <a:latin typeface="+mn-ea"/>
              </a:rPr>
              <a:t>两</a:t>
            </a:r>
            <a:r>
              <a:rPr lang="zh-CN" sz="2400" b="1" dirty="0" smtClean="0">
                <a:latin typeface="+mn-ea"/>
              </a:rPr>
              <a:t>条直线消子算法</a:t>
            </a:r>
          </a:p>
          <a:p>
            <a:pPr marL="0" indent="469900">
              <a:spcBef>
                <a:spcPts val="600"/>
              </a:spcBef>
              <a:defRPr/>
            </a:pPr>
            <a:r>
              <a:rPr lang="zh-CN" sz="2400" b="1" dirty="0" smtClean="0">
                <a:latin typeface="+mn-ea"/>
              </a:rPr>
              <a:t>若一条直线无法连通，则判断二条直线的情况。</a:t>
            </a:r>
            <a:endParaRPr lang="en-US" altLang="zh-CN" sz="2400" b="1" dirty="0" smtClean="0">
              <a:latin typeface="+mn-ea"/>
            </a:endParaRPr>
          </a:p>
          <a:p>
            <a:pPr marL="0" indent="469900">
              <a:spcBef>
                <a:spcPts val="600"/>
              </a:spcBef>
              <a:defRPr/>
            </a:pPr>
            <a:r>
              <a:rPr lang="zh-CN" sz="2400" b="1" dirty="0" smtClean="0">
                <a:latin typeface="+mn-ea"/>
              </a:rPr>
              <a:t>在</a:t>
            </a:r>
            <a:r>
              <a:rPr lang="en-US" altLang="zh-CN" sz="2400" b="1" dirty="0" err="1" smtClean="0">
                <a:latin typeface="+mn-ea"/>
              </a:rPr>
              <a:t>CGameLogic</a:t>
            </a:r>
            <a:r>
              <a:rPr lang="zh-CN" sz="2400" b="1" dirty="0" smtClean="0">
                <a:latin typeface="+mn-ea"/>
              </a:rPr>
              <a:t>类中定义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en-US" altLang="zh-CN" sz="2400" b="1" dirty="0" err="1" smtClean="0">
                <a:latin typeface="+mn-ea"/>
              </a:rPr>
              <a:t>OneCornerLink</a:t>
            </a:r>
            <a:r>
              <a:rPr lang="en-US" altLang="zh-CN" sz="2400" b="1" dirty="0" smtClean="0">
                <a:latin typeface="+mn-ea"/>
              </a:rPr>
              <a:t> () </a:t>
            </a:r>
            <a:r>
              <a:rPr lang="zh-CN" sz="2400" b="1" dirty="0" smtClean="0">
                <a:latin typeface="+mn-ea"/>
              </a:rPr>
              <a:t>函数判断两点是否能两条直线连通。</a:t>
            </a:r>
            <a:endParaRPr lang="en-US" altLang="zh-CN" sz="2400" b="1" dirty="0" smtClean="0">
              <a:latin typeface="+mn-ea"/>
            </a:endParaRP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sz="2400" b="1" dirty="0" smtClean="0">
                <a:latin typeface="+mn-ea"/>
              </a:rPr>
              <a:t>先判断两个顶点的</a:t>
            </a:r>
            <a:r>
              <a:rPr lang="en-US" altLang="zh-CN" sz="2400" b="1" dirty="0" smtClean="0">
                <a:latin typeface="+mn-ea"/>
              </a:rPr>
              <a:t>X</a:t>
            </a:r>
            <a:r>
              <a:rPr lang="zh-CN" sz="2400" b="1" dirty="0" smtClean="0">
                <a:latin typeface="+mn-ea"/>
              </a:rPr>
              <a:t>和</a:t>
            </a:r>
            <a:r>
              <a:rPr lang="en-US" altLang="zh-CN" sz="2400" b="1" dirty="0" smtClean="0">
                <a:latin typeface="+mn-ea"/>
              </a:rPr>
              <a:t>Y</a:t>
            </a:r>
            <a:r>
              <a:rPr lang="zh-CN" sz="2400" b="1" dirty="0" smtClean="0">
                <a:latin typeface="+mn-ea"/>
              </a:rPr>
              <a:t>方向的直线相交的两个顶点，是否为空。若能构成两条直线连通，那么这个相交的顶点必须为空才行。</a:t>
            </a:r>
            <a:endParaRPr lang="en-US" altLang="zh-CN" sz="2400" b="1" dirty="0" smtClean="0">
              <a:latin typeface="+mn-ea"/>
            </a:endParaRP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sz="2400" b="1" dirty="0" smtClean="0">
                <a:latin typeface="+mn-ea"/>
              </a:rPr>
              <a:t>若顶点有一个可以相消，则判断该顶点与两个顶点，横向或纵向一条直线是否连通。</a:t>
            </a:r>
            <a:endParaRPr lang="en-US" altLang="zh-CN" sz="2400" b="1" dirty="0" smtClean="0">
              <a:latin typeface="+mn-ea"/>
            </a:endParaRP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sz="2400" b="1" dirty="0" smtClean="0">
                <a:latin typeface="+mn-ea"/>
              </a:rPr>
              <a:t>若都连通，则表示两条直线消子成功。否则不能相消。</a:t>
            </a:r>
          </a:p>
          <a:p>
            <a:pPr marL="0" indent="469900" eaLnBrk="1" hangingPunct="1">
              <a:spcBef>
                <a:spcPts val="600"/>
              </a:spcBef>
              <a:defRPr/>
            </a:pPr>
            <a:r>
              <a:rPr lang="en-US" altLang="zh-CN" sz="2400" b="1" dirty="0" smtClean="0">
                <a:latin typeface="+mn-ea"/>
              </a:rPr>
              <a:t>  </a:t>
            </a:r>
            <a:endParaRPr lang="zh-CN" altLang="en-US" sz="2400" b="1" dirty="0" smtClean="0">
              <a:latin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C345ED-DD69-4412-B81E-B3EF9D9B1108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16688" y="34925"/>
            <a:ext cx="2500312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5888"/>
            <a:ext cx="8001000" cy="533400"/>
          </a:xfrm>
        </p:spPr>
        <p:txBody>
          <a:bodyPr/>
          <a:lstStyle/>
          <a:p>
            <a:r>
              <a:rPr lang="zh-CN" altLang="en-US" sz="4000" b="1" smtClean="0"/>
              <a:t>四、算法设计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81075"/>
            <a:ext cx="9144000" cy="5626100"/>
          </a:xfrm>
        </p:spPr>
        <p:txBody>
          <a:bodyPr/>
          <a:lstStyle/>
          <a:p>
            <a:r>
              <a:rPr lang="en-US" altLang="zh-CN" sz="2000" b="1" smtClean="0"/>
              <a:t>bool CGameLogic::OneCornerLink(int** pGameMap, Vertex v1, Vertex v2)</a:t>
            </a:r>
            <a:endParaRPr lang="zh-CN" altLang="zh-CN" sz="2000" b="1" smtClean="0"/>
          </a:p>
          <a:p>
            <a:r>
              <a:rPr lang="en-US" altLang="zh-CN" sz="2000" b="1" smtClean="0"/>
              <a:t>{	1</a:t>
            </a:r>
            <a:r>
              <a:rPr lang="zh-CN" sz="2000" b="1" smtClean="0"/>
              <a:t>：判断相交的顶点是否为空</a:t>
            </a:r>
          </a:p>
          <a:p>
            <a:r>
              <a:rPr lang="en-US" altLang="zh-CN" sz="2000" b="1" smtClean="0"/>
              <a:t>	if (pGameMap[v1.row][v2.col] == BLANK)</a:t>
            </a:r>
            <a:endParaRPr lang="zh-CN" altLang="zh-CN" sz="2000" b="1" smtClean="0"/>
          </a:p>
          <a:p>
            <a:r>
              <a:rPr lang="en-US" altLang="zh-CN" sz="2000" b="1" smtClean="0"/>
              <a:t>	{  2</a:t>
            </a:r>
            <a:r>
              <a:rPr lang="zh-CN" sz="2000" b="1" smtClean="0"/>
              <a:t>：判断两个同行的顶点是否一条直线连通</a:t>
            </a:r>
          </a:p>
          <a:p>
            <a:r>
              <a:rPr lang="en-US" altLang="zh-CN" sz="2000" b="1" smtClean="0"/>
              <a:t>         3</a:t>
            </a:r>
            <a:r>
              <a:rPr lang="zh-CN" sz="2000" b="1" smtClean="0"/>
              <a:t>：判断两个同列的顶点是否一条直线连通</a:t>
            </a:r>
          </a:p>
          <a:p>
            <a:r>
              <a:rPr lang="en-US" altLang="zh-CN" sz="2000" b="1" smtClean="0"/>
              <a:t>	    if (</a:t>
            </a:r>
            <a:r>
              <a:rPr lang="zh-CN" sz="2000" b="1" smtClean="0"/>
              <a:t>纵向连通判断</a:t>
            </a:r>
            <a:r>
              <a:rPr lang="en-US" altLang="zh-CN" sz="2000" b="1" smtClean="0"/>
              <a:t>(pGameMap, v1.row, v2.row, v2.col) </a:t>
            </a:r>
            <a:endParaRPr lang="zh-CN" altLang="zh-CN" sz="2000" b="1" smtClean="0"/>
          </a:p>
          <a:p>
            <a:r>
              <a:rPr lang="en-US" altLang="zh-CN" sz="2000" b="1" smtClean="0"/>
              <a:t>             &amp;&amp; </a:t>
            </a:r>
            <a:r>
              <a:rPr lang="zh-CN" sz="2000" b="1" smtClean="0"/>
              <a:t>横向连通判断</a:t>
            </a:r>
            <a:r>
              <a:rPr lang="en-US" altLang="zh-CN" sz="2000" b="1" smtClean="0"/>
              <a:t>(pGameMap, v1.row, v1.col, v2.col))</a:t>
            </a:r>
            <a:endParaRPr lang="zh-CN" altLang="zh-CN" sz="2000" b="1" smtClean="0"/>
          </a:p>
          <a:p>
            <a:r>
              <a:rPr lang="en-US" altLang="zh-CN" sz="2000" b="1" smtClean="0"/>
              <a:t>		   return true;      </a:t>
            </a:r>
          </a:p>
          <a:p>
            <a:r>
              <a:rPr lang="en-US" altLang="zh-CN" sz="2000" b="1" smtClean="0"/>
              <a:t>     }	</a:t>
            </a:r>
          </a:p>
          <a:p>
            <a:r>
              <a:rPr lang="en-US" altLang="zh-CN" sz="2000" b="1" smtClean="0"/>
              <a:t>     if(pGameMap[v2.row][v1.col] == BLANK)</a:t>
            </a:r>
            <a:endParaRPr lang="zh-CN" altLang="zh-CN" sz="2000" b="1" smtClean="0"/>
          </a:p>
          <a:p>
            <a:r>
              <a:rPr lang="en-US" altLang="zh-CN" sz="2000" b="1" smtClean="0"/>
              <a:t>	   if(</a:t>
            </a:r>
            <a:r>
              <a:rPr lang="zh-CN" sz="2000" b="1" smtClean="0"/>
              <a:t>纵向连通判断</a:t>
            </a:r>
            <a:r>
              <a:rPr lang="en-US" altLang="zh-CN" sz="2000" b="1" smtClean="0"/>
              <a:t>(pGameMap, v1.row, v2.row, v1.col) </a:t>
            </a:r>
            <a:endParaRPr lang="zh-CN" altLang="zh-CN" sz="2000" b="1" smtClean="0"/>
          </a:p>
          <a:p>
            <a:r>
              <a:rPr lang="en-US" altLang="zh-CN" sz="2000" b="1" smtClean="0"/>
              <a:t>            &amp;&amp; </a:t>
            </a:r>
            <a:r>
              <a:rPr lang="zh-CN" sz="2000" b="1" smtClean="0"/>
              <a:t>横向连通判断</a:t>
            </a:r>
            <a:r>
              <a:rPr lang="en-US" altLang="zh-CN" sz="2000" b="1" smtClean="0"/>
              <a:t>(pGameMap, v2.row, v1.col, v2.col))</a:t>
            </a:r>
            <a:endParaRPr lang="zh-CN" altLang="zh-CN" sz="2000" b="1" smtClean="0"/>
          </a:p>
          <a:p>
            <a:r>
              <a:rPr lang="en-US" altLang="zh-CN" sz="2000" b="1" smtClean="0"/>
              <a:t>		 return true;</a:t>
            </a:r>
            <a:endParaRPr lang="zh-CN" altLang="zh-CN" sz="2000" b="1" smtClean="0"/>
          </a:p>
          <a:p>
            <a:r>
              <a:rPr lang="en-US" altLang="zh-CN" sz="2000" b="1" smtClean="0"/>
              <a:t>    return false;</a:t>
            </a:r>
            <a:endParaRPr lang="zh-CN" altLang="zh-CN" sz="2000" b="1" smtClean="0"/>
          </a:p>
          <a:p>
            <a:r>
              <a:rPr lang="en-US" altLang="zh-CN" sz="2000" b="1" smtClean="0"/>
              <a:t>}</a:t>
            </a:r>
            <a:endParaRPr lang="zh-CN" altLang="zh-CN" sz="2000" b="1" smtClean="0"/>
          </a:p>
          <a:p>
            <a:pPr>
              <a:spcBef>
                <a:spcPct val="0"/>
              </a:spcBef>
            </a:pPr>
            <a:r>
              <a:rPr lang="en-US" altLang="zh-CN" sz="2000" b="1" smtClean="0"/>
              <a:t>          </a:t>
            </a:r>
            <a:endParaRPr lang="zh-CN" altLang="en-US" sz="2000" b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6BA48-4A88-4866-B4EE-B3EAE322BC81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107950" y="476250"/>
            <a:ext cx="446405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9900" indent="-469900" eaLnBrk="0" hangingPunct="0">
              <a:spcBef>
                <a:spcPct val="20000"/>
              </a:spcBef>
              <a:buClr>
                <a:srgbClr val="CC0000"/>
              </a:buClr>
              <a:defRPr/>
            </a:pPr>
            <a:r>
              <a:rPr kumimoji="0" lang="en-US" altLang="zh-CN" sz="2800" kern="0" dirty="0">
                <a:solidFill>
                  <a:srgbClr val="000099"/>
                </a:solidFill>
                <a:latin typeface="+mn-ea"/>
                <a:ea typeface="+mn-ea"/>
              </a:rPr>
              <a:t>4</a:t>
            </a:r>
            <a:r>
              <a:rPr kumimoji="0" lang="zh-CN" altLang="en-US" sz="2800" kern="0" dirty="0">
                <a:solidFill>
                  <a:srgbClr val="000099"/>
                </a:solidFill>
                <a:latin typeface="+mn-ea"/>
                <a:ea typeface="+mn-ea"/>
              </a:rPr>
              <a:t>、两条直线消子算法</a:t>
            </a:r>
            <a:endParaRPr kumimoji="0" lang="en-US" altLang="zh-CN" sz="2800" kern="0" dirty="0">
              <a:solidFill>
                <a:srgbClr val="000099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5888"/>
            <a:ext cx="8001000" cy="533400"/>
          </a:xfrm>
        </p:spPr>
        <p:txBody>
          <a:bodyPr/>
          <a:lstStyle/>
          <a:p>
            <a:r>
              <a:rPr lang="zh-CN" altLang="en-US" sz="4000" b="1" smtClean="0"/>
              <a:t>四、算法设计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989138"/>
            <a:ext cx="8928100" cy="3384550"/>
          </a:xfrm>
        </p:spPr>
        <p:txBody>
          <a:bodyPr/>
          <a:lstStyle/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5</a:t>
            </a:r>
            <a:r>
              <a:rPr lang="zh-CN" sz="2400" b="1" dirty="0" smtClean="0">
                <a:latin typeface="+mn-ea"/>
              </a:rPr>
              <a:t>、</a:t>
            </a:r>
            <a:r>
              <a:rPr lang="zh-CN" altLang="en-US" sz="2400" b="1" dirty="0" smtClean="0">
                <a:latin typeface="+mn-ea"/>
              </a:rPr>
              <a:t>三</a:t>
            </a:r>
            <a:r>
              <a:rPr lang="zh-CN" sz="2400" b="1" dirty="0" smtClean="0">
                <a:latin typeface="+mn-ea"/>
              </a:rPr>
              <a:t>条直线消子算法</a:t>
            </a:r>
          </a:p>
          <a:p>
            <a:pPr marL="0" indent="0">
              <a:defRPr/>
            </a:pPr>
            <a:r>
              <a:rPr lang="en-US" altLang="zh-CN" sz="2400" b="1" dirty="0" smtClean="0">
                <a:latin typeface="+mn-ea"/>
              </a:rPr>
              <a:t>    </a:t>
            </a:r>
            <a:r>
              <a:rPr lang="zh-CN" sz="2400" b="1" dirty="0" smtClean="0">
                <a:latin typeface="+mn-ea"/>
              </a:rPr>
              <a:t>若二条直线无法连通，则判断三条直线的情况。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defRPr/>
            </a:pPr>
            <a:r>
              <a:rPr lang="en-US" altLang="zh-CN" sz="2400" b="1" dirty="0" smtClean="0">
                <a:latin typeface="+mn-ea"/>
              </a:rPr>
              <a:t>    </a:t>
            </a:r>
            <a:r>
              <a:rPr lang="zh-CN" sz="2400" b="1" dirty="0" smtClean="0">
                <a:latin typeface="+mn-ea"/>
              </a:rPr>
              <a:t>在</a:t>
            </a:r>
            <a:r>
              <a:rPr lang="en-US" altLang="zh-CN" sz="2400" b="1" dirty="0" err="1" smtClean="0">
                <a:latin typeface="+mn-ea"/>
              </a:rPr>
              <a:t>CGameLogic</a:t>
            </a:r>
            <a:r>
              <a:rPr lang="zh-CN" sz="2400" b="1" dirty="0" smtClean="0">
                <a:latin typeface="+mn-ea"/>
              </a:rPr>
              <a:t>类中定义</a:t>
            </a:r>
            <a:r>
              <a:rPr lang="en-US" altLang="zh-CN" sz="2400" b="1" dirty="0" err="1" smtClean="0">
                <a:latin typeface="+mn-ea"/>
              </a:rPr>
              <a:t>TwoCornerLink</a:t>
            </a:r>
            <a:r>
              <a:rPr lang="en-US" altLang="zh-CN" sz="2400" b="1" dirty="0" smtClean="0">
                <a:latin typeface="+mn-ea"/>
              </a:rPr>
              <a:t> ()</a:t>
            </a:r>
            <a:r>
              <a:rPr lang="zh-CN" sz="2400" b="1" dirty="0" smtClean="0">
                <a:latin typeface="+mn-ea"/>
              </a:rPr>
              <a:t>函数判断两点是否能三条直线连通。</a:t>
            </a:r>
          </a:p>
          <a:p>
            <a:pPr marL="0" indent="0">
              <a:defRPr/>
            </a:pPr>
            <a:r>
              <a:rPr lang="en-US" altLang="zh-CN" sz="2400" b="1" dirty="0" smtClean="0">
                <a:latin typeface="+mn-ea"/>
              </a:rPr>
              <a:t>    </a:t>
            </a:r>
            <a:r>
              <a:rPr lang="zh-CN" sz="2400" b="1" dirty="0" smtClean="0">
                <a:latin typeface="+mn-ea"/>
              </a:rPr>
              <a:t>三条直线消子时，假设选择的两个图片的位置为</a:t>
            </a:r>
            <a:r>
              <a:rPr lang="en-US" altLang="zh-CN" sz="2400" b="1" dirty="0" smtClean="0">
                <a:latin typeface="+mn-ea"/>
              </a:rPr>
              <a:t>(nRow1, nCol1)</a:t>
            </a:r>
            <a:r>
              <a:rPr lang="zh-CN" sz="2400" b="1" dirty="0" smtClean="0">
                <a:latin typeface="+mn-ea"/>
              </a:rPr>
              <a:t>和</a:t>
            </a:r>
            <a:r>
              <a:rPr lang="en-US" altLang="zh-CN" sz="2400" b="1" dirty="0" smtClean="0">
                <a:latin typeface="+mn-ea"/>
              </a:rPr>
              <a:t>(nRow2, nCol2)</a:t>
            </a:r>
            <a:r>
              <a:rPr lang="zh-CN" sz="2400" b="1" dirty="0" smtClean="0">
                <a:latin typeface="+mn-ea"/>
              </a:rPr>
              <a:t>，则先寻找与</a:t>
            </a:r>
            <a:r>
              <a:rPr lang="en-US" altLang="zh-CN" sz="2400" b="1" dirty="0" smtClean="0">
                <a:latin typeface="+mn-ea"/>
              </a:rPr>
              <a:t>Y</a:t>
            </a:r>
            <a:r>
              <a:rPr lang="zh-CN" sz="2400" b="1" dirty="0" smtClean="0">
                <a:latin typeface="+mn-ea"/>
              </a:rPr>
              <a:t>轴平行的连通线段。</a:t>
            </a:r>
          </a:p>
          <a:p>
            <a:pPr marL="0" indent="0">
              <a:defRPr/>
            </a:pPr>
            <a:r>
              <a:rPr lang="en-US" altLang="zh-CN" sz="2400" b="1" dirty="0" smtClean="0">
                <a:latin typeface="+mn-ea"/>
              </a:rPr>
              <a:t>    </a:t>
            </a:r>
            <a:r>
              <a:rPr lang="zh-CN" sz="2400" b="1" dirty="0" smtClean="0">
                <a:latin typeface="+mn-ea"/>
              </a:rPr>
              <a:t>如果</a:t>
            </a:r>
            <a:r>
              <a:rPr lang="en-US" altLang="zh-CN" sz="2400" b="1" dirty="0">
                <a:latin typeface="+mn-ea"/>
              </a:rPr>
              <a:t>Y</a:t>
            </a:r>
            <a:r>
              <a:rPr lang="zh-CN" sz="2400" b="1" dirty="0">
                <a:latin typeface="+mn-ea"/>
              </a:rPr>
              <a:t>轴没有找到可以连通的三条直线，则寻找与</a:t>
            </a:r>
            <a:r>
              <a:rPr lang="en-US" altLang="zh-CN" sz="2400" b="1" dirty="0">
                <a:latin typeface="+mn-ea"/>
              </a:rPr>
              <a:t>X</a:t>
            </a:r>
            <a:r>
              <a:rPr lang="zh-CN" sz="2400" b="1" dirty="0">
                <a:latin typeface="+mn-ea"/>
              </a:rPr>
              <a:t>轴平行的连通线段</a:t>
            </a:r>
            <a:r>
              <a:rPr lang="zh-CN" sz="2400" b="1" dirty="0" smtClean="0">
                <a:latin typeface="+mn-ea"/>
              </a:rPr>
              <a:t>。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5533BB-EDF3-487D-86F9-3325F30AD4BE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850" y="692150"/>
            <a:ext cx="82804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388" y="5373688"/>
            <a:ext cx="78486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" y="476250"/>
            <a:ext cx="3889375" cy="747713"/>
          </a:xfrm>
        </p:spPr>
        <p:txBody>
          <a:bodyPr/>
          <a:lstStyle/>
          <a:p>
            <a:r>
              <a:rPr lang="zh-CN" altLang="en-US" sz="4000" b="1" smtClean="0"/>
              <a:t>四、算法设计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54213"/>
            <a:ext cx="8537575" cy="4643437"/>
          </a:xfrm>
        </p:spPr>
        <p:txBody>
          <a:bodyPr/>
          <a:lstStyle/>
          <a:p>
            <a:pPr marL="0" indent="0">
              <a:spcBef>
                <a:spcPts val="600"/>
              </a:spcBef>
              <a:defRPr/>
            </a:pPr>
            <a:r>
              <a:rPr lang="en-US" altLang="zh-CN" sz="2400" b="1" dirty="0" smtClean="0">
                <a:latin typeface="+mn-ea"/>
              </a:rPr>
              <a:t>5</a:t>
            </a:r>
            <a:r>
              <a:rPr lang="zh-CN" sz="2400" b="1" dirty="0" smtClean="0">
                <a:latin typeface="+mn-ea"/>
              </a:rPr>
              <a:t>、</a:t>
            </a:r>
            <a:r>
              <a:rPr lang="zh-CN" altLang="en-US" sz="2400" b="1" dirty="0" smtClean="0">
                <a:latin typeface="+mn-ea"/>
              </a:rPr>
              <a:t>三</a:t>
            </a:r>
            <a:r>
              <a:rPr lang="zh-CN" sz="2400" b="1" dirty="0" smtClean="0">
                <a:latin typeface="+mn-ea"/>
              </a:rPr>
              <a:t>条直线消子算法</a:t>
            </a:r>
          </a:p>
          <a:p>
            <a:pPr marL="0" indent="0">
              <a:spcBef>
                <a:spcPts val="600"/>
              </a:spcBef>
              <a:defRPr/>
            </a:pPr>
            <a:r>
              <a:rPr lang="en-US" altLang="zh-CN" sz="2400" b="1" dirty="0" smtClean="0">
                <a:latin typeface="+mn-ea"/>
              </a:rPr>
              <a:t> (1) </a:t>
            </a:r>
            <a:r>
              <a:rPr lang="zh-CN" sz="2400" b="1" dirty="0" smtClean="0">
                <a:latin typeface="+mn-ea"/>
              </a:rPr>
              <a:t>搜索关键路径</a:t>
            </a:r>
          </a:p>
          <a:p>
            <a:pPr marL="0" indent="0">
              <a:spcBef>
                <a:spcPts val="600"/>
              </a:spcBef>
              <a:defRPr/>
            </a:pPr>
            <a:r>
              <a:rPr lang="zh-CN" sz="2400" b="1" dirty="0" smtClean="0">
                <a:latin typeface="+mn-ea"/>
              </a:rPr>
              <a:t>以搜索水平方向上的关键路径为例。设玩家选择两个顶点为</a:t>
            </a:r>
            <a:r>
              <a:rPr lang="en-US" altLang="zh-CN" sz="2400" b="1" dirty="0" smtClean="0">
                <a:latin typeface="+mn-ea"/>
              </a:rPr>
              <a:t>v0(row0, col0) , v3(row3, col3)</a:t>
            </a:r>
            <a:r>
              <a:rPr lang="zh-CN" sz="2400" b="1" dirty="0" smtClean="0">
                <a:latin typeface="+mn-ea"/>
              </a:rPr>
              <a:t>。</a:t>
            </a:r>
          </a:p>
          <a:p>
            <a:pPr marL="0" indent="0">
              <a:spcBef>
                <a:spcPts val="600"/>
              </a:spcBef>
              <a:defRPr/>
            </a:pPr>
            <a:r>
              <a:rPr lang="zh-CN" sz="2400" b="1" dirty="0" smtClean="0">
                <a:latin typeface="+mn-ea"/>
              </a:rPr>
              <a:t>步骤如下：</a:t>
            </a:r>
          </a:p>
          <a:p>
            <a:pPr marL="0" indent="0">
              <a:spcBef>
                <a:spcPts val="600"/>
              </a:spcBef>
              <a:defRPr/>
            </a:pPr>
            <a:r>
              <a:rPr lang="zh-CN" sz="2400" b="1" dirty="0" smtClean="0">
                <a:latin typeface="+mn-ea"/>
              </a:rPr>
              <a:t>第一步，从地图的第一行开始扫描，当前扫描到</a:t>
            </a:r>
            <a:r>
              <a:rPr lang="en-US" altLang="zh-CN" sz="2400" b="1" dirty="0" err="1" smtClean="0">
                <a:latin typeface="+mn-ea"/>
              </a:rPr>
              <a:t>nRow</a:t>
            </a:r>
            <a:r>
              <a:rPr lang="zh-CN" sz="2400" b="1" dirty="0" smtClean="0">
                <a:latin typeface="+mn-ea"/>
              </a:rPr>
              <a:t>行；</a:t>
            </a:r>
          </a:p>
          <a:p>
            <a:pPr marL="0" indent="0">
              <a:spcBef>
                <a:spcPts val="600"/>
              </a:spcBef>
              <a:defRPr/>
            </a:pPr>
            <a:r>
              <a:rPr lang="zh-CN" sz="2400" b="1" dirty="0" smtClean="0">
                <a:latin typeface="+mn-ea"/>
              </a:rPr>
              <a:t>第二步，设置拐点：</a:t>
            </a:r>
            <a:r>
              <a:rPr lang="en-US" altLang="zh-CN" sz="2400" b="1" dirty="0" smtClean="0">
                <a:latin typeface="+mn-ea"/>
              </a:rPr>
              <a:t>V1(</a:t>
            </a:r>
            <a:r>
              <a:rPr lang="en-US" altLang="zh-CN" sz="2400" b="1" dirty="0" err="1" smtClean="0">
                <a:latin typeface="+mn-ea"/>
              </a:rPr>
              <a:t>nRow</a:t>
            </a:r>
            <a:r>
              <a:rPr lang="en-US" altLang="zh-CN" sz="2400" b="1" dirty="0" smtClean="0">
                <a:latin typeface="+mn-ea"/>
              </a:rPr>
              <a:t>, col0)</a:t>
            </a:r>
            <a:r>
              <a:rPr lang="zh-CN" sz="2400" b="1" dirty="0" smtClean="0">
                <a:latin typeface="+mn-ea"/>
              </a:rPr>
              <a:t>，</a:t>
            </a:r>
            <a:r>
              <a:rPr lang="en-US" altLang="zh-CN" sz="2400" b="1" dirty="0" smtClean="0">
                <a:latin typeface="+mn-ea"/>
              </a:rPr>
              <a:t>V2(</a:t>
            </a:r>
            <a:r>
              <a:rPr lang="en-US" altLang="zh-CN" sz="2400" b="1" dirty="0" err="1" smtClean="0">
                <a:latin typeface="+mn-ea"/>
              </a:rPr>
              <a:t>nRow</a:t>
            </a:r>
            <a:r>
              <a:rPr lang="en-US" altLang="zh-CN" sz="2400" b="1" dirty="0" smtClean="0">
                <a:latin typeface="+mn-ea"/>
              </a:rPr>
              <a:t>, col3)</a:t>
            </a:r>
            <a:r>
              <a:rPr lang="zh-CN" sz="2400" b="1" dirty="0" smtClean="0">
                <a:latin typeface="+mn-ea"/>
              </a:rPr>
              <a:t>；</a:t>
            </a:r>
          </a:p>
          <a:p>
            <a:pPr marL="0" indent="0">
              <a:spcBef>
                <a:spcPts val="600"/>
              </a:spcBef>
              <a:defRPr/>
            </a:pPr>
            <a:r>
              <a:rPr lang="zh-CN" sz="2400" b="1" dirty="0" smtClean="0">
                <a:latin typeface="+mn-ea"/>
              </a:rPr>
              <a:t>第三步，判断顶点</a:t>
            </a:r>
            <a:r>
              <a:rPr lang="en-US" altLang="zh-CN" sz="2400" b="1" dirty="0" smtClean="0">
                <a:latin typeface="+mn-ea"/>
              </a:rPr>
              <a:t>V1</a:t>
            </a:r>
            <a:r>
              <a:rPr lang="zh-CN" sz="2400" b="1" dirty="0" smtClean="0">
                <a:latin typeface="+mn-ea"/>
              </a:rPr>
              <a:t>和</a:t>
            </a:r>
            <a:r>
              <a:rPr lang="en-US" altLang="zh-CN" sz="2400" b="1" dirty="0" smtClean="0">
                <a:latin typeface="+mn-ea"/>
              </a:rPr>
              <a:t>V2</a:t>
            </a:r>
            <a:r>
              <a:rPr lang="zh-CN" sz="2400" b="1" dirty="0" smtClean="0">
                <a:latin typeface="+mn-ea"/>
              </a:rPr>
              <a:t>是否为空；</a:t>
            </a:r>
          </a:p>
          <a:p>
            <a:pPr marL="0" indent="0">
              <a:spcBef>
                <a:spcPts val="600"/>
              </a:spcBef>
              <a:defRPr/>
            </a:pPr>
            <a:r>
              <a:rPr lang="zh-CN" sz="2400" b="1" dirty="0" smtClean="0">
                <a:latin typeface="+mn-ea"/>
              </a:rPr>
              <a:t>第四步，判断顶点</a:t>
            </a:r>
            <a:r>
              <a:rPr lang="en-US" altLang="zh-CN" sz="2400" b="1" dirty="0" smtClean="0">
                <a:latin typeface="+mn-ea"/>
              </a:rPr>
              <a:t>V1</a:t>
            </a:r>
            <a:r>
              <a:rPr lang="zh-CN" sz="2400" b="1" dirty="0" smtClean="0">
                <a:latin typeface="+mn-ea"/>
              </a:rPr>
              <a:t>和</a:t>
            </a:r>
            <a:r>
              <a:rPr lang="en-US" altLang="zh-CN" sz="2400" b="1" dirty="0" smtClean="0">
                <a:latin typeface="+mn-ea"/>
              </a:rPr>
              <a:t>V2</a:t>
            </a:r>
            <a:r>
              <a:rPr lang="zh-CN" sz="2400" b="1" dirty="0" smtClean="0">
                <a:latin typeface="+mn-ea"/>
              </a:rPr>
              <a:t>是否水平方向上连通，如果连通，则</a:t>
            </a:r>
            <a:r>
              <a:rPr lang="en-US" altLang="zh-CN" sz="2400" b="1" dirty="0" smtClean="0">
                <a:latin typeface="+mn-ea"/>
              </a:rPr>
              <a:t>V1</a:t>
            </a:r>
            <a:r>
              <a:rPr lang="zh-CN" sz="2400" b="1" dirty="0" smtClean="0">
                <a:latin typeface="+mn-ea"/>
              </a:rPr>
              <a:t>到</a:t>
            </a:r>
            <a:r>
              <a:rPr lang="en-US" altLang="zh-CN" sz="2400" b="1" dirty="0" smtClean="0">
                <a:latin typeface="+mn-ea"/>
              </a:rPr>
              <a:t>V2</a:t>
            </a:r>
            <a:r>
              <a:rPr lang="zh-CN" sz="2400" b="1" dirty="0" smtClean="0">
                <a:latin typeface="+mn-ea"/>
              </a:rPr>
              <a:t>之间的连线即为关键路径。如果不连通则接着扫描下一行，重复</a:t>
            </a:r>
            <a:r>
              <a:rPr lang="zh-CN" altLang="en-US" sz="2400" b="1" dirty="0" smtClean="0">
                <a:latin typeface="+mn-ea"/>
              </a:rPr>
              <a:t>第二</a:t>
            </a:r>
            <a:r>
              <a:rPr lang="en-US" altLang="zh-CN" sz="2400" b="1" dirty="0">
                <a:latin typeface="+mn-ea"/>
              </a:rPr>
              <a:t>——</a:t>
            </a:r>
            <a:r>
              <a:rPr lang="zh-CN" altLang="en-US" sz="2400" b="1" dirty="0" smtClean="0">
                <a:latin typeface="+mn-ea"/>
              </a:rPr>
              <a:t>第四</a:t>
            </a:r>
            <a:r>
              <a:rPr lang="zh-CN" sz="2400" b="1" dirty="0" smtClean="0">
                <a:latin typeface="+mn-ea"/>
              </a:rPr>
              <a:t>的步骤。</a:t>
            </a:r>
          </a:p>
          <a:p>
            <a:pPr marL="0" indent="0" eaLnBrk="1" hangingPunct="1">
              <a:spcBef>
                <a:spcPts val="600"/>
              </a:spcBef>
              <a:defRPr/>
            </a:pPr>
            <a:r>
              <a:rPr lang="en-US" altLang="zh-CN" sz="2400" b="1" dirty="0" smtClean="0">
                <a:latin typeface="+mn-ea"/>
              </a:rPr>
              <a:t>  </a:t>
            </a:r>
            <a:endParaRPr lang="zh-CN" altLang="en-US" sz="2400" b="1" dirty="0" smtClean="0">
              <a:latin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8CE151-88CA-4739-8CD1-B2A1A71CA8AF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9188" y="0"/>
            <a:ext cx="5484812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smtClean="0"/>
              <a:t>四、算法设计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8929687" cy="4643438"/>
          </a:xfrm>
        </p:spPr>
        <p:txBody>
          <a:bodyPr/>
          <a:lstStyle/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5</a:t>
            </a:r>
            <a:r>
              <a:rPr lang="zh-CN" sz="2400" b="1" dirty="0" smtClean="0">
                <a:latin typeface="+mn-ea"/>
              </a:rPr>
              <a:t>、</a:t>
            </a:r>
            <a:r>
              <a:rPr lang="zh-CN" altLang="en-US" sz="2400" b="1" dirty="0" smtClean="0">
                <a:latin typeface="+mn-ea"/>
              </a:rPr>
              <a:t>三</a:t>
            </a:r>
            <a:r>
              <a:rPr lang="zh-CN" sz="2400" b="1" dirty="0" smtClean="0">
                <a:latin typeface="+mn-ea"/>
              </a:rPr>
              <a:t>条直线消子算法</a:t>
            </a:r>
          </a:p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(2) </a:t>
            </a:r>
            <a:r>
              <a:rPr lang="zh-CN" sz="2400" b="1" dirty="0" smtClean="0">
                <a:latin typeface="+mn-ea"/>
              </a:rPr>
              <a:t>判断三条直线连通</a:t>
            </a:r>
          </a:p>
          <a:p>
            <a:pPr marL="0" indent="0">
              <a:defRPr/>
            </a:pPr>
            <a:r>
              <a:rPr lang="en-US" altLang="zh-CN" sz="2400" b="1" dirty="0" smtClean="0">
                <a:latin typeface="+mn-ea"/>
              </a:rPr>
              <a:t>    </a:t>
            </a:r>
            <a:r>
              <a:rPr lang="zh-CN" sz="2400" b="1" dirty="0" smtClean="0">
                <a:latin typeface="+mn-ea"/>
              </a:rPr>
              <a:t>采用枚举法判断三条直线连通，假设玩家选择的两个顶点为</a:t>
            </a:r>
            <a:r>
              <a:rPr lang="en-US" altLang="zh-CN" sz="2400" b="1" dirty="0" smtClean="0">
                <a:latin typeface="+mn-ea"/>
              </a:rPr>
              <a:t>V0</a:t>
            </a:r>
            <a:r>
              <a:rPr lang="zh-CN" sz="2400" b="1" dirty="0" smtClean="0">
                <a:latin typeface="+mn-ea"/>
              </a:rPr>
              <a:t>和</a:t>
            </a:r>
            <a:r>
              <a:rPr lang="en-US" altLang="zh-CN" sz="2400" b="1" dirty="0" smtClean="0">
                <a:latin typeface="+mn-ea"/>
              </a:rPr>
              <a:t>V3</a:t>
            </a:r>
            <a:r>
              <a:rPr lang="zh-CN" sz="2400" b="1" dirty="0" smtClean="0">
                <a:latin typeface="+mn-ea"/>
              </a:rPr>
              <a:t>，判断三条直线连通具体实现步骤如下：</a:t>
            </a:r>
          </a:p>
          <a:p>
            <a:pPr>
              <a:defRPr/>
            </a:pPr>
            <a:r>
              <a:rPr lang="en-US" sz="2400" b="1" dirty="0" smtClean="0">
                <a:latin typeface="+mn-ea"/>
              </a:rPr>
              <a:t>    </a:t>
            </a:r>
            <a:r>
              <a:rPr lang="en-US" altLang="zh-CN" sz="2400" b="1" dirty="0" smtClean="0">
                <a:latin typeface="+mn-ea"/>
              </a:rPr>
              <a:t>1) </a:t>
            </a:r>
            <a:r>
              <a:rPr lang="zh-CN" sz="2400" b="1" dirty="0" smtClean="0">
                <a:latin typeface="+mn-ea"/>
              </a:rPr>
              <a:t>找到其中一条关键路径</a:t>
            </a:r>
            <a:r>
              <a:rPr lang="en-US" altLang="zh-CN" sz="2400" b="1" dirty="0" smtClean="0">
                <a:latin typeface="+mn-ea"/>
              </a:rPr>
              <a:t>V1</a:t>
            </a:r>
            <a:r>
              <a:rPr lang="zh-CN" sz="2400" b="1" dirty="0" smtClean="0">
                <a:latin typeface="+mn-ea"/>
              </a:rPr>
              <a:t>，</a:t>
            </a:r>
            <a:r>
              <a:rPr lang="en-US" altLang="zh-CN" sz="2400" b="1" dirty="0" smtClean="0">
                <a:latin typeface="+mn-ea"/>
              </a:rPr>
              <a:t>V2</a:t>
            </a:r>
            <a:r>
              <a:rPr lang="zh-CN" sz="2400" b="1" dirty="0" smtClean="0">
                <a:latin typeface="+mn-ea"/>
              </a:rPr>
              <a:t>；</a:t>
            </a:r>
          </a:p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    2) </a:t>
            </a:r>
            <a:r>
              <a:rPr lang="zh-CN" sz="2400" b="1" dirty="0" smtClean="0">
                <a:latin typeface="+mn-ea"/>
              </a:rPr>
              <a:t>判断</a:t>
            </a:r>
            <a:r>
              <a:rPr lang="en-US" altLang="zh-CN" sz="2400" b="1" dirty="0" smtClean="0">
                <a:latin typeface="+mn-ea"/>
              </a:rPr>
              <a:t>V1</a:t>
            </a:r>
            <a:r>
              <a:rPr lang="zh-CN" sz="2400" b="1" dirty="0" smtClean="0">
                <a:latin typeface="+mn-ea"/>
              </a:rPr>
              <a:t>和</a:t>
            </a:r>
            <a:r>
              <a:rPr lang="en-US" altLang="zh-CN" sz="2400" b="1" dirty="0" smtClean="0">
                <a:latin typeface="+mn-ea"/>
              </a:rPr>
              <a:t>V0</a:t>
            </a:r>
            <a:r>
              <a:rPr lang="zh-CN" sz="2400" b="1" dirty="0" smtClean="0">
                <a:latin typeface="+mn-ea"/>
              </a:rPr>
              <a:t>是否连通；</a:t>
            </a:r>
          </a:p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    3) </a:t>
            </a:r>
            <a:r>
              <a:rPr lang="zh-CN" sz="2400" b="1" dirty="0" smtClean="0">
                <a:latin typeface="+mn-ea"/>
              </a:rPr>
              <a:t>判断</a:t>
            </a:r>
            <a:r>
              <a:rPr lang="en-US" altLang="zh-CN" sz="2400" b="1" dirty="0" smtClean="0">
                <a:latin typeface="+mn-ea"/>
              </a:rPr>
              <a:t>V2</a:t>
            </a:r>
            <a:r>
              <a:rPr lang="zh-CN" sz="2400" b="1" dirty="0" smtClean="0">
                <a:latin typeface="+mn-ea"/>
              </a:rPr>
              <a:t>和</a:t>
            </a:r>
            <a:r>
              <a:rPr lang="en-US" altLang="zh-CN" sz="2400" b="1" dirty="0" smtClean="0">
                <a:latin typeface="+mn-ea"/>
              </a:rPr>
              <a:t>V3</a:t>
            </a:r>
            <a:r>
              <a:rPr lang="zh-CN" sz="2400" b="1" dirty="0" smtClean="0">
                <a:latin typeface="+mn-ea"/>
              </a:rPr>
              <a:t>是否连通；</a:t>
            </a:r>
          </a:p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    4) </a:t>
            </a:r>
            <a:r>
              <a:rPr lang="zh-CN" sz="2400" b="1" dirty="0" smtClean="0">
                <a:latin typeface="+mn-ea"/>
              </a:rPr>
              <a:t>如果同时满足</a:t>
            </a:r>
            <a:r>
              <a:rPr lang="en-US" altLang="zh-CN" sz="2400" b="1" dirty="0" smtClean="0">
                <a:latin typeface="+mn-ea"/>
              </a:rPr>
              <a:t>V1</a:t>
            </a:r>
            <a:r>
              <a:rPr lang="zh-CN" sz="2400" b="1" dirty="0" smtClean="0">
                <a:latin typeface="+mn-ea"/>
              </a:rPr>
              <a:t>和</a:t>
            </a:r>
            <a:r>
              <a:rPr lang="en-US" altLang="zh-CN" sz="2400" b="1" dirty="0" smtClean="0">
                <a:latin typeface="+mn-ea"/>
              </a:rPr>
              <a:t>V0</a:t>
            </a:r>
            <a:r>
              <a:rPr lang="zh-CN" sz="2400" b="1" dirty="0" smtClean="0">
                <a:latin typeface="+mn-ea"/>
              </a:rPr>
              <a:t>连通，</a:t>
            </a:r>
            <a:r>
              <a:rPr lang="en-US" altLang="zh-CN" sz="2400" b="1" dirty="0" smtClean="0">
                <a:latin typeface="+mn-ea"/>
              </a:rPr>
              <a:t>V2</a:t>
            </a:r>
            <a:r>
              <a:rPr lang="zh-CN" sz="2400" b="1" dirty="0" smtClean="0">
                <a:latin typeface="+mn-ea"/>
              </a:rPr>
              <a:t>和</a:t>
            </a:r>
            <a:r>
              <a:rPr lang="en-US" altLang="zh-CN" sz="2400" b="1" dirty="0" smtClean="0">
                <a:latin typeface="+mn-ea"/>
              </a:rPr>
              <a:t>V3</a:t>
            </a:r>
            <a:r>
              <a:rPr lang="zh-CN" sz="2400" b="1" dirty="0" smtClean="0">
                <a:latin typeface="+mn-ea"/>
              </a:rPr>
              <a:t>连通，则</a:t>
            </a:r>
            <a:r>
              <a:rPr lang="en-US" altLang="zh-CN" sz="2400" b="1" dirty="0" smtClean="0">
                <a:latin typeface="+mn-ea"/>
              </a:rPr>
              <a:t>V0</a:t>
            </a:r>
            <a:r>
              <a:rPr lang="zh-CN" sz="2400" b="1" dirty="0" smtClean="0">
                <a:latin typeface="+mn-ea"/>
              </a:rPr>
              <a:t>和</a:t>
            </a:r>
            <a:r>
              <a:rPr lang="en-US" altLang="zh-CN" sz="2400" b="1" dirty="0" smtClean="0">
                <a:latin typeface="+mn-ea"/>
              </a:rPr>
              <a:t>V3</a:t>
            </a:r>
            <a:r>
              <a:rPr lang="zh-CN" sz="2400" b="1" dirty="0" smtClean="0">
                <a:latin typeface="+mn-ea"/>
              </a:rPr>
              <a:t>满足三条直线连通；</a:t>
            </a:r>
          </a:p>
          <a:p>
            <a:pPr marL="0" indent="0">
              <a:defRPr/>
            </a:pPr>
            <a:r>
              <a:rPr lang="en-US" altLang="zh-CN" sz="2400" b="1" dirty="0" smtClean="0">
                <a:latin typeface="+mn-ea"/>
              </a:rPr>
              <a:t>   </a:t>
            </a:r>
            <a:r>
              <a:rPr lang="zh-CN" sz="2400" b="1" dirty="0">
                <a:latin typeface="+mn-ea"/>
              </a:rPr>
              <a:t>否则，在此关键路径下</a:t>
            </a:r>
            <a:r>
              <a:rPr lang="en-US" altLang="zh-CN" sz="2400" b="1" dirty="0">
                <a:latin typeface="+mn-ea"/>
              </a:rPr>
              <a:t>V0</a:t>
            </a:r>
            <a:r>
              <a:rPr lang="zh-CN" sz="2400" b="1" dirty="0">
                <a:latin typeface="+mn-ea"/>
              </a:rPr>
              <a:t>和</a:t>
            </a:r>
            <a:r>
              <a:rPr lang="en-US" altLang="zh-CN" sz="2400" b="1" dirty="0">
                <a:latin typeface="+mn-ea"/>
              </a:rPr>
              <a:t>V3</a:t>
            </a:r>
            <a:r>
              <a:rPr lang="zh-CN" sz="2400" b="1" dirty="0">
                <a:latin typeface="+mn-ea"/>
              </a:rPr>
              <a:t>不连通，找到下一条关键路径，重复步骤</a:t>
            </a:r>
            <a:r>
              <a:rPr lang="en-US" altLang="zh-CN" sz="2400" b="1" dirty="0">
                <a:latin typeface="+mn-ea"/>
              </a:rPr>
              <a:t>2</a:t>
            </a:r>
            <a:r>
              <a:rPr lang="zh-CN" altLang="en-US" sz="2400" b="1" dirty="0">
                <a:latin typeface="+mn-ea"/>
              </a:rPr>
              <a:t>）</a:t>
            </a:r>
            <a:r>
              <a:rPr lang="en-US" altLang="zh-CN" sz="2400" b="1" dirty="0">
                <a:latin typeface="+mn-ea"/>
              </a:rPr>
              <a:t>--</a:t>
            </a:r>
            <a:r>
              <a:rPr lang="zh-CN" altLang="en-US" sz="2400" b="1" dirty="0">
                <a:latin typeface="+mn-ea"/>
              </a:rPr>
              <a:t>步骤</a:t>
            </a:r>
            <a:r>
              <a:rPr lang="en-US" altLang="zh-CN" sz="2400" b="1" dirty="0">
                <a:latin typeface="+mn-ea"/>
              </a:rPr>
              <a:t>4</a:t>
            </a:r>
            <a:r>
              <a:rPr lang="zh-CN" altLang="en-US" sz="2400" b="1" dirty="0">
                <a:latin typeface="+mn-ea"/>
              </a:rPr>
              <a:t>）</a:t>
            </a:r>
            <a:r>
              <a:rPr lang="zh-CN" sz="2400" b="1" dirty="0">
                <a:latin typeface="+mn-ea"/>
              </a:rPr>
              <a:t>，直到判断出</a:t>
            </a:r>
            <a:r>
              <a:rPr lang="en-US" altLang="zh-CN" sz="2400" b="1" dirty="0">
                <a:latin typeface="+mn-ea"/>
              </a:rPr>
              <a:t>V0</a:t>
            </a:r>
            <a:r>
              <a:rPr lang="zh-CN" sz="2400" b="1" dirty="0">
                <a:latin typeface="+mn-ea"/>
              </a:rPr>
              <a:t>和</a:t>
            </a:r>
            <a:r>
              <a:rPr lang="en-US" altLang="zh-CN" sz="2400" b="1" dirty="0">
                <a:latin typeface="+mn-ea"/>
              </a:rPr>
              <a:t>V3</a:t>
            </a:r>
            <a:r>
              <a:rPr lang="zh-CN" sz="2400" b="1" dirty="0">
                <a:latin typeface="+mn-ea"/>
              </a:rPr>
              <a:t>是否连通。</a:t>
            </a:r>
          </a:p>
          <a:p>
            <a:pPr eaLnBrk="1" hangingPunct="1">
              <a:defRPr/>
            </a:pPr>
            <a:r>
              <a:rPr lang="en-US" altLang="zh-CN" sz="2400" b="1" dirty="0" smtClean="0">
                <a:latin typeface="+mn-ea"/>
              </a:rPr>
              <a:t>  </a:t>
            </a:r>
            <a:endParaRPr lang="zh-CN" altLang="en-US" sz="2400" b="1" dirty="0" smtClean="0">
              <a:latin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816038-4104-43B1-A9EF-1A611AE6E9EB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smtClean="0"/>
              <a:t>四、算法设计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714500"/>
            <a:ext cx="8464550" cy="4643438"/>
          </a:xfrm>
        </p:spPr>
        <p:txBody>
          <a:bodyPr/>
          <a:lstStyle/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5</a:t>
            </a:r>
            <a:r>
              <a:rPr lang="zh-CN" sz="2400" b="1" dirty="0" smtClean="0">
                <a:latin typeface="+mn-ea"/>
              </a:rPr>
              <a:t>、</a:t>
            </a:r>
            <a:r>
              <a:rPr lang="zh-CN" altLang="en-US" sz="2400" b="1" dirty="0" smtClean="0">
                <a:latin typeface="+mn-ea"/>
              </a:rPr>
              <a:t>三</a:t>
            </a:r>
            <a:r>
              <a:rPr lang="zh-CN" sz="2400" b="1" dirty="0" smtClean="0">
                <a:latin typeface="+mn-ea"/>
              </a:rPr>
              <a:t>条直线消子算法</a:t>
            </a:r>
          </a:p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 (3) </a:t>
            </a:r>
            <a:r>
              <a:rPr lang="zh-CN" sz="2400" b="1" dirty="0" smtClean="0">
                <a:latin typeface="+mn-ea"/>
              </a:rPr>
              <a:t>保存连通路径</a:t>
            </a:r>
          </a:p>
          <a:p>
            <a:pPr marL="0" indent="0">
              <a:defRPr/>
            </a:pPr>
            <a:r>
              <a:rPr lang="en-US" altLang="zh-CN" sz="2400" b="1" dirty="0">
                <a:latin typeface="+mn-ea"/>
              </a:rPr>
              <a:t>    </a:t>
            </a:r>
            <a:r>
              <a:rPr lang="zh-CN" sz="2400" b="1" dirty="0">
                <a:latin typeface="+mn-ea"/>
              </a:rPr>
              <a:t>使用栈来保存连通路径中的关键点：起始点</a:t>
            </a:r>
            <a:r>
              <a:rPr lang="en-US" altLang="zh-CN" sz="2400" b="1" dirty="0">
                <a:latin typeface="+mn-ea"/>
              </a:rPr>
              <a:t>V0</a:t>
            </a:r>
            <a:r>
              <a:rPr lang="zh-CN" sz="2400" b="1" dirty="0">
                <a:latin typeface="+mn-ea"/>
              </a:rPr>
              <a:t>、拐点</a:t>
            </a:r>
            <a:r>
              <a:rPr lang="en-US" altLang="zh-CN" sz="2400" b="1" dirty="0">
                <a:latin typeface="+mn-ea"/>
              </a:rPr>
              <a:t>V1</a:t>
            </a:r>
            <a:r>
              <a:rPr lang="zh-CN" sz="2400" b="1" dirty="0">
                <a:latin typeface="+mn-ea"/>
              </a:rPr>
              <a:t>，拐点</a:t>
            </a:r>
            <a:r>
              <a:rPr lang="en-US" altLang="zh-CN" sz="2400" b="1" dirty="0">
                <a:latin typeface="+mn-ea"/>
              </a:rPr>
              <a:t>V2</a:t>
            </a:r>
            <a:r>
              <a:rPr lang="zh-CN" sz="2400" b="1" dirty="0">
                <a:latin typeface="+mn-ea"/>
              </a:rPr>
              <a:t>和终点</a:t>
            </a:r>
            <a:r>
              <a:rPr lang="en-US" altLang="zh-CN" sz="2400" b="1" dirty="0">
                <a:latin typeface="+mn-ea"/>
              </a:rPr>
              <a:t>V3</a:t>
            </a:r>
            <a:r>
              <a:rPr lang="zh-CN" sz="2400" b="1" dirty="0">
                <a:latin typeface="+mn-ea"/>
              </a:rPr>
              <a:t>。</a:t>
            </a:r>
          </a:p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    </a:t>
            </a:r>
            <a:r>
              <a:rPr lang="zh-CN" sz="2400" b="1" dirty="0" smtClean="0">
                <a:latin typeface="+mn-ea"/>
              </a:rPr>
              <a:t>保存连通路径的步骤如下：</a:t>
            </a:r>
          </a:p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       1) </a:t>
            </a:r>
            <a:r>
              <a:rPr lang="zh-CN" sz="2400" b="1" dirty="0" smtClean="0">
                <a:latin typeface="+mn-ea"/>
              </a:rPr>
              <a:t>保存起始点</a:t>
            </a:r>
            <a:r>
              <a:rPr lang="en-US" altLang="zh-CN" sz="2400" b="1" dirty="0" smtClean="0">
                <a:latin typeface="+mn-ea"/>
              </a:rPr>
              <a:t>V0</a:t>
            </a:r>
            <a:r>
              <a:rPr lang="zh-CN" sz="2400" b="1" dirty="0" smtClean="0">
                <a:latin typeface="+mn-ea"/>
              </a:rPr>
              <a:t>；</a:t>
            </a:r>
          </a:p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       2) </a:t>
            </a:r>
            <a:r>
              <a:rPr lang="zh-CN" sz="2400" b="1" dirty="0" smtClean="0">
                <a:latin typeface="+mn-ea"/>
              </a:rPr>
              <a:t>判断是否存在能够满足三条直线消子的关键路径</a:t>
            </a:r>
            <a:r>
              <a:rPr lang="en-US" altLang="zh-CN" sz="2400" b="1" dirty="0" smtClean="0">
                <a:latin typeface="+mn-ea"/>
              </a:rPr>
              <a:t>V1</a:t>
            </a:r>
            <a:r>
              <a:rPr lang="zh-CN" sz="2400" b="1" dirty="0" smtClean="0">
                <a:latin typeface="+mn-ea"/>
              </a:rPr>
              <a:t>，</a:t>
            </a:r>
            <a:r>
              <a:rPr lang="en-US" altLang="zh-CN" sz="2400" b="1" dirty="0" smtClean="0">
                <a:latin typeface="+mn-ea"/>
              </a:rPr>
              <a:t>V2</a:t>
            </a:r>
            <a:r>
              <a:rPr lang="zh-CN" sz="2400" b="1" dirty="0" smtClean="0">
                <a:latin typeface="+mn-ea"/>
              </a:rPr>
              <a:t>；</a:t>
            </a:r>
          </a:p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       3) </a:t>
            </a:r>
            <a:r>
              <a:rPr lang="zh-CN" sz="2400" b="1" dirty="0" smtClean="0">
                <a:latin typeface="+mn-ea"/>
              </a:rPr>
              <a:t>如果存在，保存顶点</a:t>
            </a:r>
            <a:r>
              <a:rPr lang="en-US" altLang="zh-CN" sz="2400" b="1" dirty="0" smtClean="0">
                <a:latin typeface="+mn-ea"/>
              </a:rPr>
              <a:t>V1</a:t>
            </a:r>
            <a:r>
              <a:rPr lang="zh-CN" sz="2400" b="1" dirty="0" smtClean="0">
                <a:latin typeface="+mn-ea"/>
              </a:rPr>
              <a:t>，</a:t>
            </a:r>
            <a:r>
              <a:rPr lang="en-US" altLang="zh-CN" sz="2400" b="1" dirty="0" smtClean="0">
                <a:latin typeface="+mn-ea"/>
              </a:rPr>
              <a:t>V2</a:t>
            </a:r>
            <a:r>
              <a:rPr lang="zh-CN" sz="2400" b="1" dirty="0" smtClean="0">
                <a:latin typeface="+mn-ea"/>
              </a:rPr>
              <a:t>，</a:t>
            </a:r>
            <a:r>
              <a:rPr lang="en-US" altLang="zh-CN" sz="2400" b="1" dirty="0" smtClean="0">
                <a:latin typeface="+mn-ea"/>
              </a:rPr>
              <a:t>V3</a:t>
            </a:r>
            <a:r>
              <a:rPr lang="zh-CN" sz="2400" b="1" dirty="0" smtClean="0">
                <a:latin typeface="+mn-ea"/>
              </a:rPr>
              <a:t>；如果不存在，删除起始点</a:t>
            </a:r>
            <a:r>
              <a:rPr lang="en-US" altLang="zh-CN" sz="2400" b="1" dirty="0" smtClean="0">
                <a:latin typeface="+mn-ea"/>
              </a:rPr>
              <a:t>V0</a:t>
            </a:r>
            <a:r>
              <a:rPr lang="zh-CN" sz="2400" b="1" dirty="0" smtClean="0">
                <a:latin typeface="+mn-ea"/>
              </a:rPr>
              <a:t>。</a:t>
            </a:r>
          </a:p>
          <a:p>
            <a:pPr eaLnBrk="1" hangingPunct="1">
              <a:defRPr/>
            </a:pPr>
            <a:r>
              <a:rPr lang="en-US" altLang="zh-CN" sz="2400" b="1" dirty="0" smtClean="0">
                <a:latin typeface="+mn-ea"/>
              </a:rPr>
              <a:t>  </a:t>
            </a:r>
            <a:endParaRPr lang="zh-CN" altLang="en-US" sz="2400" b="1" dirty="0" smtClean="0">
              <a:latin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64EC18-A34F-4F88-ABF7-FB1727EB7EEA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smtClean="0"/>
              <a:t>四、算法设计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714500"/>
            <a:ext cx="8072437" cy="4643438"/>
          </a:xfrm>
        </p:spPr>
        <p:txBody>
          <a:bodyPr/>
          <a:lstStyle/>
          <a:p>
            <a:pPr>
              <a:defRPr/>
            </a:pPr>
            <a:r>
              <a:rPr lang="en-US" altLang="zh-CN" sz="2800" b="1" dirty="0" smtClean="0">
                <a:latin typeface="+mn-ea"/>
              </a:rPr>
              <a:t>6</a:t>
            </a:r>
            <a:r>
              <a:rPr lang="zh-CN" sz="2800" b="1" dirty="0" smtClean="0">
                <a:latin typeface="+mn-ea"/>
              </a:rPr>
              <a:t>、胜负判断算法</a:t>
            </a:r>
          </a:p>
          <a:p>
            <a:pPr>
              <a:defRPr/>
            </a:pPr>
            <a:r>
              <a:rPr lang="en-US" altLang="zh-CN" sz="2800" b="1" dirty="0" smtClean="0">
                <a:latin typeface="+mn-ea"/>
              </a:rPr>
              <a:t>       </a:t>
            </a:r>
            <a:r>
              <a:rPr lang="zh-CN" sz="2800" b="1" dirty="0" smtClean="0">
                <a:latin typeface="+mn-ea"/>
              </a:rPr>
              <a:t>当有元素被消掉后，进行胜负判断，遍历地图中所有元素的值，当所有的元素都为空时，表示获胜，游戏结束，否则继续游戏。</a:t>
            </a:r>
          </a:p>
          <a:p>
            <a:pPr eaLnBrk="1" hangingPunct="1">
              <a:defRPr/>
            </a:pPr>
            <a:r>
              <a:rPr lang="en-US" altLang="zh-CN" sz="2800" b="1" dirty="0" smtClean="0">
                <a:latin typeface="+mn-ea"/>
              </a:rPr>
              <a:t>  </a:t>
            </a:r>
            <a:endParaRPr lang="zh-CN" altLang="en-US" sz="2800" b="1" dirty="0" smtClean="0">
              <a:latin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39A30-37E6-4C2F-B1B6-85FCD4C441EA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smtClean="0"/>
              <a:t>10.4  </a:t>
            </a:r>
            <a:r>
              <a:rPr lang="zh-CN" altLang="en-US" sz="4000" b="1" smtClean="0"/>
              <a:t>创建工程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44675"/>
            <a:ext cx="8001000" cy="3143250"/>
          </a:xfrm>
        </p:spPr>
        <p:txBody>
          <a:bodyPr/>
          <a:lstStyle/>
          <a:p>
            <a:pPr eaLnBrk="1" hangingPunct="1"/>
            <a:r>
              <a:rPr lang="en-US" altLang="zh-CN" sz="3200" b="1" smtClean="0"/>
              <a:t>  </a:t>
            </a:r>
            <a:r>
              <a:rPr lang="zh-CN" altLang="en-US" sz="3200" b="1" smtClean="0"/>
              <a:t>一、</a:t>
            </a:r>
            <a:r>
              <a:rPr lang="zh-CN" sz="3200" b="1" smtClean="0"/>
              <a:t>功能需求</a:t>
            </a:r>
          </a:p>
          <a:p>
            <a:pPr eaLnBrk="1" hangingPunct="1"/>
            <a:r>
              <a:rPr lang="zh-CN" altLang="en-US" sz="3200" b="1" smtClean="0"/>
              <a:t>  二、</a:t>
            </a:r>
            <a:r>
              <a:rPr lang="zh-CN" sz="3200" b="1" smtClean="0"/>
              <a:t>设计</a:t>
            </a:r>
            <a:r>
              <a:rPr lang="zh-CN" altLang="en-US" sz="3200" b="1" smtClean="0"/>
              <a:t>思路</a:t>
            </a:r>
          </a:p>
          <a:p>
            <a:pPr eaLnBrk="1" hangingPunct="1"/>
            <a:r>
              <a:rPr lang="zh-CN" altLang="en-US" sz="3200" b="1" smtClean="0"/>
              <a:t>  三、编码实现</a:t>
            </a:r>
            <a:endParaRPr lang="en-US" altLang="zh-CN" sz="3200" b="1" smtClean="0"/>
          </a:p>
          <a:p>
            <a:pPr eaLnBrk="1" hangingPunct="1"/>
            <a:endParaRPr lang="en-US" altLang="zh-CN" sz="3200" b="1" smtClean="0"/>
          </a:p>
          <a:p>
            <a:pPr eaLnBrk="1" hangingPunct="1"/>
            <a:r>
              <a:rPr lang="zh-CN" altLang="en-US" sz="3200" b="1" smtClean="0"/>
              <a:t>详见教材</a:t>
            </a:r>
            <a:r>
              <a:rPr lang="en-US" altLang="zh-CN" sz="3200" b="1" smtClean="0"/>
              <a:t>10.4.1---10.4.3</a:t>
            </a:r>
            <a:endParaRPr lang="zh-CN" altLang="en-US" sz="3200" b="1" smtClean="0"/>
          </a:p>
          <a:p>
            <a:pPr eaLnBrk="1" hangingPunct="1"/>
            <a:r>
              <a:rPr lang="en-US" altLang="zh-CN" sz="3200" b="1" smtClean="0"/>
              <a:t>  </a:t>
            </a:r>
          </a:p>
          <a:p>
            <a:pPr eaLnBrk="1" hangingPunct="1"/>
            <a:r>
              <a:rPr lang="en-US" altLang="zh-CN" sz="3200" b="1" smtClean="0"/>
              <a:t>  </a:t>
            </a:r>
            <a:endParaRPr lang="zh-CN" altLang="en-US" sz="3200" b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964E3-296E-4361-999F-47A94F4FF018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smtClean="0"/>
              <a:t>10.5  </a:t>
            </a:r>
            <a:r>
              <a:rPr lang="zh-CN" altLang="en-US" sz="4000" b="1" smtClean="0"/>
              <a:t>主界面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785938"/>
            <a:ext cx="8001000" cy="2357437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  </a:t>
            </a:r>
            <a:r>
              <a:rPr lang="zh-CN" altLang="en-US" b="1" smtClean="0"/>
              <a:t>一、</a:t>
            </a:r>
            <a:r>
              <a:rPr lang="zh-CN" b="1" smtClean="0"/>
              <a:t>功能需求</a:t>
            </a:r>
          </a:p>
          <a:p>
            <a:pPr eaLnBrk="1" hangingPunct="1"/>
            <a:r>
              <a:rPr lang="zh-CN" altLang="en-US" b="1" smtClean="0"/>
              <a:t>  二、</a:t>
            </a:r>
            <a:r>
              <a:rPr lang="zh-CN" smtClean="0"/>
              <a:t>设计</a:t>
            </a:r>
            <a:r>
              <a:rPr lang="zh-CN" altLang="en-US" smtClean="0"/>
              <a:t>思路</a:t>
            </a:r>
            <a:endParaRPr lang="zh-CN" altLang="en-US" b="1" smtClean="0"/>
          </a:p>
          <a:p>
            <a:pPr eaLnBrk="1" hangingPunct="1"/>
            <a:r>
              <a:rPr lang="zh-CN" altLang="en-US" b="1" smtClean="0"/>
              <a:t>  三、编码实现</a:t>
            </a:r>
            <a:endParaRPr lang="en-US" altLang="zh-CN" b="1" smtClean="0"/>
          </a:p>
          <a:p>
            <a:pPr eaLnBrk="1" hangingPunct="1"/>
            <a:endParaRPr lang="en-US" altLang="zh-CN" b="1" smtClean="0"/>
          </a:p>
          <a:p>
            <a:pPr eaLnBrk="1" hangingPunct="1"/>
            <a:r>
              <a:rPr lang="zh-CN" altLang="en-US" b="1" smtClean="0"/>
              <a:t>详见教材</a:t>
            </a:r>
            <a:r>
              <a:rPr lang="en-US" altLang="zh-CN" b="1" smtClean="0"/>
              <a:t>10.5.1---10.5.3</a:t>
            </a:r>
            <a:endParaRPr lang="zh-CN" altLang="en-US" b="1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zh-CN" altLang="en-US" b="1" smtClean="0"/>
          </a:p>
          <a:p>
            <a:pPr eaLnBrk="1" hangingPunct="1"/>
            <a:r>
              <a:rPr lang="en-US" altLang="zh-CN" b="1" smtClean="0"/>
              <a:t>  </a:t>
            </a:r>
          </a:p>
          <a:p>
            <a:pPr eaLnBrk="1" hangingPunct="1"/>
            <a:r>
              <a:rPr lang="en-US" altLang="zh-CN" b="1" smtClean="0"/>
              <a:t>  </a:t>
            </a:r>
            <a:endParaRPr lang="zh-CN" altLang="en-US" b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03FA3-2D1C-48BB-8152-85F6DA7B2E55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smtClean="0"/>
              <a:t>10.2  </a:t>
            </a:r>
            <a:r>
              <a:rPr lang="zh-CN" altLang="en-US" sz="4000" b="1" smtClean="0"/>
              <a:t>需求分析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133600"/>
            <a:ext cx="8001000" cy="2000250"/>
          </a:xfrm>
        </p:spPr>
        <p:txBody>
          <a:bodyPr/>
          <a:lstStyle/>
          <a:p>
            <a:pPr eaLnBrk="1" hangingPunct="1"/>
            <a:r>
              <a:rPr lang="en-US" altLang="zh-CN" sz="3200" b="1" smtClean="0"/>
              <a:t>  </a:t>
            </a:r>
            <a:r>
              <a:rPr lang="zh-CN" altLang="en-US" sz="3200" b="1" smtClean="0"/>
              <a:t>一、项目简介</a:t>
            </a:r>
            <a:endParaRPr lang="zh-CN" sz="3200" b="1" smtClean="0"/>
          </a:p>
          <a:p>
            <a:pPr eaLnBrk="1" hangingPunct="1"/>
            <a:r>
              <a:rPr lang="zh-CN" altLang="en-US" sz="3200" b="1" smtClean="0"/>
              <a:t>  二、游戏规则</a:t>
            </a:r>
          </a:p>
          <a:p>
            <a:pPr eaLnBrk="1" hangingPunct="1"/>
            <a:r>
              <a:rPr lang="zh-CN" altLang="en-US" sz="3200" b="1" smtClean="0"/>
              <a:t>  三、功能简介</a:t>
            </a:r>
          </a:p>
          <a:p>
            <a:pPr eaLnBrk="1" hangingPunct="1"/>
            <a:r>
              <a:rPr lang="en-US" altLang="zh-CN" sz="3200" b="1" smtClean="0"/>
              <a:t>  </a:t>
            </a:r>
          </a:p>
          <a:p>
            <a:pPr eaLnBrk="1" hangingPunct="1"/>
            <a:r>
              <a:rPr lang="en-US" altLang="zh-CN" sz="3200" b="1" smtClean="0"/>
              <a:t>  </a:t>
            </a:r>
            <a:endParaRPr lang="zh-CN" altLang="en-US" sz="3200" b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90336-44A1-48A0-8D92-D1201757448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smtClean="0"/>
              <a:t>10.6  </a:t>
            </a:r>
            <a:r>
              <a:rPr lang="zh-CN" altLang="en-US" sz="4000" b="1" smtClean="0"/>
              <a:t>开始游戏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785938"/>
            <a:ext cx="8001000" cy="2357437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  </a:t>
            </a:r>
            <a:r>
              <a:rPr lang="zh-CN" altLang="en-US" b="1" smtClean="0"/>
              <a:t>一、</a:t>
            </a:r>
            <a:r>
              <a:rPr lang="zh-CN" b="1" smtClean="0"/>
              <a:t>功能需求</a:t>
            </a:r>
          </a:p>
          <a:p>
            <a:pPr eaLnBrk="1" hangingPunct="1"/>
            <a:r>
              <a:rPr lang="zh-CN" altLang="en-US" b="1" smtClean="0"/>
              <a:t>  二、</a:t>
            </a:r>
            <a:r>
              <a:rPr lang="zh-CN" smtClean="0"/>
              <a:t>设计</a:t>
            </a:r>
            <a:r>
              <a:rPr lang="zh-CN" altLang="en-US" smtClean="0"/>
              <a:t>思路</a:t>
            </a:r>
            <a:endParaRPr lang="zh-CN" altLang="en-US" b="1" smtClean="0"/>
          </a:p>
          <a:p>
            <a:pPr eaLnBrk="1" hangingPunct="1"/>
            <a:r>
              <a:rPr lang="zh-CN" altLang="en-US" b="1" smtClean="0"/>
              <a:t>  三、编码实现</a:t>
            </a:r>
            <a:endParaRPr lang="en-US" altLang="zh-CN" b="1" smtClean="0"/>
          </a:p>
          <a:p>
            <a:pPr eaLnBrk="1" hangingPunct="1"/>
            <a:endParaRPr lang="en-US" altLang="zh-CN" b="1" smtClean="0"/>
          </a:p>
          <a:p>
            <a:pPr eaLnBrk="1" hangingPunct="1"/>
            <a:r>
              <a:rPr lang="zh-CN" altLang="en-US" b="1" smtClean="0"/>
              <a:t>详见教材</a:t>
            </a:r>
            <a:r>
              <a:rPr lang="en-US" altLang="zh-CN" b="1" smtClean="0"/>
              <a:t>10.6.1---10.6.3</a:t>
            </a:r>
            <a:endParaRPr lang="zh-CN" altLang="en-US" b="1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zh-CN" altLang="en-US" b="1" smtClean="0"/>
          </a:p>
          <a:p>
            <a:pPr eaLnBrk="1" hangingPunct="1"/>
            <a:r>
              <a:rPr lang="en-US" altLang="zh-CN" b="1" smtClean="0"/>
              <a:t>  </a:t>
            </a:r>
          </a:p>
          <a:p>
            <a:pPr eaLnBrk="1" hangingPunct="1"/>
            <a:r>
              <a:rPr lang="en-US" altLang="zh-CN" b="1" smtClean="0"/>
              <a:t>  </a:t>
            </a:r>
            <a:endParaRPr lang="zh-CN" altLang="en-US" b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4E8AE-73B6-4D9F-BCB0-9DAD25764474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smtClean="0"/>
              <a:t>10.7  </a:t>
            </a:r>
            <a:r>
              <a:rPr lang="zh-CN" altLang="en-US" sz="4000" b="1" smtClean="0"/>
              <a:t>消子判断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785938"/>
            <a:ext cx="8001000" cy="2786062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  </a:t>
            </a:r>
            <a:r>
              <a:rPr lang="zh-CN" altLang="en-US" b="1" smtClean="0"/>
              <a:t>一、</a:t>
            </a:r>
            <a:r>
              <a:rPr lang="zh-CN" b="1" smtClean="0"/>
              <a:t>功能需求</a:t>
            </a:r>
          </a:p>
          <a:p>
            <a:pPr eaLnBrk="1" hangingPunct="1"/>
            <a:r>
              <a:rPr lang="zh-CN" altLang="en-US" b="1" smtClean="0"/>
              <a:t>  二、</a:t>
            </a:r>
            <a:r>
              <a:rPr lang="zh-CN" smtClean="0"/>
              <a:t>设计</a:t>
            </a:r>
            <a:r>
              <a:rPr lang="zh-CN" altLang="en-US" smtClean="0"/>
              <a:t>思路</a:t>
            </a:r>
            <a:endParaRPr lang="zh-CN" altLang="en-US" b="1" smtClean="0"/>
          </a:p>
          <a:p>
            <a:pPr eaLnBrk="1" hangingPunct="1"/>
            <a:r>
              <a:rPr lang="zh-CN" altLang="en-US" b="1" smtClean="0"/>
              <a:t>  三、编码实现</a:t>
            </a:r>
            <a:endParaRPr lang="en-US" altLang="zh-CN" b="1" smtClean="0"/>
          </a:p>
          <a:p>
            <a:pPr eaLnBrk="1" hangingPunct="1"/>
            <a:endParaRPr lang="en-US" altLang="zh-CN" b="1" smtClean="0"/>
          </a:p>
          <a:p>
            <a:pPr eaLnBrk="1" hangingPunct="1"/>
            <a:r>
              <a:rPr lang="zh-CN" altLang="en-US" b="1" smtClean="0"/>
              <a:t>详见教材</a:t>
            </a:r>
            <a:r>
              <a:rPr lang="en-US" altLang="zh-CN" b="1" smtClean="0"/>
              <a:t>10.7.1---10.7.3</a:t>
            </a:r>
            <a:endParaRPr lang="zh-CN" altLang="en-US" b="1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zh-CN" altLang="en-US" b="1" smtClean="0"/>
          </a:p>
          <a:p>
            <a:pPr eaLnBrk="1" hangingPunct="1"/>
            <a:r>
              <a:rPr lang="en-US" altLang="zh-CN" b="1" smtClean="0"/>
              <a:t>  </a:t>
            </a:r>
          </a:p>
          <a:p>
            <a:pPr eaLnBrk="1" hangingPunct="1"/>
            <a:r>
              <a:rPr lang="en-US" altLang="zh-CN" b="1" smtClean="0"/>
              <a:t>  </a:t>
            </a:r>
            <a:endParaRPr lang="zh-CN" altLang="en-US" b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4B340-CF24-49EA-80F5-18B09E4B2F3A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smtClean="0"/>
              <a:t>10.8  </a:t>
            </a:r>
            <a:r>
              <a:rPr lang="zh-CN" altLang="en-US" sz="4000" b="1" smtClean="0"/>
              <a:t>判断胜负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785938"/>
            <a:ext cx="8001000" cy="2714625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  </a:t>
            </a:r>
            <a:r>
              <a:rPr lang="zh-CN" altLang="en-US" b="1" smtClean="0"/>
              <a:t>一、</a:t>
            </a:r>
            <a:r>
              <a:rPr lang="zh-CN" b="1" smtClean="0"/>
              <a:t>功能需求</a:t>
            </a:r>
          </a:p>
          <a:p>
            <a:pPr eaLnBrk="1" hangingPunct="1"/>
            <a:r>
              <a:rPr lang="zh-CN" altLang="en-US" b="1" smtClean="0"/>
              <a:t>  二、</a:t>
            </a:r>
            <a:r>
              <a:rPr lang="zh-CN" smtClean="0"/>
              <a:t>设计</a:t>
            </a:r>
            <a:r>
              <a:rPr lang="zh-CN" altLang="en-US" smtClean="0"/>
              <a:t>思路</a:t>
            </a:r>
            <a:endParaRPr lang="zh-CN" altLang="en-US" b="1" smtClean="0"/>
          </a:p>
          <a:p>
            <a:pPr eaLnBrk="1" hangingPunct="1"/>
            <a:r>
              <a:rPr lang="zh-CN" altLang="en-US" b="1" smtClean="0"/>
              <a:t>  三、编码实现</a:t>
            </a:r>
            <a:endParaRPr lang="en-US" altLang="zh-CN" b="1" smtClean="0"/>
          </a:p>
          <a:p>
            <a:pPr eaLnBrk="1" hangingPunct="1"/>
            <a:endParaRPr lang="en-US" altLang="zh-CN" b="1" smtClean="0"/>
          </a:p>
          <a:p>
            <a:pPr eaLnBrk="1" hangingPunct="1"/>
            <a:r>
              <a:rPr lang="zh-CN" altLang="en-US" b="1" smtClean="0"/>
              <a:t>详见教材</a:t>
            </a:r>
            <a:r>
              <a:rPr lang="en-US" altLang="zh-CN" b="1" smtClean="0"/>
              <a:t>10.8.1---10.8.3</a:t>
            </a:r>
            <a:endParaRPr lang="zh-CN" altLang="en-US" b="1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zh-CN" altLang="en-US" b="1" smtClean="0"/>
          </a:p>
          <a:p>
            <a:pPr eaLnBrk="1" hangingPunct="1"/>
            <a:r>
              <a:rPr lang="en-US" altLang="zh-CN" b="1" smtClean="0"/>
              <a:t>  </a:t>
            </a:r>
          </a:p>
          <a:p>
            <a:pPr eaLnBrk="1" hangingPunct="1"/>
            <a:r>
              <a:rPr lang="en-US" altLang="zh-CN" b="1" smtClean="0"/>
              <a:t>  </a:t>
            </a:r>
            <a:endParaRPr lang="zh-CN" altLang="en-US" b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012585-BBE1-4F42-B271-EF8BDCE1E3F8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0" y="85725"/>
          <a:ext cx="9101139" cy="6726320"/>
        </p:xfrm>
        <a:graphic>
          <a:graphicData uri="http://schemas.openxmlformats.org/drawingml/2006/table">
            <a:tbl>
              <a:tblPr/>
              <a:tblGrid>
                <a:gridCol w="680459"/>
                <a:gridCol w="861206"/>
                <a:gridCol w="1105746"/>
                <a:gridCol w="4146547"/>
                <a:gridCol w="691091"/>
                <a:gridCol w="1616090"/>
              </a:tblGrid>
              <a:tr h="6137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实训阶段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计划执行时间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项目名称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实验内容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交付物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平台电子书相关章节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52812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项目阶段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第</a:t>
                      </a: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14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周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连连看游戏的界面设计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1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、创建程序</a:t>
                      </a:r>
                      <a:br>
                        <a:rPr lang="zh-CN" altLang="en-US" sz="2000" b="1" i="0" u="none" strike="noStrike">
                          <a:effectLst/>
                          <a:latin typeface="宋体"/>
                        </a:rPr>
                      </a:b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2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、绘制欢迎语</a:t>
                      </a:r>
                      <a:br>
                        <a:rPr lang="zh-CN" altLang="en-US" sz="2000" b="1" i="0" u="none" strike="noStrike">
                          <a:effectLst/>
                          <a:latin typeface="宋体"/>
                        </a:rPr>
                      </a:b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3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、主界面设计</a:t>
                      </a:r>
                      <a:br>
                        <a:rPr lang="zh-CN" altLang="en-US" sz="2000" b="1" i="0" u="none" strike="noStrike">
                          <a:effectLst/>
                          <a:latin typeface="宋体"/>
                        </a:rPr>
                      </a:b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4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、游戏界面设计</a:t>
                      </a:r>
                      <a:br>
                        <a:rPr lang="zh-CN" altLang="en-US" sz="2000" b="1" i="0" u="none" strike="noStrike">
                          <a:effectLst/>
                          <a:latin typeface="宋体"/>
                        </a:rPr>
                      </a:b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5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、绘制游戏地图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上机实验代码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《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欢乐连连看</a:t>
                      </a: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(C++ &amp; MFC)》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案例 第</a:t>
                      </a: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7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章 至 第</a:t>
                      </a: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11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章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33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第</a:t>
                      </a: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15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周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连连看游戏的功能设计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1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、同色消子</a:t>
                      </a:r>
                      <a:br>
                        <a:rPr lang="zh-CN" altLang="en-US" sz="2000" b="1" i="0" u="none" strike="noStrike">
                          <a:effectLst/>
                          <a:latin typeface="宋体"/>
                        </a:rPr>
                      </a:b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2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、程序结构调整</a:t>
                      </a:r>
                      <a:br>
                        <a:rPr lang="zh-CN" altLang="en-US" sz="2000" b="1" i="0" u="none" strike="noStrike">
                          <a:effectLst/>
                          <a:latin typeface="宋体"/>
                        </a:rPr>
                      </a:b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3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、消子判断</a:t>
                      </a:r>
                      <a:br>
                        <a:rPr lang="zh-CN" altLang="en-US" sz="2000" b="1" i="0" u="none" strike="noStrike">
                          <a:effectLst/>
                          <a:latin typeface="宋体"/>
                        </a:rPr>
                      </a:b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4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、数据结构设计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上机实验代码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《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欢乐连连看</a:t>
                      </a: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(C++ &amp; MFC)》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案例 第</a:t>
                      </a: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12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章 至 第</a:t>
                      </a: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15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章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33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第</a:t>
                      </a: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16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周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连连看游戏的运行过程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1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、开始游戏</a:t>
                      </a:r>
                      <a:br>
                        <a:rPr lang="zh-CN" altLang="en-US" sz="2000" b="1" i="0" u="none" strike="noStrike">
                          <a:effectLst/>
                          <a:latin typeface="宋体"/>
                        </a:rPr>
                      </a:b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2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、消子</a:t>
                      </a:r>
                      <a:br>
                        <a:rPr lang="zh-CN" altLang="en-US" sz="2000" b="1" i="0" u="none" strike="noStrike">
                          <a:effectLst/>
                          <a:latin typeface="宋体"/>
                        </a:rPr>
                      </a:b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3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、胜负判断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上机实验代码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《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欢乐连连看</a:t>
                      </a: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(C++ &amp; MFC)》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案例 第</a:t>
                      </a: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16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章 至 第</a:t>
                      </a: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18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章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7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第</a:t>
                      </a: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17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周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连连看游戏的扩展功能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1" i="0" u="none" strike="noStrike" dirty="0">
                          <a:effectLst/>
                          <a:latin typeface="宋体"/>
                        </a:rPr>
                        <a:t>1</a:t>
                      </a:r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、提示</a:t>
                      </a:r>
                      <a:br>
                        <a:rPr lang="zh-CN" altLang="en-US" sz="2000" b="1" i="0" u="none" strike="noStrike" dirty="0">
                          <a:effectLst/>
                          <a:latin typeface="宋体"/>
                        </a:rPr>
                      </a:br>
                      <a:r>
                        <a:rPr lang="en-US" altLang="zh-CN" sz="2000" b="1" i="0" u="none" strike="noStrike" dirty="0">
                          <a:effectLst/>
                          <a:latin typeface="宋体"/>
                        </a:rPr>
                        <a:t>2</a:t>
                      </a:r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、重排</a:t>
                      </a:r>
                      <a:br>
                        <a:rPr lang="zh-CN" altLang="en-US" sz="2000" b="1" i="0" u="none" strike="noStrike" dirty="0">
                          <a:effectLst/>
                          <a:latin typeface="宋体"/>
                        </a:rPr>
                      </a:br>
                      <a:r>
                        <a:rPr lang="en-US" altLang="zh-CN" sz="2000" b="1" i="0" u="none" strike="noStrike" dirty="0">
                          <a:effectLst/>
                          <a:latin typeface="宋体"/>
                        </a:rPr>
                        <a:t>3</a:t>
                      </a:r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、计时</a:t>
                      </a:r>
                      <a:br>
                        <a:rPr lang="zh-CN" altLang="en-US" sz="2000" b="1" i="0" u="none" strike="noStrike" dirty="0">
                          <a:effectLst/>
                          <a:latin typeface="宋体"/>
                        </a:rPr>
                      </a:br>
                      <a:r>
                        <a:rPr lang="en-US" altLang="zh-CN" sz="2000" b="1" i="0" u="none" strike="noStrike" dirty="0">
                          <a:effectLst/>
                          <a:latin typeface="宋体"/>
                        </a:rPr>
                        <a:t>4</a:t>
                      </a:r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、帮助</a:t>
                      </a:r>
                      <a:br>
                        <a:rPr lang="zh-CN" altLang="en-US" sz="2000" b="1" i="0" u="none" strike="noStrike" dirty="0">
                          <a:effectLst/>
                          <a:latin typeface="宋体"/>
                        </a:rPr>
                      </a:br>
                      <a:r>
                        <a:rPr lang="en-US" altLang="zh-CN" sz="2000" b="1" i="0" u="none" strike="noStrike" dirty="0">
                          <a:effectLst/>
                          <a:latin typeface="宋体"/>
                        </a:rPr>
                        <a:t>5</a:t>
                      </a:r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、休闲模式</a:t>
                      </a:r>
                      <a:br>
                        <a:rPr lang="zh-CN" altLang="en-US" sz="2000" b="1" i="0" u="none" strike="noStrike" dirty="0">
                          <a:effectLst/>
                          <a:latin typeface="宋体"/>
                        </a:rPr>
                      </a:br>
                      <a:r>
                        <a:rPr lang="en-US" altLang="zh-CN" sz="2000" b="1" i="0" u="none" strike="noStrike" dirty="0">
                          <a:effectLst/>
                          <a:latin typeface="宋体"/>
                        </a:rPr>
                        <a:t>6</a:t>
                      </a:r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、排行榜</a:t>
                      </a:r>
                      <a:br>
                        <a:rPr lang="zh-CN" altLang="en-US" sz="2000" b="1" i="0" u="none" strike="noStrike" dirty="0">
                          <a:effectLst/>
                          <a:latin typeface="宋体"/>
                        </a:rPr>
                      </a:br>
                      <a:r>
                        <a:rPr lang="en-US" altLang="zh-CN" sz="2000" b="1" i="0" u="none" strike="noStrike" dirty="0">
                          <a:effectLst/>
                          <a:latin typeface="宋体"/>
                        </a:rPr>
                        <a:t>7</a:t>
                      </a:r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、设计主题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上机实验代码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1" i="0" u="none" strike="noStrike" dirty="0">
                          <a:effectLst/>
                          <a:latin typeface="宋体"/>
                        </a:rPr>
                        <a:t>《</a:t>
                      </a:r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欢乐连连看</a:t>
                      </a:r>
                      <a:r>
                        <a:rPr lang="en-US" altLang="zh-CN" sz="2000" b="1" i="0" u="none" strike="noStrike" dirty="0">
                          <a:effectLst/>
                          <a:latin typeface="宋体"/>
                        </a:rPr>
                        <a:t>(C++ &amp; MFC)》</a:t>
                      </a:r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案例 第</a:t>
                      </a:r>
                      <a:r>
                        <a:rPr lang="en-US" altLang="zh-CN" sz="2000" b="1" i="0" u="none" strike="noStrike" dirty="0">
                          <a:effectLst/>
                          <a:latin typeface="宋体"/>
                        </a:rPr>
                        <a:t>19</a:t>
                      </a:r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章 至 第</a:t>
                      </a:r>
                      <a:r>
                        <a:rPr lang="en-US" altLang="zh-CN" sz="2000" b="1" i="0" u="none" strike="noStrike" dirty="0">
                          <a:effectLst/>
                          <a:latin typeface="宋体"/>
                        </a:rPr>
                        <a:t>25</a:t>
                      </a:r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章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652439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b="1" smtClean="0">
                <a:solidFill>
                  <a:srgbClr val="2605A1"/>
                </a:solidFill>
              </a:rPr>
              <a:t>实验交付物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、实验</a:t>
            </a:r>
            <a:r>
              <a:rPr lang="zh-CN" altLang="en-US" sz="3200" b="1" dirty="0"/>
              <a:t>代码</a:t>
            </a:r>
            <a:r>
              <a:rPr lang="zh-CN" altLang="en-US" sz="3200" b="1" dirty="0" smtClean="0"/>
              <a:t>：</a:t>
            </a:r>
            <a:endParaRPr lang="en-US" altLang="zh-CN" sz="3200" b="1" dirty="0" smtClean="0"/>
          </a:p>
          <a:p>
            <a:pPr marL="0" indent="0">
              <a:buNone/>
            </a:pPr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、实验</a:t>
            </a:r>
            <a:r>
              <a:rPr lang="zh-CN" altLang="en-US" sz="3200" b="1" dirty="0"/>
              <a:t>报告</a:t>
            </a:r>
            <a:r>
              <a:rPr lang="zh-CN" altLang="en-US" sz="3200" b="1" dirty="0" smtClean="0"/>
              <a:t>：</a:t>
            </a:r>
            <a:endParaRPr lang="en-US" altLang="zh-CN" sz="3200" b="1" dirty="0" smtClean="0"/>
          </a:p>
          <a:p>
            <a:pPr marL="0" indent="0">
              <a:buNone/>
            </a:pPr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、交付时间</a:t>
            </a:r>
            <a:r>
              <a:rPr lang="zh-CN" altLang="en-US" sz="3200" b="1" smtClean="0"/>
              <a:t>：</a:t>
            </a:r>
            <a:r>
              <a:rPr lang="zh-CN" altLang="en-US" sz="3200" b="1" smtClean="0"/>
              <a:t>下周</a:t>
            </a:r>
            <a:r>
              <a:rPr lang="zh-CN" altLang="en-US" sz="3200" b="1" smtClean="0"/>
              <a:t>四</a:t>
            </a:r>
            <a:r>
              <a:rPr lang="zh-CN" altLang="en-US" sz="3200" b="1" smtClean="0"/>
              <a:t>前</a:t>
            </a:r>
            <a:endParaRPr lang="en-US" altLang="zh-CN" sz="3200" b="1" dirty="0" smtClean="0"/>
          </a:p>
          <a:p>
            <a:pPr marL="0" indent="0">
              <a:buNone/>
            </a:pPr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、交付网址：</a:t>
            </a:r>
            <a:r>
              <a:rPr lang="en-US" altLang="zh-CN" sz="3200" b="1" dirty="0"/>
              <a:t>http://zy1.cslab.whut.edu.cn/</a:t>
            </a:r>
            <a:endParaRPr lang="zh-CN" alt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78045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/>
          </p:nvPr>
        </p:nvSpPr>
        <p:spPr>
          <a:xfrm>
            <a:off x="107950" y="1714500"/>
            <a:ext cx="4103688" cy="4522788"/>
          </a:xfrm>
        </p:spPr>
        <p:txBody>
          <a:bodyPr/>
          <a:lstStyle/>
          <a:p>
            <a:pPr marL="0" indent="0">
              <a:spcBef>
                <a:spcPct val="0"/>
              </a:spcBef>
            </a:pPr>
            <a:r>
              <a:rPr lang="en-US" altLang="zh-CN" sz="2400" b="1" smtClean="0"/>
              <a:t>  </a:t>
            </a:r>
            <a:r>
              <a:rPr lang="zh-CN" altLang="zh-CN" sz="2400" b="1" smtClean="0"/>
              <a:t>“</a:t>
            </a:r>
            <a:r>
              <a:rPr lang="zh-CN" sz="2400" b="1" smtClean="0"/>
              <a:t>连连看游戏”是给一堆图案中的相同的图案进行配对的简单游戏，在一定的规则之内对相同的图案进行消除处理，在规定时间内消除所有图案后玩家就获胜。</a:t>
            </a:r>
          </a:p>
          <a:p>
            <a:pPr marL="0" indent="0">
              <a:spcBef>
                <a:spcPct val="0"/>
              </a:spcBef>
            </a:pPr>
            <a:r>
              <a:rPr lang="en-US" altLang="zh-CN" sz="2400" b="1" smtClean="0"/>
              <a:t>   </a:t>
            </a:r>
            <a:r>
              <a:rPr lang="zh-CN" sz="2400" b="1" smtClean="0"/>
              <a:t>只要将相同的两张元素用三根以内的直线连在一起就可以消除，规则简单容易上手，游戏速度节奏快，画面清晰可爱。</a:t>
            </a:r>
            <a:endParaRPr lang="en-US" altLang="zh-CN" sz="2400" b="1" smtClean="0"/>
          </a:p>
          <a:p>
            <a:pPr marL="0" indent="0">
              <a:spcBef>
                <a:spcPct val="0"/>
              </a:spcBef>
            </a:pPr>
            <a:r>
              <a:rPr lang="en-US" altLang="zh-CN" sz="2400" b="1" smtClean="0"/>
              <a:t>  </a:t>
            </a:r>
            <a:r>
              <a:rPr lang="zh-CN" sz="2400" b="1" smtClean="0"/>
              <a:t>类似游戏界面如下图所示：</a:t>
            </a:r>
          </a:p>
          <a:p>
            <a:pPr marL="0" indent="0" eaLnBrk="1" hangingPunct="1">
              <a:spcBef>
                <a:spcPct val="0"/>
              </a:spcBef>
            </a:pPr>
            <a:endParaRPr lang="en-US" altLang="zh-CN" sz="3200" b="1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5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8196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一</a:t>
            </a:r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、项目简介</a:t>
            </a:r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628775"/>
            <a:ext cx="4932362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31B62E-A872-458D-8371-6BF81629AB1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/>
          </p:nvPr>
        </p:nvSpPr>
        <p:spPr>
          <a:xfrm>
            <a:off x="642938" y="1785938"/>
            <a:ext cx="3136900" cy="4090987"/>
          </a:xfrm>
        </p:spPr>
        <p:txBody>
          <a:bodyPr/>
          <a:lstStyle/>
          <a:p>
            <a:pPr marL="0" indent="0"/>
            <a:r>
              <a:rPr lang="en-US" altLang="zh-CN" sz="2400" b="1" smtClean="0"/>
              <a:t>(1) </a:t>
            </a:r>
            <a:r>
              <a:rPr lang="zh-CN" sz="2400" b="1" smtClean="0"/>
              <a:t>一条直线消子</a:t>
            </a:r>
          </a:p>
          <a:p>
            <a:pPr marL="0" indent="0"/>
            <a:r>
              <a:rPr lang="en-US" altLang="zh-CN" sz="2400" b="1" smtClean="0"/>
              <a:t>     </a:t>
            </a:r>
            <a:r>
              <a:rPr lang="zh-CN" sz="2400" b="1" smtClean="0"/>
              <a:t>选择的两张图片花色相同，并且处于同一条水平线或者同一条垂直线上，并且两张图片之间没有其余的图片，则可以进行一条直线消子。</a:t>
            </a:r>
          </a:p>
          <a:p>
            <a:pPr marL="0" indent="0" eaLnBrk="1" hangingPunct="1"/>
            <a:endParaRPr lang="en-US" altLang="zh-CN" sz="2800" b="1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19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9220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二、游戏规则</a:t>
            </a:r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8400" y="1773238"/>
            <a:ext cx="5292725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F748CE-7E6D-4EBB-8771-9DEBFE667391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/>
          </p:nvPr>
        </p:nvSpPr>
        <p:spPr>
          <a:xfrm>
            <a:off x="642938" y="1785938"/>
            <a:ext cx="4433887" cy="4219575"/>
          </a:xfrm>
        </p:spPr>
        <p:txBody>
          <a:bodyPr/>
          <a:lstStyle/>
          <a:p>
            <a:pPr marL="0" indent="0">
              <a:defRPr/>
            </a:pPr>
            <a:r>
              <a:rPr lang="en-US" altLang="zh-CN" sz="2400" b="1" dirty="0" smtClean="0">
                <a:latin typeface="+mn-ea"/>
              </a:rPr>
              <a:t>(2) </a:t>
            </a:r>
            <a:r>
              <a:rPr lang="zh-CN" sz="2400" b="1" dirty="0" smtClean="0">
                <a:latin typeface="+mn-ea"/>
              </a:rPr>
              <a:t>两条直线消子</a:t>
            </a:r>
          </a:p>
          <a:p>
            <a:pPr marL="0" indent="0">
              <a:defRPr/>
            </a:pPr>
            <a:r>
              <a:rPr lang="en-US" altLang="zh-CN" sz="2400" b="1" dirty="0" smtClean="0">
                <a:latin typeface="+mn-ea"/>
              </a:rPr>
              <a:t>    </a:t>
            </a:r>
            <a:r>
              <a:rPr lang="zh-CN" sz="2400" b="1" dirty="0" smtClean="0">
                <a:latin typeface="+mn-ea"/>
              </a:rPr>
              <a:t>选择的两条图片花色相同，既不在同一水平线上，也不再同一垂直线上，两个图片的连通路径至少有两条直线组成，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zh-CN" sz="2400" b="1" dirty="0" smtClean="0">
                <a:latin typeface="+mn-ea"/>
              </a:rPr>
              <a:t>两条直线经过的路径必须是空白，中间只要有一个非同种类的图片，该路径无效。</a:t>
            </a:r>
          </a:p>
          <a:p>
            <a:pPr marL="0" indent="0" eaLnBrk="1" hangingPunct="1">
              <a:defRPr/>
            </a:pPr>
            <a:endParaRPr lang="en-US" altLang="zh-CN" sz="2800" b="1" dirty="0" smtClean="0">
              <a:latin typeface="+mn-ea"/>
            </a:endParaRPr>
          </a:p>
        </p:txBody>
      </p:sp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二、游戏规则</a:t>
            </a:r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72050" y="1700213"/>
            <a:ext cx="400050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55365-B857-45BD-B668-A3FD7807FEB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/>
          </p:nvPr>
        </p:nvSpPr>
        <p:spPr>
          <a:xfrm>
            <a:off x="642938" y="1785938"/>
            <a:ext cx="4073525" cy="4219575"/>
          </a:xfrm>
        </p:spPr>
        <p:txBody>
          <a:bodyPr/>
          <a:lstStyle/>
          <a:p>
            <a:pPr marL="0" indent="0">
              <a:defRPr/>
            </a:pPr>
            <a:r>
              <a:rPr lang="en-US" altLang="zh-CN" sz="2400" b="1" dirty="0" smtClean="0">
                <a:latin typeface="+mn-ea"/>
              </a:rPr>
              <a:t>(3) </a:t>
            </a:r>
            <a:r>
              <a:rPr lang="zh-CN" sz="2400" b="1" dirty="0" smtClean="0">
                <a:latin typeface="+mn-ea"/>
              </a:rPr>
              <a:t>三条直线消子</a:t>
            </a:r>
          </a:p>
          <a:p>
            <a:pPr marL="0" indent="0">
              <a:defRPr/>
            </a:pPr>
            <a:r>
              <a:rPr lang="en-US" altLang="zh-CN" sz="2400" b="1" dirty="0" smtClean="0">
                <a:latin typeface="+mn-ea"/>
              </a:rPr>
              <a:t>  </a:t>
            </a:r>
            <a:r>
              <a:rPr lang="zh-CN" sz="2400" b="1" dirty="0" smtClean="0">
                <a:latin typeface="+mn-ea"/>
              </a:rPr>
              <a:t>使用一个折点的路径无法连通的两个图片，只能如图中连线所示连通，即连通路径有三条直线，在该直线的路径上没有图案出现，只能是空白区域。</a:t>
            </a:r>
          </a:p>
          <a:p>
            <a:pPr marL="0" indent="0" eaLnBrk="1" hangingPunct="1">
              <a:defRPr/>
            </a:pPr>
            <a:endParaRPr lang="en-US" altLang="zh-CN" sz="2800" b="1" dirty="0" smtClean="0">
              <a:latin typeface="+mn-ea"/>
            </a:endParaRPr>
          </a:p>
        </p:txBody>
      </p:sp>
      <p:sp>
        <p:nvSpPr>
          <p:cNvPr id="11267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11268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二、游戏规则</a:t>
            </a:r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700213"/>
            <a:ext cx="4329112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4177DA-115E-41D4-8A6D-99B7FCE09EC5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/>
          <p:cNvSpPr>
            <a:spLocks noGrp="1"/>
          </p:cNvSpPr>
          <p:nvPr>
            <p:ph/>
          </p:nvPr>
        </p:nvSpPr>
        <p:spPr>
          <a:xfrm>
            <a:off x="611188" y="1628775"/>
            <a:ext cx="615950" cy="5092700"/>
          </a:xfrm>
        </p:spPr>
        <p:txBody>
          <a:bodyPr/>
          <a:lstStyle/>
          <a:p>
            <a:r>
              <a:rPr lang="zh-CN" sz="2800" b="1" smtClean="0"/>
              <a:t>系</a:t>
            </a:r>
            <a:endParaRPr lang="en-US" altLang="zh-CN" sz="2800" b="1" smtClean="0"/>
          </a:p>
          <a:p>
            <a:r>
              <a:rPr lang="zh-CN" sz="2800" b="1" smtClean="0"/>
              <a:t>统</a:t>
            </a:r>
            <a:endParaRPr lang="en-US" altLang="zh-CN" sz="2800" b="1" smtClean="0"/>
          </a:p>
          <a:p>
            <a:r>
              <a:rPr lang="zh-CN" sz="2800" b="1" smtClean="0"/>
              <a:t>主</a:t>
            </a:r>
            <a:endParaRPr lang="en-US" altLang="zh-CN" sz="2800" b="1" smtClean="0"/>
          </a:p>
          <a:p>
            <a:r>
              <a:rPr lang="zh-CN" sz="2800" b="1" smtClean="0"/>
              <a:t>要</a:t>
            </a:r>
            <a:endParaRPr lang="en-US" altLang="zh-CN" sz="2800" b="1" smtClean="0"/>
          </a:p>
          <a:p>
            <a:r>
              <a:rPr lang="zh-CN" sz="2800" b="1" smtClean="0"/>
              <a:t>业</a:t>
            </a:r>
            <a:endParaRPr lang="en-US" altLang="zh-CN" sz="2800" b="1" smtClean="0"/>
          </a:p>
          <a:p>
            <a:r>
              <a:rPr lang="zh-CN" sz="2800" b="1" smtClean="0"/>
              <a:t>务</a:t>
            </a:r>
            <a:endParaRPr lang="en-US" altLang="zh-CN" sz="2800" b="1" smtClean="0"/>
          </a:p>
          <a:p>
            <a:r>
              <a:rPr lang="zh-CN" sz="2800" b="1" smtClean="0"/>
              <a:t>流</a:t>
            </a:r>
            <a:endParaRPr lang="en-US" altLang="zh-CN" sz="2800" b="1" smtClean="0"/>
          </a:p>
          <a:p>
            <a:r>
              <a:rPr lang="zh-CN" sz="2800" b="1" smtClean="0"/>
              <a:t>程</a:t>
            </a:r>
            <a:endParaRPr lang="en-US" altLang="zh-CN" sz="2800" b="1" smtClean="0"/>
          </a:p>
          <a:p>
            <a:r>
              <a:rPr lang="zh-CN" sz="2800" b="1" smtClean="0"/>
              <a:t>图</a:t>
            </a:r>
            <a:endParaRPr lang="zh-CN" altLang="en-US" sz="2800" b="1" smtClean="0"/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913" y="0"/>
            <a:ext cx="7681912" cy="672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162800" y="6367463"/>
            <a:ext cx="1981200" cy="476250"/>
          </a:xfrm>
        </p:spPr>
        <p:txBody>
          <a:bodyPr/>
          <a:lstStyle/>
          <a:p>
            <a:pPr>
              <a:defRPr/>
            </a:pPr>
            <a:fld id="{BB6C440B-3DCD-4BBD-B409-6A420B285CB6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6412</TotalTime>
  <Words>3277</Words>
  <Application>Microsoft Office PowerPoint</Application>
  <PresentationFormat>全屏显示(4:3)</PresentationFormat>
  <Paragraphs>410</Paragraphs>
  <Slides>44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Profile</vt:lpstr>
      <vt:lpstr>幻灯片 1</vt:lpstr>
      <vt:lpstr> 10、综合实践 连连看游戏（线性结构）</vt:lpstr>
      <vt:lpstr>幻灯片 3</vt:lpstr>
      <vt:lpstr>10.2  需求分析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10.3  系统设计</vt:lpstr>
      <vt:lpstr>一、界面设计</vt:lpstr>
      <vt:lpstr>一、界面设计</vt:lpstr>
      <vt:lpstr>一、界面设计</vt:lpstr>
      <vt:lpstr>二、程序结构设计</vt:lpstr>
      <vt:lpstr>二、程序结构设计</vt:lpstr>
      <vt:lpstr>三、数据结构设计</vt:lpstr>
      <vt:lpstr>三、数据结构设计</vt:lpstr>
      <vt:lpstr>三、数据结构设计</vt:lpstr>
      <vt:lpstr>四、算法设计</vt:lpstr>
      <vt:lpstr>四、算法设计</vt:lpstr>
      <vt:lpstr>四、算法设计</vt:lpstr>
      <vt:lpstr>四、算法设计</vt:lpstr>
      <vt:lpstr>四、算法设计</vt:lpstr>
      <vt:lpstr>四、算法设计</vt:lpstr>
      <vt:lpstr>四、算法设计</vt:lpstr>
      <vt:lpstr>四、算法设计</vt:lpstr>
      <vt:lpstr>四、算法设计</vt:lpstr>
      <vt:lpstr>四、算法设计</vt:lpstr>
      <vt:lpstr>四、算法设计</vt:lpstr>
      <vt:lpstr>四、算法设计</vt:lpstr>
      <vt:lpstr>四、算法设计</vt:lpstr>
      <vt:lpstr>四、算法设计</vt:lpstr>
      <vt:lpstr>10.4  创建工程</vt:lpstr>
      <vt:lpstr>10.5  主界面</vt:lpstr>
      <vt:lpstr>10.6  开始游戏</vt:lpstr>
      <vt:lpstr>10.7  消子判断</vt:lpstr>
      <vt:lpstr>10.8  判断胜负</vt:lpstr>
      <vt:lpstr>幻灯片 43</vt:lpstr>
      <vt:lpstr>实验交付物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xiahx</dc:creator>
  <cp:lastModifiedBy>founder</cp:lastModifiedBy>
  <cp:revision>218</cp:revision>
  <dcterms:created xsi:type="dcterms:W3CDTF">2001-02-08T00:40:47Z</dcterms:created>
  <dcterms:modified xsi:type="dcterms:W3CDTF">2018-05-03T08:29:51Z</dcterms:modified>
</cp:coreProperties>
</file>