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26"/>
  </p:notesMasterIdLst>
  <p:sldIdLst>
    <p:sldId id="601" r:id="rId2"/>
    <p:sldId id="283" r:id="rId3"/>
    <p:sldId id="497" r:id="rId4"/>
    <p:sldId id="581" r:id="rId5"/>
    <p:sldId id="557" r:id="rId6"/>
    <p:sldId id="559" r:id="rId7"/>
    <p:sldId id="564" r:id="rId8"/>
    <p:sldId id="583" r:id="rId9"/>
    <p:sldId id="585" r:id="rId10"/>
    <p:sldId id="580" r:id="rId11"/>
    <p:sldId id="569" r:id="rId12"/>
    <p:sldId id="586" r:id="rId13"/>
    <p:sldId id="587" r:id="rId14"/>
    <p:sldId id="589" r:id="rId15"/>
    <p:sldId id="592" r:id="rId16"/>
    <p:sldId id="596" r:id="rId17"/>
    <p:sldId id="597" r:id="rId18"/>
    <p:sldId id="593" r:id="rId19"/>
    <p:sldId id="598" r:id="rId20"/>
    <p:sldId id="599" r:id="rId21"/>
    <p:sldId id="600" r:id="rId22"/>
    <p:sldId id="594" r:id="rId23"/>
    <p:sldId id="595" r:id="rId24"/>
    <p:sldId id="602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CC3300"/>
    <a:srgbClr val="000000"/>
    <a:srgbClr val="3F091C"/>
    <a:srgbClr val="B3582B"/>
    <a:srgbClr val="8F7D4F"/>
    <a:srgbClr val="DE580E"/>
    <a:srgbClr val="003399"/>
    <a:srgbClr val="00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581" autoAdjust="0"/>
  </p:normalViewPr>
  <p:slideViewPr>
    <p:cSldViewPr>
      <p:cViewPr varScale="1">
        <p:scale>
          <a:sx n="66" d="100"/>
          <a:sy n="66" d="100"/>
        </p:scale>
        <p:origin x="-636" y="-114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39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 sz="1200" b="0"/>
            </a:lvl1pPr>
          </a:lstStyle>
          <a:p>
            <a:pPr>
              <a:defRPr/>
            </a:pPr>
            <a:fld id="{709F3784-B7AF-4553-8920-C9E1B14BE9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36379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57EDC-C3E2-4190-A8CD-11FD4F446D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68670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44C39-0C8F-41EC-BA87-17CDEDE2D5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0481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07EF12-05F8-435F-AD9F-CEB9B7535F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65937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A4427-7A74-488A-AC01-25CC94C8D5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8703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D5046-0C08-4177-A07C-4C9B9A8E73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792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AA4F8-FB56-4727-9E21-8BE6F79D8B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4532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15C5C-312E-483D-877E-060DCE5F24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2099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2C4BB-F1EE-4F0E-9F8E-1CB7710E26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8077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4C84E-FB16-444A-9C62-CEFC1E6BDB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3154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7A5FB-96E7-4DF3-A113-DED05ABD2D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9616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79E1F-3D84-4182-81F4-C886A01C96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1725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948AE-AF3E-4E24-814A-6C9FF59BB4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8273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6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496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496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latin typeface="+mn-lt"/>
              </a:defRPr>
            </a:lvl1pPr>
          </a:lstStyle>
          <a:p>
            <a:pPr>
              <a:defRPr/>
            </a:pPr>
            <a:fld id="{53D10B64-AFED-4B1F-9DC9-B22EB5CE09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0" y="549275"/>
          <a:ext cx="9101138" cy="5572125"/>
        </p:xfrm>
        <a:graphic>
          <a:graphicData uri="http://schemas.openxmlformats.org/drawingml/2006/table">
            <a:tbl>
              <a:tblPr/>
              <a:tblGrid>
                <a:gridCol w="680459"/>
                <a:gridCol w="861206"/>
                <a:gridCol w="1518167"/>
                <a:gridCol w="3734125"/>
                <a:gridCol w="691091"/>
                <a:gridCol w="1616090"/>
              </a:tblGrid>
              <a:tr h="110145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C00000"/>
                          </a:solidFill>
                          <a:effectLst/>
                          <a:latin typeface="宋体"/>
                        </a:rPr>
                        <a:t>实训阶段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C00000"/>
                          </a:solidFill>
                          <a:effectLst/>
                          <a:latin typeface="宋体"/>
                        </a:rPr>
                        <a:t>计划执行时间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C00000"/>
                          </a:solidFill>
                          <a:effectLst/>
                          <a:latin typeface="宋体"/>
                        </a:rPr>
                        <a:t>项目名称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C00000"/>
                          </a:solidFill>
                          <a:effectLst/>
                          <a:latin typeface="宋体"/>
                        </a:rPr>
                        <a:t>实验内容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C00000"/>
                          </a:solidFill>
                          <a:effectLst/>
                          <a:latin typeface="宋体"/>
                        </a:rPr>
                        <a:t>交付物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C00000"/>
                          </a:solidFill>
                          <a:effectLst/>
                          <a:latin typeface="宋体"/>
                        </a:rPr>
                        <a:t>平台电子书相关章节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49022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effectLst/>
                          <a:latin typeface="宋体"/>
                        </a:rPr>
                        <a:t>知识补强阶段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第</a:t>
                      </a:r>
                      <a:r>
                        <a:rPr lang="en-US" altLang="zh-CN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11</a:t>
                      </a:r>
                      <a: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周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景区信息管理系统的图创建与景点管理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1</a:t>
                      </a:r>
                      <a: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、创建</a:t>
                      </a:r>
                      <a:r>
                        <a:rPr lang="zh-CN" altLang="en-US" sz="20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工程  </a:t>
                      </a:r>
                      <a:r>
                        <a:rPr lang="en-US" altLang="zh-CN" sz="20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2</a:t>
                      </a:r>
                      <a: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、读取文件信息</a:t>
                      </a:r>
                      <a:b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</a:br>
                      <a:r>
                        <a:rPr lang="en-US" altLang="zh-CN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3</a:t>
                      </a:r>
                      <a: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、创建</a:t>
                      </a:r>
                      <a:r>
                        <a:rPr lang="zh-CN" altLang="en-US" sz="20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图    </a:t>
                      </a:r>
                      <a:r>
                        <a:rPr lang="en-US" altLang="zh-CN" sz="20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4</a:t>
                      </a:r>
                      <a: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、查询景点编号</a:t>
                      </a:r>
                      <a:b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</a:br>
                      <a:r>
                        <a:rPr lang="en-US" altLang="zh-CN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5</a:t>
                      </a:r>
                      <a: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、输出景点信息</a:t>
                      </a:r>
                      <a:b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</a:br>
                      <a:r>
                        <a:rPr lang="en-US" altLang="zh-CN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6</a:t>
                      </a:r>
                      <a: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、输出周边景点信息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上机实验代码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《</a:t>
                      </a:r>
                      <a: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数据结构和</a:t>
                      </a:r>
                      <a:r>
                        <a:rPr lang="en-US" altLang="zh-CN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C++</a:t>
                      </a:r>
                      <a: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编程</a:t>
                      </a:r>
                      <a:r>
                        <a:rPr lang="en-US" altLang="zh-CN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》</a:t>
                      </a:r>
                      <a: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第</a:t>
                      </a:r>
                      <a:r>
                        <a:rPr lang="en-US" altLang="zh-CN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6</a:t>
                      </a:r>
                      <a: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章 </a:t>
                      </a:r>
                      <a:r>
                        <a:rPr lang="zh-CN" altLang="en-US" sz="20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图</a:t>
                      </a:r>
                      <a: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的操作和应用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02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第</a:t>
                      </a:r>
                      <a:r>
                        <a:rPr lang="en-US" altLang="zh-CN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12</a:t>
                      </a:r>
                      <a:r>
                        <a:rPr lang="zh-CN" alt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周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景区信息管理系统的景点导航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1</a:t>
                      </a:r>
                      <a:r>
                        <a:rPr lang="zh-CN" alt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、查询景区无回路访问的方式</a:t>
                      </a:r>
                      <a:br>
                        <a:rPr lang="zh-CN" alt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</a:br>
                      <a:r>
                        <a:rPr lang="en-US" altLang="zh-CN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2</a:t>
                      </a:r>
                      <a:r>
                        <a:rPr lang="zh-CN" alt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、实现景点导航功能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上机实验代码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《</a:t>
                      </a:r>
                      <a:r>
                        <a:rPr lang="zh-CN" alt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数据结构和</a:t>
                      </a:r>
                      <a:r>
                        <a:rPr lang="en-US" altLang="zh-CN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C++</a:t>
                      </a:r>
                      <a:r>
                        <a:rPr lang="zh-CN" alt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编程</a:t>
                      </a:r>
                      <a:r>
                        <a:rPr lang="en-US" altLang="zh-CN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》</a:t>
                      </a:r>
                      <a:r>
                        <a:rPr lang="zh-CN" alt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第</a:t>
                      </a:r>
                      <a:r>
                        <a:rPr lang="en-US" altLang="zh-CN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6</a:t>
                      </a:r>
                      <a:r>
                        <a:rPr lang="zh-CN" alt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章 </a:t>
                      </a:r>
                      <a:r>
                        <a:rPr lang="zh-CN" altLang="en-US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图</a:t>
                      </a:r>
                      <a:r>
                        <a:rPr lang="zh-CN" alt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的操作和应用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02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7030A0"/>
                          </a:solidFill>
                          <a:effectLst/>
                          <a:latin typeface="宋体"/>
                        </a:rPr>
                        <a:t>第</a:t>
                      </a:r>
                      <a:r>
                        <a:rPr lang="en-US" altLang="zh-CN" sz="2000" b="1" i="0" u="none" strike="noStrike" dirty="0">
                          <a:solidFill>
                            <a:srgbClr val="7030A0"/>
                          </a:solidFill>
                          <a:effectLst/>
                          <a:latin typeface="宋体"/>
                        </a:rPr>
                        <a:t>13</a:t>
                      </a:r>
                      <a:r>
                        <a:rPr lang="zh-CN" altLang="en-US" sz="2000" b="1" i="0" u="none" strike="noStrike" dirty="0">
                          <a:solidFill>
                            <a:srgbClr val="7030A0"/>
                          </a:solidFill>
                          <a:effectLst/>
                          <a:latin typeface="宋体"/>
                        </a:rPr>
                        <a:t>周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>
                          <a:solidFill>
                            <a:srgbClr val="7030A0"/>
                          </a:solidFill>
                          <a:effectLst/>
                          <a:latin typeface="宋体"/>
                        </a:rPr>
                        <a:t>景区信息管理系统的景点最短路径与电路规划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1" i="0" u="none" strike="noStrike" dirty="0">
                          <a:solidFill>
                            <a:srgbClr val="7030A0"/>
                          </a:solidFill>
                          <a:effectLst/>
                          <a:latin typeface="宋体"/>
                        </a:rPr>
                        <a:t>1</a:t>
                      </a:r>
                      <a:r>
                        <a:rPr lang="zh-CN" altLang="en-US" sz="2000" b="1" i="0" u="none" strike="noStrike" dirty="0">
                          <a:solidFill>
                            <a:srgbClr val="7030A0"/>
                          </a:solidFill>
                          <a:effectLst/>
                          <a:latin typeface="宋体"/>
                        </a:rPr>
                        <a:t>、实现景点之间最短路径查询</a:t>
                      </a:r>
                      <a:br>
                        <a:rPr lang="zh-CN" altLang="en-US" sz="2000" b="1" i="0" u="none" strike="noStrike" dirty="0">
                          <a:solidFill>
                            <a:srgbClr val="7030A0"/>
                          </a:solidFill>
                          <a:effectLst/>
                          <a:latin typeface="宋体"/>
                        </a:rPr>
                      </a:br>
                      <a:r>
                        <a:rPr lang="en-US" altLang="zh-CN" sz="2000" b="1" i="0" u="none" strike="noStrike" dirty="0">
                          <a:solidFill>
                            <a:srgbClr val="7030A0"/>
                          </a:solidFill>
                          <a:effectLst/>
                          <a:latin typeface="宋体"/>
                        </a:rPr>
                        <a:t>2</a:t>
                      </a:r>
                      <a:r>
                        <a:rPr lang="zh-CN" altLang="en-US" sz="2000" b="1" i="0" u="none" strike="noStrike" dirty="0">
                          <a:solidFill>
                            <a:srgbClr val="7030A0"/>
                          </a:solidFill>
                          <a:effectLst/>
                          <a:latin typeface="宋体"/>
                        </a:rPr>
                        <a:t>、实现景区电路规划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>
                          <a:solidFill>
                            <a:srgbClr val="7030A0"/>
                          </a:solidFill>
                          <a:effectLst/>
                          <a:latin typeface="宋体"/>
                        </a:rPr>
                        <a:t>上机实验代码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1" i="0" u="none" strike="noStrike" dirty="0">
                          <a:solidFill>
                            <a:srgbClr val="7030A0"/>
                          </a:solidFill>
                          <a:effectLst/>
                          <a:latin typeface="宋体"/>
                        </a:rPr>
                        <a:t>《</a:t>
                      </a:r>
                      <a:r>
                        <a:rPr lang="zh-CN" altLang="en-US" sz="2000" b="1" i="0" u="none" strike="noStrike" dirty="0">
                          <a:solidFill>
                            <a:srgbClr val="7030A0"/>
                          </a:solidFill>
                          <a:effectLst/>
                          <a:latin typeface="宋体"/>
                        </a:rPr>
                        <a:t>数据结构和</a:t>
                      </a:r>
                      <a:r>
                        <a:rPr lang="en-US" altLang="zh-CN" sz="2000" b="1" i="0" u="none" strike="noStrike" dirty="0">
                          <a:solidFill>
                            <a:srgbClr val="7030A0"/>
                          </a:solidFill>
                          <a:effectLst/>
                          <a:latin typeface="宋体"/>
                        </a:rPr>
                        <a:t>C++</a:t>
                      </a:r>
                      <a:r>
                        <a:rPr lang="zh-CN" altLang="en-US" sz="2000" b="1" i="0" u="none" strike="noStrike" dirty="0">
                          <a:solidFill>
                            <a:srgbClr val="7030A0"/>
                          </a:solidFill>
                          <a:effectLst/>
                          <a:latin typeface="宋体"/>
                        </a:rPr>
                        <a:t>编程</a:t>
                      </a:r>
                      <a:r>
                        <a:rPr lang="en-US" altLang="zh-CN" sz="2000" b="1" i="0" u="none" strike="noStrike" dirty="0">
                          <a:solidFill>
                            <a:srgbClr val="7030A0"/>
                          </a:solidFill>
                          <a:effectLst/>
                          <a:latin typeface="宋体"/>
                        </a:rPr>
                        <a:t>》</a:t>
                      </a:r>
                      <a:r>
                        <a:rPr lang="zh-CN" altLang="en-US" sz="2000" b="1" i="0" u="none" strike="noStrike" dirty="0">
                          <a:solidFill>
                            <a:srgbClr val="7030A0"/>
                          </a:solidFill>
                          <a:effectLst/>
                          <a:latin typeface="宋体"/>
                        </a:rPr>
                        <a:t>第</a:t>
                      </a:r>
                      <a:r>
                        <a:rPr lang="en-US" altLang="zh-CN" sz="2000" b="1" i="0" u="none" strike="noStrike" dirty="0">
                          <a:solidFill>
                            <a:srgbClr val="7030A0"/>
                          </a:solidFill>
                          <a:effectLst/>
                          <a:latin typeface="宋体"/>
                        </a:rPr>
                        <a:t>6</a:t>
                      </a:r>
                      <a:r>
                        <a:rPr lang="zh-CN" altLang="en-US" sz="2000" b="1" i="0" u="none" strike="noStrike" dirty="0">
                          <a:solidFill>
                            <a:srgbClr val="7030A0"/>
                          </a:solidFill>
                          <a:effectLst/>
                          <a:latin typeface="宋体"/>
                        </a:rPr>
                        <a:t>章 </a:t>
                      </a:r>
                      <a:r>
                        <a:rPr lang="zh-CN" altLang="en-US" sz="2000" b="1" i="0" u="none" strike="noStrike" dirty="0" smtClean="0">
                          <a:solidFill>
                            <a:srgbClr val="7030A0"/>
                          </a:solidFill>
                          <a:effectLst/>
                          <a:latin typeface="宋体"/>
                        </a:rPr>
                        <a:t>图</a:t>
                      </a:r>
                      <a:r>
                        <a:rPr lang="zh-CN" altLang="en-US" sz="2000" b="1" i="0" u="none" strike="noStrike" dirty="0">
                          <a:solidFill>
                            <a:srgbClr val="7030A0"/>
                          </a:solidFill>
                          <a:effectLst/>
                          <a:latin typeface="宋体"/>
                        </a:rPr>
                        <a:t>的操作和应用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/>
          </p:nvPr>
        </p:nvSpPr>
        <p:spPr>
          <a:xfrm>
            <a:off x="642938" y="1652588"/>
            <a:ext cx="8286750" cy="5089525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zh-CN" sz="2800" b="1" dirty="0" smtClean="0">
                <a:latin typeface="+mn-ea"/>
              </a:rPr>
              <a:t>为景区信息管理系统增加搜索最短路径功能。使用</a:t>
            </a:r>
            <a:r>
              <a:rPr lang="en-US" sz="2800" b="1" dirty="0" err="1" smtClean="0">
                <a:latin typeface="+mn-ea"/>
              </a:rPr>
              <a:t>Dijkstra</a:t>
            </a:r>
            <a:r>
              <a:rPr lang="zh-CN" sz="2800" b="1" dirty="0" smtClean="0">
                <a:latin typeface="+mn-ea"/>
              </a:rPr>
              <a:t>算法求得两个顶点间的最短路径和最短距离，并显示在界面上。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sz="2800" b="1" dirty="0" smtClean="0">
                <a:latin typeface="+mn-ea"/>
              </a:rPr>
              <a:t>在实现过程中采用迭代思路，具体实现步骤如下：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+mn-ea"/>
              </a:rPr>
              <a:t>    </a:t>
            </a:r>
            <a:r>
              <a:rPr lang="zh-CN" sz="2800" b="1" dirty="0" smtClean="0">
                <a:latin typeface="+mn-ea"/>
              </a:rPr>
              <a:t>步骤一：导入工程。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+mn-ea"/>
              </a:rPr>
              <a:t>    </a:t>
            </a:r>
            <a:r>
              <a:rPr lang="zh-CN" sz="2800" b="1" dirty="0" smtClean="0">
                <a:latin typeface="+mn-ea"/>
              </a:rPr>
              <a:t>步骤二：搜索最短路径。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+mn-ea"/>
              </a:rPr>
              <a:t>    </a:t>
            </a:r>
            <a:r>
              <a:rPr lang="zh-CN" sz="2800" b="1" dirty="0" smtClean="0">
                <a:latin typeface="+mn-ea"/>
              </a:rPr>
              <a:t>步骤三：查询最短路径。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+mn-ea"/>
              </a:rPr>
              <a:t>    </a:t>
            </a:r>
            <a:r>
              <a:rPr lang="zh-CN" sz="2800" b="1" dirty="0" smtClean="0">
                <a:latin typeface="+mn-ea"/>
              </a:rPr>
              <a:t>步骤四：编译和运行。</a:t>
            </a:r>
          </a:p>
          <a:p>
            <a:pPr marL="0" indent="0" eaLnBrk="1" hangingPunct="1">
              <a:defRPr/>
            </a:pPr>
            <a:endParaRPr lang="en-US" altLang="zh-CN" sz="2800" b="1" dirty="0" smtClean="0">
              <a:latin typeface="+mn-ea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>
                <a:latin typeface="+mn-ea"/>
              </a:rPr>
              <a:t>详见教材</a:t>
            </a:r>
            <a:r>
              <a:rPr lang="en-US" altLang="zh-CN" sz="2800" b="1" dirty="0" smtClean="0">
                <a:latin typeface="+mn-ea"/>
              </a:rPr>
              <a:t>8.4.1—8.4.3</a:t>
            </a:r>
            <a:endParaRPr lang="zh-CN" sz="2800" b="1" dirty="0" smtClean="0">
              <a:latin typeface="+mn-ea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zh-CN" sz="2800" b="1" dirty="0" smtClean="0">
              <a:latin typeface="+mn-ea"/>
            </a:endParaRPr>
          </a:p>
        </p:txBody>
      </p:sp>
      <p:sp>
        <p:nvSpPr>
          <p:cNvPr id="12291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12292" name="Rectangle 11"/>
          <p:cNvSpPr>
            <a:spLocks noChangeArrowheads="1"/>
          </p:cNvSpPr>
          <p:nvPr/>
        </p:nvSpPr>
        <p:spPr bwMode="auto">
          <a:xfrm>
            <a:off x="971550" y="33337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8.4 </a:t>
            </a:r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编码实现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13315" name="Rectangle 11"/>
          <p:cNvSpPr>
            <a:spLocks noChangeArrowheads="1"/>
          </p:cNvSpPr>
          <p:nvPr/>
        </p:nvSpPr>
        <p:spPr bwMode="auto">
          <a:xfrm>
            <a:off x="971550" y="33337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8.5 </a:t>
            </a:r>
            <a:r>
              <a:rPr lang="zh-CN" altLang="en-US" sz="3600"/>
              <a:t>调试和运行</a:t>
            </a:r>
            <a:endParaRPr kumimoji="0" lang="zh-CN" altLang="en-US" sz="340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13316" name="矩形 5"/>
          <p:cNvSpPr>
            <a:spLocks noChangeArrowheads="1"/>
          </p:cNvSpPr>
          <p:nvPr/>
        </p:nvSpPr>
        <p:spPr bwMode="auto">
          <a:xfrm>
            <a:off x="785813" y="1762125"/>
            <a:ext cx="1987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运行结果：</a:t>
            </a:r>
          </a:p>
        </p:txBody>
      </p:sp>
      <p:pic>
        <p:nvPicPr>
          <p:cNvPr id="1331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813" y="2286000"/>
            <a:ext cx="630713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9 </a:t>
            </a:r>
            <a:r>
              <a:rPr lang="en-US" altLang="zh-CN" smtClean="0"/>
              <a:t>Dijkstra</a:t>
            </a:r>
            <a:r>
              <a:rPr lang="zh-CN" smtClean="0"/>
              <a:t>算法与搜索最短路径实践</a:t>
            </a:r>
            <a:endParaRPr lang="zh-CN" altLang="en-US" b="1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928813"/>
            <a:ext cx="8001000" cy="4267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smtClean="0"/>
              <a:t>  9.1  </a:t>
            </a:r>
            <a:r>
              <a:rPr lang="zh-CN" altLang="zh-CN" b="1" smtClean="0"/>
              <a:t> </a:t>
            </a:r>
            <a:r>
              <a:rPr lang="zh-CN" b="1" smtClean="0"/>
              <a:t>实验目标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smtClean="0"/>
              <a:t>  </a:t>
            </a:r>
            <a:r>
              <a:rPr lang="en-US" altLang="zh-CN" b="1" smtClean="0"/>
              <a:t>9.2   </a:t>
            </a:r>
            <a:r>
              <a:rPr lang="zh-CN" b="1" smtClean="0"/>
              <a:t>实验任务</a:t>
            </a:r>
            <a:endParaRPr lang="zh-CN" altLang="en-US" b="1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smtClean="0"/>
              <a:t>  </a:t>
            </a:r>
            <a:r>
              <a:rPr lang="en-US" altLang="zh-CN" b="1" smtClean="0"/>
              <a:t>9.3   </a:t>
            </a:r>
            <a:r>
              <a:rPr lang="zh-CN" b="1" smtClean="0"/>
              <a:t>分析和设计</a:t>
            </a:r>
            <a:endParaRPr lang="zh-CN" altLang="en-US" b="1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smtClean="0"/>
              <a:t>  9.4   </a:t>
            </a:r>
            <a:r>
              <a:rPr lang="zh-CN" b="1" smtClean="0"/>
              <a:t>编码实现</a:t>
            </a:r>
            <a:endParaRPr lang="en-US" altLang="zh-CN" b="1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smtClean="0"/>
              <a:t>  9.5   </a:t>
            </a:r>
            <a:r>
              <a:rPr lang="zh-CN" altLang="en-US" b="1" smtClean="0"/>
              <a:t>调试和运行</a:t>
            </a:r>
            <a:r>
              <a:rPr lang="en-US" altLang="zh-CN" b="1" smtClean="0"/>
              <a:t> </a:t>
            </a:r>
            <a:endParaRPr lang="zh-CN" altLang="en-US" b="1" smtClean="0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/>
          </p:nvPr>
        </p:nvSpPr>
        <p:spPr>
          <a:xfrm>
            <a:off x="611188" y="1628775"/>
            <a:ext cx="7961312" cy="33004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+mn-ea"/>
              </a:rPr>
              <a:t>                           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+mn-ea"/>
              </a:rPr>
              <a:t>1</a:t>
            </a:r>
            <a:r>
              <a:rPr lang="zh-CN" sz="2800" b="1" dirty="0" smtClean="0">
                <a:latin typeface="+mn-ea"/>
              </a:rPr>
              <a:t>、理解最小生成树的概念。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+mn-ea"/>
              </a:rPr>
              <a:t>2</a:t>
            </a:r>
            <a:r>
              <a:rPr lang="zh-CN" sz="2800" b="1" dirty="0" smtClean="0">
                <a:latin typeface="+mn-ea"/>
              </a:rPr>
              <a:t>、掌握普里姆</a:t>
            </a:r>
            <a:r>
              <a:rPr lang="en-US" altLang="zh-CN" sz="2800" b="1" dirty="0" smtClean="0">
                <a:latin typeface="+mn-ea"/>
              </a:rPr>
              <a:t>(Prim)</a:t>
            </a:r>
            <a:r>
              <a:rPr lang="zh-CN" sz="2800" b="1" dirty="0" smtClean="0">
                <a:latin typeface="+mn-ea"/>
              </a:rPr>
              <a:t>算法和应用。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+mn-ea"/>
              </a:rPr>
              <a:t>3</a:t>
            </a:r>
            <a:r>
              <a:rPr lang="zh-CN" sz="2800" b="1" dirty="0" smtClean="0">
                <a:latin typeface="+mn-ea"/>
              </a:rPr>
              <a:t>、基于已经实现“景区信息管理系统”功能，采用迭代开发，使用</a:t>
            </a:r>
            <a:r>
              <a:rPr lang="en-US" altLang="zh-CN" sz="2800" b="1" dirty="0" smtClean="0">
                <a:latin typeface="+mn-ea"/>
              </a:rPr>
              <a:t>C++</a:t>
            </a:r>
            <a:r>
              <a:rPr lang="zh-CN" sz="2800" b="1" dirty="0" smtClean="0">
                <a:latin typeface="+mn-ea"/>
              </a:rPr>
              <a:t>语言和最小生成树算法实现“铺设电路规划”功能开发。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800" b="1" dirty="0" smtClean="0">
              <a:latin typeface="+mn-ea"/>
            </a:endParaRPr>
          </a:p>
        </p:txBody>
      </p:sp>
      <p:sp>
        <p:nvSpPr>
          <p:cNvPr id="15363" name="Line 4"/>
          <p:cNvSpPr>
            <a:spLocks noChangeShapeType="1"/>
          </p:cNvSpPr>
          <p:nvPr/>
        </p:nvSpPr>
        <p:spPr bwMode="auto">
          <a:xfrm>
            <a:off x="4027488" y="1798638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64" name="Line 5"/>
          <p:cNvSpPr>
            <a:spLocks noChangeShapeType="1"/>
          </p:cNvSpPr>
          <p:nvPr/>
        </p:nvSpPr>
        <p:spPr bwMode="auto">
          <a:xfrm>
            <a:off x="4027488" y="37798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15366" name="Rectangle 11"/>
          <p:cNvSpPr>
            <a:spLocks noChangeArrowheads="1"/>
          </p:cNvSpPr>
          <p:nvPr/>
        </p:nvSpPr>
        <p:spPr bwMode="auto">
          <a:xfrm>
            <a:off x="971550" y="33337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9.1   </a:t>
            </a:r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实验目标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/>
          </p:nvPr>
        </p:nvSpPr>
        <p:spPr>
          <a:xfrm>
            <a:off x="571500" y="1571625"/>
            <a:ext cx="8175625" cy="5170488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+mn-ea"/>
              </a:rPr>
              <a:t>(1) </a:t>
            </a:r>
            <a:r>
              <a:rPr lang="zh-CN" sz="2800" b="1" dirty="0" smtClean="0">
                <a:latin typeface="+mn-ea"/>
              </a:rPr>
              <a:t>输入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+mn-ea"/>
              </a:rPr>
              <a:t>      </a:t>
            </a:r>
            <a:r>
              <a:rPr lang="zh-CN" sz="2800" b="1" dirty="0" smtClean="0">
                <a:latin typeface="+mn-ea"/>
              </a:rPr>
              <a:t>景区景点信息和道路信息。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+mn-ea"/>
              </a:rPr>
              <a:t>(2) </a:t>
            </a:r>
            <a:r>
              <a:rPr lang="zh-CN" sz="2800" b="1" dirty="0" smtClean="0">
                <a:latin typeface="+mn-ea"/>
              </a:rPr>
              <a:t>处理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+mn-ea"/>
              </a:rPr>
              <a:t>     </a:t>
            </a:r>
            <a:r>
              <a:rPr lang="zh-CN" sz="2800" b="1" dirty="0" smtClean="0">
                <a:latin typeface="+mn-ea"/>
              </a:rPr>
              <a:t>根据景区景点图，构造一棵最小生成树，设计出一套铺设线路最短，但能满足每个景点都能通电的方案。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+mn-ea"/>
              </a:rPr>
              <a:t>(3) </a:t>
            </a:r>
            <a:r>
              <a:rPr lang="zh-CN" sz="2800" b="1" dirty="0" smtClean="0">
                <a:latin typeface="+mn-ea"/>
              </a:rPr>
              <a:t>输出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+mn-ea"/>
              </a:rPr>
              <a:t>    1) </a:t>
            </a:r>
            <a:r>
              <a:rPr lang="zh-CN" sz="2800" b="1" dirty="0" smtClean="0">
                <a:latin typeface="+mn-ea"/>
              </a:rPr>
              <a:t>需要铺设电路的道路。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+mn-ea"/>
              </a:rPr>
              <a:t>    2) </a:t>
            </a:r>
            <a:r>
              <a:rPr lang="zh-CN" sz="2800" b="1" dirty="0" smtClean="0">
                <a:latin typeface="+mn-ea"/>
              </a:rPr>
              <a:t>每条道路铺设电路的长度。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+mn-ea"/>
              </a:rPr>
              <a:t>    3) </a:t>
            </a:r>
            <a:r>
              <a:rPr lang="zh-CN" sz="2800" b="1" dirty="0" smtClean="0">
                <a:latin typeface="+mn-ea"/>
              </a:rPr>
              <a:t>铺设电路的总长度。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+mn-ea"/>
              </a:rPr>
              <a:t> </a:t>
            </a:r>
            <a:endParaRPr lang="zh-CN" sz="2800" b="1" dirty="0" smtClean="0">
              <a:latin typeface="+mn-ea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800" b="1" dirty="0" smtClean="0">
              <a:latin typeface="+mn-ea"/>
            </a:endParaRPr>
          </a:p>
        </p:txBody>
      </p:sp>
      <p:sp>
        <p:nvSpPr>
          <p:cNvPr id="16387" name="Line 5"/>
          <p:cNvSpPr>
            <a:spLocks noChangeShapeType="1"/>
          </p:cNvSpPr>
          <p:nvPr/>
        </p:nvSpPr>
        <p:spPr bwMode="auto">
          <a:xfrm>
            <a:off x="4027488" y="37798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88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16389" name="Rectangle 11"/>
          <p:cNvSpPr>
            <a:spLocks noChangeArrowheads="1"/>
          </p:cNvSpPr>
          <p:nvPr/>
        </p:nvSpPr>
        <p:spPr bwMode="auto">
          <a:xfrm>
            <a:off x="971550" y="33337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9.2   </a:t>
            </a:r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实验任务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/>
          </p:nvPr>
        </p:nvSpPr>
        <p:spPr>
          <a:xfrm>
            <a:off x="642938" y="1571625"/>
            <a:ext cx="8143875" cy="47291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1050" b="1" dirty="0" smtClean="0">
                <a:latin typeface="+mn-ea"/>
              </a:rPr>
              <a:t>                              </a:t>
            </a:r>
            <a:endParaRPr lang="en-US" altLang="zh-CN" sz="1100" b="1" dirty="0" smtClean="0">
              <a:latin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+mn-ea"/>
              </a:rPr>
              <a:t>1</a:t>
            </a:r>
            <a:r>
              <a:rPr lang="zh-CN" altLang="en-US" sz="2800" b="1" dirty="0" smtClean="0">
                <a:latin typeface="+mn-ea"/>
              </a:rPr>
              <a:t>、算法设计</a:t>
            </a:r>
            <a:endParaRPr lang="en-US" altLang="zh-CN" sz="2800" b="1" dirty="0" smtClean="0">
              <a:latin typeface="+mn-ea"/>
            </a:endParaRPr>
          </a:p>
          <a:p>
            <a:pPr>
              <a:defRPr/>
            </a:pPr>
            <a:r>
              <a:rPr lang="zh-CN" sz="2400" b="1" dirty="0" smtClean="0">
                <a:latin typeface="+mn-ea"/>
              </a:rPr>
              <a:t>铺设电路的规划方案要求铺设线路最短，但能满足每个景点都能通电，从图的角度来说，就是在图的所有路径中，选择其中的几条，使得这几条路径可以连通所有的顶点，并且权值和最小。</a:t>
            </a:r>
          </a:p>
          <a:p>
            <a:pPr>
              <a:defRPr/>
            </a:pPr>
            <a:r>
              <a:rPr lang="zh-CN" sz="2400" b="1" dirty="0" smtClean="0">
                <a:latin typeface="+mn-ea"/>
              </a:rPr>
              <a:t>得到这几条路径的过程，实际上就是构造</a:t>
            </a:r>
            <a:r>
              <a:rPr lang="zh-CN" sz="2400" b="1" dirty="0" smtClean="0">
                <a:solidFill>
                  <a:srgbClr val="7030A0"/>
                </a:solidFill>
                <a:latin typeface="+mn-ea"/>
              </a:rPr>
              <a:t>最小生成树</a:t>
            </a:r>
            <a:r>
              <a:rPr lang="zh-CN" sz="2400" b="1" dirty="0" smtClean="0">
                <a:latin typeface="+mn-ea"/>
              </a:rPr>
              <a:t>的过程。</a:t>
            </a:r>
          </a:p>
          <a:p>
            <a:pPr>
              <a:defRPr/>
            </a:pPr>
            <a:r>
              <a:rPr lang="zh-CN" sz="2400" b="1" dirty="0" smtClean="0">
                <a:latin typeface="+mn-ea"/>
              </a:rPr>
              <a:t>构建最小生成树常用的方法有两种，普里姆</a:t>
            </a:r>
            <a:r>
              <a:rPr lang="en-US" sz="2400" b="1" dirty="0" smtClean="0">
                <a:latin typeface="+mn-ea"/>
              </a:rPr>
              <a:t>(Prim)</a:t>
            </a:r>
            <a:r>
              <a:rPr lang="zh-CN" sz="2400" b="1" dirty="0" smtClean="0">
                <a:latin typeface="+mn-ea"/>
              </a:rPr>
              <a:t>算法和克鲁斯卡尔</a:t>
            </a:r>
            <a:r>
              <a:rPr lang="en-US" sz="2400" b="1" dirty="0" smtClean="0">
                <a:latin typeface="+mn-ea"/>
              </a:rPr>
              <a:t>(</a:t>
            </a:r>
            <a:r>
              <a:rPr lang="en-US" sz="2400" b="1" dirty="0" err="1" smtClean="0">
                <a:latin typeface="+mn-ea"/>
              </a:rPr>
              <a:t>Kruskal</a:t>
            </a:r>
            <a:r>
              <a:rPr lang="en-US" sz="2400" b="1" dirty="0" smtClean="0">
                <a:latin typeface="+mn-ea"/>
              </a:rPr>
              <a:t>)</a:t>
            </a:r>
            <a:r>
              <a:rPr lang="zh-CN" sz="2400" b="1" dirty="0" smtClean="0">
                <a:latin typeface="+mn-ea"/>
              </a:rPr>
              <a:t>算法。本程序</a:t>
            </a:r>
            <a:r>
              <a:rPr lang="zh-CN" sz="2400" b="1" dirty="0" smtClean="0">
                <a:solidFill>
                  <a:srgbClr val="7030A0"/>
                </a:solidFill>
                <a:latin typeface="+mn-ea"/>
              </a:rPr>
              <a:t>使用</a:t>
            </a:r>
            <a:r>
              <a:rPr lang="en-US" sz="2400" b="1" dirty="0" smtClean="0">
                <a:solidFill>
                  <a:srgbClr val="7030A0"/>
                </a:solidFill>
                <a:latin typeface="+mn-ea"/>
              </a:rPr>
              <a:t>Prim</a:t>
            </a:r>
            <a:r>
              <a:rPr lang="zh-CN" sz="2400" b="1" dirty="0" smtClean="0">
                <a:solidFill>
                  <a:srgbClr val="7030A0"/>
                </a:solidFill>
                <a:latin typeface="+mn-ea"/>
              </a:rPr>
              <a:t>算法</a:t>
            </a:r>
            <a:r>
              <a:rPr lang="zh-CN" sz="2400" b="1" dirty="0" smtClean="0">
                <a:latin typeface="+mn-ea"/>
              </a:rPr>
              <a:t>来构建最小生成树。</a:t>
            </a:r>
          </a:p>
        </p:txBody>
      </p:sp>
      <p:sp>
        <p:nvSpPr>
          <p:cNvPr id="17411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17412" name="Rectangle 11"/>
          <p:cNvSpPr>
            <a:spLocks noChangeArrowheads="1"/>
          </p:cNvSpPr>
          <p:nvPr/>
        </p:nvSpPr>
        <p:spPr bwMode="auto">
          <a:xfrm>
            <a:off x="785813" y="35718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9.3   </a:t>
            </a:r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分析与设计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4211638" cy="2349500"/>
          </a:xfrm>
          <a:noFill/>
        </p:spPr>
      </p:pic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2988" y="2205038"/>
            <a:ext cx="6831012" cy="465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矩形 4"/>
          <p:cNvSpPr>
            <a:spLocks noChangeArrowheads="1"/>
          </p:cNvSpPr>
          <p:nvPr/>
        </p:nvSpPr>
        <p:spPr bwMode="auto">
          <a:xfrm>
            <a:off x="4932363" y="188913"/>
            <a:ext cx="39243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如图，以顶点</a:t>
            </a:r>
            <a:r>
              <a:rPr lang="en-US" altLang="zh-CN" sz="2400"/>
              <a:t>0</a:t>
            </a:r>
            <a:r>
              <a:rPr lang="zh-CN" altLang="en-US" sz="2400"/>
              <a:t>为源点，按照顶点的存储顺序查找顶点，构建最小生成树。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1"/>
          <p:cNvSpPr>
            <a:spLocks noGrp="1"/>
          </p:cNvSpPr>
          <p:nvPr>
            <p:ph/>
          </p:nvPr>
        </p:nvSpPr>
        <p:spPr>
          <a:xfrm>
            <a:off x="714375" y="1857375"/>
            <a:ext cx="8008938" cy="4500563"/>
          </a:xfrm>
        </p:spPr>
        <p:txBody>
          <a:bodyPr/>
          <a:lstStyle/>
          <a:p>
            <a:r>
              <a:rPr lang="zh-CN" sz="2800" b="1" smtClean="0"/>
              <a:t>图的结构决定了最小生成树的个数，相同权值的边越多，最小生成树的个数就可能越多。</a:t>
            </a:r>
          </a:p>
          <a:p>
            <a:r>
              <a:rPr lang="zh-CN" sz="2800" b="1" smtClean="0"/>
              <a:t>对于同一个图，得到多个最小生成树的方式有两种：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 smtClean="0"/>
              <a:t>    (1) </a:t>
            </a:r>
            <a:r>
              <a:rPr lang="zh-CN" sz="2800" b="1" smtClean="0"/>
              <a:t>改变顶点的查找顺序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 smtClean="0"/>
              <a:t>    (2) </a:t>
            </a:r>
            <a:r>
              <a:rPr lang="zh-CN" sz="2800" b="1" smtClean="0"/>
              <a:t>当有多条权值最小的边时，使用栈将每条边都保存下来</a:t>
            </a:r>
          </a:p>
          <a:p>
            <a:endParaRPr lang="zh-CN" altLang="en-US" b="1" smtClean="0"/>
          </a:p>
        </p:txBody>
      </p:sp>
      <p:sp>
        <p:nvSpPr>
          <p:cNvPr id="19459" name="Rectangle 11"/>
          <p:cNvSpPr>
            <a:spLocks noChangeArrowheads="1"/>
          </p:cNvSpPr>
          <p:nvPr/>
        </p:nvSpPr>
        <p:spPr bwMode="auto">
          <a:xfrm>
            <a:off x="785813" y="35718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9.3   </a:t>
            </a:r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分析与设计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/>
          </p:nvPr>
        </p:nvSpPr>
        <p:spPr>
          <a:xfrm>
            <a:off x="642938" y="1571625"/>
            <a:ext cx="8501062" cy="47291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+mn-ea"/>
              </a:rPr>
              <a:t>                           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+mn-ea"/>
              </a:rPr>
              <a:t>2</a:t>
            </a:r>
            <a:r>
              <a:rPr lang="zh-CN" sz="2800" b="1" dirty="0" smtClean="0">
                <a:latin typeface="+mn-ea"/>
              </a:rPr>
              <a:t>、</a:t>
            </a:r>
            <a:r>
              <a:rPr lang="zh-CN" altLang="en-US" sz="2800" b="1" dirty="0" smtClean="0">
                <a:latin typeface="+mn-ea"/>
              </a:rPr>
              <a:t>类</a:t>
            </a:r>
            <a:r>
              <a:rPr lang="zh-CN" sz="2800" b="1" dirty="0" smtClean="0">
                <a:latin typeface="+mn-ea"/>
              </a:rPr>
              <a:t>的设计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+mn-ea"/>
              </a:rPr>
              <a:t>(1) Graph.cpp</a:t>
            </a:r>
            <a:r>
              <a:rPr lang="zh-CN" sz="2800" b="1" dirty="0" smtClean="0">
                <a:latin typeface="+mn-ea"/>
              </a:rPr>
              <a:t>文件</a:t>
            </a:r>
          </a:p>
          <a:p>
            <a:pPr>
              <a:defRPr/>
            </a:pPr>
            <a:r>
              <a:rPr lang="zh-CN" sz="2800" b="1" dirty="0" smtClean="0">
                <a:latin typeface="+mn-ea"/>
              </a:rPr>
              <a:t>增加函数：</a:t>
            </a:r>
            <a:r>
              <a:rPr lang="en-US" sz="2800" b="1" dirty="0" err="1" smtClean="0">
                <a:latin typeface="+mn-ea"/>
              </a:rPr>
              <a:t>int</a:t>
            </a:r>
            <a:r>
              <a:rPr lang="en-US" sz="2800" b="1" dirty="0" smtClean="0">
                <a:latin typeface="+mn-ea"/>
              </a:rPr>
              <a:t> </a:t>
            </a:r>
            <a:r>
              <a:rPr lang="en-US" sz="2800" b="1" dirty="0" err="1" smtClean="0">
                <a:latin typeface="+mn-ea"/>
              </a:rPr>
              <a:t>FindMinTree</a:t>
            </a:r>
            <a:r>
              <a:rPr lang="en-US" sz="2800" b="1" dirty="0" smtClean="0">
                <a:latin typeface="+mn-ea"/>
              </a:rPr>
              <a:t>(Edge </a:t>
            </a:r>
            <a:r>
              <a:rPr lang="en-US" sz="2800" b="1" dirty="0" err="1" smtClean="0">
                <a:latin typeface="+mn-ea"/>
              </a:rPr>
              <a:t>aPath</a:t>
            </a:r>
            <a:r>
              <a:rPr lang="en-US" sz="2800" b="1" dirty="0" smtClean="0">
                <a:latin typeface="+mn-ea"/>
              </a:rPr>
              <a:t>[])</a:t>
            </a:r>
            <a:endParaRPr lang="zh-CN" sz="2800" b="1" dirty="0" smtClean="0">
              <a:latin typeface="+mn-ea"/>
            </a:endParaRPr>
          </a:p>
          <a:p>
            <a:pPr>
              <a:defRPr/>
            </a:pPr>
            <a:r>
              <a:rPr lang="zh-CN" sz="2800" b="1" dirty="0" smtClean="0">
                <a:latin typeface="+mn-ea"/>
              </a:rPr>
              <a:t>输入：</a:t>
            </a:r>
            <a:r>
              <a:rPr lang="en-US" sz="2800" b="1" dirty="0" smtClean="0">
                <a:latin typeface="+mn-ea"/>
              </a:rPr>
              <a:t>Edge </a:t>
            </a:r>
            <a:r>
              <a:rPr lang="en-US" sz="2800" b="1" dirty="0" err="1" smtClean="0">
                <a:latin typeface="+mn-ea"/>
              </a:rPr>
              <a:t>aPath</a:t>
            </a:r>
            <a:r>
              <a:rPr lang="en-US" sz="2800" b="1" dirty="0" smtClean="0">
                <a:latin typeface="+mn-ea"/>
              </a:rPr>
              <a:t>[]</a:t>
            </a:r>
            <a:endParaRPr lang="zh-CN" sz="2800" b="1" dirty="0" smtClean="0">
              <a:latin typeface="+mn-ea"/>
            </a:endParaRPr>
          </a:p>
          <a:p>
            <a:pPr>
              <a:defRPr/>
            </a:pPr>
            <a:r>
              <a:rPr lang="zh-CN" sz="2800" b="1" dirty="0" smtClean="0">
                <a:latin typeface="+mn-ea"/>
              </a:rPr>
              <a:t>输出：最小生成树。</a:t>
            </a:r>
          </a:p>
          <a:p>
            <a:pPr>
              <a:defRPr/>
            </a:pPr>
            <a:r>
              <a:rPr lang="zh-CN" sz="2800" b="1" dirty="0" smtClean="0">
                <a:latin typeface="+mn-ea"/>
              </a:rPr>
              <a:t>功能：通过</a:t>
            </a:r>
            <a:r>
              <a:rPr lang="en-US" sz="2800" b="1" dirty="0" smtClean="0">
                <a:latin typeface="+mn-ea"/>
              </a:rPr>
              <a:t>Prim</a:t>
            </a:r>
            <a:r>
              <a:rPr lang="zh-CN" sz="2800" b="1" dirty="0" smtClean="0">
                <a:latin typeface="+mn-ea"/>
              </a:rPr>
              <a:t>算法构建最小生成树。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+mn-ea"/>
              </a:rPr>
              <a:t> </a:t>
            </a:r>
            <a:endParaRPr lang="zh-CN" sz="2800" b="1" dirty="0" smtClean="0">
              <a:latin typeface="+mn-ea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800" b="1" dirty="0" smtClean="0">
              <a:latin typeface="+mn-ea"/>
            </a:endParaRPr>
          </a:p>
        </p:txBody>
      </p:sp>
      <p:sp>
        <p:nvSpPr>
          <p:cNvPr id="20483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20484" name="Rectangle 11"/>
          <p:cNvSpPr>
            <a:spLocks noChangeArrowheads="1"/>
          </p:cNvSpPr>
          <p:nvPr/>
        </p:nvSpPr>
        <p:spPr bwMode="auto">
          <a:xfrm>
            <a:off x="785813" y="35718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9.3   </a:t>
            </a:r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分析与设计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/>
          </p:nvPr>
        </p:nvSpPr>
        <p:spPr>
          <a:xfrm>
            <a:off x="642938" y="1571625"/>
            <a:ext cx="8501062" cy="47291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+mn-ea"/>
              </a:rPr>
              <a:t>                           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+mn-ea"/>
              </a:rPr>
              <a:t>2</a:t>
            </a:r>
            <a:r>
              <a:rPr lang="zh-CN" sz="2800" b="1" dirty="0" smtClean="0">
                <a:latin typeface="+mn-ea"/>
              </a:rPr>
              <a:t>、</a:t>
            </a:r>
            <a:r>
              <a:rPr lang="zh-CN" altLang="en-US" sz="2800" b="1" dirty="0" smtClean="0">
                <a:latin typeface="+mn-ea"/>
              </a:rPr>
              <a:t>类</a:t>
            </a:r>
            <a:r>
              <a:rPr lang="zh-CN" sz="2800" b="1" dirty="0" smtClean="0">
                <a:latin typeface="+mn-ea"/>
              </a:rPr>
              <a:t>的设计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+mn-ea"/>
              </a:rPr>
              <a:t>(2) Tourism.cpp</a:t>
            </a:r>
            <a:r>
              <a:rPr lang="zh-CN" sz="2800" b="1" dirty="0" smtClean="0">
                <a:latin typeface="+mn-ea"/>
              </a:rPr>
              <a:t>文件</a:t>
            </a:r>
          </a:p>
          <a:p>
            <a:pPr>
              <a:defRPr/>
            </a:pPr>
            <a:r>
              <a:rPr lang="zh-CN" sz="2800" b="1" dirty="0" smtClean="0">
                <a:latin typeface="+mn-ea"/>
              </a:rPr>
              <a:t>增加函数：</a:t>
            </a:r>
            <a:r>
              <a:rPr lang="en-US" sz="2800" b="1" dirty="0" smtClean="0">
                <a:latin typeface="+mn-ea"/>
              </a:rPr>
              <a:t>void </a:t>
            </a:r>
            <a:r>
              <a:rPr lang="en-US" sz="2800" b="1" dirty="0" err="1" smtClean="0">
                <a:latin typeface="+mn-ea"/>
              </a:rPr>
              <a:t>DesignPath</a:t>
            </a:r>
            <a:r>
              <a:rPr lang="en-US" sz="2800" b="1" dirty="0" smtClean="0">
                <a:latin typeface="+mn-ea"/>
              </a:rPr>
              <a:t>(void)</a:t>
            </a:r>
            <a:endParaRPr lang="zh-CN" sz="2800" b="1" dirty="0" smtClean="0">
              <a:latin typeface="+mn-ea"/>
            </a:endParaRPr>
          </a:p>
          <a:p>
            <a:pPr>
              <a:defRPr/>
            </a:pPr>
            <a:r>
              <a:rPr lang="zh-CN" sz="2800" b="1" dirty="0" smtClean="0">
                <a:latin typeface="+mn-ea"/>
              </a:rPr>
              <a:t>输入：</a:t>
            </a:r>
            <a:r>
              <a:rPr lang="en-US" sz="2800" b="1" dirty="0" err="1" smtClean="0">
                <a:latin typeface="+mn-ea"/>
              </a:rPr>
              <a:t>viod</a:t>
            </a:r>
            <a:endParaRPr lang="zh-CN" sz="2800" b="1" dirty="0" smtClean="0">
              <a:latin typeface="+mn-ea"/>
            </a:endParaRPr>
          </a:p>
          <a:p>
            <a:pPr>
              <a:defRPr/>
            </a:pPr>
            <a:r>
              <a:rPr lang="zh-CN" sz="2800" b="1" dirty="0" smtClean="0">
                <a:latin typeface="+mn-ea"/>
              </a:rPr>
              <a:t>输出：铺设的线路。</a:t>
            </a:r>
          </a:p>
          <a:p>
            <a:pPr>
              <a:defRPr/>
            </a:pPr>
            <a:r>
              <a:rPr lang="zh-CN" sz="2800" b="1" dirty="0" smtClean="0">
                <a:latin typeface="+mn-ea"/>
              </a:rPr>
              <a:t>功能：通过调用</a:t>
            </a:r>
            <a:r>
              <a:rPr lang="en-US" sz="2800" b="1" dirty="0" smtClean="0">
                <a:latin typeface="+mn-ea"/>
              </a:rPr>
              <a:t>Graph.cpp</a:t>
            </a:r>
            <a:r>
              <a:rPr lang="zh-CN" sz="2800" b="1" dirty="0" smtClean="0">
                <a:latin typeface="+mn-ea"/>
              </a:rPr>
              <a:t>文件中的</a:t>
            </a:r>
            <a:r>
              <a:rPr lang="en-US" sz="2800" b="1" dirty="0" err="1" smtClean="0">
                <a:latin typeface="+mn-ea"/>
              </a:rPr>
              <a:t>FindMinTree</a:t>
            </a:r>
            <a:r>
              <a:rPr lang="en-US" sz="2800" b="1" dirty="0" smtClean="0">
                <a:latin typeface="+mn-ea"/>
              </a:rPr>
              <a:t>()</a:t>
            </a:r>
            <a:r>
              <a:rPr lang="zh-CN" sz="2800" b="1" dirty="0" smtClean="0">
                <a:latin typeface="+mn-ea"/>
              </a:rPr>
              <a:t>方法查询铺设电路规划图。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800" b="1" dirty="0" smtClean="0">
              <a:latin typeface="+mn-ea"/>
            </a:endParaRPr>
          </a:p>
        </p:txBody>
      </p:sp>
      <p:sp>
        <p:nvSpPr>
          <p:cNvPr id="21507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21508" name="Rectangle 11"/>
          <p:cNvSpPr>
            <a:spLocks noChangeArrowheads="1"/>
          </p:cNvSpPr>
          <p:nvPr/>
        </p:nvSpPr>
        <p:spPr bwMode="auto">
          <a:xfrm>
            <a:off x="785813" y="35718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9.3   </a:t>
            </a:r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分析与设计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8 </a:t>
            </a:r>
            <a:r>
              <a:rPr lang="en-US" altLang="zh-CN" smtClean="0"/>
              <a:t>Dijkstra</a:t>
            </a:r>
            <a:r>
              <a:rPr lang="zh-CN" smtClean="0"/>
              <a:t>算法与搜索最短路径实践</a:t>
            </a:r>
            <a:endParaRPr lang="zh-CN" altLang="en-US" b="1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928813"/>
            <a:ext cx="8001000" cy="4267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smtClean="0"/>
              <a:t>  8.1  </a:t>
            </a:r>
            <a:r>
              <a:rPr lang="zh-CN" altLang="zh-CN" b="1" smtClean="0"/>
              <a:t> </a:t>
            </a:r>
            <a:r>
              <a:rPr lang="zh-CN" b="1" smtClean="0"/>
              <a:t>实验目标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smtClean="0"/>
              <a:t>  </a:t>
            </a:r>
            <a:r>
              <a:rPr lang="en-US" altLang="zh-CN" b="1" smtClean="0"/>
              <a:t>8.2   </a:t>
            </a:r>
            <a:r>
              <a:rPr lang="zh-CN" b="1" smtClean="0"/>
              <a:t>实验任务</a:t>
            </a:r>
            <a:endParaRPr lang="zh-CN" altLang="en-US" b="1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smtClean="0"/>
              <a:t>  </a:t>
            </a:r>
            <a:r>
              <a:rPr lang="en-US" altLang="zh-CN" b="1" smtClean="0"/>
              <a:t>8.3   </a:t>
            </a:r>
            <a:r>
              <a:rPr lang="zh-CN" b="1" smtClean="0"/>
              <a:t>分析和设计</a:t>
            </a:r>
            <a:endParaRPr lang="zh-CN" altLang="en-US" b="1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smtClean="0"/>
              <a:t>  8.4   </a:t>
            </a:r>
            <a:r>
              <a:rPr lang="zh-CN" b="1" smtClean="0"/>
              <a:t>编码实现</a:t>
            </a:r>
            <a:endParaRPr lang="en-US" altLang="zh-CN" b="1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smtClean="0"/>
              <a:t>  8.5   </a:t>
            </a:r>
            <a:r>
              <a:rPr lang="zh-CN" altLang="en-US" b="1" smtClean="0"/>
              <a:t>调试和运行</a:t>
            </a:r>
            <a:r>
              <a:rPr lang="en-US" altLang="zh-CN" b="1" smtClean="0"/>
              <a:t> </a:t>
            </a:r>
            <a:endParaRPr lang="zh-CN" altLang="en-US" b="1" smtClean="0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/>
          </p:nvPr>
        </p:nvSpPr>
        <p:spPr>
          <a:xfrm>
            <a:off x="642938" y="1571625"/>
            <a:ext cx="7961312" cy="47291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+mn-ea"/>
              </a:rPr>
              <a:t>                           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+mn-ea"/>
              </a:rPr>
              <a:t>3</a:t>
            </a:r>
            <a:r>
              <a:rPr lang="zh-CN" sz="2800" b="1" dirty="0" smtClean="0">
                <a:latin typeface="+mn-ea"/>
              </a:rPr>
              <a:t>、最小生成树</a:t>
            </a:r>
          </a:p>
          <a:p>
            <a:pPr>
              <a:defRPr/>
            </a:pPr>
            <a:r>
              <a:rPr lang="zh-CN" sz="2800" b="1" dirty="0" smtClean="0">
                <a:latin typeface="+mn-ea"/>
              </a:rPr>
              <a:t>在一给定的无向图</a:t>
            </a:r>
            <a:r>
              <a:rPr lang="en-US" sz="2800" b="1" dirty="0" smtClean="0">
                <a:latin typeface="+mn-ea"/>
              </a:rPr>
              <a:t>G = (V, {E}) </a:t>
            </a:r>
            <a:r>
              <a:rPr lang="zh-CN" sz="2800" b="1" dirty="0" smtClean="0">
                <a:latin typeface="+mn-ea"/>
              </a:rPr>
              <a:t>中，</a:t>
            </a:r>
            <a:r>
              <a:rPr lang="en-US" sz="2800" b="1" dirty="0" smtClean="0">
                <a:latin typeface="+mn-ea"/>
              </a:rPr>
              <a:t>(u, v) </a:t>
            </a:r>
            <a:r>
              <a:rPr lang="zh-CN" sz="2800" b="1" dirty="0" smtClean="0">
                <a:latin typeface="+mn-ea"/>
              </a:rPr>
              <a:t>代表连接顶点</a:t>
            </a:r>
            <a:r>
              <a:rPr lang="en-US" sz="2800" b="1" dirty="0" smtClean="0">
                <a:latin typeface="+mn-ea"/>
              </a:rPr>
              <a:t> u </a:t>
            </a:r>
            <a:r>
              <a:rPr lang="zh-CN" sz="2800" b="1" dirty="0" smtClean="0">
                <a:latin typeface="+mn-ea"/>
              </a:rPr>
              <a:t>与顶点</a:t>
            </a:r>
            <a:r>
              <a:rPr lang="en-US" sz="2800" b="1" dirty="0" smtClean="0">
                <a:latin typeface="+mn-ea"/>
              </a:rPr>
              <a:t> v </a:t>
            </a:r>
            <a:r>
              <a:rPr lang="zh-CN" sz="2800" b="1" dirty="0" smtClean="0">
                <a:latin typeface="+mn-ea"/>
              </a:rPr>
              <a:t>的边，而</a:t>
            </a:r>
            <a:r>
              <a:rPr lang="en-US" sz="2800" b="1" dirty="0" smtClean="0">
                <a:latin typeface="+mn-ea"/>
              </a:rPr>
              <a:t> w(u, v) </a:t>
            </a:r>
            <a:r>
              <a:rPr lang="zh-CN" sz="2800" b="1" dirty="0" smtClean="0">
                <a:latin typeface="+mn-ea"/>
              </a:rPr>
              <a:t>代表此边的权重，若存在</a:t>
            </a:r>
            <a:r>
              <a:rPr lang="en-US" sz="2800" b="1" dirty="0" smtClean="0">
                <a:latin typeface="+mn-ea"/>
              </a:rPr>
              <a:t> T </a:t>
            </a:r>
            <a:r>
              <a:rPr lang="zh-CN" sz="2800" b="1" dirty="0" smtClean="0">
                <a:latin typeface="+mn-ea"/>
              </a:rPr>
              <a:t>为</a:t>
            </a:r>
            <a:r>
              <a:rPr lang="en-US" sz="2800" b="1" dirty="0" smtClean="0">
                <a:latin typeface="+mn-ea"/>
              </a:rPr>
              <a:t> E </a:t>
            </a:r>
            <a:r>
              <a:rPr lang="zh-CN" sz="2800" b="1" dirty="0" smtClean="0">
                <a:latin typeface="+mn-ea"/>
              </a:rPr>
              <a:t>的子集且为无循环图，使得</a:t>
            </a:r>
            <a:r>
              <a:rPr lang="en-US" sz="2800" b="1" dirty="0" smtClean="0">
                <a:latin typeface="+mn-ea"/>
              </a:rPr>
              <a:t> w(T) </a:t>
            </a:r>
            <a:r>
              <a:rPr lang="zh-CN" sz="2800" b="1" dirty="0" smtClean="0">
                <a:latin typeface="+mn-ea"/>
              </a:rPr>
              <a:t>最小，则此</a:t>
            </a:r>
            <a:r>
              <a:rPr lang="en-US" sz="2800" b="1" dirty="0" smtClean="0">
                <a:latin typeface="+mn-ea"/>
              </a:rPr>
              <a:t> T </a:t>
            </a:r>
            <a:r>
              <a:rPr lang="zh-CN" sz="2800" b="1" dirty="0" smtClean="0">
                <a:latin typeface="+mn-ea"/>
              </a:rPr>
              <a:t>为</a:t>
            </a:r>
            <a:r>
              <a:rPr lang="en-US" sz="2800" b="1" dirty="0" smtClean="0">
                <a:latin typeface="+mn-ea"/>
              </a:rPr>
              <a:t> G </a:t>
            </a:r>
            <a:r>
              <a:rPr lang="zh-CN" sz="2800" b="1" dirty="0" smtClean="0">
                <a:latin typeface="+mn-ea"/>
              </a:rPr>
              <a:t>的最小生成树。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800" b="1" dirty="0" smtClean="0">
              <a:latin typeface="+mn-ea"/>
            </a:endParaRPr>
          </a:p>
        </p:txBody>
      </p:sp>
      <p:sp>
        <p:nvSpPr>
          <p:cNvPr id="22531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22532" name="Rectangle 11"/>
          <p:cNvSpPr>
            <a:spLocks noChangeArrowheads="1"/>
          </p:cNvSpPr>
          <p:nvPr/>
        </p:nvSpPr>
        <p:spPr bwMode="auto">
          <a:xfrm>
            <a:off x="785813" y="35718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9.3   </a:t>
            </a:r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分析与设计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/>
          </p:nvPr>
        </p:nvSpPr>
        <p:spPr>
          <a:xfrm>
            <a:off x="573088" y="1571625"/>
            <a:ext cx="8462962" cy="4729163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+mn-ea"/>
              </a:rPr>
              <a:t>4</a:t>
            </a:r>
            <a:r>
              <a:rPr lang="zh-CN" sz="2800" b="1" dirty="0" smtClean="0">
                <a:latin typeface="+mn-ea"/>
              </a:rPr>
              <a:t>、</a:t>
            </a:r>
            <a:r>
              <a:rPr lang="en-US" sz="2800" b="1" dirty="0" smtClean="0">
                <a:latin typeface="+mn-ea"/>
              </a:rPr>
              <a:t> Prim</a:t>
            </a:r>
            <a:r>
              <a:rPr lang="zh-CN" sz="2800" b="1" dirty="0" smtClean="0">
                <a:latin typeface="+mn-ea"/>
              </a:rPr>
              <a:t>算法</a:t>
            </a:r>
          </a:p>
          <a:p>
            <a:pPr indent="0"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+mn-ea"/>
              </a:rPr>
              <a:t>    </a:t>
            </a:r>
            <a:r>
              <a:rPr lang="zh-CN" sz="2800" b="1" dirty="0" smtClean="0">
                <a:latin typeface="+mn-ea"/>
              </a:rPr>
              <a:t>假设</a:t>
            </a:r>
            <a:r>
              <a:rPr lang="en-US" sz="2800" b="1" dirty="0" smtClean="0">
                <a:latin typeface="+mn-ea"/>
              </a:rPr>
              <a:t>N={V</a:t>
            </a:r>
            <a:r>
              <a:rPr lang="zh-CN" sz="2800" b="1" dirty="0" smtClean="0">
                <a:latin typeface="+mn-ea"/>
              </a:rPr>
              <a:t>，</a:t>
            </a:r>
            <a:r>
              <a:rPr lang="en-US" sz="2800" b="1" dirty="0" smtClean="0">
                <a:latin typeface="+mn-ea"/>
              </a:rPr>
              <a:t>{E}</a:t>
            </a:r>
            <a:r>
              <a:rPr lang="zh-CN" sz="2800" b="1" dirty="0" smtClean="0">
                <a:latin typeface="+mn-ea"/>
              </a:rPr>
              <a:t>是连通图</a:t>
            </a:r>
            <a:r>
              <a:rPr lang="en-US" sz="2800" b="1" dirty="0" smtClean="0">
                <a:latin typeface="+mn-ea"/>
              </a:rPr>
              <a:t>}</a:t>
            </a:r>
            <a:r>
              <a:rPr lang="zh-CN" sz="2800" b="1" dirty="0" smtClean="0">
                <a:latin typeface="+mn-ea"/>
              </a:rPr>
              <a:t>，</a:t>
            </a:r>
            <a:r>
              <a:rPr lang="en-US" sz="2800" b="1" dirty="0" smtClean="0">
                <a:latin typeface="+mn-ea"/>
              </a:rPr>
              <a:t>TE</a:t>
            </a:r>
            <a:r>
              <a:rPr lang="zh-CN" sz="2800" b="1" dirty="0" smtClean="0">
                <a:latin typeface="+mn-ea"/>
              </a:rPr>
              <a:t>和</a:t>
            </a:r>
            <a:r>
              <a:rPr lang="en-US" sz="2800" b="1" dirty="0" smtClean="0">
                <a:latin typeface="+mn-ea"/>
              </a:rPr>
              <a:t>TV</a:t>
            </a:r>
            <a:r>
              <a:rPr lang="zh-CN" sz="2800" b="1" dirty="0" smtClean="0">
                <a:latin typeface="+mn-ea"/>
              </a:rPr>
              <a:t>分别是最小生成树的边和顶点的集合，以</a:t>
            </a:r>
            <a:r>
              <a:rPr lang="en-US" sz="2800" b="1" dirty="0" smtClean="0">
                <a:latin typeface="+mn-ea"/>
              </a:rPr>
              <a:t>v0</a:t>
            </a:r>
            <a:r>
              <a:rPr lang="zh-CN" sz="2800" b="1" dirty="0" smtClean="0">
                <a:latin typeface="+mn-ea"/>
              </a:rPr>
              <a:t>作为源点，构造最小生成树：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+mn-ea"/>
              </a:rPr>
              <a:t>     (1) </a:t>
            </a:r>
            <a:r>
              <a:rPr lang="zh-CN" sz="2800" b="1" dirty="0" smtClean="0">
                <a:latin typeface="+mn-ea"/>
              </a:rPr>
              <a:t>将</a:t>
            </a:r>
            <a:r>
              <a:rPr lang="en-US" sz="2800" b="1" dirty="0" smtClean="0">
                <a:latin typeface="+mn-ea"/>
              </a:rPr>
              <a:t>v0</a:t>
            </a:r>
            <a:r>
              <a:rPr lang="zh-CN" sz="2800" b="1" dirty="0" smtClean="0">
                <a:latin typeface="+mn-ea"/>
              </a:rPr>
              <a:t>从</a:t>
            </a:r>
            <a:r>
              <a:rPr lang="en-US" sz="2800" b="1" dirty="0" smtClean="0">
                <a:latin typeface="+mn-ea"/>
              </a:rPr>
              <a:t>V</a:t>
            </a:r>
            <a:r>
              <a:rPr lang="zh-CN" sz="2800" b="1" dirty="0" smtClean="0">
                <a:latin typeface="+mn-ea"/>
              </a:rPr>
              <a:t>移动到</a:t>
            </a:r>
            <a:r>
              <a:rPr lang="en-US" sz="2800" b="1" dirty="0" smtClean="0">
                <a:latin typeface="+mn-ea"/>
              </a:rPr>
              <a:t>TV</a:t>
            </a:r>
            <a:r>
              <a:rPr lang="zh-CN" sz="2800" b="1" dirty="0" smtClean="0">
                <a:latin typeface="+mn-ea"/>
              </a:rPr>
              <a:t>中；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+mn-ea"/>
              </a:rPr>
              <a:t>     (2) </a:t>
            </a:r>
            <a:r>
              <a:rPr lang="zh-CN" sz="2800" b="1" dirty="0" smtClean="0">
                <a:latin typeface="+mn-ea"/>
              </a:rPr>
              <a:t>在</a:t>
            </a:r>
            <a:r>
              <a:rPr lang="en-US" sz="2800" b="1" dirty="0" smtClean="0">
                <a:latin typeface="+mn-ea"/>
              </a:rPr>
              <a:t>V</a:t>
            </a:r>
            <a:r>
              <a:rPr lang="zh-CN" sz="2800" b="1" dirty="0" smtClean="0">
                <a:latin typeface="+mn-ea"/>
              </a:rPr>
              <a:t>中找到顶点</a:t>
            </a:r>
            <a:r>
              <a:rPr lang="en-US" sz="2800" b="1" dirty="0" smtClean="0">
                <a:latin typeface="+mn-ea"/>
              </a:rPr>
              <a:t>v1</a:t>
            </a:r>
            <a:r>
              <a:rPr lang="zh-CN" sz="2800" b="1" dirty="0" smtClean="0">
                <a:latin typeface="+mn-ea"/>
              </a:rPr>
              <a:t>，</a:t>
            </a:r>
            <a:r>
              <a:rPr lang="en-US" sz="2800" b="1" dirty="0" smtClean="0">
                <a:latin typeface="+mn-ea"/>
              </a:rPr>
              <a:t>TV</a:t>
            </a:r>
            <a:r>
              <a:rPr lang="zh-CN" sz="2800" b="1" dirty="0" smtClean="0">
                <a:latin typeface="+mn-ea"/>
              </a:rPr>
              <a:t>中找到顶点</a:t>
            </a:r>
            <a:r>
              <a:rPr lang="en-US" sz="2800" b="1" dirty="0" smtClean="0">
                <a:latin typeface="+mn-ea"/>
              </a:rPr>
              <a:t>v2</a:t>
            </a:r>
            <a:r>
              <a:rPr lang="zh-CN" sz="2800" b="1" dirty="0" smtClean="0">
                <a:latin typeface="+mn-ea"/>
              </a:rPr>
              <a:t>，使得边</a:t>
            </a:r>
            <a:r>
              <a:rPr lang="en-US" sz="2800" b="1" dirty="0" smtClean="0">
                <a:latin typeface="+mn-ea"/>
              </a:rPr>
              <a:t>E(v1</a:t>
            </a:r>
            <a:r>
              <a:rPr lang="zh-CN" sz="2800" b="1" dirty="0" smtClean="0">
                <a:latin typeface="+mn-ea"/>
              </a:rPr>
              <a:t>，</a:t>
            </a:r>
            <a:r>
              <a:rPr lang="en-US" sz="2800" b="1" dirty="0" smtClean="0">
                <a:latin typeface="+mn-ea"/>
              </a:rPr>
              <a:t>v2)</a:t>
            </a:r>
            <a:r>
              <a:rPr lang="zh-CN" sz="2800" b="1" dirty="0" smtClean="0">
                <a:latin typeface="+mn-ea"/>
              </a:rPr>
              <a:t>的权值最小；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+mn-ea"/>
              </a:rPr>
              <a:t>     (3) </a:t>
            </a:r>
            <a:r>
              <a:rPr lang="zh-CN" sz="2800" b="1" dirty="0" smtClean="0">
                <a:latin typeface="+mn-ea"/>
              </a:rPr>
              <a:t>将</a:t>
            </a:r>
            <a:r>
              <a:rPr lang="en-US" sz="2800" b="1" dirty="0" smtClean="0">
                <a:latin typeface="+mn-ea"/>
              </a:rPr>
              <a:t>E(v1</a:t>
            </a:r>
            <a:r>
              <a:rPr lang="zh-CN" sz="2800" b="1" dirty="0" smtClean="0">
                <a:latin typeface="+mn-ea"/>
              </a:rPr>
              <a:t>，</a:t>
            </a:r>
            <a:r>
              <a:rPr lang="en-US" sz="2800" b="1" dirty="0" smtClean="0">
                <a:latin typeface="+mn-ea"/>
              </a:rPr>
              <a:t>v2)</a:t>
            </a:r>
            <a:r>
              <a:rPr lang="zh-CN" sz="2800" b="1" dirty="0" smtClean="0">
                <a:latin typeface="+mn-ea"/>
              </a:rPr>
              <a:t>加入到</a:t>
            </a:r>
            <a:r>
              <a:rPr lang="en-US" sz="2800" b="1" dirty="0" smtClean="0">
                <a:latin typeface="+mn-ea"/>
              </a:rPr>
              <a:t>TE</a:t>
            </a:r>
            <a:r>
              <a:rPr lang="zh-CN" sz="2800" b="1" dirty="0" smtClean="0">
                <a:latin typeface="+mn-ea"/>
              </a:rPr>
              <a:t>中，</a:t>
            </a:r>
            <a:r>
              <a:rPr lang="en-US" sz="2800" b="1" dirty="0" smtClean="0">
                <a:latin typeface="+mn-ea"/>
              </a:rPr>
              <a:t>v1</a:t>
            </a:r>
            <a:r>
              <a:rPr lang="zh-CN" sz="2800" b="1" dirty="0" smtClean="0">
                <a:latin typeface="+mn-ea"/>
              </a:rPr>
              <a:t>移动到</a:t>
            </a:r>
            <a:r>
              <a:rPr lang="en-US" sz="2800" b="1" dirty="0" smtClean="0">
                <a:latin typeface="+mn-ea"/>
              </a:rPr>
              <a:t>TV</a:t>
            </a:r>
            <a:r>
              <a:rPr lang="zh-CN" sz="2800" b="1" dirty="0" smtClean="0">
                <a:latin typeface="+mn-ea"/>
              </a:rPr>
              <a:t>中，重复步骤</a:t>
            </a:r>
            <a:r>
              <a:rPr lang="en-US" sz="2800" b="1" dirty="0" smtClean="0">
                <a:latin typeface="+mn-ea"/>
              </a:rPr>
              <a:t>2</a:t>
            </a:r>
            <a:r>
              <a:rPr lang="zh-CN" sz="2800" b="1" dirty="0" smtClean="0">
                <a:latin typeface="+mn-ea"/>
              </a:rPr>
              <a:t>，直到</a:t>
            </a:r>
            <a:r>
              <a:rPr lang="en-US" sz="2800" b="1" dirty="0" smtClean="0">
                <a:latin typeface="+mn-ea"/>
              </a:rPr>
              <a:t>V</a:t>
            </a:r>
            <a:r>
              <a:rPr lang="zh-CN" sz="2800" b="1" dirty="0" smtClean="0">
                <a:latin typeface="+mn-ea"/>
              </a:rPr>
              <a:t>为空，此时</a:t>
            </a:r>
            <a:r>
              <a:rPr lang="en-US" sz="2800" b="1" dirty="0" smtClean="0">
                <a:latin typeface="+mn-ea"/>
              </a:rPr>
              <a:t>TE</a:t>
            </a:r>
            <a:r>
              <a:rPr lang="zh-CN" sz="2800" b="1" dirty="0" smtClean="0">
                <a:latin typeface="+mn-ea"/>
              </a:rPr>
              <a:t>即为</a:t>
            </a:r>
            <a:r>
              <a:rPr lang="en-US" sz="2800" b="1" dirty="0" smtClean="0">
                <a:latin typeface="+mn-ea"/>
              </a:rPr>
              <a:t>N</a:t>
            </a:r>
            <a:r>
              <a:rPr lang="zh-CN" sz="2800" b="1" dirty="0" smtClean="0">
                <a:latin typeface="+mn-ea"/>
              </a:rPr>
              <a:t>的最小生成树。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+mn-ea"/>
              </a:rPr>
              <a:t> </a:t>
            </a:r>
            <a:endParaRPr lang="zh-CN" sz="2800" b="1" dirty="0" smtClean="0">
              <a:latin typeface="+mn-ea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800" b="1" dirty="0" smtClean="0">
              <a:latin typeface="+mn-ea"/>
            </a:endParaRPr>
          </a:p>
        </p:txBody>
      </p:sp>
      <p:sp>
        <p:nvSpPr>
          <p:cNvPr id="23555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23556" name="Rectangle 11"/>
          <p:cNvSpPr>
            <a:spLocks noChangeArrowheads="1"/>
          </p:cNvSpPr>
          <p:nvPr/>
        </p:nvSpPr>
        <p:spPr bwMode="auto">
          <a:xfrm>
            <a:off x="785813" y="35718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9.3   </a:t>
            </a:r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分析与设计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/>
          </p:nvPr>
        </p:nvSpPr>
        <p:spPr>
          <a:xfrm>
            <a:off x="642938" y="1652588"/>
            <a:ext cx="8286750" cy="4729162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zh-CN" sz="2800" b="1" dirty="0" smtClean="0">
                <a:latin typeface="+mn-ea"/>
              </a:rPr>
              <a:t>为景区信息管理系统增加铺设电路规划功能。当用户选择铺设电路规划功能时，系统会设计出一套铺设线路最短，但能满足每个景点都能通电的方案。</a:t>
            </a:r>
          </a:p>
          <a:p>
            <a:pPr>
              <a:buFont typeface="Wingdings" pitchFamily="2" charset="2"/>
              <a:buNone/>
              <a:defRPr/>
            </a:pPr>
            <a:r>
              <a:rPr lang="zh-CN" sz="2800" b="1" dirty="0" smtClean="0">
                <a:latin typeface="+mn-ea"/>
              </a:rPr>
              <a:t>在实现过程中采用迭代思路，具体实现步骤如下：</a:t>
            </a:r>
            <a:r>
              <a:rPr lang="en-US" sz="2800" b="1" dirty="0" smtClean="0">
                <a:latin typeface="+mn-ea"/>
              </a:rPr>
              <a:t> </a:t>
            </a:r>
            <a:endParaRPr lang="zh-CN" sz="2800" b="1" dirty="0" smtClean="0">
              <a:latin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sz="2800" b="1" dirty="0" smtClean="0">
                <a:latin typeface="+mn-ea"/>
              </a:rPr>
              <a:t>步骤一：导入工程</a:t>
            </a:r>
          </a:p>
          <a:p>
            <a:pPr>
              <a:buFont typeface="Wingdings" pitchFamily="2" charset="2"/>
              <a:buNone/>
              <a:defRPr/>
            </a:pPr>
            <a:r>
              <a:rPr lang="zh-CN" sz="2800" b="1" dirty="0" smtClean="0">
                <a:latin typeface="+mn-ea"/>
              </a:rPr>
              <a:t>步骤二：构建最小生成树</a:t>
            </a:r>
          </a:p>
          <a:p>
            <a:pPr>
              <a:buFont typeface="Wingdings" pitchFamily="2" charset="2"/>
              <a:buNone/>
              <a:defRPr/>
            </a:pPr>
            <a:r>
              <a:rPr lang="zh-CN" sz="2800" b="1" dirty="0" smtClean="0">
                <a:latin typeface="+mn-ea"/>
              </a:rPr>
              <a:t>步骤三：查询铺设电路规划图</a:t>
            </a:r>
          </a:p>
          <a:p>
            <a:pPr>
              <a:buFont typeface="Wingdings" pitchFamily="2" charset="2"/>
              <a:buNone/>
              <a:defRPr/>
            </a:pPr>
            <a:r>
              <a:rPr lang="zh-CN" sz="2800" b="1" dirty="0" smtClean="0">
                <a:latin typeface="+mn-ea"/>
              </a:rPr>
              <a:t>步骤四：编译和运行</a:t>
            </a:r>
            <a:endParaRPr lang="en-US" altLang="zh-CN" sz="2800" b="1" dirty="0" smtClean="0">
              <a:latin typeface="+mn-ea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>
                <a:latin typeface="+mn-ea"/>
              </a:rPr>
              <a:t>详见教材</a:t>
            </a:r>
            <a:r>
              <a:rPr lang="en-US" altLang="zh-CN" sz="2800" b="1" dirty="0" smtClean="0">
                <a:latin typeface="+mn-ea"/>
              </a:rPr>
              <a:t>9.4.1—9.4.3</a:t>
            </a:r>
            <a:endParaRPr lang="zh-CN" sz="2800" b="1" dirty="0" smtClean="0">
              <a:latin typeface="+mn-ea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800" b="1" dirty="0" smtClean="0">
              <a:latin typeface="+mn-ea"/>
            </a:endParaRPr>
          </a:p>
        </p:txBody>
      </p:sp>
      <p:sp>
        <p:nvSpPr>
          <p:cNvPr id="24579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24580" name="Rectangle 11"/>
          <p:cNvSpPr>
            <a:spLocks noChangeArrowheads="1"/>
          </p:cNvSpPr>
          <p:nvPr/>
        </p:nvSpPr>
        <p:spPr bwMode="auto">
          <a:xfrm>
            <a:off x="971550" y="33337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9.4 </a:t>
            </a:r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编码实现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25603" name="Rectangle 11"/>
          <p:cNvSpPr>
            <a:spLocks noChangeArrowheads="1"/>
          </p:cNvSpPr>
          <p:nvPr/>
        </p:nvSpPr>
        <p:spPr bwMode="auto">
          <a:xfrm>
            <a:off x="971550" y="33337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9.5 </a:t>
            </a:r>
            <a:r>
              <a:rPr lang="zh-CN" altLang="en-US" sz="3600"/>
              <a:t>调试和运行</a:t>
            </a:r>
            <a:endParaRPr kumimoji="0" lang="zh-CN" altLang="en-US" sz="340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25604" name="矩形 5"/>
          <p:cNvSpPr>
            <a:spLocks noChangeArrowheads="1"/>
          </p:cNvSpPr>
          <p:nvPr/>
        </p:nvSpPr>
        <p:spPr bwMode="auto">
          <a:xfrm>
            <a:off x="714375" y="1700213"/>
            <a:ext cx="1987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运行结果：</a:t>
            </a:r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750" y="2290763"/>
            <a:ext cx="7272338" cy="451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b="1" smtClean="0">
                <a:solidFill>
                  <a:srgbClr val="2605A1"/>
                </a:solidFill>
              </a:rPr>
              <a:t>实验交付物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ctr">
              <a:buNone/>
            </a:pPr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、实验</a:t>
            </a:r>
            <a:r>
              <a:rPr lang="zh-CN" altLang="en-US" sz="3200" b="1" dirty="0"/>
              <a:t>代码</a:t>
            </a:r>
            <a:r>
              <a:rPr lang="zh-CN" altLang="en-US" sz="3200" b="1" dirty="0" smtClean="0"/>
              <a:t>：</a:t>
            </a:r>
            <a:r>
              <a:rPr lang="zh-CN" altLang="en-US" sz="3200" b="1" dirty="0">
                <a:solidFill>
                  <a:srgbClr val="FF0000"/>
                </a:solidFill>
                <a:latin typeface="宋体"/>
              </a:rPr>
              <a:t>景区信息管理系统的景点最短路径与电路规划</a:t>
            </a:r>
          </a:p>
          <a:p>
            <a:pPr marL="0" indent="0">
              <a:buNone/>
            </a:pPr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、实验</a:t>
            </a:r>
            <a:r>
              <a:rPr lang="zh-CN" altLang="en-US" sz="3200" b="1" dirty="0"/>
              <a:t>报告</a:t>
            </a:r>
            <a:r>
              <a:rPr lang="zh-CN" altLang="en-US" sz="3200" b="1" dirty="0" smtClean="0"/>
              <a:t>：</a:t>
            </a:r>
            <a:r>
              <a:rPr lang="zh-CN" altLang="en-US" sz="3200" b="1" dirty="0">
                <a:solidFill>
                  <a:srgbClr val="FF0000"/>
                </a:solidFill>
                <a:latin typeface="宋体"/>
              </a:rPr>
              <a:t>景区信息管理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/>
              </a:rPr>
              <a:t>系统</a:t>
            </a:r>
            <a:endParaRPr lang="en-US" altLang="zh-CN" sz="3200" b="1" dirty="0" smtClean="0">
              <a:solidFill>
                <a:srgbClr val="FF0000"/>
              </a:solidFill>
              <a:latin typeface="宋体"/>
            </a:endParaRPr>
          </a:p>
          <a:p>
            <a:pPr marL="0" indent="0">
              <a:buNone/>
            </a:pPr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、交付时间</a:t>
            </a:r>
            <a:r>
              <a:rPr lang="zh-CN" altLang="en-US" sz="3200" b="1" smtClean="0"/>
              <a:t>：</a:t>
            </a:r>
            <a:r>
              <a:rPr lang="zh-CN" altLang="en-US" sz="3200" b="1" smtClean="0">
                <a:solidFill>
                  <a:srgbClr val="FF0000"/>
                </a:solidFill>
              </a:rPr>
              <a:t>下周</a:t>
            </a:r>
            <a:r>
              <a:rPr lang="zh-CN" altLang="en-US" sz="3200" b="1" smtClean="0">
                <a:solidFill>
                  <a:srgbClr val="FF0000"/>
                </a:solidFill>
              </a:rPr>
              <a:t>四</a:t>
            </a:r>
            <a:r>
              <a:rPr lang="zh-CN" altLang="en-US" sz="3200" b="1" smtClean="0">
                <a:solidFill>
                  <a:srgbClr val="FF0000"/>
                </a:solidFill>
              </a:rPr>
              <a:t>前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3200" b="1" dirty="0" smtClean="0"/>
              <a:t>4</a:t>
            </a:r>
            <a:r>
              <a:rPr lang="zh-CN" altLang="en-US" sz="3200" b="1" dirty="0" smtClean="0"/>
              <a:t>、交付网址：</a:t>
            </a:r>
            <a:r>
              <a:rPr lang="en-US" altLang="zh-CN" sz="3200" b="1" dirty="0">
                <a:solidFill>
                  <a:srgbClr val="FF0000"/>
                </a:solidFill>
              </a:rPr>
              <a:t>http://zy1.cslab.whut.edu.cn/</a:t>
            </a:r>
            <a:endParaRPr lang="zh-CN" altLang="en-US" sz="32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045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/>
          </p:nvPr>
        </p:nvSpPr>
        <p:spPr>
          <a:xfrm>
            <a:off x="611188" y="1628775"/>
            <a:ext cx="7961312" cy="33004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+mn-ea"/>
              </a:rPr>
              <a:t>                           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+mn-ea"/>
              </a:rPr>
              <a:t>1</a:t>
            </a:r>
            <a:r>
              <a:rPr lang="zh-CN" sz="2800" b="1" dirty="0" smtClean="0">
                <a:latin typeface="+mn-ea"/>
              </a:rPr>
              <a:t>、掌握迪杰斯特拉</a:t>
            </a:r>
            <a:r>
              <a:rPr lang="en-US" altLang="zh-CN" sz="2800" b="1" dirty="0" smtClean="0">
                <a:latin typeface="+mn-ea"/>
              </a:rPr>
              <a:t>(</a:t>
            </a:r>
            <a:r>
              <a:rPr lang="en-US" altLang="zh-CN" sz="2800" b="1" dirty="0" err="1" smtClean="0">
                <a:latin typeface="+mn-ea"/>
              </a:rPr>
              <a:t>Dijkstra</a:t>
            </a:r>
            <a:r>
              <a:rPr lang="en-US" altLang="zh-CN" sz="2800" b="1" dirty="0" smtClean="0">
                <a:latin typeface="+mn-ea"/>
              </a:rPr>
              <a:t>)</a:t>
            </a:r>
            <a:r>
              <a:rPr lang="zh-CN" sz="2800" b="1" dirty="0" smtClean="0">
                <a:latin typeface="+mn-ea"/>
              </a:rPr>
              <a:t>算法和应用。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+mn-ea"/>
              </a:rPr>
              <a:t>2</a:t>
            </a:r>
            <a:r>
              <a:rPr lang="zh-CN" sz="2800" b="1" dirty="0" smtClean="0">
                <a:latin typeface="+mn-ea"/>
              </a:rPr>
              <a:t>、基于已经实现“景区信息管理系统”功能，采用迭代开发，使用</a:t>
            </a:r>
            <a:r>
              <a:rPr lang="en-US" altLang="zh-CN" sz="2800" b="1" dirty="0" smtClean="0">
                <a:latin typeface="+mn-ea"/>
              </a:rPr>
              <a:t>C++</a:t>
            </a:r>
            <a:r>
              <a:rPr lang="zh-CN" sz="2800" b="1" dirty="0" smtClean="0">
                <a:latin typeface="+mn-ea"/>
              </a:rPr>
              <a:t>语言和</a:t>
            </a:r>
            <a:r>
              <a:rPr lang="en-US" altLang="zh-CN" sz="2800" b="1" dirty="0" err="1" smtClean="0">
                <a:latin typeface="+mn-ea"/>
              </a:rPr>
              <a:t>Dijkstra</a:t>
            </a:r>
            <a:r>
              <a:rPr lang="zh-CN" sz="2800" b="1" dirty="0" smtClean="0">
                <a:latin typeface="+mn-ea"/>
              </a:rPr>
              <a:t>算法实现“搜索最短路径”功能开发。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800" b="1" dirty="0" smtClean="0">
              <a:latin typeface="+mn-ea"/>
            </a:endParaRPr>
          </a:p>
        </p:txBody>
      </p:sp>
      <p:sp>
        <p:nvSpPr>
          <p:cNvPr id="5123" name="Line 4"/>
          <p:cNvSpPr>
            <a:spLocks noChangeShapeType="1"/>
          </p:cNvSpPr>
          <p:nvPr/>
        </p:nvSpPr>
        <p:spPr bwMode="auto">
          <a:xfrm>
            <a:off x="4027488" y="1798638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5125" name="Rectangle 11"/>
          <p:cNvSpPr>
            <a:spLocks noChangeArrowheads="1"/>
          </p:cNvSpPr>
          <p:nvPr/>
        </p:nvSpPr>
        <p:spPr bwMode="auto">
          <a:xfrm>
            <a:off x="971550" y="33337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8.1   </a:t>
            </a:r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实验目标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/>
          </p:nvPr>
        </p:nvSpPr>
        <p:spPr>
          <a:xfrm>
            <a:off x="611188" y="1628775"/>
            <a:ext cx="2817812" cy="647700"/>
          </a:xfrm>
        </p:spPr>
        <p:txBody>
          <a:bodyPr/>
          <a:lstStyle/>
          <a:p>
            <a:pPr eaLnBrk="1" latinLnBrk="1" hangingPunct="1">
              <a:buFont typeface="Wingdings" pitchFamily="2" charset="2"/>
              <a:buNone/>
            </a:pPr>
            <a:r>
              <a:rPr lang="en-US" altLang="zh-CN" sz="2800" b="1" smtClean="0"/>
              <a:t>1</a:t>
            </a:r>
            <a:r>
              <a:rPr lang="zh-CN" sz="2800" b="1" smtClean="0"/>
              <a:t>、任务要求</a:t>
            </a:r>
            <a:endParaRPr lang="zh-CN" sz="28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    </a:t>
            </a:r>
            <a:endParaRPr lang="en-US" sz="2800" smtClean="0"/>
          </a:p>
          <a:p>
            <a:pPr eaLnBrk="1" hangingPunct="1">
              <a:buFont typeface="Wingdings" pitchFamily="2" charset="2"/>
              <a:buNone/>
            </a:pPr>
            <a:endParaRPr lang="en-US" altLang="zh-CN" sz="260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47" name="Line 5"/>
          <p:cNvSpPr>
            <a:spLocks noChangeShapeType="1"/>
          </p:cNvSpPr>
          <p:nvPr/>
        </p:nvSpPr>
        <p:spPr bwMode="auto">
          <a:xfrm>
            <a:off x="4027488" y="37798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8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971550" y="33337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8.2   </a:t>
            </a:r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实验任务</a:t>
            </a:r>
          </a:p>
        </p:txBody>
      </p:sp>
      <p:pic>
        <p:nvPicPr>
          <p:cNvPr id="61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150" t="11990" r="6903" b="11990"/>
          <a:stretch>
            <a:fillRect/>
          </a:stretch>
        </p:blipFill>
        <p:spPr bwMode="auto">
          <a:xfrm>
            <a:off x="827088" y="2205038"/>
            <a:ext cx="763270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3"/>
          <p:cNvSpPr>
            <a:spLocks noChangeArrowheads="1"/>
          </p:cNvSpPr>
          <p:nvPr/>
        </p:nvSpPr>
        <p:spPr bwMode="auto">
          <a:xfrm>
            <a:off x="23813" y="6278563"/>
            <a:ext cx="9156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</a:rPr>
              <a:t>本次实验主要完成</a:t>
            </a:r>
            <a:r>
              <a:rPr lang="zh-CN" altLang="en-US" sz="2400">
                <a:solidFill>
                  <a:srgbClr val="000000"/>
                </a:solidFill>
                <a:latin typeface="Arial" charset="0"/>
              </a:rPr>
              <a:t>“搜索最短路径”</a:t>
            </a:r>
            <a:r>
              <a:rPr lang="zh-CN" altLang="en-US" sz="2400">
                <a:solidFill>
                  <a:srgbClr val="000000"/>
                </a:solidFill>
              </a:rPr>
              <a:t>和</a:t>
            </a:r>
            <a:r>
              <a:rPr lang="zh-CN" altLang="en-US" sz="2400">
                <a:solidFill>
                  <a:srgbClr val="000000"/>
                </a:solidFill>
                <a:latin typeface="Arial" charset="0"/>
              </a:rPr>
              <a:t>“铺设电路规划”</a:t>
            </a:r>
            <a:r>
              <a:rPr lang="zh-CN" altLang="en-US" sz="2400">
                <a:solidFill>
                  <a:srgbClr val="000000"/>
                </a:solidFill>
              </a:rPr>
              <a:t>功能开发</a:t>
            </a:r>
            <a:endParaRPr lang="zh-CN" sz="60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/>
          </p:nvPr>
        </p:nvSpPr>
        <p:spPr>
          <a:xfrm>
            <a:off x="611188" y="1700213"/>
            <a:ext cx="8175625" cy="4443412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+mn-ea"/>
              </a:rPr>
              <a:t>2</a:t>
            </a:r>
            <a:r>
              <a:rPr lang="zh-CN" altLang="en-US" sz="2800" b="1" dirty="0" smtClean="0">
                <a:latin typeface="+mn-ea"/>
              </a:rPr>
              <a:t>、</a:t>
            </a:r>
            <a:r>
              <a:rPr lang="zh-CN" sz="2800" b="1" dirty="0" smtClean="0">
                <a:latin typeface="+mn-ea"/>
              </a:rPr>
              <a:t>在“旅游景点导航”工程的基础上，为景区信息管理系统增加“搜索最短路径”功能。</a:t>
            </a:r>
            <a:endParaRPr lang="en-US" altLang="zh-CN" sz="2800" b="1" dirty="0" smtClean="0">
              <a:latin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+mn-ea"/>
              </a:rPr>
              <a:t>(1) </a:t>
            </a:r>
            <a:r>
              <a:rPr lang="zh-CN" sz="2800" b="1" dirty="0" smtClean="0">
                <a:latin typeface="+mn-ea"/>
              </a:rPr>
              <a:t>输入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+mn-ea"/>
              </a:rPr>
              <a:t>    1</a:t>
            </a:r>
            <a:r>
              <a:rPr lang="zh-CN" sz="2800" b="1" dirty="0" smtClean="0">
                <a:latin typeface="+mn-ea"/>
              </a:rPr>
              <a:t>）起点编号</a:t>
            </a:r>
            <a:r>
              <a:rPr lang="en-US" sz="2800" b="1" dirty="0" err="1" smtClean="0">
                <a:latin typeface="+mn-ea"/>
              </a:rPr>
              <a:t>int</a:t>
            </a:r>
            <a:r>
              <a:rPr lang="en-US" sz="2800" b="1" dirty="0" smtClean="0">
                <a:latin typeface="+mn-ea"/>
              </a:rPr>
              <a:t> </a:t>
            </a:r>
            <a:r>
              <a:rPr lang="en-US" sz="2800" b="1" dirty="0" err="1" smtClean="0">
                <a:latin typeface="+mn-ea"/>
              </a:rPr>
              <a:t>nVexStart</a:t>
            </a:r>
            <a:r>
              <a:rPr lang="zh-CN" sz="2800" b="1" dirty="0" smtClean="0">
                <a:latin typeface="+mn-ea"/>
              </a:rPr>
              <a:t>；</a:t>
            </a:r>
            <a:r>
              <a:rPr lang="en-US" sz="2800" b="1" dirty="0" smtClean="0">
                <a:latin typeface="+mn-ea"/>
              </a:rPr>
              <a:t> </a:t>
            </a:r>
            <a:endParaRPr lang="zh-CN" sz="2800" b="1" dirty="0" smtClean="0">
              <a:latin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+mn-ea"/>
              </a:rPr>
              <a:t>    2</a:t>
            </a:r>
            <a:r>
              <a:rPr lang="zh-CN" sz="2800" b="1" dirty="0" smtClean="0">
                <a:latin typeface="+mn-ea"/>
              </a:rPr>
              <a:t>）终点编号</a:t>
            </a:r>
            <a:r>
              <a:rPr lang="en-US" sz="2800" b="1" dirty="0" err="1" smtClean="0">
                <a:latin typeface="+mn-ea"/>
              </a:rPr>
              <a:t>int</a:t>
            </a:r>
            <a:r>
              <a:rPr lang="en-US" sz="2800" b="1" dirty="0" smtClean="0">
                <a:latin typeface="+mn-ea"/>
              </a:rPr>
              <a:t> </a:t>
            </a:r>
            <a:r>
              <a:rPr lang="en-US" sz="2800" b="1" dirty="0" err="1" smtClean="0">
                <a:latin typeface="+mn-ea"/>
              </a:rPr>
              <a:t>nVexEnd</a:t>
            </a:r>
            <a:r>
              <a:rPr lang="zh-CN" sz="2800" b="1" dirty="0" smtClean="0">
                <a:latin typeface="+mn-ea"/>
              </a:rPr>
              <a:t>。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+mn-ea"/>
              </a:rPr>
              <a:t>(2) </a:t>
            </a:r>
            <a:r>
              <a:rPr lang="zh-CN" sz="2800" b="1" dirty="0" smtClean="0">
                <a:latin typeface="+mn-ea"/>
              </a:rPr>
              <a:t>处理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+mn-ea"/>
              </a:rPr>
              <a:t>    </a:t>
            </a:r>
            <a:r>
              <a:rPr lang="zh-CN" sz="2800" b="1" dirty="0" smtClean="0">
                <a:latin typeface="+mn-ea"/>
              </a:rPr>
              <a:t>搜索两个景点之间的所有路径，找到其中距离最短的路径。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+mn-ea"/>
              </a:rPr>
              <a:t> </a:t>
            </a:r>
            <a:endParaRPr lang="zh-CN" sz="2800" b="1" dirty="0" smtClean="0">
              <a:latin typeface="+mn-ea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800" b="1" dirty="0" smtClean="0">
              <a:latin typeface="+mn-ea"/>
            </a:endParaRPr>
          </a:p>
        </p:txBody>
      </p:sp>
      <p:sp>
        <p:nvSpPr>
          <p:cNvPr id="7171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7172" name="Rectangle 11"/>
          <p:cNvSpPr>
            <a:spLocks noChangeArrowheads="1"/>
          </p:cNvSpPr>
          <p:nvPr/>
        </p:nvSpPr>
        <p:spPr bwMode="auto">
          <a:xfrm>
            <a:off x="971550" y="33337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8.2   </a:t>
            </a:r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实验任务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8195" name="Rectangle 11"/>
          <p:cNvSpPr>
            <a:spLocks noChangeArrowheads="1"/>
          </p:cNvSpPr>
          <p:nvPr/>
        </p:nvSpPr>
        <p:spPr bwMode="auto">
          <a:xfrm>
            <a:off x="971550" y="33337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8.2   </a:t>
            </a:r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实验任务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71500" y="1643063"/>
            <a:ext cx="7572375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2800" dirty="0"/>
              <a:t> (3) </a:t>
            </a:r>
            <a:r>
              <a:rPr lang="zh-CN" altLang="en-US" sz="2800" dirty="0"/>
              <a:t>输出</a:t>
            </a:r>
          </a:p>
          <a:p>
            <a:pPr>
              <a:defRPr/>
            </a:pPr>
            <a:r>
              <a:rPr lang="zh-CN" altLang="en-US" sz="2800" dirty="0"/>
              <a:t>在控制台输出最短路径及路径的总长度。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kumimoji="0" lang="en-US" altLang="zh-CN" sz="2600" b="0" kern="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819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" y="2636838"/>
            <a:ext cx="738505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/>
          </p:nvPr>
        </p:nvSpPr>
        <p:spPr>
          <a:xfrm>
            <a:off x="642938" y="1571625"/>
            <a:ext cx="8143875" cy="47291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+mn-ea"/>
              </a:rPr>
              <a:t>                            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+mn-ea"/>
              </a:rPr>
              <a:t>1</a:t>
            </a:r>
            <a:r>
              <a:rPr lang="zh-CN" altLang="en-US" sz="2800" b="1" dirty="0" smtClean="0">
                <a:latin typeface="+mn-ea"/>
              </a:rPr>
              <a:t>、算法设计</a:t>
            </a:r>
            <a:endParaRPr lang="zh-CN" sz="2800" b="1" dirty="0" smtClean="0">
              <a:latin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sz="2800" b="1" dirty="0" smtClean="0">
                <a:latin typeface="+mn-ea"/>
              </a:rPr>
              <a:t>常用的求最短路径的算法有两个：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+mn-ea"/>
              </a:rPr>
              <a:t>  (1) </a:t>
            </a:r>
            <a:r>
              <a:rPr lang="zh-CN" sz="2800" b="1" dirty="0" smtClean="0">
                <a:latin typeface="+mn-ea"/>
              </a:rPr>
              <a:t>迪杰斯特拉</a:t>
            </a:r>
            <a:r>
              <a:rPr lang="en-US" sz="2800" b="1" dirty="0" smtClean="0">
                <a:latin typeface="+mn-ea"/>
              </a:rPr>
              <a:t>(</a:t>
            </a:r>
            <a:r>
              <a:rPr lang="en-US" sz="2800" b="1" dirty="0" err="1" smtClean="0">
                <a:latin typeface="+mn-ea"/>
              </a:rPr>
              <a:t>Dijkstra</a:t>
            </a:r>
            <a:r>
              <a:rPr lang="en-US" sz="2800" b="1" dirty="0" smtClean="0">
                <a:latin typeface="+mn-ea"/>
              </a:rPr>
              <a:t>)</a:t>
            </a:r>
            <a:r>
              <a:rPr lang="zh-CN" sz="2800" b="1" dirty="0" smtClean="0">
                <a:latin typeface="+mn-ea"/>
              </a:rPr>
              <a:t>算法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+mn-ea"/>
              </a:rPr>
              <a:t>       </a:t>
            </a:r>
            <a:r>
              <a:rPr lang="zh-CN" sz="2800" b="1" dirty="0" smtClean="0">
                <a:latin typeface="+mn-ea"/>
              </a:rPr>
              <a:t>特点：求得从某个源点到其余各顶点的最短路径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+mn-ea"/>
              </a:rPr>
              <a:t>  (2) </a:t>
            </a:r>
            <a:r>
              <a:rPr lang="zh-CN" sz="2800" b="1" dirty="0" smtClean="0">
                <a:latin typeface="+mn-ea"/>
              </a:rPr>
              <a:t>弗洛伊德</a:t>
            </a:r>
            <a:r>
              <a:rPr lang="en-US" sz="2800" b="1" dirty="0" smtClean="0">
                <a:latin typeface="+mn-ea"/>
              </a:rPr>
              <a:t>(Floyd)</a:t>
            </a:r>
            <a:r>
              <a:rPr lang="zh-CN" sz="2800" b="1" dirty="0" smtClean="0">
                <a:latin typeface="+mn-ea"/>
              </a:rPr>
              <a:t>算法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+mn-ea"/>
              </a:rPr>
              <a:t>       </a:t>
            </a:r>
            <a:r>
              <a:rPr lang="zh-CN" sz="2800" b="1" dirty="0" smtClean="0">
                <a:latin typeface="+mn-ea"/>
              </a:rPr>
              <a:t>特点：求得每一对顶点之间的最短路径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+mn-ea"/>
              </a:rPr>
              <a:t>    </a:t>
            </a:r>
            <a:endParaRPr lang="en-US" sz="2800" b="1" dirty="0" smtClean="0">
              <a:latin typeface="+mn-ea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800" b="1" dirty="0" smtClean="0">
              <a:latin typeface="+mn-ea"/>
            </a:endParaRPr>
          </a:p>
        </p:txBody>
      </p:sp>
      <p:sp>
        <p:nvSpPr>
          <p:cNvPr id="9219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9220" name="Rectangle 11"/>
          <p:cNvSpPr>
            <a:spLocks noChangeArrowheads="1"/>
          </p:cNvSpPr>
          <p:nvPr/>
        </p:nvSpPr>
        <p:spPr bwMode="auto">
          <a:xfrm>
            <a:off x="785813" y="35718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8.3   </a:t>
            </a:r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分析与设计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/>
          </p:nvPr>
        </p:nvSpPr>
        <p:spPr>
          <a:xfrm>
            <a:off x="539750" y="1700213"/>
            <a:ext cx="3929063" cy="4600575"/>
          </a:xfrm>
        </p:spPr>
        <p:txBody>
          <a:bodyPr/>
          <a:lstStyle/>
          <a:p>
            <a:pPr>
              <a:defRPr/>
            </a:pPr>
            <a:r>
              <a:rPr lang="zh-CN" sz="2800" b="1" dirty="0" smtClean="0">
                <a:latin typeface="+mn-ea"/>
              </a:rPr>
              <a:t>本程序首先使用</a:t>
            </a:r>
            <a:r>
              <a:rPr lang="en-US" sz="2800" b="1" dirty="0" err="1" smtClean="0">
                <a:latin typeface="+mn-ea"/>
              </a:rPr>
              <a:t>Dijkstra</a:t>
            </a:r>
            <a:r>
              <a:rPr lang="zh-CN" sz="2800" b="1" dirty="0" smtClean="0">
                <a:latin typeface="+mn-ea"/>
              </a:rPr>
              <a:t>算法来求得从某个起点到其余各顶点之间的最短路径，然后从中选出我们需要的那条。</a:t>
            </a:r>
          </a:p>
          <a:p>
            <a:pPr>
              <a:defRPr/>
            </a:pPr>
            <a:r>
              <a:rPr lang="zh-CN" sz="2800" b="1" dirty="0" smtClean="0">
                <a:latin typeface="+mn-ea"/>
              </a:rPr>
              <a:t>对于同一顶点上的不同邻接点，按照其存储顺序进行访问。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800" b="1" dirty="0" smtClean="0">
              <a:latin typeface="+mn-ea"/>
            </a:endParaRPr>
          </a:p>
        </p:txBody>
      </p:sp>
      <p:sp>
        <p:nvSpPr>
          <p:cNvPr id="10243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785813" y="35718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8.3   </a:t>
            </a:r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分析与设计</a:t>
            </a:r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2625" y="1700213"/>
            <a:ext cx="4494213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/>
          </p:nvPr>
        </p:nvSpPr>
        <p:spPr>
          <a:xfrm>
            <a:off x="642938" y="1571625"/>
            <a:ext cx="8501062" cy="4729163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400" b="1" dirty="0" smtClean="0">
                <a:latin typeface="+mn-ea"/>
              </a:rPr>
              <a:t>2</a:t>
            </a:r>
            <a:r>
              <a:rPr lang="zh-CN" sz="2400" b="1" dirty="0" smtClean="0">
                <a:latin typeface="+mn-ea"/>
              </a:rPr>
              <a:t>、算法的设计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b="1" dirty="0" smtClean="0">
                <a:latin typeface="+mn-ea"/>
              </a:rPr>
              <a:t>(1) Graph.cpp</a:t>
            </a:r>
            <a:r>
              <a:rPr lang="zh-CN" sz="2400" b="1" dirty="0" smtClean="0">
                <a:latin typeface="+mn-ea"/>
              </a:rPr>
              <a:t>文件</a:t>
            </a:r>
          </a:p>
          <a:p>
            <a:pPr>
              <a:buFont typeface="Wingdings" pitchFamily="2" charset="2"/>
              <a:buNone/>
              <a:defRPr/>
            </a:pPr>
            <a:r>
              <a:rPr lang="zh-CN" sz="2400" b="1" dirty="0" smtClean="0">
                <a:latin typeface="+mn-ea"/>
              </a:rPr>
              <a:t>增加函数：</a:t>
            </a:r>
            <a:r>
              <a:rPr lang="en-US" sz="2400" b="1" dirty="0" err="1" smtClean="0">
                <a:latin typeface="+mn-ea"/>
              </a:rPr>
              <a:t>int</a:t>
            </a:r>
            <a:r>
              <a:rPr lang="en-US" sz="2400" b="1" dirty="0" smtClean="0">
                <a:latin typeface="+mn-ea"/>
              </a:rPr>
              <a:t> </a:t>
            </a:r>
            <a:r>
              <a:rPr lang="en-US" sz="2400" b="1" dirty="0" err="1" smtClean="0">
                <a:latin typeface="+mn-ea"/>
              </a:rPr>
              <a:t>FindShortPath</a:t>
            </a:r>
            <a:r>
              <a:rPr lang="en-US" sz="2400" b="1" dirty="0" smtClean="0">
                <a:latin typeface="+mn-ea"/>
              </a:rPr>
              <a:t>(</a:t>
            </a:r>
            <a:r>
              <a:rPr lang="en-US" sz="2400" b="1" dirty="0" err="1" smtClean="0">
                <a:latin typeface="+mn-ea"/>
              </a:rPr>
              <a:t>int</a:t>
            </a:r>
            <a:r>
              <a:rPr lang="en-US" sz="2400" b="1" dirty="0" smtClean="0">
                <a:latin typeface="+mn-ea"/>
              </a:rPr>
              <a:t> </a:t>
            </a:r>
            <a:r>
              <a:rPr lang="en-US" sz="2400" b="1" dirty="0" err="1" smtClean="0">
                <a:latin typeface="+mn-ea"/>
              </a:rPr>
              <a:t>nVexStart</a:t>
            </a:r>
            <a:r>
              <a:rPr lang="en-US" sz="2400" b="1" dirty="0" smtClean="0">
                <a:latin typeface="+mn-ea"/>
              </a:rPr>
              <a:t>, </a:t>
            </a:r>
            <a:r>
              <a:rPr lang="en-US" sz="2400" b="1" dirty="0" err="1" smtClean="0">
                <a:latin typeface="+mn-ea"/>
              </a:rPr>
              <a:t>int</a:t>
            </a:r>
            <a:r>
              <a:rPr lang="en-US" sz="2400" b="1" dirty="0" smtClean="0">
                <a:latin typeface="+mn-ea"/>
              </a:rPr>
              <a:t> </a:t>
            </a:r>
            <a:r>
              <a:rPr lang="en-US" sz="2400" b="1" dirty="0" err="1" smtClean="0">
                <a:latin typeface="+mn-ea"/>
              </a:rPr>
              <a:t>nVexEnd</a:t>
            </a:r>
            <a:r>
              <a:rPr lang="en-US" sz="2400" b="1" dirty="0" smtClean="0">
                <a:latin typeface="+mn-ea"/>
              </a:rPr>
              <a:t>, Edge </a:t>
            </a:r>
            <a:r>
              <a:rPr lang="en-US" sz="2400" b="1" dirty="0" err="1" smtClean="0">
                <a:latin typeface="+mn-ea"/>
              </a:rPr>
              <a:t>aPath</a:t>
            </a:r>
            <a:r>
              <a:rPr lang="en-US" sz="2400" b="1" dirty="0" smtClean="0">
                <a:latin typeface="+mn-ea"/>
              </a:rPr>
              <a:t>[])</a:t>
            </a:r>
            <a:endParaRPr lang="zh-CN" sz="2400" b="1" dirty="0" smtClean="0">
              <a:latin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sz="2400" b="1" dirty="0" smtClean="0">
                <a:latin typeface="+mn-ea"/>
              </a:rPr>
              <a:t>输入：起始景点的编号</a:t>
            </a:r>
            <a:r>
              <a:rPr lang="en-US" sz="2400" b="1" dirty="0" smtClean="0">
                <a:latin typeface="+mn-ea"/>
              </a:rPr>
              <a:t>v1</a:t>
            </a:r>
            <a:r>
              <a:rPr lang="zh-CN" sz="2400" b="1" dirty="0" smtClean="0">
                <a:latin typeface="+mn-ea"/>
              </a:rPr>
              <a:t>和目的景点的编号</a:t>
            </a:r>
            <a:r>
              <a:rPr lang="en-US" sz="2400" b="1" dirty="0" smtClean="0">
                <a:latin typeface="+mn-ea"/>
              </a:rPr>
              <a:t>v2</a:t>
            </a:r>
            <a:r>
              <a:rPr lang="zh-CN" sz="2400" b="1" dirty="0" smtClean="0">
                <a:latin typeface="+mn-ea"/>
              </a:rPr>
              <a:t>。</a:t>
            </a:r>
          </a:p>
          <a:p>
            <a:pPr>
              <a:buFont typeface="Wingdings" pitchFamily="2" charset="2"/>
              <a:buNone/>
              <a:defRPr/>
            </a:pPr>
            <a:r>
              <a:rPr lang="zh-CN" sz="2400" b="1" dirty="0" smtClean="0">
                <a:latin typeface="+mn-ea"/>
              </a:rPr>
              <a:t>输出：最短路径。</a:t>
            </a:r>
          </a:p>
          <a:p>
            <a:pPr>
              <a:buFont typeface="Wingdings" pitchFamily="2" charset="2"/>
              <a:buNone/>
              <a:defRPr/>
            </a:pPr>
            <a:r>
              <a:rPr lang="zh-CN" sz="2400" b="1" dirty="0" smtClean="0">
                <a:latin typeface="+mn-ea"/>
              </a:rPr>
              <a:t>功能：通过</a:t>
            </a:r>
            <a:r>
              <a:rPr lang="en-US" sz="2400" b="1" dirty="0" err="1" smtClean="0">
                <a:latin typeface="+mn-ea"/>
              </a:rPr>
              <a:t>Dijkstra</a:t>
            </a:r>
            <a:r>
              <a:rPr lang="zh-CN" sz="2400" b="1" dirty="0" smtClean="0">
                <a:latin typeface="+mn-ea"/>
              </a:rPr>
              <a:t>算法求得</a:t>
            </a:r>
            <a:r>
              <a:rPr lang="en-US" sz="2400" b="1" dirty="0" smtClean="0">
                <a:latin typeface="+mn-ea"/>
              </a:rPr>
              <a:t>v1</a:t>
            </a:r>
            <a:r>
              <a:rPr lang="zh-CN" sz="2400" b="1" dirty="0" smtClean="0">
                <a:latin typeface="+mn-ea"/>
              </a:rPr>
              <a:t>到</a:t>
            </a:r>
            <a:r>
              <a:rPr lang="en-US" sz="2400" b="1" dirty="0" smtClean="0">
                <a:latin typeface="+mn-ea"/>
              </a:rPr>
              <a:t>v2</a:t>
            </a:r>
            <a:r>
              <a:rPr lang="zh-CN" sz="2400" b="1" dirty="0" smtClean="0">
                <a:latin typeface="+mn-ea"/>
              </a:rPr>
              <a:t>的最短路径。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b="1" dirty="0" smtClean="0">
                <a:latin typeface="+mn-ea"/>
              </a:rPr>
              <a:t>(2) Tourism.cpp</a:t>
            </a:r>
            <a:r>
              <a:rPr lang="zh-CN" sz="2400" b="1" dirty="0" smtClean="0">
                <a:latin typeface="+mn-ea"/>
              </a:rPr>
              <a:t>文件</a:t>
            </a:r>
          </a:p>
          <a:p>
            <a:pPr>
              <a:buFont typeface="Wingdings" pitchFamily="2" charset="2"/>
              <a:buNone/>
              <a:defRPr/>
            </a:pPr>
            <a:r>
              <a:rPr lang="zh-CN" sz="2400" b="1" dirty="0" smtClean="0">
                <a:latin typeface="+mn-ea"/>
              </a:rPr>
              <a:t>增加成员函数：</a:t>
            </a:r>
            <a:r>
              <a:rPr lang="en-US" sz="2400" b="1" dirty="0" smtClean="0">
                <a:latin typeface="+mn-ea"/>
              </a:rPr>
              <a:t>void </a:t>
            </a:r>
            <a:r>
              <a:rPr lang="en-US" sz="2400" b="1" dirty="0" err="1" smtClean="0">
                <a:latin typeface="+mn-ea"/>
              </a:rPr>
              <a:t>FindShortPath</a:t>
            </a:r>
            <a:r>
              <a:rPr lang="en-US" sz="2400" b="1" dirty="0" smtClean="0">
                <a:latin typeface="+mn-ea"/>
              </a:rPr>
              <a:t>(void)</a:t>
            </a:r>
            <a:endParaRPr lang="zh-CN" sz="2400" b="1" dirty="0" smtClean="0">
              <a:latin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sz="2400" b="1" dirty="0" smtClean="0">
                <a:latin typeface="+mn-ea"/>
              </a:rPr>
              <a:t>功能：通过调用</a:t>
            </a:r>
            <a:r>
              <a:rPr lang="en-US" sz="2400" b="1" dirty="0" err="1" smtClean="0">
                <a:latin typeface="+mn-ea"/>
              </a:rPr>
              <a:t>m_Graph</a:t>
            </a:r>
            <a:r>
              <a:rPr lang="en-US" sz="2400" b="1" dirty="0" smtClean="0">
                <a:latin typeface="+mn-ea"/>
              </a:rPr>
              <a:t>()</a:t>
            </a:r>
            <a:r>
              <a:rPr lang="zh-CN" sz="2400" b="1" dirty="0" smtClean="0">
                <a:latin typeface="+mn-ea"/>
              </a:rPr>
              <a:t>函数查询两个景点间的最短路径和距离。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600" b="1" dirty="0" smtClean="0">
              <a:latin typeface="+mn-ea"/>
            </a:endParaRPr>
          </a:p>
        </p:txBody>
      </p:sp>
      <p:sp>
        <p:nvSpPr>
          <p:cNvPr id="11267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11268" name="Rectangle 11"/>
          <p:cNvSpPr>
            <a:spLocks noChangeArrowheads="1"/>
          </p:cNvSpPr>
          <p:nvPr/>
        </p:nvSpPr>
        <p:spPr bwMode="auto">
          <a:xfrm>
            <a:off x="785813" y="35718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8.3   </a:t>
            </a:r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分析与设计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6121</TotalTime>
  <Words>1385</Words>
  <Application>Microsoft Office PowerPoint</Application>
  <PresentationFormat>全屏显示(4:3)</PresentationFormat>
  <Paragraphs>156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Profile</vt:lpstr>
      <vt:lpstr>幻灯片 1</vt:lpstr>
      <vt:lpstr>8 Dijkstra算法与搜索最短路径实践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9 Dijkstra算法与搜索最短路径实践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实验交付物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xiahx</dc:creator>
  <cp:lastModifiedBy>founder</cp:lastModifiedBy>
  <cp:revision>191</cp:revision>
  <dcterms:created xsi:type="dcterms:W3CDTF">2001-02-08T00:40:47Z</dcterms:created>
  <dcterms:modified xsi:type="dcterms:W3CDTF">2018-05-03T08:25:29Z</dcterms:modified>
</cp:coreProperties>
</file>